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xlsx" ContentType="application/vnd.openxmlformats-officedocument.spreadsheetml.sheet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Default Extension="tiff" ContentType="image/tiff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34"/>
  </p:notesMasterIdLst>
  <p:handoutMasterIdLst>
    <p:handoutMasterId r:id="rId35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92" r:id="rId16"/>
    <p:sldId id="272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90" r:id="rId32"/>
    <p:sldId id="291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view3D>
      <c:rotY val="45"/>
      <c:perspective val="0"/>
    </c:view3D>
    <c:plotArea>
      <c:layout/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East</c:v>
                </c:pt>
              </c:strCache>
            </c:strRef>
          </c:tx>
          <c:spPr>
            <a:solidFill>
              <a:srgbClr val="FFFF00"/>
            </a:solidFill>
            <a:ln w="11624">
              <a:solidFill>
                <a:srgbClr val="000000"/>
              </a:solidFill>
              <a:prstDash val="solid"/>
            </a:ln>
          </c:spPr>
          <c:explosion val="2"/>
          <c:dPt>
            <c:idx val="0"/>
            <c:spPr>
              <a:solidFill>
                <a:srgbClr val="0000FF"/>
              </a:solidFill>
              <a:ln w="11624">
                <a:solidFill>
                  <a:srgbClr val="000000"/>
                </a:solidFill>
                <a:prstDash val="solid"/>
              </a:ln>
            </c:spPr>
          </c:dPt>
          <c:dPt>
            <c:idx val="1"/>
            <c:spPr>
              <a:solidFill>
                <a:srgbClr val="A0627A"/>
              </a:solidFill>
              <a:ln w="11624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488436"/>
              </a:solidFill>
              <a:ln w="11624">
                <a:solidFill>
                  <a:srgbClr val="000000"/>
                </a:solidFill>
                <a:prstDash val="solid"/>
              </a:ln>
            </c:spPr>
          </c:dPt>
          <c:dPt>
            <c:idx val="3"/>
            <c:explosion val="78"/>
            <c:spPr>
              <a:solidFill>
                <a:srgbClr val="000000"/>
              </a:solidFill>
              <a:ln w="11624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FF0000"/>
              </a:solidFill>
              <a:ln w="11624">
                <a:solidFill>
                  <a:srgbClr val="000000"/>
                </a:solidFill>
                <a:prstDash val="solid"/>
              </a:ln>
            </c:spPr>
          </c:dPt>
          <c:cat>
            <c:strRef>
              <c:f>Sheet1!$B$1:$F$1</c:f>
              <c:strCache>
                <c:ptCount val="1"/>
                <c:pt idx="0">
                  <c:v>1st Qtr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800</c:v>
                </c:pt>
                <c:pt idx="1">
                  <c:v>800</c:v>
                </c:pt>
                <c:pt idx="2">
                  <c:v>600</c:v>
                </c:pt>
                <c:pt idx="3">
                  <c:v>150</c:v>
                </c:pt>
                <c:pt idx="4">
                  <c:v>500</c:v>
                </c:pt>
              </c:numCache>
            </c:numRef>
          </c:val>
        </c:ser>
      </c:pie3DChart>
      <c:spPr>
        <a:noFill/>
        <a:ln w="23248">
          <a:noFill/>
        </a:ln>
      </c:spPr>
    </c:plotArea>
    <c:plotVisOnly val="1"/>
    <c:dispBlanksAs val="zero"/>
  </c:chart>
  <c:spPr>
    <a:noFill/>
    <a:ln>
      <a:noFill/>
    </a:ln>
  </c:spPr>
  <c:txPr>
    <a:bodyPr/>
    <a:lstStyle/>
    <a:p>
      <a:pPr>
        <a:defRPr sz="1647" b="1" i="0" u="none" strike="noStrike" baseline="0">
          <a:solidFill>
            <a:schemeClr val="tx1"/>
          </a:solidFill>
          <a:latin typeface="Times New Roman"/>
          <a:ea typeface="Times New Roman"/>
          <a:cs typeface="Times New Roman"/>
        </a:defRPr>
      </a:pPr>
      <a:endParaRPr lang="en-US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7E5B0B-B79B-4158-AD23-F64EFDA2CC36}" type="doc">
      <dgm:prSet loTypeId="urn:microsoft.com/office/officeart/2005/8/layout/vList6" loCatId="list" qsTypeId="urn:microsoft.com/office/officeart/2005/8/quickstyle/simple3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C432999D-B621-40FE-8038-1347862EFB4B}">
      <dgm:prSet phldrT="[Text]" custT="1"/>
      <dgm:spPr/>
      <dgm:t>
        <a:bodyPr/>
        <a:lstStyle/>
        <a:p>
          <a:pPr algn="ctr"/>
          <a:r>
            <a:rPr lang="en-US" sz="1600" b="1" dirty="0" smtClean="0">
              <a:latin typeface="Times New Roman" pitchFamily="18" charset="0"/>
              <a:cs typeface="Times New Roman" pitchFamily="18" charset="0"/>
            </a:rPr>
            <a:t>Adult male mice</a:t>
          </a:r>
          <a:endParaRPr lang="en-US" sz="1600" b="1" dirty="0">
            <a:latin typeface="Times New Roman" pitchFamily="18" charset="0"/>
            <a:cs typeface="Times New Roman" pitchFamily="18" charset="0"/>
          </a:endParaRPr>
        </a:p>
      </dgm:t>
    </dgm:pt>
    <dgm:pt modelId="{1DA5D56C-702B-4DAD-90C2-B302142DBDF3}" type="parTrans" cxnId="{62178A4E-F77C-4FD0-81A5-C13F6B0F3CDF}">
      <dgm:prSet/>
      <dgm:spPr/>
      <dgm:t>
        <a:bodyPr/>
        <a:lstStyle/>
        <a:p>
          <a:pPr algn="ctr"/>
          <a:endParaRPr lang="en-US" sz="2000" b="1">
            <a:solidFill>
              <a:schemeClr val="tx1"/>
            </a:solidFill>
          </a:endParaRPr>
        </a:p>
      </dgm:t>
    </dgm:pt>
    <dgm:pt modelId="{6674D4C4-1969-499F-9706-FBF6ED38F500}" type="sibTrans" cxnId="{62178A4E-F77C-4FD0-81A5-C13F6B0F3CDF}">
      <dgm:prSet/>
      <dgm:spPr/>
      <dgm:t>
        <a:bodyPr/>
        <a:lstStyle/>
        <a:p>
          <a:pPr algn="ctr"/>
          <a:endParaRPr lang="en-US" sz="2000" b="1">
            <a:solidFill>
              <a:schemeClr val="tx1"/>
            </a:solidFill>
          </a:endParaRPr>
        </a:p>
      </dgm:t>
    </dgm:pt>
    <dgm:pt modelId="{3F604E74-1AEB-4152-AFB7-63F7374BBDC0}">
      <dgm:prSet phldrT="[Text]" custT="1"/>
      <dgm:spPr/>
      <dgm:t>
        <a:bodyPr/>
        <a:lstStyle/>
        <a:p>
          <a:pPr algn="ctr"/>
          <a:r>
            <a:rPr lang="en-US" sz="1800" b="1" dirty="0" smtClean="0">
              <a:latin typeface="Times New Roman" pitchFamily="18" charset="0"/>
              <a:cs typeface="Times New Roman" pitchFamily="18" charset="0"/>
            </a:rPr>
            <a:t>Immunized female mice were mated with age matched males</a:t>
          </a:r>
          <a:endParaRPr lang="en-US" sz="1800" b="1" dirty="0">
            <a:latin typeface="Times New Roman" pitchFamily="18" charset="0"/>
            <a:cs typeface="Times New Roman" pitchFamily="18" charset="0"/>
          </a:endParaRPr>
        </a:p>
      </dgm:t>
    </dgm:pt>
    <dgm:pt modelId="{86294084-A7C2-4C29-AABD-F8E387768BE5}" type="parTrans" cxnId="{9549205C-E85D-4DA9-962D-4C98B2F132CC}">
      <dgm:prSet/>
      <dgm:spPr/>
      <dgm:t>
        <a:bodyPr/>
        <a:lstStyle/>
        <a:p>
          <a:pPr algn="ctr"/>
          <a:endParaRPr lang="en-US" sz="2000" b="1">
            <a:solidFill>
              <a:schemeClr val="tx1"/>
            </a:solidFill>
          </a:endParaRPr>
        </a:p>
      </dgm:t>
    </dgm:pt>
    <dgm:pt modelId="{78DDAFD4-91E6-420C-BE1C-EDA15641CDD6}" type="sibTrans" cxnId="{9549205C-E85D-4DA9-962D-4C98B2F132CC}">
      <dgm:prSet/>
      <dgm:spPr/>
      <dgm:t>
        <a:bodyPr/>
        <a:lstStyle/>
        <a:p>
          <a:pPr algn="ctr"/>
          <a:endParaRPr lang="en-US" sz="2000" b="1">
            <a:solidFill>
              <a:schemeClr val="tx1"/>
            </a:solidFill>
          </a:endParaRPr>
        </a:p>
      </dgm:t>
    </dgm:pt>
    <dgm:pt modelId="{9564C752-7D84-4A5A-BF3A-2BAC19BF7441}">
      <dgm:prSet phldrT="[Text]" custT="1"/>
      <dgm:spPr/>
      <dgm:t>
        <a:bodyPr/>
        <a:lstStyle/>
        <a:p>
          <a:pPr algn="ctr"/>
          <a:r>
            <a:rPr lang="en-US" sz="1800" b="1" dirty="0" smtClean="0">
              <a:latin typeface="Times New Roman" pitchFamily="18" charset="0"/>
              <a:cs typeface="Times New Roman" pitchFamily="18" charset="0"/>
            </a:rPr>
            <a:t>Suckling mice</a:t>
          </a:r>
          <a:endParaRPr lang="en-US" sz="1800" b="1" dirty="0">
            <a:latin typeface="Times New Roman" pitchFamily="18" charset="0"/>
            <a:cs typeface="Times New Roman" pitchFamily="18" charset="0"/>
          </a:endParaRPr>
        </a:p>
      </dgm:t>
    </dgm:pt>
    <dgm:pt modelId="{7B300615-E22F-406C-86C4-0D298A71C64B}" type="parTrans" cxnId="{1DAAEE9D-E0CA-46C3-AEE4-95A8AA5E3F01}">
      <dgm:prSet/>
      <dgm:spPr/>
      <dgm:t>
        <a:bodyPr/>
        <a:lstStyle/>
        <a:p>
          <a:pPr algn="ctr"/>
          <a:endParaRPr lang="en-US" sz="2000" b="1">
            <a:solidFill>
              <a:schemeClr val="tx1"/>
            </a:solidFill>
          </a:endParaRPr>
        </a:p>
      </dgm:t>
    </dgm:pt>
    <dgm:pt modelId="{70A69A0E-AF46-4E11-ABEF-D389E8C1C45E}" type="sibTrans" cxnId="{1DAAEE9D-E0CA-46C3-AEE4-95A8AA5E3F01}">
      <dgm:prSet/>
      <dgm:spPr/>
      <dgm:t>
        <a:bodyPr/>
        <a:lstStyle/>
        <a:p>
          <a:pPr algn="ctr"/>
          <a:endParaRPr lang="en-US" sz="2000" b="1">
            <a:solidFill>
              <a:schemeClr val="tx1"/>
            </a:solidFill>
          </a:endParaRPr>
        </a:p>
      </dgm:t>
    </dgm:pt>
    <dgm:pt modelId="{CF0B9495-06E2-41F2-9CB1-F7894BC66AF3}">
      <dgm:prSet phldrT="[Text]" custT="1"/>
      <dgm:spPr/>
      <dgm:t>
        <a:bodyPr/>
        <a:lstStyle/>
        <a:p>
          <a:pPr algn="ctr"/>
          <a:r>
            <a:rPr lang="en-US" sz="1600" b="1" dirty="0" smtClean="0">
              <a:latin typeface="Times New Roman" pitchFamily="18" charset="0"/>
              <a:cs typeface="Times New Roman" pitchFamily="18" charset="0"/>
            </a:rPr>
            <a:t>7 week old adult female mice </a:t>
          </a:r>
          <a:endParaRPr lang="en-US" sz="1600" b="1" dirty="0">
            <a:latin typeface="Times New Roman" pitchFamily="18" charset="0"/>
            <a:cs typeface="Times New Roman" pitchFamily="18" charset="0"/>
          </a:endParaRPr>
        </a:p>
      </dgm:t>
    </dgm:pt>
    <dgm:pt modelId="{C4A6E20C-8CF7-4503-AFB3-55BC83FEE495}" type="sibTrans" cxnId="{6B5AC33B-F11C-41AD-9C19-CEBD1092E424}">
      <dgm:prSet/>
      <dgm:spPr/>
      <dgm:t>
        <a:bodyPr/>
        <a:lstStyle/>
        <a:p>
          <a:pPr algn="ctr"/>
          <a:endParaRPr lang="en-US" sz="2000" b="1">
            <a:solidFill>
              <a:schemeClr val="tx1"/>
            </a:solidFill>
          </a:endParaRPr>
        </a:p>
      </dgm:t>
    </dgm:pt>
    <dgm:pt modelId="{FB81138A-430E-40F9-A566-307CD24DB388}" type="parTrans" cxnId="{6B5AC33B-F11C-41AD-9C19-CEBD1092E424}">
      <dgm:prSet/>
      <dgm:spPr/>
      <dgm:t>
        <a:bodyPr/>
        <a:lstStyle/>
        <a:p>
          <a:pPr algn="ctr"/>
          <a:endParaRPr lang="en-US" sz="2000" b="1">
            <a:solidFill>
              <a:schemeClr val="tx1"/>
            </a:solidFill>
          </a:endParaRPr>
        </a:p>
      </dgm:t>
    </dgm:pt>
    <dgm:pt modelId="{A6276616-8C06-4A46-A494-9B736856D127}">
      <dgm:prSet phldrT="[Text]" custT="1"/>
      <dgm:spPr/>
      <dgm:t>
        <a:bodyPr/>
        <a:lstStyle/>
        <a:p>
          <a:pPr algn="ctr"/>
          <a:r>
            <a:rPr lang="en-US" sz="1800" b="1" dirty="0" smtClean="0"/>
            <a:t>Immunized with the CPMVs</a:t>
          </a:r>
          <a:endParaRPr lang="en-US" sz="1800" b="1" dirty="0"/>
        </a:p>
      </dgm:t>
    </dgm:pt>
    <dgm:pt modelId="{014B401D-93EA-4228-A7CC-B78F068F8A69}" type="sibTrans" cxnId="{24DAE714-1BA4-4F19-BB02-3BE365D94B7A}">
      <dgm:prSet/>
      <dgm:spPr/>
      <dgm:t>
        <a:bodyPr/>
        <a:lstStyle/>
        <a:p>
          <a:pPr algn="ctr"/>
          <a:endParaRPr lang="en-US" sz="2000" b="1">
            <a:solidFill>
              <a:schemeClr val="tx1"/>
            </a:solidFill>
          </a:endParaRPr>
        </a:p>
      </dgm:t>
    </dgm:pt>
    <dgm:pt modelId="{196232B7-4928-483B-B1D7-D806EF6D3667}" type="parTrans" cxnId="{24DAE714-1BA4-4F19-BB02-3BE365D94B7A}">
      <dgm:prSet/>
      <dgm:spPr/>
      <dgm:t>
        <a:bodyPr/>
        <a:lstStyle/>
        <a:p>
          <a:pPr algn="ctr"/>
          <a:endParaRPr lang="en-US" sz="2000" b="1">
            <a:solidFill>
              <a:schemeClr val="tx1"/>
            </a:solidFill>
          </a:endParaRPr>
        </a:p>
      </dgm:t>
    </dgm:pt>
    <dgm:pt modelId="{B17BC0B6-30AC-4D35-B274-B5706F356836}">
      <dgm:prSet phldrT="[Text]" custT="1"/>
      <dgm:spPr/>
      <dgm:t>
        <a:bodyPr/>
        <a:lstStyle/>
        <a:p>
          <a:pPr algn="ctr"/>
          <a:endParaRPr lang="en-US" sz="2000" b="1" dirty="0"/>
        </a:p>
      </dgm:t>
    </dgm:pt>
    <dgm:pt modelId="{92EEA566-8299-4F60-B492-D1EA7555E1E8}" type="parTrans" cxnId="{50AF0307-84BA-477C-91EF-16B791B6CABC}">
      <dgm:prSet/>
      <dgm:spPr/>
      <dgm:t>
        <a:bodyPr/>
        <a:lstStyle/>
        <a:p>
          <a:pPr algn="ctr"/>
          <a:endParaRPr lang="en-US" sz="2000"/>
        </a:p>
      </dgm:t>
    </dgm:pt>
    <dgm:pt modelId="{7CF00EF0-B2E3-42A6-A4AB-D0641E236908}" type="sibTrans" cxnId="{50AF0307-84BA-477C-91EF-16B791B6CABC}">
      <dgm:prSet/>
      <dgm:spPr/>
      <dgm:t>
        <a:bodyPr/>
        <a:lstStyle/>
        <a:p>
          <a:pPr algn="ctr"/>
          <a:endParaRPr lang="en-US" sz="2000"/>
        </a:p>
      </dgm:t>
    </dgm:pt>
    <dgm:pt modelId="{25D72E97-89E9-43B8-8C29-10F5AF7466B3}">
      <dgm:prSet phldrT="[Text]" custT="1"/>
      <dgm:spPr/>
      <dgm:t>
        <a:bodyPr/>
        <a:lstStyle/>
        <a:p>
          <a:pPr algn="ctr"/>
          <a:endParaRPr lang="en-US" sz="2000" b="1" dirty="0"/>
        </a:p>
      </dgm:t>
    </dgm:pt>
    <dgm:pt modelId="{4A0EF18D-ABF2-4006-9D97-FB07B6EA5CBD}" type="parTrans" cxnId="{CA231151-DD32-4DC6-94CE-3F5903DF32A7}">
      <dgm:prSet/>
      <dgm:spPr/>
      <dgm:t>
        <a:bodyPr/>
        <a:lstStyle/>
        <a:p>
          <a:pPr algn="ctr"/>
          <a:endParaRPr lang="en-US" sz="2000"/>
        </a:p>
      </dgm:t>
    </dgm:pt>
    <dgm:pt modelId="{A581F725-50F6-40C1-BB2A-B251A11899FF}" type="sibTrans" cxnId="{CA231151-DD32-4DC6-94CE-3F5903DF32A7}">
      <dgm:prSet/>
      <dgm:spPr/>
      <dgm:t>
        <a:bodyPr/>
        <a:lstStyle/>
        <a:p>
          <a:pPr algn="ctr"/>
          <a:endParaRPr lang="en-US" sz="2000"/>
        </a:p>
      </dgm:t>
    </dgm:pt>
    <dgm:pt modelId="{094BF164-C937-41E9-BD85-F029C2E524CE}">
      <dgm:prSet phldrT="[Text]" custT="1"/>
      <dgm:spPr/>
      <dgm:t>
        <a:bodyPr/>
        <a:lstStyle/>
        <a:p>
          <a:pPr algn="ctr"/>
          <a:r>
            <a:rPr lang="en-US" sz="1600" b="1" dirty="0" smtClean="0"/>
            <a:t>Challenged with wild type virulent Wild type strains to study the protective efficacy of the multi-serotype OMVs vaccine formulation</a:t>
          </a:r>
          <a:endParaRPr lang="en-US" sz="1600" b="1" dirty="0"/>
        </a:p>
      </dgm:t>
    </dgm:pt>
    <dgm:pt modelId="{8727CF16-36BB-4E5E-A271-58DE20486E20}" type="parTrans" cxnId="{CA3AA8CD-2EF5-47CC-AA1A-F9ADAC7C3854}">
      <dgm:prSet/>
      <dgm:spPr/>
      <dgm:t>
        <a:bodyPr/>
        <a:lstStyle/>
        <a:p>
          <a:endParaRPr lang="en-US" sz="2000"/>
        </a:p>
      </dgm:t>
    </dgm:pt>
    <dgm:pt modelId="{4E850055-0172-4EBA-8F07-A028B39090DA}" type="sibTrans" cxnId="{CA3AA8CD-2EF5-47CC-AA1A-F9ADAC7C3854}">
      <dgm:prSet/>
      <dgm:spPr/>
      <dgm:t>
        <a:bodyPr/>
        <a:lstStyle/>
        <a:p>
          <a:endParaRPr lang="en-US" sz="2000"/>
        </a:p>
      </dgm:t>
    </dgm:pt>
    <dgm:pt modelId="{0DA636AC-CF6E-4096-B7C7-DDCA138BF6DA}" type="pres">
      <dgm:prSet presAssocID="{E17E5B0B-B79B-4158-AD23-F64EFDA2CC3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IN"/>
        </a:p>
      </dgm:t>
    </dgm:pt>
    <dgm:pt modelId="{1AB07863-90B8-4260-A7C8-28CB85ED2B66}" type="pres">
      <dgm:prSet presAssocID="{CF0B9495-06E2-41F2-9CB1-F7894BC66AF3}" presName="linNode" presStyleCnt="0"/>
      <dgm:spPr/>
      <dgm:t>
        <a:bodyPr/>
        <a:lstStyle/>
        <a:p>
          <a:endParaRPr lang="en-US"/>
        </a:p>
      </dgm:t>
    </dgm:pt>
    <dgm:pt modelId="{CCACB3EE-0993-44EF-9C55-63F687C23E68}" type="pres">
      <dgm:prSet presAssocID="{CF0B9495-06E2-41F2-9CB1-F7894BC66AF3}" presName="parentShp" presStyleLbl="node1" presStyleIdx="0" presStyleCnt="3" custScaleX="61913" custScaleY="29984" custLinFactNeighborX="-6783" custLinFactNeighborY="179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312CAF-706D-4C04-A314-C39ABDC36F25}" type="pres">
      <dgm:prSet presAssocID="{CF0B9495-06E2-41F2-9CB1-F7894BC66AF3}" presName="childShp" presStyleLbl="bgAccFollowNode1" presStyleIdx="0" presStyleCnt="3" custScaleX="111826" custScaleY="22655" custLinFactNeighborX="-9826" custLinFactNeighborY="2565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E7F7969D-8400-4F0B-ACCE-D3CB36EF4277}" type="pres">
      <dgm:prSet presAssocID="{C4A6E20C-8CF7-4503-AFB3-55BC83FEE495}" presName="spacing" presStyleCnt="0"/>
      <dgm:spPr/>
      <dgm:t>
        <a:bodyPr/>
        <a:lstStyle/>
        <a:p>
          <a:endParaRPr lang="en-US"/>
        </a:p>
      </dgm:t>
    </dgm:pt>
    <dgm:pt modelId="{468C9381-3737-4F0C-BC1C-34574BA91288}" type="pres">
      <dgm:prSet presAssocID="{C432999D-B621-40FE-8038-1347862EFB4B}" presName="linNode" presStyleCnt="0"/>
      <dgm:spPr/>
      <dgm:t>
        <a:bodyPr/>
        <a:lstStyle/>
        <a:p>
          <a:endParaRPr lang="en-US"/>
        </a:p>
      </dgm:t>
    </dgm:pt>
    <dgm:pt modelId="{A116CB1F-22F7-413B-BBF5-EF7501496F8C}" type="pres">
      <dgm:prSet presAssocID="{C432999D-B621-40FE-8038-1347862EFB4B}" presName="parentShp" presStyleLbl="node1" presStyleIdx="1" presStyleCnt="3" custScaleX="60580" custScaleY="30811" custLinFactNeighborX="-3865" custLinFactNeighborY="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47B16F-B1DB-4306-9F8A-6CBBF61503CF}" type="pres">
      <dgm:prSet presAssocID="{C432999D-B621-40FE-8038-1347862EFB4B}" presName="childShp" presStyleLbl="bgAccFollowNode1" presStyleIdx="1" presStyleCnt="3" custScaleX="118550" custScaleY="29048" custLinFactNeighborX="-6276" custLinFactNeighborY="-414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5A6505D0-2A60-44D2-89E7-E56BF4D73345}" type="pres">
      <dgm:prSet presAssocID="{6674D4C4-1969-499F-9706-FBF6ED38F500}" presName="spacing" presStyleCnt="0"/>
      <dgm:spPr/>
      <dgm:t>
        <a:bodyPr/>
        <a:lstStyle/>
        <a:p>
          <a:endParaRPr lang="en-US"/>
        </a:p>
      </dgm:t>
    </dgm:pt>
    <dgm:pt modelId="{CB953A85-B970-4872-88AE-3B3D1476257F}" type="pres">
      <dgm:prSet presAssocID="{9564C752-7D84-4A5A-BF3A-2BAC19BF7441}" presName="linNode" presStyleCnt="0"/>
      <dgm:spPr/>
      <dgm:t>
        <a:bodyPr/>
        <a:lstStyle/>
        <a:p>
          <a:endParaRPr lang="en-US"/>
        </a:p>
      </dgm:t>
    </dgm:pt>
    <dgm:pt modelId="{4EF8D496-A8D3-4401-B520-1442E1966513}" type="pres">
      <dgm:prSet presAssocID="{9564C752-7D84-4A5A-BF3A-2BAC19BF7441}" presName="parentShp" presStyleLbl="node1" presStyleIdx="2" presStyleCnt="3" custScaleX="59905" custScaleY="31916" custLinFactNeighborX="-1981" custLinFactNeighborY="-43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634037-31D4-41BA-AB9A-927E8DE7DD12}" type="pres">
      <dgm:prSet presAssocID="{9564C752-7D84-4A5A-BF3A-2BAC19BF7441}" presName="childShp" presStyleLbl="bgAccFollowNode1" presStyleIdx="2" presStyleCnt="3" custScaleX="122768" custScaleY="27461" custLinFactNeighborX="-2877" custLinFactNeighborY="-35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EBA9022-F0E5-4177-8ADE-50AD6A6FDA9A}" type="presOf" srcId="{B17BC0B6-30AC-4D35-B274-B5706F356836}" destId="{3E47B16F-B1DB-4306-9F8A-6CBBF61503CF}" srcOrd="0" destOrd="0" presId="urn:microsoft.com/office/officeart/2005/8/layout/vList6"/>
    <dgm:cxn modelId="{9549205C-E85D-4DA9-962D-4C98B2F132CC}" srcId="{C432999D-B621-40FE-8038-1347862EFB4B}" destId="{3F604E74-1AEB-4152-AFB7-63F7374BBDC0}" srcOrd="1" destOrd="0" parTransId="{86294084-A7C2-4C29-AABD-F8E387768BE5}" sibTransId="{78DDAFD4-91E6-420C-BE1C-EDA15641CDD6}"/>
    <dgm:cxn modelId="{CA3AA8CD-2EF5-47CC-AA1A-F9ADAC7C3854}" srcId="{9564C752-7D84-4A5A-BF3A-2BAC19BF7441}" destId="{094BF164-C937-41E9-BD85-F029C2E524CE}" srcOrd="0" destOrd="0" parTransId="{8727CF16-36BB-4E5E-A271-58DE20486E20}" sibTransId="{4E850055-0172-4EBA-8F07-A028B39090DA}"/>
    <dgm:cxn modelId="{6B5AC33B-F11C-41AD-9C19-CEBD1092E424}" srcId="{E17E5B0B-B79B-4158-AD23-F64EFDA2CC36}" destId="{CF0B9495-06E2-41F2-9CB1-F7894BC66AF3}" srcOrd="0" destOrd="0" parTransId="{FB81138A-430E-40F9-A566-307CD24DB388}" sibTransId="{C4A6E20C-8CF7-4503-AFB3-55BC83FEE495}"/>
    <dgm:cxn modelId="{CA231151-DD32-4DC6-94CE-3F5903DF32A7}" srcId="{CF0B9495-06E2-41F2-9CB1-F7894BC66AF3}" destId="{25D72E97-89E9-43B8-8C29-10F5AF7466B3}" srcOrd="0" destOrd="0" parTransId="{4A0EF18D-ABF2-4006-9D97-FB07B6EA5CBD}" sibTransId="{A581F725-50F6-40C1-BB2A-B251A11899FF}"/>
    <dgm:cxn modelId="{24DAE714-1BA4-4F19-BB02-3BE365D94B7A}" srcId="{CF0B9495-06E2-41F2-9CB1-F7894BC66AF3}" destId="{A6276616-8C06-4A46-A494-9B736856D127}" srcOrd="1" destOrd="0" parTransId="{196232B7-4928-483B-B1D7-D806EF6D3667}" sibTransId="{014B401D-93EA-4228-A7CC-B78F068F8A69}"/>
    <dgm:cxn modelId="{AEDF4BE3-14D6-4BDA-AAF3-7BAF5BB31A54}" type="presOf" srcId="{3F604E74-1AEB-4152-AFB7-63F7374BBDC0}" destId="{3E47B16F-B1DB-4306-9F8A-6CBBF61503CF}" srcOrd="0" destOrd="1" presId="urn:microsoft.com/office/officeart/2005/8/layout/vList6"/>
    <dgm:cxn modelId="{E3150F83-4885-46EE-BFE7-154B824FB108}" type="presOf" srcId="{CF0B9495-06E2-41F2-9CB1-F7894BC66AF3}" destId="{CCACB3EE-0993-44EF-9C55-63F687C23E68}" srcOrd="0" destOrd="0" presId="urn:microsoft.com/office/officeart/2005/8/layout/vList6"/>
    <dgm:cxn modelId="{8C8AE11D-6D16-4A55-9B5B-53D3EAE28D92}" type="presOf" srcId="{094BF164-C937-41E9-BD85-F029C2E524CE}" destId="{8C634037-31D4-41BA-AB9A-927E8DE7DD12}" srcOrd="0" destOrd="0" presId="urn:microsoft.com/office/officeart/2005/8/layout/vList6"/>
    <dgm:cxn modelId="{1DAAEE9D-E0CA-46C3-AEE4-95A8AA5E3F01}" srcId="{E17E5B0B-B79B-4158-AD23-F64EFDA2CC36}" destId="{9564C752-7D84-4A5A-BF3A-2BAC19BF7441}" srcOrd="2" destOrd="0" parTransId="{7B300615-E22F-406C-86C4-0D298A71C64B}" sibTransId="{70A69A0E-AF46-4E11-ABEF-D389E8C1C45E}"/>
    <dgm:cxn modelId="{D5EE894B-AD24-43B4-948F-64C5921933AD}" type="presOf" srcId="{A6276616-8C06-4A46-A494-9B736856D127}" destId="{07312CAF-706D-4C04-A314-C39ABDC36F25}" srcOrd="0" destOrd="1" presId="urn:microsoft.com/office/officeart/2005/8/layout/vList6"/>
    <dgm:cxn modelId="{62178A4E-F77C-4FD0-81A5-C13F6B0F3CDF}" srcId="{E17E5B0B-B79B-4158-AD23-F64EFDA2CC36}" destId="{C432999D-B621-40FE-8038-1347862EFB4B}" srcOrd="1" destOrd="0" parTransId="{1DA5D56C-702B-4DAD-90C2-B302142DBDF3}" sibTransId="{6674D4C4-1969-499F-9706-FBF6ED38F500}"/>
    <dgm:cxn modelId="{A6C895F6-81F9-4BCC-884E-FAAAD458DEF9}" type="presOf" srcId="{E17E5B0B-B79B-4158-AD23-F64EFDA2CC36}" destId="{0DA636AC-CF6E-4096-B7C7-DDCA138BF6DA}" srcOrd="0" destOrd="0" presId="urn:microsoft.com/office/officeart/2005/8/layout/vList6"/>
    <dgm:cxn modelId="{E7C42CF6-D568-4586-BC9E-817AF5720ACC}" type="presOf" srcId="{9564C752-7D84-4A5A-BF3A-2BAC19BF7441}" destId="{4EF8D496-A8D3-4401-B520-1442E1966513}" srcOrd="0" destOrd="0" presId="urn:microsoft.com/office/officeart/2005/8/layout/vList6"/>
    <dgm:cxn modelId="{50AF0307-84BA-477C-91EF-16B791B6CABC}" srcId="{C432999D-B621-40FE-8038-1347862EFB4B}" destId="{B17BC0B6-30AC-4D35-B274-B5706F356836}" srcOrd="0" destOrd="0" parTransId="{92EEA566-8299-4F60-B492-D1EA7555E1E8}" sibTransId="{7CF00EF0-B2E3-42A6-A4AB-D0641E236908}"/>
    <dgm:cxn modelId="{7A3EA0FB-EB46-44FD-BCE2-EC2E225BC7DF}" type="presOf" srcId="{C432999D-B621-40FE-8038-1347862EFB4B}" destId="{A116CB1F-22F7-413B-BBF5-EF7501496F8C}" srcOrd="0" destOrd="0" presId="urn:microsoft.com/office/officeart/2005/8/layout/vList6"/>
    <dgm:cxn modelId="{2F4AE6F8-1E3D-4C7B-9536-743180459E71}" type="presOf" srcId="{25D72E97-89E9-43B8-8C29-10F5AF7466B3}" destId="{07312CAF-706D-4C04-A314-C39ABDC36F25}" srcOrd="0" destOrd="0" presId="urn:microsoft.com/office/officeart/2005/8/layout/vList6"/>
    <dgm:cxn modelId="{A148B43A-F23F-41A1-9872-04249DCA30F3}" type="presParOf" srcId="{0DA636AC-CF6E-4096-B7C7-DDCA138BF6DA}" destId="{1AB07863-90B8-4260-A7C8-28CB85ED2B66}" srcOrd="0" destOrd="0" presId="urn:microsoft.com/office/officeart/2005/8/layout/vList6"/>
    <dgm:cxn modelId="{143E042C-EEB5-4461-A2C6-DF990D1B0D9B}" type="presParOf" srcId="{1AB07863-90B8-4260-A7C8-28CB85ED2B66}" destId="{CCACB3EE-0993-44EF-9C55-63F687C23E68}" srcOrd="0" destOrd="0" presId="urn:microsoft.com/office/officeart/2005/8/layout/vList6"/>
    <dgm:cxn modelId="{568CCD95-580D-4A6C-A7D6-EB533C3B3A03}" type="presParOf" srcId="{1AB07863-90B8-4260-A7C8-28CB85ED2B66}" destId="{07312CAF-706D-4C04-A314-C39ABDC36F25}" srcOrd="1" destOrd="0" presId="urn:microsoft.com/office/officeart/2005/8/layout/vList6"/>
    <dgm:cxn modelId="{EC95697C-2D80-4A61-A821-CCAC5EB98EEB}" type="presParOf" srcId="{0DA636AC-CF6E-4096-B7C7-DDCA138BF6DA}" destId="{E7F7969D-8400-4F0B-ACCE-D3CB36EF4277}" srcOrd="1" destOrd="0" presId="urn:microsoft.com/office/officeart/2005/8/layout/vList6"/>
    <dgm:cxn modelId="{3E0815D7-E4A9-4947-BDF7-203146BB6587}" type="presParOf" srcId="{0DA636AC-CF6E-4096-B7C7-DDCA138BF6DA}" destId="{468C9381-3737-4F0C-BC1C-34574BA91288}" srcOrd="2" destOrd="0" presId="urn:microsoft.com/office/officeart/2005/8/layout/vList6"/>
    <dgm:cxn modelId="{DBA5EC48-952E-462F-AD0B-EADDE1A85A7C}" type="presParOf" srcId="{468C9381-3737-4F0C-BC1C-34574BA91288}" destId="{A116CB1F-22F7-413B-BBF5-EF7501496F8C}" srcOrd="0" destOrd="0" presId="urn:microsoft.com/office/officeart/2005/8/layout/vList6"/>
    <dgm:cxn modelId="{67B3E534-70EA-4E09-893E-83B6D35DB753}" type="presParOf" srcId="{468C9381-3737-4F0C-BC1C-34574BA91288}" destId="{3E47B16F-B1DB-4306-9F8A-6CBBF61503CF}" srcOrd="1" destOrd="0" presId="urn:microsoft.com/office/officeart/2005/8/layout/vList6"/>
    <dgm:cxn modelId="{9910DD79-69C5-4A05-BE9C-2BCD6DE55450}" type="presParOf" srcId="{0DA636AC-CF6E-4096-B7C7-DDCA138BF6DA}" destId="{5A6505D0-2A60-44D2-89E7-E56BF4D73345}" srcOrd="3" destOrd="0" presId="urn:microsoft.com/office/officeart/2005/8/layout/vList6"/>
    <dgm:cxn modelId="{5AA37F91-F94B-417A-9CAD-E8FE6FA02C6E}" type="presParOf" srcId="{0DA636AC-CF6E-4096-B7C7-DDCA138BF6DA}" destId="{CB953A85-B970-4872-88AE-3B3D1476257F}" srcOrd="4" destOrd="0" presId="urn:microsoft.com/office/officeart/2005/8/layout/vList6"/>
    <dgm:cxn modelId="{26AB2EF2-6FAA-4825-8B3E-FA889B00259D}" type="presParOf" srcId="{CB953A85-B970-4872-88AE-3B3D1476257F}" destId="{4EF8D496-A8D3-4401-B520-1442E1966513}" srcOrd="0" destOrd="0" presId="urn:microsoft.com/office/officeart/2005/8/layout/vList6"/>
    <dgm:cxn modelId="{F10E6964-955A-4426-B573-E762F44308C4}" type="presParOf" srcId="{CB953A85-B970-4872-88AE-3B3D1476257F}" destId="{8C634037-31D4-41BA-AB9A-927E8DE7DD12}" srcOrd="1" destOrd="0" presId="urn:microsoft.com/office/officeart/2005/8/layout/vList6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312CAF-706D-4C04-A314-C39ABDC36F25}">
      <dsp:nvSpPr>
        <dsp:cNvPr id="0" name=""/>
        <dsp:cNvSpPr/>
      </dsp:nvSpPr>
      <dsp:spPr>
        <a:xfrm>
          <a:off x="1369421" y="297454"/>
          <a:ext cx="3689395" cy="1076204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000" b="1" kern="1200" dirty="0"/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dirty="0" smtClean="0"/>
            <a:t>Immunized with the CPMVs</a:t>
          </a:r>
          <a:endParaRPr lang="en-US" sz="1800" b="1" kern="1200" dirty="0"/>
        </a:p>
      </dsp:txBody>
      <dsp:txXfrm>
        <a:off x="1369421" y="431980"/>
        <a:ext cx="3285819" cy="807153"/>
      </dsp:txXfrm>
    </dsp:sp>
    <dsp:sp modelId="{CCACB3EE-0993-44EF-9C55-63F687C23E68}">
      <dsp:nvSpPr>
        <dsp:cNvPr id="0" name=""/>
        <dsp:cNvSpPr/>
      </dsp:nvSpPr>
      <dsp:spPr>
        <a:xfrm>
          <a:off x="0" y="86655"/>
          <a:ext cx="1361767" cy="1424361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30000"/>
                <a:satMod val="250000"/>
              </a:schemeClr>
            </a:gs>
            <a:gs pos="72000">
              <a:schemeClr val="accent2">
                <a:hueOff val="0"/>
                <a:satOff val="0"/>
                <a:lumOff val="0"/>
                <a:alphaOff val="0"/>
                <a:tint val="75000"/>
                <a:satMod val="21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85000"/>
                <a:satMod val="21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Times New Roman" pitchFamily="18" charset="0"/>
              <a:cs typeface="Times New Roman" pitchFamily="18" charset="0"/>
            </a:rPr>
            <a:t>7 week old adult female mice </a:t>
          </a:r>
          <a:endParaRPr lang="en-US" sz="1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66476" y="153131"/>
        <a:ext cx="1228815" cy="1291409"/>
      </dsp:txXfrm>
    </dsp:sp>
    <dsp:sp modelId="{3E47B16F-B1DB-4306-9F8A-6CBBF61503CF}">
      <dsp:nvSpPr>
        <dsp:cNvPr id="0" name=""/>
        <dsp:cNvSpPr/>
      </dsp:nvSpPr>
      <dsp:spPr>
        <a:xfrm>
          <a:off x="1321924" y="1923138"/>
          <a:ext cx="3911235" cy="1379897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000" b="1" kern="1200" dirty="0"/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dirty="0" smtClean="0">
              <a:latin typeface="Times New Roman" pitchFamily="18" charset="0"/>
              <a:cs typeface="Times New Roman" pitchFamily="18" charset="0"/>
            </a:rPr>
            <a:t>Immunized female mice were mated with age matched males</a:t>
          </a:r>
          <a:endParaRPr lang="en-US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321924" y="2095625"/>
        <a:ext cx="3393774" cy="1034923"/>
      </dsp:txXfrm>
    </dsp:sp>
    <dsp:sp modelId="{A116CB1F-22F7-413B-BBF5-EF7501496F8C}">
      <dsp:nvSpPr>
        <dsp:cNvPr id="0" name=""/>
        <dsp:cNvSpPr/>
      </dsp:nvSpPr>
      <dsp:spPr>
        <a:xfrm>
          <a:off x="0" y="1901832"/>
          <a:ext cx="1332448" cy="1463647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30000"/>
                <a:satMod val="250000"/>
              </a:schemeClr>
            </a:gs>
            <a:gs pos="72000">
              <a:schemeClr val="accent3">
                <a:hueOff val="0"/>
                <a:satOff val="0"/>
                <a:lumOff val="0"/>
                <a:alphaOff val="0"/>
                <a:tint val="75000"/>
                <a:satMod val="21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85000"/>
                <a:satMod val="21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Times New Roman" pitchFamily="18" charset="0"/>
              <a:cs typeface="Times New Roman" pitchFamily="18" charset="0"/>
            </a:rPr>
            <a:t>Adult male mice</a:t>
          </a:r>
          <a:endParaRPr lang="en-US" sz="1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65045" y="1966877"/>
        <a:ext cx="1202358" cy="1333557"/>
      </dsp:txXfrm>
    </dsp:sp>
    <dsp:sp modelId="{8C634037-31D4-41BA-AB9A-927E8DE7DD12}">
      <dsp:nvSpPr>
        <dsp:cNvPr id="0" name=""/>
        <dsp:cNvSpPr/>
      </dsp:nvSpPr>
      <dsp:spPr>
        <a:xfrm>
          <a:off x="1319680" y="3778028"/>
          <a:ext cx="4050397" cy="1304508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1" kern="1200" dirty="0" smtClean="0"/>
            <a:t>Challenged with wild type virulent Wild type strains to study the protective efficacy of the multi-serotype OMVs vaccine formulation</a:t>
          </a:r>
          <a:endParaRPr lang="en-US" sz="1600" b="1" kern="1200" dirty="0"/>
        </a:p>
      </dsp:txBody>
      <dsp:txXfrm>
        <a:off x="1319680" y="3941092"/>
        <a:ext cx="3561207" cy="978381"/>
      </dsp:txXfrm>
    </dsp:sp>
    <dsp:sp modelId="{4EF8D496-A8D3-4401-B520-1442E1966513}">
      <dsp:nvSpPr>
        <dsp:cNvPr id="0" name=""/>
        <dsp:cNvSpPr/>
      </dsp:nvSpPr>
      <dsp:spPr>
        <a:xfrm>
          <a:off x="0" y="3635112"/>
          <a:ext cx="1317602" cy="1516139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30000"/>
                <a:satMod val="250000"/>
              </a:schemeClr>
            </a:gs>
            <a:gs pos="72000">
              <a:schemeClr val="accent4">
                <a:hueOff val="0"/>
                <a:satOff val="0"/>
                <a:lumOff val="0"/>
                <a:alphaOff val="0"/>
                <a:tint val="75000"/>
                <a:satMod val="21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85000"/>
                <a:satMod val="21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Times New Roman" pitchFamily="18" charset="0"/>
              <a:cs typeface="Times New Roman" pitchFamily="18" charset="0"/>
            </a:rPr>
            <a:t>Suckling mice</a:t>
          </a:r>
          <a:endParaRPr lang="en-US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64320" y="3699432"/>
        <a:ext cx="1188962" cy="13874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F7FFA6-C2F7-4E78-9AB5-4B79C2CEB277}" type="datetimeFigureOut">
              <a:rPr lang="en-US" smtClean="0"/>
              <a:pPr/>
              <a:t>11/4/2015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92A372-5812-4B5F-99AC-FB0E29D467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082300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F81DC3-A79C-4560-B548-50663AAC3278}" type="datetimeFigureOut">
              <a:rPr lang="en-US" smtClean="0"/>
              <a:pPr/>
              <a:t>11/4/2015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0E2E5B-02F3-43DC-BCE2-EF3797E73BB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4054392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Approx</a:t>
            </a:r>
            <a:r>
              <a:rPr lang="en-US" baseline="0" dirty="0" smtClean="0"/>
              <a:t> 200 years we are fighting against cholera. Still not suitable vaccine are available. After infection of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9C595-EF26-4161-B432-210211670D00}" type="slidenum">
              <a:rPr lang="en-IN" smtClean="0"/>
              <a:pPr/>
              <a:t>2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60919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73153A-6873-4AF0-8553-C349659864AC}" type="slidenum">
              <a:rPr lang="en-US" smtClean="0">
                <a:latin typeface="Calibri" pitchFamily="34" charset="0"/>
                <a:cs typeface="Arial" charset="0"/>
              </a:rPr>
              <a:pPr/>
              <a:t>3</a:t>
            </a:fld>
            <a:endParaRPr lang="en-US" smtClean="0">
              <a:latin typeface="Calibri" pitchFamily="34" charset="0"/>
              <a:cs typeface="Arial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1" y="4718301"/>
            <a:ext cx="5438775" cy="4464509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83714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9C595-EF26-4161-B432-210211670D00}" type="slidenum">
              <a:rPr lang="en-IN" smtClean="0"/>
              <a:pPr/>
              <a:t>5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154401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F5981-AA23-4D97-B7C0-B5AF8E56D27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304240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9C595-EF26-4161-B432-210211670D00}" type="slidenum">
              <a:rPr lang="en-IN" smtClean="0"/>
              <a:pPr/>
              <a:t>22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53374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2A462-71D1-4F5E-92DF-08FB965CB3C0}" type="datetimeFigureOut">
              <a:rPr lang="en-US" smtClean="0"/>
              <a:pPr/>
              <a:t>11/4/2015</a:t>
            </a:fld>
            <a:endParaRPr lang="en-IN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5055FA2-3E11-4D92-8C89-88D4ED2DA020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2A462-71D1-4F5E-92DF-08FB965CB3C0}" type="datetimeFigureOut">
              <a:rPr lang="en-US" smtClean="0"/>
              <a:pPr/>
              <a:t>11/4/2015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5FA2-3E11-4D92-8C89-88D4ED2DA020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2A462-71D1-4F5E-92DF-08FB965CB3C0}" type="datetimeFigureOut">
              <a:rPr lang="en-US" smtClean="0"/>
              <a:pPr/>
              <a:t>11/4/2015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5FA2-3E11-4D92-8C89-88D4ED2DA020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2" y="6248400"/>
            <a:ext cx="19050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0AF68A7-C07E-4E46-A0D6-25C93D17F892}" type="datetime1">
              <a:rPr lang="en-US" smtClean="0"/>
              <a:pPr>
                <a:defRPr/>
              </a:pPr>
              <a:t>11/4/2015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HEMANTA KOLEY, MSc, PhD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2" y="6248400"/>
            <a:ext cx="19050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89EBD90-BA47-4F14-9B58-81CC362638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2A462-71D1-4F5E-92DF-08FB965CB3C0}" type="datetimeFigureOut">
              <a:rPr lang="en-US" smtClean="0"/>
              <a:pPr/>
              <a:t>11/4/2015</a:t>
            </a:fld>
            <a:endParaRPr lang="en-IN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IN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5055FA2-3E11-4D92-8C89-88D4ED2DA020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2A462-71D1-4F5E-92DF-08FB965CB3C0}" type="datetimeFigureOut">
              <a:rPr lang="en-US" smtClean="0"/>
              <a:pPr/>
              <a:t>11/4/2015</a:t>
            </a:fld>
            <a:endParaRPr lang="en-IN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5FA2-3E11-4D92-8C89-88D4ED2DA020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2A462-71D1-4F5E-92DF-08FB965CB3C0}" type="datetimeFigureOut">
              <a:rPr lang="en-US" smtClean="0"/>
              <a:pPr/>
              <a:t>11/4/2015</a:t>
            </a:fld>
            <a:endParaRPr lang="en-IN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5FA2-3E11-4D92-8C89-88D4ED2DA020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2A462-71D1-4F5E-92DF-08FB965CB3C0}" type="datetimeFigureOut">
              <a:rPr lang="en-US" smtClean="0"/>
              <a:pPr/>
              <a:t>11/4/2015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A5055FA2-3E11-4D92-8C89-88D4ED2DA020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2A462-71D1-4F5E-92DF-08FB965CB3C0}" type="datetimeFigureOut">
              <a:rPr lang="en-US" smtClean="0"/>
              <a:pPr/>
              <a:t>11/4/2015</a:t>
            </a:fld>
            <a:endParaRPr lang="en-IN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5FA2-3E11-4D92-8C89-88D4ED2DA020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2A462-71D1-4F5E-92DF-08FB965CB3C0}" type="datetimeFigureOut">
              <a:rPr lang="en-US" smtClean="0"/>
              <a:pPr/>
              <a:t>11/4/2015</a:t>
            </a:fld>
            <a:endParaRPr lang="en-IN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5FA2-3E11-4D92-8C89-88D4ED2DA020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2A462-71D1-4F5E-92DF-08FB965CB3C0}" type="datetimeFigureOut">
              <a:rPr lang="en-US" smtClean="0"/>
              <a:pPr/>
              <a:t>11/4/2015</a:t>
            </a:fld>
            <a:endParaRPr lang="en-IN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5FA2-3E11-4D92-8C89-88D4ED2DA020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2A462-71D1-4F5E-92DF-08FB965CB3C0}" type="datetimeFigureOut">
              <a:rPr lang="en-US" smtClean="0"/>
              <a:pPr/>
              <a:t>11/4/2015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5FA2-3E11-4D92-8C89-88D4ED2DA020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E42A462-71D1-4F5E-92DF-08FB965CB3C0}" type="datetimeFigureOut">
              <a:rPr lang="en-US" smtClean="0"/>
              <a:pPr/>
              <a:t>11/4/2015</a:t>
            </a:fld>
            <a:endParaRPr lang="en-IN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5055FA2-3E11-4D92-8C89-88D4ED2DA020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.in/imgres?imgurl=http://74.52.183.18/~donna/classifieds/upload/Rabbit.jpg&amp;imgrefurl=http://www.valleysales.com.au/cgi-bin/classified/classified.cgi?action=ViewAd&amp;ID=1209617092&amp;Lang=English&amp;usg=__ZcJKckED1eZzntWChO9cAo7Dehs=&amp;h=512&amp;w=568&amp;sz=25&amp;hl=en&amp;start=58&amp;um=1&amp;tbnid=mqTrYt8Er1cAlM:&amp;tbnh=121&amp;tbnw=134&amp;prev=/images?q=new+zealand+white+rabbit&amp;ndsp=18&amp;hl=en&amp;rlz=1W1ADBF_en&amp;sa=N&amp;start=54&amp;um=1" TargetMode="External"/><Relationship Id="rId7" Type="http://schemas.openxmlformats.org/officeDocument/2006/relationships/image" Target="../media/image32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Microsoft_Office_Excel_97-2003_Worksheet1.xls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3" Type="http://schemas.openxmlformats.org/officeDocument/2006/relationships/oleObject" Target="../embeddings/oleObject1.bin"/><Relationship Id="rId7" Type="http://schemas.openxmlformats.org/officeDocument/2006/relationships/image" Target="../media/image3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8.wmf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7" Type="http://schemas.openxmlformats.org/officeDocument/2006/relationships/image" Target="../media/image47.png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tiff"/><Relationship Id="rId5" Type="http://schemas.openxmlformats.org/officeDocument/2006/relationships/image" Target="../media/image45.tiff"/><Relationship Id="rId4" Type="http://schemas.openxmlformats.org/officeDocument/2006/relationships/image" Target="../media/image44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tiff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tif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69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microsoft.com/office/2007/relationships/diagramDrawing" Target="../diagrams/drawing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2" Type="http://schemas.openxmlformats.org/officeDocument/2006/relationships/image" Target="../media/image7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tiff"/><Relationship Id="rId4" Type="http://schemas.openxmlformats.org/officeDocument/2006/relationships/image" Target="../media/image74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0" y="228600"/>
            <a:ext cx="9144000" cy="30162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Pentavalent outer membrane vesicles of </a:t>
            </a:r>
            <a:r>
              <a:rPr lang="en-US" sz="28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V. </a:t>
            </a:r>
            <a:r>
              <a:rPr lang="en-US" sz="28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cholerae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induce adaptive immune response and protective efficacy in both adult and passive suckling mice model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1000" y="3810000"/>
            <a:ext cx="8534400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Ritam Sinha</a:t>
            </a:r>
          </a:p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Senior Research Fellow</a:t>
            </a:r>
          </a:p>
          <a:p>
            <a:pPr algn="ctr"/>
            <a:r>
              <a:rPr lang="en-IN" dirty="0">
                <a:latin typeface="Times New Roman" pitchFamily="18" charset="0"/>
                <a:cs typeface="Times New Roman" pitchFamily="18" charset="0"/>
              </a:rPr>
              <a:t>Division of 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Bacteriology</a:t>
            </a:r>
          </a:p>
          <a:p>
            <a:pPr algn="ctr"/>
            <a:endParaRPr lang="en-IN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IN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IN" sz="2800" b="1" dirty="0">
                <a:latin typeface="Times New Roman" pitchFamily="18" charset="0"/>
                <a:cs typeface="Times New Roman" pitchFamily="18" charset="0"/>
              </a:rPr>
              <a:t>National Institute of Cholera and Enteric Diseases </a:t>
            </a:r>
          </a:p>
          <a:p>
            <a:pPr algn="ctr"/>
            <a:r>
              <a:rPr lang="en-IN" b="1" dirty="0">
                <a:latin typeface="Times New Roman" pitchFamily="18" charset="0"/>
                <a:cs typeface="Times New Roman" pitchFamily="18" charset="0"/>
              </a:rPr>
              <a:t>P-33, C.I.T. Road, Scheme XM, </a:t>
            </a: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Beliaghata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 Kolkata-700010. India </a:t>
            </a:r>
            <a:endParaRPr lang="en-IN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8"/>
          <p:cNvGrpSpPr/>
          <p:nvPr/>
        </p:nvGrpSpPr>
        <p:grpSpPr>
          <a:xfrm>
            <a:off x="243900" y="685800"/>
            <a:ext cx="8717159" cy="5767536"/>
            <a:chOff x="330334" y="188640"/>
            <a:chExt cx="10515301" cy="6060949"/>
          </a:xfrm>
        </p:grpSpPr>
        <p:grpSp>
          <p:nvGrpSpPr>
            <p:cNvPr id="4" name="Group 12"/>
            <p:cNvGrpSpPr/>
            <p:nvPr/>
          </p:nvGrpSpPr>
          <p:grpSpPr>
            <a:xfrm>
              <a:off x="331391" y="188640"/>
              <a:ext cx="10514244" cy="6060949"/>
              <a:chOff x="258768" y="-104861"/>
              <a:chExt cx="10739550" cy="6214392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5049" t="7692" b="46154"/>
              <a:stretch>
                <a:fillRect/>
              </a:stretch>
            </p:blipFill>
            <p:spPr bwMode="auto">
              <a:xfrm>
                <a:off x="258769" y="-104861"/>
                <a:ext cx="5331679" cy="187767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</p:pic>
          <p:pic>
            <p:nvPicPr>
              <p:cNvPr id="2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b="53125"/>
              <a:stretch>
                <a:fillRect/>
              </a:stretch>
            </p:blipFill>
            <p:spPr bwMode="auto">
              <a:xfrm>
                <a:off x="258768" y="1916417"/>
                <a:ext cx="5331680" cy="128520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</p:pic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t="21212" b="9091"/>
              <a:stretch>
                <a:fillRect/>
              </a:stretch>
            </p:blipFill>
            <p:spPr bwMode="auto">
              <a:xfrm>
                <a:off x="5815777" y="-104861"/>
                <a:ext cx="5182540" cy="132895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</p:pic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813739" y="1297928"/>
                <a:ext cx="5184579" cy="237808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</p:pic>
          <p:pic>
            <p:nvPicPr>
              <p:cNvPr id="12" name="Picture 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b="44118"/>
              <a:stretch>
                <a:fillRect/>
              </a:stretch>
            </p:blipFill>
            <p:spPr bwMode="auto">
              <a:xfrm>
                <a:off x="5809111" y="3734351"/>
                <a:ext cx="5189207" cy="23751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</p:pic>
        </p:grpSp>
        <p:pic>
          <p:nvPicPr>
            <p:cNvPr id="18" name="Picture 2" descr="C:\Documents and Settings\Dr. R. K. SARKAR\Desktop\nibedita.JPG"/>
            <p:cNvPicPr>
              <a:picLocks noChangeAspect="1" noChangeArrowheads="1"/>
            </p:cNvPicPr>
            <p:nvPr/>
          </p:nvPicPr>
          <p:blipFill>
            <a:blip r:embed="rId7" cstate="print"/>
            <a:srcRect l="1274" t="35235" r="3489" b="10625"/>
            <a:stretch>
              <a:fillRect/>
            </a:stretch>
          </p:blipFill>
          <p:spPr bwMode="auto">
            <a:xfrm>
              <a:off x="330334" y="3513285"/>
              <a:ext cx="5220883" cy="273630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</p:grpSp>
      <p:sp>
        <p:nvSpPr>
          <p:cNvPr id="14" name="Oval 13"/>
          <p:cNvSpPr/>
          <p:nvPr/>
        </p:nvSpPr>
        <p:spPr>
          <a:xfrm>
            <a:off x="365819" y="2420888"/>
            <a:ext cx="2072611" cy="7200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Oval 15"/>
          <p:cNvSpPr/>
          <p:nvPr/>
        </p:nvSpPr>
        <p:spPr>
          <a:xfrm>
            <a:off x="4754878" y="4653136"/>
            <a:ext cx="2072611" cy="7200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7" name="Oval 16"/>
          <p:cNvSpPr/>
          <p:nvPr/>
        </p:nvSpPr>
        <p:spPr>
          <a:xfrm>
            <a:off x="4632959" y="2636912"/>
            <a:ext cx="2072611" cy="7200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1" name="Oval 20"/>
          <p:cNvSpPr/>
          <p:nvPr/>
        </p:nvSpPr>
        <p:spPr>
          <a:xfrm>
            <a:off x="2316511" y="3501008"/>
            <a:ext cx="2072611" cy="7200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9" name="TextBox 18"/>
          <p:cNvSpPr txBox="1"/>
          <p:nvPr/>
        </p:nvSpPr>
        <p:spPr>
          <a:xfrm>
            <a:off x="533400" y="228600"/>
            <a:ext cx="81211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Outer membrane vesicles of gram negative bacteria  as a next generation vaccine candidate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16291880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1772816"/>
            <a:ext cx="2714644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3286116" y="2000240"/>
            <a:ext cx="56436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The surface of OMVs is thought to reflect the outer membrane composition of the bacterial cells</a:t>
            </a:r>
            <a:endParaRPr lang="en-IN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28992" y="5072074"/>
            <a:ext cx="57150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Naturally secreted </a:t>
            </a:r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OMVs of </a:t>
            </a:r>
            <a:r>
              <a:rPr lang="en-IN" b="1" i="1" dirty="0" err="1" smtClean="0">
                <a:latin typeface="Times New Roman" pitchFamily="18" charset="0"/>
                <a:cs typeface="Times New Roman" pitchFamily="18" charset="0"/>
              </a:rPr>
              <a:t>V.cholerae</a:t>
            </a:r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 contain both LPS and </a:t>
            </a:r>
            <a:r>
              <a:rPr lang="en-IN" b="1" dirty="0" err="1" smtClean="0">
                <a:latin typeface="Times New Roman" pitchFamily="18" charset="0"/>
                <a:cs typeface="Times New Roman" pitchFamily="18" charset="0"/>
              </a:rPr>
              <a:t>immunomodulatory</a:t>
            </a:r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 proteins like </a:t>
            </a:r>
            <a:r>
              <a:rPr lang="en-IN" b="1" dirty="0" err="1" smtClean="0">
                <a:latin typeface="Times New Roman" pitchFamily="18" charset="0"/>
                <a:cs typeface="Times New Roman" pitchFamily="18" charset="0"/>
              </a:rPr>
              <a:t>OmpU</a:t>
            </a:r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IN" b="1" dirty="0" err="1" smtClean="0">
                <a:latin typeface="Times New Roman" pitchFamily="18" charset="0"/>
                <a:cs typeface="Times New Roman" pitchFamily="18" charset="0"/>
              </a:rPr>
              <a:t>OmpT</a:t>
            </a:r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IN" b="1" dirty="0" err="1" smtClean="0">
                <a:latin typeface="Times New Roman" pitchFamily="18" charset="0"/>
                <a:cs typeface="Times New Roman" pitchFamily="18" charset="0"/>
              </a:rPr>
              <a:t>OmpW</a:t>
            </a:r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IN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28926" y="357166"/>
            <a:ext cx="3357586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What is OMV?</a:t>
            </a:r>
            <a:endParaRPr lang="en-IN" sz="3200" b="1" spc="50" dirty="0">
              <a:ln w="11430"/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7158" y="1071546"/>
            <a:ext cx="8572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IN" b="1" dirty="0" smtClean="0"/>
              <a:t>Outer membrane vesicles (OMVs) produced by a wide variety of Gram-negative bacteria are spherical nanostructure (20-250 nm)</a:t>
            </a:r>
            <a:endParaRPr lang="en-IN" b="1" dirty="0"/>
          </a:p>
        </p:txBody>
      </p:sp>
      <p:sp>
        <p:nvSpPr>
          <p:cNvPr id="9" name="Rectangle 8"/>
          <p:cNvSpPr/>
          <p:nvPr/>
        </p:nvSpPr>
        <p:spPr>
          <a:xfrm>
            <a:off x="3428960" y="2928934"/>
            <a:ext cx="57150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OMVs are heterogeneous complexes of pathogen-associated molecular patterns (PAMPs), such as LPS, </a:t>
            </a:r>
            <a:r>
              <a:rPr lang="en-IN" b="1" dirty="0" err="1" smtClean="0">
                <a:latin typeface="Times New Roman" pitchFamily="18" charset="0"/>
                <a:cs typeface="Times New Roman" pitchFamily="18" charset="0"/>
              </a:rPr>
              <a:t>peptidoglycan</a:t>
            </a:r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IN" b="1" dirty="0" err="1" smtClean="0">
                <a:latin typeface="Times New Roman" pitchFamily="18" charset="0"/>
                <a:cs typeface="Times New Roman" pitchFamily="18" charset="0"/>
              </a:rPr>
              <a:t>flagellin</a:t>
            </a:r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IN" b="1" dirty="0" err="1" smtClean="0">
                <a:latin typeface="Times New Roman" pitchFamily="18" charset="0"/>
                <a:cs typeface="Times New Roman" pitchFamily="18" charset="0"/>
              </a:rPr>
              <a:t>CpG</a:t>
            </a:r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 DNA, as well as other outer membrane proteins, virulence  factors  or  </a:t>
            </a:r>
            <a:r>
              <a:rPr lang="en-IN" b="1" dirty="0" err="1" smtClean="0">
                <a:latin typeface="Times New Roman" pitchFamily="18" charset="0"/>
                <a:cs typeface="Times New Roman" pitchFamily="18" charset="0"/>
              </a:rPr>
              <a:t>immunomodulatory</a:t>
            </a:r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 compounds that are important for pathogenesis</a:t>
            </a:r>
            <a:endParaRPr lang="en-IN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4357694"/>
            <a:ext cx="2774682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142852"/>
            <a:ext cx="3498907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Back ground of my study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36" descr="http://tbn3.google.com/images?q=tbn:mqTrYt8Er1cAlM:http://74.52.183.18/~donna/classifieds/upload/Rabbit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3000372"/>
            <a:ext cx="250033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Documents and Settings\Administrator\Desktop\rabbit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00364" y="2928934"/>
            <a:ext cx="5000660" cy="1462088"/>
          </a:xfrm>
          <a:prstGeom prst="rect">
            <a:avLst/>
          </a:prstGeom>
          <a:noFill/>
        </p:spPr>
      </p:pic>
      <p:graphicFrame>
        <p:nvGraphicFramePr>
          <p:cNvPr id="4097" name="Object 1"/>
          <p:cNvGraphicFramePr>
            <a:graphicFrameLocks noChangeAspect="1"/>
          </p:cNvGraphicFramePr>
          <p:nvPr/>
        </p:nvGraphicFramePr>
        <p:xfrm>
          <a:off x="214282" y="4500570"/>
          <a:ext cx="3786214" cy="2143116"/>
        </p:xfrm>
        <a:graphic>
          <a:graphicData uri="http://schemas.openxmlformats.org/presentationml/2006/ole">
            <p:oleObj spid="_x0000_s1033" name="Chart" r:id="rId6" imgW="7848600" imgH="4810125" progId="Excel.Sheet.8">
              <p:embed/>
            </p:oleObj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357686" y="4857760"/>
            <a:ext cx="45005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894263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Serum IgG titer showed exponential increase during immunization and it picked on 21</a:t>
            </a:r>
            <a:r>
              <a:rPr lang="en-US" sz="1600" b="1" baseline="30000" dirty="0" smtClean="0"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day to 51</a:t>
            </a:r>
            <a:r>
              <a:rPr lang="en-US" sz="1600" b="1" baseline="30000" dirty="0" smtClean="0"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days significantly and persist at relatively high titer for 87</a:t>
            </a:r>
            <a:r>
              <a:rPr lang="en-US" sz="1600" b="1" baseline="30000" dirty="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days. 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57686" y="2643182"/>
            <a:ext cx="20185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Immunization schedule 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15000" y="63246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err="1" smtClean="0">
                <a:latin typeface="Times New Roman" pitchFamily="18" charset="0"/>
                <a:cs typeface="Times New Roman" pitchFamily="18" charset="0"/>
              </a:rPr>
              <a:t>Koley</a:t>
            </a:r>
            <a:r>
              <a:rPr lang="en-US" sz="1400" b="1" i="1" dirty="0" smtClean="0">
                <a:latin typeface="Times New Roman" pitchFamily="18" charset="0"/>
                <a:cs typeface="Times New Roman" pitchFamily="18" charset="0"/>
              </a:rPr>
              <a:t> H et al. 2010</a:t>
            </a:r>
            <a:endParaRPr lang="en-IN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1"/>
          <p:cNvGrpSpPr/>
          <p:nvPr/>
        </p:nvGrpSpPr>
        <p:grpSpPr>
          <a:xfrm>
            <a:off x="304800" y="685800"/>
            <a:ext cx="2619115" cy="2029599"/>
            <a:chOff x="304800" y="609600"/>
            <a:chExt cx="2619115" cy="2029599"/>
          </a:xfrm>
        </p:grpSpPr>
        <p:pic>
          <p:nvPicPr>
            <p:cNvPr id="2052" name="Picture 4" descr="Figure 1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57200" y="609600"/>
              <a:ext cx="2357454" cy="1714512"/>
            </a:xfrm>
            <a:prstGeom prst="rect">
              <a:avLst/>
            </a:prstGeom>
            <a:noFill/>
          </p:spPr>
        </p:pic>
        <p:sp>
          <p:nvSpPr>
            <p:cNvPr id="11" name="TextBox 10"/>
            <p:cNvSpPr txBox="1"/>
            <p:nvPr/>
          </p:nvSpPr>
          <p:spPr>
            <a:xfrm>
              <a:off x="304800" y="2362200"/>
              <a:ext cx="26191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latin typeface="Times New Roman" pitchFamily="18" charset="0"/>
                  <a:cs typeface="Times New Roman" pitchFamily="18" charset="0"/>
                </a:rPr>
                <a:t>OMVs of </a:t>
              </a:r>
              <a:r>
                <a:rPr lang="en-US" sz="1200" b="1" i="1" dirty="0" err="1" smtClean="0">
                  <a:latin typeface="Times New Roman" pitchFamily="18" charset="0"/>
                  <a:cs typeface="Times New Roman" pitchFamily="18" charset="0"/>
                </a:rPr>
                <a:t>V.cholerae</a:t>
              </a:r>
              <a:r>
                <a:rPr lang="en-US" sz="1200" b="1" i="1" dirty="0" smtClean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1200" b="1" dirty="0" smtClean="0">
                  <a:latin typeface="Times New Roman" pitchFamily="18" charset="0"/>
                  <a:cs typeface="Times New Roman" pitchFamily="18" charset="0"/>
                </a:rPr>
                <a:t>O1 El Tor </a:t>
              </a:r>
              <a:r>
                <a:rPr lang="en-US" sz="1200" b="1" dirty="0" err="1" smtClean="0">
                  <a:latin typeface="Times New Roman" pitchFamily="18" charset="0"/>
                  <a:cs typeface="Times New Roman" pitchFamily="18" charset="0"/>
                </a:rPr>
                <a:t>Inaba</a:t>
              </a:r>
              <a:endParaRPr lang="en-US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971800" y="838201"/>
            <a:ext cx="59436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Isolation Of OMVs from </a:t>
            </a:r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V.cholerae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 O1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El Tor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Inaba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 (N16961)</a:t>
            </a:r>
          </a:p>
          <a:p>
            <a:pPr algn="just">
              <a:buFont typeface="Wingdings" pitchFamily="2" charset="2"/>
              <a:buChar char="Ø"/>
            </a:pP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To check its immunogenicity we immunized rabbit four times and check its protective efficacy by RITARD model.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5AEC6-CB2F-424F-AB4F-07D77F49091F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67718" y="152401"/>
            <a:ext cx="69778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Immunogenicity of OMVs from 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V. cholerae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N16961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 descr="aaa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1934" y="3643314"/>
            <a:ext cx="4838095" cy="257176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8600" y="4038600"/>
            <a:ext cx="36097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894263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LPS separated by 10% SDS-PAGE ( A) Western blot analysis    ( B) with rabbit antibody  raised against N16961 OMV  Lane1-N16961,Lane2-VC20,Lane3-569B,Lane4-O395,Lane5-SG24,Lane6-SGO6</a:t>
            </a:r>
            <a:endParaRPr lang="en-US" sz="11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714356"/>
            <a:ext cx="385768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Rectangle 17"/>
          <p:cNvSpPr/>
          <p:nvPr/>
        </p:nvSpPr>
        <p:spPr>
          <a:xfrm>
            <a:off x="4786314" y="1071546"/>
            <a:ext cx="414340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Vibriocidal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activity of OMV-induced antibody. Rabbits were immunized with OMVs as described under Materials and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methods.Antiserum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was collected on day 28 and the homologous and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fiveheterologousVibrio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choleraestrains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were used for the serum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vibriocidal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antibody assay as described above. Lane 1: N16961, lane 2: VC20, lane3: 569B, lane 4: O395, lane 5: SG24 and lane 6: SGO6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29124" y="3643314"/>
            <a:ext cx="351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781800" y="62484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err="1" smtClean="0">
                <a:latin typeface="Times New Roman" pitchFamily="18" charset="0"/>
                <a:cs typeface="Times New Roman" pitchFamily="18" charset="0"/>
              </a:rPr>
              <a:t>Koley</a:t>
            </a:r>
            <a:r>
              <a:rPr lang="en-US" sz="1400" b="1" i="1" dirty="0" smtClean="0">
                <a:latin typeface="Times New Roman" pitchFamily="18" charset="0"/>
                <a:cs typeface="Times New Roman" pitchFamily="18" charset="0"/>
              </a:rPr>
              <a:t> H et al. 2010</a:t>
            </a:r>
            <a:endParaRPr lang="en-IN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81800" y="3733800"/>
            <a:ext cx="338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B</a:t>
            </a:r>
            <a:endParaRPr lang="en-US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294"/>
          <p:cNvGraphicFramePr>
            <a:graphicFrameLocks noGrp="1"/>
          </p:cNvGraphicFramePr>
          <p:nvPr/>
        </p:nvGraphicFramePr>
        <p:xfrm>
          <a:off x="571472" y="1428736"/>
          <a:ext cx="7929619" cy="1358356"/>
        </p:xfrm>
        <a:graphic>
          <a:graphicData uri="http://schemas.openxmlformats.org/drawingml/2006/table">
            <a:tbl>
              <a:tblPr/>
              <a:tblGrid>
                <a:gridCol w="1687469"/>
                <a:gridCol w="1689131"/>
                <a:gridCol w="1554730"/>
                <a:gridCol w="1355618"/>
                <a:gridCol w="1642671"/>
              </a:tblGrid>
              <a:tr h="448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Experimental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Group</a:t>
                      </a:r>
                    </a:p>
                  </a:txBody>
                  <a:tcPr marL="91430" marR="91430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Immunogen</a:t>
                      </a:r>
                      <a:endParaRPr kumimoji="0" lang="en-US" altLang="zh-CN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1430" marR="91430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Challenged Strain</a:t>
                      </a:r>
                    </a:p>
                  </a:txBody>
                  <a:tcPr marL="91430" marR="91430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Number of animal used  </a:t>
                      </a:r>
                    </a:p>
                  </a:txBody>
                  <a:tcPr marL="91430" marR="91430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Protective efficacy </a:t>
                      </a:r>
                      <a:r>
                        <a:rPr lang="en-US" sz="1400" b="1" dirty="0" smtClean="0">
                          <a:latin typeface="Times New Roman"/>
                          <a:ea typeface="Times New Roman"/>
                        </a:rPr>
                        <a:t>(%)</a:t>
                      </a:r>
                      <a:r>
                        <a:rPr lang="en-US" sz="1400" b="1" baseline="30000" dirty="0" smtClean="0">
                          <a:latin typeface="Times New Roman"/>
                          <a:ea typeface="Times New Roman"/>
                        </a:rPr>
                        <a:t> </a:t>
                      </a:r>
                      <a:endParaRPr kumimoji="0" lang="en-US" altLang="zh-CN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1430" marR="91430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20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PBS Control</a:t>
                      </a:r>
                    </a:p>
                  </a:txBody>
                  <a:tcPr marL="91430" marR="91430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  Nil</a:t>
                      </a:r>
                    </a:p>
                  </a:txBody>
                  <a:tcPr marL="91430" marR="91430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N16961</a:t>
                      </a:r>
                    </a:p>
                  </a:txBody>
                  <a:tcPr marL="91430" marR="91430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1430" marR="91430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0% ( 0/3)</a:t>
                      </a:r>
                    </a:p>
                  </a:txBody>
                  <a:tcPr marL="91430" marR="91430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8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Immunized group of animal</a:t>
                      </a:r>
                    </a:p>
                  </a:txBody>
                  <a:tcPr marL="91430" marR="91430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OMVs of N16961</a:t>
                      </a:r>
                    </a:p>
                  </a:txBody>
                  <a:tcPr marL="91430" marR="91430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N16961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1430" marR="91430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1430" marR="91430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100% (3/3)</a:t>
                      </a:r>
                    </a:p>
                  </a:txBody>
                  <a:tcPr marL="91430" marR="91430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00034" y="857232"/>
            <a:ext cx="2928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Homologous protection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0034" y="214290"/>
            <a:ext cx="8143932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Protective efficacy study of OMVs from 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V.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cholerae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N16961 in rabbit</a:t>
            </a:r>
          </a:p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00034" y="3071810"/>
            <a:ext cx="2612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Heterologous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protection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500034" y="3500438"/>
          <a:ext cx="8072494" cy="2667124"/>
        </p:xfrm>
        <a:graphic>
          <a:graphicData uri="http://schemas.openxmlformats.org/drawingml/2006/table">
            <a:tbl>
              <a:tblPr/>
              <a:tblGrid>
                <a:gridCol w="1272357"/>
                <a:gridCol w="1172110"/>
                <a:gridCol w="1226088"/>
                <a:gridCol w="1401543"/>
                <a:gridCol w="1285884"/>
                <a:gridCol w="1714512"/>
              </a:tblGrid>
              <a:tr h="605454">
                <a:tc>
                  <a:txBody>
                    <a:bodyPr/>
                    <a:lstStyle/>
                    <a:p>
                      <a:pPr marL="5715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Times New Roman"/>
                          <a:ea typeface="Times New Roman"/>
                        </a:rPr>
                        <a:t>Challenge </a:t>
                      </a:r>
                      <a:r>
                        <a:rPr lang="en-US" sz="1400" b="1" dirty="0">
                          <a:latin typeface="Times New Roman"/>
                          <a:ea typeface="Times New Roman"/>
                        </a:rPr>
                        <a:t>strain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20664" marR="2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Times New Roman"/>
                          <a:ea typeface="Times New Roman"/>
                        </a:rPr>
                        <a:t>Serogroup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20664" marR="2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Times New Roman"/>
                          <a:ea typeface="Times New Roman"/>
                        </a:rPr>
                        <a:t>Challenge </a:t>
                      </a:r>
                      <a:r>
                        <a:rPr lang="en-US" sz="1400" b="1" dirty="0">
                          <a:latin typeface="Times New Roman"/>
                          <a:ea typeface="Times New Roman"/>
                        </a:rPr>
                        <a:t>dose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20664" marR="2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Times New Roman"/>
                          <a:ea typeface="Times New Roman"/>
                        </a:rPr>
                        <a:t>Experimental </a:t>
                      </a:r>
                      <a:r>
                        <a:rPr lang="en-US" sz="1400" b="1" dirty="0">
                          <a:latin typeface="Times New Roman"/>
                          <a:ea typeface="Times New Roman"/>
                        </a:rPr>
                        <a:t>group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20664" marR="2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Times New Roman"/>
                          <a:ea typeface="Times New Roman"/>
                        </a:rPr>
                        <a:t>Experimental</a:t>
                      </a:r>
                      <a:r>
                        <a:rPr lang="en-US" sz="1400" b="1" baseline="0" dirty="0" smtClean="0">
                          <a:latin typeface="Times New Roman"/>
                          <a:ea typeface="Times New Roman"/>
                        </a:rPr>
                        <a:t> </a:t>
                      </a:r>
                    </a:p>
                    <a:p>
                      <a:pPr marL="5715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baseline="0" dirty="0" smtClean="0">
                          <a:latin typeface="Times New Roman"/>
                          <a:ea typeface="Times New Roman"/>
                        </a:rPr>
                        <a:t>Rabbit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20664" marR="2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Times New Roman"/>
                          <a:ea typeface="Times New Roman"/>
                        </a:rPr>
                        <a:t>Protective</a:t>
                      </a:r>
                      <a:r>
                        <a:rPr lang="en-US" sz="1400" b="1" baseline="0" dirty="0" smtClean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400" b="1" dirty="0" smtClean="0">
                          <a:latin typeface="Times New Roman"/>
                          <a:ea typeface="Times New Roman"/>
                        </a:rPr>
                        <a:t>efficacy </a:t>
                      </a:r>
                      <a:r>
                        <a:rPr lang="en-US" sz="1400" b="1" dirty="0">
                          <a:latin typeface="Times New Roman"/>
                          <a:ea typeface="Times New Roman"/>
                        </a:rPr>
                        <a:t>(%)</a:t>
                      </a:r>
                      <a:r>
                        <a:rPr lang="en-US" sz="1400" b="1" baseline="30000" dirty="0">
                          <a:latin typeface="Times New Roman"/>
                          <a:ea typeface="Times New Roman"/>
                        </a:rPr>
                        <a:t> 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20664" marR="2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378">
                <a:tc rowSpan="2">
                  <a:txBody>
                    <a:bodyPr/>
                    <a:lstStyle/>
                    <a:p>
                      <a:pPr marL="5715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Times New Roman"/>
                          <a:ea typeface="Times New Roman"/>
                        </a:rPr>
                        <a:t>VC</a:t>
                      </a:r>
                      <a:r>
                        <a:rPr lang="en-US" sz="1400" b="1" baseline="0" dirty="0" smtClean="0">
                          <a:latin typeface="Times New Roman"/>
                          <a:ea typeface="Times New Roman"/>
                        </a:rPr>
                        <a:t> 20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20664" marR="2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5715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/>
                          <a:ea typeface="Times New Roman"/>
                        </a:rPr>
                        <a:t>O1, El Tor Ogawa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20664" marR="2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5715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/>
                          <a:ea typeface="Times New Roman"/>
                        </a:rPr>
                        <a:t>3±1×10</a:t>
                      </a:r>
                      <a:r>
                        <a:rPr lang="en-US" sz="1400" b="1" baseline="30000" dirty="0">
                          <a:latin typeface="Times New Roman"/>
                          <a:ea typeface="Times New Roman"/>
                        </a:rPr>
                        <a:t>9</a:t>
                      </a:r>
                      <a:r>
                        <a:rPr lang="en-US" sz="1400" b="1" dirty="0">
                          <a:latin typeface="Times New Roman"/>
                          <a:ea typeface="Times New Roman"/>
                        </a:rPr>
                        <a:t>/ml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20664" marR="2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/>
                          <a:ea typeface="Times New Roman"/>
                        </a:rPr>
                        <a:t>Control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20664" marR="2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Times New Roman"/>
                          <a:ea typeface="Times New Roman"/>
                        </a:rPr>
                        <a:t>3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20664" marR="2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5715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Times New Roman"/>
                          <a:ea typeface="Times New Roman"/>
                        </a:rPr>
                        <a:t>84.4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20664" marR="2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3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715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/>
                          <a:ea typeface="Times New Roman"/>
                        </a:rPr>
                        <a:t>Immunized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20664" marR="2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Times New Roman"/>
                          <a:ea typeface="Times New Roman"/>
                        </a:rPr>
                        <a:t>3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20664" marR="2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5378">
                <a:tc rowSpan="2">
                  <a:txBody>
                    <a:bodyPr/>
                    <a:lstStyle/>
                    <a:p>
                      <a:pPr marL="5715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Times New Roman"/>
                          <a:ea typeface="Times New Roman"/>
                        </a:rPr>
                        <a:t>569B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20664" marR="2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5715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/>
                          <a:ea typeface="Times New Roman"/>
                        </a:rPr>
                        <a:t>O1, Classical </a:t>
                      </a:r>
                      <a:r>
                        <a:rPr lang="en-US" sz="1400" b="1" dirty="0" err="1">
                          <a:latin typeface="Times New Roman"/>
                          <a:ea typeface="Times New Roman"/>
                        </a:rPr>
                        <a:t>Inaba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20664" marR="2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5715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/>
                          <a:ea typeface="Times New Roman"/>
                        </a:rPr>
                        <a:t>2±1×10</a:t>
                      </a:r>
                      <a:r>
                        <a:rPr lang="en-US" sz="1400" b="1" baseline="30000" dirty="0">
                          <a:latin typeface="Times New Roman"/>
                          <a:ea typeface="Times New Roman"/>
                        </a:rPr>
                        <a:t>9</a:t>
                      </a:r>
                      <a:r>
                        <a:rPr lang="en-US" sz="1400" b="1" dirty="0">
                          <a:latin typeface="Times New Roman"/>
                          <a:ea typeface="Times New Roman"/>
                        </a:rPr>
                        <a:t>/ml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20664" marR="2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/>
                          <a:ea typeface="Times New Roman"/>
                        </a:rPr>
                        <a:t>Control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20664" marR="2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Times New Roman"/>
                          <a:ea typeface="Times New Roman"/>
                        </a:rPr>
                        <a:t>3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20664" marR="2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5715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Times New Roman"/>
                          <a:ea typeface="Times New Roman"/>
                        </a:rPr>
                        <a:t>84.4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20664" marR="2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7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715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/>
                          <a:ea typeface="Times New Roman"/>
                        </a:rPr>
                        <a:t>Immunized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20664" marR="2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Times New Roman"/>
                          <a:ea typeface="Times New Roman"/>
                        </a:rPr>
                        <a:t>3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20664" marR="2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5378">
                <a:tc rowSpan="2">
                  <a:txBody>
                    <a:bodyPr/>
                    <a:lstStyle/>
                    <a:p>
                      <a:pPr marL="5715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/>
                          <a:ea typeface="Times New Roman"/>
                        </a:rPr>
                        <a:t>SG 24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20664" marR="2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5715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/>
                          <a:ea typeface="Times New Roman"/>
                        </a:rPr>
                        <a:t>O139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20664" marR="2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5715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/>
                          <a:ea typeface="Times New Roman"/>
                        </a:rPr>
                        <a:t>3±1×10</a:t>
                      </a:r>
                      <a:r>
                        <a:rPr lang="en-US" sz="1400" b="1" baseline="30000" dirty="0">
                          <a:latin typeface="Times New Roman"/>
                          <a:ea typeface="Times New Roman"/>
                        </a:rPr>
                        <a:t>9</a:t>
                      </a:r>
                      <a:r>
                        <a:rPr lang="en-US" sz="1400" b="1" dirty="0">
                          <a:latin typeface="Times New Roman"/>
                          <a:ea typeface="Times New Roman"/>
                        </a:rPr>
                        <a:t>/ml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20664" marR="2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/>
                          <a:ea typeface="Times New Roman"/>
                        </a:rPr>
                        <a:t>Control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20664" marR="2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Times New Roman"/>
                          <a:ea typeface="Times New Roman"/>
                        </a:rPr>
                        <a:t>3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20664" marR="2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5715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Times New Roman"/>
                          <a:ea typeface="Times New Roman"/>
                        </a:rPr>
                        <a:t>75.3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20664" marR="2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3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715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/>
                          <a:ea typeface="Times New Roman"/>
                        </a:rPr>
                        <a:t>Immunized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20664" marR="2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Times New Roman"/>
                          <a:ea typeface="Times New Roman"/>
                        </a:rPr>
                        <a:t>3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20664" marR="2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5378">
                <a:tc rowSpan="2">
                  <a:txBody>
                    <a:bodyPr/>
                    <a:lstStyle/>
                    <a:p>
                      <a:pPr marL="5715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Times New Roman"/>
                          <a:ea typeface="Times New Roman"/>
                        </a:rPr>
                        <a:t>SGO6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20664" marR="2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5715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/>
                          <a:ea typeface="Times New Roman"/>
                        </a:rPr>
                        <a:t>O6 (Non-O1,non O139)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20664" marR="2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5715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/>
                          <a:ea typeface="Times New Roman"/>
                        </a:rPr>
                        <a:t>3±1×10</a:t>
                      </a:r>
                      <a:r>
                        <a:rPr lang="en-US" sz="1400" b="1" baseline="30000" dirty="0">
                          <a:latin typeface="Times New Roman"/>
                          <a:ea typeface="Times New Roman"/>
                        </a:rPr>
                        <a:t>9</a:t>
                      </a:r>
                      <a:r>
                        <a:rPr lang="en-US" sz="1400" b="1" dirty="0">
                          <a:latin typeface="Times New Roman"/>
                          <a:ea typeface="Times New Roman"/>
                        </a:rPr>
                        <a:t>/ml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20664" marR="2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/>
                          <a:ea typeface="Times New Roman"/>
                        </a:rPr>
                        <a:t>Control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20664" marR="2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Times New Roman"/>
                          <a:ea typeface="Times New Roman"/>
                        </a:rPr>
                        <a:t>3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20664" marR="2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5715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Times New Roman"/>
                          <a:ea typeface="Times New Roman"/>
                        </a:rPr>
                        <a:t>75.4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20664" marR="2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7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715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/>
                          <a:ea typeface="Times New Roman"/>
                        </a:rPr>
                        <a:t>Immunized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20664" marR="2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Times New Roman"/>
                          <a:ea typeface="Times New Roman"/>
                        </a:rPr>
                        <a:t>3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20664" marR="2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934200" y="63246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err="1" smtClean="0">
                <a:latin typeface="Times New Roman" pitchFamily="18" charset="0"/>
                <a:cs typeface="Times New Roman" pitchFamily="18" charset="0"/>
              </a:rPr>
              <a:t>Koley</a:t>
            </a:r>
            <a:r>
              <a:rPr lang="en-US" sz="1400" b="1" i="1" dirty="0" smtClean="0">
                <a:latin typeface="Times New Roman" pitchFamily="18" charset="0"/>
                <a:cs typeface="Times New Roman" pitchFamily="18" charset="0"/>
              </a:rPr>
              <a:t> H et al. 2010</a:t>
            </a:r>
            <a:endParaRPr lang="en-IN" sz="1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Arrow 9"/>
          <p:cNvSpPr/>
          <p:nvPr/>
        </p:nvSpPr>
        <p:spPr>
          <a:xfrm>
            <a:off x="4714875" y="4867275"/>
            <a:ext cx="457200" cy="18256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Right Arrow 11"/>
          <p:cNvSpPr/>
          <p:nvPr/>
        </p:nvSpPr>
        <p:spPr>
          <a:xfrm>
            <a:off x="4665663" y="5999163"/>
            <a:ext cx="457200" cy="18256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aphicFrame>
        <p:nvGraphicFramePr>
          <p:cNvPr id="3076" name="Object 13"/>
          <p:cNvGraphicFramePr>
            <a:graphicFrameLocks noChangeAspect="1"/>
          </p:cNvGraphicFramePr>
          <p:nvPr/>
        </p:nvGraphicFramePr>
        <p:xfrm>
          <a:off x="0" y="0"/>
          <a:ext cx="5943600" cy="2667000"/>
        </p:xfrm>
        <a:graphic>
          <a:graphicData uri="http://schemas.openxmlformats.org/presentationml/2006/ole">
            <p:oleObj spid="_x0000_s3075" name="Image" r:id="rId3" imgW="7720635" imgH="3314286" progId="">
              <p:embed/>
            </p:oleObj>
          </a:graphicData>
        </a:graphic>
      </p:graphicFrame>
      <p:sp>
        <p:nvSpPr>
          <p:cNvPr id="8" name="Right Arrow 7"/>
          <p:cNvSpPr/>
          <p:nvPr/>
        </p:nvSpPr>
        <p:spPr>
          <a:xfrm>
            <a:off x="5257800" y="4267200"/>
            <a:ext cx="228600" cy="1524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Right Arrow 7"/>
          <p:cNvSpPr/>
          <p:nvPr/>
        </p:nvSpPr>
        <p:spPr>
          <a:xfrm>
            <a:off x="5257800" y="5257800"/>
            <a:ext cx="228600" cy="1524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79" name="Rectangle 12"/>
          <p:cNvSpPr>
            <a:spLocks noChangeArrowheads="1"/>
          </p:cNvSpPr>
          <p:nvPr/>
        </p:nvSpPr>
        <p:spPr bwMode="auto">
          <a:xfrm>
            <a:off x="457200" y="2514600"/>
            <a:ext cx="53340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900" b="1"/>
              <a:t>Correspondence: Hemanta Koley, Division Bacteriology, National Institute of Cholera and Enteric Diseases</a:t>
            </a:r>
          </a:p>
        </p:txBody>
      </p:sp>
      <p:grpSp>
        <p:nvGrpSpPr>
          <p:cNvPr id="3080" name="Group 17"/>
          <p:cNvGrpSpPr>
            <a:grpSpLocks/>
          </p:cNvGrpSpPr>
          <p:nvPr/>
        </p:nvGrpSpPr>
        <p:grpSpPr bwMode="auto">
          <a:xfrm>
            <a:off x="152400" y="0"/>
            <a:ext cx="8991600" cy="6403975"/>
            <a:chOff x="152400" y="0"/>
            <a:chExt cx="8991600" cy="6403975"/>
          </a:xfrm>
        </p:grpSpPr>
        <p:pic>
          <p:nvPicPr>
            <p:cNvPr id="3083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0"/>
              <a:ext cx="2895600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4" name="TextBox 8"/>
            <p:cNvSpPr txBox="1">
              <a:spLocks noChangeArrowheads="1"/>
            </p:cNvSpPr>
            <p:nvPr/>
          </p:nvSpPr>
          <p:spPr bwMode="auto">
            <a:xfrm>
              <a:off x="5638800" y="4191000"/>
              <a:ext cx="3352800" cy="954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Oral immunization with purified (OMVs) of </a:t>
              </a:r>
              <a:r>
                <a:rPr lang="en-US" sz="14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Vibrio cholerae </a:t>
              </a:r>
              <a:r>
                <a:rPr lang="en-US" sz="1400">
                  <a:latin typeface="Times New Roman" panose="02020603050405020304" pitchFamily="18" charset="0"/>
                </a:rPr>
                <a:t>conferred significant protective immunity against subsequent bacterial challenges</a:t>
              </a:r>
            </a:p>
          </p:txBody>
        </p:sp>
        <p:sp>
          <p:nvSpPr>
            <p:cNvPr id="3085" name="TextBox 12"/>
            <p:cNvSpPr txBox="1">
              <a:spLocks noChangeArrowheads="1"/>
            </p:cNvSpPr>
            <p:nvPr/>
          </p:nvSpPr>
          <p:spPr bwMode="auto">
            <a:xfrm>
              <a:off x="5638800" y="5181600"/>
              <a:ext cx="3505200" cy="954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1400">
                  <a:latin typeface="Times New Roman" panose="02020603050405020304" pitchFamily="18" charset="0"/>
                </a:rPr>
                <a:t>Oral immunization with OMVs of </a:t>
              </a:r>
              <a:r>
                <a:rPr lang="en-US" sz="1400" i="1">
                  <a:latin typeface="Times New Roman" panose="02020603050405020304" pitchFamily="18" charset="0"/>
                </a:rPr>
                <a:t>V. cholerae </a:t>
              </a:r>
              <a:r>
                <a:rPr lang="en-US" sz="1400">
                  <a:latin typeface="Times New Roman" panose="02020603050405020304" pitchFamily="18" charset="0"/>
                </a:rPr>
                <a:t>may induce long-term immunity and may be useful as a ‘nonliving’ vaccine candidate for the future.</a:t>
              </a:r>
            </a:p>
          </p:txBody>
        </p:sp>
        <p:pic>
          <p:nvPicPr>
            <p:cNvPr id="3086" name="Picture 1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2743200"/>
              <a:ext cx="2133600" cy="171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7" name="Picture 1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0" y="2895600"/>
              <a:ext cx="2384425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8" name="Picture 1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4495800"/>
              <a:ext cx="2286000" cy="1908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9" name="Picture 1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0800" y="4419600"/>
              <a:ext cx="2590800" cy="1884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90" name="Rectangle 23"/>
            <p:cNvSpPr>
              <a:spLocks noChangeArrowheads="1"/>
            </p:cNvSpPr>
            <p:nvPr/>
          </p:nvSpPr>
          <p:spPr bwMode="auto">
            <a:xfrm>
              <a:off x="5638800" y="2819400"/>
              <a:ext cx="3505200" cy="138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1400">
                  <a:latin typeface="Times New Roman" panose="02020603050405020304" pitchFamily="18" charset="0"/>
                </a:rPr>
                <a:t>In the current study, we thoroughly investigated the safety, immunogenicity and protective efficacy of outer membrane vesicles (OMVs) derived from </a:t>
              </a:r>
              <a:r>
                <a:rPr lang="en-US" sz="1400" i="1">
                  <a:latin typeface="Times New Roman" panose="02020603050405020304" pitchFamily="18" charset="0"/>
                </a:rPr>
                <a:t>V. cholerae </a:t>
              </a:r>
              <a:r>
                <a:rPr lang="en-US" sz="1400">
                  <a:latin typeface="Times New Roman" panose="02020603050405020304" pitchFamily="18" charset="0"/>
                </a:rPr>
                <a:t>and their potential use as an orally administered candidate vaccine</a:t>
              </a:r>
            </a:p>
          </p:txBody>
        </p:sp>
      </p:grpSp>
      <p:sp>
        <p:nvSpPr>
          <p:cNvPr id="3" name="Right Arrow 7"/>
          <p:cNvSpPr/>
          <p:nvPr/>
        </p:nvSpPr>
        <p:spPr>
          <a:xfrm>
            <a:off x="5257800" y="2895600"/>
            <a:ext cx="228600" cy="1524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20162834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00200" y="1143000"/>
            <a:ext cx="56428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Though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100% homologous protection was quite satisfactory, </a:t>
            </a:r>
          </a:p>
          <a:p>
            <a:pPr algn="ctr"/>
            <a:endParaRPr lang="en-US" sz="2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75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% average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heterologous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protective efficacy bestowed by the OMVs of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N16961 (O1 El Tor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Inaba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 was 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not at all promising from the purview of disease prevalence  and severity. </a:t>
            </a:r>
          </a:p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5AEC6-CB2F-424F-AB4F-07D77F49091F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91490" name="Picture 2" descr="http://www.ecitysocial.com/wp-content/uploads/2012/03/Advantages-and-Disadvantages-of-e-Business.jpg"/>
          <p:cNvPicPr>
            <a:picLocks noChangeAspect="1" noChangeArrowheads="1"/>
          </p:cNvPicPr>
          <p:nvPr/>
        </p:nvPicPr>
        <p:blipFill>
          <a:blip r:embed="rId3" cstate="print"/>
          <a:srcRect r="48276"/>
          <a:stretch>
            <a:fillRect/>
          </a:stretch>
        </p:blipFill>
        <p:spPr bwMode="auto">
          <a:xfrm>
            <a:off x="182941" y="685838"/>
            <a:ext cx="1828775" cy="1828762"/>
          </a:xfrm>
          <a:prstGeom prst="rect">
            <a:avLst/>
          </a:prstGeom>
          <a:noFill/>
        </p:spPr>
      </p:pic>
      <p:pic>
        <p:nvPicPr>
          <p:cNvPr id="7" name="Picture 2" descr="http://www.ecitysocial.com/wp-content/uploads/2012/03/Advantages-and-Disadvantages-of-e-Business.jpg"/>
          <p:cNvPicPr>
            <a:picLocks noChangeAspect="1" noChangeArrowheads="1"/>
          </p:cNvPicPr>
          <p:nvPr/>
        </p:nvPicPr>
        <p:blipFill>
          <a:blip r:embed="rId3" cstate="print"/>
          <a:srcRect l="51724"/>
          <a:stretch>
            <a:fillRect/>
          </a:stretch>
        </p:blipFill>
        <p:spPr bwMode="auto">
          <a:xfrm>
            <a:off x="7162800" y="3505200"/>
            <a:ext cx="1691675" cy="18035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569342110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57356" y="357166"/>
            <a:ext cx="5786478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Concept of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Pentavalent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Formulation</a:t>
            </a:r>
            <a:endParaRPr lang="en-IN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720" y="1142984"/>
            <a:ext cx="6928372" cy="6047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Protective immune response against </a:t>
            </a:r>
            <a:r>
              <a:rPr lang="en-US" b="1" i="1" dirty="0" smtClean="0"/>
              <a:t>V. </a:t>
            </a:r>
            <a:r>
              <a:rPr lang="en-US" b="1" i="1" dirty="0" err="1" smtClean="0"/>
              <a:t>cholerae</a:t>
            </a:r>
            <a:r>
              <a:rPr lang="en-US" b="1" dirty="0" smtClean="0"/>
              <a:t> are serogroup /serotype specific</a:t>
            </a:r>
          </a:p>
          <a:p>
            <a:endParaRPr lang="en-US" dirty="0" smtClean="0"/>
          </a:p>
          <a:p>
            <a:r>
              <a:rPr lang="en-US" b="1" dirty="0" smtClean="0"/>
              <a:t>Formulation of licensed heat-killed vaccine</a:t>
            </a:r>
          </a:p>
          <a:p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Epidemic Scenario:</a:t>
            </a:r>
          </a:p>
          <a:p>
            <a:endParaRPr lang="en-US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O1 El Tor Ogawa are predominant in world wide</a:t>
            </a:r>
          </a:p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O1 El Tor </a:t>
            </a:r>
            <a:r>
              <a:rPr lang="en-US" b="1" dirty="0" err="1" smtClean="0">
                <a:solidFill>
                  <a:schemeClr val="accent6">
                    <a:lumMod val="50000"/>
                  </a:schemeClr>
                </a:solidFill>
              </a:rPr>
              <a:t>Inaba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 and O139 frequently occurs in In Indian sub continental.</a:t>
            </a:r>
          </a:p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O6 serogroup of Non O1,non O139 </a:t>
            </a:r>
            <a:r>
              <a:rPr lang="en-US" b="1" dirty="0" err="1" smtClean="0">
                <a:solidFill>
                  <a:schemeClr val="accent6">
                    <a:lumMod val="50000"/>
                  </a:schemeClr>
                </a:solidFill>
              </a:rPr>
              <a:t>serogroups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 are predominant in India</a:t>
            </a:r>
          </a:p>
          <a:p>
            <a:endParaRPr lang="en-US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b="1" dirty="0" err="1" smtClean="0"/>
              <a:t>Pentavalent</a:t>
            </a:r>
            <a:r>
              <a:rPr lang="en-US" b="1" dirty="0" smtClean="0"/>
              <a:t> formulation:</a:t>
            </a:r>
          </a:p>
          <a:p>
            <a:pPr>
              <a:lnSpc>
                <a:spcPct val="150000"/>
              </a:lnSpc>
            </a:pPr>
            <a:r>
              <a:rPr lang="en-US" b="1" dirty="0" smtClean="0"/>
              <a:t>OMV of</a:t>
            </a:r>
          </a:p>
          <a:p>
            <a:pPr marL="342900" indent="-342900">
              <a:buAutoNum type="arabicParenR"/>
            </a:pPr>
            <a:r>
              <a:rPr lang="en-US" b="1" dirty="0" smtClean="0"/>
              <a:t>O1 El Tor </a:t>
            </a:r>
            <a:r>
              <a:rPr lang="en-US" b="1" dirty="0" err="1" smtClean="0"/>
              <a:t>Inaba</a:t>
            </a:r>
            <a:r>
              <a:rPr lang="en-US" b="1" dirty="0" smtClean="0"/>
              <a:t>.</a:t>
            </a:r>
          </a:p>
          <a:p>
            <a:pPr marL="342900" indent="-342900">
              <a:buAutoNum type="arabicParenR"/>
            </a:pPr>
            <a:r>
              <a:rPr lang="en-US" b="1" dirty="0" smtClean="0"/>
              <a:t>O1 El Tor Ogawa</a:t>
            </a:r>
          </a:p>
          <a:p>
            <a:pPr marL="342900" indent="-342900">
              <a:buAutoNum type="arabicParenR"/>
            </a:pPr>
            <a:r>
              <a:rPr lang="en-US" b="1" dirty="0" smtClean="0"/>
              <a:t>O1 Classical Ogawa</a:t>
            </a:r>
          </a:p>
          <a:p>
            <a:pPr marL="342900" indent="-342900">
              <a:buAutoNum type="arabicParenR"/>
            </a:pPr>
            <a:r>
              <a:rPr lang="en-US" b="1" dirty="0" smtClean="0"/>
              <a:t>O139</a:t>
            </a:r>
          </a:p>
          <a:p>
            <a:pPr marL="342900" indent="-342900">
              <a:buAutoNum type="arabicParenR"/>
            </a:pPr>
            <a:r>
              <a:rPr lang="en-US" b="1" dirty="0" smtClean="0"/>
              <a:t>O6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30" y="2362200"/>
            <a:ext cx="4643470" cy="406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/>
          <p:cNvGrpSpPr/>
          <p:nvPr/>
        </p:nvGrpSpPr>
        <p:grpSpPr>
          <a:xfrm>
            <a:off x="357158" y="2786058"/>
            <a:ext cx="8501122" cy="3562616"/>
            <a:chOff x="685800" y="1066800"/>
            <a:chExt cx="7344142" cy="4419872"/>
          </a:xfrm>
        </p:grpSpPr>
        <p:grpSp>
          <p:nvGrpSpPr>
            <p:cNvPr id="3" name="Group 7"/>
            <p:cNvGrpSpPr/>
            <p:nvPr/>
          </p:nvGrpSpPr>
          <p:grpSpPr>
            <a:xfrm>
              <a:off x="685800" y="1066800"/>
              <a:ext cx="2362200" cy="2115488"/>
              <a:chOff x="1066800" y="1143000"/>
              <a:chExt cx="2362200" cy="2115488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1066800" y="1143000"/>
                <a:ext cx="204030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 smtClean="0">
                    <a:latin typeface="Times New Roman" pitchFamily="18" charset="0"/>
                    <a:cs typeface="Times New Roman" pitchFamily="18" charset="0"/>
                  </a:rPr>
                  <a:t>1) </a:t>
                </a:r>
                <a:r>
                  <a:rPr lang="en-US" b="1" dirty="0" smtClean="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O1 El Tor </a:t>
                </a:r>
                <a:r>
                  <a:rPr lang="en-US" b="1" dirty="0" err="1" smtClean="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Inaba</a:t>
                </a:r>
                <a:endParaRPr lang="en-US" dirty="0"/>
              </a:p>
            </p:txBody>
          </p:sp>
          <p:pic>
            <p:nvPicPr>
              <p:cNvPr id="5" name="Picture 3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143000" y="1524000"/>
                <a:ext cx="2286000" cy="17344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grpSp>
          <p:nvGrpSpPr>
            <p:cNvPr id="8" name="Group 8"/>
            <p:cNvGrpSpPr/>
            <p:nvPr/>
          </p:nvGrpSpPr>
          <p:grpSpPr>
            <a:xfrm>
              <a:off x="3200400" y="1066800"/>
              <a:ext cx="2213426" cy="2133600"/>
              <a:chOff x="3657600" y="1143000"/>
              <a:chExt cx="2213426" cy="2133600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3657600" y="1143000"/>
                <a:ext cx="221342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42900" indent="-342900" algn="just"/>
                <a:r>
                  <a:rPr lang="en-US" b="1" dirty="0" smtClean="0">
                    <a:latin typeface="Times New Roman" pitchFamily="18" charset="0"/>
                    <a:cs typeface="Times New Roman" pitchFamily="18" charset="0"/>
                  </a:rPr>
                  <a:t>2) </a:t>
                </a:r>
                <a:r>
                  <a:rPr lang="en-US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O1 El Tor Ogawa </a:t>
                </a:r>
              </a:p>
            </p:txBody>
          </p:sp>
          <p:pic>
            <p:nvPicPr>
              <p:cNvPr id="7" name="Picture 3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657600" y="1524000"/>
                <a:ext cx="2209800" cy="1752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10" name="Rectangle 9"/>
            <p:cNvSpPr/>
            <p:nvPr/>
          </p:nvSpPr>
          <p:spPr>
            <a:xfrm>
              <a:off x="5562600" y="1066800"/>
              <a:ext cx="246734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latin typeface="Times New Roman" pitchFamily="18" charset="0"/>
                  <a:cs typeface="Times New Roman" pitchFamily="18" charset="0"/>
                </a:rPr>
                <a:t>3) </a:t>
              </a:r>
              <a:r>
                <a:rPr lang="en-US" b="1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O1 Classical Ogawa </a:t>
              </a:r>
              <a:endParaRPr lang="en-US" dirty="0"/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562600" y="1447801"/>
              <a:ext cx="2410300" cy="1752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9" name="Group 17"/>
            <p:cNvGrpSpPr/>
            <p:nvPr/>
          </p:nvGrpSpPr>
          <p:grpSpPr>
            <a:xfrm>
              <a:off x="1981200" y="3429000"/>
              <a:ext cx="2362200" cy="2057672"/>
              <a:chOff x="685800" y="3429000"/>
              <a:chExt cx="2362200" cy="2057672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685800" y="3429000"/>
                <a:ext cx="9605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42900" indent="-342900" algn="just"/>
                <a:r>
                  <a:rPr lang="en-US" b="1" dirty="0" smtClean="0">
                    <a:latin typeface="Times New Roman" pitchFamily="18" charset="0"/>
                    <a:cs typeface="Times New Roman" pitchFamily="18" charset="0"/>
                  </a:rPr>
                  <a:t>4) </a:t>
                </a:r>
                <a:r>
                  <a:rPr lang="en-US" b="1" dirty="0" smtClean="0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rPr>
                  <a:t>O139</a:t>
                </a:r>
              </a:p>
            </p:txBody>
          </p:sp>
          <p:pic>
            <p:nvPicPr>
              <p:cNvPr id="13" name="Picture 2" descr="Z:\AAA Ritam Sinha\Ritam V ch OMV\O395_3.tif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685800" y="3810000"/>
                <a:ext cx="2362200" cy="1676672"/>
              </a:xfrm>
              <a:prstGeom prst="rect">
                <a:avLst/>
              </a:prstGeom>
              <a:noFill/>
            </p:spPr>
          </p:pic>
        </p:grpSp>
        <p:grpSp>
          <p:nvGrpSpPr>
            <p:cNvPr id="16" name="Group 16"/>
            <p:cNvGrpSpPr/>
            <p:nvPr/>
          </p:nvGrpSpPr>
          <p:grpSpPr>
            <a:xfrm>
              <a:off x="4572000" y="3429000"/>
              <a:ext cx="2286000" cy="2057400"/>
              <a:chOff x="3200400" y="3429000"/>
              <a:chExt cx="2286000" cy="2057400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3200400" y="3429000"/>
                <a:ext cx="72968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42900" indent="-342900" algn="just"/>
                <a:r>
                  <a:rPr lang="en-US" b="1" dirty="0" smtClean="0">
                    <a:latin typeface="Times New Roman" pitchFamily="18" charset="0"/>
                    <a:cs typeface="Times New Roman" pitchFamily="18" charset="0"/>
                  </a:rPr>
                  <a:t>5) </a:t>
                </a:r>
                <a:r>
                  <a:rPr lang="en-US" b="1" dirty="0" smtClean="0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rPr>
                  <a:t>O6</a:t>
                </a:r>
              </a:p>
            </p:txBody>
          </p:sp>
          <p:pic>
            <p:nvPicPr>
              <p:cNvPr id="15" name="Picture 4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3200400" y="3810000"/>
                <a:ext cx="2286000" cy="1676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</p:grpSp>
      <p:sp>
        <p:nvSpPr>
          <p:cNvPr id="17" name="TextBox 16"/>
          <p:cNvSpPr txBox="1"/>
          <p:nvPr/>
        </p:nvSpPr>
        <p:spPr>
          <a:xfrm>
            <a:off x="714348" y="214290"/>
            <a:ext cx="7715304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OMVs secretion from different  wild type 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V.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cholerae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strains</a:t>
            </a:r>
            <a:endParaRPr lang="en-US" sz="24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8596" y="1214422"/>
            <a:ext cx="8358246" cy="1609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6"/>
          <p:cNvSpPr>
            <a:spLocks noChangeArrowheads="1"/>
          </p:cNvSpPr>
          <p:nvPr/>
        </p:nvSpPr>
        <p:spPr bwMode="auto">
          <a:xfrm>
            <a:off x="714348" y="139279"/>
            <a:ext cx="7858180" cy="46166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0" hangingPunct="0">
              <a:defRPr/>
            </a:pPr>
            <a:r>
              <a:rPr lang="en-US" altLang="ja-JP" sz="2400" b="1" spc="150" dirty="0">
                <a:ln w="11430"/>
                <a:solidFill>
                  <a:srgbClr val="0070C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Preparation of outer membrane vesicles (OMVs)</a:t>
            </a:r>
          </a:p>
        </p:txBody>
      </p:sp>
      <p:sp>
        <p:nvSpPr>
          <p:cNvPr id="13" name="Right Arrow 12"/>
          <p:cNvSpPr/>
          <p:nvPr/>
        </p:nvSpPr>
        <p:spPr>
          <a:xfrm rot="5400000">
            <a:off x="2013778" y="3332833"/>
            <a:ext cx="619125" cy="379412"/>
          </a:xfrm>
          <a:prstGeom prst="rightArrow">
            <a:avLst>
              <a:gd name="adj1" fmla="val 0"/>
              <a:gd name="adj2" fmla="val 50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dirty="0">
              <a:solidFill>
                <a:srgbClr val="0000FF"/>
              </a:solidFill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507625" y="836713"/>
          <a:ext cx="1540396" cy="1521033"/>
        </p:xfrm>
        <a:graphic>
          <a:graphicData uri="http://schemas.openxmlformats.org/presentationml/2006/ole">
            <p:oleObj spid="_x0000_s2057" name="Image" r:id="rId3" imgW="1561905" imgH="1561905" progId="">
              <p:embed/>
            </p:oleObj>
          </a:graphicData>
        </a:graphic>
      </p:graphicFrame>
      <p:sp>
        <p:nvSpPr>
          <p:cNvPr id="19" name="Right Arrow 18"/>
          <p:cNvSpPr/>
          <p:nvPr/>
        </p:nvSpPr>
        <p:spPr>
          <a:xfrm rot="5400000">
            <a:off x="1937739" y="4716066"/>
            <a:ext cx="720725" cy="450851"/>
          </a:xfrm>
          <a:prstGeom prst="rightArrow">
            <a:avLst>
              <a:gd name="adj1" fmla="val 1"/>
              <a:gd name="adj2" fmla="val 50000"/>
            </a:avLst>
          </a:prstGeom>
          <a:solidFill>
            <a:schemeClr val="tx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4245408" y="5620222"/>
            <a:ext cx="935484" cy="473075"/>
          </a:xfrm>
          <a:prstGeom prst="rightArrow">
            <a:avLst>
              <a:gd name="adj1" fmla="val 0"/>
              <a:gd name="adj2" fmla="val 50000"/>
            </a:avLst>
          </a:prstGeom>
          <a:solidFill>
            <a:schemeClr val="tx2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23" name="Right Arrow 22"/>
          <p:cNvSpPr/>
          <p:nvPr/>
        </p:nvSpPr>
        <p:spPr>
          <a:xfrm rot="16200000">
            <a:off x="6479466" y="4164740"/>
            <a:ext cx="864096" cy="535623"/>
          </a:xfrm>
          <a:prstGeom prst="rightArrow">
            <a:avLst>
              <a:gd name="adj1" fmla="val 0"/>
              <a:gd name="adj2" fmla="val 50000"/>
            </a:avLst>
          </a:prstGeom>
          <a:solidFill>
            <a:schemeClr val="bg2">
              <a:lumMod val="25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1032" name="Rectangle 24"/>
          <p:cNvSpPr>
            <a:spLocks noChangeArrowheads="1"/>
          </p:cNvSpPr>
          <p:nvPr/>
        </p:nvSpPr>
        <p:spPr bwMode="auto">
          <a:xfrm>
            <a:off x="487736" y="3861049"/>
            <a:ext cx="3779468" cy="5232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upernatant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was passed through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0.45 and 0.22µm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Millipore filter twice.</a:t>
            </a:r>
            <a:endParaRPr lang="en-IN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3" name="TextBox 27"/>
          <p:cNvSpPr txBox="1">
            <a:spLocks noChangeArrowheads="1"/>
          </p:cNvSpPr>
          <p:nvPr/>
        </p:nvSpPr>
        <p:spPr bwMode="auto">
          <a:xfrm>
            <a:off x="487737" y="5301208"/>
            <a:ext cx="3718508" cy="73866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Resultant culture supernatant was subjected for ultra centrifugation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(38,000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rpm for 3 hrs at 4° C)</a:t>
            </a:r>
            <a:endParaRPr lang="en-IN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4" name="TextBox 28"/>
          <p:cNvSpPr txBox="1">
            <a:spLocks noChangeArrowheads="1"/>
          </p:cNvSpPr>
          <p:nvPr/>
        </p:nvSpPr>
        <p:spPr bwMode="auto">
          <a:xfrm>
            <a:off x="5500694" y="5357826"/>
            <a:ext cx="3384551" cy="73866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/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Pellet was  collected and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resuspended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in sterile PBS and the protein concentration was estimated by Bradford assay</a:t>
            </a:r>
            <a:endParaRPr lang="en-IN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1531" y="1018386"/>
            <a:ext cx="1792303" cy="1618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6" name="TextBox 13"/>
          <p:cNvSpPr txBox="1">
            <a:spLocks noChangeArrowheads="1"/>
          </p:cNvSpPr>
          <p:nvPr/>
        </p:nvSpPr>
        <p:spPr bwMode="auto">
          <a:xfrm>
            <a:off x="487737" y="2492897"/>
            <a:ext cx="3708400" cy="5232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8 to 10hr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grown bacterial culture was centrifuged at 5000g for 30min. </a:t>
            </a:r>
            <a:endParaRPr lang="en-IN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7" name="TextBox 14"/>
          <p:cNvSpPr txBox="1">
            <a:spLocks noChangeArrowheads="1"/>
          </p:cNvSpPr>
          <p:nvPr/>
        </p:nvSpPr>
        <p:spPr bwMode="auto">
          <a:xfrm>
            <a:off x="5242551" y="2743760"/>
            <a:ext cx="3467746" cy="116955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5 µl of OMV suspension was observed under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Tecnai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12 (Bio Twin Transmission electron Microscope, FEI, Netherland) operating at 80 KV by negative staining method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IN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5AEC6-CB2F-424F-AB4F-07D77F49091F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:\RITAMS\Ambulance_cholera_1832.jpg"/>
          <p:cNvPicPr>
            <a:picLocks noChangeAspect="1" noChangeArrowheads="1"/>
          </p:cNvPicPr>
          <p:nvPr/>
        </p:nvPicPr>
        <p:blipFill>
          <a:blip r:embed="rId3" cstate="print">
            <a:lum contrast="-40000"/>
          </a:blip>
          <a:srcRect/>
          <a:stretch>
            <a:fillRect/>
          </a:stretch>
        </p:blipFill>
        <p:spPr bwMode="auto">
          <a:xfrm>
            <a:off x="5072066" y="1285860"/>
            <a:ext cx="3665855" cy="23914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3000364" y="357166"/>
            <a:ext cx="2943778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What</a:t>
            </a:r>
            <a:r>
              <a:rPr lang="en-US" sz="28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is Cholera ?</a:t>
            </a:r>
            <a:endParaRPr lang="en-IN" sz="280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43504" y="1428736"/>
            <a:ext cx="3480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Cholera is an ancient disease </a:t>
            </a:r>
            <a:endParaRPr lang="en-IN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" y="1219200"/>
            <a:ext cx="45720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IN" sz="1600" b="1" dirty="0" smtClean="0">
                <a:latin typeface="Times New Roman" pitchFamily="18" charset="0"/>
                <a:cs typeface="Times New Roman" pitchFamily="18" charset="0"/>
              </a:rPr>
              <a:t>Since 1817, cholera is one of the major clinical problems in many of the developing countries in Asia, Africa and South America </a:t>
            </a:r>
            <a:endParaRPr lang="en-IN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488" y="4143380"/>
            <a:ext cx="55721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b="1" i="1" dirty="0" smtClean="0"/>
              <a:t>V. </a:t>
            </a:r>
            <a:r>
              <a:rPr lang="en-IN" b="1" i="1" dirty="0" err="1" smtClean="0"/>
              <a:t>cholerae</a:t>
            </a:r>
            <a:r>
              <a:rPr lang="en-IN" b="1" i="1" dirty="0" smtClean="0"/>
              <a:t> </a:t>
            </a:r>
            <a:r>
              <a:rPr lang="en-IN" b="1" dirty="0" smtClean="0"/>
              <a:t>is the causative agent of cholera and a natural inhabitant of aquatic environments.</a:t>
            </a:r>
            <a:endParaRPr lang="en-IN" b="1" dirty="0"/>
          </a:p>
        </p:txBody>
      </p:sp>
      <p:pic>
        <p:nvPicPr>
          <p:cNvPr id="12" name="Picture 11" descr="C:\Documents and Settings\Administrator\Local Settings\Temporary Internet Files\Content.Word\C6709_1.ti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643314"/>
            <a:ext cx="214314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7"/>
          <p:cNvGrpSpPr/>
          <p:nvPr/>
        </p:nvGrpSpPr>
        <p:grpSpPr>
          <a:xfrm>
            <a:off x="0" y="2743199"/>
            <a:ext cx="8920193" cy="3799820"/>
            <a:chOff x="461720" y="3485337"/>
            <a:chExt cx="7582192" cy="2380041"/>
          </a:xfrm>
        </p:grpSpPr>
        <p:grpSp>
          <p:nvGrpSpPr>
            <p:cNvPr id="3" name="Group 14"/>
            <p:cNvGrpSpPr/>
            <p:nvPr/>
          </p:nvGrpSpPr>
          <p:grpSpPr>
            <a:xfrm>
              <a:off x="461720" y="3485337"/>
              <a:ext cx="7582192" cy="2228395"/>
              <a:chOff x="461720" y="3485337"/>
              <a:chExt cx="7582192" cy="2228395"/>
            </a:xfrm>
          </p:grpSpPr>
          <p:pic>
            <p:nvPicPr>
              <p:cNvPr id="13" name="Picture 12"/>
              <p:cNvPicPr/>
              <p:nvPr/>
            </p:nvPicPr>
            <p:blipFill>
              <a:blip r:embed="rId5">
                <a:grayscl/>
              </a:blip>
              <a:srcRect/>
              <a:stretch>
                <a:fillRect/>
              </a:stretch>
            </p:blipFill>
            <p:spPr bwMode="auto">
              <a:xfrm>
                <a:off x="461720" y="3485337"/>
                <a:ext cx="4339606" cy="2189852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4" name="Picture 13"/>
              <p:cNvPicPr/>
              <p:nvPr/>
            </p:nvPicPr>
            <p:blipFill>
              <a:blip r:embed="rId6">
                <a:grayscl/>
                <a:lum/>
              </a:blip>
              <a:srcRect/>
              <a:stretch>
                <a:fillRect/>
              </a:stretch>
            </p:blipFill>
            <p:spPr bwMode="auto">
              <a:xfrm>
                <a:off x="4542245" y="3500438"/>
                <a:ext cx="3501667" cy="2213294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sp>
          <p:nvSpPr>
            <p:cNvPr id="16" name="TextBox 15"/>
            <p:cNvSpPr txBox="1"/>
            <p:nvPr/>
          </p:nvSpPr>
          <p:spPr>
            <a:xfrm>
              <a:off x="526490" y="5537656"/>
              <a:ext cx="7513348" cy="32772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/>
              <a:r>
                <a:rPr lang="en-US" sz="1400" b="1" dirty="0" smtClean="0"/>
                <a:t>Soon after oral ingestion, </a:t>
              </a:r>
              <a:r>
                <a:rPr lang="en-US" sz="1400" b="1" i="1" dirty="0" smtClean="0"/>
                <a:t>V. </a:t>
              </a:r>
              <a:r>
                <a:rPr lang="en-US" sz="1400" b="1" i="1" dirty="0" err="1" smtClean="0"/>
                <a:t>cholerae</a:t>
              </a:r>
              <a:r>
                <a:rPr lang="en-US" sz="1400" b="1" dirty="0" smtClean="0"/>
                <a:t> reaches  to the small bowel, its primary site of colonization, and induces virulence factors - toxin-</a:t>
              </a:r>
              <a:r>
                <a:rPr lang="en-US" sz="1400" b="1" dirty="0" err="1" smtClean="0"/>
                <a:t>coregulated</a:t>
              </a:r>
              <a:r>
                <a:rPr lang="en-US" sz="1400" b="1" dirty="0" smtClean="0"/>
                <a:t> pilus (TCP) and cholera toxin (CT).</a:t>
              </a:r>
              <a:endParaRPr lang="en-IN" sz="1400" b="1" dirty="0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304800" y="2133600"/>
            <a:ext cx="45720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IN" sz="1600" b="1" dirty="0" smtClean="0">
                <a:latin typeface="Times New Roman" pitchFamily="18" charset="0"/>
                <a:cs typeface="Times New Roman" pitchFamily="18" charset="0"/>
              </a:rPr>
              <a:t>In 2013,  Haiti cholera outbreaks  occurs causes  death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8,231 Haitians </a:t>
            </a:r>
            <a:endParaRPr lang="en-IN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86116" y="285728"/>
            <a:ext cx="2857520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Study design 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Documents and Settings\Administrator\Desktop\ii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1071546"/>
            <a:ext cx="6643734" cy="2357454"/>
          </a:xfrm>
          <a:prstGeom prst="rect">
            <a:avLst/>
          </a:prstGeom>
          <a:noFill/>
        </p:spPr>
      </p:pic>
      <p:grpSp>
        <p:nvGrpSpPr>
          <p:cNvPr id="2" name="Group 6"/>
          <p:cNvGrpSpPr/>
          <p:nvPr/>
        </p:nvGrpSpPr>
        <p:grpSpPr>
          <a:xfrm>
            <a:off x="214282" y="1000108"/>
            <a:ext cx="1857388" cy="2165165"/>
            <a:chOff x="214282" y="1000108"/>
            <a:chExt cx="1857388" cy="216516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4282" y="1000108"/>
              <a:ext cx="1857388" cy="1736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TextBox 5"/>
            <p:cNvSpPr txBox="1"/>
            <p:nvPr/>
          </p:nvSpPr>
          <p:spPr>
            <a:xfrm>
              <a:off x="357158" y="2857496"/>
              <a:ext cx="14654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Times New Roman" pitchFamily="18" charset="0"/>
                  <a:cs typeface="Times New Roman" pitchFamily="18" charset="0"/>
                </a:rPr>
                <a:t>Purified CPMVs</a:t>
              </a:r>
              <a:endParaRPr 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00034" y="3571876"/>
            <a:ext cx="835824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  Adult female mice were orally immunized with CPMVs(25</a:t>
            </a:r>
            <a:r>
              <a:rPr lang="el-GR" sz="1600" b="1" dirty="0" smtClean="0"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g/200</a:t>
            </a:r>
            <a:r>
              <a:rPr lang="el-GR" sz="1600" b="1" dirty="0" smtClean="0"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l).</a:t>
            </a:r>
          </a:p>
          <a:p>
            <a:pPr>
              <a:buFont typeface="Wingdings" pitchFamily="2" charset="2"/>
              <a:buChar char="Ø"/>
            </a:pP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 We examined immunogenicity of our newly formulated CPMVs.</a:t>
            </a:r>
          </a:p>
          <a:p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       Adaptive immune response:</a:t>
            </a:r>
          </a:p>
          <a:p>
            <a:pPr marL="400050" indent="-400050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) 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Humoral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Immunity</a:t>
            </a:r>
          </a:p>
          <a:p>
            <a:pPr marL="400050" indent="-400050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       ii) Cell mediated Immunity</a:t>
            </a:r>
          </a:p>
          <a:p>
            <a:pPr>
              <a:buFont typeface="Wingdings" pitchFamily="2" charset="2"/>
              <a:buChar char="Ø"/>
            </a:pP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At day 35, protective efficacy were measured in adult female mice using mice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illeal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loop model.</a:t>
            </a:r>
          </a:p>
          <a:p>
            <a:pPr>
              <a:buFont typeface="Wingdings" pitchFamily="2" charset="2"/>
              <a:buChar char="Ø"/>
            </a:pP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we also measured passive immunity in suckling mice model in different time interval 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14546" y="214290"/>
            <a:ext cx="471490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Induction of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Humoral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Immunity</a:t>
            </a:r>
            <a:endParaRPr lang="en-IN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4929198"/>
            <a:ext cx="785818" cy="811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3929058" y="3500438"/>
            <a:ext cx="52149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Significantly higher level of serum IgG1, IgG2a,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IgM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IgA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responses to each of the serotypes and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serogroups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specific antigens during and post immunization period till 120 days.</a:t>
            </a:r>
          </a:p>
          <a:p>
            <a:pPr algn="just"/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In case of  bivalent OCV, better immunogenicity was noticed against O1 than O139. But in our case no significant difference of 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immunoglubilin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titers between O1 and O139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serogroups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was observed.</a:t>
            </a:r>
          </a:p>
          <a:p>
            <a:pPr algn="just"/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CPMVs immunization triggered higher IgG1 than IgG2a against each component of CPMVs which indicate Th2 cell mediated immune response.</a:t>
            </a:r>
          </a:p>
          <a:p>
            <a:pPr algn="just"/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85794"/>
            <a:ext cx="5214942" cy="238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374" y="785794"/>
            <a:ext cx="4500626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3143248"/>
            <a:ext cx="2643206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4714884"/>
            <a:ext cx="2643206" cy="2143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0" y="2357430"/>
            <a:ext cx="9144001" cy="249299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b="1" dirty="0" smtClean="0"/>
              <a:t>Conclusion:</a:t>
            </a:r>
          </a:p>
          <a:p>
            <a:pPr algn="just"/>
            <a:endParaRPr lang="en-US" dirty="0" smtClean="0"/>
          </a:p>
          <a:p>
            <a:pPr algn="just">
              <a:buFont typeface="Wingdings" pitchFamily="2" charset="2"/>
              <a:buChar char="§"/>
            </a:pPr>
            <a:r>
              <a:rPr lang="en-US" sz="1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PentavalentOMVs</a:t>
            </a:r>
            <a:r>
              <a:rPr lang="en-US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en-US" sz="16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V.cholerae</a:t>
            </a:r>
            <a:r>
              <a:rPr lang="en-US" sz="1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are potent </a:t>
            </a:r>
            <a:r>
              <a:rPr lang="en-US" sz="1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immunogen</a:t>
            </a:r>
            <a:r>
              <a:rPr lang="en-US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significantly induce systemic and mucosal immune system</a:t>
            </a:r>
          </a:p>
          <a:p>
            <a:pPr algn="just">
              <a:buFont typeface="Wingdings" pitchFamily="2" charset="2"/>
              <a:buChar char="§"/>
            </a:pPr>
            <a:endParaRPr lang="en-US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en-US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consistently high and sustained systematic and mucosal antibacterial </a:t>
            </a:r>
            <a:r>
              <a:rPr lang="en-US" sz="1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immunoglobulins</a:t>
            </a:r>
            <a:r>
              <a:rPr lang="en-US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denote an underlying T helper response, which is essential for B cell activation, differentiation and generation of memory B cell response .</a:t>
            </a:r>
          </a:p>
          <a:p>
            <a:pPr>
              <a:buFont typeface="Wingdings" pitchFamily="2" charset="2"/>
              <a:buChar char="§"/>
            </a:pPr>
            <a:endParaRPr lang="en-IN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53200" y="6248400"/>
            <a:ext cx="16527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err="1" smtClean="0"/>
              <a:t>Sinha</a:t>
            </a:r>
            <a:r>
              <a:rPr lang="en-US" sz="1400" b="1" i="1" dirty="0" smtClean="0"/>
              <a:t> R et al. 2015</a:t>
            </a:r>
            <a:endParaRPr lang="en-IN" sz="1400" b="1" i="1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57422" y="214290"/>
            <a:ext cx="4322017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Activation of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Dendritic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cell</a:t>
            </a:r>
            <a:endParaRPr lang="en-IN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8" name="AutoShape 2" descr="Image result for dendritic cell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4100" name="AutoShape 4" descr="Image result for dendritic cell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4102" name="AutoShape 6" descr="Image result for dendritic cell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grpSp>
        <p:nvGrpSpPr>
          <p:cNvPr id="2" name="Group 19"/>
          <p:cNvGrpSpPr/>
          <p:nvPr/>
        </p:nvGrpSpPr>
        <p:grpSpPr>
          <a:xfrm>
            <a:off x="214282" y="1142984"/>
            <a:ext cx="8929717" cy="4071966"/>
            <a:chOff x="563071" y="1071546"/>
            <a:chExt cx="8580929" cy="3500462"/>
          </a:xfrm>
        </p:grpSpPr>
        <p:sp>
          <p:nvSpPr>
            <p:cNvPr id="13" name="TextBox 12"/>
            <p:cNvSpPr txBox="1"/>
            <p:nvPr/>
          </p:nvSpPr>
          <p:spPr>
            <a:xfrm>
              <a:off x="4572000" y="1071546"/>
              <a:ext cx="4572000" cy="44978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/>
              <a:r>
                <a:rPr lang="en-US" sz="1400" b="1" dirty="0" smtClean="0"/>
                <a:t>Secretion of T-cell polarizing cytokines from activated </a:t>
              </a:r>
              <a:r>
                <a:rPr lang="en-US" sz="1400" b="1" dirty="0" err="1" smtClean="0"/>
                <a:t>dendritic</a:t>
              </a:r>
              <a:r>
                <a:rPr lang="en-US" sz="1400" b="1" dirty="0" smtClean="0"/>
                <a:t> cells</a:t>
              </a:r>
              <a:endParaRPr lang="en-IN" sz="1400" b="1" dirty="0"/>
            </a:p>
          </p:txBody>
        </p:sp>
        <p:grpSp>
          <p:nvGrpSpPr>
            <p:cNvPr id="3" name="Group 17"/>
            <p:cNvGrpSpPr/>
            <p:nvPr/>
          </p:nvGrpSpPr>
          <p:grpSpPr>
            <a:xfrm>
              <a:off x="563071" y="1643050"/>
              <a:ext cx="8366647" cy="2928958"/>
              <a:chOff x="563071" y="1285860"/>
              <a:chExt cx="8366647" cy="3429024"/>
            </a:xfrm>
          </p:grpSpPr>
          <p:grpSp>
            <p:nvGrpSpPr>
              <p:cNvPr id="5" name="Group 10"/>
              <p:cNvGrpSpPr/>
              <p:nvPr/>
            </p:nvGrpSpPr>
            <p:grpSpPr>
              <a:xfrm>
                <a:off x="563071" y="2054712"/>
                <a:ext cx="3313542" cy="1571636"/>
                <a:chOff x="799033" y="1937770"/>
                <a:chExt cx="4811495" cy="2319911"/>
              </a:xfrm>
            </p:grpSpPr>
            <p:pic>
              <p:nvPicPr>
                <p:cNvPr id="4104" name="Picture 8" descr="http://3.bp.blogspot.com/-N8BHV2ybuSk/Upy9oW9uENI/AAAAAAAAD0w/pO-nq1i7zWY/s1600/dendritic-cell_bryans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lum bright="-20000"/>
                </a:blip>
                <a:srcRect/>
                <a:stretch>
                  <a:fillRect/>
                </a:stretch>
              </p:blipFill>
              <p:spPr bwMode="auto">
                <a:xfrm>
                  <a:off x="799033" y="1937770"/>
                  <a:ext cx="2227868" cy="2319911"/>
                </a:xfrm>
                <a:prstGeom prst="rect">
                  <a:avLst/>
                </a:prstGeom>
                <a:noFill/>
              </p:spPr>
            </p:pic>
            <p:pic>
              <p:nvPicPr>
                <p:cNvPr id="4106" name="Picture 10" descr="http://www.nature.com/nri/journal/v15/n6/images/nri3837-i1.jp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lum contrast="-10000"/>
                </a:blip>
                <a:srcRect r="-1" b="8119"/>
                <a:stretch>
                  <a:fillRect/>
                </a:stretch>
              </p:blipFill>
              <p:spPr bwMode="auto">
                <a:xfrm>
                  <a:off x="3789471" y="1937770"/>
                  <a:ext cx="1821057" cy="2228674"/>
                </a:xfrm>
                <a:prstGeom prst="rect">
                  <a:avLst/>
                </a:prstGeom>
                <a:noFill/>
              </p:spPr>
            </p:pic>
            <p:sp>
              <p:nvSpPr>
                <p:cNvPr id="10" name="Plus 9"/>
                <p:cNvSpPr/>
                <p:nvPr/>
              </p:nvSpPr>
              <p:spPr>
                <a:xfrm>
                  <a:off x="3191383" y="2892916"/>
                  <a:ext cx="285752" cy="357190"/>
                </a:xfrm>
                <a:prstGeom prst="mathPlus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</p:grpSp>
          <p:sp>
            <p:nvSpPr>
              <p:cNvPr id="12" name="Right Arrow 11"/>
              <p:cNvSpPr/>
              <p:nvPr/>
            </p:nvSpPr>
            <p:spPr>
              <a:xfrm>
                <a:off x="3995455" y="2773678"/>
                <a:ext cx="571504" cy="214314"/>
              </a:xfrm>
              <a:prstGeom prst="rightArrow">
                <a:avLst/>
              </a:prstGeom>
              <a:solidFill>
                <a:srgbClr val="00206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pic>
            <p:nvPicPr>
              <p:cNvPr id="14" name="Picture 2" descr="C:\Users\Administrator\Desktop\result\new result for illeal loop with picture\dendritic cell.tif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7461" t="3465"/>
              <a:stretch>
                <a:fillRect/>
              </a:stretch>
            </p:blipFill>
            <p:spPr bwMode="auto">
              <a:xfrm>
                <a:off x="4572000" y="1285860"/>
                <a:ext cx="4357718" cy="3429024"/>
              </a:xfrm>
              <a:prstGeom prst="rect">
                <a:avLst/>
              </a:prstGeom>
              <a:noFill/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974957" y="3708333"/>
                <a:ext cx="762802" cy="3717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BMDC</a:t>
                </a:r>
                <a:endParaRPr lang="en-IN" b="1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2965739" y="3636436"/>
                <a:ext cx="775125" cy="3717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OMVs </a:t>
                </a:r>
                <a:endParaRPr lang="en-IN" b="1" dirty="0"/>
              </a:p>
            </p:txBody>
          </p:sp>
        </p:grpSp>
      </p:grpSp>
      <p:sp>
        <p:nvSpPr>
          <p:cNvPr id="17" name="TextBox 16"/>
          <p:cNvSpPr txBox="1"/>
          <p:nvPr/>
        </p:nvSpPr>
        <p:spPr>
          <a:xfrm>
            <a:off x="0" y="3214686"/>
            <a:ext cx="9144000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Conclusion: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Indication of  generation Th2 and Th17 cell mediated immune response</a:t>
            </a:r>
            <a:endParaRPr lang="en-IN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0034" y="5286388"/>
            <a:ext cx="6929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Th17 polarizing cytokines = IL-6,IL-12p40,IL-1</a:t>
            </a:r>
            <a:r>
              <a:rPr lang="el-GR" b="1" dirty="0" smtClean="0"/>
              <a:t>ß</a:t>
            </a:r>
            <a:r>
              <a:rPr lang="en-US" b="1" dirty="0" smtClean="0"/>
              <a:t> </a:t>
            </a:r>
          </a:p>
          <a:p>
            <a:r>
              <a:rPr lang="en-US" b="1" dirty="0" smtClean="0"/>
              <a:t>Th2 polarizing cytokines = IL-4</a:t>
            </a:r>
            <a:endParaRPr lang="en-IN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553200" y="6248400"/>
            <a:ext cx="16527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err="1" smtClean="0"/>
              <a:t>Sinha</a:t>
            </a:r>
            <a:r>
              <a:rPr lang="en-US" sz="1400" b="1" i="1" dirty="0" smtClean="0"/>
              <a:t> R et al. 2015</a:t>
            </a:r>
            <a:endParaRPr lang="en-IN" sz="1400" b="1" i="1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142984"/>
            <a:ext cx="3500462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1000108"/>
            <a:ext cx="3643338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2285992"/>
            <a:ext cx="357190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9"/>
          <p:cNvGrpSpPr/>
          <p:nvPr/>
        </p:nvGrpSpPr>
        <p:grpSpPr>
          <a:xfrm>
            <a:off x="214282" y="3643314"/>
            <a:ext cx="8307606" cy="1571636"/>
            <a:chOff x="214282" y="3714752"/>
            <a:chExt cx="8307606" cy="1914526"/>
          </a:xfrm>
        </p:grpSpPr>
        <p:pic>
          <p:nvPicPr>
            <p:cNvPr id="15365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14282" y="3857628"/>
              <a:ext cx="3981448" cy="177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366" name="Picture 6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572000" y="3714752"/>
              <a:ext cx="3949888" cy="1857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9" name="Rectangle 8"/>
          <p:cNvSpPr/>
          <p:nvPr/>
        </p:nvSpPr>
        <p:spPr>
          <a:xfrm>
            <a:off x="214282" y="5214950"/>
            <a:ext cx="850112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we also found secretion of IL-4, IL-13 (Th2) and IL-17 (Th17) from CD4+T cell of immunized mice.</a:t>
            </a:r>
          </a:p>
          <a:p>
            <a:pPr algn="just"/>
            <a:endParaRPr lang="en-US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Th2 cytokines such as IL-4, IL-5 are important stimulant for protective antibody production</a:t>
            </a:r>
            <a:r>
              <a:rPr lang="en-IN" sz="14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IN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IN" sz="1400" b="1" dirty="0" smtClean="0">
                <a:latin typeface="Times New Roman" pitchFamily="18" charset="0"/>
                <a:cs typeface="Times New Roman" pitchFamily="18" charset="0"/>
              </a:rPr>
              <a:t> Newly identified </a:t>
            </a:r>
            <a:r>
              <a:rPr lang="en-IN" sz="1400" b="1" dirty="0" err="1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IN" sz="1400" b="1" dirty="0" smtClean="0">
                <a:latin typeface="Times New Roman" pitchFamily="18" charset="0"/>
                <a:cs typeface="Times New Roman" pitchFamily="18" charset="0"/>
              </a:rPr>
              <a:t> cell lineage,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Th17</a:t>
            </a:r>
            <a:r>
              <a:rPr lang="en-IN" sz="1400" b="1" dirty="0" smtClean="0">
                <a:latin typeface="Times New Roman" pitchFamily="18" charset="0"/>
                <a:cs typeface="Times New Roman" pitchFamily="18" charset="0"/>
              </a:rPr>
              <a:t>, which secrete IL-17, IL-21, IL-22, IL-6 and TNF-α, have protective role against intestinal bacterial infection .</a:t>
            </a:r>
            <a:endParaRPr lang="en-IN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5720" y="2214554"/>
            <a:ext cx="8643997" cy="258532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Conclusion:</a:t>
            </a:r>
          </a:p>
          <a:p>
            <a:endParaRPr lang="en-US" b="1" dirty="0" smtClean="0"/>
          </a:p>
          <a:p>
            <a:pPr algn="just"/>
            <a:r>
              <a:rPr lang="en-US" b="1" dirty="0" smtClean="0"/>
              <a:t>Induction of long term Th2 and Th17 immunity could provide new therapeutic approaches for preventing </a:t>
            </a:r>
            <a:r>
              <a:rPr lang="en-US" b="1" i="1" dirty="0" smtClean="0"/>
              <a:t>V. </a:t>
            </a:r>
            <a:r>
              <a:rPr lang="en-US" b="1" i="1" dirty="0" err="1" smtClean="0"/>
              <a:t>cholerae</a:t>
            </a:r>
            <a:r>
              <a:rPr lang="en-US" b="1" dirty="0" smtClean="0"/>
              <a:t> induced inflammation and memory B cell response.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IN" dirty="0"/>
          </a:p>
        </p:txBody>
      </p:sp>
      <p:sp>
        <p:nvSpPr>
          <p:cNvPr id="13" name="TextBox 12"/>
          <p:cNvSpPr txBox="1"/>
          <p:nvPr/>
        </p:nvSpPr>
        <p:spPr>
          <a:xfrm>
            <a:off x="1643042" y="285728"/>
            <a:ext cx="6231193" cy="46166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Induction of Cell Mediated Immune Response</a:t>
            </a:r>
            <a:endParaRPr lang="en-IN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86600" y="6400800"/>
            <a:ext cx="16527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err="1" smtClean="0"/>
              <a:t>Sinha</a:t>
            </a:r>
            <a:r>
              <a:rPr lang="en-US" sz="1400" b="1" i="1" dirty="0" smtClean="0"/>
              <a:t> R et al. 2015</a:t>
            </a:r>
            <a:endParaRPr lang="en-IN" sz="1400" b="1" i="1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Desktop\result\new result for illeal loop with picture\Slide1.TIF"/>
          <p:cNvPicPr>
            <a:picLocks noChangeAspect="1" noChangeArrowheads="1"/>
          </p:cNvPicPr>
          <p:nvPr/>
        </p:nvPicPr>
        <p:blipFill>
          <a:blip r:embed="rId2"/>
          <a:srcRect l="9090" t="11539" r="4546" b="7692"/>
          <a:stretch>
            <a:fillRect/>
          </a:stretch>
        </p:blipFill>
        <p:spPr bwMode="auto">
          <a:xfrm>
            <a:off x="214282" y="642918"/>
            <a:ext cx="4071966" cy="3000396"/>
          </a:xfrm>
          <a:prstGeom prst="rect">
            <a:avLst/>
          </a:prstGeom>
          <a:noFill/>
        </p:spPr>
      </p:pic>
      <p:pic>
        <p:nvPicPr>
          <p:cNvPr id="6" name="Picture 2" descr="C:\Users\Administrator\Desktop\result\new result for illeal loop with picture\Slide2.TIF"/>
          <p:cNvPicPr>
            <a:picLocks noChangeAspect="1" noChangeArrowheads="1"/>
          </p:cNvPicPr>
          <p:nvPr/>
        </p:nvPicPr>
        <p:blipFill>
          <a:blip r:embed="rId3"/>
          <a:srcRect l="5386" t="4444" r="3352"/>
          <a:stretch>
            <a:fillRect/>
          </a:stretch>
        </p:blipFill>
        <p:spPr bwMode="auto">
          <a:xfrm>
            <a:off x="214282" y="3643314"/>
            <a:ext cx="4143404" cy="3071810"/>
          </a:xfrm>
          <a:prstGeom prst="rect">
            <a:avLst/>
          </a:prstGeom>
          <a:noFill/>
        </p:spPr>
      </p:pic>
      <p:pic>
        <p:nvPicPr>
          <p:cNvPr id="8" name="Picture 2" descr="C:\Users\Administrator\Desktop\result\new result for illeal loop with picture\Slide3.T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48" y="714356"/>
            <a:ext cx="4500594" cy="286429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285852" y="0"/>
            <a:ext cx="6715172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Protection Study in Adult Mice Model  </a:t>
            </a:r>
            <a:endParaRPr lang="en-IN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7158" y="1071546"/>
            <a:ext cx="8429684" cy="255454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000" dirty="0" smtClean="0"/>
              <a:t> </a:t>
            </a:r>
            <a:r>
              <a:rPr lang="en-US" sz="2000" b="1" dirty="0" smtClean="0"/>
              <a:t>Impact of the study:</a:t>
            </a:r>
          </a:p>
          <a:p>
            <a:pPr algn="just"/>
            <a:endParaRPr lang="en-US" sz="2000" b="1" dirty="0" smtClean="0"/>
          </a:p>
          <a:p>
            <a:pPr algn="just"/>
            <a:r>
              <a:rPr lang="en-US" sz="2000" b="1" dirty="0" smtClean="0"/>
              <a:t>The </a:t>
            </a:r>
            <a:r>
              <a:rPr lang="en-US" sz="2000" b="1" dirty="0" err="1" smtClean="0"/>
              <a:t>lipopolysaccharide</a:t>
            </a:r>
            <a:r>
              <a:rPr lang="en-US" sz="2000" b="1" dirty="0" smtClean="0"/>
              <a:t> O-antigen is the major protective OMVs </a:t>
            </a:r>
            <a:r>
              <a:rPr lang="en-US" sz="2000" b="1" dirty="0" err="1" smtClean="0"/>
              <a:t>antigen,which</a:t>
            </a:r>
            <a:r>
              <a:rPr lang="en-US" sz="2000" b="1" dirty="0" smtClean="0"/>
              <a:t> may contribute to the protection against </a:t>
            </a:r>
            <a:r>
              <a:rPr lang="en-US" sz="2000" b="1" i="1" dirty="0" smtClean="0"/>
              <a:t>V. </a:t>
            </a:r>
            <a:r>
              <a:rPr lang="en-US" sz="2000" b="1" i="1" dirty="0" err="1" smtClean="0"/>
              <a:t>cholerae</a:t>
            </a:r>
            <a:r>
              <a:rPr lang="en-US" sz="2000" b="1" dirty="0" smtClean="0"/>
              <a:t> by inhibiting bacterial motility. Since this inhibition of bacterial motility prevent intestinal </a:t>
            </a:r>
            <a:r>
              <a:rPr lang="en-US" sz="2000" b="1" dirty="0" err="1" smtClean="0"/>
              <a:t>mucin</a:t>
            </a:r>
            <a:r>
              <a:rPr lang="en-US" sz="2000" b="1" dirty="0" smtClean="0"/>
              <a:t> penetration which is necessary for adherence of </a:t>
            </a:r>
            <a:r>
              <a:rPr lang="en-US" sz="2000" b="1" i="1" dirty="0" smtClean="0"/>
              <a:t>V. </a:t>
            </a:r>
            <a:r>
              <a:rPr lang="en-US" sz="2000" b="1" i="1" dirty="0" err="1" smtClean="0"/>
              <a:t>cholerae</a:t>
            </a:r>
            <a:r>
              <a:rPr lang="en-US" sz="2000" b="1" dirty="0" smtClean="0"/>
              <a:t> to epithelial cells.</a:t>
            </a:r>
            <a:endParaRPr lang="en-IN" sz="2000" b="1" dirty="0"/>
          </a:p>
        </p:txBody>
      </p:sp>
      <p:sp>
        <p:nvSpPr>
          <p:cNvPr id="9" name="Rectangle 8"/>
          <p:cNvSpPr/>
          <p:nvPr/>
        </p:nvSpPr>
        <p:spPr>
          <a:xfrm>
            <a:off x="4357686" y="3714752"/>
            <a:ext cx="45720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IN" sz="1400" b="1" dirty="0" smtClean="0"/>
              <a:t>After four successive oral immunizations with CPMVs, protective efficacy was observed in adult mice </a:t>
            </a:r>
            <a:r>
              <a:rPr lang="en-IN" sz="1400" b="1" dirty="0" err="1" smtClean="0"/>
              <a:t>ileal</a:t>
            </a:r>
            <a:r>
              <a:rPr lang="en-IN" sz="1400" b="1" dirty="0" smtClean="0"/>
              <a:t> loop assay</a:t>
            </a:r>
            <a:r>
              <a:rPr lang="en-US" sz="1400" b="1" dirty="0" smtClean="0"/>
              <a:t>measuring fluid accumulation ratio of weight and length of </a:t>
            </a:r>
            <a:r>
              <a:rPr lang="en-US" sz="1400" b="1" dirty="0" err="1" smtClean="0"/>
              <a:t>ligated</a:t>
            </a:r>
            <a:r>
              <a:rPr lang="en-US" sz="1400" b="1" dirty="0" smtClean="0"/>
              <a:t> intestine significant </a:t>
            </a:r>
          </a:p>
          <a:p>
            <a:pPr algn="just">
              <a:buFont typeface="Wingdings" pitchFamily="2" charset="2"/>
              <a:buChar char="Ø"/>
            </a:pPr>
            <a:endParaRPr lang="en-US" sz="1400" b="1" dirty="0" smtClean="0"/>
          </a:p>
          <a:p>
            <a:pPr algn="just">
              <a:buFont typeface="Wingdings" pitchFamily="2" charset="2"/>
              <a:buChar char="Ø"/>
            </a:pPr>
            <a:r>
              <a:rPr lang="en-US" sz="1400" b="1" dirty="0" smtClean="0"/>
              <a:t>We observed no amount of fluid accumulation in immunized group, whereas non-immunized group of animal’s intestine showed significant amount of fluid accumulation. </a:t>
            </a:r>
          </a:p>
          <a:p>
            <a:pPr algn="just">
              <a:buFont typeface="Wingdings" pitchFamily="2" charset="2"/>
              <a:buChar char="Ø"/>
            </a:pPr>
            <a:endParaRPr lang="en-US" sz="1400" b="1" dirty="0" smtClean="0"/>
          </a:p>
          <a:p>
            <a:pPr algn="just">
              <a:buFont typeface="Wingdings" pitchFamily="2" charset="2"/>
              <a:buChar char="Ø"/>
            </a:pPr>
            <a:r>
              <a:rPr lang="en-US" sz="1400" b="1" dirty="0" smtClean="0"/>
              <a:t>But fluid accumulation was observed in both loop of immunized and non-immunized mice introduced with cholera toxin </a:t>
            </a:r>
            <a:endParaRPr lang="en-IN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162800" y="6400800"/>
            <a:ext cx="16527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err="1" smtClean="0"/>
              <a:t>Sinha</a:t>
            </a:r>
            <a:r>
              <a:rPr lang="en-US" sz="1400" b="1" i="1" dirty="0" smtClean="0"/>
              <a:t> R et al. 2015</a:t>
            </a:r>
            <a:endParaRPr lang="en-IN" sz="1400" b="1" i="1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818" y="188641"/>
            <a:ext cx="829044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sz="2400" b="1" kern="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Protective Efficacy </a:t>
            </a:r>
            <a:r>
              <a:rPr lang="en-US" altLang="ja-JP" sz="2400" b="1" kern="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study- passive protection model </a:t>
            </a:r>
            <a:endParaRPr lang="en-US" sz="2400" b="1" dirty="0">
              <a:solidFill>
                <a:srgbClr val="0070C0"/>
              </a:solidFill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2" name="Group 18"/>
          <p:cNvGrpSpPr/>
          <p:nvPr/>
        </p:nvGrpSpPr>
        <p:grpSpPr>
          <a:xfrm>
            <a:off x="428596" y="785794"/>
            <a:ext cx="8546673" cy="5555703"/>
            <a:chOff x="-244421" y="618686"/>
            <a:chExt cx="9101481" cy="5986574"/>
          </a:xfrm>
        </p:grpSpPr>
        <p:graphicFrame>
          <p:nvGraphicFramePr>
            <p:cNvPr id="16" name="Diagram 15"/>
            <p:cNvGraphicFramePr/>
            <p:nvPr/>
          </p:nvGraphicFramePr>
          <p:xfrm>
            <a:off x="-244421" y="692697"/>
            <a:ext cx="5855665" cy="577276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pic>
          <p:nvPicPr>
            <p:cNvPr id="17" name="Picture 16" descr="C:\workshop\mice\e16.tif"/>
            <p:cNvPicPr>
              <a:picLocks noChangeAspect="1" noChangeArrowheads="1"/>
            </p:cNvPicPr>
            <p:nvPr/>
          </p:nvPicPr>
          <p:blipFill>
            <a:blip r:embed="rId6" cstate="print"/>
            <a:srcRect l="5769" r="5769"/>
            <a:stretch>
              <a:fillRect/>
            </a:stretch>
          </p:blipFill>
          <p:spPr bwMode="auto">
            <a:xfrm>
              <a:off x="5760715" y="618686"/>
              <a:ext cx="3096344" cy="188180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37570" name="Picture 2" descr="https://encrypted-tbn0.gstatic.com/images?q=tbn:ANd9GcTRd6MCz0nn3TgBaVPXwda1eC5vOASatfuSdxmp-HhxnH8qLGZs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760716" y="2542943"/>
              <a:ext cx="3096344" cy="2009661"/>
            </a:xfrm>
            <a:prstGeom prst="roundRect">
              <a:avLst/>
            </a:prstGeom>
            <a:noFill/>
          </p:spPr>
        </p:pic>
        <p:pic>
          <p:nvPicPr>
            <p:cNvPr id="237572" name="Picture 4" descr="https://encrypted-tbn3.gstatic.com/images?q=tbn:ANd9GcQnrotxgbRS_zYgBHjBIZ5zEMT-LEtANJTO0uTODIULw9hF7x2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760715" y="4615219"/>
              <a:ext cx="3087267" cy="1990041"/>
            </a:xfrm>
            <a:prstGeom prst="roundRect">
              <a:avLst/>
            </a:prstGeom>
            <a:noFill/>
          </p:spPr>
        </p:pic>
      </p:grpSp>
      <p:sp>
        <p:nvSpPr>
          <p:cNvPr id="12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5AEC6-CB2F-424F-AB4F-07D77F49091F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285860"/>
            <a:ext cx="9001156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285984" y="285728"/>
            <a:ext cx="4498091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Passive protection study</a:t>
            </a:r>
            <a:endParaRPr lang="en-US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53200" y="6248400"/>
            <a:ext cx="16527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err="1" smtClean="0"/>
              <a:t>Sinha</a:t>
            </a:r>
            <a:r>
              <a:rPr lang="en-US" sz="1400" b="1" i="1" dirty="0" smtClean="0"/>
              <a:t> R et al. 2015</a:t>
            </a:r>
            <a:endParaRPr lang="en-IN" sz="1400" b="1" i="1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Administrator\Desktop\result\colonization 9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928670"/>
            <a:ext cx="4714876" cy="1714512"/>
          </a:xfrm>
          <a:prstGeom prst="rect">
            <a:avLst/>
          </a:prstGeom>
          <a:noFill/>
        </p:spPr>
      </p:pic>
      <p:pic>
        <p:nvPicPr>
          <p:cNvPr id="5" name="Picture 4" descr="C:\Users\Administrator\Desktop\result\new result for illeal loop with picture\colonization 3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975360"/>
            <a:ext cx="4071966" cy="1810698"/>
          </a:xfrm>
          <a:prstGeom prst="rect">
            <a:avLst/>
          </a:prstGeom>
          <a:noFill/>
        </p:spPr>
      </p:pic>
      <p:pic>
        <p:nvPicPr>
          <p:cNvPr id="6" name="Picture 2" descr="C:\Users\Administrator\Desktop\result\colonizatio 5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786058"/>
            <a:ext cx="2512845" cy="1785950"/>
          </a:xfrm>
          <a:prstGeom prst="rect">
            <a:avLst/>
          </a:prstGeom>
          <a:noFill/>
        </p:spPr>
      </p:pic>
      <p:pic>
        <p:nvPicPr>
          <p:cNvPr id="7" name="Picture 2" descr="C:\Users\Administrator\Desktop\result\new result for illeal loop with picture\colonization1.tif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 bwMode="auto">
          <a:xfrm>
            <a:off x="2112818" y="2931838"/>
            <a:ext cx="5070764" cy="177061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143240" y="214290"/>
            <a:ext cx="3357586" cy="46166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Passive protection study</a:t>
            </a:r>
            <a:endParaRPr lang="en-IN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5720" y="4786322"/>
            <a:ext cx="78581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IN" sz="1600" b="1" dirty="0" smtClean="0">
                <a:latin typeface="Arial" pitchFamily="34" charset="0"/>
                <a:cs typeface="Arial" pitchFamily="34" charset="0"/>
              </a:rPr>
              <a:t>To understand  passive protection , we designed experiment  with  5-6 day neonates were returned back to their  mother after oral challenge with wild type strains.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Passive protection study in suckling mice has  supported our data by conferring higher rate of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survivality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and lesser intestinal colonization of </a:t>
            </a:r>
            <a:r>
              <a:rPr lang="en-US" sz="1600" b="1" i="1" dirty="0" smtClean="0">
                <a:latin typeface="Arial" pitchFamily="34" charset="0"/>
                <a:cs typeface="Arial" pitchFamily="34" charset="0"/>
              </a:rPr>
              <a:t>V. </a:t>
            </a:r>
            <a:r>
              <a:rPr lang="en-US" sz="1600" b="1" i="1" dirty="0" err="1" smtClean="0">
                <a:latin typeface="Arial" pitchFamily="34" charset="0"/>
                <a:cs typeface="Arial" pitchFamily="34" charset="0"/>
              </a:rPr>
              <a:t>cholerae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when compared with neonates from non-immunized dams due to</a:t>
            </a:r>
            <a:r>
              <a:rPr lang="en-IN" sz="1600" b="1" dirty="0" smtClean="0">
                <a:latin typeface="Arial" pitchFamily="34" charset="0"/>
                <a:cs typeface="Arial" pitchFamily="34" charset="0"/>
              </a:rPr>
              <a:t>transferring anti-OMVs </a:t>
            </a:r>
            <a:r>
              <a:rPr lang="en-IN" sz="1600" b="1" dirty="0" err="1" smtClean="0">
                <a:latin typeface="Arial" pitchFamily="34" charset="0"/>
                <a:cs typeface="Arial" pitchFamily="34" charset="0"/>
              </a:rPr>
              <a:t>immunoglobulins</a:t>
            </a:r>
            <a:r>
              <a:rPr lang="en-IN" sz="1600" b="1" dirty="0" smtClean="0">
                <a:latin typeface="Arial" pitchFamily="34" charset="0"/>
                <a:cs typeface="Arial" pitchFamily="34" charset="0"/>
              </a:rPr>
              <a:t> through breast milk </a:t>
            </a:r>
            <a:endParaRPr lang="en-IN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" y="2357430"/>
            <a:ext cx="9143999" cy="286232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IN" b="1" dirty="0" smtClean="0"/>
          </a:p>
          <a:p>
            <a:pPr algn="just"/>
            <a:r>
              <a:rPr lang="en-IN" b="1" dirty="0" smtClean="0">
                <a:latin typeface="Arial" pitchFamily="34" charset="0"/>
                <a:cs typeface="Arial" pitchFamily="34" charset="0"/>
              </a:rPr>
              <a:t>From human perspective, effect of breast-feeding against cholera in endemic areas  has been shown </a:t>
            </a:r>
          </a:p>
          <a:p>
            <a:pPr algn="just"/>
            <a:endParaRPr lang="en-IN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b="1" dirty="0" smtClean="0">
                <a:latin typeface="Arial" pitchFamily="34" charset="0"/>
                <a:cs typeface="Arial" pitchFamily="34" charset="0"/>
              </a:rPr>
              <a:t>The above result suggested that generation of long term passive protection would lead to increase significant  protection in children against cholera during epidemics. </a:t>
            </a:r>
            <a:endParaRPr lang="en-IN" b="1" dirty="0" smtClean="0">
              <a:latin typeface="Arial" pitchFamily="34" charset="0"/>
              <a:cs typeface="Arial" pitchFamily="34" charset="0"/>
            </a:endParaRPr>
          </a:p>
          <a:p>
            <a:endParaRPr lang="en-IN" dirty="0" smtClean="0"/>
          </a:p>
          <a:p>
            <a:endParaRPr lang="en-US" dirty="0" smtClean="0"/>
          </a:p>
          <a:p>
            <a:endParaRPr lang="en-IN" dirty="0"/>
          </a:p>
        </p:txBody>
      </p:sp>
      <p:sp>
        <p:nvSpPr>
          <p:cNvPr id="10" name="TextBox 9"/>
          <p:cNvSpPr txBox="1"/>
          <p:nvPr/>
        </p:nvSpPr>
        <p:spPr>
          <a:xfrm>
            <a:off x="7162800" y="6400800"/>
            <a:ext cx="16527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err="1" smtClean="0"/>
              <a:t>Sinha</a:t>
            </a:r>
            <a:r>
              <a:rPr lang="en-US" sz="1400" b="1" i="1" dirty="0" smtClean="0"/>
              <a:t> R et al. 2015</a:t>
            </a:r>
            <a:endParaRPr lang="en-IN" sz="1400" b="1" i="1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/>
          <p:cNvGrpSpPr/>
          <p:nvPr/>
        </p:nvGrpSpPr>
        <p:grpSpPr>
          <a:xfrm>
            <a:off x="1219200" y="1071546"/>
            <a:ext cx="6584809" cy="1366854"/>
            <a:chOff x="-66684" y="1000108"/>
            <a:chExt cx="6584809" cy="1366854"/>
          </a:xfrm>
        </p:grpSpPr>
        <p:pic>
          <p:nvPicPr>
            <p:cNvPr id="1026" name="Picture 2" descr="http://www.sigmaaldrich.com/content/dam/sigma-aldrich/articles/biology/Endo_Free_Fig1.gi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66684" y="1071562"/>
              <a:ext cx="3423557" cy="1295400"/>
            </a:xfrm>
            <a:prstGeom prst="rect">
              <a:avLst/>
            </a:prstGeom>
            <a:noFill/>
          </p:spPr>
        </p:pic>
        <p:pic>
          <p:nvPicPr>
            <p:cNvPr id="1028" name="Picture 4" descr="Image result for T cell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214942" y="1000108"/>
              <a:ext cx="1303183" cy="1285884"/>
            </a:xfrm>
            <a:prstGeom prst="rect">
              <a:avLst/>
            </a:prstGeom>
            <a:noFill/>
          </p:spPr>
        </p:pic>
        <p:sp>
          <p:nvSpPr>
            <p:cNvPr id="7" name="Right Arrow 6"/>
            <p:cNvSpPr/>
            <p:nvPr/>
          </p:nvSpPr>
          <p:spPr>
            <a:xfrm>
              <a:off x="3571868" y="1643050"/>
              <a:ext cx="1390648" cy="11431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8" name="Multiply 7"/>
            <p:cNvSpPr/>
            <p:nvPr/>
          </p:nvSpPr>
          <p:spPr>
            <a:xfrm>
              <a:off x="4071934" y="1428736"/>
              <a:ext cx="500066" cy="571504"/>
            </a:xfrm>
            <a:prstGeom prst="mathMultiply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3" name="Group 21"/>
          <p:cNvGrpSpPr/>
          <p:nvPr/>
        </p:nvGrpSpPr>
        <p:grpSpPr>
          <a:xfrm>
            <a:off x="685800" y="2714620"/>
            <a:ext cx="7848601" cy="3593925"/>
            <a:chOff x="42858" y="2786058"/>
            <a:chExt cx="7301591" cy="3593925"/>
          </a:xfrm>
        </p:grpSpPr>
        <p:grpSp>
          <p:nvGrpSpPr>
            <p:cNvPr id="4" name="Group 20"/>
            <p:cNvGrpSpPr/>
            <p:nvPr/>
          </p:nvGrpSpPr>
          <p:grpSpPr>
            <a:xfrm>
              <a:off x="42858" y="2786058"/>
              <a:ext cx="7301591" cy="1571635"/>
              <a:chOff x="42858" y="2786058"/>
              <a:chExt cx="7301591" cy="1571635"/>
            </a:xfrm>
          </p:grpSpPr>
          <p:pic>
            <p:nvPicPr>
              <p:cNvPr id="9" name="Picture 2" descr="http://www.sigmaaldrich.com/content/dam/sigma-aldrich/articles/biology/Endo_Free_Fig1.gif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42858" y="2814638"/>
                <a:ext cx="1885936" cy="1257304"/>
              </a:xfrm>
              <a:prstGeom prst="rect">
                <a:avLst/>
              </a:prstGeom>
              <a:noFill/>
            </p:spPr>
          </p:pic>
          <p:pic>
            <p:nvPicPr>
              <p:cNvPr id="1030" name="Picture 6" descr="https://www.lifetechnologies.com/content/dam/LifeTech/Images/integration/EDC-cBSA-activation.jpg"/>
              <p:cNvPicPr>
                <a:picLocks noChangeAspect="1" noChangeArrowheads="1"/>
              </p:cNvPicPr>
              <p:nvPr/>
            </p:nvPicPr>
            <p:blipFill>
              <a:blip r:embed="rId4"/>
              <a:srcRect r="53608" b="61596"/>
              <a:stretch>
                <a:fillRect/>
              </a:stretch>
            </p:blipFill>
            <p:spPr bwMode="auto">
              <a:xfrm>
                <a:off x="2328858" y="2814638"/>
                <a:ext cx="1371600" cy="1295400"/>
              </a:xfrm>
              <a:prstGeom prst="rect">
                <a:avLst/>
              </a:prstGeom>
              <a:noFill/>
            </p:spPr>
          </p:pic>
          <p:sp>
            <p:nvSpPr>
              <p:cNvPr id="11" name="Plus 10"/>
              <p:cNvSpPr/>
              <p:nvPr/>
            </p:nvSpPr>
            <p:spPr>
              <a:xfrm>
                <a:off x="1947858" y="3348038"/>
                <a:ext cx="285752" cy="285752"/>
              </a:xfrm>
              <a:prstGeom prst="mathPlus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2" name="Right Arrow 11"/>
              <p:cNvSpPr/>
              <p:nvPr/>
            </p:nvSpPr>
            <p:spPr>
              <a:xfrm>
                <a:off x="3776657" y="3500438"/>
                <a:ext cx="1441114" cy="22860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pic>
            <p:nvPicPr>
              <p:cNvPr id="1032" name="Picture 8" descr="http://www.nature.com/nrc/journal/v12/n4/images/nrc3223-f2.jpg"/>
              <p:cNvPicPr>
                <a:picLocks noChangeAspect="1" noChangeArrowheads="1"/>
              </p:cNvPicPr>
              <p:nvPr/>
            </p:nvPicPr>
            <p:blipFill>
              <a:blip r:embed="rId5"/>
              <a:srcRect l="44400" b="30124"/>
              <a:stretch>
                <a:fillRect/>
              </a:stretch>
            </p:blipFill>
            <p:spPr bwMode="auto">
              <a:xfrm>
                <a:off x="5453058" y="2786058"/>
                <a:ext cx="1891391" cy="1571635"/>
              </a:xfrm>
              <a:prstGeom prst="rect">
                <a:avLst/>
              </a:prstGeom>
              <a:noFill/>
            </p:spPr>
          </p:pic>
        </p:grpSp>
        <p:sp>
          <p:nvSpPr>
            <p:cNvPr id="15" name="Right Arrow 14"/>
            <p:cNvSpPr/>
            <p:nvPr/>
          </p:nvSpPr>
          <p:spPr>
            <a:xfrm>
              <a:off x="3214678" y="5357826"/>
              <a:ext cx="1506869" cy="200012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16" name="Picture 8" descr="http://www.nature.com/nrc/journal/v12/n4/images/nrc3223-f2.jpg"/>
            <p:cNvPicPr>
              <a:picLocks noChangeAspect="1" noChangeArrowheads="1"/>
            </p:cNvPicPr>
            <p:nvPr/>
          </p:nvPicPr>
          <p:blipFill>
            <a:blip r:embed="rId5"/>
            <a:srcRect l="44400" b="30124"/>
            <a:stretch>
              <a:fillRect/>
            </a:stretch>
          </p:blipFill>
          <p:spPr bwMode="auto">
            <a:xfrm>
              <a:off x="5146882" y="4567238"/>
              <a:ext cx="1928826" cy="1646112"/>
            </a:xfrm>
            <a:prstGeom prst="rect">
              <a:avLst/>
            </a:prstGeom>
            <a:noFill/>
          </p:spPr>
        </p:pic>
        <p:grpSp>
          <p:nvGrpSpPr>
            <p:cNvPr id="5" name="Group 17"/>
            <p:cNvGrpSpPr/>
            <p:nvPr/>
          </p:nvGrpSpPr>
          <p:grpSpPr>
            <a:xfrm>
              <a:off x="1035307" y="4493691"/>
              <a:ext cx="1822181" cy="1886292"/>
              <a:chOff x="1035307" y="4493691"/>
              <a:chExt cx="1822181" cy="1886292"/>
            </a:xfrm>
          </p:grpSpPr>
          <p:pic>
            <p:nvPicPr>
              <p:cNvPr id="1034" name="Picture 10" descr="https://encrypted-tbn2.gstatic.com/images?q=tbn:ANd9GcRQmDLflbC5sxQ0i2iknarHn1kyyn5hHlayOFZo96nZPawk6nA6PQ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035307" y="4493691"/>
                <a:ext cx="1822181" cy="1608705"/>
              </a:xfrm>
              <a:prstGeom prst="rect">
                <a:avLst/>
              </a:prstGeom>
              <a:noFill/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1643042" y="6072206"/>
                <a:ext cx="56938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/>
                  <a:t>OMV</a:t>
                </a:r>
                <a:endParaRPr lang="en-IN" sz="1400" b="1" dirty="0"/>
              </a:p>
            </p:txBody>
          </p:sp>
        </p:grpSp>
      </p:grpSp>
      <p:sp>
        <p:nvSpPr>
          <p:cNvPr id="19" name="TextBox 18"/>
          <p:cNvSpPr txBox="1"/>
          <p:nvPr/>
        </p:nvSpPr>
        <p:spPr>
          <a:xfrm>
            <a:off x="2428860" y="285728"/>
            <a:ext cx="4786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OMVs as a better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immunogen</a:t>
            </a:r>
            <a:endParaRPr lang="en-IN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1472" y="428604"/>
            <a:ext cx="807249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OMVs 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towards an ideal vaccine against 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V.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cholerae</a:t>
            </a:r>
            <a:endParaRPr lang="en-IN" sz="28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57200" y="1524000"/>
            <a:ext cx="8248430" cy="5078313"/>
            <a:chOff x="457200" y="1524000"/>
            <a:chExt cx="8248430" cy="5078313"/>
          </a:xfrm>
        </p:grpSpPr>
        <p:sp>
          <p:nvSpPr>
            <p:cNvPr id="3" name="Rectangle 2"/>
            <p:cNvSpPr/>
            <p:nvPr/>
          </p:nvSpPr>
          <p:spPr>
            <a:xfrm>
              <a:off x="457200" y="1524000"/>
              <a:ext cx="8248430" cy="5078313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>
                <a:lnSpc>
                  <a:spcPct val="200000"/>
                </a:lnSpc>
                <a:buClr>
                  <a:schemeClr val="accent2"/>
                </a:buClr>
                <a:defRPr/>
              </a:pPr>
              <a:r>
                <a:rPr lang="en-US" sz="2400" b="1" dirty="0" smtClean="0">
                  <a:solidFill>
                    <a:srgbClr val="7030A0"/>
                  </a:solidFill>
                </a:rPr>
                <a:t>I</a:t>
              </a:r>
              <a:r>
                <a:rPr lang="en-US" sz="2400" b="1" dirty="0" smtClean="0"/>
                <a:t>mmunogenic = </a:t>
              </a:r>
            </a:p>
            <a:p>
              <a:pPr algn="just">
                <a:lnSpc>
                  <a:spcPct val="200000"/>
                </a:lnSpc>
                <a:buClr>
                  <a:schemeClr val="accent2"/>
                </a:buClr>
                <a:defRPr/>
              </a:pPr>
              <a:r>
                <a:rPr lang="en-US" sz="2400" b="1" dirty="0" smtClean="0">
                  <a:solidFill>
                    <a:srgbClr val="7030A0"/>
                  </a:solidFill>
                </a:rPr>
                <a:t>L</a:t>
              </a:r>
              <a:r>
                <a:rPr lang="en-US" sz="2400" b="1" dirty="0" smtClean="0"/>
                <a:t>ong lasting immunity = </a:t>
              </a:r>
            </a:p>
            <a:p>
              <a:pPr algn="just">
                <a:lnSpc>
                  <a:spcPct val="200000"/>
                </a:lnSpc>
                <a:buClr>
                  <a:schemeClr val="accent2"/>
                </a:buClr>
                <a:defRPr/>
              </a:pPr>
              <a:r>
                <a:rPr lang="en-US" sz="2400" b="1" dirty="0" smtClean="0">
                  <a:solidFill>
                    <a:srgbClr val="7030A0"/>
                  </a:solidFill>
                </a:rPr>
                <a:t>S</a:t>
              </a:r>
              <a:r>
                <a:rPr lang="en-US" sz="2400" b="1" dirty="0" smtClean="0"/>
                <a:t>afe  = </a:t>
              </a:r>
            </a:p>
            <a:p>
              <a:pPr algn="just">
                <a:lnSpc>
                  <a:spcPct val="200000"/>
                </a:lnSpc>
                <a:buClr>
                  <a:schemeClr val="accent2"/>
                </a:buClr>
                <a:defRPr/>
              </a:pPr>
              <a:r>
                <a:rPr lang="en-US" sz="2400" b="1" dirty="0" smtClean="0">
                  <a:solidFill>
                    <a:srgbClr val="7030A0"/>
                  </a:solidFill>
                </a:rPr>
                <a:t>S</a:t>
              </a:r>
              <a:r>
                <a:rPr lang="en-US" sz="2400" b="1" dirty="0" smtClean="0"/>
                <a:t>table in field conditions = </a:t>
              </a:r>
            </a:p>
            <a:p>
              <a:pPr algn="just">
                <a:lnSpc>
                  <a:spcPct val="200000"/>
                </a:lnSpc>
                <a:buClr>
                  <a:schemeClr val="accent2"/>
                </a:buClr>
                <a:defRPr/>
              </a:pPr>
              <a:r>
                <a:rPr lang="en-US" sz="2400" b="1" dirty="0" smtClean="0">
                  <a:solidFill>
                    <a:srgbClr val="7030A0"/>
                  </a:solidFill>
                </a:rPr>
                <a:t>C</a:t>
              </a:r>
              <a:r>
                <a:rPr lang="en-US" sz="2400" b="1" dirty="0" smtClean="0"/>
                <a:t>ombined= </a:t>
              </a:r>
            </a:p>
            <a:p>
              <a:pPr algn="just">
                <a:lnSpc>
                  <a:spcPct val="200000"/>
                </a:lnSpc>
                <a:buClr>
                  <a:schemeClr val="accent2"/>
                </a:buClr>
                <a:defRPr/>
              </a:pPr>
              <a:r>
                <a:rPr lang="en-US" sz="2400" b="1" dirty="0" smtClean="0">
                  <a:solidFill>
                    <a:srgbClr val="7030A0"/>
                  </a:solidFill>
                </a:rPr>
                <a:t>D</a:t>
              </a:r>
              <a:r>
                <a:rPr lang="en-US" sz="2400" b="1" dirty="0" smtClean="0"/>
                <a:t>ose = ??</a:t>
              </a:r>
            </a:p>
            <a:p>
              <a:pPr algn="just">
                <a:lnSpc>
                  <a:spcPct val="150000"/>
                </a:lnSpc>
                <a:buClr>
                  <a:schemeClr val="accent2"/>
                </a:buClr>
                <a:defRPr/>
              </a:pPr>
              <a:endParaRPr lang="en-US" sz="2400" b="1" dirty="0" smtClean="0"/>
            </a:p>
          </p:txBody>
        </p:sp>
        <p:pic>
          <p:nvPicPr>
            <p:cNvPr id="48132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743200" y="1828800"/>
              <a:ext cx="409375" cy="414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733800" y="2590800"/>
              <a:ext cx="409375" cy="414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76400" y="3276600"/>
              <a:ext cx="409375" cy="414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267200" y="3962400"/>
              <a:ext cx="409375" cy="414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09800" y="4724400"/>
              <a:ext cx="409375" cy="414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0035" y="131246"/>
            <a:ext cx="7922284" cy="1143000"/>
          </a:xfrm>
        </p:spPr>
        <p:txBody>
          <a:bodyPr>
            <a:normAutofit/>
          </a:bodyPr>
          <a:lstStyle/>
          <a:p>
            <a:pPr algn="ctr"/>
            <a:r>
              <a:rPr lang="en-IN" sz="2400" b="1" dirty="0">
                <a:latin typeface="Times New Roman" pitchFamily="18" charset="0"/>
                <a:cs typeface="Times New Roman" pitchFamily="18" charset="0"/>
              </a:rPr>
              <a:t>Enteric Pathogens of Global </a:t>
            </a:r>
            <a:r>
              <a:rPr lang="en-IN" sz="2400" b="1" dirty="0" smtClean="0">
                <a:latin typeface="Times New Roman" pitchFamily="18" charset="0"/>
                <a:cs typeface="Times New Roman" pitchFamily="18" charset="0"/>
              </a:rPr>
              <a:t>Importance</a:t>
            </a:r>
            <a:endParaRPr lang="en-IN" sz="2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Object 2"/>
          <p:cNvGraphicFramePr>
            <a:graphicFrameLocks noGrp="1"/>
          </p:cNvGraphicFramePr>
          <p:nvPr>
            <p:ph type="chart" idx="1"/>
            <p:extLst>
              <p:ext uri="{D42A27DB-BD31-4B8C-83A1-F6EECF244321}">
                <p14:modId xmlns="" xmlns:p14="http://schemas.microsoft.com/office/powerpoint/2010/main" val="3367598263"/>
              </p:ext>
            </p:extLst>
          </p:nvPr>
        </p:nvGraphicFramePr>
        <p:xfrm>
          <a:off x="285721" y="1142984"/>
          <a:ext cx="8001056" cy="5143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2819400" y="3581400"/>
            <a:ext cx="2895152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000" b="1" u="sng" dirty="0" smtClean="0">
                <a:solidFill>
                  <a:srgbClr val="92D050"/>
                </a:solidFill>
                <a:latin typeface="Times New Roman" pitchFamily="18" charset="0"/>
              </a:rPr>
              <a:t>2.9 Million Deaths/ Years</a:t>
            </a:r>
            <a:endParaRPr lang="en-US" sz="2000" b="1" u="sng" dirty="0">
              <a:solidFill>
                <a:srgbClr val="92D050"/>
              </a:solidFill>
              <a:latin typeface="Times New Roman" pitchFamily="18" charset="0"/>
            </a:endParaRPr>
          </a:p>
        </p:txBody>
      </p:sp>
      <p:sp>
        <p:nvSpPr>
          <p:cNvPr id="15365" name="Rectangle 6"/>
          <p:cNvSpPr>
            <a:spLocks noChangeArrowheads="1"/>
          </p:cNvSpPr>
          <p:nvPr/>
        </p:nvSpPr>
        <p:spPr bwMode="auto">
          <a:xfrm>
            <a:off x="2267744" y="1340768"/>
            <a:ext cx="2664191" cy="95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800" b="1" dirty="0">
                <a:latin typeface="Times New Roman" pitchFamily="18" charset="0"/>
              </a:rPr>
              <a:t>Cholera</a:t>
            </a:r>
          </a:p>
          <a:p>
            <a:pPr eaLnBrk="0" hangingPunct="0"/>
            <a:r>
              <a:rPr lang="en-US" sz="2800" b="1" dirty="0">
                <a:latin typeface="Times New Roman" pitchFamily="18" charset="0"/>
              </a:rPr>
              <a:t>(150,000 deaths</a:t>
            </a:r>
            <a:r>
              <a:rPr lang="en-US" sz="2400" dirty="0">
                <a:latin typeface="Times New Roman" pitchFamily="18" charset="0"/>
              </a:rPr>
              <a:t>)</a:t>
            </a:r>
          </a:p>
        </p:txBody>
      </p:sp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0" y="3124200"/>
            <a:ext cx="2103141" cy="98552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2075" tIns="46038" rIns="92075" bIns="46038">
            <a:spAutoFit/>
          </a:bodyPr>
          <a:lstStyle/>
          <a:p>
            <a:pPr algn="ctr" eaLnBrk="0" hangingPunct="0">
              <a:defRPr/>
            </a:pPr>
            <a:r>
              <a:rPr lang="en-US" sz="2000" b="1" dirty="0">
                <a:solidFill>
                  <a:srgbClr val="00B050"/>
                </a:solidFill>
                <a:cs typeface="Arial" pitchFamily="34" charset="0"/>
              </a:rPr>
              <a:t>Typhoid fever</a:t>
            </a:r>
          </a:p>
          <a:p>
            <a:pPr algn="ctr" eaLnBrk="0" hangingPunct="0">
              <a:defRPr/>
            </a:pPr>
            <a:r>
              <a:rPr lang="en-US" sz="2000" b="1" dirty="0">
                <a:solidFill>
                  <a:srgbClr val="00B050"/>
                </a:solidFill>
                <a:cs typeface="Arial" pitchFamily="34" charset="0"/>
              </a:rPr>
              <a:t>(600,000 deaths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cs typeface="Arial" pitchFamily="34" charset="0"/>
              </a:rPr>
              <a:t>)</a:t>
            </a:r>
          </a:p>
          <a:p>
            <a:pPr algn="ctr" eaLnBrk="0" hangingPunct="0">
              <a:defRPr/>
            </a:pPr>
            <a:endParaRPr lang="en-US" dirty="0">
              <a:solidFill>
                <a:schemeClr val="accent3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5367" name="Rectangle 8"/>
          <p:cNvSpPr>
            <a:spLocks noChangeArrowheads="1"/>
          </p:cNvSpPr>
          <p:nvPr/>
        </p:nvSpPr>
        <p:spPr bwMode="auto">
          <a:xfrm>
            <a:off x="5286380" y="1928802"/>
            <a:ext cx="2394857" cy="64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ETEC diarrhea  </a:t>
            </a:r>
          </a:p>
          <a:p>
            <a:pPr algn="ctr" eaLnBrk="0" hangingPunct="0"/>
            <a:r>
              <a:rPr lang="en-US" dirty="0">
                <a:solidFill>
                  <a:srgbClr val="FF0000"/>
                </a:solidFill>
                <a:latin typeface="Times New Roman" pitchFamily="18" charset="0"/>
              </a:rPr>
              <a:t>(500,000 deaths)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      </a:t>
            </a:r>
            <a:endParaRPr lang="en-US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5368" name="Rectangle 9"/>
          <p:cNvSpPr>
            <a:spLocks noChangeArrowheads="1"/>
          </p:cNvSpPr>
          <p:nvPr/>
        </p:nvSpPr>
        <p:spPr bwMode="auto">
          <a:xfrm>
            <a:off x="2851347" y="5229202"/>
            <a:ext cx="2077492" cy="64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 eaLnBrk="0" hangingPunct="0"/>
            <a:r>
              <a:rPr lang="en-US" b="1" dirty="0">
                <a:solidFill>
                  <a:srgbClr val="993366"/>
                </a:solidFill>
                <a:latin typeface="Times New Roman" pitchFamily="18" charset="0"/>
              </a:rPr>
              <a:t>Rotavirus diarrhea</a:t>
            </a:r>
          </a:p>
          <a:p>
            <a:pPr algn="ctr" eaLnBrk="0" hangingPunct="0"/>
            <a:r>
              <a:rPr lang="sv-SE" dirty="0">
                <a:solidFill>
                  <a:srgbClr val="993366"/>
                </a:solidFill>
                <a:latin typeface="Times New Roman" pitchFamily="18" charset="0"/>
              </a:rPr>
              <a:t>(800,000 deaths)</a:t>
            </a:r>
            <a:endParaRPr lang="en-US" dirty="0">
              <a:solidFill>
                <a:srgbClr val="993366"/>
              </a:solidFill>
              <a:latin typeface="Times New Roman" pitchFamily="18" charset="0"/>
            </a:endParaRPr>
          </a:p>
        </p:txBody>
      </p:sp>
      <p:sp>
        <p:nvSpPr>
          <p:cNvPr id="14345" name="Rectangle 10"/>
          <p:cNvSpPr>
            <a:spLocks noChangeArrowheads="1"/>
          </p:cNvSpPr>
          <p:nvPr/>
        </p:nvSpPr>
        <p:spPr bwMode="auto">
          <a:xfrm>
            <a:off x="6043244" y="4598300"/>
            <a:ext cx="1957267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>
              <a:defRPr/>
            </a:pPr>
            <a:r>
              <a:rPr lang="en-US" sz="1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Arial" pitchFamily="34" charset="0"/>
              </a:rPr>
              <a:t>  </a:t>
            </a:r>
            <a:r>
              <a:rPr lang="en-US" sz="2000" b="1" dirty="0">
                <a:solidFill>
                  <a:srgbClr val="260BC5"/>
                </a:solidFill>
                <a:latin typeface="Times New Roman" pitchFamily="18" charset="0"/>
                <a:cs typeface="Arial" pitchFamily="34" charset="0"/>
              </a:rPr>
              <a:t>Shigellosis</a:t>
            </a:r>
          </a:p>
          <a:p>
            <a:pPr eaLnBrk="0" hangingPunct="0">
              <a:defRPr/>
            </a:pPr>
            <a:r>
              <a:rPr lang="sv-SE" sz="2000" b="1" dirty="0">
                <a:solidFill>
                  <a:srgbClr val="260BC5"/>
                </a:solidFill>
                <a:latin typeface="Times New Roman" pitchFamily="18" charset="0"/>
                <a:cs typeface="Arial" pitchFamily="34" charset="0"/>
              </a:rPr>
              <a:t>(800,000 deaths</a:t>
            </a:r>
            <a:r>
              <a:rPr lang="sv-SE" sz="1600" b="1" dirty="0">
                <a:solidFill>
                  <a:srgbClr val="260BC5"/>
                </a:solidFill>
                <a:latin typeface="Times New Roman" pitchFamily="18" charset="0"/>
                <a:cs typeface="Arial" pitchFamily="34" charset="0"/>
              </a:rPr>
              <a:t>)</a:t>
            </a:r>
            <a:endParaRPr lang="en-US" sz="1600" b="1" dirty="0">
              <a:solidFill>
                <a:srgbClr val="260BC5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5370" name="Text Box 13"/>
          <p:cNvSpPr txBox="1">
            <a:spLocks noChangeArrowheads="1"/>
          </p:cNvSpPr>
          <p:nvPr/>
        </p:nvSpPr>
        <p:spPr bwMode="auto">
          <a:xfrm>
            <a:off x="3563888" y="6453336"/>
            <a:ext cx="51819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Times New Roman" pitchFamily="18" charset="0"/>
              </a:rPr>
              <a:t>*World Health Organization </a:t>
            </a:r>
            <a:r>
              <a:rPr lang="en-US" sz="1600" dirty="0" smtClean="0">
                <a:latin typeface="Times New Roman" pitchFamily="18" charset="0"/>
              </a:rPr>
              <a:t>GBD_report_2014update_part4</a:t>
            </a:r>
            <a:endParaRPr lang="en-US" sz="16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19924936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23556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b="32932"/>
          <a:stretch/>
        </p:blipFill>
        <p:spPr bwMode="auto">
          <a:xfrm>
            <a:off x="12809" y="116632"/>
            <a:ext cx="9036496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10" y="2780928"/>
            <a:ext cx="5944344" cy="4077072"/>
          </a:xfrm>
          <a:prstGeom prst="rect">
            <a:avLst/>
          </a:prstGeom>
        </p:spPr>
      </p:pic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6019800" y="3124200"/>
            <a:ext cx="2880320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IN" altLang="en-US" sz="1400" b="1" u="sng" dirty="0"/>
              <a:t>Salient  findings </a:t>
            </a:r>
            <a:endParaRPr lang="en-IN" altLang="en-US" sz="1400" b="1" dirty="0"/>
          </a:p>
          <a:p>
            <a:pPr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IN" altLang="en-US" sz="1400" b="1" dirty="0" smtClean="0"/>
              <a:t>Immunized </a:t>
            </a:r>
            <a:r>
              <a:rPr lang="en-IN" altLang="en-US" sz="1400" b="1" dirty="0"/>
              <a:t>sera showed </a:t>
            </a:r>
            <a:r>
              <a:rPr lang="en-IN" altLang="en-US" sz="1400" b="1" dirty="0" smtClean="0"/>
              <a:t>significant increase different immunoglobulin during </a:t>
            </a:r>
            <a:r>
              <a:rPr lang="en-IN" altLang="en-US" sz="1400" b="1" dirty="0" err="1" smtClean="0"/>
              <a:t>immunizationi</a:t>
            </a:r>
            <a:r>
              <a:rPr lang="en-IN" altLang="en-US" sz="1400" b="1" dirty="0" smtClean="0"/>
              <a:t>.</a:t>
            </a:r>
            <a:endParaRPr lang="en-IN" altLang="en-US" sz="1400" b="1" dirty="0"/>
          </a:p>
          <a:p>
            <a:pPr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IN" altLang="en-US" sz="1400" b="1" dirty="0"/>
          </a:p>
          <a:p>
            <a:pPr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IN" altLang="en-US" sz="1400" b="1" dirty="0" smtClean="0"/>
              <a:t>Induction of Th2/Th17 </a:t>
            </a:r>
            <a:r>
              <a:rPr lang="en-IN" altLang="en-US" sz="1400" b="1" dirty="0"/>
              <a:t>cell mediated </a:t>
            </a:r>
            <a:r>
              <a:rPr lang="en-IN" altLang="en-US" sz="1400" b="1" dirty="0" smtClean="0"/>
              <a:t>adaptive immune </a:t>
            </a:r>
            <a:r>
              <a:rPr lang="en-IN" altLang="en-US" sz="1400" b="1" dirty="0"/>
              <a:t>response without any adjuvant, in adult mice.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IN" altLang="en-US" sz="1400" b="1" dirty="0"/>
          </a:p>
          <a:p>
            <a:pPr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IN" altLang="en-US" sz="1400" b="1" dirty="0" smtClean="0"/>
              <a:t>Up </a:t>
            </a:r>
            <a:r>
              <a:rPr lang="en-IN" altLang="en-US" sz="1400" b="1" dirty="0"/>
              <a:t>to </a:t>
            </a:r>
            <a:r>
              <a:rPr lang="en-IN" altLang="en-US" sz="1400" b="1" dirty="0" smtClean="0"/>
              <a:t>80-100% </a:t>
            </a:r>
            <a:r>
              <a:rPr lang="en-IN" altLang="en-US" sz="1400" b="1" dirty="0"/>
              <a:t>passive protection was observed in neonatal mice against </a:t>
            </a:r>
            <a:r>
              <a:rPr lang="en-IN" altLang="en-US" sz="1400" b="1" dirty="0" smtClean="0"/>
              <a:t>diseases.</a:t>
            </a:r>
            <a:endParaRPr lang="en-IN" altLang="en-US" sz="1400" b="1" dirty="0"/>
          </a:p>
          <a:p>
            <a:pPr>
              <a:spcBef>
                <a:spcPct val="0"/>
              </a:spcBef>
              <a:buNone/>
            </a:pPr>
            <a:endParaRPr lang="en-IN" altLang="en-US" sz="1400" b="1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81200" y="332656"/>
            <a:ext cx="510540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Acknowledgement 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" y="990600"/>
            <a:ext cx="2024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My Lab Members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6"/>
          <p:cNvGrpSpPr/>
          <p:nvPr/>
        </p:nvGrpSpPr>
        <p:grpSpPr>
          <a:xfrm>
            <a:off x="2667000" y="1524000"/>
            <a:ext cx="1710725" cy="1833265"/>
            <a:chOff x="1510413" y="2952186"/>
            <a:chExt cx="1700761" cy="1722319"/>
          </a:xfrm>
        </p:grpSpPr>
        <p:pic>
          <p:nvPicPr>
            <p:cNvPr id="64515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664577" y="2952186"/>
              <a:ext cx="1456585" cy="1288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8" name="TextBox 17"/>
            <p:cNvSpPr txBox="1"/>
            <p:nvPr/>
          </p:nvSpPr>
          <p:spPr>
            <a:xfrm>
              <a:off x="1510413" y="4240779"/>
              <a:ext cx="1700761" cy="4337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err="1" smtClean="0">
                  <a:latin typeface="Times New Roman" pitchFamily="18" charset="0"/>
                  <a:cs typeface="Times New Roman" pitchFamily="18" charset="0"/>
                </a:rPr>
                <a:t>Nivedita</a:t>
              </a:r>
              <a:r>
                <a:rPr lang="en-US" sz="1200" b="1" dirty="0" smtClean="0">
                  <a:latin typeface="Times New Roman" pitchFamily="18" charset="0"/>
                  <a:cs typeface="Times New Roman" pitchFamily="18" charset="0"/>
                </a:rPr>
                <a:t> Roy MSc </a:t>
              </a:r>
              <a:r>
                <a:rPr lang="en-US" sz="1200" b="1" dirty="0">
                  <a:latin typeface="Times New Roman" pitchFamily="18" charset="0"/>
                  <a:cs typeface="Times New Roman" pitchFamily="18" charset="0"/>
                </a:rPr>
                <a:t>PhD</a:t>
              </a:r>
            </a:p>
            <a:p>
              <a:pPr algn="ctr"/>
              <a:endParaRPr lang="en-US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27"/>
          <p:cNvGrpSpPr/>
          <p:nvPr/>
        </p:nvGrpSpPr>
        <p:grpSpPr>
          <a:xfrm>
            <a:off x="4724400" y="1524000"/>
            <a:ext cx="2114551" cy="1833265"/>
            <a:chOff x="3942302" y="2990142"/>
            <a:chExt cx="2475600" cy="2000869"/>
          </a:xfrm>
        </p:grpSpPr>
        <p:pic>
          <p:nvPicPr>
            <p:cNvPr id="64516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209934" y="2990142"/>
              <a:ext cx="1672703" cy="1496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9" name="TextBox 18"/>
            <p:cNvSpPr txBox="1"/>
            <p:nvPr/>
          </p:nvSpPr>
          <p:spPr>
            <a:xfrm>
              <a:off x="3942302" y="4487139"/>
              <a:ext cx="2475600" cy="503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err="1" smtClean="0">
                  <a:latin typeface="Times New Roman" pitchFamily="18" charset="0"/>
                  <a:cs typeface="Times New Roman" pitchFamily="18" charset="0"/>
                </a:rPr>
                <a:t>Soumik</a:t>
              </a:r>
              <a:r>
                <a:rPr lang="en-US" sz="1200" b="1" dirty="0" smtClean="0">
                  <a:latin typeface="Times New Roman" pitchFamily="18" charset="0"/>
                  <a:cs typeface="Times New Roman" pitchFamily="18" charset="0"/>
                </a:rPr>
                <a:t> Barman </a:t>
              </a:r>
              <a:r>
                <a:rPr lang="en-US" sz="1050" b="1" dirty="0" smtClean="0">
                  <a:latin typeface="Times New Roman" pitchFamily="18" charset="0"/>
                  <a:cs typeface="Times New Roman" pitchFamily="18" charset="0"/>
                </a:rPr>
                <a:t>MSc </a:t>
              </a:r>
              <a:r>
                <a:rPr lang="en-US" sz="1050" b="1" dirty="0">
                  <a:latin typeface="Times New Roman" pitchFamily="18" charset="0"/>
                  <a:cs typeface="Times New Roman" pitchFamily="18" charset="0"/>
                </a:rPr>
                <a:t>PhD</a:t>
              </a:r>
            </a:p>
            <a:p>
              <a:endParaRPr lang="en-US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Group 28"/>
          <p:cNvGrpSpPr/>
          <p:nvPr/>
        </p:nvGrpSpPr>
        <p:grpSpPr>
          <a:xfrm>
            <a:off x="6858000" y="1524000"/>
            <a:ext cx="1977191" cy="1673509"/>
            <a:chOff x="5816039" y="3000373"/>
            <a:chExt cx="1886136" cy="1779924"/>
          </a:xfrm>
        </p:grpSpPr>
        <p:pic>
          <p:nvPicPr>
            <p:cNvPr id="64519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 l="7547" t="10457" r="23875" b="59560"/>
            <a:stretch>
              <a:fillRect/>
            </a:stretch>
          </p:blipFill>
          <p:spPr bwMode="auto">
            <a:xfrm>
              <a:off x="5857884" y="3000373"/>
              <a:ext cx="1381125" cy="14853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0" name="TextBox 19"/>
            <p:cNvSpPr txBox="1"/>
            <p:nvPr/>
          </p:nvSpPr>
          <p:spPr>
            <a:xfrm>
              <a:off x="5816039" y="4485684"/>
              <a:ext cx="1886136" cy="294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latin typeface="Times New Roman" pitchFamily="18" charset="0"/>
                  <a:cs typeface="Times New Roman" pitchFamily="18" charset="0"/>
                </a:rPr>
                <a:t>Soma </a:t>
              </a:r>
              <a:r>
                <a:rPr lang="en-US" sz="1200" b="1" dirty="0">
                  <a:latin typeface="Times New Roman" pitchFamily="18" charset="0"/>
                  <a:cs typeface="Times New Roman" pitchFamily="18" charset="0"/>
                </a:rPr>
                <a:t>Mitra </a:t>
              </a:r>
              <a:r>
                <a:rPr lang="en-US" sz="1050" b="1" dirty="0">
                  <a:latin typeface="Times New Roman" pitchFamily="18" charset="0"/>
                  <a:cs typeface="Times New Roman" pitchFamily="18" charset="0"/>
                </a:rPr>
                <a:t>MSc PhD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600200" y="3810000"/>
            <a:ext cx="6546695" cy="1904999"/>
            <a:chOff x="1600200" y="3505201"/>
            <a:chExt cx="6546695" cy="1904999"/>
          </a:xfrm>
        </p:grpSpPr>
        <p:grpSp>
          <p:nvGrpSpPr>
            <p:cNvPr id="7" name="Group 29"/>
            <p:cNvGrpSpPr/>
            <p:nvPr/>
          </p:nvGrpSpPr>
          <p:grpSpPr>
            <a:xfrm>
              <a:off x="1600200" y="3581399"/>
              <a:ext cx="1600200" cy="1785611"/>
              <a:chOff x="1637594" y="4635034"/>
              <a:chExt cx="1353916" cy="1866364"/>
            </a:xfrm>
          </p:grpSpPr>
          <p:pic>
            <p:nvPicPr>
              <p:cNvPr id="64517" name="Picture 5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1637594" y="4635034"/>
                <a:ext cx="1353916" cy="15929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1637594" y="6227957"/>
                <a:ext cx="1283320" cy="273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 err="1" smtClean="0">
                    <a:latin typeface="Times New Roman" pitchFamily="18" charset="0"/>
                    <a:cs typeface="Times New Roman" pitchFamily="18" charset="0"/>
                  </a:rPr>
                  <a:t>Dhrubajyoti</a:t>
                </a:r>
                <a:r>
                  <a:rPr lang="en-US" sz="1100" b="1" dirty="0" smtClean="0">
                    <a:latin typeface="Times New Roman" pitchFamily="18" charset="0"/>
                    <a:cs typeface="Times New Roman" pitchFamily="18" charset="0"/>
                  </a:rPr>
                  <a:t> Nag MSc</a:t>
                </a:r>
                <a:endParaRPr lang="en-US" sz="11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0" name="Group 31"/>
            <p:cNvGrpSpPr/>
            <p:nvPr/>
          </p:nvGrpSpPr>
          <p:grpSpPr>
            <a:xfrm>
              <a:off x="5943600" y="3505201"/>
              <a:ext cx="2203295" cy="1801000"/>
              <a:chOff x="5872133" y="4500570"/>
              <a:chExt cx="2136576" cy="1634316"/>
            </a:xfrm>
          </p:grpSpPr>
          <p:pic>
            <p:nvPicPr>
              <p:cNvPr id="64518" name="Picture 6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6043183" y="4500570"/>
                <a:ext cx="1528479" cy="13573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5872133" y="5883523"/>
                <a:ext cx="2136576" cy="2513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err="1" smtClean="0">
                    <a:latin typeface="Times New Roman" pitchFamily="18" charset="0"/>
                    <a:cs typeface="Times New Roman" pitchFamily="18" charset="0"/>
                  </a:rPr>
                  <a:t>Debaki</a:t>
                </a:r>
                <a:r>
                  <a:rPr lang="en-US" sz="1200" b="1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200" b="1" dirty="0" err="1" smtClean="0">
                    <a:latin typeface="Times New Roman" pitchFamily="18" charset="0"/>
                    <a:cs typeface="Times New Roman" pitchFamily="18" charset="0"/>
                  </a:rPr>
                  <a:t>Ranjan</a:t>
                </a:r>
                <a:r>
                  <a:rPr lang="en-US" sz="1200" b="1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200" b="1" dirty="0" err="1" smtClean="0">
                    <a:latin typeface="Times New Roman" pitchFamily="18" charset="0"/>
                    <a:cs typeface="Times New Roman" pitchFamily="18" charset="0"/>
                  </a:rPr>
                  <a:t>Howlader</a:t>
                </a:r>
                <a:r>
                  <a:rPr lang="en-US" sz="1200" b="1" dirty="0" smtClean="0">
                    <a:latin typeface="Times New Roman" pitchFamily="18" charset="0"/>
                    <a:cs typeface="Times New Roman" pitchFamily="18" charset="0"/>
                  </a:rPr>
                  <a:t> MSc</a:t>
                </a:r>
                <a:endParaRPr lang="en-US" sz="12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2" name="Group 30"/>
            <p:cNvGrpSpPr/>
            <p:nvPr/>
          </p:nvGrpSpPr>
          <p:grpSpPr>
            <a:xfrm>
              <a:off x="3657600" y="3581400"/>
              <a:ext cx="2196435" cy="1828800"/>
              <a:chOff x="3526529" y="4786322"/>
              <a:chExt cx="2047463" cy="1654956"/>
            </a:xfrm>
          </p:grpSpPr>
          <p:pic>
            <p:nvPicPr>
              <p:cNvPr id="64520" name="Picture 8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668593" y="4786322"/>
                <a:ext cx="1562699" cy="13573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3526529" y="6175496"/>
                <a:ext cx="2047463" cy="2657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err="1" smtClean="0">
                    <a:latin typeface="Times New Roman" pitchFamily="18" charset="0"/>
                    <a:cs typeface="Times New Roman" pitchFamily="18" charset="0"/>
                  </a:rPr>
                  <a:t>Priyadarshini</a:t>
                </a:r>
                <a:r>
                  <a:rPr lang="en-US" sz="1200" b="1" dirty="0" smtClean="0">
                    <a:latin typeface="Times New Roman" pitchFamily="18" charset="0"/>
                    <a:cs typeface="Times New Roman" pitchFamily="18" charset="0"/>
                  </a:rPr>
                  <a:t> Mukherjee MSc</a:t>
                </a:r>
                <a:endParaRPr lang="en-US" sz="12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15" name="Group 5"/>
          <p:cNvGrpSpPr/>
          <p:nvPr/>
        </p:nvGrpSpPr>
        <p:grpSpPr>
          <a:xfrm>
            <a:off x="381000" y="1447800"/>
            <a:ext cx="1805302" cy="1724800"/>
            <a:chOff x="5416268" y="854968"/>
            <a:chExt cx="1777027" cy="176811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5671" t="13928" r="28956" b="56115"/>
            <a:stretch/>
          </p:blipFill>
          <p:spPr>
            <a:xfrm>
              <a:off x="5567738" y="854968"/>
              <a:ext cx="1524000" cy="1524000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5416268" y="2339124"/>
              <a:ext cx="1777027" cy="2839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 smtClean="0">
                  <a:latin typeface="Times New Roman" pitchFamily="18" charset="0"/>
                  <a:cs typeface="Times New Roman" pitchFamily="18" charset="0"/>
                </a:rPr>
                <a:t>Hemanta</a:t>
              </a:r>
              <a:r>
                <a:rPr lang="en-US" sz="1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200" b="1" dirty="0" err="1" smtClean="0">
                  <a:latin typeface="Times New Roman" pitchFamily="18" charset="0"/>
                  <a:cs typeface="Times New Roman" pitchFamily="18" charset="0"/>
                </a:rPr>
                <a:t>Koley</a:t>
              </a:r>
              <a:r>
                <a:rPr lang="en-US" sz="1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050" b="1" dirty="0" smtClean="0">
                  <a:latin typeface="Times New Roman" pitchFamily="18" charset="0"/>
                  <a:cs typeface="Times New Roman" pitchFamily="18" charset="0"/>
                </a:rPr>
                <a:t>MSc PhD</a:t>
              </a:r>
              <a:endParaRPr lang="en-US" sz="105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2" descr="http://verastic.com/site/wp-content/uploads/2013/07/Thank-Yo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4442" y="526143"/>
            <a:ext cx="9188379" cy="58288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71680282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124744"/>
            <a:ext cx="8572528" cy="5132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85720" y="357166"/>
            <a:ext cx="850109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Global </a:t>
            </a:r>
            <a:r>
              <a:rPr lang="en-US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occurance</a:t>
            </a:r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 of </a:t>
            </a:r>
            <a:r>
              <a:rPr lang="en-US" sz="28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V.cholerae</a:t>
            </a:r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 infection</a:t>
            </a:r>
            <a:endParaRPr lang="en-IN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22" y="6381750"/>
            <a:ext cx="578647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724" y="1142984"/>
            <a:ext cx="4497816" cy="5022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Rectangle 7"/>
          <p:cNvSpPr>
            <a:spLocks noChangeArrowheads="1"/>
          </p:cNvSpPr>
          <p:nvPr/>
        </p:nvSpPr>
        <p:spPr bwMode="auto">
          <a:xfrm>
            <a:off x="461964" y="228600"/>
            <a:ext cx="7696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3600" b="1" dirty="0" smtClean="0">
                <a:solidFill>
                  <a:schemeClr val="accent2"/>
                </a:solidFill>
                <a:latin typeface="Times New Roman" pitchFamily="18" charset="0"/>
              </a:rPr>
              <a:t>Typical Sign of Cholera </a:t>
            </a:r>
            <a:endParaRPr lang="en-US" sz="3600" b="1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18437" name="Text Box 8"/>
          <p:cNvSpPr txBox="1">
            <a:spLocks noChangeArrowheads="1"/>
          </p:cNvSpPr>
          <p:nvPr/>
        </p:nvSpPr>
        <p:spPr bwMode="auto">
          <a:xfrm>
            <a:off x="2743200" y="6324600"/>
            <a:ext cx="59766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 dirty="0">
                <a:latin typeface="Times" charset="0"/>
              </a:rPr>
              <a:t>Sack, David, </a:t>
            </a:r>
            <a:r>
              <a:rPr lang="en-US" sz="1400" b="1" i="1" dirty="0">
                <a:latin typeface="Times" charset="0"/>
              </a:rPr>
              <a:t>et al</a:t>
            </a:r>
            <a:r>
              <a:rPr lang="en-US" sz="1400" b="1" dirty="0">
                <a:latin typeface="Times" charset="0"/>
              </a:rPr>
              <a:t>.   2004.  Seminar:  Cholera.  </a:t>
            </a:r>
            <a:r>
              <a:rPr lang="en-US" sz="1400" b="1" u="sng" dirty="0">
                <a:latin typeface="Times" charset="0"/>
              </a:rPr>
              <a:t>The Lancet.</a:t>
            </a:r>
            <a:r>
              <a:rPr lang="en-US" sz="1400" b="1" dirty="0">
                <a:latin typeface="Times" charset="0"/>
              </a:rPr>
              <a:t>  363:  223-233</a:t>
            </a:r>
            <a:r>
              <a:rPr lang="en-US" sz="1200" b="1" dirty="0">
                <a:latin typeface="Times" charset="0"/>
              </a:rPr>
              <a:t>.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5AEC6-CB2F-424F-AB4F-07D77F49091F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143000"/>
            <a:ext cx="4343400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55924688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 descr="C:\Documents and Settings\Administrator\Desktop\Picture1.png"/>
          <p:cNvPicPr>
            <a:picLocks noChangeAspect="1" noChangeArrowheads="1"/>
          </p:cNvPicPr>
          <p:nvPr/>
        </p:nvPicPr>
        <p:blipFill>
          <a:blip r:embed="rId2">
            <a:lum bright="-40000"/>
          </a:blip>
          <a:srcRect/>
          <a:stretch>
            <a:fillRect/>
          </a:stretch>
        </p:blipFill>
        <p:spPr bwMode="auto">
          <a:xfrm>
            <a:off x="4191000" y="1676400"/>
            <a:ext cx="4572000" cy="354944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28600" y="381000"/>
            <a:ext cx="87827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Development of multi drug resistance 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V.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cholerae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in Asia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6"/>
          <p:cNvGrpSpPr/>
          <p:nvPr/>
        </p:nvGrpSpPr>
        <p:grpSpPr>
          <a:xfrm>
            <a:off x="304800" y="1905000"/>
            <a:ext cx="3810000" cy="3660577"/>
            <a:chOff x="304800" y="1905000"/>
            <a:chExt cx="3810000" cy="3660577"/>
          </a:xfrm>
        </p:grpSpPr>
        <p:pic>
          <p:nvPicPr>
            <p:cNvPr id="46082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4800" y="1905000"/>
              <a:ext cx="3810000" cy="3352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TextBox 5"/>
            <p:cNvSpPr txBox="1"/>
            <p:nvPr/>
          </p:nvSpPr>
          <p:spPr>
            <a:xfrm>
              <a:off x="304800" y="5257800"/>
              <a:ext cx="17724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According to the CDC</a:t>
              </a:r>
              <a:endParaRPr lang="en-US" sz="1400" b="1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04800" y="1524000"/>
            <a:ext cx="1742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Drug of Choice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10200" y="1371600"/>
            <a:ext cx="2514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Drug resistance pattern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152400" y="5791200"/>
            <a:ext cx="89916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Yu </a:t>
            </a:r>
            <a:r>
              <a:rPr kumimoji="0" lang="en-US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L,et</a:t>
            </a:r>
            <a:r>
              <a:rPr kumimoji="0" lang="en-US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al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.. </a:t>
            </a:r>
            <a:r>
              <a:rPr kumimoji="0" lang="en-US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PLoS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One. 2014;7(6):,</a:t>
            </a:r>
            <a:r>
              <a:rPr kumimoji="0" lang="en-US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Faruque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AS,et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al. J Health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Popul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Nutr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. 2007 Jun;25(2):241-3.,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Tariq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Bhat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et al. JK-Practitioner ,2012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42976" y="4857760"/>
            <a:ext cx="7056784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Vaccination will be the ultimate solution  </a:t>
            </a:r>
            <a:endParaRPr lang="en-IN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7217" name="Picture 1" descr="C:\Documents and Settings\Dr. R. K. SARKAR\Desktop\oral vacci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928670"/>
            <a:ext cx="5096110" cy="3423174"/>
          </a:xfrm>
          <a:prstGeom prst="rect">
            <a:avLst/>
          </a:prstGeom>
          <a:noFill/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5AEC6-CB2F-424F-AB4F-07D77F49091F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0" y="1928802"/>
            <a:ext cx="8686800" cy="8382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dirty="0" smtClean="0">
                <a:solidFill>
                  <a:srgbClr val="7030A0"/>
                </a:solidFill>
              </a:rPr>
              <a:t>The Ideal Vaccine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2714620"/>
            <a:ext cx="8686800" cy="4143380"/>
          </a:xfrm>
        </p:spPr>
        <p:txBody>
          <a:bodyPr rtlCol="0">
            <a:normAutofit fontScale="77500" lnSpcReduction="20000"/>
          </a:bodyPr>
          <a:lstStyle/>
          <a:p>
            <a:pPr algn="just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accent2"/>
              </a:buClr>
              <a:defRPr/>
            </a:pP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mmunogenic</a:t>
            </a:r>
          </a:p>
          <a:p>
            <a:pPr algn="just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accent2"/>
              </a:buClr>
              <a:defRPr/>
            </a:pP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ong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lasting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immunity</a:t>
            </a:r>
          </a:p>
          <a:p>
            <a:pPr algn="just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accent2"/>
              </a:buClr>
              <a:defRPr/>
            </a:pP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afe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algn="just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accent2"/>
              </a:buClr>
              <a:defRPr/>
            </a:pP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table in field conditions</a:t>
            </a:r>
          </a:p>
          <a:p>
            <a:pPr algn="just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accent2"/>
              </a:buClr>
              <a:defRPr/>
            </a:pP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ombined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algn="just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accent2"/>
              </a:buClr>
              <a:defRPr/>
            </a:pP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ingle dose</a:t>
            </a:r>
          </a:p>
          <a:p>
            <a:pPr algn="just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accent2"/>
              </a:buClr>
              <a:defRPr/>
            </a:pP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ffordable (and accessible) to all</a:t>
            </a:r>
          </a:p>
          <a:p>
            <a:pPr algn="just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67C9DD-DF94-4F03-B5E8-89DBDB21339A}" type="slidenum">
              <a:rPr lang="en-US"/>
              <a:pPr>
                <a:defRPr/>
              </a:pPr>
              <a:t>8</a:t>
            </a:fld>
            <a:endParaRPr lang="en-US"/>
          </a:p>
        </p:txBody>
      </p:sp>
      <p:pic>
        <p:nvPicPr>
          <p:cNvPr id="122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01025" y="0"/>
            <a:ext cx="942975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vaccinated_121-rot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60" y="3500438"/>
            <a:ext cx="2000264" cy="24288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Picture 17" descr="C:\Program Files\Microsoft Office\MEDIA\OFFICE12\Lines\BD21318_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2786058"/>
            <a:ext cx="5934075" cy="66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Rectangle 9"/>
          <p:cNvSpPr/>
          <p:nvPr/>
        </p:nvSpPr>
        <p:spPr>
          <a:xfrm>
            <a:off x="0" y="1071546"/>
            <a:ext cx="8929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Attenuated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or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killed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microorganisms or  proteins derived from them, administered for the prevention, treatment, or amelioration of infectious diseases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14282" y="214290"/>
            <a:ext cx="8186738" cy="939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all" spc="0" normalizeH="0" baseline="0" noProof="0" smtClean="0">
                <a:ln>
                  <a:noFill/>
                </a:ln>
                <a:solidFill>
                  <a:srgbClr val="7030A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What is Vaccine</a:t>
            </a:r>
            <a:endParaRPr kumimoji="0" lang="en-US" sz="2800" b="0" i="0" u="none" strike="noStrike" kern="1200" cap="all" spc="0" normalizeH="0" baseline="0" noProof="0" dirty="0" smtClean="0">
              <a:ln>
                <a:noFill/>
              </a:ln>
              <a:solidFill>
                <a:srgbClr val="7030A0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00232" y="285728"/>
            <a:ext cx="521497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Oral Cholera Vaccine</a:t>
            </a:r>
            <a:endParaRPr lang="en-IN" sz="2400" b="1" dirty="0"/>
          </a:p>
        </p:txBody>
      </p:sp>
      <p:grpSp>
        <p:nvGrpSpPr>
          <p:cNvPr id="2" name="Group 12"/>
          <p:cNvGrpSpPr/>
          <p:nvPr/>
        </p:nvGrpSpPr>
        <p:grpSpPr>
          <a:xfrm>
            <a:off x="642910" y="1500174"/>
            <a:ext cx="8115365" cy="4138629"/>
            <a:chOff x="642911" y="1071546"/>
            <a:chExt cx="8115365" cy="4138629"/>
          </a:xfrm>
        </p:grpSpPr>
        <p:grpSp>
          <p:nvGrpSpPr>
            <p:cNvPr id="3" name="Group 8"/>
            <p:cNvGrpSpPr/>
            <p:nvPr/>
          </p:nvGrpSpPr>
          <p:grpSpPr>
            <a:xfrm>
              <a:off x="642911" y="1071546"/>
              <a:ext cx="3929090" cy="4138629"/>
              <a:chOff x="642911" y="1071546"/>
              <a:chExt cx="3929090" cy="4138629"/>
            </a:xfrm>
          </p:grpSpPr>
          <p:pic>
            <p:nvPicPr>
              <p:cNvPr id="16386" name="Picture 2" descr="http://www.mistrymedical.com/graphics/products/large/q68coe.jpg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714348" y="1071546"/>
                <a:ext cx="3857652" cy="2714644"/>
              </a:xfrm>
              <a:prstGeom prst="rect">
                <a:avLst/>
              </a:prstGeom>
              <a:noFill/>
            </p:spPr>
          </p:pic>
          <p:pic>
            <p:nvPicPr>
              <p:cNvPr id="3075" name="Picture 3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642911" y="3429000"/>
                <a:ext cx="3929090" cy="17811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pic>
          <p:nvPicPr>
            <p:cNvPr id="16388" name="Picture 4" descr="http://www.ivi.org/event_news/news/img/Shanchol_pic380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186376" y="1214422"/>
              <a:ext cx="3571900" cy="2143140"/>
            </a:xfrm>
            <a:prstGeom prst="rect">
              <a:avLst/>
            </a:prstGeom>
            <a:noFill/>
          </p:spPr>
        </p:pic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143504" y="3286124"/>
              <a:ext cx="3609975" cy="1857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6" name="TextBox 15"/>
          <p:cNvSpPr txBox="1"/>
          <p:nvPr/>
        </p:nvSpPr>
        <p:spPr>
          <a:xfrm>
            <a:off x="609600" y="1600200"/>
            <a:ext cx="8001056" cy="467820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/>
              <a:t>Drawback:</a:t>
            </a:r>
          </a:p>
          <a:p>
            <a:r>
              <a:rPr lang="en-US" b="1" dirty="0" smtClean="0"/>
              <a:t>Recent epidemic in Haiti and Zimbabwe was due to El Tor biotype.</a:t>
            </a:r>
          </a:p>
          <a:p>
            <a:endParaRPr lang="en-US" b="1" dirty="0" smtClean="0"/>
          </a:p>
          <a:p>
            <a:r>
              <a:rPr lang="en-US" b="1" dirty="0" smtClean="0"/>
              <a:t>Both </a:t>
            </a:r>
            <a:r>
              <a:rPr lang="en-US" b="1" dirty="0" err="1" smtClean="0"/>
              <a:t>Durakol</a:t>
            </a:r>
            <a:r>
              <a:rPr lang="en-US" b="1" dirty="0" smtClean="0"/>
              <a:t> and </a:t>
            </a:r>
            <a:r>
              <a:rPr lang="en-US" b="1" dirty="0" err="1" smtClean="0"/>
              <a:t>Shancol</a:t>
            </a:r>
            <a:r>
              <a:rPr lang="en-US" b="1" dirty="0" smtClean="0"/>
              <a:t> vaccine have questionable composition using  three preparation of classical O1 strain and only one  preparation of  El Tor strain </a:t>
            </a:r>
          </a:p>
          <a:p>
            <a:endParaRPr lang="en-US" b="1" dirty="0" smtClean="0"/>
          </a:p>
          <a:p>
            <a:r>
              <a:rPr lang="en-US" b="1" dirty="0" smtClean="0"/>
              <a:t>Short duration of Protection.</a:t>
            </a:r>
          </a:p>
          <a:p>
            <a:endParaRPr lang="en-US" b="1" dirty="0" smtClean="0"/>
          </a:p>
          <a:p>
            <a:r>
              <a:rPr lang="en-US" b="1" dirty="0" smtClean="0"/>
              <a:t>Although </a:t>
            </a:r>
            <a:r>
              <a:rPr lang="en-US" b="1" dirty="0" err="1" smtClean="0"/>
              <a:t>Shancol</a:t>
            </a:r>
            <a:r>
              <a:rPr lang="en-US" b="1" dirty="0" smtClean="0"/>
              <a:t> contains large </a:t>
            </a:r>
            <a:r>
              <a:rPr lang="en-US" b="1" dirty="0" err="1" smtClean="0"/>
              <a:t>propotion</a:t>
            </a:r>
            <a:r>
              <a:rPr lang="en-US" b="1" dirty="0" smtClean="0"/>
              <a:t> of killed </a:t>
            </a:r>
            <a:r>
              <a:rPr lang="en-US" b="1" i="1" dirty="0" smtClean="0"/>
              <a:t>V. </a:t>
            </a:r>
            <a:r>
              <a:rPr lang="en-US" b="1" i="1" dirty="0" err="1" smtClean="0"/>
              <a:t>cholerae</a:t>
            </a:r>
            <a:r>
              <a:rPr lang="en-US" b="1" dirty="0" smtClean="0"/>
              <a:t> O139 cells, field trial showed the protective efficacy was low in both adult and children under 18 (less than 30%) </a:t>
            </a:r>
          </a:p>
          <a:p>
            <a:endParaRPr lang="en-US" b="1" dirty="0" smtClean="0"/>
          </a:p>
          <a:p>
            <a:r>
              <a:rPr lang="en-US" b="1" dirty="0" smtClean="0"/>
              <a:t>Need cold chain store</a:t>
            </a:r>
            <a:endParaRPr lang="en-IN" b="1" dirty="0" smtClean="0"/>
          </a:p>
          <a:p>
            <a:endParaRPr lang="en-IN" b="1" dirty="0" smtClean="0"/>
          </a:p>
          <a:p>
            <a:endParaRPr lang="en-US" dirty="0" smtClean="0"/>
          </a:p>
          <a:p>
            <a:endParaRPr lang="en-IN" dirty="0"/>
          </a:p>
        </p:txBody>
      </p:sp>
      <p:sp>
        <p:nvSpPr>
          <p:cNvPr id="17" name="TextBox 16"/>
          <p:cNvSpPr txBox="1"/>
          <p:nvPr/>
        </p:nvSpPr>
        <p:spPr>
          <a:xfrm>
            <a:off x="2571736" y="1000108"/>
            <a:ext cx="40773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WHO approved two licensed vaccine</a:t>
            </a:r>
            <a:endParaRPr lang="en-IN" sz="2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071538" y="5000636"/>
            <a:ext cx="6858048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b="1" dirty="0" smtClean="0"/>
              <a:t>Need:</a:t>
            </a:r>
          </a:p>
          <a:p>
            <a:pPr algn="just"/>
            <a:r>
              <a:rPr lang="en-IN" b="1" dirty="0" smtClean="0"/>
              <a:t>Scientists, academicians and public health experts have been searching for a suitable candidate vaccine to combat cholera</a:t>
            </a:r>
            <a:endParaRPr lang="en-US" b="1" dirty="0" smtClean="0"/>
          </a:p>
          <a:p>
            <a:endParaRPr lang="en-IN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allAtOnce" animBg="1"/>
      <p:bldP spid="18" grpId="0" build="p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451</TotalTime>
  <Words>2010</Words>
  <Application>Microsoft Office PowerPoint</Application>
  <PresentationFormat>On-screen Show (4:3)</PresentationFormat>
  <Paragraphs>297</Paragraphs>
  <Slides>32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Trek</vt:lpstr>
      <vt:lpstr>Chart</vt:lpstr>
      <vt:lpstr>Image</vt:lpstr>
      <vt:lpstr>Slide 1</vt:lpstr>
      <vt:lpstr>Slide 2</vt:lpstr>
      <vt:lpstr>Enteric Pathogens of Global Importance</vt:lpstr>
      <vt:lpstr>Slide 4</vt:lpstr>
      <vt:lpstr>Slide 5</vt:lpstr>
      <vt:lpstr>Slide 6</vt:lpstr>
      <vt:lpstr>Slide 7</vt:lpstr>
      <vt:lpstr>The Ideal Vaccine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LENOVO</dc:creator>
  <cp:lastModifiedBy>Prof. Maity</cp:lastModifiedBy>
  <cp:revision>28</cp:revision>
  <dcterms:created xsi:type="dcterms:W3CDTF">2015-10-27T16:19:31Z</dcterms:created>
  <dcterms:modified xsi:type="dcterms:W3CDTF">2015-11-04T02:50:44Z</dcterms:modified>
</cp:coreProperties>
</file>