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35" r:id="rId3"/>
    <p:sldId id="336" r:id="rId4"/>
    <p:sldId id="352" r:id="rId5"/>
    <p:sldId id="339" r:id="rId6"/>
    <p:sldId id="359" r:id="rId7"/>
    <p:sldId id="360" r:id="rId8"/>
    <p:sldId id="353" r:id="rId9"/>
    <p:sldId id="362" r:id="rId10"/>
    <p:sldId id="363" r:id="rId11"/>
    <p:sldId id="368" r:id="rId12"/>
    <p:sldId id="361" r:id="rId13"/>
    <p:sldId id="365" r:id="rId14"/>
    <p:sldId id="354" r:id="rId15"/>
    <p:sldId id="356" r:id="rId16"/>
    <p:sldId id="358" r:id="rId17"/>
    <p:sldId id="370" r:id="rId18"/>
    <p:sldId id="367" r:id="rId19"/>
    <p:sldId id="371" r:id="rId20"/>
    <p:sldId id="372" r:id="rId21"/>
    <p:sldId id="366" r:id="rId22"/>
    <p:sldId id="373" r:id="rId23"/>
    <p:sldId id="325" r:id="rId2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0066"/>
    <a:srgbClr val="0033CC"/>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751" autoAdjust="0"/>
  </p:normalViewPr>
  <p:slideViewPr>
    <p:cSldViewPr>
      <p:cViewPr varScale="1">
        <p:scale>
          <a:sx n="50" d="100"/>
          <a:sy n="50" d="100"/>
        </p:scale>
        <p:origin x="-588" y="-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icnas2.cc.ic.ac.uk\zliu1\JP%20Martin%20Trusler\2014-10-30%20My%20Presentation\excel%20tongji.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icnas2.cc.ic.ac.uk\zliu1\JP%20Martin%20Trusler\2014-10-30%20My%20Presentation\excel%20tongji.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4"/>
  <c:clrMapOvr bg1="lt1" tx1="dk1" bg2="lt2" tx2="dk2" accent1="accent1" accent2="accent2" accent3="accent3" accent4="accent4" accent5="accent5" accent6="accent6" hlink="hlink" folHlink="folHlink"/>
  <c:chart>
    <c:title>
      <c:tx>
        <c:rich>
          <a:bodyPr/>
          <a:lstStyle/>
          <a:p>
            <a:pPr>
              <a:defRPr/>
            </a:pPr>
            <a:r>
              <a:rPr lang="en-GB" sz="1200" b="0" dirty="0"/>
              <a:t>Viscosity </a:t>
            </a:r>
            <a:r>
              <a:rPr lang="en-GB" sz="1200" b="0" dirty="0" smtClean="0"/>
              <a:t>of cyclohexane </a:t>
            </a:r>
            <a:r>
              <a:rPr lang="en-GB" sz="1200" b="0" baseline="0" dirty="0" smtClean="0"/>
              <a:t>in </a:t>
            </a:r>
            <a:r>
              <a:rPr lang="en-GB" sz="1200" b="0" baseline="0" dirty="0"/>
              <a:t>history</a:t>
            </a:r>
            <a:endParaRPr lang="en-GB" sz="1200" b="0" dirty="0"/>
          </a:p>
        </c:rich>
      </c:tx>
      <c:layout/>
    </c:title>
    <c:plotArea>
      <c:layout>
        <c:manualLayout>
          <c:layoutTarget val="inner"/>
          <c:xMode val="edge"/>
          <c:yMode val="edge"/>
          <c:x val="0.15986878589819781"/>
          <c:y val="0.11655050505050506"/>
          <c:w val="0.78630273321449795"/>
          <c:h val="0.7379995791245797"/>
        </c:manualLayout>
      </c:layout>
      <c:scatterChart>
        <c:scatterStyle val="lineMarker"/>
        <c:ser>
          <c:idx val="0"/>
          <c:order val="0"/>
          <c:spPr>
            <a:ln w="28575">
              <a:noFill/>
            </a:ln>
          </c:spPr>
          <c:dPt>
            <c:idx val="2"/>
            <c:bubble3D val="1"/>
          </c:dPt>
          <c:xVal>
            <c:numRef>
              <c:f>Sheet1!$C$11:$C$221</c:f>
              <c:numCache>
                <c:formatCode>General</c:formatCode>
                <c:ptCount val="211"/>
                <c:pt idx="0">
                  <c:v>1955</c:v>
                </c:pt>
                <c:pt idx="1">
                  <c:v>1970</c:v>
                </c:pt>
                <c:pt idx="2">
                  <c:v>1982</c:v>
                </c:pt>
                <c:pt idx="3">
                  <c:v>1982</c:v>
                </c:pt>
                <c:pt idx="4">
                  <c:v>1995</c:v>
                </c:pt>
                <c:pt idx="5">
                  <c:v>1995</c:v>
                </c:pt>
                <c:pt idx="6">
                  <c:v>1938</c:v>
                </c:pt>
                <c:pt idx="7">
                  <c:v>1934</c:v>
                </c:pt>
                <c:pt idx="8">
                  <c:v>1922</c:v>
                </c:pt>
                <c:pt idx="9">
                  <c:v>1979</c:v>
                </c:pt>
                <c:pt idx="10">
                  <c:v>1986</c:v>
                </c:pt>
                <c:pt idx="11">
                  <c:v>1944</c:v>
                </c:pt>
                <c:pt idx="12">
                  <c:v>1946</c:v>
                </c:pt>
                <c:pt idx="13">
                  <c:v>1962</c:v>
                </c:pt>
                <c:pt idx="14">
                  <c:v>1984</c:v>
                </c:pt>
                <c:pt idx="15">
                  <c:v>1971</c:v>
                </c:pt>
                <c:pt idx="16">
                  <c:v>1968</c:v>
                </c:pt>
                <c:pt idx="17">
                  <c:v>1931</c:v>
                </c:pt>
                <c:pt idx="18">
                  <c:v>1980</c:v>
                </c:pt>
                <c:pt idx="19">
                  <c:v>1992</c:v>
                </c:pt>
                <c:pt idx="20">
                  <c:v>1969</c:v>
                </c:pt>
                <c:pt idx="21">
                  <c:v>1972</c:v>
                </c:pt>
                <c:pt idx="22">
                  <c:v>1969</c:v>
                </c:pt>
                <c:pt idx="23">
                  <c:v>1983</c:v>
                </c:pt>
                <c:pt idx="24">
                  <c:v>1981</c:v>
                </c:pt>
                <c:pt idx="25">
                  <c:v>1984</c:v>
                </c:pt>
                <c:pt idx="26">
                  <c:v>1926</c:v>
                </c:pt>
                <c:pt idx="27">
                  <c:v>1977</c:v>
                </c:pt>
                <c:pt idx="28">
                  <c:v>1983</c:v>
                </c:pt>
                <c:pt idx="29">
                  <c:v>1983</c:v>
                </c:pt>
                <c:pt idx="30">
                  <c:v>1987</c:v>
                </c:pt>
                <c:pt idx="31">
                  <c:v>1981</c:v>
                </c:pt>
                <c:pt idx="32">
                  <c:v>1982</c:v>
                </c:pt>
                <c:pt idx="33">
                  <c:v>1953</c:v>
                </c:pt>
                <c:pt idx="34">
                  <c:v>1955</c:v>
                </c:pt>
                <c:pt idx="35">
                  <c:v>1966</c:v>
                </c:pt>
                <c:pt idx="36">
                  <c:v>1954</c:v>
                </c:pt>
                <c:pt idx="37">
                  <c:v>1990</c:v>
                </c:pt>
                <c:pt idx="38">
                  <c:v>1925</c:v>
                </c:pt>
                <c:pt idx="39">
                  <c:v>1951</c:v>
                </c:pt>
                <c:pt idx="40">
                  <c:v>1933</c:v>
                </c:pt>
                <c:pt idx="41">
                  <c:v>1989</c:v>
                </c:pt>
                <c:pt idx="42">
                  <c:v>1941</c:v>
                </c:pt>
                <c:pt idx="43">
                  <c:v>1996</c:v>
                </c:pt>
                <c:pt idx="44">
                  <c:v>1989</c:v>
                </c:pt>
                <c:pt idx="45">
                  <c:v>1966</c:v>
                </c:pt>
                <c:pt idx="46">
                  <c:v>1994</c:v>
                </c:pt>
                <c:pt idx="47">
                  <c:v>1974</c:v>
                </c:pt>
                <c:pt idx="48">
                  <c:v>1911</c:v>
                </c:pt>
                <c:pt idx="49">
                  <c:v>1976</c:v>
                </c:pt>
                <c:pt idx="50">
                  <c:v>1995</c:v>
                </c:pt>
                <c:pt idx="51">
                  <c:v>1994</c:v>
                </c:pt>
                <c:pt idx="52">
                  <c:v>1995</c:v>
                </c:pt>
                <c:pt idx="53">
                  <c:v>1995</c:v>
                </c:pt>
                <c:pt idx="54">
                  <c:v>1995</c:v>
                </c:pt>
                <c:pt idx="55">
                  <c:v>1994</c:v>
                </c:pt>
                <c:pt idx="56">
                  <c:v>1987</c:v>
                </c:pt>
                <c:pt idx="57">
                  <c:v>1995</c:v>
                </c:pt>
                <c:pt idx="58">
                  <c:v>1987</c:v>
                </c:pt>
                <c:pt idx="59">
                  <c:v>1987</c:v>
                </c:pt>
                <c:pt idx="60">
                  <c:v>1991</c:v>
                </c:pt>
                <c:pt idx="61">
                  <c:v>1990</c:v>
                </c:pt>
                <c:pt idx="62">
                  <c:v>1990</c:v>
                </c:pt>
                <c:pt idx="63">
                  <c:v>1991</c:v>
                </c:pt>
                <c:pt idx="64">
                  <c:v>1975</c:v>
                </c:pt>
                <c:pt idx="65">
                  <c:v>1991</c:v>
                </c:pt>
                <c:pt idx="66">
                  <c:v>1992</c:v>
                </c:pt>
                <c:pt idx="67">
                  <c:v>1992</c:v>
                </c:pt>
                <c:pt idx="68">
                  <c:v>1992</c:v>
                </c:pt>
                <c:pt idx="69">
                  <c:v>1993</c:v>
                </c:pt>
                <c:pt idx="70">
                  <c:v>1993</c:v>
                </c:pt>
                <c:pt idx="71">
                  <c:v>1991</c:v>
                </c:pt>
                <c:pt idx="72">
                  <c:v>1991</c:v>
                </c:pt>
                <c:pt idx="73">
                  <c:v>1991</c:v>
                </c:pt>
                <c:pt idx="74">
                  <c:v>1991</c:v>
                </c:pt>
                <c:pt idx="75">
                  <c:v>1985</c:v>
                </c:pt>
                <c:pt idx="76">
                  <c:v>1989</c:v>
                </c:pt>
                <c:pt idx="77">
                  <c:v>1989</c:v>
                </c:pt>
                <c:pt idx="78">
                  <c:v>1989</c:v>
                </c:pt>
                <c:pt idx="79">
                  <c:v>1973</c:v>
                </c:pt>
                <c:pt idx="80">
                  <c:v>1973</c:v>
                </c:pt>
                <c:pt idx="81">
                  <c:v>1975</c:v>
                </c:pt>
                <c:pt idx="82">
                  <c:v>1983</c:v>
                </c:pt>
                <c:pt idx="83">
                  <c:v>1969</c:v>
                </c:pt>
                <c:pt idx="84">
                  <c:v>2006</c:v>
                </c:pt>
                <c:pt idx="85">
                  <c:v>2006</c:v>
                </c:pt>
                <c:pt idx="86">
                  <c:v>1958</c:v>
                </c:pt>
                <c:pt idx="87">
                  <c:v>1989</c:v>
                </c:pt>
                <c:pt idx="88">
                  <c:v>1971</c:v>
                </c:pt>
                <c:pt idx="89">
                  <c:v>2007</c:v>
                </c:pt>
                <c:pt idx="90">
                  <c:v>1956</c:v>
                </c:pt>
                <c:pt idx="91">
                  <c:v>1933</c:v>
                </c:pt>
                <c:pt idx="92">
                  <c:v>2010</c:v>
                </c:pt>
                <c:pt idx="93">
                  <c:v>1967</c:v>
                </c:pt>
                <c:pt idx="94">
                  <c:v>1979</c:v>
                </c:pt>
                <c:pt idx="95">
                  <c:v>1975</c:v>
                </c:pt>
                <c:pt idx="96">
                  <c:v>1968</c:v>
                </c:pt>
                <c:pt idx="97">
                  <c:v>2005</c:v>
                </c:pt>
                <c:pt idx="98">
                  <c:v>2001</c:v>
                </c:pt>
                <c:pt idx="99">
                  <c:v>1961</c:v>
                </c:pt>
                <c:pt idx="100">
                  <c:v>2008</c:v>
                </c:pt>
                <c:pt idx="101">
                  <c:v>2002</c:v>
                </c:pt>
                <c:pt idx="102">
                  <c:v>2003</c:v>
                </c:pt>
                <c:pt idx="103">
                  <c:v>2008</c:v>
                </c:pt>
                <c:pt idx="104">
                  <c:v>2009</c:v>
                </c:pt>
                <c:pt idx="105">
                  <c:v>1974</c:v>
                </c:pt>
                <c:pt idx="106">
                  <c:v>1986</c:v>
                </c:pt>
                <c:pt idx="107">
                  <c:v>2009</c:v>
                </c:pt>
                <c:pt idx="108">
                  <c:v>1993</c:v>
                </c:pt>
                <c:pt idx="109">
                  <c:v>1972</c:v>
                </c:pt>
                <c:pt idx="110">
                  <c:v>1990</c:v>
                </c:pt>
                <c:pt idx="111">
                  <c:v>2003</c:v>
                </c:pt>
                <c:pt idx="112">
                  <c:v>1986</c:v>
                </c:pt>
                <c:pt idx="113">
                  <c:v>1976</c:v>
                </c:pt>
                <c:pt idx="114">
                  <c:v>1974</c:v>
                </c:pt>
                <c:pt idx="115">
                  <c:v>2009</c:v>
                </c:pt>
                <c:pt idx="116">
                  <c:v>2009</c:v>
                </c:pt>
                <c:pt idx="117">
                  <c:v>1954</c:v>
                </c:pt>
                <c:pt idx="118">
                  <c:v>2001</c:v>
                </c:pt>
                <c:pt idx="119">
                  <c:v>1990</c:v>
                </c:pt>
                <c:pt idx="120">
                  <c:v>1988</c:v>
                </c:pt>
                <c:pt idx="121">
                  <c:v>1999</c:v>
                </c:pt>
                <c:pt idx="122">
                  <c:v>1974</c:v>
                </c:pt>
                <c:pt idx="123">
                  <c:v>1995</c:v>
                </c:pt>
                <c:pt idx="124">
                  <c:v>1961</c:v>
                </c:pt>
                <c:pt idx="125">
                  <c:v>1986</c:v>
                </c:pt>
                <c:pt idx="126">
                  <c:v>1932</c:v>
                </c:pt>
                <c:pt idx="127">
                  <c:v>1997</c:v>
                </c:pt>
                <c:pt idx="128">
                  <c:v>1992</c:v>
                </c:pt>
                <c:pt idx="129">
                  <c:v>1996</c:v>
                </c:pt>
                <c:pt idx="130">
                  <c:v>1970</c:v>
                </c:pt>
                <c:pt idx="131">
                  <c:v>1970</c:v>
                </c:pt>
                <c:pt idx="132">
                  <c:v>1965</c:v>
                </c:pt>
                <c:pt idx="133">
                  <c:v>1996</c:v>
                </c:pt>
                <c:pt idx="134">
                  <c:v>1983</c:v>
                </c:pt>
                <c:pt idx="135">
                  <c:v>1967</c:v>
                </c:pt>
                <c:pt idx="136">
                  <c:v>1932</c:v>
                </c:pt>
                <c:pt idx="137">
                  <c:v>1991</c:v>
                </c:pt>
                <c:pt idx="138">
                  <c:v>1988</c:v>
                </c:pt>
                <c:pt idx="139">
                  <c:v>1929</c:v>
                </c:pt>
                <c:pt idx="140">
                  <c:v>1985</c:v>
                </c:pt>
                <c:pt idx="141">
                  <c:v>1929</c:v>
                </c:pt>
                <c:pt idx="142">
                  <c:v>1989</c:v>
                </c:pt>
                <c:pt idx="143">
                  <c:v>1983</c:v>
                </c:pt>
                <c:pt idx="144">
                  <c:v>1990</c:v>
                </c:pt>
                <c:pt idx="145">
                  <c:v>1987</c:v>
                </c:pt>
                <c:pt idx="146">
                  <c:v>1974</c:v>
                </c:pt>
                <c:pt idx="147">
                  <c:v>1926</c:v>
                </c:pt>
                <c:pt idx="148">
                  <c:v>1988</c:v>
                </c:pt>
                <c:pt idx="149">
                  <c:v>1982</c:v>
                </c:pt>
                <c:pt idx="150">
                  <c:v>1988</c:v>
                </c:pt>
                <c:pt idx="151">
                  <c:v>1994</c:v>
                </c:pt>
                <c:pt idx="152">
                  <c:v>1985</c:v>
                </c:pt>
                <c:pt idx="153">
                  <c:v>1989</c:v>
                </c:pt>
                <c:pt idx="154">
                  <c:v>1965</c:v>
                </c:pt>
                <c:pt idx="155">
                  <c:v>1996</c:v>
                </c:pt>
                <c:pt idx="156">
                  <c:v>1914</c:v>
                </c:pt>
                <c:pt idx="157">
                  <c:v>1953</c:v>
                </c:pt>
                <c:pt idx="158">
                  <c:v>1994</c:v>
                </c:pt>
                <c:pt idx="159">
                  <c:v>1984</c:v>
                </c:pt>
                <c:pt idx="160">
                  <c:v>1989</c:v>
                </c:pt>
                <c:pt idx="161">
                  <c:v>1979</c:v>
                </c:pt>
                <c:pt idx="162">
                  <c:v>1979</c:v>
                </c:pt>
                <c:pt idx="163">
                  <c:v>1981</c:v>
                </c:pt>
                <c:pt idx="164">
                  <c:v>1987</c:v>
                </c:pt>
                <c:pt idx="165">
                  <c:v>1981</c:v>
                </c:pt>
                <c:pt idx="166">
                  <c:v>1971</c:v>
                </c:pt>
                <c:pt idx="167">
                  <c:v>1984</c:v>
                </c:pt>
                <c:pt idx="168">
                  <c:v>1989</c:v>
                </c:pt>
                <c:pt idx="169">
                  <c:v>1989</c:v>
                </c:pt>
                <c:pt idx="170">
                  <c:v>1989</c:v>
                </c:pt>
                <c:pt idx="171">
                  <c:v>1989</c:v>
                </c:pt>
                <c:pt idx="172">
                  <c:v>1989</c:v>
                </c:pt>
                <c:pt idx="173">
                  <c:v>1988</c:v>
                </c:pt>
                <c:pt idx="174">
                  <c:v>1988</c:v>
                </c:pt>
                <c:pt idx="175">
                  <c:v>1991</c:v>
                </c:pt>
                <c:pt idx="176">
                  <c:v>1981</c:v>
                </c:pt>
                <c:pt idx="177">
                  <c:v>1995</c:v>
                </c:pt>
                <c:pt idx="178">
                  <c:v>1996</c:v>
                </c:pt>
                <c:pt idx="179">
                  <c:v>1972</c:v>
                </c:pt>
                <c:pt idx="180">
                  <c:v>2004</c:v>
                </c:pt>
                <c:pt idx="181">
                  <c:v>2004</c:v>
                </c:pt>
                <c:pt idx="182">
                  <c:v>2004</c:v>
                </c:pt>
                <c:pt idx="183">
                  <c:v>2004</c:v>
                </c:pt>
                <c:pt idx="184">
                  <c:v>2007</c:v>
                </c:pt>
                <c:pt idx="185">
                  <c:v>2007</c:v>
                </c:pt>
                <c:pt idx="186">
                  <c:v>1998</c:v>
                </c:pt>
                <c:pt idx="187">
                  <c:v>2000</c:v>
                </c:pt>
                <c:pt idx="188">
                  <c:v>2010</c:v>
                </c:pt>
                <c:pt idx="189">
                  <c:v>2004</c:v>
                </c:pt>
                <c:pt idx="190">
                  <c:v>1982</c:v>
                </c:pt>
                <c:pt idx="191">
                  <c:v>1987</c:v>
                </c:pt>
                <c:pt idx="192">
                  <c:v>1986</c:v>
                </c:pt>
                <c:pt idx="193">
                  <c:v>1986</c:v>
                </c:pt>
                <c:pt idx="194">
                  <c:v>1986</c:v>
                </c:pt>
                <c:pt idx="195">
                  <c:v>1983</c:v>
                </c:pt>
                <c:pt idx="196">
                  <c:v>1988</c:v>
                </c:pt>
                <c:pt idx="197">
                  <c:v>1995</c:v>
                </c:pt>
                <c:pt idx="198">
                  <c:v>1995</c:v>
                </c:pt>
                <c:pt idx="199">
                  <c:v>1983</c:v>
                </c:pt>
                <c:pt idx="200">
                  <c:v>1969</c:v>
                </c:pt>
                <c:pt idx="201">
                  <c:v>1975</c:v>
                </c:pt>
                <c:pt idx="202">
                  <c:v>1972</c:v>
                </c:pt>
                <c:pt idx="203">
                  <c:v>1981</c:v>
                </c:pt>
                <c:pt idx="204">
                  <c:v>1966</c:v>
                </c:pt>
                <c:pt idx="205">
                  <c:v>1991</c:v>
                </c:pt>
                <c:pt idx="206">
                  <c:v>1991</c:v>
                </c:pt>
                <c:pt idx="207">
                  <c:v>1991</c:v>
                </c:pt>
                <c:pt idx="208">
                  <c:v>1981</c:v>
                </c:pt>
                <c:pt idx="209">
                  <c:v>1983</c:v>
                </c:pt>
                <c:pt idx="210">
                  <c:v>1975</c:v>
                </c:pt>
              </c:numCache>
            </c:numRef>
          </c:xVal>
          <c:yVal>
            <c:numRef>
              <c:f>Sheet1!$D$11:$D$221</c:f>
              <c:numCache>
                <c:formatCode>General</c:formatCode>
                <c:ptCount val="211"/>
                <c:pt idx="0">
                  <c:v>353</c:v>
                </c:pt>
                <c:pt idx="1">
                  <c:v>333</c:v>
                </c:pt>
                <c:pt idx="2">
                  <c:v>293</c:v>
                </c:pt>
                <c:pt idx="3">
                  <c:v>348</c:v>
                </c:pt>
                <c:pt idx="4">
                  <c:v>353</c:v>
                </c:pt>
                <c:pt idx="5">
                  <c:v>298</c:v>
                </c:pt>
                <c:pt idx="6">
                  <c:v>348</c:v>
                </c:pt>
                <c:pt idx="7">
                  <c:v>355</c:v>
                </c:pt>
                <c:pt idx="8">
                  <c:v>303</c:v>
                </c:pt>
                <c:pt idx="9">
                  <c:v>373</c:v>
                </c:pt>
                <c:pt idx="10">
                  <c:v>298</c:v>
                </c:pt>
                <c:pt idx="11">
                  <c:v>349</c:v>
                </c:pt>
                <c:pt idx="12">
                  <c:v>313</c:v>
                </c:pt>
                <c:pt idx="13">
                  <c:v>298</c:v>
                </c:pt>
                <c:pt idx="14">
                  <c:v>303</c:v>
                </c:pt>
                <c:pt idx="15">
                  <c:v>323</c:v>
                </c:pt>
                <c:pt idx="16">
                  <c:v>350</c:v>
                </c:pt>
                <c:pt idx="17">
                  <c:v>287</c:v>
                </c:pt>
                <c:pt idx="18">
                  <c:v>383</c:v>
                </c:pt>
                <c:pt idx="19">
                  <c:v>303</c:v>
                </c:pt>
                <c:pt idx="20">
                  <c:v>318</c:v>
                </c:pt>
                <c:pt idx="21">
                  <c:v>323</c:v>
                </c:pt>
                <c:pt idx="22">
                  <c:v>323</c:v>
                </c:pt>
                <c:pt idx="23">
                  <c:v>354</c:v>
                </c:pt>
                <c:pt idx="24">
                  <c:v>307</c:v>
                </c:pt>
                <c:pt idx="25">
                  <c:v>298</c:v>
                </c:pt>
                <c:pt idx="26">
                  <c:v>333</c:v>
                </c:pt>
                <c:pt idx="27">
                  <c:v>323</c:v>
                </c:pt>
                <c:pt idx="28">
                  <c:v>303</c:v>
                </c:pt>
                <c:pt idx="29">
                  <c:v>308</c:v>
                </c:pt>
                <c:pt idx="30">
                  <c:v>298</c:v>
                </c:pt>
                <c:pt idx="31">
                  <c:v>393</c:v>
                </c:pt>
                <c:pt idx="32">
                  <c:v>293</c:v>
                </c:pt>
                <c:pt idx="33">
                  <c:v>333</c:v>
                </c:pt>
                <c:pt idx="34">
                  <c:v>353</c:v>
                </c:pt>
                <c:pt idx="35">
                  <c:v>298</c:v>
                </c:pt>
                <c:pt idx="36">
                  <c:v>298</c:v>
                </c:pt>
                <c:pt idx="37">
                  <c:v>313</c:v>
                </c:pt>
                <c:pt idx="38">
                  <c:v>293</c:v>
                </c:pt>
                <c:pt idx="39">
                  <c:v>351</c:v>
                </c:pt>
                <c:pt idx="40">
                  <c:v>580</c:v>
                </c:pt>
                <c:pt idx="41">
                  <c:v>334</c:v>
                </c:pt>
                <c:pt idx="42">
                  <c:v>313</c:v>
                </c:pt>
                <c:pt idx="43">
                  <c:v>308</c:v>
                </c:pt>
                <c:pt idx="44">
                  <c:v>441</c:v>
                </c:pt>
                <c:pt idx="45">
                  <c:v>298</c:v>
                </c:pt>
                <c:pt idx="46">
                  <c:v>303</c:v>
                </c:pt>
                <c:pt idx="47">
                  <c:v>323</c:v>
                </c:pt>
                <c:pt idx="48">
                  <c:v>308</c:v>
                </c:pt>
                <c:pt idx="49">
                  <c:v>308</c:v>
                </c:pt>
                <c:pt idx="50">
                  <c:v>308</c:v>
                </c:pt>
                <c:pt idx="51">
                  <c:v>303</c:v>
                </c:pt>
                <c:pt idx="52">
                  <c:v>308</c:v>
                </c:pt>
                <c:pt idx="53">
                  <c:v>313</c:v>
                </c:pt>
                <c:pt idx="54">
                  <c:v>293</c:v>
                </c:pt>
                <c:pt idx="55">
                  <c:v>298</c:v>
                </c:pt>
                <c:pt idx="56">
                  <c:v>308</c:v>
                </c:pt>
                <c:pt idx="57">
                  <c:v>298</c:v>
                </c:pt>
                <c:pt idx="58">
                  <c:v>318</c:v>
                </c:pt>
                <c:pt idx="59">
                  <c:v>307</c:v>
                </c:pt>
                <c:pt idx="60">
                  <c:v>348</c:v>
                </c:pt>
                <c:pt idx="61">
                  <c:v>293</c:v>
                </c:pt>
                <c:pt idx="62">
                  <c:v>303</c:v>
                </c:pt>
                <c:pt idx="63">
                  <c:v>298</c:v>
                </c:pt>
                <c:pt idx="64">
                  <c:v>343</c:v>
                </c:pt>
                <c:pt idx="65">
                  <c:v>298</c:v>
                </c:pt>
                <c:pt idx="66">
                  <c:v>303</c:v>
                </c:pt>
                <c:pt idx="67">
                  <c:v>303</c:v>
                </c:pt>
                <c:pt idx="68">
                  <c:v>303</c:v>
                </c:pt>
                <c:pt idx="69">
                  <c:v>298</c:v>
                </c:pt>
                <c:pt idx="70">
                  <c:v>313</c:v>
                </c:pt>
                <c:pt idx="71">
                  <c:v>303</c:v>
                </c:pt>
                <c:pt idx="72">
                  <c:v>308</c:v>
                </c:pt>
                <c:pt idx="73">
                  <c:v>334</c:v>
                </c:pt>
                <c:pt idx="74">
                  <c:v>298</c:v>
                </c:pt>
                <c:pt idx="75">
                  <c:v>547</c:v>
                </c:pt>
                <c:pt idx="76">
                  <c:v>558</c:v>
                </c:pt>
                <c:pt idx="77">
                  <c:v>673</c:v>
                </c:pt>
                <c:pt idx="78">
                  <c:v>548</c:v>
                </c:pt>
                <c:pt idx="79">
                  <c:v>523</c:v>
                </c:pt>
                <c:pt idx="80">
                  <c:v>523</c:v>
                </c:pt>
                <c:pt idx="81">
                  <c:v>508</c:v>
                </c:pt>
                <c:pt idx="82">
                  <c:v>343</c:v>
                </c:pt>
                <c:pt idx="83">
                  <c:v>298</c:v>
                </c:pt>
                <c:pt idx="84">
                  <c:v>303</c:v>
                </c:pt>
                <c:pt idx="85">
                  <c:v>303</c:v>
                </c:pt>
                <c:pt idx="86">
                  <c:v>298</c:v>
                </c:pt>
                <c:pt idx="87">
                  <c:v>323</c:v>
                </c:pt>
                <c:pt idx="88">
                  <c:v>493</c:v>
                </c:pt>
                <c:pt idx="89">
                  <c:v>303</c:v>
                </c:pt>
                <c:pt idx="90">
                  <c:v>298</c:v>
                </c:pt>
                <c:pt idx="91">
                  <c:v>298</c:v>
                </c:pt>
                <c:pt idx="92">
                  <c:v>343</c:v>
                </c:pt>
                <c:pt idx="93">
                  <c:v>298</c:v>
                </c:pt>
                <c:pt idx="94">
                  <c:v>303</c:v>
                </c:pt>
                <c:pt idx="95">
                  <c:v>298</c:v>
                </c:pt>
                <c:pt idx="96">
                  <c:v>298</c:v>
                </c:pt>
                <c:pt idx="97">
                  <c:v>298</c:v>
                </c:pt>
                <c:pt idx="98">
                  <c:v>313</c:v>
                </c:pt>
                <c:pt idx="99">
                  <c:v>333</c:v>
                </c:pt>
                <c:pt idx="100">
                  <c:v>308</c:v>
                </c:pt>
                <c:pt idx="101">
                  <c:v>298</c:v>
                </c:pt>
                <c:pt idx="102">
                  <c:v>308</c:v>
                </c:pt>
                <c:pt idx="103">
                  <c:v>303</c:v>
                </c:pt>
                <c:pt idx="104">
                  <c:v>298</c:v>
                </c:pt>
                <c:pt idx="105">
                  <c:v>313</c:v>
                </c:pt>
                <c:pt idx="106">
                  <c:v>341</c:v>
                </c:pt>
                <c:pt idx="107">
                  <c:v>323</c:v>
                </c:pt>
                <c:pt idx="108">
                  <c:v>308</c:v>
                </c:pt>
                <c:pt idx="109">
                  <c:v>313</c:v>
                </c:pt>
                <c:pt idx="110">
                  <c:v>308</c:v>
                </c:pt>
                <c:pt idx="111">
                  <c:v>313</c:v>
                </c:pt>
                <c:pt idx="112">
                  <c:v>298</c:v>
                </c:pt>
                <c:pt idx="113">
                  <c:v>323</c:v>
                </c:pt>
                <c:pt idx="114">
                  <c:v>303</c:v>
                </c:pt>
                <c:pt idx="115">
                  <c:v>393</c:v>
                </c:pt>
                <c:pt idx="116">
                  <c:v>413</c:v>
                </c:pt>
                <c:pt idx="117">
                  <c:v>333</c:v>
                </c:pt>
                <c:pt idx="118">
                  <c:v>323</c:v>
                </c:pt>
                <c:pt idx="119">
                  <c:v>298</c:v>
                </c:pt>
                <c:pt idx="120">
                  <c:v>303</c:v>
                </c:pt>
                <c:pt idx="121">
                  <c:v>313</c:v>
                </c:pt>
                <c:pt idx="122">
                  <c:v>343</c:v>
                </c:pt>
                <c:pt idx="123">
                  <c:v>303</c:v>
                </c:pt>
                <c:pt idx="124">
                  <c:v>298</c:v>
                </c:pt>
                <c:pt idx="125">
                  <c:v>303</c:v>
                </c:pt>
                <c:pt idx="126">
                  <c:v>298</c:v>
                </c:pt>
                <c:pt idx="127">
                  <c:v>308</c:v>
                </c:pt>
                <c:pt idx="128">
                  <c:v>298</c:v>
                </c:pt>
                <c:pt idx="129">
                  <c:v>298</c:v>
                </c:pt>
                <c:pt idx="130">
                  <c:v>354</c:v>
                </c:pt>
                <c:pt idx="131">
                  <c:v>333</c:v>
                </c:pt>
                <c:pt idx="132">
                  <c:v>303</c:v>
                </c:pt>
                <c:pt idx="133">
                  <c:v>298</c:v>
                </c:pt>
                <c:pt idx="134">
                  <c:v>323</c:v>
                </c:pt>
                <c:pt idx="135">
                  <c:v>298</c:v>
                </c:pt>
                <c:pt idx="136">
                  <c:v>290</c:v>
                </c:pt>
                <c:pt idx="137">
                  <c:v>348</c:v>
                </c:pt>
                <c:pt idx="138">
                  <c:v>303</c:v>
                </c:pt>
                <c:pt idx="139">
                  <c:v>319</c:v>
                </c:pt>
                <c:pt idx="140">
                  <c:v>303</c:v>
                </c:pt>
                <c:pt idx="141">
                  <c:v>377</c:v>
                </c:pt>
                <c:pt idx="142">
                  <c:v>323</c:v>
                </c:pt>
                <c:pt idx="143">
                  <c:v>298</c:v>
                </c:pt>
                <c:pt idx="144">
                  <c:v>313</c:v>
                </c:pt>
                <c:pt idx="145">
                  <c:v>313</c:v>
                </c:pt>
                <c:pt idx="146">
                  <c:v>333</c:v>
                </c:pt>
                <c:pt idx="147">
                  <c:v>348</c:v>
                </c:pt>
                <c:pt idx="148">
                  <c:v>318</c:v>
                </c:pt>
                <c:pt idx="149">
                  <c:v>348</c:v>
                </c:pt>
                <c:pt idx="150">
                  <c:v>632</c:v>
                </c:pt>
                <c:pt idx="151">
                  <c:v>298</c:v>
                </c:pt>
                <c:pt idx="152">
                  <c:v>313</c:v>
                </c:pt>
                <c:pt idx="153">
                  <c:v>303</c:v>
                </c:pt>
                <c:pt idx="154">
                  <c:v>328</c:v>
                </c:pt>
                <c:pt idx="155">
                  <c:v>348</c:v>
                </c:pt>
                <c:pt idx="156">
                  <c:v>298</c:v>
                </c:pt>
                <c:pt idx="157">
                  <c:v>298</c:v>
                </c:pt>
                <c:pt idx="158">
                  <c:v>298</c:v>
                </c:pt>
                <c:pt idx="159">
                  <c:v>644</c:v>
                </c:pt>
                <c:pt idx="160">
                  <c:v>334</c:v>
                </c:pt>
                <c:pt idx="161">
                  <c:v>348</c:v>
                </c:pt>
                <c:pt idx="162">
                  <c:v>373</c:v>
                </c:pt>
                <c:pt idx="163">
                  <c:v>357</c:v>
                </c:pt>
                <c:pt idx="164">
                  <c:v>298</c:v>
                </c:pt>
                <c:pt idx="165">
                  <c:v>393</c:v>
                </c:pt>
                <c:pt idx="166">
                  <c:v>323</c:v>
                </c:pt>
                <c:pt idx="167">
                  <c:v>333</c:v>
                </c:pt>
                <c:pt idx="168">
                  <c:v>280</c:v>
                </c:pt>
                <c:pt idx="169">
                  <c:v>554</c:v>
                </c:pt>
                <c:pt idx="170">
                  <c:v>373</c:v>
                </c:pt>
                <c:pt idx="171">
                  <c:v>298</c:v>
                </c:pt>
                <c:pt idx="172">
                  <c:v>558</c:v>
                </c:pt>
                <c:pt idx="173">
                  <c:v>298</c:v>
                </c:pt>
                <c:pt idx="174">
                  <c:v>318</c:v>
                </c:pt>
                <c:pt idx="175">
                  <c:v>308</c:v>
                </c:pt>
                <c:pt idx="176">
                  <c:v>307</c:v>
                </c:pt>
                <c:pt idx="177">
                  <c:v>298</c:v>
                </c:pt>
                <c:pt idx="178">
                  <c:v>308</c:v>
                </c:pt>
                <c:pt idx="179">
                  <c:v>662</c:v>
                </c:pt>
                <c:pt idx="180">
                  <c:v>313</c:v>
                </c:pt>
                <c:pt idx="181">
                  <c:v>413</c:v>
                </c:pt>
                <c:pt idx="182">
                  <c:v>363</c:v>
                </c:pt>
                <c:pt idx="183">
                  <c:v>413</c:v>
                </c:pt>
                <c:pt idx="184">
                  <c:v>333</c:v>
                </c:pt>
                <c:pt idx="185">
                  <c:v>303</c:v>
                </c:pt>
                <c:pt idx="186">
                  <c:v>333</c:v>
                </c:pt>
                <c:pt idx="187">
                  <c:v>308</c:v>
                </c:pt>
                <c:pt idx="188">
                  <c:v>318</c:v>
                </c:pt>
                <c:pt idx="189">
                  <c:v>333</c:v>
                </c:pt>
                <c:pt idx="190">
                  <c:v>293</c:v>
                </c:pt>
                <c:pt idx="191">
                  <c:v>298</c:v>
                </c:pt>
                <c:pt idx="192">
                  <c:v>298</c:v>
                </c:pt>
                <c:pt idx="193">
                  <c:v>298</c:v>
                </c:pt>
                <c:pt idx="194">
                  <c:v>285</c:v>
                </c:pt>
                <c:pt idx="195">
                  <c:v>303</c:v>
                </c:pt>
                <c:pt idx="196">
                  <c:v>318</c:v>
                </c:pt>
                <c:pt idx="197">
                  <c:v>1200</c:v>
                </c:pt>
                <c:pt idx="198">
                  <c:v>473</c:v>
                </c:pt>
                <c:pt idx="199">
                  <c:v>343</c:v>
                </c:pt>
                <c:pt idx="200">
                  <c:v>318</c:v>
                </c:pt>
                <c:pt idx="201">
                  <c:v>508</c:v>
                </c:pt>
                <c:pt idx="202">
                  <c:v>323</c:v>
                </c:pt>
                <c:pt idx="203">
                  <c:v>500</c:v>
                </c:pt>
                <c:pt idx="204">
                  <c:v>298</c:v>
                </c:pt>
                <c:pt idx="205">
                  <c:v>348</c:v>
                </c:pt>
                <c:pt idx="206">
                  <c:v>328</c:v>
                </c:pt>
                <c:pt idx="207">
                  <c:v>348</c:v>
                </c:pt>
                <c:pt idx="208">
                  <c:v>580</c:v>
                </c:pt>
                <c:pt idx="209">
                  <c:v>308</c:v>
                </c:pt>
                <c:pt idx="210">
                  <c:v>298</c:v>
                </c:pt>
              </c:numCache>
            </c:numRef>
          </c:yVal>
        </c:ser>
        <c:axId val="88903680"/>
        <c:axId val="88905600"/>
      </c:scatterChart>
      <c:valAx>
        <c:axId val="88903680"/>
        <c:scaling>
          <c:orientation val="minMax"/>
          <c:max val="2010"/>
          <c:min val="1910"/>
        </c:scaling>
        <c:axPos val="b"/>
        <c:title>
          <c:tx>
            <c:rich>
              <a:bodyPr/>
              <a:lstStyle/>
              <a:p>
                <a:pPr>
                  <a:defRPr/>
                </a:pPr>
                <a:r>
                  <a:rPr lang="en-GB"/>
                  <a:t>Year</a:t>
                </a:r>
              </a:p>
            </c:rich>
          </c:tx>
          <c:layout/>
        </c:title>
        <c:numFmt formatCode="General" sourceLinked="1"/>
        <c:tickLblPos val="nextTo"/>
        <c:crossAx val="88905600"/>
        <c:crosses val="autoZero"/>
        <c:crossBetween val="midCat"/>
        <c:majorUnit val="20"/>
      </c:valAx>
      <c:valAx>
        <c:axId val="88905600"/>
        <c:scaling>
          <c:orientation val="minMax"/>
        </c:scaling>
        <c:axPos val="l"/>
        <c:majorGridlines/>
        <c:title>
          <c:tx>
            <c:rich>
              <a:bodyPr rot="-5400000" vert="horz"/>
              <a:lstStyle/>
              <a:p>
                <a:pPr>
                  <a:defRPr/>
                </a:pPr>
                <a:r>
                  <a:rPr lang="en-GB"/>
                  <a:t>Temperature, K</a:t>
                </a:r>
              </a:p>
            </c:rich>
          </c:tx>
          <c:layout/>
        </c:title>
        <c:numFmt formatCode="General" sourceLinked="1"/>
        <c:tickLblPos val="nextTo"/>
        <c:crossAx val="88903680"/>
        <c:crosses val="autoZero"/>
        <c:crossBetween val="midCat"/>
      </c:valAx>
      <c:spPr>
        <a:noFill/>
      </c:spPr>
    </c:plotArea>
    <c:plotVisOnly val="1"/>
    <c:dispBlanksAs val="gap"/>
  </c:chart>
  <c:spPr>
    <a:ln>
      <a:solidFill>
        <a:schemeClr val="tx1"/>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en-GB" sz="1200" b="0" dirty="0"/>
              <a:t>Cyclohexane saturation line</a:t>
            </a:r>
          </a:p>
        </c:rich>
      </c:tx>
      <c:layout/>
    </c:title>
    <c:plotArea>
      <c:layout>
        <c:manualLayout>
          <c:layoutTarget val="inner"/>
          <c:xMode val="edge"/>
          <c:yMode val="edge"/>
          <c:x val="0.13019212962962962"/>
          <c:y val="0.11663734567901236"/>
          <c:w val="0.82929722222222224"/>
          <c:h val="0.70593634259259264"/>
        </c:manualLayout>
      </c:layout>
      <c:scatterChart>
        <c:scatterStyle val="lineMarker"/>
        <c:ser>
          <c:idx val="1"/>
          <c:order val="1"/>
          <c:spPr>
            <a:ln w="28575">
              <a:noFill/>
            </a:ln>
          </c:spPr>
          <c:dLbls>
            <c:dLbl>
              <c:idx val="0"/>
              <c:delete val="1"/>
              <c:extLst>
                <c:ext xmlns:c15="http://schemas.microsoft.com/office/drawing/2012/chart" uri="{CE6537A1-D6FC-4f65-9D91-7224C49458BB}"/>
              </c:extLst>
            </c:dLbl>
            <c:spPr>
              <a:noFill/>
              <a:ln>
                <a:noFill/>
              </a:ln>
              <a:effectLst/>
            </c:spPr>
            <c:showVal val="1"/>
            <c:showCatName val="1"/>
            <c:extLst>
              <c:ext xmlns:c15="http://schemas.microsoft.com/office/drawing/2012/chart" uri="{CE6537A1-D6FC-4f65-9D91-7224C49458BB}">
                <c15:showLeaderLines val="0"/>
              </c:ext>
            </c:extLst>
          </c:dLbls>
          <c:xVal>
            <c:numRef>
              <c:f>Sheet1!$N$98</c:f>
              <c:numCache>
                <c:formatCode>General</c:formatCode>
                <c:ptCount val="1"/>
                <c:pt idx="0">
                  <c:v>4.0750000000000002</c:v>
                </c:pt>
              </c:numCache>
            </c:numRef>
          </c:xVal>
          <c:yVal>
            <c:numRef>
              <c:f>Sheet1!$M$98</c:f>
              <c:numCache>
                <c:formatCode>General</c:formatCode>
                <c:ptCount val="1"/>
                <c:pt idx="0">
                  <c:v>553.64</c:v>
                </c:pt>
              </c:numCache>
            </c:numRef>
          </c:yVal>
        </c:ser>
        <c:dLbls>
          <c:showVal val="1"/>
        </c:dLbls>
        <c:axId val="88923136"/>
        <c:axId val="89293952"/>
      </c:scatterChart>
      <c:scatterChart>
        <c:scatterStyle val="smoothMarker"/>
        <c:ser>
          <c:idx val="0"/>
          <c:order val="0"/>
          <c:marker>
            <c:symbol val="none"/>
          </c:marker>
          <c:dLbls>
            <c:delete val="1"/>
          </c:dLbls>
          <c:xVal>
            <c:numRef>
              <c:f>Sheet1!$K$60:$K$99</c:f>
              <c:numCache>
                <c:formatCode>General</c:formatCode>
                <c:ptCount val="40"/>
                <c:pt idx="0">
                  <c:v>0.1</c:v>
                </c:pt>
                <c:pt idx="1">
                  <c:v>0.2</c:v>
                </c:pt>
                <c:pt idx="2">
                  <c:v>0.3000000000000001</c:v>
                </c:pt>
                <c:pt idx="3">
                  <c:v>0.4</c:v>
                </c:pt>
                <c:pt idx="4">
                  <c:v>0.5</c:v>
                </c:pt>
                <c:pt idx="5">
                  <c:v>0.6000000000000002</c:v>
                </c:pt>
                <c:pt idx="6">
                  <c:v>0.70000000000000018</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numCache>
            </c:numRef>
          </c:xVal>
          <c:yVal>
            <c:numRef>
              <c:f>Sheet1!$J$60:$J$99</c:f>
              <c:numCache>
                <c:formatCode>General</c:formatCode>
                <c:ptCount val="40"/>
                <c:pt idx="0">
                  <c:v>353.45</c:v>
                </c:pt>
                <c:pt idx="1">
                  <c:v>378.35</c:v>
                </c:pt>
                <c:pt idx="2">
                  <c:v>394.90999999999991</c:v>
                </c:pt>
                <c:pt idx="3">
                  <c:v>407.69</c:v>
                </c:pt>
                <c:pt idx="4">
                  <c:v>418.26</c:v>
                </c:pt>
                <c:pt idx="5">
                  <c:v>427.35</c:v>
                </c:pt>
                <c:pt idx="6">
                  <c:v>435.37</c:v>
                </c:pt>
                <c:pt idx="7">
                  <c:v>442.59</c:v>
                </c:pt>
                <c:pt idx="8">
                  <c:v>449.16</c:v>
                </c:pt>
                <c:pt idx="9">
                  <c:v>455.21999999999991</c:v>
                </c:pt>
                <c:pt idx="10">
                  <c:v>460.85</c:v>
                </c:pt>
                <c:pt idx="11">
                  <c:v>466.11</c:v>
                </c:pt>
                <c:pt idx="12">
                  <c:v>471.06</c:v>
                </c:pt>
                <c:pt idx="13">
                  <c:v>475.7299999999999</c:v>
                </c:pt>
                <c:pt idx="14">
                  <c:v>480.17</c:v>
                </c:pt>
                <c:pt idx="15">
                  <c:v>484.39</c:v>
                </c:pt>
                <c:pt idx="16">
                  <c:v>488.42999999999989</c:v>
                </c:pt>
                <c:pt idx="17">
                  <c:v>492.28999999999991</c:v>
                </c:pt>
                <c:pt idx="18">
                  <c:v>496</c:v>
                </c:pt>
                <c:pt idx="19">
                  <c:v>499.57</c:v>
                </c:pt>
                <c:pt idx="20">
                  <c:v>503</c:v>
                </c:pt>
                <c:pt idx="21">
                  <c:v>506.32</c:v>
                </c:pt>
                <c:pt idx="22">
                  <c:v>509.53</c:v>
                </c:pt>
                <c:pt idx="23">
                  <c:v>512.63</c:v>
                </c:pt>
                <c:pt idx="24">
                  <c:v>515.64</c:v>
                </c:pt>
                <c:pt idx="25">
                  <c:v>518.55999999999972</c:v>
                </c:pt>
                <c:pt idx="26">
                  <c:v>521.39</c:v>
                </c:pt>
                <c:pt idx="27">
                  <c:v>524.15</c:v>
                </c:pt>
                <c:pt idx="28">
                  <c:v>526.81999999999982</c:v>
                </c:pt>
                <c:pt idx="29">
                  <c:v>529.42999999999972</c:v>
                </c:pt>
                <c:pt idx="30">
                  <c:v>531.97</c:v>
                </c:pt>
                <c:pt idx="31">
                  <c:v>534.43999999999983</c:v>
                </c:pt>
                <c:pt idx="32">
                  <c:v>536.8399999999998</c:v>
                </c:pt>
                <c:pt idx="33">
                  <c:v>539.19000000000005</c:v>
                </c:pt>
                <c:pt idx="34">
                  <c:v>541.48</c:v>
                </c:pt>
                <c:pt idx="35">
                  <c:v>543.72</c:v>
                </c:pt>
                <c:pt idx="36">
                  <c:v>545.91</c:v>
                </c:pt>
                <c:pt idx="37">
                  <c:v>548.04999999999973</c:v>
                </c:pt>
                <c:pt idx="38">
                  <c:v>550.15</c:v>
                </c:pt>
                <c:pt idx="39">
                  <c:v>552.17999999999995</c:v>
                </c:pt>
              </c:numCache>
            </c:numRef>
          </c:yVal>
          <c:smooth val="1"/>
        </c:ser>
        <c:dLbls>
          <c:showVal val="1"/>
        </c:dLbls>
        <c:axId val="88923136"/>
        <c:axId val="89293952"/>
      </c:scatterChart>
      <c:valAx>
        <c:axId val="88923136"/>
        <c:scaling>
          <c:orientation val="minMax"/>
        </c:scaling>
        <c:axPos val="b"/>
        <c:title>
          <c:tx>
            <c:rich>
              <a:bodyPr/>
              <a:lstStyle/>
              <a:p>
                <a:pPr>
                  <a:defRPr/>
                </a:pPr>
                <a:r>
                  <a:rPr lang="en-GB"/>
                  <a:t>Pressure,</a:t>
                </a:r>
                <a:r>
                  <a:rPr lang="en-GB" baseline="0"/>
                  <a:t> Mpa</a:t>
                </a:r>
                <a:endParaRPr lang="en-GB"/>
              </a:p>
            </c:rich>
          </c:tx>
          <c:layout/>
        </c:title>
        <c:numFmt formatCode="General" sourceLinked="1"/>
        <c:tickLblPos val="nextTo"/>
        <c:crossAx val="89293952"/>
        <c:crosses val="autoZero"/>
        <c:crossBetween val="midCat"/>
      </c:valAx>
      <c:valAx>
        <c:axId val="89293952"/>
        <c:scaling>
          <c:orientation val="minMax"/>
          <c:min val="300"/>
        </c:scaling>
        <c:axPos val="l"/>
        <c:majorGridlines>
          <c:spPr>
            <a:ln>
              <a:noFill/>
            </a:ln>
          </c:spPr>
        </c:majorGridlines>
        <c:title>
          <c:tx>
            <c:rich>
              <a:bodyPr rot="-5400000" vert="horz"/>
              <a:lstStyle/>
              <a:p>
                <a:pPr>
                  <a:defRPr/>
                </a:pPr>
                <a:r>
                  <a:rPr lang="en-GB"/>
                  <a:t>Temperature</a:t>
                </a:r>
                <a:r>
                  <a:rPr lang="en-GB" baseline="0"/>
                  <a:t> K</a:t>
                </a:r>
                <a:endParaRPr lang="en-GB"/>
              </a:p>
            </c:rich>
          </c:tx>
          <c:layout/>
        </c:title>
        <c:numFmt formatCode="General" sourceLinked="1"/>
        <c:tickLblPos val="nextTo"/>
        <c:crossAx val="88923136"/>
        <c:crosses val="autoZero"/>
        <c:crossBetween val="midCat"/>
      </c:valAx>
    </c:plotArea>
    <c:plotVisOnly val="1"/>
    <c:dispBlanksAs val="gap"/>
  </c:chart>
  <c:spPr>
    <a:ln>
      <a:solidFill>
        <a:schemeClr val="tx1"/>
      </a:solidFill>
    </a:ln>
  </c:sp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drawings/drawing1.xml><?xml version="1.0" encoding="utf-8"?>
<c:userShapes xmlns:c="http://schemas.openxmlformats.org/drawingml/2006/chart">
  <cdr:relSizeAnchor xmlns:cdr="http://schemas.openxmlformats.org/drawingml/2006/chartDrawing">
    <cdr:from>
      <cdr:x>0.70023</cdr:x>
      <cdr:y>0.2934</cdr:y>
    </cdr:from>
    <cdr:to>
      <cdr:x>0.90023</cdr:x>
      <cdr:y>0.62674</cdr:y>
    </cdr:to>
    <cdr:sp macro="" textlink="">
      <cdr:nvSpPr>
        <cdr:cNvPr id="2" name="TextBox 1"/>
        <cdr:cNvSpPr txBox="1"/>
      </cdr:nvSpPr>
      <cdr:spPr>
        <a:xfrm xmlns:a="http://schemas.openxmlformats.org/drawingml/2006/main">
          <a:off x="2520825" y="739375"/>
          <a:ext cx="720000" cy="840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b="1" dirty="0">
              <a:solidFill>
                <a:srgbClr val="FF0000"/>
              </a:solidFill>
            </a:rPr>
            <a:t>Critical point</a:t>
          </a:r>
        </a:p>
        <a:p xmlns:a="http://schemas.openxmlformats.org/drawingml/2006/main">
          <a:r>
            <a:rPr lang="en-GB" sz="1100" b="1" dirty="0">
              <a:solidFill>
                <a:srgbClr val="FF0000"/>
              </a:solidFill>
            </a:rPr>
            <a:t>(4.075, 553.64)</a:t>
          </a:r>
        </a:p>
      </cdr:txBody>
    </cdr:sp>
  </cdr:relSizeAnchor>
  <cdr:relSizeAnchor xmlns:cdr="http://schemas.openxmlformats.org/drawingml/2006/chartDrawing">
    <cdr:from>
      <cdr:x>0.13569</cdr:x>
      <cdr:y>0.58823</cdr:y>
    </cdr:from>
    <cdr:to>
      <cdr:x>0.96472</cdr:x>
      <cdr:y>0.58823</cdr:y>
    </cdr:to>
    <cdr:cxnSp macro="">
      <cdr:nvCxnSpPr>
        <cdr:cNvPr id="5" name="直接连接符 4"/>
        <cdr:cNvCxnSpPr/>
      </cdr:nvCxnSpPr>
      <cdr:spPr>
        <a:xfrm xmlns:a="http://schemas.openxmlformats.org/drawingml/2006/main">
          <a:off x="586200" y="1754816"/>
          <a:ext cx="358140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8C7005C-8742-4F7E-A4F1-45E86665C8D6}" type="slidenum">
              <a:rPr lang="en-US" altLang="zh-CN"/>
              <a:pPr>
                <a:defRPr/>
              </a:pPr>
              <a:t>‹#›</a:t>
            </a:fld>
            <a:endParaRPr lang="en-US" altLang="zh-CN"/>
          </a:p>
        </p:txBody>
      </p:sp>
    </p:spTree>
    <p:extLst>
      <p:ext uri="{BB962C8B-B14F-4D97-AF65-F5344CB8AC3E}">
        <p14:creationId xmlns="" xmlns:p14="http://schemas.microsoft.com/office/powerpoint/2010/main" val="1014761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8C7005C-8742-4F7E-A4F1-45E86665C8D6}" type="slidenum">
              <a:rPr lang="en-US" altLang="zh-CN" smtClean="0"/>
              <a:pPr>
                <a:defRPr/>
              </a:pPr>
              <a:t>1</a:t>
            </a:fld>
            <a:endParaRPr lang="en-US" altLang="zh-CN"/>
          </a:p>
        </p:txBody>
      </p:sp>
    </p:spTree>
    <p:extLst>
      <p:ext uri="{BB962C8B-B14F-4D97-AF65-F5344CB8AC3E}">
        <p14:creationId xmlns="" xmlns:p14="http://schemas.microsoft.com/office/powerpoint/2010/main" val="110418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is the motivation, and then I will introduce the method of</a:t>
            </a:r>
            <a:r>
              <a:rPr lang="en-US" altLang="zh-CN" baseline="0" dirty="0" smtClean="0"/>
              <a:t> two-capillary viscometer, next are the experimental set up and procedures. And the last are the results of cyclohexane and conclusions.</a:t>
            </a:r>
            <a:endParaRPr lang="zh-CN" altLang="en-US" dirty="0"/>
          </a:p>
        </p:txBody>
      </p:sp>
      <p:sp>
        <p:nvSpPr>
          <p:cNvPr id="4" name="灯片编号占位符 3"/>
          <p:cNvSpPr>
            <a:spLocks noGrp="1"/>
          </p:cNvSpPr>
          <p:nvPr>
            <p:ph type="sldNum" sz="quarter" idx="10"/>
          </p:nvPr>
        </p:nvSpPr>
        <p:spPr/>
        <p:txBody>
          <a:bodyPr/>
          <a:lstStyle/>
          <a:p>
            <a:pPr>
              <a:defRPr/>
            </a:pPr>
            <a:fld id="{B8C7005C-8742-4F7E-A4F1-45E86665C8D6}" type="slidenum">
              <a:rPr lang="en-US" altLang="zh-CN" smtClean="0"/>
              <a:pPr>
                <a:defRPr/>
              </a:pPr>
              <a:t>2</a:t>
            </a:fld>
            <a:endParaRPr lang="en-US" altLang="zh-CN"/>
          </a:p>
        </p:txBody>
      </p:sp>
    </p:spTree>
    <p:extLst>
      <p:ext uri="{BB962C8B-B14F-4D97-AF65-F5344CB8AC3E}">
        <p14:creationId xmlns="" xmlns:p14="http://schemas.microsoft.com/office/powerpoint/2010/main" val="368908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Times New Roman" pitchFamily="18" charset="0"/>
                <a:cs typeface="Times New Roman" pitchFamily="18" charset="0"/>
              </a:rPr>
              <a:t>In the field of high temperature application, fluids are usually used as coolant to provide heat protection. Hydrocarbons used as propellant</a:t>
            </a:r>
            <a:r>
              <a:rPr lang="en-GB" altLang="en-US" baseline="0" dirty="0" smtClean="0">
                <a:latin typeface="Times New Roman" pitchFamily="18" charset="0"/>
                <a:cs typeface="Times New Roman" pitchFamily="18" charset="0"/>
              </a:rPr>
              <a:t> </a:t>
            </a:r>
            <a:r>
              <a:rPr lang="en-US" altLang="zh-CN" baseline="0" dirty="0" smtClean="0">
                <a:latin typeface="Times New Roman" pitchFamily="18" charset="0"/>
                <a:cs typeface="Times New Roman" pitchFamily="18" charset="0"/>
              </a:rPr>
              <a:t>can also be used as</a:t>
            </a:r>
            <a:r>
              <a:rPr lang="en-GB" altLang="en-US" dirty="0" smtClean="0">
                <a:latin typeface="Times New Roman" pitchFamily="18" charset="0"/>
                <a:cs typeface="Times New Roman" pitchFamily="18" charset="0"/>
              </a:rPr>
              <a:t> coolant in aerospace craft. The figure in the lower right</a:t>
            </a:r>
            <a:r>
              <a:rPr lang="en-GB" altLang="en-US" baseline="0" dirty="0" smtClean="0">
                <a:latin typeface="Times New Roman" pitchFamily="18" charset="0"/>
                <a:cs typeface="Times New Roman" pitchFamily="18" charset="0"/>
              </a:rPr>
              <a:t> corner shows a combustion section of rocket. Hydrocarbon fuel pass through the minichannels distributed in the wall. Temperature increase to absorb the excess heat. In the air-breathing </a:t>
            </a:r>
            <a:r>
              <a:rPr lang="en-GB" altLang="en-US" baseline="0" dirty="0" smtClean="0">
                <a:latin typeface="Times New Roman" pitchFamily="18" charset="0"/>
                <a:cs typeface="Times New Roman" pitchFamily="18" charset="0"/>
              </a:rPr>
              <a:t>a hypersonic </a:t>
            </a:r>
            <a:r>
              <a:rPr lang="en-GB" altLang="en-US" baseline="0" dirty="0" smtClean="0">
                <a:latin typeface="Times New Roman" pitchFamily="18" charset="0"/>
                <a:cs typeface="Times New Roman" pitchFamily="18" charset="0"/>
              </a:rPr>
              <a:t>vehicles, the</a:t>
            </a:r>
            <a:r>
              <a:rPr lang="en-GB" altLang="en-US" dirty="0" smtClean="0">
                <a:latin typeface="Times New Roman" pitchFamily="18" charset="0"/>
                <a:cs typeface="Times New Roman" pitchFamily="18" charset="0"/>
              </a:rPr>
              <a:t> coolant temperature may go up to 750C. In order to design of the cooling structure and the investigation of heat transfer behaviour and thermal management system, thermophysical properties are necessary.</a:t>
            </a:r>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18EC747-541B-4DED-8EAE-496E6C353264}" type="slidenum">
              <a:rPr lang="en-US" altLang="zh-CN"/>
              <a:pPr eaLnBrk="1" hangingPunct="1"/>
              <a:t>3</a:t>
            </a:fld>
            <a:endParaRPr lang="en-US" altLang="zh-CN"/>
          </a:p>
        </p:txBody>
      </p:sp>
    </p:spTree>
    <p:extLst>
      <p:ext uri="{BB962C8B-B14F-4D97-AF65-F5344CB8AC3E}">
        <p14:creationId xmlns="" xmlns:p14="http://schemas.microsoft.com/office/powerpoint/2010/main" val="191860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GB" altLang="en-US" dirty="0" smtClean="0"/>
              <a:t>In this work, we focused on the viscosity of hydrocarbons. The left</a:t>
            </a:r>
            <a:r>
              <a:rPr lang="en-GB" altLang="en-US" baseline="0" dirty="0" smtClean="0"/>
              <a:t> figure </a:t>
            </a:r>
            <a:r>
              <a:rPr lang="en-GB" altLang="en-US" dirty="0" smtClean="0"/>
              <a:t>summarized</a:t>
            </a:r>
            <a:r>
              <a:rPr lang="en-GB" altLang="en-US" baseline="0" dirty="0" smtClean="0"/>
              <a:t> </a:t>
            </a:r>
            <a:r>
              <a:rPr lang="en-GB" altLang="en-US" dirty="0" smtClean="0"/>
              <a:t>the viscosity measurement of cyclohexane in the last 100 years. The point in the figure represents</a:t>
            </a:r>
            <a:r>
              <a:rPr lang="en-GB" altLang="en-US" baseline="0" dirty="0" smtClean="0"/>
              <a:t> the highest measured temperature in the relevant literature. </a:t>
            </a:r>
            <a:r>
              <a:rPr lang="en-GB" altLang="en-US" dirty="0" smtClean="0"/>
              <a:t>Most literatures concentrated on temperature around 300K. In near 200 papers, the vast</a:t>
            </a:r>
            <a:r>
              <a:rPr lang="en-GB" altLang="en-US" baseline="0" dirty="0" smtClean="0"/>
              <a:t> majority only measured at atmosphere pressure around room temperature. </a:t>
            </a:r>
            <a:r>
              <a:rPr lang="en-GB" altLang="en-US" dirty="0" smtClean="0"/>
              <a:t>Only a few literatures reported at temperatures above 400K. Therefore the high temperature viscosity measurement was meaningful. In this work, we will mainly measure the viscosity of hydrocarbons covering the whole liquid phase range below the saturation line. We can see there are big blank space here. It’s our job to fill it.</a:t>
            </a:r>
          </a:p>
        </p:txBody>
      </p:sp>
      <p:sp>
        <p:nvSpPr>
          <p:cNvPr id="16388"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64239B-7D04-4744-9037-A54E1C212839}" type="slidenum">
              <a:rPr lang="en-US" altLang="zh-CN"/>
              <a:pPr eaLnBrk="1" hangingPunct="1"/>
              <a:t>5</a:t>
            </a:fld>
            <a:endParaRPr lang="en-US" altLang="zh-CN"/>
          </a:p>
        </p:txBody>
      </p:sp>
    </p:spTree>
    <p:extLst>
      <p:ext uri="{BB962C8B-B14F-4D97-AF65-F5344CB8AC3E}">
        <p14:creationId xmlns="" xmlns:p14="http://schemas.microsoft.com/office/powerpoint/2010/main" val="5797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is the motivation, and then I will introduce the method of</a:t>
            </a:r>
            <a:r>
              <a:rPr lang="en-US" altLang="zh-CN" baseline="0" dirty="0" smtClean="0"/>
              <a:t> two-capillary viscometer, next are the experimental set up and procedures. And the last are the results of cyclohexane and conclusions.</a:t>
            </a:r>
            <a:endParaRPr lang="zh-CN" altLang="en-US" dirty="0"/>
          </a:p>
        </p:txBody>
      </p:sp>
      <p:sp>
        <p:nvSpPr>
          <p:cNvPr id="4" name="灯片编号占位符 3"/>
          <p:cNvSpPr>
            <a:spLocks noGrp="1"/>
          </p:cNvSpPr>
          <p:nvPr>
            <p:ph type="sldNum" sz="quarter" idx="10"/>
          </p:nvPr>
        </p:nvSpPr>
        <p:spPr/>
        <p:txBody>
          <a:bodyPr/>
          <a:lstStyle/>
          <a:p>
            <a:pPr>
              <a:defRPr/>
            </a:pPr>
            <a:fld id="{B8C7005C-8742-4F7E-A4F1-45E86665C8D6}" type="slidenum">
              <a:rPr lang="en-US" altLang="zh-CN" smtClean="0"/>
              <a:pPr>
                <a:defRPr/>
              </a:pPr>
              <a:t>7</a:t>
            </a:fld>
            <a:endParaRPr lang="en-US" altLang="zh-CN"/>
          </a:p>
        </p:txBody>
      </p:sp>
    </p:spTree>
    <p:extLst>
      <p:ext uri="{BB962C8B-B14F-4D97-AF65-F5344CB8AC3E}">
        <p14:creationId xmlns="" xmlns:p14="http://schemas.microsoft.com/office/powerpoint/2010/main" val="368908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p:spPr>
        <p:txBody>
          <a:bodyPr/>
          <a:lstStyle/>
          <a:p>
            <a:r>
              <a:rPr lang="zh-CN" altLang="zh-CN" b="1" smtClean="0">
                <a:solidFill>
                  <a:srgbClr val="FF0000"/>
                </a:solidFill>
                <a:latin typeface="Adobe 黑体 Std R" pitchFamily="34" charset="-122"/>
                <a:ea typeface="Adobe 黑体 Std R" pitchFamily="34" charset="-122"/>
                <a:cs typeface="Times New Roman" pitchFamily="18" charset="0"/>
              </a:rPr>
              <a:t>掌握了吸热型碳氢燃料的高温超临界流动传热和阻力特性，研究范围覆盖单通道</a:t>
            </a:r>
            <a:r>
              <a:rPr lang="en-US" altLang="zh-CN" b="1" smtClean="0">
                <a:solidFill>
                  <a:srgbClr val="FF0000"/>
                </a:solidFill>
                <a:latin typeface="Adobe 黑体 Std R" pitchFamily="34" charset="-122"/>
                <a:ea typeface="Adobe 黑体 Std R" pitchFamily="34" charset="-122"/>
                <a:cs typeface="Times New Roman" pitchFamily="18" charset="0"/>
              </a:rPr>
              <a:t>/</a:t>
            </a:r>
            <a:r>
              <a:rPr lang="zh-CN" altLang="zh-CN" b="1" smtClean="0">
                <a:solidFill>
                  <a:srgbClr val="FF0000"/>
                </a:solidFill>
                <a:latin typeface="Adobe 黑体 Std R" pitchFamily="34" charset="-122"/>
                <a:ea typeface="Adobe 黑体 Std R" pitchFamily="34" charset="-122"/>
                <a:cs typeface="Times New Roman" pitchFamily="18" charset="0"/>
              </a:rPr>
              <a:t>多通道、层流</a:t>
            </a:r>
            <a:r>
              <a:rPr lang="en-US" altLang="zh-CN" b="1" smtClean="0">
                <a:solidFill>
                  <a:srgbClr val="FF0000"/>
                </a:solidFill>
                <a:latin typeface="Adobe 黑体 Std R" pitchFamily="34" charset="-122"/>
                <a:ea typeface="Adobe 黑体 Std R" pitchFamily="34" charset="-122"/>
                <a:cs typeface="Times New Roman" pitchFamily="18" charset="0"/>
              </a:rPr>
              <a:t>/</a:t>
            </a:r>
            <a:r>
              <a:rPr lang="zh-CN" altLang="zh-CN" b="1" smtClean="0">
                <a:solidFill>
                  <a:srgbClr val="FF0000"/>
                </a:solidFill>
                <a:latin typeface="Adobe 黑体 Std R" pitchFamily="34" charset="-122"/>
                <a:ea typeface="Adobe 黑体 Std R" pitchFamily="34" charset="-122"/>
                <a:cs typeface="Times New Roman" pitchFamily="18" charset="0"/>
              </a:rPr>
              <a:t>湍流、高密度液态</a:t>
            </a:r>
            <a:r>
              <a:rPr lang="en-US" altLang="zh-CN" b="1" smtClean="0">
                <a:solidFill>
                  <a:srgbClr val="FF0000"/>
                </a:solidFill>
                <a:latin typeface="Adobe 黑体 Std R" pitchFamily="34" charset="-122"/>
                <a:ea typeface="Adobe 黑体 Std R" pitchFamily="34" charset="-122"/>
                <a:cs typeface="Times New Roman" pitchFamily="18" charset="0"/>
              </a:rPr>
              <a:t>/</a:t>
            </a:r>
            <a:r>
              <a:rPr lang="zh-CN" altLang="zh-CN" b="1" smtClean="0">
                <a:solidFill>
                  <a:srgbClr val="FF0000"/>
                </a:solidFill>
                <a:latin typeface="Adobe 黑体 Std R" pitchFamily="34" charset="-122"/>
                <a:ea typeface="Adobe 黑体 Std R" pitchFamily="34" charset="-122"/>
                <a:cs typeface="Times New Roman" pitchFamily="18" charset="0"/>
              </a:rPr>
              <a:t>低密度气态</a:t>
            </a:r>
            <a:r>
              <a:rPr lang="en-US" altLang="zh-CN" b="1" smtClean="0">
                <a:solidFill>
                  <a:srgbClr val="FF0000"/>
                </a:solidFill>
                <a:latin typeface="Adobe 黑体 Std R" pitchFamily="34" charset="-122"/>
                <a:ea typeface="Adobe 黑体 Std R" pitchFamily="34" charset="-122"/>
                <a:cs typeface="Times New Roman" pitchFamily="18" charset="0"/>
              </a:rPr>
              <a:t>/</a:t>
            </a:r>
            <a:r>
              <a:rPr lang="zh-CN" altLang="zh-CN" b="1" smtClean="0">
                <a:solidFill>
                  <a:srgbClr val="FF0000"/>
                </a:solidFill>
                <a:latin typeface="Adobe 黑体 Std R" pitchFamily="34" charset="-122"/>
                <a:ea typeface="Adobe 黑体 Std R" pitchFamily="34" charset="-122"/>
                <a:cs typeface="Times New Roman" pitchFamily="18" charset="0"/>
              </a:rPr>
              <a:t>裂解态。</a:t>
            </a:r>
            <a:endParaRPr lang="zh-CN" altLang="en-US" b="1" smtClean="0">
              <a:solidFill>
                <a:srgbClr val="FF0000"/>
              </a:solidFill>
              <a:latin typeface="Adobe 黑体 Std R" pitchFamily="34" charset="-122"/>
              <a:ea typeface="Adobe 黑体 Std R" pitchFamily="34" charset="-122"/>
              <a:cs typeface="Times New Roman" pitchFamily="18" charset="0"/>
            </a:endParaRPr>
          </a:p>
          <a:p>
            <a:endParaRPr lang="zh-CN" altLang="en-US" smtClean="0">
              <a:latin typeface="Arial" charset="0"/>
              <a:ea typeface="Adobe 黑体 Std R" pitchFamily="34" charset="-122"/>
              <a:cs typeface="Times New Roman" pitchFamily="18" charset="0"/>
            </a:endParaRPr>
          </a:p>
        </p:txBody>
      </p:sp>
      <p:sp>
        <p:nvSpPr>
          <p:cNvPr id="40964" name="灯片编号占位符 3"/>
          <p:cNvSpPr>
            <a:spLocks noGrp="1"/>
          </p:cNvSpPr>
          <p:nvPr>
            <p:ph type="sldNum" sz="quarter" idx="5"/>
          </p:nvPr>
        </p:nvSpPr>
        <p:spPr>
          <a:noFill/>
        </p:spPr>
        <p:txBody>
          <a:bodyPr/>
          <a:lstStyle>
            <a:lvl1pPr eaLnBrk="0" hangingPunct="0">
              <a:defRPr sz="2000">
                <a:solidFill>
                  <a:schemeClr val="tx1"/>
                </a:solidFill>
                <a:latin typeface="Arial" charset="0"/>
                <a:ea typeface="宋体" charset="-122"/>
              </a:defRPr>
            </a:lvl1pPr>
            <a:lvl2pPr marL="742950" indent="-285750" eaLnBrk="0" hangingPunct="0">
              <a:defRPr sz="2000">
                <a:solidFill>
                  <a:schemeClr val="tx1"/>
                </a:solidFill>
                <a:latin typeface="Arial" charset="0"/>
                <a:ea typeface="宋体" charset="-122"/>
              </a:defRPr>
            </a:lvl2pPr>
            <a:lvl3pPr marL="1143000" indent="-228600" eaLnBrk="0" hangingPunct="0">
              <a:defRPr sz="2000">
                <a:solidFill>
                  <a:schemeClr val="tx1"/>
                </a:solidFill>
                <a:latin typeface="Arial" charset="0"/>
                <a:ea typeface="宋体" charset="-122"/>
              </a:defRPr>
            </a:lvl3pPr>
            <a:lvl4pPr marL="1600200" indent="-228600" eaLnBrk="0" hangingPunct="0">
              <a:defRPr sz="2000">
                <a:solidFill>
                  <a:schemeClr val="tx1"/>
                </a:solidFill>
                <a:latin typeface="Arial" charset="0"/>
                <a:ea typeface="宋体" charset="-122"/>
              </a:defRPr>
            </a:lvl4pPr>
            <a:lvl5pPr marL="2057400" indent="-228600" eaLnBrk="0" hangingPunct="0">
              <a:defRPr sz="2000">
                <a:solidFill>
                  <a:schemeClr val="tx1"/>
                </a:solidFill>
                <a:latin typeface="Arial" charset="0"/>
                <a:ea typeface="宋体" charset="-122"/>
              </a:defRPr>
            </a:lvl5pPr>
            <a:lvl6pPr marL="2514600" indent="-228600" eaLnBrk="0" fontAlgn="base" hangingPunct="0">
              <a:spcBef>
                <a:spcPct val="0"/>
              </a:spcBef>
              <a:spcAft>
                <a:spcPct val="0"/>
              </a:spcAft>
              <a:defRPr sz="2000">
                <a:solidFill>
                  <a:schemeClr val="tx1"/>
                </a:solidFill>
                <a:latin typeface="Arial" charset="0"/>
                <a:ea typeface="宋体" charset="-122"/>
              </a:defRPr>
            </a:lvl6pPr>
            <a:lvl7pPr marL="2971800" indent="-228600" eaLnBrk="0" fontAlgn="base" hangingPunct="0">
              <a:spcBef>
                <a:spcPct val="0"/>
              </a:spcBef>
              <a:spcAft>
                <a:spcPct val="0"/>
              </a:spcAft>
              <a:defRPr sz="2000">
                <a:solidFill>
                  <a:schemeClr val="tx1"/>
                </a:solidFill>
                <a:latin typeface="Arial" charset="0"/>
                <a:ea typeface="宋体" charset="-122"/>
              </a:defRPr>
            </a:lvl7pPr>
            <a:lvl8pPr marL="3429000" indent="-228600" eaLnBrk="0" fontAlgn="base" hangingPunct="0">
              <a:spcBef>
                <a:spcPct val="0"/>
              </a:spcBef>
              <a:spcAft>
                <a:spcPct val="0"/>
              </a:spcAft>
              <a:defRPr sz="2000">
                <a:solidFill>
                  <a:schemeClr val="tx1"/>
                </a:solidFill>
                <a:latin typeface="Arial" charset="0"/>
                <a:ea typeface="宋体" charset="-122"/>
              </a:defRPr>
            </a:lvl8pPr>
            <a:lvl9pPr marL="3886200" indent="-228600" eaLnBrk="0" fontAlgn="base" hangingPunct="0">
              <a:spcBef>
                <a:spcPct val="0"/>
              </a:spcBef>
              <a:spcAft>
                <a:spcPct val="0"/>
              </a:spcAft>
              <a:defRPr sz="2000">
                <a:solidFill>
                  <a:schemeClr val="tx1"/>
                </a:solidFill>
                <a:latin typeface="Arial" charset="0"/>
                <a:ea typeface="宋体" charset="-122"/>
              </a:defRPr>
            </a:lvl9pPr>
          </a:lstStyle>
          <a:p>
            <a:pPr eaLnBrk="1" hangingPunct="1"/>
            <a:fld id="{D5EF1878-6CB8-4EF2-A8FD-3A6D210AC879}" type="slidenum">
              <a:rPr lang="en-US" altLang="zh-CN" sz="1200" smtClean="0">
                <a:latin typeface="Times New Roman" pitchFamily="18" charset="0"/>
              </a:rPr>
              <a:pPr eaLnBrk="1" hangingPunct="1"/>
              <a:t>8</a:t>
            </a:fld>
            <a:endParaRPr lang="en-US" altLang="zh-CN"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is the motivation, and then I will introduce the method of</a:t>
            </a:r>
            <a:r>
              <a:rPr lang="en-US" altLang="zh-CN" baseline="0" dirty="0" smtClean="0"/>
              <a:t> two-capillary viscometer, next are the experimental set up and procedures. And the last are the results of cyclohexane and conclusions.</a:t>
            </a:r>
            <a:endParaRPr lang="zh-CN" altLang="en-US" dirty="0"/>
          </a:p>
        </p:txBody>
      </p:sp>
      <p:sp>
        <p:nvSpPr>
          <p:cNvPr id="4" name="灯片编号占位符 3"/>
          <p:cNvSpPr>
            <a:spLocks noGrp="1"/>
          </p:cNvSpPr>
          <p:nvPr>
            <p:ph type="sldNum" sz="quarter" idx="10"/>
          </p:nvPr>
        </p:nvSpPr>
        <p:spPr/>
        <p:txBody>
          <a:bodyPr/>
          <a:lstStyle/>
          <a:p>
            <a:pPr>
              <a:defRPr/>
            </a:pPr>
            <a:fld id="{B8C7005C-8742-4F7E-A4F1-45E86665C8D6}" type="slidenum">
              <a:rPr lang="en-US" altLang="zh-CN" smtClean="0"/>
              <a:pPr>
                <a:defRPr/>
              </a:pPr>
              <a:t>10</a:t>
            </a:fld>
            <a:endParaRPr lang="en-US" altLang="zh-CN"/>
          </a:p>
        </p:txBody>
      </p:sp>
    </p:spTree>
    <p:extLst>
      <p:ext uri="{BB962C8B-B14F-4D97-AF65-F5344CB8AC3E}">
        <p14:creationId xmlns="" xmlns:p14="http://schemas.microsoft.com/office/powerpoint/2010/main" val="368908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8C7005C-8742-4F7E-A4F1-45E86665C8D6}" type="slidenum">
              <a:rPr lang="en-US" altLang="zh-CN" smtClean="0"/>
              <a:pPr>
                <a:defRPr/>
              </a:pPr>
              <a:t>11</a:t>
            </a:fld>
            <a:endParaRPr lang="en-US" altLang="zh-CN"/>
          </a:p>
        </p:txBody>
      </p:sp>
    </p:spTree>
    <p:extLst>
      <p:ext uri="{BB962C8B-B14F-4D97-AF65-F5344CB8AC3E}">
        <p14:creationId xmlns="" xmlns:p14="http://schemas.microsoft.com/office/powerpoint/2010/main" val="397689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 xmlns:p14="http://schemas.microsoft.com/office/powerpoint/2010/main" val="37965874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674AFA8-BB54-4A65-8F68-BE259AB23C32}" type="slidenum">
              <a:rPr lang="en-US" altLang="zh-CN"/>
              <a:pPr>
                <a:defRPr/>
              </a:pPr>
              <a:t>‹#›</a:t>
            </a:fld>
            <a:endParaRPr lang="en-US" altLang="zh-CN"/>
          </a:p>
        </p:txBody>
      </p:sp>
    </p:spTree>
    <p:extLst>
      <p:ext uri="{BB962C8B-B14F-4D97-AF65-F5344CB8AC3E}">
        <p14:creationId xmlns="" xmlns:p14="http://schemas.microsoft.com/office/powerpoint/2010/main" val="39730704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1C0838F-6A63-4FCE-AD28-5EC6D9E63317}" type="slidenum">
              <a:rPr lang="en-US" altLang="zh-CN"/>
              <a:pPr>
                <a:defRPr/>
              </a:pPr>
              <a:t>‹#›</a:t>
            </a:fld>
            <a:endParaRPr lang="en-US" altLang="zh-CN"/>
          </a:p>
        </p:txBody>
      </p:sp>
    </p:spTree>
    <p:extLst>
      <p:ext uri="{BB962C8B-B14F-4D97-AF65-F5344CB8AC3E}">
        <p14:creationId xmlns="" xmlns:p14="http://schemas.microsoft.com/office/powerpoint/2010/main" val="13413353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11875473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14329670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 xmlns:p14="http://schemas.microsoft.com/office/powerpoint/2010/main" val="16419830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71BB865-1A08-4E1C-A3A4-D7074F802C76}" type="slidenum">
              <a:rPr lang="en-US" altLang="zh-CN"/>
              <a:pPr>
                <a:defRPr/>
              </a:pPr>
              <a:t>‹#›</a:t>
            </a:fld>
            <a:endParaRPr lang="en-US" altLang="zh-CN"/>
          </a:p>
        </p:txBody>
      </p:sp>
    </p:spTree>
    <p:extLst>
      <p:ext uri="{BB962C8B-B14F-4D97-AF65-F5344CB8AC3E}">
        <p14:creationId xmlns="" xmlns:p14="http://schemas.microsoft.com/office/powerpoint/2010/main" val="6726245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CC2E8E4-9216-40C5-98B7-2A87D7574771}" type="slidenum">
              <a:rPr lang="en-US" altLang="zh-CN"/>
              <a:pPr>
                <a:defRPr/>
              </a:pPr>
              <a:t>‹#›</a:t>
            </a:fld>
            <a:endParaRPr lang="en-US" altLang="zh-CN"/>
          </a:p>
        </p:txBody>
      </p:sp>
    </p:spTree>
    <p:extLst>
      <p:ext uri="{BB962C8B-B14F-4D97-AF65-F5344CB8AC3E}">
        <p14:creationId xmlns="" xmlns:p14="http://schemas.microsoft.com/office/powerpoint/2010/main" val="26982690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97904C7-1C61-4BBE-945F-D758D0792BA0}" type="slidenum">
              <a:rPr lang="en-US" altLang="zh-CN"/>
              <a:pPr>
                <a:defRPr/>
              </a:pPr>
              <a:t>‹#›</a:t>
            </a:fld>
            <a:endParaRPr lang="en-US" altLang="zh-CN"/>
          </a:p>
        </p:txBody>
      </p:sp>
    </p:spTree>
    <p:extLst>
      <p:ext uri="{BB962C8B-B14F-4D97-AF65-F5344CB8AC3E}">
        <p14:creationId xmlns="" xmlns:p14="http://schemas.microsoft.com/office/powerpoint/2010/main" val="22487315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8B6A23-4B90-4E99-8DA5-E1C856FBBC28}" type="slidenum">
              <a:rPr lang="en-US" altLang="zh-CN"/>
              <a:pPr>
                <a:defRPr/>
              </a:pPr>
              <a:t>‹#›</a:t>
            </a:fld>
            <a:endParaRPr lang="en-US" altLang="zh-CN"/>
          </a:p>
        </p:txBody>
      </p:sp>
    </p:spTree>
    <p:extLst>
      <p:ext uri="{BB962C8B-B14F-4D97-AF65-F5344CB8AC3E}">
        <p14:creationId xmlns="" xmlns:p14="http://schemas.microsoft.com/office/powerpoint/2010/main" val="331464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AEA47DF-9F91-4316-83E3-697F2D24534C}" type="slidenum">
              <a:rPr lang="en-US" altLang="zh-CN"/>
              <a:pPr>
                <a:defRPr/>
              </a:pPr>
              <a:t>‹#›</a:t>
            </a:fld>
            <a:endParaRPr lang="en-US" altLang="zh-CN"/>
          </a:p>
        </p:txBody>
      </p:sp>
    </p:spTree>
    <p:extLst>
      <p:ext uri="{BB962C8B-B14F-4D97-AF65-F5344CB8AC3E}">
        <p14:creationId xmlns="" xmlns:p14="http://schemas.microsoft.com/office/powerpoint/2010/main" val="2523931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85F54F8-DF46-4607-96A8-7F589A5DCDEE}" type="slidenum">
              <a:rPr lang="en-US" altLang="zh-CN"/>
              <a:pPr>
                <a:defRPr/>
              </a:pPr>
              <a:t>‹#›</a:t>
            </a:fld>
            <a:endParaRPr lang="en-US" altLang="zh-CN"/>
          </a:p>
        </p:txBody>
      </p:sp>
    </p:spTree>
    <p:extLst>
      <p:ext uri="{BB962C8B-B14F-4D97-AF65-F5344CB8AC3E}">
        <p14:creationId xmlns="" xmlns:p14="http://schemas.microsoft.com/office/powerpoint/2010/main" val="19795146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31" name="Rectangle 8"/>
          <p:cNvSpPr>
            <a:spLocks noChangeArrowheads="1"/>
          </p:cNvSpPr>
          <p:nvPr/>
        </p:nvSpPr>
        <p:spPr bwMode="auto">
          <a:xfrm>
            <a:off x="5867400" y="6324451"/>
            <a:ext cx="32639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spcBef>
                <a:spcPct val="10000"/>
              </a:spcBef>
              <a:defRPr/>
            </a:pPr>
            <a:r>
              <a:rPr kumimoji="1" lang="en-US" altLang="zh-CN" sz="1200" dirty="0" smtClean="0">
                <a:solidFill>
                  <a:srgbClr val="FA0634"/>
                </a:solidFill>
              </a:rPr>
              <a:t> </a:t>
            </a:r>
          </a:p>
          <a:p>
            <a:pPr algn="r">
              <a:spcBef>
                <a:spcPct val="30000"/>
              </a:spcBef>
              <a:defRPr/>
            </a:pPr>
            <a:r>
              <a:rPr kumimoji="1" lang="en-US" altLang="zh-CN" sz="1200" b="1" dirty="0" smtClean="0">
                <a:solidFill>
                  <a:srgbClr val="FA0634"/>
                </a:solidFill>
                <a:latin typeface="Times New Roman" pitchFamily="18" charset="0"/>
              </a:rPr>
              <a:t>Xi’an Jiaotong University</a:t>
            </a:r>
          </a:p>
        </p:txBody>
      </p:sp>
      <p:pic>
        <p:nvPicPr>
          <p:cNvPr id="1032" name="Picture 10"/>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6853237" y="6368901"/>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33" name="Rectangle 11"/>
          <p:cNvSpPr>
            <a:spLocks noChangeArrowheads="1"/>
          </p:cNvSpPr>
          <p:nvPr/>
        </p:nvSpPr>
        <p:spPr bwMode="auto">
          <a:xfrm>
            <a:off x="0" y="0"/>
            <a:ext cx="9144000" cy="762000"/>
          </a:xfrm>
          <a:prstGeom prst="rect">
            <a:avLst/>
          </a:prstGeom>
          <a:solidFill>
            <a:srgbClr val="26267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hangingPunct="1">
              <a:spcBef>
                <a:spcPct val="40000"/>
              </a:spcBef>
              <a:defRPr/>
            </a:pPr>
            <a:endParaRPr lang="zh-CN" altLang="zh-CN" sz="1400" smtClean="0">
              <a:solidFill>
                <a:schemeClr val="bg1"/>
              </a:solidFill>
              <a:latin typeface="Times New Roman" pitchFamily="18" charset="0"/>
            </a:endParaRPr>
          </a:p>
        </p:txBody>
      </p:sp>
      <p:sp>
        <p:nvSpPr>
          <p:cNvPr id="1034" name="Rectangle 12"/>
          <p:cNvSpPr>
            <a:spLocks noChangeArrowheads="1"/>
          </p:cNvSpPr>
          <p:nvPr/>
        </p:nvSpPr>
        <p:spPr bwMode="auto">
          <a:xfrm>
            <a:off x="12700" y="6488668"/>
            <a:ext cx="91186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fld id="{A9A17233-706D-4CCC-BB22-0642639342E9}" type="slidenum">
              <a:rPr lang="en-US" altLang="zh-CN" sz="1800" smtClean="0">
                <a:solidFill>
                  <a:schemeClr val="tx1"/>
                </a:solidFill>
              </a:rPr>
              <a:pPr algn="ctr" eaLnBrk="1" hangingPunct="1">
                <a:defRPr/>
              </a:pPr>
              <a:t>‹#›</a:t>
            </a:fld>
            <a:endParaRPr lang="en-US" altLang="zh-CN" sz="1800" dirty="0" smtClean="0">
              <a:solidFill>
                <a:schemeClr val="tx1"/>
              </a:solidFill>
            </a:endParaRPr>
          </a:p>
        </p:txBody>
      </p:sp>
      <p:pic>
        <p:nvPicPr>
          <p:cNvPr id="1035" name="Picture 13"/>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7335837" y="6292701"/>
            <a:ext cx="1498600" cy="325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Rectangle 10"/>
          <p:cNvSpPr>
            <a:spLocks noChangeArrowheads="1"/>
          </p:cNvSpPr>
          <p:nvPr/>
        </p:nvSpPr>
        <p:spPr bwMode="auto">
          <a:xfrm>
            <a:off x="12700" y="6375400"/>
            <a:ext cx="32639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spcBef>
                <a:spcPct val="10000"/>
              </a:spcBef>
            </a:pPr>
            <a:r>
              <a:rPr kumimoji="1" lang="zh-CN" altLang="en-US" sz="1200" dirty="0">
                <a:solidFill>
                  <a:srgbClr val="FA0634"/>
                </a:solidFill>
              </a:rPr>
              <a:t>动力工程多相流国家重点实验室</a:t>
            </a:r>
          </a:p>
          <a:p>
            <a:pPr eaLnBrk="0" hangingPunct="0">
              <a:spcBef>
                <a:spcPct val="30000"/>
              </a:spcBef>
            </a:pPr>
            <a:r>
              <a:rPr kumimoji="1" lang="en-US" altLang="zh-CN" sz="1200" dirty="0">
                <a:solidFill>
                  <a:srgbClr val="FA0634"/>
                </a:solidFill>
              </a:rPr>
              <a:t>State Key Laboratory of Multiphase Flow</a:t>
            </a:r>
            <a:endParaRPr kumimoji="1" lang="en-US" altLang="zh-CN" sz="1200" dirty="0">
              <a:solidFill>
                <a:srgbClr val="FA0634"/>
              </a:solidFill>
              <a:latin typeface="Times New Roman" pitchFamily="18" charset="0"/>
            </a:endParaRPr>
          </a:p>
        </p:txBody>
      </p:sp>
      <p:pic>
        <p:nvPicPr>
          <p:cNvPr id="22" name="Picture 18"/>
          <p:cNvPicPr>
            <a:picLocks noChangeAspect="1" noChangeArrowheads="1"/>
          </p:cNvPicPr>
          <p:nvPr/>
        </p:nvPicPr>
        <p:blipFill>
          <a:blip r:embed="rId16">
            <a:extLst>
              <a:ext uri="{28A0092B-C50C-407E-A947-70E740481C1C}">
                <a14:useLocalDpi xmlns="" xmlns:a14="http://schemas.microsoft.com/office/drawing/2010/main" val="0"/>
              </a:ext>
            </a:extLst>
          </a:blip>
          <a:srcRect/>
          <a:stretch>
            <a:fillRect/>
          </a:stretch>
        </p:blipFill>
        <p:spPr bwMode="auto">
          <a:xfrm>
            <a:off x="88900" y="6400800"/>
            <a:ext cx="2422525" cy="228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27.jpeg"/><Relationship Id="rId10" Type="http://schemas.openxmlformats.org/officeDocument/2006/relationships/image" Target="../media/image31.png"/><Relationship Id="rId4" Type="http://schemas.openxmlformats.org/officeDocument/2006/relationships/image" Target="../media/image26.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
          <p:cNvSpPr>
            <a:spLocks noChangeArrowheads="1"/>
          </p:cNvSpPr>
          <p:nvPr/>
        </p:nvSpPr>
        <p:spPr bwMode="auto">
          <a:xfrm>
            <a:off x="5486400" y="19595"/>
            <a:ext cx="3505200" cy="762000"/>
          </a:xfrm>
          <a:prstGeom prst="rect">
            <a:avLst/>
          </a:prstGeom>
          <a:noFill/>
          <a:ln>
            <a:noFill/>
          </a:ln>
          <a:effectLst/>
          <a:extLst/>
        </p:spPr>
        <p:txBody>
          <a:bodyPr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r" eaLnBrk="1" hangingPunct="1">
              <a:spcBef>
                <a:spcPct val="40000"/>
              </a:spcBef>
              <a:buFontTx/>
              <a:buNone/>
            </a:pPr>
            <a:r>
              <a:rPr lang="en-US" altLang="zh-CN" sz="2800" dirty="0" err="1" smtClean="0">
                <a:solidFill>
                  <a:schemeClr val="bg1"/>
                </a:solidFill>
                <a:latin typeface="Arial" pitchFamily="34" charset="0"/>
                <a:ea typeface="Gulim" pitchFamily="34" charset="-127"/>
                <a:cs typeface="Arial" pitchFamily="34" charset="0"/>
              </a:rPr>
              <a:t>Petrochemistry</a:t>
            </a:r>
            <a:r>
              <a:rPr lang="en-US" altLang="zh-CN" sz="2800" dirty="0" smtClean="0">
                <a:solidFill>
                  <a:schemeClr val="bg1"/>
                </a:solidFill>
                <a:latin typeface="Arial" pitchFamily="34" charset="0"/>
                <a:ea typeface="Gulim" pitchFamily="34" charset="-127"/>
                <a:cs typeface="Arial" pitchFamily="34" charset="0"/>
              </a:rPr>
              <a:t> 2015</a:t>
            </a:r>
            <a:endParaRPr lang="zh-CN" altLang="zh-CN" sz="2800" dirty="0">
              <a:solidFill>
                <a:schemeClr val="bg1"/>
              </a:solidFill>
              <a:latin typeface="Arial" pitchFamily="34" charset="0"/>
              <a:ea typeface="Gulim" pitchFamily="34" charset="-127"/>
              <a:cs typeface="Arial" pitchFamily="34" charset="0"/>
            </a:endParaRPr>
          </a:p>
        </p:txBody>
      </p:sp>
      <p:sp>
        <p:nvSpPr>
          <p:cNvPr id="9228" name="Rectangle 12"/>
          <p:cNvSpPr>
            <a:spLocks noChangeArrowheads="1"/>
          </p:cNvSpPr>
          <p:nvPr/>
        </p:nvSpPr>
        <p:spPr bwMode="auto">
          <a:xfrm>
            <a:off x="0" y="1371600"/>
            <a:ext cx="9144000" cy="13326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nchor="ctr">
            <a:spAutoFit/>
          </a:bodyPr>
          <a:lstStyle/>
          <a:p>
            <a:pPr>
              <a:lnSpc>
                <a:spcPct val="130000"/>
              </a:lnSpc>
              <a:defRPr/>
            </a:pPr>
            <a:r>
              <a:rPr kumimoji="1" lang="it-IT" altLang="zh-CN" sz="3200" dirty="0" smtClean="0">
                <a:solidFill>
                  <a:srgbClr val="FF0000"/>
                </a:solidFill>
                <a:effectLst>
                  <a:outerShdw blurRad="38100" dist="38100" dir="2700000" algn="tl">
                    <a:srgbClr val="C0C0C0"/>
                  </a:outerShdw>
                </a:effectLst>
                <a:latin typeface="+mj-lt"/>
              </a:rPr>
              <a:t>Pyrolysis </a:t>
            </a:r>
            <a:r>
              <a:rPr kumimoji="1" lang="it-IT" altLang="zh-CN" sz="3200" dirty="0" smtClean="0">
                <a:solidFill>
                  <a:srgbClr val="FF0000"/>
                </a:solidFill>
                <a:effectLst>
                  <a:outerShdw blurRad="38100" dist="38100" dir="2700000" algn="tl">
                    <a:srgbClr val="C0C0C0"/>
                  </a:outerShdw>
                </a:effectLst>
                <a:latin typeface="+mj-lt"/>
              </a:rPr>
              <a:t>and </a:t>
            </a:r>
            <a:r>
              <a:rPr kumimoji="1" lang="it-IT" altLang="zh-CN" sz="3200" dirty="0">
                <a:solidFill>
                  <a:srgbClr val="FF0000"/>
                </a:solidFill>
                <a:effectLst>
                  <a:outerShdw blurRad="38100" dist="38100" dir="2700000" algn="tl">
                    <a:srgbClr val="C0C0C0"/>
                  </a:outerShdw>
                </a:effectLst>
                <a:latin typeface="+mj-lt"/>
              </a:rPr>
              <a:t>Properties of Endothermic </a:t>
            </a:r>
            <a:r>
              <a:rPr kumimoji="1" lang="it-IT" altLang="zh-CN" sz="3200" dirty="0" smtClean="0">
                <a:solidFill>
                  <a:srgbClr val="FF0000"/>
                </a:solidFill>
                <a:effectLst>
                  <a:outerShdw blurRad="38100" dist="38100" dir="2700000" algn="tl">
                    <a:srgbClr val="C0C0C0"/>
                  </a:outerShdw>
                </a:effectLst>
                <a:latin typeface="+mj-lt"/>
              </a:rPr>
              <a:t>Fuel </a:t>
            </a:r>
            <a:endParaRPr kumimoji="1" lang="it-IT" altLang="zh-CN" sz="3200" dirty="0" smtClean="0">
              <a:solidFill>
                <a:srgbClr val="FF0000"/>
              </a:solidFill>
              <a:effectLst>
                <a:outerShdw blurRad="38100" dist="38100" dir="2700000" algn="tl">
                  <a:srgbClr val="C0C0C0"/>
                </a:outerShdw>
              </a:effectLst>
              <a:latin typeface="+mj-lt"/>
            </a:endParaRPr>
          </a:p>
          <a:p>
            <a:pPr algn="r">
              <a:lnSpc>
                <a:spcPct val="130000"/>
              </a:lnSpc>
              <a:defRPr/>
            </a:pPr>
            <a:r>
              <a:rPr kumimoji="1" lang="it-IT" altLang="zh-CN" sz="3000" dirty="0" smtClean="0">
                <a:solidFill>
                  <a:srgbClr val="0000FF"/>
                </a:solidFill>
                <a:effectLst>
                  <a:outerShdw blurRad="38100" dist="38100" dir="2700000" algn="tl">
                    <a:srgbClr val="C0C0C0"/>
                  </a:outerShdw>
                </a:effectLst>
                <a:latin typeface="+mj-lt"/>
              </a:rPr>
              <a:t>in </a:t>
            </a:r>
            <a:r>
              <a:rPr kumimoji="1" lang="it-IT" altLang="zh-CN" sz="3000" dirty="0">
                <a:solidFill>
                  <a:srgbClr val="0000FF"/>
                </a:solidFill>
                <a:effectLst>
                  <a:outerShdw blurRad="38100" dist="38100" dir="2700000" algn="tl">
                    <a:srgbClr val="C0C0C0"/>
                  </a:outerShdw>
                </a:effectLst>
                <a:latin typeface="+mj-lt"/>
              </a:rPr>
              <a:t>Minichannels </a:t>
            </a:r>
            <a:r>
              <a:rPr kumimoji="1" lang="it-IT" altLang="zh-CN" sz="3000" dirty="0" smtClean="0">
                <a:solidFill>
                  <a:srgbClr val="0000FF"/>
                </a:solidFill>
                <a:effectLst>
                  <a:outerShdw blurRad="38100" dist="38100" dir="2700000" algn="tl">
                    <a:srgbClr val="C0C0C0"/>
                  </a:outerShdw>
                </a:effectLst>
                <a:latin typeface="+mj-lt"/>
              </a:rPr>
              <a:t>at </a:t>
            </a:r>
            <a:r>
              <a:rPr kumimoji="1" lang="it-IT" altLang="zh-CN" sz="3000" dirty="0">
                <a:solidFill>
                  <a:srgbClr val="0000FF"/>
                </a:solidFill>
                <a:effectLst>
                  <a:outerShdw blurRad="38100" dist="38100" dir="2700000" algn="tl">
                    <a:srgbClr val="C0C0C0"/>
                  </a:outerShdw>
                </a:effectLst>
                <a:latin typeface="+mj-lt"/>
              </a:rPr>
              <a:t>temperatures up to 750</a:t>
            </a:r>
            <a:r>
              <a:rPr kumimoji="1" lang="it-IT" altLang="zh-CN" sz="3000" dirty="0">
                <a:solidFill>
                  <a:srgbClr val="0000FF"/>
                </a:solidFill>
                <a:effectLst>
                  <a:outerShdw blurRad="38100" dist="38100" dir="2700000" algn="tl">
                    <a:srgbClr val="C0C0C0"/>
                  </a:outerShdw>
                </a:effectLst>
                <a:latin typeface="+mj-lt"/>
                <a:sym typeface="Symbol"/>
              </a:rPr>
              <a:t></a:t>
            </a:r>
            <a:r>
              <a:rPr kumimoji="1" lang="it-IT" altLang="zh-CN" sz="3000" dirty="0">
                <a:solidFill>
                  <a:srgbClr val="0000FF"/>
                </a:solidFill>
                <a:effectLst>
                  <a:outerShdw blurRad="38100" dist="38100" dir="2700000" algn="tl">
                    <a:srgbClr val="C0C0C0"/>
                  </a:outerShdw>
                </a:effectLst>
                <a:latin typeface="+mj-lt"/>
              </a:rPr>
              <a:t>C</a:t>
            </a:r>
            <a:endParaRPr kumimoji="1" lang="en-US" altLang="zh-CN" sz="3000" dirty="0">
              <a:solidFill>
                <a:srgbClr val="0000FF"/>
              </a:solidFill>
              <a:effectLst>
                <a:outerShdw blurRad="38100" dist="38100" dir="2700000" algn="tl">
                  <a:srgbClr val="C0C0C0"/>
                </a:outerShdw>
              </a:effectLst>
              <a:latin typeface="+mj-lt"/>
            </a:endParaRPr>
          </a:p>
        </p:txBody>
      </p:sp>
      <p:sp>
        <p:nvSpPr>
          <p:cNvPr id="3078" name="Rectangle 14"/>
          <p:cNvSpPr>
            <a:spLocks noChangeArrowheads="1"/>
          </p:cNvSpPr>
          <p:nvPr/>
        </p:nvSpPr>
        <p:spPr bwMode="auto">
          <a:xfrm>
            <a:off x="0" y="3313331"/>
            <a:ext cx="9144000" cy="2785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a:spcBef>
                <a:spcPct val="50000"/>
              </a:spcBef>
              <a:spcAft>
                <a:spcPts val="600"/>
              </a:spcAft>
              <a:buFontTx/>
              <a:buNone/>
            </a:pPr>
            <a:r>
              <a:rPr lang="en-US" altLang="zh-CN" sz="2400" b="1" dirty="0" smtClean="0">
                <a:solidFill>
                  <a:srgbClr val="FF0000"/>
                </a:solidFill>
                <a:latin typeface="Times New Roman" pitchFamily="18" charset="0"/>
                <a:ea typeface="黑体" pitchFamily="49" charset="-122"/>
                <a:cs typeface="Times New Roman" pitchFamily="18" charset="0"/>
              </a:rPr>
              <a:t>BI </a:t>
            </a:r>
            <a:r>
              <a:rPr lang="en-US" altLang="zh-CN" sz="2400" b="1" dirty="0" err="1" smtClean="0">
                <a:solidFill>
                  <a:srgbClr val="FF0000"/>
                </a:solidFill>
                <a:latin typeface="Times New Roman" pitchFamily="18" charset="0"/>
                <a:ea typeface="黑体" pitchFamily="49" charset="-122"/>
                <a:cs typeface="Times New Roman" pitchFamily="18" charset="0"/>
              </a:rPr>
              <a:t>Qincheng</a:t>
            </a:r>
            <a:r>
              <a:rPr lang="en-US" altLang="zh-CN" sz="2400" b="1" dirty="0" smtClean="0">
                <a:solidFill>
                  <a:srgbClr val="FF0000"/>
                </a:solidFill>
                <a:latin typeface="Times New Roman" pitchFamily="18" charset="0"/>
                <a:ea typeface="黑体" pitchFamily="49" charset="-122"/>
                <a:cs typeface="Times New Roman" pitchFamily="18" charset="0"/>
              </a:rPr>
              <a:t>*, LIU Zhaohui</a:t>
            </a:r>
          </a:p>
          <a:p>
            <a:pPr algn="ctr">
              <a:spcBef>
                <a:spcPct val="50000"/>
              </a:spcBef>
              <a:spcAft>
                <a:spcPts val="600"/>
              </a:spcAft>
              <a:buFontTx/>
              <a:buNone/>
            </a:pPr>
            <a:r>
              <a:rPr lang="en-US" altLang="zh-CN" sz="2200" b="1" dirty="0" smtClean="0">
                <a:solidFill>
                  <a:srgbClr val="FF0000"/>
                </a:solidFill>
                <a:latin typeface="Times New Roman" pitchFamily="18" charset="0"/>
                <a:ea typeface="黑体" pitchFamily="49" charset="-122"/>
                <a:cs typeface="Times New Roman" pitchFamily="18" charset="0"/>
              </a:rPr>
              <a:t>YANG </a:t>
            </a:r>
            <a:r>
              <a:rPr lang="it-IT" altLang="zh-CN" sz="2200" b="1" dirty="0" smtClean="0">
                <a:solidFill>
                  <a:srgbClr val="FF0000"/>
                </a:solidFill>
                <a:latin typeface="Times New Roman" pitchFamily="18" charset="0"/>
                <a:cs typeface="Times New Roman" pitchFamily="18" charset="0"/>
              </a:rPr>
              <a:t>Zhuqiang, YAN Jianguo, GUO Yong, PAN Hui, FENG Song</a:t>
            </a:r>
            <a:r>
              <a:rPr lang="en-US" altLang="zh-CN" sz="2200" b="1" dirty="0" smtClean="0">
                <a:solidFill>
                  <a:srgbClr val="FF0000"/>
                </a:solidFill>
                <a:latin typeface="Times New Roman" pitchFamily="18" charset="0"/>
                <a:ea typeface="黑体" pitchFamily="49" charset="-122"/>
                <a:cs typeface="Times New Roman" pitchFamily="18" charset="0"/>
              </a:rPr>
              <a:t> </a:t>
            </a:r>
            <a:endParaRPr lang="en-US" altLang="zh-CN" sz="2200" b="1" dirty="0">
              <a:solidFill>
                <a:srgbClr val="FF0000"/>
              </a:solidFill>
              <a:latin typeface="Times New Roman" pitchFamily="18" charset="0"/>
              <a:ea typeface="黑体" pitchFamily="49" charset="-122"/>
              <a:cs typeface="Times New Roman" pitchFamily="18" charset="0"/>
            </a:endParaRPr>
          </a:p>
          <a:p>
            <a:pPr algn="ctr">
              <a:buNone/>
            </a:pPr>
            <a:endParaRPr lang="it-IT" altLang="zh-CN" sz="2400" dirty="0" smtClean="0">
              <a:latin typeface="Times New Roman" pitchFamily="18" charset="0"/>
              <a:cs typeface="Times New Roman" pitchFamily="18" charset="0"/>
            </a:endParaRPr>
          </a:p>
          <a:p>
            <a:pPr algn="ctr">
              <a:buNone/>
            </a:pPr>
            <a:r>
              <a:rPr lang="it-IT" altLang="zh-CN" sz="2200" b="1" dirty="0" smtClean="0">
                <a:solidFill>
                  <a:srgbClr val="0000FF"/>
                </a:solidFill>
                <a:latin typeface="Times New Roman" pitchFamily="18" charset="0"/>
                <a:cs typeface="Times New Roman" pitchFamily="18" charset="0"/>
              </a:rPr>
              <a:t>State </a:t>
            </a:r>
            <a:r>
              <a:rPr lang="it-IT" altLang="zh-CN" sz="2200" b="1" dirty="0">
                <a:solidFill>
                  <a:srgbClr val="0000FF"/>
                </a:solidFill>
                <a:latin typeface="Times New Roman" pitchFamily="18" charset="0"/>
                <a:cs typeface="Times New Roman" pitchFamily="18" charset="0"/>
              </a:rPr>
              <a:t>Key Laboratory of Multiphase Flow in Power </a:t>
            </a:r>
            <a:r>
              <a:rPr lang="it-IT" altLang="zh-CN" sz="2200" b="1" dirty="0" smtClean="0">
                <a:solidFill>
                  <a:srgbClr val="0000FF"/>
                </a:solidFill>
                <a:latin typeface="Times New Roman" pitchFamily="18" charset="0"/>
                <a:cs typeface="Times New Roman" pitchFamily="18" charset="0"/>
              </a:rPr>
              <a:t>Engineering</a:t>
            </a:r>
          </a:p>
          <a:p>
            <a:pPr algn="ctr">
              <a:buNone/>
            </a:pPr>
            <a:r>
              <a:rPr lang="it-IT" altLang="zh-CN" sz="2200" b="1" dirty="0" smtClean="0">
                <a:solidFill>
                  <a:srgbClr val="0000FF"/>
                </a:solidFill>
                <a:latin typeface="Times New Roman" pitchFamily="18" charset="0"/>
                <a:cs typeface="Times New Roman" pitchFamily="18" charset="0"/>
              </a:rPr>
              <a:t>Xi’an </a:t>
            </a:r>
            <a:r>
              <a:rPr lang="it-IT" altLang="zh-CN" sz="2200" b="1" dirty="0">
                <a:solidFill>
                  <a:srgbClr val="0000FF"/>
                </a:solidFill>
                <a:latin typeface="Times New Roman" pitchFamily="18" charset="0"/>
                <a:cs typeface="Times New Roman" pitchFamily="18" charset="0"/>
              </a:rPr>
              <a:t>Jiaotong </a:t>
            </a:r>
            <a:r>
              <a:rPr lang="it-IT" altLang="zh-CN" sz="2200" b="1" dirty="0" smtClean="0">
                <a:solidFill>
                  <a:srgbClr val="0000FF"/>
                </a:solidFill>
                <a:latin typeface="Times New Roman" pitchFamily="18" charset="0"/>
                <a:cs typeface="Times New Roman" pitchFamily="18" charset="0"/>
              </a:rPr>
              <a:t>University, Xi’an </a:t>
            </a:r>
            <a:r>
              <a:rPr lang="it-IT" altLang="zh-CN" sz="2200" b="1" dirty="0">
                <a:solidFill>
                  <a:srgbClr val="0000FF"/>
                </a:solidFill>
                <a:latin typeface="Times New Roman" pitchFamily="18" charset="0"/>
                <a:cs typeface="Times New Roman" pitchFamily="18" charset="0"/>
              </a:rPr>
              <a:t>710049, </a:t>
            </a:r>
            <a:r>
              <a:rPr lang="it-IT" altLang="zh-CN" sz="2200" b="1" dirty="0" smtClean="0">
                <a:solidFill>
                  <a:srgbClr val="0000FF"/>
                </a:solidFill>
                <a:latin typeface="Times New Roman" pitchFamily="18" charset="0"/>
                <a:cs typeface="Times New Roman" pitchFamily="18" charset="0"/>
              </a:rPr>
              <a:t>China</a:t>
            </a:r>
          </a:p>
          <a:p>
            <a:pPr algn="ctr">
              <a:buNone/>
            </a:pPr>
            <a:r>
              <a:rPr lang="it-IT" altLang="zh-CN" sz="2200" b="1" dirty="0" smtClean="0">
                <a:solidFill>
                  <a:srgbClr val="0000FF"/>
                </a:solidFill>
                <a:latin typeface="Times New Roman" pitchFamily="18" charset="0"/>
                <a:ea typeface="黑体" pitchFamily="49" charset="-122"/>
                <a:cs typeface="Times New Roman" pitchFamily="18" charset="0"/>
              </a:rPr>
              <a:t>Email: qcbi@mail.xjtu.edu.cn</a:t>
            </a:r>
            <a:endParaRPr lang="en-US" altLang="zh-CN" sz="2200" b="1" dirty="0">
              <a:solidFill>
                <a:srgbClr val="0000FF"/>
              </a:solidFill>
              <a:latin typeface="Times New Roman" pitchFamily="18" charset="0"/>
              <a:ea typeface="黑体" pitchFamily="49" charset="-122"/>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advTm="20311"/>
    </mc:Choice>
    <mc:Fallback>
      <p:transition spd="slow" advTm="203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831669" y="1532215"/>
            <a:ext cx="5035731" cy="387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ts val="600"/>
              </a:spcBef>
              <a:spcAft>
                <a:spcPts val="600"/>
              </a:spcAft>
              <a:buFont typeface="Wingdings" pitchFamily="2" charset="2"/>
              <a:buChar char="Ø"/>
            </a:pPr>
            <a:r>
              <a:rPr lang="en-US" altLang="zh-CN" sz="3600" b="1" dirty="0" smtClean="0">
                <a:solidFill>
                  <a:srgbClr val="0000FF"/>
                </a:solidFill>
                <a:latin typeface="+mn-lt"/>
                <a:cs typeface="Times New Roman" pitchFamily="18" charset="0"/>
              </a:rPr>
              <a:t>Introduction</a:t>
            </a:r>
            <a:endParaRPr lang="en-US" altLang="zh-CN" sz="3600" b="1" dirty="0">
              <a:solidFill>
                <a:srgbClr val="0000FF"/>
              </a:solidFill>
              <a:latin typeface="+mn-lt"/>
              <a:cs typeface="Times New Roman" pitchFamily="18" charset="0"/>
            </a:endParaRPr>
          </a:p>
          <a:p>
            <a:pPr eaLnBrk="1" hangingPunct="1">
              <a:lnSpc>
                <a:spcPct val="150000"/>
              </a:lnSpc>
              <a:spcBef>
                <a:spcPts val="600"/>
              </a:spcBef>
              <a:spcAft>
                <a:spcPts val="600"/>
              </a:spcAft>
              <a:buFont typeface="Wingdings" pitchFamily="2" charset="2"/>
              <a:buChar char="Ø"/>
            </a:pPr>
            <a:r>
              <a:rPr lang="en-US" altLang="zh-CN" sz="3600" b="1" dirty="0" smtClean="0">
                <a:solidFill>
                  <a:srgbClr val="0000FF"/>
                </a:solidFill>
                <a:latin typeface="+mn-lt"/>
                <a:cs typeface="Times New Roman" pitchFamily="18" charset="0"/>
              </a:rPr>
              <a:t>Test facilities</a:t>
            </a:r>
          </a:p>
          <a:p>
            <a:pPr eaLnBrk="1" hangingPunct="1">
              <a:lnSpc>
                <a:spcPct val="150000"/>
              </a:lnSpc>
              <a:spcBef>
                <a:spcPts val="600"/>
              </a:spcBef>
              <a:spcAft>
                <a:spcPts val="600"/>
              </a:spcAft>
              <a:buFont typeface="Wingdings" pitchFamily="2" charset="2"/>
              <a:buChar char="Ø"/>
            </a:pPr>
            <a:r>
              <a:rPr lang="en-US" altLang="zh-CN" sz="3600" b="1" dirty="0" smtClean="0">
                <a:solidFill>
                  <a:srgbClr val="FF0000"/>
                </a:solidFill>
                <a:latin typeface="+mn-lt"/>
                <a:cs typeface="Times New Roman" pitchFamily="18" charset="0"/>
              </a:rPr>
              <a:t>Results</a:t>
            </a:r>
            <a:endParaRPr lang="en-US" altLang="zh-CN" sz="3600" b="1" dirty="0">
              <a:solidFill>
                <a:srgbClr val="FF0000"/>
              </a:solidFill>
              <a:latin typeface="+mn-lt"/>
              <a:cs typeface="Times New Roman" pitchFamily="18" charset="0"/>
            </a:endParaRPr>
          </a:p>
          <a:p>
            <a:pPr eaLnBrk="1" hangingPunct="1">
              <a:lnSpc>
                <a:spcPct val="150000"/>
              </a:lnSpc>
              <a:spcBef>
                <a:spcPts val="600"/>
              </a:spcBef>
              <a:spcAft>
                <a:spcPts val="600"/>
              </a:spcAft>
              <a:buFont typeface="Wingdings" pitchFamily="2" charset="2"/>
              <a:buChar char="Ø"/>
            </a:pPr>
            <a:r>
              <a:rPr lang="en-US" altLang="zh-CN" sz="3600" b="1" dirty="0" smtClean="0">
                <a:solidFill>
                  <a:srgbClr val="0000FF"/>
                </a:solidFill>
                <a:latin typeface="+mn-lt"/>
                <a:cs typeface="Times New Roman" pitchFamily="18" charset="0"/>
              </a:rPr>
              <a:t>Conclusions</a:t>
            </a:r>
            <a:endParaRPr lang="zh-CN" altLang="en-US" sz="3600" b="1" dirty="0">
              <a:solidFill>
                <a:srgbClr val="0000FF"/>
              </a:solidFill>
              <a:latin typeface="+mn-lt"/>
              <a:cs typeface="Times New Roman" pitchFamily="18" charset="0"/>
            </a:endParaRPr>
          </a:p>
        </p:txBody>
      </p:sp>
      <p:sp>
        <p:nvSpPr>
          <p:cNvPr id="3" name="矩形 3"/>
          <p:cNvSpPr>
            <a:spLocks noChangeArrowheads="1"/>
          </p:cNvSpPr>
          <p:nvPr/>
        </p:nvSpPr>
        <p:spPr bwMode="auto">
          <a:xfrm>
            <a:off x="360363" y="76200"/>
            <a:ext cx="3276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b="1" dirty="0" smtClean="0">
                <a:solidFill>
                  <a:schemeClr val="bg1"/>
                </a:solidFill>
                <a:latin typeface="+mj-lt"/>
                <a:cs typeface="Times New Roman" pitchFamily="18" charset="0"/>
              </a:rPr>
              <a:t>Outlines</a:t>
            </a:r>
            <a:endParaRPr lang="en-US" altLang="zh-CN" b="1" dirty="0">
              <a:solidFill>
                <a:schemeClr val="bg1"/>
              </a:solidFill>
              <a:latin typeface="+mj-lt"/>
              <a:cs typeface="Times New Roman" pitchFamily="18" charset="0"/>
            </a:endParaRPr>
          </a:p>
        </p:txBody>
      </p:sp>
    </p:spTree>
    <p:extLst>
      <p:ext uri="{BB962C8B-B14F-4D97-AF65-F5344CB8AC3E}">
        <p14:creationId xmlns="" xmlns:p14="http://schemas.microsoft.com/office/powerpoint/2010/main" val="31075738"/>
      </p:ext>
    </p:extLst>
  </p:cSld>
  <p:clrMapOvr>
    <a:masterClrMapping/>
  </p:clrMapOvr>
  <mc:AlternateContent xmlns:mc="http://schemas.openxmlformats.org/markup-compatibility/2006">
    <mc:Choice xmlns="" xmlns:p14="http://schemas.microsoft.com/office/powerpoint/2010/main" Requires="p14">
      <p:transition spd="slow" p14:dur="2000" advTm="16275"/>
    </mc:Choice>
    <mc:Fallback>
      <p:transition spd="slow" advTm="1627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70" name="对象 1"/>
          <p:cNvGraphicFramePr>
            <a:graphicFrameLocks noChangeAspect="1"/>
          </p:cNvGraphicFramePr>
          <p:nvPr>
            <p:extLst>
              <p:ext uri="{D42A27DB-BD31-4B8C-83A1-F6EECF244321}">
                <p14:modId xmlns="" xmlns:p14="http://schemas.microsoft.com/office/powerpoint/2010/main" val="2839611806"/>
              </p:ext>
            </p:extLst>
          </p:nvPr>
        </p:nvGraphicFramePr>
        <p:xfrm>
          <a:off x="310243" y="1387200"/>
          <a:ext cx="3858696" cy="2880000"/>
        </p:xfrm>
        <a:graphic>
          <a:graphicData uri="http://schemas.openxmlformats.org/presentationml/2006/ole">
            <p:oleObj spid="_x0000_s48156" name="Graph" r:id="rId4" imgW="3453994" imgH="2578608" progId="">
              <p:embed/>
            </p:oleObj>
          </a:graphicData>
        </a:graphic>
      </p:graphicFrame>
      <p:graphicFrame>
        <p:nvGraphicFramePr>
          <p:cNvPr id="11271" name="对象 2"/>
          <p:cNvGraphicFramePr>
            <a:graphicFrameLocks noChangeAspect="1"/>
          </p:cNvGraphicFramePr>
          <p:nvPr>
            <p:extLst>
              <p:ext uri="{D42A27DB-BD31-4B8C-83A1-F6EECF244321}">
                <p14:modId xmlns="" xmlns:p14="http://schemas.microsoft.com/office/powerpoint/2010/main" val="2960350641"/>
              </p:ext>
            </p:extLst>
          </p:nvPr>
        </p:nvGraphicFramePr>
        <p:xfrm>
          <a:off x="4348871" y="1387200"/>
          <a:ext cx="4261729" cy="2880000"/>
        </p:xfrm>
        <a:graphic>
          <a:graphicData uri="http://schemas.openxmlformats.org/presentationml/2006/ole">
            <p:oleObj spid="_x0000_s48157" name="Graph" r:id="rId5" imgW="3823411" imgH="2584704" progId="">
              <p:embed/>
            </p:oleObj>
          </a:graphicData>
        </a:graphic>
      </p:graphicFrame>
      <p:sp>
        <p:nvSpPr>
          <p:cNvPr id="11" name="Rectangle 2"/>
          <p:cNvSpPr>
            <a:spLocks noChangeArrowheads="1"/>
          </p:cNvSpPr>
          <p:nvPr/>
        </p:nvSpPr>
        <p:spPr bwMode="auto">
          <a:xfrm>
            <a:off x="304800" y="76200"/>
            <a:ext cx="6418263"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buFont typeface="Wingdings" pitchFamily="2" charset="2"/>
              <a:buNone/>
              <a:defRPr/>
            </a:pPr>
            <a:r>
              <a:rPr kumimoji="1" lang="en-US" altLang="zh-CN" sz="3200" b="1" dirty="0" smtClean="0">
                <a:solidFill>
                  <a:schemeClr val="bg1"/>
                </a:solidFill>
                <a:latin typeface="Arial" pitchFamily="34" charset="0"/>
                <a:ea typeface="黑体" pitchFamily="2" charset="-122"/>
                <a:cs typeface="Arial" pitchFamily="34" charset="0"/>
              </a:rPr>
              <a:t>Fluid flow characteristics</a:t>
            </a:r>
            <a:endParaRPr kumimoji="1" lang="zh-CN" altLang="en-US" sz="3200" b="1" dirty="0">
              <a:solidFill>
                <a:schemeClr val="bg1"/>
              </a:solidFill>
              <a:latin typeface="Arial" pitchFamily="34" charset="0"/>
              <a:ea typeface="黑体" pitchFamily="2" charset="-122"/>
              <a:cs typeface="Arial" pitchFamily="34" charset="0"/>
            </a:endParaRPr>
          </a:p>
        </p:txBody>
      </p:sp>
      <p:sp>
        <p:nvSpPr>
          <p:cNvPr id="3" name="TextBox 2"/>
          <p:cNvSpPr txBox="1"/>
          <p:nvPr/>
        </p:nvSpPr>
        <p:spPr>
          <a:xfrm>
            <a:off x="228600" y="838200"/>
            <a:ext cx="3246402" cy="523220"/>
          </a:xfrm>
          <a:prstGeom prst="rect">
            <a:avLst/>
          </a:prstGeom>
          <a:noFill/>
        </p:spPr>
        <p:txBody>
          <a:bodyPr wrap="none" rtlCol="0">
            <a:spAutoFit/>
          </a:bodyPr>
          <a:lstStyle/>
          <a:p>
            <a:r>
              <a:rPr lang="en-US" altLang="zh-CN" sz="2800" dirty="0" err="1" smtClean="0">
                <a:solidFill>
                  <a:srgbClr val="FF0000"/>
                </a:solidFill>
              </a:rPr>
              <a:t>Ledinegg</a:t>
            </a:r>
            <a:r>
              <a:rPr lang="en-US" altLang="zh-CN" sz="2800" dirty="0" smtClean="0">
                <a:solidFill>
                  <a:srgbClr val="FF0000"/>
                </a:solidFill>
              </a:rPr>
              <a:t> instability</a:t>
            </a:r>
            <a:endParaRPr lang="zh-CN" altLang="en-US" sz="2800" dirty="0">
              <a:solidFill>
                <a:srgbClr val="FF0000"/>
              </a:solidFill>
            </a:endParaRPr>
          </a:p>
        </p:txBody>
      </p:sp>
      <p:sp>
        <p:nvSpPr>
          <p:cNvPr id="4" name="矩形 3"/>
          <p:cNvSpPr/>
          <p:nvPr/>
        </p:nvSpPr>
        <p:spPr>
          <a:xfrm>
            <a:off x="228600" y="4343400"/>
            <a:ext cx="8763000" cy="1938992"/>
          </a:xfrm>
          <a:prstGeom prst="rect">
            <a:avLst/>
          </a:prstGeom>
        </p:spPr>
        <p:txBody>
          <a:bodyPr wrap="square">
            <a:spAutoFit/>
          </a:bodyPr>
          <a:lstStyle/>
          <a:p>
            <a:pPr marL="285750" indent="-285750">
              <a:buFont typeface="Wingdings" pitchFamily="2" charset="2"/>
              <a:buChar char="p"/>
            </a:pPr>
            <a:r>
              <a:rPr lang="en-US" altLang="zh-CN" sz="2000" dirty="0">
                <a:solidFill>
                  <a:srgbClr val="0000FF"/>
                </a:solidFill>
              </a:rPr>
              <a:t>T</a:t>
            </a:r>
            <a:r>
              <a:rPr lang="en-US" altLang="zh-CN" sz="2000" dirty="0" smtClean="0">
                <a:solidFill>
                  <a:srgbClr val="0000FF"/>
                </a:solidFill>
              </a:rPr>
              <a:t>wo </a:t>
            </a:r>
            <a:r>
              <a:rPr lang="en-US" altLang="zh-CN" sz="2000" dirty="0">
                <a:solidFill>
                  <a:srgbClr val="0000FF"/>
                </a:solidFill>
              </a:rPr>
              <a:t>parallel channels is used to simulate the </a:t>
            </a:r>
            <a:r>
              <a:rPr lang="en-US" altLang="zh-CN" sz="2000" dirty="0" err="1" smtClean="0">
                <a:solidFill>
                  <a:srgbClr val="0000FF"/>
                </a:solidFill>
              </a:rPr>
              <a:t>regeneratively</a:t>
            </a:r>
            <a:r>
              <a:rPr lang="en-US" altLang="zh-CN" sz="2000" dirty="0" smtClean="0">
                <a:solidFill>
                  <a:srgbClr val="0000FF"/>
                </a:solidFill>
              </a:rPr>
              <a:t> </a:t>
            </a:r>
            <a:r>
              <a:rPr lang="en-US" altLang="zh-CN" sz="2000" dirty="0">
                <a:solidFill>
                  <a:srgbClr val="0000FF"/>
                </a:solidFill>
              </a:rPr>
              <a:t>cooled structure of hypersonic vehicles</a:t>
            </a:r>
            <a:r>
              <a:rPr lang="en-US" altLang="zh-CN" sz="2000" dirty="0" smtClean="0">
                <a:solidFill>
                  <a:srgbClr val="0000FF"/>
                </a:solidFill>
              </a:rPr>
              <a:t>.</a:t>
            </a:r>
          </a:p>
          <a:p>
            <a:pPr marL="285750" indent="-285750">
              <a:buFont typeface="Wingdings" pitchFamily="2" charset="2"/>
              <a:buChar char="p"/>
            </a:pPr>
            <a:r>
              <a:rPr lang="en-US" altLang="zh-CN" sz="2000" dirty="0">
                <a:solidFill>
                  <a:srgbClr val="FF0000"/>
                </a:solidFill>
              </a:rPr>
              <a:t>T</a:t>
            </a:r>
            <a:r>
              <a:rPr lang="en-US" altLang="zh-CN" sz="2000" dirty="0" smtClean="0">
                <a:solidFill>
                  <a:srgbClr val="FF0000"/>
                </a:solidFill>
              </a:rPr>
              <a:t>he </a:t>
            </a:r>
            <a:r>
              <a:rPr lang="en-US" altLang="zh-CN" sz="2000" dirty="0" err="1">
                <a:solidFill>
                  <a:srgbClr val="FF0000"/>
                </a:solidFill>
              </a:rPr>
              <a:t>ledinegg</a:t>
            </a:r>
            <a:r>
              <a:rPr lang="en-US" altLang="zh-CN" sz="2000" dirty="0">
                <a:solidFill>
                  <a:srgbClr val="FF0000"/>
                </a:solidFill>
              </a:rPr>
              <a:t> </a:t>
            </a:r>
            <a:r>
              <a:rPr lang="en-US" altLang="zh-CN" sz="2000" dirty="0" smtClean="0">
                <a:solidFill>
                  <a:srgbClr val="FF0000"/>
                </a:solidFill>
              </a:rPr>
              <a:t>instability was </a:t>
            </a:r>
            <a:r>
              <a:rPr lang="en-US" altLang="zh-CN" sz="2000" dirty="0">
                <a:solidFill>
                  <a:srgbClr val="FF0000"/>
                </a:solidFill>
              </a:rPr>
              <a:t>found in the two-phase flow boiling system to explain the static flow </a:t>
            </a:r>
            <a:r>
              <a:rPr lang="en-US" altLang="zh-CN" sz="2000" dirty="0" smtClean="0">
                <a:solidFill>
                  <a:srgbClr val="FF0000"/>
                </a:solidFill>
              </a:rPr>
              <a:t>excursion.</a:t>
            </a:r>
          </a:p>
          <a:p>
            <a:pPr marL="285750" indent="-285750">
              <a:buFont typeface="Wingdings" pitchFamily="2" charset="2"/>
              <a:buChar char="p"/>
            </a:pPr>
            <a:r>
              <a:rPr lang="en-US" altLang="zh-CN" sz="2000" dirty="0">
                <a:solidFill>
                  <a:srgbClr val="0000FF"/>
                </a:solidFill>
              </a:rPr>
              <a:t>pressure drop vs. flow </a:t>
            </a:r>
            <a:r>
              <a:rPr lang="en-US" altLang="zh-CN" sz="2000" dirty="0" smtClean="0">
                <a:solidFill>
                  <a:srgbClr val="0000FF"/>
                </a:solidFill>
              </a:rPr>
              <a:t>rate characteristic </a:t>
            </a:r>
            <a:r>
              <a:rPr lang="en-US" altLang="zh-CN" sz="2000" dirty="0">
                <a:solidFill>
                  <a:srgbClr val="0000FF"/>
                </a:solidFill>
              </a:rPr>
              <a:t>curves are </a:t>
            </a:r>
            <a:r>
              <a:rPr lang="en-US" altLang="zh-CN" sz="2000" dirty="0" smtClean="0">
                <a:solidFill>
                  <a:srgbClr val="0000FF"/>
                </a:solidFill>
              </a:rPr>
              <a:t>modeled </a:t>
            </a:r>
            <a:r>
              <a:rPr lang="en-US" altLang="zh-CN" sz="2000" dirty="0">
                <a:solidFill>
                  <a:srgbClr val="0000FF"/>
                </a:solidFill>
              </a:rPr>
              <a:t>from the </a:t>
            </a:r>
            <a:r>
              <a:rPr lang="en-US" altLang="zh-CN" sz="2000" dirty="0" err="1" smtClean="0">
                <a:solidFill>
                  <a:srgbClr val="0000FF"/>
                </a:solidFill>
              </a:rPr>
              <a:t>thermophysical</a:t>
            </a:r>
            <a:r>
              <a:rPr lang="en-US" altLang="zh-CN" sz="2000" dirty="0" smtClean="0">
                <a:solidFill>
                  <a:srgbClr val="0000FF"/>
                </a:solidFill>
              </a:rPr>
              <a:t> </a:t>
            </a:r>
            <a:r>
              <a:rPr lang="en-US" altLang="zh-CN" sz="2000" dirty="0">
                <a:solidFill>
                  <a:srgbClr val="0000FF"/>
                </a:solidFill>
              </a:rPr>
              <a:t>properties of hydrocarbon </a:t>
            </a:r>
            <a:r>
              <a:rPr lang="en-US" altLang="zh-CN" sz="2000" dirty="0" smtClean="0">
                <a:solidFill>
                  <a:srgbClr val="0000FF"/>
                </a:solidFill>
              </a:rPr>
              <a:t>fuel.</a:t>
            </a:r>
            <a:endParaRPr lang="zh-CN" altLang="en-US" sz="2000" dirty="0">
              <a:solidFill>
                <a:srgbClr val="0000FF"/>
              </a:solidFill>
            </a:endParaRPr>
          </a:p>
        </p:txBody>
      </p:sp>
    </p:spTree>
    <p:extLst>
      <p:ext uri="{BB962C8B-B14F-4D97-AF65-F5344CB8AC3E}">
        <p14:creationId xmlns="" xmlns:p14="http://schemas.microsoft.com/office/powerpoint/2010/main" val="1949337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4800" y="76200"/>
            <a:ext cx="6418263"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buFont typeface="Wingdings" pitchFamily="2" charset="2"/>
              <a:buNone/>
              <a:defRPr/>
            </a:pPr>
            <a:r>
              <a:rPr kumimoji="1" lang="en-US" altLang="zh-CN" sz="3200" b="1" dirty="0" smtClean="0">
                <a:solidFill>
                  <a:schemeClr val="bg1"/>
                </a:solidFill>
                <a:latin typeface="Arial" pitchFamily="34" charset="0"/>
                <a:ea typeface="黑体" pitchFamily="2" charset="-122"/>
                <a:cs typeface="Arial" pitchFamily="34" charset="0"/>
              </a:rPr>
              <a:t>Fluid flow characteristics</a:t>
            </a:r>
            <a:endParaRPr kumimoji="1" lang="zh-CN" altLang="en-US" sz="3200" b="1" dirty="0">
              <a:solidFill>
                <a:schemeClr val="bg1"/>
              </a:solidFill>
              <a:latin typeface="Arial" pitchFamily="34" charset="0"/>
              <a:ea typeface="黑体" pitchFamily="2" charset="-122"/>
              <a:cs typeface="Arial" pitchFamily="34" charset="0"/>
            </a:endParaRPr>
          </a:p>
        </p:txBody>
      </p:sp>
      <p:pic>
        <p:nvPicPr>
          <p:cNvPr id="7" name="Picture 5" descr="C:\Users\thinkpad\Desktop\QQ截图2015090621161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55750" y="3854450"/>
            <a:ext cx="70866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7" descr="D:\Plate\DSC00620.JPG"/>
          <p:cNvPicPr>
            <a:picLocks noChangeAspect="1" noChangeArrowheads="1"/>
          </p:cNvPicPr>
          <p:nvPr/>
        </p:nvPicPr>
        <p:blipFill>
          <a:blip r:embed="rId3">
            <a:extLst>
              <a:ext uri="{28A0092B-C50C-407E-A947-70E740481C1C}">
                <a14:useLocalDpi xmlns="" xmlns:a14="http://schemas.microsoft.com/office/drawing/2010/main" val="0"/>
              </a:ext>
            </a:extLst>
          </a:blip>
          <a:srcRect t="25320" r="3255" b="46312"/>
          <a:stretch>
            <a:fillRect/>
          </a:stretch>
        </p:blipFill>
        <p:spPr bwMode="auto">
          <a:xfrm>
            <a:off x="1598613" y="5005388"/>
            <a:ext cx="7077075" cy="1166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图片 6"/>
          <p:cNvPicPr>
            <a:picLocks noChangeAspect="1"/>
          </p:cNvPicPr>
          <p:nvPr/>
        </p:nvPicPr>
        <p:blipFill>
          <a:blip r:embed="rId4">
            <a:extLst>
              <a:ext uri="{28A0092B-C50C-407E-A947-70E740481C1C}">
                <a14:useLocalDpi xmlns="" xmlns:a14="http://schemas.microsoft.com/office/drawing/2010/main" val="0"/>
              </a:ext>
            </a:extLst>
          </a:blip>
          <a:srcRect l="12325" t="50000" r="13458" b="32823"/>
          <a:stretch>
            <a:fillRect/>
          </a:stretch>
        </p:blipFill>
        <p:spPr bwMode="auto">
          <a:xfrm>
            <a:off x="1631950" y="1538287"/>
            <a:ext cx="7010400" cy="90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图片 7"/>
          <p:cNvPicPr>
            <a:picLocks noChangeAspect="1"/>
          </p:cNvPicPr>
          <p:nvPr/>
        </p:nvPicPr>
        <p:blipFill>
          <a:blip r:embed="rId5">
            <a:extLst>
              <a:ext uri="{28A0092B-C50C-407E-A947-70E740481C1C}">
                <a14:useLocalDpi xmlns="" xmlns:a14="http://schemas.microsoft.com/office/drawing/2010/main" val="0"/>
              </a:ext>
            </a:extLst>
          </a:blip>
          <a:srcRect l="19778" t="55254" r="13771" b="27888"/>
          <a:stretch>
            <a:fillRect/>
          </a:stretch>
        </p:blipFill>
        <p:spPr bwMode="auto">
          <a:xfrm>
            <a:off x="1598613" y="2649537"/>
            <a:ext cx="7077075" cy="100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下箭头 1"/>
          <p:cNvSpPr>
            <a:spLocks noChangeArrowheads="1"/>
          </p:cNvSpPr>
          <p:nvPr/>
        </p:nvSpPr>
        <p:spPr bwMode="auto">
          <a:xfrm>
            <a:off x="762000" y="1524000"/>
            <a:ext cx="360363" cy="4343400"/>
          </a:xfrm>
          <a:prstGeom prst="downArrow">
            <a:avLst>
              <a:gd name="adj1" fmla="val 35889"/>
              <a:gd name="adj2" fmla="val 109901"/>
            </a:avLst>
          </a:prstGeom>
          <a:noFill/>
          <a:ln w="38100" algn="ctr">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algn="ctr"/>
            <a:endParaRPr lang="zh-CN" altLang="en-US"/>
          </a:p>
        </p:txBody>
      </p:sp>
      <p:sp>
        <p:nvSpPr>
          <p:cNvPr id="14" name="TextBox 13"/>
          <p:cNvSpPr txBox="1"/>
          <p:nvPr/>
        </p:nvSpPr>
        <p:spPr>
          <a:xfrm>
            <a:off x="152400" y="909935"/>
            <a:ext cx="3998210" cy="523220"/>
          </a:xfrm>
          <a:prstGeom prst="rect">
            <a:avLst/>
          </a:prstGeom>
          <a:noFill/>
        </p:spPr>
        <p:txBody>
          <a:bodyPr wrap="none" rtlCol="0">
            <a:spAutoFit/>
          </a:bodyPr>
          <a:lstStyle/>
          <a:p>
            <a:r>
              <a:rPr lang="en-US" altLang="zh-CN" sz="2800" b="1" dirty="0" smtClean="0">
                <a:solidFill>
                  <a:srgbClr val="FF0000"/>
                </a:solidFill>
              </a:rPr>
              <a:t>Structure optimization</a:t>
            </a:r>
            <a:endParaRPr lang="zh-CN" altLang="en-US" sz="2800" b="1" dirty="0">
              <a:solidFill>
                <a:srgbClr val="FF0000"/>
              </a:solidFill>
            </a:endParaRPr>
          </a:p>
        </p:txBody>
      </p:sp>
    </p:spTree>
    <p:extLst>
      <p:ext uri="{BB962C8B-B14F-4D97-AF65-F5344CB8AC3E}">
        <p14:creationId xmlns="" xmlns:p14="http://schemas.microsoft.com/office/powerpoint/2010/main" val="3304329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 xmlns:p14="http://schemas.microsoft.com/office/powerpoint/2010/main" val="180958378"/>
              </p:ext>
            </p:extLst>
          </p:nvPr>
        </p:nvGraphicFramePr>
        <p:xfrm>
          <a:off x="179388" y="1311275"/>
          <a:ext cx="8642350" cy="4937125"/>
        </p:xfrm>
        <a:graphic>
          <a:graphicData uri="http://schemas.openxmlformats.org/drawingml/2006/table">
            <a:tbl>
              <a:tblPr/>
              <a:tblGrid>
                <a:gridCol w="3096842"/>
                <a:gridCol w="2664725"/>
                <a:gridCol w="2880783"/>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FF"/>
                          </a:solidFill>
                          <a:effectLst/>
                          <a:latin typeface="+mn-lt"/>
                          <a:ea typeface="黑体" pitchFamily="2" charset="-122"/>
                        </a:rPr>
                        <a:t>Qualitative methods</a:t>
                      </a:r>
                      <a:endParaRPr kumimoji="0" lang="zh-CN" altLang="en-US" sz="1800" b="1" i="0" u="none" strike="noStrike" cap="none" normalizeH="0" baseline="0" dirty="0" smtClean="0">
                        <a:ln>
                          <a:noFill/>
                        </a:ln>
                        <a:solidFill>
                          <a:srgbClr val="0000FF"/>
                        </a:solidFill>
                        <a:effectLst/>
                        <a:latin typeface="+mn-lt"/>
                        <a:ea typeface="黑体" pitchFamily="2" charset="-122"/>
                      </a:endParaRPr>
                    </a:p>
                  </a:txBody>
                  <a:tcPr marL="91455" marR="91455" marT="45724" marB="45724" horzOverflow="overflow">
                    <a:lnL w="9525" cap="flat" cmpd="sng" algn="ctr">
                      <a:solidFill>
                        <a:srgbClr val="1409A3"/>
                      </a:solidFill>
                      <a:prstDash val="solid"/>
                      <a:round/>
                      <a:headEnd type="none" w="med" len="med"/>
                      <a:tailEnd type="none" w="med" len="med"/>
                    </a:lnL>
                    <a:lnR w="9525" cap="flat" cmpd="sng" algn="ctr">
                      <a:solidFill>
                        <a:srgbClr val="1409A3"/>
                      </a:solidFill>
                      <a:prstDash val="solid"/>
                      <a:round/>
                      <a:headEnd type="none" w="med" len="med"/>
                      <a:tailEnd type="none" w="med" len="med"/>
                    </a:lnR>
                    <a:lnT w="9525" cap="flat" cmpd="sng" algn="ctr">
                      <a:solidFill>
                        <a:srgbClr val="1409A3"/>
                      </a:solidFill>
                      <a:prstDash val="solid"/>
                      <a:round/>
                      <a:headEnd type="none" w="med" len="med"/>
                      <a:tailEnd type="none" w="med" len="med"/>
                    </a:lnT>
                    <a:lnB w="9525" cap="flat" cmpd="sng" algn="ctr">
                      <a:solidFill>
                        <a:srgbClr val="1409A3"/>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FF"/>
                          </a:solidFill>
                          <a:effectLst/>
                          <a:latin typeface="+mn-lt"/>
                          <a:ea typeface="黑体" pitchFamily="2" charset="-122"/>
                        </a:rPr>
                        <a:t>Quantitative methods</a:t>
                      </a:r>
                      <a:endParaRPr kumimoji="0" lang="zh-CN" altLang="en-US" sz="1800" b="1" i="0" u="none" strike="noStrike" cap="none" normalizeH="0" baseline="0" dirty="0" smtClean="0">
                        <a:ln>
                          <a:noFill/>
                        </a:ln>
                        <a:solidFill>
                          <a:srgbClr val="0000FF"/>
                        </a:solidFill>
                        <a:effectLst/>
                        <a:latin typeface="+mn-lt"/>
                        <a:ea typeface="黑体" pitchFamily="2" charset="-122"/>
                      </a:endParaRPr>
                    </a:p>
                  </a:txBody>
                  <a:tcPr marL="91455" marR="91455" marT="45724" marB="45724" horzOverflow="overflow">
                    <a:lnL w="9525" cap="flat" cmpd="sng" algn="ctr">
                      <a:solidFill>
                        <a:srgbClr val="1409A3"/>
                      </a:solidFill>
                      <a:prstDash val="solid"/>
                      <a:round/>
                      <a:headEnd type="none" w="med" len="med"/>
                      <a:tailEnd type="none" w="med" len="med"/>
                    </a:lnL>
                    <a:lnR w="9525" cap="flat" cmpd="sng" algn="ctr">
                      <a:solidFill>
                        <a:srgbClr val="1409A3"/>
                      </a:solidFill>
                      <a:prstDash val="solid"/>
                      <a:round/>
                      <a:headEnd type="none" w="med" len="med"/>
                      <a:tailEnd type="none" w="med" len="med"/>
                    </a:lnR>
                    <a:lnT w="9525" cap="flat" cmpd="sng" algn="ctr">
                      <a:solidFill>
                        <a:srgbClr val="1409A3"/>
                      </a:solidFill>
                      <a:prstDash val="solid"/>
                      <a:round/>
                      <a:headEnd type="none" w="med" len="med"/>
                      <a:tailEnd type="none" w="med" len="med"/>
                    </a:lnT>
                    <a:lnB w="9525" cap="flat" cmpd="sng" algn="ctr">
                      <a:solidFill>
                        <a:srgbClr val="1409A3"/>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FF"/>
                          </a:solidFill>
                          <a:effectLst/>
                          <a:latin typeface="+mn-lt"/>
                          <a:ea typeface="黑体" pitchFamily="2" charset="-122"/>
                        </a:rPr>
                        <a:t>Feasibility testing</a:t>
                      </a:r>
                      <a:endParaRPr kumimoji="0" lang="zh-CN" altLang="en-US" sz="1800" b="1" i="0" u="none" strike="noStrike" cap="none" normalizeH="0" baseline="0" dirty="0" smtClean="0">
                        <a:ln>
                          <a:noFill/>
                        </a:ln>
                        <a:solidFill>
                          <a:srgbClr val="0000FF"/>
                        </a:solidFill>
                        <a:effectLst/>
                        <a:latin typeface="+mn-lt"/>
                        <a:ea typeface="黑体" pitchFamily="2" charset="-122"/>
                      </a:endParaRPr>
                    </a:p>
                  </a:txBody>
                  <a:tcPr marL="91455" marR="91455" marT="45724" marB="45724" horzOverflow="overflow">
                    <a:lnL w="9525" cap="flat" cmpd="sng" algn="ctr">
                      <a:solidFill>
                        <a:srgbClr val="1409A3"/>
                      </a:solidFill>
                      <a:prstDash val="solid"/>
                      <a:round/>
                      <a:headEnd type="none" w="med" len="med"/>
                      <a:tailEnd type="none" w="med" len="med"/>
                    </a:lnL>
                    <a:lnR w="9525" cap="flat" cmpd="sng" algn="ctr">
                      <a:solidFill>
                        <a:srgbClr val="1409A3"/>
                      </a:solidFill>
                      <a:prstDash val="solid"/>
                      <a:round/>
                      <a:headEnd type="none" w="med" len="med"/>
                      <a:tailEnd type="none" w="med" len="med"/>
                    </a:lnR>
                    <a:lnT w="9525" cap="flat" cmpd="sng" algn="ctr">
                      <a:solidFill>
                        <a:srgbClr val="1409A3"/>
                      </a:solidFill>
                      <a:prstDash val="solid"/>
                      <a:round/>
                      <a:headEnd type="none" w="med" len="med"/>
                      <a:tailEnd type="none" w="med" len="med"/>
                    </a:lnT>
                    <a:lnB w="9525" cap="flat" cmpd="sng" algn="ctr">
                      <a:solidFill>
                        <a:srgbClr val="1409A3"/>
                      </a:solidFill>
                      <a:prstDash val="solid"/>
                      <a:round/>
                      <a:headEnd type="none" w="med" len="med"/>
                      <a:tailEnd type="none" w="med" len="med"/>
                    </a:lnB>
                    <a:lnTlToBr>
                      <a:noFill/>
                    </a:lnTlToBr>
                    <a:lnBlToTr>
                      <a:noFill/>
                    </a:lnBlToTr>
                    <a:solidFill>
                      <a:srgbClr val="FFFF00"/>
                    </a:solidFill>
                  </a:tcPr>
                </a:tc>
              </a:tr>
              <a:tr h="2270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mn-lt"/>
                          <a:ea typeface="黑体" pitchFamily="2" charset="-122"/>
                        </a:rPr>
                        <a:t>Hydraulic resistance</a:t>
                      </a:r>
                      <a:endParaRPr kumimoji="0" lang="zh-CN" altLang="en-US" sz="1600" b="1" i="0" u="none" strike="noStrike" cap="none" normalizeH="0" baseline="0" dirty="0" smtClean="0">
                        <a:ln>
                          <a:noFill/>
                        </a:ln>
                        <a:solidFill>
                          <a:srgbClr val="FF0000"/>
                        </a:solidFill>
                        <a:effectLst/>
                        <a:latin typeface="+mn-lt"/>
                        <a:ea typeface="黑体" pitchFamily="2" charset="-122"/>
                      </a:endParaRPr>
                    </a:p>
                  </a:txBody>
                  <a:tcPr marL="91455" marR="91455" marT="45724" marB="45724" horzOverflow="overflow">
                    <a:lnL w="9525" cap="flat" cmpd="sng" algn="ctr">
                      <a:solidFill>
                        <a:srgbClr val="1409A3"/>
                      </a:solidFill>
                      <a:prstDash val="solid"/>
                      <a:round/>
                      <a:headEnd type="none" w="med" len="med"/>
                      <a:tailEnd type="none" w="med" len="med"/>
                    </a:lnL>
                    <a:lnR w="9525" cap="flat" cmpd="sng" algn="ctr">
                      <a:solidFill>
                        <a:srgbClr val="1409A3"/>
                      </a:solidFill>
                      <a:prstDash val="solid"/>
                      <a:round/>
                      <a:headEnd type="none" w="med" len="med"/>
                      <a:tailEnd type="none" w="med" len="med"/>
                    </a:lnR>
                    <a:lnT w="9525" cap="flat" cmpd="sng" algn="ctr">
                      <a:solidFill>
                        <a:srgbClr val="1409A3"/>
                      </a:solidFill>
                      <a:prstDash val="solid"/>
                      <a:round/>
                      <a:headEnd type="none" w="med" len="med"/>
                      <a:tailEnd type="none" w="med" len="med"/>
                    </a:lnT>
                    <a:lnB w="9525" cap="flat" cmpd="sng" algn="ctr">
                      <a:solidFill>
                        <a:srgbClr val="1409A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mn-lt"/>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mn-lt"/>
                          <a:ea typeface="黑体" pitchFamily="2" charset="-122"/>
                        </a:rPr>
                        <a:t>Visualization</a:t>
                      </a:r>
                      <a:endParaRPr kumimoji="0" lang="zh-CN" altLang="en-US" sz="1600" b="1" i="0" u="none" strike="noStrike" cap="none" normalizeH="0" baseline="0" dirty="0" smtClean="0">
                        <a:ln>
                          <a:noFill/>
                        </a:ln>
                        <a:solidFill>
                          <a:srgbClr val="FF0000"/>
                        </a:solidFill>
                        <a:effectLst/>
                        <a:latin typeface="+mn-lt"/>
                        <a:ea typeface="黑体" pitchFamily="2" charset="-122"/>
                      </a:endParaRPr>
                    </a:p>
                  </a:txBody>
                  <a:tcPr marL="91455" marR="91455" marT="45724" marB="45724" horzOverflow="overflow">
                    <a:lnL w="9525" cap="flat" cmpd="sng" algn="ctr">
                      <a:solidFill>
                        <a:srgbClr val="1409A3"/>
                      </a:solidFill>
                      <a:prstDash val="solid"/>
                      <a:round/>
                      <a:headEnd type="none" w="med" len="med"/>
                      <a:tailEnd type="none" w="med" len="med"/>
                    </a:lnL>
                    <a:lnR w="9525" cap="flat" cmpd="sng" algn="ctr">
                      <a:solidFill>
                        <a:srgbClr val="1409A3"/>
                      </a:solidFill>
                      <a:prstDash val="solid"/>
                      <a:round/>
                      <a:headEnd type="none" w="med" len="med"/>
                      <a:tailEnd type="none" w="med" len="med"/>
                    </a:lnR>
                    <a:lnT w="9525" cap="flat" cmpd="sng" algn="ctr">
                      <a:solidFill>
                        <a:srgbClr val="1409A3"/>
                      </a:solidFill>
                      <a:prstDash val="solid"/>
                      <a:round/>
                      <a:headEnd type="none" w="med" len="med"/>
                      <a:tailEnd type="none" w="med" len="med"/>
                    </a:lnT>
                    <a:lnB w="9525" cap="flat" cmpd="sng" algn="ctr">
                      <a:solidFill>
                        <a:srgbClr val="1409A3"/>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mn-lt"/>
                          <a:ea typeface="黑体" pitchFamily="2" charset="-122"/>
                        </a:rPr>
                        <a:t>Spray through nozzle</a:t>
                      </a:r>
                      <a:endParaRPr kumimoji="0" lang="zh-CN" altLang="en-US" sz="1600" b="1" i="0" u="none" strike="noStrike" cap="none" normalizeH="0" baseline="0" dirty="0" smtClean="0">
                        <a:ln>
                          <a:noFill/>
                        </a:ln>
                        <a:solidFill>
                          <a:srgbClr val="FF0000"/>
                        </a:solidFill>
                        <a:effectLst/>
                        <a:latin typeface="+mn-lt"/>
                        <a:ea typeface="黑体" pitchFamily="2" charset="-122"/>
                      </a:endParaRPr>
                    </a:p>
                  </a:txBody>
                  <a:tcPr marL="91455" marR="91455" marT="45724" marB="45724" horzOverflow="overflow">
                    <a:lnL w="9525" cap="flat" cmpd="sng" algn="ctr">
                      <a:solidFill>
                        <a:srgbClr val="1409A3"/>
                      </a:solidFill>
                      <a:prstDash val="solid"/>
                      <a:round/>
                      <a:headEnd type="none" w="med" len="med"/>
                      <a:tailEnd type="none" w="med" len="med"/>
                    </a:lnL>
                    <a:lnR w="9525" cap="flat" cmpd="sng" algn="ctr">
                      <a:solidFill>
                        <a:srgbClr val="1409A3"/>
                      </a:solidFill>
                      <a:prstDash val="solid"/>
                      <a:round/>
                      <a:headEnd type="none" w="med" len="med"/>
                      <a:tailEnd type="none" w="med" len="med"/>
                    </a:lnR>
                    <a:lnT w="9525" cap="flat" cmpd="sng" algn="ctr">
                      <a:solidFill>
                        <a:srgbClr val="1409A3"/>
                      </a:solidFill>
                      <a:prstDash val="solid"/>
                      <a:round/>
                      <a:headEnd type="none" w="med" len="med"/>
                      <a:tailEnd type="none" w="med" len="med"/>
                    </a:lnT>
                    <a:lnB w="9525" cap="flat" cmpd="sng" algn="ctr">
                      <a:solidFill>
                        <a:srgbClr val="1409A3"/>
                      </a:solidFill>
                      <a:prstDash val="solid"/>
                      <a:round/>
                      <a:headEnd type="none" w="med" len="med"/>
                      <a:tailEnd type="none" w="med" len="med"/>
                    </a:lnB>
                    <a:lnTlToBr>
                      <a:noFill/>
                    </a:lnTlToBr>
                    <a:lnBlToTr>
                      <a:noFill/>
                    </a:lnBlToTr>
                    <a:noFill/>
                  </a:tcPr>
                </a:tc>
              </a:tr>
              <a:tr h="2270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mn-lt"/>
                          <a:ea typeface="黑体" pitchFamily="2" charset="-122"/>
                        </a:rPr>
                        <a:t>Liquid and solid products</a:t>
                      </a:r>
                      <a:endParaRPr kumimoji="0" lang="zh-CN" altLang="en-US" sz="1600" b="1" i="0" u="none" strike="noStrike" cap="none" normalizeH="0" baseline="0" dirty="0" smtClean="0">
                        <a:ln>
                          <a:noFill/>
                        </a:ln>
                        <a:solidFill>
                          <a:srgbClr val="FF0000"/>
                        </a:solidFill>
                        <a:effectLst/>
                        <a:latin typeface="+mn-lt"/>
                        <a:ea typeface="黑体" pitchFamily="2" charset="-122"/>
                      </a:endParaRPr>
                    </a:p>
                  </a:txBody>
                  <a:tcPr marL="91455" marR="91455" marT="45724" marB="45724" horzOverflow="overflow">
                    <a:lnL w="9525" cap="flat" cmpd="sng" algn="ctr">
                      <a:solidFill>
                        <a:srgbClr val="1409A3"/>
                      </a:solidFill>
                      <a:prstDash val="solid"/>
                      <a:round/>
                      <a:headEnd type="none" w="med" len="med"/>
                      <a:tailEnd type="none" w="med" len="med"/>
                    </a:lnL>
                    <a:lnR w="9525" cap="flat" cmpd="sng" algn="ctr">
                      <a:solidFill>
                        <a:srgbClr val="1409A3"/>
                      </a:solidFill>
                      <a:prstDash val="solid"/>
                      <a:round/>
                      <a:headEnd type="none" w="med" len="med"/>
                      <a:tailEnd type="none" w="med" len="med"/>
                    </a:lnR>
                    <a:lnT w="9525" cap="flat" cmpd="sng" algn="ctr">
                      <a:solidFill>
                        <a:srgbClr val="1409A3"/>
                      </a:solidFill>
                      <a:prstDash val="solid"/>
                      <a:round/>
                      <a:headEnd type="none" w="med" len="med"/>
                      <a:tailEnd type="none" w="med" len="med"/>
                    </a:lnT>
                    <a:lnB w="9525" cap="flat" cmpd="sng" algn="ctr">
                      <a:solidFill>
                        <a:srgbClr val="1409A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FF0000"/>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mn-lt"/>
                          <a:ea typeface="黑体" pitchFamily="2" charset="-122"/>
                        </a:rPr>
                        <a:t>Liquid and gas products</a:t>
                      </a:r>
                      <a:endParaRPr kumimoji="0" lang="zh-CN" altLang="en-US" sz="1600" b="1" i="0" u="none" strike="noStrike" cap="none" normalizeH="0" baseline="0" dirty="0" smtClean="0">
                        <a:ln>
                          <a:noFill/>
                        </a:ln>
                        <a:solidFill>
                          <a:srgbClr val="FF0000"/>
                        </a:solidFill>
                        <a:effectLst/>
                        <a:latin typeface="+mn-lt"/>
                        <a:ea typeface="黑体" pitchFamily="2" charset="-122"/>
                      </a:endParaRPr>
                    </a:p>
                  </a:txBody>
                  <a:tcPr marL="91455" marR="91455" marT="45724" marB="45724" horzOverflow="overflow">
                    <a:lnL w="9525" cap="flat" cmpd="sng" algn="ctr">
                      <a:solidFill>
                        <a:srgbClr val="1409A3"/>
                      </a:solidFill>
                      <a:prstDash val="solid"/>
                      <a:round/>
                      <a:headEnd type="none" w="med" len="med"/>
                      <a:tailEnd type="none" w="med" len="med"/>
                    </a:lnL>
                    <a:lnR w="9525" cap="flat" cmpd="sng" algn="ctr">
                      <a:solidFill>
                        <a:srgbClr val="1409A3"/>
                      </a:solidFill>
                      <a:prstDash val="solid"/>
                      <a:round/>
                      <a:headEnd type="none" w="med" len="med"/>
                      <a:tailEnd type="none" w="med" len="med"/>
                    </a:lnR>
                    <a:lnT w="9525" cap="flat" cmpd="sng" algn="ctr">
                      <a:solidFill>
                        <a:srgbClr val="1409A3"/>
                      </a:solidFill>
                      <a:prstDash val="solid"/>
                      <a:round/>
                      <a:headEnd type="none" w="med" len="med"/>
                      <a:tailEnd type="none" w="med" len="med"/>
                    </a:lnT>
                    <a:lnB w="9525" cap="flat" cmpd="sng" algn="ctr">
                      <a:solidFill>
                        <a:srgbClr val="1409A3"/>
                      </a:solidFill>
                      <a:prstDash val="solid"/>
                      <a:round/>
                      <a:headEnd type="none" w="med" len="med"/>
                      <a:tailEnd type="none" w="med" len="med"/>
                    </a:lnB>
                    <a:lnTlToBr>
                      <a:noFill/>
                    </a:lnTlToBr>
                    <a:lnBlToTr>
                      <a:noFill/>
                    </a:lnBlToTr>
                    <a:noFill/>
                  </a:tcPr>
                </a:tc>
                <a:tc vMerge="1">
                  <a:txBody>
                    <a:bodyPr/>
                    <a:lstStyle/>
                    <a:p>
                      <a:endParaRPr lang="zh-CN" altLang="en-US"/>
                    </a:p>
                  </a:txBody>
                  <a:tcPr/>
                </a:tc>
              </a:tr>
            </a:tbl>
          </a:graphicData>
        </a:graphic>
      </p:graphicFrame>
      <p:pic>
        <p:nvPicPr>
          <p:cNvPr id="17430" name="Picture 7" descr="DSC00510"/>
          <p:cNvPicPr>
            <a:picLocks noChangeAspect="1" noChangeArrowheads="1"/>
          </p:cNvPicPr>
          <p:nvPr/>
        </p:nvPicPr>
        <p:blipFill>
          <a:blip r:embed="rId3">
            <a:extLst>
              <a:ext uri="{28A0092B-C50C-407E-A947-70E740481C1C}">
                <a14:useLocalDpi xmlns="" xmlns:a14="http://schemas.microsoft.com/office/drawing/2010/main" val="0"/>
              </a:ext>
            </a:extLst>
          </a:blip>
          <a:srcRect l="23848" t="14568" r="29736" b="27617"/>
          <a:stretch>
            <a:fillRect/>
          </a:stretch>
        </p:blipFill>
        <p:spPr bwMode="auto">
          <a:xfrm>
            <a:off x="3652838" y="1814513"/>
            <a:ext cx="1927225"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31" name="Picture 9" descr="说明: 25"/>
          <p:cNvPicPr>
            <a:picLocks noChangeAspect="1" noChangeArrowheads="1"/>
          </p:cNvPicPr>
          <p:nvPr/>
        </p:nvPicPr>
        <p:blipFill>
          <a:blip r:embed="rId4">
            <a:lum bright="20000" contrast="40000"/>
            <a:extLst>
              <a:ext uri="{28A0092B-C50C-407E-A947-70E740481C1C}">
                <a14:useLocalDpi xmlns="" xmlns:a14="http://schemas.microsoft.com/office/drawing/2010/main" val="0"/>
              </a:ext>
            </a:extLst>
          </a:blip>
          <a:srcRect/>
          <a:stretch>
            <a:fillRect/>
          </a:stretch>
        </p:blipFill>
        <p:spPr bwMode="auto">
          <a:xfrm>
            <a:off x="7524750" y="2030413"/>
            <a:ext cx="1223963"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32" name="Picture 2" descr="3-3"/>
          <p:cNvPicPr>
            <a:picLocks noChangeAspect="1" noChangeArrowheads="1"/>
          </p:cNvPicPr>
          <p:nvPr/>
        </p:nvPicPr>
        <p:blipFill>
          <a:blip r:embed="rId5">
            <a:lum bright="12000" contrast="40000"/>
            <a:extLst>
              <a:ext uri="{28A0092B-C50C-407E-A947-70E740481C1C}">
                <a14:useLocalDpi xmlns="" xmlns:a14="http://schemas.microsoft.com/office/drawing/2010/main" val="0"/>
              </a:ext>
            </a:extLst>
          </a:blip>
          <a:srcRect l="1921" t="7382" b="9892"/>
          <a:stretch>
            <a:fillRect/>
          </a:stretch>
        </p:blipFill>
        <p:spPr bwMode="auto">
          <a:xfrm>
            <a:off x="685800" y="4119563"/>
            <a:ext cx="2222500"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33" name="Picture 1" descr="2-3#-800"/>
          <p:cNvPicPr>
            <a:picLocks noChangeAspect="1" noChangeArrowheads="1"/>
          </p:cNvPicPr>
          <p:nvPr/>
        </p:nvPicPr>
        <p:blipFill>
          <a:blip r:embed="rId6">
            <a:lum contrast="40000"/>
            <a:extLst>
              <a:ext uri="{28A0092B-C50C-407E-A947-70E740481C1C}">
                <a14:useLocalDpi xmlns="" xmlns:a14="http://schemas.microsoft.com/office/drawing/2010/main" val="0"/>
              </a:ext>
            </a:extLst>
          </a:blip>
          <a:srcRect/>
          <a:stretch>
            <a:fillRect/>
          </a:stretch>
        </p:blipFill>
        <p:spPr bwMode="auto">
          <a:xfrm>
            <a:off x="3457575" y="4211638"/>
            <a:ext cx="2338388"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34" name="Picture 4" descr="3-3#-750"/>
          <p:cNvPicPr>
            <a:picLocks noChangeAspect="1" noChangeArrowheads="1"/>
          </p:cNvPicPr>
          <p:nvPr/>
        </p:nvPicPr>
        <p:blipFill>
          <a:blip r:embed="rId7">
            <a:lum contrast="40000"/>
            <a:extLst>
              <a:ext uri="{28A0092B-C50C-407E-A947-70E740481C1C}">
                <a14:useLocalDpi xmlns="" xmlns:a14="http://schemas.microsoft.com/office/drawing/2010/main" val="0"/>
              </a:ext>
            </a:extLst>
          </a:blip>
          <a:srcRect/>
          <a:stretch>
            <a:fillRect/>
          </a:stretch>
        </p:blipFill>
        <p:spPr bwMode="auto">
          <a:xfrm>
            <a:off x="3482975" y="5126038"/>
            <a:ext cx="2312988"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7435" name="对象 4"/>
          <p:cNvGraphicFramePr>
            <a:graphicFrameLocks noChangeAspect="1"/>
          </p:cNvGraphicFramePr>
          <p:nvPr>
            <p:extLst>
              <p:ext uri="{D42A27DB-BD31-4B8C-83A1-F6EECF244321}">
                <p14:modId xmlns="" xmlns:p14="http://schemas.microsoft.com/office/powerpoint/2010/main" val="4176581237"/>
              </p:ext>
            </p:extLst>
          </p:nvPr>
        </p:nvGraphicFramePr>
        <p:xfrm>
          <a:off x="6232525" y="3887788"/>
          <a:ext cx="2443163" cy="1800225"/>
        </p:xfrm>
        <a:graphic>
          <a:graphicData uri="http://schemas.openxmlformats.org/presentationml/2006/ole">
            <p:oleObj spid="_x0000_s47119" name="Graph" r:id="rId8" imgW="3639312" imgH="2676144" progId="">
              <p:embed/>
            </p:oleObj>
          </a:graphicData>
        </a:graphic>
      </p:graphicFrame>
      <p:pic>
        <p:nvPicPr>
          <p:cNvPr id="17436" name="Picture 11" descr="说明: 18"/>
          <p:cNvPicPr>
            <a:picLocks noChangeAspect="1" noChangeArrowheads="1"/>
          </p:cNvPicPr>
          <p:nvPr/>
        </p:nvPicPr>
        <p:blipFill>
          <a:blip r:embed="rId9">
            <a:lum bright="20000" contrast="40000"/>
            <a:extLst>
              <a:ext uri="{28A0092B-C50C-407E-A947-70E740481C1C}">
                <a14:useLocalDpi xmlns="" xmlns:a14="http://schemas.microsoft.com/office/drawing/2010/main" val="0"/>
              </a:ext>
            </a:extLst>
          </a:blip>
          <a:srcRect/>
          <a:stretch>
            <a:fillRect/>
          </a:stretch>
        </p:blipFill>
        <p:spPr bwMode="auto">
          <a:xfrm>
            <a:off x="6156325" y="2030413"/>
            <a:ext cx="1223963"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37" name="Picture 2" descr="E:\2011\压差法的论证\ACS\Revised\图\Figure 5.tif"/>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23850" y="1728788"/>
            <a:ext cx="2736850" cy="1979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39" name="Picture 5" descr="C:\Users\thinkpad\Desktop\QQ截图20150907212249.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192088" y="4932363"/>
            <a:ext cx="3046412" cy="8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304800" y="76200"/>
            <a:ext cx="6418263"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buFont typeface="Wingdings" pitchFamily="2" charset="2"/>
              <a:buNone/>
              <a:defRPr/>
            </a:pPr>
            <a:r>
              <a:rPr kumimoji="1" lang="en-US" altLang="zh-CN" sz="3200" b="1" dirty="0" smtClean="0">
                <a:solidFill>
                  <a:schemeClr val="bg1"/>
                </a:solidFill>
                <a:latin typeface="Arial" pitchFamily="34" charset="0"/>
                <a:ea typeface="黑体" pitchFamily="2" charset="-122"/>
                <a:cs typeface="Arial" pitchFamily="34" charset="0"/>
              </a:rPr>
              <a:t>Coking propensities</a:t>
            </a:r>
            <a:endParaRPr kumimoji="1" lang="zh-CN" altLang="en-US" sz="3200" b="1" dirty="0">
              <a:solidFill>
                <a:schemeClr val="bg1"/>
              </a:solidFill>
              <a:latin typeface="Arial" pitchFamily="34" charset="0"/>
              <a:ea typeface="黑体" pitchFamily="2" charset="-122"/>
              <a:cs typeface="Arial" pitchFamily="34" charset="0"/>
            </a:endParaRPr>
          </a:p>
        </p:txBody>
      </p:sp>
      <p:sp>
        <p:nvSpPr>
          <p:cNvPr id="2" name="TextBox 1"/>
          <p:cNvSpPr txBox="1"/>
          <p:nvPr/>
        </p:nvSpPr>
        <p:spPr>
          <a:xfrm>
            <a:off x="192088" y="762000"/>
            <a:ext cx="6896440" cy="461665"/>
          </a:xfrm>
          <a:prstGeom prst="rect">
            <a:avLst/>
          </a:prstGeom>
          <a:noFill/>
        </p:spPr>
        <p:txBody>
          <a:bodyPr wrap="none" rtlCol="0">
            <a:spAutoFit/>
          </a:bodyPr>
          <a:lstStyle/>
          <a:p>
            <a:r>
              <a:rPr lang="en-US" altLang="zh-CN" sz="2400" b="1" dirty="0" smtClean="0">
                <a:solidFill>
                  <a:srgbClr val="FF0000"/>
                </a:solidFill>
              </a:rPr>
              <a:t>Methods for coking and deposition evaluation</a:t>
            </a:r>
            <a:endParaRPr lang="zh-CN" altLang="en-US" sz="2400" b="1" dirty="0">
              <a:solidFill>
                <a:srgbClr val="FF0000"/>
              </a:solidFill>
            </a:endParaRPr>
          </a:p>
        </p:txBody>
      </p:sp>
    </p:spTree>
    <p:extLst>
      <p:ext uri="{BB962C8B-B14F-4D97-AF65-F5344CB8AC3E}">
        <p14:creationId xmlns="" xmlns:p14="http://schemas.microsoft.com/office/powerpoint/2010/main" val="2028818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152400" y="838200"/>
            <a:ext cx="86868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p>
            <a:pPr marL="342900" indent="-342900" algn="just">
              <a:spcBef>
                <a:spcPts val="600"/>
              </a:spcBef>
              <a:spcAft>
                <a:spcPts val="600"/>
              </a:spcAft>
              <a:buClr>
                <a:srgbClr val="0000FF"/>
              </a:buClr>
              <a:buFont typeface="Wingdings" pitchFamily="2" charset="2"/>
              <a:buChar char="p"/>
            </a:pPr>
            <a:r>
              <a:rPr kumimoji="1" lang="en-US" altLang="zh-CN" sz="2000" dirty="0" smtClean="0">
                <a:solidFill>
                  <a:srgbClr val="FF0000"/>
                </a:solidFill>
                <a:latin typeface="+mn-lt"/>
                <a:ea typeface="楷体_GB2312" pitchFamily="49" charset="-122"/>
                <a:cs typeface="Times New Roman" pitchFamily="18" charset="0"/>
              </a:rPr>
              <a:t>Gama-ray </a:t>
            </a:r>
            <a:r>
              <a:rPr kumimoji="1" lang="en-US" altLang="zh-CN" sz="2000" dirty="0" smtClean="0">
                <a:solidFill>
                  <a:srgbClr val="FF0000"/>
                </a:solidFill>
                <a:latin typeface="+mn-lt"/>
                <a:ea typeface="楷体_GB2312" pitchFamily="49" charset="-122"/>
                <a:cs typeface="Times New Roman" pitchFamily="18" charset="0"/>
              </a:rPr>
              <a:t>densitometer based on the source (</a:t>
            </a:r>
            <a:r>
              <a:rPr kumimoji="1" lang="en-US" altLang="zh-CN" sz="2000" dirty="0">
                <a:solidFill>
                  <a:srgbClr val="FF0000"/>
                </a:solidFill>
                <a:latin typeface="+mn-lt"/>
                <a:ea typeface="楷体_GB2312" pitchFamily="49" charset="-122"/>
                <a:cs typeface="Times New Roman" pitchFamily="18" charset="0"/>
              </a:rPr>
              <a:t>Cs-137</a:t>
            </a:r>
            <a:r>
              <a:rPr kumimoji="1" lang="en-US" altLang="zh-CN" sz="2000" dirty="0" smtClean="0">
                <a:solidFill>
                  <a:srgbClr val="FF0000"/>
                </a:solidFill>
                <a:latin typeface="+mn-lt"/>
                <a:ea typeface="楷体_GB2312" pitchFamily="49" charset="-122"/>
                <a:cs typeface="Times New Roman" pitchFamily="18" charset="0"/>
              </a:rPr>
              <a:t>)</a:t>
            </a:r>
            <a:r>
              <a:rPr kumimoji="1" lang="zh-CN" altLang="zh-CN" sz="2000" dirty="0" smtClean="0">
                <a:solidFill>
                  <a:srgbClr val="FF0000"/>
                </a:solidFill>
                <a:latin typeface="+mn-lt"/>
                <a:ea typeface="楷体_GB2312" pitchFamily="49" charset="-122"/>
                <a:cs typeface="Times New Roman" pitchFamily="18" charset="0"/>
              </a:rPr>
              <a:t>，</a:t>
            </a:r>
            <a:r>
              <a:rPr kumimoji="1" lang="en-US" altLang="zh-CN" sz="2000" dirty="0" smtClean="0">
                <a:solidFill>
                  <a:srgbClr val="FF0000"/>
                </a:solidFill>
                <a:latin typeface="+mn-lt"/>
                <a:ea typeface="楷体_GB2312" pitchFamily="49" charset="-122"/>
                <a:cs typeface="Times New Roman" pitchFamily="18" charset="0"/>
              </a:rPr>
              <a:t>can realize the in-situ density measurement at high temperature and high pressure.</a:t>
            </a:r>
          </a:p>
          <a:p>
            <a:pPr marL="342900" indent="-342900" algn="just">
              <a:spcBef>
                <a:spcPts val="600"/>
              </a:spcBef>
              <a:spcAft>
                <a:spcPts val="600"/>
              </a:spcAft>
              <a:buClr>
                <a:srgbClr val="0000FF"/>
              </a:buClr>
              <a:buFont typeface="Wingdings" pitchFamily="2" charset="2"/>
              <a:buChar char="p"/>
            </a:pPr>
            <a:r>
              <a:rPr kumimoji="1" lang="en-US" altLang="zh-CN" sz="2000" dirty="0" smtClean="0">
                <a:solidFill>
                  <a:srgbClr val="0000FF"/>
                </a:solidFill>
                <a:latin typeface="+mn-lt"/>
                <a:ea typeface="楷体_GB2312" pitchFamily="49" charset="-122"/>
                <a:cs typeface="Times New Roman" pitchFamily="18" charset="0"/>
              </a:rPr>
              <a:t>Temperature of 280-950K</a:t>
            </a:r>
            <a:r>
              <a:rPr kumimoji="1" lang="zh-CN" altLang="zh-CN" sz="2000" dirty="0" smtClean="0">
                <a:solidFill>
                  <a:srgbClr val="0000FF"/>
                </a:solidFill>
                <a:latin typeface="+mn-lt"/>
                <a:ea typeface="楷体_GB2312" pitchFamily="49" charset="-122"/>
                <a:cs typeface="Times New Roman" pitchFamily="18" charset="0"/>
              </a:rPr>
              <a:t>，</a:t>
            </a:r>
            <a:r>
              <a:rPr kumimoji="1" lang="en-US" altLang="zh-CN" sz="2000" dirty="0" smtClean="0">
                <a:solidFill>
                  <a:srgbClr val="0000FF"/>
                </a:solidFill>
                <a:latin typeface="+mn-lt"/>
                <a:ea typeface="楷体_GB2312" pitchFamily="49" charset="-122"/>
                <a:cs typeface="Times New Roman" pitchFamily="18" charset="0"/>
              </a:rPr>
              <a:t>pressure of 0.1-10MPa. Expanded relative uncertainty of (0.29-2.29)%</a:t>
            </a:r>
            <a:r>
              <a:rPr kumimoji="1" lang="en-US" altLang="zh-CN" sz="2000" dirty="0">
                <a:solidFill>
                  <a:srgbClr val="0000FF"/>
                </a:solidFill>
                <a:latin typeface="+mn-lt"/>
                <a:ea typeface="楷体_GB2312" pitchFamily="49" charset="-122"/>
                <a:cs typeface="Times New Roman" pitchFamily="18" charset="0"/>
              </a:rPr>
              <a:t> </a:t>
            </a:r>
            <a:r>
              <a:rPr kumimoji="1" lang="en-US" altLang="zh-CN" sz="2000" dirty="0" smtClean="0">
                <a:solidFill>
                  <a:srgbClr val="0000FF"/>
                </a:solidFill>
                <a:latin typeface="+mn-lt"/>
                <a:ea typeface="楷体_GB2312" pitchFamily="49" charset="-122"/>
                <a:cs typeface="Times New Roman" pitchFamily="18" charset="0"/>
              </a:rPr>
              <a:t>in confidence of 95%</a:t>
            </a:r>
            <a:r>
              <a:rPr kumimoji="1" lang="zh-CN" altLang="zh-CN" sz="2000" dirty="0" smtClean="0">
                <a:solidFill>
                  <a:srgbClr val="0000FF"/>
                </a:solidFill>
                <a:latin typeface="+mn-lt"/>
                <a:ea typeface="楷体_GB2312" pitchFamily="49" charset="-122"/>
                <a:cs typeface="Times New Roman" pitchFamily="18" charset="0"/>
              </a:rPr>
              <a:t>。</a:t>
            </a:r>
            <a:endParaRPr kumimoji="1" lang="en-US" altLang="zh-CN" sz="2000" dirty="0" smtClean="0">
              <a:solidFill>
                <a:srgbClr val="0000FF"/>
              </a:solidFill>
              <a:latin typeface="+mn-lt"/>
              <a:ea typeface="楷体_GB2312" pitchFamily="49" charset="-122"/>
              <a:cs typeface="Times New Roman" pitchFamily="18" charset="0"/>
            </a:endParaRPr>
          </a:p>
          <a:p>
            <a:pPr marL="342900" indent="-342900" algn="just">
              <a:spcBef>
                <a:spcPts val="600"/>
              </a:spcBef>
              <a:spcAft>
                <a:spcPts val="600"/>
              </a:spcAft>
              <a:buClr>
                <a:srgbClr val="0000FF"/>
              </a:buClr>
              <a:buFont typeface="Wingdings" pitchFamily="2" charset="2"/>
              <a:buChar char="p"/>
            </a:pPr>
            <a:r>
              <a:rPr kumimoji="1" lang="en-US" altLang="zh-CN" sz="2000" dirty="0" smtClean="0">
                <a:solidFill>
                  <a:srgbClr val="FF0000"/>
                </a:solidFill>
                <a:latin typeface="+mn-lt"/>
                <a:ea typeface="楷体_GB2312" pitchFamily="49" charset="-122"/>
                <a:cs typeface="Times New Roman" pitchFamily="18" charset="0"/>
              </a:rPr>
              <a:t>Density of pure substances like cyclohexane, binary mixtures and hydrocarbon fuels were measured.</a:t>
            </a:r>
            <a:endParaRPr kumimoji="1" lang="zh-CN" altLang="en-US" sz="2000" dirty="0">
              <a:solidFill>
                <a:srgbClr val="FF0000"/>
              </a:solidFill>
              <a:latin typeface="+mn-lt"/>
              <a:ea typeface="楷体_GB2312" pitchFamily="49" charset="-122"/>
              <a:cs typeface="Times New Roman" pitchFamily="18" charset="0"/>
            </a:endParaRPr>
          </a:p>
        </p:txBody>
      </p:sp>
      <p:sp>
        <p:nvSpPr>
          <p:cNvPr id="2052" name="Text Box 4"/>
          <p:cNvSpPr txBox="1">
            <a:spLocks noChangeArrowheads="1"/>
          </p:cNvSpPr>
          <p:nvPr/>
        </p:nvSpPr>
        <p:spPr bwMode="auto">
          <a:xfrm>
            <a:off x="323850" y="6062663"/>
            <a:ext cx="41910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600" b="1" dirty="0" smtClean="0">
                <a:solidFill>
                  <a:srgbClr val="FF0000"/>
                </a:solidFill>
                <a:sym typeface="Symbol"/>
              </a:rPr>
              <a:t>-ray d</a:t>
            </a:r>
            <a:r>
              <a:rPr lang="en-US" altLang="zh-CN" sz="1600" b="1" dirty="0" smtClean="0">
                <a:solidFill>
                  <a:srgbClr val="FF0000"/>
                </a:solidFill>
              </a:rPr>
              <a:t>ensitometer</a:t>
            </a:r>
            <a:endParaRPr lang="zh-CN" altLang="en-US" sz="1600" b="1" dirty="0">
              <a:solidFill>
                <a:srgbClr val="FF0000"/>
              </a:solidFill>
            </a:endParaRPr>
          </a:p>
        </p:txBody>
      </p:sp>
      <p:sp>
        <p:nvSpPr>
          <p:cNvPr id="2053" name="Text Box 7"/>
          <p:cNvSpPr txBox="1">
            <a:spLocks noChangeArrowheads="1"/>
          </p:cNvSpPr>
          <p:nvPr/>
        </p:nvSpPr>
        <p:spPr bwMode="auto">
          <a:xfrm>
            <a:off x="4648200" y="5929313"/>
            <a:ext cx="41910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600" b="1" dirty="0" smtClean="0">
                <a:solidFill>
                  <a:srgbClr val="FF0000"/>
                </a:solidFill>
              </a:rPr>
              <a:t>Experimental result of fuel density</a:t>
            </a:r>
            <a:endParaRPr lang="zh-CN" altLang="en-US" sz="1600" b="1" dirty="0">
              <a:solidFill>
                <a:srgbClr val="FF0000"/>
              </a:solidFill>
            </a:endParaRPr>
          </a:p>
        </p:txBody>
      </p:sp>
      <p:sp>
        <p:nvSpPr>
          <p:cNvPr id="2054"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zh-CN" altLang="zh-CN"/>
          </a:p>
        </p:txBody>
      </p:sp>
      <p:sp>
        <p:nvSpPr>
          <p:cNvPr id="2055"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zh-CN" altLang="zh-CN"/>
          </a:p>
        </p:txBody>
      </p:sp>
      <p:pic>
        <p:nvPicPr>
          <p:cNvPr id="2058" name="Picture 13" descr="8220密度"/>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76800" y="3106738"/>
            <a:ext cx="3444875" cy="283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9" name="Picture 14" descr="密度测试装置简图"/>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59025" y="3225800"/>
            <a:ext cx="2070100" cy="280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0" name="Picture 15" descr="D:\Cpan\我的照片\实验\实验台\DSC02833 .JPG"/>
          <p:cNvPicPr>
            <a:picLocks noChangeAspect="1" noChangeArrowheads="1"/>
          </p:cNvPicPr>
          <p:nvPr/>
        </p:nvPicPr>
        <p:blipFill>
          <a:blip r:embed="rId4">
            <a:extLst>
              <a:ext uri="{28A0092B-C50C-407E-A947-70E740481C1C}">
                <a14:useLocalDpi xmlns="" xmlns:a14="http://schemas.microsoft.com/office/drawing/2010/main" val="0"/>
              </a:ext>
            </a:extLst>
          </a:blip>
          <a:srcRect l="18382" t="8910" r="19800" b="5563"/>
          <a:stretch>
            <a:fillRect/>
          </a:stretch>
        </p:blipFill>
        <p:spPr bwMode="auto">
          <a:xfrm>
            <a:off x="762000" y="3182938"/>
            <a:ext cx="1538288" cy="283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矩形 3"/>
          <p:cNvSpPr>
            <a:spLocks noChangeArrowheads="1"/>
          </p:cNvSpPr>
          <p:nvPr/>
        </p:nvSpPr>
        <p:spPr bwMode="auto">
          <a:xfrm>
            <a:off x="360363" y="76200"/>
            <a:ext cx="82502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800" b="1" dirty="0" smtClean="0">
                <a:solidFill>
                  <a:schemeClr val="bg1"/>
                </a:solidFill>
                <a:latin typeface="+mj-lt"/>
                <a:cs typeface="Times New Roman" pitchFamily="18" charset="0"/>
              </a:rPr>
              <a:t>Density measurement by </a:t>
            </a:r>
            <a:r>
              <a:rPr lang="en-US" altLang="zh-CN" sz="2800" b="1" dirty="0" smtClean="0">
                <a:solidFill>
                  <a:schemeClr val="bg1"/>
                </a:solidFill>
                <a:latin typeface="+mj-lt"/>
                <a:cs typeface="Times New Roman" pitchFamily="18" charset="0"/>
                <a:sym typeface="Symbol"/>
              </a:rPr>
              <a:t>-</a:t>
            </a:r>
            <a:r>
              <a:rPr lang="en-US" altLang="zh-CN" sz="2800" b="1" dirty="0" smtClean="0">
                <a:solidFill>
                  <a:schemeClr val="bg1"/>
                </a:solidFill>
                <a:latin typeface="+mj-lt"/>
                <a:cs typeface="Times New Roman" pitchFamily="18" charset="0"/>
              </a:rPr>
              <a:t>ray densitometer</a:t>
            </a:r>
            <a:endParaRPr lang="en-US" altLang="zh-CN" sz="2800" b="1" dirty="0">
              <a:solidFill>
                <a:schemeClr val="bg1"/>
              </a:solidFill>
              <a:latin typeface="+mj-lt"/>
              <a:cs typeface="Times New Roman" pitchFamily="18" charset="0"/>
            </a:endParaRPr>
          </a:p>
        </p:txBody>
      </p:sp>
    </p:spTree>
    <p:extLst>
      <p:ext uri="{BB962C8B-B14F-4D97-AF65-F5344CB8AC3E}">
        <p14:creationId xmlns="" xmlns:p14="http://schemas.microsoft.com/office/powerpoint/2010/main" val="2733857803"/>
      </p:ext>
    </p:extLst>
  </p:cSld>
  <p:clrMapOvr>
    <a:masterClrMapping/>
  </p:clrMapOvr>
  <p:transition advTm="1418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323850" y="801231"/>
            <a:ext cx="821055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marL="342900" indent="-342900" algn="just">
              <a:spcBef>
                <a:spcPts val="600"/>
              </a:spcBef>
              <a:spcAft>
                <a:spcPts val="600"/>
              </a:spcAft>
              <a:buClr>
                <a:srgbClr val="0000FF"/>
              </a:buClr>
              <a:buFont typeface="Wingdings" pitchFamily="2" charset="2"/>
              <a:buChar char="p"/>
            </a:pPr>
            <a:r>
              <a:rPr kumimoji="1" lang="en-US" altLang="zh-CN" sz="2000" dirty="0">
                <a:solidFill>
                  <a:srgbClr val="FF0000"/>
                </a:solidFill>
                <a:latin typeface="+mn-lt"/>
                <a:ea typeface="楷体_GB2312" pitchFamily="49" charset="-122"/>
                <a:cs typeface="Times New Roman" pitchFamily="18" charset="0"/>
              </a:rPr>
              <a:t>Dual-capillary viscometer worked at temperatures up to 400 </a:t>
            </a:r>
            <a:r>
              <a:rPr kumimoji="1" lang="en-US" altLang="zh-CN" sz="2000" dirty="0" smtClean="0">
                <a:solidFill>
                  <a:srgbClr val="FF0000"/>
                </a:solidFill>
                <a:latin typeface="+mn-lt"/>
                <a:ea typeface="楷体_GB2312" pitchFamily="49" charset="-122"/>
                <a:cs typeface="Times New Roman" pitchFamily="18" charset="0"/>
                <a:sym typeface="Symbol"/>
              </a:rPr>
              <a:t></a:t>
            </a:r>
            <a:r>
              <a:rPr kumimoji="1" lang="en-US" altLang="zh-CN" sz="2000" dirty="0" smtClean="0">
                <a:solidFill>
                  <a:srgbClr val="FF0000"/>
                </a:solidFill>
                <a:latin typeface="+mn-lt"/>
                <a:ea typeface="楷体_GB2312" pitchFamily="49" charset="-122"/>
                <a:cs typeface="Times New Roman" pitchFamily="18" charset="0"/>
              </a:rPr>
              <a:t>C </a:t>
            </a:r>
            <a:r>
              <a:rPr kumimoji="1" lang="en-US" altLang="zh-CN" sz="2000" dirty="0">
                <a:solidFill>
                  <a:srgbClr val="FF0000"/>
                </a:solidFill>
                <a:latin typeface="+mn-lt"/>
                <a:ea typeface="楷体_GB2312" pitchFamily="49" charset="-122"/>
                <a:cs typeface="Times New Roman" pitchFamily="18" charset="0"/>
              </a:rPr>
              <a:t>now</a:t>
            </a:r>
            <a:r>
              <a:rPr kumimoji="1" lang="zh-CN" altLang="en-US" sz="2000" dirty="0">
                <a:solidFill>
                  <a:srgbClr val="FF0000"/>
                </a:solidFill>
                <a:latin typeface="+mn-lt"/>
                <a:ea typeface="楷体_GB2312" pitchFamily="49" charset="-122"/>
                <a:cs typeface="Times New Roman" pitchFamily="18" charset="0"/>
              </a:rPr>
              <a:t>， </a:t>
            </a:r>
            <a:r>
              <a:rPr kumimoji="1" lang="en-US" altLang="zh-CN" sz="2000" dirty="0">
                <a:solidFill>
                  <a:srgbClr val="FF0000"/>
                </a:solidFill>
                <a:latin typeface="+mn-lt"/>
                <a:ea typeface="楷体_GB2312" pitchFamily="49" charset="-122"/>
                <a:cs typeface="Times New Roman" pitchFamily="18" charset="0"/>
              </a:rPr>
              <a:t>and was expected to operate at higher temperature conditions.</a:t>
            </a:r>
          </a:p>
          <a:p>
            <a:pPr marL="342900" indent="-342900" algn="just">
              <a:spcBef>
                <a:spcPts val="600"/>
              </a:spcBef>
              <a:spcAft>
                <a:spcPts val="600"/>
              </a:spcAft>
              <a:buClr>
                <a:srgbClr val="0000FF"/>
              </a:buClr>
              <a:buFont typeface="Wingdings" pitchFamily="2" charset="2"/>
              <a:buChar char="p"/>
            </a:pPr>
            <a:r>
              <a:rPr kumimoji="1" lang="en-US" altLang="zh-CN" sz="2000" dirty="0">
                <a:solidFill>
                  <a:srgbClr val="0000FF"/>
                </a:solidFill>
                <a:latin typeface="+mn-lt"/>
                <a:ea typeface="楷体_GB2312" pitchFamily="49" charset="-122"/>
                <a:cs typeface="Times New Roman" pitchFamily="18" charset="0"/>
              </a:rPr>
              <a:t>Temperatures of 303.2-673.2K</a:t>
            </a:r>
            <a:r>
              <a:rPr kumimoji="1" lang="zh-CN" altLang="zh-CN" sz="2000" dirty="0">
                <a:solidFill>
                  <a:srgbClr val="0000FF"/>
                </a:solidFill>
                <a:latin typeface="+mn-lt"/>
                <a:ea typeface="楷体_GB2312" pitchFamily="49" charset="-122"/>
                <a:cs typeface="Times New Roman" pitchFamily="18" charset="0"/>
              </a:rPr>
              <a:t>，</a:t>
            </a:r>
            <a:r>
              <a:rPr kumimoji="1" lang="en-US" altLang="zh-CN" sz="2000" dirty="0">
                <a:solidFill>
                  <a:srgbClr val="0000FF"/>
                </a:solidFill>
                <a:latin typeface="+mn-lt"/>
                <a:ea typeface="楷体_GB2312" pitchFamily="49" charset="-122"/>
                <a:cs typeface="Times New Roman" pitchFamily="18" charset="0"/>
              </a:rPr>
              <a:t>pressure of 0.1-10 MPa. Expanded relative uncertainty of 2.20-5.27% in confidence of 95%.</a:t>
            </a:r>
            <a:endParaRPr kumimoji="1" lang="zh-CN" altLang="zh-CN" sz="2000" dirty="0">
              <a:solidFill>
                <a:srgbClr val="0000FF"/>
              </a:solidFill>
              <a:latin typeface="+mn-lt"/>
              <a:ea typeface="楷体_GB2312" pitchFamily="49" charset="-122"/>
              <a:cs typeface="Times New Roman" pitchFamily="18" charset="0"/>
            </a:endParaRPr>
          </a:p>
          <a:p>
            <a:pPr marL="342900" indent="-342900" algn="just">
              <a:spcBef>
                <a:spcPts val="600"/>
              </a:spcBef>
              <a:spcAft>
                <a:spcPts val="600"/>
              </a:spcAft>
              <a:buClr>
                <a:srgbClr val="0000FF"/>
              </a:buClr>
              <a:buFont typeface="Wingdings" pitchFamily="2" charset="2"/>
              <a:buChar char="p"/>
            </a:pPr>
            <a:r>
              <a:rPr kumimoji="1" lang="en-US" altLang="zh-CN" sz="2000" dirty="0">
                <a:solidFill>
                  <a:srgbClr val="FF0000"/>
                </a:solidFill>
                <a:latin typeface="+mn-lt"/>
                <a:ea typeface="楷体_GB2312" pitchFamily="49" charset="-122"/>
                <a:cs typeface="Times New Roman" pitchFamily="18" charset="0"/>
              </a:rPr>
              <a:t>Viscosities of pure substance like cyclohexane, binary mixtures, and hydrocarbon fuel were measured.</a:t>
            </a:r>
            <a:endParaRPr kumimoji="1" lang="zh-CN" altLang="en-US" sz="2000" dirty="0">
              <a:solidFill>
                <a:srgbClr val="FF0000"/>
              </a:solidFill>
              <a:latin typeface="+mn-lt"/>
              <a:ea typeface="楷体_GB2312" pitchFamily="49" charset="-122"/>
              <a:cs typeface="Times New Roman" pitchFamily="18" charset="0"/>
            </a:endParaRPr>
          </a:p>
        </p:txBody>
      </p:sp>
      <p:sp>
        <p:nvSpPr>
          <p:cNvPr id="3076" name="Text Box 4"/>
          <p:cNvSpPr txBox="1">
            <a:spLocks noChangeArrowheads="1"/>
          </p:cNvSpPr>
          <p:nvPr/>
        </p:nvSpPr>
        <p:spPr bwMode="auto">
          <a:xfrm>
            <a:off x="323850" y="5868988"/>
            <a:ext cx="41910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600" b="1" dirty="0" smtClean="0">
                <a:solidFill>
                  <a:srgbClr val="FF0000"/>
                </a:solidFill>
              </a:rPr>
              <a:t>Dual-capillary viscometer</a:t>
            </a:r>
            <a:endParaRPr lang="zh-CN" altLang="en-US" sz="1600" b="1" dirty="0">
              <a:solidFill>
                <a:srgbClr val="FF0000"/>
              </a:solidFill>
            </a:endParaRPr>
          </a:p>
        </p:txBody>
      </p:sp>
      <p:sp>
        <p:nvSpPr>
          <p:cNvPr id="3077" name="Text Box 7"/>
          <p:cNvSpPr txBox="1">
            <a:spLocks noChangeArrowheads="1"/>
          </p:cNvSpPr>
          <p:nvPr/>
        </p:nvSpPr>
        <p:spPr bwMode="auto">
          <a:xfrm>
            <a:off x="4953000" y="5826125"/>
            <a:ext cx="4191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600" b="1" dirty="0" smtClean="0">
                <a:solidFill>
                  <a:srgbClr val="FF0000"/>
                </a:solidFill>
              </a:rPr>
              <a:t>Experimental result of fuel viscosity</a:t>
            </a:r>
            <a:endParaRPr lang="zh-CN" altLang="en-US" sz="1600" b="1" dirty="0">
              <a:solidFill>
                <a:srgbClr val="FF0000"/>
              </a:solidFill>
            </a:endParaRPr>
          </a:p>
        </p:txBody>
      </p:sp>
      <p:sp>
        <p:nvSpPr>
          <p:cNvPr id="3078"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zh-CN" altLang="zh-CN"/>
          </a:p>
        </p:txBody>
      </p:sp>
      <p:sp>
        <p:nvSpPr>
          <p:cNvPr id="3079"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zh-CN" altLang="zh-CN"/>
          </a:p>
        </p:txBody>
      </p:sp>
      <p:pic>
        <p:nvPicPr>
          <p:cNvPr id="3082" name="Picture 2" descr="F:\2014\JP Martin Trusler\2014-09-22 实验台照片\ps\921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1013" y="3082925"/>
            <a:ext cx="4319587"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3" name="Picture 3" descr="F:\2014\JP Martin Trusler\2014-09-22 实验台照片\ps\922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79700" y="4235450"/>
            <a:ext cx="1439863" cy="141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4" name="Picture 4" descr="F:\2014\JP Martin Trusler\2014-09-22 实验台照片\ps\9244.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68450" y="3292475"/>
            <a:ext cx="1008063" cy="88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5" name="Picture 3" descr="8220粘度"/>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76800" y="2930525"/>
            <a:ext cx="3959225" cy="287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矩形 3"/>
          <p:cNvSpPr>
            <a:spLocks noChangeArrowheads="1"/>
          </p:cNvSpPr>
          <p:nvPr/>
        </p:nvSpPr>
        <p:spPr bwMode="auto">
          <a:xfrm>
            <a:off x="360363" y="76200"/>
            <a:ext cx="82502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800" b="1" dirty="0" smtClean="0">
                <a:solidFill>
                  <a:schemeClr val="bg1"/>
                </a:solidFill>
                <a:latin typeface="+mj-lt"/>
                <a:cs typeface="Times New Roman" pitchFamily="18" charset="0"/>
              </a:rPr>
              <a:t>Viscosity measurement by capillary viscometer</a:t>
            </a:r>
            <a:endParaRPr lang="en-US" altLang="zh-CN" sz="2800" b="1" dirty="0">
              <a:solidFill>
                <a:schemeClr val="bg1"/>
              </a:solidFill>
              <a:latin typeface="+mj-lt"/>
              <a:cs typeface="Times New Roman" pitchFamily="18" charset="0"/>
            </a:endParaRPr>
          </a:p>
        </p:txBody>
      </p:sp>
    </p:spTree>
    <p:extLst>
      <p:ext uri="{BB962C8B-B14F-4D97-AF65-F5344CB8AC3E}">
        <p14:creationId xmlns="" xmlns:p14="http://schemas.microsoft.com/office/powerpoint/2010/main" val="4158342892"/>
      </p:ext>
    </p:extLst>
  </p:cSld>
  <p:clrMapOvr>
    <a:masterClrMapping/>
  </p:clrMapOvr>
  <p:transition advTm="1418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23850" y="914400"/>
            <a:ext cx="821055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marL="342900" indent="-342900">
              <a:spcBef>
                <a:spcPts val="600"/>
              </a:spcBef>
              <a:spcAft>
                <a:spcPts val="600"/>
              </a:spcAft>
              <a:buClr>
                <a:srgbClr val="0000FF"/>
              </a:buClr>
              <a:buFont typeface="Wingdings" pitchFamily="2" charset="2"/>
              <a:buChar char="p"/>
            </a:pPr>
            <a:r>
              <a:rPr kumimoji="1" lang="en-US" altLang="zh-CN" sz="2000" dirty="0">
                <a:solidFill>
                  <a:srgbClr val="FF0000"/>
                </a:solidFill>
                <a:latin typeface="+mn-lt"/>
                <a:ea typeface="楷体_GB2312" pitchFamily="49" charset="-122"/>
                <a:cs typeface="Times New Roman" pitchFamily="18" charset="0"/>
              </a:rPr>
              <a:t>An calorimeter </a:t>
            </a:r>
            <a:r>
              <a:rPr kumimoji="1" lang="en-US" altLang="zh-CN" sz="2000" dirty="0" smtClean="0">
                <a:solidFill>
                  <a:srgbClr val="FF0000"/>
                </a:solidFill>
                <a:latin typeface="+mn-lt"/>
                <a:ea typeface="楷体_GB2312" pitchFamily="49" charset="-122"/>
                <a:cs typeface="Times New Roman" pitchFamily="18" charset="0"/>
              </a:rPr>
              <a:t>constructed to measure specific heat and heat sink</a:t>
            </a:r>
            <a:endParaRPr kumimoji="1" lang="en-US" altLang="zh-CN" sz="2000" dirty="0">
              <a:solidFill>
                <a:srgbClr val="FF0000"/>
              </a:solidFill>
              <a:latin typeface="+mn-lt"/>
              <a:ea typeface="楷体_GB2312" pitchFamily="49" charset="-122"/>
              <a:cs typeface="Times New Roman" pitchFamily="18" charset="0"/>
            </a:endParaRPr>
          </a:p>
          <a:p>
            <a:pPr marL="342900" indent="-342900">
              <a:spcBef>
                <a:spcPts val="600"/>
              </a:spcBef>
              <a:spcAft>
                <a:spcPts val="600"/>
              </a:spcAft>
              <a:buClr>
                <a:srgbClr val="0000FF"/>
              </a:buClr>
              <a:buFont typeface="Wingdings" pitchFamily="2" charset="2"/>
              <a:buChar char="p"/>
            </a:pPr>
            <a:r>
              <a:rPr kumimoji="1" lang="en-US" altLang="zh-CN" sz="2000" dirty="0">
                <a:solidFill>
                  <a:srgbClr val="0000FF"/>
                </a:solidFill>
                <a:latin typeface="+mn-lt"/>
                <a:ea typeface="楷体_GB2312" pitchFamily="49" charset="-122"/>
                <a:cs typeface="Times New Roman" pitchFamily="18" charset="0"/>
              </a:rPr>
              <a:t>Temperatures ranging of 330-970 K, pressures of 0.1-10 </a:t>
            </a:r>
            <a:r>
              <a:rPr kumimoji="1" lang="en-US" altLang="zh-CN" sz="2000" dirty="0" smtClean="0">
                <a:solidFill>
                  <a:srgbClr val="0000FF"/>
                </a:solidFill>
                <a:latin typeface="+mn-lt"/>
                <a:ea typeface="楷体_GB2312" pitchFamily="49" charset="-122"/>
                <a:cs typeface="Times New Roman" pitchFamily="18" charset="0"/>
              </a:rPr>
              <a:t>MPa. Expanded </a:t>
            </a:r>
            <a:r>
              <a:rPr kumimoji="1" lang="en-US" altLang="zh-CN" sz="2000" dirty="0">
                <a:solidFill>
                  <a:srgbClr val="0000FF"/>
                </a:solidFill>
                <a:latin typeface="+mn-lt"/>
                <a:ea typeface="楷体_GB2312" pitchFamily="49" charset="-122"/>
                <a:cs typeface="Times New Roman" pitchFamily="18" charset="0"/>
              </a:rPr>
              <a:t>relative uncertainty of 2.42-3.54% in confidence of 95%.</a:t>
            </a:r>
          </a:p>
          <a:p>
            <a:pPr marL="342900" indent="-342900">
              <a:spcBef>
                <a:spcPts val="600"/>
              </a:spcBef>
              <a:spcAft>
                <a:spcPts val="600"/>
              </a:spcAft>
              <a:buClr>
                <a:srgbClr val="0000FF"/>
              </a:buClr>
              <a:buFont typeface="Wingdings" pitchFamily="2" charset="2"/>
              <a:buChar char="p"/>
            </a:pPr>
            <a:r>
              <a:rPr kumimoji="1" lang="en-US" altLang="zh-CN" sz="2000" dirty="0">
                <a:solidFill>
                  <a:srgbClr val="FF0000"/>
                </a:solidFill>
                <a:latin typeface="+mn-lt"/>
                <a:ea typeface="楷体_GB2312" pitchFamily="49" charset="-122"/>
                <a:cs typeface="Times New Roman" pitchFamily="18" charset="0"/>
              </a:rPr>
              <a:t>Heat capacity of pure substance like cyclohexane, binary mixtures, and hydrocarbon fuel were measured.</a:t>
            </a:r>
            <a:endParaRPr kumimoji="1" lang="zh-CN" altLang="en-US" sz="2000" dirty="0">
              <a:solidFill>
                <a:srgbClr val="FF0000"/>
              </a:solidFill>
              <a:latin typeface="+mn-lt"/>
              <a:ea typeface="楷体_GB2312" pitchFamily="49" charset="-122"/>
              <a:cs typeface="Times New Roman" pitchFamily="18" charset="0"/>
            </a:endParaRPr>
          </a:p>
        </p:txBody>
      </p:sp>
      <p:sp>
        <p:nvSpPr>
          <p:cNvPr id="4100" name="Text Box 4"/>
          <p:cNvSpPr txBox="1">
            <a:spLocks noChangeArrowheads="1"/>
          </p:cNvSpPr>
          <p:nvPr/>
        </p:nvSpPr>
        <p:spPr bwMode="auto">
          <a:xfrm>
            <a:off x="317500" y="5867400"/>
            <a:ext cx="4191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600" b="1" dirty="0" smtClean="0">
                <a:solidFill>
                  <a:srgbClr val="FF0000"/>
                </a:solidFill>
              </a:rPr>
              <a:t>Calorimeter</a:t>
            </a:r>
            <a:endParaRPr lang="zh-CN" altLang="en-US" sz="1600" b="1" dirty="0">
              <a:solidFill>
                <a:srgbClr val="FF0000"/>
              </a:solidFill>
            </a:endParaRPr>
          </a:p>
        </p:txBody>
      </p:sp>
      <p:sp>
        <p:nvSpPr>
          <p:cNvPr id="4101" name="Text Box 7"/>
          <p:cNvSpPr txBox="1">
            <a:spLocks noChangeArrowheads="1"/>
          </p:cNvSpPr>
          <p:nvPr/>
        </p:nvSpPr>
        <p:spPr bwMode="auto">
          <a:xfrm>
            <a:off x="4800600" y="5867400"/>
            <a:ext cx="4191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600" b="1" dirty="0" smtClean="0">
                <a:solidFill>
                  <a:srgbClr val="FF0000"/>
                </a:solidFill>
              </a:rPr>
              <a:t>Experimental result of heat capacity</a:t>
            </a:r>
            <a:endParaRPr lang="zh-CN" altLang="en-US" sz="1600" b="1" dirty="0">
              <a:solidFill>
                <a:srgbClr val="FF0000"/>
              </a:solidFill>
            </a:endParaRPr>
          </a:p>
        </p:txBody>
      </p:sp>
      <p:sp>
        <p:nvSpPr>
          <p:cNvPr id="4102"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zh-CN" altLang="zh-CN"/>
          </a:p>
        </p:txBody>
      </p:sp>
      <p:sp>
        <p:nvSpPr>
          <p:cNvPr id="4103"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zh-CN" altLang="zh-CN"/>
          </a:p>
        </p:txBody>
      </p:sp>
      <p:pic>
        <p:nvPicPr>
          <p:cNvPr id="4106" name="Picture 2" descr="8220-比热容"/>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00600" y="2968625"/>
            <a:ext cx="3563938" cy="296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7" name="Picture 3" descr="比热测试装置简图-201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1975" y="2819400"/>
            <a:ext cx="3629025" cy="306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矩形 3"/>
          <p:cNvSpPr>
            <a:spLocks noChangeArrowheads="1"/>
          </p:cNvSpPr>
          <p:nvPr/>
        </p:nvSpPr>
        <p:spPr bwMode="auto">
          <a:xfrm>
            <a:off x="360363" y="76200"/>
            <a:ext cx="82502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800" b="1" dirty="0" smtClean="0">
                <a:solidFill>
                  <a:schemeClr val="bg1"/>
                </a:solidFill>
                <a:latin typeface="+mj-lt"/>
                <a:cs typeface="Times New Roman" pitchFamily="18" charset="0"/>
              </a:rPr>
              <a:t>Heat capacity measurement </a:t>
            </a:r>
            <a:r>
              <a:rPr lang="en-US" altLang="zh-CN" sz="2800" b="1" dirty="0" smtClean="0">
                <a:solidFill>
                  <a:schemeClr val="bg1"/>
                </a:solidFill>
                <a:latin typeface="+mj-lt"/>
                <a:cs typeface="Times New Roman" pitchFamily="18" charset="0"/>
              </a:rPr>
              <a:t>by calorimeter</a:t>
            </a:r>
            <a:endParaRPr lang="en-US" altLang="zh-CN" sz="2800" b="1" dirty="0">
              <a:solidFill>
                <a:schemeClr val="bg1"/>
              </a:solidFill>
              <a:latin typeface="+mj-lt"/>
              <a:cs typeface="Times New Roman" pitchFamily="18" charset="0"/>
            </a:endParaRPr>
          </a:p>
        </p:txBody>
      </p:sp>
    </p:spTree>
    <p:extLst>
      <p:ext uri="{BB962C8B-B14F-4D97-AF65-F5344CB8AC3E}">
        <p14:creationId xmlns="" xmlns:p14="http://schemas.microsoft.com/office/powerpoint/2010/main" val="1005869183"/>
      </p:ext>
    </p:extLst>
  </p:cSld>
  <p:clrMapOvr>
    <a:masterClrMapping/>
  </p:clrMapOvr>
  <p:transition advTm="1418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86318" y="3124200"/>
            <a:ext cx="4611243" cy="2165604"/>
          </a:xfrm>
          <a:prstGeom prst="rect">
            <a:avLst/>
          </a:prstGeom>
          <a:noFill/>
          <a:ln>
            <a:noFill/>
          </a:ln>
        </p:spPr>
      </p:pic>
      <p:sp>
        <p:nvSpPr>
          <p:cNvPr id="3" name="矩形 3"/>
          <p:cNvSpPr>
            <a:spLocks noChangeArrowheads="1"/>
          </p:cNvSpPr>
          <p:nvPr/>
        </p:nvSpPr>
        <p:spPr bwMode="auto">
          <a:xfrm>
            <a:off x="360363" y="76200"/>
            <a:ext cx="82502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800" b="1" dirty="0" smtClean="0">
                <a:solidFill>
                  <a:schemeClr val="bg1"/>
                </a:solidFill>
                <a:latin typeface="+mj-lt"/>
                <a:cs typeface="Times New Roman" pitchFamily="18" charset="0"/>
              </a:rPr>
              <a:t>Thermal conductivity measurement</a:t>
            </a:r>
            <a:endParaRPr lang="en-US" altLang="zh-CN" sz="2800" b="1" dirty="0">
              <a:solidFill>
                <a:schemeClr val="bg1"/>
              </a:solidFill>
              <a:latin typeface="+mj-lt"/>
              <a:cs typeface="Times New Roman" pitchFamily="18" charset="0"/>
            </a:endParaRPr>
          </a:p>
        </p:txBody>
      </p:sp>
      <p:sp>
        <p:nvSpPr>
          <p:cNvPr id="6" name="Rectangle 3"/>
          <p:cNvSpPr>
            <a:spLocks noChangeArrowheads="1"/>
          </p:cNvSpPr>
          <p:nvPr/>
        </p:nvSpPr>
        <p:spPr bwMode="auto">
          <a:xfrm>
            <a:off x="323850" y="914400"/>
            <a:ext cx="866775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p>
            <a:pPr marL="342900" indent="-342900">
              <a:spcBef>
                <a:spcPts val="600"/>
              </a:spcBef>
              <a:spcAft>
                <a:spcPts val="600"/>
              </a:spcAft>
              <a:buClr>
                <a:srgbClr val="0000FF"/>
              </a:buClr>
              <a:buFont typeface="Wingdings" pitchFamily="2" charset="2"/>
              <a:buChar char="p"/>
            </a:pPr>
            <a:r>
              <a:rPr kumimoji="1" lang="en-US" altLang="zh-CN" sz="2000" dirty="0">
                <a:solidFill>
                  <a:srgbClr val="FF0000"/>
                </a:solidFill>
                <a:latin typeface="+mn-lt"/>
                <a:ea typeface="楷体_GB2312" pitchFamily="49" charset="-122"/>
                <a:cs typeface="Times New Roman" pitchFamily="18" charset="0"/>
              </a:rPr>
              <a:t>Based on transient hot-wire </a:t>
            </a:r>
            <a:r>
              <a:rPr kumimoji="1" lang="en-US" altLang="zh-CN" sz="2000" dirty="0" smtClean="0">
                <a:solidFill>
                  <a:srgbClr val="FF0000"/>
                </a:solidFill>
                <a:latin typeface="+mn-lt"/>
                <a:ea typeface="楷体_GB2312" pitchFamily="49" charset="-122"/>
                <a:cs typeface="Times New Roman" pitchFamily="18" charset="0"/>
              </a:rPr>
              <a:t>method, a thermal conductivity analyzer for hydrocarbon fuel was </a:t>
            </a:r>
            <a:r>
              <a:rPr kumimoji="1" lang="en-US" altLang="zh-CN" sz="2000" dirty="0">
                <a:solidFill>
                  <a:srgbClr val="FF0000"/>
                </a:solidFill>
                <a:latin typeface="+mn-lt"/>
                <a:ea typeface="楷体_GB2312" pitchFamily="49" charset="-122"/>
                <a:cs typeface="Times New Roman" pitchFamily="18" charset="0"/>
              </a:rPr>
              <a:t>constructed</a:t>
            </a:r>
            <a:r>
              <a:rPr kumimoji="1" lang="en-US" altLang="zh-CN" sz="2000" dirty="0" smtClean="0">
                <a:solidFill>
                  <a:srgbClr val="FF0000"/>
                </a:solidFill>
                <a:latin typeface="+mn-lt"/>
                <a:ea typeface="楷体_GB2312" pitchFamily="49" charset="-122"/>
                <a:cs typeface="Times New Roman" pitchFamily="18" charset="0"/>
              </a:rPr>
              <a:t>. </a:t>
            </a:r>
          </a:p>
          <a:p>
            <a:pPr marL="342900" indent="-342900">
              <a:spcBef>
                <a:spcPts val="600"/>
              </a:spcBef>
              <a:spcAft>
                <a:spcPts val="600"/>
              </a:spcAft>
              <a:buClr>
                <a:srgbClr val="0000FF"/>
              </a:buClr>
              <a:buFont typeface="Wingdings" pitchFamily="2" charset="2"/>
              <a:buChar char="p"/>
            </a:pPr>
            <a:r>
              <a:rPr kumimoji="1" lang="en-US" altLang="zh-CN" sz="2000" dirty="0" smtClean="0">
                <a:solidFill>
                  <a:srgbClr val="0000FF"/>
                </a:solidFill>
                <a:latin typeface="+mn-lt"/>
                <a:ea typeface="楷体_GB2312" pitchFamily="49" charset="-122"/>
                <a:cs typeface="Times New Roman" pitchFamily="18" charset="0"/>
              </a:rPr>
              <a:t>Temperatures </a:t>
            </a:r>
            <a:r>
              <a:rPr kumimoji="1" lang="en-US" altLang="zh-CN" sz="2000" dirty="0">
                <a:solidFill>
                  <a:srgbClr val="0000FF"/>
                </a:solidFill>
                <a:latin typeface="+mn-lt"/>
                <a:ea typeface="楷体_GB2312" pitchFamily="49" charset="-122"/>
                <a:cs typeface="Times New Roman" pitchFamily="18" charset="0"/>
              </a:rPr>
              <a:t>ranging of </a:t>
            </a:r>
            <a:r>
              <a:rPr kumimoji="1" lang="en-US" altLang="zh-CN" sz="2000" dirty="0" smtClean="0">
                <a:solidFill>
                  <a:srgbClr val="0000FF"/>
                </a:solidFill>
                <a:latin typeface="+mn-lt"/>
                <a:ea typeface="楷体_GB2312" pitchFamily="49" charset="-122"/>
                <a:cs typeface="Times New Roman" pitchFamily="18" charset="0"/>
              </a:rPr>
              <a:t>330-773 </a:t>
            </a:r>
            <a:r>
              <a:rPr kumimoji="1" lang="en-US" altLang="zh-CN" sz="2000" dirty="0">
                <a:solidFill>
                  <a:srgbClr val="0000FF"/>
                </a:solidFill>
                <a:latin typeface="+mn-lt"/>
                <a:ea typeface="楷体_GB2312" pitchFamily="49" charset="-122"/>
                <a:cs typeface="Times New Roman" pitchFamily="18" charset="0"/>
              </a:rPr>
              <a:t>K, pressures of 0.1-10 </a:t>
            </a:r>
            <a:r>
              <a:rPr kumimoji="1" lang="en-US" altLang="zh-CN" sz="2000" dirty="0" smtClean="0">
                <a:solidFill>
                  <a:srgbClr val="0000FF"/>
                </a:solidFill>
                <a:latin typeface="+mn-lt"/>
                <a:ea typeface="楷体_GB2312" pitchFamily="49" charset="-122"/>
                <a:cs typeface="Times New Roman" pitchFamily="18" charset="0"/>
              </a:rPr>
              <a:t>MPa. Expanded </a:t>
            </a:r>
            <a:r>
              <a:rPr kumimoji="1" lang="en-US" altLang="zh-CN" sz="2000" dirty="0">
                <a:solidFill>
                  <a:srgbClr val="0000FF"/>
                </a:solidFill>
                <a:latin typeface="+mn-lt"/>
                <a:ea typeface="楷体_GB2312" pitchFamily="49" charset="-122"/>
                <a:cs typeface="Times New Roman" pitchFamily="18" charset="0"/>
              </a:rPr>
              <a:t>relative uncertainty of </a:t>
            </a:r>
            <a:r>
              <a:rPr kumimoji="1" lang="en-US" altLang="zh-CN" sz="2000" dirty="0" smtClean="0">
                <a:solidFill>
                  <a:srgbClr val="0000FF"/>
                </a:solidFill>
                <a:latin typeface="+mn-lt"/>
                <a:ea typeface="楷体_GB2312" pitchFamily="49" charset="-122"/>
                <a:cs typeface="Times New Roman" pitchFamily="18" charset="0"/>
              </a:rPr>
              <a:t>5% </a:t>
            </a:r>
            <a:r>
              <a:rPr kumimoji="1" lang="en-US" altLang="zh-CN" sz="2000" dirty="0">
                <a:solidFill>
                  <a:srgbClr val="0000FF"/>
                </a:solidFill>
                <a:latin typeface="+mn-lt"/>
                <a:ea typeface="楷体_GB2312" pitchFamily="49" charset="-122"/>
                <a:cs typeface="Times New Roman" pitchFamily="18" charset="0"/>
              </a:rPr>
              <a:t>in confidence of 95%.</a:t>
            </a:r>
          </a:p>
          <a:p>
            <a:pPr marL="342900" indent="-342900">
              <a:spcBef>
                <a:spcPts val="600"/>
              </a:spcBef>
              <a:spcAft>
                <a:spcPts val="600"/>
              </a:spcAft>
              <a:buClr>
                <a:srgbClr val="0000FF"/>
              </a:buClr>
              <a:buFont typeface="Wingdings" pitchFamily="2" charset="2"/>
              <a:buChar char="p"/>
            </a:pPr>
            <a:r>
              <a:rPr kumimoji="1" lang="en-US" altLang="zh-CN" sz="2000" dirty="0" smtClean="0">
                <a:solidFill>
                  <a:srgbClr val="FF0000"/>
                </a:solidFill>
                <a:latin typeface="+mn-lt"/>
                <a:ea typeface="楷体_GB2312" pitchFamily="49" charset="-122"/>
                <a:cs typeface="Times New Roman" pitchFamily="18" charset="0"/>
              </a:rPr>
              <a:t>Pure </a:t>
            </a:r>
            <a:r>
              <a:rPr kumimoji="1" lang="en-US" altLang="zh-CN" sz="2000" dirty="0">
                <a:solidFill>
                  <a:srgbClr val="FF0000"/>
                </a:solidFill>
                <a:latin typeface="+mn-lt"/>
                <a:ea typeface="楷体_GB2312" pitchFamily="49" charset="-122"/>
                <a:cs typeface="Times New Roman" pitchFamily="18" charset="0"/>
              </a:rPr>
              <a:t>substance like cyclohexane</a:t>
            </a:r>
            <a:r>
              <a:rPr kumimoji="1" lang="en-US" altLang="zh-CN" sz="2000" dirty="0" smtClean="0">
                <a:solidFill>
                  <a:srgbClr val="FF0000"/>
                </a:solidFill>
                <a:latin typeface="+mn-lt"/>
                <a:ea typeface="楷体_GB2312" pitchFamily="49" charset="-122"/>
                <a:cs typeface="Times New Roman" pitchFamily="18" charset="0"/>
              </a:rPr>
              <a:t>, </a:t>
            </a:r>
            <a:r>
              <a:rPr kumimoji="1" lang="en-US" altLang="zh-CN" sz="2000" dirty="0">
                <a:solidFill>
                  <a:srgbClr val="FF0000"/>
                </a:solidFill>
                <a:latin typeface="+mn-lt"/>
                <a:ea typeface="楷体_GB2312" pitchFamily="49" charset="-122"/>
                <a:cs typeface="Times New Roman" pitchFamily="18" charset="0"/>
              </a:rPr>
              <a:t>and hydrocarbon fuel were measured.</a:t>
            </a:r>
            <a:endParaRPr kumimoji="1" lang="zh-CN" altLang="en-US" sz="2000" dirty="0">
              <a:solidFill>
                <a:srgbClr val="FF0000"/>
              </a:solidFill>
              <a:latin typeface="+mn-lt"/>
              <a:ea typeface="楷体_GB2312" pitchFamily="49" charset="-122"/>
              <a:cs typeface="Times New Roman" pitchFamily="18"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 xmlns:p14="http://schemas.microsoft.com/office/powerpoint/2010/main" val="3961402696"/>
              </p:ext>
            </p:extLst>
          </p:nvPr>
        </p:nvGraphicFramePr>
        <p:xfrm>
          <a:off x="4823518" y="2853392"/>
          <a:ext cx="4092575" cy="2895600"/>
        </p:xfrm>
        <a:graphic>
          <a:graphicData uri="http://schemas.openxmlformats.org/presentationml/2006/ole">
            <p:oleObj spid="_x0000_s49165" name="Graph" r:id="rId4" imgW="4276954" imgH="3022397" progId="Origin50.Graph">
              <p:embed/>
            </p:oleObj>
          </a:graphicData>
        </a:graphic>
      </p:graphicFrame>
      <p:sp>
        <p:nvSpPr>
          <p:cNvPr id="9" name="Text Box 4"/>
          <p:cNvSpPr txBox="1">
            <a:spLocks noChangeArrowheads="1"/>
          </p:cNvSpPr>
          <p:nvPr/>
        </p:nvSpPr>
        <p:spPr bwMode="auto">
          <a:xfrm>
            <a:off x="360363" y="5681246"/>
            <a:ext cx="446315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600" b="1" dirty="0" smtClean="0">
                <a:solidFill>
                  <a:srgbClr val="FF0000"/>
                </a:solidFill>
              </a:rPr>
              <a:t>Hot disk TPS2500 thermal constant analyzer</a:t>
            </a:r>
            <a:endParaRPr lang="zh-CN" altLang="en-US" sz="1600" b="1" dirty="0">
              <a:solidFill>
                <a:srgbClr val="FF0000"/>
              </a:solidFill>
            </a:endParaRPr>
          </a:p>
        </p:txBody>
      </p:sp>
      <p:sp>
        <p:nvSpPr>
          <p:cNvPr id="10" name="Text Box 4"/>
          <p:cNvSpPr txBox="1">
            <a:spLocks noChangeArrowheads="1"/>
          </p:cNvSpPr>
          <p:nvPr/>
        </p:nvSpPr>
        <p:spPr bwMode="auto">
          <a:xfrm>
            <a:off x="4823518" y="5671325"/>
            <a:ext cx="446315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600" b="1" dirty="0">
                <a:solidFill>
                  <a:srgbClr val="FF0000"/>
                </a:solidFill>
              </a:rPr>
              <a:t>Experimental</a:t>
            </a:r>
            <a:r>
              <a:rPr lang="en-US" altLang="zh-CN" sz="1600" b="1" dirty="0" smtClean="0">
                <a:solidFill>
                  <a:srgbClr val="FF0000"/>
                </a:solidFill>
              </a:rPr>
              <a:t> result of cyclohexane</a:t>
            </a:r>
            <a:endParaRPr lang="zh-CN" altLang="en-US" sz="1600" b="1" dirty="0">
              <a:solidFill>
                <a:srgbClr val="FF0000"/>
              </a:solidFill>
            </a:endParaRPr>
          </a:p>
        </p:txBody>
      </p:sp>
    </p:spTree>
    <p:extLst>
      <p:ext uri="{BB962C8B-B14F-4D97-AF65-F5344CB8AC3E}">
        <p14:creationId xmlns="" xmlns:p14="http://schemas.microsoft.com/office/powerpoint/2010/main" val="3882237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04800" y="76200"/>
            <a:ext cx="6418263"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buFont typeface="Wingdings" pitchFamily="2" charset="2"/>
              <a:buNone/>
              <a:defRPr/>
            </a:pPr>
            <a:r>
              <a:rPr kumimoji="1" lang="en-US" altLang="zh-CN" sz="3200" b="1" dirty="0" smtClean="0">
                <a:solidFill>
                  <a:schemeClr val="bg1"/>
                </a:solidFill>
                <a:latin typeface="+mn-lt"/>
                <a:ea typeface="黑体" pitchFamily="2" charset="-122"/>
              </a:rPr>
              <a:t>Critical parameters</a:t>
            </a:r>
            <a:endParaRPr kumimoji="1" lang="zh-CN" altLang="en-US" sz="3200" b="1" dirty="0">
              <a:solidFill>
                <a:schemeClr val="bg1"/>
              </a:solidFill>
              <a:latin typeface="+mn-lt"/>
              <a:ea typeface="黑体" pitchFamily="2" charset="-122"/>
            </a:endParaRPr>
          </a:p>
        </p:txBody>
      </p:sp>
      <p:sp>
        <p:nvSpPr>
          <p:cNvPr id="21507" name="矩形 5"/>
          <p:cNvSpPr>
            <a:spLocks noChangeArrowheads="1"/>
          </p:cNvSpPr>
          <p:nvPr/>
        </p:nvSpPr>
        <p:spPr bwMode="auto">
          <a:xfrm>
            <a:off x="228600" y="762000"/>
            <a:ext cx="815297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altLang="zh-CN" sz="2400" b="1" dirty="0" smtClean="0">
                <a:solidFill>
                  <a:srgbClr val="FF0000"/>
                </a:solidFill>
                <a:latin typeface="+mn-lt"/>
                <a:ea typeface="Adobe 黑体 Std R" pitchFamily="34" charset="-122"/>
                <a:cs typeface="Times New Roman" pitchFamily="18" charset="0"/>
              </a:rPr>
              <a:t>Critical properties measured by </a:t>
            </a:r>
            <a:r>
              <a:rPr lang="en-US" altLang="zh-CN" sz="2400" b="1" dirty="0">
                <a:solidFill>
                  <a:srgbClr val="FF0000"/>
                </a:solidFill>
                <a:latin typeface="+mn-lt"/>
              </a:rPr>
              <a:t>critical opalescence </a:t>
            </a:r>
            <a:r>
              <a:rPr lang="en-US" altLang="zh-CN" sz="2400" b="1" dirty="0" smtClean="0">
                <a:solidFill>
                  <a:srgbClr val="FF0000"/>
                </a:solidFill>
                <a:latin typeface="+mn-lt"/>
              </a:rPr>
              <a:t>phenomena.</a:t>
            </a:r>
            <a:r>
              <a:rPr lang="en-US" altLang="zh-CN" sz="2400" b="1" dirty="0" smtClean="0">
                <a:solidFill>
                  <a:srgbClr val="FF0000"/>
                </a:solidFill>
                <a:latin typeface="+mn-lt"/>
                <a:ea typeface="Adobe 黑体 Std R" pitchFamily="34" charset="-122"/>
                <a:cs typeface="Times New Roman" pitchFamily="18" charset="0"/>
              </a:rPr>
              <a:t> </a:t>
            </a:r>
            <a:endParaRPr lang="zh-CN" altLang="zh-CN" sz="2400" b="1" dirty="0">
              <a:solidFill>
                <a:srgbClr val="FF0000"/>
              </a:solidFill>
              <a:latin typeface="+mn-lt"/>
              <a:ea typeface="Adobe 黑体 Std R" pitchFamily="34" charset="-122"/>
              <a:cs typeface="Times New Roman" pitchFamily="18" charset="0"/>
            </a:endParaRPr>
          </a:p>
        </p:txBody>
      </p:sp>
      <p:pic>
        <p:nvPicPr>
          <p:cNvPr id="21508" name="Picture 3" descr="正己烷"/>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1693471"/>
            <a:ext cx="8141862" cy="255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7"/>
          <p:cNvSpPr/>
          <p:nvPr/>
        </p:nvSpPr>
        <p:spPr>
          <a:xfrm>
            <a:off x="164092" y="4343400"/>
            <a:ext cx="8217481" cy="1938992"/>
          </a:xfrm>
          <a:prstGeom prst="rect">
            <a:avLst/>
          </a:prstGeom>
        </p:spPr>
        <p:txBody>
          <a:bodyPr wrap="square">
            <a:spAutoFit/>
          </a:bodyPr>
          <a:lstStyle/>
          <a:p>
            <a:pPr>
              <a:defRPr/>
            </a:pPr>
            <a:r>
              <a:rPr lang="en-US" altLang="zh-CN" sz="2400" dirty="0" smtClean="0">
                <a:solidFill>
                  <a:srgbClr val="FF0000"/>
                </a:solidFill>
                <a:latin typeface="+mn-lt"/>
                <a:ea typeface="黑体" pitchFamily="2" charset="-122"/>
                <a:cs typeface="Times New Roman" pitchFamily="18" charset="0"/>
              </a:rPr>
              <a:t>Critical properties of cyclohexane</a:t>
            </a:r>
            <a:endParaRPr lang="en-US" altLang="zh-CN" sz="2400" dirty="0">
              <a:solidFill>
                <a:srgbClr val="FF0000"/>
              </a:solidFill>
              <a:latin typeface="+mn-lt"/>
              <a:ea typeface="黑体" pitchFamily="2" charset="-122"/>
              <a:cs typeface="Times New Roman" pitchFamily="18" charset="0"/>
            </a:endParaRPr>
          </a:p>
          <a:p>
            <a:pPr marL="342900" indent="-342900">
              <a:buFont typeface="Wingdings" pitchFamily="2" charset="2"/>
              <a:buChar char="u"/>
              <a:defRPr/>
            </a:pPr>
            <a:r>
              <a:rPr lang="en-US" altLang="zh-CN" sz="2400" dirty="0" smtClean="0">
                <a:solidFill>
                  <a:srgbClr val="000099"/>
                </a:solidFill>
                <a:latin typeface="+mn-lt"/>
                <a:ea typeface="黑体" pitchFamily="2" charset="-122"/>
                <a:cs typeface="Times New Roman" pitchFamily="18" charset="0"/>
              </a:rPr>
              <a:t>Results well agreed with the NIST values with errors not exceeding 0.95</a:t>
            </a:r>
            <a:r>
              <a:rPr lang="en-US" altLang="zh-CN" sz="2400" dirty="0">
                <a:solidFill>
                  <a:srgbClr val="000099"/>
                </a:solidFill>
                <a:latin typeface="+mn-lt"/>
                <a:ea typeface="黑体" pitchFamily="2" charset="-122"/>
                <a:cs typeface="Times New Roman" pitchFamily="18" charset="0"/>
              </a:rPr>
              <a:t>%</a:t>
            </a:r>
            <a:r>
              <a:rPr lang="zh-CN" altLang="en-US" sz="2400" dirty="0">
                <a:solidFill>
                  <a:srgbClr val="000099"/>
                </a:solidFill>
                <a:latin typeface="+mn-lt"/>
                <a:ea typeface="黑体" pitchFamily="2" charset="-122"/>
                <a:cs typeface="Times New Roman" pitchFamily="18" charset="0"/>
              </a:rPr>
              <a:t>；</a:t>
            </a:r>
            <a:endParaRPr lang="en-US" altLang="zh-CN" sz="2400" dirty="0">
              <a:solidFill>
                <a:srgbClr val="000099"/>
              </a:solidFill>
              <a:latin typeface="+mn-lt"/>
              <a:ea typeface="黑体" pitchFamily="2" charset="-122"/>
              <a:cs typeface="Times New Roman" pitchFamily="18" charset="0"/>
            </a:endParaRPr>
          </a:p>
          <a:p>
            <a:pPr marL="342900" indent="-342900">
              <a:buFont typeface="Wingdings" pitchFamily="2" charset="2"/>
              <a:buChar char="u"/>
              <a:defRPr/>
            </a:pPr>
            <a:r>
              <a:rPr lang="en-US" altLang="zh-CN" sz="2400" dirty="0" smtClean="0">
                <a:solidFill>
                  <a:srgbClr val="FF0000"/>
                </a:solidFill>
                <a:latin typeface="+mn-lt"/>
                <a:ea typeface="黑体" pitchFamily="2" charset="-122"/>
                <a:cs typeface="Times New Roman" pitchFamily="18" charset="0"/>
              </a:rPr>
              <a:t>Experimental results</a:t>
            </a:r>
            <a:r>
              <a:rPr lang="zh-CN" altLang="en-US" sz="2400" dirty="0" smtClean="0">
                <a:solidFill>
                  <a:srgbClr val="FF0000"/>
                </a:solidFill>
                <a:latin typeface="+mn-lt"/>
                <a:ea typeface="黑体" pitchFamily="2" charset="-122"/>
                <a:cs typeface="Times New Roman" pitchFamily="18" charset="0"/>
              </a:rPr>
              <a:t>：</a:t>
            </a:r>
            <a:r>
              <a:rPr lang="en-US" altLang="zh-CN" sz="2400" dirty="0">
                <a:solidFill>
                  <a:srgbClr val="FF0000"/>
                </a:solidFill>
                <a:latin typeface="+mn-lt"/>
                <a:ea typeface="黑体" pitchFamily="2" charset="-122"/>
                <a:cs typeface="Times New Roman" pitchFamily="18" charset="0"/>
              </a:rPr>
              <a:t>3.03MPa</a:t>
            </a:r>
            <a:r>
              <a:rPr lang="zh-CN" altLang="zh-CN" sz="2400" dirty="0">
                <a:solidFill>
                  <a:srgbClr val="FF0000"/>
                </a:solidFill>
                <a:latin typeface="+mn-lt"/>
                <a:ea typeface="黑体" pitchFamily="2" charset="-122"/>
                <a:cs typeface="Times New Roman" pitchFamily="18" charset="0"/>
              </a:rPr>
              <a:t>，</a:t>
            </a:r>
            <a:r>
              <a:rPr lang="en-US" altLang="zh-CN" sz="2400" dirty="0">
                <a:solidFill>
                  <a:srgbClr val="FF0000"/>
                </a:solidFill>
                <a:latin typeface="+mn-lt"/>
                <a:ea typeface="黑体" pitchFamily="2" charset="-122"/>
                <a:cs typeface="Times New Roman" pitchFamily="18" charset="0"/>
              </a:rPr>
              <a:t>507.52K</a:t>
            </a:r>
          </a:p>
          <a:p>
            <a:pPr marL="342900" indent="-342900">
              <a:buFont typeface="Wingdings" pitchFamily="2" charset="2"/>
              <a:buChar char="u"/>
              <a:defRPr/>
            </a:pPr>
            <a:r>
              <a:rPr lang="en-US" altLang="zh-CN" sz="2400" dirty="0" smtClean="0">
                <a:solidFill>
                  <a:srgbClr val="000099"/>
                </a:solidFill>
                <a:latin typeface="+mn-lt"/>
                <a:ea typeface="黑体" pitchFamily="2" charset="-122"/>
                <a:cs typeface="Times New Roman" pitchFamily="18" charset="0"/>
              </a:rPr>
              <a:t>NIST values</a:t>
            </a:r>
            <a:r>
              <a:rPr lang="zh-CN" altLang="en-US" sz="2400" dirty="0" smtClean="0">
                <a:solidFill>
                  <a:srgbClr val="000099"/>
                </a:solidFill>
                <a:latin typeface="+mn-lt"/>
                <a:ea typeface="黑体" pitchFamily="2" charset="-122"/>
                <a:cs typeface="Times New Roman" pitchFamily="18" charset="0"/>
              </a:rPr>
              <a:t>：</a:t>
            </a:r>
            <a:r>
              <a:rPr lang="en-US" altLang="zh-CN" sz="2400" dirty="0">
                <a:solidFill>
                  <a:srgbClr val="000099"/>
                </a:solidFill>
                <a:latin typeface="+mn-lt"/>
                <a:ea typeface="黑体" pitchFamily="2" charset="-122"/>
                <a:cs typeface="Times New Roman" pitchFamily="18" charset="0"/>
              </a:rPr>
              <a:t>3.034MPa</a:t>
            </a:r>
            <a:r>
              <a:rPr lang="zh-CN" altLang="zh-CN" sz="2400" dirty="0">
                <a:solidFill>
                  <a:srgbClr val="000099"/>
                </a:solidFill>
                <a:latin typeface="+mn-lt"/>
                <a:ea typeface="黑体" pitchFamily="2" charset="-122"/>
                <a:cs typeface="Times New Roman" pitchFamily="18" charset="0"/>
              </a:rPr>
              <a:t>，</a:t>
            </a:r>
            <a:r>
              <a:rPr lang="en-US" altLang="zh-CN" sz="2400" dirty="0">
                <a:solidFill>
                  <a:srgbClr val="000099"/>
                </a:solidFill>
                <a:latin typeface="+mn-lt"/>
                <a:ea typeface="黑体" pitchFamily="2" charset="-122"/>
                <a:cs typeface="Times New Roman" pitchFamily="18" charset="0"/>
              </a:rPr>
              <a:t>507.82K</a:t>
            </a:r>
          </a:p>
        </p:txBody>
      </p:sp>
    </p:spTree>
    <p:extLst>
      <p:ext uri="{BB962C8B-B14F-4D97-AF65-F5344CB8AC3E}">
        <p14:creationId xmlns="" xmlns:p14="http://schemas.microsoft.com/office/powerpoint/2010/main" val="24951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a:spLocks noChangeArrowheads="1"/>
          </p:cNvSpPr>
          <p:nvPr/>
        </p:nvSpPr>
        <p:spPr bwMode="auto">
          <a:xfrm>
            <a:off x="152400" y="762000"/>
            <a:ext cx="815297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altLang="zh-CN" sz="2800" b="1" dirty="0" smtClean="0">
                <a:solidFill>
                  <a:srgbClr val="FF0000"/>
                </a:solidFill>
                <a:latin typeface="+mn-lt"/>
                <a:ea typeface="Adobe 黑体 Std R" pitchFamily="34" charset="-122"/>
                <a:cs typeface="Times New Roman" pitchFamily="18" charset="0"/>
              </a:rPr>
              <a:t>Heat transfer characteristics </a:t>
            </a:r>
            <a:endParaRPr lang="zh-CN" altLang="zh-CN" sz="2800" b="1" dirty="0">
              <a:solidFill>
                <a:srgbClr val="FF0000"/>
              </a:solidFill>
              <a:latin typeface="+mn-lt"/>
              <a:ea typeface="Adobe 黑体 Std R" pitchFamily="34" charset="-122"/>
              <a:cs typeface="Times New Roman" pitchFamily="18" charset="0"/>
            </a:endParaRPr>
          </a:p>
        </p:txBody>
      </p:sp>
      <p:sp>
        <p:nvSpPr>
          <p:cNvPr id="6" name="Rectangle 2"/>
          <p:cNvSpPr>
            <a:spLocks noChangeArrowheads="1"/>
          </p:cNvSpPr>
          <p:nvPr/>
        </p:nvSpPr>
        <p:spPr bwMode="auto">
          <a:xfrm>
            <a:off x="304800" y="76200"/>
            <a:ext cx="6418263"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buFont typeface="Wingdings" pitchFamily="2" charset="2"/>
              <a:buNone/>
              <a:defRPr/>
            </a:pPr>
            <a:r>
              <a:rPr kumimoji="1" lang="en-US" altLang="zh-CN" sz="3200" b="1" dirty="0" smtClean="0">
                <a:solidFill>
                  <a:schemeClr val="bg1"/>
                </a:solidFill>
                <a:latin typeface="+mn-lt"/>
                <a:ea typeface="黑体" pitchFamily="2" charset="-122"/>
              </a:rPr>
              <a:t>Most recent publications</a:t>
            </a:r>
            <a:endParaRPr kumimoji="1" lang="zh-CN" altLang="en-US" sz="3200" b="1" dirty="0">
              <a:solidFill>
                <a:schemeClr val="bg1"/>
              </a:solidFill>
              <a:latin typeface="+mn-lt"/>
              <a:ea typeface="黑体" pitchFamily="2" charset="-122"/>
            </a:endParaRPr>
          </a:p>
        </p:txBody>
      </p:sp>
      <p:graphicFrame>
        <p:nvGraphicFramePr>
          <p:cNvPr id="7" name="Group 80"/>
          <p:cNvGraphicFramePr>
            <a:graphicFrameLocks noGrp="1"/>
          </p:cNvGraphicFramePr>
          <p:nvPr>
            <p:extLst>
              <p:ext uri="{D42A27DB-BD31-4B8C-83A1-F6EECF244321}">
                <p14:modId xmlns="" xmlns:p14="http://schemas.microsoft.com/office/powerpoint/2010/main" val="1322059053"/>
              </p:ext>
            </p:extLst>
          </p:nvPr>
        </p:nvGraphicFramePr>
        <p:xfrm>
          <a:off x="120650" y="1371600"/>
          <a:ext cx="8915400" cy="4843013"/>
        </p:xfrm>
        <a:graphic>
          <a:graphicData uri="http://schemas.openxmlformats.org/drawingml/2006/table">
            <a:tbl>
              <a:tblPr/>
              <a:tblGrid>
                <a:gridCol w="8915400"/>
              </a:tblGrid>
              <a:tr h="826564">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zh-CN" sz="1600" b="1" u="none" dirty="0" smtClean="0">
                          <a:solidFill>
                            <a:srgbClr val="0000FF"/>
                          </a:solidFill>
                        </a:rPr>
                        <a:t>1. </a:t>
                      </a:r>
                      <a:r>
                        <a:rPr lang="en-US" altLang="zh-CN" sz="1600" b="0" u="none" dirty="0" smtClean="0">
                          <a:solidFill>
                            <a:srgbClr val="0000FF"/>
                          </a:solidFill>
                        </a:rPr>
                        <a:t>Zhaohui Liu</a:t>
                      </a:r>
                      <a:r>
                        <a:rPr lang="en-US" altLang="zh-CN" sz="1600" dirty="0" smtClean="0">
                          <a:solidFill>
                            <a:srgbClr val="0000FF"/>
                          </a:solidFill>
                        </a:rPr>
                        <a:t>, </a:t>
                      </a:r>
                      <a:r>
                        <a:rPr lang="en-US" altLang="zh-CN" sz="1600" dirty="0" err="1" smtClean="0">
                          <a:solidFill>
                            <a:srgbClr val="0000FF"/>
                          </a:solidFill>
                        </a:rPr>
                        <a:t>Qincheng</a:t>
                      </a:r>
                      <a:r>
                        <a:rPr lang="en-US" altLang="zh-CN" sz="1600" dirty="0" smtClean="0">
                          <a:solidFill>
                            <a:srgbClr val="0000FF"/>
                          </a:solidFill>
                        </a:rPr>
                        <a:t> Bi. Onset and departure of flow boiling heat </a:t>
                      </a:r>
                      <a:r>
                        <a:rPr lang="en-US" altLang="zh-CN" sz="1600" dirty="0" err="1" smtClean="0">
                          <a:solidFill>
                            <a:srgbClr val="0000FF"/>
                          </a:solidFill>
                        </a:rPr>
                        <a:t>trasnfer</a:t>
                      </a:r>
                      <a:r>
                        <a:rPr lang="en-US" altLang="zh-CN" sz="1600" dirty="0" smtClean="0">
                          <a:solidFill>
                            <a:srgbClr val="0000FF"/>
                          </a:solidFill>
                        </a:rPr>
                        <a:t> characteristics of cyclohexane in a horizontal minichannel. </a:t>
                      </a:r>
                      <a:r>
                        <a:rPr lang="en-US" altLang="zh-CN" sz="1600" b="1" dirty="0" smtClean="0">
                          <a:solidFill>
                            <a:srgbClr val="FF0000"/>
                          </a:solidFill>
                        </a:rPr>
                        <a:t>International Journal of Heat and Mass Transfer, 2015</a:t>
                      </a:r>
                      <a:r>
                        <a:rPr lang="en-US" altLang="zh-CN" sz="1600" dirty="0" smtClean="0">
                          <a:solidFill>
                            <a:srgbClr val="0000FF"/>
                          </a:solidFill>
                        </a:rPr>
                        <a:t>, 88: 398-405.</a:t>
                      </a:r>
                      <a:endParaRPr kumimoji="0" lang="zh-CN" altLang="en-US" sz="1500" b="1" i="0" u="none" strike="noStrike" kern="1200" cap="none" normalizeH="0" baseline="0" dirty="0" smtClean="0">
                        <a:ln>
                          <a:noFill/>
                        </a:ln>
                        <a:solidFill>
                          <a:srgbClr val="FF0000"/>
                        </a:solidFill>
                        <a:effectLst/>
                        <a:latin typeface="华文细黑" pitchFamily="2" charset="-122"/>
                        <a:ea typeface="华文细黑" pitchFamily="2" charset="-122"/>
                        <a:cs typeface="Times New Roman" pitchFamily="18" charset="0"/>
                      </a:endParaRPr>
                    </a:p>
                  </a:txBody>
                  <a:tcPr marT="45726" marB="45726" anchor="ctr" horzOverflow="overflow">
                    <a:lnL cap="flat">
                      <a:noFill/>
                    </a:lnL>
                    <a:lnR cap="flat">
                      <a:noFill/>
                    </a:lnR>
                    <a:lnT w="7620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lnTlToBr>
                      <a:noFill/>
                    </a:lnTlToBr>
                    <a:lnBlToTr>
                      <a:noFill/>
                    </a:lnBlToTr>
                    <a:noFill/>
                  </a:tcPr>
                </a:tc>
              </a:tr>
              <a:tr h="814958">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zh-CN" sz="1600" b="1" u="none" dirty="0" smtClean="0">
                          <a:solidFill>
                            <a:srgbClr val="0000FF"/>
                          </a:solidFill>
                        </a:rPr>
                        <a:t>2.</a:t>
                      </a:r>
                      <a:r>
                        <a:rPr lang="en-US" altLang="zh-CN" sz="1600" b="1" u="none" baseline="0" dirty="0" smtClean="0">
                          <a:solidFill>
                            <a:srgbClr val="0000FF"/>
                          </a:solidFill>
                        </a:rPr>
                        <a:t> </a:t>
                      </a:r>
                      <a:r>
                        <a:rPr lang="en-US" altLang="zh-CN" sz="1600" b="0" u="none" dirty="0" smtClean="0">
                          <a:solidFill>
                            <a:srgbClr val="0000FF"/>
                          </a:solidFill>
                        </a:rPr>
                        <a:t>Zhaohui Liu</a:t>
                      </a:r>
                      <a:r>
                        <a:rPr lang="en-US" altLang="zh-CN" sz="1600" dirty="0" smtClean="0">
                          <a:solidFill>
                            <a:srgbClr val="0000FF"/>
                          </a:solidFill>
                        </a:rPr>
                        <a:t>, </a:t>
                      </a:r>
                      <a:r>
                        <a:rPr lang="en-US" altLang="zh-CN" sz="1600" dirty="0" err="1" smtClean="0">
                          <a:solidFill>
                            <a:srgbClr val="0000FF"/>
                          </a:solidFill>
                        </a:rPr>
                        <a:t>Qincheng</a:t>
                      </a:r>
                      <a:r>
                        <a:rPr lang="en-US" altLang="zh-CN" sz="1600" dirty="0" smtClean="0">
                          <a:solidFill>
                            <a:srgbClr val="0000FF"/>
                          </a:solidFill>
                        </a:rPr>
                        <a:t> Bi, </a:t>
                      </a:r>
                      <a:r>
                        <a:rPr lang="en-US" altLang="zh-CN" sz="1600" dirty="0" err="1" smtClean="0">
                          <a:solidFill>
                            <a:srgbClr val="0000FF"/>
                          </a:solidFill>
                        </a:rPr>
                        <a:t>Zhuqiang</a:t>
                      </a:r>
                      <a:r>
                        <a:rPr lang="en-US" altLang="zh-CN" sz="1600" dirty="0" smtClean="0">
                          <a:solidFill>
                            <a:srgbClr val="0000FF"/>
                          </a:solidFill>
                        </a:rPr>
                        <a:t> </a:t>
                      </a:r>
                      <a:r>
                        <a:rPr lang="en-US" altLang="zh-CN" sz="1600" dirty="0" err="1" smtClean="0">
                          <a:solidFill>
                            <a:srgbClr val="0000FF"/>
                          </a:solidFill>
                        </a:rPr>
                        <a:t>Yang,Yong</a:t>
                      </a:r>
                      <a:r>
                        <a:rPr lang="en-US" altLang="zh-CN" sz="1600" dirty="0" smtClean="0">
                          <a:solidFill>
                            <a:srgbClr val="0000FF"/>
                          </a:solidFill>
                        </a:rPr>
                        <a:t> </a:t>
                      </a:r>
                      <a:r>
                        <a:rPr lang="en-US" altLang="zh-CN" sz="1600" dirty="0" err="1" smtClean="0">
                          <a:solidFill>
                            <a:srgbClr val="0000FF"/>
                          </a:solidFill>
                        </a:rPr>
                        <a:t>Guo</a:t>
                      </a:r>
                      <a:r>
                        <a:rPr lang="en-US" altLang="zh-CN" sz="1600" dirty="0" smtClean="0">
                          <a:solidFill>
                            <a:srgbClr val="0000FF"/>
                          </a:solidFill>
                        </a:rPr>
                        <a:t>, </a:t>
                      </a:r>
                      <a:r>
                        <a:rPr lang="en-US" altLang="zh-CN" sz="1600" dirty="0" err="1" smtClean="0">
                          <a:solidFill>
                            <a:srgbClr val="0000FF"/>
                          </a:solidFill>
                        </a:rPr>
                        <a:t>Jianguo</a:t>
                      </a:r>
                      <a:r>
                        <a:rPr lang="en-US" altLang="zh-CN" sz="1600" dirty="0" smtClean="0">
                          <a:solidFill>
                            <a:srgbClr val="0000FF"/>
                          </a:solidFill>
                        </a:rPr>
                        <a:t> Yan. Critical heat flux of cyclohexane in uniformly heated minichannels with high inlet subcooling. </a:t>
                      </a:r>
                      <a:r>
                        <a:rPr lang="en-US" altLang="zh-CN" sz="1600" b="1" dirty="0" smtClean="0">
                          <a:solidFill>
                            <a:srgbClr val="FF0000"/>
                          </a:solidFill>
                        </a:rPr>
                        <a:t>Experimental Thermal and Fluid Science, 2015</a:t>
                      </a:r>
                      <a:r>
                        <a:rPr lang="en-US" altLang="zh-CN" sz="1600" dirty="0" smtClean="0">
                          <a:solidFill>
                            <a:srgbClr val="0000FF"/>
                          </a:solidFill>
                        </a:rPr>
                        <a:t>, 63: 106-114. </a:t>
                      </a:r>
                      <a:endParaRPr kumimoji="0" lang="zh-CN" altLang="en-US" sz="1600" b="1" i="0" u="none" strike="noStrike" kern="1200" cap="none" normalizeH="0" baseline="0" dirty="0" smtClean="0">
                        <a:ln>
                          <a:noFill/>
                        </a:ln>
                        <a:solidFill>
                          <a:srgbClr val="FF0000"/>
                        </a:solidFill>
                        <a:effectLst/>
                        <a:latin typeface="华文细黑" pitchFamily="2" charset="-122"/>
                        <a:ea typeface="华文细黑" pitchFamily="2" charset="-122"/>
                        <a:cs typeface="Times New Roman" pitchFamily="18" charset="0"/>
                      </a:endParaRPr>
                    </a:p>
                  </a:txBody>
                  <a:tcPr marT="45726" marB="45726" anchor="ctr" horzOverflow="overflow">
                    <a:lnL cap="flat">
                      <a:noFill/>
                    </a:lnL>
                    <a:lnR cap="flat">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lnTlToBr>
                      <a:noFill/>
                    </a:lnTlToBr>
                    <a:lnBlToTr>
                      <a:noFill/>
                    </a:lnBlToTr>
                    <a:noFill/>
                  </a:tcPr>
                </a:tc>
              </a:tr>
              <a:tr h="724561">
                <a:tc>
                  <a:txBody>
                    <a:bodyPr/>
                    <a:lstStyle/>
                    <a:p>
                      <a:r>
                        <a:rPr lang="en-US" altLang="zh-CN" sz="1600" b="1" i="0" u="none" strike="noStrike" kern="1200" baseline="0" dirty="0" smtClean="0">
                          <a:solidFill>
                            <a:srgbClr val="0000FF"/>
                          </a:solidFill>
                          <a:latin typeface="+mn-lt"/>
                          <a:ea typeface="+mn-ea"/>
                          <a:cs typeface="+mn-cs"/>
                        </a:rPr>
                        <a:t>3</a:t>
                      </a:r>
                      <a:r>
                        <a:rPr lang="en-US" altLang="zh-CN" sz="1600" b="0" i="0" u="none" strike="noStrike" kern="1200" baseline="0" dirty="0" smtClean="0">
                          <a:solidFill>
                            <a:srgbClr val="0000FF"/>
                          </a:solidFill>
                          <a:latin typeface="+mn-lt"/>
                          <a:ea typeface="+mn-ea"/>
                          <a:cs typeface="+mn-cs"/>
                        </a:rPr>
                        <a:t>. Yang ZQ, Bi QC, Liu ZH, et al. Heat transfer to supercritical pressure hydrocarbons flowing in a horizontal short tube[J]. </a:t>
                      </a:r>
                      <a:r>
                        <a:rPr lang="en-US" altLang="zh-CN" sz="1600" b="1" i="0" u="none" strike="noStrike" kern="1200" baseline="0" dirty="0" smtClean="0">
                          <a:solidFill>
                            <a:srgbClr val="FF0000"/>
                          </a:solidFill>
                          <a:latin typeface="+mn-lt"/>
                          <a:ea typeface="+mn-ea"/>
                          <a:cs typeface="+mn-cs"/>
                        </a:rPr>
                        <a:t>Experimental Thermal and Fluid Science, 2015</a:t>
                      </a:r>
                      <a:r>
                        <a:rPr lang="en-US" altLang="zh-CN" sz="1600" b="0" i="0" u="none" strike="noStrike" kern="1200" baseline="0" dirty="0" smtClean="0">
                          <a:solidFill>
                            <a:srgbClr val="0000FF"/>
                          </a:solidFill>
                          <a:latin typeface="+mn-lt"/>
                          <a:ea typeface="+mn-ea"/>
                          <a:cs typeface="+mn-cs"/>
                        </a:rPr>
                        <a:t>, 61:144-152. </a:t>
                      </a:r>
                      <a:endParaRPr lang="zh-CN" altLang="zh-CN" sz="1600" kern="1200" dirty="0" smtClean="0">
                        <a:solidFill>
                          <a:srgbClr val="0000FF"/>
                        </a:solidFill>
                        <a:latin typeface="+mn-lt"/>
                        <a:ea typeface="+mn-ea"/>
                        <a:cs typeface="+mn-cs"/>
                      </a:endParaRPr>
                    </a:p>
                  </a:txBody>
                  <a:tcPr marT="45726" marB="45726" anchor="ctr" horzOverflow="overflow">
                    <a:lnL cap="flat">
                      <a:noFill/>
                    </a:lnL>
                    <a:lnR cap="flat">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lnTlToBr>
                      <a:noFill/>
                    </a:lnTlToBr>
                    <a:lnBlToTr>
                      <a:noFill/>
                    </a:lnBlToTr>
                    <a:noFill/>
                  </a:tcPr>
                </a:tc>
              </a:tr>
              <a:tr h="814958">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zh-CN" sz="1600" b="1" u="none" dirty="0" smtClean="0">
                          <a:solidFill>
                            <a:srgbClr val="0000FF"/>
                          </a:solidFill>
                        </a:rPr>
                        <a:t>4.</a:t>
                      </a:r>
                      <a:r>
                        <a:rPr lang="en-US" altLang="zh-CN" sz="1600" kern="1200" dirty="0" smtClean="0">
                          <a:solidFill>
                            <a:schemeClr val="tx1"/>
                          </a:solidFill>
                          <a:effectLst/>
                          <a:latin typeface="+mn-lt"/>
                          <a:ea typeface="+mn-ea"/>
                          <a:cs typeface="+mn-cs"/>
                        </a:rPr>
                        <a:t> </a:t>
                      </a:r>
                      <a:r>
                        <a:rPr lang="en-US" altLang="zh-CN" sz="1600" kern="1200" dirty="0" err="1" smtClean="0">
                          <a:solidFill>
                            <a:srgbClr val="0000FF"/>
                          </a:solidFill>
                          <a:latin typeface="+mn-lt"/>
                          <a:ea typeface="+mn-ea"/>
                          <a:cs typeface="+mn-cs"/>
                        </a:rPr>
                        <a:t>Jianguo</a:t>
                      </a:r>
                      <a:r>
                        <a:rPr lang="en-US" altLang="zh-CN" sz="1600" kern="1200" dirty="0" smtClean="0">
                          <a:solidFill>
                            <a:srgbClr val="0000FF"/>
                          </a:solidFill>
                          <a:latin typeface="+mn-lt"/>
                          <a:ea typeface="+mn-ea"/>
                          <a:cs typeface="+mn-cs"/>
                        </a:rPr>
                        <a:t> Yan, </a:t>
                      </a:r>
                      <a:r>
                        <a:rPr lang="en-US" altLang="zh-CN" sz="1600" kern="1200" dirty="0" err="1" smtClean="0">
                          <a:solidFill>
                            <a:srgbClr val="0000FF"/>
                          </a:solidFill>
                          <a:latin typeface="+mn-lt"/>
                          <a:ea typeface="+mn-ea"/>
                          <a:cs typeface="+mn-cs"/>
                        </a:rPr>
                        <a:t>Qincheng</a:t>
                      </a:r>
                      <a:r>
                        <a:rPr lang="en-US" altLang="zh-CN" sz="1600" kern="1200" dirty="0" smtClean="0">
                          <a:solidFill>
                            <a:srgbClr val="0000FF"/>
                          </a:solidFill>
                          <a:latin typeface="+mn-lt"/>
                          <a:ea typeface="+mn-ea"/>
                          <a:cs typeface="+mn-cs"/>
                        </a:rPr>
                        <a:t> Bi, </a:t>
                      </a:r>
                      <a:r>
                        <a:rPr lang="en-US" altLang="zh-CN" sz="1600" b="0" u="none" kern="1200" dirty="0" smtClean="0">
                          <a:solidFill>
                            <a:srgbClr val="0000FF"/>
                          </a:solidFill>
                          <a:latin typeface="+mn-lt"/>
                          <a:ea typeface="+mn-ea"/>
                          <a:cs typeface="+mn-cs"/>
                        </a:rPr>
                        <a:t>Zhaohui Liu</a:t>
                      </a:r>
                      <a:r>
                        <a:rPr lang="en-US" altLang="zh-CN" sz="1600" kern="1200" dirty="0" smtClean="0">
                          <a:solidFill>
                            <a:srgbClr val="0000FF"/>
                          </a:solidFill>
                          <a:latin typeface="+mn-lt"/>
                          <a:ea typeface="+mn-ea"/>
                          <a:cs typeface="+mn-cs"/>
                        </a:rPr>
                        <a:t>∗, </a:t>
                      </a:r>
                      <a:r>
                        <a:rPr lang="en-US" altLang="zh-CN" sz="1600" kern="1200" dirty="0" err="1" smtClean="0">
                          <a:solidFill>
                            <a:srgbClr val="0000FF"/>
                          </a:solidFill>
                          <a:latin typeface="+mn-lt"/>
                          <a:ea typeface="+mn-ea"/>
                          <a:cs typeface="+mn-cs"/>
                        </a:rPr>
                        <a:t>Ge</a:t>
                      </a:r>
                      <a:r>
                        <a:rPr lang="en-US" altLang="zh-CN" sz="1600" kern="1200" dirty="0" smtClean="0">
                          <a:solidFill>
                            <a:srgbClr val="0000FF"/>
                          </a:solidFill>
                          <a:latin typeface="+mn-lt"/>
                          <a:ea typeface="+mn-ea"/>
                          <a:cs typeface="+mn-cs"/>
                        </a:rPr>
                        <a:t> Zhu, </a:t>
                      </a:r>
                      <a:r>
                        <a:rPr lang="en-US" altLang="zh-CN" sz="1600" kern="1200" dirty="0" err="1" smtClean="0">
                          <a:solidFill>
                            <a:srgbClr val="0000FF"/>
                          </a:solidFill>
                          <a:latin typeface="+mn-lt"/>
                          <a:ea typeface="+mn-ea"/>
                          <a:cs typeface="+mn-cs"/>
                        </a:rPr>
                        <a:t>Laizhong</a:t>
                      </a:r>
                      <a:r>
                        <a:rPr lang="en-US" altLang="zh-CN" sz="1600" kern="1200" dirty="0" smtClean="0">
                          <a:solidFill>
                            <a:srgbClr val="0000FF"/>
                          </a:solidFill>
                          <a:latin typeface="+mn-lt"/>
                          <a:ea typeface="+mn-ea"/>
                          <a:cs typeface="+mn-cs"/>
                        </a:rPr>
                        <a:t> </a:t>
                      </a:r>
                      <a:r>
                        <a:rPr lang="en-US" altLang="zh-CN" sz="1600" kern="1200" dirty="0" err="1" smtClean="0">
                          <a:solidFill>
                            <a:srgbClr val="0000FF"/>
                          </a:solidFill>
                          <a:latin typeface="+mn-lt"/>
                          <a:ea typeface="+mn-ea"/>
                          <a:cs typeface="+mn-cs"/>
                        </a:rPr>
                        <a:t>Cai</a:t>
                      </a:r>
                      <a:r>
                        <a:rPr lang="en-US" altLang="zh-CN" sz="1600" kern="1200" dirty="0" smtClean="0">
                          <a:solidFill>
                            <a:srgbClr val="0000FF"/>
                          </a:solidFill>
                          <a:latin typeface="+mn-lt"/>
                          <a:ea typeface="+mn-ea"/>
                          <a:cs typeface="+mn-cs"/>
                        </a:rPr>
                        <a:t>. Subcooled ﬂow boiling heat transfer of water in a circular tube under high heat ﬂuxes and high mass ﬂuxes. </a:t>
                      </a:r>
                      <a:r>
                        <a:rPr lang="en-US" altLang="zh-CN" sz="1600" b="1" kern="1200" dirty="0" smtClean="0">
                          <a:solidFill>
                            <a:srgbClr val="FF0000"/>
                          </a:solidFill>
                          <a:latin typeface="+mn-lt"/>
                          <a:ea typeface="+mn-ea"/>
                          <a:cs typeface="+mn-cs"/>
                        </a:rPr>
                        <a:t>Fusion Engineering and Design, 2015</a:t>
                      </a:r>
                      <a:r>
                        <a:rPr lang="en-US" altLang="zh-CN" sz="1600" kern="1200" dirty="0" smtClean="0">
                          <a:solidFill>
                            <a:srgbClr val="0000FF"/>
                          </a:solidFill>
                          <a:latin typeface="+mn-lt"/>
                          <a:ea typeface="+mn-ea"/>
                          <a:cs typeface="+mn-cs"/>
                        </a:rPr>
                        <a:t>, http://dx.doi.org/10.1016/j.fusengdes.2015.07.007.</a:t>
                      </a:r>
                      <a:endParaRPr lang="zh-CN" altLang="zh-CN" sz="1600" kern="1200" dirty="0" smtClean="0">
                        <a:solidFill>
                          <a:srgbClr val="0000FF"/>
                        </a:solidFill>
                        <a:latin typeface="+mn-lt"/>
                        <a:ea typeface="+mn-ea"/>
                        <a:cs typeface="+mn-cs"/>
                      </a:endParaRPr>
                    </a:p>
                  </a:txBody>
                  <a:tcPr marT="45726" marB="45726" anchor="ctr" horzOverflow="overflow">
                    <a:lnL cap="flat">
                      <a:noFill/>
                    </a:lnL>
                    <a:lnR cap="flat">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lnTlToBr>
                      <a:noFill/>
                    </a:lnTlToBr>
                    <a:lnBlToTr>
                      <a:noFill/>
                    </a:lnBlToTr>
                    <a:noFill/>
                  </a:tcPr>
                </a:tc>
              </a:tr>
              <a:tr h="814958">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zh-CN" sz="1600" kern="1200" dirty="0" smtClean="0">
                          <a:solidFill>
                            <a:srgbClr val="0000FF"/>
                          </a:solidFill>
                          <a:effectLst/>
                          <a:latin typeface="+mn-lt"/>
                          <a:ea typeface="+mn-ea"/>
                          <a:cs typeface="+mn-cs"/>
                        </a:rPr>
                        <a:t>5. Zhaohui Liu, </a:t>
                      </a:r>
                      <a:r>
                        <a:rPr lang="en-US" altLang="zh-CN" sz="1600" kern="1200" dirty="0" err="1" smtClean="0">
                          <a:solidFill>
                            <a:srgbClr val="0000FF"/>
                          </a:solidFill>
                          <a:effectLst/>
                          <a:latin typeface="+mn-lt"/>
                          <a:ea typeface="+mn-ea"/>
                          <a:cs typeface="+mn-cs"/>
                        </a:rPr>
                        <a:t>Qincheng</a:t>
                      </a:r>
                      <a:r>
                        <a:rPr lang="en-US" altLang="zh-CN" sz="1600" kern="1200" dirty="0" smtClean="0">
                          <a:solidFill>
                            <a:srgbClr val="0000FF"/>
                          </a:solidFill>
                          <a:effectLst/>
                          <a:latin typeface="+mn-lt"/>
                          <a:ea typeface="+mn-ea"/>
                          <a:cs typeface="+mn-cs"/>
                        </a:rPr>
                        <a:t> Bi, Yong </a:t>
                      </a:r>
                      <a:r>
                        <a:rPr lang="en-US" altLang="zh-CN" sz="1600" kern="1200" dirty="0" err="1" smtClean="0">
                          <a:solidFill>
                            <a:srgbClr val="0000FF"/>
                          </a:solidFill>
                          <a:effectLst/>
                          <a:latin typeface="+mn-lt"/>
                          <a:ea typeface="+mn-ea"/>
                          <a:cs typeface="+mn-cs"/>
                        </a:rPr>
                        <a:t>Guo</a:t>
                      </a:r>
                      <a:r>
                        <a:rPr lang="en-US" altLang="zh-CN" sz="1600" kern="1200" dirty="0" smtClean="0">
                          <a:solidFill>
                            <a:srgbClr val="0000FF"/>
                          </a:solidFill>
                          <a:effectLst/>
                          <a:latin typeface="+mn-lt"/>
                          <a:ea typeface="+mn-ea"/>
                          <a:cs typeface="+mn-cs"/>
                        </a:rPr>
                        <a:t>, </a:t>
                      </a:r>
                      <a:r>
                        <a:rPr lang="en-US" altLang="zh-CN" sz="1600" kern="1200" dirty="0" err="1" smtClean="0">
                          <a:solidFill>
                            <a:srgbClr val="0000FF"/>
                          </a:solidFill>
                          <a:effectLst/>
                          <a:latin typeface="+mn-lt"/>
                          <a:ea typeface="+mn-ea"/>
                          <a:cs typeface="+mn-cs"/>
                        </a:rPr>
                        <a:t>Jianguo</a:t>
                      </a:r>
                      <a:r>
                        <a:rPr lang="en-US" altLang="zh-CN" sz="1600" kern="1200" dirty="0" smtClean="0">
                          <a:solidFill>
                            <a:srgbClr val="0000FF"/>
                          </a:solidFill>
                          <a:effectLst/>
                          <a:latin typeface="+mn-lt"/>
                          <a:ea typeface="+mn-ea"/>
                          <a:cs typeface="+mn-cs"/>
                        </a:rPr>
                        <a:t> Yan, </a:t>
                      </a:r>
                      <a:r>
                        <a:rPr lang="en-US" altLang="zh-CN" sz="1600" kern="1200" dirty="0" err="1" smtClean="0">
                          <a:solidFill>
                            <a:srgbClr val="0000FF"/>
                          </a:solidFill>
                          <a:effectLst/>
                          <a:latin typeface="+mn-lt"/>
                          <a:ea typeface="+mn-ea"/>
                          <a:cs typeface="+mn-cs"/>
                        </a:rPr>
                        <a:t>Zhuqiang</a:t>
                      </a:r>
                      <a:r>
                        <a:rPr lang="en-US" altLang="zh-CN" sz="1600" kern="1200" dirty="0" smtClean="0">
                          <a:solidFill>
                            <a:srgbClr val="0000FF"/>
                          </a:solidFill>
                          <a:effectLst/>
                          <a:latin typeface="+mn-lt"/>
                          <a:ea typeface="+mn-ea"/>
                          <a:cs typeface="+mn-cs"/>
                        </a:rPr>
                        <a:t> Yang. Convective heat transfer and pressure drop characteristics of near-critical-pressure hydrocarbon fuel in a mini-channel. </a:t>
                      </a:r>
                      <a:r>
                        <a:rPr lang="en-US" altLang="zh-CN" sz="1600" b="1" kern="1200" dirty="0" smtClean="0">
                          <a:solidFill>
                            <a:srgbClr val="FF0000"/>
                          </a:solidFill>
                          <a:effectLst/>
                          <a:latin typeface="+mn-lt"/>
                          <a:ea typeface="+mn-ea"/>
                          <a:cs typeface="+mn-cs"/>
                        </a:rPr>
                        <a:t>Applied Thermal Engineering. 2013</a:t>
                      </a:r>
                      <a:r>
                        <a:rPr lang="en-US" altLang="zh-CN" sz="1600" kern="1200" dirty="0" smtClean="0">
                          <a:solidFill>
                            <a:srgbClr val="0000FF"/>
                          </a:solidFill>
                          <a:effectLst/>
                          <a:latin typeface="+mn-lt"/>
                          <a:ea typeface="+mn-ea"/>
                          <a:cs typeface="+mn-cs"/>
                        </a:rPr>
                        <a:t>, 51: 1047-1054.</a:t>
                      </a:r>
                      <a:endParaRPr lang="zh-CN" altLang="zh-CN" sz="1600" kern="1200" dirty="0" smtClean="0">
                        <a:solidFill>
                          <a:srgbClr val="0000FF"/>
                        </a:solidFill>
                        <a:latin typeface="+mn-lt"/>
                        <a:ea typeface="+mn-ea"/>
                        <a:cs typeface="+mn-cs"/>
                      </a:endParaRPr>
                    </a:p>
                  </a:txBody>
                  <a:tcPr marT="45726" marB="45726" anchor="ctr" horzOverflow="overflow">
                    <a:lnL cap="flat">
                      <a:noFill/>
                    </a:lnL>
                    <a:lnR cap="flat">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lnTlToBr>
                      <a:noFill/>
                    </a:lnTlToBr>
                    <a:lnBlToTr>
                      <a:noFill/>
                    </a:lnBlToTr>
                    <a:noFill/>
                  </a:tcPr>
                </a:tc>
              </a:tr>
              <a:tr h="814958">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zh-CN" sz="1600" kern="1200" dirty="0" smtClean="0">
                          <a:solidFill>
                            <a:srgbClr val="0000FF"/>
                          </a:solidFill>
                          <a:effectLst/>
                          <a:latin typeface="+mn-lt"/>
                          <a:ea typeface="+mn-ea"/>
                          <a:cs typeface="+mn-cs"/>
                        </a:rPr>
                        <a:t>6. Zhaohui Liu, </a:t>
                      </a:r>
                      <a:r>
                        <a:rPr lang="en-US" altLang="zh-CN" sz="1600" kern="1200" dirty="0" err="1" smtClean="0">
                          <a:solidFill>
                            <a:srgbClr val="0000FF"/>
                          </a:solidFill>
                          <a:effectLst/>
                          <a:latin typeface="+mn-lt"/>
                          <a:ea typeface="+mn-ea"/>
                          <a:cs typeface="+mn-cs"/>
                        </a:rPr>
                        <a:t>Qincheng</a:t>
                      </a:r>
                      <a:r>
                        <a:rPr lang="en-US" altLang="zh-CN" sz="1600" kern="1200" dirty="0" smtClean="0">
                          <a:solidFill>
                            <a:srgbClr val="0000FF"/>
                          </a:solidFill>
                          <a:effectLst/>
                          <a:latin typeface="+mn-lt"/>
                          <a:ea typeface="+mn-ea"/>
                          <a:cs typeface="+mn-cs"/>
                        </a:rPr>
                        <a:t> Bi, Yong </a:t>
                      </a:r>
                      <a:r>
                        <a:rPr lang="en-US" altLang="zh-CN" sz="1600" kern="1200" dirty="0" err="1" smtClean="0">
                          <a:solidFill>
                            <a:srgbClr val="0000FF"/>
                          </a:solidFill>
                          <a:effectLst/>
                          <a:latin typeface="+mn-lt"/>
                          <a:ea typeface="+mn-ea"/>
                          <a:cs typeface="+mn-cs"/>
                        </a:rPr>
                        <a:t>Guo</a:t>
                      </a:r>
                      <a:r>
                        <a:rPr lang="en-US" altLang="zh-CN" sz="1600" kern="1200" dirty="0" smtClean="0">
                          <a:solidFill>
                            <a:srgbClr val="0000FF"/>
                          </a:solidFill>
                          <a:effectLst/>
                          <a:latin typeface="+mn-lt"/>
                          <a:ea typeface="+mn-ea"/>
                          <a:cs typeface="+mn-cs"/>
                        </a:rPr>
                        <a:t>, </a:t>
                      </a:r>
                      <a:r>
                        <a:rPr lang="en-US" altLang="zh-CN" sz="1600" kern="1200" dirty="0" err="1" smtClean="0">
                          <a:solidFill>
                            <a:srgbClr val="0000FF"/>
                          </a:solidFill>
                          <a:effectLst/>
                          <a:latin typeface="+mn-lt"/>
                          <a:ea typeface="+mn-ea"/>
                          <a:cs typeface="+mn-cs"/>
                        </a:rPr>
                        <a:t>Qianhua</a:t>
                      </a:r>
                      <a:r>
                        <a:rPr lang="en-US" altLang="zh-CN" sz="1600" kern="1200" dirty="0" smtClean="0">
                          <a:solidFill>
                            <a:srgbClr val="0000FF"/>
                          </a:solidFill>
                          <a:effectLst/>
                          <a:latin typeface="+mn-lt"/>
                          <a:ea typeface="+mn-ea"/>
                          <a:cs typeface="+mn-cs"/>
                        </a:rPr>
                        <a:t> Su. Heat transfer characteristics during subcooled flow boiling of a kerosene kind hydrocarbon fuel in a 1mm diameter channel. </a:t>
                      </a:r>
                      <a:r>
                        <a:rPr lang="en-US" altLang="zh-CN" sz="1600" b="1" kern="1200" dirty="0" smtClean="0">
                          <a:solidFill>
                            <a:srgbClr val="FF0000"/>
                          </a:solidFill>
                          <a:effectLst/>
                          <a:latin typeface="+mn-lt"/>
                          <a:ea typeface="+mn-ea"/>
                          <a:cs typeface="+mn-cs"/>
                        </a:rPr>
                        <a:t>International Journal of Heat and Mass Transfer, 2012</a:t>
                      </a:r>
                      <a:r>
                        <a:rPr lang="en-US" altLang="zh-CN" sz="1600" kern="1200" dirty="0" smtClean="0">
                          <a:solidFill>
                            <a:srgbClr val="0000FF"/>
                          </a:solidFill>
                          <a:effectLst/>
                          <a:latin typeface="+mn-lt"/>
                          <a:ea typeface="+mn-ea"/>
                          <a:cs typeface="+mn-cs"/>
                        </a:rPr>
                        <a:t>, 55: 4987-4955.</a:t>
                      </a:r>
                      <a:endParaRPr lang="zh-CN" altLang="zh-CN" sz="1600" kern="1200" dirty="0" smtClean="0">
                        <a:solidFill>
                          <a:srgbClr val="0000FF"/>
                        </a:solidFill>
                        <a:latin typeface="+mn-lt"/>
                        <a:ea typeface="+mn-ea"/>
                        <a:cs typeface="+mn-cs"/>
                      </a:endParaRPr>
                    </a:p>
                  </a:txBody>
                  <a:tcPr marT="45726" marB="45726" anchor="ctr" horzOverflow="overflow">
                    <a:lnL cap="flat">
                      <a:noFill/>
                    </a:lnL>
                    <a:lnR cap="flat">
                      <a:noFill/>
                    </a:lnR>
                    <a:lnT w="6350" cap="flat" cmpd="sng" algn="ctr">
                      <a:solidFill>
                        <a:srgbClr val="0000FF"/>
                      </a:solidFill>
                      <a:prstDash val="solid"/>
                      <a:round/>
                      <a:headEnd type="none" w="med" len="med"/>
                      <a:tailEnd type="none" w="med" len="med"/>
                    </a:lnT>
                    <a:lnB w="762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087735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831669" y="1532215"/>
            <a:ext cx="5035731" cy="387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ts val="600"/>
              </a:spcBef>
              <a:spcAft>
                <a:spcPts val="600"/>
              </a:spcAft>
              <a:buFont typeface="Wingdings" pitchFamily="2" charset="2"/>
              <a:buChar char="Ø"/>
            </a:pPr>
            <a:r>
              <a:rPr lang="en-US" altLang="zh-CN" sz="3600" b="1" dirty="0" smtClean="0">
                <a:solidFill>
                  <a:srgbClr val="FF0000"/>
                </a:solidFill>
                <a:latin typeface="+mn-lt"/>
                <a:cs typeface="Times New Roman" pitchFamily="18" charset="0"/>
              </a:rPr>
              <a:t>Introduction</a:t>
            </a:r>
            <a:endParaRPr lang="en-US" altLang="zh-CN" sz="3600" b="1" dirty="0">
              <a:solidFill>
                <a:srgbClr val="FF0000"/>
              </a:solidFill>
              <a:latin typeface="+mn-lt"/>
              <a:cs typeface="Times New Roman" pitchFamily="18" charset="0"/>
            </a:endParaRPr>
          </a:p>
          <a:p>
            <a:pPr eaLnBrk="1" hangingPunct="1">
              <a:lnSpc>
                <a:spcPct val="150000"/>
              </a:lnSpc>
              <a:spcBef>
                <a:spcPts val="600"/>
              </a:spcBef>
              <a:spcAft>
                <a:spcPts val="600"/>
              </a:spcAft>
              <a:buFont typeface="Wingdings" pitchFamily="2" charset="2"/>
              <a:buChar char="Ø"/>
            </a:pPr>
            <a:r>
              <a:rPr lang="en-US" altLang="zh-CN" sz="3600" b="1" dirty="0" smtClean="0">
                <a:solidFill>
                  <a:srgbClr val="0000FF"/>
                </a:solidFill>
                <a:latin typeface="+mn-lt"/>
                <a:cs typeface="Times New Roman" pitchFamily="18" charset="0"/>
              </a:rPr>
              <a:t>Test facilities</a:t>
            </a:r>
          </a:p>
          <a:p>
            <a:pPr eaLnBrk="1" hangingPunct="1">
              <a:lnSpc>
                <a:spcPct val="150000"/>
              </a:lnSpc>
              <a:spcBef>
                <a:spcPts val="600"/>
              </a:spcBef>
              <a:spcAft>
                <a:spcPts val="600"/>
              </a:spcAft>
              <a:buFont typeface="Wingdings" pitchFamily="2" charset="2"/>
              <a:buChar char="Ø"/>
            </a:pPr>
            <a:r>
              <a:rPr lang="en-US" altLang="zh-CN" sz="3600" b="1" dirty="0" smtClean="0">
                <a:solidFill>
                  <a:srgbClr val="0000FF"/>
                </a:solidFill>
                <a:latin typeface="+mn-lt"/>
                <a:cs typeface="Times New Roman" pitchFamily="18" charset="0"/>
              </a:rPr>
              <a:t>Results</a:t>
            </a:r>
            <a:endParaRPr lang="en-US" altLang="zh-CN" sz="3600" b="1" dirty="0">
              <a:solidFill>
                <a:srgbClr val="0000FF"/>
              </a:solidFill>
              <a:latin typeface="+mn-lt"/>
              <a:cs typeface="Times New Roman" pitchFamily="18" charset="0"/>
            </a:endParaRPr>
          </a:p>
          <a:p>
            <a:pPr eaLnBrk="1" hangingPunct="1">
              <a:lnSpc>
                <a:spcPct val="150000"/>
              </a:lnSpc>
              <a:spcBef>
                <a:spcPts val="600"/>
              </a:spcBef>
              <a:spcAft>
                <a:spcPts val="600"/>
              </a:spcAft>
              <a:buFont typeface="Wingdings" pitchFamily="2" charset="2"/>
              <a:buChar char="Ø"/>
            </a:pPr>
            <a:r>
              <a:rPr lang="en-US" altLang="zh-CN" sz="3600" b="1" dirty="0" smtClean="0">
                <a:solidFill>
                  <a:srgbClr val="0000FF"/>
                </a:solidFill>
                <a:latin typeface="+mn-lt"/>
                <a:cs typeface="Times New Roman" pitchFamily="18" charset="0"/>
              </a:rPr>
              <a:t>Conclusions</a:t>
            </a:r>
            <a:endParaRPr lang="zh-CN" altLang="en-US" sz="3600" b="1" dirty="0">
              <a:solidFill>
                <a:srgbClr val="0000FF"/>
              </a:solidFill>
              <a:latin typeface="+mn-lt"/>
              <a:cs typeface="Times New Roman" pitchFamily="18" charset="0"/>
            </a:endParaRPr>
          </a:p>
        </p:txBody>
      </p:sp>
      <p:sp>
        <p:nvSpPr>
          <p:cNvPr id="3" name="矩形 3"/>
          <p:cNvSpPr>
            <a:spLocks noChangeArrowheads="1"/>
          </p:cNvSpPr>
          <p:nvPr/>
        </p:nvSpPr>
        <p:spPr bwMode="auto">
          <a:xfrm>
            <a:off x="360363" y="76200"/>
            <a:ext cx="3276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b="1" dirty="0" smtClean="0">
                <a:solidFill>
                  <a:schemeClr val="bg1"/>
                </a:solidFill>
                <a:latin typeface="+mj-lt"/>
                <a:cs typeface="Times New Roman" pitchFamily="18" charset="0"/>
              </a:rPr>
              <a:t>Outlines</a:t>
            </a:r>
            <a:endParaRPr lang="en-US" altLang="zh-CN" b="1" dirty="0">
              <a:solidFill>
                <a:schemeClr val="bg1"/>
              </a:solidFill>
              <a:latin typeface="+mj-lt"/>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advTm="16275"/>
    </mc:Choice>
    <mc:Fallback>
      <p:transition spd="slow" advTm="1627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0"/>
          <p:cNvGraphicFramePr>
            <a:graphicFrameLocks noGrp="1"/>
          </p:cNvGraphicFramePr>
          <p:nvPr>
            <p:extLst>
              <p:ext uri="{D42A27DB-BD31-4B8C-83A1-F6EECF244321}">
                <p14:modId xmlns="" xmlns:p14="http://schemas.microsoft.com/office/powerpoint/2010/main" val="2235216669"/>
              </p:ext>
            </p:extLst>
          </p:nvPr>
        </p:nvGraphicFramePr>
        <p:xfrm>
          <a:off x="120650" y="1602600"/>
          <a:ext cx="8915400" cy="3960000"/>
        </p:xfrm>
        <a:graphic>
          <a:graphicData uri="http://schemas.openxmlformats.org/drawingml/2006/table">
            <a:tbl>
              <a:tblPr/>
              <a:tblGrid>
                <a:gridCol w="8915400"/>
              </a:tblGrid>
              <a:tr h="990000">
                <a:tc>
                  <a:txBody>
                    <a:bodyPr/>
                    <a:lstStyle/>
                    <a:p>
                      <a:pPr marL="0" marR="0" lvl="0" indent="0" algn="just" defTabSz="914400" rtl="0" eaLnBrk="1" fontAlgn="base" latinLnBrk="0" hangingPunct="1">
                        <a:lnSpc>
                          <a:spcPct val="100000"/>
                        </a:lnSpc>
                        <a:spcBef>
                          <a:spcPts val="600"/>
                        </a:spcBef>
                        <a:spcAft>
                          <a:spcPts val="600"/>
                        </a:spcAft>
                        <a:buClrTx/>
                        <a:buSzTx/>
                        <a:buFontTx/>
                        <a:buNone/>
                        <a:tabLst/>
                        <a:defRPr/>
                      </a:pPr>
                      <a:r>
                        <a:rPr lang="en-US" altLang="zh-CN" sz="1600" b="1" u="none" dirty="0" smtClean="0">
                          <a:solidFill>
                            <a:srgbClr val="0000FF"/>
                          </a:solidFill>
                        </a:rPr>
                        <a:t>1. </a:t>
                      </a:r>
                      <a:r>
                        <a:rPr lang="en-US" altLang="zh-CN" sz="1600" b="0" u="none" dirty="0" smtClean="0">
                          <a:solidFill>
                            <a:srgbClr val="0000FF"/>
                          </a:solidFill>
                        </a:rPr>
                        <a:t>Zhaohui Liu</a:t>
                      </a:r>
                      <a:r>
                        <a:rPr lang="en-US" altLang="zh-CN" sz="1600" dirty="0" smtClean="0">
                          <a:solidFill>
                            <a:srgbClr val="0000FF"/>
                          </a:solidFill>
                        </a:rPr>
                        <a:t>, J P Martin </a:t>
                      </a:r>
                      <a:r>
                        <a:rPr lang="en-US" altLang="zh-CN" sz="1600" dirty="0" err="1" smtClean="0">
                          <a:solidFill>
                            <a:srgbClr val="0000FF"/>
                          </a:solidFill>
                        </a:rPr>
                        <a:t>Trusler</a:t>
                      </a:r>
                      <a:r>
                        <a:rPr lang="en-US" altLang="zh-CN" sz="1600" dirty="0" smtClean="0">
                          <a:solidFill>
                            <a:srgbClr val="0000FF"/>
                          </a:solidFill>
                        </a:rPr>
                        <a:t>, </a:t>
                      </a:r>
                      <a:r>
                        <a:rPr lang="en-US" altLang="zh-CN" sz="1600" dirty="0" err="1" smtClean="0">
                          <a:solidFill>
                            <a:srgbClr val="0000FF"/>
                          </a:solidFill>
                        </a:rPr>
                        <a:t>Qincheng</a:t>
                      </a:r>
                      <a:r>
                        <a:rPr lang="en-US" altLang="zh-CN" sz="1600" dirty="0" smtClean="0">
                          <a:solidFill>
                            <a:srgbClr val="0000FF"/>
                          </a:solidFill>
                        </a:rPr>
                        <a:t> Bi. Viscosities of liquid cyclohexane and </a:t>
                      </a:r>
                      <a:r>
                        <a:rPr lang="en-US" altLang="zh-CN" sz="1600" dirty="0" err="1" smtClean="0">
                          <a:solidFill>
                            <a:srgbClr val="0000FF"/>
                          </a:solidFill>
                        </a:rPr>
                        <a:t>decane</a:t>
                      </a:r>
                      <a:r>
                        <a:rPr lang="en-US" altLang="zh-CN" sz="1600" dirty="0" smtClean="0">
                          <a:solidFill>
                            <a:srgbClr val="0000FF"/>
                          </a:solidFill>
                        </a:rPr>
                        <a:t> at temperatures between (303 and 598) K and pressures up to 4 MPa measured in a dual-capillary viscometer. </a:t>
                      </a:r>
                      <a:r>
                        <a:rPr lang="en-US" altLang="zh-CN" sz="1600" b="1" dirty="0" smtClean="0">
                          <a:solidFill>
                            <a:srgbClr val="FF0000"/>
                          </a:solidFill>
                        </a:rPr>
                        <a:t>Journal of Chemical Engineering &amp; Data, 2015</a:t>
                      </a:r>
                      <a:r>
                        <a:rPr lang="en-US" altLang="zh-CN" sz="1600" dirty="0" smtClean="0">
                          <a:solidFill>
                            <a:srgbClr val="0000FF"/>
                          </a:solidFill>
                        </a:rPr>
                        <a:t>, 60: 2363-2370. </a:t>
                      </a:r>
                      <a:endParaRPr kumimoji="0" lang="zh-CN" altLang="en-US" sz="1600" b="1" i="0" u="none" strike="noStrike" cap="none" normalizeH="0" baseline="0" dirty="0" smtClean="0">
                        <a:ln>
                          <a:noFill/>
                        </a:ln>
                        <a:solidFill>
                          <a:srgbClr val="FF0000"/>
                        </a:solidFill>
                        <a:effectLst/>
                        <a:latin typeface="华文细黑" pitchFamily="2" charset="-122"/>
                        <a:ea typeface="华文细黑" pitchFamily="2" charset="-122"/>
                      </a:endParaRPr>
                    </a:p>
                  </a:txBody>
                  <a:tcPr marT="45726" marB="45726" anchor="ctr" horzOverflow="overflow">
                    <a:lnL cap="flat">
                      <a:noFill/>
                    </a:lnL>
                    <a:lnR cap="flat">
                      <a:noFill/>
                    </a:lnR>
                    <a:lnT w="7620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lnTlToBr>
                      <a:noFill/>
                    </a:lnTlToBr>
                    <a:lnBlToTr>
                      <a:noFill/>
                    </a:lnBlToTr>
                    <a:noFill/>
                  </a:tcPr>
                </a:tc>
              </a:tr>
              <a:tr h="990000">
                <a:tc>
                  <a:txBody>
                    <a:bodyPr/>
                    <a:lstStyle/>
                    <a:p>
                      <a:pPr marL="0" marR="0" lvl="0" indent="0" algn="just" defTabSz="914400" rtl="0" eaLnBrk="1" fontAlgn="base" latinLnBrk="0" hangingPunct="1">
                        <a:lnSpc>
                          <a:spcPct val="100000"/>
                        </a:lnSpc>
                        <a:spcBef>
                          <a:spcPts val="600"/>
                        </a:spcBef>
                        <a:spcAft>
                          <a:spcPts val="600"/>
                        </a:spcAft>
                        <a:buClrTx/>
                        <a:buSzTx/>
                        <a:buFontTx/>
                        <a:buNone/>
                        <a:tabLst/>
                        <a:defRPr/>
                      </a:pPr>
                      <a:r>
                        <a:rPr lang="en-US" altLang="zh-CN" sz="1600" kern="1200" dirty="0" smtClean="0">
                          <a:solidFill>
                            <a:srgbClr val="0000FF"/>
                          </a:solidFill>
                          <a:latin typeface="+mn-lt"/>
                          <a:ea typeface="+mn-ea"/>
                          <a:cs typeface="+mn-cs"/>
                        </a:rPr>
                        <a:t>2. </a:t>
                      </a:r>
                      <a:r>
                        <a:rPr lang="en-US" altLang="zh-CN" sz="1600" kern="1200" dirty="0" err="1" smtClean="0">
                          <a:solidFill>
                            <a:srgbClr val="0000FF"/>
                          </a:solidFill>
                          <a:latin typeface="+mn-lt"/>
                          <a:ea typeface="+mn-ea"/>
                          <a:cs typeface="+mn-cs"/>
                        </a:rPr>
                        <a:t>Zhuqiang</a:t>
                      </a:r>
                      <a:r>
                        <a:rPr lang="en-US" altLang="zh-CN" sz="1600" kern="1200" dirty="0" smtClean="0">
                          <a:solidFill>
                            <a:srgbClr val="0000FF"/>
                          </a:solidFill>
                          <a:latin typeface="+mn-lt"/>
                          <a:ea typeface="+mn-ea"/>
                          <a:cs typeface="+mn-cs"/>
                        </a:rPr>
                        <a:t> Yang, </a:t>
                      </a:r>
                      <a:r>
                        <a:rPr lang="en-US" altLang="zh-CN" sz="1600" b="0" u="none" kern="1200" dirty="0" smtClean="0">
                          <a:solidFill>
                            <a:srgbClr val="0000FF"/>
                          </a:solidFill>
                          <a:latin typeface="+mn-lt"/>
                          <a:ea typeface="+mn-ea"/>
                          <a:cs typeface="+mn-cs"/>
                        </a:rPr>
                        <a:t>Zhaohui Liu</a:t>
                      </a:r>
                      <a:r>
                        <a:rPr lang="en-US" altLang="zh-CN" sz="1600" kern="1200" dirty="0" smtClean="0">
                          <a:solidFill>
                            <a:srgbClr val="0000FF"/>
                          </a:solidFill>
                          <a:latin typeface="+mn-lt"/>
                          <a:ea typeface="+mn-ea"/>
                          <a:cs typeface="+mn-cs"/>
                        </a:rPr>
                        <a:t>*, </a:t>
                      </a:r>
                      <a:r>
                        <a:rPr lang="en-US" altLang="zh-CN" sz="1600" kern="1200" dirty="0" err="1" smtClean="0">
                          <a:solidFill>
                            <a:srgbClr val="0000FF"/>
                          </a:solidFill>
                          <a:latin typeface="+mn-lt"/>
                          <a:ea typeface="+mn-ea"/>
                          <a:cs typeface="+mn-cs"/>
                        </a:rPr>
                        <a:t>Qincheng</a:t>
                      </a:r>
                      <a:r>
                        <a:rPr lang="en-US" altLang="zh-CN" sz="1600" kern="1200" dirty="0" smtClean="0">
                          <a:solidFill>
                            <a:srgbClr val="0000FF"/>
                          </a:solidFill>
                          <a:latin typeface="+mn-lt"/>
                          <a:ea typeface="+mn-ea"/>
                          <a:cs typeface="+mn-cs"/>
                        </a:rPr>
                        <a:t> Bi, Yong </a:t>
                      </a:r>
                      <a:r>
                        <a:rPr lang="en-US" altLang="zh-CN" sz="1600" kern="1200" dirty="0" err="1" smtClean="0">
                          <a:solidFill>
                            <a:srgbClr val="0000FF"/>
                          </a:solidFill>
                          <a:latin typeface="+mn-lt"/>
                          <a:ea typeface="+mn-ea"/>
                          <a:cs typeface="+mn-cs"/>
                        </a:rPr>
                        <a:t>Guo</a:t>
                      </a:r>
                      <a:r>
                        <a:rPr lang="en-US" altLang="zh-CN" sz="1600" kern="1200" dirty="0" smtClean="0">
                          <a:solidFill>
                            <a:srgbClr val="0000FF"/>
                          </a:solidFill>
                          <a:latin typeface="+mn-lt"/>
                          <a:ea typeface="+mn-ea"/>
                          <a:cs typeface="+mn-cs"/>
                        </a:rPr>
                        <a:t>, </a:t>
                      </a:r>
                      <a:r>
                        <a:rPr lang="en-US" altLang="zh-CN" sz="1600" kern="1200" dirty="0" err="1" smtClean="0">
                          <a:solidFill>
                            <a:srgbClr val="0000FF"/>
                          </a:solidFill>
                          <a:latin typeface="+mn-lt"/>
                          <a:ea typeface="+mn-ea"/>
                          <a:cs typeface="+mn-cs"/>
                        </a:rPr>
                        <a:t>Jianguo</a:t>
                      </a:r>
                      <a:r>
                        <a:rPr lang="en-US" altLang="zh-CN" sz="1600" kern="1200" dirty="0" smtClean="0">
                          <a:solidFill>
                            <a:srgbClr val="0000FF"/>
                          </a:solidFill>
                          <a:latin typeface="+mn-lt"/>
                          <a:ea typeface="+mn-ea"/>
                          <a:cs typeface="+mn-cs"/>
                        </a:rPr>
                        <a:t> Yan, Song </a:t>
                      </a:r>
                      <a:r>
                        <a:rPr lang="en-US" altLang="zh-CN" sz="1600" kern="1200" dirty="0" err="1" smtClean="0">
                          <a:solidFill>
                            <a:srgbClr val="0000FF"/>
                          </a:solidFill>
                          <a:latin typeface="+mn-lt"/>
                          <a:ea typeface="+mn-ea"/>
                          <a:cs typeface="+mn-cs"/>
                        </a:rPr>
                        <a:t>Feng</a:t>
                      </a:r>
                      <a:r>
                        <a:rPr lang="en-US" altLang="zh-CN" sz="1600" kern="1200" dirty="0" smtClean="0">
                          <a:solidFill>
                            <a:srgbClr val="0000FF"/>
                          </a:solidFill>
                          <a:latin typeface="+mn-lt"/>
                          <a:ea typeface="+mn-ea"/>
                          <a:cs typeface="+mn-cs"/>
                        </a:rPr>
                        <a:t>, and </a:t>
                      </a:r>
                      <a:r>
                        <a:rPr lang="en-US" altLang="zh-CN" sz="1600" kern="1200" dirty="0" err="1" smtClean="0">
                          <a:solidFill>
                            <a:srgbClr val="0000FF"/>
                          </a:solidFill>
                          <a:latin typeface="+mn-lt"/>
                          <a:ea typeface="+mn-ea"/>
                          <a:cs typeface="+mn-cs"/>
                        </a:rPr>
                        <a:t>Hui</a:t>
                      </a:r>
                      <a:r>
                        <a:rPr lang="en-US" altLang="zh-CN" sz="1600" kern="1200" dirty="0" smtClean="0">
                          <a:solidFill>
                            <a:srgbClr val="0000FF"/>
                          </a:solidFill>
                          <a:latin typeface="+mn-lt"/>
                          <a:ea typeface="+mn-ea"/>
                          <a:cs typeface="+mn-cs"/>
                        </a:rPr>
                        <a:t> Pan. Design of a Flow Calorimeter for Hydrocarbon Fuel at Temperatures from (330 to 900) K and Pressures up to 6.0 MPa. </a:t>
                      </a:r>
                      <a:r>
                        <a:rPr lang="en-US" altLang="zh-CN" sz="1600" b="1" kern="1200" dirty="0" smtClean="0">
                          <a:solidFill>
                            <a:srgbClr val="FF0000"/>
                          </a:solidFill>
                          <a:latin typeface="+mn-lt"/>
                          <a:ea typeface="+mn-ea"/>
                          <a:cs typeface="+mn-cs"/>
                        </a:rPr>
                        <a:t>Journal of Chemical Engineering &amp; Data, 201</a:t>
                      </a:r>
                      <a:r>
                        <a:rPr lang="en-US" altLang="zh-CN" sz="1600" kern="1200" dirty="0" smtClean="0">
                          <a:solidFill>
                            <a:srgbClr val="0000FF"/>
                          </a:solidFill>
                          <a:latin typeface="+mn-lt"/>
                          <a:ea typeface="+mn-ea"/>
                          <a:cs typeface="+mn-cs"/>
                        </a:rPr>
                        <a:t>5, 60, 1434−1439.</a:t>
                      </a:r>
                      <a:endParaRPr kumimoji="0" lang="zh-CN" altLang="en-US" sz="1500" b="1" i="0" u="none" strike="noStrike" kern="1200" cap="none" normalizeH="0" baseline="0" dirty="0" smtClean="0">
                        <a:ln>
                          <a:noFill/>
                        </a:ln>
                        <a:solidFill>
                          <a:srgbClr val="FF0000"/>
                        </a:solidFill>
                        <a:effectLst/>
                        <a:latin typeface="华文细黑" pitchFamily="2" charset="-122"/>
                        <a:ea typeface="华文细黑" pitchFamily="2" charset="-122"/>
                        <a:cs typeface="Times New Roman" pitchFamily="18" charset="0"/>
                      </a:endParaRPr>
                    </a:p>
                  </a:txBody>
                  <a:tcPr marT="45726" marB="45726" anchor="ctr" horzOverflow="overflow">
                    <a:lnL cap="flat">
                      <a:noFill/>
                    </a:lnL>
                    <a:lnR cap="flat">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lnTlToBr>
                      <a:noFill/>
                    </a:lnTlToBr>
                    <a:lnBlToTr>
                      <a:noFill/>
                    </a:lnBlToTr>
                    <a:noFill/>
                  </a:tcPr>
                </a:tc>
              </a:tr>
              <a:tr h="990000">
                <a:tc>
                  <a:txBody>
                    <a:bodyPr/>
                    <a:lstStyle/>
                    <a:p>
                      <a:pPr marL="0" marR="0" lvl="0" indent="0" algn="just" defTabSz="914400" rtl="0" eaLnBrk="1" fontAlgn="base" latinLnBrk="0" hangingPunct="1">
                        <a:lnSpc>
                          <a:spcPct val="100000"/>
                        </a:lnSpc>
                        <a:spcBef>
                          <a:spcPts val="600"/>
                        </a:spcBef>
                        <a:spcAft>
                          <a:spcPts val="600"/>
                        </a:spcAft>
                        <a:buClrTx/>
                        <a:buSzTx/>
                        <a:buFontTx/>
                        <a:buNone/>
                        <a:tabLst/>
                        <a:defRPr/>
                      </a:pPr>
                      <a:r>
                        <a:rPr lang="en-US" altLang="zh-CN" sz="1600" b="1" u="none" dirty="0" smtClean="0">
                          <a:solidFill>
                            <a:srgbClr val="0000FF"/>
                          </a:solidFill>
                        </a:rPr>
                        <a:t>3. </a:t>
                      </a:r>
                      <a:r>
                        <a:rPr lang="en-US" altLang="zh-CN" sz="1600" kern="1200" dirty="0" err="1" smtClean="0">
                          <a:solidFill>
                            <a:srgbClr val="0000FF"/>
                          </a:solidFill>
                          <a:latin typeface="+mn-lt"/>
                          <a:ea typeface="+mn-ea"/>
                          <a:cs typeface="+mn-cs"/>
                        </a:rPr>
                        <a:t>Zhuqiang</a:t>
                      </a:r>
                      <a:r>
                        <a:rPr lang="en-US" altLang="zh-CN" sz="1600" kern="1200" dirty="0" smtClean="0">
                          <a:solidFill>
                            <a:srgbClr val="0000FF"/>
                          </a:solidFill>
                          <a:latin typeface="+mn-lt"/>
                          <a:ea typeface="+mn-ea"/>
                          <a:cs typeface="+mn-cs"/>
                        </a:rPr>
                        <a:t> Yang, </a:t>
                      </a:r>
                      <a:r>
                        <a:rPr lang="en-US" altLang="zh-CN" sz="1600" b="0" u="none" kern="1200" dirty="0" smtClean="0">
                          <a:solidFill>
                            <a:srgbClr val="0000FF"/>
                          </a:solidFill>
                          <a:latin typeface="+mn-lt"/>
                          <a:ea typeface="+mn-ea"/>
                          <a:cs typeface="+mn-cs"/>
                        </a:rPr>
                        <a:t>Zhaohui Liu</a:t>
                      </a:r>
                      <a:r>
                        <a:rPr lang="zh-CN" altLang="zh-CN" sz="1600" kern="1200" dirty="0" smtClean="0">
                          <a:solidFill>
                            <a:srgbClr val="0000FF"/>
                          </a:solidFill>
                          <a:latin typeface="+mn-lt"/>
                          <a:ea typeface="+mn-ea"/>
                          <a:cs typeface="+mn-cs"/>
                        </a:rPr>
                        <a:t>∗</a:t>
                      </a:r>
                      <a:r>
                        <a:rPr lang="en-US" altLang="zh-CN" sz="1600" kern="1200" dirty="0" smtClean="0">
                          <a:solidFill>
                            <a:srgbClr val="0000FF"/>
                          </a:solidFill>
                          <a:latin typeface="+mn-lt"/>
                          <a:ea typeface="+mn-ea"/>
                          <a:cs typeface="+mn-cs"/>
                        </a:rPr>
                        <a:t>, </a:t>
                      </a:r>
                      <a:r>
                        <a:rPr lang="en-US" altLang="zh-CN" sz="1600" kern="1200" dirty="0" err="1" smtClean="0">
                          <a:solidFill>
                            <a:srgbClr val="0000FF"/>
                          </a:solidFill>
                          <a:latin typeface="+mn-lt"/>
                          <a:ea typeface="+mn-ea"/>
                          <a:cs typeface="+mn-cs"/>
                        </a:rPr>
                        <a:t>Qincheng</a:t>
                      </a:r>
                      <a:r>
                        <a:rPr lang="en-US" altLang="zh-CN" sz="1600" kern="1200" dirty="0" smtClean="0">
                          <a:solidFill>
                            <a:srgbClr val="0000FF"/>
                          </a:solidFill>
                          <a:latin typeface="+mn-lt"/>
                          <a:ea typeface="+mn-ea"/>
                          <a:cs typeface="+mn-cs"/>
                        </a:rPr>
                        <a:t> Bi, Song </a:t>
                      </a:r>
                      <a:r>
                        <a:rPr lang="en-US" altLang="zh-CN" sz="1600" kern="1200" dirty="0" err="1" smtClean="0">
                          <a:solidFill>
                            <a:srgbClr val="0000FF"/>
                          </a:solidFill>
                          <a:latin typeface="+mn-lt"/>
                          <a:ea typeface="+mn-ea"/>
                          <a:cs typeface="+mn-cs"/>
                        </a:rPr>
                        <a:t>Feng</a:t>
                      </a:r>
                      <a:r>
                        <a:rPr lang="en-US" altLang="zh-CN" sz="1600" kern="1200" dirty="0" smtClean="0">
                          <a:solidFill>
                            <a:srgbClr val="0000FF"/>
                          </a:solidFill>
                          <a:latin typeface="+mn-lt"/>
                          <a:ea typeface="+mn-ea"/>
                          <a:cs typeface="+mn-cs"/>
                        </a:rPr>
                        <a:t>, </a:t>
                      </a:r>
                      <a:r>
                        <a:rPr lang="en-US" altLang="zh-CN" sz="1600" kern="1200" dirty="0" err="1" smtClean="0">
                          <a:solidFill>
                            <a:srgbClr val="0000FF"/>
                          </a:solidFill>
                          <a:latin typeface="+mn-lt"/>
                          <a:ea typeface="+mn-ea"/>
                          <a:cs typeface="+mn-cs"/>
                        </a:rPr>
                        <a:t>Hui</a:t>
                      </a:r>
                      <a:r>
                        <a:rPr lang="en-US" altLang="zh-CN" sz="1600" kern="1200" dirty="0" smtClean="0">
                          <a:solidFill>
                            <a:srgbClr val="0000FF"/>
                          </a:solidFill>
                          <a:latin typeface="+mn-lt"/>
                          <a:ea typeface="+mn-ea"/>
                          <a:cs typeface="+mn-cs"/>
                        </a:rPr>
                        <a:t> Pan, Yong </a:t>
                      </a:r>
                      <a:r>
                        <a:rPr lang="en-US" altLang="zh-CN" sz="1600" kern="1200" dirty="0" err="1" smtClean="0">
                          <a:solidFill>
                            <a:srgbClr val="0000FF"/>
                          </a:solidFill>
                          <a:latin typeface="+mn-lt"/>
                          <a:ea typeface="+mn-ea"/>
                          <a:cs typeface="+mn-cs"/>
                        </a:rPr>
                        <a:t>Guo</a:t>
                      </a:r>
                      <a:r>
                        <a:rPr lang="en-US" altLang="zh-CN" sz="1600" kern="1200" dirty="0" smtClean="0">
                          <a:solidFill>
                            <a:srgbClr val="0000FF"/>
                          </a:solidFill>
                          <a:latin typeface="+mn-lt"/>
                          <a:ea typeface="+mn-ea"/>
                          <a:cs typeface="+mn-cs"/>
                        </a:rPr>
                        <a:t>. Viscosity measurements of hydrocarbon fuel at temperatures from (303.2 to 513.2) K and pressures up to 5.1 MPa using a two-capillary viscometer. </a:t>
                      </a:r>
                      <a:r>
                        <a:rPr lang="en-US" altLang="zh-CN" sz="1600" b="1" kern="1200" dirty="0" err="1" smtClean="0">
                          <a:solidFill>
                            <a:srgbClr val="FF0000"/>
                          </a:solidFill>
                          <a:latin typeface="+mn-lt"/>
                          <a:ea typeface="+mn-ea"/>
                          <a:cs typeface="+mn-cs"/>
                        </a:rPr>
                        <a:t>Thermochimica</a:t>
                      </a:r>
                      <a:r>
                        <a:rPr lang="en-US" altLang="zh-CN" sz="1600" b="1" kern="1200" dirty="0" smtClean="0">
                          <a:solidFill>
                            <a:srgbClr val="FF0000"/>
                          </a:solidFill>
                          <a:latin typeface="+mn-lt"/>
                          <a:ea typeface="+mn-ea"/>
                          <a:cs typeface="+mn-cs"/>
                        </a:rPr>
                        <a:t> </a:t>
                      </a:r>
                      <a:r>
                        <a:rPr lang="en-US" altLang="zh-CN" sz="1600" b="1" kern="1200" dirty="0" err="1" smtClean="0">
                          <a:solidFill>
                            <a:srgbClr val="FF0000"/>
                          </a:solidFill>
                          <a:latin typeface="+mn-lt"/>
                          <a:ea typeface="+mn-ea"/>
                          <a:cs typeface="+mn-cs"/>
                        </a:rPr>
                        <a:t>Acta</a:t>
                      </a:r>
                      <a:r>
                        <a:rPr lang="en-US" altLang="zh-CN" sz="1600" kern="1200" dirty="0" smtClean="0">
                          <a:solidFill>
                            <a:srgbClr val="0000FF"/>
                          </a:solidFill>
                          <a:latin typeface="+mn-lt"/>
                          <a:ea typeface="+mn-ea"/>
                          <a:cs typeface="+mn-cs"/>
                        </a:rPr>
                        <a:t>, 2015, 617: 1–7.</a:t>
                      </a:r>
                      <a:endParaRPr kumimoji="0" lang="zh-CN" altLang="en-US" sz="1600" b="1" i="0" u="none" strike="noStrike" kern="1200" cap="none" normalizeH="0" baseline="0" dirty="0" smtClean="0">
                        <a:ln>
                          <a:noFill/>
                        </a:ln>
                        <a:solidFill>
                          <a:srgbClr val="0000FF"/>
                        </a:solidFill>
                        <a:effectLst/>
                        <a:latin typeface="华文细黑" pitchFamily="2" charset="-122"/>
                        <a:ea typeface="华文细黑" pitchFamily="2" charset="-122"/>
                        <a:cs typeface="Times New Roman" pitchFamily="18" charset="0"/>
                      </a:endParaRPr>
                    </a:p>
                  </a:txBody>
                  <a:tcPr marT="45726" marB="45726" anchor="ctr" horzOverflow="overflow">
                    <a:lnL cap="flat">
                      <a:noFill/>
                    </a:lnL>
                    <a:lnR cap="flat">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lnTlToBr>
                      <a:noFill/>
                    </a:lnTlToBr>
                    <a:lnBlToTr>
                      <a:noFill/>
                    </a:lnBlToTr>
                    <a:noFill/>
                  </a:tcPr>
                </a:tc>
              </a:tr>
              <a:tr h="990000">
                <a:tc>
                  <a:txBody>
                    <a:bodyPr/>
                    <a:lstStyle/>
                    <a:p>
                      <a:pPr marL="0" marR="0" lvl="0" indent="0" algn="just" defTabSz="914400" rtl="0" eaLnBrk="1" fontAlgn="base" latinLnBrk="0" hangingPunct="1">
                        <a:lnSpc>
                          <a:spcPct val="100000"/>
                        </a:lnSpc>
                        <a:spcBef>
                          <a:spcPts val="600"/>
                        </a:spcBef>
                        <a:spcAft>
                          <a:spcPts val="600"/>
                        </a:spcAft>
                        <a:buClrTx/>
                        <a:buSzTx/>
                        <a:buFontTx/>
                        <a:buNone/>
                        <a:tabLst/>
                        <a:defRPr/>
                      </a:pPr>
                      <a:r>
                        <a:rPr lang="en-US" altLang="zh-CN" sz="1600" kern="1200" dirty="0" smtClean="0">
                          <a:solidFill>
                            <a:srgbClr val="0000FF"/>
                          </a:solidFill>
                          <a:effectLst/>
                          <a:latin typeface="+mn-lt"/>
                          <a:ea typeface="+mn-ea"/>
                          <a:cs typeface="+mn-cs"/>
                        </a:rPr>
                        <a:t>4. </a:t>
                      </a:r>
                      <a:r>
                        <a:rPr lang="en-US" altLang="zh-CN" sz="1600" kern="1200" dirty="0" err="1" smtClean="0">
                          <a:solidFill>
                            <a:srgbClr val="0000FF"/>
                          </a:solidFill>
                          <a:effectLst/>
                          <a:latin typeface="+mn-lt"/>
                          <a:ea typeface="+mn-ea"/>
                          <a:cs typeface="+mn-cs"/>
                        </a:rPr>
                        <a:t>Zhuqiang</a:t>
                      </a:r>
                      <a:r>
                        <a:rPr lang="en-US" altLang="zh-CN" sz="1600" kern="1200" dirty="0" smtClean="0">
                          <a:solidFill>
                            <a:srgbClr val="0000FF"/>
                          </a:solidFill>
                          <a:effectLst/>
                          <a:latin typeface="+mn-lt"/>
                          <a:ea typeface="+mn-ea"/>
                          <a:cs typeface="+mn-cs"/>
                        </a:rPr>
                        <a:t> Yang, </a:t>
                      </a:r>
                      <a:r>
                        <a:rPr lang="en-US" altLang="zh-CN" sz="1600" kern="1200" dirty="0" err="1" smtClean="0">
                          <a:solidFill>
                            <a:srgbClr val="0000FF"/>
                          </a:solidFill>
                          <a:effectLst/>
                          <a:latin typeface="+mn-lt"/>
                          <a:ea typeface="+mn-ea"/>
                          <a:cs typeface="+mn-cs"/>
                        </a:rPr>
                        <a:t>Qincheng</a:t>
                      </a:r>
                      <a:r>
                        <a:rPr lang="en-US" altLang="zh-CN" sz="1600" kern="1200" dirty="0" smtClean="0">
                          <a:solidFill>
                            <a:srgbClr val="0000FF"/>
                          </a:solidFill>
                          <a:effectLst/>
                          <a:latin typeface="+mn-lt"/>
                          <a:ea typeface="+mn-ea"/>
                          <a:cs typeface="+mn-cs"/>
                        </a:rPr>
                        <a:t> Bi,* Yong </a:t>
                      </a:r>
                      <a:r>
                        <a:rPr lang="en-US" altLang="zh-CN" sz="1600" kern="1200" dirty="0" err="1" smtClean="0">
                          <a:solidFill>
                            <a:srgbClr val="0000FF"/>
                          </a:solidFill>
                          <a:effectLst/>
                          <a:latin typeface="+mn-lt"/>
                          <a:ea typeface="+mn-ea"/>
                          <a:cs typeface="+mn-cs"/>
                        </a:rPr>
                        <a:t>Guo</a:t>
                      </a:r>
                      <a:r>
                        <a:rPr lang="en-US" altLang="zh-CN" sz="1600" kern="1200" dirty="0" smtClean="0">
                          <a:solidFill>
                            <a:srgbClr val="0000FF"/>
                          </a:solidFill>
                          <a:effectLst/>
                          <a:latin typeface="+mn-lt"/>
                          <a:ea typeface="+mn-ea"/>
                          <a:cs typeface="+mn-cs"/>
                        </a:rPr>
                        <a:t>, Zhaohui Liu, </a:t>
                      </a:r>
                      <a:r>
                        <a:rPr lang="en-US" altLang="zh-CN" sz="1600" kern="1200" dirty="0" err="1" smtClean="0">
                          <a:solidFill>
                            <a:srgbClr val="0000FF"/>
                          </a:solidFill>
                          <a:effectLst/>
                          <a:latin typeface="+mn-lt"/>
                          <a:ea typeface="+mn-ea"/>
                          <a:cs typeface="+mn-cs"/>
                        </a:rPr>
                        <a:t>Jianguo</a:t>
                      </a:r>
                      <a:r>
                        <a:rPr lang="en-US" altLang="zh-CN" sz="1600" kern="1200" dirty="0" smtClean="0">
                          <a:solidFill>
                            <a:srgbClr val="0000FF"/>
                          </a:solidFill>
                          <a:effectLst/>
                          <a:latin typeface="+mn-lt"/>
                          <a:ea typeface="+mn-ea"/>
                          <a:cs typeface="+mn-cs"/>
                        </a:rPr>
                        <a:t> Yan, and </a:t>
                      </a:r>
                      <a:r>
                        <a:rPr lang="en-US" altLang="zh-CN" sz="1600" kern="1200" dirty="0" err="1" smtClean="0">
                          <a:solidFill>
                            <a:srgbClr val="0000FF"/>
                          </a:solidFill>
                          <a:effectLst/>
                          <a:latin typeface="+mn-lt"/>
                          <a:ea typeface="+mn-ea"/>
                          <a:cs typeface="+mn-cs"/>
                        </a:rPr>
                        <a:t>Qiang</a:t>
                      </a:r>
                      <a:r>
                        <a:rPr lang="en-US" altLang="zh-CN" sz="1600" kern="1200" dirty="0" smtClean="0">
                          <a:solidFill>
                            <a:srgbClr val="0000FF"/>
                          </a:solidFill>
                          <a:effectLst/>
                          <a:latin typeface="+mn-lt"/>
                          <a:ea typeface="+mn-ea"/>
                          <a:cs typeface="+mn-cs"/>
                        </a:rPr>
                        <a:t> Zhang. Design of a Gamma Densitometer for Hydrocarbon Fuel at High Temperature and Supercritical Pressure. </a:t>
                      </a:r>
                      <a:r>
                        <a:rPr lang="en-US" altLang="zh-CN" sz="1600" b="1" kern="1200" dirty="0" smtClean="0">
                          <a:solidFill>
                            <a:srgbClr val="FF0000"/>
                          </a:solidFill>
                          <a:effectLst/>
                          <a:latin typeface="+mn-lt"/>
                          <a:ea typeface="+mn-ea"/>
                          <a:cs typeface="+mn-cs"/>
                        </a:rPr>
                        <a:t>Journal of Chemical Engineering &amp; Data 2014</a:t>
                      </a:r>
                      <a:r>
                        <a:rPr lang="en-US" altLang="zh-CN" sz="1600" kern="1200" dirty="0" smtClean="0">
                          <a:solidFill>
                            <a:srgbClr val="0000FF"/>
                          </a:solidFill>
                          <a:effectLst/>
                          <a:latin typeface="+mn-lt"/>
                          <a:ea typeface="+mn-ea"/>
                          <a:cs typeface="+mn-cs"/>
                        </a:rPr>
                        <a:t>, 59, 3335−3343</a:t>
                      </a:r>
                      <a:endParaRPr kumimoji="0" lang="zh-CN" altLang="en-US" sz="1600" b="1" i="0" u="none" strike="noStrike" kern="1200" cap="none" normalizeH="0" baseline="0" dirty="0" smtClean="0">
                        <a:ln>
                          <a:noFill/>
                        </a:ln>
                        <a:solidFill>
                          <a:srgbClr val="0000FF"/>
                        </a:solidFill>
                        <a:effectLst/>
                        <a:latin typeface="华文细黑" pitchFamily="2" charset="-122"/>
                        <a:ea typeface="华文细黑" pitchFamily="2" charset="-122"/>
                        <a:cs typeface="Times New Roman" pitchFamily="18" charset="0"/>
                      </a:endParaRPr>
                    </a:p>
                  </a:txBody>
                  <a:tcPr marT="45726" marB="45726" anchor="ctr" horzOverflow="overflow">
                    <a:lnL cap="flat">
                      <a:noFill/>
                    </a:lnL>
                    <a:lnR cap="flat">
                      <a:noFill/>
                    </a:lnR>
                    <a:lnT w="6350" cap="flat" cmpd="sng" algn="ctr">
                      <a:solidFill>
                        <a:srgbClr val="0000FF"/>
                      </a:solidFill>
                      <a:prstDash val="solid"/>
                      <a:round/>
                      <a:headEnd type="none" w="med" len="med"/>
                      <a:tailEnd type="none" w="med" len="med"/>
                    </a:lnT>
                    <a:lnB w="762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5" name="矩形 5"/>
          <p:cNvSpPr>
            <a:spLocks noChangeArrowheads="1"/>
          </p:cNvSpPr>
          <p:nvPr/>
        </p:nvSpPr>
        <p:spPr bwMode="auto">
          <a:xfrm>
            <a:off x="152400" y="924580"/>
            <a:ext cx="815297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altLang="zh-CN" sz="2800" b="1" dirty="0" smtClean="0">
                <a:solidFill>
                  <a:srgbClr val="FF0000"/>
                </a:solidFill>
                <a:latin typeface="+mn-lt"/>
                <a:ea typeface="Adobe 黑体 Std R" pitchFamily="34" charset="-122"/>
                <a:cs typeface="Times New Roman" pitchFamily="18" charset="0"/>
              </a:rPr>
              <a:t>Thermal physical properties</a:t>
            </a:r>
            <a:endParaRPr lang="zh-CN" altLang="zh-CN" sz="2800" b="1" dirty="0">
              <a:solidFill>
                <a:srgbClr val="FF0000"/>
              </a:solidFill>
              <a:latin typeface="+mn-lt"/>
              <a:ea typeface="Adobe 黑体 Std R" pitchFamily="34" charset="-122"/>
              <a:cs typeface="Times New Roman" pitchFamily="18" charset="0"/>
            </a:endParaRPr>
          </a:p>
        </p:txBody>
      </p:sp>
      <p:sp>
        <p:nvSpPr>
          <p:cNvPr id="6" name="Rectangle 2"/>
          <p:cNvSpPr>
            <a:spLocks noChangeArrowheads="1"/>
          </p:cNvSpPr>
          <p:nvPr/>
        </p:nvSpPr>
        <p:spPr bwMode="auto">
          <a:xfrm>
            <a:off x="304800" y="76200"/>
            <a:ext cx="6418263"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buFont typeface="Wingdings" pitchFamily="2" charset="2"/>
              <a:buNone/>
              <a:defRPr/>
            </a:pPr>
            <a:r>
              <a:rPr kumimoji="1" lang="en-US" altLang="zh-CN" sz="3200" b="1" dirty="0" smtClean="0">
                <a:solidFill>
                  <a:schemeClr val="bg1"/>
                </a:solidFill>
                <a:latin typeface="+mn-lt"/>
                <a:ea typeface="黑体" pitchFamily="2" charset="-122"/>
              </a:rPr>
              <a:t>Most recent publications</a:t>
            </a:r>
            <a:endParaRPr kumimoji="1" lang="zh-CN" altLang="en-US" sz="3200" b="1" dirty="0">
              <a:solidFill>
                <a:schemeClr val="bg1"/>
              </a:solidFill>
              <a:latin typeface="+mn-lt"/>
              <a:ea typeface="黑体" pitchFamily="2" charset="-122"/>
            </a:endParaRPr>
          </a:p>
        </p:txBody>
      </p:sp>
    </p:spTree>
    <p:extLst>
      <p:ext uri="{BB962C8B-B14F-4D97-AF65-F5344CB8AC3E}">
        <p14:creationId xmlns="" xmlns:p14="http://schemas.microsoft.com/office/powerpoint/2010/main" val="3462110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0"/>
          <p:cNvGraphicFramePr>
            <a:graphicFrameLocks noGrp="1"/>
          </p:cNvGraphicFramePr>
          <p:nvPr>
            <p:extLst>
              <p:ext uri="{D42A27DB-BD31-4B8C-83A1-F6EECF244321}">
                <p14:modId xmlns="" xmlns:p14="http://schemas.microsoft.com/office/powerpoint/2010/main" val="1294093656"/>
              </p:ext>
            </p:extLst>
          </p:nvPr>
        </p:nvGraphicFramePr>
        <p:xfrm>
          <a:off x="120650" y="1828764"/>
          <a:ext cx="8915400" cy="2971836"/>
        </p:xfrm>
        <a:graphic>
          <a:graphicData uri="http://schemas.openxmlformats.org/drawingml/2006/table">
            <a:tbl>
              <a:tblPr/>
              <a:tblGrid>
                <a:gridCol w="8915400"/>
              </a:tblGrid>
              <a:tr h="811184">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zh-CN" sz="1800" b="1" u="none" dirty="0" smtClean="0">
                          <a:solidFill>
                            <a:srgbClr val="0000FF"/>
                          </a:solidFill>
                        </a:rPr>
                        <a:t>1. </a:t>
                      </a:r>
                      <a:r>
                        <a:rPr lang="en-US" altLang="zh-CN" sz="1800" b="0" u="none" dirty="0" smtClean="0">
                          <a:solidFill>
                            <a:srgbClr val="0000FF"/>
                          </a:solidFill>
                        </a:rPr>
                        <a:t>Zhaohui Liu</a:t>
                      </a:r>
                      <a:r>
                        <a:rPr lang="en-US" altLang="zh-CN" sz="1800" dirty="0" smtClean="0">
                          <a:solidFill>
                            <a:srgbClr val="0000FF"/>
                          </a:solidFill>
                        </a:rPr>
                        <a:t>, </a:t>
                      </a:r>
                      <a:r>
                        <a:rPr lang="en-US" altLang="zh-CN" sz="1800" dirty="0" err="1" smtClean="0">
                          <a:solidFill>
                            <a:srgbClr val="0000FF"/>
                          </a:solidFill>
                        </a:rPr>
                        <a:t>Qincheng</a:t>
                      </a:r>
                      <a:r>
                        <a:rPr lang="en-US" altLang="zh-CN" sz="1800" dirty="0" smtClean="0">
                          <a:solidFill>
                            <a:srgbClr val="0000FF"/>
                          </a:solidFill>
                        </a:rPr>
                        <a:t> Bi, </a:t>
                      </a:r>
                      <a:r>
                        <a:rPr lang="en-US" altLang="zh-CN" sz="1800" dirty="0" err="1" smtClean="0">
                          <a:solidFill>
                            <a:srgbClr val="0000FF"/>
                          </a:solidFill>
                        </a:rPr>
                        <a:t>Jiangtao</a:t>
                      </a:r>
                      <a:r>
                        <a:rPr lang="en-US" altLang="zh-CN" sz="1800" dirty="0" smtClean="0">
                          <a:solidFill>
                            <a:srgbClr val="0000FF"/>
                          </a:solidFill>
                        </a:rPr>
                        <a:t> </a:t>
                      </a:r>
                      <a:r>
                        <a:rPr lang="en-US" altLang="zh-CN" sz="1800" dirty="0" err="1" smtClean="0">
                          <a:solidFill>
                            <a:srgbClr val="0000FF"/>
                          </a:solidFill>
                        </a:rPr>
                        <a:t>Feng</a:t>
                      </a:r>
                      <a:r>
                        <a:rPr lang="en-US" altLang="zh-CN" sz="1800" dirty="0" smtClean="0">
                          <a:solidFill>
                            <a:srgbClr val="0000FF"/>
                          </a:solidFill>
                        </a:rPr>
                        <a:t>. Evaluation of heat sink capability and deposition propensity of supercritical endothermic fuels in a minichannel. </a:t>
                      </a:r>
                      <a:r>
                        <a:rPr lang="en-US" altLang="zh-CN" sz="1800" b="1" dirty="0" smtClean="0">
                          <a:solidFill>
                            <a:srgbClr val="FF0000"/>
                          </a:solidFill>
                        </a:rPr>
                        <a:t>Fuel, 2015</a:t>
                      </a:r>
                      <a:r>
                        <a:rPr lang="en-US" altLang="zh-CN" sz="1800" dirty="0" smtClean="0">
                          <a:solidFill>
                            <a:srgbClr val="0000FF"/>
                          </a:solidFill>
                        </a:rPr>
                        <a:t>, 158: 388-398. </a:t>
                      </a:r>
                      <a:endParaRPr kumimoji="0" lang="zh-CN" altLang="en-US" sz="1800" b="1" i="0" u="none" strike="noStrike" cap="none" normalizeH="0" baseline="0" dirty="0" smtClean="0">
                        <a:ln>
                          <a:noFill/>
                        </a:ln>
                        <a:solidFill>
                          <a:srgbClr val="FF0000"/>
                        </a:solidFill>
                        <a:effectLst/>
                        <a:latin typeface="华文细黑" pitchFamily="2" charset="-122"/>
                        <a:ea typeface="华文细黑" pitchFamily="2" charset="-122"/>
                      </a:endParaRPr>
                    </a:p>
                  </a:txBody>
                  <a:tcPr marT="45726" marB="45726" anchor="ctr" horzOverflow="overflow">
                    <a:lnL cap="flat">
                      <a:noFill/>
                    </a:lnL>
                    <a:lnR cap="flat">
                      <a:noFill/>
                    </a:lnR>
                    <a:lnT w="7620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lnTlToBr>
                      <a:noFill/>
                    </a:lnTlToBr>
                    <a:lnBlToTr>
                      <a:noFill/>
                    </a:lnBlToTr>
                    <a:noFill/>
                  </a:tcPr>
                </a:tc>
              </a:tr>
              <a:tr h="811184">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zh-CN" sz="1800" b="1" u="none" dirty="0" smtClean="0">
                          <a:solidFill>
                            <a:srgbClr val="0000FF"/>
                          </a:solidFill>
                        </a:rPr>
                        <a:t>2. </a:t>
                      </a:r>
                      <a:r>
                        <a:rPr lang="en-US" altLang="zh-CN" sz="1800" b="0" u="none" dirty="0" smtClean="0">
                          <a:solidFill>
                            <a:srgbClr val="0000FF"/>
                          </a:solidFill>
                        </a:rPr>
                        <a:t>Zhaohui Liu</a:t>
                      </a:r>
                      <a:r>
                        <a:rPr lang="en-US" altLang="zh-CN" sz="1800" dirty="0" smtClean="0">
                          <a:solidFill>
                            <a:srgbClr val="0000FF"/>
                          </a:solidFill>
                        </a:rPr>
                        <a:t>, </a:t>
                      </a:r>
                      <a:r>
                        <a:rPr lang="en-US" altLang="zh-CN" sz="1800" dirty="0" err="1" smtClean="0">
                          <a:solidFill>
                            <a:srgbClr val="0000FF"/>
                          </a:solidFill>
                        </a:rPr>
                        <a:t>Hui</a:t>
                      </a:r>
                      <a:r>
                        <a:rPr lang="en-US" altLang="zh-CN" sz="1800" dirty="0" smtClean="0">
                          <a:solidFill>
                            <a:srgbClr val="0000FF"/>
                          </a:solidFill>
                        </a:rPr>
                        <a:t> Pan, Song </a:t>
                      </a:r>
                      <a:r>
                        <a:rPr lang="en-US" altLang="zh-CN" sz="1800" dirty="0" err="1" smtClean="0">
                          <a:solidFill>
                            <a:srgbClr val="0000FF"/>
                          </a:solidFill>
                        </a:rPr>
                        <a:t>Feng</a:t>
                      </a:r>
                      <a:r>
                        <a:rPr lang="en-US" altLang="zh-CN" sz="1800" dirty="0" smtClean="0">
                          <a:solidFill>
                            <a:srgbClr val="0000FF"/>
                          </a:solidFill>
                        </a:rPr>
                        <a:t>, </a:t>
                      </a:r>
                      <a:r>
                        <a:rPr lang="en-US" altLang="zh-CN" sz="1800" dirty="0" err="1" smtClean="0">
                          <a:solidFill>
                            <a:srgbClr val="0000FF"/>
                          </a:solidFill>
                        </a:rPr>
                        <a:t>Qincheng</a:t>
                      </a:r>
                      <a:r>
                        <a:rPr lang="en-US" altLang="zh-CN" sz="1800" dirty="0" smtClean="0">
                          <a:solidFill>
                            <a:srgbClr val="0000FF"/>
                          </a:solidFill>
                        </a:rPr>
                        <a:t> Bi. Dynamic behaviors of coking process during pyrolysis of China aviation kerosene RP-3. </a:t>
                      </a:r>
                      <a:r>
                        <a:rPr lang="en-US" altLang="zh-CN" sz="1800" b="1" dirty="0" smtClean="0">
                          <a:solidFill>
                            <a:srgbClr val="FF0000"/>
                          </a:solidFill>
                        </a:rPr>
                        <a:t>Applied Thermal Engineering 2015</a:t>
                      </a:r>
                      <a:r>
                        <a:rPr lang="en-US" altLang="zh-CN" sz="1800" dirty="0" smtClean="0">
                          <a:solidFill>
                            <a:srgbClr val="0000FF"/>
                          </a:solidFill>
                        </a:rPr>
                        <a:t>, 91: 408-416. </a:t>
                      </a:r>
                      <a:endParaRPr kumimoji="0" lang="zh-CN" altLang="en-US" sz="1800" b="1" i="0" u="none" strike="noStrike" kern="1200" cap="none" normalizeH="0" baseline="0" dirty="0" smtClean="0">
                        <a:ln>
                          <a:noFill/>
                        </a:ln>
                        <a:solidFill>
                          <a:srgbClr val="FF0000"/>
                        </a:solidFill>
                        <a:effectLst/>
                        <a:latin typeface="华文细黑" pitchFamily="2" charset="-122"/>
                        <a:ea typeface="华文细黑" pitchFamily="2" charset="-122"/>
                        <a:cs typeface="Times New Roman" pitchFamily="18" charset="0"/>
                      </a:endParaRPr>
                    </a:p>
                  </a:txBody>
                  <a:tcPr marT="45726" marB="45726" anchor="ctr" horzOverflow="overflow">
                    <a:lnL cap="flat">
                      <a:noFill/>
                    </a:lnL>
                    <a:lnR cap="flat">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lnTlToBr>
                      <a:noFill/>
                    </a:lnTlToBr>
                    <a:lnBlToTr>
                      <a:noFill/>
                    </a:lnBlToTr>
                    <a:noFill/>
                  </a:tcPr>
                </a:tc>
              </a:tr>
              <a:tr h="8111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800" b="1" kern="1200" dirty="0" smtClean="0">
                          <a:solidFill>
                            <a:srgbClr val="0000FF"/>
                          </a:solidFill>
                          <a:effectLst/>
                          <a:latin typeface="+mn-lt"/>
                          <a:ea typeface="+mn-ea"/>
                          <a:cs typeface="+mn-cs"/>
                        </a:rPr>
                        <a:t>3</a:t>
                      </a:r>
                      <a:r>
                        <a:rPr lang="en-US" altLang="zh-CN" sz="1800" kern="1200" dirty="0" smtClean="0">
                          <a:solidFill>
                            <a:srgbClr val="0000FF"/>
                          </a:solidFill>
                          <a:effectLst/>
                          <a:latin typeface="+mn-lt"/>
                          <a:ea typeface="+mn-ea"/>
                          <a:cs typeface="+mn-cs"/>
                        </a:rPr>
                        <a:t>. Zhaohui Liu, </a:t>
                      </a:r>
                      <a:r>
                        <a:rPr lang="en-US" altLang="zh-CN" sz="1800" kern="1200" dirty="0" err="1" smtClean="0">
                          <a:solidFill>
                            <a:srgbClr val="0000FF"/>
                          </a:solidFill>
                          <a:effectLst/>
                          <a:latin typeface="+mn-lt"/>
                          <a:ea typeface="+mn-ea"/>
                          <a:cs typeface="+mn-cs"/>
                        </a:rPr>
                        <a:t>Qincheng</a:t>
                      </a:r>
                      <a:r>
                        <a:rPr lang="en-US" altLang="zh-CN" sz="1800" kern="1200" dirty="0" smtClean="0">
                          <a:solidFill>
                            <a:srgbClr val="0000FF"/>
                          </a:solidFill>
                          <a:effectLst/>
                          <a:latin typeface="+mn-lt"/>
                          <a:ea typeface="+mn-ea"/>
                          <a:cs typeface="+mn-cs"/>
                        </a:rPr>
                        <a:t> Bi, Yong </a:t>
                      </a:r>
                      <a:r>
                        <a:rPr lang="en-US" altLang="zh-CN" sz="1800" kern="1200" dirty="0" err="1" smtClean="0">
                          <a:solidFill>
                            <a:srgbClr val="0000FF"/>
                          </a:solidFill>
                          <a:effectLst/>
                          <a:latin typeface="+mn-lt"/>
                          <a:ea typeface="+mn-ea"/>
                          <a:cs typeface="+mn-cs"/>
                        </a:rPr>
                        <a:t>Guo</a:t>
                      </a:r>
                      <a:r>
                        <a:rPr lang="en-US" altLang="zh-CN" sz="1800" kern="1200" dirty="0" smtClean="0">
                          <a:solidFill>
                            <a:srgbClr val="0000FF"/>
                          </a:solidFill>
                          <a:effectLst/>
                          <a:latin typeface="+mn-lt"/>
                          <a:ea typeface="+mn-ea"/>
                          <a:cs typeface="+mn-cs"/>
                        </a:rPr>
                        <a:t>, </a:t>
                      </a:r>
                      <a:r>
                        <a:rPr lang="en-US" altLang="zh-CN" sz="1800" kern="1200" dirty="0" err="1" smtClean="0">
                          <a:solidFill>
                            <a:srgbClr val="0000FF"/>
                          </a:solidFill>
                          <a:effectLst/>
                          <a:latin typeface="+mn-lt"/>
                          <a:ea typeface="+mn-ea"/>
                          <a:cs typeface="+mn-cs"/>
                        </a:rPr>
                        <a:t>Xuesong</a:t>
                      </a:r>
                      <a:r>
                        <a:rPr lang="en-US" altLang="zh-CN" sz="1800" kern="1200" dirty="0" smtClean="0">
                          <a:solidFill>
                            <a:srgbClr val="0000FF"/>
                          </a:solidFill>
                          <a:effectLst/>
                          <a:latin typeface="+mn-lt"/>
                          <a:ea typeface="+mn-ea"/>
                          <a:cs typeface="+mn-cs"/>
                        </a:rPr>
                        <a:t> Ma, </a:t>
                      </a:r>
                      <a:r>
                        <a:rPr lang="en-US" altLang="zh-CN" sz="1800" kern="1200" dirty="0" err="1" smtClean="0">
                          <a:solidFill>
                            <a:srgbClr val="0000FF"/>
                          </a:solidFill>
                          <a:effectLst/>
                          <a:latin typeface="+mn-lt"/>
                          <a:ea typeface="+mn-ea"/>
                          <a:cs typeface="+mn-cs"/>
                        </a:rPr>
                        <a:t>Zhuqiang</a:t>
                      </a:r>
                      <a:r>
                        <a:rPr lang="en-US" altLang="zh-CN" sz="1800" kern="1200" dirty="0" smtClean="0">
                          <a:solidFill>
                            <a:srgbClr val="0000FF"/>
                          </a:solidFill>
                          <a:effectLst/>
                          <a:latin typeface="+mn-lt"/>
                          <a:ea typeface="+mn-ea"/>
                          <a:cs typeface="+mn-cs"/>
                        </a:rPr>
                        <a:t> Yang, </a:t>
                      </a:r>
                      <a:r>
                        <a:rPr lang="en-US" altLang="zh-CN" sz="1800" kern="1200" dirty="0" err="1" smtClean="0">
                          <a:solidFill>
                            <a:srgbClr val="0000FF"/>
                          </a:solidFill>
                          <a:effectLst/>
                          <a:latin typeface="+mn-lt"/>
                          <a:ea typeface="+mn-ea"/>
                          <a:cs typeface="+mn-cs"/>
                        </a:rPr>
                        <a:t>Jianguo</a:t>
                      </a:r>
                      <a:r>
                        <a:rPr lang="en-US" altLang="zh-CN" sz="1800" kern="1200" dirty="0" smtClean="0">
                          <a:solidFill>
                            <a:srgbClr val="0000FF"/>
                          </a:solidFill>
                          <a:effectLst/>
                          <a:latin typeface="+mn-lt"/>
                          <a:ea typeface="+mn-ea"/>
                          <a:cs typeface="+mn-cs"/>
                        </a:rPr>
                        <a:t> Yan, </a:t>
                      </a:r>
                      <a:r>
                        <a:rPr lang="en-US" altLang="zh-CN" sz="1800" kern="1200" dirty="0" err="1" smtClean="0">
                          <a:solidFill>
                            <a:srgbClr val="0000FF"/>
                          </a:solidFill>
                          <a:effectLst/>
                          <a:latin typeface="+mn-lt"/>
                          <a:ea typeface="+mn-ea"/>
                          <a:cs typeface="+mn-cs"/>
                        </a:rPr>
                        <a:t>Shenlin</a:t>
                      </a:r>
                      <a:r>
                        <a:rPr lang="en-US" altLang="zh-CN" sz="1800" kern="1200" dirty="0" smtClean="0">
                          <a:solidFill>
                            <a:srgbClr val="0000FF"/>
                          </a:solidFill>
                          <a:effectLst/>
                          <a:latin typeface="+mn-lt"/>
                          <a:ea typeface="+mn-ea"/>
                          <a:cs typeface="+mn-cs"/>
                        </a:rPr>
                        <a:t> Hu. Hydraulic and thermal effects of coke deposition during pyrolysis of hydrocarbon fuel in a mini-channel. </a:t>
                      </a:r>
                      <a:r>
                        <a:rPr lang="en-US" altLang="zh-CN" sz="1800" b="1" kern="1200" dirty="0" smtClean="0">
                          <a:solidFill>
                            <a:srgbClr val="FF0000"/>
                          </a:solidFill>
                          <a:effectLst/>
                          <a:latin typeface="+mn-lt"/>
                          <a:ea typeface="+mn-ea"/>
                          <a:cs typeface="+mn-cs"/>
                        </a:rPr>
                        <a:t>Energy &amp; Fuels, 2012</a:t>
                      </a:r>
                      <a:r>
                        <a:rPr lang="en-US" altLang="zh-CN" sz="1800" kern="1200" dirty="0" smtClean="0">
                          <a:solidFill>
                            <a:srgbClr val="0000FF"/>
                          </a:solidFill>
                          <a:effectLst/>
                          <a:latin typeface="+mn-lt"/>
                          <a:ea typeface="+mn-ea"/>
                          <a:cs typeface="+mn-cs"/>
                        </a:rPr>
                        <a:t>, 26: 3672-3679.</a:t>
                      </a:r>
                      <a:endParaRPr lang="zh-CN" altLang="zh-CN" sz="1800" kern="1200" dirty="0" smtClean="0">
                        <a:solidFill>
                          <a:srgbClr val="0000FF"/>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500" b="1" i="0" u="none" strike="noStrike" kern="1200" cap="none" normalizeH="0" baseline="0" dirty="0" smtClean="0">
                        <a:ln>
                          <a:noFill/>
                        </a:ln>
                        <a:solidFill>
                          <a:srgbClr val="FF0000"/>
                        </a:solidFill>
                        <a:effectLst/>
                        <a:latin typeface="华文细黑" pitchFamily="2" charset="-122"/>
                        <a:ea typeface="华文细黑" pitchFamily="2" charset="-122"/>
                        <a:cs typeface="Times New Roman" pitchFamily="18" charset="0"/>
                      </a:endParaRPr>
                    </a:p>
                  </a:txBody>
                  <a:tcPr marT="45726" marB="45726" anchor="ctr" horzOverflow="overflow">
                    <a:lnL cap="flat">
                      <a:noFill/>
                    </a:lnL>
                    <a:lnR cap="flat">
                      <a:noFill/>
                    </a:lnR>
                    <a:lnT w="6350" cap="flat" cmpd="sng" algn="ctr">
                      <a:solidFill>
                        <a:srgbClr val="0000FF"/>
                      </a:solidFill>
                      <a:prstDash val="solid"/>
                      <a:round/>
                      <a:headEnd type="none" w="med" len="med"/>
                      <a:tailEnd type="none" w="med" len="med"/>
                    </a:lnT>
                    <a:lnB w="762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5" name="矩形 5"/>
          <p:cNvSpPr>
            <a:spLocks noChangeArrowheads="1"/>
          </p:cNvSpPr>
          <p:nvPr/>
        </p:nvSpPr>
        <p:spPr bwMode="auto">
          <a:xfrm>
            <a:off x="152400" y="1000780"/>
            <a:ext cx="815297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altLang="zh-CN" sz="2800" b="1" dirty="0" smtClean="0">
                <a:solidFill>
                  <a:srgbClr val="FF0000"/>
                </a:solidFill>
                <a:latin typeface="+mn-lt"/>
                <a:ea typeface="Adobe 黑体 Std R" pitchFamily="34" charset="-122"/>
                <a:cs typeface="Times New Roman" pitchFamily="18" charset="0"/>
              </a:rPr>
              <a:t>Coking characteristics</a:t>
            </a:r>
            <a:endParaRPr lang="zh-CN" altLang="zh-CN" sz="2800" b="1" dirty="0">
              <a:solidFill>
                <a:srgbClr val="FF0000"/>
              </a:solidFill>
              <a:latin typeface="+mn-lt"/>
              <a:ea typeface="Adobe 黑体 Std R" pitchFamily="34" charset="-122"/>
              <a:cs typeface="Times New Roman" pitchFamily="18" charset="0"/>
            </a:endParaRPr>
          </a:p>
        </p:txBody>
      </p:sp>
      <p:sp>
        <p:nvSpPr>
          <p:cNvPr id="6" name="Rectangle 2"/>
          <p:cNvSpPr>
            <a:spLocks noChangeArrowheads="1"/>
          </p:cNvSpPr>
          <p:nvPr/>
        </p:nvSpPr>
        <p:spPr bwMode="auto">
          <a:xfrm>
            <a:off x="304800" y="76200"/>
            <a:ext cx="6418263"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buFont typeface="Wingdings" pitchFamily="2" charset="2"/>
              <a:buNone/>
              <a:defRPr/>
            </a:pPr>
            <a:r>
              <a:rPr kumimoji="1" lang="en-US" altLang="zh-CN" sz="3200" b="1" dirty="0" smtClean="0">
                <a:solidFill>
                  <a:schemeClr val="bg1"/>
                </a:solidFill>
                <a:latin typeface="+mn-lt"/>
                <a:ea typeface="黑体" pitchFamily="2" charset="-122"/>
              </a:rPr>
              <a:t>Most recent publications</a:t>
            </a:r>
            <a:endParaRPr kumimoji="1" lang="zh-CN" altLang="en-US" sz="3200" b="1" dirty="0">
              <a:solidFill>
                <a:schemeClr val="bg1"/>
              </a:solidFill>
              <a:latin typeface="+mn-lt"/>
              <a:ea typeface="黑体" pitchFamily="2" charset="-122"/>
            </a:endParaRPr>
          </a:p>
        </p:txBody>
      </p:sp>
    </p:spTree>
    <p:extLst>
      <p:ext uri="{BB962C8B-B14F-4D97-AF65-F5344CB8AC3E}">
        <p14:creationId xmlns="" xmlns:p14="http://schemas.microsoft.com/office/powerpoint/2010/main" val="2503191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76200"/>
            <a:ext cx="6418263"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buFont typeface="Wingdings" pitchFamily="2" charset="2"/>
              <a:buNone/>
              <a:defRPr/>
            </a:pPr>
            <a:r>
              <a:rPr kumimoji="1" lang="en-US" altLang="zh-CN" sz="3200" b="1" dirty="0" smtClean="0">
                <a:solidFill>
                  <a:schemeClr val="bg1"/>
                </a:solidFill>
                <a:latin typeface="+mn-lt"/>
                <a:ea typeface="黑体" pitchFamily="2" charset="-122"/>
              </a:rPr>
              <a:t>Conclusions</a:t>
            </a:r>
            <a:endParaRPr kumimoji="1" lang="zh-CN" altLang="en-US" sz="3200" b="1" dirty="0">
              <a:solidFill>
                <a:schemeClr val="bg1"/>
              </a:solidFill>
              <a:latin typeface="+mn-lt"/>
              <a:ea typeface="黑体" pitchFamily="2" charset="-122"/>
            </a:endParaRPr>
          </a:p>
        </p:txBody>
      </p:sp>
      <p:sp>
        <p:nvSpPr>
          <p:cNvPr id="3" name="TextBox 2"/>
          <p:cNvSpPr txBox="1"/>
          <p:nvPr/>
        </p:nvSpPr>
        <p:spPr>
          <a:xfrm>
            <a:off x="304800" y="914400"/>
            <a:ext cx="8382000" cy="5201424"/>
          </a:xfrm>
          <a:prstGeom prst="rect">
            <a:avLst/>
          </a:prstGeom>
          <a:noFill/>
        </p:spPr>
        <p:txBody>
          <a:bodyPr wrap="square" rtlCol="0">
            <a:spAutoFit/>
          </a:bodyPr>
          <a:lstStyle/>
          <a:p>
            <a:pPr marL="285750" indent="-285750">
              <a:spcBef>
                <a:spcPts val="1200"/>
              </a:spcBef>
              <a:buFont typeface="Wingdings" pitchFamily="2" charset="2"/>
              <a:buChar char="p"/>
            </a:pPr>
            <a:r>
              <a:rPr lang="en-US" altLang="zh-CN" sz="2400" dirty="0" smtClean="0">
                <a:solidFill>
                  <a:srgbClr val="0000FF"/>
                </a:solidFill>
              </a:rPr>
              <a:t>Our lab has a experimental capacity of heating power up to </a:t>
            </a:r>
            <a:r>
              <a:rPr lang="en-US" altLang="zh-CN" sz="2400" b="1" u="sng" dirty="0" smtClean="0">
                <a:solidFill>
                  <a:srgbClr val="0000FF"/>
                </a:solidFill>
              </a:rPr>
              <a:t>1.4 MW</a:t>
            </a:r>
            <a:r>
              <a:rPr lang="en-US" altLang="zh-CN" sz="2400" dirty="0" smtClean="0">
                <a:solidFill>
                  <a:srgbClr val="0000FF"/>
                </a:solidFill>
              </a:rPr>
              <a:t>, flow rate from </a:t>
            </a:r>
            <a:r>
              <a:rPr lang="en-US" altLang="zh-CN" sz="2400" b="1" u="sng" dirty="0" smtClean="0">
                <a:solidFill>
                  <a:srgbClr val="0000FF"/>
                </a:solidFill>
              </a:rPr>
              <a:t>0.1mL/min to 4t/h</a:t>
            </a:r>
            <a:r>
              <a:rPr lang="en-US" altLang="zh-CN" sz="2400" dirty="0" smtClean="0">
                <a:solidFill>
                  <a:srgbClr val="0000FF"/>
                </a:solidFill>
              </a:rPr>
              <a:t> with mini-scale to conventional scale test facilities.</a:t>
            </a:r>
          </a:p>
          <a:p>
            <a:pPr marL="285750" indent="-285750">
              <a:spcBef>
                <a:spcPts val="1200"/>
              </a:spcBef>
              <a:buFont typeface="Wingdings" pitchFamily="2" charset="2"/>
              <a:buChar char="p"/>
            </a:pPr>
            <a:r>
              <a:rPr lang="en-US" altLang="zh-CN" sz="2400" dirty="0" smtClean="0">
                <a:solidFill>
                  <a:srgbClr val="FF0000"/>
                </a:solidFill>
              </a:rPr>
              <a:t>Flow </a:t>
            </a:r>
            <a:r>
              <a:rPr lang="en-US" altLang="zh-CN" sz="2400" dirty="0" smtClean="0">
                <a:solidFill>
                  <a:srgbClr val="FF0000"/>
                </a:solidFill>
              </a:rPr>
              <a:t>and heat </a:t>
            </a:r>
            <a:r>
              <a:rPr lang="en-US" altLang="zh-CN" sz="2400" dirty="0" smtClean="0">
                <a:solidFill>
                  <a:srgbClr val="FF0000"/>
                </a:solidFill>
              </a:rPr>
              <a:t>transfer of  supercritical fluids, </a:t>
            </a:r>
            <a:r>
              <a:rPr lang="en-US" altLang="zh-CN" sz="2400" dirty="0" smtClean="0">
                <a:solidFill>
                  <a:srgbClr val="FF0000"/>
                </a:solidFill>
              </a:rPr>
              <a:t>coking and deposition, thermal physical properties have been widely investigated in our lab at </a:t>
            </a:r>
            <a:r>
              <a:rPr lang="en-US" altLang="zh-CN" sz="2400" b="1" u="sng" dirty="0" smtClean="0">
                <a:solidFill>
                  <a:srgbClr val="FF0000"/>
                </a:solidFill>
              </a:rPr>
              <a:t>fluid temperatures up to 800 </a:t>
            </a:r>
            <a:r>
              <a:rPr lang="en-US" altLang="zh-CN" sz="2400" b="1" u="sng" dirty="0" smtClean="0">
                <a:solidFill>
                  <a:srgbClr val="FF0000"/>
                </a:solidFill>
                <a:sym typeface="Symbol"/>
              </a:rPr>
              <a:t></a:t>
            </a:r>
            <a:r>
              <a:rPr lang="en-US" altLang="zh-CN" sz="2400" b="1" u="sng" dirty="0" smtClean="0">
                <a:solidFill>
                  <a:srgbClr val="FF0000"/>
                </a:solidFill>
              </a:rPr>
              <a:t>C</a:t>
            </a:r>
            <a:r>
              <a:rPr lang="en-US" altLang="zh-CN" sz="2400" dirty="0" smtClean="0">
                <a:solidFill>
                  <a:srgbClr val="FF0000"/>
                </a:solidFill>
              </a:rPr>
              <a:t>, </a:t>
            </a:r>
            <a:r>
              <a:rPr lang="en-US" altLang="zh-CN" sz="2400" b="1" u="sng" dirty="0" smtClean="0">
                <a:solidFill>
                  <a:srgbClr val="FF0000"/>
                </a:solidFill>
              </a:rPr>
              <a:t>wall temperatures up to 1000</a:t>
            </a:r>
            <a:r>
              <a:rPr lang="en-US" altLang="zh-CN" sz="2400" b="1" u="sng" dirty="0">
                <a:solidFill>
                  <a:srgbClr val="FF0000"/>
                </a:solidFill>
                <a:sym typeface="Symbol"/>
              </a:rPr>
              <a:t> </a:t>
            </a:r>
            <a:r>
              <a:rPr lang="en-US" altLang="zh-CN" sz="2400" b="1" u="sng" dirty="0">
                <a:solidFill>
                  <a:srgbClr val="FF0000"/>
                </a:solidFill>
              </a:rPr>
              <a:t>C </a:t>
            </a:r>
            <a:r>
              <a:rPr lang="en-US" altLang="zh-CN" sz="2400" b="1" u="sng" dirty="0" smtClean="0">
                <a:solidFill>
                  <a:srgbClr val="FF0000"/>
                </a:solidFill>
              </a:rPr>
              <a:t>and pressures up to </a:t>
            </a:r>
            <a:r>
              <a:rPr lang="en-US" altLang="zh-CN" sz="2400" b="1" u="sng" dirty="0" smtClean="0">
                <a:solidFill>
                  <a:srgbClr val="FF0000"/>
                </a:solidFill>
              </a:rPr>
              <a:t>37 </a:t>
            </a:r>
            <a:r>
              <a:rPr lang="en-US" altLang="zh-CN" sz="2400" b="1" u="sng" dirty="0" smtClean="0">
                <a:solidFill>
                  <a:srgbClr val="FF0000"/>
                </a:solidFill>
              </a:rPr>
              <a:t>MPa</a:t>
            </a:r>
            <a:r>
              <a:rPr lang="en-US" altLang="zh-CN" sz="2400" dirty="0" smtClean="0">
                <a:solidFill>
                  <a:srgbClr val="FF0000"/>
                </a:solidFill>
              </a:rPr>
              <a:t>.</a:t>
            </a:r>
          </a:p>
          <a:p>
            <a:pPr marL="285750" indent="-285750">
              <a:spcBef>
                <a:spcPts val="1200"/>
              </a:spcBef>
              <a:buFont typeface="Wingdings" pitchFamily="2" charset="2"/>
              <a:buChar char="p"/>
            </a:pPr>
            <a:r>
              <a:rPr lang="en-US" altLang="zh-CN" sz="2400" dirty="0" smtClean="0">
                <a:solidFill>
                  <a:srgbClr val="0000FF"/>
                </a:solidFill>
              </a:rPr>
              <a:t>We accumulated numerous </a:t>
            </a:r>
            <a:r>
              <a:rPr lang="en-US" altLang="zh-CN" sz="2400" dirty="0" smtClean="0">
                <a:solidFill>
                  <a:srgbClr val="0000FF"/>
                </a:solidFill>
              </a:rPr>
              <a:t>experiences for </a:t>
            </a:r>
            <a:r>
              <a:rPr lang="en-US" altLang="zh-CN" sz="2400" dirty="0" smtClean="0">
                <a:solidFill>
                  <a:srgbClr val="0000FF"/>
                </a:solidFill>
              </a:rPr>
              <a:t>the measurement of thermal physical properties like density, heat capacity, viscosity, thermal conductivity, critical </a:t>
            </a:r>
            <a:r>
              <a:rPr lang="en-US" altLang="zh-CN" sz="2400" dirty="0" smtClean="0">
                <a:solidFill>
                  <a:srgbClr val="0000FF"/>
                </a:solidFill>
              </a:rPr>
              <a:t>properties </a:t>
            </a:r>
            <a:r>
              <a:rPr lang="en-US" altLang="zh-CN" sz="2400" dirty="0" smtClean="0">
                <a:solidFill>
                  <a:srgbClr val="0000FF"/>
                </a:solidFill>
              </a:rPr>
              <a:t>at temperatures up to 750 </a:t>
            </a:r>
            <a:r>
              <a:rPr lang="en-US" altLang="zh-CN" sz="2400" dirty="0" smtClean="0">
                <a:solidFill>
                  <a:srgbClr val="0000FF"/>
                </a:solidFill>
                <a:sym typeface="Symbol"/>
              </a:rPr>
              <a:t></a:t>
            </a:r>
            <a:r>
              <a:rPr lang="en-US" altLang="zh-CN" sz="2400" dirty="0" smtClean="0">
                <a:solidFill>
                  <a:srgbClr val="0000FF"/>
                </a:solidFill>
              </a:rPr>
              <a:t>C and pressures up to 10MPa.</a:t>
            </a:r>
            <a:endParaRPr lang="zh-CN" altLang="en-US" sz="2400" dirty="0">
              <a:solidFill>
                <a:srgbClr val="0000FF"/>
              </a:solidFill>
            </a:endParaRPr>
          </a:p>
        </p:txBody>
      </p:sp>
    </p:spTree>
    <p:extLst>
      <p:ext uri="{BB962C8B-B14F-4D97-AF65-F5344CB8AC3E}">
        <p14:creationId xmlns="" xmlns:p14="http://schemas.microsoft.com/office/powerpoint/2010/main" val="1817317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1219200"/>
            <a:ext cx="3484563" cy="464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1139" name="Rectangle 3"/>
          <p:cNvSpPr>
            <a:spLocks noChangeArrowheads="1"/>
          </p:cNvSpPr>
          <p:nvPr/>
        </p:nvSpPr>
        <p:spPr bwMode="auto">
          <a:xfrm>
            <a:off x="4953000" y="2349500"/>
            <a:ext cx="3886200"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spcBef>
                <a:spcPct val="15000"/>
              </a:spcBef>
              <a:defRPr/>
            </a:pPr>
            <a:r>
              <a:rPr lang="en-GB" altLang="zh-CN" sz="4000" b="1" i="1" dirty="0" smtClean="0">
                <a:solidFill>
                  <a:srgbClr val="0000FF"/>
                </a:solidFill>
                <a:effectLst>
                  <a:outerShdw blurRad="38100" dist="38100" dir="2700000" algn="tl">
                    <a:srgbClr val="C0C0C0"/>
                  </a:outerShdw>
                </a:effectLst>
                <a:latin typeface="Times New Roman" pitchFamily="18" charset="0"/>
                <a:ea typeface="黑体" pitchFamily="49" charset="-122"/>
              </a:rPr>
              <a:t>Thanks for your attention</a:t>
            </a:r>
            <a:r>
              <a:rPr lang="en-GB" altLang="zh-CN" sz="4000" b="1" i="1" dirty="0">
                <a:solidFill>
                  <a:srgbClr val="0000FF"/>
                </a:solidFill>
                <a:effectLst>
                  <a:outerShdw blurRad="38100" dist="38100" dir="2700000" algn="tl">
                    <a:srgbClr val="C0C0C0"/>
                  </a:outerShdw>
                </a:effectLst>
                <a:latin typeface="Times New Roman" pitchFamily="18" charset="0"/>
                <a:ea typeface="黑体" pitchFamily="49" charset="-122"/>
              </a:rPr>
              <a:t>!</a:t>
            </a:r>
            <a:endParaRPr lang="zh-CN" altLang="en-US" sz="4000" b="1" i="1" dirty="0" smtClean="0">
              <a:solidFill>
                <a:srgbClr val="0000FF"/>
              </a:solidFill>
              <a:effectLst>
                <a:outerShdw blurRad="38100" dist="38100" dir="2700000" algn="tl">
                  <a:srgbClr val="C0C0C0"/>
                </a:outerShdw>
              </a:effectLst>
              <a:latin typeface="Times New Roman" pitchFamily="18" charset="0"/>
              <a:ea typeface="黑体" pitchFamily="49" charset="-122"/>
            </a:endParaRPr>
          </a:p>
        </p:txBody>
      </p:sp>
    </p:spTree>
  </p:cSld>
  <p:clrMapOvr>
    <a:masterClrMapping/>
  </p:clrMapOvr>
  <p:transition advTm="70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360363" y="76200"/>
            <a:ext cx="3276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b="1" dirty="0" smtClean="0">
                <a:solidFill>
                  <a:schemeClr val="bg1"/>
                </a:solidFill>
                <a:latin typeface="+mj-lt"/>
                <a:cs typeface="Times New Roman" pitchFamily="18" charset="0"/>
              </a:rPr>
              <a:t>Introduction</a:t>
            </a:r>
            <a:endParaRPr lang="en-US" altLang="zh-CN" b="1" dirty="0">
              <a:solidFill>
                <a:schemeClr val="bg1"/>
              </a:solidFill>
              <a:latin typeface="+mj-lt"/>
              <a:cs typeface="Times New Roman" pitchFamily="18" charset="0"/>
            </a:endParaRPr>
          </a:p>
        </p:txBody>
      </p:sp>
      <p:sp>
        <p:nvSpPr>
          <p:cNvPr id="5123" name="TextBox 4"/>
          <p:cNvSpPr txBox="1">
            <a:spLocks noChangeArrowheads="1"/>
          </p:cNvSpPr>
          <p:nvPr/>
        </p:nvSpPr>
        <p:spPr bwMode="auto">
          <a:xfrm>
            <a:off x="228600" y="838200"/>
            <a:ext cx="6019800" cy="3453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20000"/>
              </a:lnSpc>
              <a:spcBef>
                <a:spcPct val="0"/>
              </a:spcBef>
              <a:buFontTx/>
              <a:buNone/>
            </a:pPr>
            <a:r>
              <a:rPr lang="en-US" altLang="zh-CN" sz="2400" b="1" dirty="0">
                <a:solidFill>
                  <a:srgbClr val="FF0000"/>
                </a:solidFill>
                <a:latin typeface="+mn-lt"/>
                <a:cs typeface="Times New Roman" pitchFamily="18" charset="0"/>
              </a:rPr>
              <a:t>Air-breathing hypersonic vehicles</a:t>
            </a:r>
          </a:p>
          <a:p>
            <a:pPr eaLnBrk="1" hangingPunct="1">
              <a:lnSpc>
                <a:spcPct val="120000"/>
              </a:lnSpc>
              <a:spcBef>
                <a:spcPct val="0"/>
              </a:spcBef>
              <a:buFont typeface="Wingdings" pitchFamily="2" charset="2"/>
              <a:buChar char="Ø"/>
            </a:pPr>
            <a:r>
              <a:rPr lang="en-US" altLang="zh-CN" sz="1800" dirty="0" smtClean="0">
                <a:solidFill>
                  <a:srgbClr val="0000FF"/>
                </a:solidFill>
                <a:latin typeface="+mn-lt"/>
                <a:cs typeface="Times New Roman" pitchFamily="18" charset="0"/>
              </a:rPr>
              <a:t>Aerodynamic heat </a:t>
            </a:r>
            <a:r>
              <a:rPr lang="en-US" altLang="zh-CN" sz="1800" dirty="0">
                <a:solidFill>
                  <a:srgbClr val="0000FF"/>
                </a:solidFill>
                <a:latin typeface="+mn-lt"/>
                <a:cs typeface="Times New Roman" pitchFamily="18" charset="0"/>
              </a:rPr>
              <a:t>is proportional to square of </a:t>
            </a:r>
            <a:r>
              <a:rPr lang="en-US" altLang="zh-CN" sz="1800" dirty="0" smtClean="0">
                <a:solidFill>
                  <a:srgbClr val="0000FF"/>
                </a:solidFill>
                <a:latin typeface="+mn-lt"/>
                <a:cs typeface="Times New Roman" pitchFamily="18" charset="0"/>
              </a:rPr>
              <a:t>flight speed</a:t>
            </a:r>
            <a:endParaRPr lang="en-US" altLang="zh-CN" sz="1800" dirty="0">
              <a:solidFill>
                <a:srgbClr val="0000FF"/>
              </a:solidFill>
              <a:latin typeface="+mn-lt"/>
              <a:cs typeface="Times New Roman" pitchFamily="18" charset="0"/>
            </a:endParaRPr>
          </a:p>
          <a:p>
            <a:pPr eaLnBrk="1" hangingPunct="1">
              <a:lnSpc>
                <a:spcPct val="120000"/>
              </a:lnSpc>
              <a:spcBef>
                <a:spcPct val="0"/>
              </a:spcBef>
              <a:buFont typeface="Wingdings" pitchFamily="2" charset="2"/>
              <a:buChar char="Ø"/>
            </a:pPr>
            <a:r>
              <a:rPr lang="en-US" altLang="zh-CN" sz="1800" dirty="0">
                <a:solidFill>
                  <a:srgbClr val="0000FF"/>
                </a:solidFill>
                <a:latin typeface="+mn-lt"/>
                <a:cs typeface="Times New Roman" pitchFamily="18" charset="0"/>
              </a:rPr>
              <a:t>Wall temperature of combustion chamber </a:t>
            </a:r>
            <a:r>
              <a:rPr lang="en-US" altLang="zh-CN" sz="1800" dirty="0" smtClean="0">
                <a:solidFill>
                  <a:srgbClr val="0000FF"/>
                </a:solidFill>
                <a:latin typeface="+mn-lt"/>
                <a:cs typeface="Times New Roman" pitchFamily="18" charset="0"/>
              </a:rPr>
              <a:t>up to 3000K</a:t>
            </a:r>
            <a:endParaRPr lang="en-US" altLang="zh-CN" sz="2400" dirty="0">
              <a:solidFill>
                <a:srgbClr val="FF0000"/>
              </a:solidFill>
              <a:latin typeface="+mn-lt"/>
              <a:cs typeface="Times New Roman" pitchFamily="18" charset="0"/>
            </a:endParaRPr>
          </a:p>
          <a:p>
            <a:pPr eaLnBrk="1" hangingPunct="1">
              <a:lnSpc>
                <a:spcPct val="120000"/>
              </a:lnSpc>
              <a:spcBef>
                <a:spcPct val="0"/>
              </a:spcBef>
              <a:buFontTx/>
              <a:buNone/>
            </a:pPr>
            <a:r>
              <a:rPr lang="en-US" altLang="zh-CN" sz="2400" b="1" dirty="0">
                <a:solidFill>
                  <a:srgbClr val="FF0000"/>
                </a:solidFill>
                <a:latin typeface="+mn-lt"/>
                <a:cs typeface="Times New Roman" pitchFamily="18" charset="0"/>
              </a:rPr>
              <a:t>Hydrocarbon fuel </a:t>
            </a:r>
          </a:p>
          <a:p>
            <a:pPr eaLnBrk="1" hangingPunct="1">
              <a:lnSpc>
                <a:spcPct val="120000"/>
              </a:lnSpc>
              <a:spcBef>
                <a:spcPct val="0"/>
              </a:spcBef>
              <a:buFont typeface="Wingdings" pitchFamily="2" charset="2"/>
              <a:buChar char="Ø"/>
            </a:pPr>
            <a:r>
              <a:rPr lang="en-US" altLang="zh-CN" sz="2000" dirty="0">
                <a:solidFill>
                  <a:srgbClr val="0000FF"/>
                </a:solidFill>
                <a:latin typeface="+mn-lt"/>
                <a:cs typeface="Times New Roman" pitchFamily="18" charset="0"/>
              </a:rPr>
              <a:t>Used as both </a:t>
            </a:r>
            <a:r>
              <a:rPr lang="en-US" altLang="zh-CN" sz="2000" b="1" dirty="0">
                <a:solidFill>
                  <a:srgbClr val="0000FF"/>
                </a:solidFill>
                <a:latin typeface="+mn-lt"/>
                <a:cs typeface="Times New Roman" pitchFamily="18" charset="0"/>
              </a:rPr>
              <a:t>propellant</a:t>
            </a:r>
            <a:r>
              <a:rPr lang="en-US" altLang="zh-CN" sz="2000" dirty="0">
                <a:solidFill>
                  <a:srgbClr val="0000FF"/>
                </a:solidFill>
                <a:latin typeface="+mn-lt"/>
                <a:cs typeface="Times New Roman" pitchFamily="18" charset="0"/>
              </a:rPr>
              <a:t> and </a:t>
            </a:r>
            <a:r>
              <a:rPr lang="en-US" altLang="zh-CN" sz="2000" b="1" dirty="0">
                <a:solidFill>
                  <a:srgbClr val="0000FF"/>
                </a:solidFill>
                <a:latin typeface="+mn-lt"/>
                <a:cs typeface="Times New Roman" pitchFamily="18" charset="0"/>
              </a:rPr>
              <a:t>coolant</a:t>
            </a:r>
            <a:endParaRPr lang="en-US" altLang="zh-CN" sz="2000" dirty="0">
              <a:solidFill>
                <a:srgbClr val="0000FF"/>
              </a:solidFill>
              <a:latin typeface="+mn-lt"/>
              <a:cs typeface="Times New Roman" pitchFamily="18" charset="0"/>
            </a:endParaRPr>
          </a:p>
          <a:p>
            <a:pPr eaLnBrk="1" hangingPunct="1">
              <a:lnSpc>
                <a:spcPct val="120000"/>
              </a:lnSpc>
              <a:spcBef>
                <a:spcPct val="0"/>
              </a:spcBef>
              <a:buFont typeface="Wingdings" pitchFamily="2" charset="2"/>
              <a:buChar char="Ø"/>
            </a:pPr>
            <a:r>
              <a:rPr lang="en-US" altLang="zh-CN" sz="2000" dirty="0">
                <a:solidFill>
                  <a:srgbClr val="0000FF"/>
                </a:solidFill>
                <a:latin typeface="+mn-lt"/>
                <a:cs typeface="Times New Roman" pitchFamily="18" charset="0"/>
              </a:rPr>
              <a:t>Coolant temperature up to 750</a:t>
            </a:r>
            <a:r>
              <a:rPr lang="zh-CN" altLang="en-US" sz="2000" dirty="0">
                <a:solidFill>
                  <a:srgbClr val="0000FF"/>
                </a:solidFill>
                <a:latin typeface="+mn-lt"/>
                <a:cs typeface="Times New Roman" pitchFamily="18" charset="0"/>
              </a:rPr>
              <a:t>℃</a:t>
            </a:r>
            <a:endParaRPr lang="en-US" altLang="zh-CN" sz="2000" dirty="0">
              <a:solidFill>
                <a:srgbClr val="0000FF"/>
              </a:solidFill>
              <a:latin typeface="+mn-lt"/>
              <a:cs typeface="Times New Roman" pitchFamily="18" charset="0"/>
            </a:endParaRPr>
          </a:p>
          <a:p>
            <a:pPr eaLnBrk="1" hangingPunct="1">
              <a:lnSpc>
                <a:spcPct val="120000"/>
              </a:lnSpc>
              <a:spcBef>
                <a:spcPct val="0"/>
              </a:spcBef>
              <a:buFont typeface="Wingdings" pitchFamily="2" charset="2"/>
              <a:buChar char="Ø"/>
            </a:pPr>
            <a:r>
              <a:rPr lang="en-US" altLang="zh-CN" sz="2000" dirty="0">
                <a:solidFill>
                  <a:srgbClr val="0000FF"/>
                </a:solidFill>
                <a:latin typeface="+mn-lt"/>
                <a:cs typeface="Times New Roman" pitchFamily="18" charset="0"/>
              </a:rPr>
              <a:t>Thermophysical properties </a:t>
            </a:r>
            <a:r>
              <a:rPr lang="en-US" altLang="zh-CN" sz="2000" dirty="0" smtClean="0">
                <a:solidFill>
                  <a:srgbClr val="0000FF"/>
                </a:solidFill>
                <a:latin typeface="+mn-lt"/>
                <a:cs typeface="Times New Roman" pitchFamily="18" charset="0"/>
              </a:rPr>
              <a:t>are </a:t>
            </a:r>
            <a:r>
              <a:rPr lang="en-US" altLang="zh-CN" sz="2000" dirty="0">
                <a:solidFill>
                  <a:srgbClr val="0000FF"/>
                </a:solidFill>
                <a:latin typeface="+mn-lt"/>
                <a:cs typeface="Times New Roman" pitchFamily="18" charset="0"/>
              </a:rPr>
              <a:t>necessary </a:t>
            </a:r>
            <a:endParaRPr lang="en-US" altLang="zh-CN" sz="2000" dirty="0" smtClean="0">
              <a:solidFill>
                <a:srgbClr val="0000FF"/>
              </a:solidFill>
              <a:latin typeface="+mn-lt"/>
              <a:cs typeface="Times New Roman" pitchFamily="18" charset="0"/>
            </a:endParaRPr>
          </a:p>
          <a:p>
            <a:pPr eaLnBrk="1" hangingPunct="1">
              <a:lnSpc>
                <a:spcPct val="120000"/>
              </a:lnSpc>
              <a:spcBef>
                <a:spcPct val="0"/>
              </a:spcBef>
              <a:buFont typeface="Wingdings" pitchFamily="2" charset="2"/>
              <a:buChar char="Ø"/>
            </a:pPr>
            <a:r>
              <a:rPr lang="en-US" altLang="zh-CN" sz="2000" dirty="0" smtClean="0">
                <a:solidFill>
                  <a:srgbClr val="0000FF"/>
                </a:solidFill>
                <a:latin typeface="+mn-lt"/>
                <a:cs typeface="Times New Roman" pitchFamily="18" charset="0"/>
              </a:rPr>
              <a:t>Endothermic Chemical </a:t>
            </a:r>
            <a:r>
              <a:rPr lang="en-US" altLang="zh-CN" sz="2000" dirty="0" smtClean="0">
                <a:solidFill>
                  <a:srgbClr val="0000FF"/>
                </a:solidFill>
                <a:latin typeface="+mn-lt"/>
                <a:cs typeface="Times New Roman" pitchFamily="18" charset="0"/>
              </a:rPr>
              <a:t>Reaction </a:t>
            </a:r>
            <a:r>
              <a:rPr lang="en-US" altLang="zh-CN" sz="2000" dirty="0" smtClean="0">
                <a:solidFill>
                  <a:srgbClr val="0000FF"/>
                </a:solidFill>
                <a:latin typeface="+mn-lt"/>
                <a:cs typeface="Times New Roman" pitchFamily="18" charset="0"/>
              </a:rPr>
              <a:t>  </a:t>
            </a:r>
            <a:r>
              <a:rPr lang="en-US" altLang="zh-CN" sz="2000" dirty="0" err="1" smtClean="0">
                <a:solidFill>
                  <a:srgbClr val="0000FF"/>
                </a:solidFill>
                <a:latin typeface="+mn-lt"/>
                <a:cs typeface="Times New Roman" pitchFamily="18" charset="0"/>
              </a:rPr>
              <a:t>Pyrolysis</a:t>
            </a:r>
            <a:endParaRPr lang="en-US" altLang="zh-CN" sz="2000" dirty="0">
              <a:solidFill>
                <a:srgbClr val="0000FF"/>
              </a:solidFill>
              <a:latin typeface="+mn-lt"/>
              <a:cs typeface="Times New Roman" pitchFamily="18" charset="0"/>
            </a:endParaRPr>
          </a:p>
        </p:txBody>
      </p:sp>
      <p:pic>
        <p:nvPicPr>
          <p:cNvPr id="5124" name="Picture 17" descr="F:\2013\2013-05-17 工程热物理年会传热分会\poster 图片\QQ截图20131023082205.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4237058"/>
            <a:ext cx="575945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5" name="TextBox 7"/>
          <p:cNvSpPr txBox="1">
            <a:spLocks noChangeArrowheads="1"/>
          </p:cNvSpPr>
          <p:nvPr/>
        </p:nvSpPr>
        <p:spPr bwMode="auto">
          <a:xfrm>
            <a:off x="1144588" y="6019821"/>
            <a:ext cx="39608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1600">
                <a:solidFill>
                  <a:srgbClr val="0000FF"/>
                </a:solidFill>
                <a:cs typeface="Times New Roman" pitchFamily="18" charset="0"/>
              </a:rPr>
              <a:t>Cross section of the combustion chamber</a:t>
            </a:r>
            <a:endParaRPr lang="zh-CN" altLang="en-US" sz="1600">
              <a:solidFill>
                <a:srgbClr val="0000FF"/>
              </a:solidFill>
              <a:cs typeface="Times New Roman" pitchFamily="18" charset="0"/>
            </a:endParaRPr>
          </a:p>
        </p:txBody>
      </p:sp>
      <p:pic>
        <p:nvPicPr>
          <p:cNvPr id="5126" name="Picture 2" descr="F:\2013\2013-05-17 工程热物理年会传热分会\poster 图片\QQ截图20131022223529.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72200" y="3843358"/>
            <a:ext cx="2879725" cy="227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7" name="图片 3" descr="0111032005879478.jp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072198" y="1142984"/>
            <a:ext cx="2879725" cy="226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2000" advTm="60884"/>
    </mc:Choice>
    <mc:Fallback>
      <p:transition spd="slow" advTm="6088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60363" y="76200"/>
            <a:ext cx="3276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b="1" dirty="0" smtClean="0">
                <a:solidFill>
                  <a:schemeClr val="bg1"/>
                </a:solidFill>
                <a:latin typeface="+mj-lt"/>
                <a:cs typeface="Times New Roman" pitchFamily="18" charset="0"/>
              </a:rPr>
              <a:t>Introduction</a:t>
            </a:r>
            <a:endParaRPr lang="en-US" altLang="zh-CN" b="1" dirty="0">
              <a:solidFill>
                <a:schemeClr val="bg1"/>
              </a:solidFill>
              <a:latin typeface="+mj-lt"/>
              <a:cs typeface="Times New Roman" pitchFamily="18" charset="0"/>
            </a:endParaRPr>
          </a:p>
        </p:txBody>
      </p:sp>
      <p:pic>
        <p:nvPicPr>
          <p:cNvPr id="5" name="Picture 5" descr="C:\Documents and Settings\Administrator\桌面\QQ截图20110707170348.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6844" r="4489" b="14426"/>
          <a:stretch/>
        </p:blipFill>
        <p:spPr bwMode="auto">
          <a:xfrm>
            <a:off x="216000" y="1751400"/>
            <a:ext cx="4238609" cy="259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04800" y="4448651"/>
            <a:ext cx="8610600" cy="1723549"/>
          </a:xfrm>
          <a:prstGeom prst="rect">
            <a:avLst/>
          </a:prstGeom>
          <a:noFill/>
        </p:spPr>
        <p:txBody>
          <a:bodyPr wrap="square" rtlCol="0">
            <a:spAutoFit/>
          </a:bodyPr>
          <a:lstStyle/>
          <a:p>
            <a:pPr marL="342900" indent="-342900">
              <a:spcBef>
                <a:spcPts val="1200"/>
              </a:spcBef>
              <a:buFont typeface="Wingdings" pitchFamily="2" charset="2"/>
              <a:buChar char="p"/>
            </a:pPr>
            <a:r>
              <a:rPr lang="en-US" altLang="zh-CN" sz="2400" dirty="0" smtClean="0">
                <a:solidFill>
                  <a:srgbClr val="FF0000"/>
                </a:solidFill>
              </a:rPr>
              <a:t>Heat transfer deterioration in the heating plate with parallel multi-channels, due to the uneven flow rate distribution.</a:t>
            </a:r>
          </a:p>
          <a:p>
            <a:pPr marL="342900" indent="-342900">
              <a:spcBef>
                <a:spcPts val="1200"/>
              </a:spcBef>
              <a:buFont typeface="Wingdings" pitchFamily="2" charset="2"/>
              <a:buChar char="p"/>
            </a:pPr>
            <a:r>
              <a:rPr lang="en-US" altLang="zh-CN" sz="2400" dirty="0" smtClean="0">
                <a:solidFill>
                  <a:srgbClr val="0000FF"/>
                </a:solidFill>
              </a:rPr>
              <a:t>Coke deposits in the cooling passage, which affect the long-period flight safety.</a:t>
            </a:r>
            <a:endParaRPr lang="zh-CN" altLang="en-US" sz="2400" dirty="0">
              <a:solidFill>
                <a:srgbClr val="0000FF"/>
              </a:solidFill>
            </a:endParaRPr>
          </a:p>
        </p:txBody>
      </p:sp>
      <p:pic>
        <p:nvPicPr>
          <p:cNvPr id="7"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10100" y="1844732"/>
            <a:ext cx="4320000" cy="2426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16000" y="913098"/>
            <a:ext cx="8095486" cy="523220"/>
          </a:xfrm>
          <a:prstGeom prst="rect">
            <a:avLst/>
          </a:prstGeom>
          <a:noFill/>
        </p:spPr>
        <p:txBody>
          <a:bodyPr wrap="none" rtlCol="0">
            <a:spAutoFit/>
          </a:bodyPr>
          <a:lstStyle/>
          <a:p>
            <a:r>
              <a:rPr lang="en-US" altLang="zh-CN" sz="2800" b="1" dirty="0" smtClean="0">
                <a:solidFill>
                  <a:srgbClr val="0000FF"/>
                </a:solidFill>
                <a:latin typeface="+mn-lt"/>
              </a:rPr>
              <a:t>Challenges in the design of cooling structures</a:t>
            </a:r>
            <a:endParaRPr lang="zh-CN" altLang="en-US" sz="2800" b="1" dirty="0">
              <a:solidFill>
                <a:srgbClr val="0000FF"/>
              </a:solidFill>
              <a:latin typeface="+mn-lt"/>
            </a:endParaRPr>
          </a:p>
        </p:txBody>
      </p:sp>
    </p:spTree>
    <p:extLst>
      <p:ext uri="{BB962C8B-B14F-4D97-AF65-F5344CB8AC3E}">
        <p14:creationId xmlns="" xmlns:p14="http://schemas.microsoft.com/office/powerpoint/2010/main" val="2166626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152400" y="1219200"/>
            <a:ext cx="8458200" cy="574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0000"/>
              </a:lnSpc>
              <a:defRPr/>
            </a:pPr>
            <a:r>
              <a:rPr lang="en-US" altLang="zh-CN" sz="2400" b="1" dirty="0" smtClean="0">
                <a:solidFill>
                  <a:srgbClr val="0000FF"/>
                </a:solidFill>
                <a:latin typeface="+mn-lt"/>
                <a:ea typeface="Arial Unicode MS" pitchFamily="34" charset="-122"/>
                <a:cs typeface="Arial Unicode MS" pitchFamily="34" charset="-122"/>
              </a:rPr>
              <a:t>Few literatures at temperatures above 473.15K (200</a:t>
            </a:r>
            <a:r>
              <a:rPr lang="zh-CN" altLang="en-US" sz="2400" b="1" dirty="0" smtClean="0">
                <a:solidFill>
                  <a:srgbClr val="0000FF"/>
                </a:solidFill>
                <a:latin typeface="+mn-lt"/>
                <a:ea typeface="Arial Unicode MS" pitchFamily="34" charset="-122"/>
                <a:cs typeface="Arial Unicode MS" pitchFamily="34" charset="-122"/>
              </a:rPr>
              <a:t>℃</a:t>
            </a:r>
            <a:r>
              <a:rPr lang="en-US" altLang="zh-CN" sz="2400" b="1" dirty="0" smtClean="0">
                <a:solidFill>
                  <a:srgbClr val="0000FF"/>
                </a:solidFill>
                <a:latin typeface="+mn-lt"/>
                <a:ea typeface="Arial Unicode MS" pitchFamily="34" charset="-122"/>
                <a:cs typeface="Arial Unicode MS" pitchFamily="34" charset="-122"/>
              </a:rPr>
              <a:t>)</a:t>
            </a:r>
            <a:r>
              <a:rPr lang="zh-CN" altLang="en-US" sz="2400" b="1" dirty="0" smtClean="0">
                <a:solidFill>
                  <a:srgbClr val="0000FF"/>
                </a:solidFill>
                <a:latin typeface="+mn-lt"/>
                <a:ea typeface="Arial Unicode MS" pitchFamily="34" charset="-122"/>
                <a:cs typeface="Arial Unicode MS" pitchFamily="34" charset="-122"/>
              </a:rPr>
              <a:t> </a:t>
            </a:r>
            <a:endParaRPr lang="en-US" altLang="zh-CN" sz="2400" b="1" dirty="0" smtClean="0">
              <a:solidFill>
                <a:srgbClr val="0000FF"/>
              </a:solidFill>
              <a:latin typeface="+mn-lt"/>
              <a:ea typeface="Arial Unicode MS" pitchFamily="34" charset="-122"/>
              <a:cs typeface="Arial Unicode MS" pitchFamily="34" charset="-122"/>
            </a:endParaRPr>
          </a:p>
        </p:txBody>
      </p:sp>
      <p:graphicFrame>
        <p:nvGraphicFramePr>
          <p:cNvPr id="7" name="Chart 6"/>
          <p:cNvGraphicFramePr>
            <a:graphicFrameLocks noChangeAspect="1"/>
          </p:cNvGraphicFramePr>
          <p:nvPr>
            <p:extLst>
              <p:ext uri="{D42A27DB-BD31-4B8C-83A1-F6EECF244321}">
                <p14:modId xmlns="" xmlns:p14="http://schemas.microsoft.com/office/powerpoint/2010/main" val="4131615723"/>
              </p:ext>
            </p:extLst>
          </p:nvPr>
        </p:nvGraphicFramePr>
        <p:xfrm>
          <a:off x="198053" y="1865531"/>
          <a:ext cx="4321944" cy="29832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ChangeAspect="1"/>
          </p:cNvGraphicFramePr>
          <p:nvPr>
            <p:extLst>
              <p:ext uri="{D42A27DB-BD31-4B8C-83A1-F6EECF244321}">
                <p14:modId xmlns="" xmlns:p14="http://schemas.microsoft.com/office/powerpoint/2010/main" val="3786009812"/>
              </p:ext>
            </p:extLst>
          </p:nvPr>
        </p:nvGraphicFramePr>
        <p:xfrm>
          <a:off x="4595400" y="1865531"/>
          <a:ext cx="4320000" cy="298323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2"/>
          <p:cNvSpPr txBox="1"/>
          <p:nvPr/>
        </p:nvSpPr>
        <p:spPr>
          <a:xfrm>
            <a:off x="1295400" y="2514600"/>
            <a:ext cx="1063625" cy="50800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GB" sz="900" dirty="0"/>
              <a:t>From DECHEMA</a:t>
            </a:r>
          </a:p>
          <a:p>
            <a:pPr>
              <a:defRPr/>
            </a:pPr>
            <a:r>
              <a:rPr lang="en-GB" sz="900" dirty="0"/>
              <a:t>1911 to </a:t>
            </a:r>
            <a:r>
              <a:rPr lang="en-GB" sz="900" dirty="0" smtClean="0"/>
              <a:t>2010</a:t>
            </a:r>
          </a:p>
          <a:p>
            <a:pPr>
              <a:defRPr/>
            </a:pPr>
            <a:r>
              <a:rPr lang="en-GB" sz="900" dirty="0" smtClean="0"/>
              <a:t>211 literatures</a:t>
            </a:r>
            <a:endParaRPr lang="en-GB" sz="900" dirty="0"/>
          </a:p>
        </p:txBody>
      </p:sp>
      <p:sp>
        <p:nvSpPr>
          <p:cNvPr id="10" name="TextBox 6"/>
          <p:cNvSpPr txBox="1"/>
          <p:nvPr/>
        </p:nvSpPr>
        <p:spPr>
          <a:xfrm>
            <a:off x="6402388" y="3241675"/>
            <a:ext cx="531812"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GB" dirty="0"/>
              <a:t>Liquid</a:t>
            </a:r>
          </a:p>
        </p:txBody>
      </p:sp>
      <p:sp>
        <p:nvSpPr>
          <p:cNvPr id="11" name="TextBox 7"/>
          <p:cNvSpPr txBox="1"/>
          <p:nvPr/>
        </p:nvSpPr>
        <p:spPr>
          <a:xfrm>
            <a:off x="5927725" y="2511613"/>
            <a:ext cx="396875" cy="265112"/>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GB" dirty="0"/>
              <a:t>Gas</a:t>
            </a:r>
          </a:p>
        </p:txBody>
      </p:sp>
      <p:sp>
        <p:nvSpPr>
          <p:cNvPr id="2" name="Rectangle 1"/>
          <p:cNvSpPr/>
          <p:nvPr/>
        </p:nvSpPr>
        <p:spPr>
          <a:xfrm>
            <a:off x="5181600" y="3932506"/>
            <a:ext cx="228600" cy="334694"/>
          </a:xfrm>
          <a:prstGeom prst="rect">
            <a:avLst/>
          </a:prstGeom>
          <a:gradFill flip="none" rotWithShape="1">
            <a:gsLst>
              <a:gs pos="0">
                <a:srgbClr val="FF0000"/>
              </a:gs>
              <a:gs pos="100000">
                <a:srgbClr val="0000FF">
                  <a:lumMod val="68000"/>
                  <a:lumOff val="32000"/>
                </a:srgbClr>
              </a:gs>
              <a:gs pos="100000">
                <a:schemeClr val="bg2">
                  <a:shade val="100000"/>
                  <a:satMod val="115000"/>
                </a:schemeClr>
              </a:gs>
            </a:gsLst>
            <a:path path="rect">
              <a:fillToRect t="100000" r="100000"/>
            </a:path>
            <a:tileRect l="-100000" b="-10000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矩形 3"/>
          <p:cNvSpPr>
            <a:spLocks noChangeArrowheads="1"/>
          </p:cNvSpPr>
          <p:nvPr/>
        </p:nvSpPr>
        <p:spPr bwMode="auto">
          <a:xfrm>
            <a:off x="360362" y="76200"/>
            <a:ext cx="85550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None/>
            </a:pPr>
            <a:r>
              <a:rPr lang="en-US" altLang="zh-CN" sz="2800" b="1" dirty="0" smtClean="0">
                <a:solidFill>
                  <a:schemeClr val="bg1"/>
                </a:solidFill>
                <a:latin typeface="+mj-lt"/>
                <a:ea typeface="Arial Unicode MS" pitchFamily="34" charset="-128"/>
                <a:cs typeface="Times New Roman" pitchFamily="18" charset="0"/>
              </a:rPr>
              <a:t>Introduction</a:t>
            </a:r>
            <a:endParaRPr lang="en-US" altLang="zh-CN" sz="2800" b="1" dirty="0">
              <a:solidFill>
                <a:schemeClr val="bg1"/>
              </a:solidFill>
              <a:latin typeface="+mj-lt"/>
              <a:cs typeface="Times New Roman" pitchFamily="18" charset="0"/>
            </a:endParaRPr>
          </a:p>
        </p:txBody>
      </p:sp>
      <p:sp>
        <p:nvSpPr>
          <p:cNvPr id="4" name="TextBox 3"/>
          <p:cNvSpPr txBox="1"/>
          <p:nvPr/>
        </p:nvSpPr>
        <p:spPr>
          <a:xfrm>
            <a:off x="5661397" y="3897868"/>
            <a:ext cx="1762021" cy="369332"/>
          </a:xfrm>
          <a:prstGeom prst="rect">
            <a:avLst/>
          </a:prstGeom>
          <a:noFill/>
        </p:spPr>
        <p:txBody>
          <a:bodyPr wrap="none" rtlCol="0">
            <a:spAutoFit/>
          </a:bodyPr>
          <a:lstStyle/>
          <a:p>
            <a:r>
              <a:rPr lang="en-GB" dirty="0" smtClean="0"/>
              <a:t>Most literatures</a:t>
            </a:r>
            <a:endParaRPr lang="en-GB" dirty="0"/>
          </a:p>
        </p:txBody>
      </p:sp>
      <p:sp>
        <p:nvSpPr>
          <p:cNvPr id="5" name="Left Arrow 4"/>
          <p:cNvSpPr/>
          <p:nvPr/>
        </p:nvSpPr>
        <p:spPr>
          <a:xfrm>
            <a:off x="5486400" y="4003252"/>
            <a:ext cx="174997" cy="167347"/>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28600" y="5004137"/>
            <a:ext cx="8343928" cy="1015663"/>
          </a:xfrm>
          <a:prstGeom prst="rect">
            <a:avLst/>
          </a:prstGeom>
          <a:noFill/>
        </p:spPr>
        <p:txBody>
          <a:bodyPr wrap="square" rtlCol="0">
            <a:spAutoFit/>
          </a:bodyPr>
          <a:lstStyle/>
          <a:p>
            <a:r>
              <a:rPr lang="en-GB" sz="2000" dirty="0" smtClean="0">
                <a:solidFill>
                  <a:srgbClr val="0000FF"/>
                </a:solidFill>
              </a:rPr>
              <a:t>In all the </a:t>
            </a:r>
            <a:r>
              <a:rPr lang="en-GB" sz="2000" dirty="0" smtClean="0">
                <a:solidFill>
                  <a:srgbClr val="FF0000"/>
                </a:solidFill>
              </a:rPr>
              <a:t>186 papers resulting in 1427 data points</a:t>
            </a:r>
            <a:r>
              <a:rPr lang="en-GB" sz="2000" dirty="0" smtClean="0">
                <a:solidFill>
                  <a:srgbClr val="0000FF"/>
                </a:solidFill>
              </a:rPr>
              <a:t>:</a:t>
            </a:r>
          </a:p>
          <a:p>
            <a:r>
              <a:rPr lang="en-GB" sz="2000" dirty="0" smtClean="0">
                <a:solidFill>
                  <a:srgbClr val="0000FF"/>
                </a:solidFill>
              </a:rPr>
              <a:t>The vast majority (</a:t>
            </a:r>
            <a:r>
              <a:rPr lang="en-GB" sz="2000" dirty="0" smtClean="0">
                <a:solidFill>
                  <a:srgbClr val="FF0000"/>
                </a:solidFill>
              </a:rPr>
              <a:t>165 papers, 504 data points</a:t>
            </a:r>
            <a:r>
              <a:rPr lang="en-GB" sz="2000" dirty="0" smtClean="0">
                <a:solidFill>
                  <a:srgbClr val="0000FF"/>
                </a:solidFill>
              </a:rPr>
              <a:t>)</a:t>
            </a:r>
          </a:p>
          <a:p>
            <a:r>
              <a:rPr lang="en-GB" sz="2000" dirty="0" smtClean="0">
                <a:solidFill>
                  <a:srgbClr val="0000FF"/>
                </a:solidFill>
              </a:rPr>
              <a:t>   at </a:t>
            </a:r>
            <a:r>
              <a:rPr lang="en-GB" sz="2000" dirty="0" smtClean="0">
                <a:solidFill>
                  <a:srgbClr val="0000FF"/>
                </a:solidFill>
              </a:rPr>
              <a:t>atmospheric pressure around room temperature</a:t>
            </a:r>
            <a:endParaRPr lang="en-GB" sz="2000" dirty="0">
              <a:solidFill>
                <a:srgbClr val="0000FF"/>
              </a:solidFill>
            </a:endParaRPr>
          </a:p>
        </p:txBody>
      </p:sp>
      <p:sp>
        <p:nvSpPr>
          <p:cNvPr id="6" name="TextBox 5"/>
          <p:cNvSpPr txBox="1"/>
          <p:nvPr/>
        </p:nvSpPr>
        <p:spPr>
          <a:xfrm>
            <a:off x="152400" y="762000"/>
            <a:ext cx="5860900" cy="523220"/>
          </a:xfrm>
          <a:prstGeom prst="rect">
            <a:avLst/>
          </a:prstGeom>
          <a:noFill/>
        </p:spPr>
        <p:txBody>
          <a:bodyPr wrap="none" rtlCol="0">
            <a:spAutoFit/>
          </a:bodyPr>
          <a:lstStyle/>
          <a:p>
            <a:r>
              <a:rPr lang="en-US" altLang="zh-CN" sz="2800" b="1" dirty="0" smtClean="0">
                <a:solidFill>
                  <a:srgbClr val="FF0000"/>
                </a:solidFill>
              </a:rPr>
              <a:t>Challenges: lack of property data</a:t>
            </a:r>
            <a:endParaRPr lang="zh-CN" altLang="en-US" sz="2800" b="1" dirty="0">
              <a:solidFill>
                <a:srgbClr val="FF0000"/>
              </a:solidFill>
            </a:endParaRPr>
          </a:p>
        </p:txBody>
      </p:sp>
      <p:sp>
        <p:nvSpPr>
          <p:cNvPr id="13" name="椭圆 12"/>
          <p:cNvSpPr/>
          <p:nvPr/>
        </p:nvSpPr>
        <p:spPr>
          <a:xfrm>
            <a:off x="6011157" y="2934570"/>
            <a:ext cx="1663257" cy="12165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914400" y="3962400"/>
            <a:ext cx="339090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advTm="71009"/>
    </mc:Choice>
    <mc:Fallback>
      <p:transition spd="slow" advTm="710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60362" y="875184"/>
            <a:ext cx="8402638" cy="481670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nchor="ctr">
            <a:spAutoFit/>
          </a:bodyPr>
          <a:lstStyle/>
          <a:p>
            <a:pPr>
              <a:defRPr/>
            </a:pPr>
            <a:r>
              <a:rPr lang="en-US" altLang="zh-CN" sz="3200" b="1" dirty="0" smtClean="0">
                <a:solidFill>
                  <a:srgbClr val="0000FF"/>
                </a:solidFill>
                <a:latin typeface="+mn-lt"/>
                <a:ea typeface="Adobe 黑体 Std R" pitchFamily="34" charset="-122"/>
              </a:rPr>
              <a:t>Research interests</a:t>
            </a:r>
            <a:r>
              <a:rPr lang="zh-CN" altLang="en-US" sz="3200" b="1" dirty="0" smtClean="0">
                <a:solidFill>
                  <a:srgbClr val="0000FF"/>
                </a:solidFill>
                <a:latin typeface="+mn-lt"/>
                <a:ea typeface="Adobe 黑体 Std R" pitchFamily="34" charset="-122"/>
              </a:rPr>
              <a:t>：</a:t>
            </a:r>
            <a:endParaRPr lang="en-US" altLang="zh-CN" sz="3200" b="1" dirty="0">
              <a:solidFill>
                <a:srgbClr val="0000FF"/>
              </a:solidFill>
              <a:latin typeface="+mn-lt"/>
              <a:ea typeface="Adobe 黑体 Std R" pitchFamily="34" charset="-122"/>
            </a:endParaRPr>
          </a:p>
          <a:p>
            <a:pPr>
              <a:defRPr/>
            </a:pPr>
            <a:r>
              <a:rPr lang="en-US" altLang="zh-CN" sz="2800" dirty="0" smtClean="0">
                <a:solidFill>
                  <a:srgbClr val="FF0000"/>
                </a:solidFill>
                <a:latin typeface="+mn-lt"/>
                <a:ea typeface="Adobe 黑体 Std R" pitchFamily="34" charset="-122"/>
              </a:rPr>
              <a:t>1. Fluid flow characteristics</a:t>
            </a:r>
            <a:endParaRPr lang="en-US" altLang="zh-CN" sz="2800" dirty="0">
              <a:solidFill>
                <a:srgbClr val="FF0000"/>
              </a:solidFill>
              <a:latin typeface="+mn-lt"/>
              <a:ea typeface="Adobe 黑体 Std R" pitchFamily="34" charset="-122"/>
            </a:endParaRPr>
          </a:p>
          <a:p>
            <a:pPr>
              <a:defRPr/>
            </a:pPr>
            <a:r>
              <a:rPr lang="en-US" altLang="zh-CN" sz="2800" dirty="0">
                <a:solidFill>
                  <a:srgbClr val="0000FF"/>
                </a:solidFill>
                <a:latin typeface="+mn-lt"/>
                <a:ea typeface="Adobe 黑体 Std R" pitchFamily="34" charset="-122"/>
              </a:rPr>
              <a:t>     </a:t>
            </a:r>
            <a:r>
              <a:rPr lang="en-US" altLang="zh-CN" sz="2000" dirty="0" smtClean="0">
                <a:solidFill>
                  <a:srgbClr val="0000FF"/>
                </a:solidFill>
                <a:latin typeface="+mn-lt"/>
                <a:ea typeface="Adobe 黑体 Std R" pitchFamily="34" charset="-122"/>
              </a:rPr>
              <a:t>such as pressure drop characteristics, flow instabilities. </a:t>
            </a:r>
            <a:endParaRPr lang="en-US" altLang="zh-CN" sz="2000" dirty="0">
              <a:solidFill>
                <a:srgbClr val="0000FF"/>
              </a:solidFill>
              <a:latin typeface="+mn-lt"/>
              <a:ea typeface="Adobe 黑体 Std R" pitchFamily="34" charset="-122"/>
            </a:endParaRPr>
          </a:p>
          <a:p>
            <a:pPr>
              <a:spcBef>
                <a:spcPts val="600"/>
              </a:spcBef>
              <a:defRPr/>
            </a:pPr>
            <a:r>
              <a:rPr lang="en-US" altLang="zh-CN" sz="2800" dirty="0" smtClean="0">
                <a:solidFill>
                  <a:srgbClr val="FF0000"/>
                </a:solidFill>
                <a:latin typeface="+mn-lt"/>
                <a:ea typeface="Adobe 黑体 Std R" pitchFamily="34" charset="-122"/>
              </a:rPr>
              <a:t>2. Heat transfer characteristics</a:t>
            </a:r>
            <a:endParaRPr lang="en-US" altLang="zh-CN" sz="2800" dirty="0">
              <a:solidFill>
                <a:srgbClr val="FF0000"/>
              </a:solidFill>
              <a:latin typeface="+mn-lt"/>
              <a:ea typeface="Adobe 黑体 Std R" pitchFamily="34" charset="-122"/>
            </a:endParaRPr>
          </a:p>
          <a:p>
            <a:pPr>
              <a:defRPr/>
            </a:pPr>
            <a:r>
              <a:rPr lang="en-US" altLang="zh-CN" sz="2000" dirty="0">
                <a:solidFill>
                  <a:srgbClr val="0000FF"/>
                </a:solidFill>
                <a:latin typeface="+mn-lt"/>
                <a:ea typeface="Adobe 黑体 Std R" pitchFamily="34" charset="-122"/>
              </a:rPr>
              <a:t>     </a:t>
            </a:r>
            <a:r>
              <a:rPr lang="en-US" altLang="zh-CN" sz="2000" dirty="0" smtClean="0">
                <a:solidFill>
                  <a:srgbClr val="0000FF"/>
                </a:solidFill>
                <a:latin typeface="+mn-lt"/>
                <a:ea typeface="Adobe 黑体 Std R" pitchFamily="34" charset="-122"/>
              </a:rPr>
              <a:t>  such </a:t>
            </a:r>
            <a:r>
              <a:rPr lang="en-US" altLang="zh-CN" sz="2000" dirty="0">
                <a:solidFill>
                  <a:srgbClr val="0000FF"/>
                </a:solidFill>
                <a:latin typeface="+mn-lt"/>
                <a:ea typeface="Adobe 黑体 Std R" pitchFamily="34" charset="-122"/>
              </a:rPr>
              <a:t>as supercritical heat transfer, effects of chemical reaction and coking on heat transfer, and heat transfer correlations.</a:t>
            </a:r>
          </a:p>
          <a:p>
            <a:pPr>
              <a:spcBef>
                <a:spcPts val="600"/>
              </a:spcBef>
              <a:defRPr/>
            </a:pPr>
            <a:r>
              <a:rPr lang="en-US" altLang="zh-CN" sz="2800" dirty="0" smtClean="0">
                <a:solidFill>
                  <a:srgbClr val="FF0000"/>
                </a:solidFill>
                <a:latin typeface="+mn-lt"/>
                <a:ea typeface="Adobe 黑体 Std R" pitchFamily="34" charset="-122"/>
              </a:rPr>
              <a:t>3. Coking propensities</a:t>
            </a:r>
            <a:endParaRPr lang="en-US" altLang="zh-CN" sz="2800" dirty="0">
              <a:solidFill>
                <a:srgbClr val="FF0000"/>
              </a:solidFill>
              <a:latin typeface="+mn-lt"/>
              <a:ea typeface="Adobe 黑体 Std R" pitchFamily="34" charset="-122"/>
            </a:endParaRPr>
          </a:p>
          <a:p>
            <a:pPr>
              <a:defRPr/>
            </a:pPr>
            <a:r>
              <a:rPr lang="zh-CN" altLang="en-US" sz="2000" dirty="0">
                <a:solidFill>
                  <a:srgbClr val="0000FF"/>
                </a:solidFill>
                <a:latin typeface="+mn-lt"/>
                <a:ea typeface="Adobe 黑体 Std R" pitchFamily="34" charset="-122"/>
              </a:rPr>
              <a:t>     </a:t>
            </a:r>
            <a:r>
              <a:rPr lang="zh-CN" altLang="en-US" sz="2000" dirty="0" smtClean="0">
                <a:solidFill>
                  <a:srgbClr val="0000FF"/>
                </a:solidFill>
                <a:latin typeface="+mn-lt"/>
                <a:ea typeface="Adobe 黑体 Std R" pitchFamily="34" charset="-122"/>
              </a:rPr>
              <a:t>  </a:t>
            </a:r>
            <a:r>
              <a:rPr lang="en-US" altLang="zh-CN" sz="2000" dirty="0" smtClean="0">
                <a:solidFill>
                  <a:srgbClr val="0000FF"/>
                </a:solidFill>
                <a:latin typeface="+mn-lt"/>
                <a:ea typeface="Adobe 黑体 Std R" pitchFamily="34" charset="-122"/>
              </a:rPr>
              <a:t>coking </a:t>
            </a:r>
            <a:r>
              <a:rPr lang="en-US" altLang="zh-CN" sz="2000" dirty="0">
                <a:solidFill>
                  <a:srgbClr val="0000FF"/>
                </a:solidFill>
                <a:latin typeface="+mn-lt"/>
                <a:ea typeface="Adobe 黑体 Std R" pitchFamily="34" charset="-122"/>
              </a:rPr>
              <a:t>evaluation methods like hydraulic resistance, visualization method.</a:t>
            </a:r>
          </a:p>
          <a:p>
            <a:pPr>
              <a:spcBef>
                <a:spcPts val="600"/>
              </a:spcBef>
              <a:defRPr/>
            </a:pPr>
            <a:r>
              <a:rPr lang="zh-CN" altLang="en-US" sz="2400" dirty="0" smtClean="0">
                <a:solidFill>
                  <a:srgbClr val="0000FF"/>
                </a:solidFill>
                <a:latin typeface="+mn-lt"/>
                <a:ea typeface="Adobe 黑体 Std R" pitchFamily="34" charset="-122"/>
              </a:rPr>
              <a:t> </a:t>
            </a:r>
            <a:r>
              <a:rPr lang="en-US" altLang="zh-CN" sz="2800" dirty="0" smtClean="0">
                <a:solidFill>
                  <a:srgbClr val="FF0000"/>
                </a:solidFill>
                <a:latin typeface="+mn-lt"/>
                <a:ea typeface="Adobe 黑体 Std R" pitchFamily="34" charset="-122"/>
              </a:rPr>
              <a:t>4. Thermal physical and chemical properties</a:t>
            </a:r>
            <a:endParaRPr lang="en-US" altLang="zh-CN" sz="2800" dirty="0">
              <a:solidFill>
                <a:srgbClr val="FF0000"/>
              </a:solidFill>
              <a:latin typeface="+mn-lt"/>
              <a:ea typeface="Adobe 黑体 Std R" pitchFamily="34" charset="-122"/>
            </a:endParaRPr>
          </a:p>
          <a:p>
            <a:pPr>
              <a:defRPr/>
            </a:pPr>
            <a:r>
              <a:rPr lang="en-US" altLang="zh-CN" sz="2000" dirty="0" smtClean="0">
                <a:solidFill>
                  <a:srgbClr val="0000FF"/>
                </a:solidFill>
                <a:latin typeface="+mn-lt"/>
                <a:ea typeface="Adobe 黑体 Std R" pitchFamily="34" charset="-122"/>
              </a:rPr>
              <a:t>     such </a:t>
            </a:r>
            <a:r>
              <a:rPr lang="en-US" altLang="zh-CN" sz="2000" dirty="0" smtClean="0">
                <a:solidFill>
                  <a:srgbClr val="0000FF"/>
                </a:solidFill>
                <a:latin typeface="+mn-lt"/>
                <a:ea typeface="Adobe 黑体 Std R" pitchFamily="34" charset="-122"/>
              </a:rPr>
              <a:t>as heat sink, </a:t>
            </a:r>
            <a:r>
              <a:rPr lang="en-US" altLang="zh-CN" sz="2000" dirty="0" smtClean="0">
                <a:solidFill>
                  <a:srgbClr val="0000FF"/>
                </a:solidFill>
                <a:latin typeface="+mn-lt"/>
                <a:ea typeface="Adobe 黑体 Std R" pitchFamily="34" charset="-122"/>
              </a:rPr>
              <a:t>specific heat, </a:t>
            </a:r>
            <a:r>
              <a:rPr lang="en-US" altLang="zh-CN" sz="2000" dirty="0" smtClean="0">
                <a:solidFill>
                  <a:srgbClr val="0000FF"/>
                </a:solidFill>
                <a:latin typeface="+mn-lt"/>
                <a:ea typeface="Adobe 黑体 Std R" pitchFamily="34" charset="-122"/>
              </a:rPr>
              <a:t>density</a:t>
            </a:r>
            <a:r>
              <a:rPr lang="en-US" altLang="zh-CN" sz="2000" dirty="0">
                <a:solidFill>
                  <a:srgbClr val="0000FF"/>
                </a:solidFill>
                <a:latin typeface="+mn-lt"/>
                <a:ea typeface="Adobe 黑体 Std R" pitchFamily="34" charset="-122"/>
              </a:rPr>
              <a:t>, </a:t>
            </a:r>
            <a:r>
              <a:rPr lang="en-US" altLang="zh-CN" sz="2000" dirty="0" smtClean="0">
                <a:solidFill>
                  <a:srgbClr val="0000FF"/>
                </a:solidFill>
                <a:latin typeface="+mn-lt"/>
                <a:ea typeface="Adobe 黑体 Std R" pitchFamily="34" charset="-122"/>
              </a:rPr>
              <a:t>viscosity, conductivity</a:t>
            </a:r>
            <a:r>
              <a:rPr lang="en-US" altLang="zh-CN" sz="2000" dirty="0">
                <a:solidFill>
                  <a:srgbClr val="0000FF"/>
                </a:solidFill>
                <a:latin typeface="+mn-lt"/>
                <a:ea typeface="Adobe 黑体 Std R" pitchFamily="34" charset="-122"/>
              </a:rPr>
              <a:t>, critical parameters.</a:t>
            </a:r>
          </a:p>
        </p:txBody>
      </p:sp>
      <p:sp>
        <p:nvSpPr>
          <p:cNvPr id="5" name="矩形 3"/>
          <p:cNvSpPr>
            <a:spLocks noChangeArrowheads="1"/>
          </p:cNvSpPr>
          <p:nvPr/>
        </p:nvSpPr>
        <p:spPr bwMode="auto">
          <a:xfrm>
            <a:off x="360362" y="76200"/>
            <a:ext cx="85550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None/>
            </a:pPr>
            <a:r>
              <a:rPr lang="en-US" altLang="zh-CN" sz="2800" b="1" dirty="0" smtClean="0">
                <a:solidFill>
                  <a:schemeClr val="bg1"/>
                </a:solidFill>
                <a:latin typeface="+mj-lt"/>
                <a:ea typeface="Arial Unicode MS" pitchFamily="34" charset="-128"/>
                <a:cs typeface="Times New Roman" pitchFamily="18" charset="0"/>
              </a:rPr>
              <a:t>Introduction</a:t>
            </a:r>
            <a:endParaRPr lang="en-US" altLang="zh-CN" sz="2800" b="1" dirty="0">
              <a:solidFill>
                <a:schemeClr val="bg1"/>
              </a:solidFill>
              <a:latin typeface="+mj-lt"/>
              <a:cs typeface="Times New Roman" pitchFamily="18" charset="0"/>
            </a:endParaRPr>
          </a:p>
        </p:txBody>
      </p:sp>
    </p:spTree>
    <p:extLst>
      <p:ext uri="{BB962C8B-B14F-4D97-AF65-F5344CB8AC3E}">
        <p14:creationId xmlns="" xmlns:p14="http://schemas.microsoft.com/office/powerpoint/2010/main" val="271206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831669" y="1532215"/>
            <a:ext cx="5035731" cy="387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ts val="600"/>
              </a:spcBef>
              <a:spcAft>
                <a:spcPts val="600"/>
              </a:spcAft>
              <a:buFont typeface="Wingdings" pitchFamily="2" charset="2"/>
              <a:buChar char="Ø"/>
            </a:pPr>
            <a:r>
              <a:rPr lang="en-US" altLang="zh-CN" sz="3600" b="1" dirty="0" smtClean="0">
                <a:solidFill>
                  <a:srgbClr val="0000FF"/>
                </a:solidFill>
                <a:latin typeface="+mn-lt"/>
                <a:cs typeface="Times New Roman" pitchFamily="18" charset="0"/>
              </a:rPr>
              <a:t>Introduction</a:t>
            </a:r>
            <a:endParaRPr lang="en-US" altLang="zh-CN" sz="3600" b="1" dirty="0">
              <a:solidFill>
                <a:srgbClr val="0000FF"/>
              </a:solidFill>
              <a:latin typeface="+mn-lt"/>
              <a:cs typeface="Times New Roman" pitchFamily="18" charset="0"/>
            </a:endParaRPr>
          </a:p>
          <a:p>
            <a:pPr eaLnBrk="1" hangingPunct="1">
              <a:lnSpc>
                <a:spcPct val="150000"/>
              </a:lnSpc>
              <a:spcBef>
                <a:spcPts val="600"/>
              </a:spcBef>
              <a:spcAft>
                <a:spcPts val="600"/>
              </a:spcAft>
              <a:buFont typeface="Wingdings" pitchFamily="2" charset="2"/>
              <a:buChar char="Ø"/>
            </a:pPr>
            <a:r>
              <a:rPr lang="en-US" altLang="zh-CN" sz="3600" b="1" dirty="0" smtClean="0">
                <a:solidFill>
                  <a:srgbClr val="FF0000"/>
                </a:solidFill>
                <a:latin typeface="+mn-lt"/>
                <a:cs typeface="Times New Roman" pitchFamily="18" charset="0"/>
              </a:rPr>
              <a:t>Test facilities</a:t>
            </a:r>
          </a:p>
          <a:p>
            <a:pPr eaLnBrk="1" hangingPunct="1">
              <a:lnSpc>
                <a:spcPct val="150000"/>
              </a:lnSpc>
              <a:spcBef>
                <a:spcPts val="600"/>
              </a:spcBef>
              <a:spcAft>
                <a:spcPts val="600"/>
              </a:spcAft>
              <a:buFont typeface="Wingdings" pitchFamily="2" charset="2"/>
              <a:buChar char="Ø"/>
            </a:pPr>
            <a:r>
              <a:rPr lang="en-US" altLang="zh-CN" sz="3600" b="1" dirty="0" smtClean="0">
                <a:solidFill>
                  <a:srgbClr val="0000FF"/>
                </a:solidFill>
                <a:latin typeface="+mn-lt"/>
                <a:cs typeface="Times New Roman" pitchFamily="18" charset="0"/>
              </a:rPr>
              <a:t>Results</a:t>
            </a:r>
            <a:endParaRPr lang="en-US" altLang="zh-CN" sz="3600" b="1" dirty="0">
              <a:solidFill>
                <a:srgbClr val="0000FF"/>
              </a:solidFill>
              <a:latin typeface="+mn-lt"/>
              <a:cs typeface="Times New Roman" pitchFamily="18" charset="0"/>
            </a:endParaRPr>
          </a:p>
          <a:p>
            <a:pPr eaLnBrk="1" hangingPunct="1">
              <a:lnSpc>
                <a:spcPct val="150000"/>
              </a:lnSpc>
              <a:spcBef>
                <a:spcPts val="600"/>
              </a:spcBef>
              <a:spcAft>
                <a:spcPts val="600"/>
              </a:spcAft>
              <a:buFont typeface="Wingdings" pitchFamily="2" charset="2"/>
              <a:buChar char="Ø"/>
            </a:pPr>
            <a:r>
              <a:rPr lang="en-US" altLang="zh-CN" sz="3600" b="1" dirty="0" smtClean="0">
                <a:solidFill>
                  <a:srgbClr val="0000FF"/>
                </a:solidFill>
                <a:latin typeface="+mn-lt"/>
                <a:cs typeface="Times New Roman" pitchFamily="18" charset="0"/>
              </a:rPr>
              <a:t>Conclusions</a:t>
            </a:r>
            <a:endParaRPr lang="zh-CN" altLang="en-US" sz="3600" b="1" dirty="0">
              <a:solidFill>
                <a:srgbClr val="0000FF"/>
              </a:solidFill>
              <a:latin typeface="+mn-lt"/>
              <a:cs typeface="Times New Roman" pitchFamily="18" charset="0"/>
            </a:endParaRPr>
          </a:p>
        </p:txBody>
      </p:sp>
      <p:sp>
        <p:nvSpPr>
          <p:cNvPr id="3" name="矩形 3"/>
          <p:cNvSpPr>
            <a:spLocks noChangeArrowheads="1"/>
          </p:cNvSpPr>
          <p:nvPr/>
        </p:nvSpPr>
        <p:spPr bwMode="auto">
          <a:xfrm>
            <a:off x="360363" y="76200"/>
            <a:ext cx="3276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b="1" dirty="0" smtClean="0">
                <a:solidFill>
                  <a:schemeClr val="bg1"/>
                </a:solidFill>
                <a:latin typeface="+mj-lt"/>
                <a:cs typeface="Times New Roman" pitchFamily="18" charset="0"/>
              </a:rPr>
              <a:t>Outlines</a:t>
            </a:r>
            <a:endParaRPr lang="en-US" altLang="zh-CN" b="1" dirty="0">
              <a:solidFill>
                <a:schemeClr val="bg1"/>
              </a:solidFill>
              <a:latin typeface="+mj-lt"/>
              <a:cs typeface="Times New Roman" pitchFamily="18" charset="0"/>
            </a:endParaRPr>
          </a:p>
        </p:txBody>
      </p:sp>
    </p:spTree>
    <p:extLst>
      <p:ext uri="{BB962C8B-B14F-4D97-AF65-F5344CB8AC3E}">
        <p14:creationId xmlns="" xmlns:p14="http://schemas.microsoft.com/office/powerpoint/2010/main" val="422670558"/>
      </p:ext>
    </p:extLst>
  </p:cSld>
  <p:clrMapOvr>
    <a:masterClrMapping/>
  </p:clrMapOvr>
  <mc:AlternateContent xmlns:mc="http://schemas.openxmlformats.org/markup-compatibility/2006">
    <mc:Choice xmlns="" xmlns:p14="http://schemas.microsoft.com/office/powerpoint/2010/main" Requires="p14">
      <p:transition spd="slow" p14:dur="2000" advTm="16275"/>
    </mc:Choice>
    <mc:Fallback>
      <p:transition spd="slow" advTm="1627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04800" y="76200"/>
            <a:ext cx="6418263"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buFont typeface="Wingdings" pitchFamily="2" charset="2"/>
              <a:buNone/>
              <a:defRPr/>
            </a:pPr>
            <a:r>
              <a:rPr kumimoji="1" lang="en-US" altLang="zh-CN" sz="3200" b="1" dirty="0" smtClean="0">
                <a:solidFill>
                  <a:schemeClr val="bg1"/>
                </a:solidFill>
                <a:latin typeface="Arial" pitchFamily="34" charset="0"/>
                <a:ea typeface="黑体" pitchFamily="2" charset="-122"/>
                <a:cs typeface="Arial" pitchFamily="34" charset="0"/>
              </a:rPr>
              <a:t>Test facilities</a:t>
            </a:r>
            <a:endParaRPr kumimoji="1" lang="zh-CN" altLang="en-US" sz="3200" b="1" dirty="0">
              <a:solidFill>
                <a:schemeClr val="bg1"/>
              </a:solidFill>
              <a:latin typeface="Arial" pitchFamily="34" charset="0"/>
              <a:ea typeface="黑体" pitchFamily="2" charset="-122"/>
              <a:cs typeface="Arial" pitchFamily="34" charset="0"/>
            </a:endParaRPr>
          </a:p>
        </p:txBody>
      </p:sp>
      <p:pic>
        <p:nvPicPr>
          <p:cNvPr id="10243" name="Picture 3" descr="DSC01442"/>
          <p:cNvPicPr>
            <a:picLocks noChangeAspect="1" noChangeArrowheads="1"/>
          </p:cNvPicPr>
          <p:nvPr/>
        </p:nvPicPr>
        <p:blipFill>
          <a:blip r:embed="rId3">
            <a:extLst>
              <a:ext uri="{28A0092B-C50C-407E-A947-70E740481C1C}">
                <a14:useLocalDpi xmlns="" xmlns:a14="http://schemas.microsoft.com/office/drawing/2010/main" val="0"/>
              </a:ext>
            </a:extLst>
          </a:blip>
          <a:srcRect r="32695"/>
          <a:stretch>
            <a:fillRect/>
          </a:stretch>
        </p:blipFill>
        <p:spPr bwMode="auto">
          <a:xfrm>
            <a:off x="3476625" y="919163"/>
            <a:ext cx="2189162"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4" name="图片 6" descr="DSC01631.JPG"/>
          <p:cNvPicPr>
            <a:picLocks noChangeAspect="1"/>
          </p:cNvPicPr>
          <p:nvPr/>
        </p:nvPicPr>
        <p:blipFill>
          <a:blip r:embed="rId4">
            <a:extLst>
              <a:ext uri="{28A0092B-C50C-407E-A947-70E740481C1C}">
                <a14:useLocalDpi xmlns="" xmlns:a14="http://schemas.microsoft.com/office/drawing/2010/main" val="0"/>
              </a:ext>
            </a:extLst>
          </a:blip>
          <a:srcRect l="18939" t="16412" r="8163" b="13461"/>
          <a:stretch>
            <a:fillRect/>
          </a:stretch>
        </p:blipFill>
        <p:spPr bwMode="auto">
          <a:xfrm>
            <a:off x="3511550" y="3475038"/>
            <a:ext cx="2225675" cy="290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Picture 2" descr="D:\Cpan\我的照片\实验\DSC01594.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l="7503" r="22008"/>
          <a:stretch>
            <a:fillRect/>
          </a:stretch>
        </p:blipFill>
        <p:spPr bwMode="auto">
          <a:xfrm>
            <a:off x="155575" y="3795713"/>
            <a:ext cx="3240087" cy="258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246" name="直接连接符 10"/>
          <p:cNvCxnSpPr>
            <a:cxnSpLocks noChangeShapeType="1"/>
          </p:cNvCxnSpPr>
          <p:nvPr/>
        </p:nvCxnSpPr>
        <p:spPr bwMode="auto">
          <a:xfrm flipV="1">
            <a:off x="5943600" y="1385888"/>
            <a:ext cx="1190625" cy="7937"/>
          </a:xfrm>
          <a:prstGeom prst="line">
            <a:avLst/>
          </a:prstGeom>
          <a:noFill/>
          <a:ln w="25400" algn="ctr">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10247" name="直接连接符 12"/>
          <p:cNvCxnSpPr>
            <a:cxnSpLocks noChangeShapeType="1"/>
          </p:cNvCxnSpPr>
          <p:nvPr/>
        </p:nvCxnSpPr>
        <p:spPr bwMode="auto">
          <a:xfrm>
            <a:off x="6530975" y="903288"/>
            <a:ext cx="0" cy="1012825"/>
          </a:xfrm>
          <a:prstGeom prst="line">
            <a:avLst/>
          </a:prstGeom>
          <a:noFill/>
          <a:ln w="25400" algn="ctr">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10248" name="TextBox 13"/>
          <p:cNvSpPr txBox="1">
            <a:spLocks noChangeArrowheads="1"/>
          </p:cNvSpPr>
          <p:nvPr/>
        </p:nvSpPr>
        <p:spPr bwMode="auto">
          <a:xfrm>
            <a:off x="5943600" y="685800"/>
            <a:ext cx="4699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宋体" charset="-122"/>
              </a:defRPr>
            </a:lvl1pPr>
            <a:lvl2pPr marL="742950" indent="-285750" eaLnBrk="0" hangingPunct="0">
              <a:defRPr sz="2000">
                <a:solidFill>
                  <a:schemeClr val="tx1"/>
                </a:solidFill>
                <a:latin typeface="Arial" charset="0"/>
                <a:ea typeface="宋体" charset="-122"/>
              </a:defRPr>
            </a:lvl2pPr>
            <a:lvl3pPr marL="1143000" indent="-228600" eaLnBrk="0" hangingPunct="0">
              <a:defRPr sz="2000">
                <a:solidFill>
                  <a:schemeClr val="tx1"/>
                </a:solidFill>
                <a:latin typeface="Arial" charset="0"/>
                <a:ea typeface="宋体" charset="-122"/>
              </a:defRPr>
            </a:lvl3pPr>
            <a:lvl4pPr marL="1600200" indent="-228600" eaLnBrk="0" hangingPunct="0">
              <a:defRPr sz="2000">
                <a:solidFill>
                  <a:schemeClr val="tx1"/>
                </a:solidFill>
                <a:latin typeface="Arial" charset="0"/>
                <a:ea typeface="宋体" charset="-122"/>
              </a:defRPr>
            </a:lvl4pPr>
            <a:lvl5pPr marL="2057400" indent="-228600" eaLnBrk="0" hangingPunct="0">
              <a:defRPr sz="2000">
                <a:solidFill>
                  <a:schemeClr val="tx1"/>
                </a:solidFill>
                <a:latin typeface="Arial" charset="0"/>
                <a:ea typeface="宋体" charset="-122"/>
              </a:defRPr>
            </a:lvl5pPr>
            <a:lvl6pPr marL="2514600" indent="-228600" eaLnBrk="0" fontAlgn="base" hangingPunct="0">
              <a:spcBef>
                <a:spcPct val="0"/>
              </a:spcBef>
              <a:spcAft>
                <a:spcPct val="0"/>
              </a:spcAft>
              <a:defRPr sz="2000">
                <a:solidFill>
                  <a:schemeClr val="tx1"/>
                </a:solidFill>
                <a:latin typeface="Arial" charset="0"/>
                <a:ea typeface="宋体" charset="-122"/>
              </a:defRPr>
            </a:lvl6pPr>
            <a:lvl7pPr marL="2971800" indent="-228600" eaLnBrk="0" fontAlgn="base" hangingPunct="0">
              <a:spcBef>
                <a:spcPct val="0"/>
              </a:spcBef>
              <a:spcAft>
                <a:spcPct val="0"/>
              </a:spcAft>
              <a:defRPr sz="2000">
                <a:solidFill>
                  <a:schemeClr val="tx1"/>
                </a:solidFill>
                <a:latin typeface="Arial" charset="0"/>
                <a:ea typeface="宋体" charset="-122"/>
              </a:defRPr>
            </a:lvl7pPr>
            <a:lvl8pPr marL="3429000" indent="-228600" eaLnBrk="0" fontAlgn="base" hangingPunct="0">
              <a:spcBef>
                <a:spcPct val="0"/>
              </a:spcBef>
              <a:spcAft>
                <a:spcPct val="0"/>
              </a:spcAft>
              <a:defRPr sz="2000">
                <a:solidFill>
                  <a:schemeClr val="tx1"/>
                </a:solidFill>
                <a:latin typeface="Arial" charset="0"/>
                <a:ea typeface="宋体" charset="-122"/>
              </a:defRPr>
            </a:lvl8pPr>
            <a:lvl9pPr marL="3886200" indent="-228600" eaLnBrk="0" fontAlgn="base" hangingPunct="0">
              <a:spcBef>
                <a:spcPct val="0"/>
              </a:spcBef>
              <a:spcAft>
                <a:spcPct val="0"/>
              </a:spcAft>
              <a:defRPr sz="2000">
                <a:solidFill>
                  <a:schemeClr val="tx1"/>
                </a:solidFill>
                <a:latin typeface="Arial" charset="0"/>
                <a:ea typeface="宋体" charset="-122"/>
              </a:defRPr>
            </a:lvl9pPr>
          </a:lstStyle>
          <a:p>
            <a:pPr eaLnBrk="1" hangingPunct="1"/>
            <a:r>
              <a:rPr lang="en-US" altLang="zh-CN" sz="4000">
                <a:solidFill>
                  <a:srgbClr val="0000FF"/>
                </a:solidFill>
              </a:rPr>
              <a:t>b</a:t>
            </a:r>
            <a:endParaRPr lang="zh-CN" altLang="en-US" sz="4000">
              <a:solidFill>
                <a:srgbClr val="0000FF"/>
              </a:solidFill>
            </a:endParaRPr>
          </a:p>
        </p:txBody>
      </p:sp>
      <p:sp>
        <p:nvSpPr>
          <p:cNvPr id="10249" name="TextBox 15"/>
          <p:cNvSpPr txBox="1">
            <a:spLocks noChangeArrowheads="1"/>
          </p:cNvSpPr>
          <p:nvPr/>
        </p:nvSpPr>
        <p:spPr bwMode="auto">
          <a:xfrm>
            <a:off x="6664325" y="685800"/>
            <a:ext cx="4699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宋体" charset="-122"/>
              </a:defRPr>
            </a:lvl1pPr>
            <a:lvl2pPr marL="742950" indent="-285750" eaLnBrk="0" hangingPunct="0">
              <a:defRPr sz="2000">
                <a:solidFill>
                  <a:schemeClr val="tx1"/>
                </a:solidFill>
                <a:latin typeface="Arial" charset="0"/>
                <a:ea typeface="宋体" charset="-122"/>
              </a:defRPr>
            </a:lvl2pPr>
            <a:lvl3pPr marL="1143000" indent="-228600" eaLnBrk="0" hangingPunct="0">
              <a:defRPr sz="2000">
                <a:solidFill>
                  <a:schemeClr val="tx1"/>
                </a:solidFill>
                <a:latin typeface="Arial" charset="0"/>
                <a:ea typeface="宋体" charset="-122"/>
              </a:defRPr>
            </a:lvl3pPr>
            <a:lvl4pPr marL="1600200" indent="-228600" eaLnBrk="0" hangingPunct="0">
              <a:defRPr sz="2000">
                <a:solidFill>
                  <a:schemeClr val="tx1"/>
                </a:solidFill>
                <a:latin typeface="Arial" charset="0"/>
                <a:ea typeface="宋体" charset="-122"/>
              </a:defRPr>
            </a:lvl4pPr>
            <a:lvl5pPr marL="2057400" indent="-228600" eaLnBrk="0" hangingPunct="0">
              <a:defRPr sz="2000">
                <a:solidFill>
                  <a:schemeClr val="tx1"/>
                </a:solidFill>
                <a:latin typeface="Arial" charset="0"/>
                <a:ea typeface="宋体" charset="-122"/>
              </a:defRPr>
            </a:lvl5pPr>
            <a:lvl6pPr marL="2514600" indent="-228600" eaLnBrk="0" fontAlgn="base" hangingPunct="0">
              <a:spcBef>
                <a:spcPct val="0"/>
              </a:spcBef>
              <a:spcAft>
                <a:spcPct val="0"/>
              </a:spcAft>
              <a:defRPr sz="2000">
                <a:solidFill>
                  <a:schemeClr val="tx1"/>
                </a:solidFill>
                <a:latin typeface="Arial" charset="0"/>
                <a:ea typeface="宋体" charset="-122"/>
              </a:defRPr>
            </a:lvl6pPr>
            <a:lvl7pPr marL="2971800" indent="-228600" eaLnBrk="0" fontAlgn="base" hangingPunct="0">
              <a:spcBef>
                <a:spcPct val="0"/>
              </a:spcBef>
              <a:spcAft>
                <a:spcPct val="0"/>
              </a:spcAft>
              <a:defRPr sz="2000">
                <a:solidFill>
                  <a:schemeClr val="tx1"/>
                </a:solidFill>
                <a:latin typeface="Arial" charset="0"/>
                <a:ea typeface="宋体" charset="-122"/>
              </a:defRPr>
            </a:lvl7pPr>
            <a:lvl8pPr marL="3429000" indent="-228600" eaLnBrk="0" fontAlgn="base" hangingPunct="0">
              <a:spcBef>
                <a:spcPct val="0"/>
              </a:spcBef>
              <a:spcAft>
                <a:spcPct val="0"/>
              </a:spcAft>
              <a:defRPr sz="2000">
                <a:solidFill>
                  <a:schemeClr val="tx1"/>
                </a:solidFill>
                <a:latin typeface="Arial" charset="0"/>
                <a:ea typeface="宋体" charset="-122"/>
              </a:defRPr>
            </a:lvl8pPr>
            <a:lvl9pPr marL="3886200" indent="-228600" eaLnBrk="0" fontAlgn="base" hangingPunct="0">
              <a:spcBef>
                <a:spcPct val="0"/>
              </a:spcBef>
              <a:spcAft>
                <a:spcPct val="0"/>
              </a:spcAft>
              <a:defRPr sz="2000">
                <a:solidFill>
                  <a:schemeClr val="tx1"/>
                </a:solidFill>
                <a:latin typeface="Arial" charset="0"/>
                <a:ea typeface="宋体" charset="-122"/>
              </a:defRPr>
            </a:lvl9pPr>
          </a:lstStyle>
          <a:p>
            <a:pPr eaLnBrk="1" hangingPunct="1"/>
            <a:r>
              <a:rPr lang="en-US" altLang="zh-CN" sz="4000">
                <a:solidFill>
                  <a:srgbClr val="0000FF"/>
                </a:solidFill>
              </a:rPr>
              <a:t>a</a:t>
            </a:r>
            <a:endParaRPr lang="zh-CN" altLang="en-US" sz="4000">
              <a:solidFill>
                <a:srgbClr val="0000FF"/>
              </a:solidFill>
            </a:endParaRPr>
          </a:p>
        </p:txBody>
      </p:sp>
      <p:sp>
        <p:nvSpPr>
          <p:cNvPr id="10250" name="TextBox 16"/>
          <p:cNvSpPr txBox="1">
            <a:spLocks noChangeArrowheads="1"/>
          </p:cNvSpPr>
          <p:nvPr/>
        </p:nvSpPr>
        <p:spPr bwMode="auto">
          <a:xfrm>
            <a:off x="5943600" y="1373188"/>
            <a:ext cx="4699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宋体" charset="-122"/>
              </a:defRPr>
            </a:lvl1pPr>
            <a:lvl2pPr marL="742950" indent="-285750" eaLnBrk="0" hangingPunct="0">
              <a:defRPr sz="2000">
                <a:solidFill>
                  <a:schemeClr val="tx1"/>
                </a:solidFill>
                <a:latin typeface="Arial" charset="0"/>
                <a:ea typeface="宋体" charset="-122"/>
              </a:defRPr>
            </a:lvl2pPr>
            <a:lvl3pPr marL="1143000" indent="-228600" eaLnBrk="0" hangingPunct="0">
              <a:defRPr sz="2000">
                <a:solidFill>
                  <a:schemeClr val="tx1"/>
                </a:solidFill>
                <a:latin typeface="Arial" charset="0"/>
                <a:ea typeface="宋体" charset="-122"/>
              </a:defRPr>
            </a:lvl3pPr>
            <a:lvl4pPr marL="1600200" indent="-228600" eaLnBrk="0" hangingPunct="0">
              <a:defRPr sz="2000">
                <a:solidFill>
                  <a:schemeClr val="tx1"/>
                </a:solidFill>
                <a:latin typeface="Arial" charset="0"/>
                <a:ea typeface="宋体" charset="-122"/>
              </a:defRPr>
            </a:lvl4pPr>
            <a:lvl5pPr marL="2057400" indent="-228600" eaLnBrk="0" hangingPunct="0">
              <a:defRPr sz="2000">
                <a:solidFill>
                  <a:schemeClr val="tx1"/>
                </a:solidFill>
                <a:latin typeface="Arial" charset="0"/>
                <a:ea typeface="宋体" charset="-122"/>
              </a:defRPr>
            </a:lvl5pPr>
            <a:lvl6pPr marL="2514600" indent="-228600" eaLnBrk="0" fontAlgn="base" hangingPunct="0">
              <a:spcBef>
                <a:spcPct val="0"/>
              </a:spcBef>
              <a:spcAft>
                <a:spcPct val="0"/>
              </a:spcAft>
              <a:defRPr sz="2000">
                <a:solidFill>
                  <a:schemeClr val="tx1"/>
                </a:solidFill>
                <a:latin typeface="Arial" charset="0"/>
                <a:ea typeface="宋体" charset="-122"/>
              </a:defRPr>
            </a:lvl6pPr>
            <a:lvl7pPr marL="2971800" indent="-228600" eaLnBrk="0" fontAlgn="base" hangingPunct="0">
              <a:spcBef>
                <a:spcPct val="0"/>
              </a:spcBef>
              <a:spcAft>
                <a:spcPct val="0"/>
              </a:spcAft>
              <a:defRPr sz="2000">
                <a:solidFill>
                  <a:schemeClr val="tx1"/>
                </a:solidFill>
                <a:latin typeface="Arial" charset="0"/>
                <a:ea typeface="宋体" charset="-122"/>
              </a:defRPr>
            </a:lvl7pPr>
            <a:lvl8pPr marL="3429000" indent="-228600" eaLnBrk="0" fontAlgn="base" hangingPunct="0">
              <a:spcBef>
                <a:spcPct val="0"/>
              </a:spcBef>
              <a:spcAft>
                <a:spcPct val="0"/>
              </a:spcAft>
              <a:defRPr sz="2000">
                <a:solidFill>
                  <a:schemeClr val="tx1"/>
                </a:solidFill>
                <a:latin typeface="Arial" charset="0"/>
                <a:ea typeface="宋体" charset="-122"/>
              </a:defRPr>
            </a:lvl8pPr>
            <a:lvl9pPr marL="3886200" indent="-228600" eaLnBrk="0" fontAlgn="base" hangingPunct="0">
              <a:spcBef>
                <a:spcPct val="0"/>
              </a:spcBef>
              <a:spcAft>
                <a:spcPct val="0"/>
              </a:spcAft>
              <a:defRPr sz="2000">
                <a:solidFill>
                  <a:schemeClr val="tx1"/>
                </a:solidFill>
                <a:latin typeface="Arial" charset="0"/>
                <a:ea typeface="宋体" charset="-122"/>
              </a:defRPr>
            </a:lvl9pPr>
          </a:lstStyle>
          <a:p>
            <a:pPr eaLnBrk="1" hangingPunct="1"/>
            <a:r>
              <a:rPr lang="en-US" altLang="zh-CN" sz="4000">
                <a:solidFill>
                  <a:srgbClr val="0000FF"/>
                </a:solidFill>
              </a:rPr>
              <a:t>d</a:t>
            </a:r>
            <a:endParaRPr lang="zh-CN" altLang="en-US" sz="4000">
              <a:solidFill>
                <a:srgbClr val="0000FF"/>
              </a:solidFill>
            </a:endParaRPr>
          </a:p>
        </p:txBody>
      </p:sp>
      <p:sp>
        <p:nvSpPr>
          <p:cNvPr id="10251" name="TextBox 17"/>
          <p:cNvSpPr txBox="1">
            <a:spLocks noChangeArrowheads="1"/>
          </p:cNvSpPr>
          <p:nvPr/>
        </p:nvSpPr>
        <p:spPr bwMode="auto">
          <a:xfrm>
            <a:off x="6694488" y="1355725"/>
            <a:ext cx="5270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宋体" charset="-122"/>
              </a:defRPr>
            </a:lvl1pPr>
            <a:lvl2pPr marL="742950" indent="-285750" eaLnBrk="0" hangingPunct="0">
              <a:defRPr sz="2000">
                <a:solidFill>
                  <a:schemeClr val="tx1"/>
                </a:solidFill>
                <a:latin typeface="Arial" charset="0"/>
                <a:ea typeface="宋体" charset="-122"/>
              </a:defRPr>
            </a:lvl2pPr>
            <a:lvl3pPr marL="1143000" indent="-228600" eaLnBrk="0" hangingPunct="0">
              <a:defRPr sz="2000">
                <a:solidFill>
                  <a:schemeClr val="tx1"/>
                </a:solidFill>
                <a:latin typeface="Arial" charset="0"/>
                <a:ea typeface="宋体" charset="-122"/>
              </a:defRPr>
            </a:lvl3pPr>
            <a:lvl4pPr marL="1600200" indent="-228600" eaLnBrk="0" hangingPunct="0">
              <a:defRPr sz="2000">
                <a:solidFill>
                  <a:schemeClr val="tx1"/>
                </a:solidFill>
                <a:latin typeface="Arial" charset="0"/>
                <a:ea typeface="宋体" charset="-122"/>
              </a:defRPr>
            </a:lvl4pPr>
            <a:lvl5pPr marL="2057400" indent="-228600" eaLnBrk="0" hangingPunct="0">
              <a:defRPr sz="2000">
                <a:solidFill>
                  <a:schemeClr val="tx1"/>
                </a:solidFill>
                <a:latin typeface="Arial" charset="0"/>
                <a:ea typeface="宋体" charset="-122"/>
              </a:defRPr>
            </a:lvl5pPr>
            <a:lvl6pPr marL="2514600" indent="-228600" eaLnBrk="0" fontAlgn="base" hangingPunct="0">
              <a:spcBef>
                <a:spcPct val="0"/>
              </a:spcBef>
              <a:spcAft>
                <a:spcPct val="0"/>
              </a:spcAft>
              <a:defRPr sz="2000">
                <a:solidFill>
                  <a:schemeClr val="tx1"/>
                </a:solidFill>
                <a:latin typeface="Arial" charset="0"/>
                <a:ea typeface="宋体" charset="-122"/>
              </a:defRPr>
            </a:lvl6pPr>
            <a:lvl7pPr marL="2971800" indent="-228600" eaLnBrk="0" fontAlgn="base" hangingPunct="0">
              <a:spcBef>
                <a:spcPct val="0"/>
              </a:spcBef>
              <a:spcAft>
                <a:spcPct val="0"/>
              </a:spcAft>
              <a:defRPr sz="2000">
                <a:solidFill>
                  <a:schemeClr val="tx1"/>
                </a:solidFill>
                <a:latin typeface="Arial" charset="0"/>
                <a:ea typeface="宋体" charset="-122"/>
              </a:defRPr>
            </a:lvl7pPr>
            <a:lvl8pPr marL="3429000" indent="-228600" eaLnBrk="0" fontAlgn="base" hangingPunct="0">
              <a:spcBef>
                <a:spcPct val="0"/>
              </a:spcBef>
              <a:spcAft>
                <a:spcPct val="0"/>
              </a:spcAft>
              <a:defRPr sz="2000">
                <a:solidFill>
                  <a:schemeClr val="tx1"/>
                </a:solidFill>
                <a:latin typeface="Arial" charset="0"/>
                <a:ea typeface="宋体" charset="-122"/>
              </a:defRPr>
            </a:lvl8pPr>
            <a:lvl9pPr marL="3886200" indent="-228600" eaLnBrk="0" fontAlgn="base" hangingPunct="0">
              <a:spcBef>
                <a:spcPct val="0"/>
              </a:spcBef>
              <a:spcAft>
                <a:spcPct val="0"/>
              </a:spcAft>
              <a:defRPr sz="2000">
                <a:solidFill>
                  <a:schemeClr val="tx1"/>
                </a:solidFill>
                <a:latin typeface="Arial" charset="0"/>
                <a:ea typeface="宋体" charset="-122"/>
              </a:defRPr>
            </a:lvl9pPr>
          </a:lstStyle>
          <a:p>
            <a:pPr eaLnBrk="1" hangingPunct="1"/>
            <a:r>
              <a:rPr lang="en-US" altLang="zh-CN" sz="4000" dirty="0">
                <a:solidFill>
                  <a:srgbClr val="0000FF"/>
                </a:solidFill>
              </a:rPr>
              <a:t>c</a:t>
            </a:r>
            <a:endParaRPr lang="zh-CN" altLang="en-US" sz="4000" dirty="0">
              <a:solidFill>
                <a:srgbClr val="0000FF"/>
              </a:solidFill>
            </a:endParaRPr>
          </a:p>
        </p:txBody>
      </p:sp>
      <p:graphicFrame>
        <p:nvGraphicFramePr>
          <p:cNvPr id="22" name="表格 21"/>
          <p:cNvGraphicFramePr>
            <a:graphicFrameLocks noGrp="1"/>
          </p:cNvGraphicFramePr>
          <p:nvPr>
            <p:extLst>
              <p:ext uri="{D42A27DB-BD31-4B8C-83A1-F6EECF244321}">
                <p14:modId xmlns="" xmlns:p14="http://schemas.microsoft.com/office/powerpoint/2010/main" val="3838827538"/>
              </p:ext>
            </p:extLst>
          </p:nvPr>
        </p:nvGraphicFramePr>
        <p:xfrm>
          <a:off x="5943600" y="2209800"/>
          <a:ext cx="2520950" cy="1943100"/>
        </p:xfrm>
        <a:graphic>
          <a:graphicData uri="http://schemas.openxmlformats.org/drawingml/2006/table">
            <a:tbl>
              <a:tblPr firstRow="1" bandRow="1">
                <a:tableStyleId>{5DA37D80-6434-44D0-A028-1B22A696006F}</a:tableStyleId>
              </a:tblPr>
              <a:tblGrid>
                <a:gridCol w="720271"/>
                <a:gridCol w="1800679"/>
              </a:tblGrid>
              <a:tr h="388620">
                <a:tc>
                  <a:txBody>
                    <a:bodyPr/>
                    <a:lstStyle/>
                    <a:p>
                      <a:pPr algn="ctr"/>
                      <a:r>
                        <a:rPr lang="en-US" altLang="zh-CN" sz="1800" dirty="0" smtClean="0">
                          <a:solidFill>
                            <a:srgbClr val="FF0000"/>
                          </a:solidFill>
                          <a:latin typeface="Arial" pitchFamily="34" charset="0"/>
                          <a:ea typeface="黑体" pitchFamily="49" charset="-122"/>
                          <a:cs typeface="Arial" pitchFamily="34" charset="0"/>
                        </a:rPr>
                        <a:t>No.</a:t>
                      </a:r>
                      <a:endParaRPr lang="zh-CN" altLang="en-US" sz="1800" dirty="0">
                        <a:solidFill>
                          <a:srgbClr val="FF0000"/>
                        </a:solidFill>
                        <a:latin typeface="Arial" pitchFamily="34" charset="0"/>
                        <a:ea typeface="黑体" pitchFamily="49" charset="-122"/>
                        <a:cs typeface="Arial" pitchFamily="34" charset="0"/>
                      </a:endParaRPr>
                    </a:p>
                  </a:txBody>
                  <a:tcPr marL="91464" marR="91464" marT="45694" marB="45694"/>
                </a:tc>
                <a:tc>
                  <a:txBody>
                    <a:bodyPr/>
                    <a:lstStyle/>
                    <a:p>
                      <a:r>
                        <a:rPr lang="en-US" altLang="zh-CN" sz="1800" dirty="0" smtClean="0">
                          <a:solidFill>
                            <a:srgbClr val="FF0000"/>
                          </a:solidFill>
                          <a:latin typeface="Arial" pitchFamily="34" charset="0"/>
                          <a:ea typeface="黑体" pitchFamily="49" charset="-122"/>
                          <a:cs typeface="Arial" pitchFamily="34" charset="0"/>
                        </a:rPr>
                        <a:t>Mass</a:t>
                      </a:r>
                      <a:r>
                        <a:rPr lang="en-US" altLang="zh-CN" sz="1800" baseline="0" dirty="0" smtClean="0">
                          <a:solidFill>
                            <a:srgbClr val="FF0000"/>
                          </a:solidFill>
                          <a:latin typeface="Arial" pitchFamily="34" charset="0"/>
                          <a:ea typeface="黑体" pitchFamily="49" charset="-122"/>
                          <a:cs typeface="Arial" pitchFamily="34" charset="0"/>
                        </a:rPr>
                        <a:t> flow rate</a:t>
                      </a:r>
                      <a:endParaRPr lang="zh-CN" altLang="en-US" sz="1800" dirty="0">
                        <a:solidFill>
                          <a:srgbClr val="FF0000"/>
                        </a:solidFill>
                        <a:latin typeface="Arial" pitchFamily="34" charset="0"/>
                        <a:ea typeface="黑体" pitchFamily="49" charset="-122"/>
                        <a:cs typeface="Arial" pitchFamily="34" charset="0"/>
                      </a:endParaRPr>
                    </a:p>
                  </a:txBody>
                  <a:tcPr marL="91464" marR="91464" marT="45694" marB="45694"/>
                </a:tc>
              </a:tr>
              <a:tr h="388620">
                <a:tc>
                  <a:txBody>
                    <a:bodyPr/>
                    <a:lstStyle/>
                    <a:p>
                      <a:pPr algn="ctr"/>
                      <a:r>
                        <a:rPr lang="en-US" altLang="zh-CN" sz="1800" dirty="0" smtClean="0">
                          <a:solidFill>
                            <a:srgbClr val="0000FF"/>
                          </a:solidFill>
                        </a:rPr>
                        <a:t>a</a:t>
                      </a:r>
                      <a:endParaRPr lang="zh-CN" altLang="en-US" sz="1800" dirty="0">
                        <a:solidFill>
                          <a:srgbClr val="0000FF"/>
                        </a:solidFill>
                      </a:endParaRPr>
                    </a:p>
                  </a:txBody>
                  <a:tcPr marL="91464" marR="91464" marT="45694" marB="45694"/>
                </a:tc>
                <a:tc>
                  <a:txBody>
                    <a:bodyPr/>
                    <a:lstStyle/>
                    <a:p>
                      <a:r>
                        <a:rPr lang="en-US" altLang="zh-CN" sz="1800" dirty="0" smtClean="0">
                          <a:solidFill>
                            <a:srgbClr val="0000FF"/>
                          </a:solidFill>
                        </a:rPr>
                        <a:t>~ 278  g/s</a:t>
                      </a:r>
                      <a:endParaRPr lang="zh-CN" altLang="en-US" sz="1800" dirty="0">
                        <a:solidFill>
                          <a:srgbClr val="0000FF"/>
                        </a:solidFill>
                      </a:endParaRPr>
                    </a:p>
                  </a:txBody>
                  <a:tcPr marL="91464" marR="91464" marT="45694" marB="45694"/>
                </a:tc>
              </a:tr>
              <a:tr h="388620">
                <a:tc>
                  <a:txBody>
                    <a:bodyPr/>
                    <a:lstStyle/>
                    <a:p>
                      <a:pPr algn="ctr"/>
                      <a:r>
                        <a:rPr lang="en-US" altLang="zh-CN" sz="1800" dirty="0" smtClean="0">
                          <a:solidFill>
                            <a:srgbClr val="0000FF"/>
                          </a:solidFill>
                        </a:rPr>
                        <a:t>b</a:t>
                      </a:r>
                      <a:endParaRPr lang="zh-CN" altLang="en-US" sz="1800" dirty="0">
                        <a:solidFill>
                          <a:srgbClr val="0000FF"/>
                        </a:solidFill>
                      </a:endParaRPr>
                    </a:p>
                  </a:txBody>
                  <a:tcPr marL="91464" marR="91464" marT="45694" marB="45694"/>
                </a:tc>
                <a:tc>
                  <a:txBody>
                    <a:bodyPr/>
                    <a:lstStyle/>
                    <a:p>
                      <a:r>
                        <a:rPr lang="en-US" altLang="zh-CN" sz="1800" dirty="0" smtClean="0">
                          <a:solidFill>
                            <a:srgbClr val="0000FF"/>
                          </a:solidFill>
                        </a:rPr>
                        <a:t>~ 56.7 g/s</a:t>
                      </a:r>
                      <a:endParaRPr lang="zh-CN" altLang="en-US" sz="1800" dirty="0">
                        <a:solidFill>
                          <a:srgbClr val="0000FF"/>
                        </a:solidFill>
                      </a:endParaRPr>
                    </a:p>
                  </a:txBody>
                  <a:tcPr marL="91464" marR="91464" marT="45694" marB="45694"/>
                </a:tc>
              </a:tr>
              <a:tr h="388620">
                <a:tc>
                  <a:txBody>
                    <a:bodyPr/>
                    <a:lstStyle/>
                    <a:p>
                      <a:pPr algn="ctr"/>
                      <a:r>
                        <a:rPr lang="en-US" altLang="zh-CN" sz="1800" dirty="0" smtClean="0">
                          <a:solidFill>
                            <a:srgbClr val="0000FF"/>
                          </a:solidFill>
                        </a:rPr>
                        <a:t>c</a:t>
                      </a:r>
                      <a:endParaRPr lang="zh-CN" altLang="en-US" sz="1800" dirty="0">
                        <a:solidFill>
                          <a:srgbClr val="0000FF"/>
                        </a:solidFill>
                      </a:endParaRPr>
                    </a:p>
                  </a:txBody>
                  <a:tcPr marL="91464" marR="91464" marT="45694" marB="45694"/>
                </a:tc>
                <a:tc>
                  <a:txBody>
                    <a:bodyPr/>
                    <a:lstStyle/>
                    <a:p>
                      <a:r>
                        <a:rPr lang="en-US" altLang="zh-CN" sz="1800" dirty="0" smtClean="0">
                          <a:solidFill>
                            <a:srgbClr val="0000FF"/>
                          </a:solidFill>
                        </a:rPr>
                        <a:t>~ 6.67 g/s</a:t>
                      </a:r>
                      <a:endParaRPr lang="zh-CN" altLang="en-US" sz="1800" dirty="0">
                        <a:solidFill>
                          <a:srgbClr val="0000FF"/>
                        </a:solidFill>
                      </a:endParaRPr>
                    </a:p>
                  </a:txBody>
                  <a:tcPr marL="91464" marR="91464" marT="45694" marB="45694"/>
                </a:tc>
              </a:tr>
              <a:tr h="388620">
                <a:tc>
                  <a:txBody>
                    <a:bodyPr/>
                    <a:lstStyle/>
                    <a:p>
                      <a:pPr algn="ctr"/>
                      <a:r>
                        <a:rPr lang="en-US" altLang="zh-CN" sz="1800" dirty="0" smtClean="0">
                          <a:solidFill>
                            <a:srgbClr val="0000FF"/>
                          </a:solidFill>
                        </a:rPr>
                        <a:t>d</a:t>
                      </a:r>
                      <a:endParaRPr lang="zh-CN" altLang="en-US" sz="1800" dirty="0">
                        <a:solidFill>
                          <a:srgbClr val="0000FF"/>
                        </a:solidFill>
                      </a:endParaRPr>
                    </a:p>
                  </a:txBody>
                  <a:tcPr marL="91464" marR="91464" marT="45694" marB="45694"/>
                </a:tc>
                <a:tc>
                  <a:txBody>
                    <a:bodyPr/>
                    <a:lstStyle/>
                    <a:p>
                      <a:r>
                        <a:rPr lang="en-US" altLang="zh-CN" sz="1800" dirty="0" smtClean="0">
                          <a:solidFill>
                            <a:srgbClr val="0000FF"/>
                          </a:solidFill>
                        </a:rPr>
                        <a:t>0.1~3.0 mL/min</a:t>
                      </a:r>
                      <a:endParaRPr lang="zh-CN" altLang="en-US" sz="1800" dirty="0">
                        <a:solidFill>
                          <a:srgbClr val="0000FF"/>
                        </a:solidFill>
                      </a:endParaRPr>
                    </a:p>
                  </a:txBody>
                  <a:tcPr marL="91464" marR="91464" marT="45694" marB="45694"/>
                </a:tc>
              </a:tr>
            </a:tbl>
          </a:graphicData>
        </a:graphic>
      </p:graphicFrame>
      <p:sp>
        <p:nvSpPr>
          <p:cNvPr id="23" name="TextBox 22"/>
          <p:cNvSpPr txBox="1"/>
          <p:nvPr/>
        </p:nvSpPr>
        <p:spPr>
          <a:xfrm>
            <a:off x="5867400" y="4419600"/>
            <a:ext cx="3066865" cy="1631216"/>
          </a:xfrm>
          <a:prstGeom prst="rect">
            <a:avLst/>
          </a:prstGeom>
          <a:noFill/>
        </p:spPr>
        <p:txBody>
          <a:bodyPr wrap="none">
            <a:spAutoFit/>
          </a:bodyPr>
          <a:lstStyle/>
          <a:p>
            <a:pPr>
              <a:defRPr/>
            </a:pPr>
            <a:r>
              <a:rPr lang="en-US" altLang="zh-CN" sz="2000" dirty="0" smtClean="0">
                <a:solidFill>
                  <a:srgbClr val="0000FF"/>
                </a:solidFill>
                <a:latin typeface="+mn-lt"/>
                <a:ea typeface="黑体" pitchFamily="49" charset="-122"/>
              </a:rPr>
              <a:t>Pressure</a:t>
            </a:r>
            <a:r>
              <a:rPr lang="zh-CN" altLang="en-US" sz="2000" dirty="0" smtClean="0">
                <a:solidFill>
                  <a:srgbClr val="0000FF"/>
                </a:solidFill>
                <a:latin typeface="+mn-lt"/>
                <a:ea typeface="黑体" pitchFamily="49" charset="-122"/>
              </a:rPr>
              <a:t>：</a:t>
            </a:r>
            <a:r>
              <a:rPr lang="en-US" altLang="zh-CN" sz="2000" dirty="0">
                <a:solidFill>
                  <a:srgbClr val="0000FF"/>
                </a:solidFill>
                <a:latin typeface="+mn-lt"/>
                <a:ea typeface="黑体" pitchFamily="49" charset="-122"/>
              </a:rPr>
              <a:t>0.1~10 MPa</a:t>
            </a:r>
          </a:p>
          <a:p>
            <a:pPr>
              <a:defRPr/>
            </a:pPr>
            <a:r>
              <a:rPr lang="en-US" altLang="zh-CN" sz="2000" dirty="0" smtClean="0">
                <a:solidFill>
                  <a:srgbClr val="0000FF"/>
                </a:solidFill>
                <a:latin typeface="+mn-lt"/>
                <a:ea typeface="黑体" pitchFamily="49" charset="-122"/>
              </a:rPr>
              <a:t>Fuel </a:t>
            </a:r>
            <a:r>
              <a:rPr lang="en-US" altLang="zh-CN" sz="2000" dirty="0">
                <a:solidFill>
                  <a:srgbClr val="0000FF"/>
                </a:solidFill>
                <a:latin typeface="+mn-lt"/>
                <a:ea typeface="黑体" pitchFamily="49" charset="-122"/>
              </a:rPr>
              <a:t>T</a:t>
            </a:r>
            <a:r>
              <a:rPr lang="en-US" altLang="zh-CN" sz="2000" dirty="0" smtClean="0">
                <a:solidFill>
                  <a:srgbClr val="0000FF"/>
                </a:solidFill>
                <a:latin typeface="+mn-lt"/>
                <a:ea typeface="黑体" pitchFamily="49" charset="-122"/>
              </a:rPr>
              <a:t>em</a:t>
            </a:r>
            <a:r>
              <a:rPr lang="zh-CN" altLang="en-US" sz="2000" dirty="0" smtClean="0">
                <a:solidFill>
                  <a:srgbClr val="0000FF"/>
                </a:solidFill>
                <a:latin typeface="+mn-lt"/>
                <a:ea typeface="黑体" pitchFamily="49" charset="-122"/>
              </a:rPr>
              <a:t>：</a:t>
            </a:r>
            <a:r>
              <a:rPr lang="en-US" altLang="zh-CN" sz="2000" dirty="0" smtClean="0">
                <a:solidFill>
                  <a:srgbClr val="0000FF"/>
                </a:solidFill>
                <a:latin typeface="+mn-lt"/>
                <a:ea typeface="黑体" pitchFamily="49" charset="-122"/>
              </a:rPr>
              <a:t>~</a:t>
            </a:r>
            <a:r>
              <a:rPr lang="en-US" altLang="zh-CN" sz="2000" dirty="0">
                <a:solidFill>
                  <a:srgbClr val="0000FF"/>
                </a:solidFill>
                <a:latin typeface="+mn-lt"/>
                <a:ea typeface="黑体" pitchFamily="49" charset="-122"/>
              </a:rPr>
              <a:t>750 </a:t>
            </a:r>
            <a:r>
              <a:rPr lang="en-US" altLang="zh-CN" sz="2000" dirty="0">
                <a:solidFill>
                  <a:srgbClr val="0000FF"/>
                </a:solidFill>
                <a:latin typeface="+mn-lt"/>
                <a:ea typeface="黑体" pitchFamily="49" charset="-122"/>
                <a:sym typeface="Symbol"/>
              </a:rPr>
              <a:t></a:t>
            </a:r>
            <a:r>
              <a:rPr lang="en-US" altLang="zh-CN" sz="2000" dirty="0">
                <a:solidFill>
                  <a:srgbClr val="0000FF"/>
                </a:solidFill>
                <a:latin typeface="+mn-lt"/>
                <a:ea typeface="黑体" pitchFamily="49" charset="-122"/>
              </a:rPr>
              <a:t>C</a:t>
            </a:r>
          </a:p>
          <a:p>
            <a:pPr>
              <a:defRPr/>
            </a:pPr>
            <a:r>
              <a:rPr lang="en-US" altLang="zh-CN" sz="2000" dirty="0" smtClean="0">
                <a:solidFill>
                  <a:srgbClr val="0000FF"/>
                </a:solidFill>
                <a:latin typeface="+mn-lt"/>
                <a:ea typeface="黑体" pitchFamily="49" charset="-122"/>
              </a:rPr>
              <a:t>Wall Tem</a:t>
            </a:r>
            <a:r>
              <a:rPr lang="zh-CN" altLang="en-US" sz="2000" dirty="0" smtClean="0">
                <a:solidFill>
                  <a:srgbClr val="0000FF"/>
                </a:solidFill>
                <a:latin typeface="+mn-lt"/>
                <a:ea typeface="黑体" pitchFamily="49" charset="-122"/>
              </a:rPr>
              <a:t>：</a:t>
            </a:r>
            <a:r>
              <a:rPr lang="en-US" altLang="zh-CN" sz="2000" dirty="0">
                <a:solidFill>
                  <a:srgbClr val="0000FF"/>
                </a:solidFill>
                <a:latin typeface="+mn-lt"/>
                <a:ea typeface="黑体" pitchFamily="49" charset="-122"/>
              </a:rPr>
              <a:t>~ 1000</a:t>
            </a:r>
            <a:r>
              <a:rPr lang="en-US" altLang="zh-CN" sz="2000" dirty="0">
                <a:solidFill>
                  <a:srgbClr val="0000FF"/>
                </a:solidFill>
                <a:latin typeface="+mn-lt"/>
                <a:ea typeface="黑体" pitchFamily="49" charset="-122"/>
                <a:sym typeface="Symbol"/>
              </a:rPr>
              <a:t> </a:t>
            </a:r>
            <a:r>
              <a:rPr lang="en-US" altLang="zh-CN" sz="2000" dirty="0">
                <a:solidFill>
                  <a:srgbClr val="0000FF"/>
                </a:solidFill>
                <a:latin typeface="+mn-lt"/>
                <a:ea typeface="黑体" pitchFamily="49" charset="-122"/>
              </a:rPr>
              <a:t>C</a:t>
            </a:r>
          </a:p>
          <a:p>
            <a:pPr>
              <a:defRPr/>
            </a:pPr>
            <a:r>
              <a:rPr lang="en-US" altLang="zh-CN" sz="2000" dirty="0" smtClean="0">
                <a:solidFill>
                  <a:srgbClr val="0000FF"/>
                </a:solidFill>
                <a:latin typeface="+mn-lt"/>
                <a:ea typeface="黑体" pitchFamily="49" charset="-122"/>
              </a:rPr>
              <a:t>Heat flux</a:t>
            </a:r>
            <a:r>
              <a:rPr lang="zh-CN" altLang="en-US" sz="2000" dirty="0" smtClean="0">
                <a:solidFill>
                  <a:srgbClr val="0000FF"/>
                </a:solidFill>
                <a:latin typeface="+mn-lt"/>
                <a:ea typeface="黑体" pitchFamily="49" charset="-122"/>
              </a:rPr>
              <a:t>：</a:t>
            </a:r>
            <a:r>
              <a:rPr lang="en-US" altLang="zh-CN" sz="2000" dirty="0">
                <a:solidFill>
                  <a:srgbClr val="0000FF"/>
                </a:solidFill>
                <a:latin typeface="+mn-lt"/>
                <a:ea typeface="黑体" pitchFamily="49" charset="-122"/>
              </a:rPr>
              <a:t>~3 </a:t>
            </a:r>
            <a:r>
              <a:rPr lang="en-US" altLang="zh-CN" sz="2000" dirty="0" smtClean="0">
                <a:solidFill>
                  <a:srgbClr val="0000FF"/>
                </a:solidFill>
                <a:latin typeface="+mn-lt"/>
                <a:ea typeface="黑体" pitchFamily="49" charset="-122"/>
              </a:rPr>
              <a:t>MW/m</a:t>
            </a:r>
            <a:r>
              <a:rPr lang="en-US" altLang="zh-CN" sz="2000" baseline="30000" dirty="0" smtClean="0">
                <a:solidFill>
                  <a:srgbClr val="0000FF"/>
                </a:solidFill>
                <a:latin typeface="+mn-lt"/>
                <a:ea typeface="黑体" pitchFamily="49" charset="-122"/>
              </a:rPr>
              <a:t>2</a:t>
            </a:r>
          </a:p>
          <a:p>
            <a:pPr>
              <a:defRPr/>
            </a:pPr>
            <a:r>
              <a:rPr lang="en-US" altLang="zh-CN" sz="2000" b="1" dirty="0" smtClean="0">
                <a:solidFill>
                  <a:srgbClr val="FF0000"/>
                </a:solidFill>
                <a:latin typeface="+mn-lt"/>
                <a:ea typeface="黑体" pitchFamily="49" charset="-122"/>
              </a:rPr>
              <a:t>Heating power: ~1.4MW</a:t>
            </a:r>
            <a:endParaRPr lang="zh-CN" altLang="en-US" sz="2000" b="1" dirty="0">
              <a:solidFill>
                <a:srgbClr val="FF0000"/>
              </a:solidFill>
              <a:latin typeface="+mn-lt"/>
              <a:ea typeface="黑体" pitchFamily="49" charset="-122"/>
            </a:endParaRPr>
          </a:p>
        </p:txBody>
      </p:sp>
      <p:pic>
        <p:nvPicPr>
          <p:cNvPr id="10273" name="Picture 3" descr="C:\Users\thinkpad\Desktop\QQ截图20150906210911.jpg"/>
          <p:cNvPicPr>
            <a:picLocks noChangeAspect="1" noChangeArrowheads="1"/>
          </p:cNvPicPr>
          <p:nvPr/>
        </p:nvPicPr>
        <p:blipFill>
          <a:blip r:embed="rId6">
            <a:extLst>
              <a:ext uri="{28A0092B-C50C-407E-A947-70E740481C1C}">
                <a14:useLocalDpi xmlns="" xmlns:a14="http://schemas.microsoft.com/office/drawing/2010/main" val="0"/>
              </a:ext>
            </a:extLst>
          </a:blip>
          <a:srcRect t="3575"/>
          <a:stretch>
            <a:fillRect/>
          </a:stretch>
        </p:blipFill>
        <p:spPr bwMode="auto">
          <a:xfrm>
            <a:off x="152400" y="876300"/>
            <a:ext cx="32385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37984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4800" y="76200"/>
            <a:ext cx="6418263"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buFont typeface="Wingdings" pitchFamily="2" charset="2"/>
              <a:buNone/>
              <a:defRPr/>
            </a:pPr>
            <a:r>
              <a:rPr kumimoji="1" lang="en-US" altLang="zh-CN" sz="3200" b="1" dirty="0" smtClean="0">
                <a:solidFill>
                  <a:schemeClr val="bg1"/>
                </a:solidFill>
                <a:latin typeface="Arial" pitchFamily="34" charset="0"/>
                <a:ea typeface="黑体" pitchFamily="2" charset="-122"/>
                <a:cs typeface="Arial" pitchFamily="34" charset="0"/>
              </a:rPr>
              <a:t>Test facilities</a:t>
            </a:r>
            <a:endParaRPr kumimoji="1" lang="zh-CN" altLang="en-US" sz="3200" b="1" dirty="0">
              <a:solidFill>
                <a:schemeClr val="bg1"/>
              </a:solidFill>
              <a:latin typeface="Arial" pitchFamily="34" charset="0"/>
              <a:ea typeface="黑体" pitchFamily="2" charset="-122"/>
              <a:cs typeface="Arial" pitchFamily="34" charset="0"/>
            </a:endParaRPr>
          </a:p>
        </p:txBody>
      </p:sp>
      <p:pic>
        <p:nvPicPr>
          <p:cNvPr id="5" name="Picture 4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8893798">
            <a:off x="488510" y="4683919"/>
            <a:ext cx="2981325" cy="68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4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8893798">
            <a:off x="2226823" y="4669631"/>
            <a:ext cx="2987675" cy="709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rot="18865980">
            <a:off x="4058005" y="4670425"/>
            <a:ext cx="2951162" cy="687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4" descr="C:\Documents and Settings\Administrator\桌面\QQ截图20110707175512.jpg"/>
          <p:cNvPicPr>
            <a:picLocks noChangeAspect="1" noChangeArrowheads="1"/>
          </p:cNvPicPr>
          <p:nvPr/>
        </p:nvPicPr>
        <p:blipFill rotWithShape="1">
          <a:blip r:embed="rId6">
            <a:extLst>
              <a:ext uri="{28A0092B-C50C-407E-A947-70E740481C1C}">
                <a14:useLocalDpi xmlns="" xmlns:a14="http://schemas.microsoft.com/office/drawing/2010/main" val="0"/>
              </a:ext>
            </a:extLst>
          </a:blip>
          <a:srcRect b="12569"/>
          <a:stretch/>
        </p:blipFill>
        <p:spPr bwMode="auto">
          <a:xfrm>
            <a:off x="4053840" y="990600"/>
            <a:ext cx="4967314" cy="2203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5410200" y="3214245"/>
            <a:ext cx="2533066" cy="461665"/>
          </a:xfrm>
          <a:prstGeom prst="rect">
            <a:avLst/>
          </a:prstGeom>
          <a:noFill/>
        </p:spPr>
        <p:txBody>
          <a:bodyPr wrap="none" rtlCol="0">
            <a:spAutoFit/>
          </a:bodyPr>
          <a:lstStyle/>
          <a:p>
            <a:r>
              <a:rPr lang="en-US" altLang="zh-CN" sz="2400" dirty="0" smtClean="0">
                <a:solidFill>
                  <a:srgbClr val="0000FF"/>
                </a:solidFill>
              </a:rPr>
              <a:t>Parallel channels</a:t>
            </a:r>
            <a:endParaRPr lang="zh-CN" altLang="en-US" sz="2400" dirty="0">
              <a:solidFill>
                <a:srgbClr val="0000FF"/>
              </a:solidFill>
            </a:endParaRPr>
          </a:p>
        </p:txBody>
      </p:sp>
      <p:sp>
        <p:nvSpPr>
          <p:cNvPr id="10" name="TextBox 9"/>
          <p:cNvSpPr txBox="1"/>
          <p:nvPr/>
        </p:nvSpPr>
        <p:spPr>
          <a:xfrm>
            <a:off x="6186024" y="5105400"/>
            <a:ext cx="2805576" cy="830997"/>
          </a:xfrm>
          <a:prstGeom prst="rect">
            <a:avLst/>
          </a:prstGeom>
          <a:noFill/>
        </p:spPr>
        <p:txBody>
          <a:bodyPr wrap="none" rtlCol="0">
            <a:spAutoFit/>
          </a:bodyPr>
          <a:lstStyle/>
          <a:p>
            <a:r>
              <a:rPr lang="en-US" altLang="zh-CN" sz="2400" dirty="0" smtClean="0">
                <a:solidFill>
                  <a:srgbClr val="0000FF"/>
                </a:solidFill>
              </a:rPr>
              <a:t>Plates </a:t>
            </a:r>
          </a:p>
          <a:p>
            <a:r>
              <a:rPr lang="en-US" altLang="zh-CN" sz="2400" dirty="0" smtClean="0">
                <a:solidFill>
                  <a:srgbClr val="0000FF"/>
                </a:solidFill>
              </a:rPr>
              <a:t>with multi-channels</a:t>
            </a:r>
            <a:endParaRPr lang="zh-CN" altLang="en-US" sz="2400" dirty="0">
              <a:solidFill>
                <a:srgbClr val="0000FF"/>
              </a:solidFill>
            </a:endParaRPr>
          </a:p>
        </p:txBody>
      </p:sp>
      <p:sp>
        <p:nvSpPr>
          <p:cNvPr id="11" name="TextBox 10"/>
          <p:cNvSpPr txBox="1"/>
          <p:nvPr/>
        </p:nvSpPr>
        <p:spPr>
          <a:xfrm>
            <a:off x="228600" y="863025"/>
            <a:ext cx="2553328" cy="584775"/>
          </a:xfrm>
          <a:prstGeom prst="rect">
            <a:avLst/>
          </a:prstGeom>
          <a:noFill/>
        </p:spPr>
        <p:txBody>
          <a:bodyPr wrap="none" rtlCol="0">
            <a:spAutoFit/>
          </a:bodyPr>
          <a:lstStyle/>
          <a:p>
            <a:r>
              <a:rPr lang="en-US" altLang="zh-CN" sz="3200" dirty="0" smtClean="0">
                <a:solidFill>
                  <a:srgbClr val="FF0000"/>
                </a:solidFill>
              </a:rPr>
              <a:t>Test sections</a:t>
            </a:r>
            <a:endParaRPr lang="zh-CN" altLang="en-US" sz="3200" dirty="0">
              <a:solidFill>
                <a:srgbClr val="FF0000"/>
              </a:solidFill>
            </a:endParaRPr>
          </a:p>
        </p:txBody>
      </p:sp>
      <p:graphicFrame>
        <p:nvGraphicFramePr>
          <p:cNvPr id="12" name="对象 11"/>
          <p:cNvGraphicFramePr>
            <a:graphicFrameLocks noChangeAspect="1"/>
          </p:cNvGraphicFramePr>
          <p:nvPr>
            <p:extLst>
              <p:ext uri="{D42A27DB-BD31-4B8C-83A1-F6EECF244321}">
                <p14:modId xmlns="" xmlns:p14="http://schemas.microsoft.com/office/powerpoint/2010/main" val="2227602811"/>
              </p:ext>
            </p:extLst>
          </p:nvPr>
        </p:nvGraphicFramePr>
        <p:xfrm>
          <a:off x="0" y="1367470"/>
          <a:ext cx="5076000" cy="1832930"/>
        </p:xfrm>
        <a:graphic>
          <a:graphicData uri="http://schemas.openxmlformats.org/presentationml/2006/ole">
            <p:oleObj spid="_x0000_s46095" name="Visio" r:id="rId7" imgW="10429220" imgH="4357808" progId="">
              <p:embed/>
            </p:oleObj>
          </a:graphicData>
        </a:graphic>
      </p:graphicFrame>
      <p:sp>
        <p:nvSpPr>
          <p:cNvPr id="13" name="TextBox 12"/>
          <p:cNvSpPr txBox="1"/>
          <p:nvPr/>
        </p:nvSpPr>
        <p:spPr>
          <a:xfrm>
            <a:off x="875344" y="2750347"/>
            <a:ext cx="2207656" cy="461665"/>
          </a:xfrm>
          <a:prstGeom prst="rect">
            <a:avLst/>
          </a:prstGeom>
          <a:noFill/>
        </p:spPr>
        <p:txBody>
          <a:bodyPr wrap="none" rtlCol="0">
            <a:spAutoFit/>
          </a:bodyPr>
          <a:lstStyle/>
          <a:p>
            <a:r>
              <a:rPr lang="en-US" altLang="zh-CN" sz="2400" dirty="0" smtClean="0">
                <a:solidFill>
                  <a:srgbClr val="0000FF"/>
                </a:solidFill>
              </a:rPr>
              <a:t>Single channel</a:t>
            </a:r>
            <a:endParaRPr lang="zh-CN" altLang="en-US" sz="2400" dirty="0">
              <a:solidFill>
                <a:srgbClr val="0000FF"/>
              </a:solidFill>
            </a:endParaRPr>
          </a:p>
        </p:txBody>
      </p:sp>
    </p:spTree>
    <p:extLst>
      <p:ext uri="{BB962C8B-B14F-4D97-AF65-F5344CB8AC3E}">
        <p14:creationId xmlns="" xmlns:p14="http://schemas.microsoft.com/office/powerpoint/2010/main" val="30697623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3|42.4"/>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14590</TotalTime>
  <Words>1909</Words>
  <Application>Microsoft Office PowerPoint</Application>
  <PresentationFormat>全屏显示(4:3)</PresentationFormat>
  <Paragraphs>222</Paragraphs>
  <Slides>23</Slides>
  <Notes>8</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23</vt:i4>
      </vt:variant>
    </vt:vector>
  </HeadingPairs>
  <TitlesOfParts>
    <vt:vector size="26" baseType="lpstr">
      <vt:lpstr>默认设计模板</vt:lpstr>
      <vt:lpstr>Visio</vt:lpstr>
      <vt:lpstr>Graph</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Zhaohui</dc:creator>
  <cp:lastModifiedBy>毕勤成</cp:lastModifiedBy>
  <cp:revision>353</cp:revision>
  <cp:lastPrinted>1601-01-01T00:00:00Z</cp:lastPrinted>
  <dcterms:created xsi:type="dcterms:W3CDTF">1601-01-01T00:00:00Z</dcterms:created>
  <dcterms:modified xsi:type="dcterms:W3CDTF">2015-11-30T12:35:34Z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