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2"/>
  </p:notesMasterIdLst>
  <p:handoutMasterIdLst>
    <p:handoutMasterId r:id="rId23"/>
  </p:handoutMasterIdLst>
  <p:sldIdLst>
    <p:sldId id="323" r:id="rId2"/>
    <p:sldId id="340" r:id="rId3"/>
    <p:sldId id="335" r:id="rId4"/>
    <p:sldId id="324" r:id="rId5"/>
    <p:sldId id="341" r:id="rId6"/>
    <p:sldId id="325" r:id="rId7"/>
    <p:sldId id="326" r:id="rId8"/>
    <p:sldId id="327" r:id="rId9"/>
    <p:sldId id="342" r:id="rId10"/>
    <p:sldId id="328" r:id="rId11"/>
    <p:sldId id="329" r:id="rId12"/>
    <p:sldId id="350" r:id="rId13"/>
    <p:sldId id="330" r:id="rId14"/>
    <p:sldId id="339" r:id="rId15"/>
    <p:sldId id="353" r:id="rId16"/>
    <p:sldId id="352" r:id="rId17"/>
    <p:sldId id="347" r:id="rId18"/>
    <p:sldId id="332" r:id="rId19"/>
    <p:sldId id="349" r:id="rId20"/>
    <p:sldId id="33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00FF00"/>
    <a:srgbClr val="FF9900"/>
    <a:srgbClr val="FFCC00"/>
    <a:srgbClr val="0000CC"/>
    <a:srgbClr val="996633"/>
    <a:srgbClr val="990099"/>
  </p:clrMru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10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94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nd%20Kishore\Desktop\vit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nd%20Kishore\Desktop\vit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nd%20Kishore\Desktop\vit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Sheet2!$A$2:$A$7</c:f>
              <c:strCache>
                <c:ptCount val="6"/>
                <c:pt idx="0">
                  <c:v>&lt;21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&gt;60</c:v>
                </c:pt>
              </c:strCache>
            </c:strRef>
          </c:cat>
          <c:val>
            <c:numRef>
              <c:f>Sheet2!$B$2:$B$7</c:f>
              <c:numCache>
                <c:formatCode>General</c:formatCode>
                <c:ptCount val="6"/>
                <c:pt idx="0">
                  <c:v>6</c:v>
                </c:pt>
                <c:pt idx="1">
                  <c:v>33</c:v>
                </c:pt>
                <c:pt idx="2">
                  <c:v>100</c:v>
                </c:pt>
                <c:pt idx="3">
                  <c:v>25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</c:ser>
        <c:shape val="box"/>
        <c:axId val="55436416"/>
        <c:axId val="55437952"/>
        <c:axId val="0"/>
      </c:bar3DChart>
      <c:catAx>
        <c:axId val="55436416"/>
        <c:scaling>
          <c:orientation val="minMax"/>
        </c:scaling>
        <c:axPos val="b"/>
        <c:tickLblPos val="nextTo"/>
        <c:crossAx val="55437952"/>
        <c:crosses val="autoZero"/>
        <c:auto val="1"/>
        <c:lblAlgn val="ctr"/>
        <c:lblOffset val="100"/>
      </c:catAx>
      <c:valAx>
        <c:axId val="55437952"/>
        <c:scaling>
          <c:orientation val="minMax"/>
        </c:scaling>
        <c:axPos val="l"/>
        <c:majorGridlines/>
        <c:numFmt formatCode="General" sourceLinked="1"/>
        <c:tickLblPos val="nextTo"/>
        <c:crossAx val="55436416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otX val="10"/>
      <c:depthPercent val="30"/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'Sheet2 (2)'!$A$2:$A$4</c:f>
              <c:strCache>
                <c:ptCount val="3"/>
                <c:pt idx="0">
                  <c:v>HBsAG</c:v>
                </c:pt>
                <c:pt idx="1">
                  <c:v>Anti HCV</c:v>
                </c:pt>
                <c:pt idx="2">
                  <c:v>VDRL</c:v>
                </c:pt>
              </c:strCache>
            </c:strRef>
          </c:cat>
          <c:val>
            <c:numRef>
              <c:f>'Sheet2 (2)'!$B$2:$B$4</c:f>
              <c:numCache>
                <c:formatCode>General</c:formatCode>
                <c:ptCount val="3"/>
                <c:pt idx="0">
                  <c:v>9.5</c:v>
                </c:pt>
                <c:pt idx="1">
                  <c:v>0.8</c:v>
                </c:pt>
                <c:pt idx="2">
                  <c:v>6.8</c:v>
                </c:pt>
              </c:numCache>
            </c:numRef>
          </c:val>
        </c:ser>
        <c:shape val="box"/>
        <c:axId val="58632832"/>
        <c:axId val="58634624"/>
        <c:axId val="0"/>
      </c:bar3DChart>
      <c:catAx>
        <c:axId val="58632832"/>
        <c:scaling>
          <c:orientation val="minMax"/>
        </c:scaling>
        <c:axPos val="b"/>
        <c:tickLblPos val="nextTo"/>
        <c:crossAx val="58634624"/>
        <c:crosses val="autoZero"/>
        <c:auto val="1"/>
        <c:lblAlgn val="ctr"/>
        <c:lblOffset val="100"/>
      </c:catAx>
      <c:valAx>
        <c:axId val="58634624"/>
        <c:scaling>
          <c:orientation val="minMax"/>
        </c:scaling>
        <c:axPos val="l"/>
        <c:majorGridlines/>
        <c:numFmt formatCode="General" sourceLinked="1"/>
        <c:tickLblPos val="nextTo"/>
        <c:crossAx val="5863283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Sheet6!$A$8</c:f>
              <c:strCache>
                <c:ptCount val="1"/>
                <c:pt idx="0">
                  <c:v>≤20 </c:v>
                </c:pt>
              </c:strCache>
            </c:strRef>
          </c:tx>
          <c:cat>
            <c:strRef>
              <c:f>Sheet6!$B$7:$D$7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Sheet6!$B$8:$D$8</c:f>
              <c:numCache>
                <c:formatCode>General</c:formatCode>
                <c:ptCount val="3"/>
                <c:pt idx="0">
                  <c:v>77</c:v>
                </c:pt>
                <c:pt idx="1">
                  <c:v>49</c:v>
                </c:pt>
                <c:pt idx="2">
                  <c:v>30</c:v>
                </c:pt>
              </c:numCache>
            </c:numRef>
          </c:val>
        </c:ser>
        <c:ser>
          <c:idx val="1"/>
          <c:order val="1"/>
          <c:tx>
            <c:strRef>
              <c:f>Sheet6!$A$9</c:f>
              <c:strCache>
                <c:ptCount val="1"/>
                <c:pt idx="0">
                  <c:v>21-29 </c:v>
                </c:pt>
              </c:strCache>
            </c:strRef>
          </c:tx>
          <c:cat>
            <c:strRef>
              <c:f>Sheet6!$B$7:$D$7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Sheet6!$B$9:$D$9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Sheet6!$A$10</c:f>
              <c:strCache>
                <c:ptCount val="1"/>
                <c:pt idx="0">
                  <c:v>≥30 </c:v>
                </c:pt>
              </c:strCache>
            </c:strRef>
          </c:tx>
          <c:cat>
            <c:strRef>
              <c:f>Sheet6!$B$7:$D$7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Sheet6!$B$10:$D$10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shape val="box"/>
        <c:axId val="59008512"/>
        <c:axId val="59010048"/>
        <c:axId val="0"/>
      </c:bar3DChart>
      <c:catAx>
        <c:axId val="59008512"/>
        <c:scaling>
          <c:orientation val="minMax"/>
        </c:scaling>
        <c:axPos val="b"/>
        <c:tickLblPos val="nextTo"/>
        <c:crossAx val="59010048"/>
        <c:crosses val="autoZero"/>
        <c:auto val="1"/>
        <c:lblAlgn val="ctr"/>
        <c:lblOffset val="100"/>
      </c:catAx>
      <c:valAx>
        <c:axId val="59010048"/>
        <c:scaling>
          <c:orientation val="minMax"/>
        </c:scaling>
        <c:axPos val="l"/>
        <c:majorGridlines/>
        <c:numFmt formatCode="General" sourceLinked="1"/>
        <c:tickLblPos val="nextTo"/>
        <c:crossAx val="5900851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E99F9-7745-4421-BDB1-C83D6904941E}" type="datetimeFigureOut">
              <a:rPr lang="en-US" smtClean="0"/>
              <a:pPr/>
              <a:t>26/11/2015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AC315-57ED-4807-890C-A6CA6BFE6F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-52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-52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-52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-52"/>
                <a:cs typeface="Arial" charset="0"/>
              </a:defRPr>
            </a:lvl1pPr>
          </a:lstStyle>
          <a:p>
            <a:pPr>
              <a:defRPr/>
            </a:pPr>
            <a:fld id="{C1FEE752-6ED7-463F-B856-61CE0B630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1024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87E3F-F79C-4200-868E-B3CDD8E1620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719D0-BEB5-4D65-83E2-07FE51B12C2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BA589-A67C-4E49-8371-664F1A1F82C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15912-A1E9-4B32-BB6B-EBFEE5829DD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B29D6-2A41-4667-AC43-12E91005A36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C4317-564F-4295-A48B-C5C50654845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6475F-0A3F-4F85-80E0-C286E748C7D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1A257-FAE3-422D-BFAE-11272C77F4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E66FF-DF93-4BCF-8463-FACB38E36E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8CAB6-FC16-42A8-93F0-9484061E30D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D38C6-D486-4F3A-A9B9-621804B30A7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975A6-527F-4B88-B74C-698DFA201BE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BAD9F44-37C2-4195-BAF1-725AC68294B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13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13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13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13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13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013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13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1013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13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2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.xml"/><Relationship Id="rId4" Type="http://schemas.openxmlformats.org/officeDocument/2006/relationships/oleObject" Target="../embeddings/Microsoft_Office_Excel_97-2003_Worksheet2.xls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FFFF00"/>
                </a:solidFill>
                <a:ea typeface="Geneva"/>
              </a:rPr>
              <a:t>Dr </a:t>
            </a:r>
            <a:r>
              <a:rPr lang="en-US" sz="3200" dirty="0" err="1" smtClean="0">
                <a:solidFill>
                  <a:srgbClr val="FFFF00"/>
                </a:solidFill>
                <a:ea typeface="Geneva"/>
              </a:rPr>
              <a:t>Pulin</a:t>
            </a:r>
            <a:r>
              <a:rPr lang="en-US" sz="3200" dirty="0" smtClean="0">
                <a:solidFill>
                  <a:srgbClr val="FFFF00"/>
                </a:solidFill>
                <a:ea typeface="Geneva"/>
              </a:rPr>
              <a:t> Kumar Gupta</a:t>
            </a:r>
            <a:br>
              <a:rPr lang="en-US" sz="3200" dirty="0" smtClean="0">
                <a:solidFill>
                  <a:srgbClr val="FFFF00"/>
                </a:solidFill>
                <a:ea typeface="Geneva"/>
              </a:rPr>
            </a:br>
            <a:r>
              <a:rPr lang="en-US" sz="3200" dirty="0" smtClean="0">
                <a:solidFill>
                  <a:srgbClr val="FFFF00"/>
                </a:solidFill>
                <a:ea typeface="Geneva"/>
              </a:rPr>
              <a:t>Associate Professor</a:t>
            </a:r>
            <a:br>
              <a:rPr lang="en-US" sz="3200" dirty="0" smtClean="0">
                <a:solidFill>
                  <a:srgbClr val="FFFF00"/>
                </a:solidFill>
                <a:ea typeface="Geneva"/>
              </a:rPr>
            </a:br>
            <a:r>
              <a:rPr lang="en-US" sz="3200" dirty="0" smtClean="0">
                <a:solidFill>
                  <a:srgbClr val="FFFF00"/>
                </a:solidFill>
                <a:ea typeface="Geneva"/>
              </a:rPr>
              <a:t>Department of Medicine</a:t>
            </a:r>
            <a:br>
              <a:rPr lang="en-US" sz="3200" dirty="0" smtClean="0">
                <a:solidFill>
                  <a:srgbClr val="FFFF00"/>
                </a:solidFill>
                <a:ea typeface="Geneva"/>
              </a:rPr>
            </a:br>
            <a:r>
              <a:rPr lang="en-US" sz="3200" dirty="0" err="1" smtClean="0">
                <a:solidFill>
                  <a:srgbClr val="FFFF00"/>
                </a:solidFill>
                <a:ea typeface="Geneva"/>
              </a:rPr>
              <a:t>Incharge</a:t>
            </a:r>
            <a:r>
              <a:rPr lang="en-US" sz="3200" dirty="0" smtClean="0">
                <a:solidFill>
                  <a:srgbClr val="FFFF00"/>
                </a:solidFill>
                <a:ea typeface="Geneva"/>
              </a:rPr>
              <a:t> HIV/ART Centre</a:t>
            </a:r>
            <a:br>
              <a:rPr lang="en-US" sz="3200" dirty="0" smtClean="0">
                <a:solidFill>
                  <a:srgbClr val="FFFF00"/>
                </a:solidFill>
                <a:ea typeface="Geneva"/>
              </a:rPr>
            </a:br>
            <a:r>
              <a:rPr lang="en-US" sz="3200" dirty="0" smtClean="0">
                <a:solidFill>
                  <a:srgbClr val="FFFF00"/>
                </a:solidFill>
                <a:ea typeface="Geneva"/>
              </a:rPr>
              <a:t>PGIMER, Dr RML Hospital</a:t>
            </a:r>
            <a:br>
              <a:rPr lang="en-US" sz="3200" dirty="0" smtClean="0">
                <a:solidFill>
                  <a:srgbClr val="FFFF00"/>
                </a:solidFill>
                <a:ea typeface="Geneva"/>
              </a:rPr>
            </a:br>
            <a:r>
              <a:rPr lang="en-US" sz="3200" dirty="0" smtClean="0">
                <a:solidFill>
                  <a:srgbClr val="FFFF00"/>
                </a:solidFill>
                <a:ea typeface="Geneva"/>
              </a:rPr>
              <a:t>NEW DELHI</a:t>
            </a:r>
            <a:br>
              <a:rPr lang="en-US" sz="3200" dirty="0" smtClean="0">
                <a:solidFill>
                  <a:srgbClr val="FFFF00"/>
                </a:solidFill>
                <a:ea typeface="Geneva"/>
              </a:rPr>
            </a:br>
            <a:r>
              <a:rPr lang="en-US" sz="3200" dirty="0" smtClean="0">
                <a:solidFill>
                  <a:srgbClr val="FFFF00"/>
                </a:solidFill>
                <a:ea typeface="Geneva"/>
              </a:rPr>
              <a:t>INDIA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i="1" dirty="0" smtClean="0">
                <a:solidFill>
                  <a:srgbClr val="FFFF00"/>
                </a:solidFill>
              </a:rPr>
              <a:t>Observations and Result</a:t>
            </a:r>
          </a:p>
        </p:txBody>
      </p:sp>
      <p:graphicFrame>
        <p:nvGraphicFramePr>
          <p:cNvPr id="1026" name="Content Placeholder 4"/>
          <p:cNvGraphicFramePr>
            <a:graphicFrameLocks noGrp="1"/>
          </p:cNvGraphicFramePr>
          <p:nvPr>
            <p:ph idx="1"/>
          </p:nvPr>
        </p:nvGraphicFramePr>
        <p:xfrm>
          <a:off x="1371600" y="4191000"/>
          <a:ext cx="3124200" cy="2057400"/>
        </p:xfrm>
        <a:graphic>
          <a:graphicData uri="http://schemas.openxmlformats.org/presentationml/2006/ole">
            <p:oleObj spid="_x0000_s1026" r:id="rId3" imgW="3121423" imgH="2060627" progId="Excel.Sheet.8">
              <p:embed/>
            </p:oleObj>
          </a:graphicData>
        </a:graphic>
      </p:graphicFrame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1219200" y="6342063"/>
            <a:ext cx="7343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rgbClr val="EBE114"/>
              </a:buClr>
              <a:buSzPct val="90000"/>
              <a:buFont typeface="Wingdings" pitchFamily="2" charset="2"/>
              <a:buNone/>
            </a:pPr>
            <a:r>
              <a:rPr lang="en-GB" sz="1000"/>
              <a:t> </a:t>
            </a:r>
          </a:p>
        </p:txBody>
      </p:sp>
      <p:graphicFrame>
        <p:nvGraphicFramePr>
          <p:cNvPr id="1027" name="Object 3"/>
          <p:cNvGraphicFramePr>
            <a:graphicFrameLocks/>
          </p:cNvGraphicFramePr>
          <p:nvPr/>
        </p:nvGraphicFramePr>
        <p:xfrm>
          <a:off x="5486400" y="4191000"/>
          <a:ext cx="2819400" cy="2133600"/>
        </p:xfrm>
        <a:graphic>
          <a:graphicData uri="http://schemas.openxmlformats.org/presentationml/2006/ole">
            <p:oleObj spid="_x0000_s1027" r:id="rId4" imgW="2822693" imgH="2133785" progId="Excel.Sheet.8">
              <p:embed/>
            </p:oleObj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/>
        </p:nvGraphicFramePr>
        <p:xfrm>
          <a:off x="1371600" y="1066800"/>
          <a:ext cx="6400800" cy="2822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90600" y="5867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Sex distribution of patients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 rot="16200000">
            <a:off x="495300" y="21717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- No  of  Patients -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3200400" y="36576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- Age Groups -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590800" y="6324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Total Patients – 170  [134 (79%) males &amp;  36 (21%) females]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5029200" y="5867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Proportion of patients on ART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438400" y="38862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Distribution of patients in age groups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i="1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838200"/>
          <a:ext cx="8686799" cy="55141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99167"/>
                <a:gridCol w="1721908"/>
                <a:gridCol w="1721908"/>
                <a:gridCol w="1721908"/>
                <a:gridCol w="1721908"/>
              </a:tblGrid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Characteristic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Minimum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Maximum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Mean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Std deviation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smtClean="0"/>
                        <a:t>Age (</a:t>
                      </a:r>
                      <a:r>
                        <a:rPr lang="en-US" sz="1100" u="none" strike="noStrike" dirty="0"/>
                        <a:t>years)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35.54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8.04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/>
                        <a:t>Duration of disease (years)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2.28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SBP (mmHg)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115.71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9.31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/>
                        <a:t>DBP (mmHg)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75.09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5.75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/>
                        <a:t>HB (gm/dl)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4.70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16.00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2.32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Urea </a:t>
                      </a:r>
                      <a:r>
                        <a:rPr lang="en-US" sz="1100" u="none" strike="noStrike" dirty="0" smtClean="0"/>
                        <a:t>(mg 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65.00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24.39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9.28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S. </a:t>
                      </a:r>
                      <a:r>
                        <a:rPr lang="en-US" sz="1100" u="none" strike="noStrike" dirty="0" err="1"/>
                        <a:t>creatinine</a:t>
                      </a:r>
                      <a:r>
                        <a:rPr lang="en-US" sz="1100" u="none" strike="noStrike" dirty="0"/>
                        <a:t> (mg/dl)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0.30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0.79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0.22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FBG (mg/dl)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50.00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123.00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87.64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12.77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PPBG (mg/dl)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112.00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186.00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136.41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12.40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Total </a:t>
                      </a:r>
                      <a:r>
                        <a:rPr lang="en-US" sz="1100" u="none" strike="noStrike" dirty="0" smtClean="0"/>
                        <a:t>cholesterol (</a:t>
                      </a:r>
                      <a:r>
                        <a:rPr lang="en-US" sz="1100" u="none" strike="noStrike" dirty="0"/>
                        <a:t>mg/dl)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34.00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425.00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148.51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53.05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smtClean="0"/>
                        <a:t>Triglyceride (</a:t>
                      </a:r>
                      <a:r>
                        <a:rPr lang="en-US" sz="1100" u="none" strike="noStrike" dirty="0"/>
                        <a:t>mg/dl)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714.00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149.38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98.16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/>
                        <a:t>LDL (mg/dl)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16.00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199.00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91.08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32.42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/>
                        <a:t>VLDL (mg/dl)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144.00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30.83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16.25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/>
                        <a:t>HDL (mg/dl)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12.20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94.00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37.04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14.20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/>
                        <a:t>Calcium (mg/dl)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5.70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10.70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8.39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0.78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smtClean="0"/>
                        <a:t>CD4 Counts(mm</a:t>
                      </a:r>
                      <a:r>
                        <a:rPr lang="en-US" sz="1100" u="none" strike="noStrike" baseline="30000" dirty="0" smtClean="0"/>
                        <a:t>3</a:t>
                      </a:r>
                      <a:r>
                        <a:rPr lang="en-US" sz="1100" u="none" strike="noStrike" dirty="0" smtClean="0"/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3.00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1141.00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249.30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186.74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063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/>
                        <a:t>Vitamin D </a:t>
                      </a:r>
                      <a:r>
                        <a:rPr lang="en-US" sz="1100" u="none" strike="noStrike" dirty="0" smtClean="0"/>
                        <a:t>( </a:t>
                      </a:r>
                      <a:r>
                        <a:rPr lang="en-US" sz="1100" u="none" strike="noStrike" dirty="0" err="1" smtClean="0"/>
                        <a:t>ng</a:t>
                      </a:r>
                      <a:r>
                        <a:rPr lang="en-US" sz="1100" u="none" strike="noStrike" dirty="0" smtClean="0"/>
                        <a:t>/ml</a:t>
                      </a:r>
                      <a:r>
                        <a:rPr lang="en-US" sz="1100" u="none" strike="noStrike" dirty="0"/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3.44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31.20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11.26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5.49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438400" y="6324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Characteristics of patients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sz="4000" i="1" dirty="0">
              <a:solidFill>
                <a:srgbClr val="FFFF00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1295400"/>
          <a:ext cx="5181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 rot="16200000">
            <a:off x="571500" y="2400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- No  of  Patients -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276600" y="44196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- Co -infection -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057400" y="49530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No of patients having co infection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162800" y="1676400"/>
            <a:ext cx="1600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1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HBsAg</a:t>
            </a: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(+) </a:t>
            </a:r>
            <a:r>
              <a:rPr lang="en-US" sz="1100" dirty="0"/>
              <a:t>–</a:t>
            </a: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10 (5.88%)</a:t>
            </a:r>
          </a:p>
          <a:p>
            <a:pPr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Anti HCV  – 1 (0.6%)</a:t>
            </a:r>
          </a:p>
          <a:p>
            <a:pPr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VDRL (+)  – 7( 4.12%)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sz="4000" i="1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219200"/>
          <a:ext cx="7081498" cy="4724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10898"/>
                <a:gridCol w="1010898"/>
                <a:gridCol w="1178604"/>
                <a:gridCol w="1143000"/>
                <a:gridCol w="1066800"/>
                <a:gridCol w="1671298"/>
              </a:tblGrid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Group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CD4 </a:t>
                      </a:r>
                      <a:r>
                        <a:rPr lang="en-US" sz="1100" b="1" u="none" strike="noStrike" dirty="0" smtClean="0"/>
                        <a:t>Counts</a:t>
                      </a:r>
                      <a:endParaRPr lang="en-US" sz="1100" b="1" i="0" u="none" strike="noStrike" baseline="300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HIV associated immunodeficiency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Number(%) of patients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Mean ± SD        CD4 Counts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Vitamin D (</a:t>
                      </a:r>
                      <a:r>
                        <a:rPr lang="en-US" sz="1100" b="1" u="none" strike="noStrike" dirty="0" err="1"/>
                        <a:t>ng</a:t>
                      </a:r>
                      <a:r>
                        <a:rPr lang="en-US" sz="1100" b="1" u="none" strike="noStrike" dirty="0"/>
                        <a:t>/ml)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&lt;200/mm</a:t>
                      </a:r>
                      <a:r>
                        <a:rPr lang="en-US" sz="1100" u="none" strike="noStrike" baseline="30000" dirty="0"/>
                        <a:t>3</a:t>
                      </a:r>
                      <a:endParaRPr lang="en-US" sz="1100" b="0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Severe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81 (</a:t>
                      </a:r>
                      <a:r>
                        <a:rPr lang="en-US" sz="1100" u="none" strike="noStrike" dirty="0"/>
                        <a:t>47.65%)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109.78 ± 51.40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10.43 ± 4.98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200-349/mm</a:t>
                      </a:r>
                      <a:r>
                        <a:rPr lang="en-US" sz="1100" u="none" strike="noStrike" baseline="30000" dirty="0"/>
                        <a:t>3</a:t>
                      </a:r>
                      <a:endParaRPr lang="en-US" sz="1100" b="0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Advanced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53 (</a:t>
                      </a:r>
                      <a:r>
                        <a:rPr lang="en-US" sz="1100" u="none" strike="noStrike" dirty="0"/>
                        <a:t>31.18%)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269.98 ± 45.24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11.89 ± 6.01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≥350/mm</a:t>
                      </a:r>
                      <a:r>
                        <a:rPr lang="en-US" sz="1100" u="none" strike="noStrike" baseline="30000" dirty="0"/>
                        <a:t>3</a:t>
                      </a:r>
                      <a:endParaRPr lang="en-US" sz="1100" b="0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Mild or None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36 (21.2%)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532.78 ± 175.90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12.21 ± 5.64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170 (100%)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249.30 ± 186.74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11.26 ± 5.49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362200" y="60198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Vitamin D levels in different groups according to level of immunodeficiency</a:t>
            </a:r>
            <a:endParaRPr lang="en-GB" sz="1100" b="1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sz="4000" i="1" dirty="0">
              <a:solidFill>
                <a:srgbClr val="FFFF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371600" y="914400"/>
          <a:ext cx="6019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895600" y="35052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- Groups -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 rot="16200000">
            <a:off x="266700" y="21717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- No  of  Patients -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2133600" y="3657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Distribution of patients according to vitamin D levels in groups</a:t>
            </a:r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/>
        </p:nvGraphicFramePr>
        <p:xfrm>
          <a:off x="1676400" y="4114800"/>
          <a:ext cx="5059680" cy="2362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64920"/>
                <a:gridCol w="1264920"/>
                <a:gridCol w="1264920"/>
                <a:gridCol w="1264920"/>
              </a:tblGrid>
              <a:tr h="4724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Groups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≤ 20 </a:t>
                      </a:r>
                      <a:r>
                        <a:rPr lang="en-US" sz="11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ng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/ml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21-29 </a:t>
                      </a:r>
                      <a:r>
                        <a:rPr lang="en-US" sz="1100" b="1" u="none" strike="noStrike" dirty="0" err="1" smtClean="0"/>
                        <a:t>ng</a:t>
                      </a:r>
                      <a:r>
                        <a:rPr lang="en-US" sz="1100" b="1" u="none" strike="noStrike" dirty="0" smtClean="0"/>
                        <a:t>/ml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≥ 30 </a:t>
                      </a:r>
                      <a:r>
                        <a:rPr lang="en-US" sz="1100" b="1" i="0" u="none" strike="noStrike" dirty="0" err="1" smtClean="0">
                          <a:solidFill>
                            <a:schemeClr val="tx1"/>
                          </a:solidFill>
                          <a:latin typeface="Calibri"/>
                        </a:rPr>
                        <a:t>ng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/ml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724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77 (95%)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 (5%)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 (0%)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724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 (92.4%)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 (5.6%)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 (1.8%)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724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 (91.6%)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 (5.5%)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(2.7%)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724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159 (93.5%)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 (5.2%)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 (1.1%)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905000" y="64008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Number of patients according to</a:t>
            </a:r>
            <a:r>
              <a:rPr lang="en-GB" sz="1100" b="1" kern="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GB" sz="11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Vitamin D</a:t>
            </a:r>
            <a:r>
              <a:rPr lang="en-GB" sz="1100" b="1" kern="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GB" sz="11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levels in groups</a:t>
            </a:r>
            <a:endParaRPr lang="en-GB" sz="1100" b="1" kern="0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-76200"/>
            <a:ext cx="7315200" cy="4648200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Vitamin </a:t>
            </a:r>
            <a:r>
              <a:rPr lang="en-US" sz="2400" b="1" dirty="0" smtClean="0">
                <a:solidFill>
                  <a:srgbClr val="FF0000"/>
                </a:solidFill>
              </a:rPr>
              <a:t>D </a:t>
            </a:r>
            <a:r>
              <a:rPr lang="en-US" sz="2400" b="1" dirty="0" smtClean="0">
                <a:solidFill>
                  <a:srgbClr val="FF0000"/>
                </a:solidFill>
              </a:rPr>
              <a:t>deficiency = 93.5%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Vitamin </a:t>
            </a:r>
            <a:r>
              <a:rPr lang="en-US" sz="2400" b="1" dirty="0" smtClean="0">
                <a:solidFill>
                  <a:srgbClr val="FF0000"/>
                </a:solidFill>
              </a:rPr>
              <a:t>D  </a:t>
            </a:r>
            <a:r>
              <a:rPr lang="en-US" sz="2400" b="1" dirty="0" smtClean="0">
                <a:solidFill>
                  <a:srgbClr val="FF0000"/>
                </a:solidFill>
              </a:rPr>
              <a:t>insufficiency = 5.2%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b="1" dirty="0" err="1" smtClean="0">
                <a:solidFill>
                  <a:srgbClr val="FF0000"/>
                </a:solidFill>
              </a:rPr>
              <a:t>Hypovitaminosis</a:t>
            </a:r>
            <a:r>
              <a:rPr lang="en-US" sz="2400" b="1" dirty="0" smtClean="0">
                <a:solidFill>
                  <a:srgbClr val="FF0000"/>
                </a:solidFill>
              </a:rPr>
              <a:t> = 98.7%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sz="40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sz="4000" i="1" dirty="0">
              <a:solidFill>
                <a:srgbClr val="FFFF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133600" y="44196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Vitamin D </a:t>
            </a:r>
            <a:r>
              <a:rPr lang="en-GB" sz="11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in  male and female in groups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2819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048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Groups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CD4 counts in male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Vitamin </a:t>
                      </a:r>
                      <a:r>
                        <a:rPr lang="en-US" sz="1100" b="1" u="none" strike="noStrike" dirty="0" smtClean="0"/>
                        <a:t>D levels in males </a:t>
                      </a:r>
                      <a:r>
                        <a:rPr lang="en-US" sz="1100" b="1" u="none" strike="noStrike" dirty="0"/>
                        <a:t>(</a:t>
                      </a:r>
                      <a:r>
                        <a:rPr lang="en-US" sz="1100" b="1" u="none" strike="noStrike" dirty="0" err="1"/>
                        <a:t>ng</a:t>
                      </a:r>
                      <a:r>
                        <a:rPr lang="en-US" sz="1100" b="1" u="none" strike="noStrike" dirty="0"/>
                        <a:t>/ml)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CD4 counts in female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Vitamin D levels in females (</a:t>
                      </a:r>
                      <a:r>
                        <a:rPr lang="en-US" sz="1100" b="1" u="none" strike="noStrike" dirty="0" err="1" smtClean="0"/>
                        <a:t>ng</a:t>
                      </a:r>
                      <a:r>
                        <a:rPr lang="en-US" sz="1100" b="1" u="none" strike="noStrike" dirty="0" smtClean="0"/>
                        <a:t>/ml)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048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106.56 ± 48.87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10.82 ± 5.19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123.93 ± 61.17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8.72 ± 3.55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048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268.03 ± 48.29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12.31 ± 5.96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275.43 ± 36.45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10.72 ± 6.25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7048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521.38 ± 186.44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11.83 ± 4.94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580.00 ± 122.68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13.79 ± 8.25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sz="4000" i="1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05000" y="1143000"/>
          <a:ext cx="4852308" cy="4724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3077"/>
                <a:gridCol w="1213077"/>
                <a:gridCol w="1213077"/>
                <a:gridCol w="1213077"/>
              </a:tblGrid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Diet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Non vegetarians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Vegetarians</a:t>
                      </a:r>
                      <a:endParaRPr lang="en-US" sz="1100" b="1" i="0" u="none" strike="noStrike" baseline="300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/>
                        <a:t>P Value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CD4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counts (mm</a:t>
                      </a:r>
                      <a:r>
                        <a:rPr lang="en-US" sz="1100" b="0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246.64 ± 19.59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223.13 ± 17.21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0.405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Vitamin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 (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ng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11.34 ± 5.52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9.65 ± 4.66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0.397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Calcium (mg/dl)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8.75 ± 0.78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8.37.00 ± 0.82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0.183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448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Total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11.26 ± 5.49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249.30 ± 186.74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133600" y="60960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Characteristics of patients according to diet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</a:rPr>
              <a:t>Observations &amp; Result continued..</a:t>
            </a:r>
            <a:endParaRPr lang="en-US" sz="4000" i="1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828800"/>
          <a:ext cx="8491536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22884"/>
                <a:gridCol w="2122884"/>
                <a:gridCol w="2122884"/>
                <a:gridCol w="2122884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Characteristic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On ART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ART Naïve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P Value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CD4 counts (mm</a:t>
                      </a:r>
                      <a:r>
                        <a:rPr lang="en-US" sz="1100" u="none" strike="noStrike" baseline="30000"/>
                        <a:t>3</a:t>
                      </a:r>
                      <a:r>
                        <a:rPr lang="en-US" sz="1100" u="none" strike="noStrike"/>
                        <a:t>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274.28 ± 20.3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175.51 ± 23.27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0.002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/>
                        <a:t>Vitamin D levels (</a:t>
                      </a:r>
                      <a:r>
                        <a:rPr lang="en-US" sz="1100" u="none" strike="noStrike" dirty="0" err="1" smtClean="0"/>
                        <a:t>ng</a:t>
                      </a:r>
                      <a:r>
                        <a:rPr lang="en-US" sz="1100" u="none" strike="noStrike" dirty="0" smtClean="0"/>
                        <a:t>/ml</a:t>
                      </a:r>
                      <a:r>
                        <a:rPr lang="en-US" sz="1100" u="none" strike="noStrike" dirty="0"/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11.54 ± 5.97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10.45 ± 3.63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 dirty="0"/>
                        <a:t>0.263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LDL(mg/dl)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97.74 ± 30.70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71.39 ± 29.53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&lt;0.01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/>
                        <a:t>Total Cholesterol(mg/dl)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159.16 ± 52.20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/>
                        <a:t>117.04 ± 42.36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/>
                        <a:t>&lt;0.01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438400" y="4038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100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Characteristics of patients on ART and ART naive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Discussion/Limitations of our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458200" cy="5257800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/>
              <a:t>High prevalence of </a:t>
            </a:r>
            <a:r>
              <a:rPr lang="en-US" sz="2400" dirty="0" err="1" smtClean="0"/>
              <a:t>hypovitaminosis</a:t>
            </a:r>
            <a:r>
              <a:rPr lang="en-US" sz="2400" dirty="0" smtClean="0"/>
              <a:t>-D in Indian HIV patients (95% Vs 70%)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/>
              <a:t>Correlation of low vitamin D levels with CD4/ART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/>
              <a:t>Consequences of low vitamin D levels in HIV/AIDS patients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/>
              <a:t>Inference and advice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  <a:ea typeface="Geneva"/>
              </a:rPr>
              <a:t>Vitamin D levels in HIV infected patients and its correlation with severity of disease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1371600" y="2590800"/>
            <a:ext cx="6019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0" b="1">
                <a:solidFill>
                  <a:srgbClr val="FFFF00"/>
                </a:solidFill>
                <a:latin typeface="DIN-Regular"/>
              </a:rPr>
              <a:t>Thank  You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AIDS epidemic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91538" cy="5753100"/>
          </a:xfrm>
        </p:spPr>
        <p:txBody>
          <a:bodyPr anchor="ctr">
            <a:normAutofit fontScale="92500" lnSpcReduction="20000"/>
          </a:bodyPr>
          <a:lstStyle/>
          <a:p>
            <a:pPr marL="0" indent="0" algn="just" eaLnBrk="1" hangingPunct="1">
              <a:buFont typeface="Wingdings" pitchFamily="2" charset="2"/>
              <a:buChar char="Ø"/>
              <a:defRPr/>
            </a:pPr>
            <a:r>
              <a:rPr lang="en-US" sz="2600" dirty="0" smtClean="0"/>
              <a:t> Total &gt; 40 </a:t>
            </a:r>
            <a:r>
              <a:rPr lang="en-US" sz="2600" dirty="0" err="1" smtClean="0"/>
              <a:t>Lakh</a:t>
            </a:r>
            <a:r>
              <a:rPr lang="en-US" sz="2600" dirty="0" smtClean="0"/>
              <a:t> people living with HIV/AIDS Prevalence - 0.31%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en-US" sz="2600" dirty="0" smtClean="0"/>
              <a:t>	</a:t>
            </a:r>
            <a:r>
              <a:rPr lang="en-US" sz="2600" i="1" dirty="0" smtClean="0"/>
              <a:t>-2.5 </a:t>
            </a:r>
            <a:r>
              <a:rPr lang="en-US" sz="2600" i="1" dirty="0" err="1" smtClean="0"/>
              <a:t>lakh</a:t>
            </a:r>
            <a:r>
              <a:rPr lang="en-US" sz="2600" i="1" dirty="0" smtClean="0"/>
              <a:t> new infection every year (2000)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en-US" sz="2600" dirty="0" smtClean="0"/>
              <a:t>	</a:t>
            </a:r>
            <a:r>
              <a:rPr lang="en-US" sz="2600" i="1" dirty="0" smtClean="0"/>
              <a:t>-1.2 </a:t>
            </a:r>
            <a:r>
              <a:rPr lang="en-US" sz="2600" i="1" dirty="0" err="1" smtClean="0"/>
              <a:t>lakh</a:t>
            </a:r>
            <a:r>
              <a:rPr lang="en-US" sz="2600" i="1" dirty="0" smtClean="0"/>
              <a:t> new infection every year (2009)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en-US" sz="2600" dirty="0" smtClean="0">
              <a:solidFill>
                <a:srgbClr val="00FF00"/>
              </a:solidFill>
            </a:endParaRPr>
          </a:p>
          <a:p>
            <a:pPr marL="0" indent="0" algn="just" eaLnBrk="1" hangingPunct="1"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FF00"/>
                </a:solidFill>
              </a:rPr>
              <a:t> </a:t>
            </a:r>
            <a:r>
              <a:rPr lang="en-US" sz="2600" dirty="0" smtClean="0">
                <a:solidFill>
                  <a:srgbClr val="FFFF00"/>
                </a:solidFill>
              </a:rPr>
              <a:t>Vulnerable groups and areas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en-US" sz="2400" dirty="0" smtClean="0">
              <a:solidFill>
                <a:srgbClr val="00FF00"/>
              </a:solidFill>
            </a:endParaRPr>
          </a:p>
          <a:p>
            <a:pPr marL="857250" lvl="1" indent="-457200" algn="just" eaLnBrk="1" hangingPunct="1"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2000" dirty="0" smtClean="0"/>
              <a:t>Heterosexual- prostitute, truck drivers, single male migrants</a:t>
            </a:r>
          </a:p>
          <a:p>
            <a:pPr marL="857250" lvl="1" indent="-457200" algn="just" eaLnBrk="1" hangingPunct="1"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2000" dirty="0" smtClean="0"/>
              <a:t>Homosexual- eunuch, MSM </a:t>
            </a:r>
          </a:p>
          <a:p>
            <a:pPr marL="857250" lvl="1" indent="-457200" algn="just" eaLnBrk="1" hangingPunct="1"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en-US" sz="2000" dirty="0" smtClean="0"/>
              <a:t>Injecting drug user, Iatrogenic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en-US" sz="2400" b="1" dirty="0" smtClean="0"/>
          </a:p>
          <a:p>
            <a:pPr marL="0" indent="0" algn="just" eaLnBrk="1" hangingPunct="1">
              <a:buFont typeface="Wingdings" pitchFamily="2" charset="2"/>
              <a:buChar char="Ø"/>
              <a:defRPr/>
            </a:pPr>
            <a:r>
              <a:rPr lang="en-US" sz="2600" b="1" dirty="0" smtClean="0"/>
              <a:t> </a:t>
            </a:r>
            <a:r>
              <a:rPr lang="en-US" sz="2600" b="1" dirty="0" smtClean="0">
                <a:solidFill>
                  <a:srgbClr val="FFFF00"/>
                </a:solidFill>
              </a:rPr>
              <a:t>OI (opportunities infection)</a:t>
            </a:r>
            <a:r>
              <a:rPr lang="en-US" sz="2600" dirty="0" smtClean="0"/>
              <a:t> leading causes of deaths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en-US" sz="2600" b="1" dirty="0" smtClean="0">
              <a:solidFill>
                <a:srgbClr val="00FF00"/>
              </a:solidFill>
            </a:endParaRPr>
          </a:p>
          <a:p>
            <a:pPr marL="0" indent="0" algn="just" eaLnBrk="1" hangingPunct="1">
              <a:buFont typeface="Wingdings" pitchFamily="2" charset="2"/>
              <a:buChar char="Ø"/>
              <a:defRPr/>
            </a:pPr>
            <a:r>
              <a:rPr lang="en-US" sz="2600" b="1" dirty="0" smtClean="0">
                <a:solidFill>
                  <a:srgbClr val="00FF00"/>
                </a:solidFill>
              </a:rPr>
              <a:t> </a:t>
            </a:r>
            <a:r>
              <a:rPr lang="en-US" sz="2600" b="1" dirty="0" smtClean="0">
                <a:solidFill>
                  <a:srgbClr val="FFFF00"/>
                </a:solidFill>
              </a:rPr>
              <a:t>Recent changes in trends of Mortality/Morbidity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  <a:r>
              <a:rPr lang="en-US" sz="2600" b="1" dirty="0" smtClean="0"/>
              <a:t>–</a:t>
            </a:r>
            <a:r>
              <a:rPr lang="en-US" sz="2400" b="1" dirty="0" smtClean="0"/>
              <a:t> </a:t>
            </a:r>
          </a:p>
          <a:p>
            <a:pPr marL="857250" lvl="1" indent="-457200" algn="just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Atherosclerotic diseases</a:t>
            </a:r>
          </a:p>
          <a:p>
            <a:pPr marL="857250" lvl="1" indent="-457200" algn="just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Complications of ART</a:t>
            </a:r>
          </a:p>
          <a:p>
            <a:pPr marL="857250" lvl="1" indent="-457200" algn="just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Osteoporosis </a:t>
            </a:r>
          </a:p>
          <a:p>
            <a:pPr marL="857250" lvl="1" indent="-457200" algn="just" eaLnBrk="1" hangingPunct="1"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Depression and suicides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Significance of vitamin D in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462" y="990600"/>
            <a:ext cx="8491538" cy="5715000"/>
          </a:xfrm>
        </p:spPr>
        <p:txBody>
          <a:bodyPr anchor="ctr">
            <a:normAutofit fontScale="62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sz="3800" b="1" dirty="0" smtClean="0"/>
              <a:t>Sources</a:t>
            </a:r>
            <a:r>
              <a:rPr lang="en-US" sz="3800" dirty="0" smtClean="0"/>
              <a:t> -direct sunlight/diet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sz="3800" b="1" dirty="0" smtClean="0"/>
              <a:t>Receptors</a:t>
            </a:r>
            <a:r>
              <a:rPr lang="en-US" sz="3800" dirty="0" smtClean="0"/>
              <a:t> of vitamin D in body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Bone/Skeletal muscles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Brain/Prostate/ Breast/Colon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Immune cells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sz="3800" dirty="0" smtClean="0"/>
              <a:t>Causes of vitamin D deficiency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Advanced age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Lack of sunlight exposure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Residence at higher altitude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Dark Skin pigmentation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Malnutrition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Obesity</a:t>
            </a:r>
          </a:p>
          <a:p>
            <a:pPr marL="914400" lvl="1" indent="-457200" algn="just" eaLnBrk="1" hangingPunct="1">
              <a:lnSpc>
                <a:spcPct val="12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Medications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sz="3800" dirty="0" smtClean="0"/>
              <a:t>Vitamin D Status in general population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36% </a:t>
            </a:r>
            <a:r>
              <a:rPr lang="en-US" sz="2900" b="1" dirty="0" smtClean="0"/>
              <a:t>/</a:t>
            </a:r>
            <a:r>
              <a:rPr lang="en-US" sz="2200" dirty="0" smtClean="0"/>
              <a:t> 57% in USA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200" dirty="0" smtClean="0"/>
              <a:t>60% </a:t>
            </a:r>
            <a:r>
              <a:rPr lang="en-US" sz="2900" b="1" dirty="0" smtClean="0"/>
              <a:t>/</a:t>
            </a:r>
            <a:r>
              <a:rPr lang="en-US" sz="2200" dirty="0" smtClean="0"/>
              <a:t> 75% in India   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Role of vitamin D in IMMUNITY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491538" cy="3505200"/>
          </a:xfrm>
        </p:spPr>
        <p:txBody>
          <a:bodyPr anchor="ctr">
            <a:normAutofit/>
          </a:bodyPr>
          <a:lstStyle/>
          <a:p>
            <a:pPr marL="914400" lvl="1" indent="-457200" algn="just" eaLnBrk="1" hangingPunct="1">
              <a:buClr>
                <a:schemeClr val="tx1"/>
              </a:buClr>
              <a:buNone/>
              <a:tabLst>
                <a:tab pos="5200650" algn="l"/>
              </a:tabLst>
              <a:defRPr/>
            </a:pPr>
            <a:endParaRPr lang="en-US" sz="2000" dirty="0" smtClean="0"/>
          </a:p>
          <a:p>
            <a:pPr algn="just" eaLnBrk="1" hangingPunct="1"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Vitamin D and immune system</a:t>
            </a:r>
          </a:p>
          <a:p>
            <a:pPr marL="914400" lvl="1" indent="-457200" algn="just" eaLnBrk="1" hangingPunct="1"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1800" dirty="0" smtClean="0"/>
              <a:t>Innate and adaptive immunity</a:t>
            </a:r>
          </a:p>
          <a:p>
            <a:pPr marL="914400" lvl="1" indent="-457200" algn="just" eaLnBrk="1" hangingPunct="1"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1800" dirty="0" smtClean="0"/>
              <a:t>Macrophage activation</a:t>
            </a:r>
          </a:p>
          <a:p>
            <a:pPr marL="914400" lvl="1" indent="-457200" algn="just" eaLnBrk="1" hangingPunct="1"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1800" dirty="0" smtClean="0"/>
              <a:t>VDR’ s (Vitamin D receptors)</a:t>
            </a:r>
          </a:p>
          <a:p>
            <a:pPr marL="914400" lvl="1" indent="-457200" algn="just" eaLnBrk="1" hangingPunct="1"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1800" dirty="0" smtClean="0"/>
              <a:t>Effect on Toll like receptors &amp; </a:t>
            </a:r>
            <a:r>
              <a:rPr lang="en-US" sz="1800" dirty="0" err="1" smtClean="0"/>
              <a:t>cathelicidin</a:t>
            </a:r>
            <a:r>
              <a:rPr lang="en-US" sz="1800" dirty="0" smtClean="0"/>
              <a:t> peptide IL-37</a:t>
            </a:r>
          </a:p>
          <a:p>
            <a:pPr marL="914400" lvl="1" indent="-457200" algn="just" eaLnBrk="1" hangingPunct="1"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1800" dirty="0" smtClean="0"/>
              <a:t>Human </a:t>
            </a:r>
            <a:r>
              <a:rPr lang="en-US" sz="1800" dirty="0" err="1" smtClean="0"/>
              <a:t>defensin</a:t>
            </a:r>
            <a:r>
              <a:rPr lang="en-US" sz="1800" dirty="0" smtClean="0"/>
              <a:t> 2</a:t>
            </a:r>
          </a:p>
          <a:p>
            <a:pPr marL="914400" lvl="1" indent="-457200" algn="just" eaLnBrk="1" hangingPunct="1"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1800" dirty="0" smtClean="0"/>
              <a:t>Decrease T cell proliferation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Vitamin D and HIV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862" y="838200"/>
            <a:ext cx="8491538" cy="5867399"/>
          </a:xfrm>
        </p:spPr>
        <p:txBody>
          <a:bodyPr anchor="ctr">
            <a:normAutofit fontScale="700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en-US" sz="3400" b="1" dirty="0" smtClean="0">
                <a:solidFill>
                  <a:srgbClr val="FFFF00"/>
                </a:solidFill>
              </a:rPr>
              <a:t>Prevalence</a:t>
            </a:r>
            <a:r>
              <a:rPr lang="en-US" sz="3400" dirty="0" smtClean="0">
                <a:solidFill>
                  <a:srgbClr val="FFFF00"/>
                </a:solidFill>
              </a:rPr>
              <a:t> of </a:t>
            </a:r>
            <a:r>
              <a:rPr lang="en-US" sz="3400" dirty="0" err="1" smtClean="0">
                <a:solidFill>
                  <a:srgbClr val="FFFF00"/>
                </a:solidFill>
              </a:rPr>
              <a:t>hyporvitaminosis</a:t>
            </a:r>
            <a:r>
              <a:rPr lang="en-US" sz="3400" dirty="0" smtClean="0">
                <a:solidFill>
                  <a:srgbClr val="FFFF00"/>
                </a:solidFill>
              </a:rPr>
              <a:t> in HIV/AIDS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z="2000" dirty="0" err="1" smtClean="0"/>
              <a:t>Coodley</a:t>
            </a:r>
            <a:r>
              <a:rPr lang="en-US" sz="2000" dirty="0" smtClean="0"/>
              <a:t> et al (AIDS 1993) → 11%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z="2000" dirty="0" smtClean="0"/>
              <a:t>Kuehn EW (Germany 1999) → 45% 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z="2000" dirty="0" err="1" smtClean="0"/>
              <a:t>Borderi</a:t>
            </a:r>
            <a:r>
              <a:rPr lang="en-US" sz="2000" dirty="0" smtClean="0"/>
              <a:t>- M (Italy 2011) → 7% &amp; 54%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z="2000" dirty="0" err="1" smtClean="0"/>
              <a:t>Adeyemi</a:t>
            </a:r>
            <a:r>
              <a:rPr lang="en-US" sz="2000" dirty="0" smtClean="0"/>
              <a:t> (USA 2011) → 60%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z="2000" dirty="0" err="1" smtClean="0"/>
              <a:t>Mehtas</a:t>
            </a:r>
            <a:r>
              <a:rPr lang="en-US" sz="2000" dirty="0" smtClean="0"/>
              <a:t> (India 2012) → 66%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sz="3400" b="1" dirty="0" smtClean="0">
                <a:solidFill>
                  <a:srgbClr val="FFFF00"/>
                </a:solidFill>
              </a:rPr>
              <a:t>Causes</a:t>
            </a:r>
            <a:r>
              <a:rPr lang="en-US" sz="3400" dirty="0" smtClean="0">
                <a:solidFill>
                  <a:srgbClr val="FFFF00"/>
                </a:solidFill>
              </a:rPr>
              <a:t> of low vitamin D in HIV/AIDS patients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smtClean="0"/>
              <a:t>Malnutrition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smtClean="0"/>
              <a:t>ART/concomitant  Infections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smtClean="0"/>
              <a:t>Decreased sun exposure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sz="3400" b="1" dirty="0" smtClean="0">
                <a:solidFill>
                  <a:srgbClr val="FFFF00"/>
                </a:solidFill>
              </a:rPr>
              <a:t>Affect</a:t>
            </a:r>
            <a:r>
              <a:rPr lang="en-US" sz="3400" dirty="0" smtClean="0">
                <a:solidFill>
                  <a:srgbClr val="FFFF00"/>
                </a:solidFill>
              </a:rPr>
              <a:t> of </a:t>
            </a:r>
            <a:r>
              <a:rPr lang="en-US" sz="3400" dirty="0" err="1" smtClean="0">
                <a:solidFill>
                  <a:srgbClr val="FFFF00"/>
                </a:solidFill>
              </a:rPr>
              <a:t>hypovitaminosis</a:t>
            </a:r>
            <a:r>
              <a:rPr lang="en-US" sz="3400" dirty="0" smtClean="0">
                <a:solidFill>
                  <a:srgbClr val="FFFF00"/>
                </a:solidFill>
              </a:rPr>
              <a:t>-D on Health in these patients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smtClean="0"/>
              <a:t>Osteoporosis and fractures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smtClean="0"/>
              <a:t>Depression/Dementia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smtClean="0"/>
              <a:t>CAD/PVD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smtClean="0"/>
              <a:t>Increased OI’s</a:t>
            </a:r>
          </a:p>
          <a:p>
            <a:pPr marL="914400" lvl="1" indent="-457200" algn="just" eaLnBrk="1" hangingPunct="1">
              <a:lnSpc>
                <a:spcPct val="150000"/>
              </a:lnSpc>
              <a:buClr>
                <a:schemeClr val="tx1"/>
              </a:buClr>
              <a:buFont typeface="Garamond" pitchFamily="18" charset="0"/>
              <a:buChar char="―"/>
              <a:defRPr/>
            </a:pPr>
            <a:r>
              <a:rPr lang="en-US" sz="2000" dirty="0" err="1" smtClean="0"/>
              <a:t>Anaemia</a:t>
            </a: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Aims and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91538" cy="4678363"/>
          </a:xfrm>
        </p:spPr>
        <p:txBody>
          <a:bodyPr anchor="ctr">
            <a:normAutofit/>
          </a:bodyPr>
          <a:lstStyle/>
          <a:p>
            <a:pPr algn="just" eaLnBrk="1" hangingPunct="1">
              <a:defRPr/>
            </a:pPr>
            <a:r>
              <a:rPr lang="en-US" sz="2400" dirty="0" smtClean="0"/>
              <a:t>To study status of vitamin D levels in HIV infected individuals.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sz="2400" dirty="0" smtClean="0"/>
          </a:p>
          <a:p>
            <a:pPr algn="just" eaLnBrk="1" hangingPunct="1">
              <a:defRPr/>
            </a:pPr>
            <a:r>
              <a:rPr lang="en-US" sz="2400" dirty="0" smtClean="0"/>
              <a:t>To assess the correlation if any between levels of vitamin D and CD4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counts (i.e. severity of disease) and ART (Anti Retroviral Treatment) in these group of patients.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Material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991600" cy="4678363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Study Design</a:t>
            </a:r>
            <a:r>
              <a:rPr lang="en-US" sz="2400" dirty="0" smtClean="0"/>
              <a:t> – cross sectional, observational study</a:t>
            </a:r>
          </a:p>
          <a:p>
            <a:pPr eaLnBrk="1" hangingPunct="1"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Study Place</a:t>
            </a:r>
            <a:r>
              <a:rPr lang="en-US" sz="2400" dirty="0" smtClean="0"/>
              <a:t> – tertiary healthcare centre, PGIMER Dr RML Hospital</a:t>
            </a:r>
          </a:p>
          <a:p>
            <a:pPr eaLnBrk="1" hangingPunct="1">
              <a:buNone/>
              <a:defRPr/>
            </a:pPr>
            <a:r>
              <a:rPr lang="en-US" sz="2400" dirty="0" smtClean="0"/>
              <a:t>                           New Delhi, India</a:t>
            </a:r>
          </a:p>
          <a:p>
            <a:pPr eaLnBrk="1" hangingPunct="1"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Study group</a:t>
            </a:r>
            <a:r>
              <a:rPr lang="en-US" sz="2400" dirty="0" smtClean="0"/>
              <a:t> – HIV patients with or without ART (Total 170 patients)</a:t>
            </a:r>
          </a:p>
          <a:p>
            <a:pPr eaLnBrk="1" hangingPunct="1"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Study duration</a:t>
            </a:r>
            <a:r>
              <a:rPr lang="en-US" sz="2400" dirty="0" smtClean="0"/>
              <a:t> – 70 weeks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i="1" dirty="0" smtClean="0">
                <a:solidFill>
                  <a:srgbClr val="FFFF00"/>
                </a:solidFill>
                <a:ea typeface="Geneva"/>
              </a:rPr>
              <a:t>Material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1600" cy="4754563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Inclusion criteria</a:t>
            </a:r>
            <a:r>
              <a:rPr lang="en-US" sz="2400" dirty="0" smtClean="0"/>
              <a:t>- documented HIV infection confirmed by a series</a:t>
            </a:r>
          </a:p>
          <a:p>
            <a:pPr eaLnBrk="1" hangingPunct="1">
              <a:buNone/>
              <a:defRPr/>
            </a:pPr>
            <a:r>
              <a:rPr lang="en-US" sz="2400" dirty="0" smtClean="0"/>
              <a:t>                                 of 3 tests as per NACO guidelines</a:t>
            </a:r>
          </a:p>
          <a:p>
            <a:pPr eaLnBrk="1" hangingPunct="1"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Exclusion criteria</a:t>
            </a:r>
            <a:r>
              <a:rPr lang="en-US" sz="2400" dirty="0" smtClean="0"/>
              <a:t>- medications/type 2 diabetes / drugs/vitamin D</a:t>
            </a:r>
          </a:p>
          <a:p>
            <a:pPr eaLnBrk="1" hangingPunct="1">
              <a:buNone/>
              <a:defRPr/>
            </a:pPr>
            <a:r>
              <a:rPr lang="en-US" sz="2400" dirty="0" smtClean="0">
                <a:solidFill>
                  <a:srgbClr val="00FF00"/>
                </a:solidFill>
              </a:rPr>
              <a:t>                                  </a:t>
            </a:r>
            <a:r>
              <a:rPr lang="en-US" sz="2400" dirty="0" smtClean="0"/>
              <a:t>supplementation/abnormal KFT or LFT</a:t>
            </a:r>
            <a:endParaRPr lang="en-US" sz="24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Definitions used</a:t>
            </a:r>
            <a:r>
              <a:rPr lang="en-US" sz="2400" b="1" dirty="0" smtClean="0"/>
              <a:t> -</a:t>
            </a:r>
            <a:r>
              <a:rPr lang="en-US" sz="2400" dirty="0" smtClean="0"/>
              <a:t> </a:t>
            </a:r>
          </a:p>
          <a:p>
            <a:pPr marL="914400" lvl="1" indent="-457200" eaLnBrk="1" hangingPunct="1">
              <a:buClr>
                <a:schemeClr val="tx1"/>
              </a:buClr>
              <a:buFont typeface="+mj-lt"/>
              <a:buAutoNum type="alphaLcParenR"/>
              <a:defRPr/>
            </a:pPr>
            <a:r>
              <a:rPr lang="en-US" sz="2000" dirty="0" smtClean="0"/>
              <a:t>Vitamin D deficiency -25-OH Vitamin D levels&lt; 20 </a:t>
            </a:r>
            <a:r>
              <a:rPr lang="en-US" sz="2000" dirty="0" err="1" smtClean="0"/>
              <a:t>ng</a:t>
            </a:r>
            <a:r>
              <a:rPr lang="en-US" sz="2000" dirty="0" smtClean="0"/>
              <a:t>/ml</a:t>
            </a:r>
            <a:r>
              <a:rPr lang="en-US" sz="1200" dirty="0" smtClean="0"/>
              <a:t>		</a:t>
            </a:r>
          </a:p>
          <a:p>
            <a:pPr marL="914400" lvl="1" indent="-457200" eaLnBrk="1" hangingPunct="1">
              <a:buClr>
                <a:schemeClr val="tx1"/>
              </a:buClr>
              <a:buFont typeface="+mj-lt"/>
              <a:buAutoNum type="alphaLcParenR"/>
              <a:defRPr/>
            </a:pPr>
            <a:r>
              <a:rPr lang="en-US" sz="2000" dirty="0" smtClean="0"/>
              <a:t>Vitamin D insufficiency -25-OH levels 21-29 </a:t>
            </a:r>
            <a:r>
              <a:rPr lang="en-US" sz="2000" dirty="0" err="1" smtClean="0"/>
              <a:t>ng</a:t>
            </a:r>
            <a:r>
              <a:rPr lang="en-US" sz="2000" dirty="0" smtClean="0"/>
              <a:t>/ml</a:t>
            </a:r>
          </a:p>
          <a:p>
            <a:pPr eaLnBrk="1" hangingPunct="1"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</TotalTime>
  <Words>1060</Words>
  <Application>Microsoft PowerPoint</Application>
  <PresentationFormat>On-screen Show (4:3)</PresentationFormat>
  <Paragraphs>319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Stream</vt:lpstr>
      <vt:lpstr>Microsoft Office Excel 97-2003 Worksheet</vt:lpstr>
      <vt:lpstr>Dr Pulin Kumar Gupta Associate Professor Department of Medicine Incharge HIV/ART Centre PGIMER, Dr RML Hospital NEW DELHI INDIA</vt:lpstr>
      <vt:lpstr>Vitamin D levels in HIV infected patients and its correlation with severity of disease</vt:lpstr>
      <vt:lpstr>AIDS epidemic in India</vt:lpstr>
      <vt:lpstr>Significance of vitamin D in Health</vt:lpstr>
      <vt:lpstr>Role of vitamin D in IMMUNITY</vt:lpstr>
      <vt:lpstr>Vitamin D and HIV</vt:lpstr>
      <vt:lpstr>Aims and Objective</vt:lpstr>
      <vt:lpstr>Material and Methods</vt:lpstr>
      <vt:lpstr>Material and Methods</vt:lpstr>
      <vt:lpstr>Observations and Result</vt:lpstr>
      <vt:lpstr>Observations &amp; Result continued..</vt:lpstr>
      <vt:lpstr>Observations &amp; Result continued..</vt:lpstr>
      <vt:lpstr>Observations &amp; Result continued..</vt:lpstr>
      <vt:lpstr>Observations &amp; Result continued..</vt:lpstr>
      <vt:lpstr>Observations &amp; Result continued..</vt:lpstr>
      <vt:lpstr>Observations &amp; Result continued..</vt:lpstr>
      <vt:lpstr>Observations &amp; Result continued..</vt:lpstr>
      <vt:lpstr>Observations &amp; Result continued..</vt:lpstr>
      <vt:lpstr>Discussion/Limitations of our study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 DEFICIENCY DISORDERS</dc:title>
  <dc:creator>Abdul Aziz</dc:creator>
  <cp:lastModifiedBy>Nand Kishore</cp:lastModifiedBy>
  <cp:revision>164</cp:revision>
  <dcterms:created xsi:type="dcterms:W3CDTF">2002-12-30T17:33:52Z</dcterms:created>
  <dcterms:modified xsi:type="dcterms:W3CDTF">2015-11-26T05:51:31Z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C:\ALectures\19011-20001\19731</vt:lpwstr>
  </property>
</Properties>
</file>