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88" r:id="rId3"/>
    <p:sldId id="291" r:id="rId4"/>
    <p:sldId id="287" r:id="rId5"/>
    <p:sldId id="284" r:id="rId6"/>
    <p:sldId id="286" r:id="rId7"/>
    <p:sldId id="277" r:id="rId8"/>
    <p:sldId id="289" r:id="rId9"/>
    <p:sldId id="290" r:id="rId10"/>
    <p:sldId id="272" r:id="rId11"/>
    <p:sldId id="274" r:id="rId12"/>
    <p:sldId id="293" r:id="rId13"/>
    <p:sldId id="297" r:id="rId14"/>
    <p:sldId id="294" r:id="rId15"/>
    <p:sldId id="280" r:id="rId16"/>
    <p:sldId id="275" r:id="rId17"/>
    <p:sldId id="295" r:id="rId18"/>
    <p:sldId id="296" r:id="rId19"/>
    <p:sldId id="263" r:id="rId20"/>
    <p:sldId id="281" r:id="rId21"/>
    <p:sldId id="299" r:id="rId22"/>
    <p:sldId id="298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>
        <p:scale>
          <a:sx n="76" d="100"/>
          <a:sy n="76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5AD3-81F1-4807-8EE7-BDD81705E75D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4986-4669-4E88-A9FF-D176C544C8A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494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A7F89-9DCB-47CB-8858-731CC15C7A8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59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5A1B84-A32C-4FDB-87FF-998FD83DBE62}" type="slidenum">
              <a:rPr lang="en-US" altLang="en-US" smtClean="0">
                <a:latin typeface="Times New Roman" charset="0"/>
              </a:rPr>
              <a:pPr/>
              <a:t>2</a:t>
            </a:fld>
            <a:endParaRPr lang="en-US" altLang="en-US" smtClean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55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644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641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56DD-EFDB-421D-B72A-057D96275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30353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9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749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907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815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38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56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487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94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912DD-3574-4B6B-AEBC-92871ED00E6B}" type="datetimeFigureOut">
              <a:rPr lang="en-ZA" smtClean="0"/>
              <a:t>2015/12/02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2715-DC0B-49F8-8471-8AB2D481B2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23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ahUKEwjK19Dxob3JAhWEOCYKHQ32DSwQjRwIBw&amp;url=http%3A%2F%2F2summers.net%2F2011%2F07%2F18%2Fi-fell-in-love-with-a-squatter-camp%2F&amp;psig=AFQjCNEkDhSPXP1WNVr2BXZLaAgndTzUsQ&amp;ust=1449148489626112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ved=0ahUKEwjgwtf5oL3JAhUMKyYKHXwcBWAQjRwIBw&amp;url=http%3A%2F%2Fwww.joburg.org.za%2Findex.php%3Foption%3Dcom_content%26view%3Darticle%26id%3D7935%3Awarning-on-diepsloot-water%26catid%3D88%3Anews-update%26Itemid%3D266&amp;psig=AFQjCNEkDhSPXP1WNVr2BXZLaAgndTzUsQ&amp;ust=14491484896261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frm=1&amp;source=images&amp;cd=&amp;cad=rja&amp;uact=8&amp;ved=0ahUKEwjPwom-ob3JAhUK8CYKHQwLDZUQjRwIBw&amp;url=https%3A%2F%2Faction4africa.wordpress.com%2F2011%2F06%2F24%2Fthe-akani-project%2F&amp;psig=AFQjCNEkDhSPXP1WNVr2BXZLaAgndTzUsQ&amp;ust=1449148489626112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&amp;esrc=s&amp;frm=1&amp;source=images&amp;cd=&amp;cad=rja&amp;uact=8&amp;ved=0ahUKEwjgwtf5oL3JAhUMKyYKHXwcBWAQjRwIBw&amp;url=http%3A%2F%2Fwww.joburg.org.za%2Findex.php%3Foption%3Dcom_content%26view%3Darticle%26id%3D7941%3Adiepsloot-water-update%26catid%3D113%3Acity-services%26Itemid%3D195&amp;psig=AFQjCNEkDhSPXP1WNVr2BXZLaAgndTzUsQ&amp;ust=1449148489626112" TargetMode="Externa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uact=8&amp;ved=0ahUKEwj477jzo73JAhXH5CYKHcpVCXQQjRwIBw&amp;url=http%3A%2F%2Fcomarochronicle.co.za%2F56138%2Fcity-of-johannesburg-to-bill-deposits%2F&amp;psig=AFQjCNHIzcFEAK-ASTQC5apP-UNfJkSHnQ&amp;ust=144914902740575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hyperlink" Target="http://www.google.com/url?sa=i&amp;rct=j&amp;q=&amp;esrc=s&amp;frm=1&amp;source=images&amp;cd=&amp;cad=rja&amp;uact=8&amp;ved=0ahUKEwid7anvpL3JAhUDWCYKHR3vCpsQjRwIBw&amp;url=http%3A%2F%2Feservices.joburg.org.za%2F&amp;psig=AFQjCNHIzcFEAK-ASTQC5apP-UNfJkSHnQ&amp;ust=144914902740575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wguqokrzJAhUINj4KHbqwAGgQjRwIBw&amp;url=http://www.slideshare.net/daulatramdhaked/gonorrhoea-31401325&amp;psig=AFQjCNH_WtOOicGdW3FHNieQzU2qjERTGA&amp;ust=144911020294970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696200" cy="2209800"/>
          </a:xfrm>
        </p:spPr>
        <p:txBody>
          <a:bodyPr>
            <a:normAutofit/>
          </a:bodyPr>
          <a:lstStyle/>
          <a:p>
            <a:r>
              <a:rPr lang="en-GB" sz="3200" b="1" dirty="0"/>
              <a:t>Prevalence and risk factors for self-reported sexually transmitted infections among adults in the Diepsloot informal settlement, Johannesburg, South Africa.</a:t>
            </a:r>
            <a:endParaRPr lang="en-ZA" sz="3200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8557" y="3212976"/>
            <a:ext cx="8534400" cy="1816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 smtClean="0"/>
              <a:t>Basera T </a:t>
            </a:r>
            <a:r>
              <a:rPr lang="en-US" altLang="en-US" sz="2600" baseline="30000" dirty="0" smtClean="0"/>
              <a:t>1</a:t>
            </a:r>
            <a:r>
              <a:rPr lang="en-US" altLang="en-US" sz="2600" b="1" baseline="30000" dirty="0" smtClean="0"/>
              <a:t>,5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/>
              <a:t>Takuva S</a:t>
            </a:r>
            <a:r>
              <a:rPr lang="en-US" altLang="en-US" sz="2600" baseline="30000" dirty="0" smtClean="0"/>
              <a:t>2,3</a:t>
            </a:r>
            <a:r>
              <a:rPr lang="en-US" altLang="en-US" sz="2600" dirty="0" smtClean="0"/>
              <a:t> Muloongo K</a:t>
            </a:r>
            <a:r>
              <a:rPr lang="en-US" altLang="en-US" sz="2600" baseline="30000" dirty="0"/>
              <a:t>4</a:t>
            </a:r>
            <a:r>
              <a:rPr lang="en-US" altLang="en-US" sz="2600" dirty="0" smtClean="0"/>
              <a:t>  Tshuma N</a:t>
            </a:r>
            <a:r>
              <a:rPr lang="en-US" altLang="en-US" sz="2600" baseline="30000" dirty="0" smtClean="0"/>
              <a:t>4  </a:t>
            </a:r>
            <a:r>
              <a:rPr lang="en-US" altLang="en-US" sz="2600" b="1" dirty="0" err="1" smtClean="0"/>
              <a:t>Nyasulu</a:t>
            </a:r>
            <a:r>
              <a:rPr lang="en-US" altLang="en-US" sz="2600" b="1" dirty="0" smtClean="0"/>
              <a:t> </a:t>
            </a:r>
            <a:r>
              <a:rPr lang="en-US" altLang="en-US" sz="2600" b="1" dirty="0"/>
              <a:t>P</a:t>
            </a:r>
            <a:r>
              <a:rPr lang="en-US" altLang="en-US" sz="2600" b="1" baseline="30000" dirty="0"/>
              <a:t>1, 5</a:t>
            </a:r>
            <a:endParaRPr lang="en-US" altLang="en-US" sz="2600" dirty="0"/>
          </a:p>
          <a:p>
            <a:pPr>
              <a:lnSpc>
                <a:spcPct val="80000"/>
              </a:lnSpc>
            </a:pPr>
            <a:endParaRPr lang="en-US" altLang="en-US" sz="2600" dirty="0"/>
          </a:p>
          <a:p>
            <a:pPr>
              <a:lnSpc>
                <a:spcPct val="80000"/>
              </a:lnSpc>
            </a:pPr>
            <a:r>
              <a:rPr lang="en-US" altLang="en-US" sz="2400" baseline="30000" dirty="0"/>
              <a:t>1</a:t>
            </a:r>
            <a:r>
              <a:rPr lang="en-US" altLang="en-US" sz="2400" baseline="30000" dirty="0" smtClean="0"/>
              <a:t> </a:t>
            </a:r>
            <a:r>
              <a:rPr lang="en-US" altLang="en-US" sz="2400" dirty="0" smtClean="0"/>
              <a:t>Monash University, Department of Public Health, 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Perinatal </a:t>
            </a:r>
            <a:r>
              <a:rPr lang="en-CA" sz="2400" dirty="0"/>
              <a:t>HIV Research Unit, Department of Internal Medicine, </a:t>
            </a:r>
            <a:r>
              <a:rPr lang="en-CA" sz="2400" dirty="0" smtClean="0"/>
              <a:t>University </a:t>
            </a:r>
            <a:r>
              <a:rPr lang="en-CA" sz="2400" dirty="0"/>
              <a:t>of </a:t>
            </a:r>
            <a:r>
              <a:rPr lang="en-CA" sz="2400" dirty="0" smtClean="0"/>
              <a:t>the Witwatersrand, </a:t>
            </a:r>
            <a:r>
              <a:rPr lang="en-CA" sz="2400" baseline="30000" dirty="0" smtClean="0"/>
              <a:t>3</a:t>
            </a:r>
            <a:r>
              <a:rPr lang="en-CA" sz="2400" dirty="0" smtClean="0"/>
              <a:t>Centre </a:t>
            </a:r>
            <a:r>
              <a:rPr lang="en-CA" sz="2400" dirty="0"/>
              <a:t>for HIV and Sexually Transmitted Infections, National Institute for Communicable Diseases</a:t>
            </a:r>
            <a:r>
              <a:rPr lang="en-CA" sz="2400" dirty="0" smtClean="0"/>
              <a:t> </a:t>
            </a:r>
            <a:r>
              <a:rPr lang="en-GB" sz="2400" baseline="30000" dirty="0" smtClean="0"/>
              <a:t>4</a:t>
            </a:r>
            <a:r>
              <a:rPr lang="en-GB" sz="2400" dirty="0" smtClean="0"/>
              <a:t>Community </a:t>
            </a:r>
            <a:r>
              <a:rPr lang="en-GB" sz="2400" dirty="0"/>
              <a:t>AIDS Response</a:t>
            </a:r>
            <a:r>
              <a:rPr lang="en-US" altLang="en-US" sz="2400" dirty="0" smtClean="0"/>
              <a:t>, </a:t>
            </a:r>
            <a:r>
              <a:rPr lang="en-US" altLang="en-US" sz="2400" baseline="30000" dirty="0" smtClean="0"/>
              <a:t>5</a:t>
            </a:r>
            <a:r>
              <a:rPr lang="en-US" altLang="en-US" sz="2400" dirty="0" smtClean="0"/>
              <a:t>School </a:t>
            </a:r>
            <a:r>
              <a:rPr lang="en-US" altLang="en-US" sz="2400" dirty="0"/>
              <a:t>of Public Health, Faculty of Health Sciences, University of the Witwatersrand,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pic>
        <p:nvPicPr>
          <p:cNvPr id="117768" name="Picture 8" descr="rocketseed_inser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0" t="3600" r="600" b="3600"/>
          <a:stretch>
            <a:fillRect/>
          </a:stretch>
        </p:blipFill>
        <p:spPr bwMode="auto">
          <a:xfrm>
            <a:off x="7010400" y="5029200"/>
            <a:ext cx="1652588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805488"/>
            <a:ext cx="308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:\ADM\Prospective-Student-Services\10. Staff &amp; Planning\Student Assistants\Marc\work\15-07-23\Monash-SA-logo-xx-smal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719"/>
            <a:ext cx="3101975" cy="59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1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AU" dirty="0" smtClean="0"/>
              <a:t>Aim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280920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4000" dirty="0"/>
              <a:t>To </a:t>
            </a:r>
            <a:r>
              <a:rPr lang="en-GB" sz="4000" dirty="0" smtClean="0"/>
              <a:t>estimate </a:t>
            </a:r>
            <a:r>
              <a:rPr lang="en-GB" sz="4000" dirty="0"/>
              <a:t>the prevalence of self-reported </a:t>
            </a:r>
            <a:r>
              <a:rPr lang="en-GB" sz="4000" dirty="0" smtClean="0"/>
              <a:t>STIs among </a:t>
            </a:r>
            <a:r>
              <a:rPr lang="en-GB" sz="4000" dirty="0"/>
              <a:t>adults in Diepsloot informal settlement, Johannesburg, South Africa. </a:t>
            </a:r>
          </a:p>
          <a:p>
            <a:pPr marL="0" indent="0" algn="just">
              <a:buNone/>
            </a:pPr>
            <a:endParaRPr lang="en-GB" sz="4000" dirty="0" smtClean="0"/>
          </a:p>
          <a:p>
            <a:pPr algn="just"/>
            <a:r>
              <a:rPr lang="en-GB" sz="4000" dirty="0" smtClean="0"/>
              <a:t>To determine the risk factors </a:t>
            </a:r>
            <a:r>
              <a:rPr lang="en-GB" sz="4000" dirty="0"/>
              <a:t>of self-reported </a:t>
            </a:r>
            <a:r>
              <a:rPr lang="en-GB" sz="4000" dirty="0" smtClean="0"/>
              <a:t>STIs among </a:t>
            </a:r>
            <a:r>
              <a:rPr lang="en-GB" sz="4000" dirty="0"/>
              <a:t>adults in Diepsloot informal </a:t>
            </a:r>
            <a:r>
              <a:rPr lang="en-GB" sz="4000" dirty="0" smtClean="0"/>
              <a:t>settlement, Johannesburg</a:t>
            </a:r>
            <a:r>
              <a:rPr lang="en-GB" sz="4000" dirty="0"/>
              <a:t>, South Africa. </a:t>
            </a:r>
          </a:p>
          <a:p>
            <a:pPr algn="just"/>
            <a:endParaRPr lang="en-ZA" sz="4000" dirty="0" smtClean="0"/>
          </a:p>
          <a:p>
            <a:endParaRPr lang="en-ZA" dirty="0" smtClean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618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754"/>
            <a:ext cx="8229600" cy="68294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Methods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2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2800" dirty="0" smtClean="0"/>
              <a:t>Secondary </a:t>
            </a:r>
            <a:r>
              <a:rPr lang="en-GB" sz="12800" dirty="0"/>
              <a:t>analysis of data collected in a survey among adults living in Diepsloot in </a:t>
            </a:r>
            <a:r>
              <a:rPr lang="en-GB" sz="12800" dirty="0" smtClean="0"/>
              <a:t>2013</a:t>
            </a:r>
            <a:r>
              <a:rPr lang="en-AU" sz="12800" dirty="0" smtClean="0"/>
              <a:t> </a:t>
            </a:r>
            <a:r>
              <a:rPr lang="en-GB" sz="800" dirty="0" smtClean="0"/>
              <a:t>Da</a:t>
            </a:r>
            <a:endParaRPr lang="en-AU" sz="1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2800" dirty="0" smtClean="0"/>
              <a:t>Data from 3953participants were analysed</a:t>
            </a:r>
            <a:endParaRPr lang="en-ZA" sz="1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2800" dirty="0" smtClean="0"/>
              <a:t>Explored </a:t>
            </a:r>
            <a:r>
              <a:rPr lang="en-ZA" sz="12800" dirty="0"/>
              <a:t>factors </a:t>
            </a:r>
            <a:r>
              <a:rPr lang="en-ZA" sz="12800" dirty="0" smtClean="0"/>
              <a:t>that could potentially be associated </a:t>
            </a:r>
            <a:r>
              <a:rPr lang="en-ZA" sz="12800" dirty="0"/>
              <a:t>with </a:t>
            </a:r>
            <a:r>
              <a:rPr lang="en-ZA" sz="12800" dirty="0" smtClean="0"/>
              <a:t>self-reported </a:t>
            </a:r>
            <a:r>
              <a:rPr lang="en-ZA" sz="12800" dirty="0" smtClean="0"/>
              <a:t>STIs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2800" dirty="0" smtClean="0"/>
              <a:t>Used </a:t>
            </a:r>
            <a:r>
              <a:rPr lang="en-AU" sz="12800" dirty="0" smtClean="0"/>
              <a:t>univariable and multivariable logistic regression </a:t>
            </a:r>
            <a:r>
              <a:rPr lang="en-AU" sz="12800" dirty="0" smtClean="0"/>
              <a:t>models to identify risk factors</a:t>
            </a:r>
            <a:endParaRPr lang="en-AU" sz="1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2800" dirty="0" smtClean="0"/>
              <a:t>Effect Measures were reported as Odds Ratios with corresponding (95% CI).</a:t>
            </a:r>
            <a:endParaRPr lang="en-AU" sz="1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2800" dirty="0" smtClean="0"/>
              <a:t>pvalue &lt;0.05 determined statistically significant factors </a:t>
            </a:r>
            <a:endParaRPr lang="en-ZA" sz="12800" dirty="0" smtClean="0"/>
          </a:p>
          <a:p>
            <a:pPr marL="457200" lvl="1" indent="0">
              <a:buNone/>
            </a:pPr>
            <a:endParaRPr lang="en-ZA" sz="12800" dirty="0"/>
          </a:p>
          <a:p>
            <a:pPr marL="457200" lvl="1" indent="0">
              <a:buNone/>
            </a:pPr>
            <a:r>
              <a:rPr lang="en-ZA" sz="11200" dirty="0" smtClean="0"/>
              <a:t> </a:t>
            </a:r>
            <a:endParaRPr lang="en-ZA" sz="11200" dirty="0"/>
          </a:p>
          <a:p>
            <a:pPr marL="457200" lvl="1" indent="0">
              <a:buNone/>
            </a:pPr>
            <a:endParaRPr lang="en-ZA" sz="5800" dirty="0"/>
          </a:p>
          <a:p>
            <a:pPr lvl="1"/>
            <a:endParaRPr lang="en-ZA" sz="5800" dirty="0"/>
          </a:p>
          <a:p>
            <a:pPr lvl="1"/>
            <a:endParaRPr lang="en-ZA" dirty="0"/>
          </a:p>
          <a:p>
            <a:pPr marL="0" indent="0">
              <a:buNone/>
            </a:pP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95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site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139" y="1556792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en-AU" b="0" dirty="0" smtClean="0"/>
              <a:t>Republic of South Africa</a:t>
            </a:r>
            <a:endParaRPr lang="en-ZA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2663279" cy="525735"/>
          </a:xfrm>
        </p:spPr>
        <p:txBody>
          <a:bodyPr/>
          <a:lstStyle/>
          <a:p>
            <a:r>
              <a:rPr lang="en-AU" b="0" dirty="0" smtClean="0"/>
              <a:t>Gauteng Province</a:t>
            </a:r>
            <a:endParaRPr lang="en-ZA" b="0" dirty="0"/>
          </a:p>
        </p:txBody>
      </p:sp>
      <p:pic>
        <p:nvPicPr>
          <p:cNvPr id="7" name="Picture 4" descr="sa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313941" cy="41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24"/>
          <p:cNvSpPr>
            <a:spLocks noChangeArrowheads="1"/>
          </p:cNvSpPr>
          <p:nvPr/>
        </p:nvSpPr>
        <p:spPr bwMode="auto">
          <a:xfrm>
            <a:off x="3203848" y="34290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27584" y="6304700"/>
            <a:ext cx="2882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dirty="0" smtClean="0"/>
              <a:t> Surveillance sites</a:t>
            </a:r>
            <a:endParaRPr lang="en-US" altLang="en-US" dirty="0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467544" y="6375066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92488" cy="41718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987824" y="635086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Estimated population size: 12 272 263; 16.5% HIV infected</a:t>
            </a:r>
          </a:p>
        </p:txBody>
      </p:sp>
    </p:spTree>
    <p:extLst>
      <p:ext uri="{BB962C8B-B14F-4D97-AF65-F5344CB8AC3E}">
        <p14:creationId xmlns:p14="http://schemas.microsoft.com/office/powerpoint/2010/main" val="16161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burg.org.za/images/stories/2012/April/diepsloot_t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0" y="3356992"/>
            <a:ext cx="4751080" cy="340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oburg.org.za/images/stories/2012/April/diepslootwater_to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5" y="383859"/>
            <a:ext cx="4782667" cy="29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ction4africa.files.wordpress.com/2011/06/diepsloo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03" y="383859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summers.net/wp-content/uploads/2011/07/01-diepsloo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36188"/>
            <a:ext cx="4240827" cy="34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952" y="389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Diepsloot Informal Settlement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6147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GB" dirty="0"/>
              <a:t>Of the 3953 participants, 2481 (62.8%) were </a:t>
            </a:r>
            <a:r>
              <a:rPr lang="en-GB" dirty="0" smtClean="0"/>
              <a:t>female </a:t>
            </a:r>
          </a:p>
          <a:p>
            <a:r>
              <a:rPr lang="en-GB" dirty="0" smtClean="0"/>
              <a:t>Self-reported </a:t>
            </a:r>
            <a:r>
              <a:rPr lang="en-GB" dirty="0"/>
              <a:t>prevalence of STIs was 20.4% (n=808</a:t>
            </a:r>
            <a:r>
              <a:rPr lang="en-GB" dirty="0" smtClean="0"/>
              <a:t>) </a:t>
            </a:r>
          </a:p>
          <a:p>
            <a:r>
              <a:rPr lang="en-GB" dirty="0" smtClean="0"/>
              <a:t>Of the study </a:t>
            </a:r>
            <a:r>
              <a:rPr lang="en-GB" dirty="0"/>
              <a:t>participants, 815 (25.9%) people were HIV positive </a:t>
            </a:r>
            <a:endParaRPr lang="en-GB" dirty="0" smtClean="0"/>
          </a:p>
          <a:p>
            <a:r>
              <a:rPr lang="en-GB" dirty="0" smtClean="0"/>
              <a:t>Among those with HIV infection 19.9</a:t>
            </a:r>
            <a:r>
              <a:rPr lang="en-GB" dirty="0"/>
              <a:t>% reported an </a:t>
            </a:r>
            <a:r>
              <a:rPr lang="en-GB" dirty="0" smtClean="0"/>
              <a:t>STI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05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23933"/>
              </p:ext>
            </p:extLst>
          </p:nvPr>
        </p:nvGraphicFramePr>
        <p:xfrm>
          <a:off x="251518" y="620688"/>
          <a:ext cx="8712972" cy="60542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84178"/>
                <a:gridCol w="1320146"/>
                <a:gridCol w="1452162"/>
                <a:gridCol w="1452162"/>
                <a:gridCol w="1452162"/>
                <a:gridCol w="1452162"/>
              </a:tblGrid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Univariate Analysis</a:t>
                      </a: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Multivariable Analysis</a:t>
                      </a:r>
                      <a:endParaRPr lang="en-Z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Characteristic</a:t>
                      </a:r>
                      <a:endParaRPr lang="en-ZA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+mn-lt"/>
                          <a:ea typeface="+mn-ea"/>
                        </a:rPr>
                        <a:t>Self-reported</a:t>
                      </a:r>
                      <a:r>
                        <a:rPr lang="en-GB" sz="1200" b="1" baseline="0" dirty="0" smtClean="0">
                          <a:effectLst/>
                          <a:latin typeface="+mn-lt"/>
                          <a:ea typeface="+mn-ea"/>
                        </a:rPr>
                        <a:t> STI</a:t>
                      </a:r>
                      <a:endParaRPr lang="en-ZA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Odds Ratio (95% CI)</a:t>
                      </a:r>
                      <a:endParaRPr lang="en-ZA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p-value</a:t>
                      </a:r>
                      <a:endParaRPr lang="en-ZA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Odds Ratio (95% CI)</a:t>
                      </a:r>
                      <a:endParaRPr lang="en-ZA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p-value</a:t>
                      </a:r>
                      <a:endParaRPr lang="en-ZA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Sex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 </a:t>
                      </a:r>
                      <a:endParaRPr lang="en-ZA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 </a:t>
                      </a:r>
                      <a:endParaRPr lang="en-ZA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 </a:t>
                      </a:r>
                      <a:endParaRPr lang="en-ZA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 </a:t>
                      </a:r>
                      <a:endParaRPr lang="en-ZA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 </a:t>
                      </a:r>
                      <a:endParaRPr lang="en-ZA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Male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310/1472(21.1)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1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b="0" dirty="0" smtClean="0">
                          <a:effectLst/>
                          <a:latin typeface="+mn-lt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Female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498/2481(20.1)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0.96(0.80-1.10)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0.46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 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Age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20-29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373/1873(19.9)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30-39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287/1345(21.3)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1.09(0.92-1.30)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0.32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40+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148/735(20.1)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1.01(0.82-1.25)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0.90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</a:rPr>
                        <a:t>Marital</a:t>
                      </a:r>
                      <a:r>
                        <a:rPr lang="en-GB" sz="1400" b="1" baseline="0" dirty="0" smtClean="0">
                          <a:effectLst/>
                          <a:latin typeface="+mn-lt"/>
                          <a:ea typeface="+mn-ea"/>
                        </a:rPr>
                        <a:t> status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Married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155/837(18.5)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Single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180/738(24.4)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1.42(1.11-1.81)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0.01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1.82(1.08-3.05)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Cohabiting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473/2378(19.9)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1.09(0.89-1.34)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0.39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1.39(0.90-2.15)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0.14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</a:rPr>
                        <a:t>Employment</a:t>
                      </a:r>
                      <a:r>
                        <a:rPr lang="en-GB" sz="1400" b="1" baseline="0" dirty="0" smtClean="0">
                          <a:effectLst/>
                          <a:latin typeface="+mn-lt"/>
                          <a:ea typeface="+mn-ea"/>
                        </a:rPr>
                        <a:t> status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Unemployed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634/3235(19.6)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Employed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174/718(24.2)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1.31(1.08-1.59)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0.01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1.36(0.89-2.06)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0.15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5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Times New Roman"/>
                        </a:rPr>
                        <a:t>Alcohol use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Yes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+mn-lt"/>
                          <a:ea typeface="Times New Roman"/>
                        </a:rPr>
                        <a:t>534/2728(19.6)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No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274/1225(22.4)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0.84(0.72-1.00)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0.04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1.50(1.04-2.16)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</a:rPr>
                        <a:t>Victim</a:t>
                      </a:r>
                      <a:r>
                        <a:rPr lang="en-GB" sz="1400" b="1" baseline="0" dirty="0" smtClean="0">
                          <a:effectLst/>
                          <a:latin typeface="+mn-lt"/>
                          <a:ea typeface="+mn-ea"/>
                        </a:rPr>
                        <a:t> of GBV/sexual assault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200" b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200" b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Not a victim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717/3701(19.4)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Victim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89/252(35.3)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2.26(1.73-2.97)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2.25(1.39-3.63)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</a:rPr>
                        <a:t>Health</a:t>
                      </a:r>
                      <a:r>
                        <a:rPr lang="en-GB" sz="1400" b="1" baseline="0" dirty="0" smtClean="0">
                          <a:effectLst/>
                          <a:latin typeface="+mn-lt"/>
                        </a:rPr>
                        <a:t> care visits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At least once a month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229/1160(19.7)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At least once a year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369/1980(18.6)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0.93(0.78-1.12)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0.45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+mn-lt"/>
                          <a:ea typeface="Times New Roman"/>
                        </a:rPr>
                        <a:t>1.43(0.96-2.13)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+mn-ea"/>
                        </a:rPr>
                        <a:t>0.08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Never in past</a:t>
                      </a:r>
                      <a:r>
                        <a:rPr lang="en-GB" sz="1200" b="0" baseline="0" dirty="0" smtClean="0">
                          <a:effectLst/>
                          <a:latin typeface="+mn-lt"/>
                        </a:rPr>
                        <a:t> 2 years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210/813(25.8)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1.42(1.14-1.75)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200" b="0" dirty="0" smtClean="0">
                          <a:effectLst/>
                          <a:latin typeface="+mn-lt"/>
                          <a:ea typeface="Times New Roman"/>
                        </a:rPr>
                        <a:t>0.001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2.30(1.44-3.68)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0.001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</a:rPr>
                        <a:t>HIV status</a:t>
                      </a:r>
                      <a:endParaRPr lang="en-ZA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-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Positive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162/815(19.9)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</a:rPr>
                        <a:t> </a:t>
                      </a:r>
                      <a:endParaRPr lang="en-ZA" sz="1200" b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Negative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646/3138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1.04(0.86-1.22)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b="0" dirty="0" smtClean="0">
                          <a:effectLst/>
                          <a:latin typeface="+mn-lt"/>
                        </a:rPr>
                        <a:t>0.66</a:t>
                      </a:r>
                      <a:endParaRPr lang="en-ZA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0.26(0.14-0.50)</a:t>
                      </a:r>
                      <a:endParaRPr lang="en-ZA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580" marR="68580" marT="0" marB="0" anchor="ctr"/>
                </a:tc>
              </a:tr>
              <a:tr h="185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21" y="2938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Factors </a:t>
            </a:r>
            <a:r>
              <a:rPr lang="en-GB" sz="2800" dirty="0"/>
              <a:t>associated with </a:t>
            </a:r>
            <a:r>
              <a:rPr lang="en-GB" sz="2800" dirty="0" smtClean="0"/>
              <a:t>self-reported STIs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8832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 smtClean="0"/>
              <a:t>Key findings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STIs were </a:t>
            </a:r>
            <a:r>
              <a:rPr lang="en-ZA" dirty="0"/>
              <a:t>a common occurrence in </a:t>
            </a:r>
            <a:r>
              <a:rPr lang="en-ZA" dirty="0" smtClean="0"/>
              <a:t>Diepsloot informal settlement, Johannesburg, South </a:t>
            </a:r>
            <a:r>
              <a:rPr lang="en-ZA" dirty="0" smtClean="0"/>
              <a:t>Africa.</a:t>
            </a:r>
          </a:p>
          <a:p>
            <a:r>
              <a:rPr lang="en-ZA" dirty="0" smtClean="0"/>
              <a:t>Factors </a:t>
            </a:r>
            <a:r>
              <a:rPr lang="en-ZA" dirty="0"/>
              <a:t>such </a:t>
            </a:r>
            <a:r>
              <a:rPr lang="en-ZA" dirty="0" smtClean="0"/>
              <a:t>as:</a:t>
            </a:r>
          </a:p>
          <a:p>
            <a:pPr lvl="1"/>
            <a:r>
              <a:rPr lang="en-ZA" dirty="0" smtClean="0"/>
              <a:t>being </a:t>
            </a:r>
            <a:r>
              <a:rPr lang="en-ZA" dirty="0" smtClean="0"/>
              <a:t>single</a:t>
            </a:r>
          </a:p>
          <a:p>
            <a:pPr lvl="1"/>
            <a:r>
              <a:rPr lang="en-ZA" dirty="0" smtClean="0"/>
              <a:t>HIV status, </a:t>
            </a:r>
          </a:p>
          <a:p>
            <a:pPr lvl="1"/>
            <a:r>
              <a:rPr lang="en-ZA" dirty="0" smtClean="0"/>
              <a:t>alcohol </a:t>
            </a:r>
            <a:r>
              <a:rPr lang="en-ZA" dirty="0" smtClean="0"/>
              <a:t>use, </a:t>
            </a:r>
          </a:p>
          <a:p>
            <a:pPr lvl="1"/>
            <a:r>
              <a:rPr lang="en-ZA" dirty="0" smtClean="0"/>
              <a:t>prior </a:t>
            </a:r>
            <a:r>
              <a:rPr lang="en-ZA" dirty="0" smtClean="0"/>
              <a:t>exposure to gender based violence/sexual assault,</a:t>
            </a:r>
          </a:p>
          <a:p>
            <a:pPr lvl="1"/>
            <a:r>
              <a:rPr lang="en-GB" dirty="0"/>
              <a:t>having not utilised healthcare services in the past 2 years </a:t>
            </a:r>
            <a:endParaRPr lang="en-ZA" dirty="0"/>
          </a:p>
          <a:p>
            <a:r>
              <a:rPr lang="en-ZA" dirty="0" smtClean="0"/>
              <a:t>Significantly </a:t>
            </a:r>
            <a:r>
              <a:rPr lang="en-ZA" dirty="0"/>
              <a:t>associated with </a:t>
            </a:r>
            <a:r>
              <a:rPr lang="en-ZA" dirty="0" smtClean="0"/>
              <a:t>self-reported STIs.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63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en-AU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4741987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reported prevalence </a:t>
            </a:r>
            <a:r>
              <a:rPr lang="en-GB" dirty="0"/>
              <a:t>of self-reported STIs among adults aged 20 to 82 years in Diepsloot, indicates a substantial burden of STIs in this population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Drivers of STI in this population i.e. gender based violence, alcohol,   lack of access to health care services needs an effective impact mitigation from all stakeholders.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30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Zealand Rugby team perform the ha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</a:rPr>
              <a:t>Aggression and team work achieves success!!</a:t>
            </a:r>
            <a:endParaRPr lang="en-ZA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59492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New Zealand </a:t>
            </a:r>
            <a:r>
              <a:rPr lang="en-US" i="1" dirty="0" smtClean="0"/>
              <a:t>welcomed </a:t>
            </a:r>
            <a:r>
              <a:rPr lang="en-US" i="1" dirty="0"/>
              <a:t>visitors off the pitch, but on the pitch it </a:t>
            </a:r>
            <a:r>
              <a:rPr lang="en-US" i="1" dirty="0" smtClean="0"/>
              <a:t>was war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24616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9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Recommendations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1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Continued STI surveillance to  monitor trends</a:t>
            </a:r>
          </a:p>
          <a:p>
            <a:r>
              <a:rPr lang="en-GB" dirty="0" smtClean="0"/>
              <a:t>Integrate </a:t>
            </a:r>
            <a:r>
              <a:rPr lang="en-GB" dirty="0"/>
              <a:t>sexual </a:t>
            </a:r>
            <a:r>
              <a:rPr lang="en-GB" dirty="0" smtClean="0"/>
              <a:t>health, and health </a:t>
            </a:r>
            <a:r>
              <a:rPr lang="en-GB" dirty="0" smtClean="0"/>
              <a:t>promotion </a:t>
            </a:r>
            <a:r>
              <a:rPr lang="en-GB" dirty="0" smtClean="0"/>
              <a:t>to improve health seeking behaviour </a:t>
            </a:r>
          </a:p>
          <a:p>
            <a:r>
              <a:rPr lang="en-GB" dirty="0" smtClean="0"/>
              <a:t>Enhance HCT as well as screening </a:t>
            </a:r>
            <a:r>
              <a:rPr lang="en-GB" dirty="0"/>
              <a:t>of </a:t>
            </a:r>
            <a:r>
              <a:rPr lang="en-GB" dirty="0" smtClean="0"/>
              <a:t>STIs of the at </a:t>
            </a:r>
            <a:r>
              <a:rPr lang="en-GB" dirty="0"/>
              <a:t>risk </a:t>
            </a:r>
            <a:r>
              <a:rPr lang="en-GB" dirty="0" smtClean="0"/>
              <a:t>populations </a:t>
            </a:r>
          </a:p>
          <a:p>
            <a:r>
              <a:rPr lang="en-GB" dirty="0" smtClean="0"/>
              <a:t>Scale </a:t>
            </a:r>
            <a:r>
              <a:rPr lang="en-GB" dirty="0"/>
              <a:t>up behavioural interventions </a:t>
            </a:r>
            <a:r>
              <a:rPr lang="en-GB" dirty="0" smtClean="0"/>
              <a:t>to prevent gender </a:t>
            </a:r>
            <a:r>
              <a:rPr lang="en-GB" dirty="0"/>
              <a:t>based </a:t>
            </a:r>
            <a:r>
              <a:rPr lang="en-GB" dirty="0" smtClean="0"/>
              <a:t>violence</a:t>
            </a:r>
          </a:p>
          <a:p>
            <a:r>
              <a:rPr lang="en-GB" dirty="0" smtClean="0"/>
              <a:t>Policy on alcohol restriction in the Gauteng province.</a:t>
            </a:r>
            <a:endParaRPr lang="en-AU" dirty="0" smtClean="0"/>
          </a:p>
          <a:p>
            <a:endParaRPr lang="en-Z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5733256"/>
            <a:ext cx="2376263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cs typeface="Times New Roman" charset="0"/>
              </a:rPr>
              <a:t>Background</a:t>
            </a:r>
            <a:endParaRPr lang="en-GB" altLang="en-US" sz="1400" dirty="0" smtClean="0">
              <a:cs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124744"/>
            <a:ext cx="8928100" cy="4608512"/>
          </a:xfrm>
        </p:spPr>
        <p:txBody>
          <a:bodyPr>
            <a:normAutofit fontScale="70000" lnSpcReduction="20000"/>
          </a:bodyPr>
          <a:lstStyle/>
          <a:p>
            <a:pPr lvl="1" eaLnBrk="1" hangingPunct="1"/>
            <a:r>
              <a:rPr lang="en-US" altLang="en-US" sz="3800" dirty="0" smtClean="0"/>
              <a:t>South Africa </a:t>
            </a:r>
            <a:r>
              <a:rPr lang="en-US" altLang="en-US" sz="3800" dirty="0" smtClean="0"/>
              <a:t>has </a:t>
            </a:r>
            <a:r>
              <a:rPr lang="en-US" altLang="en-US" sz="3800" dirty="0" smtClean="0"/>
              <a:t>the fourth highest prevalence of </a:t>
            </a:r>
            <a:r>
              <a:rPr lang="en-US" altLang="en-US" sz="3800" dirty="0" smtClean="0"/>
              <a:t>HIV/AIDS.</a:t>
            </a:r>
          </a:p>
          <a:p>
            <a:pPr lvl="1" eaLnBrk="1" hangingPunct="1"/>
            <a:r>
              <a:rPr lang="en-US" altLang="en-US" sz="3800" dirty="0" smtClean="0"/>
              <a:t>HIV prevalence of 18.8</a:t>
            </a:r>
            <a:r>
              <a:rPr lang="en-US" altLang="en-US" sz="3800" dirty="0" smtClean="0"/>
              <a:t>% in the 15–49 year age-group; 30% among antenatal women. </a:t>
            </a:r>
          </a:p>
          <a:p>
            <a:pPr lvl="1"/>
            <a:r>
              <a:rPr lang="en-US" sz="3800" dirty="0" smtClean="0"/>
              <a:t>Estimated prevalence of HIV in Gauteng </a:t>
            </a:r>
            <a:r>
              <a:rPr lang="en-US" sz="3800" dirty="0"/>
              <a:t>is 16.5</a:t>
            </a:r>
            <a:r>
              <a:rPr lang="en-US" sz="3800" dirty="0" smtClean="0"/>
              <a:t>%</a:t>
            </a:r>
            <a:endParaRPr lang="en-US" altLang="en-US" sz="3800" dirty="0" smtClean="0"/>
          </a:p>
          <a:p>
            <a:pPr lvl="1" eaLnBrk="1" hangingPunct="1"/>
            <a:r>
              <a:rPr lang="en-US" altLang="en-US" sz="3800" dirty="0" smtClean="0"/>
              <a:t>Significant </a:t>
            </a:r>
            <a:r>
              <a:rPr lang="en-US" altLang="en-US" sz="3800" dirty="0" smtClean="0"/>
              <a:t>variation in risk of HIV infection between males and females with females being 1.6 times more likely to be HIV positive </a:t>
            </a:r>
            <a:r>
              <a:rPr lang="en-ZA" altLang="en-US" sz="3800" dirty="0" smtClean="0"/>
              <a:t>(p&lt;0.001)</a:t>
            </a:r>
          </a:p>
          <a:p>
            <a:pPr lvl="1" eaLnBrk="1" hangingPunct="1"/>
            <a:r>
              <a:rPr lang="en-AU" altLang="en-US" sz="3800" dirty="0" smtClean="0"/>
              <a:t>Wide variation in prevalence of HSV-2 among </a:t>
            </a:r>
            <a:r>
              <a:rPr lang="en-AU" altLang="en-US" sz="3800" dirty="0" err="1" smtClean="0"/>
              <a:t>HIV+ve</a:t>
            </a:r>
            <a:r>
              <a:rPr lang="en-AU" altLang="en-US" sz="3800" dirty="0" smtClean="0"/>
              <a:t> &amp; HIV-</a:t>
            </a:r>
            <a:r>
              <a:rPr lang="en-AU" altLang="en-US" sz="3800" dirty="0" err="1" smtClean="0"/>
              <a:t>ve</a:t>
            </a:r>
            <a:r>
              <a:rPr lang="en-AU" altLang="en-US" sz="3800" dirty="0" smtClean="0"/>
              <a:t> women (89.1% vs 42.5</a:t>
            </a:r>
            <a:r>
              <a:rPr lang="en-AU" altLang="en-US" sz="3800" dirty="0" smtClean="0"/>
              <a:t>)</a:t>
            </a:r>
          </a:p>
          <a:p>
            <a:pPr lvl="1" eaLnBrk="1" hangingPunct="1"/>
            <a:r>
              <a:rPr lang="en-AU" altLang="en-US" sz="3800" dirty="0" smtClean="0"/>
              <a:t>STIs are among the key drivers of HIV in this population</a:t>
            </a:r>
            <a:endParaRPr lang="en-AU" altLang="en-US" sz="3800" dirty="0" smtClean="0"/>
          </a:p>
          <a:p>
            <a:pPr lvl="1" eaLnBrk="1" hangingPunct="1"/>
            <a:endParaRPr lang="en-ZA" altLang="en-US" sz="1600" dirty="0" smtClean="0"/>
          </a:p>
          <a:p>
            <a:pPr lvl="1" eaLnBrk="1" hangingPunct="1"/>
            <a:endParaRPr lang="en-US" altLang="en-US" sz="1600" dirty="0" smtClean="0">
              <a:cs typeface="Times New Roman" charset="0"/>
            </a:endParaRPr>
          </a:p>
          <a:p>
            <a:pPr lvl="2" eaLnBrk="1" hangingPunct="1"/>
            <a:endParaRPr lang="en-US" altLang="en-US" sz="2100" dirty="0" smtClean="0">
              <a:cs typeface="Times New Roman" charset="0"/>
            </a:endParaRPr>
          </a:p>
          <a:p>
            <a:pPr eaLnBrk="1" hangingPunct="1"/>
            <a:endParaRPr lang="en-US" altLang="en-US" sz="2800" dirty="0" smtClean="0"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 sz="2800" dirty="0" smtClean="0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 flipV="1">
            <a:off x="4427538" y="64087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816100" y="3789363"/>
            <a:ext cx="318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1403350" y="3573463"/>
            <a:ext cx="369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1258888" y="3429000"/>
            <a:ext cx="236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107950" y="5881942"/>
            <a:ext cx="892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ZA" altLang="en-US" sz="1200" dirty="0" err="1" smtClean="0"/>
              <a:t>Shisana</a:t>
            </a:r>
            <a:r>
              <a:rPr lang="en-ZA" altLang="en-US" sz="1200" dirty="0"/>
              <a:t>, O, </a:t>
            </a:r>
            <a:r>
              <a:rPr lang="en-ZA" altLang="en-US" sz="1200" dirty="0" err="1"/>
              <a:t>Rehle</a:t>
            </a:r>
            <a:r>
              <a:rPr lang="en-ZA" altLang="en-US" sz="1200" dirty="0"/>
              <a:t>, T, </a:t>
            </a:r>
            <a:r>
              <a:rPr lang="en-ZA" altLang="en-US" sz="1200" dirty="0" err="1"/>
              <a:t>Simbayi</a:t>
            </a:r>
            <a:r>
              <a:rPr lang="en-ZA" altLang="en-US" sz="1200" dirty="0"/>
              <a:t> LC, et al.(2014). </a:t>
            </a:r>
            <a:r>
              <a:rPr lang="en-US" altLang="en-US" sz="1200" dirty="0"/>
              <a:t>) </a:t>
            </a:r>
            <a:r>
              <a:rPr lang="en-US" altLang="en-US" sz="1200" i="1" dirty="0"/>
              <a:t>South African National HIV Prevalence, Incidence and </a:t>
            </a:r>
            <a:r>
              <a:rPr lang="en-US" altLang="en-US" sz="1200" i="1" dirty="0" err="1"/>
              <a:t>Behaviour</a:t>
            </a:r>
            <a:r>
              <a:rPr lang="en-US" altLang="en-US" sz="1200" i="1" dirty="0"/>
              <a:t> Survey, 2012</a:t>
            </a:r>
            <a:r>
              <a:rPr lang="en-US" altLang="en-US" sz="1200" dirty="0"/>
              <a:t>. Cape Town, HSRC Press</a:t>
            </a:r>
            <a:r>
              <a:rPr lang="en-US" altLang="en-US" sz="1200" dirty="0" smtClean="0"/>
              <a:t>; </a:t>
            </a:r>
            <a:r>
              <a:rPr lang="en-US" altLang="en-US" sz="1200" dirty="0"/>
              <a:t>UNAIDS, Report on the Global AIDS Epidemic, 2010 </a:t>
            </a:r>
            <a:r>
              <a:rPr lang="en-US" altLang="en-US" sz="1200" dirty="0" smtClean="0"/>
              <a:t>;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/>
              <a:t>NDOH</a:t>
            </a:r>
            <a:r>
              <a:rPr lang="en-US" altLang="en-US" sz="1200" dirty="0"/>
              <a:t>, 2012. The National Antenatal HIV &amp; HSV-2 prevalence survey in SA.</a:t>
            </a:r>
            <a:endParaRPr lang="en-Z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403651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nyasulu\AppData\Local\Microsoft\Windows\Temporary Internet Files\Content.IE5\FCFXCLLY\IMG00128-20110508-1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7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There is power in unity and togetherness!!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3243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Monash South Africa for sponsoring the conference attendance</a:t>
            </a:r>
          </a:p>
          <a:p>
            <a:r>
              <a:rPr lang="en-GB" dirty="0" smtClean="0"/>
              <a:t>Community </a:t>
            </a:r>
            <a:r>
              <a:rPr lang="en-GB" dirty="0"/>
              <a:t>AIDS </a:t>
            </a:r>
            <a:r>
              <a:rPr lang="en-GB" dirty="0" smtClean="0"/>
              <a:t>Response (</a:t>
            </a:r>
            <a:r>
              <a:rPr lang="en-AU" dirty="0" smtClean="0"/>
              <a:t>CARe) for conducting the STI survey</a:t>
            </a:r>
          </a:p>
          <a:p>
            <a:r>
              <a:rPr lang="en-AU" dirty="0" smtClean="0"/>
              <a:t>All participants in Diepsloot for taking part in the survey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6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marochronicle.co.za/wp-content/uploads/sites/37/2014/08/joburg-c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services.joburg.org.za/joburg/themes/html/COJLeft/COJ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456384" cy="11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Welcome to JOZI, the Beautiful City!!, South Africa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2558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98884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Thank you!!!!!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4391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age result for surveillance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825500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Image result for surveillance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Image result for surveillance cam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82763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Image result for surveillance cam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438525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Image result for surveillance cam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505200"/>
            <a:ext cx="49228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1763688" y="117614"/>
            <a:ext cx="5129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dirty="0" smtClean="0">
                <a:latin typeface="+mj-lt"/>
              </a:rPr>
              <a:t>STI Surveillance </a:t>
            </a:r>
            <a:endParaRPr lang="en-ZA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2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488832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7" y="764704"/>
            <a:ext cx="6480719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ts val="1185"/>
              </a:lnSpc>
              <a:spcBef>
                <a:spcPts val="59"/>
              </a:spcBef>
            </a:pPr>
            <a:r>
              <a:rPr lang="en-ZA" sz="2000" b="1" spc="-4" dirty="0">
                <a:latin typeface="+mj-lt"/>
                <a:cs typeface="Arial"/>
              </a:rPr>
              <a:t>N</a:t>
            </a:r>
            <a:r>
              <a:rPr lang="en-ZA" sz="2000" b="1" spc="-14" dirty="0">
                <a:latin typeface="+mj-lt"/>
                <a:cs typeface="Arial"/>
              </a:rPr>
              <a:t>e</a:t>
            </a:r>
            <a:r>
              <a:rPr lang="en-ZA" sz="2000" b="1" dirty="0">
                <a:latin typeface="+mj-lt"/>
                <a:cs typeface="Arial"/>
              </a:rPr>
              <a:t>w</a:t>
            </a:r>
            <a:r>
              <a:rPr lang="en-ZA" sz="2000" b="1" spc="299" dirty="0">
                <a:latin typeface="+mj-lt"/>
                <a:cs typeface="Arial"/>
              </a:rPr>
              <a:t> </a:t>
            </a:r>
            <a:r>
              <a:rPr lang="en-ZA" sz="2000" b="1" spc="-4" dirty="0">
                <a:latin typeface="+mj-lt"/>
                <a:cs typeface="Arial"/>
              </a:rPr>
              <a:t>S</a:t>
            </a:r>
            <a:r>
              <a:rPr lang="en-ZA" sz="2000" b="1" spc="-14" dirty="0">
                <a:latin typeface="+mj-lt"/>
                <a:cs typeface="Arial"/>
              </a:rPr>
              <a:t>T</a:t>
            </a:r>
            <a:r>
              <a:rPr lang="en-ZA" sz="2000" b="1" dirty="0">
                <a:latin typeface="+mj-lt"/>
                <a:cs typeface="Arial"/>
              </a:rPr>
              <a:t>I</a:t>
            </a:r>
            <a:r>
              <a:rPr lang="en-ZA" sz="2000" b="1" spc="289" dirty="0">
                <a:latin typeface="+mj-lt"/>
                <a:cs typeface="Arial"/>
              </a:rPr>
              <a:t> </a:t>
            </a:r>
            <a:r>
              <a:rPr lang="en-ZA" sz="2000" b="1" spc="-14" dirty="0" smtClean="0">
                <a:latin typeface="+mj-lt"/>
                <a:cs typeface="Arial"/>
              </a:rPr>
              <a:t>sy</a:t>
            </a:r>
            <a:r>
              <a:rPr lang="en-ZA" sz="2000" b="1" dirty="0" smtClean="0">
                <a:latin typeface="+mj-lt"/>
                <a:cs typeface="Arial"/>
              </a:rPr>
              <a:t>nd</a:t>
            </a:r>
            <a:r>
              <a:rPr lang="en-ZA" sz="2000" b="1" spc="4" dirty="0" smtClean="0">
                <a:latin typeface="+mj-lt"/>
                <a:cs typeface="Arial"/>
              </a:rPr>
              <a:t>r</a:t>
            </a:r>
            <a:r>
              <a:rPr lang="en-ZA" sz="2000" b="1" dirty="0" smtClean="0">
                <a:latin typeface="+mj-lt"/>
                <a:cs typeface="Arial"/>
              </a:rPr>
              <a:t>o</a:t>
            </a:r>
            <a:r>
              <a:rPr lang="en-ZA" sz="2000" b="1" spc="4" dirty="0" smtClean="0">
                <a:latin typeface="+mj-lt"/>
                <a:cs typeface="Arial"/>
              </a:rPr>
              <a:t>m</a:t>
            </a:r>
            <a:r>
              <a:rPr lang="en-ZA" sz="2000" b="1" dirty="0" smtClean="0">
                <a:latin typeface="+mj-lt"/>
                <a:cs typeface="Arial"/>
              </a:rPr>
              <a:t>e episodes per surveillance region in Gauteng Province, 01 January to 31 December 2012 </a:t>
            </a:r>
            <a:endParaRPr lang="en-ZA" sz="2000" b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66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STIs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 the acquisition and transmission of HIV                                                     </a:t>
            </a:r>
          </a:p>
          <a:p>
            <a:r>
              <a:rPr lang="en-GB" dirty="0" smtClean="0"/>
              <a:t>Treating STIs early:</a:t>
            </a:r>
            <a:endParaRPr lang="en-GB" dirty="0"/>
          </a:p>
          <a:p>
            <a:r>
              <a:rPr lang="en-GB" dirty="0"/>
              <a:t>–Maintains mucosal integrity</a:t>
            </a:r>
          </a:p>
          <a:p>
            <a:r>
              <a:rPr lang="en-GB" dirty="0"/>
              <a:t>–Less mucosal inflammation</a:t>
            </a:r>
          </a:p>
          <a:p>
            <a:r>
              <a:rPr lang="en-GB" dirty="0"/>
              <a:t>–Lowers </a:t>
            </a:r>
            <a:r>
              <a:rPr lang="en-GB" dirty="0" smtClean="0"/>
              <a:t>risk of viral load </a:t>
            </a:r>
            <a:r>
              <a:rPr lang="en-GB" dirty="0"/>
              <a:t>in HIV positives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5419725"/>
            <a:ext cx="317182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70214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</a:rPr>
              <a:t>Asymptomatic</a:t>
            </a:r>
            <a:r>
              <a:rPr lang="en-AU" sz="2400" b="1" dirty="0" smtClean="0">
                <a:latin typeface="+mj-lt"/>
              </a:rPr>
              <a:t> STIs</a:t>
            </a:r>
            <a:endParaRPr lang="en-ZA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59492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Just because you cant see it doesn’t mean its not there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ZA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194" y="1697221"/>
            <a:ext cx="2505075" cy="2694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95" y="3333468"/>
            <a:ext cx="289560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440" y="1532781"/>
            <a:ext cx="2093591" cy="30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d-gov.org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27884"/>
            <a:ext cx="4248472" cy="54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slidesharecdn.com/gonorrhoea-140219133735-phpapp01/95/gonorrhoea-9-638.jpg?cb=13928182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7884"/>
            <a:ext cx="4392488" cy="57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80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Gonococcal &amp; Non-Gonococcal Urethritis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7396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ollen lymph gland in lymphogranuloma vener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44644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979" y="6165304"/>
            <a:ext cx="4455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/>
              <a:t>LGV (Lymphogranuloma Venereum</a:t>
            </a:r>
            <a:r>
              <a:rPr lang="en-ZA" b="1" dirty="0"/>
              <a:t>)</a:t>
            </a:r>
            <a:endParaRPr lang="en-ZA" dirty="0"/>
          </a:p>
        </p:txBody>
      </p:sp>
      <p:pic>
        <p:nvPicPr>
          <p:cNvPr id="2052" name="Picture 4" descr="Chancroid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9604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616530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Chancroid</a:t>
            </a:r>
            <a:endParaRPr lang="en-Z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7634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Genital Ulcer Diseases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00512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1336</TotalTime>
  <Words>927</Words>
  <Application>Microsoft Office PowerPoint</Application>
  <PresentationFormat>On-screen Show (4:3)</PresentationFormat>
  <Paragraphs>231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Prevalence and risk factors for self-reported sexually transmitted infections among adults in the Diepsloot informal settlement, Johannesburg, South Africa.</vt:lpstr>
      <vt:lpstr>Background</vt:lpstr>
      <vt:lpstr>PowerPoint Presentation</vt:lpstr>
      <vt:lpstr>PowerPoint Presentation</vt:lpstr>
      <vt:lpstr>Why STIs matter</vt:lpstr>
      <vt:lpstr>PowerPoint Presentation</vt:lpstr>
      <vt:lpstr>PowerPoint Presentation</vt:lpstr>
      <vt:lpstr>PowerPoint Presentation</vt:lpstr>
      <vt:lpstr>PowerPoint Presentation</vt:lpstr>
      <vt:lpstr>Aim</vt:lpstr>
      <vt:lpstr>Methods</vt:lpstr>
      <vt:lpstr>Study site</vt:lpstr>
      <vt:lpstr>PowerPoint Presentation</vt:lpstr>
      <vt:lpstr>Results</vt:lpstr>
      <vt:lpstr>PowerPoint Presentation</vt:lpstr>
      <vt:lpstr>Key findings</vt:lpstr>
      <vt:lpstr>Conclusion</vt:lpstr>
      <vt:lpstr>PowerPoint Presentation</vt:lpstr>
      <vt:lpstr>Recommendations</vt:lpstr>
      <vt:lpstr>PowerPoint Presentation</vt:lpstr>
      <vt:lpstr>Acknowledgements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Nyasulu</dc:creator>
  <cp:lastModifiedBy>Peter Nyasulu</cp:lastModifiedBy>
  <cp:revision>123</cp:revision>
  <cp:lastPrinted>2015-12-02T12:28:07Z</cp:lastPrinted>
  <dcterms:created xsi:type="dcterms:W3CDTF">2015-11-14T19:48:55Z</dcterms:created>
  <dcterms:modified xsi:type="dcterms:W3CDTF">2015-12-02T13:40:19Z</dcterms:modified>
</cp:coreProperties>
</file>