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6" r:id="rId2"/>
    <p:sldId id="303" r:id="rId3"/>
    <p:sldId id="275" r:id="rId4"/>
    <p:sldId id="257" r:id="rId5"/>
    <p:sldId id="258" r:id="rId6"/>
    <p:sldId id="261" r:id="rId7"/>
    <p:sldId id="262" r:id="rId8"/>
    <p:sldId id="259" r:id="rId9"/>
    <p:sldId id="265" r:id="rId10"/>
    <p:sldId id="266" r:id="rId11"/>
    <p:sldId id="280" r:id="rId12"/>
    <p:sldId id="279" r:id="rId13"/>
    <p:sldId id="281" r:id="rId14"/>
    <p:sldId id="282" r:id="rId15"/>
    <p:sldId id="271" r:id="rId16"/>
    <p:sldId id="272" r:id="rId17"/>
    <p:sldId id="270" r:id="rId18"/>
    <p:sldId id="288" r:id="rId19"/>
    <p:sldId id="285" r:id="rId20"/>
    <p:sldId id="284" r:id="rId21"/>
    <p:sldId id="289" r:id="rId22"/>
    <p:sldId id="291" r:id="rId23"/>
    <p:sldId id="292" r:id="rId24"/>
    <p:sldId id="299" r:id="rId25"/>
    <p:sldId id="294" r:id="rId26"/>
    <p:sldId id="301" r:id="rId27"/>
    <p:sldId id="295" r:id="rId28"/>
    <p:sldId id="296" r:id="rId29"/>
    <p:sldId id="297" r:id="rId30"/>
    <p:sldId id="298" r:id="rId31"/>
    <p:sldId id="269" r:id="rId32"/>
    <p:sldId id="273" r:id="rId33"/>
    <p:sldId id="276" r:id="rId34"/>
    <p:sldId id="278" r:id="rId35"/>
    <p:sldId id="274" r:id="rId36"/>
    <p:sldId id="277" r:id="rId37"/>
    <p:sldId id="263" r:id="rId38"/>
    <p:sldId id="264" r:id="rId39"/>
    <p:sldId id="300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672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rao3\Desktop\Dr.%20Kumar\Experiments\UTHSC\Ethanol%20study\Figures\Summary%20of%20p24%20UT%209%20and%20UT12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noFill/>
              <a:ln>
                <a:solidFill>
                  <a:schemeClr val="tx1"/>
                </a:solidFill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</c:dPt>
          <c:errBars>
            <c:errBarType val="plus"/>
            <c:errValType val="cust"/>
            <c:noEndCap val="0"/>
            <c:plus>
              <c:numRef>
                <c:f>Sheet1!$L$7:$M$7</c:f>
                <c:numCache>
                  <c:formatCode>General</c:formatCode>
                  <c:ptCount val="2"/>
                  <c:pt idx="0">
                    <c:v>0.5</c:v>
                  </c:pt>
                  <c:pt idx="1">
                    <c:v>40.241562915982215</c:v>
                  </c:pt>
                </c:numCache>
              </c:numRef>
            </c:plus>
            <c:minus>
              <c:numRef>
                <c:f>Sheet1!$L$7:$M$7</c:f>
                <c:numCache>
                  <c:formatCode>General</c:formatCode>
                  <c:ptCount val="2"/>
                  <c:pt idx="0">
                    <c:v>0.5</c:v>
                  </c:pt>
                  <c:pt idx="1">
                    <c:v>40.241562915982215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Sheet1!$L$5:$M$5</c:f>
              <c:strCache>
                <c:ptCount val="2"/>
                <c:pt idx="0">
                  <c:v>Control</c:v>
                </c:pt>
                <c:pt idx="1">
                  <c:v>Ethanol</c:v>
                </c:pt>
              </c:strCache>
            </c:strRef>
          </c:cat>
          <c:val>
            <c:numRef>
              <c:f>Sheet1!$L$6:$M$6</c:f>
              <c:numCache>
                <c:formatCode>0.0</c:formatCode>
                <c:ptCount val="2"/>
                <c:pt idx="0">
                  <c:v>99.5</c:v>
                </c:pt>
                <c:pt idx="1">
                  <c:v>393.091770417352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17357456"/>
        <c:axId val="317357848"/>
      </c:barChart>
      <c:catAx>
        <c:axId val="317357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7357848"/>
        <c:crosses val="autoZero"/>
        <c:auto val="1"/>
        <c:lblAlgn val="ctr"/>
        <c:lblOffset val="100"/>
        <c:noMultiLvlLbl val="0"/>
      </c:catAx>
      <c:valAx>
        <c:axId val="31735784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0" i="0" baseline="0">
                    <a:solidFill>
                      <a:sysClr val="windowText" lastClr="000000"/>
                    </a:solidFill>
                    <a:effectLst/>
                  </a:rPr>
                  <a:t>Percent HIV p24 level (100% control)</a:t>
                </a:r>
                <a:endParaRPr lang="en-US" sz="1400" b="0">
                  <a:solidFill>
                    <a:sysClr val="windowText" lastClr="000000"/>
                  </a:solidFill>
                  <a:effectLst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7357456"/>
        <c:crosses val="autoZero"/>
        <c:crossBetween val="between"/>
        <c:majorUnit val="1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HIV</a:t>
            </a:r>
            <a:r>
              <a:rPr lang="en-US" baseline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replication - time course</a:t>
            </a:r>
            <a:endParaRPr lang="en-US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12700" cap="rnd">
              <a:solidFill>
                <a:schemeClr val="tx1"/>
              </a:solidFill>
              <a:round/>
            </a:ln>
            <a:effectLst/>
          </c:spPr>
          <c:marker>
            <c:symbol val="square"/>
            <c:size val="4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cat>
            <c:strRef>
              <c:f>Sheet1!$C$29:$C$35</c:f>
              <c:strCache>
                <c:ptCount val="7"/>
                <c:pt idx="0">
                  <c:v>Day 0</c:v>
                </c:pt>
                <c:pt idx="1">
                  <c:v>Day 3</c:v>
                </c:pt>
                <c:pt idx="2">
                  <c:v>Day 4</c:v>
                </c:pt>
                <c:pt idx="3">
                  <c:v>Day 7</c:v>
                </c:pt>
                <c:pt idx="4">
                  <c:v>Day 8</c:v>
                </c:pt>
                <c:pt idx="5">
                  <c:v>Day 9</c:v>
                </c:pt>
                <c:pt idx="6">
                  <c:v>Day 10</c:v>
                </c:pt>
              </c:strCache>
            </c:strRef>
          </c:cat>
          <c:val>
            <c:numRef>
              <c:f>Sheet1!$H$29:$H$35</c:f>
              <c:numCache>
                <c:formatCode>General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 formatCode="0.00">
                  <c:v>3.9469387755102048</c:v>
                </c:pt>
                <c:pt idx="4">
                  <c:v>7.37</c:v>
                </c:pt>
                <c:pt idx="5" formatCode="0.00">
                  <c:v>13.091666666666665</c:v>
                </c:pt>
                <c:pt idx="6" formatCode="0.00">
                  <c:v>20.091666666666665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17358632"/>
        <c:axId val="317359024"/>
      </c:lineChart>
      <c:catAx>
        <c:axId val="3173586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317359024"/>
        <c:crosses val="autoZero"/>
        <c:auto val="1"/>
        <c:lblAlgn val="ctr"/>
        <c:lblOffset val="100"/>
        <c:noMultiLvlLbl val="0"/>
      </c:catAx>
      <c:valAx>
        <c:axId val="31735902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sz="12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HIV p24</a:t>
                </a:r>
                <a:r>
                  <a:rPr lang="en-US" sz="1200" baseline="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concentration (ng/ml)</a:t>
                </a:r>
                <a:endParaRPr lang="en-US" sz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3173586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UT9</c:v>
          </c:tx>
          <c:spPr>
            <a:noFill/>
            <a:ln w="9525">
              <a:solidFill>
                <a:schemeClr val="tx1"/>
              </a:solidFill>
            </a:ln>
            <a:effectLst/>
          </c:spPr>
          <c:invertIfNegative val="0"/>
          <c:errBars>
            <c:errBarType val="plus"/>
            <c:errValType val="cust"/>
            <c:noEndCap val="0"/>
            <c:plus>
              <c:numRef>
                <c:f>CYP2E1!$K$7:$L$7</c:f>
                <c:numCache>
                  <c:formatCode>General</c:formatCode>
                  <c:ptCount val="2"/>
                  <c:pt idx="0">
                    <c:v>0</c:v>
                  </c:pt>
                  <c:pt idx="1">
                    <c:v>0</c:v>
                  </c:pt>
                </c:numCache>
              </c:numRef>
            </c:plus>
            <c:minus>
              <c:numRef>
                <c:f>CYP2E1!$K$7:$L$7</c:f>
                <c:numCache>
                  <c:formatCode>General</c:formatCode>
                  <c:ptCount val="2"/>
                  <c:pt idx="0">
                    <c:v>0</c:v>
                  </c:pt>
                  <c:pt idx="1">
                    <c:v>0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CYP2E1!$K$4:$L$4</c:f>
              <c:strCache>
                <c:ptCount val="2"/>
                <c:pt idx="0">
                  <c:v>Control</c:v>
                </c:pt>
                <c:pt idx="1">
                  <c:v>Ethanol</c:v>
                </c:pt>
              </c:strCache>
            </c:strRef>
          </c:cat>
          <c:val>
            <c:numRef>
              <c:f>CYP2E1!$K$5:$L$5</c:f>
              <c:numCache>
                <c:formatCode>0.00</c:formatCode>
                <c:ptCount val="2"/>
                <c:pt idx="0">
                  <c:v>1</c:v>
                </c:pt>
                <c:pt idx="1">
                  <c:v>1.1697669102690325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18031912"/>
        <c:axId val="318032304"/>
      </c:barChart>
      <c:catAx>
        <c:axId val="318031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18032304"/>
        <c:crosses val="autoZero"/>
        <c:auto val="1"/>
        <c:lblAlgn val="ctr"/>
        <c:lblOffset val="100"/>
        <c:noMultiLvlLbl val="0"/>
      </c:catAx>
      <c:valAx>
        <c:axId val="318032304"/>
        <c:scaling>
          <c:orientation val="minMax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20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Fold mRNA expression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.0" sourceLinked="0"/>
        <c:majorTickMark val="out"/>
        <c:minorTickMark val="none"/>
        <c:tickLblPos val="nextTo"/>
        <c:spPr>
          <a:noFill/>
          <a:ln w="9525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18031912"/>
        <c:crosses val="autoZero"/>
        <c:crossBetween val="between"/>
        <c:majorUnit val="0.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UT9</c:v>
          </c:tx>
          <c:spPr>
            <a:noFill/>
            <a:ln>
              <a:solidFill>
                <a:schemeClr val="tx1"/>
              </a:solidFill>
            </a:ln>
            <a:effectLst/>
          </c:spPr>
          <c:invertIfNegative val="0"/>
          <c:errBars>
            <c:errBarType val="plus"/>
            <c:errValType val="cust"/>
            <c:noEndCap val="0"/>
            <c:plus>
              <c:numRef>
                <c:f>'3A4'!$K$7:$L$7</c:f>
                <c:numCache>
                  <c:formatCode>General</c:formatCode>
                  <c:ptCount val="2"/>
                  <c:pt idx="0">
                    <c:v>0</c:v>
                  </c:pt>
                  <c:pt idx="1">
                    <c:v>0</c:v>
                  </c:pt>
                </c:numCache>
              </c:numRef>
            </c:plus>
            <c:minus>
              <c:numRef>
                <c:f>'3A4'!$K$7:$L$7</c:f>
                <c:numCache>
                  <c:formatCode>General</c:formatCode>
                  <c:ptCount val="2"/>
                  <c:pt idx="0">
                    <c:v>0</c:v>
                  </c:pt>
                  <c:pt idx="1">
                    <c:v>0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'3A4'!$K$4:$L$4</c:f>
              <c:strCache>
                <c:ptCount val="2"/>
                <c:pt idx="0">
                  <c:v>Control</c:v>
                </c:pt>
                <c:pt idx="1">
                  <c:v>Ethanol</c:v>
                </c:pt>
              </c:strCache>
            </c:strRef>
          </c:cat>
          <c:val>
            <c:numRef>
              <c:f>'3A4'!$K$5:$L$5</c:f>
              <c:numCache>
                <c:formatCode>0.00</c:formatCode>
                <c:ptCount val="2"/>
                <c:pt idx="0">
                  <c:v>1</c:v>
                </c:pt>
                <c:pt idx="1">
                  <c:v>2.7141998690670519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18033088"/>
        <c:axId val="318033480"/>
      </c:barChart>
      <c:catAx>
        <c:axId val="318033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18033480"/>
        <c:crosses val="autoZero"/>
        <c:auto val="1"/>
        <c:lblAlgn val="ctr"/>
        <c:lblOffset val="100"/>
        <c:noMultiLvlLbl val="0"/>
      </c:catAx>
      <c:valAx>
        <c:axId val="318033480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20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Fold mRNA expression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.0" sourceLinked="0"/>
        <c:majorTickMark val="out"/>
        <c:minorTickMark val="none"/>
        <c:tickLblPos val="nextTo"/>
        <c:spPr>
          <a:noFill/>
          <a:ln w="9525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18033088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UT9</c:v>
          </c:tx>
          <c:spPr>
            <a:noFill/>
            <a:ln>
              <a:solidFill>
                <a:schemeClr val="tx1"/>
              </a:solidFill>
            </a:ln>
            <a:effectLst/>
          </c:spPr>
          <c:invertIfNegative val="0"/>
          <c:errBars>
            <c:errBarType val="plus"/>
            <c:errValType val="cust"/>
            <c:noEndCap val="0"/>
            <c:plus>
              <c:numRef>
                <c:f>CATALASE!$K$7:$L$7</c:f>
                <c:numCache>
                  <c:formatCode>General</c:formatCode>
                  <c:ptCount val="2"/>
                  <c:pt idx="0">
                    <c:v>0</c:v>
                  </c:pt>
                  <c:pt idx="1">
                    <c:v>0</c:v>
                  </c:pt>
                </c:numCache>
              </c:numRef>
            </c:plus>
            <c:minus>
              <c:numRef>
                <c:f>CATALASE!$K$7:$L$7</c:f>
                <c:numCache>
                  <c:formatCode>General</c:formatCode>
                  <c:ptCount val="2"/>
                  <c:pt idx="0">
                    <c:v>0</c:v>
                  </c:pt>
                  <c:pt idx="1">
                    <c:v>0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CATALASE!$K$4:$L$4</c:f>
              <c:strCache>
                <c:ptCount val="2"/>
                <c:pt idx="0">
                  <c:v>Control</c:v>
                </c:pt>
                <c:pt idx="1">
                  <c:v>Ethanol</c:v>
                </c:pt>
              </c:strCache>
            </c:strRef>
          </c:cat>
          <c:val>
            <c:numRef>
              <c:f>CATALASE!$K$5:$L$5</c:f>
              <c:numCache>
                <c:formatCode>0.00</c:formatCode>
                <c:ptCount val="2"/>
                <c:pt idx="0">
                  <c:v>1</c:v>
                </c:pt>
                <c:pt idx="1">
                  <c:v>1.6924411657953657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80917592"/>
        <c:axId val="380917984"/>
      </c:barChart>
      <c:catAx>
        <c:axId val="380917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80917984"/>
        <c:crosses val="autoZero"/>
        <c:auto val="1"/>
        <c:lblAlgn val="ctr"/>
        <c:lblOffset val="100"/>
        <c:noMultiLvlLbl val="0"/>
      </c:catAx>
      <c:valAx>
        <c:axId val="38091798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20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Fold mRNA expression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.0" sourceLinked="0"/>
        <c:majorTickMark val="out"/>
        <c:minorTickMark val="none"/>
        <c:tickLblPos val="nextTo"/>
        <c:spPr>
          <a:noFill/>
          <a:ln w="9525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80917592"/>
        <c:crosses val="autoZero"/>
        <c:crossBetween val="between"/>
        <c:majorUnit val="0.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UT9</c:v>
          </c:tx>
          <c:spPr>
            <a:noFill/>
            <a:ln>
              <a:solidFill>
                <a:schemeClr val="tx1"/>
              </a:solidFill>
            </a:ln>
            <a:effectLst/>
          </c:spPr>
          <c:invertIfNegative val="0"/>
          <c:errBars>
            <c:errBarType val="plus"/>
            <c:errValType val="cust"/>
            <c:noEndCap val="1"/>
            <c:plus>
              <c:numRef>
                <c:f>PRDX6!$K$7:$L$7</c:f>
                <c:numCache>
                  <c:formatCode>General</c:formatCode>
                  <c:ptCount val="2"/>
                  <c:pt idx="0">
                    <c:v>0</c:v>
                  </c:pt>
                  <c:pt idx="1">
                    <c:v>0</c:v>
                  </c:pt>
                </c:numCache>
              </c:numRef>
            </c:plus>
            <c:minus>
              <c:numRef>
                <c:f>PRDX6!$K$7:$L$7</c:f>
                <c:numCache>
                  <c:formatCode>General</c:formatCode>
                  <c:ptCount val="2"/>
                  <c:pt idx="0">
                    <c:v>0</c:v>
                  </c:pt>
                  <c:pt idx="1">
                    <c:v>0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PRDX6!$K$4:$L$4</c:f>
              <c:strCache>
                <c:ptCount val="2"/>
                <c:pt idx="0">
                  <c:v>Control</c:v>
                </c:pt>
                <c:pt idx="1">
                  <c:v>Ethanol</c:v>
                </c:pt>
              </c:strCache>
            </c:strRef>
          </c:cat>
          <c:val>
            <c:numRef>
              <c:f>PRDX6!$K$5:$L$5</c:f>
              <c:numCache>
                <c:formatCode>0.00</c:formatCode>
                <c:ptCount val="2"/>
                <c:pt idx="0">
                  <c:v>1</c:v>
                </c:pt>
                <c:pt idx="1">
                  <c:v>1.0804164600160864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80918768"/>
        <c:axId val="380919160"/>
      </c:barChart>
      <c:catAx>
        <c:axId val="380918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80919160"/>
        <c:crosses val="autoZero"/>
        <c:auto val="1"/>
        <c:lblAlgn val="ctr"/>
        <c:lblOffset val="100"/>
        <c:noMultiLvlLbl val="0"/>
      </c:catAx>
      <c:valAx>
        <c:axId val="380919160"/>
        <c:scaling>
          <c:orientation val="minMax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20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Fold mRNA expression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.0" sourceLinked="0"/>
        <c:majorTickMark val="out"/>
        <c:minorTickMark val="none"/>
        <c:tickLblPos val="nextTo"/>
        <c:spPr>
          <a:noFill/>
          <a:ln w="9525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80918768"/>
        <c:crosses val="autoZero"/>
        <c:crossBetween val="between"/>
        <c:majorUnit val="0.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UT9</c:v>
          </c:tx>
          <c:spPr>
            <a:noFill/>
            <a:ln>
              <a:solidFill>
                <a:schemeClr val="tx1"/>
              </a:solidFill>
            </a:ln>
            <a:effectLst/>
          </c:spPr>
          <c:invertIfNegative val="0"/>
          <c:errBars>
            <c:errBarType val="plus"/>
            <c:errValType val="cust"/>
            <c:noEndCap val="0"/>
            <c:plus>
              <c:numRef>
                <c:f>'SOD1'!$K$7:$L$7</c:f>
                <c:numCache>
                  <c:formatCode>General</c:formatCode>
                  <c:ptCount val="2"/>
                  <c:pt idx="0">
                    <c:v>0</c:v>
                  </c:pt>
                  <c:pt idx="1">
                    <c:v>0</c:v>
                  </c:pt>
                </c:numCache>
              </c:numRef>
            </c:plus>
            <c:minus>
              <c:numRef>
                <c:f>'SOD1'!$K$7:$L$7</c:f>
                <c:numCache>
                  <c:formatCode>General</c:formatCode>
                  <c:ptCount val="2"/>
                  <c:pt idx="0">
                    <c:v>0</c:v>
                  </c:pt>
                  <c:pt idx="1">
                    <c:v>0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'SOD1'!$K$4:$L$4</c:f>
              <c:strCache>
                <c:ptCount val="2"/>
                <c:pt idx="0">
                  <c:v>Control</c:v>
                </c:pt>
                <c:pt idx="1">
                  <c:v>Ethanol</c:v>
                </c:pt>
              </c:strCache>
            </c:strRef>
          </c:cat>
          <c:val>
            <c:numRef>
              <c:f>'SOD1'!$K$5:$L$5</c:f>
              <c:numCache>
                <c:formatCode>0.00</c:formatCode>
                <c:ptCount val="2"/>
                <c:pt idx="0">
                  <c:v>1</c:v>
                </c:pt>
                <c:pt idx="1">
                  <c:v>1.3651418840094749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81142056"/>
        <c:axId val="381142448"/>
      </c:barChart>
      <c:catAx>
        <c:axId val="381142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81142448"/>
        <c:crosses val="autoZero"/>
        <c:auto val="1"/>
        <c:lblAlgn val="ctr"/>
        <c:lblOffset val="100"/>
        <c:noMultiLvlLbl val="0"/>
      </c:catAx>
      <c:valAx>
        <c:axId val="38114244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20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Fold mRNA expression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.0" sourceLinked="0"/>
        <c:majorTickMark val="out"/>
        <c:minorTickMark val="none"/>
        <c:tickLblPos val="nextTo"/>
        <c:spPr>
          <a:noFill/>
          <a:ln w="9525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81142056"/>
        <c:crosses val="autoZero"/>
        <c:crossBetween val="between"/>
        <c:majorUnit val="0.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UT9</c:v>
          </c:tx>
          <c:spPr>
            <a:noFill/>
            <a:ln>
              <a:solidFill>
                <a:schemeClr val="tx1"/>
              </a:solidFill>
            </a:ln>
            <a:effectLst/>
          </c:spPr>
          <c:invertIfNegative val="0"/>
          <c:errBars>
            <c:errBarType val="plus"/>
            <c:errValType val="cust"/>
            <c:noEndCap val="0"/>
            <c:plus>
              <c:numRef>
                <c:f>'SOD2'!$K$7:$L$7</c:f>
                <c:numCache>
                  <c:formatCode>General</c:formatCode>
                  <c:ptCount val="2"/>
                  <c:pt idx="0">
                    <c:v>0</c:v>
                  </c:pt>
                  <c:pt idx="1">
                    <c:v>0</c:v>
                  </c:pt>
                </c:numCache>
              </c:numRef>
            </c:plus>
            <c:minus>
              <c:numRef>
                <c:f>'SOD2'!$K$7:$L$7</c:f>
                <c:numCache>
                  <c:formatCode>General</c:formatCode>
                  <c:ptCount val="2"/>
                  <c:pt idx="0">
                    <c:v>0</c:v>
                  </c:pt>
                  <c:pt idx="1">
                    <c:v>0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'SOD2'!$K$4:$L$4</c:f>
              <c:strCache>
                <c:ptCount val="2"/>
                <c:pt idx="0">
                  <c:v>Control</c:v>
                </c:pt>
                <c:pt idx="1">
                  <c:v>Ethanol</c:v>
                </c:pt>
              </c:strCache>
            </c:strRef>
          </c:cat>
          <c:val>
            <c:numRef>
              <c:f>'SOD2'!$K$5:$L$5</c:f>
              <c:numCache>
                <c:formatCode>0.00</c:formatCode>
                <c:ptCount val="2"/>
                <c:pt idx="0">
                  <c:v>1</c:v>
                </c:pt>
                <c:pt idx="1">
                  <c:v>1.8757193708311373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81143232"/>
        <c:axId val="381143624"/>
      </c:barChart>
      <c:catAx>
        <c:axId val="381143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81143624"/>
        <c:crosses val="autoZero"/>
        <c:auto val="1"/>
        <c:lblAlgn val="ctr"/>
        <c:lblOffset val="100"/>
        <c:noMultiLvlLbl val="0"/>
      </c:catAx>
      <c:valAx>
        <c:axId val="38114362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20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Fold mRNA expression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.0" sourceLinked="0"/>
        <c:majorTickMark val="out"/>
        <c:minorTickMark val="none"/>
        <c:tickLblPos val="nextTo"/>
        <c:spPr>
          <a:noFill/>
          <a:ln w="9525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81143232"/>
        <c:crosses val="autoZero"/>
        <c:crossBetween val="between"/>
        <c:majorUnit val="0.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582243-59CE-43CE-A52B-58A9A24F24A1}" type="datetimeFigureOut">
              <a:rPr lang="en-US" smtClean="0"/>
              <a:pPr/>
              <a:t>11/24/2015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742045-8537-4413-9F55-EDC0F257A2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944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42045-8537-4413-9F55-EDC0F257A22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501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05114-22B3-43F0-95F7-968F29EA249D}" type="datetimeFigureOut">
              <a:rPr lang="en-US" smtClean="0"/>
              <a:pPr/>
              <a:t>11/24/2015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8AE2F-7C05-4E7B-A371-F84C2251F6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751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05114-22B3-43F0-95F7-968F29EA249D}" type="datetimeFigureOut">
              <a:rPr lang="en-US" smtClean="0"/>
              <a:pPr/>
              <a:t>11/24/2015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8AE2F-7C05-4E7B-A371-F84C2251F6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630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05114-22B3-43F0-95F7-968F29EA249D}" type="datetimeFigureOut">
              <a:rPr lang="en-US" smtClean="0"/>
              <a:pPr/>
              <a:t>11/24/2015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8AE2F-7C05-4E7B-A371-F84C2251F6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774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05114-22B3-43F0-95F7-968F29EA249D}" type="datetimeFigureOut">
              <a:rPr lang="en-US" smtClean="0"/>
              <a:pPr/>
              <a:t>11/24/2015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8AE2F-7C05-4E7B-A371-F84C2251F6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871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05114-22B3-43F0-95F7-968F29EA249D}" type="datetimeFigureOut">
              <a:rPr lang="en-US" smtClean="0"/>
              <a:pPr/>
              <a:t>11/24/2015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8AE2F-7C05-4E7B-A371-F84C2251F6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53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05114-22B3-43F0-95F7-968F29EA249D}" type="datetimeFigureOut">
              <a:rPr lang="en-US" smtClean="0"/>
              <a:pPr/>
              <a:t>11/24/2015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8AE2F-7C05-4E7B-A371-F84C2251F6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463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05114-22B3-43F0-95F7-968F29EA249D}" type="datetimeFigureOut">
              <a:rPr lang="en-US" smtClean="0"/>
              <a:pPr/>
              <a:t>11/24/2015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8AE2F-7C05-4E7B-A371-F84C2251F6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003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05114-22B3-43F0-95F7-968F29EA249D}" type="datetimeFigureOut">
              <a:rPr lang="en-US" smtClean="0"/>
              <a:pPr/>
              <a:t>11/24/2015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8AE2F-7C05-4E7B-A371-F84C2251F6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031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05114-22B3-43F0-95F7-968F29EA249D}" type="datetimeFigureOut">
              <a:rPr lang="en-US" smtClean="0"/>
              <a:pPr/>
              <a:t>11/24/2015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8AE2F-7C05-4E7B-A371-F84C2251F6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243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05114-22B3-43F0-95F7-968F29EA249D}" type="datetimeFigureOut">
              <a:rPr lang="en-US" smtClean="0"/>
              <a:pPr/>
              <a:t>11/24/2015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8AE2F-7C05-4E7B-A371-F84C2251F6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758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05114-22B3-43F0-95F7-968F29EA249D}" type="datetimeFigureOut">
              <a:rPr lang="en-US" smtClean="0"/>
              <a:pPr/>
              <a:t>11/24/2015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8AE2F-7C05-4E7B-A371-F84C2251F6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318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405114-22B3-43F0-95F7-968F29EA249D}" type="datetimeFigureOut">
              <a:rPr lang="en-US" smtClean="0"/>
              <a:pPr/>
              <a:t>11/24/2015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38AE2F-7C05-4E7B-A371-F84C2251F6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779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png"/><Relationship Id="rId9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tiff"/><Relationship Id="rId3" Type="http://schemas.openxmlformats.org/officeDocument/2006/relationships/image" Target="../media/image44.tiff"/><Relationship Id="rId7" Type="http://schemas.openxmlformats.org/officeDocument/2006/relationships/image" Target="../media/image48.tiff"/><Relationship Id="rId2" Type="http://schemas.openxmlformats.org/officeDocument/2006/relationships/image" Target="../media/image43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tiff"/><Relationship Id="rId5" Type="http://schemas.openxmlformats.org/officeDocument/2006/relationships/image" Target="../media/image46.tiff"/><Relationship Id="rId4" Type="http://schemas.openxmlformats.org/officeDocument/2006/relationships/image" Target="../media/image45.tiff"/><Relationship Id="rId9" Type="http://schemas.openxmlformats.org/officeDocument/2006/relationships/image" Target="../media/image50.tif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59.png"/><Relationship Id="rId3" Type="http://schemas.openxmlformats.org/officeDocument/2006/relationships/image" Target="../media/image53.png"/><Relationship Id="rId7" Type="http://schemas.openxmlformats.org/officeDocument/2006/relationships/chart" Target="../charts/chart5.xml"/><Relationship Id="rId12" Type="http://schemas.openxmlformats.org/officeDocument/2006/relationships/image" Target="../media/image58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11" Type="http://schemas.openxmlformats.org/officeDocument/2006/relationships/chart" Target="../charts/chart7.xml"/><Relationship Id="rId5" Type="http://schemas.openxmlformats.org/officeDocument/2006/relationships/chart" Target="../charts/chart4.xml"/><Relationship Id="rId15" Type="http://schemas.openxmlformats.org/officeDocument/2006/relationships/image" Target="../media/image60.png"/><Relationship Id="rId10" Type="http://schemas.openxmlformats.org/officeDocument/2006/relationships/image" Target="../media/image57.png"/><Relationship Id="rId4" Type="http://schemas.openxmlformats.org/officeDocument/2006/relationships/image" Target="../media/image54.png"/><Relationship Id="rId9" Type="http://schemas.openxmlformats.org/officeDocument/2006/relationships/chart" Target="../charts/chart6.xml"/><Relationship Id="rId14" Type="http://schemas.openxmlformats.org/officeDocument/2006/relationships/chart" Target="../charts/char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png"/><Relationship Id="rId9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8119" y="353085"/>
            <a:ext cx="11135762" cy="1973655"/>
          </a:xfrm>
        </p:spPr>
        <p:txBody>
          <a:bodyPr>
            <a:noAutofit/>
          </a:bodyPr>
          <a:lstStyle/>
          <a:p>
            <a:r>
              <a:rPr lang="en-US" sz="4000" b="1" dirty="0" smtClean="0"/>
              <a:t>Potential role </a:t>
            </a:r>
            <a:r>
              <a:rPr lang="en-US" sz="4000" b="1" dirty="0"/>
              <a:t>of cytochrome P450s in mediating the effects </a:t>
            </a:r>
            <a:r>
              <a:rPr lang="en-US" sz="4000" b="1" dirty="0" smtClean="0"/>
              <a:t>of alcohol </a:t>
            </a:r>
            <a:r>
              <a:rPr lang="en-US" sz="4000" b="1" dirty="0"/>
              <a:t>on HIV pathogenesis 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502450"/>
            <a:ext cx="9144000" cy="2463784"/>
          </a:xfrm>
        </p:spPr>
        <p:txBody>
          <a:bodyPr>
            <a:normAutofit/>
          </a:bodyPr>
          <a:lstStyle/>
          <a:p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P.S.Shantanu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Rao, Ph.D.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Pharmaceutical Sciences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College of Pharmacy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Tennessee Health Science Center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Memphis, TN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19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305" y="1030995"/>
            <a:ext cx="3225161" cy="19385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92058" y="3388412"/>
            <a:ext cx="2121408" cy="1851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92058" y="3775925"/>
            <a:ext cx="2121408" cy="15365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07118" y="3651628"/>
            <a:ext cx="11849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-ACTIN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69186" y="3242997"/>
            <a:ext cx="10608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Catalase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856307" y="22506"/>
            <a:ext cx="10515600" cy="8514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Expression of major AOEs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8121" y="1013873"/>
            <a:ext cx="3236976" cy="19413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824282" y="3668087"/>
            <a:ext cx="2560320" cy="18375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824282" y="3341584"/>
            <a:ext cx="2560320" cy="18288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686305" y="3562470"/>
            <a:ext cx="11849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-ACTIN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25291" y="3241747"/>
            <a:ext cx="9989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PRDX6</a:t>
            </a:r>
          </a:p>
        </p:txBody>
      </p:sp>
      <p:pic>
        <p:nvPicPr>
          <p:cNvPr id="3074" name="Picture 2" descr="G:\PRDX6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62216" y="4315968"/>
            <a:ext cx="3215224" cy="1938528"/>
          </a:xfrm>
          <a:prstGeom prst="rect">
            <a:avLst/>
          </a:prstGeom>
          <a:noFill/>
        </p:spPr>
      </p:pic>
      <p:pic>
        <p:nvPicPr>
          <p:cNvPr id="3076" name="Picture 4" descr="G:\CATALASE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70889" y="4334256"/>
            <a:ext cx="3226601" cy="19385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7987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128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Transcription of HO-1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G:\HO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0712" y="1505712"/>
            <a:ext cx="5456647" cy="3200400"/>
          </a:xfrm>
          <a:prstGeom prst="rect">
            <a:avLst/>
          </a:prstGeom>
          <a:noFill/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2042160" y="4998719"/>
            <a:ext cx="8900160" cy="1767841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0" marR="0" lvl="0" indent="-457200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Inducible heme degrading enzyme in cells</a:t>
            </a:r>
          </a:p>
          <a:p>
            <a:pPr marL="457200" marR="0" lvl="0" indent="-457200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Stress response protein induced under oxidative stress </a:t>
            </a:r>
          </a:p>
          <a:p>
            <a:pPr marL="457200" marR="0" lvl="0" indent="-457200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Reported to play a critical role in cellular protection</a:t>
            </a: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605"/>
            <a:ext cx="10515600" cy="945515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Expression of major ART metabolizing enzyme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6181" y="935914"/>
            <a:ext cx="3225162" cy="193852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79459" y="3154572"/>
            <a:ext cx="2286000" cy="2451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79459" y="3583187"/>
            <a:ext cx="2286000" cy="1752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96207" y="3069124"/>
            <a:ext cx="1152880" cy="4088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CYP3A4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04209" y="3471422"/>
            <a:ext cx="1215397" cy="4088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-ACTIN</a:t>
            </a:r>
          </a:p>
        </p:txBody>
      </p:sp>
      <p:pic>
        <p:nvPicPr>
          <p:cNvPr id="2050" name="Picture 2" descr="G:\3A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5049" y="4090416"/>
            <a:ext cx="3226601" cy="1938528"/>
          </a:xfrm>
          <a:prstGeom prst="rect">
            <a:avLst/>
          </a:prstGeom>
          <a:noFill/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853440" y="6140665"/>
            <a:ext cx="10515600" cy="71733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57200" marR="0" lvl="0" indent="-457200" algn="ctr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Major ART metabolizing enzyme in U937 cells. </a:t>
            </a: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Transcription of major drug efflux transporter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G:\ABCC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92424" y="1682496"/>
            <a:ext cx="5454103" cy="3200400"/>
          </a:xfrm>
          <a:prstGeom prst="rect">
            <a:avLst/>
          </a:prstGeom>
          <a:noFill/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838200" y="5455919"/>
            <a:ext cx="10515600" cy="114405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57200" marR="0" lvl="0" indent="-457200" algn="ctr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Major drug efflux transporter expressed in U937 cells. </a:t>
            </a: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Results so far suggest---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70313" y="2213317"/>
            <a:ext cx="88517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CYP2E1</a:t>
            </a:r>
          </a:p>
          <a:p>
            <a:endParaRPr lang="en-US" dirty="0"/>
          </a:p>
          <a:p>
            <a:r>
              <a:rPr lang="en-US" dirty="0"/>
              <a:t>AOEs</a:t>
            </a:r>
          </a:p>
          <a:p>
            <a:endParaRPr lang="en-US" dirty="0" smtClean="0"/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2920621" y="2183642"/>
            <a:ext cx="0" cy="34119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2920621" y="2797791"/>
            <a:ext cx="0" cy="30918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920621" y="4401653"/>
            <a:ext cx="0" cy="30918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970313" y="3801489"/>
            <a:ext cx="90601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CYP3A4</a:t>
            </a:r>
          </a:p>
          <a:p>
            <a:endParaRPr lang="en-US" dirty="0" smtClean="0"/>
          </a:p>
          <a:p>
            <a:r>
              <a:rPr lang="en-US" dirty="0" smtClean="0"/>
              <a:t>ABCC1</a:t>
            </a:r>
          </a:p>
          <a:p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920621" y="3823646"/>
            <a:ext cx="0" cy="30918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3765938" y="2213317"/>
            <a:ext cx="765119" cy="960120"/>
            <a:chOff x="2865186" y="3796457"/>
            <a:chExt cx="765119" cy="960120"/>
          </a:xfrm>
        </p:grpSpPr>
        <p:cxnSp>
          <p:nvCxnSpPr>
            <p:cNvPr id="13" name="Straight Connector 12"/>
            <p:cNvCxnSpPr/>
            <p:nvPr/>
          </p:nvCxnSpPr>
          <p:spPr>
            <a:xfrm flipH="1">
              <a:off x="3152633" y="3796457"/>
              <a:ext cx="0" cy="96012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>
              <a:off x="2876192" y="3796457"/>
              <a:ext cx="27644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>
              <a:off x="2865186" y="4749358"/>
              <a:ext cx="27644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3155275" y="4262869"/>
              <a:ext cx="47503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/>
          <p:cNvSpPr txBox="1"/>
          <p:nvPr/>
        </p:nvSpPr>
        <p:spPr>
          <a:xfrm>
            <a:off x="4531057" y="2479532"/>
            <a:ext cx="392819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Increase ROS/oxidative stress/cell death</a:t>
            </a:r>
            <a:endParaRPr lang="en-US" dirty="0"/>
          </a:p>
        </p:txBody>
      </p:sp>
      <p:grpSp>
        <p:nvGrpSpPr>
          <p:cNvPr id="26" name="Group 25"/>
          <p:cNvGrpSpPr/>
          <p:nvPr/>
        </p:nvGrpSpPr>
        <p:grpSpPr>
          <a:xfrm>
            <a:off x="3754932" y="3750714"/>
            <a:ext cx="765119" cy="960120"/>
            <a:chOff x="2854180" y="5333854"/>
            <a:chExt cx="765119" cy="960120"/>
          </a:xfrm>
        </p:grpSpPr>
        <p:cxnSp>
          <p:nvCxnSpPr>
            <p:cNvPr id="22" name="Straight Connector 21"/>
            <p:cNvCxnSpPr/>
            <p:nvPr/>
          </p:nvCxnSpPr>
          <p:spPr>
            <a:xfrm flipH="1">
              <a:off x="3141627" y="5333854"/>
              <a:ext cx="0" cy="96012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2865186" y="5333854"/>
              <a:ext cx="27644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>
              <a:off x="2854180" y="6286755"/>
              <a:ext cx="27644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3144269" y="5800266"/>
              <a:ext cx="47503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Box 27"/>
          <p:cNvSpPr txBox="1"/>
          <p:nvPr/>
        </p:nvSpPr>
        <p:spPr>
          <a:xfrm>
            <a:off x="4531057" y="4046108"/>
            <a:ext cx="454592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Increase drug accumulation/toxicity/cell death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4085965" y="5552137"/>
            <a:ext cx="2956259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ROS/Cell death?</a:t>
            </a:r>
            <a:endParaRPr lang="en-US" sz="3200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69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540" y="449883"/>
            <a:ext cx="10515600" cy="836658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ROS measurement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953232" y="2102837"/>
            <a:ext cx="4841511" cy="3577076"/>
            <a:chOff x="989132" y="1403231"/>
            <a:chExt cx="6120007" cy="386932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89132" y="1403231"/>
              <a:ext cx="6120007" cy="3869324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20023" y="1544898"/>
              <a:ext cx="2124347" cy="760420"/>
            </a:xfrm>
            <a:prstGeom prst="rect">
              <a:avLst/>
            </a:prstGeom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7604" y="2102837"/>
            <a:ext cx="4140014" cy="3046808"/>
          </a:xfrm>
          <a:prstGeom prst="rect">
            <a:avLst/>
          </a:prstGeom>
          <a:ln w="6350">
            <a:solidFill>
              <a:schemeClr val="tx1">
                <a:lumMod val="95000"/>
                <a:lumOff val="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194720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8675" y="10692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Cell viability (FACS)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00985" y="1576045"/>
            <a:ext cx="6020795" cy="4819082"/>
            <a:chOff x="30502647" y="21520663"/>
            <a:chExt cx="10324533" cy="926070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69918" y="21521695"/>
              <a:ext cx="4697082" cy="4333224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97797" y="21520663"/>
              <a:ext cx="4759003" cy="4336328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02647" y="26162141"/>
              <a:ext cx="4855459" cy="4528492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130990" y="26068406"/>
              <a:ext cx="4696190" cy="4712961"/>
            </a:xfrm>
            <a:prstGeom prst="rect">
              <a:avLst/>
            </a:prstGeom>
          </p:spPr>
        </p:pic>
      </p:grpSp>
      <p:pic>
        <p:nvPicPr>
          <p:cNvPr id="1026" name="Picture 2" descr="G:\Cell Viability FAC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65847" y="2270760"/>
            <a:ext cx="4732248" cy="34899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69055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Cell viability (XTT)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2311747"/>
            <a:ext cx="5486400" cy="310071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19862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449" y="1673876"/>
            <a:ext cx="2682239" cy="20116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1660" y="1673876"/>
            <a:ext cx="2682240" cy="20116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2872" y="1673876"/>
            <a:ext cx="2682240" cy="20116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4084" y="1673876"/>
            <a:ext cx="2682239" cy="20116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449" y="3946172"/>
            <a:ext cx="2682240" cy="20116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1660" y="3946172"/>
            <a:ext cx="2682240" cy="20116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2872" y="3946172"/>
            <a:ext cx="2682240" cy="201168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0" y="2513156"/>
            <a:ext cx="923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Day 0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-13005" y="4785452"/>
            <a:ext cx="923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Day 5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653767" y="1304544"/>
            <a:ext cx="923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Control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0111103" y="1304544"/>
            <a:ext cx="1388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Ethanol+ART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812314" y="1304544"/>
            <a:ext cx="580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ART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7494554" y="1304544"/>
            <a:ext cx="923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Ethanol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4084" y="3946172"/>
            <a:ext cx="2679192" cy="2009394"/>
          </a:xfrm>
          <a:prstGeom prst="rect">
            <a:avLst/>
          </a:prstGeom>
        </p:spPr>
      </p:pic>
      <p:sp>
        <p:nvSpPr>
          <p:cNvPr id="23" name="Title 3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U937 microscopic image (10x)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206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3"/>
          <p:cNvSpPr txBox="1">
            <a:spLocks/>
          </p:cNvSpPr>
          <p:nvPr/>
        </p:nvSpPr>
        <p:spPr>
          <a:xfrm>
            <a:off x="729558" y="486253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Rationalized effects of chronic ethanol+ART on HIV pathogenesis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5734" y="2343656"/>
            <a:ext cx="4323247" cy="4306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04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418" y="1398344"/>
            <a:ext cx="5152816" cy="314128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152516" y="303625"/>
            <a:ext cx="11834272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36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RATES OF HIV DIAGNOSES PER 100,000 POPULATION</a:t>
            </a:r>
            <a:endParaRPr lang="en-US" sz="36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047" y="1398344"/>
            <a:ext cx="4681990" cy="312449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10767994" y="6277037"/>
            <a:ext cx="16979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Shelby county </a:t>
            </a:r>
          </a:p>
          <a:p>
            <a:r>
              <a:rPr lang="en-US" dirty="0" smtClean="0"/>
              <a:t>report, 2013</a:t>
            </a:r>
            <a:endParaRPr lang="en-US" dirty="0"/>
          </a:p>
        </p:txBody>
      </p:sp>
      <p:pic>
        <p:nvPicPr>
          <p:cNvPr id="8" name="Picture 4" descr="AIDS Diagnoses among Adults and Adolescents, by Race/Ethnicity, 1985–2009—United States and Dependent Areas"/>
          <p:cNvPicPr>
            <a:picLocks noChangeAspect="1"/>
          </p:cNvPicPr>
          <p:nvPr/>
        </p:nvPicPr>
        <p:blipFill>
          <a:blip r:embed="rId4" cstate="print"/>
          <a:srcRect l="79692" t="87077" r="5379"/>
          <a:stretch>
            <a:fillRect/>
          </a:stretch>
        </p:blipFill>
        <p:spPr bwMode="auto">
          <a:xfrm>
            <a:off x="11140184" y="5658358"/>
            <a:ext cx="953520" cy="618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554634" y="4650847"/>
            <a:ext cx="7714945" cy="212365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smtClean="0"/>
              <a:t>~21,400 </a:t>
            </a:r>
            <a:r>
              <a:rPr lang="en-US" sz="2400" dirty="0"/>
              <a:t>Tennesseans </a:t>
            </a:r>
            <a:r>
              <a:rPr lang="en-US" sz="2400" dirty="0" smtClean="0"/>
              <a:t>with HIV/AIDS.</a:t>
            </a:r>
          </a:p>
          <a:p>
            <a:endParaRPr lang="en-US" sz="12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smtClean="0"/>
              <a:t>10</a:t>
            </a:r>
            <a:r>
              <a:rPr lang="en-US" sz="2400" baseline="30000" dirty="0" smtClean="0"/>
              <a:t>th</a:t>
            </a:r>
            <a:r>
              <a:rPr lang="en-US" sz="2400" dirty="0"/>
              <a:t> in the country in the rate of new </a:t>
            </a:r>
            <a:r>
              <a:rPr lang="en-US" sz="2400" dirty="0" smtClean="0"/>
              <a:t>HIV infections.</a:t>
            </a:r>
            <a:endParaRPr lang="en-US" sz="2400" dirty="0"/>
          </a:p>
          <a:p>
            <a:endParaRPr lang="en-US" sz="12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smtClean="0"/>
              <a:t>5</a:t>
            </a:r>
            <a:r>
              <a:rPr lang="en-US" sz="2400" baseline="30000" dirty="0" smtClean="0"/>
              <a:t>th</a:t>
            </a:r>
            <a:r>
              <a:rPr lang="en-US" sz="2400" dirty="0"/>
              <a:t> in the country in the rate of HIV/AIDS </a:t>
            </a:r>
            <a:r>
              <a:rPr lang="en-US" sz="2400" dirty="0" smtClean="0"/>
              <a:t>deaths.</a:t>
            </a:r>
          </a:p>
          <a:p>
            <a:endParaRPr lang="en-US" sz="12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smtClean="0"/>
              <a:t>Memphis among the top 10 cities for HIV infection rates.</a:t>
            </a:r>
          </a:p>
        </p:txBody>
      </p:sp>
    </p:spTree>
    <p:extLst>
      <p:ext uri="{BB962C8B-B14F-4D97-AF65-F5344CB8AC3E}">
        <p14:creationId xmlns:p14="http://schemas.microsoft.com/office/powerpoint/2010/main" val="4225015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Hypothesis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组合 29"/>
          <p:cNvGrpSpPr/>
          <p:nvPr/>
        </p:nvGrpSpPr>
        <p:grpSpPr>
          <a:xfrm>
            <a:off x="1291414" y="4655431"/>
            <a:ext cx="7648382" cy="1569660"/>
            <a:chOff x="1335760" y="3140968"/>
            <a:chExt cx="7648382" cy="1569660"/>
          </a:xfrm>
        </p:grpSpPr>
        <p:sp>
          <p:nvSpPr>
            <p:cNvPr id="7" name="TextBox 6"/>
            <p:cNvSpPr txBox="1"/>
            <p:nvPr/>
          </p:nvSpPr>
          <p:spPr>
            <a:xfrm>
              <a:off x="1335760" y="3744006"/>
              <a:ext cx="10775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 smtClean="0">
                  <a:latin typeface="Times New Roman" pitchFamily="18" charset="0"/>
                  <a:cs typeface="Times New Roman" pitchFamily="18" charset="0"/>
                </a:rPr>
                <a:t>Model:</a:t>
              </a:r>
              <a:endParaRPr lang="zh-CN" alt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左大括号 27"/>
            <p:cNvSpPr/>
            <p:nvPr/>
          </p:nvSpPr>
          <p:spPr>
            <a:xfrm>
              <a:off x="2474259" y="3272738"/>
              <a:ext cx="404727" cy="1369760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138696" y="3140968"/>
              <a:ext cx="5845446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i="1" dirty="0" smtClean="0">
                  <a:latin typeface="Times New Roman" pitchFamily="18" charset="0"/>
                  <a:cs typeface="Times New Roman" pitchFamily="18" charset="0"/>
                </a:rPr>
                <a:t>In vitro</a:t>
              </a:r>
              <a:r>
                <a:rPr lang="en-US" altLang="zh-CN" sz="2400" b="1" dirty="0" smtClean="0">
                  <a:latin typeface="Times New Roman" pitchFamily="18" charset="0"/>
                  <a:cs typeface="Times New Roman" pitchFamily="18" charset="0"/>
                </a:rPr>
                <a:t>: </a:t>
              </a:r>
              <a:r>
                <a:rPr lang="en-US" altLang="zh-CN" sz="2400" dirty="0" smtClean="0">
                  <a:latin typeface="Times New Roman" pitchFamily="18" charset="0"/>
                  <a:cs typeface="Times New Roman" pitchFamily="18" charset="0"/>
                </a:rPr>
                <a:t>U937 monocytic cells</a:t>
              </a:r>
            </a:p>
            <a:p>
              <a:r>
                <a:rPr lang="en-US" altLang="zh-CN" sz="2400" b="1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In vitro</a:t>
              </a:r>
              <a:r>
                <a:rPr lang="en-US" altLang="zh-CN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: </a:t>
              </a:r>
              <a:r>
                <a:rPr lang="en-US" altLang="zh-CN" sz="24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Primary HIV-infected macrophages  </a:t>
              </a:r>
            </a:p>
            <a:p>
              <a:r>
                <a:rPr lang="en-US" altLang="zh-CN" sz="2400" b="1" i="1" dirty="0" smtClean="0">
                  <a:latin typeface="Times New Roman" pitchFamily="18" charset="0"/>
                  <a:cs typeface="Times New Roman" pitchFamily="18" charset="0"/>
                </a:rPr>
                <a:t>In vitro</a:t>
              </a:r>
              <a:r>
                <a:rPr lang="en-US" altLang="zh-CN" sz="2400" b="1" dirty="0" smtClean="0">
                  <a:latin typeface="Times New Roman" pitchFamily="18" charset="0"/>
                  <a:cs typeface="Times New Roman" pitchFamily="18" charset="0"/>
                </a:rPr>
                <a:t>:</a:t>
              </a:r>
              <a:r>
                <a:rPr lang="en-US" altLang="zh-CN" sz="2400" b="1" i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zh-CN" sz="2400" dirty="0" smtClean="0">
                  <a:latin typeface="Times New Roman" pitchFamily="18" charset="0"/>
                  <a:cs typeface="Times New Roman" pitchFamily="18" charset="0"/>
                </a:rPr>
                <a:t>ART metabolism: Effects of ethanol </a:t>
              </a:r>
            </a:p>
            <a:p>
              <a:r>
                <a:rPr lang="en-US" altLang="zh-CN" sz="2400" b="1" i="1" dirty="0" smtClean="0">
                  <a:latin typeface="Times New Roman" pitchFamily="18" charset="0"/>
                  <a:cs typeface="Times New Roman" pitchFamily="18" charset="0"/>
                </a:rPr>
                <a:t>Ex vivo</a:t>
              </a:r>
              <a:r>
                <a:rPr lang="en-US" altLang="zh-CN" sz="2400" b="1" dirty="0" smtClean="0">
                  <a:latin typeface="Times New Roman" pitchFamily="18" charset="0"/>
                  <a:cs typeface="Times New Roman" pitchFamily="18" charset="0"/>
                </a:rPr>
                <a:t>: </a:t>
              </a:r>
              <a:r>
                <a:rPr lang="en-US" altLang="zh-CN" sz="2400" dirty="0" smtClean="0">
                  <a:latin typeface="Times New Roman" pitchFamily="18" charset="0"/>
                  <a:cs typeface="Times New Roman" pitchFamily="18" charset="0"/>
                </a:rPr>
                <a:t>Human monocytes/macrophages 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52" y="2194184"/>
            <a:ext cx="11997578" cy="853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494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485" y="20814"/>
            <a:ext cx="10515600" cy="819285"/>
          </a:xfrm>
        </p:spPr>
        <p:txBody>
          <a:bodyPr/>
          <a:lstStyle/>
          <a:p>
            <a:r>
              <a:rPr lang="en-US" dirty="0" smtClean="0"/>
              <a:t>Experimental design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097098" y="1157808"/>
            <a:ext cx="1736373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Collect PBMCs</a:t>
            </a:r>
          </a:p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(buffy coat)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09784" y="2787586"/>
            <a:ext cx="2710999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Collect, infect, and plate </a:t>
            </a:r>
          </a:p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(1.5-2.5*10</a:t>
            </a:r>
            <a:r>
              <a:rPr lang="en-US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/well)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5965284" y="1835396"/>
            <a:ext cx="0" cy="862537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134401" y="2005054"/>
            <a:ext cx="13981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mCSF (50 ng/ml)</a:t>
            </a:r>
          </a:p>
          <a:p>
            <a:r>
              <a:rPr lang="en-US" sz="1400" dirty="0"/>
              <a:t> </a:t>
            </a:r>
            <a:r>
              <a:rPr lang="en-US" sz="1400" dirty="0" smtClean="0"/>
              <a:t>    7-10 days</a:t>
            </a:r>
            <a:endParaRPr lang="en-US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4584029" y="2005054"/>
            <a:ext cx="12355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  Macrophage </a:t>
            </a:r>
          </a:p>
          <a:p>
            <a:r>
              <a:rPr lang="en-US" sz="1400" dirty="0" smtClean="0"/>
              <a:t>differentiation</a:t>
            </a:r>
            <a:endParaRPr lang="en-US" sz="1400" dirty="0"/>
          </a:p>
        </p:txBody>
      </p:sp>
      <p:sp>
        <p:nvSpPr>
          <p:cNvPr id="27" name="TextBox 26"/>
          <p:cNvSpPr txBox="1"/>
          <p:nvPr/>
        </p:nvSpPr>
        <p:spPr>
          <a:xfrm>
            <a:off x="2881057" y="2849141"/>
            <a:ext cx="15905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  HIV-Ada strain</a:t>
            </a:r>
          </a:p>
          <a:p>
            <a:r>
              <a:rPr lang="en-US" sz="1400" dirty="0"/>
              <a:t>20ng/10*10</a:t>
            </a:r>
            <a:r>
              <a:rPr lang="en-US" sz="1400" baseline="30000" dirty="0"/>
              <a:t>6</a:t>
            </a:r>
            <a:r>
              <a:rPr lang="en-US" sz="1400" dirty="0"/>
              <a:t> cells 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 flipH="1">
            <a:off x="5965284" y="3523571"/>
            <a:ext cx="0" cy="862537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075539" y="3693229"/>
            <a:ext cx="14570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Monitor p24 titer</a:t>
            </a:r>
          </a:p>
          <a:p>
            <a:r>
              <a:rPr lang="en-US" sz="1400" dirty="0"/>
              <a:t> </a:t>
            </a:r>
            <a:r>
              <a:rPr lang="en-US" sz="1400" dirty="0" smtClean="0"/>
              <a:t>    7-10 days</a:t>
            </a:r>
            <a:endParaRPr lang="en-US" sz="1400" dirty="0"/>
          </a:p>
        </p:txBody>
      </p:sp>
      <p:sp>
        <p:nvSpPr>
          <p:cNvPr id="30" name="TextBox 29"/>
          <p:cNvSpPr txBox="1"/>
          <p:nvPr/>
        </p:nvSpPr>
        <p:spPr>
          <a:xfrm>
            <a:off x="4764725" y="4475761"/>
            <a:ext cx="92846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347735" y="4475761"/>
            <a:ext cx="96693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Ethanol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 flipH="1">
            <a:off x="6860632" y="4961264"/>
            <a:ext cx="0" cy="862537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7515182" y="4699654"/>
            <a:ext cx="13058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20 mM ethanol</a:t>
            </a:r>
          </a:p>
          <a:p>
            <a:r>
              <a:rPr lang="en-US" sz="1400" b="1" dirty="0"/>
              <a:t> </a:t>
            </a:r>
            <a:r>
              <a:rPr lang="en-US" sz="1400" b="1" dirty="0" smtClean="0"/>
              <a:t>      14 days</a:t>
            </a:r>
            <a:endParaRPr lang="en-US" sz="1400" b="1" dirty="0"/>
          </a:p>
        </p:txBody>
      </p:sp>
      <p:cxnSp>
        <p:nvCxnSpPr>
          <p:cNvPr id="34" name="Straight Arrow Connector 33"/>
          <p:cNvCxnSpPr/>
          <p:nvPr/>
        </p:nvCxnSpPr>
        <p:spPr>
          <a:xfrm flipH="1">
            <a:off x="5229499" y="4961264"/>
            <a:ext cx="0" cy="862537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5278917" y="5130922"/>
            <a:ext cx="15817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0.5 ml fresh media </a:t>
            </a:r>
          </a:p>
          <a:p>
            <a:r>
              <a:rPr lang="en-US" sz="1400" dirty="0"/>
              <a:t> </a:t>
            </a:r>
            <a:r>
              <a:rPr lang="en-US" sz="1400" dirty="0" smtClean="0"/>
              <a:t>        each day</a:t>
            </a:r>
            <a:endParaRPr lang="en-US" sz="1400" dirty="0"/>
          </a:p>
        </p:txBody>
      </p:sp>
      <p:sp>
        <p:nvSpPr>
          <p:cNvPr id="36" name="TextBox 35"/>
          <p:cNvSpPr txBox="1"/>
          <p:nvPr/>
        </p:nvSpPr>
        <p:spPr>
          <a:xfrm>
            <a:off x="4951518" y="6113146"/>
            <a:ext cx="223651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Collect RNA/Protein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3489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874414" y="645782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Effect of chronic ethanol on p24 production</a:t>
            </a:r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6663992"/>
              </p:ext>
            </p:extLst>
          </p:nvPr>
        </p:nvGraphicFramePr>
        <p:xfrm>
          <a:off x="6382693" y="2283568"/>
          <a:ext cx="4941683" cy="32390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1723691"/>
              </p:ext>
            </p:extLst>
          </p:nvPr>
        </p:nvGraphicFramePr>
        <p:xfrm>
          <a:off x="998564" y="2276609"/>
          <a:ext cx="4898260" cy="32390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0103667" y="257118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9267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hart 11"/>
          <p:cNvGraphicFramePr>
            <a:graphicFrameLocks/>
          </p:cNvGraphicFramePr>
          <p:nvPr>
            <p:extLst/>
          </p:nvPr>
        </p:nvGraphicFramePr>
        <p:xfrm>
          <a:off x="474366" y="609962"/>
          <a:ext cx="3152775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6850" y="242207"/>
            <a:ext cx="1559310" cy="2528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16543" t="12158" r="16852" b="29884"/>
          <a:stretch/>
        </p:blipFill>
        <p:spPr>
          <a:xfrm>
            <a:off x="1466850" y="548008"/>
            <a:ext cx="1559310" cy="3252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55027" y="209454"/>
            <a:ext cx="8082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CYP2E1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2944984" y="585739"/>
            <a:ext cx="7841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dirty="0" smtClean="0"/>
              <a:t>β</a:t>
            </a:r>
            <a:r>
              <a:rPr lang="en-US" sz="1600" dirty="0" smtClean="0"/>
              <a:t>-Actin</a:t>
            </a:r>
            <a:endParaRPr lang="en-US" sz="1600" dirty="0"/>
          </a:p>
        </p:txBody>
      </p:sp>
      <p:sp>
        <p:nvSpPr>
          <p:cNvPr id="2" name="Rectangle 1"/>
          <p:cNvSpPr/>
          <p:nvPr/>
        </p:nvSpPr>
        <p:spPr>
          <a:xfrm>
            <a:off x="575732" y="155233"/>
            <a:ext cx="3107267" cy="31637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Chart 12"/>
          <p:cNvGraphicFramePr>
            <a:graphicFrameLocks/>
          </p:cNvGraphicFramePr>
          <p:nvPr>
            <p:extLst/>
          </p:nvPr>
        </p:nvGraphicFramePr>
        <p:xfrm>
          <a:off x="4485744" y="619316"/>
          <a:ext cx="3152775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31745" y="242235"/>
            <a:ext cx="1371261" cy="27178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/>
          <a:srcRect l="16543" t="25603" r="17458" b="29884"/>
          <a:stretch/>
        </p:blipFill>
        <p:spPr>
          <a:xfrm>
            <a:off x="5631745" y="580272"/>
            <a:ext cx="1371261" cy="24648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982166" y="199365"/>
            <a:ext cx="8258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CYP3A4</a:t>
            </a:r>
            <a:endParaRPr lang="en-US" sz="1600" dirty="0"/>
          </a:p>
        </p:txBody>
      </p:sp>
      <p:sp>
        <p:nvSpPr>
          <p:cNvPr id="21" name="TextBox 20"/>
          <p:cNvSpPr txBox="1"/>
          <p:nvPr/>
        </p:nvSpPr>
        <p:spPr>
          <a:xfrm>
            <a:off x="7003006" y="514016"/>
            <a:ext cx="7841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dirty="0" smtClean="0"/>
              <a:t>β</a:t>
            </a:r>
            <a:r>
              <a:rPr lang="en-US" sz="1600" dirty="0" smtClean="0"/>
              <a:t>-Actin</a:t>
            </a:r>
            <a:endParaRPr lang="en-US" sz="1600" dirty="0"/>
          </a:p>
        </p:txBody>
      </p:sp>
      <p:sp>
        <p:nvSpPr>
          <p:cNvPr id="41" name="Rectangle 40"/>
          <p:cNvSpPr/>
          <p:nvPr/>
        </p:nvSpPr>
        <p:spPr>
          <a:xfrm>
            <a:off x="4584460" y="162283"/>
            <a:ext cx="3107267" cy="31637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2" name="Chart 21"/>
          <p:cNvGraphicFramePr>
            <a:graphicFrameLocks/>
          </p:cNvGraphicFramePr>
          <p:nvPr>
            <p:extLst/>
          </p:nvPr>
        </p:nvGraphicFramePr>
        <p:xfrm>
          <a:off x="8503338" y="605863"/>
          <a:ext cx="3152775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23" name="Picture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19624" y="267512"/>
            <a:ext cx="1308032" cy="31467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4"/>
          <a:srcRect l="16543" t="12158" r="16852" b="29884"/>
          <a:stretch/>
        </p:blipFill>
        <p:spPr>
          <a:xfrm>
            <a:off x="9619624" y="630025"/>
            <a:ext cx="1308032" cy="277003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0869223" y="249393"/>
            <a:ext cx="8807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Catalase</a:t>
            </a:r>
            <a:endParaRPr lang="en-US" sz="1600" dirty="0"/>
          </a:p>
        </p:txBody>
      </p:sp>
      <p:sp>
        <p:nvSpPr>
          <p:cNvPr id="26" name="TextBox 25"/>
          <p:cNvSpPr txBox="1"/>
          <p:nvPr/>
        </p:nvSpPr>
        <p:spPr>
          <a:xfrm>
            <a:off x="10927656" y="580244"/>
            <a:ext cx="7841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dirty="0" smtClean="0"/>
              <a:t>β</a:t>
            </a:r>
            <a:r>
              <a:rPr lang="en-US" sz="1600" dirty="0" smtClean="0"/>
              <a:t>-Actin</a:t>
            </a:r>
            <a:endParaRPr lang="en-US" sz="1600" dirty="0"/>
          </a:p>
        </p:txBody>
      </p:sp>
      <p:sp>
        <p:nvSpPr>
          <p:cNvPr id="48" name="Rectangle 47"/>
          <p:cNvSpPr/>
          <p:nvPr/>
        </p:nvSpPr>
        <p:spPr>
          <a:xfrm>
            <a:off x="8568265" y="155233"/>
            <a:ext cx="3107267" cy="31637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8" name="Chart 27"/>
          <p:cNvGraphicFramePr>
            <a:graphicFrameLocks/>
          </p:cNvGraphicFramePr>
          <p:nvPr>
            <p:extLst/>
          </p:nvPr>
        </p:nvGraphicFramePr>
        <p:xfrm>
          <a:off x="508485" y="4039854"/>
          <a:ext cx="3152775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0"/>
          <a:srcRect l="6549" r="2464" b="3464"/>
          <a:stretch/>
        </p:blipFill>
        <p:spPr>
          <a:xfrm>
            <a:off x="1661999" y="3728552"/>
            <a:ext cx="1354667" cy="25859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/>
          <a:srcRect l="16543" t="12158" r="16852" b="29884"/>
          <a:stretch/>
        </p:blipFill>
        <p:spPr>
          <a:xfrm>
            <a:off x="1661999" y="4035906"/>
            <a:ext cx="1354667" cy="26463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981341" y="3700273"/>
            <a:ext cx="7362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PRDX6</a:t>
            </a:r>
            <a:endParaRPr lang="en-US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2962190" y="4021523"/>
            <a:ext cx="7841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dirty="0" smtClean="0"/>
              <a:t>β</a:t>
            </a:r>
            <a:r>
              <a:rPr lang="en-US" sz="1600" dirty="0" smtClean="0"/>
              <a:t>-Actin</a:t>
            </a:r>
            <a:endParaRPr lang="en-US" sz="1600" dirty="0"/>
          </a:p>
        </p:txBody>
      </p:sp>
      <p:sp>
        <p:nvSpPr>
          <p:cNvPr id="49" name="Rectangle 48"/>
          <p:cNvSpPr/>
          <p:nvPr/>
        </p:nvSpPr>
        <p:spPr>
          <a:xfrm>
            <a:off x="584636" y="3596301"/>
            <a:ext cx="3107267" cy="31637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/>
          <p:cNvGrpSpPr/>
          <p:nvPr/>
        </p:nvGrpSpPr>
        <p:grpSpPr>
          <a:xfrm>
            <a:off x="4497144" y="3616619"/>
            <a:ext cx="3201531" cy="3203174"/>
            <a:chOff x="3644160" y="3580122"/>
            <a:chExt cx="3201531" cy="3203174"/>
          </a:xfrm>
        </p:grpSpPr>
        <p:graphicFrame>
          <p:nvGraphicFramePr>
            <p:cNvPr id="35" name="Chart 34"/>
            <p:cNvGraphicFramePr>
              <a:graphicFrameLocks/>
            </p:cNvGraphicFramePr>
            <p:nvPr>
              <p:extLst/>
            </p:nvPr>
          </p:nvGraphicFramePr>
          <p:xfrm>
            <a:off x="3644160" y="4040096"/>
            <a:ext cx="3152775" cy="2743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1"/>
            </a:graphicData>
          </a:graphic>
        </p:graphicFrame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12"/>
            <a:srcRect r="2500" b="24348"/>
            <a:stretch/>
          </p:blipFill>
          <p:spPr>
            <a:xfrm>
              <a:off x="4744473" y="4002583"/>
              <a:ext cx="1350421" cy="286602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4753082" y="3671276"/>
              <a:ext cx="1333202" cy="257860"/>
            </a:xfrm>
            <a:prstGeom prst="rect">
              <a:avLst/>
            </a:prstGeom>
          </p:spPr>
        </p:pic>
        <p:sp>
          <p:nvSpPr>
            <p:cNvPr id="36" name="TextBox 35"/>
            <p:cNvSpPr txBox="1"/>
            <p:nvPr/>
          </p:nvSpPr>
          <p:spPr>
            <a:xfrm>
              <a:off x="6157299" y="3640411"/>
              <a:ext cx="64633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SOD1</a:t>
              </a:r>
              <a:endParaRPr lang="en-US" sz="1600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6061502" y="3969807"/>
              <a:ext cx="78418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600" dirty="0" smtClean="0"/>
                <a:t>β</a:t>
              </a:r>
              <a:r>
                <a:rPr lang="en-US" sz="1600" dirty="0" smtClean="0"/>
                <a:t>-Actin</a:t>
              </a:r>
              <a:endParaRPr lang="en-US" sz="1600" dirty="0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3718999" y="3580122"/>
              <a:ext cx="3107267" cy="3163700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38" name="Chart 37"/>
          <p:cNvGraphicFramePr>
            <a:graphicFrameLocks/>
          </p:cNvGraphicFramePr>
          <p:nvPr>
            <p:extLst/>
          </p:nvPr>
        </p:nvGraphicFramePr>
        <p:xfrm>
          <a:off x="8455752" y="4064768"/>
          <a:ext cx="3152775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pic>
        <p:nvPicPr>
          <p:cNvPr id="33" name="Picture 3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544050" y="3691435"/>
            <a:ext cx="1431955" cy="245134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12"/>
          <a:srcRect r="2500" b="24348"/>
          <a:stretch/>
        </p:blipFill>
        <p:spPr>
          <a:xfrm>
            <a:off x="9544050" y="3980101"/>
            <a:ext cx="1450282" cy="318528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11050450" y="3611625"/>
            <a:ext cx="6463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SOD2</a:t>
            </a:r>
            <a:endParaRPr lang="en-US" sz="1600" dirty="0"/>
          </a:p>
        </p:txBody>
      </p:sp>
      <p:sp>
        <p:nvSpPr>
          <p:cNvPr id="40" name="TextBox 39"/>
          <p:cNvSpPr txBox="1"/>
          <p:nvPr/>
        </p:nvSpPr>
        <p:spPr>
          <a:xfrm>
            <a:off x="10965788" y="3931585"/>
            <a:ext cx="7841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dirty="0" smtClean="0"/>
              <a:t>β</a:t>
            </a:r>
            <a:r>
              <a:rPr lang="en-US" sz="1600" dirty="0" smtClean="0"/>
              <a:t>-Actin</a:t>
            </a:r>
            <a:endParaRPr lang="en-US" sz="1600" dirty="0"/>
          </a:p>
        </p:txBody>
      </p:sp>
      <p:sp>
        <p:nvSpPr>
          <p:cNvPr id="51" name="Rectangle 50"/>
          <p:cNvSpPr/>
          <p:nvPr/>
        </p:nvSpPr>
        <p:spPr>
          <a:xfrm>
            <a:off x="8568265" y="3605290"/>
            <a:ext cx="3107267" cy="31637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431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3161" y="1992791"/>
            <a:ext cx="4348394" cy="4707024"/>
          </a:xfrm>
          <a:prstGeom prst="rect">
            <a:avLst/>
          </a:prstGeom>
        </p:spPr>
      </p:pic>
      <p:sp>
        <p:nvSpPr>
          <p:cNvPr id="25" name="Title 3"/>
          <p:cNvSpPr txBox="1">
            <a:spLocks/>
          </p:cNvSpPr>
          <p:nvPr/>
        </p:nvSpPr>
        <p:spPr>
          <a:xfrm>
            <a:off x="729558" y="486253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Possible cellular pathways mediating the effects of chronic alcohol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2468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Hypothesis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组合 29"/>
          <p:cNvGrpSpPr/>
          <p:nvPr/>
        </p:nvGrpSpPr>
        <p:grpSpPr>
          <a:xfrm>
            <a:off x="1291414" y="4655431"/>
            <a:ext cx="9028825" cy="1569660"/>
            <a:chOff x="1335760" y="3140968"/>
            <a:chExt cx="9028825" cy="1569660"/>
          </a:xfrm>
        </p:grpSpPr>
        <p:sp>
          <p:nvSpPr>
            <p:cNvPr id="7" name="TextBox 6"/>
            <p:cNvSpPr txBox="1"/>
            <p:nvPr/>
          </p:nvSpPr>
          <p:spPr>
            <a:xfrm>
              <a:off x="1335760" y="3744006"/>
              <a:ext cx="10775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 smtClean="0">
                  <a:latin typeface="Times New Roman" pitchFamily="18" charset="0"/>
                  <a:cs typeface="Times New Roman" pitchFamily="18" charset="0"/>
                </a:rPr>
                <a:t>Model:</a:t>
              </a:r>
              <a:endParaRPr lang="zh-CN" alt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左大括号 27"/>
            <p:cNvSpPr/>
            <p:nvPr/>
          </p:nvSpPr>
          <p:spPr>
            <a:xfrm>
              <a:off x="2474259" y="3272738"/>
              <a:ext cx="404727" cy="1369760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138696" y="3140968"/>
              <a:ext cx="7225889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i="1" dirty="0" smtClean="0">
                  <a:latin typeface="Times New Roman" pitchFamily="18" charset="0"/>
                  <a:cs typeface="Times New Roman" pitchFamily="18" charset="0"/>
                </a:rPr>
                <a:t>In vitro</a:t>
              </a:r>
              <a:r>
                <a:rPr lang="en-US" altLang="zh-CN" sz="2400" b="1" dirty="0" smtClean="0">
                  <a:latin typeface="Times New Roman" pitchFamily="18" charset="0"/>
                  <a:cs typeface="Times New Roman" pitchFamily="18" charset="0"/>
                </a:rPr>
                <a:t>: </a:t>
              </a:r>
              <a:r>
                <a:rPr lang="en-US" altLang="zh-CN" sz="2400" dirty="0" smtClean="0">
                  <a:latin typeface="Times New Roman" pitchFamily="18" charset="0"/>
                  <a:cs typeface="Times New Roman" pitchFamily="18" charset="0"/>
                </a:rPr>
                <a:t>U937 monocytic cells</a:t>
              </a:r>
            </a:p>
            <a:p>
              <a:r>
                <a:rPr lang="en-US" altLang="zh-CN" sz="2400" b="1" i="1" dirty="0" smtClean="0">
                  <a:latin typeface="Times New Roman" pitchFamily="18" charset="0"/>
                  <a:cs typeface="Times New Roman" pitchFamily="18" charset="0"/>
                </a:rPr>
                <a:t>In vitro</a:t>
              </a:r>
              <a:r>
                <a:rPr lang="en-US" altLang="zh-CN" sz="2400" b="1" dirty="0" smtClean="0">
                  <a:latin typeface="Times New Roman" pitchFamily="18" charset="0"/>
                  <a:cs typeface="Times New Roman" pitchFamily="18" charset="0"/>
                </a:rPr>
                <a:t>: </a:t>
              </a:r>
              <a:r>
                <a:rPr lang="en-US" altLang="zh-CN" sz="2400" dirty="0" smtClean="0">
                  <a:latin typeface="Times New Roman" pitchFamily="18" charset="0"/>
                  <a:cs typeface="Times New Roman" pitchFamily="18" charset="0"/>
                </a:rPr>
                <a:t>Primary HIV-infected macrophages  </a:t>
              </a:r>
            </a:p>
            <a:p>
              <a:r>
                <a:rPr lang="en-US" altLang="zh-CN" sz="2400" b="1" i="1" dirty="0" smtClean="0">
                  <a:latin typeface="Times New Roman" pitchFamily="18" charset="0"/>
                  <a:cs typeface="Times New Roman" pitchFamily="18" charset="0"/>
                </a:rPr>
                <a:t>In vitro</a:t>
              </a:r>
              <a:r>
                <a:rPr lang="en-US" altLang="zh-CN" sz="2400" b="1" dirty="0" smtClean="0">
                  <a:latin typeface="Times New Roman" pitchFamily="18" charset="0"/>
                  <a:cs typeface="Times New Roman" pitchFamily="18" charset="0"/>
                </a:rPr>
                <a:t>:</a:t>
              </a:r>
              <a:r>
                <a:rPr lang="en-US" altLang="zh-CN" sz="2400" b="1" i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zh-CN" sz="2400" dirty="0" smtClean="0">
                  <a:latin typeface="Times New Roman" pitchFamily="18" charset="0"/>
                  <a:cs typeface="Times New Roman" pitchFamily="18" charset="0"/>
                </a:rPr>
                <a:t>ART metabolism: Effects of ethanol (on-going) </a:t>
              </a:r>
            </a:p>
            <a:p>
              <a:r>
                <a:rPr lang="en-US" altLang="zh-CN" sz="2400" b="1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Ex vivo</a:t>
              </a:r>
              <a:r>
                <a:rPr lang="en-US" altLang="zh-CN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: </a:t>
              </a:r>
              <a:r>
                <a:rPr lang="en-US" altLang="zh-CN" sz="24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Human monocytes/macrophages </a:t>
              </a: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11" y="2444633"/>
            <a:ext cx="11997578" cy="853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937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501" y="295151"/>
            <a:ext cx="10515600" cy="946818"/>
          </a:xfrm>
        </p:spPr>
        <p:txBody>
          <a:bodyPr/>
          <a:lstStyle/>
          <a:p>
            <a:r>
              <a:rPr lang="en-US" dirty="0" smtClean="0"/>
              <a:t>Experimental design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927136" y="1643368"/>
            <a:ext cx="204414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Recruited patients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5936" y="4514404"/>
            <a:ext cx="33522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Collect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Plasma and Monocytes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5965284" y="2111621"/>
            <a:ext cx="0" cy="862537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980478" y="2272012"/>
            <a:ext cx="22439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Non-smokers</a:t>
            </a:r>
          </a:p>
          <a:p>
            <a:pPr algn="ctr"/>
            <a:r>
              <a:rPr lang="en-US" sz="1400" dirty="0" smtClean="0"/>
              <a:t>Non ART/infectious diseases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4351700" y="2281279"/>
            <a:ext cx="16135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  Mild-to-moderate </a:t>
            </a:r>
          </a:p>
          <a:p>
            <a:pPr algn="ctr"/>
            <a:r>
              <a:rPr lang="en-US" sz="1400" dirty="0" smtClean="0"/>
              <a:t>Alcohol user</a:t>
            </a:r>
            <a:endParaRPr lang="en-US" sz="1400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5962035" y="4964639"/>
            <a:ext cx="0" cy="862537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144908" y="3075586"/>
            <a:ext cx="1608133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Alcohol Users</a:t>
            </a:r>
          </a:p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N=6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97987" y="3075586"/>
            <a:ext cx="2101857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HIV+alcohol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Users</a:t>
            </a:r>
          </a:p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N=4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6776321" y="3838575"/>
            <a:ext cx="0" cy="585051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201794" y="3838575"/>
            <a:ext cx="0" cy="585051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586506" y="5908079"/>
            <a:ext cx="278794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Collect RNA/DNA/Protein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1228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" y="98425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Oxidative stress parameters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9007" y="1557127"/>
            <a:ext cx="6893935" cy="4643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244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" y="222250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Relative alcohol metabolism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6725" y="1459997"/>
            <a:ext cx="3829050" cy="5159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708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188118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Antioxidant enzymes - expression in monocytes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20" y="1513681"/>
            <a:ext cx="11003359" cy="5076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305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2317687" y="1569267"/>
            <a:ext cx="7620000" cy="4648200"/>
          </a:xfrm>
          <a:prstGeom prst="rect">
            <a:avLst/>
          </a:prstGeom>
        </p:spPr>
        <p:txBody>
          <a:bodyPr/>
          <a:lstStyle/>
          <a:p>
            <a:pPr marL="342900" indent="-342900" algn="just" eaLnBrk="0" hangingPunct="0">
              <a:spcBef>
                <a:spcPct val="20000"/>
              </a:spcBef>
              <a:buSzPct val="65000"/>
              <a:buFont typeface="Wingdings" pitchFamily="2" charset="2"/>
              <a:buChar char="Ø"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Prevalence of mild-to-moderate alcoholic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(7-14 drinks/week for Men and 4-7 drinks/week for Women)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3-fold (50-60%) higher in HIV-infected population</a:t>
            </a:r>
          </a:p>
          <a:p>
            <a:pPr marL="342900" indent="-342900" algn="just" eaLnBrk="0" hangingPunct="0">
              <a:spcBef>
                <a:spcPct val="20000"/>
              </a:spcBef>
              <a:buSzPct val="65000"/>
              <a:buFont typeface="Wingdings" pitchFamily="2" charset="2"/>
              <a:buChar char="Ø"/>
            </a:pP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eaLnBrk="0" hangingPunct="0">
              <a:spcBef>
                <a:spcPct val="20000"/>
              </a:spcBef>
              <a:buSzPct val="65000"/>
              <a:buFont typeface="Wingdings" pitchFamily="2" charset="2"/>
              <a:buChar char="Ø"/>
            </a:pP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Alcohol </a:t>
            </a:r>
          </a:p>
          <a:p>
            <a:pPr algn="just" eaLnBrk="0" hangingPunct="0">
              <a:spcBef>
                <a:spcPct val="20000"/>
              </a:spcBef>
              <a:buSzPct val="65000"/>
            </a:pPr>
            <a:r>
              <a:rPr lang="en-US" sz="2600" dirty="0">
                <a:latin typeface="Times New Roman" pitchFamily="18" charset="0"/>
                <a:cs typeface="Times New Roman" pitchFamily="18" charset="0"/>
                <a:sym typeface="Symbol"/>
              </a:rPr>
              <a:t>	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  <a:sym typeface="Symbol"/>
              </a:rPr>
              <a:t> HIV-1 infection</a:t>
            </a: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>
              <a:spcBef>
                <a:spcPct val="20000"/>
              </a:spcBef>
              <a:buSzPct val="65000"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	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  <a:sym typeface="Symbol"/>
              </a:rPr>
              <a:t>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AIDS and neuroAIDS  </a:t>
            </a:r>
          </a:p>
          <a:p>
            <a:pPr algn="just" eaLnBrk="0" hangingPunct="0">
              <a:spcBef>
                <a:spcPct val="20000"/>
              </a:spcBef>
              <a:buSzPct val="65000"/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  <a:sym typeface="Symbol"/>
              </a:rPr>
              <a:t> N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euronal damage and neuropsychological  	impairments</a:t>
            </a:r>
          </a:p>
          <a:p>
            <a:pPr algn="just" eaLnBrk="0" hangingPunct="0">
              <a:spcBef>
                <a:spcPct val="20000"/>
              </a:spcBef>
              <a:buSzPct val="65000"/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  <a:sym typeface="Symbol"/>
              </a:rPr>
              <a:t> Mortality risk of AIDS and other diseases</a:t>
            </a: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>
              <a:spcBef>
                <a:spcPct val="20000"/>
              </a:spcBef>
              <a:buSzPct val="65000"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 algn="just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Ø"/>
            </a:pPr>
            <a:endParaRPr lang="en-US" sz="24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887" y="14784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Alcohol use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amongst HIV-infected population</a:t>
            </a:r>
          </a:p>
        </p:txBody>
      </p:sp>
    </p:spTree>
    <p:extLst>
      <p:ext uri="{BB962C8B-B14F-4D97-AF65-F5344CB8AC3E}">
        <p14:creationId xmlns:p14="http://schemas.microsoft.com/office/powerpoint/2010/main" val="959242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3"/>
          <p:cNvSpPr txBox="1">
            <a:spLocks/>
          </p:cNvSpPr>
          <p:nvPr/>
        </p:nvSpPr>
        <p:spPr>
          <a:xfrm>
            <a:off x="729558" y="486253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Observed interactions between alcohol intake and HIV infection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5100" y="1993058"/>
            <a:ext cx="4824515" cy="4417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928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5831"/>
            <a:ext cx="10515600" cy="1036283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Conclusions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32114"/>
            <a:ext cx="10515600" cy="5467861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vitro studies</a:t>
            </a:r>
          </a:p>
          <a:p>
            <a:pPr marL="914400" lvl="1" indent="-457200" algn="just">
              <a:lnSpc>
                <a:spcPct val="150000"/>
              </a:lnSpc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Chronic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ethanol and/or ART treatment significantly alter the expression of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CYPs and AOEs.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 algn="just">
              <a:lnSpc>
                <a:spcPct val="150000"/>
              </a:lnSpc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These changes were associated with enhanced production of reactive oxygen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species and decreased cell viability.</a:t>
            </a:r>
          </a:p>
          <a:p>
            <a:pPr marL="914400" lvl="1" indent="-457200" algn="just">
              <a:lnSpc>
                <a:spcPct val="150000"/>
              </a:lnSpc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HIV replication in primary MDM is enhanced following chronic ethanol treatment.</a:t>
            </a:r>
          </a:p>
          <a:p>
            <a:pPr marL="914400" lvl="1" indent="-457200" algn="just">
              <a:lnSpc>
                <a:spcPct val="150000"/>
              </a:lnSpc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Preliminary data suggests associated changes in expression of CYPs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AOEs.</a:t>
            </a:r>
          </a:p>
          <a:p>
            <a:pPr algn="just">
              <a:lnSpc>
                <a:spcPct val="150000"/>
              </a:lnSpc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 vivo study</a:t>
            </a:r>
          </a:p>
          <a:p>
            <a:pPr lvl="1" algn="just">
              <a:lnSpc>
                <a:spcPct val="150000"/>
              </a:lnSpc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Alcohol use amongst HIV infected patients was associated with enhanced oxidative stress compared to non-infected alcohol users.	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50000"/>
              </a:lnSpc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Overall, chronic ethanol mediated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changes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CYPs and AOEs are rationalized for the enhancement in HIV replication.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4012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406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Acknowledgement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3440" y="1673225"/>
            <a:ext cx="10515600" cy="4351338"/>
          </a:xfrm>
        </p:spPr>
        <p:txBody>
          <a:bodyPr>
            <a:normAutofit/>
          </a:bodyPr>
          <a:lstStyle/>
          <a:p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Santosh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Kumar (PI)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Kumar research group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College of pharmacy, UTHSC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NIH - AA022063-01A1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DA031616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133600" y="5486399"/>
            <a:ext cx="8229600" cy="10065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Thank you for your attention!!!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6894" y="1822009"/>
            <a:ext cx="4366651" cy="266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000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99527" y="900541"/>
            <a:ext cx="5792945" cy="294891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415889" y="6581001"/>
            <a:ext cx="577611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Samir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Zakhari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Overview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How Is Alcohol Metabolized by the Body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NIAAA publication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730344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Ethanol metabolism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06583" y="4253498"/>
            <a:ext cx="11488847" cy="1923464"/>
          </a:xfrm>
        </p:spPr>
        <p:txBody>
          <a:bodyPr>
            <a:normAutofit fontScale="92500"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CYP3A4 and CYP1A2 (minor role)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CYP2E1 (Induction by ethanol): Brain, Hearth, Lungs, Macrophages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ADH/ALDH: primarily in Liver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Km of CYP2E1 for alcohol is 10 mM ,10-fold higher than the Km of ADH for ethanol</a:t>
            </a:r>
          </a:p>
        </p:txBody>
      </p:sp>
    </p:spTree>
    <p:extLst>
      <p:ext uri="{BB962C8B-B14F-4D97-AF65-F5344CB8AC3E}">
        <p14:creationId xmlns:p14="http://schemas.microsoft.com/office/powerpoint/2010/main" val="3397717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712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Ethanol 50mM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88648" y="1703873"/>
            <a:ext cx="8614702" cy="184544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206751" y="4337190"/>
            <a:ext cx="97784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AdvTimes-b"/>
              </a:rPr>
              <a:t>Methods</a:t>
            </a:r>
            <a:r>
              <a:rPr lang="en-US" dirty="0">
                <a:latin typeface="AdvTimes-b"/>
              </a:rPr>
              <a:t>: </a:t>
            </a:r>
            <a:r>
              <a:rPr lang="en-US" dirty="0" smtClean="0">
                <a:latin typeface="AdvTimes"/>
              </a:rPr>
              <a:t>“via </a:t>
            </a:r>
            <a:r>
              <a:rPr lang="en-US" dirty="0">
                <a:latin typeface="AdvTimes"/>
              </a:rPr>
              <a:t>an indwelling intragastric catheter to </a:t>
            </a:r>
            <a:r>
              <a:rPr lang="en-US" dirty="0" smtClean="0">
                <a:latin typeface="AdvTimes"/>
              </a:rPr>
              <a:t>achieve an </a:t>
            </a:r>
            <a:r>
              <a:rPr lang="en-US" dirty="0">
                <a:latin typeface="AdvTimes"/>
              </a:rPr>
              <a:t>alcohol concentration of 50 to 60 mM for 4 consecutive days per </a:t>
            </a:r>
            <a:r>
              <a:rPr lang="en-US" dirty="0" smtClean="0">
                <a:latin typeface="AdvTimes"/>
              </a:rPr>
              <a:t>week </a:t>
            </a:r>
            <a:r>
              <a:rPr lang="en-US" dirty="0">
                <a:latin typeface="AdvTimes"/>
              </a:rPr>
              <a:t>for the duration of </a:t>
            </a:r>
            <a:r>
              <a:rPr lang="en-US" dirty="0" smtClean="0">
                <a:latin typeface="AdvTimes"/>
              </a:rPr>
              <a:t>the study”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82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0552" y="1134511"/>
            <a:ext cx="5455018" cy="191650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1155" y="3643604"/>
            <a:ext cx="549381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>
                <a:latin typeface="Arial" panose="020B0604020202020204" pitchFamily="34" charset="0"/>
              </a:rPr>
              <a:t>In vitro </a:t>
            </a:r>
            <a:r>
              <a:rPr lang="en-US" b="1" dirty="0">
                <a:latin typeface="Arial" panose="020B0604020202020204" pitchFamily="34" charset="0"/>
              </a:rPr>
              <a:t>studies with primary human </a:t>
            </a:r>
            <a:r>
              <a:rPr lang="en-US" b="1" dirty="0" smtClean="0">
                <a:latin typeface="Arial" panose="020B0604020202020204" pitchFamily="34" charset="0"/>
              </a:rPr>
              <a:t>hepatocytes</a:t>
            </a:r>
          </a:p>
          <a:p>
            <a:endParaRPr lang="en-US" b="1" dirty="0"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Alcohol </a:t>
            </a:r>
            <a:r>
              <a:rPr lang="en-US" sz="1600" dirty="0"/>
              <a:t>(35-85 mM</a:t>
            </a:r>
            <a:r>
              <a:rPr lang="en-US" sz="1600" dirty="0" smtClean="0"/>
              <a:t>)</a:t>
            </a:r>
            <a:endParaRPr lang="en-US" sz="1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07380" y="1313819"/>
            <a:ext cx="6084620" cy="99028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017728" y="3643604"/>
            <a:ext cx="4263924" cy="11387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>
                <a:latin typeface="Arial" panose="020B0604020202020204" pitchFamily="34" charset="0"/>
              </a:rPr>
              <a:t>Peripheral Blood Lymphocytes</a:t>
            </a:r>
            <a:endParaRPr lang="en-US" b="1" dirty="0" smtClean="0">
              <a:latin typeface="Arial" panose="020B0604020202020204" pitchFamily="34" charset="0"/>
            </a:endParaRPr>
          </a:p>
          <a:p>
            <a:endParaRPr lang="en-US" b="1" dirty="0"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Alcohol treatment: up to 40mM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No effect on cell viability with 80 mM ethanol</a:t>
            </a:r>
          </a:p>
        </p:txBody>
      </p:sp>
    </p:spTree>
    <p:extLst>
      <p:ext uri="{BB962C8B-B14F-4D97-AF65-F5344CB8AC3E}">
        <p14:creationId xmlns:p14="http://schemas.microsoft.com/office/powerpoint/2010/main" val="1507251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ART concentration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Darunavir median plasma concentration (with ritonavir): 7.2µM</a:t>
            </a:r>
          </a:p>
          <a:p>
            <a:pPr lvl="1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Yilmaz et al., AIDS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 Hum Retroviruses. 2009 Apr; 25(4):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457–461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Combination ratio: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PI+ritonavir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4:1 (with lopinavir as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Kaletra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®)</a:t>
            </a:r>
          </a:p>
        </p:txBody>
      </p:sp>
    </p:spTree>
    <p:extLst>
      <p:ext uri="{BB962C8B-B14F-4D97-AF65-F5344CB8AC3E}">
        <p14:creationId xmlns:p14="http://schemas.microsoft.com/office/powerpoint/2010/main" val="2357561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65361" y="22026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ART affects ethanol metabolism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65361" y="1645420"/>
            <a:ext cx="10515600" cy="1604962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Ethanol concentration in untreated HIV patients: 28mM (Dosed 1g/kg ethanol)</a:t>
            </a:r>
          </a:p>
          <a:p>
            <a:pPr lvl="2"/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patients on ART: 25 mM </a:t>
            </a:r>
          </a:p>
          <a:p>
            <a:pPr lvl="2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DOI: 10.1097/QAI.0b013e318256625f, 2012.</a:t>
            </a:r>
          </a:p>
        </p:txBody>
      </p:sp>
    </p:spTree>
    <p:extLst>
      <p:ext uri="{BB962C8B-B14F-4D97-AF65-F5344CB8AC3E}">
        <p14:creationId xmlns:p14="http://schemas.microsoft.com/office/powerpoint/2010/main" val="1619662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4674889" y="1888346"/>
            <a:ext cx="2897716" cy="3071840"/>
            <a:chOff x="4674889" y="1888346"/>
            <a:chExt cx="2897716" cy="3071840"/>
          </a:xfrm>
        </p:grpSpPr>
        <p:sp>
          <p:nvSpPr>
            <p:cNvPr id="4" name="TextBox 3"/>
            <p:cNvSpPr txBox="1"/>
            <p:nvPr/>
          </p:nvSpPr>
          <p:spPr>
            <a:xfrm>
              <a:off x="5213022" y="1888346"/>
              <a:ext cx="1669047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Chronic Ethanol</a:t>
              </a:r>
              <a:endParaRPr lang="en-US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023697" y="3664281"/>
              <a:ext cx="796077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  </a:t>
              </a:r>
              <a:r>
                <a:rPr lang="en-US" dirty="0" smtClean="0">
                  <a:solidFill>
                    <a:srgbClr val="FF0000"/>
                  </a:solidFill>
                </a:rPr>
                <a:t>ROS?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440041" y="3664281"/>
              <a:ext cx="884055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  </a:t>
              </a:r>
              <a:r>
                <a:rPr lang="en-US" dirty="0" smtClean="0">
                  <a:solidFill>
                    <a:srgbClr val="FF0000"/>
                  </a:solidFill>
                </a:rPr>
                <a:t>NF</a:t>
              </a:r>
              <a:r>
                <a:rPr lang="el-GR" dirty="0" smtClean="0">
                  <a:solidFill>
                    <a:srgbClr val="FF0000"/>
                  </a:solidFill>
                </a:rPr>
                <a:t>κ</a:t>
              </a:r>
              <a:r>
                <a:rPr lang="en-US" dirty="0" smtClean="0">
                  <a:solidFill>
                    <a:srgbClr val="FF0000"/>
                  </a:solidFill>
                </a:rPr>
                <a:t>B?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7" name="Up Arrow 6"/>
            <p:cNvSpPr/>
            <p:nvPr/>
          </p:nvSpPr>
          <p:spPr>
            <a:xfrm>
              <a:off x="5072802" y="3708619"/>
              <a:ext cx="90535" cy="280657"/>
            </a:xfrm>
            <a:prstGeom prst="up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8" name="Straight Arrow Connector 7"/>
            <p:cNvCxnSpPr/>
            <p:nvPr/>
          </p:nvCxnSpPr>
          <p:spPr>
            <a:xfrm>
              <a:off x="6062289" y="2306018"/>
              <a:ext cx="0" cy="38396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H="1">
              <a:off x="5399521" y="3231797"/>
              <a:ext cx="593799" cy="38464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9"/>
            <p:cNvGrpSpPr/>
            <p:nvPr/>
          </p:nvGrpSpPr>
          <p:grpSpPr>
            <a:xfrm>
              <a:off x="5154649" y="2716138"/>
              <a:ext cx="1815279" cy="461486"/>
              <a:chOff x="4327218" y="1269347"/>
              <a:chExt cx="1815279" cy="461486"/>
            </a:xfrm>
          </p:grpSpPr>
          <p:sp>
            <p:nvSpPr>
              <p:cNvPr id="16" name="TextBox 15"/>
              <p:cNvSpPr txBox="1"/>
              <p:nvPr/>
            </p:nvSpPr>
            <p:spPr>
              <a:xfrm>
                <a:off x="4327218" y="1316472"/>
                <a:ext cx="1045084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  CYP2E1</a:t>
                </a:r>
                <a:endParaRPr lang="en-US" dirty="0"/>
              </a:p>
            </p:txBody>
          </p:sp>
          <p:sp>
            <p:nvSpPr>
              <p:cNvPr id="17" name="Up Arrow 16"/>
              <p:cNvSpPr/>
              <p:nvPr/>
            </p:nvSpPr>
            <p:spPr>
              <a:xfrm>
                <a:off x="4382838" y="1360809"/>
                <a:ext cx="90535" cy="280657"/>
              </a:xfrm>
              <a:prstGeom prst="upArrow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5310380" y="1309630"/>
                <a:ext cx="832117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  AOEs</a:t>
                </a:r>
                <a:endParaRPr lang="en-US" dirty="0"/>
              </a:p>
            </p:txBody>
          </p:sp>
          <p:sp>
            <p:nvSpPr>
              <p:cNvPr id="19" name="Down Arrow 18"/>
              <p:cNvSpPr/>
              <p:nvPr/>
            </p:nvSpPr>
            <p:spPr>
              <a:xfrm>
                <a:off x="5380497" y="1355826"/>
                <a:ext cx="90534" cy="280657"/>
              </a:xfrm>
              <a:prstGeom prst="downArrow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4327218" y="1269347"/>
                <a:ext cx="1741977" cy="46148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noFill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4674889" y="4590854"/>
              <a:ext cx="2897716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Enhanced HIV pathogenesis</a:t>
              </a:r>
              <a:endParaRPr lang="en-US" dirty="0"/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>
              <a:off x="6130024" y="3228413"/>
              <a:ext cx="568721" cy="37573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H="1">
              <a:off x="6288270" y="4110898"/>
              <a:ext cx="593799" cy="38464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5369300" y="4113469"/>
              <a:ext cx="568721" cy="37573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Up Arrow 14"/>
            <p:cNvSpPr/>
            <p:nvPr/>
          </p:nvSpPr>
          <p:spPr>
            <a:xfrm>
              <a:off x="6518624" y="3716152"/>
              <a:ext cx="90535" cy="280657"/>
            </a:xfrm>
            <a:prstGeom prst="up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15345" y="1703680"/>
            <a:ext cx="166904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Chronic Ethanol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987767" y="3531746"/>
            <a:ext cx="176762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  Oxidative stress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3" name="Up Arrow 22"/>
          <p:cNvSpPr/>
          <p:nvPr/>
        </p:nvSpPr>
        <p:spPr>
          <a:xfrm>
            <a:off x="1036871" y="3576084"/>
            <a:ext cx="90535" cy="280657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1299294" y="2176415"/>
            <a:ext cx="385098" cy="2896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/>
          <p:cNvGrpSpPr/>
          <p:nvPr/>
        </p:nvGrpSpPr>
        <p:grpSpPr>
          <a:xfrm>
            <a:off x="995197" y="2573771"/>
            <a:ext cx="1815279" cy="461486"/>
            <a:chOff x="4327218" y="1269347"/>
            <a:chExt cx="1815279" cy="461486"/>
          </a:xfrm>
        </p:grpSpPr>
        <p:sp>
          <p:nvSpPr>
            <p:cNvPr id="26" name="TextBox 25"/>
            <p:cNvSpPr txBox="1"/>
            <p:nvPr/>
          </p:nvSpPr>
          <p:spPr>
            <a:xfrm>
              <a:off x="4327218" y="1316472"/>
              <a:ext cx="1045084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  CYP2E1</a:t>
              </a:r>
              <a:endParaRPr lang="en-US" dirty="0"/>
            </a:p>
          </p:txBody>
        </p:sp>
        <p:sp>
          <p:nvSpPr>
            <p:cNvPr id="27" name="Up Arrow 26"/>
            <p:cNvSpPr/>
            <p:nvPr/>
          </p:nvSpPr>
          <p:spPr>
            <a:xfrm>
              <a:off x="4382838" y="1360809"/>
              <a:ext cx="90535" cy="280657"/>
            </a:xfrm>
            <a:prstGeom prst="up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310380" y="1309630"/>
              <a:ext cx="832117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  AOEs</a:t>
              </a:r>
              <a:endParaRPr lang="en-US" dirty="0"/>
            </a:p>
          </p:txBody>
        </p:sp>
        <p:sp>
          <p:nvSpPr>
            <p:cNvPr id="29" name="Down Arrow 28"/>
            <p:cNvSpPr/>
            <p:nvPr/>
          </p:nvSpPr>
          <p:spPr>
            <a:xfrm>
              <a:off x="5380497" y="1355826"/>
              <a:ext cx="90534" cy="280657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4327218" y="1269347"/>
              <a:ext cx="1741977" cy="46148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noFill/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515437" y="4448487"/>
            <a:ext cx="289771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Enhanced HIV pathogenesis?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1888176" y="3090631"/>
            <a:ext cx="0" cy="38396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1902837" y="3982926"/>
            <a:ext cx="0" cy="38396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048476" y="1703680"/>
            <a:ext cx="139583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HIV infection</a:t>
            </a:r>
            <a:endParaRPr lang="en-US" dirty="0"/>
          </a:p>
        </p:txBody>
      </p:sp>
      <p:cxnSp>
        <p:nvCxnSpPr>
          <p:cNvPr id="35" name="Straight Arrow Connector 34"/>
          <p:cNvCxnSpPr/>
          <p:nvPr/>
        </p:nvCxnSpPr>
        <p:spPr>
          <a:xfrm flipH="1">
            <a:off x="2048476" y="2166935"/>
            <a:ext cx="384048" cy="29260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9233816" y="1928259"/>
            <a:ext cx="138358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Ethanol+ART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8887017" y="3683013"/>
            <a:ext cx="67272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  ROS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10151589" y="3683013"/>
            <a:ext cx="139943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  cell viability</a:t>
            </a:r>
            <a:endParaRPr lang="en-US" dirty="0"/>
          </a:p>
        </p:txBody>
      </p:sp>
      <p:sp>
        <p:nvSpPr>
          <p:cNvPr id="39" name="Up Arrow 38"/>
          <p:cNvSpPr/>
          <p:nvPr/>
        </p:nvSpPr>
        <p:spPr>
          <a:xfrm>
            <a:off x="8936121" y="3727351"/>
            <a:ext cx="90535" cy="280657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Down Arrow 39"/>
          <p:cNvSpPr/>
          <p:nvPr/>
        </p:nvSpPr>
        <p:spPr>
          <a:xfrm>
            <a:off x="10224891" y="3742912"/>
            <a:ext cx="90534" cy="280657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9925608" y="2324750"/>
            <a:ext cx="0" cy="38396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>
            <a:off x="9262840" y="3250529"/>
            <a:ext cx="593799" cy="38464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Group 42"/>
          <p:cNvGrpSpPr/>
          <p:nvPr/>
        </p:nvGrpSpPr>
        <p:grpSpPr>
          <a:xfrm>
            <a:off x="8409612" y="2735879"/>
            <a:ext cx="3031992" cy="461486"/>
            <a:chOff x="4213304" y="1269347"/>
            <a:chExt cx="3031992" cy="461486"/>
          </a:xfrm>
        </p:grpSpPr>
        <p:sp>
          <p:nvSpPr>
            <p:cNvPr id="44" name="TextBox 43"/>
            <p:cNvSpPr txBox="1"/>
            <p:nvPr/>
          </p:nvSpPr>
          <p:spPr>
            <a:xfrm>
              <a:off x="4213304" y="1316472"/>
              <a:ext cx="1045084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  CYP2E1</a:t>
              </a:r>
              <a:endParaRPr lang="en-US" dirty="0"/>
            </a:p>
          </p:txBody>
        </p:sp>
        <p:sp>
          <p:nvSpPr>
            <p:cNvPr id="45" name="Up Arrow 44"/>
            <p:cNvSpPr/>
            <p:nvPr/>
          </p:nvSpPr>
          <p:spPr>
            <a:xfrm>
              <a:off x="4268924" y="1360809"/>
              <a:ext cx="90535" cy="280657"/>
            </a:xfrm>
            <a:prstGeom prst="up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5320672" y="1316472"/>
              <a:ext cx="1045084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  CYP3A4</a:t>
              </a:r>
              <a:endParaRPr lang="en-US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6413179" y="1301602"/>
              <a:ext cx="832117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  AOEs</a:t>
              </a:r>
              <a:endParaRPr lang="en-US" dirty="0"/>
            </a:p>
          </p:txBody>
        </p:sp>
        <p:sp>
          <p:nvSpPr>
            <p:cNvPr id="48" name="Down Arrow 47"/>
            <p:cNvSpPr/>
            <p:nvPr/>
          </p:nvSpPr>
          <p:spPr>
            <a:xfrm>
              <a:off x="5386812" y="1360809"/>
              <a:ext cx="90534" cy="280657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49" name="Down Arrow 48"/>
            <p:cNvSpPr/>
            <p:nvPr/>
          </p:nvSpPr>
          <p:spPr>
            <a:xfrm>
              <a:off x="6483296" y="1347798"/>
              <a:ext cx="90534" cy="280657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4213304" y="1269347"/>
              <a:ext cx="2984569" cy="46148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noFill/>
              </a:endParaRPr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8538208" y="4609586"/>
            <a:ext cx="289771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Enhanced HIV pathogenesis?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52" name="Straight Arrow Connector 51"/>
          <p:cNvCxnSpPr/>
          <p:nvPr/>
        </p:nvCxnSpPr>
        <p:spPr>
          <a:xfrm>
            <a:off x="9993343" y="3247145"/>
            <a:ext cx="568721" cy="37573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H="1">
            <a:off x="10151589" y="4129630"/>
            <a:ext cx="593799" cy="38464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9232619" y="4132201"/>
            <a:ext cx="568721" cy="37573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89200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965357" y="193140"/>
            <a:ext cx="8305800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Effects of alcohol on HIV-1 infection</a:t>
            </a:r>
            <a:endParaRPr lang="en-US" sz="32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889157" y="1739632"/>
            <a:ext cx="8458200" cy="3581400"/>
          </a:xfrm>
        </p:spPr>
        <p:txBody>
          <a:bodyPr/>
          <a:lstStyle/>
          <a:p>
            <a:pPr marL="0" indent="0" algn="just">
              <a:buClrTx/>
              <a:buNone/>
            </a:pPr>
            <a:r>
              <a:rPr lang="en-US" altLang="zh-CN" sz="36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 </a:t>
            </a:r>
            <a:r>
              <a:rPr lang="en-US" altLang="zh-CN" sz="3600" dirty="0">
                <a:solidFill>
                  <a:srgbClr val="FF0000"/>
                </a:solidFill>
                <a:latin typeface="Times New Roman" pitchFamily="18" charset="0"/>
                <a:ea typeface="宋体" charset="0"/>
                <a:cs typeface="Times New Roman" pitchFamily="18" charset="0"/>
                <a:sym typeface="Symbol" charset="0"/>
              </a:rPr>
              <a:t>O</a:t>
            </a:r>
            <a:r>
              <a:rPr lang="en-US" altLang="zh-CN" sz="3600" dirty="0">
                <a:solidFill>
                  <a:srgbClr val="FF0000"/>
                </a:solidFill>
                <a:latin typeface="Times New Roman" pitchFamily="18" charset="0"/>
                <a:ea typeface="宋体" charset="0"/>
                <a:cs typeface="Times New Roman" pitchFamily="18" charset="0"/>
              </a:rPr>
              <a:t>xidative stress </a:t>
            </a:r>
          </a:p>
          <a:p>
            <a:pPr marL="0" indent="0" algn="just">
              <a:buClrTx/>
              <a:buNone/>
            </a:pPr>
            <a:r>
              <a:rPr lang="en-US" altLang="zh-CN" sz="3600" dirty="0" smtClean="0">
                <a:solidFill>
                  <a:srgbClr val="161616"/>
                </a:solidFill>
                <a:latin typeface="Times New Roman" pitchFamily="18" charset="0"/>
                <a:ea typeface="宋体" charset="0"/>
                <a:cs typeface="Times New Roman" pitchFamily="18" charset="0"/>
                <a:sym typeface="Symbol" charset="0"/>
              </a:rPr>
              <a:t> </a:t>
            </a:r>
            <a:r>
              <a:rPr lang="en-US" altLang="zh-CN" sz="3600" dirty="0">
                <a:solidFill>
                  <a:srgbClr val="FF0000"/>
                </a:solidFill>
                <a:latin typeface="Times New Roman" pitchFamily="18" charset="0"/>
                <a:ea typeface="宋体" charset="0"/>
                <a:cs typeface="Times New Roman" pitchFamily="18" charset="0"/>
                <a:sym typeface="Symbol" charset="0"/>
              </a:rPr>
              <a:t>Response to antiretroviral therapy (ART)</a:t>
            </a:r>
          </a:p>
          <a:p>
            <a:pPr marL="0" indent="0" algn="just">
              <a:buClrTx/>
              <a:buNone/>
            </a:pP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 </a:t>
            </a:r>
            <a:r>
              <a:rPr lang="en-US" altLang="zh-CN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Viral replication</a:t>
            </a:r>
          </a:p>
          <a:p>
            <a:pPr marL="0" indent="0" algn="just">
              <a:buClrTx/>
              <a:buNone/>
            </a:pP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 </a:t>
            </a:r>
            <a:r>
              <a:rPr lang="en-US" altLang="zh-CN" sz="3600" dirty="0" smtClean="0">
                <a:solidFill>
                  <a:srgbClr val="161616"/>
                </a:solidFill>
                <a:latin typeface="Times New Roman" pitchFamily="18" charset="0"/>
                <a:ea typeface="宋体" charset="0"/>
                <a:cs typeface="Times New Roman" pitchFamily="18" charset="0"/>
                <a:sym typeface="Symbol" charset="0"/>
              </a:rPr>
              <a:t>Immune function</a:t>
            </a:r>
          </a:p>
          <a:p>
            <a:pPr marL="0" indent="0" algn="just">
              <a:buClrTx/>
              <a:buNone/>
            </a:pP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 </a:t>
            </a:r>
            <a:r>
              <a:rPr lang="en-US" altLang="zh-CN" sz="36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CNS barrier permeability </a:t>
            </a:r>
          </a:p>
          <a:p>
            <a:pPr marL="0" indent="0" algn="just">
              <a:buClrTx/>
              <a:buNone/>
            </a:pPr>
            <a:endParaRPr lang="en-US" altLang="zh-CN" sz="3600" dirty="0">
              <a:solidFill>
                <a:srgbClr val="161616"/>
              </a:solidFill>
              <a:latin typeface="Times New Roman" pitchFamily="18" charset="0"/>
              <a:ea typeface="宋体" charset="0"/>
              <a:cs typeface="Times New Roman" pitchFamily="18" charset="0"/>
              <a:sym typeface="Symbol" charset="0"/>
            </a:endParaRPr>
          </a:p>
          <a:p>
            <a:pPr marL="0" indent="0" algn="just">
              <a:buClrTx/>
              <a:buNone/>
            </a:pPr>
            <a:endParaRPr lang="en-US" altLang="zh-CN" sz="3600" dirty="0" smtClean="0">
              <a:solidFill>
                <a:srgbClr val="FF0000"/>
              </a:solidFill>
              <a:latin typeface="Times New Roman" pitchFamily="18" charset="0"/>
              <a:ea typeface="宋体" charset="0"/>
              <a:cs typeface="Times New Roman" pitchFamily="18" charset="0"/>
              <a:sym typeface="Symbol" charset="0"/>
            </a:endParaRPr>
          </a:p>
          <a:p>
            <a:pPr marL="0" indent="0" algn="just">
              <a:buClrTx/>
              <a:buNone/>
            </a:pPr>
            <a:endParaRPr lang="en-US" altLang="zh-CN" sz="3600" dirty="0">
              <a:solidFill>
                <a:srgbClr val="FF0000"/>
              </a:solidFill>
              <a:latin typeface="Times New Roman" pitchFamily="18" charset="0"/>
              <a:ea typeface="宋体" charset="0"/>
              <a:cs typeface="Times New Roman" pitchFamily="18" charset="0"/>
              <a:sym typeface="Symbol" charset="0"/>
            </a:endParaRPr>
          </a:p>
          <a:p>
            <a:pPr algn="just">
              <a:buClrTx/>
              <a:buFont typeface="Wingdings" pitchFamily="2" charset="2"/>
              <a:buChar char="Ø"/>
            </a:pPr>
            <a:endParaRPr lang="en-US" altLang="zh-CN" sz="2800" dirty="0">
              <a:solidFill>
                <a:srgbClr val="161616"/>
              </a:solidFill>
              <a:latin typeface="Times New Roman" pitchFamily="18" charset="0"/>
              <a:ea typeface="宋体" charset="0"/>
              <a:cs typeface="Times New Roman" pitchFamily="18" charset="0"/>
              <a:sym typeface="Symbol" charset="0"/>
            </a:endParaRPr>
          </a:p>
          <a:p>
            <a:pPr algn="just">
              <a:buClrTx/>
              <a:buFont typeface="Wingdings" pitchFamily="2" charset="2"/>
              <a:buChar char="Ø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12931" y="5632827"/>
            <a:ext cx="63318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CYTOCHROME P450 (CYP)?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211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/>
          <p:cNvSpPr/>
          <p:nvPr/>
        </p:nvSpPr>
        <p:spPr>
          <a:xfrm>
            <a:off x="947832" y="2641303"/>
            <a:ext cx="395693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en-US" sz="2400" dirty="0" smtClean="0">
                <a:solidFill>
                  <a:srgbClr val="2A2000"/>
                </a:solidFill>
              </a:rPr>
              <a:t>Alcohol induces CYP2A6, CYP2E1, CYP3A4.</a:t>
            </a:r>
          </a:p>
          <a:p>
            <a:endParaRPr lang="en-US" sz="2400" dirty="0" smtClean="0">
              <a:solidFill>
                <a:srgbClr val="2A2000"/>
              </a:solidFill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en-US" sz="2400" dirty="0" smtClean="0">
                <a:solidFill>
                  <a:srgbClr val="2A2000"/>
                </a:solidFill>
              </a:rPr>
              <a:t>Alcohol produces reactive oxygen species (ROS).</a:t>
            </a:r>
          </a:p>
          <a:p>
            <a:pPr marL="342900" indent="-342900">
              <a:buFont typeface="Wingdings" pitchFamily="2" charset="2"/>
              <a:buChar char="q"/>
            </a:pPr>
            <a:endParaRPr lang="en-US" sz="2400" dirty="0" smtClean="0">
              <a:solidFill>
                <a:srgbClr val="2A2000"/>
              </a:solidFill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en-US" sz="2400" dirty="0" smtClean="0">
                <a:solidFill>
                  <a:srgbClr val="2A2000"/>
                </a:solidFill>
              </a:rPr>
              <a:t>Alcohol induces anti-oxidants: SOD1, catalase.</a:t>
            </a:r>
          </a:p>
          <a:p>
            <a:pPr marL="342900" indent="-342900">
              <a:buFont typeface="Wingdings" pitchFamily="2" charset="2"/>
              <a:buChar char="q"/>
            </a:pPr>
            <a:endParaRPr lang="en-US" sz="2400" dirty="0" smtClean="0">
              <a:solidFill>
                <a:srgbClr val="2A2000"/>
              </a:solidFill>
            </a:endParaRPr>
          </a:p>
        </p:txBody>
      </p:sp>
      <p:pic>
        <p:nvPicPr>
          <p:cNvPr id="5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63" y="10833"/>
            <a:ext cx="5943600" cy="1472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1248" y="2073799"/>
            <a:ext cx="5480961" cy="455132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39887" y="10836"/>
            <a:ext cx="5943600" cy="154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398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Hypothesis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996" y="2257207"/>
            <a:ext cx="11516008" cy="1297066"/>
          </a:xfrm>
          <a:prstGeom prst="rect">
            <a:avLst/>
          </a:prstGeom>
        </p:spPr>
      </p:pic>
      <p:grpSp>
        <p:nvGrpSpPr>
          <p:cNvPr id="6" name="组合 29"/>
          <p:cNvGrpSpPr/>
          <p:nvPr/>
        </p:nvGrpSpPr>
        <p:grpSpPr>
          <a:xfrm>
            <a:off x="1291414" y="4655431"/>
            <a:ext cx="7853567" cy="1569660"/>
            <a:chOff x="1335760" y="3140968"/>
            <a:chExt cx="7853567" cy="1569660"/>
          </a:xfrm>
        </p:grpSpPr>
        <p:sp>
          <p:nvSpPr>
            <p:cNvPr id="7" name="TextBox 6"/>
            <p:cNvSpPr txBox="1"/>
            <p:nvPr/>
          </p:nvSpPr>
          <p:spPr>
            <a:xfrm>
              <a:off x="1335760" y="3744006"/>
              <a:ext cx="10775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 smtClean="0">
                  <a:latin typeface="Times New Roman" pitchFamily="18" charset="0"/>
                  <a:cs typeface="Times New Roman" pitchFamily="18" charset="0"/>
                </a:rPr>
                <a:t>Model:</a:t>
              </a:r>
              <a:endParaRPr lang="zh-CN" alt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左大括号 27"/>
            <p:cNvSpPr/>
            <p:nvPr/>
          </p:nvSpPr>
          <p:spPr>
            <a:xfrm>
              <a:off x="2474259" y="3272738"/>
              <a:ext cx="404727" cy="1369760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138696" y="3140968"/>
              <a:ext cx="6050631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In vitro</a:t>
              </a:r>
              <a:r>
                <a:rPr lang="en-US" altLang="zh-CN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: </a:t>
              </a:r>
              <a:r>
                <a:rPr lang="en-US" altLang="zh-CN" sz="24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U937 monocytic cells</a:t>
              </a:r>
            </a:p>
            <a:p>
              <a:r>
                <a:rPr lang="en-US" altLang="zh-CN" sz="2400" b="1" i="1" dirty="0" smtClean="0">
                  <a:latin typeface="Times New Roman" pitchFamily="18" charset="0"/>
                  <a:cs typeface="Times New Roman" pitchFamily="18" charset="0"/>
                </a:rPr>
                <a:t>In vitro</a:t>
              </a:r>
              <a:r>
                <a:rPr lang="en-US" altLang="zh-CN" sz="2400" b="1" dirty="0" smtClean="0">
                  <a:latin typeface="Times New Roman" pitchFamily="18" charset="0"/>
                  <a:cs typeface="Times New Roman" pitchFamily="18" charset="0"/>
                </a:rPr>
                <a:t>: </a:t>
              </a:r>
              <a:r>
                <a:rPr lang="en-US" altLang="zh-CN" sz="2400" dirty="0" smtClean="0">
                  <a:latin typeface="Times New Roman" pitchFamily="18" charset="0"/>
                  <a:cs typeface="Times New Roman" pitchFamily="18" charset="0"/>
                </a:rPr>
                <a:t>Primary HIV-infected macrophages  </a:t>
              </a:r>
            </a:p>
            <a:p>
              <a:r>
                <a:rPr lang="en-US" altLang="zh-CN" sz="2400" b="1" i="1" dirty="0" smtClean="0">
                  <a:latin typeface="Times New Roman" pitchFamily="18" charset="0"/>
                  <a:cs typeface="Times New Roman" pitchFamily="18" charset="0"/>
                </a:rPr>
                <a:t>In vitro</a:t>
              </a:r>
              <a:r>
                <a:rPr lang="en-US" altLang="zh-CN" sz="2400" b="1" dirty="0" smtClean="0">
                  <a:latin typeface="Times New Roman" pitchFamily="18" charset="0"/>
                  <a:cs typeface="Times New Roman" pitchFamily="18" charset="0"/>
                </a:rPr>
                <a:t>:</a:t>
              </a:r>
              <a:r>
                <a:rPr lang="en-US" altLang="zh-CN" sz="2400" b="1" i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zh-CN" sz="2400" dirty="0" smtClean="0">
                  <a:latin typeface="Times New Roman" pitchFamily="18" charset="0"/>
                  <a:cs typeface="Times New Roman" pitchFamily="18" charset="0"/>
                </a:rPr>
                <a:t>ART metabolism: Effects of ethanol </a:t>
              </a:r>
            </a:p>
            <a:p>
              <a:r>
                <a:rPr lang="en-US" altLang="zh-CN" sz="2400" b="1" i="1" dirty="0" smtClean="0">
                  <a:latin typeface="Times New Roman" pitchFamily="18" charset="0"/>
                  <a:cs typeface="Times New Roman" pitchFamily="18" charset="0"/>
                </a:rPr>
                <a:t>Ex vivo</a:t>
              </a:r>
              <a:r>
                <a:rPr lang="en-US" altLang="zh-CN" sz="2400" b="1" dirty="0" smtClean="0">
                  <a:latin typeface="Times New Roman" pitchFamily="18" charset="0"/>
                  <a:cs typeface="Times New Roman" pitchFamily="18" charset="0"/>
                </a:rPr>
                <a:t>: </a:t>
              </a:r>
              <a:r>
                <a:rPr lang="en-US" altLang="zh-CN" sz="2400" dirty="0" smtClean="0">
                  <a:latin typeface="Times New Roman" pitchFamily="18" charset="0"/>
                  <a:cs typeface="Times New Roman" pitchFamily="18" charset="0"/>
                </a:rPr>
                <a:t>Human monocytes/macrophages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96069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Experimental Design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735023" y="2860895"/>
            <a:ext cx="10881360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37543" y="2862754"/>
            <a:ext cx="0" cy="5486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1623010" y="2860895"/>
            <a:ext cx="0" cy="5486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8003443" y="2860895"/>
            <a:ext cx="0" cy="5486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336804" y="2860895"/>
            <a:ext cx="0" cy="5486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43844" y="2466262"/>
            <a:ext cx="78739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Day 1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47984" y="2464403"/>
            <a:ext cx="78739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Day 5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11533" y="2464403"/>
            <a:ext cx="78739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Day 9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165192" y="2464403"/>
            <a:ext cx="91563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Day 13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3592464"/>
            <a:ext cx="147508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U937 cells</a:t>
            </a:r>
          </a:p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(0.2*10</a:t>
            </a:r>
            <a:r>
              <a:rPr lang="en-US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/mL)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05729" y="3575171"/>
            <a:ext cx="226215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Collect and Replate </a:t>
            </a:r>
          </a:p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(0.2*10</a:t>
            </a:r>
            <a:r>
              <a:rPr lang="en-US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/mL)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72364" y="3571463"/>
            <a:ext cx="226215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Collect and Replate </a:t>
            </a:r>
          </a:p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(0.2*10</a:t>
            </a:r>
            <a:r>
              <a:rPr lang="en-US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/mL)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754062" y="3525296"/>
            <a:ext cx="141577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Collect cells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798553" y="3250169"/>
            <a:ext cx="3474720" cy="3621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088555" y="2893385"/>
            <a:ext cx="29579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Every 12h; 0.5mL fresh media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4433165" y="3250016"/>
            <a:ext cx="3474720" cy="3621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710000" y="2923388"/>
            <a:ext cx="29579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Every 12h; 0.5mL fresh media</a:t>
            </a:r>
            <a:endParaRPr lang="en-US" dirty="0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8137544" y="3250970"/>
            <a:ext cx="3474720" cy="3621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8411209" y="2911692"/>
            <a:ext cx="29579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Every 12h; 0.5mL fresh media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662595" y="5305331"/>
            <a:ext cx="574497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Ethanol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50 mM</a:t>
            </a:r>
          </a:p>
          <a:p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ART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Darunavir (Dar) 4µM and Ritonavir (1µM)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2471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92935" y="8446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Results: Expression of ethanol metabolizing enzyme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543" y="1271194"/>
            <a:ext cx="3225162" cy="19385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10361" y="3493357"/>
            <a:ext cx="2286000" cy="2089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4129" y="3896053"/>
            <a:ext cx="2286000" cy="20803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62085" y="3775851"/>
            <a:ext cx="1215397" cy="4088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-ACTIN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00061" y="3375840"/>
            <a:ext cx="1124026" cy="4088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CYP2E1</a:t>
            </a:r>
          </a:p>
        </p:txBody>
      </p:sp>
      <p:pic>
        <p:nvPicPr>
          <p:cNvPr id="1028" name="Picture 4" descr="G:\2E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59809" y="4501896"/>
            <a:ext cx="3226601" cy="19385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64649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856307" y="22506"/>
            <a:ext cx="10515600" cy="8514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Expression of major AOEs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996" y="1046214"/>
            <a:ext cx="3233520" cy="19392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2207" y="3393558"/>
            <a:ext cx="2118525" cy="2834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2204" y="3798104"/>
            <a:ext cx="2121408" cy="22194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83027" y="3702898"/>
            <a:ext cx="11849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-ACTIN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19529" y="3360661"/>
            <a:ext cx="8274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SOD1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3837" y="1041393"/>
            <a:ext cx="3232313" cy="193852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849838" y="3393558"/>
            <a:ext cx="2496312" cy="28068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849838" y="3803895"/>
            <a:ext cx="2496312" cy="22007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662018" y="3699186"/>
            <a:ext cx="11849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-ACTIN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40752" y="3360019"/>
            <a:ext cx="8274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SOD2</a:t>
            </a:r>
          </a:p>
        </p:txBody>
      </p:sp>
      <p:pic>
        <p:nvPicPr>
          <p:cNvPr id="4098" name="Picture 2" descr="G:\SOD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86129" y="4440936"/>
            <a:ext cx="3226601" cy="1938528"/>
          </a:xfrm>
          <a:prstGeom prst="rect">
            <a:avLst/>
          </a:prstGeom>
          <a:noFill/>
        </p:spPr>
      </p:pic>
      <p:pic>
        <p:nvPicPr>
          <p:cNvPr id="4100" name="Picture 4" descr="G:\SOD2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150609" y="4379976"/>
            <a:ext cx="3226601" cy="19385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79542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2274</TotalTime>
  <Words>953</Words>
  <Application>Microsoft Office PowerPoint</Application>
  <PresentationFormat>Widescreen</PresentationFormat>
  <Paragraphs>238</Paragraphs>
  <Slides>39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9" baseType="lpstr">
      <vt:lpstr>宋体</vt:lpstr>
      <vt:lpstr>AdvTimes</vt:lpstr>
      <vt:lpstr>AdvTimes-b</vt:lpstr>
      <vt:lpstr>Arial</vt:lpstr>
      <vt:lpstr>Calibri</vt:lpstr>
      <vt:lpstr>Calibri Light</vt:lpstr>
      <vt:lpstr>Symbol</vt:lpstr>
      <vt:lpstr>Times New Roman</vt:lpstr>
      <vt:lpstr>Wingdings</vt:lpstr>
      <vt:lpstr>Office Theme</vt:lpstr>
      <vt:lpstr>Potential role of cytochrome P450s in mediating the effects of alcohol on HIV pathogenesis </vt:lpstr>
      <vt:lpstr>PowerPoint Presentation</vt:lpstr>
      <vt:lpstr>Alcohol use amongst HIV-infected population</vt:lpstr>
      <vt:lpstr>PowerPoint Presentation</vt:lpstr>
      <vt:lpstr>PowerPoint Presentation</vt:lpstr>
      <vt:lpstr>Hypothesis</vt:lpstr>
      <vt:lpstr>Experimental Design</vt:lpstr>
      <vt:lpstr>Results: Expression of ethanol metabolizing enzyme</vt:lpstr>
      <vt:lpstr>PowerPoint Presentation</vt:lpstr>
      <vt:lpstr>PowerPoint Presentation</vt:lpstr>
      <vt:lpstr>Transcription of HO-1</vt:lpstr>
      <vt:lpstr>Expression of major ART metabolizing enzyme</vt:lpstr>
      <vt:lpstr>Transcription of major drug efflux transporter</vt:lpstr>
      <vt:lpstr>Results so far suggest---</vt:lpstr>
      <vt:lpstr>ROS measurement</vt:lpstr>
      <vt:lpstr>Cell viability (FACS)</vt:lpstr>
      <vt:lpstr>Cell viability (XTT)</vt:lpstr>
      <vt:lpstr>PowerPoint Presentation</vt:lpstr>
      <vt:lpstr>PowerPoint Presentation</vt:lpstr>
      <vt:lpstr>Hypothesis</vt:lpstr>
      <vt:lpstr>Experimental design</vt:lpstr>
      <vt:lpstr>PowerPoint Presentation</vt:lpstr>
      <vt:lpstr>PowerPoint Presentation</vt:lpstr>
      <vt:lpstr>PowerPoint Presentation</vt:lpstr>
      <vt:lpstr>Hypothesis</vt:lpstr>
      <vt:lpstr>Experimental design</vt:lpstr>
      <vt:lpstr>Oxidative stress parameters</vt:lpstr>
      <vt:lpstr>Relative alcohol metabolism </vt:lpstr>
      <vt:lpstr>Antioxidant enzymes - expression in monocytes</vt:lpstr>
      <vt:lpstr>PowerPoint Presentation</vt:lpstr>
      <vt:lpstr>Conclusions</vt:lpstr>
      <vt:lpstr>Acknowledgement</vt:lpstr>
      <vt:lpstr>PowerPoint Presentation</vt:lpstr>
      <vt:lpstr>Ethanol metabolism</vt:lpstr>
      <vt:lpstr>Ethanol 50mM</vt:lpstr>
      <vt:lpstr>PowerPoint Presentation</vt:lpstr>
      <vt:lpstr>ART concentration</vt:lpstr>
      <vt:lpstr>ART affects ethanol metabolism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Chronic effects of alcohol and/or antiretroviral drugs on  monocytes: Role of cytochrome P450,  efflux transporter, and antioxidant enzymes</dc:title>
  <dc:creator>prao3</dc:creator>
  <cp:lastModifiedBy>prao3</cp:lastModifiedBy>
  <cp:revision>97</cp:revision>
  <dcterms:created xsi:type="dcterms:W3CDTF">2015-04-18T13:17:43Z</dcterms:created>
  <dcterms:modified xsi:type="dcterms:W3CDTF">2015-11-24T21:06:09Z</dcterms:modified>
</cp:coreProperties>
</file>