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2.xml" ContentType="application/vnd.openxmlformats-officedocument.drawingml.chartshapes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charts/chart6.xml" ContentType="application/vnd.openxmlformats-officedocument.drawingml.chart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02" r:id="rId1"/>
  </p:sldMasterIdLst>
  <p:notesMasterIdLst>
    <p:notesMasterId r:id="rId20"/>
  </p:notesMasterIdLst>
  <p:sldIdLst>
    <p:sldId id="256" r:id="rId2"/>
    <p:sldId id="269" r:id="rId3"/>
    <p:sldId id="271" r:id="rId4"/>
    <p:sldId id="266" r:id="rId5"/>
    <p:sldId id="258" r:id="rId6"/>
    <p:sldId id="259" r:id="rId7"/>
    <p:sldId id="273" r:id="rId8"/>
    <p:sldId id="276" r:id="rId9"/>
    <p:sldId id="274" r:id="rId10"/>
    <p:sldId id="275" r:id="rId11"/>
    <p:sldId id="277" r:id="rId12"/>
    <p:sldId id="278" r:id="rId13"/>
    <p:sldId id="260" r:id="rId14"/>
    <p:sldId id="265" r:id="rId15"/>
    <p:sldId id="263" r:id="rId16"/>
    <p:sldId id="264" r:id="rId17"/>
    <p:sldId id="267" r:id="rId18"/>
    <p:sldId id="270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333399"/>
    <a:srgbClr val="99FF99"/>
    <a:srgbClr val="DAEFFA"/>
    <a:srgbClr val="CCECFF"/>
    <a:srgbClr val="FF7575"/>
    <a:srgbClr val="FFC2C1"/>
    <a:srgbClr val="F2D5FB"/>
    <a:srgbClr val="D8DBFC"/>
    <a:srgbClr val="CCC1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828" y="72"/>
      </p:cViewPr>
      <p:guideLst>
        <p:guide orient="horz" pos="2160"/>
        <p:guide pos="2880"/>
      </p:guideLst>
    </p:cSldViewPr>
  </p:slideViewPr>
  <p:notesTextViewPr>
    <p:cViewPr>
      <p:scale>
        <a:sx n="300" d="100"/>
        <a:sy n="3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SGA\&#1056;&#1040;&#1057;&#1063;&#1045;&#1058;%20&#1057;&#1043;&#1040;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40;&#1044;&#1052;&#1048;&#1053;\Desktop\&#1053;&#1086;&#1074;&#1072;&#1103;%20&#1087;&#1072;&#1087;&#1082;&#1072;\&#1056;&#1072;&#1089;&#1095;&#1077;&#1090;&#1099;\&#1056;&#1040;&#1057;&#1063;&#1045;&#1058;%20&#1057;&#1043;&#1040;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SGA\&#1056;&#1040;&#1057;&#1063;&#1045;&#1058;%20&#1057;&#1043;&#1040;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SGA\&#1056;&#1040;&#1057;&#1063;&#1045;&#1058;%20&#1057;&#1043;&#1040;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&#1040;&#1044;&#1052;&#1048;&#1053;\Desktop\&#1084;&#1072;&#1090;&#1077;&#1088;&#1080;&#1072;&#1083;&#1099;%20&#1087;&#1086;%20&#1076;&#1080;&#1087;&#1083;&#1086;&#1084;&#1091;\&#1056;&#1077;&#1079;&#1091;&#1083;&#1100;&#1090;&#1072;&#1090;&#1099;%20&#1075;&#1088;&#1091;&#1087;&#1087;&#1086;&#1074;&#1086;&#1075;&#1086;%20&#1072;&#1085;&#1072;&#1083;&#1080;&#1079;&#1072;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SGA\&#1056;&#1040;&#1057;&#1063;&#1045;&#1058;%20&#1057;&#1043;&#1040;.xlsx" TargetMode="Externa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2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G:\Asph%20(29.11.13)\&#1056;&#1072;&#1089;&#1095;&#1077;&#1090;&#1099;\Asphaltenes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G:\Asph%20(10.09.13)\&#1056;&#1040;&#1057;&#1063;&#1045;&#1058;%20&#1057;&#1043;&#1040;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D:\Asph%20(10.09.13)\&#1056;&#1040;&#1057;&#1063;&#1045;&#1058;%20&#1057;&#1043;&#1040;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40;&#1044;&#1052;&#1048;&#1053;\Desktop\&#1053;&#1086;&#1074;&#1072;&#1103;%20&#1087;&#1072;&#1087;&#1082;&#1072;\&#1056;&#1072;&#1089;&#1095;&#1077;&#1090;&#1099;\&#1056;&#1040;&#1057;&#1063;&#1045;&#1058;%20&#1057;&#1043;&#1040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1934476624489069"/>
          <c:y val="7.8694142365765204E-2"/>
          <c:w val="0.75197547494722805"/>
          <c:h val="0.88905862311595063"/>
        </c:manualLayout>
      </c:layout>
      <c:scatterChart>
        <c:scatterStyle val="smoothMarker"/>
        <c:varyColors val="0"/>
        <c:ser>
          <c:idx val="0"/>
          <c:order val="0"/>
          <c:spPr>
            <a:ln w="9525" cap="rnd">
              <a:solidFill>
                <a:schemeClr val="accent1"/>
              </a:solidFill>
              <a:round/>
            </a:ln>
            <a:effectLst>
              <a:outerShdw blurRad="38100" dist="25400" dir="5400000" rotWithShape="0">
                <a:srgbClr val="000000">
                  <a:alpha val="25000"/>
                </a:srgbClr>
              </a:outerShdw>
            </a:effectLst>
          </c:spPr>
          <c:marker>
            <c:symbol val="circle"/>
            <c:size val="5"/>
            <c:spPr>
              <a:gradFill rotWithShape="1">
                <a:gsLst>
                  <a:gs pos="0">
                    <a:schemeClr val="accent1">
                      <a:tint val="96000"/>
                      <a:lumMod val="104000"/>
                    </a:schemeClr>
                  </a:gs>
                  <a:gs pos="100000">
                    <a:schemeClr val="accent1">
                      <a:shade val="98000"/>
                      <a:lumMod val="94000"/>
                    </a:schemeClr>
                  </a:gs>
                </a:gsLst>
                <a:lin ang="5400000" scaled="0"/>
              </a:gradFill>
              <a:ln w="9525">
                <a:solidFill>
                  <a:schemeClr val="accent1"/>
                </a:solidFill>
                <a:round/>
              </a:ln>
              <a:effectLst>
                <a:outerShdw blurRad="38100" dist="25400" dir="5400000" rotWithShape="0">
                  <a:srgbClr val="000000">
                    <a:alpha val="25000"/>
                  </a:srgbClr>
                </a:outerShdw>
              </a:effectLst>
            </c:spPr>
          </c:marker>
          <c:dLbls>
            <c:dLbl>
              <c:idx val="0"/>
              <c:layout>
                <c:manualLayout>
                  <c:x val="-0.14639197842780721"/>
                  <c:y val="-7.39298429759773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Initial</a:t>
                    </a:r>
                    <a:r>
                      <a:rPr lang="en-US" baseline="0" dirty="0" smtClean="0"/>
                      <a:t> vacuum residue</a:t>
                    </a:r>
                    <a:endParaRPr lang="en-US" dirty="0"/>
                  </a:p>
                </c:rich>
              </c:tx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3820902335296943"/>
                      <c:h val="0.20183593942862785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6.8818246385322412E-2"/>
                  <c:y val="5.3416518534977593E-2"/>
                </c:manualLayout>
              </c:layout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6.8751785515895072E-2"/>
                  <c:y val="-4.9262659087262024E-2"/>
                </c:manualLayout>
              </c:layout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5.1983807354738558E-2"/>
                  <c:y val="4.2101417743707514E-2"/>
                </c:manualLayout>
              </c:layout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5.0789991588236563E-2"/>
                  <c:y val="-5.3676134750459806E-2"/>
                </c:manualLayout>
              </c:layout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strRef>
              <c:f>Лист1!$P$10:$T$10</c:f>
              <c:strCache>
                <c:ptCount val="5"/>
                <c:pt idx="0">
                  <c:v>гудрон СНПЗ</c:v>
                </c:pt>
                <c:pt idx="1">
                  <c:v>425 °С</c:v>
                </c:pt>
                <c:pt idx="2">
                  <c:v>440 °С</c:v>
                </c:pt>
                <c:pt idx="3">
                  <c:v>445 °С</c:v>
                </c:pt>
                <c:pt idx="4">
                  <c:v>450 °С</c:v>
                </c:pt>
              </c:strCache>
            </c:strRef>
          </c:xVal>
          <c:yVal>
            <c:numRef>
              <c:f>Лист1!$P$13:$T$13</c:f>
              <c:numCache>
                <c:formatCode>0.00</c:formatCode>
                <c:ptCount val="5"/>
                <c:pt idx="0">
                  <c:v>1271</c:v>
                </c:pt>
                <c:pt idx="1">
                  <c:v>868</c:v>
                </c:pt>
                <c:pt idx="2">
                  <c:v>997</c:v>
                </c:pt>
                <c:pt idx="3">
                  <c:v>679</c:v>
                </c:pt>
                <c:pt idx="4">
                  <c:v>795</c:v>
                </c:pt>
              </c:numCache>
            </c:numRef>
          </c:yVal>
          <c:smooth val="1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axId val="297365688"/>
        <c:axId val="297359024"/>
      </c:scatterChart>
      <c:valAx>
        <c:axId val="2973656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spPr>
          <a:noFill/>
          <a:ln>
            <a:solidFill>
              <a:schemeClr val="tx2">
                <a:lumMod val="40000"/>
                <a:lumOff val="6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97359024"/>
        <c:crossesAt val="600"/>
        <c:crossBetween val="midCat"/>
      </c:valAx>
      <c:valAx>
        <c:axId val="297359024"/>
        <c:scaling>
          <c:orientation val="minMax"/>
          <c:min val="600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100" dirty="0" smtClean="0"/>
                  <a:t>Molecular weight</a:t>
                </a:r>
                <a:r>
                  <a:rPr lang="ru-RU" sz="1100" dirty="0" smtClean="0"/>
                  <a:t>, </a:t>
                </a:r>
                <a:r>
                  <a:rPr lang="en-US" sz="1100" dirty="0" smtClean="0"/>
                  <a:t>g/</a:t>
                </a:r>
                <a:r>
                  <a:rPr lang="en-US" sz="1100" dirty="0" err="1" smtClean="0"/>
                  <a:t>mol</a:t>
                </a:r>
                <a:endParaRPr lang="ru-RU" sz="1100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0.0" sourceLinked="0"/>
        <c:majorTickMark val="none"/>
        <c:minorTickMark val="none"/>
        <c:tickLblPos val="nextTo"/>
        <c:spPr>
          <a:noFill/>
          <a:ln>
            <a:solidFill>
              <a:schemeClr val="tx2">
                <a:lumMod val="40000"/>
                <a:lumOff val="6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97365688"/>
        <c:crosses val="autoZero"/>
        <c:crossBetween val="midCat"/>
        <c:majorUnit val="1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3345698061163592"/>
          <c:y val="0.20855168284177641"/>
          <c:w val="0.73819073658450729"/>
          <c:h val="0.66980580013881841"/>
        </c:manualLayout>
      </c:layout>
      <c:barChart>
        <c:barDir val="col"/>
        <c:grouping val="clustered"/>
        <c:varyColors val="0"/>
        <c:ser>
          <c:idx val="0"/>
          <c:order val="1"/>
          <c:tx>
            <c:v>Зависимость от температуры</c:v>
          </c:tx>
          <c:spPr>
            <a:solidFill>
              <a:srgbClr val="FFFF99"/>
            </a:solidFill>
            <a:ln>
              <a:solidFill>
                <a:sysClr val="windowText" lastClr="000000"/>
              </a:solidFill>
            </a:ln>
          </c:spPr>
          <c:invertIfNegative val="0"/>
          <c:cat>
            <c:numRef>
              <c:f>Лист1!$K$93:$N$93</c:f>
              <c:numCache>
                <c:formatCode>General</c:formatCode>
                <c:ptCount val="4"/>
                <c:pt idx="0">
                  <c:v>425</c:v>
                </c:pt>
                <c:pt idx="1">
                  <c:v>440</c:v>
                </c:pt>
                <c:pt idx="2">
                  <c:v>445</c:v>
                </c:pt>
                <c:pt idx="3">
                  <c:v>450</c:v>
                </c:pt>
              </c:numCache>
            </c:numRef>
          </c:cat>
          <c:val>
            <c:numRef>
              <c:f>Лист1!$K$97:$N$97</c:f>
              <c:numCache>
                <c:formatCode>General</c:formatCode>
                <c:ptCount val="4"/>
                <c:pt idx="0">
                  <c:v>6.0000000000000032E-2</c:v>
                </c:pt>
                <c:pt idx="1">
                  <c:v>8.0000000000000043E-2</c:v>
                </c:pt>
                <c:pt idx="2">
                  <c:v>0.5</c:v>
                </c:pt>
                <c:pt idx="3">
                  <c:v>0.72000000000000064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3"/>
        <c:axId val="326824232"/>
        <c:axId val="326822272"/>
      </c:barChart>
      <c:lineChart>
        <c:grouping val="standard"/>
        <c:varyColors val="0"/>
        <c:ser>
          <c:idx val="1"/>
          <c:order val="0"/>
          <c:tx>
            <c:v>Зависимость от числа стадий рециркуляции</c:v>
          </c:tx>
          <c:spPr>
            <a:ln w="22225" cmpd="sng">
              <a:noFill/>
              <a:prstDash val="solid"/>
            </a:ln>
          </c:spPr>
          <c:marker>
            <c:symbol val="triangle"/>
            <c:size val="7"/>
            <c:spPr>
              <a:solidFill>
                <a:srgbClr val="00B0F0"/>
              </a:solidFill>
              <a:ln>
                <a:solidFill>
                  <a:schemeClr val="tx1"/>
                </a:solidFill>
              </a:ln>
            </c:spPr>
          </c:marker>
          <c:trendline>
            <c:spPr>
              <a:ln w="19050">
                <a:solidFill>
                  <a:schemeClr val="accent6">
                    <a:lumMod val="75000"/>
                  </a:schemeClr>
                </a:solidFill>
                <a:prstDash val="dash"/>
              </a:ln>
            </c:spPr>
            <c:trendlineType val="linear"/>
            <c:dispRSqr val="0"/>
            <c:dispEq val="0"/>
          </c:trendline>
          <c:cat>
            <c:strRef>
              <c:f>Лист1!$L$57:$Q$57</c:f>
              <c:strCache>
                <c:ptCount val="6"/>
                <c:pt idx="0">
                  <c:v>Р-0</c:v>
                </c:pt>
                <c:pt idx="1">
                  <c:v>Р-1</c:v>
                </c:pt>
                <c:pt idx="2">
                  <c:v>Р-2</c:v>
                </c:pt>
                <c:pt idx="3">
                  <c:v>Р-3</c:v>
                </c:pt>
                <c:pt idx="4">
                  <c:v>Р-4</c:v>
                </c:pt>
                <c:pt idx="5">
                  <c:v>Р-5</c:v>
                </c:pt>
              </c:strCache>
            </c:strRef>
          </c:cat>
          <c:val>
            <c:numRef>
              <c:f>Лист1!$K$98:$P$98</c:f>
              <c:numCache>
                <c:formatCode>General</c:formatCode>
                <c:ptCount val="6"/>
                <c:pt idx="0">
                  <c:v>0.12000000000000002</c:v>
                </c:pt>
                <c:pt idx="1">
                  <c:v>7.0000000000000021E-2</c:v>
                </c:pt>
                <c:pt idx="2">
                  <c:v>6.0000000000000032E-2</c:v>
                </c:pt>
                <c:pt idx="3">
                  <c:v>6.0000000000000032E-2</c:v>
                </c:pt>
                <c:pt idx="4">
                  <c:v>4.0000000000000022E-2</c:v>
                </c:pt>
                <c:pt idx="5">
                  <c:v>9.0000000000000024E-2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26823448"/>
        <c:axId val="326821880"/>
      </c:lineChart>
      <c:catAx>
        <c:axId val="3268234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/>
          <a:lstStyle/>
          <a:p>
            <a:pPr>
              <a:defRPr/>
            </a:pPr>
            <a:endParaRPr lang="ru-RU"/>
          </a:p>
        </c:txPr>
        <c:crossAx val="326821880"/>
        <c:crosses val="autoZero"/>
        <c:auto val="1"/>
        <c:lblAlgn val="ctr"/>
        <c:lblOffset val="100"/>
        <c:noMultiLvlLbl val="0"/>
      </c:catAx>
      <c:valAx>
        <c:axId val="32682188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100"/>
                </a:pPr>
                <a:r>
                  <a:rPr lang="en-US" sz="1100" b="0" i="0" u="none" strike="noStrike" baseline="0" dirty="0" smtClean="0"/>
                  <a:t>Yield of condensation products, %</a:t>
                </a:r>
                <a:endParaRPr lang="ru-RU" sz="1100" dirty="0"/>
              </a:p>
            </c:rich>
          </c:tx>
          <c:layout>
            <c:manualLayout>
              <c:xMode val="edge"/>
              <c:yMode val="edge"/>
              <c:x val="5.1809851893513309E-2"/>
              <c:y val="0.23527777777777778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326823448"/>
        <c:crosses val="autoZero"/>
        <c:crossBetween val="between"/>
      </c:valAx>
      <c:valAx>
        <c:axId val="326822272"/>
        <c:scaling>
          <c:orientation val="minMax"/>
        </c:scaling>
        <c:delete val="1"/>
        <c:axPos val="r"/>
        <c:numFmt formatCode="General" sourceLinked="1"/>
        <c:majorTickMark val="out"/>
        <c:minorTickMark val="none"/>
        <c:tickLblPos val="none"/>
        <c:crossAx val="326824232"/>
        <c:crosses val="max"/>
        <c:crossBetween val="between"/>
      </c:valAx>
      <c:catAx>
        <c:axId val="326824232"/>
        <c:scaling>
          <c:orientation val="minMax"/>
        </c:scaling>
        <c:delete val="0"/>
        <c:axPos val="t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Temperature</a:t>
                </a:r>
                <a:r>
                  <a:rPr lang="ru-RU" dirty="0" smtClean="0"/>
                  <a:t>, </a:t>
                </a:r>
                <a:r>
                  <a:rPr lang="ru-RU" dirty="0"/>
                  <a:t>°С</a:t>
                </a:r>
              </a:p>
            </c:rich>
          </c:tx>
          <c:layout>
            <c:manualLayout>
              <c:xMode val="edge"/>
              <c:yMode val="edge"/>
              <c:x val="0.45878189406652026"/>
              <c:y val="4.0084143893778E-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326822272"/>
        <c:crosses val="max"/>
        <c:auto val="1"/>
        <c:lblAlgn val="ctr"/>
        <c:lblOffset val="100"/>
        <c:noMultiLvlLbl val="0"/>
      </c:catAx>
    </c:plotArea>
    <c:legend>
      <c:legendPos val="r"/>
      <c:legendEntry>
        <c:idx val="2"/>
        <c:delete val="1"/>
      </c:legendEntry>
      <c:layout>
        <c:manualLayout>
          <c:xMode val="edge"/>
          <c:yMode val="edge"/>
          <c:x val="0.23791248367773654"/>
          <c:y val="0.22251823014065591"/>
          <c:w val="0.49125468691413571"/>
          <c:h val="0.19224081364829396"/>
        </c:manualLayout>
      </c:layout>
      <c:overlay val="1"/>
      <c:txPr>
        <a:bodyPr/>
        <a:lstStyle/>
        <a:p>
          <a:pPr>
            <a:defRPr sz="1000" kern="1000" baseline="0">
              <a:solidFill>
                <a:schemeClr val="tx1"/>
              </a:solidFill>
            </a:defRPr>
          </a:pPr>
          <a:endParaRPr lang="ru-RU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2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4804299932813549E-3"/>
          <c:y val="0.25217131274864207"/>
          <c:w val="0.97336967530046414"/>
          <c:h val="0.56242868602664553"/>
        </c:manualLayout>
      </c:layout>
      <c:barChart>
        <c:barDir val="col"/>
        <c:grouping val="clustered"/>
        <c:varyColors val="0"/>
        <c:ser>
          <c:idx val="1"/>
          <c:order val="1"/>
          <c:tx>
            <c:v>Ко - общее число колец</c:v>
          </c:tx>
          <c:spPr>
            <a:solidFill>
              <a:srgbClr val="ADB5C6"/>
            </a:solidFill>
            <a:ln w="9525" cap="flat" cmpd="sng" algn="ctr">
              <a:solidFill>
                <a:schemeClr val="accent3">
                  <a:shade val="95000"/>
                </a:schemeClr>
              </a:solidFill>
              <a:round/>
            </a:ln>
            <a:effectLst/>
          </c:spPr>
          <c:invertIfNegative val="1"/>
          <c:dLbls>
            <c:dLbl>
              <c:idx val="4"/>
              <c:layout>
                <c:manualLayout>
                  <c:x val="0"/>
                  <c:y val="-1.3880383156865612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10,6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Лист1!$P$10:$T$10</c:f>
              <c:strCache>
                <c:ptCount val="5"/>
                <c:pt idx="0">
                  <c:v>исходный гудрон</c:v>
                </c:pt>
                <c:pt idx="1">
                  <c:v>425 °С</c:v>
                </c:pt>
                <c:pt idx="2">
                  <c:v>440 °С</c:v>
                </c:pt>
                <c:pt idx="3">
                  <c:v>445 °С</c:v>
                </c:pt>
                <c:pt idx="4">
                  <c:v>450 °С</c:v>
                </c:pt>
              </c:strCache>
            </c:strRef>
          </c:cat>
          <c:val>
            <c:numRef>
              <c:f>Лист1!$P$23:$T$23</c:f>
              <c:numCache>
                <c:formatCode>0.0</c:formatCode>
                <c:ptCount val="5"/>
                <c:pt idx="0">
                  <c:v>15.699517107625564</c:v>
                </c:pt>
                <c:pt idx="1">
                  <c:v>14.917386541875564</c:v>
                </c:pt>
                <c:pt idx="2">
                  <c:v>16.976727680857586</c:v>
                </c:pt>
                <c:pt idx="3">
                  <c:v>10.22334325728527</c:v>
                </c:pt>
                <c:pt idx="4">
                  <c:v>10.603524602422739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9525" cap="flat" cmpd="sng" algn="ctr">
                    <a:solidFill>
                      <a:schemeClr val="accent3">
                        <a:shade val="95000"/>
                      </a:schemeClr>
                    </a:solidFill>
                    <a:round/>
                  </a:ln>
                  <a:effectLst/>
                </c14:spPr>
              </c14:invertSolidFillFmt>
            </c:ext>
          </c:extLst>
        </c:ser>
        <c:ser>
          <c:idx val="0"/>
          <c:order val="0"/>
          <c:tx>
            <c:v>Ка - число ароматических колец</c:v>
          </c:tx>
          <c:spPr>
            <a:solidFill>
              <a:schemeClr val="accent1">
                <a:tint val="70000"/>
                <a:lumMod val="104000"/>
              </a:schemeClr>
            </a:soli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11,3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8,4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11,2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8,2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1187772450642418E-2"/>
                  <c:y val="1.5278838808250574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10,4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Лист1!$P$22:$T$22</c:f>
              <c:numCache>
                <c:formatCode>0.0</c:formatCode>
                <c:ptCount val="5"/>
                <c:pt idx="0">
                  <c:v>11.106314179528376</c:v>
                </c:pt>
                <c:pt idx="1">
                  <c:v>8.2648787297071689</c:v>
                </c:pt>
                <c:pt idx="2">
                  <c:v>10.961463611195722</c:v>
                </c:pt>
                <c:pt idx="3">
                  <c:v>8.0616634949256447</c:v>
                </c:pt>
                <c:pt idx="4">
                  <c:v>10.265449038742331</c:v>
                </c:pt>
              </c:numCache>
            </c:numRef>
          </c:val>
        </c:ser>
        <c:ser>
          <c:idx val="2"/>
          <c:order val="2"/>
          <c:tx>
            <c:v>Кнас - число насыщенных колец</c:v>
          </c:tx>
          <c:spPr>
            <a:solidFill>
              <a:schemeClr val="accent5">
                <a:tint val="70000"/>
                <a:lumMod val="104000"/>
              </a:schemeClr>
            </a:solidFill>
            <a:ln w="9525" cap="flat" cmpd="sng" algn="ctr">
              <a:solidFill>
                <a:schemeClr val="accent5">
                  <a:shade val="95000"/>
                </a:schemeClr>
              </a:solidFill>
              <a:round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4,4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6,5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5,8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2,0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/>
                      <a:t>0,2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Лист1!$P$24:$T$24</c:f>
              <c:numCache>
                <c:formatCode>0.0</c:formatCode>
                <c:ptCount val="5"/>
                <c:pt idx="0">
                  <c:v>4.5932029280971882</c:v>
                </c:pt>
                <c:pt idx="1">
                  <c:v>6.6525078121683663</c:v>
                </c:pt>
                <c:pt idx="2">
                  <c:v>6.0152640696618684</c:v>
                </c:pt>
                <c:pt idx="3">
                  <c:v>2.1616797623596242</c:v>
                </c:pt>
                <c:pt idx="4">
                  <c:v>0.33807556368046426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297364904"/>
        <c:axId val="297360984"/>
      </c:barChart>
      <c:catAx>
        <c:axId val="29736490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97360984"/>
        <c:crosses val="autoZero"/>
        <c:auto val="1"/>
        <c:lblAlgn val="ctr"/>
        <c:lblOffset val="100"/>
        <c:noMultiLvlLbl val="0"/>
      </c:catAx>
      <c:valAx>
        <c:axId val="2973609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973649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5016407996322074"/>
          <c:y val="1.2961537911988097E-2"/>
          <c:w val="0.63331138652374153"/>
          <c:h val="0.1877395418079338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plotArea>
      <c:layout>
        <c:manualLayout>
          <c:layoutTarget val="inner"/>
          <c:xMode val="edge"/>
          <c:yMode val="edge"/>
          <c:x val="9.3085739282589702E-2"/>
          <c:y val="0.27137442123968103"/>
          <c:w val="0.88523974867532029"/>
          <c:h val="0.54734833055552101"/>
        </c:manualLayout>
      </c:layout>
      <c:barChart>
        <c:barDir val="col"/>
        <c:grouping val="clustered"/>
        <c:varyColors val="0"/>
        <c:ser>
          <c:idx val="2"/>
          <c:order val="2"/>
          <c:tx>
            <c:v>(Са/Снас)•10</c:v>
          </c:tx>
          <c:spPr>
            <a:pattFill prst="narHorz">
              <a:fgClr>
                <a:schemeClr val="accent2">
                  <a:tint val="65000"/>
                </a:schemeClr>
              </a:fgClr>
              <a:bgClr>
                <a:schemeClr val="accent2">
                  <a:tint val="65000"/>
                  <a:lumMod val="20000"/>
                  <a:lumOff val="80000"/>
                </a:schemeClr>
              </a:bgClr>
            </a:pattFill>
            <a:ln>
              <a:solidFill>
                <a:schemeClr val="accent3">
                  <a:lumMod val="75000"/>
                </a:schemeClr>
              </a:solidFill>
            </a:ln>
            <a:effectLst>
              <a:innerShdw blurRad="114300">
                <a:schemeClr val="accent2">
                  <a:tint val="65000"/>
                </a:schemeClr>
              </a:innerShdw>
            </a:effectLst>
          </c:spPr>
          <c:invertIfNegative val="0"/>
          <c:dLbls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15,5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21,3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/>
                      <a:t>27,3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Лист1!$P$10:$T$10</c:f>
              <c:strCache>
                <c:ptCount val="5"/>
                <c:pt idx="0">
                  <c:v>исходный гудрон</c:v>
                </c:pt>
                <c:pt idx="1">
                  <c:v>425 °С</c:v>
                </c:pt>
                <c:pt idx="2">
                  <c:v>440 °С</c:v>
                </c:pt>
                <c:pt idx="3">
                  <c:v>445 °С</c:v>
                </c:pt>
                <c:pt idx="4">
                  <c:v>450 °С</c:v>
                </c:pt>
              </c:strCache>
            </c:strRef>
          </c:cat>
          <c:val>
            <c:numRef>
              <c:f>Лист1!$P$49:$T$49</c:f>
              <c:numCache>
                <c:formatCode>0.0</c:formatCode>
                <c:ptCount val="5"/>
                <c:pt idx="0">
                  <c:v>9.5820417204035699</c:v>
                </c:pt>
                <c:pt idx="1">
                  <c:v>11.494776175812515</c:v>
                </c:pt>
                <c:pt idx="2">
                  <c:v>15.442007610231499</c:v>
                </c:pt>
                <c:pt idx="3">
                  <c:v>21.230992204203929</c:v>
                </c:pt>
                <c:pt idx="4">
                  <c:v>27.21382290627767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7"/>
        <c:axId val="297949024"/>
        <c:axId val="297949416"/>
      </c:barChart>
      <c:scatterChart>
        <c:scatterStyle val="smoothMarker"/>
        <c:varyColors val="0"/>
        <c:ser>
          <c:idx val="0"/>
          <c:order val="0"/>
          <c:tx>
            <c:v>Са - число ароматических атомов углерода</c:v>
          </c:tx>
          <c:spPr>
            <a:ln w="28575" cap="rnd">
              <a:solidFill>
                <a:schemeClr val="accent4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triangle"/>
            <c:size val="6"/>
            <c:spPr>
              <a:solidFill>
                <a:schemeClr val="bg1"/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  <a:effectLst/>
            </c:spPr>
          </c:marker>
          <c:dLbls>
            <c:delete val="1"/>
          </c:dLbls>
          <c:xVal>
            <c:strRef>
              <c:f>Лист1!$P$10:$T$10</c:f>
              <c:strCache>
                <c:ptCount val="5"/>
                <c:pt idx="0">
                  <c:v>исходный гудрон</c:v>
                </c:pt>
                <c:pt idx="1">
                  <c:v>425 °С</c:v>
                </c:pt>
                <c:pt idx="2">
                  <c:v>440 °С</c:v>
                </c:pt>
                <c:pt idx="3">
                  <c:v>445 °С</c:v>
                </c:pt>
                <c:pt idx="4">
                  <c:v>450 °С</c:v>
                </c:pt>
              </c:strCache>
            </c:strRef>
          </c:xVal>
          <c:yVal>
            <c:numRef>
              <c:f>Лист1!$P$29:$T$29</c:f>
              <c:numCache>
                <c:formatCode>0.0</c:formatCode>
                <c:ptCount val="5"/>
                <c:pt idx="0">
                  <c:v>43.121235309487112</c:v>
                </c:pt>
                <c:pt idx="1">
                  <c:v>32.709104224510313</c:v>
                </c:pt>
                <c:pt idx="2">
                  <c:v>42.822534123590088</c:v>
                </c:pt>
                <c:pt idx="3">
                  <c:v>31.93833703824307</c:v>
                </c:pt>
                <c:pt idx="4">
                  <c:v>40.347347905562813</c:v>
                </c:pt>
              </c:numCache>
            </c:numRef>
          </c:yVal>
          <c:smooth val="1"/>
        </c:ser>
        <c:ser>
          <c:idx val="1"/>
          <c:order val="1"/>
          <c:tx>
            <c:v>Снас - число насыщенных атомов углерода</c:v>
          </c:tx>
          <c:spPr>
            <a:ln w="28575" cap="rnd">
              <a:solidFill>
                <a:srgbClr val="92D050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bg1"/>
              </a:solidFill>
              <a:ln>
                <a:solidFill>
                  <a:srgbClr val="92D050"/>
                </a:solidFill>
              </a:ln>
              <a:effectLst/>
            </c:spPr>
          </c:marker>
          <c:dLbls>
            <c:delete val="1"/>
          </c:dLbls>
          <c:xVal>
            <c:strRef>
              <c:f>Лист1!$P$10:$T$10</c:f>
              <c:strCache>
                <c:ptCount val="5"/>
                <c:pt idx="0">
                  <c:v>исходный гудрон</c:v>
                </c:pt>
                <c:pt idx="1">
                  <c:v>425 °С</c:v>
                </c:pt>
                <c:pt idx="2">
                  <c:v>440 °С</c:v>
                </c:pt>
                <c:pt idx="3">
                  <c:v>445 °С</c:v>
                </c:pt>
                <c:pt idx="4">
                  <c:v>450 °С</c:v>
                </c:pt>
              </c:strCache>
            </c:strRef>
          </c:xVal>
          <c:yVal>
            <c:numRef>
              <c:f>Лист1!$P$30:$T$30</c:f>
              <c:numCache>
                <c:formatCode>0.0</c:formatCode>
                <c:ptCount val="5"/>
                <c:pt idx="0">
                  <c:v>45.002136880354776</c:v>
                </c:pt>
                <c:pt idx="1">
                  <c:v>28.455625167662916</c:v>
                </c:pt>
                <c:pt idx="2">
                  <c:v>27.731196101222565</c:v>
                </c:pt>
                <c:pt idx="3">
                  <c:v>15.043261629533722</c:v>
                </c:pt>
                <c:pt idx="4">
                  <c:v>14.826049263462956</c:v>
                </c:pt>
              </c:numCache>
            </c:numRef>
          </c:yVal>
          <c:smooth val="1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axId val="297949024"/>
        <c:axId val="297949416"/>
      </c:scatterChart>
      <c:catAx>
        <c:axId val="29794902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97949416"/>
        <c:crosses val="autoZero"/>
        <c:auto val="1"/>
        <c:lblAlgn val="ctr"/>
        <c:lblOffset val="100"/>
        <c:noMultiLvlLbl val="0"/>
      </c:catAx>
      <c:valAx>
        <c:axId val="297949416"/>
        <c:scaling>
          <c:orientation val="minMax"/>
          <c:min val="0"/>
        </c:scaling>
        <c:delete val="0"/>
        <c:axPos val="l"/>
        <c:majorGridlines>
          <c:spPr>
            <a:ln>
              <a:solidFill>
                <a:schemeClr val="tx1">
                  <a:lumMod val="15000"/>
                  <a:lumOff val="85000"/>
                </a:schemeClr>
              </a:solidFill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979490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8626489524286396E-2"/>
          <c:y val="1.8250794864067717E-2"/>
          <c:w val="0.90944075345920894"/>
          <c:h val="0.1868204038644505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0614585800739121"/>
          <c:y val="5.6588376145340576E-2"/>
          <c:w val="0.74507287450241377"/>
          <c:h val="0.65755305586801649"/>
        </c:manualLayout>
      </c:layout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4">
                    <a:tint val="96000"/>
                    <a:lumMod val="104000"/>
                  </a:schemeClr>
                </a:gs>
                <a:gs pos="100000">
                  <a:schemeClr val="accent4">
                    <a:shade val="98000"/>
                    <a:lumMod val="9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25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6.2882925917464565E-3"/>
                  <c:y val="-4.938424350156381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5639161768676415E-3"/>
                  <c:y val="-1.12706332293044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5.0063345033126375E-3"/>
                  <c:y val="-7.1995367518087224E-3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rgbClr val="C00000"/>
                        </a:solidFill>
                      </a:rPr>
                      <a:t>0.5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8.3033915553801744E-3"/>
                  <c:y val="-1.0034659448613458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rgbClr val="C00000"/>
                        </a:solidFill>
                      </a:rPr>
                      <a:t>0.72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Лист2!$G$36:$G$39</c:f>
              <c:numCache>
                <c:formatCode>General</c:formatCode>
                <c:ptCount val="4"/>
                <c:pt idx="0">
                  <c:v>425</c:v>
                </c:pt>
                <c:pt idx="1">
                  <c:v>440</c:v>
                </c:pt>
                <c:pt idx="2">
                  <c:v>445</c:v>
                </c:pt>
                <c:pt idx="3">
                  <c:v>450</c:v>
                </c:pt>
              </c:numCache>
            </c:numRef>
          </c:cat>
          <c:val>
            <c:numRef>
              <c:f>Лист2!$D$33:$G$33</c:f>
              <c:numCache>
                <c:formatCode>General</c:formatCode>
                <c:ptCount val="4"/>
                <c:pt idx="0">
                  <c:v>6.0000000000000484E-2</c:v>
                </c:pt>
                <c:pt idx="1">
                  <c:v>8.0000000000000224E-2</c:v>
                </c:pt>
                <c:pt idx="2">
                  <c:v>0.5</c:v>
                </c:pt>
                <c:pt idx="3">
                  <c:v>0.72000000000000064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297954512"/>
        <c:axId val="297948240"/>
      </c:barChart>
      <c:catAx>
        <c:axId val="29795451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0"/>
                  <a:t>T, °C</a:t>
                </a:r>
                <a:endParaRPr lang="ru-RU" b="0"/>
              </a:p>
            </c:rich>
          </c:tx>
          <c:layout>
            <c:manualLayout>
              <c:xMode val="edge"/>
              <c:yMode val="edge"/>
              <c:x val="0.49935751373537118"/>
              <c:y val="0.8310071241094865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97948240"/>
        <c:crosses val="autoZero"/>
        <c:auto val="1"/>
        <c:lblAlgn val="ctr"/>
        <c:lblOffset val="100"/>
        <c:noMultiLvlLbl val="0"/>
      </c:catAx>
      <c:valAx>
        <c:axId val="2979482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0" dirty="0" smtClean="0"/>
                  <a:t>Yield</a:t>
                </a:r>
                <a:r>
                  <a:rPr lang="en-US" b="0" baseline="0" dirty="0" smtClean="0"/>
                  <a:t> of coke</a:t>
                </a:r>
                <a:r>
                  <a:rPr lang="ru-RU" b="0" dirty="0" smtClean="0"/>
                  <a:t>,</a:t>
                </a:r>
                <a:r>
                  <a:rPr lang="en-US" b="0" dirty="0" smtClean="0"/>
                  <a:t> </a:t>
                </a:r>
                <a:r>
                  <a:rPr lang="ru-RU" b="0" dirty="0" smtClean="0"/>
                  <a:t>%</a:t>
                </a:r>
                <a:endParaRPr lang="ru-RU" b="0" dirty="0"/>
              </a:p>
            </c:rich>
          </c:tx>
          <c:layout>
            <c:manualLayout>
              <c:xMode val="edge"/>
              <c:yMode val="edge"/>
              <c:x val="3.6649229750153549E-2"/>
              <c:y val="0.1655845519310086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97954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 w="19050" cap="flat" cmpd="sng" algn="ctr">
          <a:solidFill>
            <a:schemeClr val="tx1">
              <a:lumMod val="50000"/>
              <a:lumOff val="50000"/>
            </a:schemeClr>
          </a:solidFill>
          <a:round/>
        </a:ln>
        <a:effectLst/>
        <a:sp3d contourW="19050">
          <a:contourClr>
            <a:schemeClr val="tx1">
              <a:lumMod val="50000"/>
              <a:lumOff val="50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1"/>
          <c:order val="0"/>
          <c:tx>
            <c:v>Сн - число нафтеновых атомов углерода</c:v>
          </c:tx>
          <c:spPr>
            <a:pattFill prst="ltDnDiag">
              <a:fgClr>
                <a:schemeClr val="accent4"/>
              </a:fgClr>
              <a:bgClr>
                <a:schemeClr val="accent4">
                  <a:lumMod val="20000"/>
                  <a:lumOff val="80000"/>
                </a:schemeClr>
              </a:bgClr>
            </a:pattFill>
            <a:ln>
              <a:solidFill>
                <a:schemeClr val="accent4"/>
              </a:solidFill>
            </a:ln>
            <a:effectLst/>
            <a:sp3d>
              <a:contourClr>
                <a:schemeClr val="accent4"/>
              </a:contourClr>
            </a:sp3d>
          </c:spPr>
          <c:invertIfNegative val="0"/>
          <c:dLbls>
            <c:delete val="1"/>
          </c:dLbls>
          <c:cat>
            <c:strRef>
              <c:f>Лист1!$P$10:$T$10</c:f>
              <c:strCache>
                <c:ptCount val="5"/>
                <c:pt idx="0">
                  <c:v>исходный гудрон</c:v>
                </c:pt>
                <c:pt idx="1">
                  <c:v>425 °С</c:v>
                </c:pt>
                <c:pt idx="2">
                  <c:v>440 °С</c:v>
                </c:pt>
                <c:pt idx="3">
                  <c:v>445 °С</c:v>
                </c:pt>
                <c:pt idx="4">
                  <c:v>450 °С</c:v>
                </c:pt>
              </c:strCache>
            </c:strRef>
          </c:cat>
          <c:val>
            <c:numRef>
              <c:f>Лист1!$P$34:$T$34</c:f>
              <c:numCache>
                <c:formatCode>0.0</c:formatCode>
                <c:ptCount val="5"/>
                <c:pt idx="0">
                  <c:v>20.055591212180442</c:v>
                </c:pt>
                <c:pt idx="1">
                  <c:v>28.200566680980184</c:v>
                </c:pt>
                <c:pt idx="2">
                  <c:v>26.303413063494165</c:v>
                </c:pt>
                <c:pt idx="3">
                  <c:v>9.3046382711258708</c:v>
                </c:pt>
                <c:pt idx="4">
                  <c:v>2.205754742686254</c:v>
                </c:pt>
              </c:numCache>
            </c:numRef>
          </c:val>
        </c:ser>
        <c:ser>
          <c:idx val="2"/>
          <c:order val="1"/>
          <c:tx>
            <c:v>Сп - число парафиновых атомов углерода</c:v>
          </c:tx>
          <c:spPr>
            <a:pattFill prst="ltDnDiag">
              <a:fgClr>
                <a:schemeClr val="accent6"/>
              </a:fgClr>
              <a:bgClr>
                <a:schemeClr val="accent6">
                  <a:lumMod val="20000"/>
                  <a:lumOff val="80000"/>
                </a:schemeClr>
              </a:bgClr>
            </a:pattFill>
            <a:ln>
              <a:solidFill>
                <a:schemeClr val="accent6"/>
              </a:solidFill>
            </a:ln>
            <a:effectLst/>
            <a:sp3d>
              <a:contourClr>
                <a:schemeClr val="accent6"/>
              </a:contourClr>
            </a:sp3d>
          </c:spPr>
          <c:invertIfNegative val="0"/>
          <c:dLbls>
            <c:delete val="1"/>
          </c:dLbls>
          <c:cat>
            <c:strRef>
              <c:f>Лист1!$P$10:$T$10</c:f>
              <c:strCache>
                <c:ptCount val="5"/>
                <c:pt idx="0">
                  <c:v>исходный гудрон</c:v>
                </c:pt>
                <c:pt idx="1">
                  <c:v>425 °С</c:v>
                </c:pt>
                <c:pt idx="2">
                  <c:v>440 °С</c:v>
                </c:pt>
                <c:pt idx="3">
                  <c:v>445 °С</c:v>
                </c:pt>
                <c:pt idx="4">
                  <c:v>450 °С</c:v>
                </c:pt>
              </c:strCache>
            </c:strRef>
          </c:cat>
          <c:val>
            <c:numRef>
              <c:f>Лист1!$P$35:$T$35</c:f>
              <c:numCache>
                <c:formatCode>0.0</c:formatCode>
                <c:ptCount val="5"/>
                <c:pt idx="0">
                  <c:v>26.263711229063297</c:v>
                </c:pt>
                <c:pt idx="1">
                  <c:v>1.1287027739413165</c:v>
                </c:pt>
                <c:pt idx="2">
                  <c:v>2.8351230461546066</c:v>
                </c:pt>
                <c:pt idx="3">
                  <c:v>6.3126128245437885</c:v>
                </c:pt>
                <c:pt idx="4">
                  <c:v>13.444538406772246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38"/>
        <c:gapDepth val="106"/>
        <c:shape val="box"/>
        <c:axId val="325886224"/>
        <c:axId val="325883872"/>
        <c:axId val="0"/>
      </c:bar3DChart>
      <c:catAx>
        <c:axId val="32588622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25883872"/>
        <c:crosses val="autoZero"/>
        <c:auto val="1"/>
        <c:lblAlgn val="ctr"/>
        <c:lblOffset val="100"/>
        <c:noMultiLvlLbl val="0"/>
      </c:catAx>
      <c:valAx>
        <c:axId val="325883872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258862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689110976512552"/>
          <c:y val="0.25567320042441505"/>
          <c:w val="0.67060014132848778"/>
          <c:h val="0.62841263193164543"/>
        </c:manualLayout>
      </c:layout>
      <c:lineChart>
        <c:grouping val="standard"/>
        <c:varyColors val="0"/>
        <c:ser>
          <c:idx val="0"/>
          <c:order val="0"/>
          <c:tx>
            <c:v>Асфальтены исходной сырьевой смеси</c:v>
          </c:tx>
          <c:spPr>
            <a:ln w="28575">
              <a:noFill/>
            </a:ln>
          </c:spPr>
          <c:marker>
            <c:spPr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c:spPr>
          </c:marker>
          <c:dLbls>
            <c:dLbl>
              <c:idx val="0"/>
              <c:layout>
                <c:manualLayout>
                  <c:x val="-4.9017094017094018E-2"/>
                  <c:y val="-5.3175853018372736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defRPr>
                    </a:pPr>
                    <a:r>
                      <a:rPr lang="en-US" b="1" i="1" dirty="0">
                        <a:solidFill>
                          <a:schemeClr val="accent4">
                            <a:lumMod val="75000"/>
                          </a:schemeClr>
                        </a:solidFill>
                      </a:rPr>
                      <a:t>1635</a:t>
                    </a:r>
                  </a:p>
                </c:rich>
              </c:tx>
              <c:spPr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0">
                    <a:solidFill>
                      <a:schemeClr val="tx1">
                        <a:lumMod val="85000"/>
                        <a:lumOff val="15000"/>
                      </a:schemeClr>
                    </a:solidFill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trendline>
            <c:spPr>
              <a:ln w="12700">
                <a:solidFill>
                  <a:schemeClr val="accent2">
                    <a:lumMod val="75000"/>
                  </a:schemeClr>
                </a:solidFill>
              </a:ln>
            </c:spPr>
            <c:trendlineType val="linear"/>
            <c:dispRSqr val="0"/>
            <c:dispEq val="0"/>
          </c:trendline>
          <c:val>
            <c:numRef>
              <c:f>'Расчет (эксп.)'!$C$95:$H$95</c:f>
              <c:numCache>
                <c:formatCode>0</c:formatCode>
                <c:ptCount val="6"/>
                <c:pt idx="0">
                  <c:v>1635</c:v>
                </c:pt>
                <c:pt idx="1">
                  <c:v>1554.8951858354894</c:v>
                </c:pt>
                <c:pt idx="2">
                  <c:v>1456.7980891062311</c:v>
                </c:pt>
                <c:pt idx="3">
                  <c:v>1469.2400403727738</c:v>
                </c:pt>
                <c:pt idx="4">
                  <c:v>1485.312905452193</c:v>
                </c:pt>
                <c:pt idx="5">
                  <c:v>1193.4237879948721</c:v>
                </c:pt>
              </c:numCache>
            </c:numRef>
          </c:val>
          <c:smooth val="0"/>
        </c:ser>
        <c:ser>
          <c:idx val="1"/>
          <c:order val="1"/>
          <c:tx>
            <c:v>Асфальтены продукта гидроконверсии (фракции &gt; 520 C)</c:v>
          </c:tx>
          <c:spPr>
            <a:ln w="12700">
              <a:solidFill>
                <a:srgbClr val="F33B2D"/>
              </a:solidFill>
              <a:prstDash val="solid"/>
            </a:ln>
          </c:spPr>
          <c:marker>
            <c:symbol val="triangle"/>
            <c:size val="6"/>
            <c:spPr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c:spPr>
          </c:marker>
          <c:dLbls>
            <c:dLbl>
              <c:idx val="3"/>
              <c:layout>
                <c:manualLayout>
                  <c:x val="-4.8939296832082133E-2"/>
                  <c:y val="-4.356033953202673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3.7343739209899592E-2"/>
                  <c:y val="-6.129084383470611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 i="1">
                    <a:solidFill>
                      <a:schemeClr val="accent4">
                        <a:lumMod val="75000"/>
                      </a:schemeClr>
                    </a:solidFill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trendline>
            <c:spPr>
              <a:ln>
                <a:prstDash val="dash"/>
              </a:ln>
            </c:spPr>
            <c:trendlineType val="linear"/>
            <c:dispRSqr val="0"/>
            <c:dispEq val="0"/>
          </c:trendline>
          <c:cat>
            <c:strRef>
              <c:f>'Расчет (эксп.)'!$C$68:$H$68</c:f>
              <c:strCache>
                <c:ptCount val="6"/>
                <c:pt idx="0">
                  <c:v>Р-0</c:v>
                </c:pt>
                <c:pt idx="1">
                  <c:v>Р-1</c:v>
                </c:pt>
                <c:pt idx="2">
                  <c:v>Р-2</c:v>
                </c:pt>
                <c:pt idx="3">
                  <c:v>Р-3</c:v>
                </c:pt>
                <c:pt idx="4">
                  <c:v>Р-4</c:v>
                </c:pt>
                <c:pt idx="5">
                  <c:v>Р-5</c:v>
                </c:pt>
              </c:strCache>
            </c:strRef>
          </c:cat>
          <c:val>
            <c:numRef>
              <c:f>'Расчет (эксп.)'!$C$96:$H$96</c:f>
              <c:numCache>
                <c:formatCode>General</c:formatCode>
                <c:ptCount val="6"/>
                <c:pt idx="0">
                  <c:v>1048</c:v>
                </c:pt>
                <c:pt idx="1">
                  <c:v>941</c:v>
                </c:pt>
                <c:pt idx="2">
                  <c:v>960</c:v>
                </c:pt>
                <c:pt idx="3">
                  <c:v>1163</c:v>
                </c:pt>
                <c:pt idx="4">
                  <c:v>634</c:v>
                </c:pt>
                <c:pt idx="5">
                  <c:v>849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>
              <a:solidFill>
                <a:schemeClr val="bg1">
                  <a:lumMod val="75000"/>
                </a:schemeClr>
              </a:solidFill>
              <a:prstDash val="dash"/>
            </a:ln>
          </c:spPr>
        </c:dropLines>
        <c:marker val="1"/>
        <c:smooth val="0"/>
        <c:axId val="326222112"/>
        <c:axId val="326219368"/>
      </c:lineChart>
      <c:lineChart>
        <c:grouping val="standard"/>
        <c:varyColors val="0"/>
        <c:ser>
          <c:idx val="2"/>
          <c:order val="2"/>
          <c:tx>
            <c:v>Конверсия за цикл фракции &gt; 520 С</c:v>
          </c:tx>
          <c:spPr>
            <a:ln w="28575">
              <a:noFill/>
            </a:ln>
          </c:spPr>
          <c:marker>
            <c:symbol val="x"/>
            <c:size val="6"/>
            <c:spPr>
              <a:noFill/>
              <a:ln w="15875">
                <a:solidFill>
                  <a:schemeClr val="tx1">
                    <a:lumMod val="65000"/>
                    <a:lumOff val="35000"/>
                  </a:schemeClr>
                </a:solidFill>
              </a:ln>
            </c:spPr>
          </c:marker>
          <c:trendline>
            <c:spPr>
              <a:ln w="12700">
                <a:solidFill>
                  <a:srgbClr val="00B050"/>
                </a:solidFill>
                <a:prstDash val="sysDash"/>
              </a:ln>
            </c:spPr>
            <c:trendlineType val="linear"/>
            <c:dispRSqr val="0"/>
            <c:dispEq val="0"/>
          </c:trendline>
          <c:val>
            <c:numRef>
              <c:f>'Расчет (эксп.)'!$C$31:$H$31</c:f>
              <c:numCache>
                <c:formatCode>0.00</c:formatCode>
                <c:ptCount val="6"/>
                <c:pt idx="0" formatCode="General">
                  <c:v>58.05</c:v>
                </c:pt>
                <c:pt idx="1">
                  <c:v>63.995355805243449</c:v>
                </c:pt>
                <c:pt idx="2">
                  <c:v>66.891259105098896</c:v>
                </c:pt>
                <c:pt idx="3">
                  <c:v>67.258889741621758</c:v>
                </c:pt>
                <c:pt idx="4">
                  <c:v>72.284974093264253</c:v>
                </c:pt>
                <c:pt idx="5">
                  <c:v>75.561413114326683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26218976"/>
        <c:axId val="326219760"/>
      </c:lineChart>
      <c:catAx>
        <c:axId val="326222112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b="0"/>
            </a:pPr>
            <a:endParaRPr lang="ru-RU"/>
          </a:p>
        </c:txPr>
        <c:crossAx val="326219368"/>
        <c:crosses val="autoZero"/>
        <c:auto val="1"/>
        <c:lblAlgn val="ctr"/>
        <c:lblOffset val="100"/>
        <c:noMultiLvlLbl val="0"/>
      </c:catAx>
      <c:valAx>
        <c:axId val="326219368"/>
        <c:scaling>
          <c:orientation val="minMax"/>
          <c:max val="1700"/>
          <c:min val="0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100" b="0"/>
                </a:pPr>
                <a:r>
                  <a:rPr lang="en-US" sz="1100" b="0" i="0" baseline="0" dirty="0" smtClean="0">
                    <a:effectLst/>
                    <a:latin typeface="+mn-lt"/>
                  </a:rPr>
                  <a:t>Molecular weight</a:t>
                </a:r>
                <a:r>
                  <a:rPr lang="ru-RU" sz="1100" b="0" i="0" baseline="0" dirty="0" smtClean="0">
                    <a:effectLst/>
                    <a:latin typeface="+mn-lt"/>
                  </a:rPr>
                  <a:t>, </a:t>
                </a:r>
                <a:r>
                  <a:rPr lang="en-US" sz="1100" b="0" i="0" baseline="0" dirty="0" smtClean="0">
                    <a:effectLst/>
                    <a:latin typeface="+mn-lt"/>
                  </a:rPr>
                  <a:t>g/</a:t>
                </a:r>
                <a:r>
                  <a:rPr lang="en-US" sz="1100" b="0" i="0" baseline="0" dirty="0" err="1" smtClean="0">
                    <a:effectLst/>
                    <a:latin typeface="+mn-lt"/>
                  </a:rPr>
                  <a:t>mol</a:t>
                </a:r>
                <a:endParaRPr lang="ru-RU" sz="1100" b="0" dirty="0">
                  <a:effectLst/>
                  <a:latin typeface="+mn-lt"/>
                </a:endParaRPr>
              </a:p>
            </c:rich>
          </c:tx>
          <c:layout>
            <c:manualLayout>
              <c:xMode val="edge"/>
              <c:yMode val="edge"/>
              <c:x val="6.9574500302846759E-2"/>
              <c:y val="0.31423738699329251"/>
            </c:manualLayout>
          </c:layout>
          <c:overlay val="0"/>
        </c:title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100" b="0"/>
            </a:pPr>
            <a:endParaRPr lang="ru-RU"/>
          </a:p>
        </c:txPr>
        <c:crossAx val="326222112"/>
        <c:crosses val="autoZero"/>
        <c:crossBetween val="between"/>
        <c:majorUnit val="200"/>
      </c:valAx>
      <c:valAx>
        <c:axId val="326219760"/>
        <c:scaling>
          <c:orientation val="minMax"/>
          <c:max val="100"/>
          <c:min val="55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1100" b="0"/>
                </a:pPr>
                <a:r>
                  <a:rPr lang="en-US" sz="1100" b="0" i="0" u="none" strike="noStrike" baseline="0" dirty="0" smtClean="0"/>
                  <a:t>Conversion per cycle, %</a:t>
                </a:r>
                <a:endParaRPr lang="ru-RU" sz="1100" b="0" dirty="0"/>
              </a:p>
            </c:rich>
          </c:tx>
          <c:layout>
            <c:manualLayout>
              <c:xMode val="edge"/>
              <c:yMode val="edge"/>
              <c:x val="0.90933760683760678"/>
              <c:y val="0.3109778361038203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 b="0"/>
            </a:pPr>
            <a:endParaRPr lang="ru-RU"/>
          </a:p>
        </c:txPr>
        <c:crossAx val="326218976"/>
        <c:crosses val="max"/>
        <c:crossBetween val="between"/>
        <c:majorUnit val="10"/>
      </c:valAx>
      <c:catAx>
        <c:axId val="326218976"/>
        <c:scaling>
          <c:orientation val="minMax"/>
        </c:scaling>
        <c:delete val="1"/>
        <c:axPos val="b"/>
        <c:majorTickMark val="out"/>
        <c:minorTickMark val="none"/>
        <c:tickLblPos val="none"/>
        <c:crossAx val="326219760"/>
        <c:crosses val="autoZero"/>
        <c:auto val="1"/>
        <c:lblAlgn val="ctr"/>
        <c:lblOffset val="100"/>
        <c:noMultiLvlLbl val="0"/>
      </c:catAx>
    </c:plotArea>
    <c:legend>
      <c:legendPos val="t"/>
      <c:legendEntry>
        <c:idx val="3"/>
        <c:delete val="1"/>
      </c:legendEntry>
      <c:legendEntry>
        <c:idx val="4"/>
        <c:delete val="1"/>
      </c:legendEntry>
      <c:legendEntry>
        <c:idx val="5"/>
        <c:delete val="1"/>
      </c:legendEntry>
      <c:layout>
        <c:manualLayout>
          <c:xMode val="edge"/>
          <c:yMode val="edge"/>
          <c:x val="0.11312470556565045"/>
          <c:y val="4.1209682123067956E-2"/>
          <c:w val="0.826158557103439"/>
          <c:h val="0.15411665208515601"/>
        </c:manualLayout>
      </c:layout>
      <c:overlay val="0"/>
      <c:txPr>
        <a:bodyPr/>
        <a:lstStyle/>
        <a:p>
          <a:pPr>
            <a:defRPr sz="1000" b="0"/>
          </a:pPr>
          <a:endParaRPr lang="ru-RU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200" b="1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6112387590895403"/>
          <c:y val="6.2002794005588224E-2"/>
          <c:w val="0.68002022288197583"/>
          <c:h val="0.54921624380285794"/>
        </c:manualLayout>
      </c:layout>
      <c:scatterChart>
        <c:scatterStyle val="lineMarker"/>
        <c:varyColors val="0"/>
        <c:ser>
          <c:idx val="0"/>
          <c:order val="0"/>
          <c:tx>
            <c:v>Азот</c:v>
          </c:tx>
          <c:spPr>
            <a:ln w="28575">
              <a:noFill/>
            </a:ln>
          </c:spPr>
          <c:marker>
            <c:symbol val="diamond"/>
            <c:size val="7"/>
            <c:spPr>
              <a:solidFill>
                <a:srgbClr val="00B050"/>
              </a:solidFill>
              <a:ln>
                <a:solidFill>
                  <a:sysClr val="windowText" lastClr="000000">
                    <a:shade val="95000"/>
                    <a:satMod val="105000"/>
                  </a:sysClr>
                </a:solidFill>
              </a:ln>
            </c:spPr>
          </c:marker>
          <c:trendline>
            <c:spPr>
              <a:ln w="19050">
                <a:solidFill>
                  <a:srgbClr val="0070C0"/>
                </a:solidFill>
              </a:ln>
            </c:spPr>
            <c:trendlineType val="poly"/>
            <c:order val="2"/>
            <c:dispRSqr val="0"/>
            <c:dispEq val="0"/>
          </c:trendline>
          <c:xVal>
            <c:numRef>
              <c:f>Лист1!$K$58:$Q$58</c:f>
              <c:numCache>
                <c:formatCode>0.0</c:formatCode>
                <c:ptCount val="7"/>
                <c:pt idx="0">
                  <c:v>61.428839467522948</c:v>
                </c:pt>
                <c:pt idx="1">
                  <c:v>53.304701123385144</c:v>
                </c:pt>
                <c:pt idx="2">
                  <c:v>45.019460275952348</c:v>
                </c:pt>
                <c:pt idx="3">
                  <c:v>50.794273419015504</c:v>
                </c:pt>
                <c:pt idx="4">
                  <c:v>59.181542155198372</c:v>
                </c:pt>
                <c:pt idx="5">
                  <c:v>28.75354258841416</c:v>
                </c:pt>
                <c:pt idx="6">
                  <c:v>39.627820508629284</c:v>
                </c:pt>
              </c:numCache>
            </c:numRef>
          </c:xVal>
          <c:yVal>
            <c:numRef>
              <c:f>Лист1!$B$40:$H$40</c:f>
              <c:numCache>
                <c:formatCode>0.00</c:formatCode>
                <c:ptCount val="7"/>
                <c:pt idx="0">
                  <c:v>2.0072805139186287</c:v>
                </c:pt>
                <c:pt idx="1">
                  <c:v>1.6456816559600278</c:v>
                </c:pt>
                <c:pt idx="2">
                  <c:v>1.3701927194860821</c:v>
                </c:pt>
                <c:pt idx="3">
                  <c:v>1.6102783725910081</c:v>
                </c:pt>
                <c:pt idx="4">
                  <c:v>1.9756887937187741</c:v>
                </c:pt>
                <c:pt idx="5">
                  <c:v>0.8281370449678801</c:v>
                </c:pt>
                <c:pt idx="6">
                  <c:v>1.1816916488222631</c:v>
                </c:pt>
              </c:numCache>
            </c:numRef>
          </c:yVal>
          <c:smooth val="0"/>
        </c:ser>
        <c:ser>
          <c:idx val="1"/>
          <c:order val="1"/>
          <c:tx>
            <c:v>Сера</c:v>
          </c:tx>
          <c:spPr>
            <a:ln w="28575">
              <a:noFill/>
            </a:ln>
          </c:spPr>
          <c:marker>
            <c:symbol val="triangle"/>
            <c:size val="7"/>
            <c:spPr>
              <a:solidFill>
                <a:srgbClr val="FFFF00"/>
              </a:solidFill>
              <a:ln>
                <a:solidFill>
                  <a:prstClr val="black"/>
                </a:solidFill>
              </a:ln>
            </c:spPr>
          </c:marker>
          <c:trendline>
            <c:spPr>
              <a:ln w="19050">
                <a:solidFill>
                  <a:srgbClr val="C00000"/>
                </a:solidFill>
                <a:prstDash val="dash"/>
              </a:ln>
            </c:spPr>
            <c:trendlineType val="poly"/>
            <c:order val="2"/>
            <c:dispRSqr val="0"/>
            <c:dispEq val="0"/>
          </c:trendline>
          <c:xVal>
            <c:numRef>
              <c:f>Лист1!$K$58:$Q$58</c:f>
              <c:numCache>
                <c:formatCode>0.0</c:formatCode>
                <c:ptCount val="7"/>
                <c:pt idx="0">
                  <c:v>61.428839467522948</c:v>
                </c:pt>
                <c:pt idx="1">
                  <c:v>53.304701123385144</c:v>
                </c:pt>
                <c:pt idx="2">
                  <c:v>45.019460275952348</c:v>
                </c:pt>
                <c:pt idx="3">
                  <c:v>50.794273419015504</c:v>
                </c:pt>
                <c:pt idx="4">
                  <c:v>59.181542155198372</c:v>
                </c:pt>
                <c:pt idx="5">
                  <c:v>28.75354258841416</c:v>
                </c:pt>
                <c:pt idx="6">
                  <c:v>39.627820508629284</c:v>
                </c:pt>
              </c:numCache>
            </c:numRef>
          </c:xVal>
          <c:yVal>
            <c:numRef>
              <c:f>Лист1!$B$41:$H$41</c:f>
              <c:numCache>
                <c:formatCode>0.00</c:formatCode>
                <c:ptCount val="7"/>
                <c:pt idx="0">
                  <c:v>3.6718652526512789</c:v>
                </c:pt>
                <c:pt idx="1">
                  <c:v>1.8403742981908853</c:v>
                </c:pt>
                <c:pt idx="2">
                  <c:v>1.7757485963817843</c:v>
                </c:pt>
                <c:pt idx="3">
                  <c:v>1.6978165938864629</c:v>
                </c:pt>
                <c:pt idx="4">
                  <c:v>2.2273300062383297</c:v>
                </c:pt>
                <c:pt idx="5">
                  <c:v>0.75146600124765606</c:v>
                </c:pt>
                <c:pt idx="6">
                  <c:v>1.1943200249532273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26224072"/>
        <c:axId val="326224464"/>
      </c:scatterChart>
      <c:valAx>
        <c:axId val="326224072"/>
        <c:scaling>
          <c:orientation val="maxMin"/>
          <c:min val="25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100" b="0" i="0" u="none" strike="noStrike" baseline="0" dirty="0" smtClean="0"/>
                  <a:t>Number of aromatic carbon atoms</a:t>
                </a:r>
                <a:endParaRPr lang="ru-RU" sz="1100" dirty="0"/>
              </a:p>
            </c:rich>
          </c:tx>
          <c:layout>
            <c:manualLayout>
              <c:xMode val="edge"/>
              <c:yMode val="edge"/>
              <c:x val="0.37098360655737705"/>
              <c:y val="0.73595727617381157"/>
            </c:manualLayout>
          </c:layout>
          <c:overlay val="0"/>
        </c:title>
        <c:numFmt formatCode="0.0" sourceLinked="1"/>
        <c:majorTickMark val="out"/>
        <c:minorTickMark val="none"/>
        <c:tickLblPos val="nextTo"/>
        <c:spPr>
          <a:ln>
            <a:solidFill>
              <a:sysClr val="windowText" lastClr="000000">
                <a:shade val="95000"/>
                <a:satMod val="105000"/>
              </a:sysClr>
            </a:solidFill>
          </a:ln>
        </c:spPr>
        <c:crossAx val="326224464"/>
        <c:crosses val="autoZero"/>
        <c:crossBetween val="midCat"/>
      </c:valAx>
      <c:valAx>
        <c:axId val="326224464"/>
        <c:scaling>
          <c:orientation val="minMax"/>
        </c:scaling>
        <c:delete val="0"/>
        <c:axPos val="l"/>
        <c:majorGridlines>
          <c:spPr>
            <a:ln>
              <a:prstDash val="sysDot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100"/>
                </a:pPr>
                <a:r>
                  <a:rPr lang="en-US" sz="1100" b="0" i="0" u="none" strike="noStrike" baseline="0" dirty="0" smtClean="0"/>
                  <a:t>Number of different heteroatoms in molecule</a:t>
                </a:r>
                <a:endParaRPr lang="ru-RU" sz="1100" dirty="0"/>
              </a:p>
            </c:rich>
          </c:tx>
          <c:layout>
            <c:manualLayout>
              <c:xMode val="edge"/>
              <c:yMode val="edge"/>
              <c:x val="7.1175508799105031E-2"/>
              <c:y val="4.7012248468941385E-2"/>
            </c:manualLayout>
          </c:layout>
          <c:overlay val="0"/>
        </c:title>
        <c:numFmt formatCode="0.00" sourceLinked="1"/>
        <c:majorTickMark val="out"/>
        <c:minorTickMark val="none"/>
        <c:tickLblPos val="nextTo"/>
        <c:spPr>
          <a:ln>
            <a:solidFill>
              <a:sysClr val="windowText" lastClr="000000">
                <a:shade val="95000"/>
                <a:satMod val="105000"/>
              </a:sysClr>
            </a:solidFill>
          </a:ln>
        </c:spPr>
        <c:crossAx val="326224072"/>
        <c:crosses val="max"/>
        <c:crossBetween val="midCat"/>
      </c:valAx>
    </c:plotArea>
    <c:legend>
      <c:legendPos val="r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73402772021918483"/>
          <c:y val="6.9412477330617534E-2"/>
          <c:w val="0.17095846571810136"/>
          <c:h val="0.12563101487314082"/>
        </c:manualLayout>
      </c:layout>
      <c:overlay val="1"/>
      <c:spPr>
        <a:noFill/>
      </c:spPr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2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5307158440528443"/>
          <c:y val="6.1495331262257556E-2"/>
          <c:w val="0.6984497538554848"/>
          <c:h val="0.67563829595166125"/>
        </c:manualLayout>
      </c:layout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</c:spPr>
          </c:marker>
          <c:trendline>
            <c:spPr>
              <a:ln w="19050">
                <a:solidFill>
                  <a:srgbClr val="00B050"/>
                </a:solidFill>
              </a:ln>
            </c:spPr>
            <c:trendlineType val="poly"/>
            <c:order val="2"/>
            <c:dispRSqr val="0"/>
            <c:dispEq val="0"/>
          </c:trendline>
          <c:xVal>
            <c:numRef>
              <c:f>Лист1!$K$90:$Q$90</c:f>
              <c:numCache>
                <c:formatCode>0.0</c:formatCode>
                <c:ptCount val="7"/>
                <c:pt idx="0">
                  <c:v>80.340796766479258</c:v>
                </c:pt>
                <c:pt idx="1">
                  <c:v>65.363451531628158</c:v>
                </c:pt>
                <c:pt idx="2">
                  <c:v>56.904667814497223</c:v>
                </c:pt>
                <c:pt idx="3">
                  <c:v>60.151613104558912</c:v>
                </c:pt>
                <c:pt idx="4">
                  <c:v>77.20004972345555</c:v>
                </c:pt>
                <c:pt idx="5">
                  <c:v>41.926340876547179</c:v>
                </c:pt>
                <c:pt idx="6">
                  <c:v>56.593770156446006</c:v>
                </c:pt>
              </c:numCache>
            </c:numRef>
          </c:xVal>
          <c:yVal>
            <c:numRef>
              <c:f>Лист1!$V$69:$AB$69</c:f>
              <c:numCache>
                <c:formatCode>0</c:formatCode>
                <c:ptCount val="7"/>
                <c:pt idx="0">
                  <c:v>1635</c:v>
                </c:pt>
                <c:pt idx="1">
                  <c:v>1048</c:v>
                </c:pt>
                <c:pt idx="2">
                  <c:v>941</c:v>
                </c:pt>
                <c:pt idx="3">
                  <c:v>960</c:v>
                </c:pt>
                <c:pt idx="4">
                  <c:v>1163</c:v>
                </c:pt>
                <c:pt idx="5">
                  <c:v>634</c:v>
                </c:pt>
                <c:pt idx="6">
                  <c:v>849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26217800"/>
        <c:axId val="326218192"/>
      </c:scatterChart>
      <c:valAx>
        <c:axId val="326217800"/>
        <c:scaling>
          <c:orientation val="minMax"/>
          <c:max val="85"/>
          <c:min val="40"/>
        </c:scaling>
        <c:delete val="0"/>
        <c:axPos val="b"/>
        <c:title>
          <c:tx>
            <c:rich>
              <a:bodyPr/>
              <a:lstStyle/>
              <a:p>
                <a:pPr>
                  <a:defRPr sz="1100"/>
                </a:pPr>
                <a:r>
                  <a:rPr lang="en-US" sz="1100" b="0" i="0" u="none" strike="noStrike" baseline="0" dirty="0" smtClean="0"/>
                  <a:t>Number of carbon atoms in cyclic structures</a:t>
                </a:r>
                <a:endParaRPr lang="ru-RU" sz="1100" dirty="0"/>
              </a:p>
            </c:rich>
          </c:tx>
          <c:layout>
            <c:manualLayout>
              <c:xMode val="edge"/>
              <c:yMode val="edge"/>
              <c:x val="0.28665970972631777"/>
              <c:y val="0.86461904761904762"/>
            </c:manualLayout>
          </c:layout>
          <c:overlay val="0"/>
        </c:title>
        <c:numFmt formatCode="0.0" sourceLinked="1"/>
        <c:majorTickMark val="out"/>
        <c:minorTickMark val="none"/>
        <c:tickLblPos val="nextTo"/>
        <c:crossAx val="326218192"/>
        <c:crosses val="autoZero"/>
        <c:crossBetween val="midCat"/>
      </c:valAx>
      <c:valAx>
        <c:axId val="326218192"/>
        <c:scaling>
          <c:orientation val="minMax"/>
        </c:scaling>
        <c:delete val="0"/>
        <c:axPos val="l"/>
        <c:majorGridlines>
          <c:spPr>
            <a:ln>
              <a:prstDash val="sysDot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100"/>
                </a:pPr>
                <a:r>
                  <a:rPr lang="en-US" sz="1100" b="0" i="0" u="none" strike="noStrike" baseline="0" dirty="0" smtClean="0"/>
                  <a:t>Molecular weight, g/</a:t>
                </a:r>
                <a:r>
                  <a:rPr lang="en-US" sz="1100" b="0" i="0" u="none" strike="noStrike" baseline="0" dirty="0" err="1" smtClean="0"/>
                  <a:t>mol</a:t>
                </a:r>
                <a:endParaRPr lang="ru-RU" sz="1100" dirty="0"/>
              </a:p>
            </c:rich>
          </c:tx>
          <c:layout>
            <c:manualLayout>
              <c:xMode val="edge"/>
              <c:yMode val="edge"/>
              <c:x val="0.1016964414622389"/>
              <c:y val="9.6911886014248216E-2"/>
            </c:manualLayout>
          </c:layout>
          <c:overlay val="0"/>
        </c:title>
        <c:numFmt formatCode="0" sourceLinked="1"/>
        <c:majorTickMark val="out"/>
        <c:minorTickMark val="none"/>
        <c:tickLblPos val="nextTo"/>
        <c:crossAx val="326217800"/>
        <c:crosses val="autoZero"/>
        <c:crossBetween val="midCat"/>
      </c:valAx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8916397745363798"/>
          <c:y val="0.2063758580700458"/>
          <c:w val="0.68028032356611157"/>
          <c:h val="0.57830247570405047"/>
        </c:manualLayout>
      </c:layout>
      <c:lineChart>
        <c:grouping val="standard"/>
        <c:varyColors val="0"/>
        <c:ser>
          <c:idx val="1"/>
          <c:order val="1"/>
          <c:tx>
            <c:v>Зависимость от числа стадий рециркуляции</c:v>
          </c:tx>
          <c:spPr>
            <a:ln w="22225" cmpd="sng">
              <a:noFill/>
              <a:prstDash val="solid"/>
            </a:ln>
          </c:spPr>
          <c:marker>
            <c:symbol val="triangle"/>
            <c:size val="7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c:spPr>
          </c:marker>
          <c:trendline>
            <c:spPr>
              <a:ln w="19050">
                <a:solidFill>
                  <a:schemeClr val="accent6">
                    <a:lumMod val="75000"/>
                  </a:schemeClr>
                </a:solidFill>
                <a:prstDash val="dash"/>
              </a:ln>
            </c:spPr>
            <c:trendlineType val="linear"/>
            <c:dispRSqr val="0"/>
            <c:dispEq val="0"/>
          </c:trendline>
          <c:cat>
            <c:strRef>
              <c:f>Лист1!$L$57:$Q$57</c:f>
              <c:strCache>
                <c:ptCount val="6"/>
                <c:pt idx="0">
                  <c:v>Р-0</c:v>
                </c:pt>
                <c:pt idx="1">
                  <c:v>Р-1</c:v>
                </c:pt>
                <c:pt idx="2">
                  <c:v>Р-2</c:v>
                </c:pt>
                <c:pt idx="3">
                  <c:v>Р-3</c:v>
                </c:pt>
                <c:pt idx="4">
                  <c:v>Р-4</c:v>
                </c:pt>
                <c:pt idx="5">
                  <c:v>Р-5</c:v>
                </c:pt>
              </c:strCache>
            </c:strRef>
          </c:cat>
          <c:val>
            <c:numRef>
              <c:f>Лист1!$L$63:$Q$63</c:f>
              <c:numCache>
                <c:formatCode>0.0</c:formatCode>
                <c:ptCount val="6"/>
                <c:pt idx="0">
                  <c:v>72.800358218667157</c:v>
                </c:pt>
                <c:pt idx="1">
                  <c:v>69.110438395294295</c:v>
                </c:pt>
                <c:pt idx="2">
                  <c:v>75.024501151413759</c:v>
                </c:pt>
                <c:pt idx="3">
                  <c:v>71.588669188214766</c:v>
                </c:pt>
                <c:pt idx="4">
                  <c:v>65.926484617509658</c:v>
                </c:pt>
                <c:pt idx="5">
                  <c:v>67.515030230695189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26818744"/>
        <c:axId val="326820312"/>
      </c:lineChart>
      <c:lineChart>
        <c:grouping val="standard"/>
        <c:varyColors val="0"/>
        <c:ser>
          <c:idx val="0"/>
          <c:order val="0"/>
          <c:tx>
            <c:v>Зависимость от температуры</c:v>
          </c:tx>
          <c:spPr>
            <a:ln>
              <a:noFill/>
            </a:ln>
          </c:spPr>
          <c:marker>
            <c:symbol val="diamond"/>
            <c:size val="7"/>
            <c:spPr>
              <a:solidFill>
                <a:srgbClr val="00B050"/>
              </a:solidFill>
              <a:ln>
                <a:solidFill>
                  <a:sysClr val="windowText" lastClr="000000"/>
                </a:solidFill>
              </a:ln>
            </c:spPr>
          </c:marker>
          <c:trendline>
            <c:spPr>
              <a:ln w="19050">
                <a:solidFill>
                  <a:srgbClr val="00B050"/>
                </a:solidFill>
              </a:ln>
            </c:spPr>
            <c:trendlineType val="linear"/>
            <c:dispRSqr val="0"/>
            <c:dispEq val="0"/>
          </c:trendline>
          <c:cat>
            <c:numRef>
              <c:f>Лист1!$K$93:$N$93</c:f>
              <c:numCache>
                <c:formatCode>General</c:formatCode>
                <c:ptCount val="4"/>
                <c:pt idx="0">
                  <c:v>425</c:v>
                </c:pt>
                <c:pt idx="1">
                  <c:v>440</c:v>
                </c:pt>
                <c:pt idx="2">
                  <c:v>445</c:v>
                </c:pt>
                <c:pt idx="3">
                  <c:v>450</c:v>
                </c:pt>
              </c:numCache>
            </c:numRef>
          </c:cat>
          <c:val>
            <c:numRef>
              <c:f>Лист1!$K$96:$N$96</c:f>
              <c:numCache>
                <c:formatCode>General</c:formatCode>
                <c:ptCount val="4"/>
                <c:pt idx="0">
                  <c:v>53.5</c:v>
                </c:pt>
                <c:pt idx="1">
                  <c:v>60.7</c:v>
                </c:pt>
                <c:pt idx="2">
                  <c:v>68</c:v>
                </c:pt>
                <c:pt idx="3">
                  <c:v>73.099999999999994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26819528"/>
        <c:axId val="326819136"/>
      </c:lineChart>
      <c:catAx>
        <c:axId val="326818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/>
          <a:lstStyle/>
          <a:p>
            <a:pPr>
              <a:defRPr/>
            </a:pPr>
            <a:endParaRPr lang="ru-RU"/>
          </a:p>
        </c:txPr>
        <c:crossAx val="326820312"/>
        <c:crosses val="autoZero"/>
        <c:auto val="1"/>
        <c:lblAlgn val="ctr"/>
        <c:lblOffset val="100"/>
        <c:noMultiLvlLbl val="0"/>
      </c:catAx>
      <c:valAx>
        <c:axId val="326820312"/>
        <c:scaling>
          <c:orientation val="minMax"/>
          <c:max val="100"/>
          <c:min val="4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100"/>
                </a:pPr>
                <a:r>
                  <a:rPr lang="en-US" sz="1100" b="0" i="0" u="none" strike="noStrike" baseline="0" dirty="0" smtClean="0"/>
                  <a:t>Aromaticity of </a:t>
                </a:r>
                <a:r>
                  <a:rPr lang="en-US" sz="1100" b="0" i="0" u="none" strike="noStrike" baseline="0" dirty="0" err="1" smtClean="0"/>
                  <a:t>asphaltene</a:t>
                </a:r>
                <a:r>
                  <a:rPr lang="en-US" sz="1100" b="0" i="0" u="none" strike="noStrike" baseline="0" dirty="0" smtClean="0"/>
                  <a:t> molecules, %</a:t>
                </a:r>
                <a:endParaRPr lang="ru-RU" sz="1100" dirty="0"/>
              </a:p>
            </c:rich>
          </c:tx>
          <c:layout>
            <c:manualLayout>
              <c:xMode val="edge"/>
              <c:yMode val="edge"/>
              <c:x val="0.1031498214362549"/>
              <c:y val="0.197806980208555"/>
            </c:manualLayout>
          </c:layout>
          <c:overlay val="0"/>
        </c:title>
        <c:numFmt formatCode="0.0" sourceLinked="1"/>
        <c:majorTickMark val="out"/>
        <c:minorTickMark val="none"/>
        <c:tickLblPos val="nextTo"/>
        <c:crossAx val="326818744"/>
        <c:crosses val="autoZero"/>
        <c:crossBetween val="between"/>
      </c:valAx>
      <c:valAx>
        <c:axId val="326819136"/>
        <c:scaling>
          <c:orientation val="minMax"/>
        </c:scaling>
        <c:delete val="1"/>
        <c:axPos val="r"/>
        <c:numFmt formatCode="General" sourceLinked="1"/>
        <c:majorTickMark val="out"/>
        <c:minorTickMark val="none"/>
        <c:tickLblPos val="none"/>
        <c:crossAx val="326819528"/>
        <c:crosses val="max"/>
        <c:crossBetween val="between"/>
      </c:valAx>
      <c:catAx>
        <c:axId val="326819528"/>
        <c:scaling>
          <c:orientation val="minMax"/>
        </c:scaling>
        <c:delete val="0"/>
        <c:axPos val="t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Temperature</a:t>
                </a:r>
                <a:r>
                  <a:rPr lang="ru-RU" dirty="0" smtClean="0"/>
                  <a:t>, </a:t>
                </a:r>
                <a:r>
                  <a:rPr lang="ru-RU" dirty="0"/>
                  <a:t>°С</a:t>
                </a:r>
              </a:p>
            </c:rich>
          </c:tx>
          <c:layout>
            <c:manualLayout>
              <c:xMode val="edge"/>
              <c:yMode val="edge"/>
              <c:x val="0.44289068033162532"/>
              <c:y val="2.2259533734753814E-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326819136"/>
        <c:crosses val="max"/>
        <c:auto val="1"/>
        <c:lblAlgn val="ctr"/>
        <c:lblOffset val="100"/>
        <c:noMultiLvlLbl val="0"/>
      </c:catAx>
    </c:plotArea>
    <c:legend>
      <c:legendPos val="r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3087763005034207"/>
          <c:y val="0.22414775358962488"/>
          <c:w val="0.67407386576677963"/>
          <c:h val="0.12465012009900009"/>
        </c:manualLayout>
      </c:layout>
      <c:overlay val="1"/>
      <c:txPr>
        <a:bodyPr/>
        <a:lstStyle/>
        <a:p>
          <a:pPr>
            <a:defRPr sz="1000"/>
          </a:pPr>
          <a:endParaRPr lang="ru-RU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200"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4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5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2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2"/>
    <cs:fontRef idx="minor">
      <a:schemeClr val="tx2"/>
    </cs:fontRef>
    <cs:spPr>
      <a:ln w="9525">
        <a:solidFill>
          <a:schemeClr val="phClr"/>
        </a:solidFill>
        <a:round/>
      </a:ln>
    </cs:spPr>
  </cs:dataPointMarker>
  <cs:dataPointMarkerLayout symbol="circle" size="5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spPr>
      <a:ln>
        <a:solidFill>
          <a:schemeClr val="tx2">
            <a:lumMod val="40000"/>
            <a:lumOff val="60000"/>
          </a:schemeClr>
        </a:solidFill>
      </a:ln>
    </cs:spPr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2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15875" cap="flat" cmpd="sng" algn="ctr">
        <a:solidFill>
          <a:schemeClr val="tx1">
            <a:lumMod val="65000"/>
            <a:lumOff val="3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9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pattFill prst="ltDn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>
        <a:solidFill>
          <a:schemeClr val="phClr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5EE342-39CD-4A22-9DC3-AF377EFEA9AA}" type="doc">
      <dgm:prSet loTypeId="urn:microsoft.com/office/officeart/2008/layout/VerticalCurvedList" loCatId="list" qsTypeId="urn:microsoft.com/office/officeart/2005/8/quickstyle/simple5" qsCatId="simple" csTypeId="urn:microsoft.com/office/officeart/2005/8/colors/accent2_1" csCatId="accent2" phldr="1"/>
      <dgm:spPr/>
    </dgm:pt>
    <dgm:pt modelId="{961C9DC2-C43B-488A-AA86-967CE6B8E4E2}">
      <dgm:prSet phldrT="[Текст]" custT="1"/>
      <dgm:spPr>
        <a:solidFill>
          <a:srgbClr val="99FF99"/>
        </a:solidFill>
      </dgm:spPr>
      <dgm:t>
        <a:bodyPr/>
        <a:lstStyle/>
        <a:p>
          <a:r>
            <a:rPr lang="en-US" sz="1200" dirty="0" smtClean="0"/>
            <a:t>Are the heaviest aromatic component of crude oil</a:t>
          </a:r>
          <a:endParaRPr lang="ru-RU" sz="1200" dirty="0"/>
        </a:p>
      </dgm:t>
    </dgm:pt>
    <dgm:pt modelId="{2A77A03C-98FB-4866-8372-7F9781209615}" type="parTrans" cxnId="{578A52BC-90C3-4C72-B423-EABDD91C8BB7}">
      <dgm:prSet/>
      <dgm:spPr/>
      <dgm:t>
        <a:bodyPr/>
        <a:lstStyle/>
        <a:p>
          <a:endParaRPr lang="ru-RU"/>
        </a:p>
      </dgm:t>
    </dgm:pt>
    <dgm:pt modelId="{C12B2976-74E9-4096-84A0-92E8DD8B6A65}" type="sibTrans" cxnId="{578A52BC-90C3-4C72-B423-EABDD91C8BB7}">
      <dgm:prSet/>
      <dgm:spPr/>
      <dgm:t>
        <a:bodyPr/>
        <a:lstStyle/>
        <a:p>
          <a:endParaRPr lang="ru-RU"/>
        </a:p>
      </dgm:t>
    </dgm:pt>
    <dgm:pt modelId="{4CC7CF98-7DE8-42D2-BBF2-34202D8FE7D2}">
      <dgm:prSet phldrT="[Текст]" custT="1"/>
      <dgm:spPr>
        <a:solidFill>
          <a:srgbClr val="99FF99"/>
        </a:solidFill>
      </dgm:spPr>
      <dgm:t>
        <a:bodyPr/>
        <a:lstStyle/>
        <a:p>
          <a:r>
            <a:rPr lang="en-US" sz="1200" dirty="0" smtClean="0"/>
            <a:t>Are precipitated on the catalyst surface and block the pore mouth</a:t>
          </a:r>
          <a:endParaRPr lang="ru-RU" sz="1200" dirty="0"/>
        </a:p>
      </dgm:t>
    </dgm:pt>
    <dgm:pt modelId="{CDB2715B-7280-4A07-960F-1F7C75F7AA99}" type="parTrans" cxnId="{4572BED2-CA92-43E7-B349-F1E5A8611B80}">
      <dgm:prSet/>
      <dgm:spPr/>
      <dgm:t>
        <a:bodyPr/>
        <a:lstStyle/>
        <a:p>
          <a:endParaRPr lang="ru-RU"/>
        </a:p>
      </dgm:t>
    </dgm:pt>
    <dgm:pt modelId="{702710B8-9490-432F-828F-531BEA8CC3BB}" type="sibTrans" cxnId="{4572BED2-CA92-43E7-B349-F1E5A8611B80}">
      <dgm:prSet/>
      <dgm:spPr/>
      <dgm:t>
        <a:bodyPr/>
        <a:lstStyle/>
        <a:p>
          <a:endParaRPr lang="ru-RU"/>
        </a:p>
      </dgm:t>
    </dgm:pt>
    <dgm:pt modelId="{40F8480E-BC32-4409-8ED5-DD2BF06CBBEE}">
      <dgm:prSet phldrT="[Текст]" custT="1"/>
      <dgm:spPr>
        <a:solidFill>
          <a:srgbClr val="99FF99"/>
        </a:solidFill>
      </dgm:spPr>
      <dgm:t>
        <a:bodyPr/>
        <a:lstStyle/>
        <a:p>
          <a:r>
            <a:rPr lang="en-US" sz="1200" dirty="0" smtClean="0"/>
            <a:t>Act as coke precursors</a:t>
          </a:r>
          <a:endParaRPr lang="ru-RU" sz="1200" dirty="0"/>
        </a:p>
      </dgm:t>
    </dgm:pt>
    <dgm:pt modelId="{3BCE1924-985F-45A3-8499-9A43FC38AAA9}" type="parTrans" cxnId="{23A34C2F-A0DC-4D59-A53D-01D5549B6F86}">
      <dgm:prSet/>
      <dgm:spPr/>
      <dgm:t>
        <a:bodyPr/>
        <a:lstStyle/>
        <a:p>
          <a:endParaRPr lang="ru-RU"/>
        </a:p>
      </dgm:t>
    </dgm:pt>
    <dgm:pt modelId="{710E290A-461E-4F99-B317-FAFB5913BF59}" type="sibTrans" cxnId="{23A34C2F-A0DC-4D59-A53D-01D5549B6F86}">
      <dgm:prSet/>
      <dgm:spPr/>
      <dgm:t>
        <a:bodyPr/>
        <a:lstStyle/>
        <a:p>
          <a:endParaRPr lang="ru-RU"/>
        </a:p>
      </dgm:t>
    </dgm:pt>
    <dgm:pt modelId="{ED142B8B-F6C0-467B-A484-91B8A1B9083D}">
      <dgm:prSet custT="1"/>
      <dgm:spPr>
        <a:solidFill>
          <a:srgbClr val="99FF99"/>
        </a:solidFill>
      </dgm:spPr>
      <dgm:t>
        <a:bodyPr/>
        <a:lstStyle/>
        <a:p>
          <a:r>
            <a:rPr lang="en-US" sz="1200" dirty="0" smtClean="0"/>
            <a:t>May limit the maximum level of feedstock conversion</a:t>
          </a:r>
          <a:endParaRPr lang="ru-RU" sz="1200" dirty="0"/>
        </a:p>
      </dgm:t>
    </dgm:pt>
    <dgm:pt modelId="{7BAA022A-0E63-471A-97A3-4B5E0DFA34B6}" type="parTrans" cxnId="{48D00CA3-6348-4434-B5BC-282CFA0D3C78}">
      <dgm:prSet/>
      <dgm:spPr/>
      <dgm:t>
        <a:bodyPr/>
        <a:lstStyle/>
        <a:p>
          <a:endParaRPr lang="ru-RU"/>
        </a:p>
      </dgm:t>
    </dgm:pt>
    <dgm:pt modelId="{6995A1A3-2D5A-4824-98CF-FA3B8CDA1948}" type="sibTrans" cxnId="{48D00CA3-6348-4434-B5BC-282CFA0D3C78}">
      <dgm:prSet/>
      <dgm:spPr/>
      <dgm:t>
        <a:bodyPr/>
        <a:lstStyle/>
        <a:p>
          <a:endParaRPr lang="ru-RU"/>
        </a:p>
      </dgm:t>
    </dgm:pt>
    <dgm:pt modelId="{C95D77BB-CFE2-40BD-8E47-8FF91C0CF924}" type="pres">
      <dgm:prSet presAssocID="{7B5EE342-39CD-4A22-9DC3-AF377EFEA9AA}" presName="Name0" presStyleCnt="0">
        <dgm:presLayoutVars>
          <dgm:chMax val="7"/>
          <dgm:chPref val="7"/>
          <dgm:dir/>
        </dgm:presLayoutVars>
      </dgm:prSet>
      <dgm:spPr/>
    </dgm:pt>
    <dgm:pt modelId="{7229FC72-A331-42C6-B6BF-39B5D317F5FC}" type="pres">
      <dgm:prSet presAssocID="{7B5EE342-39CD-4A22-9DC3-AF377EFEA9AA}" presName="Name1" presStyleCnt="0"/>
      <dgm:spPr/>
    </dgm:pt>
    <dgm:pt modelId="{6DE23760-C237-4D00-ADE1-84FE68C0299E}" type="pres">
      <dgm:prSet presAssocID="{7B5EE342-39CD-4A22-9DC3-AF377EFEA9AA}" presName="cycle" presStyleCnt="0"/>
      <dgm:spPr/>
    </dgm:pt>
    <dgm:pt modelId="{BC74A573-AC01-4B5B-A4C6-6344F45EB156}" type="pres">
      <dgm:prSet presAssocID="{7B5EE342-39CD-4A22-9DC3-AF377EFEA9AA}" presName="srcNode" presStyleLbl="node1" presStyleIdx="0" presStyleCnt="4"/>
      <dgm:spPr/>
    </dgm:pt>
    <dgm:pt modelId="{95A5AEC7-F544-46EC-A6B5-9996F1086F6E}" type="pres">
      <dgm:prSet presAssocID="{7B5EE342-39CD-4A22-9DC3-AF377EFEA9AA}" presName="conn" presStyleLbl="parChTrans1D2" presStyleIdx="0" presStyleCnt="1"/>
      <dgm:spPr/>
      <dgm:t>
        <a:bodyPr/>
        <a:lstStyle/>
        <a:p>
          <a:endParaRPr lang="ru-RU"/>
        </a:p>
      </dgm:t>
    </dgm:pt>
    <dgm:pt modelId="{EC01C06E-8930-43FB-AEE5-DAB05F0A9B82}" type="pres">
      <dgm:prSet presAssocID="{7B5EE342-39CD-4A22-9DC3-AF377EFEA9AA}" presName="extraNode" presStyleLbl="node1" presStyleIdx="0" presStyleCnt="4"/>
      <dgm:spPr/>
    </dgm:pt>
    <dgm:pt modelId="{CF882B53-FD19-4248-966A-8ED66E916644}" type="pres">
      <dgm:prSet presAssocID="{7B5EE342-39CD-4A22-9DC3-AF377EFEA9AA}" presName="dstNode" presStyleLbl="node1" presStyleIdx="0" presStyleCnt="4"/>
      <dgm:spPr/>
    </dgm:pt>
    <dgm:pt modelId="{3C3E62CD-CA47-447C-A52C-750002192D72}" type="pres">
      <dgm:prSet presAssocID="{961C9DC2-C43B-488A-AA86-967CE6B8E4E2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F66E93-9DE5-496B-9317-448AD800289A}" type="pres">
      <dgm:prSet presAssocID="{961C9DC2-C43B-488A-AA86-967CE6B8E4E2}" presName="accent_1" presStyleCnt="0"/>
      <dgm:spPr/>
    </dgm:pt>
    <dgm:pt modelId="{C36BD4C5-F186-404D-85BB-4B72B678CD01}" type="pres">
      <dgm:prSet presAssocID="{961C9DC2-C43B-488A-AA86-967CE6B8E4E2}" presName="accentRepeatNode" presStyleLbl="solidFgAcc1" presStyleIdx="0" presStyleCnt="4"/>
      <dgm:spPr/>
    </dgm:pt>
    <dgm:pt modelId="{DD667C21-F806-4CB8-A927-8EAA5DCB1F7E}" type="pres">
      <dgm:prSet presAssocID="{4CC7CF98-7DE8-42D2-BBF2-34202D8FE7D2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2E68C7-5819-4092-BC91-6A34BAE266AB}" type="pres">
      <dgm:prSet presAssocID="{4CC7CF98-7DE8-42D2-BBF2-34202D8FE7D2}" presName="accent_2" presStyleCnt="0"/>
      <dgm:spPr/>
    </dgm:pt>
    <dgm:pt modelId="{65644015-F7E8-4CA2-B642-B947668A88C0}" type="pres">
      <dgm:prSet presAssocID="{4CC7CF98-7DE8-42D2-BBF2-34202D8FE7D2}" presName="accentRepeatNode" presStyleLbl="solidFgAcc1" presStyleIdx="1" presStyleCnt="4"/>
      <dgm:spPr/>
    </dgm:pt>
    <dgm:pt modelId="{2832F2F3-A891-4073-8F6D-0BEF34705246}" type="pres">
      <dgm:prSet presAssocID="{40F8480E-BC32-4409-8ED5-DD2BF06CBBEE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072492-F5CC-4454-AD33-698FBFAA08FF}" type="pres">
      <dgm:prSet presAssocID="{40F8480E-BC32-4409-8ED5-DD2BF06CBBEE}" presName="accent_3" presStyleCnt="0"/>
      <dgm:spPr/>
    </dgm:pt>
    <dgm:pt modelId="{00465BCF-B520-45EB-8405-A196A1B86977}" type="pres">
      <dgm:prSet presAssocID="{40F8480E-BC32-4409-8ED5-DD2BF06CBBEE}" presName="accentRepeatNode" presStyleLbl="solidFgAcc1" presStyleIdx="2" presStyleCnt="4"/>
      <dgm:spPr/>
    </dgm:pt>
    <dgm:pt modelId="{338A90D8-2077-44E3-B7D4-4B989177B76D}" type="pres">
      <dgm:prSet presAssocID="{ED142B8B-F6C0-467B-A484-91B8A1B9083D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1D2286-154C-4691-AA48-A4CD7DC321D5}" type="pres">
      <dgm:prSet presAssocID="{ED142B8B-F6C0-467B-A484-91B8A1B9083D}" presName="accent_4" presStyleCnt="0"/>
      <dgm:spPr/>
    </dgm:pt>
    <dgm:pt modelId="{3DDECE2F-03EC-44C6-B204-3574D7C5179C}" type="pres">
      <dgm:prSet presAssocID="{ED142B8B-F6C0-467B-A484-91B8A1B9083D}" presName="accentRepeatNode" presStyleLbl="solidFgAcc1" presStyleIdx="3" presStyleCnt="4"/>
      <dgm:spPr/>
    </dgm:pt>
  </dgm:ptLst>
  <dgm:cxnLst>
    <dgm:cxn modelId="{17ACA5D6-3798-4B4D-9B50-7CDDB214D8FA}" type="presOf" srcId="{961C9DC2-C43B-488A-AA86-967CE6B8E4E2}" destId="{3C3E62CD-CA47-447C-A52C-750002192D72}" srcOrd="0" destOrd="0" presId="urn:microsoft.com/office/officeart/2008/layout/VerticalCurvedList"/>
    <dgm:cxn modelId="{48D00CA3-6348-4434-B5BC-282CFA0D3C78}" srcId="{7B5EE342-39CD-4A22-9DC3-AF377EFEA9AA}" destId="{ED142B8B-F6C0-467B-A484-91B8A1B9083D}" srcOrd="3" destOrd="0" parTransId="{7BAA022A-0E63-471A-97A3-4B5E0DFA34B6}" sibTransId="{6995A1A3-2D5A-4824-98CF-FA3B8CDA1948}"/>
    <dgm:cxn modelId="{23A34C2F-A0DC-4D59-A53D-01D5549B6F86}" srcId="{7B5EE342-39CD-4A22-9DC3-AF377EFEA9AA}" destId="{40F8480E-BC32-4409-8ED5-DD2BF06CBBEE}" srcOrd="2" destOrd="0" parTransId="{3BCE1924-985F-45A3-8499-9A43FC38AAA9}" sibTransId="{710E290A-461E-4F99-B317-FAFB5913BF59}"/>
    <dgm:cxn modelId="{578A52BC-90C3-4C72-B423-EABDD91C8BB7}" srcId="{7B5EE342-39CD-4A22-9DC3-AF377EFEA9AA}" destId="{961C9DC2-C43B-488A-AA86-967CE6B8E4E2}" srcOrd="0" destOrd="0" parTransId="{2A77A03C-98FB-4866-8372-7F9781209615}" sibTransId="{C12B2976-74E9-4096-84A0-92E8DD8B6A65}"/>
    <dgm:cxn modelId="{CE80345A-74E3-494B-98AB-EC742554A5EF}" type="presOf" srcId="{C12B2976-74E9-4096-84A0-92E8DD8B6A65}" destId="{95A5AEC7-F544-46EC-A6B5-9996F1086F6E}" srcOrd="0" destOrd="0" presId="urn:microsoft.com/office/officeart/2008/layout/VerticalCurvedList"/>
    <dgm:cxn modelId="{1691917B-696B-4C33-84E6-580BA072A266}" type="presOf" srcId="{7B5EE342-39CD-4A22-9DC3-AF377EFEA9AA}" destId="{C95D77BB-CFE2-40BD-8E47-8FF91C0CF924}" srcOrd="0" destOrd="0" presId="urn:microsoft.com/office/officeart/2008/layout/VerticalCurvedList"/>
    <dgm:cxn modelId="{0F8895CE-D67C-4477-9B30-DB78363F0EDB}" type="presOf" srcId="{40F8480E-BC32-4409-8ED5-DD2BF06CBBEE}" destId="{2832F2F3-A891-4073-8F6D-0BEF34705246}" srcOrd="0" destOrd="0" presId="urn:microsoft.com/office/officeart/2008/layout/VerticalCurvedList"/>
    <dgm:cxn modelId="{5A51CF71-8033-40E3-A60B-AAB61A012AAB}" type="presOf" srcId="{ED142B8B-F6C0-467B-A484-91B8A1B9083D}" destId="{338A90D8-2077-44E3-B7D4-4B989177B76D}" srcOrd="0" destOrd="0" presId="urn:microsoft.com/office/officeart/2008/layout/VerticalCurvedList"/>
    <dgm:cxn modelId="{4572BED2-CA92-43E7-B349-F1E5A8611B80}" srcId="{7B5EE342-39CD-4A22-9DC3-AF377EFEA9AA}" destId="{4CC7CF98-7DE8-42D2-BBF2-34202D8FE7D2}" srcOrd="1" destOrd="0" parTransId="{CDB2715B-7280-4A07-960F-1F7C75F7AA99}" sibTransId="{702710B8-9490-432F-828F-531BEA8CC3BB}"/>
    <dgm:cxn modelId="{09B9ACBB-2692-480C-B041-EFCA8CEB10C1}" type="presOf" srcId="{4CC7CF98-7DE8-42D2-BBF2-34202D8FE7D2}" destId="{DD667C21-F806-4CB8-A927-8EAA5DCB1F7E}" srcOrd="0" destOrd="0" presId="urn:microsoft.com/office/officeart/2008/layout/VerticalCurvedList"/>
    <dgm:cxn modelId="{22FDFC6F-D589-4E7C-AD47-F4B5D78D1A9E}" type="presParOf" srcId="{C95D77BB-CFE2-40BD-8E47-8FF91C0CF924}" destId="{7229FC72-A331-42C6-B6BF-39B5D317F5FC}" srcOrd="0" destOrd="0" presId="urn:microsoft.com/office/officeart/2008/layout/VerticalCurvedList"/>
    <dgm:cxn modelId="{9991454B-559D-4C13-9F0E-7F54605E686D}" type="presParOf" srcId="{7229FC72-A331-42C6-B6BF-39B5D317F5FC}" destId="{6DE23760-C237-4D00-ADE1-84FE68C0299E}" srcOrd="0" destOrd="0" presId="urn:microsoft.com/office/officeart/2008/layout/VerticalCurvedList"/>
    <dgm:cxn modelId="{845604E4-C366-4C0E-B16C-031C88CE4BE8}" type="presParOf" srcId="{6DE23760-C237-4D00-ADE1-84FE68C0299E}" destId="{BC74A573-AC01-4B5B-A4C6-6344F45EB156}" srcOrd="0" destOrd="0" presId="urn:microsoft.com/office/officeart/2008/layout/VerticalCurvedList"/>
    <dgm:cxn modelId="{A156DE0C-08CC-475D-89E9-55A605A07B96}" type="presParOf" srcId="{6DE23760-C237-4D00-ADE1-84FE68C0299E}" destId="{95A5AEC7-F544-46EC-A6B5-9996F1086F6E}" srcOrd="1" destOrd="0" presId="urn:microsoft.com/office/officeart/2008/layout/VerticalCurvedList"/>
    <dgm:cxn modelId="{11044D66-E4A5-4158-B72B-6AC6CD7CF1A6}" type="presParOf" srcId="{6DE23760-C237-4D00-ADE1-84FE68C0299E}" destId="{EC01C06E-8930-43FB-AEE5-DAB05F0A9B82}" srcOrd="2" destOrd="0" presId="urn:microsoft.com/office/officeart/2008/layout/VerticalCurvedList"/>
    <dgm:cxn modelId="{C7AF9BEF-F63D-4000-916B-17F87C59D7A4}" type="presParOf" srcId="{6DE23760-C237-4D00-ADE1-84FE68C0299E}" destId="{CF882B53-FD19-4248-966A-8ED66E916644}" srcOrd="3" destOrd="0" presId="urn:microsoft.com/office/officeart/2008/layout/VerticalCurvedList"/>
    <dgm:cxn modelId="{562CCD31-9CA8-46C3-B5E7-26E7A821BE61}" type="presParOf" srcId="{7229FC72-A331-42C6-B6BF-39B5D317F5FC}" destId="{3C3E62CD-CA47-447C-A52C-750002192D72}" srcOrd="1" destOrd="0" presId="urn:microsoft.com/office/officeart/2008/layout/VerticalCurvedList"/>
    <dgm:cxn modelId="{E035F96A-B54F-4B05-8F0A-A3E129764D96}" type="presParOf" srcId="{7229FC72-A331-42C6-B6BF-39B5D317F5FC}" destId="{88F66E93-9DE5-496B-9317-448AD800289A}" srcOrd="2" destOrd="0" presId="urn:microsoft.com/office/officeart/2008/layout/VerticalCurvedList"/>
    <dgm:cxn modelId="{0C56A4A5-889C-42C9-B487-1025A8510C2B}" type="presParOf" srcId="{88F66E93-9DE5-496B-9317-448AD800289A}" destId="{C36BD4C5-F186-404D-85BB-4B72B678CD01}" srcOrd="0" destOrd="0" presId="urn:microsoft.com/office/officeart/2008/layout/VerticalCurvedList"/>
    <dgm:cxn modelId="{D6A7F11D-09F4-4CE5-A42F-CFFDE925CEB6}" type="presParOf" srcId="{7229FC72-A331-42C6-B6BF-39B5D317F5FC}" destId="{DD667C21-F806-4CB8-A927-8EAA5DCB1F7E}" srcOrd="3" destOrd="0" presId="urn:microsoft.com/office/officeart/2008/layout/VerticalCurvedList"/>
    <dgm:cxn modelId="{096754B0-CD76-45E2-AB18-7530D72DF2F3}" type="presParOf" srcId="{7229FC72-A331-42C6-B6BF-39B5D317F5FC}" destId="{252E68C7-5819-4092-BC91-6A34BAE266AB}" srcOrd="4" destOrd="0" presId="urn:microsoft.com/office/officeart/2008/layout/VerticalCurvedList"/>
    <dgm:cxn modelId="{CA65524B-8224-439D-90D6-9B355F7B0C73}" type="presParOf" srcId="{252E68C7-5819-4092-BC91-6A34BAE266AB}" destId="{65644015-F7E8-4CA2-B642-B947668A88C0}" srcOrd="0" destOrd="0" presId="urn:microsoft.com/office/officeart/2008/layout/VerticalCurvedList"/>
    <dgm:cxn modelId="{D408A903-3D81-49C5-AA91-BC3D0A5CC69E}" type="presParOf" srcId="{7229FC72-A331-42C6-B6BF-39B5D317F5FC}" destId="{2832F2F3-A891-4073-8F6D-0BEF34705246}" srcOrd="5" destOrd="0" presId="urn:microsoft.com/office/officeart/2008/layout/VerticalCurvedList"/>
    <dgm:cxn modelId="{DFEACD4B-BC2A-4B4A-8E3D-33F5987A42F1}" type="presParOf" srcId="{7229FC72-A331-42C6-B6BF-39B5D317F5FC}" destId="{4A072492-F5CC-4454-AD33-698FBFAA08FF}" srcOrd="6" destOrd="0" presId="urn:microsoft.com/office/officeart/2008/layout/VerticalCurvedList"/>
    <dgm:cxn modelId="{84B0C4C9-7B77-4C68-AADF-C40892D2F42F}" type="presParOf" srcId="{4A072492-F5CC-4454-AD33-698FBFAA08FF}" destId="{00465BCF-B520-45EB-8405-A196A1B86977}" srcOrd="0" destOrd="0" presId="urn:microsoft.com/office/officeart/2008/layout/VerticalCurvedList"/>
    <dgm:cxn modelId="{6B77ED88-E0E2-49B3-9936-1ED74EE065BD}" type="presParOf" srcId="{7229FC72-A331-42C6-B6BF-39B5D317F5FC}" destId="{338A90D8-2077-44E3-B7D4-4B989177B76D}" srcOrd="7" destOrd="0" presId="urn:microsoft.com/office/officeart/2008/layout/VerticalCurvedList"/>
    <dgm:cxn modelId="{5373CA4E-73CD-40A3-9682-83D87DC0A290}" type="presParOf" srcId="{7229FC72-A331-42C6-B6BF-39B5D317F5FC}" destId="{721D2286-154C-4691-AA48-A4CD7DC321D5}" srcOrd="8" destOrd="0" presId="urn:microsoft.com/office/officeart/2008/layout/VerticalCurvedList"/>
    <dgm:cxn modelId="{9F8C1544-ABB7-4F37-BF75-532FC53E7FCF}" type="presParOf" srcId="{721D2286-154C-4691-AA48-A4CD7DC321D5}" destId="{3DDECE2F-03EC-44C6-B204-3574D7C5179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3920B7B-12E2-4415-8103-F4BFD53CADA6}" type="doc">
      <dgm:prSet loTypeId="urn:microsoft.com/office/officeart/2005/8/layout/process5" loCatId="process" qsTypeId="urn:microsoft.com/office/officeart/2005/8/quickstyle/simple3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FBDE3946-EDD0-4599-A68C-D280DA2DC1B8}">
      <dgm:prSet phldrT="[Текст]" custT="1"/>
      <dgm:spPr>
        <a:solidFill>
          <a:srgbClr val="D8DBFC"/>
        </a:solidFill>
      </dgm:spPr>
      <dgm:t>
        <a:bodyPr/>
        <a:lstStyle/>
        <a:p>
          <a:r>
            <a:rPr lang="en-US" sz="1200" b="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Significant increase in the amount of coke</a:t>
          </a:r>
          <a:endParaRPr lang="ru-RU" sz="1200" b="0" dirty="0" smtClean="0">
            <a:solidFill>
              <a:schemeClr val="tx1"/>
            </a:solidFill>
            <a:latin typeface="+mn-lt"/>
            <a:cs typeface="Times New Roman" pitchFamily="18" charset="0"/>
          </a:endParaRPr>
        </a:p>
      </dgm:t>
    </dgm:pt>
    <dgm:pt modelId="{757940B5-416E-4265-8335-F57751B5E0D3}" type="parTrans" cxnId="{D3EBF351-A803-4C25-BBA8-4F3F9F14B53A}">
      <dgm:prSet/>
      <dgm:spPr/>
      <dgm:t>
        <a:bodyPr/>
        <a:lstStyle/>
        <a:p>
          <a:endParaRPr lang="ru-RU"/>
        </a:p>
      </dgm:t>
    </dgm:pt>
    <dgm:pt modelId="{E765A8BF-0B9E-47E7-AFEF-0DECC505D000}" type="sibTrans" cxnId="{D3EBF351-A803-4C25-BBA8-4F3F9F14B53A}">
      <dgm:prSet/>
      <dgm:spPr/>
      <dgm:t>
        <a:bodyPr/>
        <a:lstStyle/>
        <a:p>
          <a:endParaRPr lang="ru-RU"/>
        </a:p>
      </dgm:t>
    </dgm:pt>
    <dgm:pt modelId="{4A9C7868-A6A5-41FF-B5D2-6C665B0F03F4}">
      <dgm:prSet phldrT="[Текст]" custT="1"/>
      <dgm:spPr>
        <a:solidFill>
          <a:srgbClr val="CCC1FB"/>
        </a:solidFill>
      </dgm:spPr>
      <dgm:t>
        <a:bodyPr/>
        <a:lstStyle/>
        <a:p>
          <a:r>
            <a:rPr lang="en-US" sz="1200" dirty="0" smtClean="0">
              <a:cs typeface="Arial" pitchFamily="34" charset="0"/>
            </a:rPr>
            <a:t>Nucleation and growth in the </a:t>
          </a:r>
          <a:r>
            <a:rPr lang="en-US" sz="1200" dirty="0" err="1" smtClean="0">
              <a:cs typeface="Arial" pitchFamily="34" charset="0"/>
            </a:rPr>
            <a:t>asphaltene</a:t>
          </a:r>
          <a:r>
            <a:rPr lang="en-US" sz="1200" dirty="0" smtClean="0">
              <a:cs typeface="Arial" pitchFamily="34" charset="0"/>
            </a:rPr>
            <a:t> phase of a </a:t>
          </a:r>
          <a:r>
            <a:rPr lang="en-US" sz="1200" dirty="0" err="1" smtClean="0">
              <a:cs typeface="Arial" pitchFamily="34" charset="0"/>
            </a:rPr>
            <a:t>mesophase</a:t>
          </a:r>
          <a:endParaRPr lang="ru-RU" sz="1200" b="0" dirty="0">
            <a:solidFill>
              <a:schemeClr val="tx1"/>
            </a:solidFill>
            <a:latin typeface="+mn-lt"/>
            <a:cs typeface="Times New Roman" pitchFamily="18" charset="0"/>
          </a:endParaRPr>
        </a:p>
      </dgm:t>
    </dgm:pt>
    <dgm:pt modelId="{800C700F-96DB-4193-9ED3-AA289A7B32AA}" type="sibTrans" cxnId="{9A6AECD7-F797-48FC-A0CC-F14A0304B120}">
      <dgm:prSet/>
      <dgm:spPr/>
      <dgm:t>
        <a:bodyPr/>
        <a:lstStyle/>
        <a:p>
          <a:endParaRPr lang="ru-RU" b="1"/>
        </a:p>
      </dgm:t>
    </dgm:pt>
    <dgm:pt modelId="{48A72B0B-8377-4A8F-9A31-B91DEE787071}" type="parTrans" cxnId="{9A6AECD7-F797-48FC-A0CC-F14A0304B120}">
      <dgm:prSet/>
      <dgm:spPr/>
      <dgm:t>
        <a:bodyPr/>
        <a:lstStyle/>
        <a:p>
          <a:endParaRPr lang="ru-RU"/>
        </a:p>
      </dgm:t>
    </dgm:pt>
    <dgm:pt modelId="{8B9A77FD-1B15-426A-A76E-90DE8C5C6152}" type="pres">
      <dgm:prSet presAssocID="{B3920B7B-12E2-4415-8103-F4BFD53CADA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F49AA97-282C-4966-9540-C1455707F9C4}" type="pres">
      <dgm:prSet presAssocID="{4A9C7868-A6A5-41FF-B5D2-6C665B0F03F4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242BED-D779-4620-94E1-78D6E60DD321}" type="pres">
      <dgm:prSet presAssocID="{800C700F-96DB-4193-9ED3-AA289A7B32AA}" presName="sibTrans" presStyleLbl="sibTrans2D1" presStyleIdx="0" presStyleCnt="1"/>
      <dgm:spPr/>
      <dgm:t>
        <a:bodyPr/>
        <a:lstStyle/>
        <a:p>
          <a:endParaRPr lang="ru-RU"/>
        </a:p>
      </dgm:t>
    </dgm:pt>
    <dgm:pt modelId="{928C4CD8-550A-4D4E-9B8E-B3461A320A6D}" type="pres">
      <dgm:prSet presAssocID="{800C700F-96DB-4193-9ED3-AA289A7B32AA}" presName="connectorText" presStyleLbl="sibTrans2D1" presStyleIdx="0" presStyleCnt="1"/>
      <dgm:spPr/>
      <dgm:t>
        <a:bodyPr/>
        <a:lstStyle/>
        <a:p>
          <a:endParaRPr lang="ru-RU"/>
        </a:p>
      </dgm:t>
    </dgm:pt>
    <dgm:pt modelId="{E63F574E-9766-48EF-A513-C5ED0A532E96}" type="pres">
      <dgm:prSet presAssocID="{FBDE3946-EDD0-4599-A68C-D280DA2DC1B8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3EBF351-A803-4C25-BBA8-4F3F9F14B53A}" srcId="{B3920B7B-12E2-4415-8103-F4BFD53CADA6}" destId="{FBDE3946-EDD0-4599-A68C-D280DA2DC1B8}" srcOrd="1" destOrd="0" parTransId="{757940B5-416E-4265-8335-F57751B5E0D3}" sibTransId="{E765A8BF-0B9E-47E7-AFEF-0DECC505D000}"/>
    <dgm:cxn modelId="{D41DCD22-4CBA-4EEB-9E41-AADB8F9369F6}" type="presOf" srcId="{800C700F-96DB-4193-9ED3-AA289A7B32AA}" destId="{39242BED-D779-4620-94E1-78D6E60DD321}" srcOrd="0" destOrd="0" presId="urn:microsoft.com/office/officeart/2005/8/layout/process5"/>
    <dgm:cxn modelId="{9A6AECD7-F797-48FC-A0CC-F14A0304B120}" srcId="{B3920B7B-12E2-4415-8103-F4BFD53CADA6}" destId="{4A9C7868-A6A5-41FF-B5D2-6C665B0F03F4}" srcOrd="0" destOrd="0" parTransId="{48A72B0B-8377-4A8F-9A31-B91DEE787071}" sibTransId="{800C700F-96DB-4193-9ED3-AA289A7B32AA}"/>
    <dgm:cxn modelId="{498615F0-E4F2-40A7-A3F7-2B4B7F3B8C29}" type="presOf" srcId="{4A9C7868-A6A5-41FF-B5D2-6C665B0F03F4}" destId="{2F49AA97-282C-4966-9540-C1455707F9C4}" srcOrd="0" destOrd="0" presId="urn:microsoft.com/office/officeart/2005/8/layout/process5"/>
    <dgm:cxn modelId="{B63A75D6-6611-40E0-B1FA-DFA802161BAD}" type="presOf" srcId="{800C700F-96DB-4193-9ED3-AA289A7B32AA}" destId="{928C4CD8-550A-4D4E-9B8E-B3461A320A6D}" srcOrd="1" destOrd="0" presId="urn:microsoft.com/office/officeart/2005/8/layout/process5"/>
    <dgm:cxn modelId="{5BB52751-6AC3-4CF0-A62E-D5164C48280B}" type="presOf" srcId="{FBDE3946-EDD0-4599-A68C-D280DA2DC1B8}" destId="{E63F574E-9766-48EF-A513-C5ED0A532E96}" srcOrd="0" destOrd="0" presId="urn:microsoft.com/office/officeart/2005/8/layout/process5"/>
    <dgm:cxn modelId="{41A9DB7A-0125-47E9-B0DB-8A198ED5CF97}" type="presOf" srcId="{B3920B7B-12E2-4415-8103-F4BFD53CADA6}" destId="{8B9A77FD-1B15-426A-A76E-90DE8C5C6152}" srcOrd="0" destOrd="0" presId="urn:microsoft.com/office/officeart/2005/8/layout/process5"/>
    <dgm:cxn modelId="{71922C1A-9DDC-421F-9D5C-39172138F88D}" type="presParOf" srcId="{8B9A77FD-1B15-426A-A76E-90DE8C5C6152}" destId="{2F49AA97-282C-4966-9540-C1455707F9C4}" srcOrd="0" destOrd="0" presId="urn:microsoft.com/office/officeart/2005/8/layout/process5"/>
    <dgm:cxn modelId="{1BDF5926-1A46-41D4-B566-81CBAA3CA465}" type="presParOf" srcId="{8B9A77FD-1B15-426A-A76E-90DE8C5C6152}" destId="{39242BED-D779-4620-94E1-78D6E60DD321}" srcOrd="1" destOrd="0" presId="urn:microsoft.com/office/officeart/2005/8/layout/process5"/>
    <dgm:cxn modelId="{EEA9AEA1-BB81-4268-94A0-DB845B624FDB}" type="presParOf" srcId="{39242BED-D779-4620-94E1-78D6E60DD321}" destId="{928C4CD8-550A-4D4E-9B8E-B3461A320A6D}" srcOrd="0" destOrd="0" presId="urn:microsoft.com/office/officeart/2005/8/layout/process5"/>
    <dgm:cxn modelId="{67F8B746-C84D-4566-BDA9-76F74A8EBE45}" type="presParOf" srcId="{8B9A77FD-1B15-426A-A76E-90DE8C5C6152}" destId="{E63F574E-9766-48EF-A513-C5ED0A532E96}" srcOrd="2" destOrd="0" presId="urn:microsoft.com/office/officeart/2005/8/layout/process5"/>
  </dgm:cxnLst>
  <dgm:bg>
    <a:effectLst>
      <a:outerShdw blurRad="50800" dist="38100" algn="l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A166B70-B383-4780-B548-60B01625C777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B99D682-2C34-4F17-8E01-864BC2A0AC54}">
      <dgm:prSet phldrT="[Текст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solidFill>
          <a:schemeClr val="accent5">
            <a:lumMod val="20000"/>
            <a:lumOff val="80000"/>
          </a:schemeClr>
        </a:solidFill>
        <a:ln w="9525">
          <a:solidFill>
            <a:schemeClr val="accent4">
              <a:lumMod val="75000"/>
            </a:schemeClr>
          </a:solidFill>
        </a:ln>
      </dgm:spPr>
      <dgm:t>
        <a:bodyPr/>
        <a:lstStyle/>
        <a:p>
          <a:pPr algn="l">
            <a:spcAft>
              <a:spcPts val="0"/>
            </a:spcAft>
          </a:pPr>
          <a:r>
            <a:rPr lang="ru-RU" sz="1200" dirty="0" smtClean="0"/>
            <a:t> </a:t>
          </a:r>
          <a:endParaRPr lang="ru-RU" sz="1200" dirty="0"/>
        </a:p>
      </dgm:t>
    </dgm:pt>
    <dgm:pt modelId="{5C0CE07E-F8D5-459B-9BBE-54B050DBE39F}" type="parTrans" cxnId="{D1F9AE9A-B34E-40BE-8FE4-28854BCD9D46}">
      <dgm:prSet/>
      <dgm:spPr/>
      <dgm:t>
        <a:bodyPr/>
        <a:lstStyle/>
        <a:p>
          <a:endParaRPr lang="ru-RU"/>
        </a:p>
      </dgm:t>
    </dgm:pt>
    <dgm:pt modelId="{3E14CBE2-30BA-48E0-8850-FC77148B8B3C}" type="sibTrans" cxnId="{D1F9AE9A-B34E-40BE-8FE4-28854BCD9D46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noFill/>
        <a:ln>
          <a:noFill/>
        </a:ln>
      </dgm:spPr>
      <dgm:t>
        <a:bodyPr/>
        <a:lstStyle/>
        <a:p>
          <a:endParaRPr lang="ru-RU" sz="1200"/>
        </a:p>
      </dgm:t>
    </dgm:pt>
    <dgm:pt modelId="{3D31969E-A5E3-4CE0-A96B-144E97CD9587}">
      <dgm:prSet phldrT="[Текст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solidFill>
          <a:schemeClr val="accent5">
            <a:lumMod val="20000"/>
            <a:lumOff val="80000"/>
          </a:schemeClr>
        </a:solidFill>
        <a:ln w="9525">
          <a:solidFill>
            <a:schemeClr val="accent4">
              <a:lumMod val="75000"/>
            </a:schemeClr>
          </a:solidFill>
        </a:ln>
      </dgm:spPr>
      <dgm:t>
        <a:bodyPr/>
        <a:lstStyle/>
        <a:p>
          <a:endParaRPr lang="ru-RU" sz="1200" dirty="0"/>
        </a:p>
      </dgm:t>
    </dgm:pt>
    <dgm:pt modelId="{15B6C19F-A39A-421B-BC00-F2C0804A62FA}" type="parTrans" cxnId="{5569163E-EECB-4B96-A1E5-A83F36C9CD59}">
      <dgm:prSet/>
      <dgm:spPr/>
      <dgm:t>
        <a:bodyPr/>
        <a:lstStyle/>
        <a:p>
          <a:endParaRPr lang="ru-RU"/>
        </a:p>
      </dgm:t>
    </dgm:pt>
    <dgm:pt modelId="{6EE03543-5D69-4D35-BE51-E01346179E45}" type="sibTrans" cxnId="{5569163E-EECB-4B96-A1E5-A83F36C9CD59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noFill/>
        <a:ln>
          <a:noFill/>
        </a:ln>
      </dgm:spPr>
      <dgm:t>
        <a:bodyPr/>
        <a:lstStyle/>
        <a:p>
          <a:endParaRPr lang="ru-RU" sz="1200" dirty="0"/>
        </a:p>
      </dgm:t>
    </dgm:pt>
    <dgm:pt modelId="{904EAE1D-F678-49DC-95C6-CAA62F738CCB}">
      <dgm:prSet phldrT="[Текст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solidFill>
          <a:schemeClr val="accent5">
            <a:lumMod val="20000"/>
            <a:lumOff val="80000"/>
          </a:schemeClr>
        </a:solidFill>
        <a:ln w="9525">
          <a:solidFill>
            <a:schemeClr val="accent4">
              <a:lumMod val="75000"/>
            </a:schemeClr>
          </a:solidFill>
        </a:ln>
      </dgm:spPr>
      <dgm:t>
        <a:bodyPr/>
        <a:lstStyle/>
        <a:p>
          <a:r>
            <a:rPr lang="ru-RU" sz="1200" dirty="0" smtClean="0"/>
            <a:t> </a:t>
          </a:r>
          <a:endParaRPr lang="ru-RU" sz="1200" dirty="0"/>
        </a:p>
      </dgm:t>
    </dgm:pt>
    <dgm:pt modelId="{DAA04EB1-31B5-408E-995D-7BA00F2342CA}" type="sibTrans" cxnId="{27433792-59BF-46BB-943A-BCDE56B4D4BA}">
      <dgm:prSet/>
      <dgm:spPr/>
      <dgm:t>
        <a:bodyPr/>
        <a:lstStyle/>
        <a:p>
          <a:endParaRPr lang="ru-RU"/>
        </a:p>
      </dgm:t>
    </dgm:pt>
    <dgm:pt modelId="{482DED8A-4608-4590-8827-123B9467E1AD}" type="parTrans" cxnId="{27433792-59BF-46BB-943A-BCDE56B4D4BA}">
      <dgm:prSet/>
      <dgm:spPr/>
      <dgm:t>
        <a:bodyPr/>
        <a:lstStyle/>
        <a:p>
          <a:endParaRPr lang="ru-RU"/>
        </a:p>
      </dgm:t>
    </dgm:pt>
    <dgm:pt modelId="{CE6AFFFC-A42E-4299-BF5E-51CDECD84E99}" type="pres">
      <dgm:prSet presAssocID="{0A166B70-B383-4780-B548-60B01625C77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0951029-673A-4D6B-807B-0952DF9C6A0E}" type="pres">
      <dgm:prSet presAssocID="{7B99D682-2C34-4F17-8E01-864BC2A0AC54}" presName="node" presStyleLbl="node1" presStyleIdx="0" presStyleCnt="3" custScaleY="128802" custLinFactNeighborX="18128" custLinFactNeighborY="5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C9BF4D-5CA2-458E-B49F-93692DE8BD51}" type="pres">
      <dgm:prSet presAssocID="{3E14CBE2-30BA-48E0-8850-FC77148B8B3C}" presName="sibTrans" presStyleLbl="sibTrans2D1" presStyleIdx="0" presStyleCnt="2"/>
      <dgm:spPr/>
      <dgm:t>
        <a:bodyPr/>
        <a:lstStyle/>
        <a:p>
          <a:endParaRPr lang="ru-RU"/>
        </a:p>
      </dgm:t>
    </dgm:pt>
    <dgm:pt modelId="{A555D01B-439B-4586-8A3C-5D6DF9E71A27}" type="pres">
      <dgm:prSet presAssocID="{3E14CBE2-30BA-48E0-8850-FC77148B8B3C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6E0FFEA3-E044-4198-A820-D95C6FBD8D60}" type="pres">
      <dgm:prSet presAssocID="{3D31969E-A5E3-4CE0-A96B-144E97CD9587}" presName="node" presStyleLbl="node1" presStyleIdx="1" presStyleCnt="3" custScaleX="173992" custScaleY="1219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950D8F-3557-42FD-AA1B-3717E6C2226A}" type="pres">
      <dgm:prSet presAssocID="{6EE03543-5D69-4D35-BE51-E01346179E45}" presName="sibTrans" presStyleLbl="sibTrans2D1" presStyleIdx="1" presStyleCnt="2" custFlipHor="0" custScaleX="150698" custScaleY="58944"/>
      <dgm:spPr/>
      <dgm:t>
        <a:bodyPr/>
        <a:lstStyle/>
        <a:p>
          <a:endParaRPr lang="ru-RU"/>
        </a:p>
      </dgm:t>
    </dgm:pt>
    <dgm:pt modelId="{DF137D50-396B-46A0-AE05-0A7B8D2CA85D}" type="pres">
      <dgm:prSet presAssocID="{6EE03543-5D69-4D35-BE51-E01346179E45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9C71808D-3123-4228-8D79-69DA657AB164}" type="pres">
      <dgm:prSet presAssocID="{904EAE1D-F678-49DC-95C6-CAA62F738CCB}" presName="node" presStyleLbl="node1" presStyleIdx="2" presStyleCnt="3" custScaleX="164232" custScaleY="119659" custLinFactNeighborX="-23275" custLinFactNeighborY="11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72281A8-3755-479C-AFD4-CC64052977A0}" type="presOf" srcId="{7B99D682-2C34-4F17-8E01-864BC2A0AC54}" destId="{80951029-673A-4D6B-807B-0952DF9C6A0E}" srcOrd="0" destOrd="0" presId="urn:microsoft.com/office/officeart/2005/8/layout/process5"/>
    <dgm:cxn modelId="{74A7DAB5-9E87-45D9-BD8D-806FE0BD45CD}" type="presOf" srcId="{6EE03543-5D69-4D35-BE51-E01346179E45}" destId="{DF137D50-396B-46A0-AE05-0A7B8D2CA85D}" srcOrd="1" destOrd="0" presId="urn:microsoft.com/office/officeart/2005/8/layout/process5"/>
    <dgm:cxn modelId="{F9F2C128-B85B-4450-9F40-08507714227D}" type="presOf" srcId="{3E14CBE2-30BA-48E0-8850-FC77148B8B3C}" destId="{DBC9BF4D-5CA2-458E-B49F-93692DE8BD51}" srcOrd="0" destOrd="0" presId="urn:microsoft.com/office/officeart/2005/8/layout/process5"/>
    <dgm:cxn modelId="{2D55A106-7E68-4872-B39D-A6B4291908DC}" type="presOf" srcId="{904EAE1D-F678-49DC-95C6-CAA62F738CCB}" destId="{9C71808D-3123-4228-8D79-69DA657AB164}" srcOrd="0" destOrd="0" presId="urn:microsoft.com/office/officeart/2005/8/layout/process5"/>
    <dgm:cxn modelId="{5484EB1A-DFE7-4329-B2C5-2DCF01C11AED}" type="presOf" srcId="{3E14CBE2-30BA-48E0-8850-FC77148B8B3C}" destId="{A555D01B-439B-4586-8A3C-5D6DF9E71A27}" srcOrd="1" destOrd="0" presId="urn:microsoft.com/office/officeart/2005/8/layout/process5"/>
    <dgm:cxn modelId="{5569163E-EECB-4B96-A1E5-A83F36C9CD59}" srcId="{0A166B70-B383-4780-B548-60B01625C777}" destId="{3D31969E-A5E3-4CE0-A96B-144E97CD9587}" srcOrd="1" destOrd="0" parTransId="{15B6C19F-A39A-421B-BC00-F2C0804A62FA}" sibTransId="{6EE03543-5D69-4D35-BE51-E01346179E45}"/>
    <dgm:cxn modelId="{00665C11-5034-41FE-B489-4EA32465AC8D}" type="presOf" srcId="{0A166B70-B383-4780-B548-60B01625C777}" destId="{CE6AFFFC-A42E-4299-BF5E-51CDECD84E99}" srcOrd="0" destOrd="0" presId="urn:microsoft.com/office/officeart/2005/8/layout/process5"/>
    <dgm:cxn modelId="{09E093BB-5F10-45FE-82B8-B08EE2CD70EB}" type="presOf" srcId="{3D31969E-A5E3-4CE0-A96B-144E97CD9587}" destId="{6E0FFEA3-E044-4198-A820-D95C6FBD8D60}" srcOrd="0" destOrd="0" presId="urn:microsoft.com/office/officeart/2005/8/layout/process5"/>
    <dgm:cxn modelId="{DEADB814-C6F6-444C-B6EB-F550D3126F31}" type="presOf" srcId="{6EE03543-5D69-4D35-BE51-E01346179E45}" destId="{37950D8F-3557-42FD-AA1B-3717E6C2226A}" srcOrd="0" destOrd="0" presId="urn:microsoft.com/office/officeart/2005/8/layout/process5"/>
    <dgm:cxn modelId="{D1F9AE9A-B34E-40BE-8FE4-28854BCD9D46}" srcId="{0A166B70-B383-4780-B548-60B01625C777}" destId="{7B99D682-2C34-4F17-8E01-864BC2A0AC54}" srcOrd="0" destOrd="0" parTransId="{5C0CE07E-F8D5-459B-9BBE-54B050DBE39F}" sibTransId="{3E14CBE2-30BA-48E0-8850-FC77148B8B3C}"/>
    <dgm:cxn modelId="{27433792-59BF-46BB-943A-BCDE56B4D4BA}" srcId="{0A166B70-B383-4780-B548-60B01625C777}" destId="{904EAE1D-F678-49DC-95C6-CAA62F738CCB}" srcOrd="2" destOrd="0" parTransId="{482DED8A-4608-4590-8827-123B9467E1AD}" sibTransId="{DAA04EB1-31B5-408E-995D-7BA00F2342CA}"/>
    <dgm:cxn modelId="{F4789B46-25FD-4ED5-ADCE-9FF123396824}" type="presParOf" srcId="{CE6AFFFC-A42E-4299-BF5E-51CDECD84E99}" destId="{80951029-673A-4D6B-807B-0952DF9C6A0E}" srcOrd="0" destOrd="0" presId="urn:microsoft.com/office/officeart/2005/8/layout/process5"/>
    <dgm:cxn modelId="{D1472443-1442-4C63-9774-E969CF9D0575}" type="presParOf" srcId="{CE6AFFFC-A42E-4299-BF5E-51CDECD84E99}" destId="{DBC9BF4D-5CA2-458E-B49F-93692DE8BD51}" srcOrd="1" destOrd="0" presId="urn:microsoft.com/office/officeart/2005/8/layout/process5"/>
    <dgm:cxn modelId="{28418B68-296E-45BF-AB60-85776CB7941A}" type="presParOf" srcId="{DBC9BF4D-5CA2-458E-B49F-93692DE8BD51}" destId="{A555D01B-439B-4586-8A3C-5D6DF9E71A27}" srcOrd="0" destOrd="0" presId="urn:microsoft.com/office/officeart/2005/8/layout/process5"/>
    <dgm:cxn modelId="{51433E68-E4EF-4162-9C45-408DE1A8954E}" type="presParOf" srcId="{CE6AFFFC-A42E-4299-BF5E-51CDECD84E99}" destId="{6E0FFEA3-E044-4198-A820-D95C6FBD8D60}" srcOrd="2" destOrd="0" presId="urn:microsoft.com/office/officeart/2005/8/layout/process5"/>
    <dgm:cxn modelId="{81C6216C-CB0B-44F1-895F-DEF926AB62FB}" type="presParOf" srcId="{CE6AFFFC-A42E-4299-BF5E-51CDECD84E99}" destId="{37950D8F-3557-42FD-AA1B-3717E6C2226A}" srcOrd="3" destOrd="0" presId="urn:microsoft.com/office/officeart/2005/8/layout/process5"/>
    <dgm:cxn modelId="{3165D010-66FA-4054-9000-97EABF775BDF}" type="presParOf" srcId="{37950D8F-3557-42FD-AA1B-3717E6C2226A}" destId="{DF137D50-396B-46A0-AE05-0A7B8D2CA85D}" srcOrd="0" destOrd="0" presId="urn:microsoft.com/office/officeart/2005/8/layout/process5"/>
    <dgm:cxn modelId="{C9506285-986B-4E57-A544-480DB9EBB3B6}" type="presParOf" srcId="{CE6AFFFC-A42E-4299-BF5E-51CDECD84E99}" destId="{9C71808D-3123-4228-8D79-69DA657AB164}" srcOrd="4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A851101B-F3BC-494E-A2B0-1EA700F89909}" type="doc">
      <dgm:prSet loTypeId="urn:microsoft.com/office/officeart/2005/8/layout/process1" loCatId="process" qsTypeId="urn:microsoft.com/office/officeart/2005/8/quickstyle/simple4" qsCatId="simple" csTypeId="urn:microsoft.com/office/officeart/2005/8/colors/accent2_1" csCatId="accent2" phldr="1"/>
      <dgm:spPr/>
    </dgm:pt>
    <dgm:pt modelId="{FC00FA5B-5904-4A23-9750-A00AB25352D6}">
      <dgm:prSet phldrT="[Текст]" custT="1"/>
      <dgm:spPr>
        <a:solidFill>
          <a:srgbClr val="CCECFF"/>
        </a:solidFill>
      </dgm:spPr>
      <dgm:t>
        <a:bodyPr/>
        <a:lstStyle/>
        <a:p>
          <a:r>
            <a:rPr lang="en-US" sz="1200" dirty="0" smtClean="0">
              <a:solidFill>
                <a:schemeClr val="tx1"/>
              </a:solidFill>
            </a:rPr>
            <a:t>Synthesis of catalytically active phase </a:t>
          </a:r>
          <a:r>
            <a:rPr lang="en-GB" sz="1200" dirty="0" err="1" smtClean="0">
              <a:solidFill>
                <a:schemeClr val="tx1"/>
              </a:solidFill>
              <a:ea typeface="Calibri" panose="020F0502020204030204" pitchFamily="34" charset="0"/>
            </a:rPr>
            <a:t>MoS</a:t>
          </a:r>
          <a:r>
            <a:rPr lang="ru-RU" sz="1200" baseline="-25000" dirty="0" smtClean="0">
              <a:solidFill>
                <a:schemeClr val="tx1"/>
              </a:solidFill>
              <a:ea typeface="Calibri" panose="020F0502020204030204" pitchFamily="34" charset="0"/>
            </a:rPr>
            <a:t>2 </a:t>
          </a:r>
          <a:r>
            <a:rPr lang="en-US" sz="1200" baseline="-25000" dirty="0" smtClean="0">
              <a:solidFill>
                <a:schemeClr val="tx1"/>
              </a:solidFill>
              <a:ea typeface="Calibri" panose="020F0502020204030204" pitchFamily="34" charset="0"/>
            </a:rPr>
            <a:t> </a:t>
          </a:r>
          <a:r>
            <a:rPr lang="en-US" sz="1200" dirty="0" smtClean="0">
              <a:solidFill>
                <a:schemeClr val="tx1"/>
              </a:solidFill>
            </a:rPr>
            <a:t>“in situ” in the reaction zone</a:t>
          </a:r>
          <a:endParaRPr lang="ru-RU" sz="1200" b="0" dirty="0">
            <a:solidFill>
              <a:schemeClr val="tx1"/>
            </a:solidFill>
          </a:endParaRPr>
        </a:p>
      </dgm:t>
    </dgm:pt>
    <dgm:pt modelId="{50AF926D-E226-4427-BBAE-9D90935593E2}" type="parTrans" cxnId="{C19CA406-4104-471F-8848-32A8A440D6AF}">
      <dgm:prSet/>
      <dgm:spPr/>
      <dgm:t>
        <a:bodyPr/>
        <a:lstStyle/>
        <a:p>
          <a:endParaRPr lang="ru-RU"/>
        </a:p>
      </dgm:t>
    </dgm:pt>
    <dgm:pt modelId="{EEB77B3F-2E57-44AE-80EF-AABDE966564B}" type="sibTrans" cxnId="{C19CA406-4104-471F-8848-32A8A440D6AF}">
      <dgm:prSet/>
      <dgm:spPr>
        <a:solidFill>
          <a:srgbClr val="FFFF99"/>
        </a:solidFill>
      </dgm:spPr>
      <dgm:t>
        <a:bodyPr/>
        <a:lstStyle/>
        <a:p>
          <a:endParaRPr lang="ru-RU"/>
        </a:p>
      </dgm:t>
    </dgm:pt>
    <dgm:pt modelId="{C20AA0F5-1FD7-439A-BEED-37E3832CED62}">
      <dgm:prSet custT="1"/>
      <dgm:spPr>
        <a:solidFill>
          <a:srgbClr val="99FF99"/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200" dirty="0" smtClean="0">
              <a:latin typeface="+mn-lt"/>
            </a:rPr>
            <a:t>Additional </a:t>
          </a:r>
          <a:r>
            <a:rPr lang="en-US" sz="1200" dirty="0" err="1" smtClean="0">
              <a:latin typeface="+mn-lt"/>
            </a:rPr>
            <a:t>dispergation</a:t>
          </a:r>
          <a:r>
            <a:rPr lang="en-US" sz="1200" dirty="0" smtClean="0">
              <a:latin typeface="+mn-lt"/>
            </a:rPr>
            <a:t> </a:t>
          </a:r>
          <a:r>
            <a:rPr lang="en-US" sz="1200" dirty="0" smtClean="0">
              <a:latin typeface="+mn-lt"/>
            </a:rPr>
            <a:t>of colloidal </a:t>
          </a:r>
          <a:r>
            <a:rPr lang="en-US" sz="1200" dirty="0" err="1" smtClean="0">
              <a:latin typeface="+mn-lt"/>
            </a:rPr>
            <a:t>asphaltene</a:t>
          </a:r>
          <a:r>
            <a:rPr lang="en-US" sz="1200" dirty="0" smtClean="0">
              <a:latin typeface="+mn-lt"/>
            </a:rPr>
            <a:t> structures, resins desorption</a:t>
          </a:r>
          <a:endParaRPr lang="ru-RU" sz="1200" dirty="0"/>
        </a:p>
      </dgm:t>
    </dgm:pt>
    <dgm:pt modelId="{434BEBAA-A090-40C9-B0D7-6927BF9DF791}" type="parTrans" cxnId="{44987BAD-3773-49F8-802F-506AEDDDBD52}">
      <dgm:prSet/>
      <dgm:spPr/>
      <dgm:t>
        <a:bodyPr/>
        <a:lstStyle/>
        <a:p>
          <a:endParaRPr lang="ru-RU"/>
        </a:p>
      </dgm:t>
    </dgm:pt>
    <dgm:pt modelId="{770A9241-5993-4D5A-AE05-3DC8099C7C72}" type="sibTrans" cxnId="{44987BAD-3773-49F8-802F-506AEDDDBD52}">
      <dgm:prSet/>
      <dgm:spPr>
        <a:solidFill>
          <a:srgbClr val="FFFF99"/>
        </a:solidFill>
      </dgm:spPr>
      <dgm:t>
        <a:bodyPr/>
        <a:lstStyle/>
        <a:p>
          <a:endParaRPr lang="ru-RU"/>
        </a:p>
      </dgm:t>
    </dgm:pt>
    <dgm:pt modelId="{402D634B-6B4D-434E-99BD-4FA6B9B52BEF}">
      <dgm:prSet custT="1"/>
      <dgm:spPr>
        <a:solidFill>
          <a:srgbClr val="CCC1FB"/>
        </a:solidFill>
      </dgm:spPr>
      <dgm:t>
        <a:bodyPr/>
        <a:lstStyle/>
        <a:p>
          <a:r>
            <a:rPr lang="en-US" sz="1200" dirty="0" smtClean="0"/>
            <a:t>Increase in efficiency of contact between reactive molecules, catalyst and hydrogen</a:t>
          </a:r>
          <a:endParaRPr lang="ru-RU" sz="1200" dirty="0"/>
        </a:p>
      </dgm:t>
    </dgm:pt>
    <dgm:pt modelId="{B74694B8-016E-4B80-9A8D-8E57106AB526}" type="parTrans" cxnId="{E07CF35F-025D-486D-8DF9-4D1E8ACC40F3}">
      <dgm:prSet/>
      <dgm:spPr/>
      <dgm:t>
        <a:bodyPr/>
        <a:lstStyle/>
        <a:p>
          <a:endParaRPr lang="ru-RU"/>
        </a:p>
      </dgm:t>
    </dgm:pt>
    <dgm:pt modelId="{DC5442A1-2501-416C-9BE4-527FCA28F3F0}" type="sibTrans" cxnId="{E07CF35F-025D-486D-8DF9-4D1E8ACC40F3}">
      <dgm:prSet/>
      <dgm:spPr/>
      <dgm:t>
        <a:bodyPr/>
        <a:lstStyle/>
        <a:p>
          <a:endParaRPr lang="ru-RU"/>
        </a:p>
      </dgm:t>
    </dgm:pt>
    <dgm:pt modelId="{7115AE11-228C-4969-9FF3-E5079A0B7377}" type="pres">
      <dgm:prSet presAssocID="{A851101B-F3BC-494E-A2B0-1EA700F89909}" presName="Name0" presStyleCnt="0">
        <dgm:presLayoutVars>
          <dgm:dir/>
          <dgm:resizeHandles val="exact"/>
        </dgm:presLayoutVars>
      </dgm:prSet>
      <dgm:spPr/>
    </dgm:pt>
    <dgm:pt modelId="{F67F4818-5F8C-4102-B28D-21579BE4E0D0}" type="pres">
      <dgm:prSet presAssocID="{FC00FA5B-5904-4A23-9750-A00AB25352D6}" presName="node" presStyleLbl="node1" presStyleIdx="0" presStyleCnt="3" custLinFactNeighborX="-117" custLinFactNeighborY="90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E0FD20-36F9-48A5-8570-74CDDD5ABEF1}" type="pres">
      <dgm:prSet presAssocID="{EEB77B3F-2E57-44AE-80EF-AABDE966564B}" presName="sibTrans" presStyleLbl="sibTrans2D1" presStyleIdx="0" presStyleCnt="2" custScaleY="63054" custLinFactNeighborX="-6293" custLinFactNeighborY="-7313"/>
      <dgm:spPr/>
      <dgm:t>
        <a:bodyPr/>
        <a:lstStyle/>
        <a:p>
          <a:endParaRPr lang="ru-RU"/>
        </a:p>
      </dgm:t>
    </dgm:pt>
    <dgm:pt modelId="{2C15EE95-1317-4B83-8E3B-BA3BA7786486}" type="pres">
      <dgm:prSet presAssocID="{EEB77B3F-2E57-44AE-80EF-AABDE966564B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F95006B9-C944-47BB-9207-71743E4FE181}" type="pres">
      <dgm:prSet presAssocID="{C20AA0F5-1FD7-439A-BEED-37E3832CED6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571DB0-03BE-469E-A80D-129C229FA4AF}" type="pres">
      <dgm:prSet presAssocID="{770A9241-5993-4D5A-AE05-3DC8099C7C72}" presName="sibTrans" presStyleLbl="sibTrans2D1" presStyleIdx="1" presStyleCnt="2" custScaleY="72310"/>
      <dgm:spPr/>
      <dgm:t>
        <a:bodyPr/>
        <a:lstStyle/>
        <a:p>
          <a:endParaRPr lang="ru-RU"/>
        </a:p>
      </dgm:t>
    </dgm:pt>
    <dgm:pt modelId="{B70A79DE-D1C8-4946-8D37-8C978EBACA64}" type="pres">
      <dgm:prSet presAssocID="{770A9241-5993-4D5A-AE05-3DC8099C7C72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E7C35954-7A13-4B4A-BA04-418EA09950EB}" type="pres">
      <dgm:prSet presAssocID="{402D634B-6B4D-434E-99BD-4FA6B9B52BEF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1930EE8-7867-45AF-8C18-8DC8F18D1665}" type="presOf" srcId="{EEB77B3F-2E57-44AE-80EF-AABDE966564B}" destId="{CFE0FD20-36F9-48A5-8570-74CDDD5ABEF1}" srcOrd="0" destOrd="0" presId="urn:microsoft.com/office/officeart/2005/8/layout/process1"/>
    <dgm:cxn modelId="{5B3A8A5B-A341-49E7-AFF3-96712C4046EF}" type="presOf" srcId="{A851101B-F3BC-494E-A2B0-1EA700F89909}" destId="{7115AE11-228C-4969-9FF3-E5079A0B7377}" srcOrd="0" destOrd="0" presId="urn:microsoft.com/office/officeart/2005/8/layout/process1"/>
    <dgm:cxn modelId="{08E0BC1B-F04B-4C3C-B376-8B6D7DC4F8EE}" type="presOf" srcId="{EEB77B3F-2E57-44AE-80EF-AABDE966564B}" destId="{2C15EE95-1317-4B83-8E3B-BA3BA7786486}" srcOrd="1" destOrd="0" presId="urn:microsoft.com/office/officeart/2005/8/layout/process1"/>
    <dgm:cxn modelId="{85BD19A9-794F-471B-9AF7-DF1165D9C76C}" type="presOf" srcId="{770A9241-5993-4D5A-AE05-3DC8099C7C72}" destId="{B5571DB0-03BE-469E-A80D-129C229FA4AF}" srcOrd="0" destOrd="0" presId="urn:microsoft.com/office/officeart/2005/8/layout/process1"/>
    <dgm:cxn modelId="{A7F0F6C4-98C1-474A-A9F5-6DD64C593D56}" type="presOf" srcId="{770A9241-5993-4D5A-AE05-3DC8099C7C72}" destId="{B70A79DE-D1C8-4946-8D37-8C978EBACA64}" srcOrd="1" destOrd="0" presId="urn:microsoft.com/office/officeart/2005/8/layout/process1"/>
    <dgm:cxn modelId="{C19CA406-4104-471F-8848-32A8A440D6AF}" srcId="{A851101B-F3BC-494E-A2B0-1EA700F89909}" destId="{FC00FA5B-5904-4A23-9750-A00AB25352D6}" srcOrd="0" destOrd="0" parTransId="{50AF926D-E226-4427-BBAE-9D90935593E2}" sibTransId="{EEB77B3F-2E57-44AE-80EF-AABDE966564B}"/>
    <dgm:cxn modelId="{0E703D37-11C2-40CB-94FD-C4AC2286410F}" type="presOf" srcId="{FC00FA5B-5904-4A23-9750-A00AB25352D6}" destId="{F67F4818-5F8C-4102-B28D-21579BE4E0D0}" srcOrd="0" destOrd="0" presId="urn:microsoft.com/office/officeart/2005/8/layout/process1"/>
    <dgm:cxn modelId="{12AFBBBF-F8EA-451D-9A3C-4A9BB0DE44E5}" type="presOf" srcId="{402D634B-6B4D-434E-99BD-4FA6B9B52BEF}" destId="{E7C35954-7A13-4B4A-BA04-418EA09950EB}" srcOrd="0" destOrd="0" presId="urn:microsoft.com/office/officeart/2005/8/layout/process1"/>
    <dgm:cxn modelId="{44987BAD-3773-49F8-802F-506AEDDDBD52}" srcId="{A851101B-F3BC-494E-A2B0-1EA700F89909}" destId="{C20AA0F5-1FD7-439A-BEED-37E3832CED62}" srcOrd="1" destOrd="0" parTransId="{434BEBAA-A090-40C9-B0D7-6927BF9DF791}" sibTransId="{770A9241-5993-4D5A-AE05-3DC8099C7C72}"/>
    <dgm:cxn modelId="{A4E49964-B8AC-4F8C-9E61-C1D44AB4B939}" type="presOf" srcId="{C20AA0F5-1FD7-439A-BEED-37E3832CED62}" destId="{F95006B9-C944-47BB-9207-71743E4FE181}" srcOrd="0" destOrd="0" presId="urn:microsoft.com/office/officeart/2005/8/layout/process1"/>
    <dgm:cxn modelId="{E07CF35F-025D-486D-8DF9-4D1E8ACC40F3}" srcId="{A851101B-F3BC-494E-A2B0-1EA700F89909}" destId="{402D634B-6B4D-434E-99BD-4FA6B9B52BEF}" srcOrd="2" destOrd="0" parTransId="{B74694B8-016E-4B80-9A8D-8E57106AB526}" sibTransId="{DC5442A1-2501-416C-9BE4-527FCA28F3F0}"/>
    <dgm:cxn modelId="{2C1AD6A2-B865-4436-BC3A-CD59DF510C64}" type="presParOf" srcId="{7115AE11-228C-4969-9FF3-E5079A0B7377}" destId="{F67F4818-5F8C-4102-B28D-21579BE4E0D0}" srcOrd="0" destOrd="0" presId="urn:microsoft.com/office/officeart/2005/8/layout/process1"/>
    <dgm:cxn modelId="{EA5DF385-333E-4EC5-BDE8-B456001D9B3C}" type="presParOf" srcId="{7115AE11-228C-4969-9FF3-E5079A0B7377}" destId="{CFE0FD20-36F9-48A5-8570-74CDDD5ABEF1}" srcOrd="1" destOrd="0" presId="urn:microsoft.com/office/officeart/2005/8/layout/process1"/>
    <dgm:cxn modelId="{5BB06D68-4A08-4834-BA5A-39D2D1D8A299}" type="presParOf" srcId="{CFE0FD20-36F9-48A5-8570-74CDDD5ABEF1}" destId="{2C15EE95-1317-4B83-8E3B-BA3BA7786486}" srcOrd="0" destOrd="0" presId="urn:microsoft.com/office/officeart/2005/8/layout/process1"/>
    <dgm:cxn modelId="{57204026-2EFD-40C2-A3EC-76A69C0644E9}" type="presParOf" srcId="{7115AE11-228C-4969-9FF3-E5079A0B7377}" destId="{F95006B9-C944-47BB-9207-71743E4FE181}" srcOrd="2" destOrd="0" presId="urn:microsoft.com/office/officeart/2005/8/layout/process1"/>
    <dgm:cxn modelId="{CFCAD17A-50D1-464F-ADF0-35641FE229A6}" type="presParOf" srcId="{7115AE11-228C-4969-9FF3-E5079A0B7377}" destId="{B5571DB0-03BE-469E-A80D-129C229FA4AF}" srcOrd="3" destOrd="0" presId="urn:microsoft.com/office/officeart/2005/8/layout/process1"/>
    <dgm:cxn modelId="{CF51A864-58F4-4DC7-8EDB-9AE600000F4B}" type="presParOf" srcId="{B5571DB0-03BE-469E-A80D-129C229FA4AF}" destId="{B70A79DE-D1C8-4946-8D37-8C978EBACA64}" srcOrd="0" destOrd="0" presId="urn:microsoft.com/office/officeart/2005/8/layout/process1"/>
    <dgm:cxn modelId="{ED65F442-75B0-41FA-855C-068A2BC561CA}" type="presParOf" srcId="{7115AE11-228C-4969-9FF3-E5079A0B7377}" destId="{E7C35954-7A13-4B4A-BA04-418EA09950EB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9F61980D-88C8-4FF3-AACF-3A798818781A}" type="doc">
      <dgm:prSet loTypeId="urn:microsoft.com/office/officeart/2005/8/layout/process5" loCatId="process" qsTypeId="urn:microsoft.com/office/officeart/2005/8/quickstyle/simple3" qsCatId="simple" csTypeId="urn:microsoft.com/office/officeart/2005/8/colors/accent2_1" csCatId="accent2" phldr="1"/>
      <dgm:spPr/>
    </dgm:pt>
    <dgm:pt modelId="{3D96959D-79F5-4243-BF9F-754C2D7FA496}">
      <dgm:prSet phldrT="[Текст]" custT="1"/>
      <dgm:spPr>
        <a:solidFill>
          <a:srgbClr val="FFFF99"/>
        </a:solidFill>
      </dgm:spPr>
      <dgm:t>
        <a:bodyPr/>
        <a:lstStyle/>
        <a:p>
          <a:r>
            <a:rPr lang="en-US" sz="1100" dirty="0" smtClean="0"/>
            <a:t>Increase in the feedstock conversion per cycle</a:t>
          </a:r>
          <a:endParaRPr lang="ru-RU" sz="1100" dirty="0"/>
        </a:p>
      </dgm:t>
    </dgm:pt>
    <dgm:pt modelId="{2E8911AC-C709-491A-AC9A-0925EE6463C4}" type="parTrans" cxnId="{BE1367A0-262E-4B45-A15E-3EB6B1791B85}">
      <dgm:prSet/>
      <dgm:spPr/>
      <dgm:t>
        <a:bodyPr/>
        <a:lstStyle/>
        <a:p>
          <a:endParaRPr lang="ru-RU"/>
        </a:p>
      </dgm:t>
    </dgm:pt>
    <dgm:pt modelId="{83B0B2F9-EA24-4005-8578-E92891FC481A}" type="sibTrans" cxnId="{BE1367A0-262E-4B45-A15E-3EB6B1791B85}">
      <dgm:prSet/>
      <dgm:spPr>
        <a:solidFill>
          <a:schemeClr val="accent2">
            <a:lumMod val="60000"/>
            <a:lumOff val="40000"/>
          </a:schemeClr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D6BC2F78-E56C-4F9B-BB12-878211FB2272}">
      <dgm:prSet phldrT="[Текст]" custT="1"/>
      <dgm:spPr>
        <a:solidFill>
          <a:srgbClr val="99FF99"/>
        </a:solidFill>
      </dgm:spPr>
      <dgm:t>
        <a:bodyPr/>
        <a:lstStyle/>
        <a:p>
          <a:r>
            <a:rPr lang="en-US" sz="1100" dirty="0" smtClean="0"/>
            <a:t>Decrease in MW of </a:t>
          </a:r>
          <a:r>
            <a:rPr lang="en-US" sz="1100" dirty="0" err="1" smtClean="0"/>
            <a:t>asphaltenes</a:t>
          </a:r>
          <a:r>
            <a:rPr lang="en-US" sz="1100" dirty="0" smtClean="0"/>
            <a:t> from processing products compared to MW of 1635 g/</a:t>
          </a:r>
          <a:r>
            <a:rPr lang="en-US" sz="1100" dirty="0" err="1" smtClean="0"/>
            <a:t>mol</a:t>
          </a:r>
          <a:r>
            <a:rPr lang="en-US" sz="1100" dirty="0" smtClean="0"/>
            <a:t> for initial feedstock </a:t>
          </a:r>
          <a:r>
            <a:rPr lang="en-US" sz="1100" dirty="0" err="1" smtClean="0"/>
            <a:t>asphaltenes</a:t>
          </a:r>
          <a:endParaRPr lang="ru-RU" sz="1100" dirty="0"/>
        </a:p>
      </dgm:t>
    </dgm:pt>
    <dgm:pt modelId="{1A4F009E-08E5-470B-A397-6E2A539C9694}" type="parTrans" cxnId="{0EFB25BB-5178-4D9F-A6F7-DEB18DDE1AEF}">
      <dgm:prSet/>
      <dgm:spPr/>
      <dgm:t>
        <a:bodyPr/>
        <a:lstStyle/>
        <a:p>
          <a:endParaRPr lang="ru-RU"/>
        </a:p>
      </dgm:t>
    </dgm:pt>
    <dgm:pt modelId="{334B5FF8-22F2-4DEA-88C2-84430FF16B98}" type="sibTrans" cxnId="{0EFB25BB-5178-4D9F-A6F7-DEB18DDE1AEF}">
      <dgm:prSet/>
      <dgm:spPr/>
      <dgm:t>
        <a:bodyPr/>
        <a:lstStyle/>
        <a:p>
          <a:endParaRPr lang="ru-RU"/>
        </a:p>
      </dgm:t>
    </dgm:pt>
    <dgm:pt modelId="{19BE97B2-EA7E-45E3-ADB0-BB2BCC4CAD10}" type="pres">
      <dgm:prSet presAssocID="{9F61980D-88C8-4FF3-AACF-3A798818781A}" presName="diagram" presStyleCnt="0">
        <dgm:presLayoutVars>
          <dgm:dir/>
          <dgm:resizeHandles val="exact"/>
        </dgm:presLayoutVars>
      </dgm:prSet>
      <dgm:spPr/>
    </dgm:pt>
    <dgm:pt modelId="{54E054FF-B4D2-43C2-B4A3-4C918BAD11EB}" type="pres">
      <dgm:prSet presAssocID="{3D96959D-79F5-4243-BF9F-754C2D7FA496}" presName="node" presStyleLbl="node1" presStyleIdx="0" presStyleCnt="2" custScaleX="135033" custScaleY="999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5771C0-2365-47E7-B04C-418544C4BFE1}" type="pres">
      <dgm:prSet presAssocID="{83B0B2F9-EA24-4005-8578-E92891FC481A}" presName="sibTrans" presStyleLbl="sibTrans2D1" presStyleIdx="0" presStyleCnt="1" custAng="9757501" custFlipVert="1" custScaleX="184961" custScaleY="83449" custLinFactX="-180481" custLinFactNeighborX="-200000" custLinFactNeighborY="-17861"/>
      <dgm:spPr/>
      <dgm:t>
        <a:bodyPr/>
        <a:lstStyle/>
        <a:p>
          <a:endParaRPr lang="ru-RU"/>
        </a:p>
      </dgm:t>
    </dgm:pt>
    <dgm:pt modelId="{D519BDAC-2FE4-46A3-8E45-0AAA8D3F5266}" type="pres">
      <dgm:prSet presAssocID="{83B0B2F9-EA24-4005-8578-E92891FC481A}" presName="connectorText" presStyleLbl="sibTrans2D1" presStyleIdx="0" presStyleCnt="1"/>
      <dgm:spPr/>
      <dgm:t>
        <a:bodyPr/>
        <a:lstStyle/>
        <a:p>
          <a:endParaRPr lang="ru-RU"/>
        </a:p>
      </dgm:t>
    </dgm:pt>
    <dgm:pt modelId="{3F6426D0-355A-4F3C-BA27-90EC540CA288}" type="pres">
      <dgm:prSet presAssocID="{D6BC2F78-E56C-4F9B-BB12-878211FB2272}" presName="node" presStyleLbl="node1" presStyleIdx="1" presStyleCnt="2" custScaleX="190071" custScaleY="134760" custLinFactNeighborX="12491" custLinFactNeighborY="-333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EFB25BB-5178-4D9F-A6F7-DEB18DDE1AEF}" srcId="{9F61980D-88C8-4FF3-AACF-3A798818781A}" destId="{D6BC2F78-E56C-4F9B-BB12-878211FB2272}" srcOrd="1" destOrd="0" parTransId="{1A4F009E-08E5-470B-A397-6E2A539C9694}" sibTransId="{334B5FF8-22F2-4DEA-88C2-84430FF16B98}"/>
    <dgm:cxn modelId="{BE1367A0-262E-4B45-A15E-3EB6B1791B85}" srcId="{9F61980D-88C8-4FF3-AACF-3A798818781A}" destId="{3D96959D-79F5-4243-BF9F-754C2D7FA496}" srcOrd="0" destOrd="0" parTransId="{2E8911AC-C709-491A-AC9A-0925EE6463C4}" sibTransId="{83B0B2F9-EA24-4005-8578-E92891FC481A}"/>
    <dgm:cxn modelId="{9471B2BA-1A4D-40A3-B62B-360BC8DA7966}" type="presOf" srcId="{83B0B2F9-EA24-4005-8578-E92891FC481A}" destId="{8C5771C0-2365-47E7-B04C-418544C4BFE1}" srcOrd="0" destOrd="0" presId="urn:microsoft.com/office/officeart/2005/8/layout/process5"/>
    <dgm:cxn modelId="{FB46DFD2-963C-4D94-89A0-B36AC8394E80}" type="presOf" srcId="{D6BC2F78-E56C-4F9B-BB12-878211FB2272}" destId="{3F6426D0-355A-4F3C-BA27-90EC540CA288}" srcOrd="0" destOrd="0" presId="urn:microsoft.com/office/officeart/2005/8/layout/process5"/>
    <dgm:cxn modelId="{87DDF000-E79D-4EFA-B2CE-B25EC54227C6}" type="presOf" srcId="{3D96959D-79F5-4243-BF9F-754C2D7FA496}" destId="{54E054FF-B4D2-43C2-B4A3-4C918BAD11EB}" srcOrd="0" destOrd="0" presId="urn:microsoft.com/office/officeart/2005/8/layout/process5"/>
    <dgm:cxn modelId="{2B063B70-E0E1-441F-BD64-5CF4E3188134}" type="presOf" srcId="{83B0B2F9-EA24-4005-8578-E92891FC481A}" destId="{D519BDAC-2FE4-46A3-8E45-0AAA8D3F5266}" srcOrd="1" destOrd="0" presId="urn:microsoft.com/office/officeart/2005/8/layout/process5"/>
    <dgm:cxn modelId="{D2AF173D-6A75-4946-A2D4-ED46BA0B7051}" type="presOf" srcId="{9F61980D-88C8-4FF3-AACF-3A798818781A}" destId="{19BE97B2-EA7E-45E3-ADB0-BB2BCC4CAD10}" srcOrd="0" destOrd="0" presId="urn:microsoft.com/office/officeart/2005/8/layout/process5"/>
    <dgm:cxn modelId="{2697B7FD-3223-4A58-B2B0-1E10454DFE9A}" type="presParOf" srcId="{19BE97B2-EA7E-45E3-ADB0-BB2BCC4CAD10}" destId="{54E054FF-B4D2-43C2-B4A3-4C918BAD11EB}" srcOrd="0" destOrd="0" presId="urn:microsoft.com/office/officeart/2005/8/layout/process5"/>
    <dgm:cxn modelId="{91640F3C-9F00-4BAF-B746-C4D61F768DFD}" type="presParOf" srcId="{19BE97B2-EA7E-45E3-ADB0-BB2BCC4CAD10}" destId="{8C5771C0-2365-47E7-B04C-418544C4BFE1}" srcOrd="1" destOrd="0" presId="urn:microsoft.com/office/officeart/2005/8/layout/process5"/>
    <dgm:cxn modelId="{E226AFEB-7191-4491-A0E9-2BC9F0C65544}" type="presParOf" srcId="{8C5771C0-2365-47E7-B04C-418544C4BFE1}" destId="{D519BDAC-2FE4-46A3-8E45-0AAA8D3F5266}" srcOrd="0" destOrd="0" presId="urn:microsoft.com/office/officeart/2005/8/layout/process5"/>
    <dgm:cxn modelId="{73629775-319A-49E6-BB6A-FA9597C5579E}" type="presParOf" srcId="{19BE97B2-EA7E-45E3-ADB0-BB2BCC4CAD10}" destId="{3F6426D0-355A-4F3C-BA27-90EC540CA288}" srcOrd="2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6DBF18ED-B3E6-4019-B8D6-8B3F24A28E48}" type="doc">
      <dgm:prSet loTypeId="urn:microsoft.com/office/officeart/2005/8/layout/arrow4" loCatId="relationship" qsTypeId="urn:microsoft.com/office/officeart/2005/8/quickstyle/simple3" qsCatId="simple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596FCD33-7BF6-496A-A25D-D5B08D0B73F5}">
      <dgm:prSet phldrT="[Текст]" custT="1"/>
      <dgm:spPr/>
      <dgm:t>
        <a:bodyPr/>
        <a:lstStyle/>
        <a:p>
          <a:r>
            <a:rPr lang="en-US" sz="1200" dirty="0" smtClean="0"/>
            <a:t>Variation of temperature</a:t>
          </a:r>
          <a:endParaRPr lang="ru-RU" sz="1200" dirty="0"/>
        </a:p>
      </dgm:t>
    </dgm:pt>
    <dgm:pt modelId="{E2F11F07-4BD0-4E15-837F-C955DDE2BE0F}" type="parTrans" cxnId="{53890245-C03C-4FD9-B9C0-F86CDD051A1E}">
      <dgm:prSet/>
      <dgm:spPr/>
      <dgm:t>
        <a:bodyPr/>
        <a:lstStyle/>
        <a:p>
          <a:endParaRPr lang="ru-RU" sz="1100"/>
        </a:p>
      </dgm:t>
    </dgm:pt>
    <dgm:pt modelId="{F751B83E-85E9-4457-B96E-C22C3E6C9FAB}" type="sibTrans" cxnId="{53890245-C03C-4FD9-B9C0-F86CDD051A1E}">
      <dgm:prSet/>
      <dgm:spPr/>
      <dgm:t>
        <a:bodyPr/>
        <a:lstStyle/>
        <a:p>
          <a:endParaRPr lang="ru-RU" sz="1100"/>
        </a:p>
      </dgm:t>
    </dgm:pt>
    <dgm:pt modelId="{77C4A7E9-1C33-4F47-BED3-8F91470351FA}">
      <dgm:prSet phldrT="[Текст]" custT="1"/>
      <dgm:spPr/>
      <dgm:t>
        <a:bodyPr/>
        <a:lstStyle/>
        <a:p>
          <a:r>
            <a:rPr lang="en-US" sz="1200" dirty="0" smtClean="0"/>
            <a:t>Change in the number of recycling stages</a:t>
          </a:r>
          <a:endParaRPr lang="ru-RU" sz="1200" dirty="0"/>
        </a:p>
      </dgm:t>
    </dgm:pt>
    <dgm:pt modelId="{7E5E6AEE-797D-4B9C-A37A-1BDEA0109998}" type="parTrans" cxnId="{38CAAA64-75E6-4843-9729-3C3B8962E15E}">
      <dgm:prSet/>
      <dgm:spPr/>
      <dgm:t>
        <a:bodyPr/>
        <a:lstStyle/>
        <a:p>
          <a:endParaRPr lang="ru-RU" sz="1100"/>
        </a:p>
      </dgm:t>
    </dgm:pt>
    <dgm:pt modelId="{32A53A96-0C5D-438F-A3FC-EF9582E3E905}" type="sibTrans" cxnId="{38CAAA64-75E6-4843-9729-3C3B8962E15E}">
      <dgm:prSet/>
      <dgm:spPr/>
      <dgm:t>
        <a:bodyPr/>
        <a:lstStyle/>
        <a:p>
          <a:endParaRPr lang="ru-RU" sz="1100"/>
        </a:p>
      </dgm:t>
    </dgm:pt>
    <dgm:pt modelId="{AC3CE61E-A4A8-4C2F-831D-113AB60F5FD3}" type="pres">
      <dgm:prSet presAssocID="{6DBF18ED-B3E6-4019-B8D6-8B3F24A28E48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090FB9A-0A12-45F7-AA18-63C0A82E9139}" type="pres">
      <dgm:prSet presAssocID="{596FCD33-7BF6-496A-A25D-D5B08D0B73F5}" presName="upArrow" presStyleLbl="node1" presStyleIdx="0" presStyleCnt="2" custScaleX="48886"/>
      <dgm:spPr>
        <a:solidFill>
          <a:srgbClr val="FE0000"/>
        </a:solidFill>
      </dgm:spPr>
      <dgm:t>
        <a:bodyPr/>
        <a:lstStyle/>
        <a:p>
          <a:endParaRPr lang="ru-RU"/>
        </a:p>
      </dgm:t>
    </dgm:pt>
    <dgm:pt modelId="{828AE0DD-7764-4A52-A8B5-AE2E7175D3EC}" type="pres">
      <dgm:prSet presAssocID="{596FCD33-7BF6-496A-A25D-D5B08D0B73F5}" presName="upArrowText" presStyleLbl="revTx" presStyleIdx="0" presStyleCnt="2" custScaleX="143305" custScaleY="85186" custLinFactNeighborX="939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692F25-80BC-45E0-A5E8-4188F12C7D03}" type="pres">
      <dgm:prSet presAssocID="{77C4A7E9-1C33-4F47-BED3-8F91470351FA}" presName="downArrow" presStyleLbl="node1" presStyleIdx="1" presStyleCnt="2" custScaleX="50177"/>
      <dgm:spPr>
        <a:solidFill>
          <a:srgbClr val="EA99F7"/>
        </a:solidFill>
      </dgm:spPr>
      <dgm:t>
        <a:bodyPr/>
        <a:lstStyle/>
        <a:p>
          <a:endParaRPr lang="ru-RU"/>
        </a:p>
      </dgm:t>
    </dgm:pt>
    <dgm:pt modelId="{CE62F56C-F5B7-48C1-AD65-4D9667A47B33}" type="pres">
      <dgm:prSet presAssocID="{77C4A7E9-1C33-4F47-BED3-8F91470351FA}" presName="downArrowText" presStyleLbl="revTx" presStyleIdx="1" presStyleCnt="2" custScaleX="11842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3890245-C03C-4FD9-B9C0-F86CDD051A1E}" srcId="{6DBF18ED-B3E6-4019-B8D6-8B3F24A28E48}" destId="{596FCD33-7BF6-496A-A25D-D5B08D0B73F5}" srcOrd="0" destOrd="0" parTransId="{E2F11F07-4BD0-4E15-837F-C955DDE2BE0F}" sibTransId="{F751B83E-85E9-4457-B96E-C22C3E6C9FAB}"/>
    <dgm:cxn modelId="{38CAAA64-75E6-4843-9729-3C3B8962E15E}" srcId="{6DBF18ED-B3E6-4019-B8D6-8B3F24A28E48}" destId="{77C4A7E9-1C33-4F47-BED3-8F91470351FA}" srcOrd="1" destOrd="0" parTransId="{7E5E6AEE-797D-4B9C-A37A-1BDEA0109998}" sibTransId="{32A53A96-0C5D-438F-A3FC-EF9582E3E905}"/>
    <dgm:cxn modelId="{2E04C6E9-2927-43AD-8A7E-6798DC3BCBF9}" type="presOf" srcId="{6DBF18ED-B3E6-4019-B8D6-8B3F24A28E48}" destId="{AC3CE61E-A4A8-4C2F-831D-113AB60F5FD3}" srcOrd="0" destOrd="0" presId="urn:microsoft.com/office/officeart/2005/8/layout/arrow4"/>
    <dgm:cxn modelId="{4785B7A5-7D9B-4472-B80C-F94AAE831EFD}" type="presOf" srcId="{77C4A7E9-1C33-4F47-BED3-8F91470351FA}" destId="{CE62F56C-F5B7-48C1-AD65-4D9667A47B33}" srcOrd="0" destOrd="0" presId="urn:microsoft.com/office/officeart/2005/8/layout/arrow4"/>
    <dgm:cxn modelId="{B396A7F4-6F46-42CF-A7A7-4D682A0C4A01}" type="presOf" srcId="{596FCD33-7BF6-496A-A25D-D5B08D0B73F5}" destId="{828AE0DD-7764-4A52-A8B5-AE2E7175D3EC}" srcOrd="0" destOrd="0" presId="urn:microsoft.com/office/officeart/2005/8/layout/arrow4"/>
    <dgm:cxn modelId="{6856230C-C0BA-4FAF-AF6E-0111247418C2}" type="presParOf" srcId="{AC3CE61E-A4A8-4C2F-831D-113AB60F5FD3}" destId="{A090FB9A-0A12-45F7-AA18-63C0A82E9139}" srcOrd="0" destOrd="0" presId="urn:microsoft.com/office/officeart/2005/8/layout/arrow4"/>
    <dgm:cxn modelId="{6024BEE1-FB48-4EAA-8647-7B0D77FD324F}" type="presParOf" srcId="{AC3CE61E-A4A8-4C2F-831D-113AB60F5FD3}" destId="{828AE0DD-7764-4A52-A8B5-AE2E7175D3EC}" srcOrd="1" destOrd="0" presId="urn:microsoft.com/office/officeart/2005/8/layout/arrow4"/>
    <dgm:cxn modelId="{57A7623E-2640-4590-A69E-F27F4354629B}" type="presParOf" srcId="{AC3CE61E-A4A8-4C2F-831D-113AB60F5FD3}" destId="{0B692F25-80BC-45E0-A5E8-4188F12C7D03}" srcOrd="2" destOrd="0" presId="urn:microsoft.com/office/officeart/2005/8/layout/arrow4"/>
    <dgm:cxn modelId="{9E31BF35-BC10-48A3-8751-580786728B7E}" type="presParOf" srcId="{AC3CE61E-A4A8-4C2F-831D-113AB60F5FD3}" destId="{CE62F56C-F5B7-48C1-AD65-4D9667A47B33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B3920B7B-12E2-4415-8103-F4BFD53CADA6}" type="doc">
      <dgm:prSet loTypeId="urn:microsoft.com/office/officeart/2005/8/layout/process5" loCatId="process" qsTypeId="urn:microsoft.com/office/officeart/2005/8/quickstyle/simple3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3C6086BF-E098-4E71-9830-08DF0F0501E3}">
      <dgm:prSet phldrT="[Текст]" custT="1"/>
      <dgm:spPr>
        <a:solidFill>
          <a:srgbClr val="99FF99"/>
        </a:solidFill>
      </dgm:spPr>
      <dgm:t>
        <a:bodyPr/>
        <a:lstStyle/>
        <a:p>
          <a:r>
            <a:rPr lang="en-US" sz="1200" b="0" dirty="0" smtClean="0">
              <a:latin typeface="+mn-lt"/>
              <a:cs typeface="Times New Roman" pitchFamily="18" charset="0"/>
            </a:rPr>
            <a:t>Increase in the </a:t>
          </a:r>
          <a:r>
            <a:rPr lang="en-US" sz="1200" b="0" dirty="0" err="1" smtClean="0">
              <a:latin typeface="+mn-lt"/>
              <a:cs typeface="Times New Roman" pitchFamily="18" charset="0"/>
            </a:rPr>
            <a:t>hydroconversion</a:t>
          </a:r>
          <a:r>
            <a:rPr lang="en-US" sz="1200" b="0" dirty="0" smtClean="0">
              <a:latin typeface="+mn-lt"/>
              <a:cs typeface="Times New Roman" pitchFamily="18" charset="0"/>
            </a:rPr>
            <a:t> temperature to </a:t>
          </a:r>
          <a:r>
            <a:rPr lang="ru-RU" sz="1200" b="0" dirty="0" smtClean="0">
              <a:latin typeface="+mn-lt"/>
              <a:cs typeface="Times New Roman" pitchFamily="18" charset="0"/>
            </a:rPr>
            <a:t>440⁰ С</a:t>
          </a:r>
          <a:endParaRPr lang="ru-RU" sz="1200" b="0" dirty="0">
            <a:latin typeface="+mn-lt"/>
            <a:cs typeface="Times New Roman" pitchFamily="18" charset="0"/>
          </a:endParaRPr>
        </a:p>
      </dgm:t>
    </dgm:pt>
    <dgm:pt modelId="{7AAE6794-E551-405A-A10A-2BBCB543B3A5}" type="parTrans" cxnId="{7846A27A-24A3-4BBA-826B-D460D33F2646}">
      <dgm:prSet/>
      <dgm:spPr/>
      <dgm:t>
        <a:bodyPr/>
        <a:lstStyle/>
        <a:p>
          <a:endParaRPr lang="ru-RU"/>
        </a:p>
      </dgm:t>
    </dgm:pt>
    <dgm:pt modelId="{0C61A5A6-05EA-4C61-9897-9CE679B4FB7A}" type="sibTrans" cxnId="{7846A27A-24A3-4BBA-826B-D460D33F2646}">
      <dgm:prSet custT="1"/>
      <dgm:spPr>
        <a:ln>
          <a:solidFill>
            <a:schemeClr val="accent3">
              <a:lumMod val="60000"/>
              <a:lumOff val="40000"/>
            </a:schemeClr>
          </a:solidFill>
        </a:ln>
      </dgm:spPr>
      <dgm:t>
        <a:bodyPr/>
        <a:lstStyle/>
        <a:p>
          <a:endParaRPr lang="ru-RU" sz="1000" b="1">
            <a:latin typeface="Times New Roman" pitchFamily="18" charset="0"/>
            <a:cs typeface="Times New Roman" pitchFamily="18" charset="0"/>
          </a:endParaRPr>
        </a:p>
      </dgm:t>
    </dgm:pt>
    <dgm:pt modelId="{CE274ED7-9C78-4DB6-AAF8-4D37AA458AB4}">
      <dgm:prSet phldrT="[Текст]" custT="1"/>
      <dgm:spPr>
        <a:solidFill>
          <a:srgbClr val="FFFF66"/>
        </a:solidFill>
      </dgm:spPr>
      <dgm:t>
        <a:bodyPr/>
        <a:lstStyle/>
        <a:p>
          <a:r>
            <a:rPr lang="en-US" sz="1200" dirty="0" smtClean="0">
              <a:cs typeface="Times New Roman" pitchFamily="18" charset="0"/>
            </a:rPr>
            <a:t>Increase in the amount of unsubstituted aromatic rings </a:t>
          </a:r>
          <a:endParaRPr lang="ru-RU" sz="1200" b="0" dirty="0">
            <a:latin typeface="+mn-lt"/>
            <a:cs typeface="Times New Roman" pitchFamily="18" charset="0"/>
          </a:endParaRPr>
        </a:p>
      </dgm:t>
    </dgm:pt>
    <dgm:pt modelId="{9D0E1ECA-3564-4B17-8B24-A22B1804B929}" type="parTrans" cxnId="{7E119EA0-0F3B-4321-954C-A0AF1CBF3167}">
      <dgm:prSet/>
      <dgm:spPr/>
      <dgm:t>
        <a:bodyPr/>
        <a:lstStyle/>
        <a:p>
          <a:endParaRPr lang="ru-RU"/>
        </a:p>
      </dgm:t>
    </dgm:pt>
    <dgm:pt modelId="{C8046540-DBBC-48C5-B09A-7F629B3AF0DD}" type="sibTrans" cxnId="{7E119EA0-0F3B-4321-954C-A0AF1CBF3167}">
      <dgm:prSet custT="1"/>
      <dgm:spPr/>
      <dgm:t>
        <a:bodyPr/>
        <a:lstStyle/>
        <a:p>
          <a:endParaRPr lang="ru-RU" sz="1000">
            <a:latin typeface="Times New Roman" pitchFamily="18" charset="0"/>
            <a:cs typeface="Times New Roman" pitchFamily="18" charset="0"/>
          </a:endParaRPr>
        </a:p>
      </dgm:t>
    </dgm:pt>
    <dgm:pt modelId="{8B9A77FD-1B15-426A-A76E-90DE8C5C6152}" type="pres">
      <dgm:prSet presAssocID="{B3920B7B-12E2-4415-8103-F4BFD53CADA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2BFC293-0274-4ACF-A5D1-4309A254D68D}" type="pres">
      <dgm:prSet presAssocID="{3C6086BF-E098-4E71-9830-08DF0F0501E3}" presName="node" presStyleLbl="node1" presStyleIdx="0" presStyleCnt="2" custScaleX="1226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A2E52E-3DEF-4B23-A0D7-9702BC516710}" type="pres">
      <dgm:prSet presAssocID="{0C61A5A6-05EA-4C61-9897-9CE679B4FB7A}" presName="sibTrans" presStyleLbl="sibTrans2D1" presStyleIdx="0" presStyleCnt="1"/>
      <dgm:spPr/>
      <dgm:t>
        <a:bodyPr/>
        <a:lstStyle/>
        <a:p>
          <a:endParaRPr lang="ru-RU"/>
        </a:p>
      </dgm:t>
    </dgm:pt>
    <dgm:pt modelId="{F36A78ED-1182-44A5-99F8-CEC800FBFBC6}" type="pres">
      <dgm:prSet presAssocID="{0C61A5A6-05EA-4C61-9897-9CE679B4FB7A}" presName="connectorText" presStyleLbl="sibTrans2D1" presStyleIdx="0" presStyleCnt="1"/>
      <dgm:spPr/>
      <dgm:t>
        <a:bodyPr/>
        <a:lstStyle/>
        <a:p>
          <a:endParaRPr lang="ru-RU"/>
        </a:p>
      </dgm:t>
    </dgm:pt>
    <dgm:pt modelId="{C42E194E-2383-4E01-9A30-4234D83765FA}" type="pres">
      <dgm:prSet presAssocID="{CE274ED7-9C78-4DB6-AAF8-4D37AA458AB4}" presName="node" presStyleLbl="node1" presStyleIdx="1" presStyleCnt="2" custScaleX="1428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6C8F781-76F9-45FB-8420-180DC4412B96}" type="presOf" srcId="{3C6086BF-E098-4E71-9830-08DF0F0501E3}" destId="{22BFC293-0274-4ACF-A5D1-4309A254D68D}" srcOrd="0" destOrd="0" presId="urn:microsoft.com/office/officeart/2005/8/layout/process5"/>
    <dgm:cxn modelId="{7E119EA0-0F3B-4321-954C-A0AF1CBF3167}" srcId="{B3920B7B-12E2-4415-8103-F4BFD53CADA6}" destId="{CE274ED7-9C78-4DB6-AAF8-4D37AA458AB4}" srcOrd="1" destOrd="0" parTransId="{9D0E1ECA-3564-4B17-8B24-A22B1804B929}" sibTransId="{C8046540-DBBC-48C5-B09A-7F629B3AF0DD}"/>
    <dgm:cxn modelId="{7846A27A-24A3-4BBA-826B-D460D33F2646}" srcId="{B3920B7B-12E2-4415-8103-F4BFD53CADA6}" destId="{3C6086BF-E098-4E71-9830-08DF0F0501E3}" srcOrd="0" destOrd="0" parTransId="{7AAE6794-E551-405A-A10A-2BBCB543B3A5}" sibTransId="{0C61A5A6-05EA-4C61-9897-9CE679B4FB7A}"/>
    <dgm:cxn modelId="{110B3A43-3C32-4570-8D64-40A6DB7AD9FC}" type="presOf" srcId="{B3920B7B-12E2-4415-8103-F4BFD53CADA6}" destId="{8B9A77FD-1B15-426A-A76E-90DE8C5C6152}" srcOrd="0" destOrd="0" presId="urn:microsoft.com/office/officeart/2005/8/layout/process5"/>
    <dgm:cxn modelId="{ED93B0A8-74CF-45AB-9F87-7515507DB520}" type="presOf" srcId="{CE274ED7-9C78-4DB6-AAF8-4D37AA458AB4}" destId="{C42E194E-2383-4E01-9A30-4234D83765FA}" srcOrd="0" destOrd="0" presId="urn:microsoft.com/office/officeart/2005/8/layout/process5"/>
    <dgm:cxn modelId="{F1D40BE2-AAEC-4DFD-BDDE-EB575DC3689B}" type="presOf" srcId="{0C61A5A6-05EA-4C61-9897-9CE679B4FB7A}" destId="{31A2E52E-3DEF-4B23-A0D7-9702BC516710}" srcOrd="0" destOrd="0" presId="urn:microsoft.com/office/officeart/2005/8/layout/process5"/>
    <dgm:cxn modelId="{6F761B35-FC7E-486E-8A59-5724D0935AAF}" type="presOf" srcId="{0C61A5A6-05EA-4C61-9897-9CE679B4FB7A}" destId="{F36A78ED-1182-44A5-99F8-CEC800FBFBC6}" srcOrd="1" destOrd="0" presId="urn:microsoft.com/office/officeart/2005/8/layout/process5"/>
    <dgm:cxn modelId="{2DB72384-FE8A-4160-8BBB-F7A03E1D8103}" type="presParOf" srcId="{8B9A77FD-1B15-426A-A76E-90DE8C5C6152}" destId="{22BFC293-0274-4ACF-A5D1-4309A254D68D}" srcOrd="0" destOrd="0" presId="urn:microsoft.com/office/officeart/2005/8/layout/process5"/>
    <dgm:cxn modelId="{3FB5F75A-F9B5-4785-9F30-C34705AA691C}" type="presParOf" srcId="{8B9A77FD-1B15-426A-A76E-90DE8C5C6152}" destId="{31A2E52E-3DEF-4B23-A0D7-9702BC516710}" srcOrd="1" destOrd="0" presId="urn:microsoft.com/office/officeart/2005/8/layout/process5"/>
    <dgm:cxn modelId="{982C02DD-1D83-446D-9443-45996A549DF1}" type="presParOf" srcId="{31A2E52E-3DEF-4B23-A0D7-9702BC516710}" destId="{F36A78ED-1182-44A5-99F8-CEC800FBFBC6}" srcOrd="0" destOrd="0" presId="urn:microsoft.com/office/officeart/2005/8/layout/process5"/>
    <dgm:cxn modelId="{32DE6526-E22F-434F-8DC8-C0EEAB353590}" type="presParOf" srcId="{8B9A77FD-1B15-426A-A76E-90DE8C5C6152}" destId="{C42E194E-2383-4E01-9A30-4234D83765FA}" srcOrd="2" destOrd="0" presId="urn:microsoft.com/office/officeart/2005/8/layout/process5"/>
  </dgm:cxnLst>
  <dgm:bg>
    <a:effectLst>
      <a:outerShdw blurRad="50800" dist="38100" algn="l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B3920B7B-12E2-4415-8103-F4BFD53CADA6}" type="doc">
      <dgm:prSet loTypeId="urn:microsoft.com/office/officeart/2005/8/layout/process5" loCatId="process" qsTypeId="urn:microsoft.com/office/officeart/2005/8/quickstyle/simple3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FBDE3946-EDD0-4599-A68C-D280DA2DC1B8}">
      <dgm:prSet phldrT="[Текст]" custT="1"/>
      <dgm:spPr>
        <a:solidFill>
          <a:srgbClr val="FD9999"/>
        </a:solidFill>
      </dgm:spPr>
      <dgm:t>
        <a:bodyPr/>
        <a:lstStyle/>
        <a:p>
          <a:r>
            <a:rPr lang="en-US" sz="1200" b="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Significant increase in the amount of coke</a:t>
          </a:r>
          <a:endParaRPr lang="ru-RU" sz="1200" b="0" dirty="0" smtClean="0">
            <a:solidFill>
              <a:schemeClr val="tx1"/>
            </a:solidFill>
            <a:latin typeface="+mn-lt"/>
            <a:cs typeface="Times New Roman" pitchFamily="18" charset="0"/>
          </a:endParaRPr>
        </a:p>
      </dgm:t>
    </dgm:pt>
    <dgm:pt modelId="{757940B5-416E-4265-8335-F57751B5E0D3}" type="parTrans" cxnId="{D3EBF351-A803-4C25-BBA8-4F3F9F14B53A}">
      <dgm:prSet/>
      <dgm:spPr/>
      <dgm:t>
        <a:bodyPr/>
        <a:lstStyle/>
        <a:p>
          <a:endParaRPr lang="ru-RU" b="1"/>
        </a:p>
      </dgm:t>
    </dgm:pt>
    <dgm:pt modelId="{E765A8BF-0B9E-47E7-AFEF-0DECC505D000}" type="sibTrans" cxnId="{D3EBF351-A803-4C25-BBA8-4F3F9F14B53A}">
      <dgm:prSet/>
      <dgm:spPr/>
      <dgm:t>
        <a:bodyPr/>
        <a:lstStyle/>
        <a:p>
          <a:endParaRPr lang="ru-RU" b="1"/>
        </a:p>
      </dgm:t>
    </dgm:pt>
    <dgm:pt modelId="{8B9A77FD-1B15-426A-A76E-90DE8C5C6152}" type="pres">
      <dgm:prSet presAssocID="{B3920B7B-12E2-4415-8103-F4BFD53CADA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63F574E-9766-48EF-A513-C5ED0A532E96}" type="pres">
      <dgm:prSet presAssocID="{FBDE3946-EDD0-4599-A68C-D280DA2DC1B8}" presName="node" presStyleLbl="node1" presStyleIdx="0" presStyleCnt="1" custScaleX="128729" custLinFactNeighborX="-5971" custLinFactNeighborY="77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50D5577-0D0E-4F2D-86B2-9932272BCBB7}" type="presOf" srcId="{FBDE3946-EDD0-4599-A68C-D280DA2DC1B8}" destId="{E63F574E-9766-48EF-A513-C5ED0A532E96}" srcOrd="0" destOrd="0" presId="urn:microsoft.com/office/officeart/2005/8/layout/process5"/>
    <dgm:cxn modelId="{A35496FF-74A2-4BA5-ACE5-5000C52B8774}" type="presOf" srcId="{B3920B7B-12E2-4415-8103-F4BFD53CADA6}" destId="{8B9A77FD-1B15-426A-A76E-90DE8C5C6152}" srcOrd="0" destOrd="0" presId="urn:microsoft.com/office/officeart/2005/8/layout/process5"/>
    <dgm:cxn modelId="{D3EBF351-A803-4C25-BBA8-4F3F9F14B53A}" srcId="{B3920B7B-12E2-4415-8103-F4BFD53CADA6}" destId="{FBDE3946-EDD0-4599-A68C-D280DA2DC1B8}" srcOrd="0" destOrd="0" parTransId="{757940B5-416E-4265-8335-F57751B5E0D3}" sibTransId="{E765A8BF-0B9E-47E7-AFEF-0DECC505D000}"/>
    <dgm:cxn modelId="{28EA6980-B283-4CF5-B82C-3C7B56824FEE}" type="presParOf" srcId="{8B9A77FD-1B15-426A-A76E-90DE8C5C6152}" destId="{E63F574E-9766-48EF-A513-C5ED0A532E96}" srcOrd="0" destOrd="0" presId="urn:microsoft.com/office/officeart/2005/8/layout/process5"/>
  </dgm:cxnLst>
  <dgm:bg>
    <a:effectLst>
      <a:outerShdw blurRad="50800" dist="38100" algn="l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6DBF18ED-B3E6-4019-B8D6-8B3F24A28E48}" type="doc">
      <dgm:prSet loTypeId="urn:microsoft.com/office/officeart/2005/8/layout/arrow4" loCatId="relationship" qsTypeId="urn:microsoft.com/office/officeart/2005/8/quickstyle/simple3" qsCatId="simple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596FCD33-7BF6-496A-A25D-D5B08D0B73F5}">
      <dgm:prSet phldrT="[Текст]" custT="1"/>
      <dgm:spPr/>
      <dgm:t>
        <a:bodyPr/>
        <a:lstStyle/>
        <a:p>
          <a:r>
            <a:rPr lang="en-US" sz="1200" b="0" dirty="0" smtClean="0">
              <a:latin typeface="+mn-lt"/>
              <a:cs typeface="Times New Roman" pitchFamily="18" charset="0"/>
            </a:rPr>
            <a:t>Increase </a:t>
          </a:r>
          <a:r>
            <a:rPr lang="en-US" sz="1200" b="0" dirty="0" smtClean="0">
              <a:latin typeface="+mn-lt"/>
              <a:cs typeface="Times New Roman" pitchFamily="18" charset="0"/>
            </a:rPr>
            <a:t>in the </a:t>
          </a:r>
          <a:r>
            <a:rPr lang="en-US" sz="1200" b="0" dirty="0" err="1" smtClean="0">
              <a:latin typeface="+mn-lt"/>
              <a:cs typeface="Times New Roman" pitchFamily="18" charset="0"/>
            </a:rPr>
            <a:t>hydroconversion</a:t>
          </a:r>
          <a:r>
            <a:rPr lang="en-US" sz="1200" b="0" dirty="0" smtClean="0">
              <a:latin typeface="+mn-lt"/>
              <a:cs typeface="Times New Roman" pitchFamily="18" charset="0"/>
            </a:rPr>
            <a:t> temperature </a:t>
          </a:r>
          <a:endParaRPr lang="ru-RU" sz="1200" dirty="0"/>
        </a:p>
      </dgm:t>
    </dgm:pt>
    <dgm:pt modelId="{E2F11F07-4BD0-4E15-837F-C955DDE2BE0F}" type="parTrans" cxnId="{53890245-C03C-4FD9-B9C0-F86CDD051A1E}">
      <dgm:prSet/>
      <dgm:spPr/>
      <dgm:t>
        <a:bodyPr/>
        <a:lstStyle/>
        <a:p>
          <a:endParaRPr lang="ru-RU" sz="1100"/>
        </a:p>
      </dgm:t>
    </dgm:pt>
    <dgm:pt modelId="{F751B83E-85E9-4457-B96E-C22C3E6C9FAB}" type="sibTrans" cxnId="{53890245-C03C-4FD9-B9C0-F86CDD051A1E}">
      <dgm:prSet/>
      <dgm:spPr/>
      <dgm:t>
        <a:bodyPr/>
        <a:lstStyle/>
        <a:p>
          <a:endParaRPr lang="ru-RU" sz="1100"/>
        </a:p>
      </dgm:t>
    </dgm:pt>
    <dgm:pt modelId="{77C4A7E9-1C33-4F47-BED3-8F91470351FA}">
      <dgm:prSet phldrT="[Текст]" custT="1"/>
      <dgm:spPr/>
      <dgm:t>
        <a:bodyPr/>
        <a:lstStyle/>
        <a:p>
          <a:r>
            <a:rPr lang="en-US" sz="1200" dirty="0" smtClean="0"/>
            <a:t>Increase in the number of recycling stages</a:t>
          </a:r>
          <a:endParaRPr lang="ru-RU" sz="1200" dirty="0"/>
        </a:p>
      </dgm:t>
    </dgm:pt>
    <dgm:pt modelId="{7E5E6AEE-797D-4B9C-A37A-1BDEA0109998}" type="parTrans" cxnId="{38CAAA64-75E6-4843-9729-3C3B8962E15E}">
      <dgm:prSet/>
      <dgm:spPr/>
      <dgm:t>
        <a:bodyPr/>
        <a:lstStyle/>
        <a:p>
          <a:endParaRPr lang="ru-RU" sz="1100"/>
        </a:p>
      </dgm:t>
    </dgm:pt>
    <dgm:pt modelId="{32A53A96-0C5D-438F-A3FC-EF9582E3E905}" type="sibTrans" cxnId="{38CAAA64-75E6-4843-9729-3C3B8962E15E}">
      <dgm:prSet/>
      <dgm:spPr/>
      <dgm:t>
        <a:bodyPr/>
        <a:lstStyle/>
        <a:p>
          <a:endParaRPr lang="ru-RU" sz="1100"/>
        </a:p>
      </dgm:t>
    </dgm:pt>
    <dgm:pt modelId="{AC3CE61E-A4A8-4C2F-831D-113AB60F5FD3}" type="pres">
      <dgm:prSet presAssocID="{6DBF18ED-B3E6-4019-B8D6-8B3F24A28E48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090FB9A-0A12-45F7-AA18-63C0A82E9139}" type="pres">
      <dgm:prSet presAssocID="{596FCD33-7BF6-496A-A25D-D5B08D0B73F5}" presName="upArrow" presStyleLbl="node1" presStyleIdx="0" presStyleCnt="2" custScaleX="48886"/>
      <dgm:spPr>
        <a:solidFill>
          <a:srgbClr val="FE0000"/>
        </a:solidFill>
      </dgm:spPr>
      <dgm:t>
        <a:bodyPr/>
        <a:lstStyle/>
        <a:p>
          <a:endParaRPr lang="ru-RU"/>
        </a:p>
      </dgm:t>
    </dgm:pt>
    <dgm:pt modelId="{828AE0DD-7764-4A52-A8B5-AE2E7175D3EC}" type="pres">
      <dgm:prSet presAssocID="{596FCD33-7BF6-496A-A25D-D5B08D0B73F5}" presName="upArrowText" presStyleLbl="revTx" presStyleIdx="0" presStyleCnt="2" custScaleX="143305" custScaleY="85186" custLinFactNeighborX="939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692F25-80BC-45E0-A5E8-4188F12C7D03}" type="pres">
      <dgm:prSet presAssocID="{77C4A7E9-1C33-4F47-BED3-8F91470351FA}" presName="downArrow" presStyleLbl="node1" presStyleIdx="1" presStyleCnt="2" custScaleX="50177"/>
      <dgm:spPr>
        <a:solidFill>
          <a:srgbClr val="EA99F7"/>
        </a:solidFill>
      </dgm:spPr>
      <dgm:t>
        <a:bodyPr/>
        <a:lstStyle/>
        <a:p>
          <a:endParaRPr lang="ru-RU"/>
        </a:p>
      </dgm:t>
    </dgm:pt>
    <dgm:pt modelId="{CE62F56C-F5B7-48C1-AD65-4D9667A47B33}" type="pres">
      <dgm:prSet presAssocID="{77C4A7E9-1C33-4F47-BED3-8F91470351FA}" presName="downArrowText" presStyleLbl="revTx" presStyleIdx="1" presStyleCnt="2" custScaleX="11842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3890245-C03C-4FD9-B9C0-F86CDD051A1E}" srcId="{6DBF18ED-B3E6-4019-B8D6-8B3F24A28E48}" destId="{596FCD33-7BF6-496A-A25D-D5B08D0B73F5}" srcOrd="0" destOrd="0" parTransId="{E2F11F07-4BD0-4E15-837F-C955DDE2BE0F}" sibTransId="{F751B83E-85E9-4457-B96E-C22C3E6C9FAB}"/>
    <dgm:cxn modelId="{60D0CA7A-1D83-46D3-A1F9-0917AC78A926}" type="presOf" srcId="{6DBF18ED-B3E6-4019-B8D6-8B3F24A28E48}" destId="{AC3CE61E-A4A8-4C2F-831D-113AB60F5FD3}" srcOrd="0" destOrd="0" presId="urn:microsoft.com/office/officeart/2005/8/layout/arrow4"/>
    <dgm:cxn modelId="{3A22C175-5DD9-4D6C-8D07-FC908BBCAC27}" type="presOf" srcId="{596FCD33-7BF6-496A-A25D-D5B08D0B73F5}" destId="{828AE0DD-7764-4A52-A8B5-AE2E7175D3EC}" srcOrd="0" destOrd="0" presId="urn:microsoft.com/office/officeart/2005/8/layout/arrow4"/>
    <dgm:cxn modelId="{5193F4B6-6158-471A-8849-FCC0CAD41FD1}" type="presOf" srcId="{77C4A7E9-1C33-4F47-BED3-8F91470351FA}" destId="{CE62F56C-F5B7-48C1-AD65-4D9667A47B33}" srcOrd="0" destOrd="0" presId="urn:microsoft.com/office/officeart/2005/8/layout/arrow4"/>
    <dgm:cxn modelId="{38CAAA64-75E6-4843-9729-3C3B8962E15E}" srcId="{6DBF18ED-B3E6-4019-B8D6-8B3F24A28E48}" destId="{77C4A7E9-1C33-4F47-BED3-8F91470351FA}" srcOrd="1" destOrd="0" parTransId="{7E5E6AEE-797D-4B9C-A37A-1BDEA0109998}" sibTransId="{32A53A96-0C5D-438F-A3FC-EF9582E3E905}"/>
    <dgm:cxn modelId="{C24663F0-164B-4FAA-A7C1-42A73DAD1FCA}" type="presParOf" srcId="{AC3CE61E-A4A8-4C2F-831D-113AB60F5FD3}" destId="{A090FB9A-0A12-45F7-AA18-63C0A82E9139}" srcOrd="0" destOrd="0" presId="urn:microsoft.com/office/officeart/2005/8/layout/arrow4"/>
    <dgm:cxn modelId="{847D7C37-3CF1-494E-8557-9823132F24CE}" type="presParOf" srcId="{AC3CE61E-A4A8-4C2F-831D-113AB60F5FD3}" destId="{828AE0DD-7764-4A52-A8B5-AE2E7175D3EC}" srcOrd="1" destOrd="0" presId="urn:microsoft.com/office/officeart/2005/8/layout/arrow4"/>
    <dgm:cxn modelId="{E009D0B6-D499-49D7-9666-067BC5F80C25}" type="presParOf" srcId="{AC3CE61E-A4A8-4C2F-831D-113AB60F5FD3}" destId="{0B692F25-80BC-45E0-A5E8-4188F12C7D03}" srcOrd="2" destOrd="0" presId="urn:microsoft.com/office/officeart/2005/8/layout/arrow4"/>
    <dgm:cxn modelId="{5A183804-580A-4B6F-A386-DFD8C76F0A42}" type="presParOf" srcId="{AC3CE61E-A4A8-4C2F-831D-113AB60F5FD3}" destId="{CE62F56C-F5B7-48C1-AD65-4D9667A47B33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F167CC1-BEFC-466A-B298-1721D6291C97}" type="doc">
      <dgm:prSet loTypeId="urn:microsoft.com/office/officeart/2005/8/layout/hierarchy2" loCatId="hierarchy" qsTypeId="urn:microsoft.com/office/officeart/2005/8/quickstyle/simple5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D7CAFE58-6577-45F0-8666-B09AB393F32E}">
      <dgm:prSet phldrT="[Текст]" custT="1"/>
      <dgm:spPr>
        <a:solidFill>
          <a:srgbClr val="CCECFF"/>
        </a:solidFill>
      </dgm:spPr>
      <dgm:t>
        <a:bodyPr/>
        <a:lstStyle/>
        <a:p>
          <a:r>
            <a:rPr lang="en-US" sz="1200" dirty="0" smtClean="0"/>
            <a:t>Hydroconversion in the presence of </a:t>
          </a:r>
          <a:r>
            <a:rPr lang="en-US" sz="1200" dirty="0" err="1" smtClean="0"/>
            <a:t>nanosized</a:t>
          </a:r>
          <a:r>
            <a:rPr lang="en-US" sz="1200" dirty="0" smtClean="0"/>
            <a:t> catalyst particles  </a:t>
          </a:r>
          <a:r>
            <a:rPr lang="ru-RU" sz="1200" dirty="0" smtClean="0"/>
            <a:t>Мо</a:t>
          </a:r>
          <a:r>
            <a:rPr lang="en-US" sz="1200" dirty="0" smtClean="0"/>
            <a:t>S</a:t>
          </a:r>
          <a:r>
            <a:rPr lang="en-US" sz="1200" baseline="-25000" dirty="0" smtClean="0"/>
            <a:t>2</a:t>
          </a:r>
          <a:endParaRPr lang="ru-RU" sz="1200" dirty="0"/>
        </a:p>
      </dgm:t>
    </dgm:pt>
    <dgm:pt modelId="{C658DEC4-8F9C-4933-8A77-79DCE1DBF942}" type="parTrans" cxnId="{A29D30EE-2F74-4B79-BCF5-C1599AB14E89}">
      <dgm:prSet/>
      <dgm:spPr/>
      <dgm:t>
        <a:bodyPr/>
        <a:lstStyle/>
        <a:p>
          <a:endParaRPr lang="ru-RU"/>
        </a:p>
      </dgm:t>
    </dgm:pt>
    <dgm:pt modelId="{93ADC196-52B7-437C-820A-7A0916FD5D9A}" type="sibTrans" cxnId="{A29D30EE-2F74-4B79-BCF5-C1599AB14E89}">
      <dgm:prSet/>
      <dgm:spPr/>
      <dgm:t>
        <a:bodyPr/>
        <a:lstStyle/>
        <a:p>
          <a:endParaRPr lang="ru-RU"/>
        </a:p>
      </dgm:t>
    </dgm:pt>
    <dgm:pt modelId="{C404C49A-BB30-4EC1-8AEF-442C63AD7CB7}" type="pres">
      <dgm:prSet presAssocID="{CF167CC1-BEFC-466A-B298-1721D6291C97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DC08682-A29F-4E1C-A2B2-63375248DC48}" type="pres">
      <dgm:prSet presAssocID="{D7CAFE58-6577-45F0-8666-B09AB393F32E}" presName="root1" presStyleCnt="0"/>
      <dgm:spPr/>
      <dgm:t>
        <a:bodyPr/>
        <a:lstStyle/>
        <a:p>
          <a:endParaRPr lang="ru-RU"/>
        </a:p>
      </dgm:t>
    </dgm:pt>
    <dgm:pt modelId="{BC2C48AE-A113-42E5-BAEF-DD157CD980F9}" type="pres">
      <dgm:prSet presAssocID="{D7CAFE58-6577-45F0-8666-B09AB393F32E}" presName="LevelOneTextNode" presStyleLbl="node0" presStyleIdx="0" presStyleCnt="1" custScaleX="172748" custScaleY="114249" custLinFactNeighborX="31059" custLinFactNeighborY="2908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291C202-87F8-4D4D-B627-ACB5BB7477EF}" type="pres">
      <dgm:prSet presAssocID="{D7CAFE58-6577-45F0-8666-B09AB393F32E}" presName="level2hierChild" presStyleCnt="0"/>
      <dgm:spPr/>
      <dgm:t>
        <a:bodyPr/>
        <a:lstStyle/>
        <a:p>
          <a:endParaRPr lang="ru-RU"/>
        </a:p>
      </dgm:t>
    </dgm:pt>
  </dgm:ptLst>
  <dgm:cxnLst>
    <dgm:cxn modelId="{B8C189D4-020B-467E-BE99-96459CB0A2D8}" type="presOf" srcId="{D7CAFE58-6577-45F0-8666-B09AB393F32E}" destId="{BC2C48AE-A113-42E5-BAEF-DD157CD980F9}" srcOrd="0" destOrd="0" presId="urn:microsoft.com/office/officeart/2005/8/layout/hierarchy2"/>
    <dgm:cxn modelId="{A29D30EE-2F74-4B79-BCF5-C1599AB14E89}" srcId="{CF167CC1-BEFC-466A-B298-1721D6291C97}" destId="{D7CAFE58-6577-45F0-8666-B09AB393F32E}" srcOrd="0" destOrd="0" parTransId="{C658DEC4-8F9C-4933-8A77-79DCE1DBF942}" sibTransId="{93ADC196-52B7-437C-820A-7A0916FD5D9A}"/>
    <dgm:cxn modelId="{AB9F5C7F-7C00-4FF1-9744-429B042A81FD}" type="presOf" srcId="{CF167CC1-BEFC-466A-B298-1721D6291C97}" destId="{C404C49A-BB30-4EC1-8AEF-442C63AD7CB7}" srcOrd="0" destOrd="0" presId="urn:microsoft.com/office/officeart/2005/8/layout/hierarchy2"/>
    <dgm:cxn modelId="{8C0374F5-CEB3-47A0-AC05-E0B243C5E2F7}" type="presParOf" srcId="{C404C49A-BB30-4EC1-8AEF-442C63AD7CB7}" destId="{CDC08682-A29F-4E1C-A2B2-63375248DC48}" srcOrd="0" destOrd="0" presId="urn:microsoft.com/office/officeart/2005/8/layout/hierarchy2"/>
    <dgm:cxn modelId="{2DF120EE-5570-4FD9-BF13-417F4C2E62BF}" type="presParOf" srcId="{CDC08682-A29F-4E1C-A2B2-63375248DC48}" destId="{BC2C48AE-A113-42E5-BAEF-DD157CD980F9}" srcOrd="0" destOrd="0" presId="urn:microsoft.com/office/officeart/2005/8/layout/hierarchy2"/>
    <dgm:cxn modelId="{12C67458-352D-4745-B499-359385C4813F}" type="presParOf" srcId="{CDC08682-A29F-4E1C-A2B2-63375248DC48}" destId="{C291C202-87F8-4D4D-B627-ACB5BB7477EF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851101B-F3BC-494E-A2B0-1EA700F89909}" type="doc">
      <dgm:prSet loTypeId="urn:microsoft.com/office/officeart/2005/8/layout/process1" loCatId="process" qsTypeId="urn:microsoft.com/office/officeart/2005/8/quickstyle/simple4" qsCatId="simple" csTypeId="urn:microsoft.com/office/officeart/2005/8/colors/accent3_1" csCatId="accent3" phldr="1"/>
      <dgm:spPr/>
    </dgm:pt>
    <dgm:pt modelId="{FC00FA5B-5904-4A23-9750-A00AB25352D6}">
      <dgm:prSet phldrT="[Текст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ln w="9525"/>
      </dgm:spPr>
      <dgm:t>
        <a:bodyPr/>
        <a:lstStyle/>
        <a:p>
          <a:r>
            <a:rPr lang="en-US" b="0" dirty="0" smtClean="0">
              <a:solidFill>
                <a:schemeClr val="tx1"/>
              </a:solidFill>
            </a:rPr>
            <a:t>Hydroconversion</a:t>
          </a:r>
          <a:endParaRPr lang="ru-RU" b="0" dirty="0" smtClean="0">
            <a:solidFill>
              <a:schemeClr val="tx1"/>
            </a:solidFill>
          </a:endParaRPr>
        </a:p>
        <a:p>
          <a:r>
            <a:rPr lang="en-US" b="0" dirty="0" smtClean="0">
              <a:solidFill>
                <a:schemeClr val="tx1"/>
              </a:solidFill>
            </a:rPr>
            <a:t>R</a:t>
          </a:r>
          <a:r>
            <a:rPr lang="ru-RU" b="0" dirty="0" smtClean="0">
              <a:solidFill>
                <a:schemeClr val="tx1"/>
              </a:solidFill>
            </a:rPr>
            <a:t>-0</a:t>
          </a:r>
          <a:endParaRPr lang="ru-RU" b="0" dirty="0">
            <a:solidFill>
              <a:schemeClr val="tx1"/>
            </a:solidFill>
          </a:endParaRPr>
        </a:p>
      </dgm:t>
    </dgm:pt>
    <dgm:pt modelId="{50AF926D-E226-4427-BBAE-9D90935593E2}" type="parTrans" cxnId="{C19CA406-4104-471F-8848-32A8A440D6AF}">
      <dgm:prSet/>
      <dgm:spPr/>
      <dgm:t>
        <a:bodyPr/>
        <a:lstStyle/>
        <a:p>
          <a:endParaRPr lang="ru-RU"/>
        </a:p>
      </dgm:t>
    </dgm:pt>
    <dgm:pt modelId="{EEB77B3F-2E57-44AE-80EF-AABDE966564B}" type="sibTrans" cxnId="{C19CA406-4104-471F-8848-32A8A440D6AF}">
      <dgm:prSet/>
      <dgm:spPr>
        <a:solidFill>
          <a:srgbClr val="FF3F3F"/>
        </a:solidFill>
      </dgm:spPr>
      <dgm:t>
        <a:bodyPr/>
        <a:lstStyle/>
        <a:p>
          <a:endParaRPr lang="ru-RU"/>
        </a:p>
      </dgm:t>
    </dgm:pt>
    <dgm:pt modelId="{A45E9FE1-BB2F-4822-9D4C-B3C6E2E5F852}">
      <dgm:prSet phldrT="[Текст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ln w="9525"/>
      </dgm:spPr>
      <dgm:t>
        <a:bodyPr/>
        <a:lstStyle/>
        <a:p>
          <a:r>
            <a:rPr lang="en-US" dirty="0" smtClean="0"/>
            <a:t>A-V distillation of product </a:t>
          </a:r>
          <a:endParaRPr lang="ru-RU" dirty="0"/>
        </a:p>
      </dgm:t>
    </dgm:pt>
    <dgm:pt modelId="{94E81DFE-0523-4235-98E6-568431D61713}" type="parTrans" cxnId="{8187EEFB-35E9-4840-AF90-E64DC2347F0A}">
      <dgm:prSet/>
      <dgm:spPr/>
      <dgm:t>
        <a:bodyPr/>
        <a:lstStyle/>
        <a:p>
          <a:endParaRPr lang="ru-RU"/>
        </a:p>
      </dgm:t>
    </dgm:pt>
    <dgm:pt modelId="{183BA4D6-E462-4A47-BAFA-7D359565D783}" type="sibTrans" cxnId="{8187EEFB-35E9-4840-AF90-E64DC2347F0A}">
      <dgm:prSet/>
      <dgm:spPr/>
      <dgm:t>
        <a:bodyPr/>
        <a:lstStyle/>
        <a:p>
          <a:endParaRPr lang="ru-RU"/>
        </a:p>
      </dgm:t>
    </dgm:pt>
    <dgm:pt modelId="{7115AE11-228C-4969-9FF3-E5079A0B7377}" type="pres">
      <dgm:prSet presAssocID="{A851101B-F3BC-494E-A2B0-1EA700F89909}" presName="Name0" presStyleCnt="0">
        <dgm:presLayoutVars>
          <dgm:dir/>
          <dgm:resizeHandles val="exact"/>
        </dgm:presLayoutVars>
      </dgm:prSet>
      <dgm:spPr/>
    </dgm:pt>
    <dgm:pt modelId="{F67F4818-5F8C-4102-B28D-21579BE4E0D0}" type="pres">
      <dgm:prSet presAssocID="{FC00FA5B-5904-4A23-9750-A00AB25352D6}" presName="node" presStyleLbl="node1" presStyleIdx="0" presStyleCnt="2" custLinFactNeighborX="-117" custLinFactNeighborY="90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E0FD20-36F9-48A5-8570-74CDDD5ABEF1}" type="pres">
      <dgm:prSet presAssocID="{EEB77B3F-2E57-44AE-80EF-AABDE966564B}" presName="sibTrans" presStyleLbl="sibTrans2D1" presStyleIdx="0" presStyleCnt="1"/>
      <dgm:spPr/>
      <dgm:t>
        <a:bodyPr/>
        <a:lstStyle/>
        <a:p>
          <a:endParaRPr lang="ru-RU"/>
        </a:p>
      </dgm:t>
    </dgm:pt>
    <dgm:pt modelId="{2C15EE95-1317-4B83-8E3B-BA3BA7786486}" type="pres">
      <dgm:prSet presAssocID="{EEB77B3F-2E57-44AE-80EF-AABDE966564B}" presName="connectorText" presStyleLbl="sibTrans2D1" presStyleIdx="0" presStyleCnt="1"/>
      <dgm:spPr/>
      <dgm:t>
        <a:bodyPr/>
        <a:lstStyle/>
        <a:p>
          <a:endParaRPr lang="ru-RU"/>
        </a:p>
      </dgm:t>
    </dgm:pt>
    <dgm:pt modelId="{4DB1863A-550A-4C43-9392-9E298EBE24D3}" type="pres">
      <dgm:prSet presAssocID="{A45E9FE1-BB2F-4822-9D4C-B3C6E2E5F852}" presName="node" presStyleLbl="node1" presStyleIdx="1" presStyleCnt="2" custLinFactNeighborX="741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0D2F668-DA86-4E90-ACFC-DDF5EC09107B}" type="presOf" srcId="{A851101B-F3BC-494E-A2B0-1EA700F89909}" destId="{7115AE11-228C-4969-9FF3-E5079A0B7377}" srcOrd="0" destOrd="0" presId="urn:microsoft.com/office/officeart/2005/8/layout/process1"/>
    <dgm:cxn modelId="{C19CA406-4104-471F-8848-32A8A440D6AF}" srcId="{A851101B-F3BC-494E-A2B0-1EA700F89909}" destId="{FC00FA5B-5904-4A23-9750-A00AB25352D6}" srcOrd="0" destOrd="0" parTransId="{50AF926D-E226-4427-BBAE-9D90935593E2}" sibTransId="{EEB77B3F-2E57-44AE-80EF-AABDE966564B}"/>
    <dgm:cxn modelId="{1C93BD41-441B-441E-B057-093E3E062B58}" type="presOf" srcId="{A45E9FE1-BB2F-4822-9D4C-B3C6E2E5F852}" destId="{4DB1863A-550A-4C43-9392-9E298EBE24D3}" srcOrd="0" destOrd="0" presId="urn:microsoft.com/office/officeart/2005/8/layout/process1"/>
    <dgm:cxn modelId="{6E63A6EE-A6CE-4FB6-B0D2-E87F87DC6B5C}" type="presOf" srcId="{EEB77B3F-2E57-44AE-80EF-AABDE966564B}" destId="{2C15EE95-1317-4B83-8E3B-BA3BA7786486}" srcOrd="1" destOrd="0" presId="urn:microsoft.com/office/officeart/2005/8/layout/process1"/>
    <dgm:cxn modelId="{5C12BBB5-8C14-4D8A-B90F-7895B1867E91}" type="presOf" srcId="{EEB77B3F-2E57-44AE-80EF-AABDE966564B}" destId="{CFE0FD20-36F9-48A5-8570-74CDDD5ABEF1}" srcOrd="0" destOrd="0" presId="urn:microsoft.com/office/officeart/2005/8/layout/process1"/>
    <dgm:cxn modelId="{8187EEFB-35E9-4840-AF90-E64DC2347F0A}" srcId="{A851101B-F3BC-494E-A2B0-1EA700F89909}" destId="{A45E9FE1-BB2F-4822-9D4C-B3C6E2E5F852}" srcOrd="1" destOrd="0" parTransId="{94E81DFE-0523-4235-98E6-568431D61713}" sibTransId="{183BA4D6-E462-4A47-BAFA-7D359565D783}"/>
    <dgm:cxn modelId="{82640A35-440A-420B-992D-BD9AEE01E851}" type="presOf" srcId="{FC00FA5B-5904-4A23-9750-A00AB25352D6}" destId="{F67F4818-5F8C-4102-B28D-21579BE4E0D0}" srcOrd="0" destOrd="0" presId="urn:microsoft.com/office/officeart/2005/8/layout/process1"/>
    <dgm:cxn modelId="{16677A3D-1D89-45A3-B1ED-A8BDCE416E73}" type="presParOf" srcId="{7115AE11-228C-4969-9FF3-E5079A0B7377}" destId="{F67F4818-5F8C-4102-B28D-21579BE4E0D0}" srcOrd="0" destOrd="0" presId="urn:microsoft.com/office/officeart/2005/8/layout/process1"/>
    <dgm:cxn modelId="{F27C92E6-60A7-4E4A-BE1E-8182C8817F35}" type="presParOf" srcId="{7115AE11-228C-4969-9FF3-E5079A0B7377}" destId="{CFE0FD20-36F9-48A5-8570-74CDDD5ABEF1}" srcOrd="1" destOrd="0" presId="urn:microsoft.com/office/officeart/2005/8/layout/process1"/>
    <dgm:cxn modelId="{2F38F1B9-60F6-4960-830F-9BBE9F409898}" type="presParOf" srcId="{CFE0FD20-36F9-48A5-8570-74CDDD5ABEF1}" destId="{2C15EE95-1317-4B83-8E3B-BA3BA7786486}" srcOrd="0" destOrd="0" presId="urn:microsoft.com/office/officeart/2005/8/layout/process1"/>
    <dgm:cxn modelId="{0D6DF92F-80A2-4331-BB1F-FEA4883C7245}" type="presParOf" srcId="{7115AE11-228C-4969-9FF3-E5079A0B7377}" destId="{4DB1863A-550A-4C43-9392-9E298EBE24D3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851101B-F3BC-494E-A2B0-1EA700F89909}" type="doc">
      <dgm:prSet loTypeId="urn:microsoft.com/office/officeart/2005/8/layout/process1" loCatId="process" qsTypeId="urn:microsoft.com/office/officeart/2005/8/quickstyle/simple4" qsCatId="simple" csTypeId="urn:microsoft.com/office/officeart/2005/8/colors/accent3_1" csCatId="accent3" phldr="1"/>
      <dgm:spPr/>
    </dgm:pt>
    <dgm:pt modelId="{FC00FA5B-5904-4A23-9750-A00AB25352D6}">
      <dgm:prSet phldrT="[Текст]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ln w="9525"/>
      </dgm:spPr>
      <dgm:t>
        <a:bodyPr/>
        <a:lstStyle/>
        <a:p>
          <a:r>
            <a:rPr lang="en-US" b="0" dirty="0" smtClean="0">
              <a:solidFill>
                <a:schemeClr val="tx1"/>
              </a:solidFill>
            </a:rPr>
            <a:t>Hydroconversion</a:t>
          </a:r>
          <a:endParaRPr lang="ru-RU" b="0" dirty="0" smtClean="0">
            <a:solidFill>
              <a:schemeClr val="tx1"/>
            </a:solidFill>
          </a:endParaRPr>
        </a:p>
        <a:p>
          <a:r>
            <a:rPr lang="en-US" b="0" dirty="0" smtClean="0">
              <a:solidFill>
                <a:schemeClr val="tx1"/>
              </a:solidFill>
            </a:rPr>
            <a:t>R-1</a:t>
          </a:r>
          <a:endParaRPr lang="ru-RU" b="0" dirty="0">
            <a:solidFill>
              <a:schemeClr val="tx1"/>
            </a:solidFill>
          </a:endParaRPr>
        </a:p>
      </dgm:t>
    </dgm:pt>
    <dgm:pt modelId="{50AF926D-E226-4427-BBAE-9D90935593E2}" type="parTrans" cxnId="{C19CA406-4104-471F-8848-32A8A440D6AF}">
      <dgm:prSet/>
      <dgm:spPr/>
      <dgm:t>
        <a:bodyPr/>
        <a:lstStyle/>
        <a:p>
          <a:endParaRPr lang="ru-RU"/>
        </a:p>
      </dgm:t>
    </dgm:pt>
    <dgm:pt modelId="{EEB77B3F-2E57-44AE-80EF-AABDE966564B}" type="sibTrans" cxnId="{C19CA406-4104-471F-8848-32A8A440D6AF}">
      <dgm:prSet/>
      <dgm:spPr>
        <a:solidFill>
          <a:srgbClr val="FF3F3F"/>
        </a:solidFill>
      </dgm:spPr>
      <dgm:t>
        <a:bodyPr/>
        <a:lstStyle/>
        <a:p>
          <a:endParaRPr lang="ru-RU"/>
        </a:p>
      </dgm:t>
    </dgm:pt>
    <dgm:pt modelId="{A45E9FE1-BB2F-4822-9D4C-B3C6E2E5F852}">
      <dgm:prSet phldrT="[Текст]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ln w="9525"/>
      </dgm:spPr>
      <dgm:t>
        <a:bodyPr/>
        <a:lstStyle/>
        <a:p>
          <a:r>
            <a:rPr lang="en-US" dirty="0" smtClean="0"/>
            <a:t>A-V distillation of product</a:t>
          </a:r>
          <a:endParaRPr lang="ru-RU" dirty="0"/>
        </a:p>
      </dgm:t>
    </dgm:pt>
    <dgm:pt modelId="{94E81DFE-0523-4235-98E6-568431D61713}" type="parTrans" cxnId="{8187EEFB-35E9-4840-AF90-E64DC2347F0A}">
      <dgm:prSet/>
      <dgm:spPr/>
      <dgm:t>
        <a:bodyPr/>
        <a:lstStyle/>
        <a:p>
          <a:endParaRPr lang="ru-RU"/>
        </a:p>
      </dgm:t>
    </dgm:pt>
    <dgm:pt modelId="{183BA4D6-E462-4A47-BAFA-7D359565D783}" type="sibTrans" cxnId="{8187EEFB-35E9-4840-AF90-E64DC2347F0A}">
      <dgm:prSet/>
      <dgm:spPr/>
      <dgm:t>
        <a:bodyPr/>
        <a:lstStyle/>
        <a:p>
          <a:endParaRPr lang="ru-RU"/>
        </a:p>
      </dgm:t>
    </dgm:pt>
    <dgm:pt modelId="{7115AE11-228C-4969-9FF3-E5079A0B7377}" type="pres">
      <dgm:prSet presAssocID="{A851101B-F3BC-494E-A2B0-1EA700F89909}" presName="Name0" presStyleCnt="0">
        <dgm:presLayoutVars>
          <dgm:dir/>
          <dgm:resizeHandles val="exact"/>
        </dgm:presLayoutVars>
      </dgm:prSet>
      <dgm:spPr/>
    </dgm:pt>
    <dgm:pt modelId="{F67F4818-5F8C-4102-B28D-21579BE4E0D0}" type="pres">
      <dgm:prSet presAssocID="{FC00FA5B-5904-4A23-9750-A00AB25352D6}" presName="node" presStyleLbl="node1" presStyleIdx="0" presStyleCnt="2" custScaleX="93368" custLinFactNeighborX="13307" custLinFactNeighborY="-49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E0FD20-36F9-48A5-8570-74CDDD5ABEF1}" type="pres">
      <dgm:prSet presAssocID="{EEB77B3F-2E57-44AE-80EF-AABDE966564B}" presName="sibTrans" presStyleLbl="sibTrans2D1" presStyleIdx="0" presStyleCnt="1"/>
      <dgm:spPr/>
      <dgm:t>
        <a:bodyPr/>
        <a:lstStyle/>
        <a:p>
          <a:endParaRPr lang="ru-RU"/>
        </a:p>
      </dgm:t>
    </dgm:pt>
    <dgm:pt modelId="{2C15EE95-1317-4B83-8E3B-BA3BA7786486}" type="pres">
      <dgm:prSet presAssocID="{EEB77B3F-2E57-44AE-80EF-AABDE966564B}" presName="connectorText" presStyleLbl="sibTrans2D1" presStyleIdx="0" presStyleCnt="1"/>
      <dgm:spPr/>
      <dgm:t>
        <a:bodyPr/>
        <a:lstStyle/>
        <a:p>
          <a:endParaRPr lang="ru-RU"/>
        </a:p>
      </dgm:t>
    </dgm:pt>
    <dgm:pt modelId="{4DB1863A-550A-4C43-9392-9E298EBE24D3}" type="pres">
      <dgm:prSet presAssocID="{A45E9FE1-BB2F-4822-9D4C-B3C6E2E5F852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CFB70E3-E9A5-4880-8F05-BB312BE477F2}" type="presOf" srcId="{FC00FA5B-5904-4A23-9750-A00AB25352D6}" destId="{F67F4818-5F8C-4102-B28D-21579BE4E0D0}" srcOrd="0" destOrd="0" presId="urn:microsoft.com/office/officeart/2005/8/layout/process1"/>
    <dgm:cxn modelId="{135FEDA8-FDCF-4004-8026-1D6E984A9A77}" type="presOf" srcId="{EEB77B3F-2E57-44AE-80EF-AABDE966564B}" destId="{2C15EE95-1317-4B83-8E3B-BA3BA7786486}" srcOrd="1" destOrd="0" presId="urn:microsoft.com/office/officeart/2005/8/layout/process1"/>
    <dgm:cxn modelId="{2A20F8F9-0587-468D-8A85-80EDA9B5E21D}" type="presOf" srcId="{A45E9FE1-BB2F-4822-9D4C-B3C6E2E5F852}" destId="{4DB1863A-550A-4C43-9392-9E298EBE24D3}" srcOrd="0" destOrd="0" presId="urn:microsoft.com/office/officeart/2005/8/layout/process1"/>
    <dgm:cxn modelId="{2973F862-9F21-4763-A8BD-A8A85BE7C4B4}" type="presOf" srcId="{EEB77B3F-2E57-44AE-80EF-AABDE966564B}" destId="{CFE0FD20-36F9-48A5-8570-74CDDD5ABEF1}" srcOrd="0" destOrd="0" presId="urn:microsoft.com/office/officeart/2005/8/layout/process1"/>
    <dgm:cxn modelId="{7AE4368C-4E2E-4C9C-9A3D-4691A1F10F2E}" type="presOf" srcId="{A851101B-F3BC-494E-A2B0-1EA700F89909}" destId="{7115AE11-228C-4969-9FF3-E5079A0B7377}" srcOrd="0" destOrd="0" presId="urn:microsoft.com/office/officeart/2005/8/layout/process1"/>
    <dgm:cxn modelId="{C19CA406-4104-471F-8848-32A8A440D6AF}" srcId="{A851101B-F3BC-494E-A2B0-1EA700F89909}" destId="{FC00FA5B-5904-4A23-9750-A00AB25352D6}" srcOrd="0" destOrd="0" parTransId="{50AF926D-E226-4427-BBAE-9D90935593E2}" sibTransId="{EEB77B3F-2E57-44AE-80EF-AABDE966564B}"/>
    <dgm:cxn modelId="{8187EEFB-35E9-4840-AF90-E64DC2347F0A}" srcId="{A851101B-F3BC-494E-A2B0-1EA700F89909}" destId="{A45E9FE1-BB2F-4822-9D4C-B3C6E2E5F852}" srcOrd="1" destOrd="0" parTransId="{94E81DFE-0523-4235-98E6-568431D61713}" sibTransId="{183BA4D6-E462-4A47-BAFA-7D359565D783}"/>
    <dgm:cxn modelId="{0BF6AB56-C079-4452-A550-31CE6AFF5968}" type="presParOf" srcId="{7115AE11-228C-4969-9FF3-E5079A0B7377}" destId="{F67F4818-5F8C-4102-B28D-21579BE4E0D0}" srcOrd="0" destOrd="0" presId="urn:microsoft.com/office/officeart/2005/8/layout/process1"/>
    <dgm:cxn modelId="{5B081F54-499B-4658-A401-121AAB644C83}" type="presParOf" srcId="{7115AE11-228C-4969-9FF3-E5079A0B7377}" destId="{CFE0FD20-36F9-48A5-8570-74CDDD5ABEF1}" srcOrd="1" destOrd="0" presId="urn:microsoft.com/office/officeart/2005/8/layout/process1"/>
    <dgm:cxn modelId="{63D9E942-D591-428B-B126-A65BD4A29FCE}" type="presParOf" srcId="{CFE0FD20-36F9-48A5-8570-74CDDD5ABEF1}" destId="{2C15EE95-1317-4B83-8E3B-BA3BA7786486}" srcOrd="0" destOrd="0" presId="urn:microsoft.com/office/officeart/2005/8/layout/process1"/>
    <dgm:cxn modelId="{68B91CBB-7950-44C4-8AFB-B79ADB69CB4A}" type="presParOf" srcId="{7115AE11-228C-4969-9FF3-E5079A0B7377}" destId="{4DB1863A-550A-4C43-9392-9E298EBE24D3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2265124-6E08-4254-8D3E-6E5B5BF85868}" type="doc">
      <dgm:prSet loTypeId="urn:microsoft.com/office/officeart/2005/8/layout/vList2" loCatId="list" qsTypeId="urn:microsoft.com/office/officeart/2005/8/quickstyle/simple5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E1E1FDE2-D0E5-4212-9AA5-D0077104F47A}">
      <dgm:prSet phldrT="[Текст]" custT="1"/>
      <dgm:spPr>
        <a:solidFill>
          <a:srgbClr val="D8DBFC"/>
        </a:solidFill>
      </dgm:spPr>
      <dgm:t>
        <a:bodyPr/>
        <a:lstStyle/>
        <a:p>
          <a:r>
            <a:rPr lang="en-US" sz="1200" i="1" u="sng" dirty="0" smtClean="0"/>
            <a:t>1st</a:t>
          </a:r>
          <a:r>
            <a:rPr lang="ru-RU" sz="1200" i="1" u="sng" dirty="0" smtClean="0"/>
            <a:t> </a:t>
          </a:r>
          <a:r>
            <a:rPr lang="en-US" sz="1200" i="1" u="sng" dirty="0" smtClean="0"/>
            <a:t> experimental session</a:t>
          </a:r>
          <a:r>
            <a:rPr lang="ru-RU" sz="1200" i="1" u="sng" dirty="0" smtClean="0"/>
            <a:t>:</a:t>
          </a:r>
        </a:p>
        <a:p>
          <a:r>
            <a:rPr lang="en-US" sz="1200" dirty="0" smtClean="0"/>
            <a:t>Various temperatures </a:t>
          </a:r>
          <a:r>
            <a:rPr lang="ru-RU" sz="1200" dirty="0" smtClean="0"/>
            <a:t>(425, 440, 445 и 450 °С) </a:t>
          </a:r>
        </a:p>
      </dgm:t>
    </dgm:pt>
    <dgm:pt modelId="{644CEAAD-9450-4698-B95D-D64D8553BA6F}" type="parTrans" cxnId="{F5500F1C-5D51-4CD7-80F6-41F4992B5721}">
      <dgm:prSet/>
      <dgm:spPr/>
      <dgm:t>
        <a:bodyPr/>
        <a:lstStyle/>
        <a:p>
          <a:endParaRPr lang="ru-RU" sz="1400"/>
        </a:p>
      </dgm:t>
    </dgm:pt>
    <dgm:pt modelId="{5BCAED15-5EA0-48D8-9FB0-B1D2C98C38ED}" type="sibTrans" cxnId="{F5500F1C-5D51-4CD7-80F6-41F4992B5721}">
      <dgm:prSet/>
      <dgm:spPr/>
      <dgm:t>
        <a:bodyPr/>
        <a:lstStyle/>
        <a:p>
          <a:endParaRPr lang="ru-RU" sz="1400"/>
        </a:p>
      </dgm:t>
    </dgm:pt>
    <dgm:pt modelId="{85ECBC84-2E2E-4FE0-BA1E-EFF3AD2C78F3}">
      <dgm:prSet phldrT="[Текст]" custT="1"/>
      <dgm:spPr/>
      <dgm:t>
        <a:bodyPr/>
        <a:lstStyle/>
        <a:p>
          <a:pPr>
            <a:spcBef>
              <a:spcPts val="600"/>
            </a:spcBef>
          </a:pPr>
          <a:r>
            <a:rPr lang="en-US" sz="1100" i="1" dirty="0" smtClean="0"/>
            <a:t>T </a:t>
          </a:r>
          <a:r>
            <a:rPr lang="en-US" sz="1100" dirty="0" smtClean="0"/>
            <a:t>= 425–450°C, </a:t>
          </a:r>
          <a:r>
            <a:rPr lang="en-US" sz="1100" i="1" dirty="0" smtClean="0"/>
            <a:t>P </a:t>
          </a:r>
          <a:r>
            <a:rPr lang="en-US" sz="1100" dirty="0" smtClean="0"/>
            <a:t>= 7.0 MPa, liquid hourly space-velocity (LHSV) of 2,0 - 2,2 h</a:t>
          </a:r>
          <a:r>
            <a:rPr lang="en-US" sz="1100" baseline="30000" dirty="0" smtClean="0"/>
            <a:t>–1</a:t>
          </a:r>
          <a:r>
            <a:rPr lang="en-US" sz="1100" dirty="0" smtClean="0"/>
            <a:t>, and hydrogen/feedstock ratio up to 1000 n L/L</a:t>
          </a:r>
          <a:r>
            <a:rPr lang="ru-RU" sz="1100" i="1" dirty="0" smtClean="0">
              <a:latin typeface="Calibri" panose="020F0502020204030204" pitchFamily="34" charset="0"/>
              <a:cs typeface="DokChampa" panose="020B0604020202020204" pitchFamily="34" charset="-34"/>
            </a:rPr>
            <a:t> </a:t>
          </a:r>
          <a:endParaRPr lang="ru-RU" sz="1100" i="1" dirty="0">
            <a:latin typeface="Calibri" panose="020F0502020204030204" pitchFamily="34" charset="0"/>
            <a:cs typeface="DokChampa" panose="020B0604020202020204" pitchFamily="34" charset="-34"/>
          </a:endParaRPr>
        </a:p>
      </dgm:t>
    </dgm:pt>
    <dgm:pt modelId="{9186638B-C8F5-42C6-B329-2E38A1AA748A}" type="parTrans" cxnId="{8647ADD1-E0D0-4434-A12E-1D18028875DE}">
      <dgm:prSet/>
      <dgm:spPr/>
      <dgm:t>
        <a:bodyPr/>
        <a:lstStyle/>
        <a:p>
          <a:endParaRPr lang="ru-RU" sz="1400"/>
        </a:p>
      </dgm:t>
    </dgm:pt>
    <dgm:pt modelId="{3385BB2C-12E1-43A6-B8FC-8AF62417F7FE}" type="sibTrans" cxnId="{8647ADD1-E0D0-4434-A12E-1D18028875DE}">
      <dgm:prSet/>
      <dgm:spPr/>
      <dgm:t>
        <a:bodyPr/>
        <a:lstStyle/>
        <a:p>
          <a:endParaRPr lang="ru-RU" sz="1400"/>
        </a:p>
      </dgm:t>
    </dgm:pt>
    <dgm:pt modelId="{EE005190-C163-4A03-A430-303CA192E813}">
      <dgm:prSet phldrT="[Текст]" custT="1"/>
      <dgm:spPr/>
      <dgm:t>
        <a:bodyPr/>
        <a:lstStyle/>
        <a:p>
          <a:pPr>
            <a:spcBef>
              <a:spcPts val="600"/>
            </a:spcBef>
          </a:pPr>
          <a:endParaRPr lang="ru-RU" sz="1100" i="1" dirty="0">
            <a:latin typeface="Calibri" panose="020F0502020204030204" pitchFamily="34" charset="0"/>
            <a:cs typeface="DokChampa" panose="020B0604020202020204" pitchFamily="34" charset="-34"/>
          </a:endParaRPr>
        </a:p>
      </dgm:t>
    </dgm:pt>
    <dgm:pt modelId="{89EA377D-1BB5-474F-848B-6CC0F77794CD}" type="parTrans" cxnId="{71BCDE98-1C0B-4AA5-9E01-4EFBE1E5CAC2}">
      <dgm:prSet/>
      <dgm:spPr/>
      <dgm:t>
        <a:bodyPr/>
        <a:lstStyle/>
        <a:p>
          <a:endParaRPr lang="ru-RU"/>
        </a:p>
      </dgm:t>
    </dgm:pt>
    <dgm:pt modelId="{F87D72D6-07F2-4B10-95CE-C8F487C79C83}" type="sibTrans" cxnId="{71BCDE98-1C0B-4AA5-9E01-4EFBE1E5CAC2}">
      <dgm:prSet/>
      <dgm:spPr/>
      <dgm:t>
        <a:bodyPr/>
        <a:lstStyle/>
        <a:p>
          <a:endParaRPr lang="ru-RU"/>
        </a:p>
      </dgm:t>
    </dgm:pt>
    <dgm:pt modelId="{2AD04C80-82A7-4711-AD10-C5141EF21A30}" type="pres">
      <dgm:prSet presAssocID="{32265124-6E08-4254-8D3E-6E5B5BF8586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A58E78E-A338-4498-917D-34ABC08CC604}" type="pres">
      <dgm:prSet presAssocID="{E1E1FDE2-D0E5-4212-9AA5-D0077104F47A}" presName="parentText" presStyleLbl="node1" presStyleIdx="0" presStyleCnt="1" custScaleY="109181" custLinFactNeighborX="3063" custLinFactNeighborY="-102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F23CEF-8D28-4C95-9EF0-F39BD4D46610}" type="pres">
      <dgm:prSet presAssocID="{E1E1FDE2-D0E5-4212-9AA5-D0077104F47A}" presName="childText" presStyleLbl="revTx" presStyleIdx="0" presStyleCnt="1" custScaleY="401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647ADD1-E0D0-4434-A12E-1D18028875DE}" srcId="{E1E1FDE2-D0E5-4212-9AA5-D0077104F47A}" destId="{85ECBC84-2E2E-4FE0-BA1E-EFF3AD2C78F3}" srcOrd="1" destOrd="0" parTransId="{9186638B-C8F5-42C6-B329-2E38A1AA748A}" sibTransId="{3385BB2C-12E1-43A6-B8FC-8AF62417F7FE}"/>
    <dgm:cxn modelId="{FAEB61FB-2AF5-407D-BE98-023034733B0B}" type="presOf" srcId="{32265124-6E08-4254-8D3E-6E5B5BF85868}" destId="{2AD04C80-82A7-4711-AD10-C5141EF21A30}" srcOrd="0" destOrd="0" presId="urn:microsoft.com/office/officeart/2005/8/layout/vList2"/>
    <dgm:cxn modelId="{F5500F1C-5D51-4CD7-80F6-41F4992B5721}" srcId="{32265124-6E08-4254-8D3E-6E5B5BF85868}" destId="{E1E1FDE2-D0E5-4212-9AA5-D0077104F47A}" srcOrd="0" destOrd="0" parTransId="{644CEAAD-9450-4698-B95D-D64D8553BA6F}" sibTransId="{5BCAED15-5EA0-48D8-9FB0-B1D2C98C38ED}"/>
    <dgm:cxn modelId="{C0E7D9FC-2A09-4DC0-8305-C81F492FC6AB}" type="presOf" srcId="{EE005190-C163-4A03-A430-303CA192E813}" destId="{9FF23CEF-8D28-4C95-9EF0-F39BD4D46610}" srcOrd="0" destOrd="0" presId="urn:microsoft.com/office/officeart/2005/8/layout/vList2"/>
    <dgm:cxn modelId="{71BCDE98-1C0B-4AA5-9E01-4EFBE1E5CAC2}" srcId="{E1E1FDE2-D0E5-4212-9AA5-D0077104F47A}" destId="{EE005190-C163-4A03-A430-303CA192E813}" srcOrd="0" destOrd="0" parTransId="{89EA377D-1BB5-474F-848B-6CC0F77794CD}" sibTransId="{F87D72D6-07F2-4B10-95CE-C8F487C79C83}"/>
    <dgm:cxn modelId="{7E01FF35-6AEA-461F-B045-39817BC26948}" type="presOf" srcId="{E1E1FDE2-D0E5-4212-9AA5-D0077104F47A}" destId="{7A58E78E-A338-4498-917D-34ABC08CC604}" srcOrd="0" destOrd="0" presId="urn:microsoft.com/office/officeart/2005/8/layout/vList2"/>
    <dgm:cxn modelId="{5AE6397B-ABAC-4554-9014-3298B57A3A7A}" type="presOf" srcId="{85ECBC84-2E2E-4FE0-BA1E-EFF3AD2C78F3}" destId="{9FF23CEF-8D28-4C95-9EF0-F39BD4D46610}" srcOrd="0" destOrd="1" presId="urn:microsoft.com/office/officeart/2005/8/layout/vList2"/>
    <dgm:cxn modelId="{DF54472A-B144-4295-9EFB-7158C222F2F6}" type="presParOf" srcId="{2AD04C80-82A7-4711-AD10-C5141EF21A30}" destId="{7A58E78E-A338-4498-917D-34ABC08CC604}" srcOrd="0" destOrd="0" presId="urn:microsoft.com/office/officeart/2005/8/layout/vList2"/>
    <dgm:cxn modelId="{75C77845-340B-4314-BDB1-A8C3DFB18D08}" type="presParOf" srcId="{2AD04C80-82A7-4711-AD10-C5141EF21A30}" destId="{9FF23CEF-8D28-4C95-9EF0-F39BD4D46610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2265124-6E08-4254-8D3E-6E5B5BF85868}" type="doc">
      <dgm:prSet loTypeId="urn:microsoft.com/office/officeart/2005/8/layout/vList2" loCatId="list" qsTypeId="urn:microsoft.com/office/officeart/2005/8/quickstyle/simple5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AD6C39B2-0733-4C2F-B568-973EF819522B}">
      <dgm:prSet phldrT="[Текст]" custT="1"/>
      <dgm:spPr>
        <a:solidFill>
          <a:srgbClr val="F2D5FB"/>
        </a:solidFill>
      </dgm:spPr>
      <dgm:t>
        <a:bodyPr/>
        <a:lstStyle/>
        <a:p>
          <a:r>
            <a:rPr lang="en-US" sz="1200" i="1" u="sng" dirty="0" smtClean="0"/>
            <a:t>2nd experimental session</a:t>
          </a:r>
          <a:r>
            <a:rPr lang="ru-RU" sz="1200" i="1" u="sng" dirty="0" smtClean="0"/>
            <a:t>:</a:t>
          </a:r>
        </a:p>
        <a:p>
          <a:r>
            <a:rPr lang="en-US" sz="1200" dirty="0" smtClean="0"/>
            <a:t>Various number of </a:t>
          </a:r>
          <a:r>
            <a:rPr lang="en-US" sz="1200" dirty="0" err="1" smtClean="0"/>
            <a:t>asphaltene</a:t>
          </a:r>
          <a:r>
            <a:rPr lang="en-US" sz="1200" dirty="0" smtClean="0"/>
            <a:t> conversion stages in the reaction zone</a:t>
          </a:r>
          <a:endParaRPr lang="ru-RU" sz="1200" dirty="0"/>
        </a:p>
      </dgm:t>
    </dgm:pt>
    <dgm:pt modelId="{FAB78B49-5BBA-4219-9B88-628A5CC918E8}" type="parTrans" cxnId="{7B40AEFE-FC75-444F-9512-85A31475AB80}">
      <dgm:prSet/>
      <dgm:spPr/>
      <dgm:t>
        <a:bodyPr/>
        <a:lstStyle/>
        <a:p>
          <a:endParaRPr lang="ru-RU"/>
        </a:p>
      </dgm:t>
    </dgm:pt>
    <dgm:pt modelId="{DDA96624-C12D-4A4E-A6D1-5083D2A933E1}" type="sibTrans" cxnId="{7B40AEFE-FC75-444F-9512-85A31475AB80}">
      <dgm:prSet/>
      <dgm:spPr/>
      <dgm:t>
        <a:bodyPr/>
        <a:lstStyle/>
        <a:p>
          <a:endParaRPr lang="ru-RU"/>
        </a:p>
      </dgm:t>
    </dgm:pt>
    <dgm:pt modelId="{F99BBC25-4F0C-4629-8E7E-9E6EE602528F}">
      <dgm:prSet phldrT="[Текст]" custT="1"/>
      <dgm:spPr/>
      <dgm:t>
        <a:bodyPr/>
        <a:lstStyle/>
        <a:p>
          <a:r>
            <a:rPr lang="en-US" sz="1100" i="1" dirty="0" smtClean="0"/>
            <a:t>T </a:t>
          </a:r>
          <a:r>
            <a:rPr lang="en-US" sz="1100" dirty="0" smtClean="0"/>
            <a:t>= 440–445°C, </a:t>
          </a:r>
          <a:r>
            <a:rPr lang="en-US" sz="1100" i="1" dirty="0" smtClean="0"/>
            <a:t>P </a:t>
          </a:r>
          <a:r>
            <a:rPr lang="en-US" sz="1100" dirty="0" smtClean="0"/>
            <a:t>= 7.0 MPa, liquid hourly space-velocity (LHSV) of 1.5 h</a:t>
          </a:r>
          <a:r>
            <a:rPr lang="en-US" sz="1100" baseline="30000" dirty="0" smtClean="0"/>
            <a:t>–1</a:t>
          </a:r>
          <a:r>
            <a:rPr lang="en-US" sz="1100" dirty="0" smtClean="0"/>
            <a:t>, and hydrogen/feedstock ratio up to 1000 n L/L</a:t>
          </a:r>
          <a:endParaRPr lang="ru-RU" sz="1100" i="1" dirty="0">
            <a:latin typeface="Calibri" panose="020F0502020204030204" pitchFamily="34" charset="0"/>
          </a:endParaRPr>
        </a:p>
      </dgm:t>
    </dgm:pt>
    <dgm:pt modelId="{A2AC0267-5540-4497-88DD-A5595AFF0062}" type="parTrans" cxnId="{F17A5FC8-6BBF-4CC0-9555-7DDE93FFD6DB}">
      <dgm:prSet/>
      <dgm:spPr/>
      <dgm:t>
        <a:bodyPr/>
        <a:lstStyle/>
        <a:p>
          <a:endParaRPr lang="ru-RU"/>
        </a:p>
      </dgm:t>
    </dgm:pt>
    <dgm:pt modelId="{DD5C33F2-A51D-460C-96F1-5E783128A6CF}" type="sibTrans" cxnId="{F17A5FC8-6BBF-4CC0-9555-7DDE93FFD6DB}">
      <dgm:prSet/>
      <dgm:spPr/>
      <dgm:t>
        <a:bodyPr/>
        <a:lstStyle/>
        <a:p>
          <a:endParaRPr lang="ru-RU"/>
        </a:p>
      </dgm:t>
    </dgm:pt>
    <dgm:pt modelId="{3E069BE7-6A01-4A16-A4E3-FFCF58559C85}">
      <dgm:prSet phldrT="[Текст]" custT="1"/>
      <dgm:spPr/>
      <dgm:t>
        <a:bodyPr/>
        <a:lstStyle/>
        <a:p>
          <a:endParaRPr lang="ru-RU" sz="1100" i="1" dirty="0">
            <a:latin typeface="Calibri" panose="020F0502020204030204" pitchFamily="34" charset="0"/>
          </a:endParaRPr>
        </a:p>
      </dgm:t>
    </dgm:pt>
    <dgm:pt modelId="{F1D7333D-D9E8-47BF-A9C3-D5C37C1F0879}" type="parTrans" cxnId="{B0AE044F-9E21-4D10-857A-E404E1BD8413}">
      <dgm:prSet/>
      <dgm:spPr/>
      <dgm:t>
        <a:bodyPr/>
        <a:lstStyle/>
        <a:p>
          <a:endParaRPr lang="ru-RU"/>
        </a:p>
      </dgm:t>
    </dgm:pt>
    <dgm:pt modelId="{8B8709BD-9B4B-47E4-90CD-B67024CB31CD}" type="sibTrans" cxnId="{B0AE044F-9E21-4D10-857A-E404E1BD8413}">
      <dgm:prSet/>
      <dgm:spPr/>
      <dgm:t>
        <a:bodyPr/>
        <a:lstStyle/>
        <a:p>
          <a:endParaRPr lang="ru-RU"/>
        </a:p>
      </dgm:t>
    </dgm:pt>
    <dgm:pt modelId="{2AD04C80-82A7-4711-AD10-C5141EF21A30}" type="pres">
      <dgm:prSet presAssocID="{32265124-6E08-4254-8D3E-6E5B5BF8586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71D210D-0665-4577-B55F-11ABAB2BA710}" type="pres">
      <dgm:prSet presAssocID="{AD6C39B2-0733-4C2F-B568-973EF819522B}" presName="parentText" presStyleLbl="node1" presStyleIdx="0" presStyleCnt="1" custLinFactNeighborX="43552" custLinFactNeighborY="-145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75DEDD-8CAF-4F7F-8FF2-D93FD2352FA2}" type="pres">
      <dgm:prSet presAssocID="{AD6C39B2-0733-4C2F-B568-973EF819522B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17A5FC8-6BBF-4CC0-9555-7DDE93FFD6DB}" srcId="{AD6C39B2-0733-4C2F-B568-973EF819522B}" destId="{F99BBC25-4F0C-4629-8E7E-9E6EE602528F}" srcOrd="1" destOrd="0" parTransId="{A2AC0267-5540-4497-88DD-A5595AFF0062}" sibTransId="{DD5C33F2-A51D-460C-96F1-5E783128A6CF}"/>
    <dgm:cxn modelId="{F99CE850-C162-477C-9247-D80A332DFFA9}" type="presOf" srcId="{3E069BE7-6A01-4A16-A4E3-FFCF58559C85}" destId="{2375DEDD-8CAF-4F7F-8FF2-D93FD2352FA2}" srcOrd="0" destOrd="0" presId="urn:microsoft.com/office/officeart/2005/8/layout/vList2"/>
    <dgm:cxn modelId="{378A8310-E7ED-46AF-9943-ED4B15F2D53C}" type="presOf" srcId="{32265124-6E08-4254-8D3E-6E5B5BF85868}" destId="{2AD04C80-82A7-4711-AD10-C5141EF21A30}" srcOrd="0" destOrd="0" presId="urn:microsoft.com/office/officeart/2005/8/layout/vList2"/>
    <dgm:cxn modelId="{B0AE044F-9E21-4D10-857A-E404E1BD8413}" srcId="{AD6C39B2-0733-4C2F-B568-973EF819522B}" destId="{3E069BE7-6A01-4A16-A4E3-FFCF58559C85}" srcOrd="0" destOrd="0" parTransId="{F1D7333D-D9E8-47BF-A9C3-D5C37C1F0879}" sibTransId="{8B8709BD-9B4B-47E4-90CD-B67024CB31CD}"/>
    <dgm:cxn modelId="{7B40AEFE-FC75-444F-9512-85A31475AB80}" srcId="{32265124-6E08-4254-8D3E-6E5B5BF85868}" destId="{AD6C39B2-0733-4C2F-B568-973EF819522B}" srcOrd="0" destOrd="0" parTransId="{FAB78B49-5BBA-4219-9B88-628A5CC918E8}" sibTransId="{DDA96624-C12D-4A4E-A6D1-5083D2A933E1}"/>
    <dgm:cxn modelId="{CCD2AAB8-C559-4F64-A7AE-9CF3C9E71A34}" type="presOf" srcId="{F99BBC25-4F0C-4629-8E7E-9E6EE602528F}" destId="{2375DEDD-8CAF-4F7F-8FF2-D93FD2352FA2}" srcOrd="0" destOrd="1" presId="urn:microsoft.com/office/officeart/2005/8/layout/vList2"/>
    <dgm:cxn modelId="{BF960403-394A-4BCF-AD76-29FD2116DBA6}" type="presOf" srcId="{AD6C39B2-0733-4C2F-B568-973EF819522B}" destId="{B71D210D-0665-4577-B55F-11ABAB2BA710}" srcOrd="0" destOrd="0" presId="urn:microsoft.com/office/officeart/2005/8/layout/vList2"/>
    <dgm:cxn modelId="{E2379816-861C-4927-8BFC-C685BB7BBCEE}" type="presParOf" srcId="{2AD04C80-82A7-4711-AD10-C5141EF21A30}" destId="{B71D210D-0665-4577-B55F-11ABAB2BA710}" srcOrd="0" destOrd="0" presId="urn:microsoft.com/office/officeart/2005/8/layout/vList2"/>
    <dgm:cxn modelId="{F684C6A4-B67C-444E-98EB-BC27FA096CFD}" type="presParOf" srcId="{2AD04C80-82A7-4711-AD10-C5141EF21A30}" destId="{2375DEDD-8CAF-4F7F-8FF2-D93FD2352FA2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D04CB8F-2FF3-462E-9E98-CBDACE91F157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1C5BE64-171F-41F1-8078-5BF7232DB37A}">
      <dgm:prSet phldrT="[Текст]" custT="1"/>
      <dgm:spPr/>
      <dgm:t>
        <a:bodyPr/>
        <a:lstStyle/>
        <a:p>
          <a:endParaRPr lang="ru-RU" sz="1100" dirty="0"/>
        </a:p>
      </dgm:t>
    </dgm:pt>
    <dgm:pt modelId="{8357A699-79A9-40A8-931E-84FC4EFADB82}" type="parTrans" cxnId="{90AF3B6A-4ABD-45EC-BC97-9C8CD621DB3B}">
      <dgm:prSet/>
      <dgm:spPr/>
      <dgm:t>
        <a:bodyPr/>
        <a:lstStyle/>
        <a:p>
          <a:endParaRPr lang="ru-RU"/>
        </a:p>
      </dgm:t>
    </dgm:pt>
    <dgm:pt modelId="{D8C0159C-8880-411B-8050-3E79344889B7}" type="sibTrans" cxnId="{90AF3B6A-4ABD-45EC-BC97-9C8CD621DB3B}">
      <dgm:prSet/>
      <dgm:spPr/>
      <dgm:t>
        <a:bodyPr/>
        <a:lstStyle/>
        <a:p>
          <a:endParaRPr lang="ru-RU"/>
        </a:p>
      </dgm:t>
    </dgm:pt>
    <dgm:pt modelId="{F623E969-8B48-4A00-A6D0-F7561CC544F1}">
      <dgm:prSet phldrT="[Текст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ln w="9525"/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400" dirty="0" err="1" smtClean="0">
              <a:solidFill>
                <a:srgbClr val="00B050"/>
              </a:solidFill>
            </a:rPr>
            <a:t>Asphaltenes</a:t>
          </a:r>
          <a:r>
            <a:rPr lang="en-US" sz="1400" dirty="0" smtClean="0">
              <a:solidFill>
                <a:srgbClr val="00B050"/>
              </a:solidFill>
            </a:rPr>
            <a:t> from petroleum feedstock</a:t>
          </a:r>
          <a:endParaRPr lang="ru-RU" sz="1400" dirty="0">
            <a:solidFill>
              <a:srgbClr val="00B050"/>
            </a:solidFill>
          </a:endParaRPr>
        </a:p>
      </dgm:t>
    </dgm:pt>
    <dgm:pt modelId="{FFA342F1-8D15-4732-9FD7-6D2AF502CD8A}" type="sibTrans" cxnId="{D2F7CCFA-67BC-46D5-A9B4-EA29FB2BBB14}">
      <dgm:prSet/>
      <dgm:spPr/>
      <dgm:t>
        <a:bodyPr/>
        <a:lstStyle/>
        <a:p>
          <a:endParaRPr lang="ru-RU"/>
        </a:p>
      </dgm:t>
    </dgm:pt>
    <dgm:pt modelId="{D0D17227-5288-4FF9-90EA-BFB4A9235CAB}" type="parTrans" cxnId="{D2F7CCFA-67BC-46D5-A9B4-EA29FB2BBB14}">
      <dgm:prSet/>
      <dgm:spPr/>
      <dgm:t>
        <a:bodyPr/>
        <a:lstStyle/>
        <a:p>
          <a:endParaRPr lang="ru-RU"/>
        </a:p>
      </dgm:t>
    </dgm:pt>
    <dgm:pt modelId="{518F75D9-949D-4261-8234-0A686C69D678}" type="pres">
      <dgm:prSet presAssocID="{4D04CB8F-2FF3-462E-9E98-CBDACE91F15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9801681-8DAD-4B60-9BF0-BCBB365221DF}" type="pres">
      <dgm:prSet presAssocID="{F623E969-8B48-4A00-A6D0-F7561CC544F1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4D03C6-47E1-4069-BAE5-FB859D20FE5B}" type="pres">
      <dgm:prSet presAssocID="{F623E969-8B48-4A00-A6D0-F7561CC544F1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548AF64-4F2F-46A4-BC42-FAD4A6D8DB1D}" type="presOf" srcId="{A1C5BE64-171F-41F1-8078-5BF7232DB37A}" destId="{CF4D03C6-47E1-4069-BAE5-FB859D20FE5B}" srcOrd="0" destOrd="0" presId="urn:microsoft.com/office/officeart/2005/8/layout/vList2"/>
    <dgm:cxn modelId="{E7C64F49-0AFB-4537-BD73-62C92B29ADC0}" type="presOf" srcId="{F623E969-8B48-4A00-A6D0-F7561CC544F1}" destId="{49801681-8DAD-4B60-9BF0-BCBB365221DF}" srcOrd="0" destOrd="0" presId="urn:microsoft.com/office/officeart/2005/8/layout/vList2"/>
    <dgm:cxn modelId="{90AF3B6A-4ABD-45EC-BC97-9C8CD621DB3B}" srcId="{F623E969-8B48-4A00-A6D0-F7561CC544F1}" destId="{A1C5BE64-171F-41F1-8078-5BF7232DB37A}" srcOrd="0" destOrd="0" parTransId="{8357A699-79A9-40A8-931E-84FC4EFADB82}" sibTransId="{D8C0159C-8880-411B-8050-3E79344889B7}"/>
    <dgm:cxn modelId="{00AB480B-9613-4FA4-B0D2-C30D584BF6DD}" type="presOf" srcId="{4D04CB8F-2FF3-462E-9E98-CBDACE91F157}" destId="{518F75D9-949D-4261-8234-0A686C69D678}" srcOrd="0" destOrd="0" presId="urn:microsoft.com/office/officeart/2005/8/layout/vList2"/>
    <dgm:cxn modelId="{D2F7CCFA-67BC-46D5-A9B4-EA29FB2BBB14}" srcId="{4D04CB8F-2FF3-462E-9E98-CBDACE91F157}" destId="{F623E969-8B48-4A00-A6D0-F7561CC544F1}" srcOrd="0" destOrd="0" parTransId="{D0D17227-5288-4FF9-90EA-BFB4A9235CAB}" sibTransId="{FFA342F1-8D15-4732-9FD7-6D2AF502CD8A}"/>
    <dgm:cxn modelId="{8F87DFF4-3B1F-45E4-9B5F-6913B2BA899C}" type="presParOf" srcId="{518F75D9-949D-4261-8234-0A686C69D678}" destId="{49801681-8DAD-4B60-9BF0-BCBB365221DF}" srcOrd="0" destOrd="0" presId="urn:microsoft.com/office/officeart/2005/8/layout/vList2"/>
    <dgm:cxn modelId="{9ADCE9C6-6780-47E7-9778-F7B63B4F24FC}" type="presParOf" srcId="{518F75D9-949D-4261-8234-0A686C69D678}" destId="{CF4D03C6-47E1-4069-BAE5-FB859D20FE5B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EA6A090-0ED0-4626-BC5B-BC67A8C0FA47}" type="doc">
      <dgm:prSet loTypeId="urn:microsoft.com/office/officeart/2005/8/layout/bProcess3" loCatId="process" qsTypeId="urn:microsoft.com/office/officeart/2005/8/quickstyle/simple3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77C04022-5BCD-4E3B-98EC-99D3B8F1D7AC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rgbClr val="FFFF99"/>
        </a:solidFill>
        <a:ln w="9525">
          <a:solidFill>
            <a:schemeClr val="tx1">
              <a:lumMod val="85000"/>
              <a:lumOff val="1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l"/>
          <a:r>
            <a:rPr lang="ru-RU" sz="1200" b="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- </a:t>
          </a:r>
          <a:r>
            <a:rPr lang="en-US" sz="1200" b="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Elemental composition</a:t>
          </a:r>
          <a:r>
            <a:rPr lang="ru-RU" sz="1200" b="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;</a:t>
          </a:r>
        </a:p>
        <a:p>
          <a:pPr algn="l"/>
          <a:r>
            <a:rPr lang="ru-RU" sz="1200" b="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- </a:t>
          </a:r>
          <a:r>
            <a:rPr lang="en-US" sz="1200" b="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Average molecular weights</a:t>
          </a:r>
          <a:r>
            <a:rPr lang="ru-RU" sz="1200" b="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;</a:t>
          </a:r>
        </a:p>
        <a:p>
          <a:pPr algn="l"/>
          <a:r>
            <a:rPr lang="ru-RU" sz="1200" b="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- </a:t>
          </a:r>
          <a:r>
            <a:rPr lang="en-US" sz="1200" b="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Distribution of hydrogen atoms</a:t>
          </a:r>
          <a:r>
            <a:rPr lang="ru-RU" sz="1300" b="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;</a:t>
          </a:r>
        </a:p>
      </dgm:t>
    </dgm:pt>
    <dgm:pt modelId="{129F5973-BB2F-4C8A-ADFB-71AE7AB08BE7}" type="parTrans" cxnId="{C756CB6B-FB5C-483A-B805-FBC5DF987473}">
      <dgm:prSet/>
      <dgm:spPr/>
      <dgm:t>
        <a:bodyPr/>
        <a:lstStyle/>
        <a:p>
          <a:endParaRPr lang="ru-RU"/>
        </a:p>
      </dgm:t>
    </dgm:pt>
    <dgm:pt modelId="{7157A2BC-47F0-4F0F-923B-44F2F358D19F}" type="sibTrans" cxnId="{C756CB6B-FB5C-483A-B805-FBC5DF987473}">
      <dgm:prSet/>
      <dgm:spPr>
        <a:ln>
          <a:noFill/>
        </a:ln>
      </dgm:spPr>
      <dgm:t>
        <a:bodyPr/>
        <a:lstStyle/>
        <a:p>
          <a:endParaRPr lang="ru-RU">
            <a:ln w="76200">
              <a:solidFill>
                <a:schemeClr val="tx1"/>
              </a:solidFill>
            </a:ln>
          </a:endParaRPr>
        </a:p>
      </dgm:t>
    </dgm:pt>
    <dgm:pt modelId="{B5A773E6-D94B-41B4-A42A-8DB3FE944C8D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rgbClr val="99FF99"/>
        </a:solidFill>
        <a:ln w="9525">
          <a:solidFill>
            <a:schemeClr val="tx1">
              <a:lumMod val="85000"/>
              <a:lumOff val="1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ctr"/>
          <a:r>
            <a:rPr lang="en-US" sz="1200" b="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Structural group analysis</a:t>
          </a:r>
          <a:endParaRPr lang="ru-RU" sz="1200" b="0" dirty="0">
            <a:solidFill>
              <a:schemeClr val="tx1"/>
            </a:solidFill>
            <a:latin typeface="+mn-lt"/>
            <a:cs typeface="Times New Roman" pitchFamily="18" charset="0"/>
          </a:endParaRPr>
        </a:p>
      </dgm:t>
    </dgm:pt>
    <dgm:pt modelId="{FC966FCC-1FC5-41F2-A180-080506CE9CA2}" type="parTrans" cxnId="{A9F33F80-4D7E-4E56-925E-CC3BDDC7DF08}">
      <dgm:prSet/>
      <dgm:spPr/>
      <dgm:t>
        <a:bodyPr/>
        <a:lstStyle/>
        <a:p>
          <a:endParaRPr lang="ru-RU"/>
        </a:p>
      </dgm:t>
    </dgm:pt>
    <dgm:pt modelId="{184EB870-7A41-4AC3-85A3-E6F0FFFB68D6}" type="sibTrans" cxnId="{A9F33F80-4D7E-4E56-925E-CC3BDDC7DF08}">
      <dgm:prSet/>
      <dgm:spPr/>
      <dgm:t>
        <a:bodyPr/>
        <a:lstStyle/>
        <a:p>
          <a:endParaRPr lang="ru-RU"/>
        </a:p>
      </dgm:t>
    </dgm:pt>
    <dgm:pt modelId="{44CC5F0B-638A-40D6-B5AA-2A946E3830F6}" type="pres">
      <dgm:prSet presAssocID="{EEA6A090-0ED0-4626-BC5B-BC67A8C0FA4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952B1C5-6362-499B-8DEF-43C16AF532AF}" type="pres">
      <dgm:prSet presAssocID="{77C04022-5BCD-4E3B-98EC-99D3B8F1D7AC}" presName="node" presStyleLbl="node1" presStyleIdx="0" presStyleCnt="2" custScaleX="37714" custScaleY="30748" custLinFactNeighborX="390" custLinFactNeighborY="-16557">
        <dgm:presLayoutVars>
          <dgm:bulletEnabled val="1"/>
        </dgm:presLayoutVars>
      </dgm:prSet>
      <dgm:spPr>
        <a:prstGeom prst="round2DiagRect">
          <a:avLst/>
        </a:prstGeom>
      </dgm:spPr>
      <dgm:t>
        <a:bodyPr/>
        <a:lstStyle/>
        <a:p>
          <a:endParaRPr lang="ru-RU"/>
        </a:p>
      </dgm:t>
    </dgm:pt>
    <dgm:pt modelId="{56BC95FD-06FF-428F-AC1F-8C00EA883C19}" type="pres">
      <dgm:prSet presAssocID="{7157A2BC-47F0-4F0F-923B-44F2F358D19F}" presName="sibTrans" presStyleLbl="sibTrans1D1" presStyleIdx="0" presStyleCnt="1"/>
      <dgm:spPr/>
      <dgm:t>
        <a:bodyPr/>
        <a:lstStyle/>
        <a:p>
          <a:endParaRPr lang="ru-RU"/>
        </a:p>
      </dgm:t>
    </dgm:pt>
    <dgm:pt modelId="{E5B77D3F-09C5-4EB6-A829-8E37A6355F43}" type="pres">
      <dgm:prSet presAssocID="{7157A2BC-47F0-4F0F-923B-44F2F358D19F}" presName="connectorText" presStyleLbl="sibTrans1D1" presStyleIdx="0" presStyleCnt="1"/>
      <dgm:spPr/>
      <dgm:t>
        <a:bodyPr/>
        <a:lstStyle/>
        <a:p>
          <a:endParaRPr lang="ru-RU"/>
        </a:p>
      </dgm:t>
    </dgm:pt>
    <dgm:pt modelId="{4EBC56B7-6BE8-4BE7-812D-4EBCB95D5328}" type="pres">
      <dgm:prSet presAssocID="{B5A773E6-D94B-41B4-A42A-8DB3FE944C8D}" presName="node" presStyleLbl="node1" presStyleIdx="1" presStyleCnt="2" custScaleX="38275" custScaleY="13221" custLinFactNeighborX="-52079" custLinFactNeighborY="18320">
        <dgm:presLayoutVars>
          <dgm:bulletEnabled val="1"/>
        </dgm:presLayoutVars>
      </dgm:prSet>
      <dgm:spPr>
        <a:prstGeom prst="round2DiagRect">
          <a:avLst/>
        </a:prstGeom>
      </dgm:spPr>
      <dgm:t>
        <a:bodyPr/>
        <a:lstStyle/>
        <a:p>
          <a:endParaRPr lang="ru-RU"/>
        </a:p>
      </dgm:t>
    </dgm:pt>
  </dgm:ptLst>
  <dgm:cxnLst>
    <dgm:cxn modelId="{683B9850-3B94-4DF5-9607-CEA53C487CDF}" type="presOf" srcId="{7157A2BC-47F0-4F0F-923B-44F2F358D19F}" destId="{56BC95FD-06FF-428F-AC1F-8C00EA883C19}" srcOrd="0" destOrd="0" presId="urn:microsoft.com/office/officeart/2005/8/layout/bProcess3"/>
    <dgm:cxn modelId="{A5789207-5E2D-4E71-843E-0F9C7142D924}" type="presOf" srcId="{EEA6A090-0ED0-4626-BC5B-BC67A8C0FA47}" destId="{44CC5F0B-638A-40D6-B5AA-2A946E3830F6}" srcOrd="0" destOrd="0" presId="urn:microsoft.com/office/officeart/2005/8/layout/bProcess3"/>
    <dgm:cxn modelId="{2C41063F-212E-4FC6-AA83-5E05DAF712F1}" type="presOf" srcId="{7157A2BC-47F0-4F0F-923B-44F2F358D19F}" destId="{E5B77D3F-09C5-4EB6-A829-8E37A6355F43}" srcOrd="1" destOrd="0" presId="urn:microsoft.com/office/officeart/2005/8/layout/bProcess3"/>
    <dgm:cxn modelId="{C756CB6B-FB5C-483A-B805-FBC5DF987473}" srcId="{EEA6A090-0ED0-4626-BC5B-BC67A8C0FA47}" destId="{77C04022-5BCD-4E3B-98EC-99D3B8F1D7AC}" srcOrd="0" destOrd="0" parTransId="{129F5973-BB2F-4C8A-ADFB-71AE7AB08BE7}" sibTransId="{7157A2BC-47F0-4F0F-923B-44F2F358D19F}"/>
    <dgm:cxn modelId="{7BE658FB-D918-41F2-9C9E-C06290DBA536}" type="presOf" srcId="{B5A773E6-D94B-41B4-A42A-8DB3FE944C8D}" destId="{4EBC56B7-6BE8-4BE7-812D-4EBCB95D5328}" srcOrd="0" destOrd="0" presId="urn:microsoft.com/office/officeart/2005/8/layout/bProcess3"/>
    <dgm:cxn modelId="{D5B75E32-3A65-4BA8-80C2-E98C9F605C02}" type="presOf" srcId="{77C04022-5BCD-4E3B-98EC-99D3B8F1D7AC}" destId="{0952B1C5-6362-499B-8DEF-43C16AF532AF}" srcOrd="0" destOrd="0" presId="urn:microsoft.com/office/officeart/2005/8/layout/bProcess3"/>
    <dgm:cxn modelId="{A9F33F80-4D7E-4E56-925E-CC3BDDC7DF08}" srcId="{EEA6A090-0ED0-4626-BC5B-BC67A8C0FA47}" destId="{B5A773E6-D94B-41B4-A42A-8DB3FE944C8D}" srcOrd="1" destOrd="0" parTransId="{FC966FCC-1FC5-41F2-A180-080506CE9CA2}" sibTransId="{184EB870-7A41-4AC3-85A3-E6F0FFFB68D6}"/>
    <dgm:cxn modelId="{4BD52DA4-C462-49DA-AAE7-82EBA82D243C}" type="presParOf" srcId="{44CC5F0B-638A-40D6-B5AA-2A946E3830F6}" destId="{0952B1C5-6362-499B-8DEF-43C16AF532AF}" srcOrd="0" destOrd="0" presId="urn:microsoft.com/office/officeart/2005/8/layout/bProcess3"/>
    <dgm:cxn modelId="{D9FAED8E-3F99-4128-A348-E8F22FB646ED}" type="presParOf" srcId="{44CC5F0B-638A-40D6-B5AA-2A946E3830F6}" destId="{56BC95FD-06FF-428F-AC1F-8C00EA883C19}" srcOrd="1" destOrd="0" presId="urn:microsoft.com/office/officeart/2005/8/layout/bProcess3"/>
    <dgm:cxn modelId="{E8C88D90-2BED-45E4-BBFE-8FE43C025628}" type="presParOf" srcId="{56BC95FD-06FF-428F-AC1F-8C00EA883C19}" destId="{E5B77D3F-09C5-4EB6-A829-8E37A6355F43}" srcOrd="0" destOrd="0" presId="urn:microsoft.com/office/officeart/2005/8/layout/bProcess3"/>
    <dgm:cxn modelId="{52FACEE7-8370-4432-B958-4138719247AA}" type="presParOf" srcId="{44CC5F0B-638A-40D6-B5AA-2A946E3830F6}" destId="{4EBC56B7-6BE8-4BE7-812D-4EBCB95D5328}" srcOrd="2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3920B7B-12E2-4415-8103-F4BFD53CADA6}" type="doc">
      <dgm:prSet loTypeId="urn:microsoft.com/office/officeart/2005/8/layout/process5" loCatId="process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3C6086BF-E098-4E71-9830-08DF0F0501E3}">
      <dgm:prSet phldrT="[Текст]" custT="1"/>
      <dgm:spPr>
        <a:solidFill>
          <a:srgbClr val="CCECFF"/>
        </a:solidFill>
      </dgm:spPr>
      <dgm:t>
        <a:bodyPr/>
        <a:lstStyle/>
        <a:p>
          <a:r>
            <a:rPr lang="en-US" sz="1200" b="0" dirty="0" smtClean="0">
              <a:latin typeface="+mn-lt"/>
              <a:cs typeface="Times New Roman" pitchFamily="18" charset="0"/>
            </a:rPr>
            <a:t>Increase in the </a:t>
          </a:r>
          <a:r>
            <a:rPr lang="en-US" sz="1200" b="0" dirty="0" err="1" smtClean="0">
              <a:latin typeface="+mn-lt"/>
              <a:cs typeface="Times New Roman" pitchFamily="18" charset="0"/>
            </a:rPr>
            <a:t>hydroconversion</a:t>
          </a:r>
          <a:r>
            <a:rPr lang="en-US" sz="1200" b="0" dirty="0" smtClean="0">
              <a:latin typeface="+mn-lt"/>
              <a:cs typeface="Times New Roman" pitchFamily="18" charset="0"/>
            </a:rPr>
            <a:t> temperature to </a:t>
          </a:r>
          <a:r>
            <a:rPr lang="ru-RU" sz="1200" b="0" dirty="0" smtClean="0">
              <a:latin typeface="+mn-lt"/>
              <a:cs typeface="Times New Roman" pitchFamily="18" charset="0"/>
            </a:rPr>
            <a:t>440⁰ С</a:t>
          </a:r>
          <a:endParaRPr lang="ru-RU" sz="1200" b="0" dirty="0">
            <a:latin typeface="+mn-lt"/>
            <a:cs typeface="Times New Roman" pitchFamily="18" charset="0"/>
          </a:endParaRPr>
        </a:p>
      </dgm:t>
    </dgm:pt>
    <dgm:pt modelId="{7AAE6794-E551-405A-A10A-2BBCB543B3A5}" type="parTrans" cxnId="{7846A27A-24A3-4BBA-826B-D460D33F2646}">
      <dgm:prSet/>
      <dgm:spPr/>
      <dgm:t>
        <a:bodyPr/>
        <a:lstStyle/>
        <a:p>
          <a:endParaRPr lang="ru-RU"/>
        </a:p>
      </dgm:t>
    </dgm:pt>
    <dgm:pt modelId="{0C61A5A6-05EA-4C61-9897-9CE679B4FB7A}" type="sibTrans" cxnId="{7846A27A-24A3-4BBA-826B-D460D33F2646}">
      <dgm:prSet custT="1"/>
      <dgm:spPr/>
      <dgm:t>
        <a:bodyPr/>
        <a:lstStyle/>
        <a:p>
          <a:endParaRPr lang="ru-RU" sz="1000" b="1">
            <a:latin typeface="Times New Roman" pitchFamily="18" charset="0"/>
            <a:cs typeface="Times New Roman" pitchFamily="18" charset="0"/>
          </a:endParaRPr>
        </a:p>
      </dgm:t>
    </dgm:pt>
    <dgm:pt modelId="{CE274ED7-9C78-4DB6-AAF8-4D37AA458AB4}">
      <dgm:prSet phldrT="[Текст]" custT="1"/>
      <dgm:spPr>
        <a:solidFill>
          <a:srgbClr val="99FF99"/>
        </a:solidFill>
      </dgm:spPr>
      <dgm:t>
        <a:bodyPr/>
        <a:lstStyle/>
        <a:p>
          <a:r>
            <a:rPr lang="en-US" sz="1200" dirty="0" smtClean="0">
              <a:cs typeface="Times New Roman" pitchFamily="18" charset="0"/>
            </a:rPr>
            <a:t>Increase in the amount of unsubstituted aromatic rings </a:t>
          </a:r>
          <a:endParaRPr lang="ru-RU" sz="1200" b="0" dirty="0">
            <a:latin typeface="+mn-lt"/>
            <a:cs typeface="Times New Roman" pitchFamily="18" charset="0"/>
          </a:endParaRPr>
        </a:p>
      </dgm:t>
    </dgm:pt>
    <dgm:pt modelId="{9D0E1ECA-3564-4B17-8B24-A22B1804B929}" type="parTrans" cxnId="{7E119EA0-0F3B-4321-954C-A0AF1CBF3167}">
      <dgm:prSet/>
      <dgm:spPr/>
      <dgm:t>
        <a:bodyPr/>
        <a:lstStyle/>
        <a:p>
          <a:endParaRPr lang="ru-RU"/>
        </a:p>
      </dgm:t>
    </dgm:pt>
    <dgm:pt modelId="{C8046540-DBBC-48C5-B09A-7F629B3AF0DD}" type="sibTrans" cxnId="{7E119EA0-0F3B-4321-954C-A0AF1CBF3167}">
      <dgm:prSet custT="1"/>
      <dgm:spPr/>
      <dgm:t>
        <a:bodyPr/>
        <a:lstStyle/>
        <a:p>
          <a:endParaRPr lang="ru-RU" sz="1000">
            <a:latin typeface="Times New Roman" pitchFamily="18" charset="0"/>
            <a:cs typeface="Times New Roman" pitchFamily="18" charset="0"/>
          </a:endParaRPr>
        </a:p>
      </dgm:t>
    </dgm:pt>
    <dgm:pt modelId="{8B9A77FD-1B15-426A-A76E-90DE8C5C6152}" type="pres">
      <dgm:prSet presAssocID="{B3920B7B-12E2-4415-8103-F4BFD53CADA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2BFC293-0274-4ACF-A5D1-4309A254D68D}" type="pres">
      <dgm:prSet presAssocID="{3C6086BF-E098-4E71-9830-08DF0F0501E3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A2E52E-3DEF-4B23-A0D7-9702BC516710}" type="pres">
      <dgm:prSet presAssocID="{0C61A5A6-05EA-4C61-9897-9CE679B4FB7A}" presName="sibTrans" presStyleLbl="sibTrans2D1" presStyleIdx="0" presStyleCnt="1"/>
      <dgm:spPr/>
      <dgm:t>
        <a:bodyPr/>
        <a:lstStyle/>
        <a:p>
          <a:endParaRPr lang="ru-RU"/>
        </a:p>
      </dgm:t>
    </dgm:pt>
    <dgm:pt modelId="{F36A78ED-1182-44A5-99F8-CEC800FBFBC6}" type="pres">
      <dgm:prSet presAssocID="{0C61A5A6-05EA-4C61-9897-9CE679B4FB7A}" presName="connectorText" presStyleLbl="sibTrans2D1" presStyleIdx="0" presStyleCnt="1"/>
      <dgm:spPr/>
      <dgm:t>
        <a:bodyPr/>
        <a:lstStyle/>
        <a:p>
          <a:endParaRPr lang="ru-RU"/>
        </a:p>
      </dgm:t>
    </dgm:pt>
    <dgm:pt modelId="{C42E194E-2383-4E01-9A30-4234D83765FA}" type="pres">
      <dgm:prSet presAssocID="{CE274ED7-9C78-4DB6-AAF8-4D37AA458AB4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846A27A-24A3-4BBA-826B-D460D33F2646}" srcId="{B3920B7B-12E2-4415-8103-F4BFD53CADA6}" destId="{3C6086BF-E098-4E71-9830-08DF0F0501E3}" srcOrd="0" destOrd="0" parTransId="{7AAE6794-E551-405A-A10A-2BBCB543B3A5}" sibTransId="{0C61A5A6-05EA-4C61-9897-9CE679B4FB7A}"/>
    <dgm:cxn modelId="{0093770A-F2B0-45B9-A61F-FD0CF179BB98}" type="presOf" srcId="{B3920B7B-12E2-4415-8103-F4BFD53CADA6}" destId="{8B9A77FD-1B15-426A-A76E-90DE8C5C6152}" srcOrd="0" destOrd="0" presId="urn:microsoft.com/office/officeart/2005/8/layout/process5"/>
    <dgm:cxn modelId="{DBDC0C1B-D3B4-4CF9-963A-EBD69971508C}" type="presOf" srcId="{CE274ED7-9C78-4DB6-AAF8-4D37AA458AB4}" destId="{C42E194E-2383-4E01-9A30-4234D83765FA}" srcOrd="0" destOrd="0" presId="urn:microsoft.com/office/officeart/2005/8/layout/process5"/>
    <dgm:cxn modelId="{89E3ED82-618F-4D69-A884-1B8570CEA3F7}" type="presOf" srcId="{0C61A5A6-05EA-4C61-9897-9CE679B4FB7A}" destId="{F36A78ED-1182-44A5-99F8-CEC800FBFBC6}" srcOrd="1" destOrd="0" presId="urn:microsoft.com/office/officeart/2005/8/layout/process5"/>
    <dgm:cxn modelId="{399E8D68-DC51-48D9-BB17-155A88391B58}" type="presOf" srcId="{0C61A5A6-05EA-4C61-9897-9CE679B4FB7A}" destId="{31A2E52E-3DEF-4B23-A0D7-9702BC516710}" srcOrd="0" destOrd="0" presId="urn:microsoft.com/office/officeart/2005/8/layout/process5"/>
    <dgm:cxn modelId="{7E119EA0-0F3B-4321-954C-A0AF1CBF3167}" srcId="{B3920B7B-12E2-4415-8103-F4BFD53CADA6}" destId="{CE274ED7-9C78-4DB6-AAF8-4D37AA458AB4}" srcOrd="1" destOrd="0" parTransId="{9D0E1ECA-3564-4B17-8B24-A22B1804B929}" sibTransId="{C8046540-DBBC-48C5-B09A-7F629B3AF0DD}"/>
    <dgm:cxn modelId="{CFABABEE-43CF-4951-8AF1-22471CBE9E0E}" type="presOf" srcId="{3C6086BF-E098-4E71-9830-08DF0F0501E3}" destId="{22BFC293-0274-4ACF-A5D1-4309A254D68D}" srcOrd="0" destOrd="0" presId="urn:microsoft.com/office/officeart/2005/8/layout/process5"/>
    <dgm:cxn modelId="{FBDEEF48-490D-4E32-BEDE-673D41A861EA}" type="presParOf" srcId="{8B9A77FD-1B15-426A-A76E-90DE8C5C6152}" destId="{22BFC293-0274-4ACF-A5D1-4309A254D68D}" srcOrd="0" destOrd="0" presId="urn:microsoft.com/office/officeart/2005/8/layout/process5"/>
    <dgm:cxn modelId="{A7719680-A2F1-414A-89E5-4020A59E1ED8}" type="presParOf" srcId="{8B9A77FD-1B15-426A-A76E-90DE8C5C6152}" destId="{31A2E52E-3DEF-4B23-A0D7-9702BC516710}" srcOrd="1" destOrd="0" presId="urn:microsoft.com/office/officeart/2005/8/layout/process5"/>
    <dgm:cxn modelId="{D632AB41-B008-41F6-A115-0E71E70C1A5A}" type="presParOf" srcId="{31A2E52E-3DEF-4B23-A0D7-9702BC516710}" destId="{F36A78ED-1182-44A5-99F8-CEC800FBFBC6}" srcOrd="0" destOrd="0" presId="urn:microsoft.com/office/officeart/2005/8/layout/process5"/>
    <dgm:cxn modelId="{E8650C9B-88D2-49A3-9A3A-1F875314898C}" type="presParOf" srcId="{8B9A77FD-1B15-426A-A76E-90DE8C5C6152}" destId="{C42E194E-2383-4E01-9A30-4234D83765FA}" srcOrd="2" destOrd="0" presId="urn:microsoft.com/office/officeart/2005/8/layout/process5"/>
  </dgm:cxnLst>
  <dgm:bg>
    <a:effectLst>
      <a:outerShdw blurRad="50800" dist="38100" algn="l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A5AEC7-F544-46EC-A6B5-9996F1086F6E}">
      <dsp:nvSpPr>
        <dsp:cNvPr id="0" name=""/>
        <dsp:cNvSpPr/>
      </dsp:nvSpPr>
      <dsp:spPr>
        <a:xfrm>
          <a:off x="-2668950" y="-411698"/>
          <a:ext cx="3185596" cy="3185596"/>
        </a:xfrm>
        <a:prstGeom prst="blockArc">
          <a:avLst>
            <a:gd name="adj1" fmla="val 18900000"/>
            <a:gd name="adj2" fmla="val 2700000"/>
            <a:gd name="adj3" fmla="val 678"/>
          </a:avLst>
        </a:prstGeom>
        <a:noFill/>
        <a:ln w="15875" cap="rnd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3E62CD-CA47-447C-A52C-750002192D72}">
      <dsp:nvSpPr>
        <dsp:cNvPr id="0" name=""/>
        <dsp:cNvSpPr/>
      </dsp:nvSpPr>
      <dsp:spPr>
        <a:xfrm>
          <a:off x="271218" y="181605"/>
          <a:ext cx="5186873" cy="363400"/>
        </a:xfrm>
        <a:prstGeom prst="rect">
          <a:avLst/>
        </a:prstGeom>
        <a:solidFill>
          <a:srgbClr val="99FF99"/>
        </a:soli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88449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Are the heaviest aromatic component of crude oil</a:t>
          </a:r>
          <a:endParaRPr lang="ru-RU" sz="1200" kern="1200" dirty="0"/>
        </a:p>
      </dsp:txBody>
      <dsp:txXfrm>
        <a:off x="271218" y="181605"/>
        <a:ext cx="5186873" cy="363400"/>
      </dsp:txXfrm>
    </dsp:sp>
    <dsp:sp modelId="{C36BD4C5-F186-404D-85BB-4B72B678CD01}">
      <dsp:nvSpPr>
        <dsp:cNvPr id="0" name=""/>
        <dsp:cNvSpPr/>
      </dsp:nvSpPr>
      <dsp:spPr>
        <a:xfrm>
          <a:off x="44092" y="136180"/>
          <a:ext cx="454251" cy="45425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D667C21-F806-4CB8-A927-8EAA5DCB1F7E}">
      <dsp:nvSpPr>
        <dsp:cNvPr id="0" name=""/>
        <dsp:cNvSpPr/>
      </dsp:nvSpPr>
      <dsp:spPr>
        <a:xfrm>
          <a:off x="479564" y="726801"/>
          <a:ext cx="4978527" cy="363400"/>
        </a:xfrm>
        <a:prstGeom prst="rect">
          <a:avLst/>
        </a:prstGeom>
        <a:solidFill>
          <a:srgbClr val="99FF99"/>
        </a:soli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88449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Are precipitated on the catalyst surface and block the pore mouth</a:t>
          </a:r>
          <a:endParaRPr lang="ru-RU" sz="1200" kern="1200" dirty="0"/>
        </a:p>
      </dsp:txBody>
      <dsp:txXfrm>
        <a:off x="479564" y="726801"/>
        <a:ext cx="4978527" cy="363400"/>
      </dsp:txXfrm>
    </dsp:sp>
    <dsp:sp modelId="{65644015-F7E8-4CA2-B642-B947668A88C0}">
      <dsp:nvSpPr>
        <dsp:cNvPr id="0" name=""/>
        <dsp:cNvSpPr/>
      </dsp:nvSpPr>
      <dsp:spPr>
        <a:xfrm>
          <a:off x="252439" y="681376"/>
          <a:ext cx="454251" cy="45425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832F2F3-A891-4073-8F6D-0BEF34705246}">
      <dsp:nvSpPr>
        <dsp:cNvPr id="0" name=""/>
        <dsp:cNvSpPr/>
      </dsp:nvSpPr>
      <dsp:spPr>
        <a:xfrm>
          <a:off x="479564" y="1271997"/>
          <a:ext cx="4978527" cy="363400"/>
        </a:xfrm>
        <a:prstGeom prst="rect">
          <a:avLst/>
        </a:prstGeom>
        <a:solidFill>
          <a:srgbClr val="99FF99"/>
        </a:soli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88449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Act as coke precursors</a:t>
          </a:r>
          <a:endParaRPr lang="ru-RU" sz="1200" kern="1200" dirty="0"/>
        </a:p>
      </dsp:txBody>
      <dsp:txXfrm>
        <a:off x="479564" y="1271997"/>
        <a:ext cx="4978527" cy="363400"/>
      </dsp:txXfrm>
    </dsp:sp>
    <dsp:sp modelId="{00465BCF-B520-45EB-8405-A196A1B86977}">
      <dsp:nvSpPr>
        <dsp:cNvPr id="0" name=""/>
        <dsp:cNvSpPr/>
      </dsp:nvSpPr>
      <dsp:spPr>
        <a:xfrm>
          <a:off x="252439" y="1226572"/>
          <a:ext cx="454251" cy="45425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38A90D8-2077-44E3-B7D4-4B989177B76D}">
      <dsp:nvSpPr>
        <dsp:cNvPr id="0" name=""/>
        <dsp:cNvSpPr/>
      </dsp:nvSpPr>
      <dsp:spPr>
        <a:xfrm>
          <a:off x="271218" y="1817193"/>
          <a:ext cx="5186873" cy="363400"/>
        </a:xfrm>
        <a:prstGeom prst="rect">
          <a:avLst/>
        </a:prstGeom>
        <a:solidFill>
          <a:srgbClr val="99FF99"/>
        </a:soli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88449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May limit the maximum level of feedstock conversion</a:t>
          </a:r>
          <a:endParaRPr lang="ru-RU" sz="1200" kern="1200" dirty="0"/>
        </a:p>
      </dsp:txBody>
      <dsp:txXfrm>
        <a:off x="271218" y="1817193"/>
        <a:ext cx="5186873" cy="363400"/>
      </dsp:txXfrm>
    </dsp:sp>
    <dsp:sp modelId="{3DDECE2F-03EC-44C6-B204-3574D7C5179C}">
      <dsp:nvSpPr>
        <dsp:cNvPr id="0" name=""/>
        <dsp:cNvSpPr/>
      </dsp:nvSpPr>
      <dsp:spPr>
        <a:xfrm>
          <a:off x="44092" y="1771768"/>
          <a:ext cx="454251" cy="45425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49AA97-282C-4966-9540-C1455707F9C4}">
      <dsp:nvSpPr>
        <dsp:cNvPr id="0" name=""/>
        <dsp:cNvSpPr/>
      </dsp:nvSpPr>
      <dsp:spPr>
        <a:xfrm>
          <a:off x="703" y="198197"/>
          <a:ext cx="1499580" cy="899748"/>
        </a:xfrm>
        <a:prstGeom prst="roundRect">
          <a:avLst>
            <a:gd name="adj" fmla="val 10000"/>
          </a:avLst>
        </a:prstGeom>
        <a:solidFill>
          <a:srgbClr val="CCC1FB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cs typeface="Arial" pitchFamily="34" charset="0"/>
            </a:rPr>
            <a:t>Nucleation and growth in the </a:t>
          </a:r>
          <a:r>
            <a:rPr lang="en-US" sz="1200" kern="1200" dirty="0" err="1" smtClean="0">
              <a:cs typeface="Arial" pitchFamily="34" charset="0"/>
            </a:rPr>
            <a:t>asphaltene</a:t>
          </a:r>
          <a:r>
            <a:rPr lang="en-US" sz="1200" kern="1200" dirty="0" smtClean="0">
              <a:cs typeface="Arial" pitchFamily="34" charset="0"/>
            </a:rPr>
            <a:t> phase of a </a:t>
          </a:r>
          <a:r>
            <a:rPr lang="en-US" sz="1200" kern="1200" dirty="0" err="1" smtClean="0">
              <a:cs typeface="Arial" pitchFamily="34" charset="0"/>
            </a:rPr>
            <a:t>mesophase</a:t>
          </a:r>
          <a:endParaRPr lang="ru-RU" sz="1200" b="0" kern="1200" dirty="0">
            <a:solidFill>
              <a:schemeClr val="tx1"/>
            </a:solidFill>
            <a:latin typeface="+mn-lt"/>
            <a:cs typeface="Times New Roman" pitchFamily="18" charset="0"/>
          </a:endParaRPr>
        </a:p>
      </dsp:txBody>
      <dsp:txXfrm>
        <a:off x="27056" y="224550"/>
        <a:ext cx="1446874" cy="847042"/>
      </dsp:txXfrm>
    </dsp:sp>
    <dsp:sp modelId="{39242BED-D779-4620-94E1-78D6E60DD321}">
      <dsp:nvSpPr>
        <dsp:cNvPr id="0" name=""/>
        <dsp:cNvSpPr/>
      </dsp:nvSpPr>
      <dsp:spPr>
        <a:xfrm>
          <a:off x="1632246" y="462123"/>
          <a:ext cx="317911" cy="371896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b="1" kern="1200"/>
        </a:p>
      </dsp:txBody>
      <dsp:txXfrm>
        <a:off x="1632246" y="536502"/>
        <a:ext cx="222538" cy="223138"/>
      </dsp:txXfrm>
    </dsp:sp>
    <dsp:sp modelId="{E63F574E-9766-48EF-A513-C5ED0A532E96}">
      <dsp:nvSpPr>
        <dsp:cNvPr id="0" name=""/>
        <dsp:cNvSpPr/>
      </dsp:nvSpPr>
      <dsp:spPr>
        <a:xfrm>
          <a:off x="2100116" y="198197"/>
          <a:ext cx="1499580" cy="899748"/>
        </a:xfrm>
        <a:prstGeom prst="roundRect">
          <a:avLst>
            <a:gd name="adj" fmla="val 10000"/>
          </a:avLst>
        </a:prstGeom>
        <a:solidFill>
          <a:srgbClr val="D8DBFC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Significant increase in the amount of coke</a:t>
          </a:r>
          <a:endParaRPr lang="ru-RU" sz="1200" b="0" kern="1200" dirty="0" smtClean="0">
            <a:solidFill>
              <a:schemeClr val="tx1"/>
            </a:solidFill>
            <a:latin typeface="+mn-lt"/>
            <a:cs typeface="Times New Roman" pitchFamily="18" charset="0"/>
          </a:endParaRPr>
        </a:p>
      </dsp:txBody>
      <dsp:txXfrm>
        <a:off x="2126469" y="224550"/>
        <a:ext cx="1446874" cy="84704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951029-673A-4D6B-807B-0952DF9C6A0E}">
      <dsp:nvSpPr>
        <dsp:cNvPr id="0" name=""/>
        <dsp:cNvSpPr/>
      </dsp:nvSpPr>
      <dsp:spPr>
        <a:xfrm>
          <a:off x="321974" y="404913"/>
          <a:ext cx="1763613" cy="1362941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</a:schemeClr>
        </a:solidFill>
        <a:ln w="9525" cap="rnd" cmpd="sng" algn="ctr">
          <a:solidFill>
            <a:schemeClr val="accent4">
              <a:lumMod val="75000"/>
            </a:schemeClr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/>
            <a:t> </a:t>
          </a:r>
          <a:endParaRPr lang="ru-RU" sz="1200" kern="1200" dirty="0"/>
        </a:p>
      </dsp:txBody>
      <dsp:txXfrm>
        <a:off x="361893" y="444832"/>
        <a:ext cx="1683775" cy="1283103"/>
      </dsp:txXfrm>
    </dsp:sp>
    <dsp:sp modelId="{DBC9BF4D-5CA2-458E-B49F-93692DE8BD51}">
      <dsp:nvSpPr>
        <dsp:cNvPr id="0" name=""/>
        <dsp:cNvSpPr/>
      </dsp:nvSpPr>
      <dsp:spPr>
        <a:xfrm rot="21592314">
          <a:off x="2170449" y="865306"/>
          <a:ext cx="204441" cy="437376"/>
        </a:xfrm>
        <a:prstGeom prst="rightArrow">
          <a:avLst>
            <a:gd name="adj1" fmla="val 60000"/>
            <a:gd name="adj2" fmla="val 50000"/>
          </a:avLst>
        </a:prstGeom>
        <a:noFill/>
        <a:ln w="15875" cap="rnd" cmpd="sng" algn="ctr">
          <a:noFill/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>
        <a:off x="2170449" y="952850"/>
        <a:ext cx="143109" cy="262426"/>
      </dsp:txXfrm>
    </dsp:sp>
    <dsp:sp modelId="{6E0FFEA3-E044-4198-A820-D95C6FBD8D60}">
      <dsp:nvSpPr>
        <dsp:cNvPr id="0" name=""/>
        <dsp:cNvSpPr/>
      </dsp:nvSpPr>
      <dsp:spPr>
        <a:xfrm>
          <a:off x="2471324" y="434801"/>
          <a:ext cx="3068546" cy="1290636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</a:schemeClr>
        </a:solidFill>
        <a:ln w="9525" cap="rnd" cmpd="sng" algn="ctr">
          <a:solidFill>
            <a:schemeClr val="accent4">
              <a:lumMod val="75000"/>
            </a:schemeClr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/>
        </a:p>
      </dsp:txBody>
      <dsp:txXfrm>
        <a:off x="2509125" y="472602"/>
        <a:ext cx="2992944" cy="1215034"/>
      </dsp:txXfrm>
    </dsp:sp>
    <dsp:sp modelId="{37950D8F-3557-42FD-AA1B-3717E6C2226A}">
      <dsp:nvSpPr>
        <dsp:cNvPr id="0" name=""/>
        <dsp:cNvSpPr/>
      </dsp:nvSpPr>
      <dsp:spPr>
        <a:xfrm rot="12820">
          <a:off x="5565133" y="957471"/>
          <a:ext cx="235589" cy="257806"/>
        </a:xfrm>
        <a:prstGeom prst="rightArrow">
          <a:avLst>
            <a:gd name="adj1" fmla="val 60000"/>
            <a:gd name="adj2" fmla="val 50000"/>
          </a:avLst>
        </a:prstGeom>
        <a:noFill/>
        <a:ln w="15875" cap="rnd" cmpd="sng" algn="ctr">
          <a:noFill/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/>
        </a:p>
      </dsp:txBody>
      <dsp:txXfrm>
        <a:off x="5565133" y="1008900"/>
        <a:ext cx="164912" cy="154684"/>
      </dsp:txXfrm>
    </dsp:sp>
    <dsp:sp modelId="{9C71808D-3123-4228-8D79-69DA657AB164}">
      <dsp:nvSpPr>
        <dsp:cNvPr id="0" name=""/>
        <dsp:cNvSpPr/>
      </dsp:nvSpPr>
      <dsp:spPr>
        <a:xfrm>
          <a:off x="5834835" y="459245"/>
          <a:ext cx="2896417" cy="1266193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</a:schemeClr>
        </a:solidFill>
        <a:ln w="9525" cap="rnd" cmpd="sng" algn="ctr">
          <a:solidFill>
            <a:schemeClr val="accent4">
              <a:lumMod val="75000"/>
            </a:schemeClr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 </a:t>
          </a:r>
          <a:endParaRPr lang="ru-RU" sz="1200" kern="1200" dirty="0"/>
        </a:p>
      </dsp:txBody>
      <dsp:txXfrm>
        <a:off x="5871921" y="496331"/>
        <a:ext cx="2822245" cy="1192021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7F4818-5F8C-4102-B28D-21579BE4E0D0}">
      <dsp:nvSpPr>
        <dsp:cNvPr id="0" name=""/>
        <dsp:cNvSpPr/>
      </dsp:nvSpPr>
      <dsp:spPr>
        <a:xfrm>
          <a:off x="9286" y="0"/>
          <a:ext cx="1959787" cy="838200"/>
        </a:xfrm>
        <a:prstGeom prst="roundRect">
          <a:avLst>
            <a:gd name="adj" fmla="val 10000"/>
          </a:avLst>
        </a:prstGeom>
        <a:solidFill>
          <a:srgbClr val="CCECFF"/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tx1"/>
              </a:solidFill>
            </a:rPr>
            <a:t>Synthesis of catalytically active phase </a:t>
          </a:r>
          <a:r>
            <a:rPr lang="en-GB" sz="1200" kern="1200" dirty="0" err="1" smtClean="0">
              <a:solidFill>
                <a:schemeClr val="tx1"/>
              </a:solidFill>
              <a:ea typeface="Calibri" panose="020F0502020204030204" pitchFamily="34" charset="0"/>
            </a:rPr>
            <a:t>MoS</a:t>
          </a:r>
          <a:r>
            <a:rPr lang="ru-RU" sz="1200" kern="1200" baseline="-25000" dirty="0" smtClean="0">
              <a:solidFill>
                <a:schemeClr val="tx1"/>
              </a:solidFill>
              <a:ea typeface="Calibri" panose="020F0502020204030204" pitchFamily="34" charset="0"/>
            </a:rPr>
            <a:t>2 </a:t>
          </a:r>
          <a:r>
            <a:rPr lang="en-US" sz="1200" kern="1200" baseline="-25000" dirty="0" smtClean="0">
              <a:solidFill>
                <a:schemeClr val="tx1"/>
              </a:solidFill>
              <a:ea typeface="Calibri" panose="020F0502020204030204" pitchFamily="34" charset="0"/>
            </a:rPr>
            <a:t> </a:t>
          </a:r>
          <a:r>
            <a:rPr lang="en-US" sz="1200" kern="1200" dirty="0" smtClean="0">
              <a:solidFill>
                <a:schemeClr val="tx1"/>
              </a:solidFill>
            </a:rPr>
            <a:t>“in situ” in the reaction zone</a:t>
          </a:r>
          <a:endParaRPr lang="ru-RU" sz="1200" b="0" kern="1200" dirty="0">
            <a:solidFill>
              <a:schemeClr val="tx1"/>
            </a:solidFill>
          </a:endParaRPr>
        </a:p>
      </dsp:txBody>
      <dsp:txXfrm>
        <a:off x="33836" y="24550"/>
        <a:ext cx="1910687" cy="789100"/>
      </dsp:txXfrm>
    </dsp:sp>
    <dsp:sp modelId="{CFE0FD20-36F9-48A5-8570-74CDDD5ABEF1}">
      <dsp:nvSpPr>
        <dsp:cNvPr id="0" name=""/>
        <dsp:cNvSpPr/>
      </dsp:nvSpPr>
      <dsp:spPr>
        <a:xfrm>
          <a:off x="2139105" y="230326"/>
          <a:ext cx="415961" cy="306459"/>
        </a:xfrm>
        <a:prstGeom prst="rightArrow">
          <a:avLst>
            <a:gd name="adj1" fmla="val 60000"/>
            <a:gd name="adj2" fmla="val 50000"/>
          </a:avLst>
        </a:prstGeom>
        <a:solidFill>
          <a:srgbClr val="FFFF99"/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>
        <a:off x="2139105" y="291618"/>
        <a:ext cx="324023" cy="183875"/>
      </dsp:txXfrm>
    </dsp:sp>
    <dsp:sp modelId="{F95006B9-C944-47BB-9207-71743E4FE181}">
      <dsp:nvSpPr>
        <dsp:cNvPr id="0" name=""/>
        <dsp:cNvSpPr/>
      </dsp:nvSpPr>
      <dsp:spPr>
        <a:xfrm>
          <a:off x="2753906" y="0"/>
          <a:ext cx="1959787" cy="838200"/>
        </a:xfrm>
        <a:prstGeom prst="roundRect">
          <a:avLst>
            <a:gd name="adj" fmla="val 10000"/>
          </a:avLst>
        </a:prstGeom>
        <a:solidFill>
          <a:srgbClr val="99FF99"/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200" kern="1200" dirty="0" smtClean="0">
              <a:latin typeface="+mn-lt"/>
            </a:rPr>
            <a:t>Additional </a:t>
          </a:r>
          <a:r>
            <a:rPr lang="en-US" sz="1200" kern="1200" dirty="0" err="1" smtClean="0">
              <a:latin typeface="+mn-lt"/>
            </a:rPr>
            <a:t>dispergation</a:t>
          </a:r>
          <a:r>
            <a:rPr lang="en-US" sz="1200" kern="1200" dirty="0" smtClean="0">
              <a:latin typeface="+mn-lt"/>
            </a:rPr>
            <a:t> </a:t>
          </a:r>
          <a:r>
            <a:rPr lang="en-US" sz="1200" kern="1200" dirty="0" smtClean="0">
              <a:latin typeface="+mn-lt"/>
            </a:rPr>
            <a:t>of colloidal </a:t>
          </a:r>
          <a:r>
            <a:rPr lang="en-US" sz="1200" kern="1200" dirty="0" err="1" smtClean="0">
              <a:latin typeface="+mn-lt"/>
            </a:rPr>
            <a:t>asphaltene</a:t>
          </a:r>
          <a:r>
            <a:rPr lang="en-US" sz="1200" kern="1200" dirty="0" smtClean="0">
              <a:latin typeface="+mn-lt"/>
            </a:rPr>
            <a:t> structures, resins desorption</a:t>
          </a:r>
          <a:endParaRPr lang="ru-RU" sz="1200" kern="1200" dirty="0"/>
        </a:p>
      </dsp:txBody>
      <dsp:txXfrm>
        <a:off x="2778456" y="24550"/>
        <a:ext cx="1910687" cy="789100"/>
      </dsp:txXfrm>
    </dsp:sp>
    <dsp:sp modelId="{B5571DB0-03BE-469E-A80D-129C229FA4AF}">
      <dsp:nvSpPr>
        <dsp:cNvPr id="0" name=""/>
        <dsp:cNvSpPr/>
      </dsp:nvSpPr>
      <dsp:spPr>
        <a:xfrm>
          <a:off x="4909672" y="243376"/>
          <a:ext cx="415475" cy="351446"/>
        </a:xfrm>
        <a:prstGeom prst="rightArrow">
          <a:avLst>
            <a:gd name="adj1" fmla="val 60000"/>
            <a:gd name="adj2" fmla="val 50000"/>
          </a:avLst>
        </a:prstGeom>
        <a:solidFill>
          <a:srgbClr val="FFFF99"/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>
        <a:off x="4909672" y="313665"/>
        <a:ext cx="310041" cy="210868"/>
      </dsp:txXfrm>
    </dsp:sp>
    <dsp:sp modelId="{E7C35954-7A13-4B4A-BA04-418EA09950EB}">
      <dsp:nvSpPr>
        <dsp:cNvPr id="0" name=""/>
        <dsp:cNvSpPr/>
      </dsp:nvSpPr>
      <dsp:spPr>
        <a:xfrm>
          <a:off x="5497609" y="0"/>
          <a:ext cx="1959787" cy="838200"/>
        </a:xfrm>
        <a:prstGeom prst="roundRect">
          <a:avLst>
            <a:gd name="adj" fmla="val 10000"/>
          </a:avLst>
        </a:prstGeom>
        <a:solidFill>
          <a:srgbClr val="CCC1FB"/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Increase in efficiency of contact between reactive molecules, catalyst and hydrogen</a:t>
          </a:r>
          <a:endParaRPr lang="ru-RU" sz="1200" kern="1200" dirty="0"/>
        </a:p>
      </dsp:txBody>
      <dsp:txXfrm>
        <a:off x="5522159" y="24550"/>
        <a:ext cx="1910687" cy="78910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E054FF-B4D2-43C2-B4A3-4C918BAD11EB}">
      <dsp:nvSpPr>
        <dsp:cNvPr id="0" name=""/>
        <dsp:cNvSpPr/>
      </dsp:nvSpPr>
      <dsp:spPr>
        <a:xfrm>
          <a:off x="662612" y="30537"/>
          <a:ext cx="1621804" cy="720510"/>
        </a:xfrm>
        <a:prstGeom prst="roundRect">
          <a:avLst>
            <a:gd name="adj" fmla="val 10000"/>
          </a:avLst>
        </a:prstGeom>
        <a:solidFill>
          <a:srgbClr val="FFFF99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Increase in the feedstock conversion per cycle</a:t>
          </a:r>
          <a:endParaRPr lang="ru-RU" sz="1100" kern="1200" dirty="0"/>
        </a:p>
      </dsp:txBody>
      <dsp:txXfrm>
        <a:off x="683715" y="51640"/>
        <a:ext cx="1579598" cy="678304"/>
      </dsp:txXfrm>
    </dsp:sp>
    <dsp:sp modelId="{8C5771C0-2365-47E7-B04C-418544C4BFE1}">
      <dsp:nvSpPr>
        <dsp:cNvPr id="0" name=""/>
        <dsp:cNvSpPr/>
      </dsp:nvSpPr>
      <dsp:spPr>
        <a:xfrm rot="5431476" flipV="1">
          <a:off x="699967" y="690069"/>
          <a:ext cx="246041" cy="24856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60000"/>
            <a:lumOff val="40000"/>
          </a:schemeClr>
        </a:solidFill>
        <a:ln>
          <a:solidFill>
            <a:schemeClr val="accent2">
              <a:lumMod val="75000"/>
            </a:schemeClr>
          </a:solidFill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 rot="-5400000">
        <a:off x="748757" y="691331"/>
        <a:ext cx="149136" cy="172229"/>
      </dsp:txXfrm>
    </dsp:sp>
    <dsp:sp modelId="{3F6426D0-355A-4F3C-BA27-90EC540CA288}">
      <dsp:nvSpPr>
        <dsp:cNvPr id="0" name=""/>
        <dsp:cNvSpPr/>
      </dsp:nvSpPr>
      <dsp:spPr>
        <a:xfrm>
          <a:off x="3165" y="991258"/>
          <a:ext cx="2282834" cy="971115"/>
        </a:xfrm>
        <a:prstGeom prst="roundRect">
          <a:avLst>
            <a:gd name="adj" fmla="val 10000"/>
          </a:avLst>
        </a:prstGeom>
        <a:solidFill>
          <a:srgbClr val="99FF99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Decrease in MW of </a:t>
          </a:r>
          <a:r>
            <a:rPr lang="en-US" sz="1100" kern="1200" dirty="0" err="1" smtClean="0"/>
            <a:t>asphaltenes</a:t>
          </a:r>
          <a:r>
            <a:rPr lang="en-US" sz="1100" kern="1200" dirty="0" smtClean="0"/>
            <a:t> from processing products compared to MW of 1635 g/</a:t>
          </a:r>
          <a:r>
            <a:rPr lang="en-US" sz="1100" kern="1200" dirty="0" err="1" smtClean="0"/>
            <a:t>mol</a:t>
          </a:r>
          <a:r>
            <a:rPr lang="en-US" sz="1100" kern="1200" dirty="0" smtClean="0"/>
            <a:t> for initial feedstock </a:t>
          </a:r>
          <a:r>
            <a:rPr lang="en-US" sz="1100" kern="1200" dirty="0" err="1" smtClean="0"/>
            <a:t>asphaltenes</a:t>
          </a:r>
          <a:endParaRPr lang="ru-RU" sz="1100" kern="1200" dirty="0"/>
        </a:p>
      </dsp:txBody>
      <dsp:txXfrm>
        <a:off x="31608" y="1019701"/>
        <a:ext cx="2225948" cy="914229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90FB9A-0A12-45F7-AA18-63C0A82E9139}">
      <dsp:nvSpPr>
        <dsp:cNvPr id="0" name=""/>
        <dsp:cNvSpPr/>
      </dsp:nvSpPr>
      <dsp:spPr>
        <a:xfrm>
          <a:off x="251090" y="0"/>
          <a:ext cx="357610" cy="548640"/>
        </a:xfrm>
        <a:prstGeom prst="upArrow">
          <a:avLst/>
        </a:prstGeom>
        <a:solidFill>
          <a:srgbClr val="FE0000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28AE0DD-7764-4A52-A8B5-AE2E7175D3EC}">
      <dsp:nvSpPr>
        <dsp:cNvPr id="0" name=""/>
        <dsp:cNvSpPr/>
      </dsp:nvSpPr>
      <dsp:spPr>
        <a:xfrm>
          <a:off x="587533" y="40637"/>
          <a:ext cx="2690648" cy="4673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0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Variation of temperature</a:t>
          </a:r>
          <a:endParaRPr lang="ru-RU" sz="1200" kern="1200" dirty="0"/>
        </a:p>
      </dsp:txBody>
      <dsp:txXfrm>
        <a:off x="587533" y="40637"/>
        <a:ext cx="2690648" cy="467364"/>
      </dsp:txXfrm>
    </dsp:sp>
    <dsp:sp modelId="{0B692F25-80BC-45E0-A5E8-4188F12C7D03}">
      <dsp:nvSpPr>
        <dsp:cNvPr id="0" name=""/>
        <dsp:cNvSpPr/>
      </dsp:nvSpPr>
      <dsp:spPr>
        <a:xfrm>
          <a:off x="465824" y="594359"/>
          <a:ext cx="367054" cy="548640"/>
        </a:xfrm>
        <a:prstGeom prst="downArrow">
          <a:avLst/>
        </a:prstGeom>
        <a:solidFill>
          <a:srgbClr val="EA99F7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E62F56C-F5B7-48C1-AD65-4D9667A47B33}">
      <dsp:nvSpPr>
        <dsp:cNvPr id="0" name=""/>
        <dsp:cNvSpPr/>
      </dsp:nvSpPr>
      <dsp:spPr>
        <a:xfrm>
          <a:off x="864058" y="594359"/>
          <a:ext cx="2223566" cy="548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0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Change in the number of recycling stages</a:t>
          </a:r>
          <a:endParaRPr lang="ru-RU" sz="1200" kern="1200" dirty="0"/>
        </a:p>
      </dsp:txBody>
      <dsp:txXfrm>
        <a:off x="864058" y="594359"/>
        <a:ext cx="2223566" cy="548640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BFC293-0274-4ACF-A5D1-4309A254D68D}">
      <dsp:nvSpPr>
        <dsp:cNvPr id="0" name=""/>
        <dsp:cNvSpPr/>
      </dsp:nvSpPr>
      <dsp:spPr>
        <a:xfrm>
          <a:off x="828" y="345506"/>
          <a:ext cx="1531505" cy="749146"/>
        </a:xfrm>
        <a:prstGeom prst="roundRect">
          <a:avLst>
            <a:gd name="adj" fmla="val 10000"/>
          </a:avLst>
        </a:prstGeom>
        <a:solidFill>
          <a:srgbClr val="99FF99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dirty="0" smtClean="0">
              <a:latin typeface="+mn-lt"/>
              <a:cs typeface="Times New Roman" pitchFamily="18" charset="0"/>
            </a:rPr>
            <a:t>Increase in the </a:t>
          </a:r>
          <a:r>
            <a:rPr lang="en-US" sz="1200" b="0" kern="1200" dirty="0" err="1" smtClean="0">
              <a:latin typeface="+mn-lt"/>
              <a:cs typeface="Times New Roman" pitchFamily="18" charset="0"/>
            </a:rPr>
            <a:t>hydroconversion</a:t>
          </a:r>
          <a:r>
            <a:rPr lang="en-US" sz="1200" b="0" kern="1200" dirty="0" smtClean="0">
              <a:latin typeface="+mn-lt"/>
              <a:cs typeface="Times New Roman" pitchFamily="18" charset="0"/>
            </a:rPr>
            <a:t> temperature to </a:t>
          </a:r>
          <a:r>
            <a:rPr lang="ru-RU" sz="1200" b="0" kern="1200" dirty="0" smtClean="0">
              <a:latin typeface="+mn-lt"/>
              <a:cs typeface="Times New Roman" pitchFamily="18" charset="0"/>
            </a:rPr>
            <a:t>440⁰ С</a:t>
          </a:r>
          <a:endParaRPr lang="ru-RU" sz="1200" b="0" kern="1200" dirty="0">
            <a:latin typeface="+mn-lt"/>
            <a:cs typeface="Times New Roman" pitchFamily="18" charset="0"/>
          </a:endParaRPr>
        </a:p>
      </dsp:txBody>
      <dsp:txXfrm>
        <a:off x="22770" y="367448"/>
        <a:ext cx="1487621" cy="705262"/>
      </dsp:txXfrm>
    </dsp:sp>
    <dsp:sp modelId="{31A2E52E-3DEF-4B23-A0D7-9702BC516710}">
      <dsp:nvSpPr>
        <dsp:cNvPr id="0" name=""/>
        <dsp:cNvSpPr/>
      </dsp:nvSpPr>
      <dsp:spPr>
        <a:xfrm>
          <a:off x="1642208" y="565256"/>
          <a:ext cx="264698" cy="3096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solidFill>
            <a:schemeClr val="accent3">
              <a:lumMod val="60000"/>
              <a:lumOff val="40000"/>
            </a:schemeClr>
          </a:solidFill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b="1" kern="1200">
            <a:latin typeface="Times New Roman" pitchFamily="18" charset="0"/>
            <a:cs typeface="Times New Roman" pitchFamily="18" charset="0"/>
          </a:endParaRPr>
        </a:p>
      </dsp:txBody>
      <dsp:txXfrm>
        <a:off x="1642208" y="627185"/>
        <a:ext cx="185289" cy="185789"/>
      </dsp:txXfrm>
    </dsp:sp>
    <dsp:sp modelId="{C42E194E-2383-4E01-9A30-4234D83765FA}">
      <dsp:nvSpPr>
        <dsp:cNvPr id="0" name=""/>
        <dsp:cNvSpPr/>
      </dsp:nvSpPr>
      <dsp:spPr>
        <a:xfrm>
          <a:off x="2031765" y="345506"/>
          <a:ext cx="1783955" cy="749146"/>
        </a:xfrm>
        <a:prstGeom prst="roundRect">
          <a:avLst>
            <a:gd name="adj" fmla="val 10000"/>
          </a:avLst>
        </a:prstGeom>
        <a:solidFill>
          <a:srgbClr val="FFFF66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cs typeface="Times New Roman" pitchFamily="18" charset="0"/>
            </a:rPr>
            <a:t>Increase in the amount of unsubstituted aromatic rings </a:t>
          </a:r>
          <a:endParaRPr lang="ru-RU" sz="1200" b="0" kern="1200" dirty="0">
            <a:latin typeface="+mn-lt"/>
            <a:cs typeface="Times New Roman" pitchFamily="18" charset="0"/>
          </a:endParaRPr>
        </a:p>
      </dsp:txBody>
      <dsp:txXfrm>
        <a:off x="2053707" y="367448"/>
        <a:ext cx="1740071" cy="705262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3F574E-9766-48EF-A513-C5ED0A532E96}">
      <dsp:nvSpPr>
        <dsp:cNvPr id="0" name=""/>
        <dsp:cNvSpPr/>
      </dsp:nvSpPr>
      <dsp:spPr>
        <a:xfrm>
          <a:off x="0" y="179"/>
          <a:ext cx="1744430" cy="813071"/>
        </a:xfrm>
        <a:prstGeom prst="roundRect">
          <a:avLst>
            <a:gd name="adj" fmla="val 10000"/>
          </a:avLst>
        </a:prstGeom>
        <a:solidFill>
          <a:srgbClr val="FD9999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Significant increase in the amount of coke</a:t>
          </a:r>
          <a:endParaRPr lang="ru-RU" sz="1200" b="0" kern="1200" dirty="0" smtClean="0">
            <a:solidFill>
              <a:schemeClr val="tx1"/>
            </a:solidFill>
            <a:latin typeface="+mn-lt"/>
            <a:cs typeface="Times New Roman" pitchFamily="18" charset="0"/>
          </a:endParaRPr>
        </a:p>
      </dsp:txBody>
      <dsp:txXfrm>
        <a:off x="23814" y="23993"/>
        <a:ext cx="1696802" cy="765443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90FB9A-0A12-45F7-AA18-63C0A82E9139}">
      <dsp:nvSpPr>
        <dsp:cNvPr id="0" name=""/>
        <dsp:cNvSpPr/>
      </dsp:nvSpPr>
      <dsp:spPr>
        <a:xfrm>
          <a:off x="184142" y="0"/>
          <a:ext cx="357610" cy="548640"/>
        </a:xfrm>
        <a:prstGeom prst="upArrow">
          <a:avLst/>
        </a:prstGeom>
        <a:solidFill>
          <a:srgbClr val="FE0000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28AE0DD-7764-4A52-A8B5-AE2E7175D3EC}">
      <dsp:nvSpPr>
        <dsp:cNvPr id="0" name=""/>
        <dsp:cNvSpPr/>
      </dsp:nvSpPr>
      <dsp:spPr>
        <a:xfrm>
          <a:off x="546729" y="40637"/>
          <a:ext cx="2384893" cy="4673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0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dirty="0" smtClean="0">
              <a:latin typeface="+mn-lt"/>
              <a:cs typeface="Times New Roman" pitchFamily="18" charset="0"/>
            </a:rPr>
            <a:t>Increase </a:t>
          </a:r>
          <a:r>
            <a:rPr lang="en-US" sz="1200" b="0" kern="1200" dirty="0" smtClean="0">
              <a:latin typeface="+mn-lt"/>
              <a:cs typeface="Times New Roman" pitchFamily="18" charset="0"/>
            </a:rPr>
            <a:t>in the </a:t>
          </a:r>
          <a:r>
            <a:rPr lang="en-US" sz="1200" b="0" kern="1200" dirty="0" err="1" smtClean="0">
              <a:latin typeface="+mn-lt"/>
              <a:cs typeface="Times New Roman" pitchFamily="18" charset="0"/>
            </a:rPr>
            <a:t>hydroconversion</a:t>
          </a:r>
          <a:r>
            <a:rPr lang="en-US" sz="1200" b="0" kern="1200" dirty="0" smtClean="0">
              <a:latin typeface="+mn-lt"/>
              <a:cs typeface="Times New Roman" pitchFamily="18" charset="0"/>
            </a:rPr>
            <a:t> temperature </a:t>
          </a:r>
          <a:endParaRPr lang="ru-RU" sz="1200" kern="1200" dirty="0"/>
        </a:p>
      </dsp:txBody>
      <dsp:txXfrm>
        <a:off x="546729" y="40637"/>
        <a:ext cx="2384893" cy="467364"/>
      </dsp:txXfrm>
    </dsp:sp>
    <dsp:sp modelId="{0B692F25-80BC-45E0-A5E8-4188F12C7D03}">
      <dsp:nvSpPr>
        <dsp:cNvPr id="0" name=""/>
        <dsp:cNvSpPr/>
      </dsp:nvSpPr>
      <dsp:spPr>
        <a:xfrm>
          <a:off x="398876" y="594359"/>
          <a:ext cx="367054" cy="548640"/>
        </a:xfrm>
        <a:prstGeom prst="downArrow">
          <a:avLst/>
        </a:prstGeom>
        <a:solidFill>
          <a:srgbClr val="EA99F7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E62F56C-F5B7-48C1-AD65-4D9667A47B33}">
      <dsp:nvSpPr>
        <dsp:cNvPr id="0" name=""/>
        <dsp:cNvSpPr/>
      </dsp:nvSpPr>
      <dsp:spPr>
        <a:xfrm>
          <a:off x="816769" y="594359"/>
          <a:ext cx="1970888" cy="548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0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Increase in the number of recycling stages</a:t>
          </a:r>
          <a:endParaRPr lang="ru-RU" sz="1200" kern="1200" dirty="0"/>
        </a:p>
      </dsp:txBody>
      <dsp:txXfrm>
        <a:off x="816769" y="594359"/>
        <a:ext cx="1970888" cy="5486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2C48AE-A113-42E5-BAEF-DD157CD980F9}">
      <dsp:nvSpPr>
        <dsp:cNvPr id="0" name=""/>
        <dsp:cNvSpPr/>
      </dsp:nvSpPr>
      <dsp:spPr>
        <a:xfrm>
          <a:off x="1447" y="676569"/>
          <a:ext cx="2930912" cy="969197"/>
        </a:xfrm>
        <a:prstGeom prst="roundRect">
          <a:avLst>
            <a:gd name="adj" fmla="val 10000"/>
          </a:avLst>
        </a:prstGeom>
        <a:solidFill>
          <a:srgbClr val="CCECFF"/>
        </a:soli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Hydroconversion in the presence of </a:t>
          </a:r>
          <a:r>
            <a:rPr lang="en-US" sz="1200" kern="1200" dirty="0" err="1" smtClean="0"/>
            <a:t>nanosized</a:t>
          </a:r>
          <a:r>
            <a:rPr lang="en-US" sz="1200" kern="1200" dirty="0" smtClean="0"/>
            <a:t> catalyst particles  </a:t>
          </a:r>
          <a:r>
            <a:rPr lang="ru-RU" sz="1200" kern="1200" dirty="0" smtClean="0"/>
            <a:t>Мо</a:t>
          </a:r>
          <a:r>
            <a:rPr lang="en-US" sz="1200" kern="1200" dirty="0" smtClean="0"/>
            <a:t>S</a:t>
          </a:r>
          <a:r>
            <a:rPr lang="en-US" sz="1200" kern="1200" baseline="-25000" dirty="0" smtClean="0"/>
            <a:t>2</a:t>
          </a:r>
          <a:endParaRPr lang="ru-RU" sz="1200" kern="1200" dirty="0"/>
        </a:p>
      </dsp:txBody>
      <dsp:txXfrm>
        <a:off x="29834" y="704956"/>
        <a:ext cx="2874138" cy="91242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7F4818-5F8C-4102-B28D-21579BE4E0D0}">
      <dsp:nvSpPr>
        <dsp:cNvPr id="0" name=""/>
        <dsp:cNvSpPr/>
      </dsp:nvSpPr>
      <dsp:spPr>
        <a:xfrm>
          <a:off x="1" y="0"/>
          <a:ext cx="1523404" cy="838200"/>
        </a:xfrm>
        <a:prstGeom prst="roundRect">
          <a:avLst>
            <a:gd name="adj" fmla="val 10000"/>
          </a:avLst>
        </a:prstGeom>
        <a:solidFill>
          <a:schemeClr val="lt1"/>
        </a:solidFill>
        <a:ln w="9525" cap="rnd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0" kern="1200" dirty="0" smtClean="0">
              <a:solidFill>
                <a:schemeClr val="tx1"/>
              </a:solidFill>
            </a:rPr>
            <a:t>Hydroconversion</a:t>
          </a:r>
          <a:endParaRPr lang="ru-RU" sz="1300" b="0" kern="1200" dirty="0" smtClean="0">
            <a:solidFill>
              <a:schemeClr val="tx1"/>
            </a:solidFill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0" kern="1200" dirty="0" smtClean="0">
              <a:solidFill>
                <a:schemeClr val="tx1"/>
              </a:solidFill>
            </a:rPr>
            <a:t>R</a:t>
          </a:r>
          <a:r>
            <a:rPr lang="ru-RU" sz="1300" b="0" kern="1200" dirty="0" smtClean="0">
              <a:solidFill>
                <a:schemeClr val="tx1"/>
              </a:solidFill>
            </a:rPr>
            <a:t>-0</a:t>
          </a:r>
          <a:endParaRPr lang="ru-RU" sz="1300" b="0" kern="1200" dirty="0">
            <a:solidFill>
              <a:schemeClr val="tx1"/>
            </a:solidFill>
          </a:endParaRPr>
        </a:p>
      </dsp:txBody>
      <dsp:txXfrm>
        <a:off x="24551" y="24550"/>
        <a:ext cx="1474304" cy="789100"/>
      </dsp:txXfrm>
    </dsp:sp>
    <dsp:sp modelId="{CFE0FD20-36F9-48A5-8570-74CDDD5ABEF1}">
      <dsp:nvSpPr>
        <dsp:cNvPr id="0" name=""/>
        <dsp:cNvSpPr/>
      </dsp:nvSpPr>
      <dsp:spPr>
        <a:xfrm>
          <a:off x="1676103" y="230197"/>
          <a:ext cx="323718" cy="377804"/>
        </a:xfrm>
        <a:prstGeom prst="rightArrow">
          <a:avLst>
            <a:gd name="adj1" fmla="val 60000"/>
            <a:gd name="adj2" fmla="val 50000"/>
          </a:avLst>
        </a:prstGeom>
        <a:solidFill>
          <a:srgbClr val="FF3F3F"/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>
        <a:off x="1676103" y="305758"/>
        <a:ext cx="226603" cy="226682"/>
      </dsp:txXfrm>
    </dsp:sp>
    <dsp:sp modelId="{4DB1863A-550A-4C43-9392-9E298EBE24D3}">
      <dsp:nvSpPr>
        <dsp:cNvPr id="0" name=""/>
        <dsp:cNvSpPr/>
      </dsp:nvSpPr>
      <dsp:spPr>
        <a:xfrm>
          <a:off x="2134195" y="0"/>
          <a:ext cx="1523404" cy="838200"/>
        </a:xfrm>
        <a:prstGeom prst="roundRect">
          <a:avLst>
            <a:gd name="adj" fmla="val 10000"/>
          </a:avLst>
        </a:prstGeom>
        <a:solidFill>
          <a:schemeClr val="lt1"/>
        </a:solidFill>
        <a:ln w="9525" cap="rnd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A-V distillation of product </a:t>
          </a:r>
          <a:endParaRPr lang="ru-RU" sz="1300" kern="1200" dirty="0"/>
        </a:p>
      </dsp:txBody>
      <dsp:txXfrm>
        <a:off x="2158745" y="24550"/>
        <a:ext cx="1474304" cy="7891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7F4818-5F8C-4102-B28D-21579BE4E0D0}">
      <dsp:nvSpPr>
        <dsp:cNvPr id="0" name=""/>
        <dsp:cNvSpPr/>
      </dsp:nvSpPr>
      <dsp:spPr>
        <a:xfrm>
          <a:off x="86348" y="0"/>
          <a:ext cx="1492858" cy="838200"/>
        </a:xfrm>
        <a:prstGeom prst="roundRect">
          <a:avLst>
            <a:gd name="adj" fmla="val 10000"/>
          </a:avLst>
        </a:prstGeom>
        <a:solidFill>
          <a:schemeClr val="lt1"/>
        </a:solidFill>
        <a:ln w="9525" cap="rnd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0" kern="1200" dirty="0" smtClean="0">
              <a:solidFill>
                <a:schemeClr val="tx1"/>
              </a:solidFill>
            </a:rPr>
            <a:t>Hydroconversion</a:t>
          </a:r>
          <a:endParaRPr lang="ru-RU" sz="1300" b="0" kern="1200" dirty="0" smtClean="0">
            <a:solidFill>
              <a:schemeClr val="tx1"/>
            </a:solidFill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0" kern="1200" dirty="0" smtClean="0">
              <a:solidFill>
                <a:schemeClr val="tx1"/>
              </a:solidFill>
            </a:rPr>
            <a:t>R-1</a:t>
          </a:r>
          <a:endParaRPr lang="ru-RU" sz="1300" b="0" kern="1200" dirty="0">
            <a:solidFill>
              <a:schemeClr val="tx1"/>
            </a:solidFill>
          </a:endParaRPr>
        </a:p>
      </dsp:txBody>
      <dsp:txXfrm>
        <a:off x="110898" y="24550"/>
        <a:ext cx="1443758" cy="789100"/>
      </dsp:txXfrm>
    </dsp:sp>
    <dsp:sp modelId="{CFE0FD20-36F9-48A5-8570-74CDDD5ABEF1}">
      <dsp:nvSpPr>
        <dsp:cNvPr id="0" name=""/>
        <dsp:cNvSpPr/>
      </dsp:nvSpPr>
      <dsp:spPr>
        <a:xfrm>
          <a:off x="1717820" y="220836"/>
          <a:ext cx="293860" cy="396526"/>
        </a:xfrm>
        <a:prstGeom prst="rightArrow">
          <a:avLst>
            <a:gd name="adj1" fmla="val 60000"/>
            <a:gd name="adj2" fmla="val 50000"/>
          </a:avLst>
        </a:prstGeom>
        <a:solidFill>
          <a:srgbClr val="FF3F3F"/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>
        <a:off x="1717820" y="300141"/>
        <a:ext cx="205702" cy="237916"/>
      </dsp:txXfrm>
    </dsp:sp>
    <dsp:sp modelId="{4DB1863A-550A-4C43-9392-9E298EBE24D3}">
      <dsp:nvSpPr>
        <dsp:cNvPr id="0" name=""/>
        <dsp:cNvSpPr/>
      </dsp:nvSpPr>
      <dsp:spPr>
        <a:xfrm>
          <a:off x="2133660" y="0"/>
          <a:ext cx="1598897" cy="838200"/>
        </a:xfrm>
        <a:prstGeom prst="roundRect">
          <a:avLst>
            <a:gd name="adj" fmla="val 10000"/>
          </a:avLst>
        </a:prstGeom>
        <a:solidFill>
          <a:schemeClr val="lt1"/>
        </a:solidFill>
        <a:ln w="9525" cap="rnd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A-V distillation of product</a:t>
          </a:r>
          <a:endParaRPr lang="ru-RU" sz="1300" kern="1200" dirty="0"/>
        </a:p>
      </dsp:txBody>
      <dsp:txXfrm>
        <a:off x="2158210" y="24550"/>
        <a:ext cx="1549797" cy="7891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58E78E-A338-4498-917D-34ABC08CC604}">
      <dsp:nvSpPr>
        <dsp:cNvPr id="0" name=""/>
        <dsp:cNvSpPr/>
      </dsp:nvSpPr>
      <dsp:spPr>
        <a:xfrm>
          <a:off x="0" y="0"/>
          <a:ext cx="4145439" cy="612561"/>
        </a:xfrm>
        <a:prstGeom prst="roundRect">
          <a:avLst/>
        </a:prstGeom>
        <a:solidFill>
          <a:srgbClr val="D8DBFC"/>
        </a:soli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i="1" u="sng" kern="1200" dirty="0" smtClean="0"/>
            <a:t>1st</a:t>
          </a:r>
          <a:r>
            <a:rPr lang="ru-RU" sz="1200" i="1" u="sng" kern="1200" dirty="0" smtClean="0"/>
            <a:t> </a:t>
          </a:r>
          <a:r>
            <a:rPr lang="en-US" sz="1200" i="1" u="sng" kern="1200" dirty="0" smtClean="0"/>
            <a:t> experimental session</a:t>
          </a:r>
          <a:r>
            <a:rPr lang="ru-RU" sz="1200" i="1" u="sng" kern="1200" dirty="0" smtClean="0"/>
            <a:t>: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Various temperatures </a:t>
          </a:r>
          <a:r>
            <a:rPr lang="ru-RU" sz="1200" kern="1200" dirty="0" smtClean="0"/>
            <a:t>(425, 440, 445 и 450 °С) </a:t>
          </a:r>
        </a:p>
      </dsp:txBody>
      <dsp:txXfrm>
        <a:off x="29903" y="29903"/>
        <a:ext cx="4085633" cy="552755"/>
      </dsp:txXfrm>
    </dsp:sp>
    <dsp:sp modelId="{9FF23CEF-8D28-4C95-9EF0-F39BD4D46610}">
      <dsp:nvSpPr>
        <dsp:cNvPr id="0" name=""/>
        <dsp:cNvSpPr/>
      </dsp:nvSpPr>
      <dsp:spPr>
        <a:xfrm>
          <a:off x="0" y="618781"/>
          <a:ext cx="4145439" cy="2803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618" tIns="13970" rIns="78232" bIns="13970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1100" i="1" kern="1200" dirty="0">
            <a:latin typeface="Calibri" panose="020F0502020204030204" pitchFamily="34" charset="0"/>
            <a:cs typeface="DokChampa" panose="020B0604020202020204" pitchFamily="34" charset="-34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100" i="1" kern="1200" dirty="0" smtClean="0"/>
            <a:t>T </a:t>
          </a:r>
          <a:r>
            <a:rPr lang="en-US" sz="1100" kern="1200" dirty="0" smtClean="0"/>
            <a:t>= 425–450°C, </a:t>
          </a:r>
          <a:r>
            <a:rPr lang="en-US" sz="1100" i="1" kern="1200" dirty="0" smtClean="0"/>
            <a:t>P </a:t>
          </a:r>
          <a:r>
            <a:rPr lang="en-US" sz="1100" kern="1200" dirty="0" smtClean="0"/>
            <a:t>= 7.0 MPa, liquid hourly space-velocity (LHSV) of 2,0 - 2,2 h</a:t>
          </a:r>
          <a:r>
            <a:rPr lang="en-US" sz="1100" kern="1200" baseline="30000" dirty="0" smtClean="0"/>
            <a:t>–1</a:t>
          </a:r>
          <a:r>
            <a:rPr lang="en-US" sz="1100" kern="1200" dirty="0" smtClean="0"/>
            <a:t>, and hydrogen/feedstock ratio up to 1000 n L/L</a:t>
          </a:r>
          <a:r>
            <a:rPr lang="ru-RU" sz="1100" i="1" kern="1200" dirty="0" smtClean="0">
              <a:latin typeface="Calibri" panose="020F0502020204030204" pitchFamily="34" charset="0"/>
              <a:cs typeface="DokChampa" panose="020B0604020202020204" pitchFamily="34" charset="-34"/>
            </a:rPr>
            <a:t> </a:t>
          </a:r>
          <a:endParaRPr lang="ru-RU" sz="1100" i="1" kern="1200" dirty="0">
            <a:latin typeface="Calibri" panose="020F0502020204030204" pitchFamily="34" charset="0"/>
            <a:cs typeface="DokChampa" panose="020B0604020202020204" pitchFamily="34" charset="-34"/>
          </a:endParaRPr>
        </a:p>
      </dsp:txBody>
      <dsp:txXfrm>
        <a:off x="0" y="618781"/>
        <a:ext cx="4145439" cy="28037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1D210D-0665-4577-B55F-11ABAB2BA710}">
      <dsp:nvSpPr>
        <dsp:cNvPr id="0" name=""/>
        <dsp:cNvSpPr/>
      </dsp:nvSpPr>
      <dsp:spPr>
        <a:xfrm>
          <a:off x="0" y="0"/>
          <a:ext cx="3984572" cy="611732"/>
        </a:xfrm>
        <a:prstGeom prst="roundRect">
          <a:avLst/>
        </a:prstGeom>
        <a:solidFill>
          <a:srgbClr val="F2D5FB"/>
        </a:soli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i="1" u="sng" kern="1200" dirty="0" smtClean="0"/>
            <a:t>2nd experimental session</a:t>
          </a:r>
          <a:r>
            <a:rPr lang="ru-RU" sz="1200" i="1" u="sng" kern="1200" dirty="0" smtClean="0"/>
            <a:t>: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Various number of </a:t>
          </a:r>
          <a:r>
            <a:rPr lang="en-US" sz="1200" kern="1200" dirty="0" err="1" smtClean="0"/>
            <a:t>asphaltene</a:t>
          </a:r>
          <a:r>
            <a:rPr lang="en-US" sz="1200" kern="1200" dirty="0" smtClean="0"/>
            <a:t> conversion stages in the reaction zone</a:t>
          </a:r>
          <a:endParaRPr lang="ru-RU" sz="1200" kern="1200" dirty="0"/>
        </a:p>
      </dsp:txBody>
      <dsp:txXfrm>
        <a:off x="29862" y="29862"/>
        <a:ext cx="3924848" cy="552008"/>
      </dsp:txXfrm>
    </dsp:sp>
    <dsp:sp modelId="{2375DEDD-8CAF-4F7F-8FF2-D93FD2352FA2}">
      <dsp:nvSpPr>
        <dsp:cNvPr id="0" name=""/>
        <dsp:cNvSpPr/>
      </dsp:nvSpPr>
      <dsp:spPr>
        <a:xfrm>
          <a:off x="0" y="612675"/>
          <a:ext cx="3984572" cy="6571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6510" tIns="13970" rIns="78232" bIns="13970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1100" i="1" kern="1200" dirty="0">
            <a:latin typeface="Calibri" panose="020F0502020204030204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100" i="1" kern="1200" dirty="0" smtClean="0"/>
            <a:t>T </a:t>
          </a:r>
          <a:r>
            <a:rPr lang="en-US" sz="1100" kern="1200" dirty="0" smtClean="0"/>
            <a:t>= 440–445°C, </a:t>
          </a:r>
          <a:r>
            <a:rPr lang="en-US" sz="1100" i="1" kern="1200" dirty="0" smtClean="0"/>
            <a:t>P </a:t>
          </a:r>
          <a:r>
            <a:rPr lang="en-US" sz="1100" kern="1200" dirty="0" smtClean="0"/>
            <a:t>= 7.0 MPa, liquid hourly space-velocity (LHSV) of 1.5 h</a:t>
          </a:r>
          <a:r>
            <a:rPr lang="en-US" sz="1100" kern="1200" baseline="30000" dirty="0" smtClean="0"/>
            <a:t>–1</a:t>
          </a:r>
          <a:r>
            <a:rPr lang="en-US" sz="1100" kern="1200" dirty="0" smtClean="0"/>
            <a:t>, and hydrogen/feedstock ratio up to 1000 n L/L</a:t>
          </a:r>
          <a:endParaRPr lang="ru-RU" sz="1100" i="1" kern="1200" dirty="0">
            <a:latin typeface="Calibri" panose="020F0502020204030204" pitchFamily="34" charset="0"/>
          </a:endParaRPr>
        </a:p>
      </dsp:txBody>
      <dsp:txXfrm>
        <a:off x="0" y="612675"/>
        <a:ext cx="3984572" cy="65710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801681-8DAD-4B60-9BF0-BCBB365221DF}">
      <dsp:nvSpPr>
        <dsp:cNvPr id="0" name=""/>
        <dsp:cNvSpPr/>
      </dsp:nvSpPr>
      <dsp:spPr>
        <a:xfrm>
          <a:off x="0" y="7918"/>
          <a:ext cx="5791200" cy="335790"/>
        </a:xfrm>
        <a:prstGeom prst="roundRect">
          <a:avLst/>
        </a:prstGeom>
        <a:solidFill>
          <a:schemeClr val="lt1"/>
        </a:solidFill>
        <a:ln w="9525" cap="rnd" cmpd="sng" algn="ctr">
          <a:solidFill>
            <a:schemeClr val="accent3"/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>
              <a:solidFill>
                <a:srgbClr val="00B050"/>
              </a:solidFill>
            </a:rPr>
            <a:t>Asphaltenes</a:t>
          </a:r>
          <a:r>
            <a:rPr lang="en-US" sz="1400" kern="1200" dirty="0" smtClean="0">
              <a:solidFill>
                <a:srgbClr val="00B050"/>
              </a:solidFill>
            </a:rPr>
            <a:t> from petroleum feedstock</a:t>
          </a:r>
          <a:endParaRPr lang="ru-RU" sz="1400" kern="1200" dirty="0">
            <a:solidFill>
              <a:srgbClr val="00B050"/>
            </a:solidFill>
          </a:endParaRPr>
        </a:p>
      </dsp:txBody>
      <dsp:txXfrm>
        <a:off x="16392" y="24310"/>
        <a:ext cx="5758416" cy="303006"/>
      </dsp:txXfrm>
    </dsp:sp>
    <dsp:sp modelId="{CF4D03C6-47E1-4069-BAE5-FB859D20FE5B}">
      <dsp:nvSpPr>
        <dsp:cNvPr id="0" name=""/>
        <dsp:cNvSpPr/>
      </dsp:nvSpPr>
      <dsp:spPr>
        <a:xfrm>
          <a:off x="0" y="343708"/>
          <a:ext cx="5791200" cy="115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3871" tIns="13970" rIns="78232" bIns="13970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1100" kern="1200" dirty="0"/>
        </a:p>
      </dsp:txBody>
      <dsp:txXfrm>
        <a:off x="0" y="343708"/>
        <a:ext cx="5791200" cy="11592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BC95FD-06FF-428F-AC1F-8C00EA883C19}">
      <dsp:nvSpPr>
        <dsp:cNvPr id="0" name=""/>
        <dsp:cNvSpPr/>
      </dsp:nvSpPr>
      <dsp:spPr>
        <a:xfrm>
          <a:off x="1301946" y="1840539"/>
          <a:ext cx="561941" cy="4792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6735"/>
              </a:lnTo>
              <a:lnTo>
                <a:pt x="561941" y="256735"/>
              </a:lnTo>
              <a:lnTo>
                <a:pt x="561941" y="479270"/>
              </a:lnTo>
            </a:path>
          </a:pathLst>
        </a:custGeom>
        <a:noFill/>
        <a:ln w="9525" cap="rnd" cmpd="sng" algn="ctr">
          <a:noFill/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ln w="76200">
              <a:solidFill>
                <a:schemeClr val="tx1"/>
              </a:solidFill>
            </a:ln>
          </a:endParaRPr>
        </a:p>
      </dsp:txBody>
      <dsp:txXfrm>
        <a:off x="1563947" y="2072594"/>
        <a:ext cx="37938" cy="15159"/>
      </dsp:txXfrm>
    </dsp:sp>
    <dsp:sp modelId="{0952B1C5-6362-499B-8DEF-43C16AF532AF}">
      <dsp:nvSpPr>
        <dsp:cNvPr id="0" name=""/>
        <dsp:cNvSpPr/>
      </dsp:nvSpPr>
      <dsp:spPr>
        <a:xfrm>
          <a:off x="59025" y="626324"/>
          <a:ext cx="2485842" cy="1216015"/>
        </a:xfrm>
        <a:prstGeom prst="round2DiagRect">
          <a:avLst/>
        </a:prstGeom>
        <a:solidFill>
          <a:srgbClr val="FFFF99"/>
        </a:solidFill>
        <a:ln w="9525" cap="rnd" cmpd="sng" algn="ctr">
          <a:solidFill>
            <a:schemeClr val="tx1">
              <a:lumMod val="85000"/>
              <a:lumOff val="1500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- </a:t>
          </a:r>
          <a:r>
            <a:rPr lang="en-US" sz="1200" b="0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Elemental composition</a:t>
          </a:r>
          <a:r>
            <a:rPr lang="ru-RU" sz="1200" b="0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;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- </a:t>
          </a:r>
          <a:r>
            <a:rPr lang="en-US" sz="1200" b="0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Average molecular weights</a:t>
          </a:r>
          <a:r>
            <a:rPr lang="ru-RU" sz="1200" b="0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;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- </a:t>
          </a:r>
          <a:r>
            <a:rPr lang="en-US" sz="1200" b="0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Distribution of hydrogen atoms</a:t>
          </a:r>
          <a:r>
            <a:rPr lang="ru-RU" sz="1300" b="0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;</a:t>
          </a:r>
        </a:p>
      </dsp:txBody>
      <dsp:txXfrm>
        <a:off x="118386" y="685685"/>
        <a:ext cx="2367120" cy="1097293"/>
      </dsp:txXfrm>
    </dsp:sp>
    <dsp:sp modelId="{4EBC56B7-6BE8-4BE7-812D-4EBCB95D5328}">
      <dsp:nvSpPr>
        <dsp:cNvPr id="0" name=""/>
        <dsp:cNvSpPr/>
      </dsp:nvSpPr>
      <dsp:spPr>
        <a:xfrm>
          <a:off x="602477" y="2352209"/>
          <a:ext cx="2522820" cy="522861"/>
        </a:xfrm>
        <a:prstGeom prst="round2DiagRect">
          <a:avLst/>
        </a:prstGeom>
        <a:solidFill>
          <a:srgbClr val="99FF99"/>
        </a:solidFill>
        <a:ln w="9525" cap="rnd" cmpd="sng" algn="ctr">
          <a:solidFill>
            <a:schemeClr val="tx1">
              <a:lumMod val="85000"/>
              <a:lumOff val="1500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Structural group analysis</a:t>
          </a:r>
          <a:endParaRPr lang="ru-RU" sz="1200" b="0" kern="1200" dirty="0">
            <a:solidFill>
              <a:schemeClr val="tx1"/>
            </a:solidFill>
            <a:latin typeface="+mn-lt"/>
            <a:cs typeface="Times New Roman" pitchFamily="18" charset="0"/>
          </a:endParaRPr>
        </a:p>
      </dsp:txBody>
      <dsp:txXfrm>
        <a:off x="628001" y="2377733"/>
        <a:ext cx="2471772" cy="47181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BFC293-0274-4ACF-A5D1-4309A254D68D}">
      <dsp:nvSpPr>
        <dsp:cNvPr id="0" name=""/>
        <dsp:cNvSpPr/>
      </dsp:nvSpPr>
      <dsp:spPr>
        <a:xfrm>
          <a:off x="745" y="243213"/>
          <a:ext cx="1589555" cy="953733"/>
        </a:xfrm>
        <a:prstGeom prst="roundRect">
          <a:avLst>
            <a:gd name="adj" fmla="val 10000"/>
          </a:avLst>
        </a:prstGeom>
        <a:solidFill>
          <a:srgbClr val="CCECFF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dirty="0" smtClean="0">
              <a:latin typeface="+mn-lt"/>
              <a:cs typeface="Times New Roman" pitchFamily="18" charset="0"/>
            </a:rPr>
            <a:t>Increase in the </a:t>
          </a:r>
          <a:r>
            <a:rPr lang="en-US" sz="1200" b="0" kern="1200" dirty="0" err="1" smtClean="0">
              <a:latin typeface="+mn-lt"/>
              <a:cs typeface="Times New Roman" pitchFamily="18" charset="0"/>
            </a:rPr>
            <a:t>hydroconversion</a:t>
          </a:r>
          <a:r>
            <a:rPr lang="en-US" sz="1200" b="0" kern="1200" dirty="0" smtClean="0">
              <a:latin typeface="+mn-lt"/>
              <a:cs typeface="Times New Roman" pitchFamily="18" charset="0"/>
            </a:rPr>
            <a:t> temperature to </a:t>
          </a:r>
          <a:r>
            <a:rPr lang="ru-RU" sz="1200" b="0" kern="1200" dirty="0" smtClean="0">
              <a:latin typeface="+mn-lt"/>
              <a:cs typeface="Times New Roman" pitchFamily="18" charset="0"/>
            </a:rPr>
            <a:t>440⁰ С</a:t>
          </a:r>
          <a:endParaRPr lang="ru-RU" sz="1200" b="0" kern="1200" dirty="0">
            <a:latin typeface="+mn-lt"/>
            <a:cs typeface="Times New Roman" pitchFamily="18" charset="0"/>
          </a:endParaRPr>
        </a:p>
      </dsp:txBody>
      <dsp:txXfrm>
        <a:off x="28679" y="271147"/>
        <a:ext cx="1533687" cy="897865"/>
      </dsp:txXfrm>
    </dsp:sp>
    <dsp:sp modelId="{31A2E52E-3DEF-4B23-A0D7-9702BC516710}">
      <dsp:nvSpPr>
        <dsp:cNvPr id="0" name=""/>
        <dsp:cNvSpPr/>
      </dsp:nvSpPr>
      <dsp:spPr>
        <a:xfrm>
          <a:off x="1730181" y="522975"/>
          <a:ext cx="336985" cy="3942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b="1" kern="1200">
            <a:latin typeface="Times New Roman" pitchFamily="18" charset="0"/>
            <a:cs typeface="Times New Roman" pitchFamily="18" charset="0"/>
          </a:endParaRPr>
        </a:p>
      </dsp:txBody>
      <dsp:txXfrm>
        <a:off x="1730181" y="601817"/>
        <a:ext cx="235890" cy="236525"/>
      </dsp:txXfrm>
    </dsp:sp>
    <dsp:sp modelId="{C42E194E-2383-4E01-9A30-4234D83765FA}">
      <dsp:nvSpPr>
        <dsp:cNvPr id="0" name=""/>
        <dsp:cNvSpPr/>
      </dsp:nvSpPr>
      <dsp:spPr>
        <a:xfrm>
          <a:off x="2226123" y="243213"/>
          <a:ext cx="1589555" cy="953733"/>
        </a:xfrm>
        <a:prstGeom prst="roundRect">
          <a:avLst>
            <a:gd name="adj" fmla="val 10000"/>
          </a:avLst>
        </a:prstGeom>
        <a:solidFill>
          <a:srgbClr val="99FF99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cs typeface="Times New Roman" pitchFamily="18" charset="0"/>
            </a:rPr>
            <a:t>Increase in the amount of unsubstituted aromatic rings </a:t>
          </a:r>
          <a:endParaRPr lang="ru-RU" sz="1200" b="0" kern="1200" dirty="0">
            <a:latin typeface="+mn-lt"/>
            <a:cs typeface="Times New Roman" pitchFamily="18" charset="0"/>
          </a:endParaRPr>
        </a:p>
      </dsp:txBody>
      <dsp:txXfrm>
        <a:off x="2254057" y="271147"/>
        <a:ext cx="1533687" cy="8978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3" name="Прямая соединительная линия 2"/>
        <cdr:cNvSpPr/>
      </cdr:nvSpPr>
      <cdr:spPr>
        <a:xfrm xmlns:a="http://schemas.openxmlformats.org/drawingml/2006/main" flipH="1">
          <a:off x="-15442266" y="-1206874"/>
          <a:ext cx="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0.23593</cdr:x>
      <cdr:y>0.02998</cdr:y>
    </cdr:from>
    <cdr:to>
      <cdr:x>0.82947</cdr:x>
      <cdr:y>0.17423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1157690" y="86340"/>
          <a:ext cx="2912411" cy="415498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>
            <a:defRPr sz="1100" b="0" i="0" u="none" strike="noStrike" kern="1200" baseline="0">
              <a:solidFill>
                <a:srgbClr val="373545"/>
              </a:solidFill>
              <a:latin typeface="+mn-lt"/>
              <a:ea typeface="+mn-ea"/>
              <a:cs typeface="+mn-cs"/>
            </a:defRPr>
          </a:pPr>
          <a:r>
            <a:rPr lang="en-US" sz="1050" dirty="0" smtClean="0"/>
            <a:t>C</a:t>
          </a:r>
          <a:r>
            <a:rPr lang="en-US" sz="900" dirty="0" smtClean="0"/>
            <a:t>n</a:t>
          </a:r>
          <a:r>
            <a:rPr lang="en-US" sz="1050" dirty="0" smtClean="0"/>
            <a:t> – number of naphthenic carbon atoms</a:t>
          </a:r>
        </a:p>
        <a:p xmlns:a="http://schemas.openxmlformats.org/drawingml/2006/main">
          <a:pPr>
            <a:defRPr sz="1100" b="0" i="0" u="none" strike="noStrike" kern="1200" baseline="0">
              <a:solidFill>
                <a:srgbClr val="373545"/>
              </a:solidFill>
              <a:latin typeface="+mn-lt"/>
              <a:ea typeface="+mn-ea"/>
              <a:cs typeface="+mn-cs"/>
            </a:defRPr>
          </a:pPr>
          <a:r>
            <a:rPr lang="en-US" sz="1050" dirty="0" err="1" smtClean="0"/>
            <a:t>C</a:t>
          </a:r>
          <a:r>
            <a:rPr lang="en-US" sz="900" dirty="0" err="1" smtClean="0"/>
            <a:t>p</a:t>
          </a:r>
          <a:r>
            <a:rPr lang="en-US" sz="1050" dirty="0" smtClean="0"/>
            <a:t> – number of paraffinic carbon atoms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DB207B-1C50-4139-88DE-210885D5CEF0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BA134F-E451-44D2-A3C3-7702FC5B3F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5079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A134F-E451-44D2-A3C3-7702FC5B3F4D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77293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A134F-E451-44D2-A3C3-7702FC5B3F4D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90495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A134F-E451-44D2-A3C3-7702FC5B3F4D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7502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0379A-892C-4963-B76F-7528A6D9F7C3}" type="datetime1">
              <a:rPr lang="ru-RU" smtClean="0"/>
              <a:pPr/>
              <a:t>29.11.2015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9E2EF8E0-BD6C-4EF8-80B7-BDC98E1B7A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8629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BD911-DF27-4528-B5AB-7509A370BEB2}" type="datetime1">
              <a:rPr lang="ru-RU" smtClean="0"/>
              <a:pPr/>
              <a:t>29.11.2015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9E2EF8E0-BD6C-4EF8-80B7-BDC98E1B7A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744802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BD911-DF27-4528-B5AB-7509A370BEB2}" type="datetime1">
              <a:rPr lang="ru-RU" smtClean="0"/>
              <a:pPr/>
              <a:t>29.11.2015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9E2EF8E0-BD6C-4EF8-80B7-BDC98E1B7AA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75402783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BD911-DF27-4528-B5AB-7509A370BEB2}" type="datetime1">
              <a:rPr lang="ru-RU" smtClean="0"/>
              <a:pPr/>
              <a:t>29.11.2015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9E2EF8E0-BD6C-4EF8-80B7-BDC98E1B7A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1676216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BD911-DF27-4528-B5AB-7509A370BEB2}" type="datetime1">
              <a:rPr lang="ru-RU" smtClean="0"/>
              <a:pPr/>
              <a:t>29.11.2015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9E2EF8E0-BD6C-4EF8-80B7-BDC98E1B7AA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88817737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BD911-DF27-4528-B5AB-7509A370BEB2}" type="datetime1">
              <a:rPr lang="ru-RU" smtClean="0"/>
              <a:pPr/>
              <a:t>29.11.2015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9E2EF8E0-BD6C-4EF8-80B7-BDC98E1B7A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8608938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0385F-7217-4284-A3FC-390BCC8DC819}" type="datetime1">
              <a:rPr lang="ru-RU" smtClean="0"/>
              <a:pPr/>
              <a:t>29.11.2015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EF8E0-BD6C-4EF8-80B7-BDC98E1B7A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60138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E8405-565D-48B2-B6F9-CA23F6E78DF7}" type="datetime1">
              <a:rPr lang="ru-RU" smtClean="0"/>
              <a:pPr/>
              <a:t>29.11.2015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EF8E0-BD6C-4EF8-80B7-BDC98E1B7A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3496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EE16E-2773-440A-A6D8-44A9978FDB0B}" type="datetime1">
              <a:rPr lang="ru-RU" smtClean="0"/>
              <a:pPr/>
              <a:t>29.11.2015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EF8E0-BD6C-4EF8-80B7-BDC98E1B7A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3603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3CA78-6CB7-45B5-8B58-85B37DBAAC09}" type="datetime1">
              <a:rPr lang="ru-RU" smtClean="0"/>
              <a:pPr/>
              <a:t>29.11.2015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9E2EF8E0-BD6C-4EF8-80B7-BDC98E1B7A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8934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A2506-0121-42FB-BBB9-39663A0D359B}" type="datetime1">
              <a:rPr lang="ru-RU" smtClean="0"/>
              <a:pPr/>
              <a:t>29.11.2015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9E2EF8E0-BD6C-4EF8-80B7-BDC98E1B7A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4973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C84C8-457D-4792-B9EA-A097124E37A6}" type="datetime1">
              <a:rPr lang="ru-RU" smtClean="0"/>
              <a:pPr/>
              <a:t>29.11.2015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9E2EF8E0-BD6C-4EF8-80B7-BDC98E1B7A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4518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2DB22-0E54-4B6E-A8F2-F11E1A656EC7}" type="datetime1">
              <a:rPr lang="ru-RU" smtClean="0"/>
              <a:pPr/>
              <a:t>29.11.2015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EF8E0-BD6C-4EF8-80B7-BDC98E1B7A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3796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CABFD-045C-480B-BFC5-391A4859864E}" type="datetime1">
              <a:rPr lang="ru-RU" smtClean="0"/>
              <a:pPr/>
              <a:t>29.11.2015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EF8E0-BD6C-4EF8-80B7-BDC98E1B7A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9296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0F6B1-EB26-4444-9E8F-273A9BD2EE68}" type="datetime1">
              <a:rPr lang="ru-RU" smtClean="0"/>
              <a:pPr/>
              <a:t>29.11.2015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EF8E0-BD6C-4EF8-80B7-BDC98E1B7A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7255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93025-480A-4417-AA0D-B8479D0C9C74}" type="datetime1">
              <a:rPr lang="ru-RU" smtClean="0"/>
              <a:pPr/>
              <a:t>29.11.2015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9E2EF8E0-BD6C-4EF8-80B7-BDC98E1B7A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1471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749"/>
            <a:ext cx="1952272" cy="6852504"/>
            <a:chOff x="6627813" y="196102"/>
            <a:chExt cx="1952625" cy="5677649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610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BBD911-DF27-4528-B5AB-7509A370BEB2}" type="datetime1">
              <a:rPr lang="ru-RU" smtClean="0"/>
              <a:pPr/>
              <a:t>29.11.2015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9E2EF8E0-BD6C-4EF8-80B7-BDC98E1B7A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5565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3" r:id="rId1"/>
    <p:sldLayoutId id="2147484004" r:id="rId2"/>
    <p:sldLayoutId id="2147484005" r:id="rId3"/>
    <p:sldLayoutId id="2147484006" r:id="rId4"/>
    <p:sldLayoutId id="2147484007" r:id="rId5"/>
    <p:sldLayoutId id="2147484008" r:id="rId6"/>
    <p:sldLayoutId id="2147484009" r:id="rId7"/>
    <p:sldLayoutId id="2147484010" r:id="rId8"/>
    <p:sldLayoutId id="2147484011" r:id="rId9"/>
    <p:sldLayoutId id="2147484012" r:id="rId10"/>
    <p:sldLayoutId id="2147484013" r:id="rId11"/>
    <p:sldLayoutId id="2147484014" r:id="rId12"/>
    <p:sldLayoutId id="2147484015" r:id="rId13"/>
    <p:sldLayoutId id="2147484016" r:id="rId14"/>
    <p:sldLayoutId id="2147484017" r:id="rId15"/>
    <p:sldLayoutId id="2147484018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2.xml"/><Relationship Id="rId3" Type="http://schemas.openxmlformats.org/officeDocument/2006/relationships/image" Target="../media/image14.png"/><Relationship Id="rId7" Type="http://schemas.openxmlformats.org/officeDocument/2006/relationships/diagramColors" Target="../diagrams/colors12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2.xml"/><Relationship Id="rId5" Type="http://schemas.openxmlformats.org/officeDocument/2006/relationships/diagramLayout" Target="../diagrams/layout12.xml"/><Relationship Id="rId4" Type="http://schemas.openxmlformats.org/officeDocument/2006/relationships/diagramData" Target="../diagrams/data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4.xml"/><Relationship Id="rId3" Type="http://schemas.openxmlformats.org/officeDocument/2006/relationships/chart" Target="../charts/chart8.xml"/><Relationship Id="rId7" Type="http://schemas.openxmlformats.org/officeDocument/2006/relationships/diagramColors" Target="../diagrams/colors14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4.xml"/><Relationship Id="rId5" Type="http://schemas.openxmlformats.org/officeDocument/2006/relationships/diagramLayout" Target="../diagrams/layout14.xml"/><Relationship Id="rId4" Type="http://schemas.openxmlformats.org/officeDocument/2006/relationships/diagramData" Target="../diagrams/data14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5.xml"/><Relationship Id="rId13" Type="http://schemas.microsoft.com/office/2007/relationships/diagramDrawing" Target="../diagrams/drawing16.xml"/><Relationship Id="rId18" Type="http://schemas.microsoft.com/office/2007/relationships/diagramDrawing" Target="../diagrams/drawing17.xml"/><Relationship Id="rId3" Type="http://schemas.openxmlformats.org/officeDocument/2006/relationships/chart" Target="../charts/chart10.xml"/><Relationship Id="rId7" Type="http://schemas.openxmlformats.org/officeDocument/2006/relationships/diagramColors" Target="../diagrams/colors15.xml"/><Relationship Id="rId12" Type="http://schemas.openxmlformats.org/officeDocument/2006/relationships/diagramColors" Target="../diagrams/colors16.xml"/><Relationship Id="rId17" Type="http://schemas.openxmlformats.org/officeDocument/2006/relationships/diagramColors" Target="../diagrams/colors17.xml"/><Relationship Id="rId2" Type="http://schemas.openxmlformats.org/officeDocument/2006/relationships/chart" Target="../charts/chart9.xml"/><Relationship Id="rId16" Type="http://schemas.openxmlformats.org/officeDocument/2006/relationships/diagramQuickStyle" Target="../diagrams/quickStyle1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5.xml"/><Relationship Id="rId11" Type="http://schemas.openxmlformats.org/officeDocument/2006/relationships/diagramQuickStyle" Target="../diagrams/quickStyle16.xml"/><Relationship Id="rId5" Type="http://schemas.openxmlformats.org/officeDocument/2006/relationships/diagramLayout" Target="../diagrams/layout15.xml"/><Relationship Id="rId15" Type="http://schemas.openxmlformats.org/officeDocument/2006/relationships/diagramLayout" Target="../diagrams/layout17.xml"/><Relationship Id="rId10" Type="http://schemas.openxmlformats.org/officeDocument/2006/relationships/diagramLayout" Target="../diagrams/layout16.xml"/><Relationship Id="rId4" Type="http://schemas.openxmlformats.org/officeDocument/2006/relationships/diagramData" Target="../diagrams/data15.xml"/><Relationship Id="rId9" Type="http://schemas.openxmlformats.org/officeDocument/2006/relationships/diagramData" Target="../diagrams/data16.xml"/><Relationship Id="rId14" Type="http://schemas.openxmlformats.org/officeDocument/2006/relationships/diagramData" Target="../diagrams/data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13" Type="http://schemas.openxmlformats.org/officeDocument/2006/relationships/diagramData" Target="../diagrams/data5.xml"/><Relationship Id="rId18" Type="http://schemas.openxmlformats.org/officeDocument/2006/relationships/diagramData" Target="../diagrams/data6.xml"/><Relationship Id="rId3" Type="http://schemas.openxmlformats.org/officeDocument/2006/relationships/diagramData" Target="../diagrams/data3.xml"/><Relationship Id="rId21" Type="http://schemas.openxmlformats.org/officeDocument/2006/relationships/diagramColors" Target="../diagrams/colors6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17" Type="http://schemas.microsoft.com/office/2007/relationships/diagramDrawing" Target="../diagrams/drawing5.xml"/><Relationship Id="rId2" Type="http://schemas.openxmlformats.org/officeDocument/2006/relationships/notesSlide" Target="../notesSlides/notesSlide2.xml"/><Relationship Id="rId16" Type="http://schemas.openxmlformats.org/officeDocument/2006/relationships/diagramColors" Target="../diagrams/colors5.xml"/><Relationship Id="rId20" Type="http://schemas.openxmlformats.org/officeDocument/2006/relationships/diagramQuickStyle" Target="../diagrams/quickStyl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4.xml"/><Relationship Id="rId19" Type="http://schemas.openxmlformats.org/officeDocument/2006/relationships/diagramLayout" Target="../diagrams/layout6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Relationship Id="rId14" Type="http://schemas.openxmlformats.org/officeDocument/2006/relationships/diagramLayout" Target="../diagrams/layout5.xml"/><Relationship Id="rId22" Type="http://schemas.microsoft.com/office/2007/relationships/diagramDrawing" Target="../diagrams/drawing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0.xml"/><Relationship Id="rId13" Type="http://schemas.openxmlformats.org/officeDocument/2006/relationships/chart" Target="../charts/chart5.xml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12" Type="http://schemas.microsoft.com/office/2007/relationships/diagramDrawing" Target="../diagrams/drawing10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11" Type="http://schemas.openxmlformats.org/officeDocument/2006/relationships/diagramColors" Target="../diagrams/colors10.xml"/><Relationship Id="rId5" Type="http://schemas.openxmlformats.org/officeDocument/2006/relationships/diagramQuickStyle" Target="../diagrams/quickStyle9.xml"/><Relationship Id="rId10" Type="http://schemas.openxmlformats.org/officeDocument/2006/relationships/diagramQuickStyle" Target="../diagrams/quickStyle10.xml"/><Relationship Id="rId4" Type="http://schemas.openxmlformats.org/officeDocument/2006/relationships/diagramLayout" Target="../diagrams/layout9.xml"/><Relationship Id="rId9" Type="http://schemas.openxmlformats.org/officeDocument/2006/relationships/diagramLayout" Target="../diagrams/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7255" y="2241348"/>
            <a:ext cx="7988145" cy="1088103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>
                <a:solidFill>
                  <a:schemeClr val="accent3">
                    <a:lumMod val="75000"/>
                  </a:schemeClr>
                </a:solidFill>
                <a:latin typeface="Corbel" panose="020B0503020204020204" pitchFamily="34" charset="0"/>
              </a:rPr>
              <a:t> </a:t>
            </a: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Corbel" panose="020B0503020204020204" pitchFamily="34" charset="0"/>
              </a:rPr>
              <a:t/>
            </a:r>
            <a:b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Corbel" panose="020B0503020204020204" pitchFamily="34" charset="0"/>
              </a:rPr>
            </a:br>
            <a:r>
              <a:rPr lang="ru-RU" sz="2000" b="1" dirty="0" smtClean="0"/>
              <a:t> </a:t>
            </a:r>
            <a:r>
              <a:rPr lang="en-US" sz="2400" b="1" dirty="0"/>
              <a:t>THE STRUCTURAL CHANGES OF ASPHALTENES </a:t>
            </a:r>
            <a:r>
              <a:rPr lang="en-US" sz="2400" b="1" dirty="0" smtClean="0"/>
              <a:t>DURING </a:t>
            </a:r>
            <a:r>
              <a:rPr lang="en-US" sz="2400" b="1" dirty="0"/>
              <a:t>HYDROCONVERSION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b="1" cap="none" dirty="0"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96154" y="167979"/>
            <a:ext cx="7772400" cy="871754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</a:pPr>
            <a:r>
              <a:rPr lang="en-US" sz="1600" dirty="0" smtClean="0"/>
              <a:t>3</a:t>
            </a:r>
            <a:r>
              <a:rPr lang="en-US" sz="1600" dirty="0"/>
              <a:t>r</a:t>
            </a:r>
            <a:r>
              <a:rPr lang="en-US" sz="1600" dirty="0" smtClean="0"/>
              <a:t>d World Congress on Petrochemical and Chemical Engineering</a:t>
            </a:r>
            <a:endParaRPr lang="ru-RU" sz="1600" dirty="0" smtClean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01525" y="3297295"/>
            <a:ext cx="3581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Olga Zaitceva</a:t>
            </a:r>
            <a:r>
              <a:rPr lang="en-US" sz="1400" baseline="30000" dirty="0" smtClean="0"/>
              <a:t>1,2</a:t>
            </a:r>
            <a:r>
              <a:rPr lang="en-US" sz="1400" dirty="0" smtClean="0"/>
              <a:t>,</a:t>
            </a:r>
          </a:p>
          <a:p>
            <a:r>
              <a:rPr lang="en-US" sz="1400" dirty="0" smtClean="0"/>
              <a:t>MChEng., Junior Researcher</a:t>
            </a:r>
            <a:endParaRPr lang="ru-RU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4019352" y="6340060"/>
            <a:ext cx="13276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Atlanta, 2015</a:t>
            </a:r>
            <a:endParaRPr lang="ru-RU" sz="1400" dirty="0"/>
          </a:p>
        </p:txBody>
      </p:sp>
      <p:pic>
        <p:nvPicPr>
          <p:cNvPr id="8" name="Рисунок 3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056" y="50638"/>
            <a:ext cx="817004" cy="805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5967" y="50638"/>
            <a:ext cx="789433" cy="778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959901" y="3840040"/>
            <a:ext cx="6955499" cy="555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en-US" sz="1400" baseline="30000" dirty="0"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1400" dirty="0">
                <a:ea typeface="Calibri" panose="020F0502020204030204" pitchFamily="34" charset="0"/>
                <a:cs typeface="Times New Roman" panose="02020603050405020304" pitchFamily="18" charset="0"/>
              </a:rPr>
              <a:t>Topchiev Institute of Petrochemical Synthesis, Russian Academy of </a:t>
            </a:r>
            <a:r>
              <a:rPr lang="en-US" sz="1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Sciences</a:t>
            </a:r>
            <a:endParaRPr lang="ru-RU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/>
            <a:r>
              <a:rPr lang="en-US" sz="1400" baseline="30000" dirty="0">
                <a:ea typeface="Calibri" panose="020F0502020204030204" pitchFamily="34" charset="0"/>
              </a:rPr>
              <a:t>2</a:t>
            </a:r>
            <a:r>
              <a:rPr lang="en-US" sz="1400" dirty="0">
                <a:ea typeface="Calibri" panose="020F0502020204030204" pitchFamily="34" charset="0"/>
              </a:rPr>
              <a:t>Gubkin Russian State University of Oil and </a:t>
            </a:r>
            <a:r>
              <a:rPr lang="en-US" sz="1400" dirty="0" smtClean="0">
                <a:ea typeface="Calibri" panose="020F0502020204030204" pitchFamily="34" charset="0"/>
              </a:rPr>
              <a:t>Gas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EF8E0-BD6C-4EF8-80B7-BDC98E1B7AA2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3" name="Выгнутая вниз стрелка 2"/>
          <p:cNvSpPr/>
          <p:nvPr/>
        </p:nvSpPr>
        <p:spPr>
          <a:xfrm rot="11118422" flipH="1">
            <a:off x="4673059" y="1607963"/>
            <a:ext cx="2698451" cy="753218"/>
          </a:xfrm>
          <a:prstGeom prst="curvedUpArrow">
            <a:avLst>
              <a:gd name="adj1" fmla="val 19380"/>
              <a:gd name="adj2" fmla="val 48029"/>
              <a:gd name="adj3" fmla="val 36332"/>
            </a:avLst>
          </a:prstGeom>
          <a:solidFill>
            <a:srgbClr val="99FF99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Выгнутая вниз стрелка 4"/>
          <p:cNvSpPr/>
          <p:nvPr/>
        </p:nvSpPr>
        <p:spPr>
          <a:xfrm rot="20972017">
            <a:off x="1737646" y="4387911"/>
            <a:ext cx="2698451" cy="753218"/>
          </a:xfrm>
          <a:prstGeom prst="curvedUpArrow">
            <a:avLst>
              <a:gd name="adj1" fmla="val 19380"/>
              <a:gd name="adj2" fmla="val 48029"/>
              <a:gd name="adj3" fmla="val 36332"/>
            </a:avLst>
          </a:prstGeom>
          <a:solidFill>
            <a:srgbClr val="99FF99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371600" y="152400"/>
            <a:ext cx="7315200" cy="990600"/>
          </a:xfrm>
        </p:spPr>
        <p:txBody>
          <a:bodyPr>
            <a:noAutofit/>
          </a:bodyPr>
          <a:lstStyle/>
          <a:p>
            <a:r>
              <a:rPr lang="en-US" sz="2000" dirty="0" smtClean="0"/>
              <a:t>Scheme of structural transformations of </a:t>
            </a:r>
            <a:r>
              <a:rPr lang="en-US" sz="2000" dirty="0" err="1" smtClean="0"/>
              <a:t>asphaltene</a:t>
            </a:r>
            <a:r>
              <a:rPr lang="en-US" sz="2000" dirty="0" smtClean="0"/>
              <a:t> molecules depending on hydroconversion temperature</a:t>
            </a:r>
            <a:endParaRPr lang="ru-RU" sz="2000" dirty="0"/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868333290"/>
              </p:ext>
            </p:extLst>
          </p:nvPr>
        </p:nvGraphicFramePr>
        <p:xfrm>
          <a:off x="0" y="2276872"/>
          <a:ext cx="9144000" cy="2160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Нашивка 4"/>
          <p:cNvSpPr/>
          <p:nvPr/>
        </p:nvSpPr>
        <p:spPr>
          <a:xfrm>
            <a:off x="631444" y="3953212"/>
            <a:ext cx="1835238" cy="777686"/>
          </a:xfrm>
          <a:prstGeom prst="roundRect">
            <a:avLst/>
          </a:prstGeom>
          <a:ln w="952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spcFirstLastPara="0" vert="horz" wrap="square" lIns="56007" tIns="18669" rIns="18669" bIns="18669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50" b="1" kern="1200" dirty="0" err="1" smtClean="0">
                <a:solidFill>
                  <a:schemeClr val="accent3">
                    <a:lumMod val="50000"/>
                  </a:schemeClr>
                </a:solidFill>
              </a:rPr>
              <a:t>Asphaltenes</a:t>
            </a:r>
            <a:r>
              <a:rPr lang="en-US" sz="1050" b="1" kern="1200" dirty="0" smtClean="0">
                <a:solidFill>
                  <a:schemeClr val="accent3">
                    <a:lumMod val="50000"/>
                  </a:schemeClr>
                </a:solidFill>
              </a:rPr>
              <a:t> of vacuum residue</a:t>
            </a:r>
            <a:endParaRPr lang="ru-RU" sz="1050" b="1" kern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" name="Нашивка 4"/>
          <p:cNvSpPr/>
          <p:nvPr/>
        </p:nvSpPr>
        <p:spPr>
          <a:xfrm>
            <a:off x="6582423" y="3956309"/>
            <a:ext cx="2285323" cy="777686"/>
          </a:xfrm>
          <a:prstGeom prst="roundRect">
            <a:avLst/>
          </a:prstGeom>
          <a:ln w="952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spcFirstLastPara="0" vert="horz" wrap="square" lIns="56007" tIns="18669" rIns="18669" bIns="18669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</a:pPr>
            <a:r>
              <a:rPr lang="en-US" sz="1050" b="1" dirty="0" err="1">
                <a:solidFill>
                  <a:schemeClr val="accent3">
                    <a:lumMod val="50000"/>
                  </a:schemeClr>
                </a:solidFill>
              </a:rPr>
              <a:t>Asphaltenes</a:t>
            </a:r>
            <a:r>
              <a:rPr lang="en-US" sz="105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1050" b="1" dirty="0" smtClean="0">
                <a:solidFill>
                  <a:schemeClr val="accent3">
                    <a:lumMod val="50000"/>
                  </a:schemeClr>
                </a:solidFill>
              </a:rPr>
              <a:t>of </a:t>
            </a:r>
            <a:r>
              <a:rPr lang="en-US" sz="1050" b="1" dirty="0" err="1" smtClean="0">
                <a:solidFill>
                  <a:schemeClr val="accent3">
                    <a:lumMod val="50000"/>
                  </a:schemeClr>
                </a:solidFill>
              </a:rPr>
              <a:t>hydroconversion</a:t>
            </a:r>
            <a:r>
              <a:rPr lang="en-US" sz="105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1050" b="1" dirty="0">
                <a:solidFill>
                  <a:schemeClr val="accent3">
                    <a:lumMod val="50000"/>
                  </a:schemeClr>
                </a:solidFill>
              </a:rPr>
              <a:t>produc</a:t>
            </a:r>
            <a:r>
              <a:rPr lang="en-US" sz="1000" b="1" dirty="0">
                <a:solidFill>
                  <a:schemeClr val="accent3">
                    <a:lumMod val="50000"/>
                  </a:schemeClr>
                </a:solidFill>
              </a:rPr>
              <a:t>ts</a:t>
            </a:r>
            <a:endParaRPr lang="ru-RU" sz="1050" b="1" dirty="0">
              <a:solidFill>
                <a:schemeClr val="accent3">
                  <a:lumMod val="50000"/>
                </a:schemeClr>
              </a:solidFill>
            </a:endParaRPr>
          </a:p>
          <a:p>
            <a:pPr lvl="0" algn="ctr" defTabSz="622300">
              <a:spcBef>
                <a:spcPct val="0"/>
              </a:spcBef>
            </a:pPr>
            <a:r>
              <a:rPr lang="ru-RU" sz="1050" b="1" kern="1200" dirty="0" smtClean="0">
                <a:solidFill>
                  <a:schemeClr val="accent3">
                    <a:lumMod val="50000"/>
                  </a:schemeClr>
                </a:solidFill>
              </a:rPr>
              <a:t>(</a:t>
            </a:r>
            <a:r>
              <a:rPr lang="ru-RU" sz="1050" b="1" u="sng" kern="1200" dirty="0" smtClean="0">
                <a:solidFill>
                  <a:schemeClr val="accent3">
                    <a:lumMod val="50000"/>
                  </a:schemeClr>
                </a:solidFill>
              </a:rPr>
              <a:t>445-450°С</a:t>
            </a:r>
            <a:r>
              <a:rPr lang="ru-RU" sz="1050" b="1" kern="1200" dirty="0" smtClean="0">
                <a:solidFill>
                  <a:schemeClr val="accent3">
                    <a:lumMod val="50000"/>
                  </a:schemeClr>
                </a:solidFill>
              </a:rPr>
              <a:t>)</a:t>
            </a:r>
            <a:endParaRPr lang="ru-RU" sz="1050" b="1" kern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1" name="Нашивка 4"/>
          <p:cNvSpPr/>
          <p:nvPr/>
        </p:nvSpPr>
        <p:spPr>
          <a:xfrm>
            <a:off x="3455796" y="1944765"/>
            <a:ext cx="2285323" cy="777686"/>
          </a:xfrm>
          <a:prstGeom prst="roundRect">
            <a:avLst/>
          </a:prstGeom>
          <a:ln w="952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spcFirstLastPara="0" vert="horz" wrap="square" lIns="56007" tIns="18669" rIns="18669" bIns="18669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</a:pPr>
            <a:r>
              <a:rPr lang="en-US" sz="1050" b="1" dirty="0" err="1" smtClean="0">
                <a:solidFill>
                  <a:schemeClr val="accent3">
                    <a:lumMod val="50000"/>
                  </a:schemeClr>
                </a:solidFill>
              </a:rPr>
              <a:t>Asphaltenes</a:t>
            </a:r>
            <a:r>
              <a:rPr lang="en-US" sz="1050" b="1" dirty="0" smtClean="0">
                <a:solidFill>
                  <a:schemeClr val="accent3">
                    <a:lumMod val="50000"/>
                  </a:schemeClr>
                </a:solidFill>
              </a:rPr>
              <a:t> of hydroconversion produc</a:t>
            </a:r>
            <a:r>
              <a:rPr lang="en-US" sz="1000" b="1" dirty="0" smtClean="0">
                <a:solidFill>
                  <a:schemeClr val="accent3">
                    <a:lumMod val="50000"/>
                  </a:schemeClr>
                </a:solidFill>
              </a:rPr>
              <a:t>ts</a:t>
            </a:r>
            <a:endParaRPr lang="ru-RU" sz="1050" b="1" kern="12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lvl="0" algn="ctr" defTabSz="622300">
              <a:lnSpc>
                <a:spcPct val="90000"/>
              </a:lnSpc>
              <a:spcBef>
                <a:spcPct val="0"/>
              </a:spcBef>
            </a:pPr>
            <a:r>
              <a:rPr lang="en-US" sz="1050" b="1" u="sng" kern="1200" dirty="0" smtClean="0">
                <a:solidFill>
                  <a:schemeClr val="accent3">
                    <a:lumMod val="50000"/>
                  </a:schemeClr>
                </a:solidFill>
              </a:rPr>
              <a:t>(</a:t>
            </a:r>
            <a:r>
              <a:rPr lang="ru-RU" sz="1050" b="1" u="sng" kern="1200" dirty="0" smtClean="0">
                <a:solidFill>
                  <a:schemeClr val="accent3">
                    <a:lumMod val="50000"/>
                  </a:schemeClr>
                </a:solidFill>
              </a:rPr>
              <a:t>425-440°С</a:t>
            </a:r>
            <a:r>
              <a:rPr lang="ru-RU" sz="1050" b="1" kern="1200" dirty="0" smtClean="0">
                <a:solidFill>
                  <a:schemeClr val="accent3">
                    <a:lumMod val="50000"/>
                  </a:schemeClr>
                </a:solidFill>
              </a:rPr>
              <a:t>)</a:t>
            </a:r>
            <a:endParaRPr lang="ru-RU" sz="1050" b="1" kern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63688" y="5157192"/>
            <a:ext cx="18662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1</a:t>
            </a:r>
            <a:r>
              <a:rPr lang="en-US" sz="1200" baseline="30000" dirty="0" err="1" smtClean="0">
                <a:solidFill>
                  <a:schemeClr val="accent2">
                    <a:lumMod val="75000"/>
                  </a:schemeClr>
                </a:solidFill>
              </a:rPr>
              <a:t>st</a:t>
            </a:r>
            <a:r>
              <a:rPr lang="en-US" sz="1200" dirty="0" smtClean="0">
                <a:solidFill>
                  <a:schemeClr val="accent2">
                    <a:lumMod val="75000"/>
                  </a:schemeClr>
                </a:solidFill>
              </a:rPr>
              <a:t> TRANSITIONAL STATE</a:t>
            </a:r>
            <a:endParaRPr lang="ru-RU" sz="1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97096" y="1268500"/>
            <a:ext cx="26125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2</a:t>
            </a:r>
            <a:r>
              <a:rPr lang="en-US" sz="1200" baseline="30000" dirty="0" err="1" smtClean="0">
                <a:solidFill>
                  <a:schemeClr val="accent2">
                    <a:lumMod val="75000"/>
                  </a:schemeClr>
                </a:solidFill>
              </a:rPr>
              <a:t>nd</a:t>
            </a:r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2">
                    <a:lumMod val="75000"/>
                  </a:schemeClr>
                </a:solidFill>
              </a:rPr>
              <a:t>TRANSITIONAL STATE</a:t>
            </a:r>
            <a:endParaRPr lang="ru-RU" sz="1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434413" y="2722451"/>
            <a:ext cx="3253519" cy="1215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>
              <a:spcAft>
                <a:spcPts val="600"/>
              </a:spcAft>
              <a:buFont typeface="+mj-lt"/>
              <a:buAutoNum type="alphaLcParenR"/>
            </a:pPr>
            <a:r>
              <a:rPr lang="en-US" sz="1050" dirty="0" smtClean="0"/>
              <a:t>Increase in aromaticity by the rise in the rate of dehydrogenation reactions of </a:t>
            </a:r>
            <a:r>
              <a:rPr lang="en-US" sz="1050" dirty="0" err="1" smtClean="0"/>
              <a:t>Rsat</a:t>
            </a:r>
            <a:endParaRPr lang="ru-RU" sz="1050" dirty="0" smtClean="0"/>
          </a:p>
          <a:p>
            <a:pPr marL="228600" lvl="0" indent="-228600">
              <a:spcAft>
                <a:spcPts val="600"/>
              </a:spcAft>
              <a:buFont typeface="+mj-lt"/>
              <a:buAutoNum type="alphaLcParenR"/>
            </a:pPr>
            <a:r>
              <a:rPr lang="en-US" sz="1050" dirty="0" smtClean="0"/>
              <a:t>Low extent of suppression </a:t>
            </a:r>
            <a:r>
              <a:rPr lang="en-US" sz="1050" dirty="0"/>
              <a:t>of </a:t>
            </a:r>
            <a:r>
              <a:rPr lang="en-US" sz="1050" dirty="0" smtClean="0"/>
              <a:t>hydrogenation reactions</a:t>
            </a:r>
            <a:r>
              <a:rPr lang="ru-RU" sz="1050" dirty="0" smtClean="0"/>
              <a:t>, </a:t>
            </a:r>
            <a:r>
              <a:rPr lang="en-US" sz="1050" dirty="0" smtClean="0"/>
              <a:t>stability of</a:t>
            </a:r>
            <a:r>
              <a:rPr lang="ru-RU" sz="1050" dirty="0" smtClean="0"/>
              <a:t> </a:t>
            </a:r>
            <a:r>
              <a:rPr lang="en-US" sz="1050" dirty="0" err="1" smtClean="0"/>
              <a:t>Rtot</a:t>
            </a:r>
            <a:r>
              <a:rPr lang="ru-RU" sz="1050" dirty="0" smtClean="0"/>
              <a:t> </a:t>
            </a:r>
            <a:r>
              <a:rPr lang="en-US" sz="1050" dirty="0"/>
              <a:t>in the condensed </a:t>
            </a:r>
            <a:r>
              <a:rPr lang="en-US" sz="1050" dirty="0" smtClean="0"/>
              <a:t>naphthenic-aromatic core</a:t>
            </a:r>
            <a:endParaRPr lang="ru-RU" sz="1050" dirty="0" smtClean="0"/>
          </a:p>
          <a:p>
            <a:pPr marL="228600" lvl="0" indent="-228600">
              <a:spcAft>
                <a:spcPts val="600"/>
              </a:spcAft>
              <a:buFont typeface="+mj-lt"/>
              <a:buAutoNum type="alphaLcParenR"/>
            </a:pPr>
            <a:r>
              <a:rPr lang="en-US" sz="1050" dirty="0" smtClean="0"/>
              <a:t>High degree of </a:t>
            </a:r>
            <a:r>
              <a:rPr lang="en-US" sz="1050" dirty="0" err="1" smtClean="0"/>
              <a:t>dealkylation</a:t>
            </a:r>
            <a:endParaRPr lang="ru-RU" sz="105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5892300" y="2722655"/>
            <a:ext cx="2925986" cy="1215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>
              <a:spcAft>
                <a:spcPts val="600"/>
              </a:spcAft>
              <a:buFont typeface="+mj-lt"/>
              <a:buAutoNum type="alphaLcParenR"/>
            </a:pPr>
            <a:r>
              <a:rPr lang="en-US" sz="1050" dirty="0"/>
              <a:t>Increase in the rate of </a:t>
            </a:r>
            <a:r>
              <a:rPr lang="en-US" sz="1050" dirty="0" smtClean="0"/>
              <a:t>dehydrogenation reactions, decrease in the </a:t>
            </a:r>
            <a:r>
              <a:rPr lang="en-US" sz="1050" dirty="0"/>
              <a:t>degree of </a:t>
            </a:r>
            <a:r>
              <a:rPr lang="en-US" sz="1050" dirty="0" err="1"/>
              <a:t>dealkylation</a:t>
            </a:r>
            <a:endParaRPr lang="en-US" sz="1050" dirty="0" smtClean="0"/>
          </a:p>
          <a:p>
            <a:pPr marL="228600" lvl="0" indent="-228600">
              <a:spcAft>
                <a:spcPts val="600"/>
              </a:spcAft>
              <a:buFont typeface="+mj-lt"/>
              <a:buAutoNum type="alphaLcParenR"/>
            </a:pPr>
            <a:r>
              <a:rPr lang="en-US" sz="1050" dirty="0" smtClean="0"/>
              <a:t>Stability </a:t>
            </a:r>
            <a:r>
              <a:rPr lang="en-US" sz="1050" dirty="0"/>
              <a:t>of</a:t>
            </a:r>
            <a:r>
              <a:rPr lang="ru-RU" sz="1050" dirty="0"/>
              <a:t> </a:t>
            </a:r>
            <a:r>
              <a:rPr lang="en-US" sz="1050" dirty="0" err="1"/>
              <a:t>Rtot</a:t>
            </a:r>
            <a:r>
              <a:rPr lang="en-US" sz="1050" dirty="0"/>
              <a:t> </a:t>
            </a:r>
          </a:p>
          <a:p>
            <a:pPr marL="228600" lvl="0" indent="-228600">
              <a:spcAft>
                <a:spcPts val="600"/>
              </a:spcAft>
              <a:buFont typeface="+mj-lt"/>
              <a:buAutoNum type="alphaLcParenR"/>
            </a:pPr>
            <a:r>
              <a:rPr lang="en-US" sz="1050" dirty="0" smtClean="0">
                <a:cs typeface="Times New Roman" pitchFamily="18" charset="0"/>
              </a:rPr>
              <a:t>Increase </a:t>
            </a:r>
            <a:r>
              <a:rPr lang="en-US" sz="1050" dirty="0">
                <a:cs typeface="Times New Roman" pitchFamily="18" charset="0"/>
              </a:rPr>
              <a:t>in the </a:t>
            </a:r>
            <a:r>
              <a:rPr lang="en-US" sz="1050" dirty="0" smtClean="0">
                <a:cs typeface="Times New Roman" pitchFamily="18" charset="0"/>
              </a:rPr>
              <a:t>proportion </a:t>
            </a:r>
            <a:r>
              <a:rPr lang="en-US" sz="1050" dirty="0">
                <a:cs typeface="Times New Roman" pitchFamily="18" charset="0"/>
              </a:rPr>
              <a:t>of unsubstituted </a:t>
            </a:r>
            <a:r>
              <a:rPr lang="en-US" sz="1050" dirty="0" smtClean="0">
                <a:cs typeface="Times New Roman" pitchFamily="18" charset="0"/>
              </a:rPr>
              <a:t>aromatic fragments</a:t>
            </a:r>
            <a:endParaRPr lang="ru-RU" sz="1050" dirty="0"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83468" y="2735256"/>
            <a:ext cx="172523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050" dirty="0" smtClean="0"/>
              <a:t>Prevalence of saturated over aromatic structures</a:t>
            </a:r>
            <a:endParaRPr lang="en-GB" sz="1050" dirty="0" smtClean="0"/>
          </a:p>
          <a:p>
            <a:pPr lvl="0"/>
            <a:r>
              <a:rPr lang="ru-RU" sz="1050" dirty="0" err="1" smtClean="0"/>
              <a:t>Са</a:t>
            </a:r>
            <a:r>
              <a:rPr lang="ru-RU" sz="1050" dirty="0" smtClean="0"/>
              <a:t>/С</a:t>
            </a:r>
            <a:r>
              <a:rPr lang="en-US" sz="1050" dirty="0" smtClean="0"/>
              <a:t>sat</a:t>
            </a:r>
            <a:r>
              <a:rPr lang="en-GB" sz="1050" dirty="0" smtClean="0"/>
              <a:t> </a:t>
            </a:r>
            <a:r>
              <a:rPr lang="ru-RU" sz="1050" dirty="0" smtClean="0"/>
              <a:t>&lt;</a:t>
            </a:r>
            <a:r>
              <a:rPr lang="en-GB" sz="1050" dirty="0" smtClean="0"/>
              <a:t> </a:t>
            </a:r>
            <a:r>
              <a:rPr lang="ru-RU" sz="1050" dirty="0" smtClean="0"/>
              <a:t>1</a:t>
            </a:r>
            <a:endParaRPr lang="ru-RU" sz="1050" dirty="0"/>
          </a:p>
        </p:txBody>
      </p:sp>
      <p:sp>
        <p:nvSpPr>
          <p:cNvPr id="17" name="TextBox 16"/>
          <p:cNvSpPr txBox="1"/>
          <p:nvPr/>
        </p:nvSpPr>
        <p:spPr>
          <a:xfrm>
            <a:off x="370461" y="1173068"/>
            <a:ext cx="4230543" cy="707886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000" dirty="0" smtClean="0"/>
              <a:t>R</a:t>
            </a:r>
            <a:r>
              <a:rPr lang="en-US" sz="1000" dirty="0" smtClean="0">
                <a:solidFill>
                  <a:schemeClr val="accent3">
                    <a:lumMod val="50000"/>
                  </a:schemeClr>
                </a:solidFill>
              </a:rPr>
              <a:t>eduction in the amount saturated structures in the </a:t>
            </a:r>
            <a:r>
              <a:rPr lang="en-US" sz="1000" dirty="0">
                <a:solidFill>
                  <a:schemeClr val="accent3">
                    <a:lumMod val="50000"/>
                  </a:schemeClr>
                </a:solidFill>
              </a:rPr>
              <a:t>condensed naphthenic-aromatic </a:t>
            </a:r>
            <a:r>
              <a:rPr lang="en-US" sz="1000" dirty="0" smtClean="0">
                <a:solidFill>
                  <a:schemeClr val="accent3">
                    <a:lumMod val="50000"/>
                  </a:schemeClr>
                </a:solidFill>
              </a:rPr>
              <a:t>core by considerable enhancement </a:t>
            </a:r>
            <a:r>
              <a:rPr lang="en-US" sz="1000" dirty="0" smtClean="0">
                <a:solidFill>
                  <a:schemeClr val="accent3">
                    <a:lumMod val="50000"/>
                  </a:schemeClr>
                </a:solidFill>
                <a:cs typeface="Arial" pitchFamily="34" charset="0"/>
              </a:rPr>
              <a:t>cracking </a:t>
            </a:r>
            <a:r>
              <a:rPr lang="en-US" sz="1000" dirty="0">
                <a:solidFill>
                  <a:schemeClr val="accent3">
                    <a:lumMod val="50000"/>
                  </a:schemeClr>
                </a:solidFill>
                <a:cs typeface="Arial" pitchFamily="34" charset="0"/>
              </a:rPr>
              <a:t>and </a:t>
            </a:r>
            <a:r>
              <a:rPr lang="en-US" sz="1000" dirty="0" err="1">
                <a:solidFill>
                  <a:schemeClr val="accent3">
                    <a:lumMod val="50000"/>
                  </a:schemeClr>
                </a:solidFill>
                <a:cs typeface="Arial" pitchFamily="34" charset="0"/>
              </a:rPr>
              <a:t>cyclohexan</a:t>
            </a:r>
            <a:r>
              <a:rPr lang="en-US" sz="1000" dirty="0">
                <a:solidFill>
                  <a:schemeClr val="accent3">
                    <a:lumMod val="50000"/>
                  </a:schemeClr>
                </a:solidFill>
                <a:cs typeface="Arial" pitchFamily="34" charset="0"/>
              </a:rPr>
              <a:t> ring opening </a:t>
            </a:r>
            <a:r>
              <a:rPr lang="en-US" sz="1000" dirty="0" smtClean="0">
                <a:solidFill>
                  <a:schemeClr val="accent3">
                    <a:lumMod val="50000"/>
                  </a:schemeClr>
                </a:solidFill>
                <a:cs typeface="Arial" pitchFamily="34" charset="0"/>
              </a:rPr>
              <a:t>reactions; insignificant change in the amount of Ra</a:t>
            </a:r>
            <a:endParaRPr lang="ru-RU" sz="1000" dirty="0">
              <a:solidFill>
                <a:schemeClr val="accent3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38762" y="4941169"/>
            <a:ext cx="4199384" cy="553998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000" dirty="0" smtClean="0"/>
              <a:t> </a:t>
            </a:r>
            <a:r>
              <a:rPr lang="en-US" sz="1000" dirty="0" smtClean="0"/>
              <a:t>Prevalence of </a:t>
            </a:r>
            <a:r>
              <a:rPr lang="en-US" sz="1000" dirty="0"/>
              <a:t>the </a:t>
            </a:r>
            <a:r>
              <a:rPr lang="en-US" sz="1000" dirty="0" smtClean="0"/>
              <a:t>hydrogenation </a:t>
            </a:r>
            <a:r>
              <a:rPr lang="en-US" sz="1000" dirty="0"/>
              <a:t>reactions </a:t>
            </a:r>
            <a:r>
              <a:rPr lang="en-US" sz="1000" dirty="0" smtClean="0"/>
              <a:t>of aromatic fragments</a:t>
            </a:r>
            <a:r>
              <a:rPr lang="ru-RU" sz="1000" dirty="0" smtClean="0"/>
              <a:t>;</a:t>
            </a:r>
          </a:p>
          <a:p>
            <a:pPr lvl="0">
              <a:buFont typeface="Arial" pitchFamily="34" charset="0"/>
              <a:buChar char="•"/>
            </a:pPr>
            <a:r>
              <a:rPr lang="ru-RU" sz="1000" dirty="0" smtClean="0"/>
              <a:t> </a:t>
            </a:r>
            <a:r>
              <a:rPr lang="en-US" sz="1000" dirty="0" smtClean="0"/>
              <a:t>High rate of </a:t>
            </a:r>
            <a:r>
              <a:rPr lang="en-US" sz="1000" dirty="0" err="1" smtClean="0"/>
              <a:t>dealkylation</a:t>
            </a:r>
            <a:r>
              <a:rPr lang="en-US" sz="1000" dirty="0" smtClean="0"/>
              <a:t> </a:t>
            </a:r>
            <a:r>
              <a:rPr lang="ru-RU" sz="1000" dirty="0" err="1" smtClean="0"/>
              <a:t>Са</a:t>
            </a:r>
            <a:r>
              <a:rPr lang="ru-RU" sz="1000" dirty="0" smtClean="0"/>
              <a:t>/С</a:t>
            </a:r>
            <a:r>
              <a:rPr lang="en-US" sz="1000" dirty="0" smtClean="0"/>
              <a:t>sat</a:t>
            </a:r>
            <a:r>
              <a:rPr lang="ru-RU" sz="1000" dirty="0" smtClean="0"/>
              <a:t> &gt; 1</a:t>
            </a:r>
            <a:endParaRPr lang="ru-RU" sz="1000" dirty="0"/>
          </a:p>
        </p:txBody>
      </p:sp>
      <p:cxnSp>
        <p:nvCxnSpPr>
          <p:cNvPr id="19" name="Прямая со стрелкой 18"/>
          <p:cNvCxnSpPr/>
          <p:nvPr/>
        </p:nvCxnSpPr>
        <p:spPr>
          <a:xfrm>
            <a:off x="1043608" y="5901495"/>
            <a:ext cx="7776864" cy="0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890387" y="5665197"/>
            <a:ext cx="369203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rgbClr val="C00000"/>
                </a:solidFill>
                <a:cs typeface="Times New Roman" pitchFamily="18" charset="0"/>
              </a:rPr>
              <a:t>INCREASE IN THE HYDROCONVERSION TEMPERATURE</a:t>
            </a:r>
            <a:endParaRPr lang="ru-RU" sz="1100" b="1" dirty="0" smtClean="0">
              <a:solidFill>
                <a:srgbClr val="C00000"/>
              </a:solidFill>
            </a:endParaRPr>
          </a:p>
          <a:p>
            <a:r>
              <a:rPr lang="en-US" sz="1100" dirty="0" smtClean="0">
                <a:solidFill>
                  <a:srgbClr val="C00000"/>
                </a:solidFill>
              </a:rPr>
              <a:t> </a:t>
            </a:r>
            <a:endParaRPr lang="ru-RU" sz="1100" dirty="0">
              <a:solidFill>
                <a:srgbClr val="C000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043608" y="5901495"/>
            <a:ext cx="777686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>
              <a:buClr>
                <a:srgbClr val="F85A5A"/>
              </a:buClr>
              <a:buFont typeface="Wingdings" pitchFamily="2" charset="2"/>
              <a:buChar char="q"/>
            </a:pPr>
            <a:r>
              <a:rPr lang="en-US" sz="1100" dirty="0" smtClean="0"/>
              <a:t>Reduction in MW by the cracking, </a:t>
            </a:r>
            <a:r>
              <a:rPr lang="en-US" sz="1100" dirty="0" err="1" smtClean="0"/>
              <a:t>dealkylation</a:t>
            </a:r>
            <a:r>
              <a:rPr lang="en-US" sz="1100" dirty="0" smtClean="0"/>
              <a:t> and </a:t>
            </a:r>
            <a:r>
              <a:rPr lang="en-GB" sz="1100" dirty="0" smtClean="0"/>
              <a:t>C-S, -N, -O bond opening reactions</a:t>
            </a:r>
            <a:r>
              <a:rPr lang="ru-RU" sz="1100" dirty="0" smtClean="0"/>
              <a:t>;</a:t>
            </a:r>
          </a:p>
          <a:p>
            <a:pPr marL="228600" lvl="0" indent="-228600">
              <a:buClr>
                <a:srgbClr val="F85A5A"/>
              </a:buClr>
              <a:buFont typeface="Wingdings" pitchFamily="2" charset="2"/>
              <a:buChar char="q"/>
            </a:pPr>
            <a:r>
              <a:rPr lang="en-US" sz="1100" dirty="0" smtClean="0"/>
              <a:t>Stability of the condensed aromatic core</a:t>
            </a:r>
            <a:r>
              <a:rPr lang="ru-RU" sz="1100" dirty="0" smtClean="0"/>
              <a:t>;</a:t>
            </a:r>
          </a:p>
          <a:p>
            <a:pPr marL="228600" lvl="0" indent="-228600">
              <a:buClr>
                <a:srgbClr val="F85A5A"/>
              </a:buClr>
              <a:buFont typeface="Wingdings" pitchFamily="2" charset="2"/>
              <a:buChar char="q"/>
            </a:pPr>
            <a:r>
              <a:rPr lang="en-US" sz="1100" dirty="0">
                <a:cs typeface="Times New Roman" pitchFamily="18" charset="0"/>
              </a:rPr>
              <a:t>Redistribution of carbon between aromatic and saturated fragments </a:t>
            </a:r>
            <a:r>
              <a:rPr lang="ru-RU" sz="1100" dirty="0">
                <a:cs typeface="Times New Roman" pitchFamily="18" charset="0"/>
              </a:rPr>
              <a:t>(</a:t>
            </a:r>
            <a:r>
              <a:rPr lang="ru-RU" sz="1100" dirty="0" err="1">
                <a:cs typeface="Times New Roman" pitchFamily="18" charset="0"/>
              </a:rPr>
              <a:t>Са</a:t>
            </a:r>
            <a:r>
              <a:rPr lang="ru-RU" sz="1100" dirty="0">
                <a:cs typeface="Times New Roman" pitchFamily="18" charset="0"/>
              </a:rPr>
              <a:t>/С</a:t>
            </a:r>
            <a:r>
              <a:rPr lang="en-US" sz="1100" dirty="0">
                <a:cs typeface="Times New Roman" pitchFamily="18" charset="0"/>
              </a:rPr>
              <a:t>sat</a:t>
            </a:r>
            <a:r>
              <a:rPr lang="en-GB" sz="1100" dirty="0">
                <a:cs typeface="Times New Roman" pitchFamily="18" charset="0"/>
              </a:rPr>
              <a:t>&gt;1</a:t>
            </a:r>
            <a:r>
              <a:rPr lang="en-GB" sz="1100" dirty="0" smtClean="0">
                <a:cs typeface="Times New Roman" pitchFamily="18" charset="0"/>
              </a:rPr>
              <a:t>); </a:t>
            </a:r>
            <a:r>
              <a:rPr lang="en-US" sz="1100" dirty="0">
                <a:cs typeface="Times New Roman" pitchFamily="18" charset="0"/>
              </a:rPr>
              <a:t>i</a:t>
            </a:r>
            <a:r>
              <a:rPr lang="en-US" sz="1100" dirty="0" smtClean="0">
                <a:cs typeface="Times New Roman" pitchFamily="18" charset="0"/>
              </a:rPr>
              <a:t>ncrease </a:t>
            </a:r>
            <a:r>
              <a:rPr lang="en-US" sz="1100" dirty="0">
                <a:cs typeface="Times New Roman" pitchFamily="18" charset="0"/>
              </a:rPr>
              <a:t>in the aromaticity</a:t>
            </a:r>
            <a:r>
              <a:rPr lang="ru-RU" sz="1100" dirty="0" smtClean="0"/>
              <a:t>.</a:t>
            </a:r>
            <a:endParaRPr lang="ru-RU" sz="1100" dirty="0"/>
          </a:p>
        </p:txBody>
      </p:sp>
      <p:cxnSp>
        <p:nvCxnSpPr>
          <p:cNvPr id="22" name="Прямая со стрелкой 21"/>
          <p:cNvCxnSpPr/>
          <p:nvPr/>
        </p:nvCxnSpPr>
        <p:spPr>
          <a:xfrm>
            <a:off x="4612173" y="1542646"/>
            <a:ext cx="593994" cy="6097"/>
          </a:xfrm>
          <a:prstGeom prst="straightConnector1">
            <a:avLst/>
          </a:prstGeom>
          <a:ln>
            <a:tailEnd type="stealt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H="1" flipV="1">
            <a:off x="3850879" y="5031251"/>
            <a:ext cx="792088" cy="132984"/>
          </a:xfrm>
          <a:prstGeom prst="straightConnector1">
            <a:avLst/>
          </a:prstGeom>
          <a:ln>
            <a:tailEnd type="stealt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9174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Прямоугольник 51"/>
          <p:cNvSpPr/>
          <p:nvPr/>
        </p:nvSpPr>
        <p:spPr>
          <a:xfrm>
            <a:off x="471090" y="4515844"/>
            <a:ext cx="2977892" cy="100796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7200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1100" dirty="0" smtClean="0">
                <a:ea typeface="Calibri" panose="020F0502020204030204" pitchFamily="34" charset="0"/>
              </a:rPr>
              <a:t>Formation of stereospecific condensed structure in two-dimensional plane</a:t>
            </a:r>
            <a:r>
              <a:rPr lang="ru-RU" sz="1100" dirty="0" smtClean="0">
                <a:ea typeface="Calibri" panose="020F0502020204030204" pitchFamily="34" charset="0"/>
              </a:rPr>
              <a:t>;</a:t>
            </a:r>
            <a:endParaRPr lang="ru-RU" sz="1100" dirty="0">
              <a:ea typeface="Calibri" panose="020F0502020204030204" pitchFamily="34" charset="0"/>
            </a:endParaRPr>
          </a:p>
          <a:p>
            <a:pPr marL="72000" lvl="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ru-RU" sz="1100" dirty="0">
                <a:ea typeface="Calibri" panose="020F0502020204030204" pitchFamily="34" charset="0"/>
              </a:rPr>
              <a:t> </a:t>
            </a:r>
            <a:r>
              <a:rPr lang="en-US" sz="1100" dirty="0">
                <a:cs typeface="Arial" pitchFamily="34" charset="0"/>
              </a:rPr>
              <a:t>Nucleation and growth in the </a:t>
            </a:r>
            <a:r>
              <a:rPr lang="en-US" sz="1100" dirty="0" err="1">
                <a:cs typeface="Arial" pitchFamily="34" charset="0"/>
              </a:rPr>
              <a:t>asphaltene</a:t>
            </a:r>
            <a:r>
              <a:rPr lang="en-US" sz="1100" dirty="0">
                <a:cs typeface="Arial" pitchFamily="34" charset="0"/>
              </a:rPr>
              <a:t> phase of a </a:t>
            </a:r>
            <a:r>
              <a:rPr lang="en-US" sz="1100" b="1" i="1" dirty="0" err="1">
                <a:cs typeface="Arial" pitchFamily="34" charset="0"/>
              </a:rPr>
              <a:t>mesophase</a:t>
            </a:r>
            <a:endParaRPr lang="ru-RU" sz="1100" b="1" i="1" dirty="0">
              <a:solidFill>
                <a:schemeClr val="tx1"/>
              </a:solidFill>
              <a:cs typeface="Times New Roman" pitchFamily="18" charset="0"/>
            </a:endParaRPr>
          </a:p>
          <a:p>
            <a:pPr marL="72000">
              <a:spcAft>
                <a:spcPts val="300"/>
              </a:spcAft>
            </a:pPr>
            <a:endParaRPr lang="ru-RU" sz="105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EF8E0-BD6C-4EF8-80B7-BDC98E1B7AA2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804967" y="1667634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>
                <a:solidFill>
                  <a:schemeClr val="accent2">
                    <a:lumMod val="50000"/>
                  </a:schemeClr>
                </a:solidFill>
              </a:rPr>
              <a:t>1st transitional state  </a:t>
            </a:r>
            <a:endParaRPr lang="ru-RU" sz="12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065742" y="3827372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2">
                    <a:lumMod val="50000"/>
                  </a:schemeClr>
                </a:solidFill>
              </a:rPr>
              <a:t>2nd transitional state  </a:t>
            </a:r>
            <a:endParaRPr lang="ru-RU" sz="1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0" name="Рисунок 19" descr="D:\1. Asphaltene\1-3j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9702" y="1747916"/>
            <a:ext cx="2034656" cy="12940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1" name="Рисунок 20" descr="D:\1. Asphaltene\2-3j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26898" y="1717186"/>
            <a:ext cx="2034656" cy="12940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2" name="Рисунок 21" descr="D:\1. Asphaltene\3-1j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9055" y="1702918"/>
            <a:ext cx="2034656" cy="13016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3" name="Прямоугольник 22"/>
          <p:cNvSpPr/>
          <p:nvPr/>
        </p:nvSpPr>
        <p:spPr>
          <a:xfrm>
            <a:off x="3609036" y="817601"/>
            <a:ext cx="12253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 smtClean="0">
                <a:ea typeface="Calibri" panose="020F0502020204030204" pitchFamily="34" charset="0"/>
              </a:rPr>
              <a:t>SEM images</a:t>
            </a:r>
            <a:endParaRPr lang="ru-RU" sz="14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4406691" y="1225405"/>
            <a:ext cx="45968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200" dirty="0" err="1">
                <a:solidFill>
                  <a:srgbClr val="C00000"/>
                </a:solidFill>
              </a:rPr>
              <a:t>Asphaltenes</a:t>
            </a:r>
            <a:r>
              <a:rPr lang="en-US" sz="1200" dirty="0">
                <a:solidFill>
                  <a:srgbClr val="C00000"/>
                </a:solidFill>
              </a:rPr>
              <a:t> from </a:t>
            </a:r>
            <a:r>
              <a:rPr lang="en-US" sz="1200" dirty="0" err="1">
                <a:solidFill>
                  <a:srgbClr val="C00000"/>
                </a:solidFill>
              </a:rPr>
              <a:t>hydroconversion</a:t>
            </a:r>
            <a:r>
              <a:rPr lang="en-US" sz="1200" dirty="0">
                <a:solidFill>
                  <a:srgbClr val="C00000"/>
                </a:solidFill>
              </a:rPr>
              <a:t> </a:t>
            </a:r>
            <a:r>
              <a:rPr lang="en-US" sz="1200" dirty="0" smtClean="0">
                <a:solidFill>
                  <a:srgbClr val="C00000"/>
                </a:solidFill>
              </a:rPr>
              <a:t>products at various temperatures </a:t>
            </a:r>
            <a:endParaRPr lang="ru-RU" sz="1200" dirty="0">
              <a:solidFill>
                <a:srgbClr val="C0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862324" y="3011243"/>
            <a:ext cx="699230" cy="307777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400" u="sng" dirty="0" smtClean="0">
                <a:solidFill>
                  <a:srgbClr val="C00000"/>
                </a:solidFill>
              </a:rPr>
              <a:t>425°С</a:t>
            </a:r>
            <a:endParaRPr lang="ru-RU" sz="1400" u="sng" dirty="0">
              <a:solidFill>
                <a:srgbClr val="C0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149175" y="3011243"/>
            <a:ext cx="7008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u="sng" dirty="0" smtClean="0">
                <a:solidFill>
                  <a:srgbClr val="C00000"/>
                </a:solidFill>
              </a:rPr>
              <a:t>440°С</a:t>
            </a:r>
            <a:endParaRPr lang="ru-RU" sz="1400" u="sng" dirty="0">
              <a:solidFill>
                <a:srgbClr val="C00000"/>
              </a:solidFill>
            </a:endParaRPr>
          </a:p>
        </p:txBody>
      </p:sp>
      <p:pic>
        <p:nvPicPr>
          <p:cNvPr id="29" name="Рисунок 28" descr="D:\1. Asphaltene\4-3j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7227" y="4496345"/>
            <a:ext cx="2034656" cy="12940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" name="Рисунок 29" descr="D:\1. Asphaltene\5-2j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68433" y="4842864"/>
            <a:ext cx="2034656" cy="12940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1" name="Рисунок 30" descr="D:\1. Asphaltene\5-4j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91708" y="5392361"/>
            <a:ext cx="2034656" cy="12940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2" name="Прямоугольник 31"/>
          <p:cNvSpPr/>
          <p:nvPr/>
        </p:nvSpPr>
        <p:spPr>
          <a:xfrm>
            <a:off x="474670" y="1283612"/>
            <a:ext cx="27582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srgbClr val="C00000"/>
                </a:solidFill>
              </a:rPr>
              <a:t>Asphaltenes</a:t>
            </a:r>
            <a:r>
              <a:rPr lang="en-US" sz="1200" dirty="0">
                <a:solidFill>
                  <a:srgbClr val="C00000"/>
                </a:solidFill>
              </a:rPr>
              <a:t> from </a:t>
            </a:r>
            <a:r>
              <a:rPr lang="en-US" sz="1200" dirty="0" smtClean="0">
                <a:solidFill>
                  <a:srgbClr val="C00000"/>
                </a:solidFill>
              </a:rPr>
              <a:t>initial vacuum </a:t>
            </a:r>
            <a:r>
              <a:rPr lang="en-US" sz="1200" dirty="0">
                <a:solidFill>
                  <a:srgbClr val="C00000"/>
                </a:solidFill>
              </a:rPr>
              <a:t>residue</a:t>
            </a:r>
            <a:endParaRPr lang="ru-RU" sz="1200" dirty="0">
              <a:solidFill>
                <a:srgbClr val="C00000"/>
              </a:solidFill>
            </a:endParaRPr>
          </a:p>
        </p:txBody>
      </p:sp>
      <p:sp>
        <p:nvSpPr>
          <p:cNvPr id="34" name="Заголовок 1"/>
          <p:cNvSpPr>
            <a:spLocks noGrp="1"/>
          </p:cNvSpPr>
          <p:nvPr>
            <p:ph type="title"/>
          </p:nvPr>
        </p:nvSpPr>
        <p:spPr>
          <a:xfrm>
            <a:off x="1403648" y="152400"/>
            <a:ext cx="7740352" cy="1000508"/>
          </a:xfrm>
        </p:spPr>
        <p:txBody>
          <a:bodyPr>
            <a:noAutofit/>
          </a:bodyPr>
          <a:lstStyle/>
          <a:p>
            <a:r>
              <a:rPr lang="en-US" sz="20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Change in </a:t>
            </a:r>
            <a:r>
              <a:rPr lang="en-US" sz="2000" dirty="0" err="1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asphaltene</a:t>
            </a:r>
            <a:r>
              <a:rPr lang="en-US" sz="20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morphology depending on hydroconversion temperature</a:t>
            </a:r>
            <a:endParaRPr lang="ru-RU" sz="2000" dirty="0">
              <a:latin typeface="+mn-lt"/>
            </a:endParaRPr>
          </a:p>
        </p:txBody>
      </p:sp>
      <p:sp>
        <p:nvSpPr>
          <p:cNvPr id="37" name="Стрелка вправо 36"/>
          <p:cNvSpPr/>
          <p:nvPr/>
        </p:nvSpPr>
        <p:spPr>
          <a:xfrm>
            <a:off x="2892500" y="2082554"/>
            <a:ext cx="943479" cy="261084"/>
          </a:xfrm>
          <a:prstGeom prst="rightArrow">
            <a:avLst/>
          </a:prstGeom>
          <a:solidFill>
            <a:srgbClr val="99FF99"/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492294" y="3108519"/>
            <a:ext cx="293548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00">
              <a:buFont typeface="Wingdings" panose="05000000000000000000" pitchFamily="2" charset="2"/>
              <a:buChar char="§"/>
            </a:pPr>
            <a:r>
              <a:rPr lang="en-US" sz="1100" dirty="0" smtClean="0">
                <a:ea typeface="Calibri" panose="020F0502020204030204" pitchFamily="34" charset="0"/>
              </a:rPr>
              <a:t>Rough structure </a:t>
            </a:r>
            <a:r>
              <a:rPr lang="en-US" sz="1100" dirty="0">
                <a:ea typeface="Calibri" panose="020F0502020204030204" pitchFamily="34" charset="0"/>
              </a:rPr>
              <a:t>formed by the </a:t>
            </a:r>
            <a:r>
              <a:rPr lang="en-US" sz="1100" dirty="0" smtClean="0">
                <a:ea typeface="Calibri" panose="020F0502020204030204" pitchFamily="34" charset="0"/>
              </a:rPr>
              <a:t> </a:t>
            </a:r>
            <a:r>
              <a:rPr lang="en-US" sz="1100" dirty="0" err="1">
                <a:ea typeface="Calibri" panose="020F0502020204030204" pitchFamily="34" charset="0"/>
              </a:rPr>
              <a:t>asphaltene</a:t>
            </a:r>
            <a:r>
              <a:rPr lang="en-US" sz="1100" dirty="0">
                <a:ea typeface="Calibri" panose="020F0502020204030204" pitchFamily="34" charset="0"/>
              </a:rPr>
              <a:t> </a:t>
            </a:r>
            <a:r>
              <a:rPr lang="en-US" sz="1100" dirty="0" smtClean="0">
                <a:ea typeface="Calibri" panose="020F0502020204030204" pitchFamily="34" charset="0"/>
              </a:rPr>
              <a:t>aggregates, </a:t>
            </a:r>
            <a:r>
              <a:rPr lang="en-US" sz="1100" dirty="0">
                <a:ea typeface="Calibri" panose="020F0502020204030204" pitchFamily="34" charset="0"/>
              </a:rPr>
              <a:t>which are adsorbed on the surface of the </a:t>
            </a:r>
            <a:r>
              <a:rPr lang="en-US" sz="1100" dirty="0" smtClean="0">
                <a:ea typeface="Calibri" panose="020F0502020204030204" pitchFamily="34" charset="0"/>
              </a:rPr>
              <a:t>resins</a:t>
            </a:r>
            <a:r>
              <a:rPr lang="ru-RU" sz="1100" dirty="0" smtClean="0">
                <a:ea typeface="Calibri" panose="020F0502020204030204" pitchFamily="34" charset="0"/>
              </a:rPr>
              <a:t>.</a:t>
            </a:r>
            <a:endParaRPr lang="ru-RU" sz="1100" dirty="0"/>
          </a:p>
        </p:txBody>
      </p:sp>
      <p:sp>
        <p:nvSpPr>
          <p:cNvPr id="39" name="TextBox 38"/>
          <p:cNvSpPr txBox="1"/>
          <p:nvPr/>
        </p:nvSpPr>
        <p:spPr>
          <a:xfrm>
            <a:off x="8162161" y="5813148"/>
            <a:ext cx="7008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u="sng" dirty="0" smtClean="0">
                <a:solidFill>
                  <a:srgbClr val="C00000"/>
                </a:solidFill>
              </a:rPr>
              <a:t>445°С</a:t>
            </a:r>
            <a:endParaRPr lang="ru-RU" sz="1400" u="sng" dirty="0">
              <a:solidFill>
                <a:srgbClr val="C0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679840" y="6148374"/>
            <a:ext cx="7008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u="sng" dirty="0" smtClean="0">
                <a:solidFill>
                  <a:srgbClr val="C00000"/>
                </a:solidFill>
              </a:rPr>
              <a:t>450°С</a:t>
            </a:r>
            <a:endParaRPr lang="ru-RU" sz="1400" u="sng" dirty="0">
              <a:solidFill>
                <a:srgbClr val="C00000"/>
              </a:solidFill>
            </a:endParaRPr>
          </a:p>
        </p:txBody>
      </p:sp>
      <p:sp>
        <p:nvSpPr>
          <p:cNvPr id="42" name="Стрелка вправо 41"/>
          <p:cNvSpPr/>
          <p:nvPr/>
        </p:nvSpPr>
        <p:spPr>
          <a:xfrm rot="5400000">
            <a:off x="8118002" y="3759824"/>
            <a:ext cx="943479" cy="261084"/>
          </a:xfrm>
          <a:prstGeom prst="rightArrow">
            <a:avLst/>
          </a:prstGeom>
          <a:solidFill>
            <a:srgbClr val="99FF99"/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4414496" y="3219933"/>
            <a:ext cx="4645945" cy="4693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0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1100" dirty="0" smtClean="0">
                <a:ea typeface="Calibri" panose="020F0502020204030204" pitchFamily="34" charset="0"/>
              </a:rPr>
              <a:t>Smooth surface with pores</a:t>
            </a:r>
            <a:r>
              <a:rPr lang="ru-RU" sz="1100" dirty="0" smtClean="0">
                <a:ea typeface="Calibri" panose="020F0502020204030204" pitchFamily="34" charset="0"/>
              </a:rPr>
              <a:t>;</a:t>
            </a:r>
          </a:p>
          <a:p>
            <a:pPr marL="7200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1100" dirty="0">
                <a:ea typeface="Calibri" panose="020F0502020204030204" pitchFamily="34" charset="0"/>
              </a:rPr>
              <a:t>Increasing temperature reduces pore size</a:t>
            </a:r>
            <a:endParaRPr lang="ru-RU" sz="1100" dirty="0"/>
          </a:p>
        </p:txBody>
      </p:sp>
      <p:sp>
        <p:nvSpPr>
          <p:cNvPr id="49" name="Выгнутая вверх стрелка 48"/>
          <p:cNvSpPr/>
          <p:nvPr/>
        </p:nvSpPr>
        <p:spPr>
          <a:xfrm rot="20424971" flipH="1">
            <a:off x="2096092" y="3806866"/>
            <a:ext cx="1838514" cy="578180"/>
          </a:xfrm>
          <a:prstGeom prst="curvedDownArrow">
            <a:avLst>
              <a:gd name="adj1" fmla="val 27823"/>
              <a:gd name="adj2" fmla="val 70267"/>
              <a:gd name="adj3" fmla="val 46239"/>
            </a:avLst>
          </a:prstGeom>
          <a:solidFill>
            <a:srgbClr val="FF3F3F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3269382" y="4038544"/>
            <a:ext cx="2820916" cy="60016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en-US" sz="1100" dirty="0" smtClean="0">
                <a:ea typeface="Calibri" panose="020F0502020204030204" pitchFamily="34" charset="0"/>
              </a:rPr>
              <a:t>Removal </a:t>
            </a:r>
            <a:r>
              <a:rPr lang="en-US" sz="1100" dirty="0">
                <a:ea typeface="Calibri" panose="020F0502020204030204" pitchFamily="34" charset="0"/>
              </a:rPr>
              <a:t>of alkyl chains </a:t>
            </a:r>
            <a:r>
              <a:rPr lang="en-US" sz="1100" dirty="0" smtClean="0">
                <a:ea typeface="Calibri" panose="020F0502020204030204" pitchFamily="34" charset="0"/>
              </a:rPr>
              <a:t>and i</a:t>
            </a:r>
            <a:r>
              <a:rPr lang="en-US" sz="1100" dirty="0" smtClean="0">
                <a:cs typeface="Times New Roman" pitchFamily="18" charset="0"/>
              </a:rPr>
              <a:t>ncrease </a:t>
            </a:r>
            <a:r>
              <a:rPr lang="en-US" sz="1100" dirty="0">
                <a:cs typeface="Times New Roman" pitchFamily="18" charset="0"/>
              </a:rPr>
              <a:t>in the proportion of unsubstituted aromatic </a:t>
            </a:r>
            <a:r>
              <a:rPr lang="en-US" sz="1100" dirty="0" smtClean="0">
                <a:cs typeface="Times New Roman" pitchFamily="18" charset="0"/>
              </a:rPr>
              <a:t>fragments</a:t>
            </a:r>
            <a:endParaRPr lang="ru-RU" sz="11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4653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Овал 43"/>
          <p:cNvSpPr/>
          <p:nvPr/>
        </p:nvSpPr>
        <p:spPr>
          <a:xfrm>
            <a:off x="2652490" y="4205497"/>
            <a:ext cx="1124584" cy="1104449"/>
          </a:xfrm>
          <a:prstGeom prst="ellipse">
            <a:avLst/>
          </a:prstGeom>
          <a:ln>
            <a:prstDash val="sysDot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/>
          <p:cNvSpPr/>
          <p:nvPr/>
        </p:nvSpPr>
        <p:spPr>
          <a:xfrm>
            <a:off x="2839755" y="4388817"/>
            <a:ext cx="750053" cy="737807"/>
          </a:xfrm>
          <a:prstGeom prst="ellipse">
            <a:avLst/>
          </a:prstGeom>
          <a:ln>
            <a:prstDash val="sysDot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EF8E0-BD6C-4EF8-80B7-BDC98E1B7AA2}" type="slidenum">
              <a:rPr lang="ru-RU" smtClean="0"/>
              <a:pPr/>
              <a:t>12</a:t>
            </a:fld>
            <a:endParaRPr lang="ru-RU"/>
          </a:p>
        </p:txBody>
      </p:sp>
      <p:pic>
        <p:nvPicPr>
          <p:cNvPr id="12" name="Рисунок 11" descr="D:\2. Asphaltene\2. Асфальтены (гудрон обр.№13 - суспензия)\7-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6860" y="4095650"/>
            <a:ext cx="2335855" cy="16035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Прямоугольник 12"/>
          <p:cNvSpPr/>
          <p:nvPr/>
        </p:nvSpPr>
        <p:spPr>
          <a:xfrm>
            <a:off x="5636860" y="3633985"/>
            <a:ext cx="31826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Slurry</a:t>
            </a:r>
            <a:r>
              <a:rPr lang="ru-RU" sz="1200" dirty="0" smtClean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sz="1200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vacuum residue</a:t>
            </a:r>
            <a:r>
              <a:rPr lang="ru-RU" sz="1200" dirty="0" smtClean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/ </a:t>
            </a:r>
            <a:r>
              <a:rPr lang="en-US" sz="1200" dirty="0" err="1" smtClean="0">
                <a:solidFill>
                  <a:srgbClr val="C00000"/>
                </a:solidFill>
              </a:rPr>
              <a:t>nanosized</a:t>
            </a:r>
            <a:r>
              <a:rPr lang="en-US" sz="1200" dirty="0" smtClean="0">
                <a:solidFill>
                  <a:srgbClr val="C00000"/>
                </a:solidFill>
              </a:rPr>
              <a:t> </a:t>
            </a:r>
            <a:r>
              <a:rPr lang="en-US" sz="1200" dirty="0">
                <a:solidFill>
                  <a:srgbClr val="C00000"/>
                </a:solidFill>
              </a:rPr>
              <a:t>catalyst particles </a:t>
            </a:r>
            <a:r>
              <a:rPr lang="en-GB" sz="1200" dirty="0" err="1" smtClean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MoS</a:t>
            </a:r>
            <a:r>
              <a:rPr lang="ru-RU" sz="1200" baseline="-25000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ru-RU" sz="1200" dirty="0">
              <a:solidFill>
                <a:srgbClr val="C00000"/>
              </a:solidFill>
            </a:endParaRPr>
          </a:p>
        </p:txBody>
      </p:sp>
      <p:pic>
        <p:nvPicPr>
          <p:cNvPr id="14" name="Рисунок 13" descr="D:\2. Asphaltene\1. Асфальтены (гудрон обр.№13 - эмульсия)\6-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88204" y="1680875"/>
            <a:ext cx="2284511" cy="15812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1403648" y="152400"/>
            <a:ext cx="7740352" cy="731297"/>
          </a:xfrm>
        </p:spPr>
        <p:txBody>
          <a:bodyPr>
            <a:noAutofit/>
          </a:bodyPr>
          <a:lstStyle/>
          <a:p>
            <a:r>
              <a:rPr lang="en-US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Change 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in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asphaltene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morphology depending on hydroconversion temperature</a:t>
            </a:r>
            <a:endParaRPr lang="ru-RU" sz="2000" dirty="0">
              <a:latin typeface="+mn-lt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241839" y="822591"/>
            <a:ext cx="121079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>
                <a:ea typeface="Calibri" panose="020F0502020204030204" pitchFamily="34" charset="0"/>
              </a:rPr>
              <a:t>SEM </a:t>
            </a:r>
            <a:r>
              <a:rPr lang="en-GB" sz="1400" dirty="0" smtClean="0">
                <a:ea typeface="Calibri" panose="020F0502020204030204" pitchFamily="34" charset="0"/>
              </a:rPr>
              <a:t>images</a:t>
            </a:r>
            <a:endParaRPr lang="ru-RU" sz="14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5636860" y="1183988"/>
            <a:ext cx="32348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Emulsion – vacuum </a:t>
            </a:r>
            <a:r>
              <a:rPr lang="en-US" sz="1200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residue/ aqueous </a:t>
            </a:r>
            <a:r>
              <a:rPr lang="en-US" sz="1200" dirty="0" smtClean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solution of catalyst precursor </a:t>
            </a:r>
            <a:endParaRPr lang="ru-RU" sz="1200" dirty="0">
              <a:solidFill>
                <a:srgbClr val="C00000"/>
              </a:solidFill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1824097" y="1939368"/>
            <a:ext cx="1124584" cy="1104449"/>
          </a:xfrm>
          <a:prstGeom prst="ellipse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2157789" y="2267798"/>
            <a:ext cx="457200" cy="447587"/>
          </a:xfrm>
          <a:prstGeom prst="ellipse">
            <a:avLst/>
          </a:prstGeom>
          <a:ln>
            <a:prstDash val="sysDot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664220" y="1645653"/>
            <a:ext cx="17741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The </a:t>
            </a:r>
            <a:r>
              <a:rPr lang="en-US" sz="1100" b="1" dirty="0" smtClean="0"/>
              <a:t>core (dispersed particles) </a:t>
            </a:r>
            <a:r>
              <a:rPr lang="en-US" sz="1100" dirty="0" smtClean="0"/>
              <a:t>is </a:t>
            </a:r>
            <a:r>
              <a:rPr lang="en-US" sz="1100" dirty="0"/>
              <a:t>formed by paramagnetic </a:t>
            </a:r>
            <a:r>
              <a:rPr lang="en-US" sz="1100" dirty="0" err="1" smtClean="0"/>
              <a:t>asphaltene</a:t>
            </a:r>
            <a:r>
              <a:rPr lang="en-US" sz="1100" dirty="0" smtClean="0"/>
              <a:t> molecules</a:t>
            </a:r>
            <a:endParaRPr lang="ru-RU" sz="1100" dirty="0"/>
          </a:p>
        </p:txBody>
      </p:sp>
      <p:cxnSp>
        <p:nvCxnSpPr>
          <p:cNvPr id="31" name="Прямая со стрелкой 30"/>
          <p:cNvCxnSpPr/>
          <p:nvPr/>
        </p:nvCxnSpPr>
        <p:spPr>
          <a:xfrm>
            <a:off x="682553" y="2423651"/>
            <a:ext cx="1703836" cy="67940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3" name="Прямоугольник 32"/>
          <p:cNvSpPr/>
          <p:nvPr/>
        </p:nvSpPr>
        <p:spPr>
          <a:xfrm>
            <a:off x="2657451" y="1766254"/>
            <a:ext cx="249277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 smtClean="0">
                <a:ea typeface="Calibri" panose="020F0502020204030204" pitchFamily="34" charset="0"/>
              </a:rPr>
              <a:t>Adsorption-solvate layer </a:t>
            </a:r>
            <a:r>
              <a:rPr lang="en-US" sz="1100" dirty="0">
                <a:ea typeface="Calibri" panose="020F0502020204030204" pitchFamily="34" charset="0"/>
              </a:rPr>
              <a:t>composed of diamagnetic resin molecules and mono-, bi-, polycyclic aromatics </a:t>
            </a:r>
            <a:endParaRPr lang="ru-RU" sz="1100" dirty="0"/>
          </a:p>
        </p:txBody>
      </p:sp>
      <p:sp>
        <p:nvSpPr>
          <p:cNvPr id="38" name="Выгнутая вверх стрелка 37"/>
          <p:cNvSpPr/>
          <p:nvPr/>
        </p:nvSpPr>
        <p:spPr>
          <a:xfrm rot="20056110" flipH="1">
            <a:off x="2124401" y="1669711"/>
            <a:ext cx="986869" cy="360109"/>
          </a:xfrm>
          <a:prstGeom prst="curvedDownArrow">
            <a:avLst>
              <a:gd name="adj1" fmla="val 27823"/>
              <a:gd name="adj2" fmla="val 70267"/>
              <a:gd name="adj3" fmla="val 46239"/>
            </a:avLst>
          </a:prstGeom>
          <a:solidFill>
            <a:srgbClr val="99FF99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2" name="Овал 41"/>
          <p:cNvSpPr/>
          <p:nvPr/>
        </p:nvSpPr>
        <p:spPr>
          <a:xfrm>
            <a:off x="3009008" y="4549411"/>
            <a:ext cx="411545" cy="416617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  <a:prstDash val="sysDash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1018708" y="5075000"/>
            <a:ext cx="263315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ea typeface="Calibri" panose="020F0502020204030204" pitchFamily="34" charset="0"/>
              </a:rPr>
              <a:t>Structured interfacial layer </a:t>
            </a:r>
            <a:r>
              <a:rPr lang="en-US" sz="1100" dirty="0" smtClean="0">
                <a:ea typeface="Calibri" panose="020F0502020204030204" pitchFamily="34" charset="0"/>
              </a:rPr>
              <a:t>(</a:t>
            </a:r>
            <a:r>
              <a:rPr lang="en-US" sz="1100" dirty="0" err="1">
                <a:ea typeface="Calibri" panose="020F0502020204030204" pitchFamily="34" charset="0"/>
              </a:rPr>
              <a:t>asphaltenes</a:t>
            </a:r>
            <a:r>
              <a:rPr lang="en-US" sz="1100" dirty="0">
                <a:ea typeface="Calibri" panose="020F0502020204030204" pitchFamily="34" charset="0"/>
              </a:rPr>
              <a:t> and resins)</a:t>
            </a:r>
            <a:endParaRPr lang="ru-RU" sz="1100" dirty="0"/>
          </a:p>
        </p:txBody>
      </p:sp>
      <p:cxnSp>
        <p:nvCxnSpPr>
          <p:cNvPr id="52" name="Прямая со стрелкой 51"/>
          <p:cNvCxnSpPr/>
          <p:nvPr/>
        </p:nvCxnSpPr>
        <p:spPr>
          <a:xfrm flipH="1" flipV="1">
            <a:off x="3214782" y="4779550"/>
            <a:ext cx="1472423" cy="100585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5" name="Прямоугольник 54"/>
          <p:cNvSpPr/>
          <p:nvPr/>
        </p:nvSpPr>
        <p:spPr>
          <a:xfrm>
            <a:off x="3783085" y="4214606"/>
            <a:ext cx="140353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Aqueous </a:t>
            </a:r>
            <a:r>
              <a:rPr lang="en-US" sz="1100" dirty="0">
                <a:ea typeface="Calibri" panose="020F0502020204030204" pitchFamily="34" charset="0"/>
                <a:cs typeface="Times New Roman" panose="02020603050405020304" pitchFamily="18" charset="0"/>
              </a:rPr>
              <a:t>solution of catalyst precursor </a:t>
            </a:r>
            <a:endParaRPr lang="ru-RU" sz="1100" dirty="0"/>
          </a:p>
        </p:txBody>
      </p:sp>
      <p:sp>
        <p:nvSpPr>
          <p:cNvPr id="59" name="Выгнутая вверх стрелка 58"/>
          <p:cNvSpPr/>
          <p:nvPr/>
        </p:nvSpPr>
        <p:spPr>
          <a:xfrm rot="19919681">
            <a:off x="1942788" y="4539075"/>
            <a:ext cx="1099675" cy="379520"/>
          </a:xfrm>
          <a:prstGeom prst="curvedDownArrow">
            <a:avLst>
              <a:gd name="adj1" fmla="val 27823"/>
              <a:gd name="adj2" fmla="val 70267"/>
              <a:gd name="adj3" fmla="val 46239"/>
            </a:avLst>
          </a:prstGeom>
          <a:solidFill>
            <a:srgbClr val="FF3F3F"/>
          </a:soli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2418301" y="3019848"/>
            <a:ext cx="3199876" cy="6001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</a:rPr>
              <a:t>Spatial redistribution of </a:t>
            </a:r>
            <a:r>
              <a:rPr lang="en-US" sz="1100" dirty="0" smtClean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</a:rPr>
              <a:t>macromolecular components </a:t>
            </a:r>
            <a:r>
              <a:rPr lang="en-US" sz="1100" dirty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</a:rPr>
              <a:t>and colloidal </a:t>
            </a:r>
            <a:r>
              <a:rPr lang="en-US" sz="1100" dirty="0" err="1" smtClean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</a:rPr>
              <a:t>asphaltene</a:t>
            </a:r>
            <a:r>
              <a:rPr lang="en-US" sz="1100" dirty="0" smtClean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</a:rPr>
              <a:t> structures </a:t>
            </a:r>
            <a:endParaRPr lang="ru-RU" sz="1100" dirty="0">
              <a:solidFill>
                <a:schemeClr val="accent3">
                  <a:lumMod val="50000"/>
                </a:schemeClr>
              </a:solidFill>
            </a:endParaRPr>
          </a:p>
        </p:txBody>
      </p:sp>
      <p:cxnSp>
        <p:nvCxnSpPr>
          <p:cNvPr id="63" name="Соединительная линия уступом 62"/>
          <p:cNvCxnSpPr/>
          <p:nvPr/>
        </p:nvCxnSpPr>
        <p:spPr>
          <a:xfrm rot="16200000" flipH="1">
            <a:off x="2322747" y="3250623"/>
            <a:ext cx="904384" cy="777096"/>
          </a:xfrm>
          <a:prstGeom prst="bentConnector3">
            <a:avLst>
              <a:gd name="adj1" fmla="val 50000"/>
            </a:avLst>
          </a:prstGeom>
          <a:ln>
            <a:solidFill>
              <a:srgbClr val="9966FF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aphicFrame>
        <p:nvGraphicFramePr>
          <p:cNvPr id="104" name="Схема 103"/>
          <p:cNvGraphicFramePr/>
          <p:nvPr>
            <p:extLst>
              <p:ext uri="{D42A27DB-BD31-4B8C-83A1-F6EECF244321}">
                <p14:modId xmlns:p14="http://schemas.microsoft.com/office/powerpoint/2010/main" val="1907961723"/>
              </p:ext>
            </p:extLst>
          </p:nvPr>
        </p:nvGraphicFramePr>
        <p:xfrm>
          <a:off x="1018708" y="5945875"/>
          <a:ext cx="7467600" cy="83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018708" y="1148150"/>
            <a:ext cx="32471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C00000"/>
                </a:solidFill>
              </a:rPr>
              <a:t>The </a:t>
            </a:r>
            <a:r>
              <a:rPr lang="en-US" sz="1200" dirty="0">
                <a:solidFill>
                  <a:srgbClr val="C00000"/>
                </a:solidFill>
              </a:rPr>
              <a:t>complex structural unit of resin-</a:t>
            </a:r>
            <a:r>
              <a:rPr lang="en-US" sz="1200" dirty="0" err="1">
                <a:solidFill>
                  <a:srgbClr val="C00000"/>
                </a:solidFill>
              </a:rPr>
              <a:t>asphaltene</a:t>
            </a:r>
            <a:r>
              <a:rPr lang="en-US" sz="1200" dirty="0">
                <a:solidFill>
                  <a:srgbClr val="C00000"/>
                </a:solidFill>
              </a:rPr>
              <a:t> constituents</a:t>
            </a:r>
            <a:endParaRPr lang="ru-RU" sz="1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956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47338"/>
            <a:ext cx="7543800" cy="1070113"/>
          </a:xfrm>
        </p:spPr>
        <p:txBody>
          <a:bodyPr>
            <a:noAutofit/>
          </a:bodyPr>
          <a:lstStyle/>
          <a:p>
            <a:r>
              <a:rPr lang="en-US" sz="2400" dirty="0"/>
              <a:t>Change in molecular weight </a:t>
            </a:r>
            <a:r>
              <a:rPr lang="en-US" sz="2400" dirty="0" smtClean="0"/>
              <a:t>depending on the number of </a:t>
            </a:r>
            <a:r>
              <a:rPr lang="en-US" sz="2400" dirty="0" err="1" smtClean="0"/>
              <a:t>asphaltene</a:t>
            </a:r>
            <a:r>
              <a:rPr lang="en-US" sz="2400" dirty="0" smtClean="0"/>
              <a:t> conversion stages</a:t>
            </a:r>
            <a:endParaRPr lang="ru-RU" sz="2400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9E2EF8E0-BD6C-4EF8-80B7-BDC98E1B7AA2}" type="slidenum">
              <a:rPr lang="ru-RU" sz="1600" smtClean="0"/>
              <a:pPr/>
              <a:t>13</a:t>
            </a:fld>
            <a:endParaRPr lang="ru-RU" sz="1600" dirty="0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035935633"/>
              </p:ext>
            </p:extLst>
          </p:nvPr>
        </p:nvGraphicFramePr>
        <p:xfrm>
          <a:off x="295275" y="1428228"/>
          <a:ext cx="5943600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3121569" y="5116645"/>
            <a:ext cx="3495675" cy="276999"/>
          </a:xfrm>
          <a:prstGeom prst="rect">
            <a:avLst/>
          </a:prstGeom>
          <a:solidFill>
            <a:srgbClr val="FFFF9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200" dirty="0" err="1" smtClean="0"/>
              <a:t>Nonmonotonic</a:t>
            </a:r>
            <a:r>
              <a:rPr lang="en-US" sz="1200" dirty="0" smtClean="0"/>
              <a:t> character of changes in MW</a:t>
            </a:r>
            <a:endParaRPr lang="ru-RU" sz="1200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1264388" y="4674554"/>
            <a:ext cx="4371975" cy="247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12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Increase in </a:t>
            </a:r>
            <a:r>
              <a:rPr lang="en-US" sz="1200" dirty="0" smtClean="0">
                <a:solidFill>
                  <a:srgbClr val="C00000"/>
                </a:solidFill>
              </a:rPr>
              <a:t>the </a:t>
            </a:r>
            <a:r>
              <a:rPr lang="en-US" sz="1200" dirty="0">
                <a:solidFill>
                  <a:srgbClr val="C00000"/>
                </a:solidFill>
              </a:rPr>
              <a:t>number of </a:t>
            </a:r>
            <a:r>
              <a:rPr lang="en-US" sz="1200" dirty="0" err="1" smtClean="0">
                <a:solidFill>
                  <a:srgbClr val="C00000"/>
                </a:solidFill>
              </a:rPr>
              <a:t>asphaltene</a:t>
            </a:r>
            <a:r>
              <a:rPr lang="en-US" sz="1200" dirty="0" smtClean="0">
                <a:solidFill>
                  <a:srgbClr val="C00000"/>
                </a:solidFill>
              </a:rPr>
              <a:t> </a:t>
            </a:r>
            <a:r>
              <a:rPr lang="en-US" sz="1200" dirty="0">
                <a:solidFill>
                  <a:srgbClr val="C00000"/>
                </a:solidFill>
              </a:rPr>
              <a:t>conversion </a:t>
            </a:r>
            <a:r>
              <a:rPr lang="en-US" sz="1200" dirty="0" smtClean="0">
                <a:solidFill>
                  <a:srgbClr val="C00000"/>
                </a:solidFill>
              </a:rPr>
              <a:t>stages</a:t>
            </a:r>
            <a:endParaRPr kumimoji="0" lang="ru-RU" sz="120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cs typeface="Arial" pitchFamily="34" charset="0"/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1133475" y="4950200"/>
            <a:ext cx="4572000" cy="0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2178728366"/>
              </p:ext>
            </p:extLst>
          </p:nvPr>
        </p:nvGraphicFramePr>
        <p:xfrm>
          <a:off x="6467475" y="2332007"/>
          <a:ext cx="2286000" cy="22331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Скругленный прямоугольник 13"/>
          <p:cNvSpPr/>
          <p:nvPr/>
        </p:nvSpPr>
        <p:spPr>
          <a:xfrm>
            <a:off x="752475" y="5619228"/>
            <a:ext cx="1295400" cy="609600"/>
          </a:xfrm>
          <a:prstGeom prst="roundRect">
            <a:avLst/>
          </a:prstGeom>
          <a:solidFill>
            <a:srgbClr val="99FF99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chemeClr val="tx1"/>
                </a:solidFill>
              </a:rPr>
              <a:t>Asphaltenes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smtClean="0">
                <a:solidFill>
                  <a:schemeClr val="tx1"/>
                </a:solidFill>
              </a:rPr>
              <a:t>from vacuum </a:t>
            </a:r>
            <a:r>
              <a:rPr lang="en-US" sz="1200" dirty="0">
                <a:solidFill>
                  <a:schemeClr val="tx1"/>
                </a:solidFill>
              </a:rPr>
              <a:t>residue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876675" y="5619228"/>
            <a:ext cx="1600200" cy="609600"/>
          </a:xfrm>
          <a:prstGeom prst="roundRect">
            <a:avLst/>
          </a:prstGeom>
          <a:solidFill>
            <a:srgbClr val="BDC3F9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</a:pPr>
            <a:r>
              <a:rPr lang="en-US" sz="1200" dirty="0" err="1">
                <a:solidFill>
                  <a:schemeClr val="tx1"/>
                </a:solidFill>
              </a:rPr>
              <a:t>Asphaltenes</a:t>
            </a:r>
            <a:r>
              <a:rPr lang="en-US" sz="1200" dirty="0">
                <a:solidFill>
                  <a:schemeClr val="tx1"/>
                </a:solidFill>
              </a:rPr>
              <a:t> from </a:t>
            </a:r>
            <a:r>
              <a:rPr lang="en-US" sz="1200" dirty="0" err="1">
                <a:solidFill>
                  <a:schemeClr val="tx1"/>
                </a:solidFill>
              </a:rPr>
              <a:t>hydroconversion</a:t>
            </a:r>
            <a:r>
              <a:rPr lang="en-US" sz="1200" dirty="0">
                <a:solidFill>
                  <a:schemeClr val="tx1"/>
                </a:solidFill>
              </a:rPr>
              <a:t> products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38375" y="553311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 smtClean="0">
                <a:solidFill>
                  <a:srgbClr val="C00000"/>
                </a:solidFill>
              </a:rPr>
              <a:t>1st transitional state</a:t>
            </a:r>
            <a:endParaRPr lang="ru-RU" sz="1200" b="1" i="1" dirty="0">
              <a:solidFill>
                <a:srgbClr val="C00000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7305675" y="5619228"/>
            <a:ext cx="1600200" cy="609600"/>
          </a:xfrm>
          <a:prstGeom prst="roundRect">
            <a:avLst/>
          </a:prstGeom>
          <a:solidFill>
            <a:srgbClr val="CCECFF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</a:pPr>
            <a:r>
              <a:rPr lang="en-US" sz="1200" dirty="0" err="1">
                <a:solidFill>
                  <a:schemeClr val="tx1"/>
                </a:solidFill>
              </a:rPr>
              <a:t>Asphaltenes</a:t>
            </a:r>
            <a:r>
              <a:rPr lang="en-US" sz="1200" dirty="0">
                <a:solidFill>
                  <a:schemeClr val="tx1"/>
                </a:solidFill>
              </a:rPr>
              <a:t> from </a:t>
            </a:r>
            <a:r>
              <a:rPr lang="en-US" sz="1200" dirty="0" err="1">
                <a:solidFill>
                  <a:schemeClr val="tx1"/>
                </a:solidFill>
              </a:rPr>
              <a:t>hydroconversion</a:t>
            </a:r>
            <a:r>
              <a:rPr lang="en-US" sz="1200" dirty="0">
                <a:solidFill>
                  <a:schemeClr val="tx1"/>
                </a:solidFill>
              </a:rPr>
              <a:t> products</a:t>
            </a:r>
            <a:endParaRPr lang="ru-RU" sz="1200" dirty="0">
              <a:solidFill>
                <a:schemeClr val="tx1"/>
              </a:solidFill>
            </a:endParaRPr>
          </a:p>
        </p:txBody>
      </p:sp>
      <p:cxnSp>
        <p:nvCxnSpPr>
          <p:cNvPr id="20" name="Прямая со стрелкой 19"/>
          <p:cNvCxnSpPr/>
          <p:nvPr/>
        </p:nvCxnSpPr>
        <p:spPr>
          <a:xfrm>
            <a:off x="2124075" y="6000228"/>
            <a:ext cx="1457325" cy="0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V="1">
            <a:off x="5629275" y="5994775"/>
            <a:ext cx="1533525" cy="5453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2162175" y="6048047"/>
            <a:ext cx="180975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/>
              <a:t>Zero </a:t>
            </a:r>
            <a:r>
              <a:rPr lang="en-US" sz="1100" dirty="0"/>
              <a:t>stage of </a:t>
            </a:r>
            <a:r>
              <a:rPr lang="en-US" sz="1100" dirty="0" err="1" smtClean="0"/>
              <a:t>hydroconversion</a:t>
            </a:r>
            <a:r>
              <a:rPr lang="en-US" sz="1100" dirty="0" smtClean="0"/>
              <a:t> </a:t>
            </a:r>
            <a:r>
              <a:rPr lang="ru-RU" sz="1100" dirty="0" smtClean="0"/>
              <a:t>(</a:t>
            </a:r>
            <a:r>
              <a:rPr lang="en-US" sz="1100" dirty="0"/>
              <a:t>R</a:t>
            </a:r>
            <a:r>
              <a:rPr lang="ru-RU" sz="1100" dirty="0" smtClean="0"/>
              <a:t>-0) </a:t>
            </a:r>
            <a:endParaRPr lang="ru-RU" sz="11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5686425" y="6048047"/>
            <a:ext cx="191452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/>
              <a:t>On </a:t>
            </a:r>
            <a:r>
              <a:rPr lang="en-US" sz="1100" dirty="0"/>
              <a:t>the boundary between </a:t>
            </a:r>
            <a:r>
              <a:rPr lang="en-US" sz="1100" dirty="0" smtClean="0"/>
              <a:t>R-3 </a:t>
            </a:r>
            <a:r>
              <a:rPr lang="en-US" sz="1100" dirty="0"/>
              <a:t>and </a:t>
            </a:r>
            <a:r>
              <a:rPr lang="en-US" sz="1100" dirty="0" smtClean="0"/>
              <a:t>R-4</a:t>
            </a:r>
            <a:endParaRPr lang="ru-RU" sz="1100" dirty="0"/>
          </a:p>
        </p:txBody>
      </p:sp>
      <p:sp>
        <p:nvSpPr>
          <p:cNvPr id="19" name="TextBox 18"/>
          <p:cNvSpPr txBox="1"/>
          <p:nvPr/>
        </p:nvSpPr>
        <p:spPr>
          <a:xfrm>
            <a:off x="5705475" y="5535005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 smtClean="0">
                <a:solidFill>
                  <a:srgbClr val="C00000"/>
                </a:solidFill>
              </a:rPr>
              <a:t>2nd </a:t>
            </a:r>
            <a:r>
              <a:rPr lang="en-US" sz="1200" b="1" i="1" dirty="0">
                <a:solidFill>
                  <a:srgbClr val="C00000"/>
                </a:solidFill>
              </a:rPr>
              <a:t>transitional state</a:t>
            </a:r>
            <a:endParaRPr lang="ru-RU" sz="1200" b="1" i="1" dirty="0">
              <a:solidFill>
                <a:srgbClr val="C000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695358" y="1496593"/>
            <a:ext cx="3941005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defRPr sz="1100" b="0" i="0" u="none" strike="noStrike" kern="1200" baseline="0">
                <a:solidFill>
                  <a:srgbClr val="373545"/>
                </a:solidFill>
                <a:latin typeface="+mn-lt"/>
                <a:ea typeface="+mn-ea"/>
                <a:cs typeface="+mn-cs"/>
              </a:defRPr>
            </a:pPr>
            <a:r>
              <a:rPr lang="en-US" sz="1000" dirty="0" err="1" smtClean="0"/>
              <a:t>Asphaltenes</a:t>
            </a:r>
            <a:r>
              <a:rPr lang="en-US" sz="1000" dirty="0" smtClean="0"/>
              <a:t> of initial feedstock</a:t>
            </a:r>
          </a:p>
          <a:p>
            <a:pPr>
              <a:lnSpc>
                <a:spcPct val="120000"/>
              </a:lnSpc>
              <a:defRPr sz="1100" b="0" i="0" u="none" strike="noStrike" kern="1200" baseline="0">
                <a:solidFill>
                  <a:srgbClr val="373545"/>
                </a:solidFill>
                <a:latin typeface="+mn-lt"/>
                <a:ea typeface="+mn-ea"/>
                <a:cs typeface="+mn-cs"/>
              </a:defRPr>
            </a:pPr>
            <a:r>
              <a:rPr lang="en-US" sz="1000" dirty="0" err="1" smtClean="0"/>
              <a:t>Asphaltenes</a:t>
            </a:r>
            <a:r>
              <a:rPr lang="en-US" sz="1000" dirty="0" smtClean="0"/>
              <a:t> of </a:t>
            </a:r>
            <a:r>
              <a:rPr lang="en-US" sz="1000" dirty="0" err="1" smtClean="0"/>
              <a:t>hydroconversion</a:t>
            </a:r>
            <a:r>
              <a:rPr lang="en-US" sz="1000" dirty="0" smtClean="0"/>
              <a:t> products </a:t>
            </a:r>
            <a:r>
              <a:rPr lang="en-US" sz="1000" dirty="0"/>
              <a:t>(&gt;520°C fraction)</a:t>
            </a:r>
            <a:endParaRPr lang="en-US" sz="1000" dirty="0" smtClean="0"/>
          </a:p>
          <a:p>
            <a:pPr>
              <a:lnSpc>
                <a:spcPct val="120000"/>
              </a:lnSpc>
              <a:defRPr sz="1100" b="0" i="0" u="none" strike="noStrike" kern="1200" baseline="0">
                <a:solidFill>
                  <a:srgbClr val="373545"/>
                </a:solidFill>
                <a:latin typeface="+mn-lt"/>
                <a:ea typeface="+mn-ea"/>
                <a:cs typeface="+mn-cs"/>
              </a:defRPr>
            </a:pPr>
            <a:r>
              <a:rPr lang="en-US" sz="1000" dirty="0"/>
              <a:t>Conversion of &gt;520°C fraction per cycle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12129" y="4492397"/>
            <a:ext cx="3962400" cy="276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R-0           R-1          R-2          R-3          R-4           R-5 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63200" y="147338"/>
            <a:ext cx="6589199" cy="1280890"/>
          </a:xfrm>
        </p:spPr>
        <p:txBody>
          <a:bodyPr>
            <a:noAutofit/>
          </a:bodyPr>
          <a:lstStyle/>
          <a:p>
            <a:r>
              <a:rPr lang="en-US" sz="2400" dirty="0"/>
              <a:t>Average structural parameters </a:t>
            </a:r>
            <a:r>
              <a:rPr lang="en-US" sz="2400" dirty="0" smtClean="0"/>
              <a:t>for </a:t>
            </a:r>
            <a:r>
              <a:rPr lang="en-US" sz="2400" dirty="0" err="1" smtClean="0"/>
              <a:t>asphaltene</a:t>
            </a:r>
            <a:r>
              <a:rPr lang="en-US" sz="2400" dirty="0" smtClean="0"/>
              <a:t> molecules</a:t>
            </a:r>
            <a:endParaRPr lang="ru-RU" sz="2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9E2EF8E0-BD6C-4EF8-80B7-BDC98E1B7AA2}" type="slidenum">
              <a:rPr lang="ru-RU" sz="1600" smtClean="0"/>
              <a:pPr/>
              <a:t>14</a:t>
            </a:fld>
            <a:endParaRPr lang="ru-RU" sz="16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133703" y="5638800"/>
            <a:ext cx="1295400" cy="609600"/>
          </a:xfrm>
          <a:prstGeom prst="roundRect">
            <a:avLst/>
          </a:prstGeom>
          <a:solidFill>
            <a:srgbClr val="99FF99"/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chemeClr val="tx1"/>
                </a:solidFill>
              </a:rPr>
              <a:t>Asphaltenes</a:t>
            </a:r>
            <a:r>
              <a:rPr lang="en-US" sz="1200" dirty="0">
                <a:solidFill>
                  <a:schemeClr val="tx1"/>
                </a:solidFill>
              </a:rPr>
              <a:t> from </a:t>
            </a:r>
            <a:r>
              <a:rPr lang="en-US" sz="1200" dirty="0" smtClean="0">
                <a:solidFill>
                  <a:schemeClr val="tx1"/>
                </a:solidFill>
              </a:rPr>
              <a:t>vacuum residue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984974" y="5638800"/>
            <a:ext cx="1653826" cy="609600"/>
          </a:xfrm>
          <a:prstGeom prst="roundRect">
            <a:avLst/>
          </a:prstGeom>
          <a:solidFill>
            <a:srgbClr val="BDC3F9"/>
          </a:solidFill>
          <a:ln>
            <a:solidFill>
              <a:schemeClr val="accent4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</a:pPr>
            <a:r>
              <a:rPr lang="en-US" sz="1200" dirty="0" err="1" smtClean="0">
                <a:solidFill>
                  <a:schemeClr val="tx1"/>
                </a:solidFill>
              </a:rPr>
              <a:t>Asphaltenes</a:t>
            </a:r>
            <a:r>
              <a:rPr lang="en-US" sz="1200" dirty="0" smtClean="0">
                <a:solidFill>
                  <a:schemeClr val="tx1"/>
                </a:solidFill>
              </a:rPr>
              <a:t> from </a:t>
            </a:r>
            <a:r>
              <a:rPr lang="en-US" sz="1200" dirty="0" err="1" smtClean="0">
                <a:solidFill>
                  <a:schemeClr val="tx1"/>
                </a:solidFill>
              </a:rPr>
              <a:t>hydroconversion</a:t>
            </a:r>
            <a:r>
              <a:rPr lang="en-US" sz="1200" dirty="0" smtClean="0">
                <a:solidFill>
                  <a:schemeClr val="tx1"/>
                </a:solidFill>
              </a:rPr>
              <a:t> products</a:t>
            </a:r>
            <a:endParaRPr lang="ru-RU" sz="1200" dirty="0">
              <a:solidFill>
                <a:schemeClr val="tx1"/>
              </a:solidFill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2532527" y="5994672"/>
            <a:ext cx="1429873" cy="4445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5638800" y="5999117"/>
            <a:ext cx="1420147" cy="0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Скругленный прямоугольник 14"/>
          <p:cNvSpPr/>
          <p:nvPr/>
        </p:nvSpPr>
        <p:spPr>
          <a:xfrm>
            <a:off x="7215492" y="5640695"/>
            <a:ext cx="1623707" cy="609600"/>
          </a:xfrm>
          <a:prstGeom prst="roundRect">
            <a:avLst/>
          </a:prstGeom>
          <a:solidFill>
            <a:srgbClr val="CCECFF"/>
          </a:solidFill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</a:pPr>
            <a:r>
              <a:rPr lang="en-US" sz="1200" dirty="0" err="1">
                <a:solidFill>
                  <a:schemeClr val="tx1"/>
                </a:solidFill>
              </a:rPr>
              <a:t>Asphaltenes</a:t>
            </a:r>
            <a:r>
              <a:rPr lang="en-US" sz="1200" dirty="0">
                <a:solidFill>
                  <a:schemeClr val="tx1"/>
                </a:solidFill>
              </a:rPr>
              <a:t> from </a:t>
            </a:r>
            <a:r>
              <a:rPr lang="en-US" sz="1200" dirty="0" err="1">
                <a:solidFill>
                  <a:schemeClr val="tx1"/>
                </a:solidFill>
              </a:rPr>
              <a:t>hydroconversion</a:t>
            </a:r>
            <a:r>
              <a:rPr lang="en-US" sz="1200" dirty="0">
                <a:solidFill>
                  <a:schemeClr val="tx1"/>
                </a:solidFill>
              </a:rPr>
              <a:t> products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693115" y="6065306"/>
            <a:ext cx="11791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accent2">
                    <a:lumMod val="50000"/>
                  </a:schemeClr>
                </a:solidFill>
              </a:rPr>
              <a:t>High </a:t>
            </a:r>
            <a:r>
              <a:rPr lang="en-US" sz="1100" dirty="0">
                <a:solidFill>
                  <a:schemeClr val="accent2">
                    <a:lumMod val="50000"/>
                  </a:schemeClr>
                </a:solidFill>
              </a:rPr>
              <a:t>rate </a:t>
            </a:r>
            <a:r>
              <a:rPr lang="en-US" sz="1100" dirty="0" smtClean="0">
                <a:solidFill>
                  <a:schemeClr val="accent2">
                    <a:lumMod val="50000"/>
                  </a:schemeClr>
                </a:solidFill>
              </a:rPr>
              <a:t>of </a:t>
            </a:r>
            <a:r>
              <a:rPr lang="en-US" sz="1100" dirty="0" err="1" smtClean="0">
                <a:solidFill>
                  <a:schemeClr val="accent2">
                    <a:lumMod val="50000"/>
                  </a:schemeClr>
                </a:solidFill>
              </a:rPr>
              <a:t>dealkylation</a:t>
            </a:r>
            <a:endParaRPr lang="ru-RU" sz="11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611900" y="6065306"/>
            <a:ext cx="164642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accent2">
                    <a:lumMod val="50000"/>
                  </a:schemeClr>
                </a:solidFill>
              </a:rPr>
              <a:t>Increase</a:t>
            </a:r>
            <a:r>
              <a:rPr lang="en-US" sz="11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1100" dirty="0" smtClean="0">
                <a:solidFill>
                  <a:schemeClr val="accent2">
                    <a:lumMod val="50000"/>
                  </a:schemeClr>
                </a:solidFill>
              </a:rPr>
              <a:t>in </a:t>
            </a:r>
            <a:r>
              <a:rPr lang="en-US" sz="1100" dirty="0">
                <a:solidFill>
                  <a:schemeClr val="accent2">
                    <a:lumMod val="50000"/>
                  </a:schemeClr>
                </a:solidFill>
              </a:rPr>
              <a:t>the rate of cracking </a:t>
            </a:r>
            <a:r>
              <a:rPr lang="en-US" sz="1100" dirty="0" smtClean="0">
                <a:solidFill>
                  <a:schemeClr val="accent2">
                    <a:lumMod val="50000"/>
                  </a:schemeClr>
                </a:solidFill>
              </a:rPr>
              <a:t>of cyclic structures</a:t>
            </a:r>
            <a:endParaRPr lang="ru-RU" sz="1100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9833343"/>
              </p:ext>
            </p:extLst>
          </p:nvPr>
        </p:nvGraphicFramePr>
        <p:xfrm>
          <a:off x="914400" y="1428228"/>
          <a:ext cx="7924800" cy="3956352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990600"/>
                <a:gridCol w="990600"/>
                <a:gridCol w="990600"/>
                <a:gridCol w="990600"/>
                <a:gridCol w="990600"/>
                <a:gridCol w="990600"/>
                <a:gridCol w="990600"/>
                <a:gridCol w="990600"/>
              </a:tblGrid>
              <a:tr h="208713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/>
                        <a:t>Parameter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err="1" smtClean="0"/>
                        <a:t>Asphaltenes</a:t>
                      </a:r>
                      <a:r>
                        <a:rPr lang="en-US" sz="1100" dirty="0" smtClean="0"/>
                        <a:t> of initial feedstock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CFFCC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err="1" smtClean="0"/>
                        <a:t>Asphaltenes</a:t>
                      </a:r>
                      <a:r>
                        <a:rPr lang="en-US" sz="1100" dirty="0" smtClean="0"/>
                        <a:t> of </a:t>
                      </a:r>
                      <a:r>
                        <a:rPr lang="en-US" sz="1100" dirty="0" err="1" smtClean="0"/>
                        <a:t>hydroconversion</a:t>
                      </a:r>
                      <a:r>
                        <a:rPr lang="en-US" sz="1100" dirty="0" smtClean="0"/>
                        <a:t> product at different numbers of conversion stages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26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/>
                        <a:t>R</a:t>
                      </a:r>
                      <a:r>
                        <a:rPr lang="ru-RU" sz="1100" dirty="0" smtClean="0"/>
                        <a:t>-0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BDC3F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/>
                        <a:t>R</a:t>
                      </a:r>
                      <a:r>
                        <a:rPr lang="ru-RU" sz="1100" dirty="0" smtClean="0"/>
                        <a:t>-1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BDC3F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/>
                        <a:t>R</a:t>
                      </a:r>
                      <a:r>
                        <a:rPr lang="ru-RU" sz="1100" dirty="0" smtClean="0"/>
                        <a:t>-2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BDC3F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/>
                        <a:t>R</a:t>
                      </a:r>
                      <a:r>
                        <a:rPr lang="ru-RU" sz="1100" dirty="0" smtClean="0"/>
                        <a:t>-3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BDC3F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/>
                        <a:t>R</a:t>
                      </a:r>
                      <a:r>
                        <a:rPr lang="ru-RU" sz="1100" dirty="0" smtClean="0"/>
                        <a:t>-4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CEC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/>
                        <a:t>R</a:t>
                      </a:r>
                      <a:r>
                        <a:rPr lang="ru-RU" sz="1100" dirty="0" smtClean="0"/>
                        <a:t>-5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CECFF">
                        <a:alpha val="20000"/>
                      </a:srgbClr>
                    </a:solidFill>
                  </a:tcPr>
                </a:tc>
              </a:tr>
              <a:tr h="208713"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i="1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Average number of atoms in molecule</a:t>
                      </a:r>
                      <a:endParaRPr lang="ru-RU" sz="1200" b="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87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/>
                        <a:t>C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110.2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73.2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rgbClr val="D8DBF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65.1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rgbClr val="D8DBF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67.7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rgbClr val="D8DBF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82.7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rgbClr val="D8DBF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43.6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58.7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rgbClr val="CCECFF"/>
                    </a:solidFill>
                  </a:tcPr>
                </a:tc>
              </a:tr>
              <a:tr h="2087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/>
                        <a:t>H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118.2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61.7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rgbClr val="D8DBF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58.0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rgbClr val="D8DBF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56.4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rgbClr val="D8DBF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70.0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rgbClr val="D8DBF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38.5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50.3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rgbClr val="CCECFF"/>
                    </a:solidFill>
                  </a:tcPr>
                </a:tc>
              </a:tr>
              <a:tr h="2087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/>
                        <a:t>N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2.0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1.7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rgbClr val="D8DBF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1.4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rgbClr val="D8DBF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1.6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rgbClr val="D8DBF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2.0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rgbClr val="D8DBF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0.8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1.2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rgbClr val="CCECFF"/>
                    </a:solidFill>
                  </a:tcPr>
                </a:tc>
              </a:tr>
              <a:tr h="2087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/>
                        <a:t>S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3.7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1.8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rgbClr val="D8DBF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1.8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rgbClr val="D8DBF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1.7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rgbClr val="D8DBF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2.2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rgbClr val="D8DBF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0.8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1.2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rgbClr val="CCECFF"/>
                    </a:solidFill>
                  </a:tcPr>
                </a:tc>
              </a:tr>
              <a:tr h="2087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/>
                        <a:t>O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2.9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1.5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rgbClr val="D8DBF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1.5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rgbClr val="D8DBF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0.8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rgbClr val="D8DBF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0.1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rgbClr val="D8DBF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2.2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2.4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rgbClr val="CCECFF"/>
                    </a:solidFill>
                  </a:tcPr>
                </a:tc>
              </a:tr>
              <a:tr h="208713"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i="1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Ring composition</a:t>
                      </a:r>
                      <a:endParaRPr lang="ru-RU" sz="1200" b="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87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+mn-lt"/>
                          <a:ea typeface="+mn-ea"/>
                          <a:cs typeface="+mn-cs"/>
                        </a:rPr>
                        <a:t>Ra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16.3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13.8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rgbClr val="D8DBF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11.6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rgbClr val="D8DBF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13.1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rgbClr val="D8DBF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15.3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rgbClr val="D8DBF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7.3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10.2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rgbClr val="CCECFF"/>
                    </a:solidFill>
                  </a:tcPr>
                </a:tc>
              </a:tr>
              <a:tr h="2087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 smtClean="0"/>
                        <a:t>Rsat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4.6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2.8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rgbClr val="D8DBF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2.9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rgbClr val="D8DBF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2.2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rgbClr val="D8DBF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4.3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rgbClr val="D8DBF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3.2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4.0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rgbClr val="CCECFF"/>
                    </a:solidFill>
                  </a:tcPr>
                </a:tc>
              </a:tr>
              <a:tr h="2087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 smtClean="0"/>
                        <a:t>Rtot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20.9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16.6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rgbClr val="D8DBF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14.5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rgbClr val="D8DBF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15.3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rgbClr val="D8DBF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19.6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rgbClr val="D8DBF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10.5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14.2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rgbClr val="CCECFF"/>
                    </a:solidFill>
                  </a:tcPr>
                </a:tc>
              </a:tr>
              <a:tr h="208713"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i="1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Average number of carbon atoms of different types in molecule</a:t>
                      </a:r>
                      <a:endParaRPr lang="ru-RU" sz="1200" b="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87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С</a:t>
                      </a:r>
                      <a:r>
                        <a:rPr lang="ru-RU" sz="1050" dirty="0" smtClean="0"/>
                        <a:t>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61.4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53.4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rgbClr val="D8DBF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45.0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rgbClr val="D8DBF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50.9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rgbClr val="D8DBF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59.2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rgbClr val="D8DBF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28.7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39.6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rgbClr val="CCECFF"/>
                    </a:solidFill>
                  </a:tcPr>
                </a:tc>
              </a:tr>
              <a:tr h="2087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С</a:t>
                      </a:r>
                      <a:r>
                        <a:rPr lang="en-US" sz="1050" dirty="0" smtClean="0"/>
                        <a:t>sat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48.8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19.8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rgbClr val="D8DBF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20.1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rgbClr val="D8DBF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16.8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rgbClr val="D8DBF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23.5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rgbClr val="D8DBF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14.9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19.1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rgbClr val="CCECFF"/>
                    </a:solidFill>
                  </a:tcPr>
                </a:tc>
              </a:tr>
              <a:tr h="2087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С</a:t>
                      </a:r>
                      <a:r>
                        <a:rPr lang="en-US" sz="1050" dirty="0" smtClean="0"/>
                        <a:t>c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80.3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65.4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rgbClr val="D8DBF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56.9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rgbClr val="D8DBF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60.2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rgbClr val="D8DBF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77.2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rgbClr val="D8DBF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41.9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56.6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rgbClr val="CCECFF"/>
                    </a:solidFill>
                  </a:tcPr>
                </a:tc>
              </a:tr>
              <a:tr h="2087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С</a:t>
                      </a:r>
                      <a:r>
                        <a:rPr lang="en-US" sz="1050" dirty="0" smtClean="0"/>
                        <a:t>n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18.9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12.0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rgbClr val="D8DBF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11.9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rgbClr val="D8DBF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9.3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rgbClr val="D8DBF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18.0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rgbClr val="D8DBF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13.2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17.0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rgbClr val="CCECFF"/>
                    </a:solidFill>
                  </a:tcPr>
                </a:tc>
              </a:tr>
              <a:tr h="2087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С</a:t>
                      </a:r>
                      <a:r>
                        <a:rPr lang="en-US" sz="1050" dirty="0" smtClean="0"/>
                        <a:t>p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29.9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7.8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rgbClr val="D8DBF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8.2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rgbClr val="D8DBF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7.5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rgbClr val="D8DBF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5.5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rgbClr val="D8DBF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1.7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2.1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rgbClr val="CCECFF"/>
                    </a:solidFill>
                  </a:tcPr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2567102" y="5542734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>
                <a:solidFill>
                  <a:srgbClr val="C00000"/>
                </a:solidFill>
              </a:rPr>
              <a:t>1st transitional state</a:t>
            </a:r>
            <a:endParaRPr lang="ru-RU" sz="1200" b="1" i="1" dirty="0">
              <a:solidFill>
                <a:srgbClr val="C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17430" y="5542733"/>
            <a:ext cx="1680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>
                <a:solidFill>
                  <a:srgbClr val="C00000"/>
                </a:solidFill>
              </a:rPr>
              <a:t>2nd transitional state</a:t>
            </a:r>
            <a:endParaRPr lang="ru-RU" sz="12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6849" y="205264"/>
            <a:ext cx="7721901" cy="990600"/>
          </a:xfrm>
        </p:spPr>
        <p:txBody>
          <a:bodyPr>
            <a:normAutofit/>
          </a:bodyPr>
          <a:lstStyle/>
          <a:p>
            <a:r>
              <a:rPr lang="en-US" sz="1800" dirty="0"/>
              <a:t>Correlation of MW with the proportion of C</a:t>
            </a:r>
            <a:r>
              <a:rPr lang="en-US" sz="1800" dirty="0" smtClean="0"/>
              <a:t> </a:t>
            </a:r>
            <a:r>
              <a:rPr lang="en-US" sz="1800" dirty="0"/>
              <a:t>atoms in the cyclic </a:t>
            </a:r>
            <a:r>
              <a:rPr lang="en-US" sz="1800" dirty="0" smtClean="0"/>
              <a:t>structures </a:t>
            </a:r>
            <a:r>
              <a:rPr lang="ru-RU" sz="1800" dirty="0" smtClean="0"/>
              <a:t>(</a:t>
            </a:r>
            <a:r>
              <a:rPr lang="ru-RU" sz="1800" dirty="0" smtClean="0"/>
              <a:t>1), </a:t>
            </a:r>
            <a:r>
              <a:rPr lang="en-US" sz="1800" dirty="0" smtClean="0"/>
              <a:t>change in the amount of heteroatoms depending on the amount of aromatic C atoms </a:t>
            </a:r>
            <a:r>
              <a:rPr lang="ru-RU" sz="1800" dirty="0" smtClean="0"/>
              <a:t>(2)</a:t>
            </a:r>
            <a:endParaRPr lang="ru-RU" sz="1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1225996"/>
              </p:ext>
            </p:extLst>
          </p:nvPr>
        </p:nvGraphicFramePr>
        <p:xfrm>
          <a:off x="4191000" y="4114800"/>
          <a:ext cx="46482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9E2EF8E0-BD6C-4EF8-80B7-BDC98E1B7AA2}" type="slidenum">
              <a:rPr lang="ru-RU" sz="1600" smtClean="0"/>
              <a:pPr/>
              <a:t>15</a:t>
            </a:fld>
            <a:endParaRPr lang="ru-RU" sz="1600" dirty="0"/>
          </a:p>
        </p:txBody>
      </p:sp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4648200" y="6391322"/>
            <a:ext cx="4463101" cy="332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Increase </a:t>
            </a:r>
            <a:r>
              <a:rPr lang="en-US" sz="1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in </a:t>
            </a:r>
            <a:r>
              <a:rPr lang="en-US" sz="1200" dirty="0" smtClean="0">
                <a:solidFill>
                  <a:srgbClr val="C00000"/>
                </a:solidFill>
              </a:rPr>
              <a:t>the </a:t>
            </a:r>
            <a:r>
              <a:rPr lang="en-US" sz="1200" dirty="0">
                <a:solidFill>
                  <a:srgbClr val="C00000"/>
                </a:solidFill>
              </a:rPr>
              <a:t>number of </a:t>
            </a:r>
            <a:r>
              <a:rPr lang="en-US" sz="1200" dirty="0" err="1">
                <a:solidFill>
                  <a:srgbClr val="C00000"/>
                </a:solidFill>
              </a:rPr>
              <a:t>asphaltene</a:t>
            </a:r>
            <a:r>
              <a:rPr lang="en-US" sz="1200" dirty="0">
                <a:solidFill>
                  <a:srgbClr val="C00000"/>
                </a:solidFill>
              </a:rPr>
              <a:t> conversion stages</a:t>
            </a:r>
            <a:endParaRPr lang="ru-RU" sz="1200" dirty="0">
              <a:solidFill>
                <a:srgbClr val="C00000"/>
              </a:solidFill>
              <a:cs typeface="Arial" pitchFamily="34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025550721"/>
              </p:ext>
            </p:extLst>
          </p:nvPr>
        </p:nvGraphicFramePr>
        <p:xfrm>
          <a:off x="228600" y="1676400"/>
          <a:ext cx="4619847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5257800" y="3124200"/>
            <a:ext cx="3581400" cy="830997"/>
          </a:xfrm>
          <a:prstGeom prst="rect">
            <a:avLst/>
          </a:prstGeom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200" i="1" dirty="0" smtClean="0">
                <a:solidFill>
                  <a:schemeClr val="accent4">
                    <a:lumMod val="75000"/>
                  </a:schemeClr>
                </a:solidFill>
              </a:rPr>
              <a:t>Destruction of cyclic fragments including the </a:t>
            </a:r>
            <a:r>
              <a:rPr lang="en-US" sz="1200" i="1" dirty="0">
                <a:solidFill>
                  <a:schemeClr val="accent4">
                    <a:lumMod val="75000"/>
                  </a:schemeClr>
                </a:solidFill>
              </a:rPr>
              <a:t>most stable </a:t>
            </a:r>
            <a:r>
              <a:rPr lang="en-US" sz="1200" i="1" dirty="0" err="1" smtClean="0">
                <a:solidFill>
                  <a:schemeClr val="accent4">
                    <a:lumMod val="75000"/>
                  </a:schemeClr>
                </a:solidFill>
              </a:rPr>
              <a:t>heteroaromatic</a:t>
            </a:r>
            <a:r>
              <a:rPr lang="en-US" sz="1200" i="1" dirty="0" smtClean="0">
                <a:solidFill>
                  <a:schemeClr val="accent4">
                    <a:lumMod val="75000"/>
                  </a:schemeClr>
                </a:solidFill>
              </a:rPr>
              <a:t> structures </a:t>
            </a:r>
            <a:r>
              <a:rPr lang="en-US" sz="1200" i="1" dirty="0">
                <a:solidFill>
                  <a:schemeClr val="accent4">
                    <a:lumMod val="75000"/>
                  </a:schemeClr>
                </a:solidFill>
              </a:rPr>
              <a:t>having low reactivity, with the high </a:t>
            </a:r>
            <a:r>
              <a:rPr lang="en-US" sz="1200" i="1" dirty="0" smtClean="0">
                <a:solidFill>
                  <a:schemeClr val="accent4">
                    <a:lumMod val="75000"/>
                  </a:schemeClr>
                </a:solidFill>
              </a:rPr>
              <a:t>reaction rate of </a:t>
            </a:r>
            <a:r>
              <a:rPr lang="en-US" sz="1200" i="1" dirty="0" err="1" smtClean="0">
                <a:solidFill>
                  <a:schemeClr val="accent4">
                    <a:lumMod val="75000"/>
                  </a:schemeClr>
                </a:solidFill>
              </a:rPr>
              <a:t>dealkylation</a:t>
            </a:r>
            <a:endParaRPr lang="ru-RU" sz="1200" i="1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14614" y="5321573"/>
            <a:ext cx="2717951" cy="461665"/>
          </a:xfrm>
          <a:prstGeom prst="rect">
            <a:avLst/>
          </a:prstGeom>
          <a:solidFill>
            <a:srgbClr val="FFFF99"/>
          </a:solidFill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200" dirty="0" smtClean="0"/>
              <a:t>Level of </a:t>
            </a:r>
            <a:r>
              <a:rPr lang="en-US" sz="1200" dirty="0" err="1" smtClean="0"/>
              <a:t>denitrogenation</a:t>
            </a:r>
            <a:r>
              <a:rPr lang="en-US" sz="1200" dirty="0" smtClean="0"/>
              <a:t> is less than desulfurization</a:t>
            </a:r>
            <a:endParaRPr lang="ru-RU" sz="1200" dirty="0" smtClean="0"/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4615024" y="6629400"/>
            <a:ext cx="4343400" cy="0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14402" y="1367484"/>
            <a:ext cx="378630" cy="33855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C00000"/>
                </a:solidFill>
              </a:rPr>
              <a:t>1)</a:t>
            </a:r>
            <a:endParaRPr lang="ru-RU" sz="1600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79303" y="3874901"/>
            <a:ext cx="373820" cy="33855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C00000"/>
                </a:solidFill>
              </a:rPr>
              <a:t>2)</a:t>
            </a:r>
            <a:endParaRPr lang="ru-RU" sz="1600" dirty="0">
              <a:solidFill>
                <a:srgbClr val="C00000"/>
              </a:solidFill>
            </a:endParaRPr>
          </a:p>
        </p:txBody>
      </p:sp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926269875"/>
              </p:ext>
            </p:extLst>
          </p:nvPr>
        </p:nvGraphicFramePr>
        <p:xfrm>
          <a:off x="4648200" y="2057400"/>
          <a:ext cx="33528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4976974" y="1560882"/>
            <a:ext cx="3862226" cy="461665"/>
          </a:xfrm>
          <a:prstGeom prst="rect">
            <a:avLst/>
          </a:prstGeom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200" i="1" dirty="0" smtClean="0">
                <a:solidFill>
                  <a:schemeClr val="accent4">
                    <a:lumMod val="75000"/>
                  </a:schemeClr>
                </a:solidFill>
              </a:rPr>
              <a:t>Stability of </a:t>
            </a:r>
            <a:r>
              <a:rPr lang="en-US" sz="1200" i="1" dirty="0">
                <a:solidFill>
                  <a:schemeClr val="accent4">
                    <a:lumMod val="75000"/>
                  </a:schemeClr>
                </a:solidFill>
              </a:rPr>
              <a:t>the </a:t>
            </a:r>
            <a:r>
              <a:rPr lang="en-US" sz="1200" i="1" dirty="0" smtClean="0">
                <a:solidFill>
                  <a:schemeClr val="accent4">
                    <a:lumMod val="75000"/>
                  </a:schemeClr>
                </a:solidFill>
              </a:rPr>
              <a:t>condensed </a:t>
            </a:r>
            <a:r>
              <a:rPr lang="en-US" sz="1200" i="1" dirty="0">
                <a:solidFill>
                  <a:schemeClr val="accent4">
                    <a:lumMod val="75000"/>
                  </a:schemeClr>
                </a:solidFill>
              </a:rPr>
              <a:t>aromatic </a:t>
            </a:r>
            <a:r>
              <a:rPr lang="en-US" sz="1200" i="1" dirty="0" smtClean="0">
                <a:solidFill>
                  <a:schemeClr val="accent4">
                    <a:lumMod val="75000"/>
                  </a:schemeClr>
                </a:solidFill>
              </a:rPr>
              <a:t>core </a:t>
            </a:r>
            <a:r>
              <a:rPr lang="ru-RU" sz="1200" i="1" dirty="0">
                <a:solidFill>
                  <a:schemeClr val="accent4">
                    <a:lumMod val="75000"/>
                  </a:schemeClr>
                </a:solidFill>
                <a:cs typeface="Times New Roman" pitchFamily="18" charset="0"/>
              </a:rPr>
              <a:t>(</a:t>
            </a:r>
            <a:r>
              <a:rPr lang="en-US" sz="1200" i="1" dirty="0">
                <a:solidFill>
                  <a:schemeClr val="accent4">
                    <a:lumMod val="75000"/>
                  </a:schemeClr>
                </a:solidFill>
                <a:cs typeface="Times New Roman" pitchFamily="18" charset="0"/>
              </a:rPr>
              <a:t>Ra</a:t>
            </a:r>
            <a:r>
              <a:rPr lang="ru-RU" sz="1200" i="1" dirty="0">
                <a:solidFill>
                  <a:schemeClr val="accent4">
                    <a:lumMod val="75000"/>
                  </a:schemeClr>
                </a:solidFill>
                <a:cs typeface="Times New Roman" pitchFamily="18" charset="0"/>
              </a:rPr>
              <a:t>≈</a:t>
            </a:r>
            <a:r>
              <a:rPr lang="en-GB" sz="1200" i="1" dirty="0" err="1">
                <a:solidFill>
                  <a:schemeClr val="accent4">
                    <a:lumMod val="75000"/>
                  </a:schemeClr>
                </a:solidFill>
                <a:cs typeface="Times New Roman" pitchFamily="18" charset="0"/>
              </a:rPr>
              <a:t>const</a:t>
            </a:r>
            <a:r>
              <a:rPr lang="en-GB" sz="1200" i="1" dirty="0" smtClean="0">
                <a:cs typeface="Times New Roman" pitchFamily="18" charset="0"/>
              </a:rPr>
              <a:t>)</a:t>
            </a:r>
            <a:endParaRPr lang="ru-RU" sz="1200" i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155965" y="4413028"/>
            <a:ext cx="3276600" cy="646331"/>
          </a:xfrm>
          <a:prstGeom prst="rect">
            <a:avLst/>
          </a:prstGeom>
          <a:solidFill>
            <a:srgbClr val="99FF99"/>
          </a:solidFill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200" dirty="0" smtClean="0"/>
              <a:t>As the number of </a:t>
            </a:r>
            <a:r>
              <a:rPr lang="en-US" sz="1200" dirty="0" err="1" smtClean="0"/>
              <a:t>asphaltene</a:t>
            </a:r>
            <a:r>
              <a:rPr lang="en-US" sz="1200" dirty="0" smtClean="0"/>
              <a:t> conversion stages increases, </a:t>
            </a:r>
            <a:r>
              <a:rPr lang="en-US" sz="1200" dirty="0"/>
              <a:t>the amount of </a:t>
            </a:r>
            <a:r>
              <a:rPr lang="en-US" sz="1200" dirty="0" smtClean="0"/>
              <a:t>the most </a:t>
            </a:r>
            <a:r>
              <a:rPr lang="en-US" sz="1200" dirty="0"/>
              <a:t>reactive compounds of sulfur decreases</a:t>
            </a:r>
            <a:endParaRPr lang="ru-RU" sz="1200" dirty="0" smtClean="0"/>
          </a:p>
        </p:txBody>
      </p:sp>
      <p:sp>
        <p:nvSpPr>
          <p:cNvPr id="17" name="Прямоугольник 16"/>
          <p:cNvSpPr/>
          <p:nvPr/>
        </p:nvSpPr>
        <p:spPr>
          <a:xfrm>
            <a:off x="7877942" y="4267200"/>
            <a:ext cx="804274" cy="4154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defRPr sz="1100" b="0" i="0" u="none" strike="noStrike" kern="1200" baseline="0">
                <a:solidFill>
                  <a:srgbClr val="373545"/>
                </a:solidFill>
                <a:latin typeface="+mn-lt"/>
                <a:ea typeface="+mn-ea"/>
                <a:cs typeface="+mn-cs"/>
              </a:defRPr>
            </a:pPr>
            <a:r>
              <a:rPr lang="en-US" sz="1050" dirty="0" smtClean="0"/>
              <a:t>Nitrogen</a:t>
            </a:r>
          </a:p>
          <a:p>
            <a:pPr>
              <a:defRPr sz="1100" b="0" i="0" u="none" strike="noStrike" kern="1200" baseline="0">
                <a:solidFill>
                  <a:srgbClr val="373545"/>
                </a:solidFill>
                <a:latin typeface="+mn-lt"/>
                <a:ea typeface="+mn-ea"/>
                <a:cs typeface="+mn-cs"/>
              </a:defRPr>
            </a:pPr>
            <a:r>
              <a:rPr lang="en-US" sz="1050" dirty="0" smtClean="0"/>
              <a:t>Sulfur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7640" y="303205"/>
            <a:ext cx="7239000" cy="1280890"/>
          </a:xfrm>
        </p:spPr>
        <p:txBody>
          <a:bodyPr>
            <a:normAutofit/>
          </a:bodyPr>
          <a:lstStyle/>
          <a:p>
            <a:r>
              <a:rPr lang="en-US" sz="1800" dirty="0" smtClean="0"/>
              <a:t>Dependence of the aromaticity </a:t>
            </a:r>
            <a:r>
              <a:rPr lang="ru-RU" sz="1800" dirty="0" smtClean="0"/>
              <a:t>(1)</a:t>
            </a:r>
            <a:r>
              <a:rPr lang="en-US" sz="1800" dirty="0" smtClean="0"/>
              <a:t> and the yield of condensation products</a:t>
            </a:r>
            <a:r>
              <a:rPr lang="ru-RU" sz="1800" dirty="0" smtClean="0"/>
              <a:t> (2) </a:t>
            </a:r>
            <a:r>
              <a:rPr lang="en-US" sz="1800" dirty="0" smtClean="0"/>
              <a:t>on the temperature and the number of conversion stages</a:t>
            </a:r>
            <a:endParaRPr lang="ru-RU" sz="1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8581676"/>
              </p:ext>
            </p:extLst>
          </p:nvPr>
        </p:nvGraphicFramePr>
        <p:xfrm>
          <a:off x="304800" y="1549400"/>
          <a:ext cx="4648200" cy="281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9E2EF8E0-BD6C-4EF8-80B7-BDC98E1B7AA2}" type="slidenum">
              <a:rPr lang="ru-RU" sz="1600" smtClean="0"/>
              <a:pPr/>
              <a:t>16</a:t>
            </a:fld>
            <a:endParaRPr lang="ru-RU" sz="1600" dirty="0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220779397"/>
              </p:ext>
            </p:extLst>
          </p:nvPr>
        </p:nvGraphicFramePr>
        <p:xfrm>
          <a:off x="4648200" y="3886200"/>
          <a:ext cx="42672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337537597"/>
              </p:ext>
            </p:extLst>
          </p:nvPr>
        </p:nvGraphicFramePr>
        <p:xfrm>
          <a:off x="799578" y="4125902"/>
          <a:ext cx="3816549" cy="1440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245339062"/>
              </p:ext>
            </p:extLst>
          </p:nvPr>
        </p:nvGraphicFramePr>
        <p:xfrm>
          <a:off x="2929720" y="5705705"/>
          <a:ext cx="1890520" cy="813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8" name="Стрелка вправо 7"/>
          <p:cNvSpPr/>
          <p:nvPr/>
        </p:nvSpPr>
        <p:spPr>
          <a:xfrm rot="5400000">
            <a:off x="3591881" y="5289510"/>
            <a:ext cx="360040" cy="360040"/>
          </a:xfrm>
          <a:prstGeom prst="rightArrow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859231801"/>
              </p:ext>
            </p:extLst>
          </p:nvPr>
        </p:nvGraphicFramePr>
        <p:xfrm>
          <a:off x="5105400" y="2057400"/>
          <a:ext cx="29718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5105400" y="1524000"/>
            <a:ext cx="3124200" cy="461665"/>
          </a:xfrm>
          <a:prstGeom prst="rect">
            <a:avLst/>
          </a:prstGeom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200" i="1" dirty="0" smtClean="0">
                <a:solidFill>
                  <a:schemeClr val="accent4">
                    <a:lumMod val="75000"/>
                  </a:schemeClr>
                </a:solidFill>
              </a:rPr>
              <a:t>Even </a:t>
            </a:r>
            <a:r>
              <a:rPr lang="en-US" sz="1200" i="1" dirty="0">
                <a:solidFill>
                  <a:schemeClr val="accent4">
                    <a:lumMod val="75000"/>
                  </a:schemeClr>
                </a:solidFill>
              </a:rPr>
              <a:t>and continuous growth of aromaticity molecules</a:t>
            </a:r>
            <a:endParaRPr lang="ru-RU" sz="1200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581650" y="3276600"/>
            <a:ext cx="3134990" cy="276999"/>
          </a:xfrm>
          <a:prstGeom prst="rect">
            <a:avLst/>
          </a:prstGeom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200" i="1" dirty="0" smtClean="0">
                <a:solidFill>
                  <a:schemeClr val="accent4">
                    <a:lumMod val="75000"/>
                  </a:schemeClr>
                </a:solidFill>
              </a:rPr>
              <a:t>Decrease in aromaticity molecules</a:t>
            </a:r>
            <a:endParaRPr lang="ru-RU" sz="1200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69573" y="1447800"/>
            <a:ext cx="378630" cy="338554"/>
          </a:xfrm>
          <a:prstGeom prst="rect">
            <a:avLst/>
          </a:prstGeom>
          <a:noFill/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C00000"/>
                </a:solidFill>
              </a:rPr>
              <a:t>1)</a:t>
            </a:r>
            <a:endParaRPr lang="ru-RU" sz="1600" dirty="0">
              <a:solidFill>
                <a:srgbClr val="C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97140" y="3886200"/>
            <a:ext cx="373820" cy="338554"/>
          </a:xfrm>
          <a:prstGeom prst="rect">
            <a:avLst/>
          </a:prstGeom>
          <a:noFill/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C00000"/>
                </a:solidFill>
              </a:rPr>
              <a:t>2)</a:t>
            </a:r>
            <a:endParaRPr lang="ru-RU" sz="1600" dirty="0">
              <a:solidFill>
                <a:srgbClr val="C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76400" y="3855566"/>
            <a:ext cx="3109721" cy="276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R-0        R-1       R-2       R-3       R-4       R-5 </a:t>
            </a:r>
            <a:endParaRPr lang="ru-RU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5715000" y="6368791"/>
            <a:ext cx="3109721" cy="2769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R-0        R-1       R-2       R-3       R-4       R-5 </a:t>
            </a:r>
            <a:endParaRPr lang="ru-RU" sz="1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955027" y="2149185"/>
            <a:ext cx="3118207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000" dirty="0"/>
              <a:t>Dependence on the number of recycling steps</a:t>
            </a:r>
          </a:p>
          <a:p>
            <a:r>
              <a:rPr lang="en-US" sz="1000" dirty="0"/>
              <a:t>Temperature dependence</a:t>
            </a:r>
            <a:endParaRPr lang="ru-RU" sz="1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829300" y="4463542"/>
            <a:ext cx="1905000" cy="63094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000" dirty="0"/>
              <a:t>Temperature dependence</a:t>
            </a:r>
          </a:p>
          <a:p>
            <a:pPr>
              <a:spcAft>
                <a:spcPts val="600"/>
              </a:spcAft>
            </a:pPr>
            <a:r>
              <a:rPr lang="en-US" sz="1000" dirty="0" smtClean="0"/>
              <a:t>Dependence </a:t>
            </a:r>
            <a:r>
              <a:rPr lang="en-US" sz="1000" dirty="0"/>
              <a:t>on the </a:t>
            </a:r>
            <a:r>
              <a:rPr lang="en-US" sz="1000" dirty="0" smtClean="0"/>
              <a:t>number of </a:t>
            </a:r>
            <a:r>
              <a:rPr lang="en-US" sz="1000" dirty="0"/>
              <a:t>recycling steps</a:t>
            </a:r>
            <a:endParaRPr lang="ru-RU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2600" y="301113"/>
            <a:ext cx="6589199" cy="68948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Conclusion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371600"/>
            <a:ext cx="8153400" cy="4876800"/>
          </a:xfrm>
        </p:spPr>
        <p:txBody>
          <a:bodyPr>
            <a:normAutofit/>
          </a:bodyPr>
          <a:lstStyle/>
          <a:p>
            <a:pPr algn="just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shown that, the molecular structure of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asphaltenes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depending on different process conditions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vary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a discrete manner, passing through a step of 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transitional state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TS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in which system is the most susceptible to the action of external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factor.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noted that, the changes in the structural parameters of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asphaltene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molecules at each TS step are due to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prevalence of characteristic reactions, which are similar as in variation of temperature and change in the number of recycling stages. However, there are significant differences between structural transformations of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asphaltenes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depending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various process parameters.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Investigations of changes in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asphaltene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morphology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confirm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main features of the structural transformations of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asphaltenes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which were established by structural-group analysis of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asphaltene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molecules. It is shown that the quality rearrangement of the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asphaltene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molecular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structure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by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passing through the TS, where the system is most active, leads to quality changes in the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asphaltene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morphology and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change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colloidal-chemical structure of the system.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Hydroconversion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parameter intervals, corresponding to the TS, are the most favorable in terms of regulation of structural transformations of macromolecular components and increasing level of conversion with low coke formation.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endParaRPr lang="ru-RU" sz="1400" dirty="0">
              <a:latin typeface="Calibri" panose="020F050202020403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9E2EF8E0-BD6C-4EF8-80B7-BDC98E1B7AA2}" type="slidenum">
              <a:rPr lang="ru-RU" sz="1600" smtClean="0"/>
              <a:pPr/>
              <a:t>17</a:t>
            </a:fld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7"/>
          <p:cNvSpPr txBox="1">
            <a:spLocks/>
          </p:cNvSpPr>
          <p:nvPr/>
        </p:nvSpPr>
        <p:spPr>
          <a:xfrm>
            <a:off x="1219200" y="2362200"/>
            <a:ext cx="7162800" cy="10668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 w="1841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333399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Thank</a:t>
            </a:r>
            <a:r>
              <a:rPr kumimoji="0" lang="en-US" sz="4800" b="1" i="0" u="none" strike="noStrike" kern="1200" cap="none" spc="0" normalizeH="0" noProof="0" dirty="0" smtClean="0">
                <a:ln w="1841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333399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you </a:t>
            </a:r>
            <a:r>
              <a:rPr kumimoji="0" lang="en-US" sz="4800" b="1" i="0" u="none" strike="noStrike" kern="1200" cap="none" spc="0" normalizeH="0" baseline="0" noProof="0" dirty="0" smtClean="0">
                <a:ln w="1841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333399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for attention</a:t>
            </a:r>
            <a:r>
              <a:rPr kumimoji="0" lang="ru-RU" sz="4800" b="1" i="0" u="none" strike="noStrike" kern="1200" cap="none" spc="0" normalizeH="0" baseline="0" noProof="0" dirty="0" smtClean="0">
                <a:ln w="1841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333399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!</a:t>
            </a:r>
            <a:endParaRPr kumimoji="0" lang="ru-RU" sz="4800" b="1" i="0" u="none" strike="noStrike" kern="1200" cap="none" spc="0" normalizeH="0" baseline="0" noProof="0" dirty="0">
              <a:ln w="18415" cmpd="sng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333399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Molecula3.jpg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5400000">
            <a:off x="1496353" y="2095329"/>
            <a:ext cx="2895600" cy="4439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4391" y="448517"/>
            <a:ext cx="6589199" cy="53846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Introduction</a:t>
            </a:r>
            <a:endParaRPr lang="ru-RU" sz="24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1429350"/>
              </p:ext>
            </p:extLst>
          </p:nvPr>
        </p:nvGraphicFramePr>
        <p:xfrm>
          <a:off x="1896666" y="1477840"/>
          <a:ext cx="5486400" cy="236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10000"/>
          </a:bodyPr>
          <a:lstStyle/>
          <a:p>
            <a:fld id="{9E2EF8E0-BD6C-4EF8-80B7-BDC98E1B7AA2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656838" y="2487340"/>
            <a:ext cx="1905000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ASPHALTENES</a:t>
            </a:r>
            <a:endParaRPr lang="ru-RU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7015921" y="2487340"/>
            <a:ext cx="1752600" cy="523220"/>
          </a:xfrm>
          <a:prstGeom prst="rect">
            <a:avLst/>
          </a:prstGeom>
          <a:solidFill>
            <a:srgbClr val="FF8181"/>
          </a:solidFill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Catalyst deactivation</a:t>
            </a:r>
            <a:endParaRPr lang="ru-RU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1077156" y="4962381"/>
            <a:ext cx="3508073" cy="1092607"/>
          </a:xfrm>
          <a:prstGeom prst="rect">
            <a:avLst/>
          </a:prstGeom>
          <a:solidFill>
            <a:schemeClr val="bg1"/>
          </a:solidFill>
          <a:ln w="63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72000">
              <a:spcAft>
                <a:spcPts val="600"/>
              </a:spcAft>
              <a:buFont typeface="+mj-lt"/>
              <a:buAutoNum type="arabicPeriod"/>
            </a:pP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 smtClean="0">
                <a:solidFill>
                  <a:schemeClr val="tx1"/>
                </a:solidFill>
              </a:rPr>
              <a:t>Investigation </a:t>
            </a:r>
            <a:r>
              <a:rPr lang="en-US" sz="1200" dirty="0">
                <a:solidFill>
                  <a:schemeClr val="tx1"/>
                </a:solidFill>
              </a:rPr>
              <a:t>of the structure, composition and properties of </a:t>
            </a:r>
            <a:r>
              <a:rPr lang="en-US" sz="1200" dirty="0" smtClean="0">
                <a:solidFill>
                  <a:schemeClr val="tx1"/>
                </a:solidFill>
              </a:rPr>
              <a:t>macromolecular </a:t>
            </a:r>
            <a:r>
              <a:rPr lang="en-US" sz="1200" dirty="0">
                <a:solidFill>
                  <a:schemeClr val="tx1"/>
                </a:solidFill>
              </a:rPr>
              <a:t>weight components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endParaRPr lang="en-US" sz="1200" dirty="0" smtClean="0">
              <a:solidFill>
                <a:schemeClr val="tx1"/>
              </a:solidFill>
            </a:endParaRPr>
          </a:p>
          <a:p>
            <a:pPr marL="72000">
              <a:spcAft>
                <a:spcPts val="600"/>
              </a:spcAft>
              <a:buFont typeface="+mj-lt"/>
              <a:buAutoNum type="arabicPeriod"/>
            </a:pPr>
            <a:r>
              <a:rPr lang="en-US" sz="1200" dirty="0" smtClean="0">
                <a:solidFill>
                  <a:schemeClr val="tx1"/>
                </a:solidFill>
              </a:rPr>
              <a:t> Study of their behavior and features of transformations during refining 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7" name="Стрелка вправо 16"/>
          <p:cNvSpPr/>
          <p:nvPr/>
        </p:nvSpPr>
        <p:spPr>
          <a:xfrm>
            <a:off x="4853648" y="5233174"/>
            <a:ext cx="609600" cy="30480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5516220" y="5085492"/>
            <a:ext cx="33330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C00000"/>
                </a:solidFill>
              </a:rPr>
              <a:t>Increase the efficiency of refining and control the process parameters and feedstock conversion </a:t>
            </a:r>
            <a:endParaRPr lang="ru-RU" sz="1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712851" y="439437"/>
            <a:ext cx="6589200" cy="57310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Introduction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EF8E0-BD6C-4EF8-80B7-BDC98E1B7AA2}" type="slidenum">
              <a:rPr lang="ru-RU" smtClean="0"/>
              <a:pPr/>
              <a:t>3</a:t>
            </a:fld>
            <a:endParaRPr lang="ru-RU"/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3851457969"/>
              </p:ext>
            </p:extLst>
          </p:nvPr>
        </p:nvGraphicFramePr>
        <p:xfrm>
          <a:off x="1149593" y="1152908"/>
          <a:ext cx="2932360" cy="182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171191" y="1203217"/>
            <a:ext cx="3467997" cy="1015663"/>
          </a:xfrm>
          <a:prstGeom prst="rect">
            <a:avLst/>
          </a:prstGeom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dirty="0" smtClean="0"/>
              <a:t>Refining of different feedstock regardless </a:t>
            </a:r>
            <a:r>
              <a:rPr lang="en-US" sz="1200" dirty="0"/>
              <a:t>of </a:t>
            </a:r>
            <a:r>
              <a:rPr lang="en-US" sz="1200" dirty="0" smtClean="0"/>
              <a:t>content</a:t>
            </a:r>
            <a:r>
              <a:rPr lang="ru-RU" sz="1200" dirty="0" smtClean="0"/>
              <a:t>: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200" dirty="0" smtClean="0"/>
              <a:t>heteroatoms</a:t>
            </a:r>
            <a:r>
              <a:rPr lang="ru-RU" sz="1200" dirty="0" smtClean="0"/>
              <a:t>;</a:t>
            </a:r>
            <a:endParaRPr lang="ru-RU" sz="1200" dirty="0"/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200" dirty="0" smtClean="0"/>
              <a:t>heavy metals</a:t>
            </a:r>
            <a:r>
              <a:rPr lang="ru-RU" sz="1200" dirty="0" smtClean="0"/>
              <a:t>;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200" dirty="0" err="1" smtClean="0"/>
              <a:t>asphaltenes</a:t>
            </a:r>
            <a:r>
              <a:rPr lang="en-US" sz="1200" dirty="0" smtClean="0"/>
              <a:t> and resins</a:t>
            </a:r>
            <a:r>
              <a:rPr lang="ru-RU" sz="1200" dirty="0" smtClean="0"/>
              <a:t>.</a:t>
            </a:r>
            <a:endParaRPr lang="ru-RU" sz="1200" dirty="0"/>
          </a:p>
        </p:txBody>
      </p:sp>
      <p:sp>
        <p:nvSpPr>
          <p:cNvPr id="12" name="Стрелка вправо 11"/>
          <p:cNvSpPr/>
          <p:nvPr/>
        </p:nvSpPr>
        <p:spPr>
          <a:xfrm>
            <a:off x="4334616" y="2133088"/>
            <a:ext cx="609600" cy="30480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328103" y="3336798"/>
            <a:ext cx="7358697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Catalyst precursors </a:t>
            </a:r>
            <a:r>
              <a:rPr lang="ru-RU" sz="1400" dirty="0" smtClean="0"/>
              <a:t>– </a:t>
            </a:r>
            <a:r>
              <a:rPr lang="en-US" sz="1400" dirty="0"/>
              <a:t>Water-soluble salts of catalytically active metals</a:t>
            </a:r>
            <a:r>
              <a:rPr lang="ru-RU" sz="1400" dirty="0" smtClean="0"/>
              <a:t>, </a:t>
            </a:r>
            <a:r>
              <a:rPr lang="en-US" sz="1400" dirty="0" smtClean="0"/>
              <a:t>that are introduced </a:t>
            </a:r>
            <a:r>
              <a:rPr lang="en-US" sz="1400" dirty="0"/>
              <a:t>as emulsions </a:t>
            </a:r>
            <a:r>
              <a:rPr lang="en-US" sz="1400" dirty="0" smtClean="0"/>
              <a:t>followed </a:t>
            </a:r>
            <a:r>
              <a:rPr lang="en-US" sz="1400" dirty="0"/>
              <a:t>by conversion to the slurry in heat treatment</a:t>
            </a:r>
            <a:endParaRPr lang="ru-RU" sz="14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192929" y="3929776"/>
            <a:ext cx="52578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300" dirty="0" smtClean="0">
                <a:solidFill>
                  <a:srgbClr val="0070C0"/>
                </a:solidFill>
              </a:rPr>
              <a:t>Synthesis of </a:t>
            </a:r>
            <a:r>
              <a:rPr lang="en-US" sz="1300" dirty="0" err="1" smtClean="0">
                <a:solidFill>
                  <a:srgbClr val="0070C0"/>
                </a:solidFill>
              </a:rPr>
              <a:t>nanosized</a:t>
            </a:r>
            <a:r>
              <a:rPr lang="en-US" sz="1300" dirty="0" smtClean="0">
                <a:solidFill>
                  <a:srgbClr val="0070C0"/>
                </a:solidFill>
              </a:rPr>
              <a:t> </a:t>
            </a:r>
            <a:r>
              <a:rPr lang="en-US" sz="1300" dirty="0">
                <a:solidFill>
                  <a:srgbClr val="0070C0"/>
                </a:solidFill>
              </a:rPr>
              <a:t>catalyst particles  </a:t>
            </a:r>
            <a:endParaRPr lang="ru-RU" sz="1300" dirty="0">
              <a:solidFill>
                <a:srgbClr val="0070C0"/>
              </a:solidFill>
            </a:endParaRPr>
          </a:p>
          <a:p>
            <a:pPr algn="ctr">
              <a:buNone/>
            </a:pPr>
            <a:r>
              <a:rPr lang="en-US" sz="1300" dirty="0" smtClean="0">
                <a:solidFill>
                  <a:srgbClr val="0070C0"/>
                </a:solidFill>
              </a:rPr>
              <a:t>“in situ” </a:t>
            </a:r>
            <a:r>
              <a:rPr lang="en-US" sz="1300" dirty="0">
                <a:solidFill>
                  <a:srgbClr val="0070C0"/>
                </a:solidFill>
              </a:rPr>
              <a:t>in the reaction </a:t>
            </a:r>
            <a:r>
              <a:rPr lang="en-US" sz="1300" dirty="0" smtClean="0">
                <a:solidFill>
                  <a:srgbClr val="0070C0"/>
                </a:solidFill>
              </a:rPr>
              <a:t>zone:</a:t>
            </a:r>
            <a:endParaRPr lang="ru-RU" sz="1300" dirty="0">
              <a:solidFill>
                <a:srgbClr val="0070C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71191" y="2362809"/>
            <a:ext cx="3068469" cy="830997"/>
          </a:xfrm>
          <a:prstGeom prst="rect">
            <a:avLst/>
          </a:prstGeom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200" dirty="0"/>
              <a:t>P</a:t>
            </a:r>
            <a:r>
              <a:rPr lang="en-US" sz="1200" dirty="0" smtClean="0"/>
              <a:t>rocess provides:</a:t>
            </a:r>
            <a:endParaRPr lang="ru-RU" sz="12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high conversion of feedstock</a:t>
            </a:r>
            <a:r>
              <a:rPr lang="ru-RU" sz="1200" dirty="0" smtClean="0"/>
              <a:t>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low </a:t>
            </a:r>
            <a:r>
              <a:rPr lang="en-US" sz="1200" dirty="0"/>
              <a:t>coke formation</a:t>
            </a:r>
            <a:r>
              <a:rPr lang="ru-RU" sz="1200" dirty="0" smtClean="0"/>
              <a:t>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decrease in </a:t>
            </a:r>
            <a:r>
              <a:rPr lang="en-US" sz="1200" dirty="0"/>
              <a:t>the pressure to 6-7 MPa</a:t>
            </a:r>
            <a:r>
              <a:rPr lang="ru-RU" sz="1200" dirty="0" smtClean="0"/>
              <a:t>.</a:t>
            </a:r>
            <a:endParaRPr lang="ru-RU" sz="12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879719" y="4687592"/>
            <a:ext cx="1447800" cy="1143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4116979" y="4687592"/>
            <a:ext cx="1447800" cy="1143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6354239" y="4687592"/>
            <a:ext cx="1447800" cy="1143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2285009" y="4976259"/>
            <a:ext cx="637219" cy="56566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4639416" y="5056549"/>
            <a:ext cx="455940" cy="405084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6983859" y="5189203"/>
            <a:ext cx="207351" cy="185605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093702" y="4410593"/>
            <a:ext cx="10198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chemeClr val="accent6">
                    <a:lumMod val="75000"/>
                  </a:schemeClr>
                </a:solidFill>
                <a:cs typeface="Times New Roman"/>
              </a:rPr>
              <a:t>Т= 50-95 °С</a:t>
            </a:r>
            <a:endParaRPr lang="ru-RU" sz="1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249085" y="4406062"/>
            <a:ext cx="119295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chemeClr val="accent6">
                    <a:lumMod val="75000"/>
                  </a:schemeClr>
                </a:solidFill>
                <a:cs typeface="Times New Roman"/>
              </a:rPr>
              <a:t>Т= 120-150 °С</a:t>
            </a:r>
            <a:endParaRPr lang="ru-RU" sz="1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491056" y="4404057"/>
            <a:ext cx="119295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chemeClr val="accent6">
                    <a:lumMod val="75000"/>
                  </a:schemeClr>
                </a:solidFill>
                <a:cs typeface="Times New Roman"/>
              </a:rPr>
              <a:t>Т= 350-400 °С</a:t>
            </a:r>
            <a:endParaRPr lang="ru-RU" sz="1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3506284" y="5248284"/>
            <a:ext cx="485920" cy="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5743410" y="5259091"/>
            <a:ext cx="485920" cy="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H="1" flipV="1">
            <a:off x="2654830" y="5290351"/>
            <a:ext cx="1094414" cy="875164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H="1" flipV="1">
            <a:off x="4867386" y="5254655"/>
            <a:ext cx="1094414" cy="875164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endCxn id="20" idx="5"/>
          </p:cNvCxnSpPr>
          <p:nvPr/>
        </p:nvCxnSpPr>
        <p:spPr>
          <a:xfrm flipH="1" flipV="1">
            <a:off x="7160844" y="5347627"/>
            <a:ext cx="966015" cy="699211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2266388" y="5971686"/>
            <a:ext cx="15092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accent2">
                    <a:lumMod val="50000"/>
                  </a:schemeClr>
                </a:solidFill>
              </a:rPr>
              <a:t>Emulsified droplet</a:t>
            </a:r>
          </a:p>
          <a:p>
            <a:r>
              <a:rPr lang="en-US" sz="1200" dirty="0" smtClean="0">
                <a:solidFill>
                  <a:schemeClr val="accent2">
                    <a:lumMod val="50000"/>
                  </a:schemeClr>
                </a:solidFill>
              </a:rPr>
              <a:t>r = 0,1-1 µm</a:t>
            </a:r>
            <a:endParaRPr lang="ru-RU" sz="1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168062" y="5971686"/>
            <a:ext cx="18545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accent2">
                    <a:lumMod val="50000"/>
                  </a:schemeClr>
                </a:solidFill>
              </a:rPr>
              <a:t>Cluster (NH</a:t>
            </a:r>
            <a:r>
              <a:rPr lang="en-US" sz="1000" dirty="0" smtClean="0">
                <a:solidFill>
                  <a:schemeClr val="accent2">
                    <a:lumMod val="50000"/>
                  </a:schemeClr>
                </a:solidFill>
              </a:rPr>
              <a:t>4</a:t>
            </a:r>
            <a:r>
              <a:rPr lang="en-US" sz="1200" dirty="0" smtClean="0">
                <a:solidFill>
                  <a:schemeClr val="accent2">
                    <a:lumMod val="50000"/>
                  </a:schemeClr>
                </a:solidFill>
              </a:rPr>
              <a:t>)Mo</a:t>
            </a:r>
            <a:r>
              <a:rPr lang="en-US" sz="1000" dirty="0" smtClean="0">
                <a:solidFill>
                  <a:schemeClr val="accent2">
                    <a:lumMod val="50000"/>
                  </a:schemeClr>
                </a:solidFill>
              </a:rPr>
              <a:t>7</a:t>
            </a:r>
            <a:r>
              <a:rPr lang="en-US" sz="1200" dirty="0" smtClean="0">
                <a:solidFill>
                  <a:schemeClr val="accent2">
                    <a:lumMod val="50000"/>
                  </a:schemeClr>
                </a:solidFill>
              </a:rPr>
              <a:t>O</a:t>
            </a:r>
            <a:r>
              <a:rPr lang="en-US" sz="1050" dirty="0" smtClean="0">
                <a:solidFill>
                  <a:schemeClr val="accent2">
                    <a:lumMod val="50000"/>
                  </a:schemeClr>
                </a:solidFill>
              </a:rPr>
              <a:t>24</a:t>
            </a:r>
            <a:r>
              <a:rPr lang="en-US" sz="12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  <a:p>
            <a:r>
              <a:rPr lang="en-US" sz="1200" dirty="0" smtClean="0">
                <a:solidFill>
                  <a:schemeClr val="accent2">
                    <a:lumMod val="50000"/>
                  </a:schemeClr>
                </a:solidFill>
              </a:rPr>
              <a:t>r = 0,015-0,15 </a:t>
            </a:r>
            <a:r>
              <a:rPr lang="en-US" sz="1200" dirty="0">
                <a:solidFill>
                  <a:schemeClr val="accent2">
                    <a:lumMod val="50000"/>
                  </a:schemeClr>
                </a:solidFill>
              </a:rPr>
              <a:t>µm</a:t>
            </a:r>
            <a:endParaRPr lang="ru-RU" sz="1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983859" y="5971686"/>
            <a:ext cx="18545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accent2">
                    <a:lumMod val="50000"/>
                  </a:schemeClr>
                </a:solidFill>
              </a:rPr>
              <a:t>Cluster MoS</a:t>
            </a:r>
            <a:r>
              <a:rPr lang="en-US" sz="1050" dirty="0" smtClean="0">
                <a:solidFill>
                  <a:schemeClr val="accent2">
                    <a:lumMod val="50000"/>
                  </a:schemeClr>
                </a:solidFill>
              </a:rPr>
              <a:t>2</a:t>
            </a:r>
            <a:r>
              <a:rPr lang="en-US" sz="12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  <a:p>
            <a:r>
              <a:rPr lang="en-US" sz="1200" dirty="0" smtClean="0">
                <a:solidFill>
                  <a:schemeClr val="accent2">
                    <a:lumMod val="50000"/>
                  </a:schemeClr>
                </a:solidFill>
              </a:rPr>
              <a:t>r = 0,005-0,05 </a:t>
            </a:r>
            <a:r>
              <a:rPr lang="en-US" sz="1200" dirty="0">
                <a:solidFill>
                  <a:schemeClr val="accent2">
                    <a:lumMod val="50000"/>
                  </a:schemeClr>
                </a:solidFill>
              </a:rPr>
              <a:t>µm</a:t>
            </a:r>
            <a:endParaRPr lang="ru-RU" sz="1200" dirty="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36" name="Прямая со стрелкой 35"/>
          <p:cNvCxnSpPr/>
          <p:nvPr/>
        </p:nvCxnSpPr>
        <p:spPr>
          <a:xfrm flipV="1">
            <a:off x="2075662" y="5533458"/>
            <a:ext cx="190725" cy="800309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1184274" y="5866736"/>
            <a:ext cx="10277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accent2">
                    <a:lumMod val="50000"/>
                  </a:schemeClr>
                </a:solidFill>
              </a:rPr>
              <a:t>Petroleum feedstock</a:t>
            </a:r>
            <a:endParaRPr lang="ru-RU" sz="12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2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377472"/>
            <a:ext cx="6997080" cy="54113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Experimental part</a:t>
            </a:r>
            <a:endParaRPr lang="ru-RU" sz="2400" dirty="0"/>
          </a:p>
        </p:txBody>
      </p:sp>
      <p:sp>
        <p:nvSpPr>
          <p:cNvPr id="34" name="Номер слайда 3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9E2EF8E0-BD6C-4EF8-80B7-BDC98E1B7AA2}" type="slidenum">
              <a:rPr lang="ru-RU" sz="1600" smtClean="0"/>
              <a:pPr/>
              <a:t>4</a:t>
            </a:fld>
            <a:endParaRPr lang="ru-RU" sz="1600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495593938"/>
              </p:ext>
            </p:extLst>
          </p:nvPr>
        </p:nvGraphicFramePr>
        <p:xfrm>
          <a:off x="1695727" y="3237798"/>
          <a:ext cx="3657600" cy="83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889848510"/>
              </p:ext>
            </p:extLst>
          </p:nvPr>
        </p:nvGraphicFramePr>
        <p:xfrm>
          <a:off x="4057927" y="4509473"/>
          <a:ext cx="3733800" cy="83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cxnSp>
        <p:nvCxnSpPr>
          <p:cNvPr id="7" name="Прямая со стрелкой 6"/>
          <p:cNvCxnSpPr/>
          <p:nvPr/>
        </p:nvCxnSpPr>
        <p:spPr>
          <a:xfrm>
            <a:off x="5360631" y="3455739"/>
            <a:ext cx="9906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5360631" y="3783061"/>
            <a:ext cx="9906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5513031" y="3783061"/>
            <a:ext cx="0" cy="685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7796930" y="4713400"/>
            <a:ext cx="9906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7796930" y="5094400"/>
            <a:ext cx="9906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7951431" y="5094400"/>
            <a:ext cx="0" cy="685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391202" y="3178740"/>
            <a:ext cx="9124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IBP</a:t>
            </a:r>
            <a:r>
              <a:rPr lang="ru-RU" sz="1200" dirty="0" smtClean="0"/>
              <a:t>-520 </a:t>
            </a:r>
            <a:r>
              <a:rPr lang="ru-RU" sz="1200" dirty="0" smtClean="0">
                <a:latin typeface="Times New Roman"/>
                <a:cs typeface="Times New Roman"/>
              </a:rPr>
              <a:t>°С</a:t>
            </a:r>
            <a:endParaRPr lang="ru-RU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7772114" y="4436401"/>
            <a:ext cx="9124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IBP</a:t>
            </a:r>
            <a:r>
              <a:rPr lang="ru-RU" sz="1200" dirty="0" smtClean="0"/>
              <a:t>-520 </a:t>
            </a:r>
            <a:r>
              <a:rPr lang="ru-RU" sz="1200" dirty="0" smtClean="0">
                <a:latin typeface="Times New Roman"/>
                <a:cs typeface="Times New Roman"/>
              </a:rPr>
              <a:t>°С</a:t>
            </a:r>
            <a:endParaRPr lang="ru-RU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5353327" y="3491248"/>
            <a:ext cx="14750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 Fraction &gt; </a:t>
            </a:r>
            <a:r>
              <a:rPr lang="ru-RU" sz="1200" dirty="0" smtClean="0"/>
              <a:t>520 </a:t>
            </a:r>
            <a:r>
              <a:rPr lang="ru-RU" sz="1200" dirty="0" smtClean="0">
                <a:latin typeface="Times New Roman"/>
                <a:cs typeface="Times New Roman"/>
              </a:rPr>
              <a:t>°С</a:t>
            </a:r>
            <a:endParaRPr lang="ru-RU" sz="1200" dirty="0"/>
          </a:p>
        </p:txBody>
      </p:sp>
      <p:sp>
        <p:nvSpPr>
          <p:cNvPr id="22" name="TextBox 21"/>
          <p:cNvSpPr txBox="1"/>
          <p:nvPr/>
        </p:nvSpPr>
        <p:spPr>
          <a:xfrm>
            <a:off x="7744644" y="4863566"/>
            <a:ext cx="14318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Fraction &gt; </a:t>
            </a:r>
            <a:r>
              <a:rPr lang="ru-RU" sz="1200" dirty="0"/>
              <a:t>520 </a:t>
            </a:r>
            <a:r>
              <a:rPr lang="ru-RU" sz="1200" dirty="0">
                <a:latin typeface="Times New Roman"/>
                <a:cs typeface="Times New Roman"/>
              </a:rPr>
              <a:t>°С</a:t>
            </a:r>
            <a:endParaRPr lang="ru-RU" sz="1200" dirty="0"/>
          </a:p>
        </p:txBody>
      </p:sp>
      <p:sp>
        <p:nvSpPr>
          <p:cNvPr id="26" name="TextBox 25"/>
          <p:cNvSpPr txBox="1"/>
          <p:nvPr/>
        </p:nvSpPr>
        <p:spPr>
          <a:xfrm>
            <a:off x="5498911" y="3950274"/>
            <a:ext cx="9092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C00000"/>
                </a:solidFill>
              </a:rPr>
              <a:t>Recycle</a:t>
            </a:r>
            <a:r>
              <a:rPr lang="ru-RU" sz="1200" dirty="0" smtClean="0">
                <a:solidFill>
                  <a:srgbClr val="C00000"/>
                </a:solidFill>
              </a:rPr>
              <a:t> </a:t>
            </a:r>
            <a:r>
              <a:rPr lang="en-US" sz="1200" dirty="0" smtClean="0">
                <a:solidFill>
                  <a:srgbClr val="C00000"/>
                </a:solidFill>
              </a:rPr>
              <a:t>I </a:t>
            </a:r>
            <a:endParaRPr lang="ru-RU" sz="1200" dirty="0">
              <a:solidFill>
                <a:srgbClr val="C0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902674" y="5780200"/>
            <a:ext cx="19062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smtClean="0">
                <a:solidFill>
                  <a:srgbClr val="C00000"/>
                </a:solidFill>
              </a:rPr>
              <a:t>Recycle II</a:t>
            </a:r>
            <a:r>
              <a:rPr lang="ru-RU" sz="1200" dirty="0" smtClean="0">
                <a:solidFill>
                  <a:srgbClr val="C00000"/>
                </a:solidFill>
              </a:rPr>
              <a:t> </a:t>
            </a:r>
            <a:endParaRPr lang="en-US" sz="1200" dirty="0" smtClean="0">
              <a:solidFill>
                <a:srgbClr val="C00000"/>
              </a:solidFill>
            </a:endParaRPr>
          </a:p>
          <a:p>
            <a:pPr algn="r"/>
            <a:r>
              <a:rPr lang="en-US" sz="1200" dirty="0" smtClean="0">
                <a:solidFill>
                  <a:schemeClr val="accent2">
                    <a:lumMod val="75000"/>
                  </a:schemeClr>
                </a:solidFill>
                <a:cs typeface="Times New Roman"/>
              </a:rPr>
              <a:t>to Hydroconversion R-2</a:t>
            </a:r>
            <a:endParaRPr lang="ru-RU" sz="1200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19" name="Прямая со стрелкой 18"/>
          <p:cNvCxnSpPr/>
          <p:nvPr/>
        </p:nvCxnSpPr>
        <p:spPr>
          <a:xfrm>
            <a:off x="628927" y="3341800"/>
            <a:ext cx="10668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628927" y="3905680"/>
            <a:ext cx="10668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29425" y="3043458"/>
            <a:ext cx="130837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chemeClr val="accent2">
                    <a:lumMod val="50000"/>
                  </a:schemeClr>
                </a:solidFill>
              </a:rPr>
              <a:t>Vacuum residue</a:t>
            </a:r>
            <a:endParaRPr lang="ru-RU" sz="11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23" name="Прямая со стрелкой 22"/>
          <p:cNvCxnSpPr/>
          <p:nvPr/>
        </p:nvCxnSpPr>
        <p:spPr>
          <a:xfrm>
            <a:off x="628927" y="3632699"/>
            <a:ext cx="10668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29425" y="3371564"/>
            <a:ext cx="122757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chemeClr val="accent2">
                    <a:lumMod val="50000"/>
                  </a:schemeClr>
                </a:solidFill>
              </a:rPr>
              <a:t>Modifier</a:t>
            </a:r>
            <a:endParaRPr lang="ru-RU" sz="11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29425" y="3662937"/>
            <a:ext cx="12880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chemeClr val="accent2">
                    <a:lumMod val="50000"/>
                  </a:schemeClr>
                </a:solidFill>
              </a:rPr>
              <a:t>Catalyst precursor</a:t>
            </a:r>
            <a:endParaRPr lang="ru-RU" sz="11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48" name="Прямая со стрелкой 47"/>
          <p:cNvCxnSpPr/>
          <p:nvPr/>
        </p:nvCxnSpPr>
        <p:spPr>
          <a:xfrm>
            <a:off x="3074631" y="4637200"/>
            <a:ext cx="10668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>
          <a:xfrm>
            <a:off x="3074631" y="5170600"/>
            <a:ext cx="10668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>
            <a:off x="3074631" y="4928099"/>
            <a:ext cx="10668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2965474" y="4383515"/>
            <a:ext cx="130837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chemeClr val="accent2">
                    <a:lumMod val="50000"/>
                  </a:schemeClr>
                </a:solidFill>
              </a:rPr>
              <a:t>Vacuum residue</a:t>
            </a:r>
            <a:endParaRPr lang="ru-RU" sz="11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965474" y="4674090"/>
            <a:ext cx="122757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accent2">
                    <a:lumMod val="50000"/>
                  </a:schemeClr>
                </a:solidFill>
              </a:rPr>
              <a:t>Modifier</a:t>
            </a:r>
            <a:endParaRPr lang="ru-RU" sz="11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965474" y="4943299"/>
            <a:ext cx="12880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accent2">
                    <a:lumMod val="50000"/>
                  </a:schemeClr>
                </a:solidFill>
              </a:rPr>
              <a:t>Catalyst precursor</a:t>
            </a:r>
            <a:endParaRPr lang="ru-RU" sz="11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36" name="Схема 35"/>
          <p:cNvGraphicFramePr/>
          <p:nvPr>
            <p:extLst>
              <p:ext uri="{D42A27DB-BD31-4B8C-83A1-F6EECF244321}">
                <p14:modId xmlns:p14="http://schemas.microsoft.com/office/powerpoint/2010/main" val="2054715181"/>
              </p:ext>
            </p:extLst>
          </p:nvPr>
        </p:nvGraphicFramePr>
        <p:xfrm>
          <a:off x="493031" y="1345714"/>
          <a:ext cx="4145439" cy="9053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37" name="Схема 36"/>
          <p:cNvGraphicFramePr/>
          <p:nvPr>
            <p:extLst>
              <p:ext uri="{D42A27DB-BD31-4B8C-83A1-F6EECF244321}">
                <p14:modId xmlns:p14="http://schemas.microsoft.com/office/powerpoint/2010/main" val="971964545"/>
              </p:ext>
            </p:extLst>
          </p:nvPr>
        </p:nvGraphicFramePr>
        <p:xfrm>
          <a:off x="4920237" y="1332019"/>
          <a:ext cx="3984572" cy="12707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sp>
        <p:nvSpPr>
          <p:cNvPr id="18" name="Прямоугольник 17"/>
          <p:cNvSpPr/>
          <p:nvPr/>
        </p:nvSpPr>
        <p:spPr>
          <a:xfrm>
            <a:off x="1143214" y="5654300"/>
            <a:ext cx="4217417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spcAft>
                <a:spcPts val="6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100" dirty="0" smtClean="0"/>
              <a:t>6 conversion stages </a:t>
            </a:r>
            <a:r>
              <a:rPr lang="en-US" sz="1100" dirty="0"/>
              <a:t>of </a:t>
            </a:r>
            <a:r>
              <a:rPr lang="en-US" sz="1100" dirty="0" smtClean="0"/>
              <a:t>feedstock components including </a:t>
            </a:r>
            <a:r>
              <a:rPr lang="en-US" sz="1100" dirty="0" err="1" smtClean="0"/>
              <a:t>asphaltenes</a:t>
            </a:r>
            <a:r>
              <a:rPr lang="en-US" sz="1100" dirty="0" smtClean="0"/>
              <a:t>;</a:t>
            </a:r>
            <a:endParaRPr lang="ru-RU" sz="1100" dirty="0" smtClean="0"/>
          </a:p>
          <a:p>
            <a:pPr marL="171450" indent="-171450">
              <a:spcAft>
                <a:spcPts val="6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100" dirty="0" smtClean="0"/>
              <a:t>Experiment R- 0 is zero stage of </a:t>
            </a:r>
            <a:r>
              <a:rPr lang="en-US" sz="1100" dirty="0" err="1" smtClean="0"/>
              <a:t>hydroconversion</a:t>
            </a:r>
            <a:r>
              <a:rPr lang="en-US" sz="1100" dirty="0" smtClean="0"/>
              <a:t> without recycle</a:t>
            </a:r>
            <a:r>
              <a:rPr lang="ru-RU" sz="1100" dirty="0" smtClean="0"/>
              <a:t>. </a:t>
            </a:r>
            <a:endParaRPr lang="ru-RU" sz="1100" dirty="0"/>
          </a:p>
        </p:txBody>
      </p:sp>
      <p:cxnSp>
        <p:nvCxnSpPr>
          <p:cNvPr id="35" name="Прямая со стрелкой 34"/>
          <p:cNvCxnSpPr/>
          <p:nvPr/>
        </p:nvCxnSpPr>
        <p:spPr>
          <a:xfrm>
            <a:off x="1143214" y="5697417"/>
            <a:ext cx="4155363" cy="0"/>
          </a:xfrm>
          <a:prstGeom prst="straightConnector1">
            <a:avLst/>
          </a:prstGeom>
          <a:ln w="19050">
            <a:solidFill>
              <a:srgbClr val="FF3F3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Прямоугольник 40"/>
          <p:cNvSpPr/>
          <p:nvPr/>
        </p:nvSpPr>
        <p:spPr>
          <a:xfrm>
            <a:off x="1143214" y="5389640"/>
            <a:ext cx="260840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chemeClr val="accent5">
                    <a:lumMod val="75000"/>
                  </a:schemeClr>
                </a:solidFill>
              </a:rPr>
              <a:t>Experiments from </a:t>
            </a:r>
            <a:r>
              <a:rPr lang="en-US" sz="1400" b="1" dirty="0">
                <a:solidFill>
                  <a:schemeClr val="accent5">
                    <a:lumMod val="75000"/>
                  </a:schemeClr>
                </a:solidFill>
              </a:rPr>
              <a:t>R</a:t>
            </a:r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</a:rPr>
              <a:t>-0 </a:t>
            </a:r>
            <a:r>
              <a:rPr lang="en-US" sz="1400" b="1" dirty="0" smtClean="0">
                <a:solidFill>
                  <a:schemeClr val="accent5">
                    <a:lumMod val="75000"/>
                  </a:schemeClr>
                </a:solidFill>
              </a:rPr>
              <a:t>to</a:t>
            </a:r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400" b="1" dirty="0">
                <a:solidFill>
                  <a:schemeClr val="accent5">
                    <a:lumMod val="75000"/>
                  </a:schemeClr>
                </a:solidFill>
              </a:rPr>
              <a:t>R</a:t>
            </a:r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</a:rPr>
              <a:t>-5:</a:t>
            </a:r>
            <a:endParaRPr lang="ru-RU" sz="14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2599" y="411347"/>
            <a:ext cx="6589199" cy="556206"/>
          </a:xfrm>
        </p:spPr>
        <p:txBody>
          <a:bodyPr>
            <a:normAutofit/>
          </a:bodyPr>
          <a:lstStyle/>
          <a:p>
            <a:r>
              <a:rPr lang="en-US" sz="2400" dirty="0" smtClean="0"/>
              <a:t>Object of investigation</a:t>
            </a:r>
            <a:endParaRPr lang="ru-RU" sz="2400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9E2EF8E0-BD6C-4EF8-80B7-BDC98E1B7AA2}" type="slidenum">
              <a:rPr lang="ru-RU" sz="1600" smtClean="0"/>
              <a:pPr/>
              <a:t>5</a:t>
            </a:fld>
            <a:endParaRPr lang="ru-RU" sz="1600" dirty="0"/>
          </a:p>
        </p:txBody>
      </p:sp>
      <p:pic>
        <p:nvPicPr>
          <p:cNvPr id="5" name="Рисунок 4" descr="Image 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33600" y="2929421"/>
            <a:ext cx="5642523" cy="25932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505200" y="5241960"/>
            <a:ext cx="2506245" cy="938719"/>
          </a:xfrm>
          <a:prstGeom prst="rect">
            <a:avLst/>
          </a:prstGeom>
          <a:solidFill>
            <a:srgbClr val="FFFF6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accent2">
                    <a:lumMod val="50000"/>
                  </a:schemeClr>
                </a:solidFill>
              </a:rPr>
              <a:t>Analyzed </a:t>
            </a:r>
            <a:r>
              <a:rPr lang="en-US" sz="1100" dirty="0" smtClean="0">
                <a:solidFill>
                  <a:schemeClr val="accent2">
                    <a:lumMod val="50000"/>
                  </a:schemeClr>
                </a:solidFill>
              </a:rPr>
              <a:t>type </a:t>
            </a:r>
            <a:r>
              <a:rPr lang="en-US" sz="1100" dirty="0">
                <a:solidFill>
                  <a:schemeClr val="accent2">
                    <a:lumMod val="50000"/>
                  </a:schemeClr>
                </a:solidFill>
              </a:rPr>
              <a:t>of </a:t>
            </a:r>
            <a:r>
              <a:rPr lang="en-US" sz="1100" dirty="0" err="1" smtClean="0">
                <a:solidFill>
                  <a:schemeClr val="accent2">
                    <a:lumMod val="50000"/>
                  </a:schemeClr>
                </a:solidFill>
              </a:rPr>
              <a:t>asphaltene</a:t>
            </a:r>
            <a:r>
              <a:rPr lang="en-US" sz="1100" dirty="0" smtClean="0">
                <a:solidFill>
                  <a:schemeClr val="accent2">
                    <a:lumMod val="50000"/>
                  </a:schemeClr>
                </a:solidFill>
              </a:rPr>
              <a:t> molecules</a:t>
            </a:r>
            <a:r>
              <a:rPr lang="ru-RU" sz="11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2">
                    <a:lumMod val="50000"/>
                  </a:schemeClr>
                </a:solidFill>
              </a:rPr>
              <a:t>with single, moderate-sized polycyclic aromatic</a:t>
            </a:r>
          </a:p>
          <a:p>
            <a:r>
              <a:rPr lang="en-US" sz="1100" dirty="0">
                <a:solidFill>
                  <a:schemeClr val="accent2">
                    <a:lumMod val="50000"/>
                  </a:schemeClr>
                </a:solidFill>
              </a:rPr>
              <a:t>hydrocarbon (PAH) ring system with peripheral alkanes</a:t>
            </a:r>
            <a:endParaRPr lang="ru-RU" sz="11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75799" y="2584885"/>
            <a:ext cx="20882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C00000"/>
                </a:solidFill>
              </a:rPr>
              <a:t>Colloidal </a:t>
            </a:r>
            <a:r>
              <a:rPr lang="en-US" sz="1200" dirty="0" smtClean="0">
                <a:solidFill>
                  <a:srgbClr val="C00000"/>
                </a:solidFill>
              </a:rPr>
              <a:t>structure</a:t>
            </a:r>
            <a:r>
              <a:rPr lang="ru-RU" sz="1200" dirty="0" smtClean="0">
                <a:solidFill>
                  <a:srgbClr val="C00000"/>
                </a:solidFill>
              </a:rPr>
              <a:t> </a:t>
            </a:r>
            <a:endParaRPr lang="ru-RU" sz="1200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38400" y="2563599"/>
            <a:ext cx="1612908" cy="276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C00000"/>
                </a:solidFill>
              </a:rPr>
              <a:t>Molecular structure</a:t>
            </a:r>
            <a:endParaRPr lang="ru-RU" sz="1200" dirty="0">
              <a:solidFill>
                <a:srgbClr val="C00000"/>
              </a:solidFill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49132420"/>
              </p:ext>
            </p:extLst>
          </p:nvPr>
        </p:nvGraphicFramePr>
        <p:xfrm>
          <a:off x="1524000" y="1132653"/>
          <a:ext cx="5791200" cy="4675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0" name="Группа 9"/>
          <p:cNvGrpSpPr/>
          <p:nvPr/>
        </p:nvGrpSpPr>
        <p:grpSpPr>
          <a:xfrm>
            <a:off x="3035304" y="1780592"/>
            <a:ext cx="5791200" cy="335790"/>
            <a:chOff x="0" y="7918"/>
            <a:chExt cx="5791200" cy="335790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0" y="7918"/>
              <a:ext cx="5791200" cy="335790"/>
            </a:xfrm>
            <a:prstGeom prst="roundRect">
              <a:avLst/>
            </a:prstGeom>
            <a:ln w="9525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sp>
        <p:sp>
          <p:nvSpPr>
            <p:cNvPr id="13" name="Скругленный прямоугольник 4"/>
            <p:cNvSpPr/>
            <p:nvPr/>
          </p:nvSpPr>
          <p:spPr>
            <a:xfrm>
              <a:off x="16392" y="24310"/>
              <a:ext cx="5758416" cy="30300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/>
              <a:r>
                <a:rPr lang="en-US" sz="1400" dirty="0" err="1">
                  <a:solidFill>
                    <a:srgbClr val="C00000"/>
                  </a:solidFill>
                </a:rPr>
                <a:t>Asphaltenes</a:t>
              </a:r>
              <a:r>
                <a:rPr lang="en-US" sz="1400" dirty="0">
                  <a:solidFill>
                    <a:srgbClr val="C00000"/>
                  </a:solidFill>
                </a:rPr>
                <a:t> from hydroconversion produc</a:t>
              </a:r>
              <a:r>
                <a:rPr lang="en-US" sz="1200" dirty="0">
                  <a:solidFill>
                    <a:srgbClr val="C00000"/>
                  </a:solidFill>
                </a:rPr>
                <a:t>ts</a:t>
              </a:r>
              <a:endParaRPr lang="ru-RU" sz="1200" dirty="0">
                <a:solidFill>
                  <a:srgbClr val="C0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Molecula3.jp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5400000">
            <a:off x="601436" y="3059779"/>
            <a:ext cx="3292928" cy="4191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7880" y="230476"/>
            <a:ext cx="6589199" cy="739869"/>
          </a:xfrm>
        </p:spPr>
        <p:txBody>
          <a:bodyPr>
            <a:noAutofit/>
          </a:bodyPr>
          <a:lstStyle/>
          <a:p>
            <a:r>
              <a:rPr lang="en-US" sz="2400" dirty="0" smtClean="0"/>
              <a:t>The structural parameters of </a:t>
            </a:r>
            <a:r>
              <a:rPr lang="en-US" sz="2400" dirty="0" err="1" smtClean="0"/>
              <a:t>asphaltene</a:t>
            </a:r>
            <a:r>
              <a:rPr lang="en-US" sz="2400" dirty="0" smtClean="0"/>
              <a:t> molecules</a:t>
            </a:r>
            <a:endParaRPr lang="ru-RU" sz="24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0415896"/>
              </p:ext>
            </p:extLst>
          </p:nvPr>
        </p:nvGraphicFramePr>
        <p:xfrm>
          <a:off x="742950" y="1600200"/>
          <a:ext cx="6591300" cy="3778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9E2EF8E0-BD6C-4EF8-80B7-BDC98E1B7AA2}" type="slidenum">
              <a:rPr lang="ru-RU" sz="1600" smtClean="0"/>
              <a:pPr/>
              <a:t>6</a:t>
            </a:fld>
            <a:endParaRPr lang="ru-RU" sz="1600" dirty="0"/>
          </a:p>
        </p:txBody>
      </p:sp>
      <p:sp>
        <p:nvSpPr>
          <p:cNvPr id="9" name="Стрелка вниз 8"/>
          <p:cNvSpPr/>
          <p:nvPr/>
        </p:nvSpPr>
        <p:spPr>
          <a:xfrm>
            <a:off x="1490761" y="3488800"/>
            <a:ext cx="414239" cy="497087"/>
          </a:xfrm>
          <a:prstGeom prst="downArrow">
            <a:avLst/>
          </a:prstGeom>
          <a:solidFill>
            <a:srgbClr val="CCECFF"/>
          </a:solidFill>
          <a:ln w="95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4343400" y="1211950"/>
            <a:ext cx="4408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C00000"/>
                </a:solidFill>
              </a:rPr>
              <a:t>Average distribution of carbon atoms between the structural elements</a:t>
            </a:r>
            <a:endParaRPr lang="ru-RU" sz="1200" dirty="0">
              <a:solidFill>
                <a:srgbClr val="C00000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698" y="1916452"/>
            <a:ext cx="4296375" cy="47345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5257800" y="1975549"/>
            <a:ext cx="1371600" cy="546093"/>
          </a:xfrm>
          <a:prstGeom prst="roundRect">
            <a:avLst/>
          </a:prstGeom>
          <a:solidFill>
            <a:srgbClr val="FFFF99"/>
          </a:solidFill>
          <a:ln w="63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Number of carbon atoms of different types 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668673" y="1975548"/>
            <a:ext cx="1066800" cy="546093"/>
          </a:xfrm>
          <a:prstGeom prst="roundRect">
            <a:avLst/>
          </a:prstGeom>
          <a:solidFill>
            <a:srgbClr val="FFFF99"/>
          </a:solidFill>
          <a:ln w="63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Ring composition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232311" y="4609186"/>
            <a:ext cx="1066800" cy="546093"/>
          </a:xfrm>
          <a:prstGeom prst="roundRect">
            <a:avLst/>
          </a:prstGeom>
          <a:solidFill>
            <a:srgbClr val="FFFF99"/>
          </a:solidFill>
          <a:ln w="63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Distribution of C atoms, %</a:t>
            </a:r>
            <a:endParaRPr lang="ru-RU" sz="1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EF8E0-BD6C-4EF8-80B7-BDC98E1B7AA2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5" name="Рисунок 4" descr="Image 2.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63654" y="4131916"/>
            <a:ext cx="4896544" cy="2324608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463654" y="257314"/>
            <a:ext cx="7426373" cy="78738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400" dirty="0" smtClean="0"/>
              <a:t>Change in molecular weight of </a:t>
            </a:r>
            <a:r>
              <a:rPr lang="en-US" sz="2400" dirty="0" err="1" smtClean="0"/>
              <a:t>asphaltenes</a:t>
            </a:r>
            <a:r>
              <a:rPr lang="en-US" sz="2400" dirty="0" smtClean="0"/>
              <a:t> at various temperatures </a:t>
            </a:r>
            <a:endParaRPr lang="ru-RU" sz="2400" dirty="0"/>
          </a:p>
        </p:txBody>
      </p:sp>
      <p:graphicFrame>
        <p:nvGraphicFramePr>
          <p:cNvPr id="8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9760783"/>
              </p:ext>
            </p:extLst>
          </p:nvPr>
        </p:nvGraphicFramePr>
        <p:xfrm>
          <a:off x="642218" y="1215007"/>
          <a:ext cx="4258816" cy="27342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131186" y="1405181"/>
            <a:ext cx="3744416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200" dirty="0" smtClean="0">
                <a:cs typeface="Arial" pitchFamily="34" charset="0"/>
              </a:rPr>
              <a:t>One of the main features </a:t>
            </a:r>
            <a:r>
              <a:rPr lang="en-US" sz="1200" dirty="0" smtClean="0"/>
              <a:t>is </a:t>
            </a:r>
            <a:r>
              <a:rPr lang="en-US" sz="1200" dirty="0"/>
              <a:t>the </a:t>
            </a:r>
            <a:r>
              <a:rPr lang="en-US" sz="1200" b="1" i="1" dirty="0" err="1">
                <a:solidFill>
                  <a:schemeClr val="accent4"/>
                </a:solidFill>
              </a:rPr>
              <a:t>nonmonotonic</a:t>
            </a:r>
            <a:r>
              <a:rPr lang="en-US" sz="1200" b="1" i="1" dirty="0">
                <a:solidFill>
                  <a:schemeClr val="accent4"/>
                </a:solidFill>
              </a:rPr>
              <a:t> character</a:t>
            </a:r>
            <a:r>
              <a:rPr lang="en-US" sz="1200" dirty="0"/>
              <a:t> of </a:t>
            </a:r>
            <a:r>
              <a:rPr lang="en-US" sz="1200" dirty="0" smtClean="0"/>
              <a:t>changes </a:t>
            </a:r>
            <a:r>
              <a:rPr lang="en-US" sz="1200" dirty="0"/>
              <a:t>in </a:t>
            </a:r>
            <a:r>
              <a:rPr lang="en-US" sz="1200" dirty="0" smtClean="0"/>
              <a:t>MW.</a:t>
            </a:r>
            <a:endParaRPr lang="ru-RU" sz="1200" dirty="0" smtClean="0">
              <a:cs typeface="Arial" pitchFamily="34" charset="0"/>
            </a:endParaRPr>
          </a:p>
          <a:p>
            <a:pPr>
              <a:spcAft>
                <a:spcPts val="600"/>
              </a:spcAft>
            </a:pPr>
            <a:endParaRPr lang="ru-RU" sz="1200" dirty="0" smtClean="0">
              <a:cs typeface="Arial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1200" dirty="0" smtClean="0"/>
              <a:t>It has been noted:</a:t>
            </a:r>
            <a:endParaRPr lang="ru-RU" sz="1200" dirty="0" smtClean="0"/>
          </a:p>
          <a:p>
            <a:pPr marL="228600" indent="-2286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200" b="1" i="1" dirty="0" smtClean="0">
                <a:solidFill>
                  <a:schemeClr val="accent5">
                    <a:lumMod val="75000"/>
                  </a:schemeClr>
                </a:solidFill>
                <a:cs typeface="Arial" pitchFamily="34" charset="0"/>
              </a:rPr>
              <a:t>Characteristic temperature ranges </a:t>
            </a:r>
            <a:r>
              <a:rPr lang="ru-RU" sz="1200" dirty="0" smtClean="0">
                <a:cs typeface="Arial" pitchFamily="34" charset="0"/>
              </a:rPr>
              <a:t>– </a:t>
            </a:r>
          </a:p>
          <a:p>
            <a:pPr marL="228600" indent="-228600">
              <a:spcAft>
                <a:spcPts val="600"/>
              </a:spcAft>
            </a:pPr>
            <a:r>
              <a:rPr lang="ru-RU" sz="1200" dirty="0" smtClean="0">
                <a:cs typeface="Arial" pitchFamily="34" charset="0"/>
              </a:rPr>
              <a:t>	425-440 °</a:t>
            </a:r>
            <a:r>
              <a:rPr lang="en-GB" sz="1200" dirty="0" smtClean="0">
                <a:cs typeface="Arial" pitchFamily="34" charset="0"/>
              </a:rPr>
              <a:t>C</a:t>
            </a:r>
            <a:r>
              <a:rPr lang="ru-RU" sz="1200" dirty="0" smtClean="0">
                <a:cs typeface="Arial" pitchFamily="34" charset="0"/>
              </a:rPr>
              <a:t> </a:t>
            </a:r>
            <a:r>
              <a:rPr lang="en-US" sz="1200" dirty="0" smtClean="0">
                <a:cs typeface="Arial" pitchFamily="34" charset="0"/>
              </a:rPr>
              <a:t>and</a:t>
            </a:r>
            <a:r>
              <a:rPr lang="ru-RU" sz="1200" dirty="0" smtClean="0">
                <a:cs typeface="Arial" pitchFamily="34" charset="0"/>
              </a:rPr>
              <a:t> 445-450 °</a:t>
            </a:r>
            <a:r>
              <a:rPr lang="en-GB" sz="1200" dirty="0" smtClean="0">
                <a:cs typeface="Arial" pitchFamily="34" charset="0"/>
              </a:rPr>
              <a:t>C</a:t>
            </a:r>
            <a:r>
              <a:rPr lang="ru-RU" sz="1200" dirty="0" smtClean="0">
                <a:cs typeface="Arial" pitchFamily="34" charset="0"/>
              </a:rPr>
              <a:t>;</a:t>
            </a:r>
          </a:p>
          <a:p>
            <a:pPr marL="228600" lvl="0" indent="-2286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200" dirty="0" smtClean="0">
                <a:ea typeface="Calibri" pitchFamily="34" charset="0"/>
                <a:cs typeface="Arial" pitchFamily="34" charset="0"/>
              </a:rPr>
              <a:t>Low temperatures </a:t>
            </a:r>
            <a:r>
              <a:rPr lang="ru-RU" sz="1200" dirty="0" smtClean="0">
                <a:ea typeface="Calibri" pitchFamily="34" charset="0"/>
                <a:cs typeface="Arial" pitchFamily="34" charset="0"/>
              </a:rPr>
              <a:t>(</a:t>
            </a:r>
            <a:r>
              <a:rPr lang="en-US" sz="1200" dirty="0" smtClean="0">
                <a:ea typeface="Calibri" pitchFamily="34" charset="0"/>
                <a:cs typeface="Arial" pitchFamily="34" charset="0"/>
              </a:rPr>
              <a:t>below</a:t>
            </a:r>
            <a:r>
              <a:rPr lang="ru-RU" sz="1200" dirty="0" smtClean="0">
                <a:ea typeface="Calibri" pitchFamily="34" charset="0"/>
                <a:cs typeface="Arial" pitchFamily="34" charset="0"/>
              </a:rPr>
              <a:t> 425</a:t>
            </a:r>
            <a:r>
              <a:rPr lang="en-US" sz="1200" dirty="0" smtClean="0">
                <a:ea typeface="Calibri" pitchFamily="34" charset="0"/>
                <a:cs typeface="Arial" pitchFamily="34" charset="0"/>
              </a:rPr>
              <a:t> </a:t>
            </a:r>
            <a:r>
              <a:rPr lang="ru-RU" sz="1200" dirty="0" smtClean="0">
                <a:ea typeface="Calibri" pitchFamily="34" charset="0"/>
                <a:cs typeface="Arial" pitchFamily="34" charset="0"/>
              </a:rPr>
              <a:t>°</a:t>
            </a:r>
            <a:r>
              <a:rPr lang="en-GB" sz="1200" dirty="0" smtClean="0">
                <a:ea typeface="Calibri" pitchFamily="34" charset="0"/>
                <a:cs typeface="Arial" pitchFamily="34" charset="0"/>
              </a:rPr>
              <a:t>C</a:t>
            </a:r>
            <a:r>
              <a:rPr lang="ru-RU" sz="1200" dirty="0" smtClean="0">
                <a:ea typeface="Calibri" pitchFamily="34" charset="0"/>
                <a:cs typeface="Arial" pitchFamily="34" charset="0"/>
              </a:rPr>
              <a:t>) </a:t>
            </a:r>
            <a:r>
              <a:rPr lang="en-US" sz="1200" dirty="0" smtClean="0">
                <a:ea typeface="Calibri" pitchFamily="34" charset="0"/>
                <a:cs typeface="Arial" pitchFamily="34" charset="0"/>
              </a:rPr>
              <a:t>and the range </a:t>
            </a:r>
            <a:r>
              <a:rPr lang="ru-RU" sz="1200" dirty="0" smtClean="0">
                <a:ea typeface="Calibri" pitchFamily="34" charset="0"/>
                <a:cs typeface="Arial" pitchFamily="34" charset="0"/>
              </a:rPr>
              <a:t> 440-445 </a:t>
            </a:r>
            <a:r>
              <a:rPr lang="ru-RU" sz="1200" baseline="30000" dirty="0" smtClean="0">
                <a:ea typeface="Calibri" pitchFamily="34" charset="0"/>
                <a:cs typeface="Arial" pitchFamily="34" charset="0"/>
              </a:rPr>
              <a:t>0</a:t>
            </a:r>
            <a:r>
              <a:rPr lang="ru-RU" sz="1200" dirty="0" smtClean="0">
                <a:ea typeface="Calibri" pitchFamily="34" charset="0"/>
                <a:cs typeface="Arial" pitchFamily="34" charset="0"/>
              </a:rPr>
              <a:t>С – </a:t>
            </a:r>
            <a:r>
              <a:rPr lang="en-US" sz="1200" b="1" i="1" dirty="0" smtClean="0">
                <a:solidFill>
                  <a:schemeClr val="accent5">
                    <a:lumMod val="75000"/>
                  </a:schemeClr>
                </a:solidFill>
                <a:ea typeface="Calibri" pitchFamily="34" charset="0"/>
                <a:cs typeface="Arial" pitchFamily="34" charset="0"/>
              </a:rPr>
              <a:t>transitional states</a:t>
            </a:r>
            <a:r>
              <a:rPr lang="ru-RU" sz="1200" dirty="0" smtClean="0">
                <a:solidFill>
                  <a:schemeClr val="accent5">
                    <a:lumMod val="75000"/>
                  </a:schemeClr>
                </a:solidFill>
                <a:ea typeface="Calibri" pitchFamily="34" charset="0"/>
                <a:cs typeface="Arial" pitchFamily="34" charset="0"/>
              </a:rPr>
              <a:t>.</a:t>
            </a:r>
            <a:endParaRPr lang="ru-RU" sz="1200" dirty="0" smtClean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800718" y="4944513"/>
            <a:ext cx="23432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200" dirty="0" smtClean="0">
                <a:cs typeface="Arial" pitchFamily="34" charset="0"/>
              </a:rPr>
              <a:t>Nucleation and growth in the </a:t>
            </a:r>
            <a:r>
              <a:rPr lang="en-US" sz="1200" dirty="0" err="1" smtClean="0">
                <a:cs typeface="Arial" pitchFamily="34" charset="0"/>
              </a:rPr>
              <a:t>asphaltene</a:t>
            </a:r>
            <a:r>
              <a:rPr lang="en-US" sz="1200" dirty="0" smtClean="0">
                <a:cs typeface="Arial" pitchFamily="34" charset="0"/>
              </a:rPr>
              <a:t> structure of a </a:t>
            </a:r>
            <a:r>
              <a:rPr lang="en-US" sz="1200" dirty="0" err="1" smtClean="0">
                <a:cs typeface="Arial" pitchFamily="34" charset="0"/>
              </a:rPr>
              <a:t>mesophase</a:t>
            </a:r>
            <a:endParaRPr lang="ru-RU" sz="1200" dirty="0" smtClean="0"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83868" y="4233724"/>
            <a:ext cx="15121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solidFill>
                  <a:srgbClr val="C00000"/>
                </a:solidFill>
              </a:rPr>
              <a:t>Dealkylation</a:t>
            </a:r>
            <a:endParaRPr lang="ru-RU" sz="1200" dirty="0">
              <a:solidFill>
                <a:srgbClr val="C0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05834" y="5572647"/>
            <a:ext cx="17281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rgbClr val="C00000"/>
                </a:solidFill>
                <a:cs typeface="Arial" pitchFamily="34" charset="0"/>
              </a:rPr>
              <a:t>Cracking and </a:t>
            </a:r>
            <a:r>
              <a:rPr lang="en-US" sz="1200" dirty="0" err="1" smtClean="0">
                <a:solidFill>
                  <a:srgbClr val="C00000"/>
                </a:solidFill>
                <a:cs typeface="Arial" pitchFamily="34" charset="0"/>
              </a:rPr>
              <a:t>cyclohexan</a:t>
            </a:r>
            <a:r>
              <a:rPr lang="en-US" sz="1200" dirty="0" smtClean="0">
                <a:solidFill>
                  <a:srgbClr val="C00000"/>
                </a:solidFill>
                <a:cs typeface="Arial" pitchFamily="34" charset="0"/>
              </a:rPr>
              <a:t> ring opening </a:t>
            </a:r>
            <a:endParaRPr lang="ru-RU" sz="1200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00500" y="4890815"/>
            <a:ext cx="707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450</a:t>
            </a:r>
            <a:r>
              <a:rPr lang="ru-RU" sz="1200" dirty="0" smtClean="0">
                <a:latin typeface="Corbel"/>
              </a:rPr>
              <a:t>°С</a:t>
            </a:r>
            <a:endParaRPr lang="ru-RU" sz="1200" dirty="0"/>
          </a:p>
        </p:txBody>
      </p:sp>
      <p:sp>
        <p:nvSpPr>
          <p:cNvPr id="14" name="Правая фигурная скобка 13"/>
          <p:cNvSpPr/>
          <p:nvPr/>
        </p:nvSpPr>
        <p:spPr>
          <a:xfrm>
            <a:off x="6436442" y="4465428"/>
            <a:ext cx="288032" cy="1512168"/>
          </a:xfrm>
          <a:prstGeom prst="rightBrace">
            <a:avLst>
              <a:gd name="adj1" fmla="val 37247"/>
              <a:gd name="adj2" fmla="val 50570"/>
            </a:avLst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5" name="Прямоугольник с двумя скругленными противолежащими углами 14"/>
          <p:cNvSpPr/>
          <p:nvPr/>
        </p:nvSpPr>
        <p:spPr>
          <a:xfrm rot="2548200">
            <a:off x="2730864" y="2250201"/>
            <a:ext cx="384467" cy="1131947"/>
          </a:xfrm>
          <a:prstGeom prst="round2DiagRect">
            <a:avLst>
              <a:gd name="adj1" fmla="val 50000"/>
              <a:gd name="adj2" fmla="val 0"/>
            </a:avLst>
          </a:prstGeom>
          <a:noFill/>
          <a:ln w="12700">
            <a:solidFill>
              <a:srgbClr val="FF3F3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34280" y="1986073"/>
            <a:ext cx="12241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chemeClr val="accent2">
                    <a:lumMod val="50000"/>
                  </a:schemeClr>
                </a:solidFill>
              </a:rPr>
              <a:t>1st </a:t>
            </a:r>
            <a:r>
              <a:rPr lang="en-US" sz="1100" b="1" dirty="0">
                <a:solidFill>
                  <a:schemeClr val="accent2">
                    <a:lumMod val="50000"/>
                  </a:schemeClr>
                </a:solidFill>
              </a:rPr>
              <a:t>transitional state </a:t>
            </a:r>
            <a:r>
              <a:rPr lang="en-US" sz="11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ru-RU" sz="11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8" name="Прямоугольник с двумя скругленными противолежащими углами 17"/>
          <p:cNvSpPr/>
          <p:nvPr/>
        </p:nvSpPr>
        <p:spPr>
          <a:xfrm rot="2548200">
            <a:off x="3912005" y="2853125"/>
            <a:ext cx="384467" cy="1131947"/>
          </a:xfrm>
          <a:prstGeom prst="round2DiagRect">
            <a:avLst>
              <a:gd name="adj1" fmla="val 50000"/>
              <a:gd name="adj2" fmla="val 0"/>
            </a:avLst>
          </a:prstGeom>
          <a:noFill/>
          <a:ln w="12700">
            <a:solidFill>
              <a:srgbClr val="FF3F3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383868" y="2706195"/>
            <a:ext cx="12241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chemeClr val="accent2">
                    <a:lumMod val="50000"/>
                  </a:schemeClr>
                </a:solidFill>
              </a:rPr>
              <a:t>2nd </a:t>
            </a:r>
            <a:r>
              <a:rPr lang="en-US" sz="1100" b="1" dirty="0">
                <a:solidFill>
                  <a:schemeClr val="accent2">
                    <a:lumMod val="50000"/>
                  </a:schemeClr>
                </a:solidFill>
              </a:rPr>
              <a:t>transitional state </a:t>
            </a:r>
            <a:r>
              <a:rPr lang="en-US" sz="11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ru-RU" sz="11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045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EF8E0-BD6C-4EF8-80B7-BDC98E1B7AA2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456556" y="134793"/>
            <a:ext cx="7239000" cy="990600"/>
          </a:xfrm>
        </p:spPr>
        <p:txBody>
          <a:bodyPr>
            <a:noAutofit/>
          </a:bodyPr>
          <a:lstStyle/>
          <a:p>
            <a:r>
              <a:rPr lang="en-US" sz="1800" dirty="0" smtClean="0"/>
              <a:t>Change in the ring composition </a:t>
            </a:r>
            <a:r>
              <a:rPr lang="ru-RU" sz="1800" dirty="0" smtClean="0"/>
              <a:t>(1), </a:t>
            </a:r>
            <a:r>
              <a:rPr lang="en-US" sz="1800" dirty="0" smtClean="0"/>
              <a:t>the amount of aromatic and saturated carbon atoms</a:t>
            </a:r>
            <a:r>
              <a:rPr lang="ru-RU" sz="1800" dirty="0" smtClean="0"/>
              <a:t> (2)</a:t>
            </a:r>
            <a:r>
              <a:rPr lang="en-US" sz="1800" dirty="0" smtClean="0"/>
              <a:t> in the structure of </a:t>
            </a:r>
            <a:r>
              <a:rPr lang="en-US" sz="1800" dirty="0" err="1" smtClean="0"/>
              <a:t>asphaltene</a:t>
            </a:r>
            <a:r>
              <a:rPr lang="en-US" sz="1800" dirty="0" smtClean="0"/>
              <a:t> molecules</a:t>
            </a:r>
            <a:endParaRPr lang="ru-RU" sz="1800" dirty="0"/>
          </a:p>
        </p:txBody>
      </p:sp>
      <p:sp>
        <p:nvSpPr>
          <p:cNvPr id="8" name="TextBox 7"/>
          <p:cNvSpPr txBox="1"/>
          <p:nvPr/>
        </p:nvSpPr>
        <p:spPr>
          <a:xfrm>
            <a:off x="5076056" y="4797152"/>
            <a:ext cx="406794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q"/>
            </a:pPr>
            <a:r>
              <a:rPr lang="en-US" sz="1200" dirty="0" smtClean="0">
                <a:cs typeface="Times New Roman" pitchFamily="18" charset="0"/>
              </a:rPr>
              <a:t>Redistribution of carbon between aromatic and saturated fragments </a:t>
            </a:r>
            <a:r>
              <a:rPr lang="ru-RU" sz="1200" dirty="0" smtClean="0">
                <a:cs typeface="Times New Roman" pitchFamily="18" charset="0"/>
              </a:rPr>
              <a:t>(</a:t>
            </a:r>
            <a:r>
              <a:rPr lang="ru-RU" sz="1200" dirty="0" err="1" smtClean="0">
                <a:cs typeface="Times New Roman" pitchFamily="18" charset="0"/>
              </a:rPr>
              <a:t>Са</a:t>
            </a:r>
            <a:r>
              <a:rPr lang="ru-RU" sz="1200" dirty="0" smtClean="0">
                <a:cs typeface="Times New Roman" pitchFamily="18" charset="0"/>
              </a:rPr>
              <a:t>/С</a:t>
            </a:r>
            <a:r>
              <a:rPr lang="en-US" sz="1200" dirty="0" smtClean="0">
                <a:cs typeface="Times New Roman" pitchFamily="18" charset="0"/>
              </a:rPr>
              <a:t>sat</a:t>
            </a:r>
            <a:r>
              <a:rPr lang="en-GB" sz="1200" dirty="0" smtClean="0">
                <a:cs typeface="Times New Roman" pitchFamily="18" charset="0"/>
              </a:rPr>
              <a:t>&gt;1);</a:t>
            </a:r>
            <a:endParaRPr lang="ru-RU" sz="1200" dirty="0" smtClean="0">
              <a:cs typeface="Times New Roman" pitchFamily="18" charset="0"/>
            </a:endParaRPr>
          </a:p>
          <a:p>
            <a:pPr marL="228600" indent="-228600"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q"/>
            </a:pPr>
            <a:r>
              <a:rPr lang="en-US" sz="1200" dirty="0" smtClean="0">
                <a:cs typeface="Times New Roman" pitchFamily="18" charset="0"/>
              </a:rPr>
              <a:t>Increase in aromaticity</a:t>
            </a:r>
            <a:r>
              <a:rPr lang="ru-RU" sz="1200" dirty="0" smtClean="0">
                <a:cs typeface="Times New Roman" pitchFamily="18" charset="0"/>
              </a:rPr>
              <a:t>;</a:t>
            </a:r>
          </a:p>
          <a:p>
            <a:pPr marL="228600" indent="-228600"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q"/>
            </a:pPr>
            <a:r>
              <a:rPr lang="en-US" sz="1200" dirty="0" smtClean="0">
                <a:cs typeface="Times New Roman" pitchFamily="18" charset="0"/>
              </a:rPr>
              <a:t>Stability </a:t>
            </a:r>
            <a:r>
              <a:rPr lang="en-US" sz="1200" dirty="0">
                <a:cs typeface="Times New Roman" pitchFamily="18" charset="0"/>
              </a:rPr>
              <a:t>of the size of the </a:t>
            </a:r>
            <a:r>
              <a:rPr lang="en-US" sz="1200" dirty="0" smtClean="0">
                <a:cs typeface="Times New Roman" pitchFamily="18" charset="0"/>
              </a:rPr>
              <a:t>condensed </a:t>
            </a:r>
            <a:r>
              <a:rPr lang="en-US" sz="1200" dirty="0">
                <a:cs typeface="Times New Roman" pitchFamily="18" charset="0"/>
              </a:rPr>
              <a:t>aromatic </a:t>
            </a:r>
            <a:r>
              <a:rPr lang="en-US" sz="1200" dirty="0" smtClean="0">
                <a:cs typeface="Times New Roman" pitchFamily="18" charset="0"/>
              </a:rPr>
              <a:t>core (</a:t>
            </a:r>
            <a:r>
              <a:rPr lang="ru-RU" sz="1200" dirty="0" err="1" smtClean="0">
                <a:cs typeface="Times New Roman" pitchFamily="18" charset="0"/>
              </a:rPr>
              <a:t>Са</a:t>
            </a:r>
            <a:r>
              <a:rPr lang="ru-RU" sz="1200" dirty="0" smtClean="0">
                <a:cs typeface="Times New Roman" pitchFamily="18" charset="0"/>
              </a:rPr>
              <a:t>≈</a:t>
            </a:r>
            <a:r>
              <a:rPr lang="en-GB" sz="1200" dirty="0" smtClean="0">
                <a:cs typeface="Times New Roman" pitchFamily="18" charset="0"/>
              </a:rPr>
              <a:t> const)</a:t>
            </a:r>
            <a:endParaRPr lang="ru-RU" sz="1200" dirty="0">
              <a:cs typeface="Times New Roman" pitchFamily="18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5364088" y="4725144"/>
            <a:ext cx="3456384" cy="0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483768" y="1268760"/>
            <a:ext cx="301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588224" y="1268760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5326488" y="4416395"/>
            <a:ext cx="35670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cs typeface="Times New Roman" pitchFamily="18" charset="0"/>
              </a:rPr>
              <a:t>Increase in the </a:t>
            </a:r>
            <a:r>
              <a:rPr lang="en-US" sz="1200" dirty="0" err="1" smtClean="0">
                <a:cs typeface="Times New Roman" pitchFamily="18" charset="0"/>
              </a:rPr>
              <a:t>hydroconversion</a:t>
            </a:r>
            <a:r>
              <a:rPr lang="en-US" sz="1200" dirty="0" smtClean="0">
                <a:cs typeface="Times New Roman" pitchFamily="18" charset="0"/>
              </a:rPr>
              <a:t> temperature</a:t>
            </a:r>
            <a:endParaRPr lang="ru-RU" sz="12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600200" y="5266568"/>
            <a:ext cx="3234680" cy="461665"/>
          </a:xfrm>
          <a:prstGeom prst="rect">
            <a:avLst/>
          </a:prstGeom>
          <a:solidFill>
            <a:srgbClr val="99FF99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200" dirty="0">
                <a:cs typeface="Times New Roman" pitchFamily="18" charset="0"/>
              </a:rPr>
              <a:t>Increase in the </a:t>
            </a:r>
            <a:r>
              <a:rPr lang="en-US" sz="1200" dirty="0" smtClean="0">
                <a:cs typeface="Times New Roman" pitchFamily="18" charset="0"/>
              </a:rPr>
              <a:t>proportion of unsubstituted aromatic rings </a:t>
            </a:r>
            <a:r>
              <a:rPr lang="ru-RU" sz="1200" dirty="0" smtClean="0">
                <a:cs typeface="Times New Roman" pitchFamily="18" charset="0"/>
              </a:rPr>
              <a:t>(</a:t>
            </a:r>
            <a:r>
              <a:rPr lang="en-US" sz="1200" dirty="0" smtClean="0">
                <a:cs typeface="Times New Roman" pitchFamily="18" charset="0"/>
              </a:rPr>
              <a:t>Ra</a:t>
            </a:r>
            <a:r>
              <a:rPr lang="ru-RU" sz="1200" dirty="0" smtClean="0">
                <a:cs typeface="Times New Roman" pitchFamily="18" charset="0"/>
              </a:rPr>
              <a:t>/</a:t>
            </a:r>
            <a:r>
              <a:rPr lang="en-US" sz="1200" dirty="0" err="1" smtClean="0">
                <a:cs typeface="Times New Roman" pitchFamily="18" charset="0"/>
              </a:rPr>
              <a:t>Rtot</a:t>
            </a:r>
            <a:r>
              <a:rPr lang="ru-RU" sz="1200" dirty="0" smtClean="0">
                <a:cs typeface="Times New Roman" pitchFamily="18" charset="0"/>
              </a:rPr>
              <a:t> ≈1)</a:t>
            </a:r>
            <a:endParaRPr lang="ru-RU" sz="12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1492424" y="4688652"/>
            <a:ext cx="3342456" cy="461665"/>
          </a:xfrm>
          <a:prstGeom prst="rect">
            <a:avLst/>
          </a:prstGeom>
          <a:solidFill>
            <a:srgbClr val="FFFF99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200" dirty="0" smtClean="0">
                <a:cs typeface="Times New Roman" pitchFamily="18" charset="0"/>
              </a:rPr>
              <a:t>Stability of the size of the condensed aromatic core </a:t>
            </a:r>
            <a:r>
              <a:rPr lang="ru-RU" sz="1200" dirty="0" smtClean="0">
                <a:cs typeface="Times New Roman" pitchFamily="18" charset="0"/>
              </a:rPr>
              <a:t>(</a:t>
            </a:r>
            <a:r>
              <a:rPr lang="en-US" sz="1200" dirty="0" smtClean="0">
                <a:cs typeface="Times New Roman" pitchFamily="18" charset="0"/>
              </a:rPr>
              <a:t>Ra</a:t>
            </a:r>
            <a:r>
              <a:rPr lang="ru-RU" sz="1200" dirty="0" smtClean="0">
                <a:cs typeface="Times New Roman" pitchFamily="18" charset="0"/>
              </a:rPr>
              <a:t>≈</a:t>
            </a:r>
            <a:r>
              <a:rPr lang="en-GB" sz="1200" dirty="0" smtClean="0">
                <a:cs typeface="Times New Roman" pitchFamily="18" charset="0"/>
              </a:rPr>
              <a:t>const)</a:t>
            </a:r>
            <a:endParaRPr lang="ru-RU" sz="1200" dirty="0"/>
          </a:p>
        </p:txBody>
      </p:sp>
      <p:graphicFrame>
        <p:nvGraphicFramePr>
          <p:cNvPr id="20" name="Диаграмма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2622930"/>
              </p:ext>
            </p:extLst>
          </p:nvPr>
        </p:nvGraphicFramePr>
        <p:xfrm>
          <a:off x="564622" y="1598075"/>
          <a:ext cx="4289372" cy="29394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2" name="Диаграмма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9035604"/>
              </p:ext>
            </p:extLst>
          </p:nvPr>
        </p:nvGraphicFramePr>
        <p:xfrm>
          <a:off x="4834880" y="1548400"/>
          <a:ext cx="4281904" cy="29082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3" name="Прямоугольник 22"/>
          <p:cNvSpPr/>
          <p:nvPr/>
        </p:nvSpPr>
        <p:spPr>
          <a:xfrm>
            <a:off x="610161" y="2145466"/>
            <a:ext cx="198120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 smtClean="0">
                <a:solidFill>
                  <a:srgbClr val="C00000"/>
                </a:solidFill>
                <a:cs typeface="Times New Roman" pitchFamily="18" charset="0"/>
              </a:rPr>
              <a:t>Prevalence of the hydrogenation reactions</a:t>
            </a:r>
            <a:endParaRPr lang="ru-RU" sz="1050" dirty="0">
              <a:solidFill>
                <a:srgbClr val="C0000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539094" y="2240080"/>
            <a:ext cx="2514600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 smtClean="0">
                <a:solidFill>
                  <a:srgbClr val="C00000"/>
                </a:solidFill>
                <a:cs typeface="Times New Roman" pitchFamily="18" charset="0"/>
              </a:rPr>
              <a:t>Increase in rate of cracking, dehydrogenation and cyclohexane ring opening reactions</a:t>
            </a:r>
            <a:endParaRPr lang="ru-RU" sz="1050" dirty="0">
              <a:solidFill>
                <a:srgbClr val="C00000"/>
              </a:solidFill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4024734" y="4057963"/>
            <a:ext cx="720080" cy="288032"/>
          </a:xfrm>
          <a:prstGeom prst="ellipse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91208" y="4014908"/>
            <a:ext cx="770957" cy="4308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>
              <a:defRPr sz="1100" b="0" i="0" u="none" strike="noStrike" kern="1200" baseline="0">
                <a:solidFill>
                  <a:srgbClr val="373545"/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Vacuum </a:t>
            </a:r>
            <a:r>
              <a:rPr lang="en-US" dirty="0"/>
              <a:t>residue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5253393" y="3949398"/>
            <a:ext cx="815344" cy="4308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>
              <a:defRPr sz="1100" b="0" i="0" u="none" strike="noStrike" kern="1200" baseline="0">
                <a:solidFill>
                  <a:srgbClr val="373545"/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Vacuum </a:t>
            </a:r>
            <a:r>
              <a:rPr lang="en-US" dirty="0"/>
              <a:t>residue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2427479" y="1608402"/>
            <a:ext cx="2259360" cy="55399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defRPr sz="1100" b="0" i="0" u="none" strike="noStrike" kern="1200" baseline="0">
                <a:solidFill>
                  <a:srgbClr val="373545"/>
                </a:solidFill>
                <a:latin typeface="+mn-lt"/>
                <a:ea typeface="+mn-ea"/>
                <a:cs typeface="+mn-cs"/>
              </a:defRPr>
            </a:pPr>
            <a:r>
              <a:rPr lang="en-US" sz="1000" dirty="0" err="1" smtClean="0"/>
              <a:t>Rtot</a:t>
            </a:r>
            <a:r>
              <a:rPr lang="en-US" sz="1000" dirty="0" smtClean="0"/>
              <a:t> – total number of rings</a:t>
            </a:r>
          </a:p>
          <a:p>
            <a:pPr>
              <a:defRPr sz="1100" b="0" i="0" u="none" strike="noStrike" kern="1200" baseline="0">
                <a:solidFill>
                  <a:srgbClr val="373545"/>
                </a:solidFill>
                <a:latin typeface="+mn-lt"/>
                <a:ea typeface="+mn-ea"/>
                <a:cs typeface="+mn-cs"/>
              </a:defRPr>
            </a:pPr>
            <a:r>
              <a:rPr lang="en-US" sz="1000" dirty="0" smtClean="0"/>
              <a:t>Ra – number of aromatic rings</a:t>
            </a:r>
          </a:p>
          <a:p>
            <a:pPr>
              <a:defRPr sz="1100" b="0" i="0" u="none" strike="noStrike" kern="1200" baseline="0">
                <a:solidFill>
                  <a:srgbClr val="373545"/>
                </a:solidFill>
                <a:latin typeface="+mn-lt"/>
                <a:ea typeface="+mn-ea"/>
                <a:cs typeface="+mn-cs"/>
              </a:defRPr>
            </a:pPr>
            <a:r>
              <a:rPr lang="en-US" sz="1000" dirty="0" err="1" smtClean="0"/>
              <a:t>Rsat</a:t>
            </a:r>
            <a:r>
              <a:rPr lang="en-US" sz="1000" dirty="0" smtClean="0"/>
              <a:t> – number of saturated rings</a:t>
            </a:r>
            <a:endParaRPr lang="en-US" sz="10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5775002" y="1568385"/>
            <a:ext cx="2920554" cy="57708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defRPr sz="1100" b="0" i="0" u="none" strike="noStrike" kern="1200" baseline="0">
                <a:solidFill>
                  <a:srgbClr val="373545"/>
                </a:solidFill>
                <a:latin typeface="+mn-lt"/>
                <a:ea typeface="+mn-ea"/>
                <a:cs typeface="+mn-cs"/>
              </a:defRPr>
            </a:pPr>
            <a:r>
              <a:rPr lang="en-US" sz="1050" dirty="0" smtClean="0"/>
              <a:t>(C</a:t>
            </a:r>
            <a:r>
              <a:rPr lang="en-US" sz="900" dirty="0" smtClean="0"/>
              <a:t>a</a:t>
            </a:r>
            <a:r>
              <a:rPr lang="en-US" sz="1050" dirty="0" smtClean="0"/>
              <a:t>/</a:t>
            </a:r>
            <a:r>
              <a:rPr lang="en-US" sz="1050" dirty="0" err="1" smtClean="0"/>
              <a:t>C</a:t>
            </a:r>
            <a:r>
              <a:rPr lang="en-US" sz="900" dirty="0" err="1" smtClean="0"/>
              <a:t>sat</a:t>
            </a:r>
            <a:r>
              <a:rPr lang="en-US" sz="1050" dirty="0" smtClean="0"/>
              <a:t>)×10 </a:t>
            </a:r>
          </a:p>
          <a:p>
            <a:pPr>
              <a:defRPr sz="1100" b="0" i="0" u="none" strike="noStrike" kern="1200" baseline="0">
                <a:solidFill>
                  <a:srgbClr val="373545"/>
                </a:solidFill>
                <a:latin typeface="+mn-lt"/>
                <a:ea typeface="+mn-ea"/>
                <a:cs typeface="+mn-cs"/>
              </a:defRPr>
            </a:pPr>
            <a:r>
              <a:rPr lang="en-US" sz="1050" dirty="0"/>
              <a:t>C</a:t>
            </a:r>
            <a:r>
              <a:rPr lang="en-US" sz="900" dirty="0" smtClean="0"/>
              <a:t>a</a:t>
            </a:r>
            <a:r>
              <a:rPr lang="en-US" sz="1050" dirty="0" smtClean="0"/>
              <a:t> – number of aromatic carbon atoms</a:t>
            </a:r>
          </a:p>
          <a:p>
            <a:pPr>
              <a:defRPr sz="1100" b="0" i="0" u="none" strike="noStrike" kern="1200" baseline="0">
                <a:solidFill>
                  <a:srgbClr val="373545"/>
                </a:solidFill>
                <a:latin typeface="+mn-lt"/>
                <a:ea typeface="+mn-ea"/>
                <a:cs typeface="+mn-cs"/>
              </a:defRPr>
            </a:pPr>
            <a:r>
              <a:rPr lang="en-US" sz="1050" dirty="0" err="1" smtClean="0"/>
              <a:t>C</a:t>
            </a:r>
            <a:r>
              <a:rPr lang="en-US" sz="900" dirty="0" err="1" smtClean="0"/>
              <a:t>sat</a:t>
            </a:r>
            <a:r>
              <a:rPr lang="en-US" sz="1050" dirty="0" smtClean="0"/>
              <a:t> – number of saturated carbon atoms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179902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EF8E0-BD6C-4EF8-80B7-BDC98E1B7AA2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403648" y="152400"/>
            <a:ext cx="7283152" cy="1000508"/>
          </a:xfrm>
        </p:spPr>
        <p:txBody>
          <a:bodyPr>
            <a:normAutofit/>
          </a:bodyPr>
          <a:lstStyle/>
          <a:p>
            <a:r>
              <a:rPr lang="en-US" sz="1800" dirty="0" smtClean="0"/>
              <a:t>Change in the amount of carbon atoms in naphthenic and </a:t>
            </a:r>
            <a:r>
              <a:rPr lang="en-US" sz="1800" dirty="0" smtClean="0"/>
              <a:t>paraffinic (</a:t>
            </a:r>
            <a:r>
              <a:rPr lang="ru-RU" sz="1800" dirty="0" smtClean="0"/>
              <a:t>1</a:t>
            </a:r>
            <a:r>
              <a:rPr lang="ru-RU" sz="1800" dirty="0" smtClean="0"/>
              <a:t>), </a:t>
            </a:r>
            <a:r>
              <a:rPr lang="en-US" sz="1800" dirty="0" smtClean="0"/>
              <a:t>influence of temperature on the yield of </a:t>
            </a:r>
            <a:r>
              <a:rPr lang="en-US" sz="1800" dirty="0" smtClean="0"/>
              <a:t>coke (</a:t>
            </a:r>
            <a:r>
              <a:rPr lang="ru-RU" sz="1800" dirty="0" smtClean="0"/>
              <a:t>2</a:t>
            </a:r>
            <a:r>
              <a:rPr lang="ru-RU" sz="1800" dirty="0" smtClean="0"/>
              <a:t>)</a:t>
            </a:r>
            <a:endParaRPr lang="ru-RU" sz="1800" dirty="0"/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1604697338"/>
              </p:ext>
            </p:extLst>
          </p:nvPr>
        </p:nvGraphicFramePr>
        <p:xfrm>
          <a:off x="5076056" y="1981200"/>
          <a:ext cx="3816424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030389989"/>
              </p:ext>
            </p:extLst>
          </p:nvPr>
        </p:nvGraphicFramePr>
        <p:xfrm>
          <a:off x="899592" y="4941168"/>
          <a:ext cx="3816424" cy="1440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990600" y="4419600"/>
            <a:ext cx="40546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1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1100" dirty="0" smtClean="0">
                <a:cs typeface="Times New Roman" pitchFamily="18" charset="0"/>
              </a:rPr>
              <a:t>column height corresponds to the total number of </a:t>
            </a:r>
            <a:r>
              <a:rPr lang="en-US" sz="1100" dirty="0" err="1" smtClean="0">
                <a:cs typeface="Times New Roman" pitchFamily="18" charset="0"/>
              </a:rPr>
              <a:t>C</a:t>
            </a:r>
            <a:r>
              <a:rPr lang="en-US" sz="1000" dirty="0" err="1" smtClean="0">
                <a:cs typeface="Times New Roman" pitchFamily="18" charset="0"/>
              </a:rPr>
              <a:t>sat</a:t>
            </a:r>
            <a:endParaRPr lang="ru-RU" sz="1000" dirty="0"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55776" y="1268760"/>
            <a:ext cx="301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6876256" y="1268760"/>
            <a:ext cx="301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2391003614"/>
              </p:ext>
            </p:extLst>
          </p:nvPr>
        </p:nvGraphicFramePr>
        <p:xfrm>
          <a:off x="5220072" y="5013176"/>
          <a:ext cx="3600400" cy="1296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5" name="Стрелка вправо 14"/>
          <p:cNvSpPr/>
          <p:nvPr/>
        </p:nvSpPr>
        <p:spPr>
          <a:xfrm>
            <a:off x="4792573" y="5486728"/>
            <a:ext cx="360040" cy="36004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8" name="Диаграмма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4210987"/>
              </p:ext>
            </p:extLst>
          </p:nvPr>
        </p:nvGraphicFramePr>
        <p:xfrm>
          <a:off x="404016" y="1630285"/>
          <a:ext cx="4906892" cy="288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sp>
        <p:nvSpPr>
          <p:cNvPr id="20" name="Прямоугольник 19"/>
          <p:cNvSpPr/>
          <p:nvPr/>
        </p:nvSpPr>
        <p:spPr>
          <a:xfrm>
            <a:off x="1841592" y="2622751"/>
            <a:ext cx="992579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 err="1">
                <a:solidFill>
                  <a:srgbClr val="C00000"/>
                </a:solidFill>
              </a:rPr>
              <a:t>Dealkylation</a:t>
            </a:r>
            <a:endParaRPr lang="ru-RU" sz="1050" dirty="0">
              <a:solidFill>
                <a:srgbClr val="C000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301355" y="2540138"/>
            <a:ext cx="19812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 smtClean="0">
                <a:solidFill>
                  <a:srgbClr val="C00000"/>
                </a:solidFill>
                <a:cs typeface="Times New Roman" pitchFamily="18" charset="0"/>
              </a:rPr>
              <a:t>Cracking</a:t>
            </a:r>
            <a:r>
              <a:rPr lang="en-US" sz="1050" dirty="0">
                <a:solidFill>
                  <a:srgbClr val="C00000"/>
                </a:solidFill>
                <a:cs typeface="Times New Roman" pitchFamily="18" charset="0"/>
              </a:rPr>
              <a:t>, dehydrogenation and cyclohexane ring opening reactions</a:t>
            </a:r>
            <a:endParaRPr lang="ru-RU" sz="1050" dirty="0">
              <a:solidFill>
                <a:srgbClr val="C0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995976" y="4003756"/>
            <a:ext cx="815344" cy="4308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>
              <a:defRPr sz="1100" b="0" i="0" u="none" strike="noStrike" kern="1200" baseline="0">
                <a:solidFill>
                  <a:srgbClr val="373545"/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Vacuum </a:t>
            </a:r>
            <a:r>
              <a:rPr lang="en-US" dirty="0"/>
              <a:t>residue</a:t>
            </a:r>
          </a:p>
        </p:txBody>
      </p:sp>
    </p:spTree>
    <p:extLst>
      <p:ext uri="{BB962C8B-B14F-4D97-AF65-F5344CB8AC3E}">
        <p14:creationId xmlns:p14="http://schemas.microsoft.com/office/powerpoint/2010/main" val="3641978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Фиолетовый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Дамаск</Template>
  <TotalTime>12256</TotalTime>
  <Words>2041</Words>
  <Application>Microsoft Office PowerPoint</Application>
  <PresentationFormat>Экран (4:3)</PresentationFormat>
  <Paragraphs>417</Paragraphs>
  <Slides>18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7" baseType="lpstr">
      <vt:lpstr>Arial</vt:lpstr>
      <vt:lpstr>Calibri</vt:lpstr>
      <vt:lpstr>Century Gothic</vt:lpstr>
      <vt:lpstr>Corbel</vt:lpstr>
      <vt:lpstr>DokChampa</vt:lpstr>
      <vt:lpstr>Times New Roman</vt:lpstr>
      <vt:lpstr>Wingdings</vt:lpstr>
      <vt:lpstr>Wingdings 3</vt:lpstr>
      <vt:lpstr>Легкий дым</vt:lpstr>
      <vt:lpstr>   THE STRUCTURAL CHANGES OF ASPHALTENES DURING HYDROCONVERSION </vt:lpstr>
      <vt:lpstr>Introduction</vt:lpstr>
      <vt:lpstr>Introduction</vt:lpstr>
      <vt:lpstr>Experimental part</vt:lpstr>
      <vt:lpstr>Object of investigation</vt:lpstr>
      <vt:lpstr>The structural parameters of asphaltene molecules</vt:lpstr>
      <vt:lpstr>Презентация PowerPoint</vt:lpstr>
      <vt:lpstr>Change in the ring composition (1), the amount of aromatic and saturated carbon atoms (2) in the structure of asphaltene molecules</vt:lpstr>
      <vt:lpstr>Change in the amount of carbon atoms in naphthenic and paraffinic (1), influence of temperature on the yield of coke (2)</vt:lpstr>
      <vt:lpstr>Scheme of structural transformations of asphaltene molecules depending on hydroconversion temperature</vt:lpstr>
      <vt:lpstr>Change in asphaltene morphology depending on hydroconversion temperature</vt:lpstr>
      <vt:lpstr>Change in asphaltene morphology depending on hydroconversion temperature</vt:lpstr>
      <vt:lpstr>Change in molecular weight depending on the number of asphaltene conversion stages</vt:lpstr>
      <vt:lpstr>Average structural parameters for asphaltene molecules</vt:lpstr>
      <vt:lpstr>Correlation of MW with the proportion of C atoms in the cyclic structures (1), change in the amount of heteroatoms depending on the amount of aromatic C atoms (2)</vt:lpstr>
      <vt:lpstr>Dependence of the aromaticity (1) and the yield of condensation products (2) on the temperature and the number of conversion stages</vt:lpstr>
      <vt:lpstr>Conclusion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ИЗУЧЕНИЕ СТРУКТУРНЫХ ПРЕВРАЩЕНИЙ АСФАЛЬТЕНОВ В ПРОЦЕССЕ ГИДРОКОНВЕРСИИ ГУДРОНА С РЕЦИРКУЛЯЦИЕЙ ВАКУУМНОГО ОСТАТКА ДИСТИЛЛЯЦИИ ГИДРОГЕНИЗАТА</dc:title>
  <dc:creator>Зайцева Ольга</dc:creator>
  <cp:lastModifiedBy>user user</cp:lastModifiedBy>
  <cp:revision>468</cp:revision>
  <dcterms:created xsi:type="dcterms:W3CDTF">2014-02-08T12:01:30Z</dcterms:created>
  <dcterms:modified xsi:type="dcterms:W3CDTF">2015-12-01T12:42:50Z</dcterms:modified>
</cp:coreProperties>
</file>