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34" r:id="rId2"/>
    <p:sldId id="341" r:id="rId3"/>
    <p:sldId id="260" r:id="rId4"/>
    <p:sldId id="281" r:id="rId5"/>
    <p:sldId id="385" r:id="rId6"/>
    <p:sldId id="386" r:id="rId7"/>
    <p:sldId id="258" r:id="rId8"/>
    <p:sldId id="388" r:id="rId9"/>
    <p:sldId id="269" r:id="rId10"/>
    <p:sldId id="271" r:id="rId11"/>
    <p:sldId id="400" r:id="rId12"/>
    <p:sldId id="282" r:id="rId13"/>
    <p:sldId id="286" r:id="rId14"/>
    <p:sldId id="289" r:id="rId15"/>
    <p:sldId id="290" r:id="rId16"/>
    <p:sldId id="390" r:id="rId17"/>
    <p:sldId id="347" r:id="rId18"/>
    <p:sldId id="384" r:id="rId19"/>
    <p:sldId id="359" r:id="rId20"/>
    <p:sldId id="360" r:id="rId21"/>
    <p:sldId id="292" r:id="rId22"/>
    <p:sldId id="348" r:id="rId23"/>
    <p:sldId id="383" r:id="rId24"/>
    <p:sldId id="381" r:id="rId25"/>
    <p:sldId id="363" r:id="rId26"/>
    <p:sldId id="294" r:id="rId27"/>
    <p:sldId id="361" r:id="rId28"/>
    <p:sldId id="296" r:id="rId29"/>
    <p:sldId id="364" r:id="rId30"/>
    <p:sldId id="298" r:id="rId31"/>
    <p:sldId id="365" r:id="rId32"/>
    <p:sldId id="402" r:id="rId33"/>
    <p:sldId id="380" r:id="rId34"/>
    <p:sldId id="366" r:id="rId35"/>
    <p:sldId id="367" r:id="rId36"/>
    <p:sldId id="394" r:id="rId37"/>
    <p:sldId id="357" r:id="rId38"/>
    <p:sldId id="407" r:id="rId39"/>
    <p:sldId id="408" r:id="rId40"/>
    <p:sldId id="409" r:id="rId41"/>
    <p:sldId id="369" r:id="rId42"/>
    <p:sldId id="304" r:id="rId43"/>
    <p:sldId id="305" r:id="rId44"/>
    <p:sldId id="306" r:id="rId45"/>
    <p:sldId id="371" r:id="rId46"/>
    <p:sldId id="372" r:id="rId47"/>
    <p:sldId id="378" r:id="rId48"/>
    <p:sldId id="377" r:id="rId49"/>
    <p:sldId id="307" r:id="rId50"/>
    <p:sldId id="406" r:id="rId51"/>
    <p:sldId id="403" r:id="rId52"/>
    <p:sldId id="405"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4E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1" d="100"/>
          <a:sy n="71" d="100"/>
        </p:scale>
        <p:origin x="-450" y="5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 Id="rId4"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1998AE-CFCD-4A16-A868-E47A645BFEE2}" type="doc">
      <dgm:prSet loTypeId="urn:microsoft.com/office/officeart/2005/8/layout/pList1#1" loCatId="list" qsTypeId="urn:microsoft.com/office/officeart/2005/8/quickstyle/simple1" qsCatId="simple" csTypeId="urn:microsoft.com/office/officeart/2005/8/colors/accent1_2" csCatId="accent1" phldr="1"/>
      <dgm:spPr/>
      <dgm:t>
        <a:bodyPr/>
        <a:lstStyle/>
        <a:p>
          <a:endParaRPr lang="en-US"/>
        </a:p>
      </dgm:t>
    </dgm:pt>
    <dgm:pt modelId="{C00CC48C-9D80-4433-A57B-1E13EA8D073F}">
      <dgm:prSet phldrT="[Text]" custT="1"/>
      <dgm:spPr/>
      <dgm:t>
        <a:bodyPr/>
        <a:lstStyle/>
        <a:p>
          <a:r>
            <a:rPr lang="en-US" sz="2200" dirty="0" smtClean="0"/>
            <a:t>Bone marrow </a:t>
          </a:r>
          <a:endParaRPr lang="en-US" sz="2200" dirty="0"/>
        </a:p>
      </dgm:t>
    </dgm:pt>
    <dgm:pt modelId="{2AD6CCE8-D01F-428C-8653-FB21E5C31B5D}" type="parTrans" cxnId="{2876D710-F241-4292-9A5D-EEBD8696A7FD}">
      <dgm:prSet/>
      <dgm:spPr/>
      <dgm:t>
        <a:bodyPr/>
        <a:lstStyle/>
        <a:p>
          <a:endParaRPr lang="en-US"/>
        </a:p>
      </dgm:t>
    </dgm:pt>
    <dgm:pt modelId="{06885150-EF69-4C8F-B221-09207E4E838B}" type="sibTrans" cxnId="{2876D710-F241-4292-9A5D-EEBD8696A7FD}">
      <dgm:prSet/>
      <dgm:spPr/>
      <dgm:t>
        <a:bodyPr/>
        <a:lstStyle/>
        <a:p>
          <a:endParaRPr lang="en-US"/>
        </a:p>
      </dgm:t>
    </dgm:pt>
    <dgm:pt modelId="{F068215F-9FF3-4D4F-AC22-F99851E52FE8}">
      <dgm:prSet phldrT="[Text]" custT="1"/>
      <dgm:spPr/>
      <dgm:t>
        <a:bodyPr/>
        <a:lstStyle/>
        <a:p>
          <a:r>
            <a:rPr lang="en-US" sz="2200" dirty="0" smtClean="0"/>
            <a:t>Adipose tissue </a:t>
          </a:r>
          <a:endParaRPr lang="en-US" sz="2200" dirty="0"/>
        </a:p>
      </dgm:t>
    </dgm:pt>
    <dgm:pt modelId="{1E31D469-DDED-469C-8F80-E43D172A5794}" type="parTrans" cxnId="{9A5D392C-3DD8-42A0-BBDA-6B6986B6F98E}">
      <dgm:prSet/>
      <dgm:spPr/>
      <dgm:t>
        <a:bodyPr/>
        <a:lstStyle/>
        <a:p>
          <a:endParaRPr lang="en-US"/>
        </a:p>
      </dgm:t>
    </dgm:pt>
    <dgm:pt modelId="{874EA595-3865-4A26-AE03-B3740E2F4690}" type="sibTrans" cxnId="{9A5D392C-3DD8-42A0-BBDA-6B6986B6F98E}">
      <dgm:prSet/>
      <dgm:spPr/>
      <dgm:t>
        <a:bodyPr/>
        <a:lstStyle/>
        <a:p>
          <a:endParaRPr lang="en-US"/>
        </a:p>
      </dgm:t>
    </dgm:pt>
    <dgm:pt modelId="{97B08C78-FAAF-4B65-8C25-0C5FC606F7D5}">
      <dgm:prSet phldrT="[Text]" custT="1"/>
      <dgm:spPr/>
      <dgm:t>
        <a:bodyPr/>
        <a:lstStyle/>
        <a:p>
          <a:r>
            <a:rPr lang="en-US" sz="2200" dirty="0" smtClean="0"/>
            <a:t>Dental ligament</a:t>
          </a:r>
          <a:endParaRPr lang="en-US" sz="2200" dirty="0"/>
        </a:p>
      </dgm:t>
    </dgm:pt>
    <dgm:pt modelId="{776B0AF4-C777-4555-9BA0-238227CF2047}" type="parTrans" cxnId="{59C4FCAD-8ADF-438B-A097-A3B0013B83CC}">
      <dgm:prSet/>
      <dgm:spPr/>
      <dgm:t>
        <a:bodyPr/>
        <a:lstStyle/>
        <a:p>
          <a:endParaRPr lang="en-US"/>
        </a:p>
      </dgm:t>
    </dgm:pt>
    <dgm:pt modelId="{C1C62E7E-AED0-4482-A4FE-7F7EF99FDCB3}" type="sibTrans" cxnId="{59C4FCAD-8ADF-438B-A097-A3B0013B83CC}">
      <dgm:prSet/>
      <dgm:spPr/>
      <dgm:t>
        <a:bodyPr/>
        <a:lstStyle/>
        <a:p>
          <a:endParaRPr lang="en-US"/>
        </a:p>
      </dgm:t>
    </dgm:pt>
    <dgm:pt modelId="{29C48CD1-50C0-48E0-A4B4-AA6E916E500C}">
      <dgm:prSet phldrT="[Text]" custT="1"/>
      <dgm:spPr/>
      <dgm:t>
        <a:bodyPr/>
        <a:lstStyle/>
        <a:p>
          <a:r>
            <a:rPr lang="en-US" sz="2200" dirty="0" smtClean="0"/>
            <a:t>Urine</a:t>
          </a:r>
          <a:endParaRPr lang="en-US" sz="2200" dirty="0"/>
        </a:p>
      </dgm:t>
    </dgm:pt>
    <dgm:pt modelId="{A06CF7AA-3A9B-4EB6-B644-CED72D226F4C}" type="parTrans" cxnId="{D559F761-9C15-4951-8D48-E29A817A25A4}">
      <dgm:prSet/>
      <dgm:spPr/>
      <dgm:t>
        <a:bodyPr/>
        <a:lstStyle/>
        <a:p>
          <a:endParaRPr lang="en-US"/>
        </a:p>
      </dgm:t>
    </dgm:pt>
    <dgm:pt modelId="{429BB248-52AC-4CA9-A7E0-0C148CB2523F}" type="sibTrans" cxnId="{D559F761-9C15-4951-8D48-E29A817A25A4}">
      <dgm:prSet/>
      <dgm:spPr/>
      <dgm:t>
        <a:bodyPr/>
        <a:lstStyle/>
        <a:p>
          <a:endParaRPr lang="en-US"/>
        </a:p>
      </dgm:t>
    </dgm:pt>
    <dgm:pt modelId="{0E6EF987-76D2-4B3F-AFA1-BD02281C659C}" type="pres">
      <dgm:prSet presAssocID="{C91998AE-CFCD-4A16-A868-E47A645BFEE2}" presName="Name0" presStyleCnt="0">
        <dgm:presLayoutVars>
          <dgm:dir/>
          <dgm:resizeHandles val="exact"/>
        </dgm:presLayoutVars>
      </dgm:prSet>
      <dgm:spPr/>
      <dgm:t>
        <a:bodyPr/>
        <a:lstStyle/>
        <a:p>
          <a:endParaRPr lang="en-US"/>
        </a:p>
      </dgm:t>
    </dgm:pt>
    <dgm:pt modelId="{C1632ACF-2967-4691-A84C-C2C58EF3F6E2}" type="pres">
      <dgm:prSet presAssocID="{C00CC48C-9D80-4433-A57B-1E13EA8D073F}" presName="compNode" presStyleCnt="0"/>
      <dgm:spPr/>
    </dgm:pt>
    <dgm:pt modelId="{8F3490E0-C340-4CAE-9919-D57968D68D52}" type="pres">
      <dgm:prSet presAssocID="{C00CC48C-9D80-4433-A57B-1E13EA8D073F}" presName="pictRect" presStyleLbl="node1" presStyleIdx="0" presStyleCnt="4" custScaleY="128219" custLinFactNeighborX="3969" custLinFactNeighborY="-61588"/>
      <dgm:spPr>
        <a:blipFill rotWithShape="0">
          <a:blip xmlns:r="http://schemas.openxmlformats.org/officeDocument/2006/relationships" r:embed="rId1"/>
          <a:stretch>
            <a:fillRect/>
          </a:stretch>
        </a:blipFill>
        <a:ln w="28575">
          <a:solidFill>
            <a:schemeClr val="bg1"/>
          </a:solidFill>
        </a:ln>
      </dgm:spPr>
      <dgm:t>
        <a:bodyPr/>
        <a:lstStyle/>
        <a:p>
          <a:endParaRPr lang="en-US"/>
        </a:p>
      </dgm:t>
    </dgm:pt>
    <dgm:pt modelId="{5921D540-19FB-4DE0-A972-B8CA8BCE1029}" type="pres">
      <dgm:prSet presAssocID="{C00CC48C-9D80-4433-A57B-1E13EA8D073F}" presName="textRect" presStyleLbl="revTx" presStyleIdx="0" presStyleCnt="4" custLinFactNeighborX="-210" custLinFactNeighborY="-16535">
        <dgm:presLayoutVars>
          <dgm:bulletEnabled val="1"/>
        </dgm:presLayoutVars>
      </dgm:prSet>
      <dgm:spPr/>
      <dgm:t>
        <a:bodyPr/>
        <a:lstStyle/>
        <a:p>
          <a:endParaRPr lang="en-US"/>
        </a:p>
      </dgm:t>
    </dgm:pt>
    <dgm:pt modelId="{722A7EB1-430A-43CA-802E-AA04B031FD05}" type="pres">
      <dgm:prSet presAssocID="{06885150-EF69-4C8F-B221-09207E4E838B}" presName="sibTrans" presStyleLbl="sibTrans2D1" presStyleIdx="0" presStyleCnt="0"/>
      <dgm:spPr/>
      <dgm:t>
        <a:bodyPr/>
        <a:lstStyle/>
        <a:p>
          <a:endParaRPr lang="en-US"/>
        </a:p>
      </dgm:t>
    </dgm:pt>
    <dgm:pt modelId="{9756B2A5-F35A-45A7-8E48-73238A1ABEE7}" type="pres">
      <dgm:prSet presAssocID="{F068215F-9FF3-4D4F-AC22-F99851E52FE8}" presName="compNode" presStyleCnt="0"/>
      <dgm:spPr/>
    </dgm:pt>
    <dgm:pt modelId="{1DD3035C-D647-49D3-BA38-5844F26DB66F}" type="pres">
      <dgm:prSet presAssocID="{F068215F-9FF3-4D4F-AC22-F99851E52FE8}" presName="pictRect" presStyleLbl="node1" presStyleIdx="1" presStyleCnt="4" custScaleY="124124" custLinFactNeighborX="2618" custLinFactNeighborY="-68677"/>
      <dgm:spPr>
        <a:blipFill rotWithShape="0">
          <a:blip xmlns:r="http://schemas.openxmlformats.org/officeDocument/2006/relationships" r:embed="rId2"/>
          <a:stretch>
            <a:fillRect/>
          </a:stretch>
        </a:blipFill>
        <a:ln w="28575"/>
      </dgm:spPr>
      <dgm:t>
        <a:bodyPr/>
        <a:lstStyle/>
        <a:p>
          <a:endParaRPr lang="en-US"/>
        </a:p>
      </dgm:t>
    </dgm:pt>
    <dgm:pt modelId="{5983CD1E-0B40-442C-A387-B6522C5E8F0F}" type="pres">
      <dgm:prSet presAssocID="{F068215F-9FF3-4D4F-AC22-F99851E52FE8}" presName="textRect" presStyleLbl="revTx" presStyleIdx="1" presStyleCnt="4" custLinFactNeighborX="2618" custLinFactNeighborY="-3369">
        <dgm:presLayoutVars>
          <dgm:bulletEnabled val="1"/>
        </dgm:presLayoutVars>
      </dgm:prSet>
      <dgm:spPr/>
      <dgm:t>
        <a:bodyPr/>
        <a:lstStyle/>
        <a:p>
          <a:endParaRPr lang="en-US"/>
        </a:p>
      </dgm:t>
    </dgm:pt>
    <dgm:pt modelId="{033BB401-B26E-41E4-ADA7-A78AE4CED2DD}" type="pres">
      <dgm:prSet presAssocID="{874EA595-3865-4A26-AE03-B3740E2F4690}" presName="sibTrans" presStyleLbl="sibTrans2D1" presStyleIdx="0" presStyleCnt="0"/>
      <dgm:spPr/>
      <dgm:t>
        <a:bodyPr/>
        <a:lstStyle/>
        <a:p>
          <a:endParaRPr lang="en-US"/>
        </a:p>
      </dgm:t>
    </dgm:pt>
    <dgm:pt modelId="{3A583855-B74D-4E24-9616-15596AEE234E}" type="pres">
      <dgm:prSet presAssocID="{97B08C78-FAAF-4B65-8C25-0C5FC606F7D5}" presName="compNode" presStyleCnt="0"/>
      <dgm:spPr/>
    </dgm:pt>
    <dgm:pt modelId="{A4DB3457-EBF4-4AC1-BE22-943E6586220F}" type="pres">
      <dgm:prSet presAssocID="{97B08C78-FAAF-4B65-8C25-0C5FC606F7D5}" presName="pictRect" presStyleLbl="node1" presStyleIdx="2" presStyleCnt="4" custScaleY="128219" custLinFactNeighborX="5445" custLinFactNeighborY="-55523"/>
      <dgm:spPr>
        <a:blipFill rotWithShape="0">
          <a:blip xmlns:r="http://schemas.openxmlformats.org/officeDocument/2006/relationships" r:embed="rId3"/>
          <a:stretch>
            <a:fillRect/>
          </a:stretch>
        </a:blipFill>
        <a:ln w="28575">
          <a:solidFill>
            <a:schemeClr val="bg1"/>
          </a:solidFill>
        </a:ln>
      </dgm:spPr>
      <dgm:t>
        <a:bodyPr/>
        <a:lstStyle/>
        <a:p>
          <a:endParaRPr lang="en-US"/>
        </a:p>
      </dgm:t>
    </dgm:pt>
    <dgm:pt modelId="{42B10D8D-3C70-4C03-9DED-A64AB5BED628}" type="pres">
      <dgm:prSet presAssocID="{97B08C78-FAAF-4B65-8C25-0C5FC606F7D5}" presName="textRect" presStyleLbl="revTx" presStyleIdx="2" presStyleCnt="4" custLinFactNeighborX="1266" custLinFactNeighborY="-16535">
        <dgm:presLayoutVars>
          <dgm:bulletEnabled val="1"/>
        </dgm:presLayoutVars>
      </dgm:prSet>
      <dgm:spPr/>
      <dgm:t>
        <a:bodyPr/>
        <a:lstStyle/>
        <a:p>
          <a:endParaRPr lang="en-US"/>
        </a:p>
      </dgm:t>
    </dgm:pt>
    <dgm:pt modelId="{B1B37711-63E8-4416-AE6C-67216033FB8D}" type="pres">
      <dgm:prSet presAssocID="{C1C62E7E-AED0-4482-A4FE-7F7EF99FDCB3}" presName="sibTrans" presStyleLbl="sibTrans2D1" presStyleIdx="0" presStyleCnt="0"/>
      <dgm:spPr/>
      <dgm:t>
        <a:bodyPr/>
        <a:lstStyle/>
        <a:p>
          <a:endParaRPr lang="en-US"/>
        </a:p>
      </dgm:t>
    </dgm:pt>
    <dgm:pt modelId="{178EB17C-9FCE-429A-945C-622C51F32DEB}" type="pres">
      <dgm:prSet presAssocID="{29C48CD1-50C0-48E0-A4B4-AA6E916E500C}" presName="compNode" presStyleCnt="0"/>
      <dgm:spPr/>
    </dgm:pt>
    <dgm:pt modelId="{23329E11-E83E-485F-9C9A-05CC81D219F9}" type="pres">
      <dgm:prSet presAssocID="{29C48CD1-50C0-48E0-A4B4-AA6E916E500C}" presName="pictRect" presStyleLbl="node1" presStyleIdx="3" presStyleCnt="4" custScaleY="129910" custLinFactNeighborX="-85" custLinFactNeighborY="-55100"/>
      <dgm:spPr>
        <a:blipFill rotWithShape="0">
          <a:blip xmlns:r="http://schemas.openxmlformats.org/officeDocument/2006/relationships" r:embed="rId4"/>
          <a:stretch>
            <a:fillRect/>
          </a:stretch>
        </a:blipFill>
        <a:ln w="28575">
          <a:solidFill>
            <a:schemeClr val="bg1"/>
          </a:solidFill>
        </a:ln>
      </dgm:spPr>
      <dgm:t>
        <a:bodyPr/>
        <a:lstStyle/>
        <a:p>
          <a:endParaRPr lang="en-US"/>
        </a:p>
      </dgm:t>
    </dgm:pt>
    <dgm:pt modelId="{D0080BDD-A097-433D-AC2C-F4E290CC79CA}" type="pres">
      <dgm:prSet presAssocID="{29C48CD1-50C0-48E0-A4B4-AA6E916E500C}" presName="textRect" presStyleLbl="revTx" presStyleIdx="3" presStyleCnt="4" custLinFactNeighborX="-85" custLinFactNeighborY="-6056">
        <dgm:presLayoutVars>
          <dgm:bulletEnabled val="1"/>
        </dgm:presLayoutVars>
      </dgm:prSet>
      <dgm:spPr/>
      <dgm:t>
        <a:bodyPr/>
        <a:lstStyle/>
        <a:p>
          <a:endParaRPr lang="en-US"/>
        </a:p>
      </dgm:t>
    </dgm:pt>
  </dgm:ptLst>
  <dgm:cxnLst>
    <dgm:cxn modelId="{9A5D392C-3DD8-42A0-BBDA-6B6986B6F98E}" srcId="{C91998AE-CFCD-4A16-A868-E47A645BFEE2}" destId="{F068215F-9FF3-4D4F-AC22-F99851E52FE8}" srcOrd="1" destOrd="0" parTransId="{1E31D469-DDED-469C-8F80-E43D172A5794}" sibTransId="{874EA595-3865-4A26-AE03-B3740E2F4690}"/>
    <dgm:cxn modelId="{88C0279D-BEE2-47A3-948F-C6276E09BB86}" type="presOf" srcId="{F068215F-9FF3-4D4F-AC22-F99851E52FE8}" destId="{5983CD1E-0B40-442C-A387-B6522C5E8F0F}" srcOrd="0" destOrd="0" presId="urn:microsoft.com/office/officeart/2005/8/layout/pList1#1"/>
    <dgm:cxn modelId="{D559F761-9C15-4951-8D48-E29A817A25A4}" srcId="{C91998AE-CFCD-4A16-A868-E47A645BFEE2}" destId="{29C48CD1-50C0-48E0-A4B4-AA6E916E500C}" srcOrd="3" destOrd="0" parTransId="{A06CF7AA-3A9B-4EB6-B644-CED72D226F4C}" sibTransId="{429BB248-52AC-4CA9-A7E0-0C148CB2523F}"/>
    <dgm:cxn modelId="{5657229F-ABCE-48D8-9B26-D0B103F13528}" type="presOf" srcId="{C00CC48C-9D80-4433-A57B-1E13EA8D073F}" destId="{5921D540-19FB-4DE0-A972-B8CA8BCE1029}" srcOrd="0" destOrd="0" presId="urn:microsoft.com/office/officeart/2005/8/layout/pList1#1"/>
    <dgm:cxn modelId="{3F9DCBEE-8412-4FA8-A8DF-8043745CBF0A}" type="presOf" srcId="{06885150-EF69-4C8F-B221-09207E4E838B}" destId="{722A7EB1-430A-43CA-802E-AA04B031FD05}" srcOrd="0" destOrd="0" presId="urn:microsoft.com/office/officeart/2005/8/layout/pList1#1"/>
    <dgm:cxn modelId="{B8642CD5-32C4-4C7A-AC10-4FC7FF6F29D8}" type="presOf" srcId="{29C48CD1-50C0-48E0-A4B4-AA6E916E500C}" destId="{D0080BDD-A097-433D-AC2C-F4E290CC79CA}" srcOrd="0" destOrd="0" presId="urn:microsoft.com/office/officeart/2005/8/layout/pList1#1"/>
    <dgm:cxn modelId="{341412E5-83EC-4422-AA0B-ACD54F0D112E}" type="presOf" srcId="{97B08C78-FAAF-4B65-8C25-0C5FC606F7D5}" destId="{42B10D8D-3C70-4C03-9DED-A64AB5BED628}" srcOrd="0" destOrd="0" presId="urn:microsoft.com/office/officeart/2005/8/layout/pList1#1"/>
    <dgm:cxn modelId="{9EDA051E-A631-4CC9-A341-5619DB1B26AA}" type="presOf" srcId="{C91998AE-CFCD-4A16-A868-E47A645BFEE2}" destId="{0E6EF987-76D2-4B3F-AFA1-BD02281C659C}" srcOrd="0" destOrd="0" presId="urn:microsoft.com/office/officeart/2005/8/layout/pList1#1"/>
    <dgm:cxn modelId="{7571B60D-4414-4DC0-9B3D-B08C39045066}" type="presOf" srcId="{874EA595-3865-4A26-AE03-B3740E2F4690}" destId="{033BB401-B26E-41E4-ADA7-A78AE4CED2DD}" srcOrd="0" destOrd="0" presId="urn:microsoft.com/office/officeart/2005/8/layout/pList1#1"/>
    <dgm:cxn modelId="{0190D629-69C5-4621-A3A6-D1B9252EF180}" type="presOf" srcId="{C1C62E7E-AED0-4482-A4FE-7F7EF99FDCB3}" destId="{B1B37711-63E8-4416-AE6C-67216033FB8D}" srcOrd="0" destOrd="0" presId="urn:microsoft.com/office/officeart/2005/8/layout/pList1#1"/>
    <dgm:cxn modelId="{59C4FCAD-8ADF-438B-A097-A3B0013B83CC}" srcId="{C91998AE-CFCD-4A16-A868-E47A645BFEE2}" destId="{97B08C78-FAAF-4B65-8C25-0C5FC606F7D5}" srcOrd="2" destOrd="0" parTransId="{776B0AF4-C777-4555-9BA0-238227CF2047}" sibTransId="{C1C62E7E-AED0-4482-A4FE-7F7EF99FDCB3}"/>
    <dgm:cxn modelId="{2876D710-F241-4292-9A5D-EEBD8696A7FD}" srcId="{C91998AE-CFCD-4A16-A868-E47A645BFEE2}" destId="{C00CC48C-9D80-4433-A57B-1E13EA8D073F}" srcOrd="0" destOrd="0" parTransId="{2AD6CCE8-D01F-428C-8653-FB21E5C31B5D}" sibTransId="{06885150-EF69-4C8F-B221-09207E4E838B}"/>
    <dgm:cxn modelId="{723DB897-6666-4A93-974B-5D606712948D}" type="presParOf" srcId="{0E6EF987-76D2-4B3F-AFA1-BD02281C659C}" destId="{C1632ACF-2967-4691-A84C-C2C58EF3F6E2}" srcOrd="0" destOrd="0" presId="urn:microsoft.com/office/officeart/2005/8/layout/pList1#1"/>
    <dgm:cxn modelId="{59FC7993-FD44-41FE-B5DA-5C2E643B6B18}" type="presParOf" srcId="{C1632ACF-2967-4691-A84C-C2C58EF3F6E2}" destId="{8F3490E0-C340-4CAE-9919-D57968D68D52}" srcOrd="0" destOrd="0" presId="urn:microsoft.com/office/officeart/2005/8/layout/pList1#1"/>
    <dgm:cxn modelId="{3017C044-6134-4C5F-955B-FDBB9CEBDAE7}" type="presParOf" srcId="{C1632ACF-2967-4691-A84C-C2C58EF3F6E2}" destId="{5921D540-19FB-4DE0-A972-B8CA8BCE1029}" srcOrd="1" destOrd="0" presId="urn:microsoft.com/office/officeart/2005/8/layout/pList1#1"/>
    <dgm:cxn modelId="{7390872A-4682-4516-9545-E3E87A46761D}" type="presParOf" srcId="{0E6EF987-76D2-4B3F-AFA1-BD02281C659C}" destId="{722A7EB1-430A-43CA-802E-AA04B031FD05}" srcOrd="1" destOrd="0" presId="urn:microsoft.com/office/officeart/2005/8/layout/pList1#1"/>
    <dgm:cxn modelId="{C9EB63F7-99AD-4219-8D0A-52FB931180F7}" type="presParOf" srcId="{0E6EF987-76D2-4B3F-AFA1-BD02281C659C}" destId="{9756B2A5-F35A-45A7-8E48-73238A1ABEE7}" srcOrd="2" destOrd="0" presId="urn:microsoft.com/office/officeart/2005/8/layout/pList1#1"/>
    <dgm:cxn modelId="{CDD058DD-5452-4142-8E28-E6A82B1F4A8D}" type="presParOf" srcId="{9756B2A5-F35A-45A7-8E48-73238A1ABEE7}" destId="{1DD3035C-D647-49D3-BA38-5844F26DB66F}" srcOrd="0" destOrd="0" presId="urn:microsoft.com/office/officeart/2005/8/layout/pList1#1"/>
    <dgm:cxn modelId="{D878293D-47C3-4326-B96B-16F8C6C1B56E}" type="presParOf" srcId="{9756B2A5-F35A-45A7-8E48-73238A1ABEE7}" destId="{5983CD1E-0B40-442C-A387-B6522C5E8F0F}" srcOrd="1" destOrd="0" presId="urn:microsoft.com/office/officeart/2005/8/layout/pList1#1"/>
    <dgm:cxn modelId="{3FEE8C90-5B6F-43B7-8245-FAD529926F94}" type="presParOf" srcId="{0E6EF987-76D2-4B3F-AFA1-BD02281C659C}" destId="{033BB401-B26E-41E4-ADA7-A78AE4CED2DD}" srcOrd="3" destOrd="0" presId="urn:microsoft.com/office/officeart/2005/8/layout/pList1#1"/>
    <dgm:cxn modelId="{140895DD-502A-4784-A702-9C1233B3B162}" type="presParOf" srcId="{0E6EF987-76D2-4B3F-AFA1-BD02281C659C}" destId="{3A583855-B74D-4E24-9616-15596AEE234E}" srcOrd="4" destOrd="0" presId="urn:microsoft.com/office/officeart/2005/8/layout/pList1#1"/>
    <dgm:cxn modelId="{0EF7EBB3-240B-4662-886C-0F0ED03710E5}" type="presParOf" srcId="{3A583855-B74D-4E24-9616-15596AEE234E}" destId="{A4DB3457-EBF4-4AC1-BE22-943E6586220F}" srcOrd="0" destOrd="0" presId="urn:microsoft.com/office/officeart/2005/8/layout/pList1#1"/>
    <dgm:cxn modelId="{A412BD4D-DF72-4B39-BA52-8E46E8136A16}" type="presParOf" srcId="{3A583855-B74D-4E24-9616-15596AEE234E}" destId="{42B10D8D-3C70-4C03-9DED-A64AB5BED628}" srcOrd="1" destOrd="0" presId="urn:microsoft.com/office/officeart/2005/8/layout/pList1#1"/>
    <dgm:cxn modelId="{5BDD33BC-8AFB-41FE-B280-FF14605EAD6D}" type="presParOf" srcId="{0E6EF987-76D2-4B3F-AFA1-BD02281C659C}" destId="{B1B37711-63E8-4416-AE6C-67216033FB8D}" srcOrd="5" destOrd="0" presId="urn:microsoft.com/office/officeart/2005/8/layout/pList1#1"/>
    <dgm:cxn modelId="{7700DA58-9784-416F-99AC-C2FDAE399633}" type="presParOf" srcId="{0E6EF987-76D2-4B3F-AFA1-BD02281C659C}" destId="{178EB17C-9FCE-429A-945C-622C51F32DEB}" srcOrd="6" destOrd="0" presId="urn:microsoft.com/office/officeart/2005/8/layout/pList1#1"/>
    <dgm:cxn modelId="{B1D4347C-85C9-4C0D-9E79-E5443ADC853C}" type="presParOf" srcId="{178EB17C-9FCE-429A-945C-622C51F32DEB}" destId="{23329E11-E83E-485F-9C9A-05CC81D219F9}" srcOrd="0" destOrd="0" presId="urn:microsoft.com/office/officeart/2005/8/layout/pList1#1"/>
    <dgm:cxn modelId="{FF6BFC42-36A9-4905-9AB8-A8F9DF31C287}" type="presParOf" srcId="{178EB17C-9FCE-429A-945C-622C51F32DEB}" destId="{D0080BDD-A097-433D-AC2C-F4E290CC79CA}" srcOrd="1" destOrd="0" presId="urn:microsoft.com/office/officeart/2005/8/layout/pList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List1#1">
  <dgm:title val=""/>
  <dgm:desc val=""/>
  <dgm:catLst>
    <dgm:cat type="list" pri="20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7D0E91-F968-4CD6-BAE5-7DEB80861241}" type="datetimeFigureOut">
              <a:rPr lang="en-US" smtClean="0"/>
              <a:pPr/>
              <a:t>10/28/2015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29B133-8A4F-4F82-947E-000FBD2E9B4E}" type="slidenum">
              <a:rPr lang="en-US" smtClean="0"/>
              <a:pPr/>
              <a:t>‹#›</a:t>
            </a:fld>
            <a:endParaRPr lang="en-US"/>
          </a:p>
        </p:txBody>
      </p:sp>
    </p:spTree>
    <p:extLst>
      <p:ext uri="{BB962C8B-B14F-4D97-AF65-F5344CB8AC3E}">
        <p14:creationId xmlns:p14="http://schemas.microsoft.com/office/powerpoint/2010/main" val="2390660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5DE4E3-384A-4FD1-A08F-6CC2052DD77A}" type="slidenum">
              <a:rPr lang="en-US" smtClean="0">
                <a:solidFill>
                  <a:prstClr val="black"/>
                </a:solidFill>
              </a:rPr>
              <a:pPr/>
              <a:t>3</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Tree>
    <p:extLst>
      <p:ext uri="{BB962C8B-B14F-4D97-AF65-F5344CB8AC3E}">
        <p14:creationId xmlns:p14="http://schemas.microsoft.com/office/powerpoint/2010/main" val="642209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p:spPr>
      </p:sp>
      <p:sp>
        <p:nvSpPr>
          <p:cNvPr id="1085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059AA966-126B-4AC3-A30C-B36AEA261B3D}" type="slidenum">
              <a:rPr lang="en-US" smtClean="0"/>
              <a:pPr>
                <a:defRPr/>
              </a:pPr>
              <a:t>12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p:spPr>
      </p:sp>
      <p:sp>
        <p:nvSpPr>
          <p:cNvPr id="11059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dirty="0" smtClean="0"/>
              <a:t>Figure 1. </a:t>
            </a:r>
            <a:r>
              <a:rPr lang="en-US" dirty="0" smtClean="0"/>
              <a:t>The morphological characteristics of PDLSCs when grown using different types of serums </a:t>
            </a:r>
            <a:r>
              <a:rPr lang="en-US" b="1" dirty="0" smtClean="0"/>
              <a:t>A)</a:t>
            </a:r>
            <a:r>
              <a:rPr lang="en-US" dirty="0" smtClean="0"/>
              <a:t> PDLSCs at day 3, passage 1 (P1), grown in 10% HPL.  </a:t>
            </a:r>
            <a:r>
              <a:rPr lang="en-US" b="1" dirty="0" smtClean="0"/>
              <a:t>B)</a:t>
            </a:r>
            <a:r>
              <a:rPr lang="en-US" dirty="0" smtClean="0"/>
              <a:t> PDLSCs, at day 3 (P1) grown in 5% PL. </a:t>
            </a:r>
            <a:r>
              <a:rPr lang="en-US" b="1" dirty="0" smtClean="0"/>
              <a:t>C)</a:t>
            </a:r>
            <a:r>
              <a:rPr lang="en-US" dirty="0" smtClean="0"/>
              <a:t> PDLSCs, P1 at day 3, grown in 10% FBS.</a:t>
            </a:r>
          </a:p>
          <a:p>
            <a:r>
              <a:rPr lang="en-US" b="1" dirty="0" smtClean="0"/>
              <a:t> </a:t>
            </a:r>
            <a:endParaRPr lang="en-US" dirty="0" smtClean="0"/>
          </a:p>
          <a:p>
            <a:endParaRPr lang="en-US" dirty="0" smtClean="0"/>
          </a:p>
          <a:p>
            <a:endParaRPr lang="en-US" dirty="0" smtClean="0"/>
          </a:p>
        </p:txBody>
      </p:sp>
      <p:sp>
        <p:nvSpPr>
          <p:cNvPr id="4" name="Slide Number Placeholder 3"/>
          <p:cNvSpPr>
            <a:spLocks noGrp="1"/>
          </p:cNvSpPr>
          <p:nvPr>
            <p:ph type="sldNum" sz="quarter" idx="5"/>
          </p:nvPr>
        </p:nvSpPr>
        <p:spPr/>
        <p:txBody>
          <a:bodyPr/>
          <a:lstStyle/>
          <a:p>
            <a:pPr>
              <a:defRPr/>
            </a:pPr>
            <a:fld id="{E84291FE-9826-440D-91F6-49CF034B9C1B}" type="slidenum">
              <a:rPr lang="en-US" smtClean="0"/>
              <a:pPr>
                <a:defRPr/>
              </a:pPr>
              <a:t>19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p:spPr>
      </p:sp>
      <p:sp>
        <p:nvSpPr>
          <p:cNvPr id="1116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dirty="0" smtClean="0"/>
              <a:t>Figure 2. Growth curve of PDLSCs from passage 1-5 respective to the serum cells were grown in (HPL and FBS). </a:t>
            </a:r>
            <a:endParaRPr lang="en-US" dirty="0" smtClean="0"/>
          </a:p>
          <a:p>
            <a:endParaRPr lang="en-US" dirty="0" smtClean="0"/>
          </a:p>
          <a:p>
            <a:endParaRPr lang="en-US" dirty="0" smtClean="0"/>
          </a:p>
        </p:txBody>
      </p:sp>
      <p:sp>
        <p:nvSpPr>
          <p:cNvPr id="4" name="Slide Number Placeholder 3"/>
          <p:cNvSpPr>
            <a:spLocks noGrp="1"/>
          </p:cNvSpPr>
          <p:nvPr>
            <p:ph type="sldNum" sz="quarter" idx="5"/>
          </p:nvPr>
        </p:nvSpPr>
        <p:spPr/>
        <p:txBody>
          <a:bodyPr/>
          <a:lstStyle/>
          <a:p>
            <a:pPr>
              <a:defRPr/>
            </a:pPr>
            <a:fld id="{18C14533-6132-4CF9-AD2A-5FB53DBD4036}" type="slidenum">
              <a:rPr lang="en-US" smtClean="0"/>
              <a:pPr>
                <a:defRPr/>
              </a:pPr>
              <a:t>20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3"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150000"/>
              </a:lnSpc>
            </a:pPr>
            <a:r>
              <a:rPr lang="en-US" b="1" smtClean="0">
                <a:solidFill>
                  <a:schemeClr val="bg1"/>
                </a:solidFill>
                <a:latin typeface="Times New Roman" pitchFamily="18" charset="0"/>
              </a:rPr>
              <a:t>Figure (9) </a:t>
            </a:r>
            <a:r>
              <a:rPr lang="en-US" b="1" smtClean="0">
                <a:latin typeface="Times New Roman" pitchFamily="18" charset="0"/>
              </a:rPr>
              <a:t>MTT proliferation curve for 3 different groups: HPL-DMEM, FBS-DMEM in different serum conditions (5%, 10%).</a:t>
            </a:r>
            <a:endParaRPr lang="en-US" sz="1100" smtClean="0"/>
          </a:p>
        </p:txBody>
      </p:sp>
      <p:sp>
        <p:nvSpPr>
          <p:cNvPr id="4" name="Slide Number Placeholder 3"/>
          <p:cNvSpPr>
            <a:spLocks noGrp="1"/>
          </p:cNvSpPr>
          <p:nvPr>
            <p:ph type="sldNum" sz="quarter" idx="5"/>
          </p:nvPr>
        </p:nvSpPr>
        <p:spPr/>
        <p:txBody>
          <a:bodyPr/>
          <a:lstStyle/>
          <a:p>
            <a:pPr>
              <a:defRPr/>
            </a:pPr>
            <a:fld id="{FFE18C91-2F23-4CC5-A991-F0FCD0418846}" type="slidenum">
              <a:rPr lang="en-US" smtClean="0"/>
              <a:pPr>
                <a:defRPr/>
              </a:pPr>
              <a:t>27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p:spPr>
      </p:sp>
      <p:sp>
        <p:nvSpPr>
          <p:cNvPr id="113667" name="Notes Placeholder 2"/>
          <p:cNvSpPr>
            <a:spLocks noGrp="1"/>
          </p:cNvSpPr>
          <p:nvPr>
            <p:ph type="body" idx="1"/>
          </p:nvPr>
        </p:nvSpPr>
        <p:spPr bwMode="auto">
          <a:noFill/>
        </p:spPr>
        <p:txBody>
          <a:bodyPr wrap="square" numCol="1" anchor="t" anchorCtr="0" compatLnSpc="1">
            <a:prstTxWarp prst="textNoShape">
              <a:avLst/>
            </a:prstTxWarp>
          </a:bodyPr>
          <a:lstStyle/>
          <a:p>
            <a:pPr algn="just">
              <a:spcAft>
                <a:spcPts val="1000"/>
              </a:spcAft>
            </a:pPr>
            <a:r>
              <a:rPr lang="en-US" b="1" smtClean="0"/>
              <a:t>Figure11. </a:t>
            </a:r>
            <a:r>
              <a:rPr lang="en-US" smtClean="0"/>
              <a:t>PDLSCs induction to adipocytes through incubation in specialized media for 21 days. </a:t>
            </a:r>
          </a:p>
          <a:p>
            <a:pPr algn="just">
              <a:spcAft>
                <a:spcPts val="1000"/>
              </a:spcAft>
            </a:pPr>
            <a:r>
              <a:rPr lang="en-US" b="1" smtClean="0"/>
              <a:t>A)</a:t>
            </a:r>
            <a:r>
              <a:rPr lang="en-US" smtClean="0"/>
              <a:t> Negative control  is PDLSCs in adipogenic basal media without induction supplements. </a:t>
            </a:r>
            <a:r>
              <a:rPr lang="en-US" b="1" smtClean="0"/>
              <a:t>B-C) red </a:t>
            </a:r>
            <a:r>
              <a:rPr lang="en-US" smtClean="0"/>
              <a:t>droplet formation after stating with old red stain showing that PDLSCs have successfully differentiated to adipocytes. Scale bars: 100 μm</a:t>
            </a:r>
            <a:endParaRPr lang="en-US" sz="2000" smtClean="0"/>
          </a:p>
          <a:p>
            <a:endParaRPr lang="en-US" smtClean="0"/>
          </a:p>
        </p:txBody>
      </p:sp>
      <p:sp>
        <p:nvSpPr>
          <p:cNvPr id="4" name="Slide Number Placeholder 3"/>
          <p:cNvSpPr>
            <a:spLocks noGrp="1"/>
          </p:cNvSpPr>
          <p:nvPr>
            <p:ph type="sldNum" sz="quarter" idx="5"/>
          </p:nvPr>
        </p:nvSpPr>
        <p:spPr/>
        <p:txBody>
          <a:bodyPr/>
          <a:lstStyle/>
          <a:p>
            <a:pPr>
              <a:defRPr/>
            </a:pPr>
            <a:fld id="{411A81A6-09EA-4477-95FD-516F2B9BAC90}" type="slidenum">
              <a:rPr lang="en-US" smtClean="0"/>
              <a:pPr>
                <a:defRPr/>
              </a:pPr>
              <a:t>31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5DE4E3-384A-4FD1-A08F-6CC2052DD77A}" type="slidenum">
              <a:rPr lang="en-US" smtClean="0">
                <a:solidFill>
                  <a:prstClr val="black"/>
                </a:solidFill>
              </a:rPr>
              <a:pPr/>
              <a:t>48</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Tree>
    <p:extLst>
      <p:ext uri="{BB962C8B-B14F-4D97-AF65-F5344CB8AC3E}">
        <p14:creationId xmlns:p14="http://schemas.microsoft.com/office/powerpoint/2010/main" val="4134001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Rectangle 2"/>
          <p:cNvSpPr/>
          <p:nvPr userDrawn="1"/>
        </p:nvSpPr>
        <p:spPr>
          <a:xfrm>
            <a:off x="7942263" y="260350"/>
            <a:ext cx="1201737" cy="936625"/>
          </a:xfrm>
          <a:prstGeom prst="rect">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 name="Rectangle 3"/>
          <p:cNvSpPr/>
          <p:nvPr userDrawn="1"/>
        </p:nvSpPr>
        <p:spPr>
          <a:xfrm>
            <a:off x="0" y="260350"/>
            <a:ext cx="7827963" cy="9366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08980" y="228364"/>
            <a:ext cx="7210396" cy="1080938"/>
          </a:xfrm>
        </p:spPr>
        <p:txBody>
          <a:bodyPr/>
          <a:lstStyle/>
          <a:p>
            <a:r>
              <a:rPr lang="en-US" smtClean="0"/>
              <a:t>Click to edit Master title style</a:t>
            </a:r>
            <a:endParaRPr lang="en-US"/>
          </a:p>
        </p:txBody>
      </p:sp>
      <p:sp>
        <p:nvSpPr>
          <p:cNvPr id="5" name="Date Placeholder 2"/>
          <p:cNvSpPr>
            <a:spLocks noGrp="1"/>
          </p:cNvSpPr>
          <p:nvPr>
            <p:ph type="dt" sz="half" idx="10"/>
          </p:nvPr>
        </p:nvSpPr>
        <p:spPr/>
        <p:txBody>
          <a:bodyPr/>
          <a:lstStyle>
            <a:lvl1pPr>
              <a:defRPr/>
            </a:lvl1pPr>
          </a:lstStyle>
          <a:p>
            <a:pPr>
              <a:defRPr/>
            </a:pPr>
            <a:fld id="{D9519AE2-5A1B-4895-84FF-696A9E31CA14}" type="datetime1">
              <a:rPr lang="en-US"/>
              <a:pPr>
                <a:defRPr/>
              </a:pPr>
              <a:t>10/28/2015</a:t>
            </a:fld>
            <a:endParaRPr lang="en-US" dirty="0"/>
          </a:p>
        </p:txBody>
      </p:sp>
      <p:sp>
        <p:nvSpPr>
          <p:cNvPr id="6" name="Footer Placeholder 3"/>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8110538" y="182563"/>
            <a:ext cx="865187" cy="1092200"/>
          </a:xfrm>
        </p:spPr>
        <p:txBody>
          <a:bodyPr/>
          <a:lstStyle>
            <a:lvl1pPr>
              <a:defRPr/>
            </a:lvl1pPr>
          </a:lstStyle>
          <a:p>
            <a:pPr>
              <a:defRPr/>
            </a:pPr>
            <a:fld id="{9C1FDFE6-5B7B-4E67-81FF-54C32954ADB9}" type="slidenum">
              <a:rPr lang="en-US"/>
              <a:pPr>
                <a:defRPr/>
              </a:pPr>
              <a:t>‹#›</a:t>
            </a:fld>
            <a:endParaRPr lang="en-US" dirty="0"/>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10/28/2015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10/28/2015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3.jpeg"/><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14.emf"/><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en.wikipedia.org/wiki/Transitional_epithelium"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26.jpeg"/><Relationship Id="rId4" Type="http://schemas.openxmlformats.org/officeDocument/2006/relationships/image" Target="../media/image25.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eg"/></Relationships>
</file>

<file path=ppt/slides/_rels/slide3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33.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38.jpeg"/><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s://en.wikipedia.org/wiki/Transcription_factor"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normAutofit fontScale="90000"/>
          </a:bodyPr>
          <a:lstStyle/>
          <a:p>
            <a:pPr rtl="0"/>
            <a:r>
              <a:rPr lang="en-US" sz="3200" b="1" dirty="0" smtClean="0"/>
              <a:t/>
            </a:r>
            <a:br>
              <a:rPr lang="en-US" sz="3200" b="1" dirty="0" smtClean="0"/>
            </a:br>
            <a:r>
              <a:rPr lang="en-US" sz="3200" b="1" dirty="0" smtClean="0"/>
              <a:t/>
            </a:r>
            <a:br>
              <a:rPr lang="en-US" sz="3200" b="1" dirty="0" smtClean="0"/>
            </a:br>
            <a:r>
              <a:rPr lang="en-US" sz="3200" b="1" dirty="0" smtClean="0"/>
              <a:t/>
            </a:r>
            <a:br>
              <a:rPr lang="en-US" sz="3200" b="1" dirty="0" smtClean="0"/>
            </a:br>
            <a:r>
              <a:rPr lang="en-US" sz="3200" b="1" dirty="0" smtClean="0"/>
              <a:t/>
            </a:r>
            <a:br>
              <a:rPr lang="en-US" sz="3200" b="1" dirty="0" smtClean="0"/>
            </a:br>
            <a:r>
              <a:rPr lang="en-US" sz="3200" b="1" dirty="0" smtClean="0"/>
              <a:t/>
            </a:r>
            <a:br>
              <a:rPr lang="en-US" sz="3200" b="1" dirty="0" smtClean="0"/>
            </a:br>
            <a:r>
              <a:rPr lang="en-US" sz="3200" b="1" dirty="0" smtClean="0"/>
              <a:t>Differentiation study of periodontal ligament stem cells to </a:t>
            </a:r>
            <a:r>
              <a:rPr lang="en-US" sz="3200" b="1" dirty="0" err="1" smtClean="0"/>
              <a:t>urothelial</a:t>
            </a:r>
            <a:r>
              <a:rPr lang="en-US" sz="3200" b="1" dirty="0" smtClean="0"/>
              <a:t> cells.</a:t>
            </a:r>
          </a:p>
        </p:txBody>
      </p:sp>
      <p:sp>
        <p:nvSpPr>
          <p:cNvPr id="98307" name="Rectangle 3"/>
          <p:cNvSpPr>
            <a:spLocks noGrp="1" noChangeArrowheads="1"/>
          </p:cNvSpPr>
          <p:nvPr>
            <p:ph type="body" idx="1"/>
          </p:nvPr>
        </p:nvSpPr>
        <p:spPr/>
        <p:txBody>
          <a:bodyPr>
            <a:normAutofit/>
          </a:bodyPr>
          <a:lstStyle/>
          <a:p>
            <a:pPr algn="l" rtl="0">
              <a:buFont typeface="Wingdings" pitchFamily="2" charset="2"/>
              <a:buNone/>
            </a:pPr>
            <a:endParaRPr lang="en-US" sz="2400" b="1" dirty="0" smtClean="0">
              <a:solidFill>
                <a:srgbClr val="CC00FF"/>
              </a:solidFill>
            </a:endParaRPr>
          </a:p>
          <a:p>
            <a:pPr algn="l" rtl="0">
              <a:buFont typeface="Wingdings" pitchFamily="2" charset="2"/>
              <a:buNone/>
            </a:pPr>
            <a:endParaRPr lang="en-US" sz="2400" b="1" dirty="0" smtClean="0">
              <a:solidFill>
                <a:srgbClr val="CC00FF"/>
              </a:solidFill>
            </a:endParaRPr>
          </a:p>
          <a:p>
            <a:pPr algn="l" rtl="0">
              <a:buFont typeface="Wingdings" pitchFamily="2" charset="2"/>
              <a:buNone/>
            </a:pPr>
            <a:endParaRPr lang="en-US" sz="2400" b="1" dirty="0" smtClean="0">
              <a:solidFill>
                <a:srgbClr val="CC00FF"/>
              </a:solidFill>
            </a:endParaRPr>
          </a:p>
          <a:p>
            <a:pPr algn="l" rtl="0">
              <a:buFont typeface="Wingdings" pitchFamily="2" charset="2"/>
              <a:buNone/>
            </a:pPr>
            <a:r>
              <a:rPr lang="en-US" sz="2000" b="1" dirty="0" err="1" smtClean="0">
                <a:solidFill>
                  <a:srgbClr val="CC00FF"/>
                </a:solidFill>
              </a:rPr>
              <a:t>Nizar</a:t>
            </a:r>
            <a:r>
              <a:rPr lang="en-US" sz="2000" b="1" dirty="0" smtClean="0">
                <a:solidFill>
                  <a:srgbClr val="CC00FF"/>
                </a:solidFill>
              </a:rPr>
              <a:t> M. </a:t>
            </a:r>
            <a:r>
              <a:rPr lang="en-US" sz="2000" b="1" dirty="0" err="1" smtClean="0">
                <a:solidFill>
                  <a:srgbClr val="CC00FF"/>
                </a:solidFill>
              </a:rPr>
              <a:t>Abuharfeil</a:t>
            </a:r>
            <a:r>
              <a:rPr lang="en-US" sz="2000" b="1" dirty="0" smtClean="0"/>
              <a:t>*</a:t>
            </a:r>
            <a:r>
              <a:rPr lang="en-US" sz="2000" b="1" dirty="0" smtClean="0">
                <a:solidFill>
                  <a:srgbClr val="CC00FF"/>
                </a:solidFill>
              </a:rPr>
              <a:t>, </a:t>
            </a:r>
            <a:r>
              <a:rPr lang="en-US" sz="2000" b="1" dirty="0" err="1" smtClean="0">
                <a:solidFill>
                  <a:srgbClr val="954ECA"/>
                </a:solidFill>
              </a:rPr>
              <a:t>Shaleemar</a:t>
            </a:r>
            <a:r>
              <a:rPr lang="en-US" sz="2000" b="1" dirty="0" smtClean="0">
                <a:solidFill>
                  <a:srgbClr val="954ECA"/>
                </a:solidFill>
              </a:rPr>
              <a:t> </a:t>
            </a:r>
            <a:r>
              <a:rPr lang="en-US" sz="2000" b="1" dirty="0" err="1" smtClean="0">
                <a:solidFill>
                  <a:srgbClr val="954ECA"/>
                </a:solidFill>
              </a:rPr>
              <a:t>Shadeed</a:t>
            </a:r>
            <a:r>
              <a:rPr lang="en-US" sz="2000" b="1" dirty="0" smtClean="0">
                <a:solidFill>
                  <a:srgbClr val="FF3300"/>
                </a:solidFill>
              </a:rPr>
              <a:t>* and </a:t>
            </a:r>
            <a:r>
              <a:rPr lang="en-US" sz="2000" b="1" dirty="0" err="1" smtClean="0">
                <a:solidFill>
                  <a:srgbClr val="FF3300"/>
                </a:solidFill>
              </a:rPr>
              <a:t>Abdalla</a:t>
            </a:r>
            <a:r>
              <a:rPr lang="en-US" sz="2000" b="1" dirty="0" smtClean="0">
                <a:solidFill>
                  <a:srgbClr val="FF3300"/>
                </a:solidFill>
              </a:rPr>
              <a:t> A.  </a:t>
            </a:r>
            <a:r>
              <a:rPr lang="en-US" sz="2000" b="1" dirty="0" err="1" smtClean="0">
                <a:solidFill>
                  <a:srgbClr val="FF3300"/>
                </a:solidFill>
              </a:rPr>
              <a:t>Abbadi</a:t>
            </a:r>
            <a:r>
              <a:rPr lang="en-US" sz="2000" b="1" dirty="0" smtClean="0">
                <a:solidFill>
                  <a:srgbClr val="FF3300"/>
                </a:solidFill>
              </a:rPr>
              <a:t>**</a:t>
            </a:r>
            <a:r>
              <a:rPr lang="en-US" sz="2000" b="1" dirty="0" smtClean="0"/>
              <a:t/>
            </a:r>
            <a:br>
              <a:rPr lang="en-US" sz="2000" b="1" dirty="0" smtClean="0"/>
            </a:br>
            <a:r>
              <a:rPr lang="en-US" sz="2000" b="1" dirty="0" smtClean="0"/>
              <a:t/>
            </a:r>
            <a:br>
              <a:rPr lang="en-US" sz="2000" b="1" dirty="0" smtClean="0"/>
            </a:br>
            <a:endParaRPr lang="en-US" sz="2000" b="1" dirty="0" smtClean="0"/>
          </a:p>
          <a:p>
            <a:pPr algn="l" rtl="0">
              <a:buFont typeface="Wingdings" pitchFamily="2" charset="2"/>
              <a:buNone/>
            </a:pPr>
            <a:r>
              <a:rPr lang="en-US" sz="2000" b="1" dirty="0" smtClean="0"/>
              <a:t>* </a:t>
            </a:r>
            <a:r>
              <a:rPr lang="en-US" sz="2000" b="1" dirty="0" smtClean="0">
                <a:solidFill>
                  <a:srgbClr val="CC00FF"/>
                </a:solidFill>
              </a:rPr>
              <a:t>Department of biotechnology, faculty of science, Jordan university of science and technology, </a:t>
            </a:r>
            <a:r>
              <a:rPr lang="en-US" sz="2000" b="1" dirty="0" err="1" smtClean="0">
                <a:solidFill>
                  <a:srgbClr val="CC00FF"/>
                </a:solidFill>
              </a:rPr>
              <a:t>Irbid</a:t>
            </a:r>
            <a:r>
              <a:rPr lang="en-US" sz="2000" b="1" dirty="0" smtClean="0">
                <a:solidFill>
                  <a:srgbClr val="CC00FF"/>
                </a:solidFill>
              </a:rPr>
              <a:t>, Jordan</a:t>
            </a:r>
            <a:r>
              <a:rPr lang="en-US" sz="2000" b="1" dirty="0" smtClean="0">
                <a:solidFill>
                  <a:srgbClr val="FF3300"/>
                </a:solidFill>
              </a:rPr>
              <a:t/>
            </a:r>
            <a:br>
              <a:rPr lang="en-US" sz="2000" b="1" dirty="0" smtClean="0">
                <a:solidFill>
                  <a:srgbClr val="FF3300"/>
                </a:solidFill>
              </a:rPr>
            </a:br>
            <a:endParaRPr lang="en-US" sz="2000" b="1" dirty="0" smtClean="0">
              <a:solidFill>
                <a:srgbClr val="FF3300"/>
              </a:solidFill>
            </a:endParaRPr>
          </a:p>
          <a:p>
            <a:pPr algn="l" rtl="0">
              <a:buFont typeface="Wingdings" pitchFamily="2" charset="2"/>
              <a:buNone/>
            </a:pPr>
            <a:r>
              <a:rPr lang="en-US" sz="2000" b="1" dirty="0" smtClean="0"/>
              <a:t>**</a:t>
            </a:r>
            <a:r>
              <a:rPr lang="en-US" sz="2000" b="1" dirty="0" smtClean="0">
                <a:solidFill>
                  <a:srgbClr val="FF3300"/>
                </a:solidFill>
              </a:rPr>
              <a:t> Therapeutic stem cell center, Jordan university, Amman, Jordan</a:t>
            </a:r>
            <a:r>
              <a:rPr lang="en-US" sz="2400" dirty="0" smtClean="0"/>
              <a:t/>
            </a:r>
            <a:br>
              <a:rPr lang="en-US" sz="2400" dirty="0" smtClean="0"/>
            </a:br>
            <a:endParaRPr lang="en-US" sz="2400" dirty="0" smtClean="0"/>
          </a:p>
          <a:p>
            <a:pPr algn="l" rtl="0">
              <a:buFont typeface="Wingdings" pitchFamily="2" charset="2"/>
              <a:buNone/>
            </a:pPr>
            <a:endParaRPr lang="en-US" sz="2400" dirty="0" smtClean="0"/>
          </a:p>
          <a:p>
            <a:pPr algn="l" rtl="0">
              <a:buFont typeface="Wingdings" pitchFamily="2" charset="2"/>
              <a:buNone/>
            </a:pPr>
            <a:endParaRPr lang="en-US" sz="2400" dirty="0" smtClean="0"/>
          </a:p>
        </p:txBody>
      </p:sp>
      <p:pic>
        <p:nvPicPr>
          <p:cNvPr id="98309" name="Picture 5" descr="JUST_logo2"/>
          <p:cNvPicPr>
            <a:picLocks noChangeAspect="1" noChangeArrowheads="1"/>
          </p:cNvPicPr>
          <p:nvPr/>
        </p:nvPicPr>
        <p:blipFill>
          <a:blip r:embed="rId2" cstate="print"/>
          <a:srcRect/>
          <a:stretch>
            <a:fillRect/>
          </a:stretch>
        </p:blipFill>
        <p:spPr bwMode="auto">
          <a:xfrm>
            <a:off x="7315200" y="4114800"/>
            <a:ext cx="762000" cy="762000"/>
          </a:xfrm>
          <a:prstGeom prst="rect">
            <a:avLst/>
          </a:prstGeom>
          <a:noFill/>
        </p:spPr>
      </p:pic>
      <p:pic>
        <p:nvPicPr>
          <p:cNvPr id="6" name="Picture 8" descr="220px-Flag_of_Jordan"/>
          <p:cNvPicPr>
            <a:picLocks noChangeAspect="1" noChangeArrowheads="1"/>
          </p:cNvPicPr>
          <p:nvPr/>
        </p:nvPicPr>
        <p:blipFill>
          <a:blip r:embed="rId3"/>
          <a:srcRect/>
          <a:stretch>
            <a:fillRect/>
          </a:stretch>
        </p:blipFill>
        <p:spPr bwMode="auto">
          <a:xfrm>
            <a:off x="2514600" y="0"/>
            <a:ext cx="2895600" cy="12954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a:bodyPr>
          <a:lstStyle/>
          <a:p>
            <a:r>
              <a:rPr lang="en-US" sz="2800" b="1" dirty="0" smtClean="0">
                <a:solidFill>
                  <a:srgbClr val="FF00FF"/>
                </a:solidFill>
              </a:rPr>
              <a:t>4</a:t>
            </a:r>
            <a:r>
              <a:rPr lang="en-US" sz="3100" b="1" dirty="0" smtClean="0">
                <a:solidFill>
                  <a:srgbClr val="FF00FF"/>
                </a:solidFill>
              </a:rPr>
              <a:t>. The periodontal ligament stem cells (PDLSCs)</a:t>
            </a:r>
            <a:r>
              <a:rPr lang="en-US" sz="2800" dirty="0" smtClean="0"/>
              <a:t> </a:t>
            </a:r>
            <a:r>
              <a:rPr lang="en-US" sz="2400" dirty="0" smtClean="0"/>
              <a:t/>
            </a:r>
            <a:br>
              <a:rPr lang="en-US" sz="2400" dirty="0" smtClean="0"/>
            </a:br>
            <a:endParaRPr lang="ar-JO" sz="2400" dirty="0" smtClean="0"/>
          </a:p>
        </p:txBody>
      </p:sp>
      <p:sp>
        <p:nvSpPr>
          <p:cNvPr id="13315" name="Rectangle 3"/>
          <p:cNvSpPr>
            <a:spLocks noGrp="1" noChangeArrowheads="1"/>
          </p:cNvSpPr>
          <p:nvPr>
            <p:ph type="body" idx="1"/>
          </p:nvPr>
        </p:nvSpPr>
        <p:spPr>
          <a:xfrm>
            <a:off x="457200" y="1143000"/>
            <a:ext cx="8229600" cy="4983163"/>
          </a:xfrm>
        </p:spPr>
        <p:txBody>
          <a:bodyPr>
            <a:normAutofit/>
          </a:bodyPr>
          <a:lstStyle/>
          <a:p>
            <a:r>
              <a:rPr lang="en-US" sz="2400" b="1" dirty="0" smtClean="0"/>
              <a:t>   </a:t>
            </a:r>
            <a:r>
              <a:rPr lang="en-US" sz="2400" b="1" dirty="0" smtClean="0">
                <a:solidFill>
                  <a:srgbClr val="00B050"/>
                </a:solidFill>
              </a:rPr>
              <a:t>a highly fibrous and vascular tissue, has one of the highest turnover rates in the body. </a:t>
            </a:r>
          </a:p>
          <a:p>
            <a:pPr>
              <a:buNone/>
            </a:pPr>
            <a:endParaRPr lang="en-US" sz="2400" dirty="0" smtClean="0"/>
          </a:p>
          <a:p>
            <a:r>
              <a:rPr lang="en-US" sz="2400" b="1" dirty="0" smtClean="0">
                <a:solidFill>
                  <a:srgbClr val="7030A0"/>
                </a:solidFill>
              </a:rPr>
              <a:t>Give rise to adherent </a:t>
            </a:r>
            <a:r>
              <a:rPr lang="en-US" sz="2400" b="1" dirty="0" err="1" smtClean="0">
                <a:solidFill>
                  <a:srgbClr val="7030A0"/>
                </a:solidFill>
              </a:rPr>
              <a:t>clonogenic</a:t>
            </a:r>
            <a:r>
              <a:rPr lang="en-US" sz="2400" b="1" dirty="0" smtClean="0">
                <a:solidFill>
                  <a:srgbClr val="7030A0"/>
                </a:solidFill>
              </a:rPr>
              <a:t> clusters resembling fibroblasts that may develop into </a:t>
            </a:r>
            <a:r>
              <a:rPr lang="en-US" sz="2400" b="1" dirty="0" err="1" smtClean="0">
                <a:solidFill>
                  <a:srgbClr val="7030A0"/>
                </a:solidFill>
              </a:rPr>
              <a:t>adipocytes</a:t>
            </a:r>
            <a:r>
              <a:rPr lang="en-US" sz="2400" b="1" dirty="0" smtClean="0">
                <a:solidFill>
                  <a:srgbClr val="7030A0"/>
                </a:solidFill>
              </a:rPr>
              <a:t>, </a:t>
            </a:r>
            <a:r>
              <a:rPr lang="en-US" sz="2400" b="1" dirty="0" err="1" smtClean="0">
                <a:solidFill>
                  <a:srgbClr val="7030A0"/>
                </a:solidFill>
              </a:rPr>
              <a:t>osteoblast</a:t>
            </a:r>
            <a:r>
              <a:rPr lang="en-US" sz="2400" b="1" dirty="0" smtClean="0">
                <a:solidFill>
                  <a:srgbClr val="7030A0"/>
                </a:solidFill>
              </a:rPr>
              <a:t> and </a:t>
            </a:r>
            <a:r>
              <a:rPr lang="en-US" sz="2400" b="1" dirty="0" err="1" smtClean="0">
                <a:solidFill>
                  <a:srgbClr val="7030A0"/>
                </a:solidFill>
              </a:rPr>
              <a:t>cementoblast</a:t>
            </a:r>
            <a:r>
              <a:rPr lang="en-US" sz="2400" b="1" dirty="0" smtClean="0">
                <a:solidFill>
                  <a:srgbClr val="7030A0"/>
                </a:solidFill>
              </a:rPr>
              <a:t> cells in vitro, and</a:t>
            </a:r>
          </a:p>
          <a:p>
            <a:pPr>
              <a:buNone/>
            </a:pPr>
            <a:r>
              <a:rPr lang="en-US" sz="2400" b="1" dirty="0" smtClean="0">
                <a:solidFill>
                  <a:srgbClr val="7030A0"/>
                </a:solidFill>
              </a:rPr>
              <a:t>	 into </a:t>
            </a:r>
            <a:r>
              <a:rPr lang="en-US" sz="2400" b="1" dirty="0" err="1" smtClean="0">
                <a:solidFill>
                  <a:srgbClr val="7030A0"/>
                </a:solidFill>
              </a:rPr>
              <a:t>cementum</a:t>
            </a:r>
            <a:r>
              <a:rPr lang="en-US" sz="2400" b="1" dirty="0" smtClean="0">
                <a:solidFill>
                  <a:srgbClr val="7030A0"/>
                </a:solidFill>
              </a:rPr>
              <a:t> and periodontal ligament-like tissues in vivo </a:t>
            </a:r>
          </a:p>
          <a:p>
            <a:pPr>
              <a:buNone/>
            </a:pPr>
            <a:endParaRPr lang="en-US" sz="2400" dirty="0" smtClean="0"/>
          </a:p>
          <a:p>
            <a:r>
              <a:rPr lang="en-US" sz="2400" b="1" dirty="0" smtClean="0">
                <a:solidFill>
                  <a:srgbClr val="C00000"/>
                </a:solidFill>
              </a:rPr>
              <a:t>Have </a:t>
            </a:r>
            <a:r>
              <a:rPr lang="en-US" sz="2400" b="1" dirty="0" err="1" smtClean="0">
                <a:solidFill>
                  <a:srgbClr val="C00000"/>
                </a:solidFill>
              </a:rPr>
              <a:t>immunomodulatory</a:t>
            </a:r>
            <a:r>
              <a:rPr lang="en-US" sz="2400" b="1" dirty="0" smtClean="0">
                <a:solidFill>
                  <a:srgbClr val="C00000"/>
                </a:solidFill>
              </a:rPr>
              <a:t> ability:</a:t>
            </a:r>
          </a:p>
          <a:p>
            <a:pPr>
              <a:buNone/>
            </a:pPr>
            <a:r>
              <a:rPr lang="en-US" sz="2400" b="1" dirty="0" smtClean="0">
                <a:solidFill>
                  <a:srgbClr val="C00000"/>
                </a:solidFill>
              </a:rPr>
              <a:t>	Low </a:t>
            </a:r>
            <a:r>
              <a:rPr lang="en-US" sz="2400" b="1" dirty="0" err="1" smtClean="0">
                <a:solidFill>
                  <a:srgbClr val="C00000"/>
                </a:solidFill>
              </a:rPr>
              <a:t>immunogenecity</a:t>
            </a:r>
            <a:endParaRPr lang="en-US" sz="2400" b="1" dirty="0" smtClean="0">
              <a:solidFill>
                <a:srgbClr val="C00000"/>
              </a:solidFill>
            </a:endParaRPr>
          </a:p>
          <a:p>
            <a:pPr>
              <a:buNone/>
            </a:pPr>
            <a:r>
              <a:rPr lang="en-US" sz="2400" b="1" dirty="0" smtClean="0">
                <a:solidFill>
                  <a:srgbClr val="C00000"/>
                </a:solidFill>
              </a:rPr>
              <a:t>	Immunosuppressive effects</a:t>
            </a:r>
          </a:p>
          <a:p>
            <a:pPr algn="l" rtl="0" eaLnBrk="1" hangingPunct="1">
              <a:buFont typeface="Wingdings" pitchFamily="2" charset="2"/>
              <a:buNone/>
            </a:pPr>
            <a:endParaRPr lang="en-US" sz="2400" b="1" dirty="0" smtClean="0"/>
          </a:p>
          <a:p>
            <a:pPr eaLnBrk="1" hangingPunct="1"/>
            <a:endParaRPr lang="en-US" sz="24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PDLSCs</a:t>
            </a:r>
            <a:endParaRPr lang="en-US" dirty="0"/>
          </a:p>
        </p:txBody>
      </p:sp>
      <p:sp>
        <p:nvSpPr>
          <p:cNvPr id="3" name="Content Placeholder 2"/>
          <p:cNvSpPr>
            <a:spLocks noGrp="1"/>
          </p:cNvSpPr>
          <p:nvPr>
            <p:ph idx="1"/>
          </p:nvPr>
        </p:nvSpPr>
        <p:spPr>
          <a:xfrm>
            <a:off x="457200" y="1219200"/>
            <a:ext cx="8229600" cy="4906963"/>
          </a:xfrm>
        </p:spPr>
        <p:txBody>
          <a:bodyPr>
            <a:normAutofit fontScale="62500" lnSpcReduction="20000"/>
          </a:bodyPr>
          <a:lstStyle/>
          <a:p>
            <a:r>
              <a:rPr lang="en-US" b="1" dirty="0" smtClean="0">
                <a:solidFill>
                  <a:srgbClr val="7030A0"/>
                </a:solidFill>
              </a:rPr>
              <a:t>They are similar to stem cells of dental pulp, and to bone marrow </a:t>
            </a:r>
            <a:r>
              <a:rPr lang="en-US" b="1" dirty="0" err="1" smtClean="0">
                <a:solidFill>
                  <a:srgbClr val="7030A0"/>
                </a:solidFill>
              </a:rPr>
              <a:t>mesenchymal</a:t>
            </a:r>
            <a:r>
              <a:rPr lang="en-US" b="1" dirty="0" smtClean="0">
                <a:solidFill>
                  <a:srgbClr val="7030A0"/>
                </a:solidFill>
              </a:rPr>
              <a:t> stem cells</a:t>
            </a:r>
          </a:p>
          <a:p>
            <a:pPr>
              <a:buNone/>
            </a:pPr>
            <a:r>
              <a:rPr lang="en-US" b="1" dirty="0" smtClean="0">
                <a:solidFill>
                  <a:srgbClr val="7030A0"/>
                </a:solidFill>
              </a:rPr>
              <a:t>	Possess Sc properties similar to MSCs</a:t>
            </a:r>
          </a:p>
          <a:p>
            <a:pPr>
              <a:buNone/>
            </a:pPr>
            <a:r>
              <a:rPr lang="en-US" b="1" dirty="0" smtClean="0">
                <a:solidFill>
                  <a:srgbClr val="7030A0"/>
                </a:solidFill>
              </a:rPr>
              <a:t>	Have CD105, CD90, CD73</a:t>
            </a:r>
          </a:p>
          <a:p>
            <a:pPr>
              <a:buNone/>
            </a:pPr>
            <a:r>
              <a:rPr lang="en-US" b="1" dirty="0" smtClean="0">
                <a:solidFill>
                  <a:srgbClr val="7030A0"/>
                </a:solidFill>
              </a:rPr>
              <a:t>	Lack CD45, CD34, HLA II</a:t>
            </a:r>
          </a:p>
          <a:p>
            <a:endParaRPr lang="en-US" dirty="0" smtClean="0"/>
          </a:p>
          <a:p>
            <a:endParaRPr lang="en-US" b="1" dirty="0" smtClean="0"/>
          </a:p>
          <a:p>
            <a:r>
              <a:rPr lang="en-US" b="1" dirty="0" smtClean="0"/>
              <a:t>Periodontal stem cells are isolated either non-invasively or with minimally invasive procedures  yielding high number of cells suitable for tissue engineering applications</a:t>
            </a:r>
            <a:r>
              <a:rPr lang="en-US" sz="2800" b="1" dirty="0" smtClean="0"/>
              <a:t>. </a:t>
            </a:r>
          </a:p>
          <a:p>
            <a:pPr>
              <a:lnSpc>
                <a:spcPct val="90000"/>
              </a:lnSpc>
            </a:pPr>
            <a:endParaRPr lang="en-US" sz="2800" dirty="0" smtClean="0"/>
          </a:p>
          <a:p>
            <a:pPr>
              <a:lnSpc>
                <a:spcPct val="90000"/>
              </a:lnSpc>
              <a:buNone/>
            </a:pPr>
            <a:r>
              <a:rPr lang="en-US" sz="2800" dirty="0" smtClean="0"/>
              <a:t>	</a:t>
            </a:r>
            <a:endParaRPr lang="en-US" sz="2800" b="1" dirty="0" smtClean="0">
              <a:solidFill>
                <a:srgbClr val="00B050"/>
              </a:solidFill>
            </a:endParaRPr>
          </a:p>
          <a:p>
            <a:pPr>
              <a:lnSpc>
                <a:spcPct val="90000"/>
              </a:lnSpc>
              <a:buNone/>
            </a:pPr>
            <a:r>
              <a:rPr lang="en-US" sz="2800" b="1" dirty="0" smtClean="0"/>
              <a:t>	</a:t>
            </a:r>
            <a:r>
              <a:rPr lang="en-US" b="1" dirty="0" smtClean="0">
                <a:solidFill>
                  <a:srgbClr val="009900"/>
                </a:solidFill>
              </a:rPr>
              <a:t>Promising</a:t>
            </a:r>
            <a:r>
              <a:rPr lang="en-US" b="1" dirty="0" smtClean="0"/>
              <a:t> </a:t>
            </a:r>
            <a:r>
              <a:rPr lang="en-US" b="1" dirty="0" smtClean="0">
                <a:solidFill>
                  <a:srgbClr val="009900"/>
                </a:solidFill>
              </a:rPr>
              <a:t>for tissue-engineering studies</a:t>
            </a:r>
          </a:p>
          <a:p>
            <a:pPr>
              <a:lnSpc>
                <a:spcPct val="90000"/>
              </a:lnSpc>
              <a:buNone/>
            </a:pPr>
            <a:r>
              <a:rPr lang="en-US" b="1" dirty="0" smtClean="0">
                <a:solidFill>
                  <a:srgbClr val="009900"/>
                </a:solidFill>
              </a:rPr>
              <a:t>	And therapeutic  applications</a:t>
            </a:r>
            <a:r>
              <a:rPr lang="en-US" b="1" dirty="0" smtClean="0"/>
              <a:t> </a:t>
            </a:r>
          </a:p>
          <a:p>
            <a:endParaRPr lang="en-US" sz="2800" b="1" dirty="0" smtClean="0"/>
          </a:p>
          <a:p>
            <a:pPr>
              <a:buNone/>
            </a:pPr>
            <a:r>
              <a:rPr lang="en-US" sz="2800" b="1" dirty="0" smtClean="0"/>
              <a:t>	</a:t>
            </a:r>
            <a:endParaRPr lang="en-US" sz="2200" dirty="0" smtClean="0"/>
          </a:p>
          <a:p>
            <a:pPr>
              <a:buNone/>
            </a:pP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a:xfrm>
            <a:off x="26988" y="836613"/>
            <a:ext cx="8229600" cy="857250"/>
          </a:xfrm>
        </p:spPr>
        <p:txBody>
          <a:bodyPr/>
          <a:lstStyle/>
          <a:p>
            <a:pPr algn="ctr" eaLnBrk="1" hangingPunct="1"/>
            <a:r>
              <a:rPr lang="en-US" b="1" dirty="0" smtClean="0"/>
              <a:t>Aims of the study</a:t>
            </a:r>
          </a:p>
        </p:txBody>
      </p:sp>
      <p:sp>
        <p:nvSpPr>
          <p:cNvPr id="12291" name="Content Placeholder 2"/>
          <p:cNvSpPr>
            <a:spLocks noGrp="1"/>
          </p:cNvSpPr>
          <p:nvPr>
            <p:ph idx="1"/>
          </p:nvPr>
        </p:nvSpPr>
        <p:spPr>
          <a:xfrm>
            <a:off x="285750" y="2000250"/>
            <a:ext cx="8229600" cy="4454525"/>
          </a:xfrm>
        </p:spPr>
        <p:txBody>
          <a:bodyPr rtlCol="0">
            <a:normAutofit/>
          </a:bodyPr>
          <a:lstStyle/>
          <a:p>
            <a:pPr algn="just">
              <a:lnSpc>
                <a:spcPct val="200000"/>
              </a:lnSpc>
              <a:spcBef>
                <a:spcPts val="0"/>
              </a:spcBef>
              <a:buClr>
                <a:schemeClr val="bg1">
                  <a:lumMod val="85000"/>
                  <a:lumOff val="15000"/>
                </a:schemeClr>
              </a:buClr>
              <a:defRPr/>
            </a:pPr>
            <a:r>
              <a:rPr lang="en-US" sz="2400" dirty="0" smtClean="0">
                <a:ea typeface="Calibri"/>
              </a:rPr>
              <a:t>- </a:t>
            </a:r>
            <a:r>
              <a:rPr lang="en-US" sz="2800" b="1" dirty="0" smtClean="0">
                <a:solidFill>
                  <a:srgbClr val="00B050"/>
                </a:solidFill>
                <a:ea typeface="Calibri"/>
              </a:rPr>
              <a:t>Assess PDLSCs proliferation and differentiation potential to </a:t>
            </a:r>
            <a:r>
              <a:rPr lang="en-US" sz="2800" b="1" dirty="0" err="1" smtClean="0">
                <a:solidFill>
                  <a:srgbClr val="00B050"/>
                </a:solidFill>
                <a:ea typeface="Calibri"/>
              </a:rPr>
              <a:t>urothelial</a:t>
            </a:r>
            <a:r>
              <a:rPr lang="en-US" sz="2800" b="1" dirty="0" smtClean="0">
                <a:solidFill>
                  <a:srgbClr val="00B050"/>
                </a:solidFill>
                <a:ea typeface="Calibri"/>
              </a:rPr>
              <a:t> cells </a:t>
            </a:r>
            <a:r>
              <a:rPr lang="en-US" sz="2800" b="1" i="1" dirty="0" smtClean="0">
                <a:solidFill>
                  <a:srgbClr val="00B050"/>
                </a:solidFill>
                <a:ea typeface="Calibri"/>
              </a:rPr>
              <a:t>in vitro </a:t>
            </a:r>
          </a:p>
          <a:p>
            <a:pPr marL="457200" indent="-457200" algn="just">
              <a:lnSpc>
                <a:spcPct val="200000"/>
              </a:lnSpc>
              <a:spcBef>
                <a:spcPts val="0"/>
              </a:spcBef>
              <a:buClr>
                <a:schemeClr val="bg1">
                  <a:lumMod val="85000"/>
                  <a:lumOff val="15000"/>
                </a:schemeClr>
              </a:buClr>
              <a:defRPr/>
            </a:pPr>
            <a:r>
              <a:rPr lang="en-US" sz="2800" b="1" dirty="0" smtClean="0">
                <a:solidFill>
                  <a:srgbClr val="7030A0"/>
                </a:solidFill>
                <a:ea typeface="Calibri"/>
              </a:rPr>
              <a:t>-Assess the effect of HPL concentration  on PDLSCs growth compared to FBS. </a:t>
            </a:r>
          </a:p>
          <a:p>
            <a:pPr algn="just" eaLnBrk="1" fontAlgn="auto" hangingPunct="1">
              <a:lnSpc>
                <a:spcPct val="200000"/>
              </a:lnSpc>
              <a:spcBef>
                <a:spcPts val="0"/>
              </a:spcBef>
              <a:spcAft>
                <a:spcPts val="0"/>
              </a:spcAft>
              <a:buClr>
                <a:schemeClr val="bg1">
                  <a:lumMod val="85000"/>
                  <a:lumOff val="15000"/>
                </a:schemeClr>
              </a:buClr>
              <a:buFont typeface="Wingdings" pitchFamily="2" charset="2"/>
              <a:buChar char="v"/>
              <a:defRPr/>
            </a:pPr>
            <a:r>
              <a:rPr lang="en-US" sz="2000" dirty="0" smtClean="0">
                <a:ea typeface="Calibri"/>
              </a:rPr>
              <a:t> </a:t>
            </a:r>
            <a:endParaRPr lang="en-US" sz="2000" i="1" dirty="0" smtClean="0">
              <a:ea typeface="Calibri"/>
            </a:endParaRPr>
          </a:p>
          <a:p>
            <a:pPr marL="0" indent="0" eaLnBrk="1" fontAlgn="auto" hangingPunct="1">
              <a:lnSpc>
                <a:spcPct val="200000"/>
              </a:lnSpc>
              <a:spcBef>
                <a:spcPts val="580"/>
              </a:spcBef>
              <a:spcAft>
                <a:spcPts val="0"/>
              </a:spcAft>
              <a:buFont typeface="Arial" charset="0"/>
              <a:buNone/>
              <a:defRPr/>
            </a:pPr>
            <a:endParaRPr lang="en-US" sz="2000" dirty="0" smtClean="0"/>
          </a:p>
        </p:txBody>
      </p:sp>
      <p:sp>
        <p:nvSpPr>
          <p:cNvPr id="7" name="Slide Number Placeholder 6"/>
          <p:cNvSpPr>
            <a:spLocks noGrp="1"/>
          </p:cNvSpPr>
          <p:nvPr>
            <p:ph type="sldNum" sz="quarter" idx="12"/>
          </p:nvPr>
        </p:nvSpPr>
        <p:spPr>
          <a:xfrm>
            <a:off x="4071938" y="6143625"/>
            <a:ext cx="865187" cy="714375"/>
          </a:xfrm>
        </p:spPr>
        <p:txBody>
          <a:bodyPr/>
          <a:lstStyle/>
          <a:p>
            <a:pPr algn="ctr">
              <a:defRPr/>
            </a:pPr>
            <a:fld id="{F8610C17-22B5-4990-BB02-32765597E641}" type="slidenum">
              <a:rPr lang="en-US" sz="1600" smtClean="0"/>
              <a:pPr algn="ctr">
                <a:defRPr/>
              </a:pPr>
              <a:t>12</a:t>
            </a:fld>
            <a:endParaRPr lang="en-US" sz="1600"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mtClean="0"/>
              <a:t>Donors </a:t>
            </a:r>
          </a:p>
        </p:txBody>
      </p:sp>
      <p:sp>
        <p:nvSpPr>
          <p:cNvPr id="21507" name="Rectangle 3"/>
          <p:cNvSpPr>
            <a:spLocks noGrp="1" noChangeArrowheads="1"/>
          </p:cNvSpPr>
          <p:nvPr>
            <p:ph type="body" idx="1"/>
          </p:nvPr>
        </p:nvSpPr>
        <p:spPr/>
        <p:txBody>
          <a:bodyPr/>
          <a:lstStyle/>
          <a:p>
            <a:pPr algn="l" rtl="0" eaLnBrk="1" hangingPunct="1">
              <a:lnSpc>
                <a:spcPct val="90000"/>
              </a:lnSpc>
            </a:pPr>
            <a:r>
              <a:rPr lang="en-US" sz="2400" b="1" dirty="0" smtClean="0">
                <a:solidFill>
                  <a:srgbClr val="00B050"/>
                </a:solidFill>
              </a:rPr>
              <a:t>All donors were healthy without any clinically evident disease, had not taking any medications, nonsmokers and non-alcohol consumers.  Signed informed consent was obtained from all donors. </a:t>
            </a:r>
          </a:p>
          <a:p>
            <a:pPr algn="l" rtl="0" eaLnBrk="1" hangingPunct="1">
              <a:lnSpc>
                <a:spcPct val="90000"/>
              </a:lnSpc>
            </a:pPr>
            <a:endParaRPr lang="en-US" sz="2800" dirty="0" smtClean="0"/>
          </a:p>
          <a:p>
            <a:pPr algn="l" rtl="0" eaLnBrk="1" hangingPunct="1">
              <a:lnSpc>
                <a:spcPct val="90000"/>
              </a:lnSpc>
            </a:pPr>
            <a:r>
              <a:rPr lang="en-US" sz="2400" b="1" dirty="0" smtClean="0">
                <a:solidFill>
                  <a:srgbClr val="CC00FF"/>
                </a:solidFill>
              </a:rPr>
              <a:t>Teeth were collected from 10 adult donors undergoing third molars extraction.</a:t>
            </a:r>
          </a:p>
          <a:p>
            <a:pPr algn="l" rtl="0" eaLnBrk="1" hangingPunct="1">
              <a:lnSpc>
                <a:spcPct val="90000"/>
              </a:lnSpc>
            </a:pPr>
            <a:endParaRPr lang="en-US" sz="2800" b="1"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idx="4294967295"/>
          </p:nvPr>
        </p:nvSpPr>
        <p:spPr>
          <a:xfrm>
            <a:off x="1150938" y="214313"/>
            <a:ext cx="7793037" cy="1309687"/>
          </a:xfrm>
        </p:spPr>
        <p:txBody>
          <a:bodyPr anchor="ctr"/>
          <a:lstStyle/>
          <a:p>
            <a:pPr eaLnBrk="1" hangingPunct="1"/>
            <a:r>
              <a:rPr lang="en-US" sz="2800" b="1" dirty="0" smtClean="0"/>
              <a:t>Isolation of PDLSC</a:t>
            </a:r>
            <a:endParaRPr lang="en-US" sz="1800" dirty="0" smtClean="0"/>
          </a:p>
        </p:txBody>
      </p:sp>
      <p:sp>
        <p:nvSpPr>
          <p:cNvPr id="23555" name="Rectangle 3"/>
          <p:cNvSpPr>
            <a:spLocks noGrp="1"/>
          </p:cNvSpPr>
          <p:nvPr>
            <p:ph type="body" idx="4294967295"/>
          </p:nvPr>
        </p:nvSpPr>
        <p:spPr>
          <a:xfrm>
            <a:off x="457200" y="1219200"/>
            <a:ext cx="8229600" cy="4906963"/>
          </a:xfrm>
        </p:spPr>
        <p:txBody>
          <a:bodyPr/>
          <a:lstStyle/>
          <a:p>
            <a:pPr eaLnBrk="1" hangingPunct="1">
              <a:lnSpc>
                <a:spcPct val="80000"/>
              </a:lnSpc>
              <a:buFont typeface="Wingdings" pitchFamily="2" charset="2"/>
              <a:buNone/>
            </a:pPr>
            <a:endParaRPr lang="en-US" sz="1000" dirty="0" smtClean="0"/>
          </a:p>
          <a:p>
            <a:pPr algn="l" rtl="0" eaLnBrk="1" hangingPunct="1">
              <a:lnSpc>
                <a:spcPct val="80000"/>
              </a:lnSpc>
              <a:buFont typeface="Wingdings" pitchFamily="2" charset="2"/>
              <a:buNone/>
            </a:pPr>
            <a:r>
              <a:rPr lang="en-US" sz="2000" dirty="0" smtClean="0"/>
              <a:t>        </a:t>
            </a:r>
            <a:r>
              <a:rPr lang="en-US" dirty="0" smtClean="0">
                <a:solidFill>
                  <a:srgbClr val="CC00FF"/>
                </a:solidFill>
              </a:rPr>
              <a:t>The </a:t>
            </a:r>
            <a:r>
              <a:rPr lang="en-US" b="1" dirty="0" smtClean="0">
                <a:solidFill>
                  <a:srgbClr val="CC00FF"/>
                </a:solidFill>
              </a:rPr>
              <a:t>enzymatic dissociation method</a:t>
            </a:r>
            <a:r>
              <a:rPr lang="en-US" b="1" dirty="0" smtClean="0"/>
              <a:t>:</a:t>
            </a:r>
            <a:endParaRPr lang="en-US" dirty="0" smtClean="0"/>
          </a:p>
          <a:p>
            <a:pPr algn="l" rtl="0" eaLnBrk="1" hangingPunct="1">
              <a:lnSpc>
                <a:spcPct val="80000"/>
              </a:lnSpc>
              <a:buFont typeface="Wingdings" pitchFamily="2" charset="2"/>
              <a:buNone/>
            </a:pPr>
            <a:r>
              <a:rPr lang="en-US" sz="2000" dirty="0" smtClean="0"/>
              <a:t> </a:t>
            </a:r>
          </a:p>
          <a:p>
            <a:pPr algn="l" rtl="0" eaLnBrk="1" hangingPunct="1">
              <a:lnSpc>
                <a:spcPct val="80000"/>
              </a:lnSpc>
              <a:buFont typeface="Wingdings" pitchFamily="2" charset="2"/>
              <a:buNone/>
            </a:pPr>
            <a:r>
              <a:rPr lang="en-US" sz="2400" dirty="0" smtClean="0"/>
              <a:t>1. Teeth were </a:t>
            </a:r>
            <a:r>
              <a:rPr lang="en-US" sz="2400" b="1" dirty="0" smtClean="0">
                <a:solidFill>
                  <a:srgbClr val="FF3300"/>
                </a:solidFill>
              </a:rPr>
              <a:t>disinfected</a:t>
            </a:r>
            <a:r>
              <a:rPr lang="en-US" sz="2400" dirty="0" smtClean="0"/>
              <a:t> by 5% </a:t>
            </a:r>
            <a:r>
              <a:rPr lang="en-US" sz="2400" dirty="0" err="1" smtClean="0"/>
              <a:t>chlorohexidine</a:t>
            </a:r>
            <a:r>
              <a:rPr lang="en-US" sz="2000" dirty="0" smtClean="0"/>
              <a:t>. </a:t>
            </a:r>
          </a:p>
          <a:p>
            <a:pPr algn="l" rtl="0" eaLnBrk="1" hangingPunct="1">
              <a:lnSpc>
                <a:spcPct val="80000"/>
              </a:lnSpc>
              <a:buFont typeface="Wingdings" pitchFamily="2" charset="2"/>
              <a:buNone/>
            </a:pPr>
            <a:endParaRPr lang="en-US" sz="2000" dirty="0" smtClean="0"/>
          </a:p>
          <a:p>
            <a:pPr algn="l" rtl="0" eaLnBrk="1" hangingPunct="1">
              <a:lnSpc>
                <a:spcPct val="80000"/>
              </a:lnSpc>
              <a:buFont typeface="Wingdings" pitchFamily="2" charset="2"/>
              <a:buNone/>
            </a:pPr>
            <a:r>
              <a:rPr lang="en-US" sz="2400" dirty="0" smtClean="0"/>
              <a:t>2. For each primary tooth, the tooth was </a:t>
            </a:r>
            <a:r>
              <a:rPr lang="en-US" sz="2400" dirty="0" smtClean="0">
                <a:solidFill>
                  <a:srgbClr val="FF3300"/>
                </a:solidFill>
              </a:rPr>
              <a:t>drilled</a:t>
            </a:r>
            <a:r>
              <a:rPr lang="en-US" sz="2400" dirty="0" smtClean="0"/>
              <a:t> to remove the remnant pulp tissue from the coronal part of the tooth. </a:t>
            </a:r>
          </a:p>
          <a:p>
            <a:pPr algn="l" rtl="0" eaLnBrk="1" hangingPunct="1">
              <a:lnSpc>
                <a:spcPct val="80000"/>
              </a:lnSpc>
              <a:buFont typeface="Wingdings" pitchFamily="2" charset="2"/>
              <a:buNone/>
            </a:pPr>
            <a:endParaRPr lang="en-US" sz="2400" dirty="0" smtClean="0"/>
          </a:p>
          <a:p>
            <a:pPr algn="l" rtl="0" eaLnBrk="1" hangingPunct="1">
              <a:lnSpc>
                <a:spcPct val="80000"/>
              </a:lnSpc>
              <a:buFont typeface="Wingdings" pitchFamily="2" charset="2"/>
              <a:buNone/>
            </a:pPr>
            <a:r>
              <a:rPr lang="en-US" sz="2400" dirty="0" smtClean="0"/>
              <a:t>3. For PDLSCs isolation, </a:t>
            </a:r>
            <a:r>
              <a:rPr lang="en-US" sz="2400" dirty="0" smtClean="0">
                <a:solidFill>
                  <a:srgbClr val="FF3300"/>
                </a:solidFill>
              </a:rPr>
              <a:t>ligament tissue </a:t>
            </a:r>
            <a:r>
              <a:rPr lang="en-US" sz="2400" dirty="0" smtClean="0"/>
              <a:t>was removed by using a scalpel from the surrounding area of the tooth. </a:t>
            </a:r>
          </a:p>
          <a:p>
            <a:pPr algn="l" rtl="0" eaLnBrk="1" hangingPunct="1">
              <a:lnSpc>
                <a:spcPct val="80000"/>
              </a:lnSpc>
              <a:buFont typeface="Wingdings" pitchFamily="2" charset="2"/>
              <a:buNone/>
            </a:pPr>
            <a:endParaRPr lang="en-US" sz="2400" dirty="0" smtClean="0"/>
          </a:p>
          <a:p>
            <a:pPr algn="l" rtl="0" eaLnBrk="1" hangingPunct="1">
              <a:lnSpc>
                <a:spcPct val="80000"/>
              </a:lnSpc>
              <a:buFont typeface="Wingdings" pitchFamily="2" charset="2"/>
              <a:buNone/>
            </a:pPr>
            <a:r>
              <a:rPr lang="en-US" sz="2400" dirty="0" smtClean="0"/>
              <a:t>4. Each tissue was then digested in a solution of 3mg/ml </a:t>
            </a:r>
            <a:r>
              <a:rPr lang="en-US" sz="2400" b="1" dirty="0" err="1" smtClean="0">
                <a:solidFill>
                  <a:srgbClr val="FF3300"/>
                </a:solidFill>
              </a:rPr>
              <a:t>collagenase</a:t>
            </a:r>
            <a:r>
              <a:rPr lang="en-US" sz="2400" b="1" dirty="0" smtClean="0">
                <a:solidFill>
                  <a:srgbClr val="FF3300"/>
                </a:solidFill>
              </a:rPr>
              <a:t> type I</a:t>
            </a:r>
            <a:r>
              <a:rPr lang="en-US" sz="2400" b="1" dirty="0" smtClean="0"/>
              <a:t> </a:t>
            </a:r>
            <a:r>
              <a:rPr lang="en-US" sz="2400" dirty="0" smtClean="0"/>
              <a:t>and 4 mg/ml </a:t>
            </a:r>
            <a:r>
              <a:rPr lang="en-US" sz="2400" b="1" dirty="0" err="1" smtClean="0">
                <a:solidFill>
                  <a:srgbClr val="FF3300"/>
                </a:solidFill>
              </a:rPr>
              <a:t>dispase</a:t>
            </a:r>
            <a:r>
              <a:rPr lang="en-US" sz="2400" dirty="0" smtClean="0"/>
              <a:t>  for 1 h at 37  ̊C. </a:t>
            </a:r>
          </a:p>
          <a:p>
            <a:pPr algn="l" rtl="0" eaLnBrk="1" hangingPunct="1">
              <a:lnSpc>
                <a:spcPct val="80000"/>
              </a:lnSpc>
              <a:buFont typeface="Wingdings" pitchFamily="2" charset="2"/>
              <a:buNone/>
            </a:pPr>
            <a:endParaRPr lang="en-US" sz="2400"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endParaRPr lang="ar-JO" smtClean="0"/>
          </a:p>
        </p:txBody>
      </p:sp>
      <p:sp>
        <p:nvSpPr>
          <p:cNvPr id="24579" name="Rectangle 3"/>
          <p:cNvSpPr>
            <a:spLocks noGrp="1" noChangeArrowheads="1"/>
          </p:cNvSpPr>
          <p:nvPr>
            <p:ph type="body" idx="1"/>
          </p:nvPr>
        </p:nvSpPr>
        <p:spPr/>
        <p:txBody>
          <a:bodyPr/>
          <a:lstStyle/>
          <a:p>
            <a:pPr algn="l" rtl="0" eaLnBrk="1" hangingPunct="1">
              <a:lnSpc>
                <a:spcPct val="90000"/>
              </a:lnSpc>
              <a:buFont typeface="Wingdings" pitchFamily="2" charset="2"/>
              <a:buNone/>
            </a:pPr>
            <a:r>
              <a:rPr lang="en-US" sz="2400" dirty="0" smtClean="0"/>
              <a:t>5. Single-cell suspensions were obtained by passing the cells through a </a:t>
            </a:r>
            <a:r>
              <a:rPr lang="en-US" sz="2400" b="1" dirty="0" smtClean="0">
                <a:solidFill>
                  <a:srgbClr val="FF3300"/>
                </a:solidFill>
              </a:rPr>
              <a:t>70 </a:t>
            </a:r>
            <a:r>
              <a:rPr lang="en-US" sz="2400" b="1" dirty="0" smtClean="0">
                <a:solidFill>
                  <a:srgbClr val="FF3300"/>
                </a:solidFill>
                <a:latin typeface="Arial" charset="0"/>
              </a:rPr>
              <a:t>µ</a:t>
            </a:r>
            <a:r>
              <a:rPr lang="en-US" sz="2400" b="1" dirty="0" smtClean="0">
                <a:solidFill>
                  <a:srgbClr val="FF3300"/>
                </a:solidFill>
              </a:rPr>
              <a:t>m strainer</a:t>
            </a:r>
            <a:r>
              <a:rPr lang="en-US" sz="2400" dirty="0" smtClean="0">
                <a:solidFill>
                  <a:srgbClr val="FF3300"/>
                </a:solidFill>
              </a:rPr>
              <a:t> </a:t>
            </a:r>
          </a:p>
          <a:p>
            <a:pPr algn="l" rtl="0" eaLnBrk="1" hangingPunct="1">
              <a:lnSpc>
                <a:spcPct val="90000"/>
              </a:lnSpc>
              <a:buFont typeface="Arial" charset="0"/>
              <a:buNone/>
            </a:pPr>
            <a:endParaRPr lang="en-US" sz="2400" dirty="0" smtClean="0"/>
          </a:p>
          <a:p>
            <a:pPr algn="l" rtl="0" eaLnBrk="1" hangingPunct="1">
              <a:lnSpc>
                <a:spcPct val="90000"/>
              </a:lnSpc>
              <a:buFont typeface="Arial" charset="0"/>
              <a:buNone/>
            </a:pPr>
            <a:r>
              <a:rPr lang="en-US" sz="2400" dirty="0" smtClean="0"/>
              <a:t>6. PDLSCs cells were </a:t>
            </a:r>
            <a:r>
              <a:rPr lang="en-US" sz="2400" dirty="0" smtClean="0">
                <a:solidFill>
                  <a:srgbClr val="FF3300"/>
                </a:solidFill>
              </a:rPr>
              <a:t>seeded</a:t>
            </a:r>
            <a:r>
              <a:rPr lang="en-US" sz="2400" dirty="0" smtClean="0"/>
              <a:t> at 2 ×10</a:t>
            </a:r>
            <a:r>
              <a:rPr lang="en-US" sz="2400" baseline="30000" dirty="0" smtClean="0"/>
              <a:t>5</a:t>
            </a:r>
            <a:r>
              <a:rPr lang="en-US" sz="2400" dirty="0" smtClean="0"/>
              <a:t> cells/well in 6-well plates. Each well contains: 10% FBS and  </a:t>
            </a:r>
            <a:r>
              <a:rPr lang="en-US" sz="2400" dirty="0" smtClean="0">
                <a:solidFill>
                  <a:srgbClr val="FF00FF"/>
                </a:solidFill>
              </a:rPr>
              <a:t>0, 5 and 10% PL</a:t>
            </a:r>
            <a:r>
              <a:rPr lang="en-US" sz="2400" dirty="0" smtClean="0"/>
              <a:t>, then cells were incubated at 37  ̊C in 5% CO2 atmosphere. </a:t>
            </a:r>
          </a:p>
          <a:p>
            <a:pPr algn="l" rtl="0" eaLnBrk="1" hangingPunct="1">
              <a:lnSpc>
                <a:spcPct val="90000"/>
              </a:lnSpc>
              <a:buFont typeface="Arial" charset="0"/>
              <a:buNone/>
            </a:pPr>
            <a:endParaRPr lang="en-US" sz="2400" dirty="0" smtClean="0"/>
          </a:p>
          <a:p>
            <a:pPr algn="l" rtl="0" eaLnBrk="1" hangingPunct="1">
              <a:lnSpc>
                <a:spcPct val="90000"/>
              </a:lnSpc>
              <a:buFont typeface="Arial" charset="0"/>
              <a:buNone/>
            </a:pPr>
            <a:r>
              <a:rPr lang="en-US" sz="2400" dirty="0" smtClean="0"/>
              <a:t>7. The cells number was counted every 24 h . Three replicates for each time point of </a:t>
            </a:r>
            <a:r>
              <a:rPr lang="en-US" sz="2400" dirty="0" smtClean="0">
                <a:solidFill>
                  <a:srgbClr val="FF3300"/>
                </a:solidFill>
              </a:rPr>
              <a:t>24, 48, and 72 h,</a:t>
            </a:r>
            <a:r>
              <a:rPr lang="en-US" sz="2400" dirty="0" smtClean="0"/>
              <a:t> have been performed respectively.</a:t>
            </a:r>
          </a:p>
          <a:p>
            <a:pPr algn="l" rtl="0" eaLnBrk="1" hangingPunct="1">
              <a:lnSpc>
                <a:spcPct val="90000"/>
              </a:lnSpc>
            </a:pPr>
            <a:endParaRPr lang="en-US" sz="2400"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Platelet </a:t>
            </a:r>
            <a:r>
              <a:rPr lang="en-US" dirty="0" err="1" smtClean="0"/>
              <a:t>lysate</a:t>
            </a:r>
            <a:r>
              <a:rPr lang="en-US" dirty="0" smtClean="0"/>
              <a:t> (PL).</a:t>
            </a:r>
            <a:endParaRPr lang="en-US" dirty="0"/>
          </a:p>
        </p:txBody>
      </p:sp>
      <p:sp>
        <p:nvSpPr>
          <p:cNvPr id="3" name="Content Placeholder 2"/>
          <p:cNvSpPr>
            <a:spLocks noGrp="1"/>
          </p:cNvSpPr>
          <p:nvPr>
            <p:ph idx="1"/>
          </p:nvPr>
        </p:nvSpPr>
        <p:spPr/>
        <p:txBody>
          <a:bodyPr>
            <a:normAutofit fontScale="77500" lnSpcReduction="20000"/>
          </a:bodyPr>
          <a:lstStyle/>
          <a:p>
            <a:pPr>
              <a:lnSpc>
                <a:spcPct val="90000"/>
              </a:lnSpc>
            </a:pPr>
            <a:r>
              <a:rPr lang="en-US" b="1" dirty="0" smtClean="0"/>
              <a:t>Two derivatives for platelets</a:t>
            </a:r>
            <a:r>
              <a:rPr lang="en-US" dirty="0" smtClean="0"/>
              <a:t>:</a:t>
            </a:r>
          </a:p>
          <a:p>
            <a:pPr>
              <a:lnSpc>
                <a:spcPct val="90000"/>
              </a:lnSpc>
              <a:buNone/>
            </a:pPr>
            <a:r>
              <a:rPr lang="en-US" dirty="0" smtClean="0"/>
              <a:t> Platelets rich plasma (PRP) and Platelet </a:t>
            </a:r>
            <a:r>
              <a:rPr lang="en-US" dirty="0" err="1" smtClean="0"/>
              <a:t>lysate</a:t>
            </a:r>
            <a:r>
              <a:rPr lang="en-US" dirty="0" smtClean="0"/>
              <a:t> (PL). </a:t>
            </a:r>
          </a:p>
          <a:p>
            <a:pPr>
              <a:lnSpc>
                <a:spcPct val="90000"/>
              </a:lnSpc>
              <a:buNone/>
            </a:pPr>
            <a:r>
              <a:rPr lang="en-US" sz="2400" dirty="0" smtClean="0"/>
              <a:t>	</a:t>
            </a:r>
            <a:r>
              <a:rPr lang="en-US" sz="3600" b="1" dirty="0" smtClean="0">
                <a:solidFill>
                  <a:srgbClr val="FF00FF"/>
                </a:solidFill>
              </a:rPr>
              <a:t>PRP</a:t>
            </a:r>
            <a:r>
              <a:rPr lang="en-US" sz="2400" dirty="0" smtClean="0"/>
              <a:t> </a:t>
            </a:r>
            <a:r>
              <a:rPr lang="en-US" dirty="0" smtClean="0"/>
              <a:t>contains a high concentration of human platelet growth factors in a small volume of plasma. </a:t>
            </a:r>
          </a:p>
          <a:p>
            <a:pPr>
              <a:lnSpc>
                <a:spcPct val="90000"/>
              </a:lnSpc>
              <a:buNone/>
            </a:pPr>
            <a:r>
              <a:rPr lang="en-US" sz="2400" dirty="0" smtClean="0"/>
              <a:t>	</a:t>
            </a:r>
            <a:r>
              <a:rPr lang="en-US" b="1" dirty="0" smtClean="0">
                <a:solidFill>
                  <a:srgbClr val="FF00FF"/>
                </a:solidFill>
              </a:rPr>
              <a:t>PL</a:t>
            </a:r>
            <a:r>
              <a:rPr lang="en-US" sz="2400" dirty="0" smtClean="0"/>
              <a:t>  </a:t>
            </a:r>
            <a:r>
              <a:rPr lang="en-US" dirty="0" smtClean="0"/>
              <a:t>contains only the growth factors of the platelets</a:t>
            </a:r>
            <a:endParaRPr lang="en-US" b="1" dirty="0" smtClean="0"/>
          </a:p>
          <a:p>
            <a:endParaRPr lang="en-US" b="1" dirty="0" smtClean="0"/>
          </a:p>
          <a:p>
            <a:r>
              <a:rPr lang="en-US" b="1" dirty="0" smtClean="0"/>
              <a:t>Experimental evidence have revealed that PL enhances the proliferation of MSCs from various sources </a:t>
            </a:r>
            <a:r>
              <a:rPr lang="en-US" b="1" i="1" dirty="0" smtClean="0"/>
              <a:t>in vitro.</a:t>
            </a:r>
            <a:r>
              <a:rPr lang="en-US" i="1" dirty="0" smtClean="0"/>
              <a:t> </a:t>
            </a:r>
          </a:p>
          <a:p>
            <a:pPr marL="0" indent="0">
              <a:buNone/>
            </a:pPr>
            <a:endParaRPr lang="en-US" dirty="0" smtClean="0"/>
          </a:p>
          <a:p>
            <a:pPr>
              <a:lnSpc>
                <a:spcPct val="80000"/>
              </a:lnSpc>
            </a:pPr>
            <a:r>
              <a:rPr lang="en-US" b="1" dirty="0" smtClean="0">
                <a:solidFill>
                  <a:srgbClr val="CC3300"/>
                </a:solidFill>
              </a:rPr>
              <a:t>Recently used as an alternative and substitutive source for FBS in human</a:t>
            </a:r>
            <a:r>
              <a:rPr lang="en-US" sz="2800" dirty="0" smtClean="0"/>
              <a:t> </a:t>
            </a:r>
          </a:p>
          <a:p>
            <a:pPr>
              <a:lnSpc>
                <a:spcPct val="80000"/>
              </a:lnSpc>
              <a:buNone/>
            </a:pPr>
            <a:r>
              <a:rPr lang="en-US" sz="2400" dirty="0" smtClean="0"/>
              <a:t>     </a:t>
            </a:r>
            <a:endParaRPr lang="en-US" dirty="0" smtClean="0"/>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p:cNvSpPr>
          <p:nvPr>
            <p:ph type="title" idx="4294967295"/>
          </p:nvPr>
        </p:nvSpPr>
        <p:spPr>
          <a:xfrm>
            <a:off x="1150938" y="214313"/>
            <a:ext cx="7793037" cy="700087"/>
          </a:xfrm>
        </p:spPr>
        <p:txBody>
          <a:bodyPr anchor="ctr"/>
          <a:lstStyle/>
          <a:p>
            <a:pPr algn="ctr" eaLnBrk="1" hangingPunct="1"/>
            <a:r>
              <a:rPr lang="en-US" sz="2800" b="1" dirty="0" smtClean="0"/>
              <a:t>PL Preparation</a:t>
            </a:r>
            <a:endParaRPr lang="en-US" sz="2000" dirty="0" smtClean="0"/>
          </a:p>
        </p:txBody>
      </p:sp>
      <p:sp>
        <p:nvSpPr>
          <p:cNvPr id="22531" name="Rectangle 3"/>
          <p:cNvSpPr>
            <a:spLocks noGrp="1"/>
          </p:cNvSpPr>
          <p:nvPr>
            <p:ph type="body" idx="4294967295"/>
          </p:nvPr>
        </p:nvSpPr>
        <p:spPr>
          <a:xfrm>
            <a:off x="1182688" y="990600"/>
            <a:ext cx="7772400" cy="5141913"/>
          </a:xfrm>
        </p:spPr>
        <p:txBody>
          <a:bodyPr/>
          <a:lstStyle/>
          <a:p>
            <a:pPr eaLnBrk="1" hangingPunct="1">
              <a:lnSpc>
                <a:spcPct val="90000"/>
              </a:lnSpc>
              <a:buFont typeface="Wingdings" pitchFamily="2" charset="2"/>
              <a:buNone/>
            </a:pPr>
            <a:r>
              <a:rPr lang="en-US" sz="1800" dirty="0" smtClean="0"/>
              <a:t>. </a:t>
            </a:r>
          </a:p>
          <a:p>
            <a:pPr algn="l" rtl="0" eaLnBrk="1" hangingPunct="1">
              <a:lnSpc>
                <a:spcPct val="90000"/>
              </a:lnSpc>
            </a:pPr>
            <a:r>
              <a:rPr lang="en-US" sz="2400" b="1" dirty="0" smtClean="0">
                <a:solidFill>
                  <a:srgbClr val="FF00FF"/>
                </a:solidFill>
              </a:rPr>
              <a:t>Expired human platelet units </a:t>
            </a:r>
            <a:r>
              <a:rPr lang="en-US" sz="2400" b="1" dirty="0" smtClean="0"/>
              <a:t>of 100 ml were taken from the blood bank at the Jordan university hospital</a:t>
            </a:r>
            <a:r>
              <a:rPr lang="en-US" sz="2000" dirty="0" smtClean="0"/>
              <a:t>. </a:t>
            </a:r>
            <a:r>
              <a:rPr lang="en-US" sz="1800" dirty="0" smtClean="0"/>
              <a:t> </a:t>
            </a:r>
          </a:p>
          <a:p>
            <a:pPr algn="l" rtl="0" eaLnBrk="1" hangingPunct="1">
              <a:lnSpc>
                <a:spcPct val="90000"/>
              </a:lnSpc>
            </a:pPr>
            <a:endParaRPr lang="en-US" sz="1800" dirty="0" smtClean="0"/>
          </a:p>
          <a:p>
            <a:pPr algn="l" rtl="0" eaLnBrk="1" hangingPunct="1">
              <a:lnSpc>
                <a:spcPct val="90000"/>
              </a:lnSpc>
            </a:pPr>
            <a:r>
              <a:rPr lang="en-US" sz="2400" dirty="0" smtClean="0"/>
              <a:t>The platelet unit was </a:t>
            </a:r>
            <a:r>
              <a:rPr lang="en-US" sz="2400" b="1" dirty="0" smtClean="0">
                <a:solidFill>
                  <a:srgbClr val="FF00FF"/>
                </a:solidFill>
              </a:rPr>
              <a:t>frozen at - 80°C, and then rapidly thawed</a:t>
            </a:r>
            <a:r>
              <a:rPr lang="en-US" sz="2400" dirty="0" smtClean="0">
                <a:solidFill>
                  <a:srgbClr val="FF00FF"/>
                </a:solidFill>
              </a:rPr>
              <a:t> at 37°C (twice)</a:t>
            </a:r>
            <a:r>
              <a:rPr lang="en-US" sz="2400" dirty="0" smtClean="0"/>
              <a:t>. </a:t>
            </a:r>
          </a:p>
          <a:p>
            <a:pPr algn="l" rtl="0" eaLnBrk="1" hangingPunct="1">
              <a:lnSpc>
                <a:spcPct val="90000"/>
              </a:lnSpc>
            </a:pPr>
            <a:endParaRPr lang="en-US" sz="2400" dirty="0" smtClean="0"/>
          </a:p>
          <a:p>
            <a:pPr algn="l" rtl="0" eaLnBrk="1" hangingPunct="1">
              <a:lnSpc>
                <a:spcPct val="90000"/>
              </a:lnSpc>
            </a:pPr>
            <a:r>
              <a:rPr lang="en-US" sz="2400" dirty="0" smtClean="0"/>
              <a:t>  The resulting  PL  was  </a:t>
            </a:r>
            <a:r>
              <a:rPr lang="en-US" sz="2400" b="1" dirty="0" smtClean="0">
                <a:solidFill>
                  <a:srgbClr val="FF00FF"/>
                </a:solidFill>
              </a:rPr>
              <a:t>centrifuged at 5000 rpm</a:t>
            </a:r>
            <a:r>
              <a:rPr lang="en-US" sz="2400" dirty="0" smtClean="0"/>
              <a:t> for 10 min at 4 °C to remove platelet bodies.</a:t>
            </a:r>
            <a:r>
              <a:rPr lang="en-US" sz="2800" dirty="0" smtClean="0"/>
              <a:t> </a:t>
            </a:r>
          </a:p>
          <a:p>
            <a:pPr algn="l" rtl="0" eaLnBrk="1" hangingPunct="1">
              <a:lnSpc>
                <a:spcPct val="90000"/>
              </a:lnSpc>
            </a:pPr>
            <a:endParaRPr lang="en-US" sz="2800" dirty="0" smtClean="0"/>
          </a:p>
          <a:p>
            <a:pPr algn="l" rtl="0" eaLnBrk="1" hangingPunct="1">
              <a:lnSpc>
                <a:spcPct val="90000"/>
              </a:lnSpc>
            </a:pPr>
            <a:r>
              <a:rPr lang="en-US" sz="2800" dirty="0" smtClean="0"/>
              <a:t>The PL was </a:t>
            </a:r>
            <a:r>
              <a:rPr lang="en-US" sz="2800" b="1" dirty="0" smtClean="0">
                <a:solidFill>
                  <a:srgbClr val="FF00FF"/>
                </a:solidFill>
              </a:rPr>
              <a:t>filtered through 0.22μm</a:t>
            </a:r>
            <a:r>
              <a:rPr lang="en-US" sz="2800" dirty="0" smtClean="0"/>
              <a:t> filters to remove platelet membranes.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Morphological characteristics of PDLSC</a:t>
            </a:r>
            <a:br>
              <a:rPr lang="en-US" dirty="0" smtClean="0"/>
            </a:b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solidFill>
                  <a:srgbClr val="002060"/>
                </a:solidFill>
              </a:rPr>
              <a:t>In</a:t>
            </a:r>
            <a:r>
              <a:rPr lang="en-US" b="1" dirty="0" smtClean="0">
                <a:solidFill>
                  <a:srgbClr val="00B0F0"/>
                </a:solidFill>
              </a:rPr>
              <a:t> HPL</a:t>
            </a:r>
            <a:r>
              <a:rPr lang="en-US" dirty="0" smtClean="0"/>
              <a:t>: </a:t>
            </a:r>
          </a:p>
          <a:p>
            <a:pPr>
              <a:buNone/>
            </a:pPr>
            <a:r>
              <a:rPr lang="en-US" dirty="0" smtClean="0"/>
              <a:t>	</a:t>
            </a:r>
            <a:r>
              <a:rPr lang="en-US" sz="2600" dirty="0" smtClean="0"/>
              <a:t>-appeared small and long-spindle shaped</a:t>
            </a:r>
          </a:p>
          <a:p>
            <a:pPr>
              <a:buNone/>
            </a:pPr>
            <a:r>
              <a:rPr lang="en-US" sz="2600" dirty="0" smtClean="0"/>
              <a:t>	-Have the tendency to grow overlapping to each other forming condensed colonies.</a:t>
            </a:r>
          </a:p>
          <a:p>
            <a:pPr>
              <a:buNone/>
            </a:pPr>
            <a:r>
              <a:rPr lang="en-US" sz="2600" dirty="0" smtClean="0"/>
              <a:t>	-Took 3-4 days to reach </a:t>
            </a:r>
            <a:r>
              <a:rPr lang="en-US" sz="2600" dirty="0" err="1" smtClean="0"/>
              <a:t>confluency</a:t>
            </a:r>
            <a:endParaRPr lang="en-US" sz="2600" dirty="0" smtClean="0"/>
          </a:p>
          <a:p>
            <a:pPr>
              <a:buNone/>
            </a:pPr>
            <a:r>
              <a:rPr lang="en-US" sz="2600" dirty="0" smtClean="0"/>
              <a:t>	-Greater density at different passages</a:t>
            </a:r>
          </a:p>
          <a:p>
            <a:r>
              <a:rPr lang="en-US" dirty="0" smtClean="0"/>
              <a:t>In </a:t>
            </a:r>
            <a:r>
              <a:rPr lang="en-US" b="1" dirty="0" smtClean="0">
                <a:solidFill>
                  <a:srgbClr val="00B0F0"/>
                </a:solidFill>
              </a:rPr>
              <a:t>FBS</a:t>
            </a:r>
            <a:r>
              <a:rPr lang="en-US" dirty="0" smtClean="0"/>
              <a:t>: </a:t>
            </a:r>
          </a:p>
          <a:p>
            <a:pPr>
              <a:buNone/>
            </a:pPr>
            <a:r>
              <a:rPr lang="en-US" dirty="0" smtClean="0"/>
              <a:t>	</a:t>
            </a:r>
            <a:r>
              <a:rPr lang="en-US" sz="2600" dirty="0" smtClean="0"/>
              <a:t>-form thicker flattened loosely segregated cells </a:t>
            </a:r>
          </a:p>
          <a:p>
            <a:pPr>
              <a:buNone/>
            </a:pPr>
            <a:r>
              <a:rPr lang="en-US" sz="2600" dirty="0" smtClean="0"/>
              <a:t>	-Took 6 days to reach confluence</a:t>
            </a:r>
          </a:p>
          <a:p>
            <a:pPr>
              <a:buNone/>
            </a:pPr>
            <a:r>
              <a:rPr lang="en-US" sz="2600" dirty="0" smtClean="0"/>
              <a:t>	-Less density</a:t>
            </a:r>
            <a:endParaRPr lang="en-US" sz="26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a:xfrm>
            <a:off x="309563" y="228600"/>
            <a:ext cx="7210425" cy="1081088"/>
          </a:xfrm>
        </p:spPr>
        <p:txBody>
          <a:bodyPr>
            <a:normAutofit/>
          </a:bodyPr>
          <a:lstStyle/>
          <a:p>
            <a:pPr algn="ctr" eaLnBrk="1" hangingPunct="1"/>
            <a:r>
              <a:rPr lang="en-US" sz="2400" b="1" dirty="0" smtClean="0"/>
              <a:t>PDLSC using different conc. of PL</a:t>
            </a:r>
          </a:p>
        </p:txBody>
      </p:sp>
      <p:pic>
        <p:nvPicPr>
          <p:cNvPr id="17411" name="Picture 7" descr="Copy of 19195733"/>
          <p:cNvPicPr>
            <a:picLocks noChangeAspect="1" noChangeArrowheads="1"/>
          </p:cNvPicPr>
          <p:nvPr/>
        </p:nvPicPr>
        <p:blipFill>
          <a:blip r:embed="rId3"/>
          <a:srcRect/>
          <a:stretch>
            <a:fillRect/>
          </a:stretch>
        </p:blipFill>
        <p:spPr bwMode="auto">
          <a:xfrm>
            <a:off x="2555875" y="4089401"/>
            <a:ext cx="4237038" cy="2311399"/>
          </a:xfrm>
          <a:prstGeom prst="rect">
            <a:avLst/>
          </a:prstGeom>
          <a:ln w="9525">
            <a:solidFill>
              <a:srgbClr val="000000"/>
            </a:solidFill>
            <a:miter lim="800000"/>
            <a:headEnd/>
            <a:tailEnd/>
          </a:ln>
          <a:effectLst>
            <a:outerShdw blurRad="50800" dist="38100" dir="2700000" algn="tl" rotWithShape="0">
              <a:srgbClr val="000000">
                <a:alpha val="43000"/>
              </a:srgbClr>
            </a:outerShdw>
          </a:effectLst>
          <a:extLst/>
        </p:spPr>
      </p:pic>
      <p:pic>
        <p:nvPicPr>
          <p:cNvPr id="17412" name="Picture 8" descr="Dental (Day 5) second well"/>
          <p:cNvPicPr>
            <a:picLocks noChangeAspect="1" noChangeArrowheads="1"/>
          </p:cNvPicPr>
          <p:nvPr/>
        </p:nvPicPr>
        <p:blipFill>
          <a:blip r:embed="rId4"/>
          <a:srcRect/>
          <a:stretch>
            <a:fillRect/>
          </a:stretch>
        </p:blipFill>
        <p:spPr bwMode="auto">
          <a:xfrm>
            <a:off x="4724400" y="1371599"/>
            <a:ext cx="3830638" cy="2362201"/>
          </a:xfrm>
          <a:prstGeom prst="rect">
            <a:avLst/>
          </a:prstGeom>
          <a:ln w="9525">
            <a:solidFill>
              <a:srgbClr val="000000"/>
            </a:solidFill>
            <a:miter lim="800000"/>
            <a:headEnd/>
            <a:tailEnd/>
          </a:ln>
          <a:effectLst>
            <a:outerShdw blurRad="50800" dist="38100" dir="2700000" algn="tl" rotWithShape="0">
              <a:srgbClr val="000000">
                <a:alpha val="43000"/>
              </a:srgbClr>
            </a:outerShdw>
          </a:effectLst>
          <a:extLst/>
        </p:spPr>
      </p:pic>
      <p:pic>
        <p:nvPicPr>
          <p:cNvPr id="17413" name="Picture 9" descr="Dental (day 5) P1"/>
          <p:cNvPicPr>
            <a:picLocks noChangeAspect="1" noChangeArrowheads="1"/>
          </p:cNvPicPr>
          <p:nvPr/>
        </p:nvPicPr>
        <p:blipFill>
          <a:blip r:embed="rId5"/>
          <a:srcRect/>
          <a:stretch>
            <a:fillRect/>
          </a:stretch>
        </p:blipFill>
        <p:spPr bwMode="auto">
          <a:xfrm>
            <a:off x="685800" y="1371599"/>
            <a:ext cx="3863975" cy="2362201"/>
          </a:xfrm>
          <a:prstGeom prst="rect">
            <a:avLst/>
          </a:prstGeom>
          <a:ln w="9525">
            <a:solidFill>
              <a:srgbClr val="000000"/>
            </a:solidFill>
            <a:miter lim="800000"/>
            <a:headEnd/>
            <a:tailEnd/>
          </a:ln>
          <a:effectLst>
            <a:outerShdw blurRad="50800" dist="38100" dir="2700000" algn="tl" rotWithShape="0">
              <a:srgbClr val="000000">
                <a:alpha val="43000"/>
              </a:srgbClr>
            </a:outerShdw>
          </a:effectLst>
          <a:extLst/>
        </p:spPr>
      </p:pic>
      <p:sp>
        <p:nvSpPr>
          <p:cNvPr id="12" name="Slide Number Placeholder 11"/>
          <p:cNvSpPr>
            <a:spLocks noGrp="1"/>
          </p:cNvSpPr>
          <p:nvPr>
            <p:ph type="sldNum" sz="quarter" idx="12"/>
          </p:nvPr>
        </p:nvSpPr>
        <p:spPr/>
        <p:txBody>
          <a:bodyPr/>
          <a:lstStyle/>
          <a:p>
            <a:pPr>
              <a:defRPr/>
            </a:pPr>
            <a:fld id="{D4B43B38-6F1B-492B-BB20-ECCBA1705507}" type="slidenum">
              <a:rPr lang="en-US" smtClean="0"/>
              <a:pPr>
                <a:defRPr/>
              </a:pPr>
              <a:t>19</a:t>
            </a:fld>
            <a:endParaRPr lang="en-US" dirty="0"/>
          </a:p>
        </p:txBody>
      </p:sp>
      <p:sp>
        <p:nvSpPr>
          <p:cNvPr id="10" name="TextBox 9"/>
          <p:cNvSpPr txBox="1"/>
          <p:nvPr/>
        </p:nvSpPr>
        <p:spPr>
          <a:xfrm>
            <a:off x="762000" y="1371600"/>
            <a:ext cx="457200" cy="369332"/>
          </a:xfrm>
          <a:prstGeom prst="rect">
            <a:avLst/>
          </a:prstGeom>
          <a:noFill/>
        </p:spPr>
        <p:txBody>
          <a:bodyPr wrap="square" rtlCol="0">
            <a:spAutoFit/>
          </a:bodyPr>
          <a:lstStyle/>
          <a:p>
            <a:r>
              <a:rPr lang="en-US" dirty="0" smtClean="0">
                <a:solidFill>
                  <a:schemeClr val="bg1"/>
                </a:solidFill>
              </a:rPr>
              <a:t>A</a:t>
            </a:r>
            <a:endParaRPr lang="en-US" dirty="0">
              <a:solidFill>
                <a:schemeClr val="bg1"/>
              </a:solidFill>
            </a:endParaRPr>
          </a:p>
        </p:txBody>
      </p:sp>
      <p:sp>
        <p:nvSpPr>
          <p:cNvPr id="11" name="TextBox 10"/>
          <p:cNvSpPr txBox="1"/>
          <p:nvPr/>
        </p:nvSpPr>
        <p:spPr>
          <a:xfrm>
            <a:off x="4800600" y="1371600"/>
            <a:ext cx="309700" cy="369332"/>
          </a:xfrm>
          <a:prstGeom prst="rect">
            <a:avLst/>
          </a:prstGeom>
          <a:noFill/>
        </p:spPr>
        <p:txBody>
          <a:bodyPr wrap="none" rtlCol="0">
            <a:spAutoFit/>
          </a:bodyPr>
          <a:lstStyle/>
          <a:p>
            <a:r>
              <a:rPr lang="en-US" dirty="0" smtClean="0">
                <a:solidFill>
                  <a:schemeClr val="bg1"/>
                </a:solidFill>
              </a:rPr>
              <a:t>B</a:t>
            </a:r>
            <a:endParaRPr lang="en-US" dirty="0">
              <a:solidFill>
                <a:schemeClr val="bg1"/>
              </a:solidFill>
            </a:endParaRPr>
          </a:p>
        </p:txBody>
      </p:sp>
      <p:sp>
        <p:nvSpPr>
          <p:cNvPr id="13" name="TextBox 12"/>
          <p:cNvSpPr txBox="1"/>
          <p:nvPr/>
        </p:nvSpPr>
        <p:spPr>
          <a:xfrm>
            <a:off x="2590800" y="4114800"/>
            <a:ext cx="308098" cy="369332"/>
          </a:xfrm>
          <a:prstGeom prst="rect">
            <a:avLst/>
          </a:prstGeom>
          <a:noFill/>
        </p:spPr>
        <p:txBody>
          <a:bodyPr wrap="none" rtlCol="0">
            <a:spAutoFit/>
          </a:bodyPr>
          <a:lstStyle/>
          <a:p>
            <a:r>
              <a:rPr lang="en-US" dirty="0" smtClean="0">
                <a:solidFill>
                  <a:schemeClr val="bg1"/>
                </a:solidFill>
              </a:rPr>
              <a:t>C</a:t>
            </a:r>
            <a:endParaRPr lang="en-US" dirty="0">
              <a:solidFill>
                <a:schemeClr val="bg1"/>
              </a:solidFill>
            </a:endParaRPr>
          </a:p>
        </p:txBody>
      </p:sp>
      <p:sp>
        <p:nvSpPr>
          <p:cNvPr id="14" name="TextBox 13"/>
          <p:cNvSpPr txBox="1"/>
          <p:nvPr/>
        </p:nvSpPr>
        <p:spPr>
          <a:xfrm>
            <a:off x="685800" y="1828800"/>
            <a:ext cx="997389" cy="369332"/>
          </a:xfrm>
          <a:prstGeom prst="rect">
            <a:avLst/>
          </a:prstGeom>
          <a:noFill/>
        </p:spPr>
        <p:txBody>
          <a:bodyPr wrap="none" rtlCol="0">
            <a:spAutoFit/>
          </a:bodyPr>
          <a:lstStyle/>
          <a:p>
            <a:r>
              <a:rPr lang="en-US" dirty="0" smtClean="0">
                <a:solidFill>
                  <a:schemeClr val="bg1"/>
                </a:solidFill>
              </a:rPr>
              <a:t>10% HPL</a:t>
            </a:r>
            <a:endParaRPr lang="en-US" dirty="0">
              <a:solidFill>
                <a:schemeClr val="bg1"/>
              </a:solidFill>
            </a:endParaRPr>
          </a:p>
        </p:txBody>
      </p:sp>
      <p:sp>
        <p:nvSpPr>
          <p:cNvPr id="15" name="TextBox 14"/>
          <p:cNvSpPr txBox="1"/>
          <p:nvPr/>
        </p:nvSpPr>
        <p:spPr>
          <a:xfrm>
            <a:off x="4800600" y="1676400"/>
            <a:ext cx="880369" cy="369332"/>
          </a:xfrm>
          <a:prstGeom prst="rect">
            <a:avLst/>
          </a:prstGeom>
          <a:noFill/>
        </p:spPr>
        <p:txBody>
          <a:bodyPr wrap="none" rtlCol="0">
            <a:spAutoFit/>
          </a:bodyPr>
          <a:lstStyle/>
          <a:p>
            <a:r>
              <a:rPr lang="en-US" dirty="0" smtClean="0">
                <a:solidFill>
                  <a:schemeClr val="bg1"/>
                </a:solidFill>
              </a:rPr>
              <a:t>5% HPL</a:t>
            </a:r>
            <a:endParaRPr lang="en-US" dirty="0">
              <a:solidFill>
                <a:schemeClr val="bg1"/>
              </a:solidFill>
            </a:endParaRPr>
          </a:p>
        </p:txBody>
      </p:sp>
      <p:sp>
        <p:nvSpPr>
          <p:cNvPr id="17" name="TextBox 16"/>
          <p:cNvSpPr txBox="1"/>
          <p:nvPr/>
        </p:nvSpPr>
        <p:spPr>
          <a:xfrm>
            <a:off x="2514600" y="4419600"/>
            <a:ext cx="878767" cy="369332"/>
          </a:xfrm>
          <a:prstGeom prst="rect">
            <a:avLst/>
          </a:prstGeom>
          <a:noFill/>
        </p:spPr>
        <p:txBody>
          <a:bodyPr wrap="none" rtlCol="0">
            <a:spAutoFit/>
          </a:bodyPr>
          <a:lstStyle/>
          <a:p>
            <a:r>
              <a:rPr lang="en-US" dirty="0" smtClean="0">
                <a:solidFill>
                  <a:schemeClr val="bg1"/>
                </a:solidFill>
              </a:rPr>
              <a:t>!0%FBS</a:t>
            </a:r>
            <a:endParaRPr lang="en-US" dirty="0">
              <a:solidFill>
                <a:schemeClr val="bg1"/>
              </a:solidFil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228600"/>
            <a:ext cx="8229600" cy="46038"/>
          </a:xfrm>
        </p:spPr>
        <p:txBody>
          <a:bodyPr>
            <a:normAutofit fontScale="90000"/>
          </a:bodyPr>
          <a:lstStyle/>
          <a:p>
            <a:endParaRPr lang="en-US" dirty="0"/>
          </a:p>
        </p:txBody>
      </p:sp>
      <p:sp>
        <p:nvSpPr>
          <p:cNvPr id="4" name="Content Placeholder 3"/>
          <p:cNvSpPr>
            <a:spLocks noGrp="1"/>
          </p:cNvSpPr>
          <p:nvPr>
            <p:ph idx="1"/>
          </p:nvPr>
        </p:nvSpPr>
        <p:spPr>
          <a:xfrm>
            <a:off x="457200" y="381000"/>
            <a:ext cx="8229600" cy="6112443"/>
          </a:xfrm>
          <a:prstGeom prst="rect">
            <a:avLst/>
          </a:prstGeom>
        </p:spPr>
        <p:txBody>
          <a:bodyPr wrap="square">
            <a:spAutoFit/>
          </a:bodyPr>
          <a:lstStyle/>
          <a:p>
            <a:r>
              <a:rPr lang="en-US" sz="2800" dirty="0" smtClean="0">
                <a:solidFill>
                  <a:srgbClr val="00B050"/>
                </a:solidFill>
              </a:rPr>
              <a:t>There are a number of conditions of the urinary bladder that can lead to loss of function</a:t>
            </a:r>
            <a:r>
              <a:rPr lang="en-US" sz="2800" b="1" dirty="0" smtClean="0">
                <a:solidFill>
                  <a:srgbClr val="00B050"/>
                </a:solidFill>
              </a:rPr>
              <a:t>: sever chronic urinary inflammations, cancer, spinal cord injury and congenital abnormalities</a:t>
            </a:r>
          </a:p>
          <a:p>
            <a:r>
              <a:rPr lang="en-US" sz="2800" dirty="0" smtClean="0"/>
              <a:t>At present, </a:t>
            </a:r>
            <a:r>
              <a:rPr lang="en-US" sz="2800" b="1" dirty="0" smtClean="0"/>
              <a:t>GI substitution </a:t>
            </a:r>
            <a:r>
              <a:rPr lang="en-US" sz="2800" dirty="0" smtClean="0"/>
              <a:t>is commonly employed for bladder reconstruction. However, complications include recurrent infections, bladder stones, metabolic disturbances, and carcinomas</a:t>
            </a:r>
            <a:endParaRPr lang="en-US" sz="2800" b="1" dirty="0" smtClean="0">
              <a:solidFill>
                <a:srgbClr val="00B050"/>
              </a:solidFill>
            </a:endParaRPr>
          </a:p>
          <a:p>
            <a:r>
              <a:rPr lang="en-US" sz="2800" dirty="0" smtClean="0">
                <a:solidFill>
                  <a:srgbClr val="00B0F0"/>
                </a:solidFill>
              </a:rPr>
              <a:t>Every 10 min., someone is added to the national </a:t>
            </a:r>
            <a:r>
              <a:rPr lang="en-US" sz="2800" b="1" dirty="0" smtClean="0">
                <a:solidFill>
                  <a:srgbClr val="00B0F0"/>
                </a:solidFill>
              </a:rPr>
              <a:t>transplant </a:t>
            </a:r>
            <a:r>
              <a:rPr lang="en-US" sz="2800" dirty="0" smtClean="0">
                <a:solidFill>
                  <a:srgbClr val="00B0F0"/>
                </a:solidFill>
              </a:rPr>
              <a:t>waiting list </a:t>
            </a:r>
          </a:p>
          <a:p>
            <a:pPr>
              <a:buNone/>
            </a:pPr>
            <a:r>
              <a:rPr lang="en-US" sz="2800" b="1" dirty="0" smtClean="0">
                <a:solidFill>
                  <a:srgbClr val="00B0F0"/>
                </a:solidFill>
              </a:rPr>
              <a:t>	On average, 21 people die each day while waiting for a transplant</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a:xfrm>
            <a:off x="309563" y="228600"/>
            <a:ext cx="7210425" cy="1081088"/>
          </a:xfrm>
        </p:spPr>
        <p:txBody>
          <a:bodyPr/>
          <a:lstStyle/>
          <a:p>
            <a:pPr eaLnBrk="1" hangingPunct="1"/>
            <a:r>
              <a:rPr lang="en-US" sz="2800" b="1" smtClean="0"/>
              <a:t>Growth curve for PDLSCs in HPL and FBS</a:t>
            </a:r>
          </a:p>
        </p:txBody>
      </p:sp>
      <p:sp>
        <p:nvSpPr>
          <p:cNvPr id="1028"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1026" name="Object 3"/>
          <p:cNvGraphicFramePr>
            <a:graphicFrameLocks noChangeAspect="1"/>
          </p:cNvGraphicFramePr>
          <p:nvPr/>
        </p:nvGraphicFramePr>
        <p:xfrm>
          <a:off x="827088" y="1557338"/>
          <a:ext cx="6643687" cy="3948112"/>
        </p:xfrm>
        <a:graphic>
          <a:graphicData uri="http://schemas.openxmlformats.org/presentationml/2006/ole">
            <mc:AlternateContent xmlns:mc="http://schemas.openxmlformats.org/markup-compatibility/2006">
              <mc:Choice xmlns:v="urn:schemas-microsoft-com:vml" Requires="v">
                <p:oleObj spid="_x0000_s56323" name="Prism 6" r:id="rId4" imgW="4390775" imgH="2908964" progId="">
                  <p:embed/>
                </p:oleObj>
              </mc:Choice>
              <mc:Fallback>
                <p:oleObj name="Prism 6" r:id="rId4" imgW="4390775" imgH="2908964"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088" y="1557338"/>
                        <a:ext cx="6643687" cy="3948112"/>
                      </a:xfrm>
                      <a:prstGeom prst="rect">
                        <a:avLst/>
                      </a:prstGeom>
                      <a:noFill/>
                      <a:ln w="28575">
                        <a:solidFill>
                          <a:srgbClr val="262626"/>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Slide Number Placeholder 7"/>
          <p:cNvSpPr>
            <a:spLocks noGrp="1"/>
          </p:cNvSpPr>
          <p:nvPr>
            <p:ph type="sldNum" sz="quarter" idx="12"/>
          </p:nvPr>
        </p:nvSpPr>
        <p:spPr>
          <a:xfrm>
            <a:off x="7564438" y="5908675"/>
            <a:ext cx="865187" cy="1092200"/>
          </a:xfrm>
        </p:spPr>
        <p:txBody>
          <a:bodyPr/>
          <a:lstStyle/>
          <a:p>
            <a:pPr algn="ctr">
              <a:defRPr/>
            </a:pPr>
            <a:fld id="{5BDD8DC7-11C7-4A65-91D7-414F923BF5A3}" type="slidenum">
              <a:rPr lang="en-US" sz="1600" smtClean="0"/>
              <a:pPr algn="ctr">
                <a:defRPr/>
              </a:pPr>
              <a:t>20</a:t>
            </a:fld>
            <a:endParaRPr lang="en-US" sz="1600"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p:cNvSpPr>
          <p:nvPr>
            <p:ph type="title" idx="4294967295"/>
          </p:nvPr>
        </p:nvSpPr>
        <p:spPr/>
        <p:txBody>
          <a:bodyPr anchor="ctr"/>
          <a:lstStyle/>
          <a:p>
            <a:pPr eaLnBrk="1" hangingPunct="1"/>
            <a:r>
              <a:rPr lang="en-US" sz="3200" b="1" dirty="0" err="1" smtClean="0">
                <a:solidFill>
                  <a:srgbClr val="7030A0"/>
                </a:solidFill>
              </a:rPr>
              <a:t>Immunophenotyping</a:t>
            </a:r>
            <a:r>
              <a:rPr lang="en-US" sz="3200" b="1" dirty="0" smtClean="0">
                <a:solidFill>
                  <a:srgbClr val="7030A0"/>
                </a:solidFill>
              </a:rPr>
              <a:t/>
            </a:r>
            <a:br>
              <a:rPr lang="en-US" sz="3200" b="1" dirty="0" smtClean="0">
                <a:solidFill>
                  <a:srgbClr val="7030A0"/>
                </a:solidFill>
              </a:rPr>
            </a:br>
            <a:r>
              <a:rPr lang="en-US" sz="3200" b="1" dirty="0" smtClean="0"/>
              <a:t>Flow </a:t>
            </a:r>
            <a:r>
              <a:rPr lang="en-US" sz="3200" b="1" dirty="0" err="1" smtClean="0"/>
              <a:t>cytometry</a:t>
            </a:r>
            <a:endParaRPr lang="en-US" sz="3200" b="1" dirty="0" smtClean="0"/>
          </a:p>
        </p:txBody>
      </p:sp>
      <p:sp>
        <p:nvSpPr>
          <p:cNvPr id="25603" name="Rectangle 3"/>
          <p:cNvSpPr>
            <a:spLocks noGrp="1"/>
          </p:cNvSpPr>
          <p:nvPr>
            <p:ph type="body" idx="4294967295"/>
          </p:nvPr>
        </p:nvSpPr>
        <p:spPr>
          <a:xfrm>
            <a:off x="457200" y="1219200"/>
            <a:ext cx="8229600" cy="4906963"/>
          </a:xfrm>
        </p:spPr>
        <p:txBody>
          <a:bodyPr>
            <a:normAutofit/>
          </a:bodyPr>
          <a:lstStyle/>
          <a:p>
            <a:pPr eaLnBrk="1" hangingPunct="1">
              <a:lnSpc>
                <a:spcPct val="90000"/>
              </a:lnSpc>
              <a:buFont typeface="Wingdings" pitchFamily="2" charset="2"/>
              <a:buNone/>
            </a:pPr>
            <a:r>
              <a:rPr lang="en-US" sz="2400" dirty="0" smtClean="0"/>
              <a:t> </a:t>
            </a:r>
          </a:p>
          <a:p>
            <a:pPr>
              <a:lnSpc>
                <a:spcPct val="90000"/>
              </a:lnSpc>
            </a:pPr>
            <a:r>
              <a:rPr lang="en-US" sz="2400" dirty="0" smtClean="0"/>
              <a:t>The cells were incubated with different </a:t>
            </a:r>
            <a:r>
              <a:rPr lang="en-US" sz="2400" dirty="0" err="1" smtClean="0"/>
              <a:t>fluorescinated</a:t>
            </a:r>
            <a:r>
              <a:rPr lang="en-US" sz="2400" dirty="0" smtClean="0"/>
              <a:t> monoclonal antibodies against different </a:t>
            </a:r>
            <a:r>
              <a:rPr lang="en-US" sz="2400" b="1" dirty="0" smtClean="0">
                <a:solidFill>
                  <a:srgbClr val="00B050"/>
                </a:solidFill>
              </a:rPr>
              <a:t>MSC-like markers and Hematopoietic stem cell markers .</a:t>
            </a:r>
            <a:r>
              <a:rPr lang="en-US" sz="2400" dirty="0" smtClean="0"/>
              <a:t> 	</a:t>
            </a:r>
          </a:p>
          <a:p>
            <a:pPr algn="l" rtl="0" eaLnBrk="1" hangingPunct="1">
              <a:lnSpc>
                <a:spcPct val="90000"/>
              </a:lnSpc>
              <a:buFont typeface="Wingdings" pitchFamily="2" charset="2"/>
              <a:buNone/>
            </a:pPr>
            <a:r>
              <a:rPr lang="en-US" sz="2400" b="1" dirty="0" smtClean="0">
                <a:solidFill>
                  <a:srgbClr val="99FF33"/>
                </a:solidFill>
              </a:rPr>
              <a:t>	</a:t>
            </a:r>
            <a:r>
              <a:rPr lang="en-US" sz="1600" dirty="0" smtClean="0"/>
              <a:t>	</a:t>
            </a:r>
            <a:endParaRPr lang="en-US" sz="2400" dirty="0" smtClean="0"/>
          </a:p>
          <a:p>
            <a:pPr algn="l" rtl="0" eaLnBrk="1" hangingPunct="1">
              <a:lnSpc>
                <a:spcPct val="90000"/>
              </a:lnSpc>
            </a:pPr>
            <a:r>
              <a:rPr lang="en-US" sz="2400" dirty="0" smtClean="0"/>
              <a:t>Cell fixative was added to the cells, and  were centrifuged at 1000 rpm for 5 min. Then, the cells were </a:t>
            </a:r>
            <a:r>
              <a:rPr lang="en-US" sz="2400" dirty="0" err="1" smtClean="0"/>
              <a:t>resuspended</a:t>
            </a:r>
            <a:r>
              <a:rPr lang="en-US" sz="2400" dirty="0" smtClean="0"/>
              <a:t> in PBS. </a:t>
            </a:r>
          </a:p>
          <a:p>
            <a:pPr algn="l" rtl="0" eaLnBrk="1" hangingPunct="1">
              <a:lnSpc>
                <a:spcPct val="90000"/>
              </a:lnSpc>
            </a:pPr>
            <a:endParaRPr lang="en-US" sz="2400" dirty="0" smtClean="0"/>
          </a:p>
          <a:p>
            <a:pPr algn="l" rtl="0" eaLnBrk="1" hangingPunct="1">
              <a:lnSpc>
                <a:spcPct val="90000"/>
              </a:lnSpc>
            </a:pPr>
            <a:r>
              <a:rPr lang="en-US" sz="2400" dirty="0" smtClean="0"/>
              <a:t>The expression profile was analyzed by Fluorescent activated cell sorter (FACS).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sz="3100" dirty="0" smtClean="0"/>
              <a:t>Antibodies utilized for cell surface marker analysis.</a:t>
            </a:r>
            <a:r>
              <a:rPr lang="en-US" dirty="0" smtClean="0"/>
              <a:t/>
            </a:r>
            <a:br>
              <a:rPr lang="en-US" dirty="0" smtClean="0"/>
            </a:br>
            <a:endParaRPr lang="en-US" dirty="0"/>
          </a:p>
        </p:txBody>
      </p:sp>
      <p:graphicFrame>
        <p:nvGraphicFramePr>
          <p:cNvPr id="4" name="Content Placeholder 3"/>
          <p:cNvGraphicFramePr>
            <a:graphicFrameLocks noGrp="1"/>
          </p:cNvGraphicFramePr>
          <p:nvPr>
            <p:ph idx="1"/>
          </p:nvPr>
        </p:nvGraphicFramePr>
        <p:xfrm>
          <a:off x="2819399" y="609600"/>
          <a:ext cx="4267201" cy="6248400"/>
        </p:xfrm>
        <a:graphic>
          <a:graphicData uri="http://schemas.openxmlformats.org/drawingml/2006/table">
            <a:tbl>
              <a:tblPr/>
              <a:tblGrid>
                <a:gridCol w="1781638"/>
                <a:gridCol w="1446738"/>
                <a:gridCol w="1038825"/>
              </a:tblGrid>
              <a:tr h="312420">
                <a:tc>
                  <a:txBody>
                    <a:bodyPr/>
                    <a:lstStyle/>
                    <a:p>
                      <a:pPr marL="0" marR="0">
                        <a:lnSpc>
                          <a:spcPct val="200000"/>
                        </a:lnSpc>
                        <a:spcBef>
                          <a:spcPts val="0"/>
                        </a:spcBef>
                        <a:spcAft>
                          <a:spcPts val="0"/>
                        </a:spcAft>
                      </a:pPr>
                      <a:r>
                        <a:rPr lang="en-US" sz="700">
                          <a:latin typeface="Times New Roman"/>
                          <a:ea typeface="Times New Roman"/>
                          <a:cs typeface="Arial"/>
                        </a:rPr>
                        <a:t>Antibody</a:t>
                      </a:r>
                      <a:endParaRPr lang="en-US" sz="700">
                        <a:latin typeface="Calibri"/>
                        <a:ea typeface="Calibri"/>
                        <a:cs typeface="Arial"/>
                      </a:endParaRPr>
                    </a:p>
                  </a:txBody>
                  <a:tcPr marL="42431" marR="42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200000"/>
                        </a:lnSpc>
                        <a:spcBef>
                          <a:spcPts val="0"/>
                        </a:spcBef>
                        <a:spcAft>
                          <a:spcPts val="0"/>
                        </a:spcAft>
                      </a:pPr>
                      <a:r>
                        <a:rPr lang="en-US" sz="700">
                          <a:latin typeface="Times New Roman"/>
                          <a:ea typeface="Times New Roman"/>
                          <a:cs typeface="Arial"/>
                        </a:rPr>
                        <a:t>Source </a:t>
                      </a:r>
                      <a:endParaRPr lang="en-US" sz="700">
                        <a:latin typeface="Calibri"/>
                        <a:ea typeface="Calibri"/>
                        <a:cs typeface="Arial"/>
                      </a:endParaRPr>
                    </a:p>
                  </a:txBody>
                  <a:tcPr marL="42431" marR="42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200000"/>
                        </a:lnSpc>
                        <a:spcBef>
                          <a:spcPts val="0"/>
                        </a:spcBef>
                        <a:spcAft>
                          <a:spcPts val="0"/>
                        </a:spcAft>
                      </a:pPr>
                      <a:r>
                        <a:rPr lang="en-US" sz="700">
                          <a:latin typeface="Times New Roman"/>
                          <a:ea typeface="Times New Roman"/>
                          <a:cs typeface="Arial"/>
                        </a:rPr>
                        <a:t>Dilution </a:t>
                      </a:r>
                      <a:endParaRPr lang="en-US" sz="700">
                        <a:latin typeface="Calibri"/>
                        <a:ea typeface="Calibri"/>
                        <a:cs typeface="Arial"/>
                      </a:endParaRPr>
                    </a:p>
                  </a:txBody>
                  <a:tcPr marL="42431" marR="42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12420">
                <a:tc>
                  <a:txBody>
                    <a:bodyPr/>
                    <a:lstStyle/>
                    <a:p>
                      <a:pPr marL="0" marR="0">
                        <a:lnSpc>
                          <a:spcPct val="200000"/>
                        </a:lnSpc>
                        <a:spcBef>
                          <a:spcPts val="0"/>
                        </a:spcBef>
                        <a:spcAft>
                          <a:spcPts val="0"/>
                        </a:spcAft>
                      </a:pPr>
                      <a:r>
                        <a:rPr lang="en-US" sz="700">
                          <a:latin typeface="Times New Roman"/>
                          <a:ea typeface="Times New Roman"/>
                          <a:cs typeface="Arial"/>
                        </a:rPr>
                        <a:t>CD44-PE </a:t>
                      </a:r>
                      <a:endParaRPr lang="en-US" sz="700">
                        <a:latin typeface="Calibri"/>
                        <a:ea typeface="Calibri"/>
                        <a:cs typeface="Arial"/>
                      </a:endParaRPr>
                    </a:p>
                  </a:txBody>
                  <a:tcPr marL="42431" marR="42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200000"/>
                        </a:lnSpc>
                        <a:spcBef>
                          <a:spcPts val="0"/>
                        </a:spcBef>
                        <a:spcAft>
                          <a:spcPts val="0"/>
                        </a:spcAft>
                      </a:pPr>
                      <a:r>
                        <a:rPr lang="en-US" sz="700">
                          <a:latin typeface="Times New Roman"/>
                          <a:ea typeface="Times New Roman"/>
                          <a:cs typeface="Arial"/>
                        </a:rPr>
                        <a:t>BD Pharmingen</a:t>
                      </a:r>
                      <a:endParaRPr lang="en-US" sz="700">
                        <a:latin typeface="Calibri"/>
                        <a:ea typeface="Calibri"/>
                        <a:cs typeface="Arial"/>
                      </a:endParaRPr>
                    </a:p>
                  </a:txBody>
                  <a:tcPr marL="42431" marR="42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200000"/>
                        </a:lnSpc>
                        <a:spcBef>
                          <a:spcPts val="0"/>
                        </a:spcBef>
                        <a:spcAft>
                          <a:spcPts val="0"/>
                        </a:spcAft>
                      </a:pPr>
                      <a:r>
                        <a:rPr lang="en-US" sz="700">
                          <a:latin typeface="Times New Roman"/>
                          <a:ea typeface="Times New Roman"/>
                          <a:cs typeface="Arial"/>
                        </a:rPr>
                        <a:t>1:20</a:t>
                      </a:r>
                      <a:endParaRPr lang="en-US" sz="700">
                        <a:latin typeface="Calibri"/>
                        <a:ea typeface="Calibri"/>
                        <a:cs typeface="Arial"/>
                      </a:endParaRPr>
                    </a:p>
                  </a:txBody>
                  <a:tcPr marL="42431" marR="42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12420">
                <a:tc>
                  <a:txBody>
                    <a:bodyPr/>
                    <a:lstStyle/>
                    <a:p>
                      <a:pPr marL="0" marR="0">
                        <a:lnSpc>
                          <a:spcPct val="200000"/>
                        </a:lnSpc>
                        <a:spcBef>
                          <a:spcPts val="0"/>
                        </a:spcBef>
                        <a:spcAft>
                          <a:spcPts val="0"/>
                        </a:spcAft>
                      </a:pPr>
                      <a:r>
                        <a:rPr lang="en-US" sz="700">
                          <a:latin typeface="Times New Roman"/>
                          <a:ea typeface="Times New Roman"/>
                          <a:cs typeface="Arial"/>
                        </a:rPr>
                        <a:t>CD105-PerCP</a:t>
                      </a:r>
                      <a:endParaRPr lang="en-US" sz="700">
                        <a:latin typeface="Calibri"/>
                        <a:ea typeface="Calibri"/>
                        <a:cs typeface="Arial"/>
                      </a:endParaRPr>
                    </a:p>
                  </a:txBody>
                  <a:tcPr marL="42431" marR="42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200000"/>
                        </a:lnSpc>
                        <a:spcBef>
                          <a:spcPts val="0"/>
                        </a:spcBef>
                        <a:spcAft>
                          <a:spcPts val="0"/>
                        </a:spcAft>
                      </a:pPr>
                      <a:r>
                        <a:rPr lang="en-US" sz="700">
                          <a:latin typeface="Times New Roman"/>
                          <a:ea typeface="Times New Roman"/>
                          <a:cs typeface="Arial"/>
                        </a:rPr>
                        <a:t>BD Pharmingen</a:t>
                      </a:r>
                      <a:endParaRPr lang="en-US" sz="700">
                        <a:latin typeface="Calibri"/>
                        <a:ea typeface="Calibri"/>
                        <a:cs typeface="Arial"/>
                      </a:endParaRPr>
                    </a:p>
                  </a:txBody>
                  <a:tcPr marL="42431" marR="42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200000"/>
                        </a:lnSpc>
                        <a:spcBef>
                          <a:spcPts val="0"/>
                        </a:spcBef>
                        <a:spcAft>
                          <a:spcPts val="0"/>
                        </a:spcAft>
                      </a:pPr>
                      <a:r>
                        <a:rPr lang="en-US" sz="700">
                          <a:latin typeface="Times New Roman"/>
                          <a:ea typeface="Times New Roman"/>
                          <a:cs typeface="Arial"/>
                        </a:rPr>
                        <a:t>1:20</a:t>
                      </a:r>
                      <a:endParaRPr lang="en-US" sz="700">
                        <a:latin typeface="Calibri"/>
                        <a:ea typeface="Calibri"/>
                        <a:cs typeface="Arial"/>
                      </a:endParaRPr>
                    </a:p>
                  </a:txBody>
                  <a:tcPr marL="42431" marR="42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12420">
                <a:tc>
                  <a:txBody>
                    <a:bodyPr/>
                    <a:lstStyle/>
                    <a:p>
                      <a:pPr marL="0" marR="0">
                        <a:lnSpc>
                          <a:spcPct val="200000"/>
                        </a:lnSpc>
                        <a:spcBef>
                          <a:spcPts val="0"/>
                        </a:spcBef>
                        <a:spcAft>
                          <a:spcPts val="0"/>
                        </a:spcAft>
                      </a:pPr>
                      <a:r>
                        <a:rPr lang="en-US" sz="700">
                          <a:latin typeface="Times New Roman"/>
                          <a:ea typeface="Times New Roman"/>
                          <a:cs typeface="Arial"/>
                        </a:rPr>
                        <a:t>CD90-FITC</a:t>
                      </a:r>
                      <a:endParaRPr lang="en-US" sz="700">
                        <a:latin typeface="Calibri"/>
                        <a:ea typeface="Calibri"/>
                        <a:cs typeface="Arial"/>
                      </a:endParaRPr>
                    </a:p>
                  </a:txBody>
                  <a:tcPr marL="42431" marR="42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200000"/>
                        </a:lnSpc>
                        <a:spcBef>
                          <a:spcPts val="0"/>
                        </a:spcBef>
                        <a:spcAft>
                          <a:spcPts val="0"/>
                        </a:spcAft>
                      </a:pPr>
                      <a:r>
                        <a:rPr lang="en-US" sz="700">
                          <a:latin typeface="Times New Roman"/>
                          <a:ea typeface="Times New Roman"/>
                          <a:cs typeface="Arial"/>
                        </a:rPr>
                        <a:t>BD Pharmingen</a:t>
                      </a:r>
                      <a:endParaRPr lang="en-US" sz="700">
                        <a:latin typeface="Calibri"/>
                        <a:ea typeface="Calibri"/>
                        <a:cs typeface="Arial"/>
                      </a:endParaRPr>
                    </a:p>
                  </a:txBody>
                  <a:tcPr marL="42431" marR="42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200000"/>
                        </a:lnSpc>
                        <a:spcBef>
                          <a:spcPts val="0"/>
                        </a:spcBef>
                        <a:spcAft>
                          <a:spcPts val="0"/>
                        </a:spcAft>
                      </a:pPr>
                      <a:r>
                        <a:rPr lang="en-US" sz="700">
                          <a:latin typeface="Times New Roman"/>
                          <a:ea typeface="Times New Roman"/>
                          <a:cs typeface="Arial"/>
                        </a:rPr>
                        <a:t>1:20</a:t>
                      </a:r>
                      <a:endParaRPr lang="en-US" sz="700">
                        <a:latin typeface="Calibri"/>
                        <a:ea typeface="Calibri"/>
                        <a:cs typeface="Arial"/>
                      </a:endParaRPr>
                    </a:p>
                  </a:txBody>
                  <a:tcPr marL="42431" marR="42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12420">
                <a:tc>
                  <a:txBody>
                    <a:bodyPr/>
                    <a:lstStyle/>
                    <a:p>
                      <a:pPr marL="0" marR="0">
                        <a:lnSpc>
                          <a:spcPct val="200000"/>
                        </a:lnSpc>
                        <a:spcBef>
                          <a:spcPts val="0"/>
                        </a:spcBef>
                        <a:spcAft>
                          <a:spcPts val="0"/>
                        </a:spcAft>
                      </a:pPr>
                      <a:r>
                        <a:rPr lang="en-US" sz="700">
                          <a:latin typeface="Times New Roman"/>
                          <a:ea typeface="Times New Roman"/>
                          <a:cs typeface="Arial"/>
                        </a:rPr>
                        <a:t>CD19-FITC</a:t>
                      </a:r>
                      <a:endParaRPr lang="en-US" sz="700">
                        <a:latin typeface="Calibri"/>
                        <a:ea typeface="Calibri"/>
                        <a:cs typeface="Arial"/>
                      </a:endParaRPr>
                    </a:p>
                  </a:txBody>
                  <a:tcPr marL="42431" marR="42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200000"/>
                        </a:lnSpc>
                        <a:spcBef>
                          <a:spcPts val="0"/>
                        </a:spcBef>
                        <a:spcAft>
                          <a:spcPts val="0"/>
                        </a:spcAft>
                      </a:pPr>
                      <a:r>
                        <a:rPr lang="en-US" sz="700">
                          <a:latin typeface="Times New Roman"/>
                          <a:ea typeface="Times New Roman"/>
                          <a:cs typeface="Arial"/>
                        </a:rPr>
                        <a:t>BD Pharmingen</a:t>
                      </a:r>
                      <a:endParaRPr lang="en-US" sz="700">
                        <a:latin typeface="Calibri"/>
                        <a:ea typeface="Calibri"/>
                        <a:cs typeface="Arial"/>
                      </a:endParaRPr>
                    </a:p>
                  </a:txBody>
                  <a:tcPr marL="42431" marR="42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200000"/>
                        </a:lnSpc>
                        <a:spcBef>
                          <a:spcPts val="0"/>
                        </a:spcBef>
                        <a:spcAft>
                          <a:spcPts val="0"/>
                        </a:spcAft>
                      </a:pPr>
                      <a:r>
                        <a:rPr lang="en-US" sz="700">
                          <a:latin typeface="Times New Roman"/>
                          <a:ea typeface="Times New Roman"/>
                          <a:cs typeface="Arial"/>
                        </a:rPr>
                        <a:t>1:5</a:t>
                      </a:r>
                      <a:endParaRPr lang="en-US" sz="700">
                        <a:latin typeface="Calibri"/>
                        <a:ea typeface="Calibri"/>
                        <a:cs typeface="Arial"/>
                      </a:endParaRPr>
                    </a:p>
                  </a:txBody>
                  <a:tcPr marL="42431" marR="42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12420">
                <a:tc>
                  <a:txBody>
                    <a:bodyPr/>
                    <a:lstStyle/>
                    <a:p>
                      <a:pPr marL="0" marR="0">
                        <a:lnSpc>
                          <a:spcPct val="200000"/>
                        </a:lnSpc>
                        <a:spcBef>
                          <a:spcPts val="0"/>
                        </a:spcBef>
                        <a:spcAft>
                          <a:spcPts val="0"/>
                        </a:spcAft>
                      </a:pPr>
                      <a:r>
                        <a:rPr lang="en-US" sz="700">
                          <a:latin typeface="Times New Roman"/>
                          <a:ea typeface="Times New Roman"/>
                          <a:cs typeface="Arial"/>
                        </a:rPr>
                        <a:t>CD73-APC</a:t>
                      </a:r>
                      <a:endParaRPr lang="en-US" sz="700">
                        <a:latin typeface="Calibri"/>
                        <a:ea typeface="Calibri"/>
                        <a:cs typeface="Arial"/>
                      </a:endParaRPr>
                    </a:p>
                  </a:txBody>
                  <a:tcPr marL="42431" marR="42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200000"/>
                        </a:lnSpc>
                        <a:spcBef>
                          <a:spcPts val="0"/>
                        </a:spcBef>
                        <a:spcAft>
                          <a:spcPts val="0"/>
                        </a:spcAft>
                      </a:pPr>
                      <a:r>
                        <a:rPr lang="en-US" sz="700">
                          <a:latin typeface="Times New Roman"/>
                          <a:ea typeface="Times New Roman"/>
                          <a:cs typeface="Arial"/>
                        </a:rPr>
                        <a:t>BD Pharmingen</a:t>
                      </a:r>
                      <a:endParaRPr lang="en-US" sz="700">
                        <a:latin typeface="Calibri"/>
                        <a:ea typeface="Calibri"/>
                        <a:cs typeface="Arial"/>
                      </a:endParaRPr>
                    </a:p>
                  </a:txBody>
                  <a:tcPr marL="42431" marR="42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200000"/>
                        </a:lnSpc>
                        <a:spcBef>
                          <a:spcPts val="0"/>
                        </a:spcBef>
                        <a:spcAft>
                          <a:spcPts val="0"/>
                        </a:spcAft>
                      </a:pPr>
                      <a:r>
                        <a:rPr lang="en-US" sz="700">
                          <a:latin typeface="Times New Roman"/>
                          <a:ea typeface="Times New Roman"/>
                          <a:cs typeface="Arial"/>
                        </a:rPr>
                        <a:t>1:20</a:t>
                      </a:r>
                      <a:endParaRPr lang="en-US" sz="700">
                        <a:latin typeface="Calibri"/>
                        <a:ea typeface="Calibri"/>
                        <a:cs typeface="Arial"/>
                      </a:endParaRPr>
                    </a:p>
                  </a:txBody>
                  <a:tcPr marL="42431" marR="42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12420">
                <a:tc>
                  <a:txBody>
                    <a:bodyPr/>
                    <a:lstStyle/>
                    <a:p>
                      <a:pPr marL="0" marR="0">
                        <a:lnSpc>
                          <a:spcPct val="200000"/>
                        </a:lnSpc>
                        <a:spcBef>
                          <a:spcPts val="0"/>
                        </a:spcBef>
                        <a:spcAft>
                          <a:spcPts val="0"/>
                        </a:spcAft>
                      </a:pPr>
                      <a:r>
                        <a:rPr lang="en-US" sz="700">
                          <a:latin typeface="Times New Roman"/>
                          <a:ea typeface="Times New Roman"/>
                          <a:cs typeface="Arial"/>
                        </a:rPr>
                        <a:t>CD34-PE</a:t>
                      </a:r>
                      <a:endParaRPr lang="en-US" sz="700">
                        <a:latin typeface="Calibri"/>
                        <a:ea typeface="Calibri"/>
                        <a:cs typeface="Arial"/>
                      </a:endParaRPr>
                    </a:p>
                  </a:txBody>
                  <a:tcPr marL="42431" marR="42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200000"/>
                        </a:lnSpc>
                        <a:spcBef>
                          <a:spcPts val="0"/>
                        </a:spcBef>
                        <a:spcAft>
                          <a:spcPts val="0"/>
                        </a:spcAft>
                      </a:pPr>
                      <a:r>
                        <a:rPr lang="en-US" sz="700">
                          <a:latin typeface="Times New Roman"/>
                          <a:ea typeface="Times New Roman"/>
                          <a:cs typeface="Arial"/>
                        </a:rPr>
                        <a:t>eBioscience</a:t>
                      </a:r>
                      <a:endParaRPr lang="en-US" sz="700">
                        <a:latin typeface="Calibri"/>
                        <a:ea typeface="Calibri"/>
                        <a:cs typeface="Arial"/>
                      </a:endParaRPr>
                    </a:p>
                  </a:txBody>
                  <a:tcPr marL="42431" marR="42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200000"/>
                        </a:lnSpc>
                        <a:spcBef>
                          <a:spcPts val="0"/>
                        </a:spcBef>
                        <a:spcAft>
                          <a:spcPts val="0"/>
                        </a:spcAft>
                      </a:pPr>
                      <a:r>
                        <a:rPr lang="en-US" sz="700">
                          <a:latin typeface="Times New Roman"/>
                          <a:ea typeface="Times New Roman"/>
                          <a:cs typeface="Arial"/>
                        </a:rPr>
                        <a:t>1:20</a:t>
                      </a:r>
                      <a:endParaRPr lang="en-US" sz="700">
                        <a:latin typeface="Calibri"/>
                        <a:ea typeface="Calibri"/>
                        <a:cs typeface="Arial"/>
                      </a:endParaRPr>
                    </a:p>
                  </a:txBody>
                  <a:tcPr marL="42431" marR="42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12420">
                <a:tc>
                  <a:txBody>
                    <a:bodyPr/>
                    <a:lstStyle/>
                    <a:p>
                      <a:pPr marL="0" marR="0">
                        <a:lnSpc>
                          <a:spcPct val="200000"/>
                        </a:lnSpc>
                        <a:spcBef>
                          <a:spcPts val="0"/>
                        </a:spcBef>
                        <a:spcAft>
                          <a:spcPts val="0"/>
                        </a:spcAft>
                      </a:pPr>
                      <a:r>
                        <a:rPr lang="en-US" sz="700">
                          <a:latin typeface="Times New Roman"/>
                          <a:ea typeface="Times New Roman"/>
                          <a:cs typeface="Arial"/>
                        </a:rPr>
                        <a:t>CD117-PE</a:t>
                      </a:r>
                      <a:endParaRPr lang="en-US" sz="700">
                        <a:latin typeface="Calibri"/>
                        <a:ea typeface="Calibri"/>
                        <a:cs typeface="Arial"/>
                      </a:endParaRPr>
                    </a:p>
                  </a:txBody>
                  <a:tcPr marL="42431" marR="42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200000"/>
                        </a:lnSpc>
                        <a:spcBef>
                          <a:spcPts val="0"/>
                        </a:spcBef>
                        <a:spcAft>
                          <a:spcPts val="0"/>
                        </a:spcAft>
                      </a:pPr>
                      <a:r>
                        <a:rPr lang="en-US" sz="700">
                          <a:latin typeface="Times New Roman"/>
                          <a:ea typeface="Times New Roman"/>
                          <a:cs typeface="Arial"/>
                        </a:rPr>
                        <a:t>eBiosciences</a:t>
                      </a:r>
                      <a:endParaRPr lang="en-US" sz="700">
                        <a:latin typeface="Calibri"/>
                        <a:ea typeface="Calibri"/>
                        <a:cs typeface="Arial"/>
                      </a:endParaRPr>
                    </a:p>
                  </a:txBody>
                  <a:tcPr marL="42431" marR="42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200000"/>
                        </a:lnSpc>
                        <a:spcBef>
                          <a:spcPts val="0"/>
                        </a:spcBef>
                        <a:spcAft>
                          <a:spcPts val="0"/>
                        </a:spcAft>
                      </a:pPr>
                      <a:r>
                        <a:rPr lang="en-US" sz="700">
                          <a:latin typeface="Times New Roman"/>
                          <a:ea typeface="Times New Roman"/>
                          <a:cs typeface="Arial"/>
                        </a:rPr>
                        <a:t>1:20</a:t>
                      </a:r>
                      <a:endParaRPr lang="en-US" sz="700">
                        <a:latin typeface="Calibri"/>
                        <a:ea typeface="Calibri"/>
                        <a:cs typeface="Arial"/>
                      </a:endParaRPr>
                    </a:p>
                  </a:txBody>
                  <a:tcPr marL="42431" marR="42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12420">
                <a:tc>
                  <a:txBody>
                    <a:bodyPr/>
                    <a:lstStyle/>
                    <a:p>
                      <a:pPr marL="0" marR="0">
                        <a:lnSpc>
                          <a:spcPct val="200000"/>
                        </a:lnSpc>
                        <a:spcBef>
                          <a:spcPts val="0"/>
                        </a:spcBef>
                        <a:spcAft>
                          <a:spcPts val="0"/>
                        </a:spcAft>
                      </a:pPr>
                      <a:r>
                        <a:rPr lang="en-US" sz="700">
                          <a:latin typeface="Times New Roman"/>
                          <a:ea typeface="Times New Roman"/>
                          <a:cs typeface="Arial"/>
                        </a:rPr>
                        <a:t>SSEA1-PE</a:t>
                      </a:r>
                      <a:endParaRPr lang="en-US" sz="700">
                        <a:latin typeface="Calibri"/>
                        <a:ea typeface="Calibri"/>
                        <a:cs typeface="Arial"/>
                      </a:endParaRPr>
                    </a:p>
                  </a:txBody>
                  <a:tcPr marL="42431" marR="42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200000"/>
                        </a:lnSpc>
                        <a:spcBef>
                          <a:spcPts val="0"/>
                        </a:spcBef>
                        <a:spcAft>
                          <a:spcPts val="0"/>
                        </a:spcAft>
                      </a:pPr>
                      <a:r>
                        <a:rPr lang="en-US" sz="700">
                          <a:latin typeface="Times New Roman"/>
                          <a:ea typeface="Times New Roman"/>
                          <a:cs typeface="Arial"/>
                        </a:rPr>
                        <a:t>BD Pharmingen</a:t>
                      </a:r>
                      <a:endParaRPr lang="en-US" sz="700">
                        <a:latin typeface="Calibri"/>
                        <a:ea typeface="Calibri"/>
                        <a:cs typeface="Arial"/>
                      </a:endParaRPr>
                    </a:p>
                  </a:txBody>
                  <a:tcPr marL="42431" marR="42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200000"/>
                        </a:lnSpc>
                        <a:spcBef>
                          <a:spcPts val="0"/>
                        </a:spcBef>
                        <a:spcAft>
                          <a:spcPts val="0"/>
                        </a:spcAft>
                      </a:pPr>
                      <a:r>
                        <a:rPr lang="en-US" sz="700">
                          <a:latin typeface="Times New Roman"/>
                          <a:ea typeface="Times New Roman"/>
                          <a:cs typeface="Arial"/>
                        </a:rPr>
                        <a:t>1:20</a:t>
                      </a:r>
                      <a:endParaRPr lang="en-US" sz="700">
                        <a:latin typeface="Calibri"/>
                        <a:ea typeface="Calibri"/>
                        <a:cs typeface="Arial"/>
                      </a:endParaRPr>
                    </a:p>
                  </a:txBody>
                  <a:tcPr marL="42431" marR="42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12420">
                <a:tc>
                  <a:txBody>
                    <a:bodyPr/>
                    <a:lstStyle/>
                    <a:p>
                      <a:pPr marL="0" marR="0">
                        <a:lnSpc>
                          <a:spcPct val="200000"/>
                        </a:lnSpc>
                        <a:spcBef>
                          <a:spcPts val="0"/>
                        </a:spcBef>
                        <a:spcAft>
                          <a:spcPts val="0"/>
                        </a:spcAft>
                      </a:pPr>
                      <a:r>
                        <a:rPr lang="en-US" sz="700">
                          <a:latin typeface="Times New Roman"/>
                          <a:ea typeface="Times New Roman"/>
                          <a:cs typeface="Arial"/>
                        </a:rPr>
                        <a:t>SSEA3-FITC</a:t>
                      </a:r>
                      <a:endParaRPr lang="en-US" sz="700">
                        <a:latin typeface="Calibri"/>
                        <a:ea typeface="Calibri"/>
                        <a:cs typeface="Arial"/>
                      </a:endParaRPr>
                    </a:p>
                  </a:txBody>
                  <a:tcPr marL="42431" marR="42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200000"/>
                        </a:lnSpc>
                        <a:spcBef>
                          <a:spcPts val="0"/>
                        </a:spcBef>
                        <a:spcAft>
                          <a:spcPts val="0"/>
                        </a:spcAft>
                      </a:pPr>
                      <a:r>
                        <a:rPr lang="en-US" sz="700">
                          <a:latin typeface="Times New Roman"/>
                          <a:ea typeface="Times New Roman"/>
                          <a:cs typeface="Arial"/>
                        </a:rPr>
                        <a:t>BD Pharmingen</a:t>
                      </a:r>
                      <a:endParaRPr lang="en-US" sz="700">
                        <a:latin typeface="Calibri"/>
                        <a:ea typeface="Calibri"/>
                        <a:cs typeface="Arial"/>
                      </a:endParaRPr>
                    </a:p>
                  </a:txBody>
                  <a:tcPr marL="42431" marR="42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200000"/>
                        </a:lnSpc>
                        <a:spcBef>
                          <a:spcPts val="0"/>
                        </a:spcBef>
                        <a:spcAft>
                          <a:spcPts val="0"/>
                        </a:spcAft>
                      </a:pPr>
                      <a:r>
                        <a:rPr lang="en-US" sz="700">
                          <a:latin typeface="Times New Roman"/>
                          <a:ea typeface="Times New Roman"/>
                          <a:cs typeface="Arial"/>
                        </a:rPr>
                        <a:t>1:20</a:t>
                      </a:r>
                      <a:endParaRPr lang="en-US" sz="700">
                        <a:latin typeface="Calibri"/>
                        <a:ea typeface="Calibri"/>
                        <a:cs typeface="Arial"/>
                      </a:endParaRPr>
                    </a:p>
                  </a:txBody>
                  <a:tcPr marL="42431" marR="42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12420">
                <a:tc>
                  <a:txBody>
                    <a:bodyPr/>
                    <a:lstStyle/>
                    <a:p>
                      <a:pPr marL="0" marR="0">
                        <a:lnSpc>
                          <a:spcPct val="200000"/>
                        </a:lnSpc>
                        <a:spcBef>
                          <a:spcPts val="0"/>
                        </a:spcBef>
                        <a:spcAft>
                          <a:spcPts val="0"/>
                        </a:spcAft>
                      </a:pPr>
                      <a:r>
                        <a:rPr lang="en-US" sz="700">
                          <a:latin typeface="Times New Roman"/>
                          <a:ea typeface="Times New Roman"/>
                          <a:cs typeface="Arial"/>
                        </a:rPr>
                        <a:t>SSEA4-PerCP</a:t>
                      </a:r>
                      <a:endParaRPr lang="en-US" sz="700">
                        <a:latin typeface="Calibri"/>
                        <a:ea typeface="Calibri"/>
                        <a:cs typeface="Arial"/>
                      </a:endParaRPr>
                    </a:p>
                  </a:txBody>
                  <a:tcPr marL="42431" marR="42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200000"/>
                        </a:lnSpc>
                        <a:spcBef>
                          <a:spcPts val="0"/>
                        </a:spcBef>
                        <a:spcAft>
                          <a:spcPts val="0"/>
                        </a:spcAft>
                      </a:pPr>
                      <a:r>
                        <a:rPr lang="en-US" sz="700">
                          <a:latin typeface="Times New Roman"/>
                          <a:ea typeface="Times New Roman"/>
                          <a:cs typeface="Arial"/>
                        </a:rPr>
                        <a:t>BD Pharmingen</a:t>
                      </a:r>
                      <a:endParaRPr lang="en-US" sz="700">
                        <a:latin typeface="Calibri"/>
                        <a:ea typeface="Calibri"/>
                        <a:cs typeface="Arial"/>
                      </a:endParaRPr>
                    </a:p>
                  </a:txBody>
                  <a:tcPr marL="42431" marR="42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200000"/>
                        </a:lnSpc>
                        <a:spcBef>
                          <a:spcPts val="0"/>
                        </a:spcBef>
                        <a:spcAft>
                          <a:spcPts val="0"/>
                        </a:spcAft>
                      </a:pPr>
                      <a:r>
                        <a:rPr lang="en-US" sz="700">
                          <a:latin typeface="Times New Roman"/>
                          <a:ea typeface="Times New Roman"/>
                          <a:cs typeface="Arial"/>
                        </a:rPr>
                        <a:t>1:20</a:t>
                      </a:r>
                      <a:endParaRPr lang="en-US" sz="700">
                        <a:latin typeface="Calibri"/>
                        <a:ea typeface="Calibri"/>
                        <a:cs typeface="Arial"/>
                      </a:endParaRPr>
                    </a:p>
                  </a:txBody>
                  <a:tcPr marL="42431" marR="42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12420">
                <a:tc>
                  <a:txBody>
                    <a:bodyPr/>
                    <a:lstStyle/>
                    <a:p>
                      <a:pPr marL="0" marR="0">
                        <a:lnSpc>
                          <a:spcPct val="200000"/>
                        </a:lnSpc>
                        <a:spcBef>
                          <a:spcPts val="0"/>
                        </a:spcBef>
                        <a:spcAft>
                          <a:spcPts val="0"/>
                        </a:spcAft>
                      </a:pPr>
                      <a:r>
                        <a:rPr lang="en-US" sz="700">
                          <a:latin typeface="Times New Roman"/>
                          <a:ea typeface="Times New Roman"/>
                          <a:cs typeface="Arial"/>
                        </a:rPr>
                        <a:t>CD14-PE </a:t>
                      </a:r>
                      <a:endParaRPr lang="en-US" sz="700">
                        <a:latin typeface="Calibri"/>
                        <a:ea typeface="Calibri"/>
                        <a:cs typeface="Arial"/>
                      </a:endParaRPr>
                    </a:p>
                  </a:txBody>
                  <a:tcPr marL="42431" marR="42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200000"/>
                        </a:lnSpc>
                        <a:spcBef>
                          <a:spcPts val="0"/>
                        </a:spcBef>
                        <a:spcAft>
                          <a:spcPts val="0"/>
                        </a:spcAft>
                      </a:pPr>
                      <a:r>
                        <a:rPr lang="en-US" sz="700">
                          <a:latin typeface="Times New Roman"/>
                          <a:ea typeface="Times New Roman"/>
                          <a:cs typeface="Arial"/>
                        </a:rPr>
                        <a:t>BD Pharmingen</a:t>
                      </a:r>
                      <a:endParaRPr lang="en-US" sz="700">
                        <a:latin typeface="Calibri"/>
                        <a:ea typeface="Calibri"/>
                        <a:cs typeface="Arial"/>
                      </a:endParaRPr>
                    </a:p>
                  </a:txBody>
                  <a:tcPr marL="42431" marR="42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200000"/>
                        </a:lnSpc>
                        <a:spcBef>
                          <a:spcPts val="0"/>
                        </a:spcBef>
                        <a:spcAft>
                          <a:spcPts val="0"/>
                        </a:spcAft>
                      </a:pPr>
                      <a:r>
                        <a:rPr lang="en-US" sz="700">
                          <a:latin typeface="Times New Roman"/>
                          <a:ea typeface="Times New Roman"/>
                          <a:cs typeface="Arial"/>
                        </a:rPr>
                        <a:t>1:5</a:t>
                      </a:r>
                      <a:endParaRPr lang="en-US" sz="700">
                        <a:latin typeface="Calibri"/>
                        <a:ea typeface="Calibri"/>
                        <a:cs typeface="Arial"/>
                      </a:endParaRPr>
                    </a:p>
                  </a:txBody>
                  <a:tcPr marL="42431" marR="42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12420">
                <a:tc>
                  <a:txBody>
                    <a:bodyPr/>
                    <a:lstStyle/>
                    <a:p>
                      <a:pPr marL="0" marR="0">
                        <a:lnSpc>
                          <a:spcPct val="200000"/>
                        </a:lnSpc>
                        <a:spcBef>
                          <a:spcPts val="0"/>
                        </a:spcBef>
                        <a:spcAft>
                          <a:spcPts val="0"/>
                        </a:spcAft>
                      </a:pPr>
                      <a:r>
                        <a:rPr lang="en-US" sz="700">
                          <a:latin typeface="Times New Roman"/>
                          <a:ea typeface="Times New Roman"/>
                          <a:cs typeface="Arial"/>
                        </a:rPr>
                        <a:t>CD31-FITC </a:t>
                      </a:r>
                      <a:endParaRPr lang="en-US" sz="700">
                        <a:latin typeface="Calibri"/>
                        <a:ea typeface="Calibri"/>
                        <a:cs typeface="Arial"/>
                      </a:endParaRPr>
                    </a:p>
                  </a:txBody>
                  <a:tcPr marL="42431" marR="42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200000"/>
                        </a:lnSpc>
                        <a:spcBef>
                          <a:spcPts val="0"/>
                        </a:spcBef>
                        <a:spcAft>
                          <a:spcPts val="0"/>
                        </a:spcAft>
                      </a:pPr>
                      <a:r>
                        <a:rPr lang="en-US" sz="700">
                          <a:latin typeface="Times New Roman"/>
                          <a:ea typeface="Times New Roman"/>
                          <a:cs typeface="Arial"/>
                        </a:rPr>
                        <a:t>eBioscience</a:t>
                      </a:r>
                      <a:endParaRPr lang="en-US" sz="700">
                        <a:latin typeface="Calibri"/>
                        <a:ea typeface="Calibri"/>
                        <a:cs typeface="Arial"/>
                      </a:endParaRPr>
                    </a:p>
                  </a:txBody>
                  <a:tcPr marL="42431" marR="42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200000"/>
                        </a:lnSpc>
                        <a:spcBef>
                          <a:spcPts val="0"/>
                        </a:spcBef>
                        <a:spcAft>
                          <a:spcPts val="0"/>
                        </a:spcAft>
                      </a:pPr>
                      <a:r>
                        <a:rPr lang="en-US" sz="700">
                          <a:latin typeface="Times New Roman"/>
                          <a:ea typeface="Times New Roman"/>
                          <a:cs typeface="Arial"/>
                        </a:rPr>
                        <a:t>1:20</a:t>
                      </a:r>
                      <a:endParaRPr lang="en-US" sz="700">
                        <a:latin typeface="Calibri"/>
                        <a:ea typeface="Calibri"/>
                        <a:cs typeface="Arial"/>
                      </a:endParaRPr>
                    </a:p>
                  </a:txBody>
                  <a:tcPr marL="42431" marR="42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12420">
                <a:tc>
                  <a:txBody>
                    <a:bodyPr/>
                    <a:lstStyle/>
                    <a:p>
                      <a:pPr marL="0" marR="0">
                        <a:lnSpc>
                          <a:spcPct val="200000"/>
                        </a:lnSpc>
                        <a:spcBef>
                          <a:spcPts val="0"/>
                        </a:spcBef>
                        <a:spcAft>
                          <a:spcPts val="0"/>
                        </a:spcAft>
                      </a:pPr>
                      <a:r>
                        <a:rPr lang="en-US" sz="700">
                          <a:latin typeface="Times New Roman"/>
                          <a:ea typeface="Times New Roman"/>
                          <a:cs typeface="Arial"/>
                        </a:rPr>
                        <a:t>CD33-FITC </a:t>
                      </a:r>
                      <a:endParaRPr lang="en-US" sz="700">
                        <a:latin typeface="Calibri"/>
                        <a:ea typeface="Calibri"/>
                        <a:cs typeface="Arial"/>
                      </a:endParaRPr>
                    </a:p>
                  </a:txBody>
                  <a:tcPr marL="42431" marR="42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200000"/>
                        </a:lnSpc>
                        <a:spcBef>
                          <a:spcPts val="0"/>
                        </a:spcBef>
                        <a:spcAft>
                          <a:spcPts val="0"/>
                        </a:spcAft>
                      </a:pPr>
                      <a:r>
                        <a:rPr lang="en-US" sz="700">
                          <a:latin typeface="Times New Roman"/>
                          <a:ea typeface="Times New Roman"/>
                          <a:cs typeface="Arial"/>
                        </a:rPr>
                        <a:t>eBioscience</a:t>
                      </a:r>
                      <a:endParaRPr lang="en-US" sz="700">
                        <a:latin typeface="Calibri"/>
                        <a:ea typeface="Calibri"/>
                        <a:cs typeface="Arial"/>
                      </a:endParaRPr>
                    </a:p>
                  </a:txBody>
                  <a:tcPr marL="42431" marR="42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200000"/>
                        </a:lnSpc>
                        <a:spcBef>
                          <a:spcPts val="0"/>
                        </a:spcBef>
                        <a:spcAft>
                          <a:spcPts val="0"/>
                        </a:spcAft>
                      </a:pPr>
                      <a:r>
                        <a:rPr lang="en-US" sz="700">
                          <a:latin typeface="Times New Roman"/>
                          <a:ea typeface="Times New Roman"/>
                          <a:cs typeface="Arial"/>
                        </a:rPr>
                        <a:t>1:20</a:t>
                      </a:r>
                      <a:endParaRPr lang="en-US" sz="700">
                        <a:latin typeface="Calibri"/>
                        <a:ea typeface="Calibri"/>
                        <a:cs typeface="Arial"/>
                      </a:endParaRPr>
                    </a:p>
                  </a:txBody>
                  <a:tcPr marL="42431" marR="42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12420">
                <a:tc>
                  <a:txBody>
                    <a:bodyPr/>
                    <a:lstStyle/>
                    <a:p>
                      <a:pPr marL="0" marR="0">
                        <a:lnSpc>
                          <a:spcPct val="200000"/>
                        </a:lnSpc>
                        <a:spcBef>
                          <a:spcPts val="0"/>
                        </a:spcBef>
                        <a:spcAft>
                          <a:spcPts val="0"/>
                        </a:spcAft>
                      </a:pPr>
                      <a:r>
                        <a:rPr lang="en-US" sz="700">
                          <a:latin typeface="Times New Roman"/>
                          <a:ea typeface="Times New Roman"/>
                          <a:cs typeface="Arial"/>
                        </a:rPr>
                        <a:t>CD45-FITC</a:t>
                      </a:r>
                      <a:endParaRPr lang="en-US" sz="700">
                        <a:latin typeface="Calibri"/>
                        <a:ea typeface="Calibri"/>
                        <a:cs typeface="Arial"/>
                      </a:endParaRPr>
                    </a:p>
                  </a:txBody>
                  <a:tcPr marL="42431" marR="42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200000"/>
                        </a:lnSpc>
                        <a:spcBef>
                          <a:spcPts val="0"/>
                        </a:spcBef>
                        <a:spcAft>
                          <a:spcPts val="0"/>
                        </a:spcAft>
                      </a:pPr>
                      <a:r>
                        <a:rPr lang="en-US" sz="700">
                          <a:latin typeface="Times New Roman"/>
                          <a:ea typeface="Times New Roman"/>
                          <a:cs typeface="Arial"/>
                        </a:rPr>
                        <a:t>eBioscience</a:t>
                      </a:r>
                      <a:endParaRPr lang="en-US" sz="700">
                        <a:latin typeface="Calibri"/>
                        <a:ea typeface="Calibri"/>
                        <a:cs typeface="Arial"/>
                      </a:endParaRPr>
                    </a:p>
                  </a:txBody>
                  <a:tcPr marL="42431" marR="42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200000"/>
                        </a:lnSpc>
                        <a:spcBef>
                          <a:spcPts val="0"/>
                        </a:spcBef>
                        <a:spcAft>
                          <a:spcPts val="0"/>
                        </a:spcAft>
                      </a:pPr>
                      <a:r>
                        <a:rPr lang="en-US" sz="700">
                          <a:latin typeface="Times New Roman"/>
                          <a:ea typeface="Times New Roman"/>
                          <a:cs typeface="Arial"/>
                        </a:rPr>
                        <a:t>1:20</a:t>
                      </a:r>
                      <a:endParaRPr lang="en-US" sz="700">
                        <a:latin typeface="Calibri"/>
                        <a:ea typeface="Calibri"/>
                        <a:cs typeface="Arial"/>
                      </a:endParaRPr>
                    </a:p>
                  </a:txBody>
                  <a:tcPr marL="42431" marR="42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12420">
                <a:tc>
                  <a:txBody>
                    <a:bodyPr/>
                    <a:lstStyle/>
                    <a:p>
                      <a:pPr marL="0" marR="0">
                        <a:lnSpc>
                          <a:spcPct val="200000"/>
                        </a:lnSpc>
                        <a:spcBef>
                          <a:spcPts val="0"/>
                        </a:spcBef>
                        <a:spcAft>
                          <a:spcPts val="0"/>
                        </a:spcAft>
                      </a:pPr>
                      <a:r>
                        <a:rPr lang="en-US" sz="700">
                          <a:latin typeface="Times New Roman"/>
                          <a:ea typeface="Times New Roman"/>
                          <a:cs typeface="Arial"/>
                        </a:rPr>
                        <a:t>HLADR-FITC </a:t>
                      </a:r>
                      <a:endParaRPr lang="en-US" sz="700">
                        <a:latin typeface="Calibri"/>
                        <a:ea typeface="Calibri"/>
                        <a:cs typeface="Arial"/>
                      </a:endParaRPr>
                    </a:p>
                  </a:txBody>
                  <a:tcPr marL="42431" marR="42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200000"/>
                        </a:lnSpc>
                        <a:spcBef>
                          <a:spcPts val="0"/>
                        </a:spcBef>
                        <a:spcAft>
                          <a:spcPts val="0"/>
                        </a:spcAft>
                      </a:pPr>
                      <a:r>
                        <a:rPr lang="en-US" sz="700">
                          <a:latin typeface="Times New Roman"/>
                          <a:ea typeface="Times New Roman"/>
                          <a:cs typeface="Arial"/>
                        </a:rPr>
                        <a:t>eBioscience</a:t>
                      </a:r>
                      <a:endParaRPr lang="en-US" sz="700">
                        <a:latin typeface="Calibri"/>
                        <a:ea typeface="Calibri"/>
                        <a:cs typeface="Arial"/>
                      </a:endParaRPr>
                    </a:p>
                  </a:txBody>
                  <a:tcPr marL="42431" marR="42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200000"/>
                        </a:lnSpc>
                        <a:spcBef>
                          <a:spcPts val="0"/>
                        </a:spcBef>
                        <a:spcAft>
                          <a:spcPts val="0"/>
                        </a:spcAft>
                      </a:pPr>
                      <a:r>
                        <a:rPr lang="en-US" sz="700">
                          <a:latin typeface="Times New Roman"/>
                          <a:ea typeface="Times New Roman"/>
                          <a:cs typeface="Arial"/>
                        </a:rPr>
                        <a:t>1:20</a:t>
                      </a:r>
                      <a:endParaRPr lang="en-US" sz="700">
                        <a:latin typeface="Calibri"/>
                        <a:ea typeface="Calibri"/>
                        <a:cs typeface="Arial"/>
                      </a:endParaRPr>
                    </a:p>
                  </a:txBody>
                  <a:tcPr marL="42431" marR="42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12420">
                <a:tc>
                  <a:txBody>
                    <a:bodyPr/>
                    <a:lstStyle/>
                    <a:p>
                      <a:pPr marL="0" marR="0">
                        <a:lnSpc>
                          <a:spcPct val="200000"/>
                        </a:lnSpc>
                        <a:spcBef>
                          <a:spcPts val="0"/>
                        </a:spcBef>
                        <a:spcAft>
                          <a:spcPts val="0"/>
                        </a:spcAft>
                      </a:pPr>
                      <a:r>
                        <a:rPr lang="en-US" sz="700">
                          <a:latin typeface="Times New Roman"/>
                          <a:ea typeface="Times New Roman"/>
                          <a:cs typeface="Arial"/>
                        </a:rPr>
                        <a:t>CD29-FITC</a:t>
                      </a:r>
                      <a:endParaRPr lang="en-US" sz="700">
                        <a:latin typeface="Calibri"/>
                        <a:ea typeface="Calibri"/>
                        <a:cs typeface="Arial"/>
                      </a:endParaRPr>
                    </a:p>
                  </a:txBody>
                  <a:tcPr marL="42431" marR="42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200000"/>
                        </a:lnSpc>
                        <a:spcBef>
                          <a:spcPts val="0"/>
                        </a:spcBef>
                        <a:spcAft>
                          <a:spcPts val="0"/>
                        </a:spcAft>
                      </a:pPr>
                      <a:r>
                        <a:rPr lang="en-US" sz="700">
                          <a:latin typeface="Times New Roman"/>
                          <a:ea typeface="Times New Roman"/>
                          <a:cs typeface="Arial"/>
                        </a:rPr>
                        <a:t>eBioscience</a:t>
                      </a:r>
                      <a:endParaRPr lang="en-US" sz="700">
                        <a:latin typeface="Calibri"/>
                        <a:ea typeface="Calibri"/>
                        <a:cs typeface="Arial"/>
                      </a:endParaRPr>
                    </a:p>
                  </a:txBody>
                  <a:tcPr marL="42431" marR="42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200000"/>
                        </a:lnSpc>
                        <a:spcBef>
                          <a:spcPts val="0"/>
                        </a:spcBef>
                        <a:spcAft>
                          <a:spcPts val="0"/>
                        </a:spcAft>
                      </a:pPr>
                      <a:r>
                        <a:rPr lang="en-US" sz="700">
                          <a:latin typeface="Times New Roman"/>
                          <a:ea typeface="Times New Roman"/>
                          <a:cs typeface="Arial"/>
                        </a:rPr>
                        <a:t>1:20</a:t>
                      </a:r>
                      <a:endParaRPr lang="en-US" sz="700">
                        <a:latin typeface="Calibri"/>
                        <a:ea typeface="Calibri"/>
                        <a:cs typeface="Arial"/>
                      </a:endParaRPr>
                    </a:p>
                  </a:txBody>
                  <a:tcPr marL="42431" marR="42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12420">
                <a:tc>
                  <a:txBody>
                    <a:bodyPr/>
                    <a:lstStyle/>
                    <a:p>
                      <a:pPr marL="0" marR="0">
                        <a:lnSpc>
                          <a:spcPct val="200000"/>
                        </a:lnSpc>
                        <a:spcBef>
                          <a:spcPts val="0"/>
                        </a:spcBef>
                        <a:spcAft>
                          <a:spcPts val="0"/>
                        </a:spcAft>
                      </a:pPr>
                      <a:r>
                        <a:rPr lang="en-US" sz="700">
                          <a:latin typeface="Times New Roman"/>
                          <a:ea typeface="Times New Roman"/>
                          <a:cs typeface="Arial"/>
                        </a:rPr>
                        <a:t>IgG-FITC</a:t>
                      </a:r>
                      <a:endParaRPr lang="en-US" sz="700">
                        <a:latin typeface="Calibri"/>
                        <a:ea typeface="Calibri"/>
                        <a:cs typeface="Arial"/>
                      </a:endParaRPr>
                    </a:p>
                  </a:txBody>
                  <a:tcPr marL="42431" marR="42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200000"/>
                        </a:lnSpc>
                        <a:spcBef>
                          <a:spcPts val="0"/>
                        </a:spcBef>
                        <a:spcAft>
                          <a:spcPts val="0"/>
                        </a:spcAft>
                      </a:pPr>
                      <a:r>
                        <a:rPr lang="en-US" sz="700">
                          <a:latin typeface="Times New Roman"/>
                          <a:ea typeface="Times New Roman"/>
                          <a:cs typeface="Arial"/>
                        </a:rPr>
                        <a:t>BD Pharmingen</a:t>
                      </a:r>
                      <a:endParaRPr lang="en-US" sz="700">
                        <a:latin typeface="Calibri"/>
                        <a:ea typeface="Calibri"/>
                        <a:cs typeface="Arial"/>
                      </a:endParaRPr>
                    </a:p>
                  </a:txBody>
                  <a:tcPr marL="42431" marR="42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200000"/>
                        </a:lnSpc>
                        <a:spcBef>
                          <a:spcPts val="0"/>
                        </a:spcBef>
                        <a:spcAft>
                          <a:spcPts val="0"/>
                        </a:spcAft>
                      </a:pPr>
                      <a:r>
                        <a:rPr lang="en-US" sz="700">
                          <a:latin typeface="Times New Roman"/>
                          <a:ea typeface="Times New Roman"/>
                          <a:cs typeface="Arial"/>
                        </a:rPr>
                        <a:t>1:5</a:t>
                      </a:r>
                      <a:endParaRPr lang="en-US" sz="700">
                        <a:latin typeface="Calibri"/>
                        <a:ea typeface="Calibri"/>
                        <a:cs typeface="Arial"/>
                      </a:endParaRPr>
                    </a:p>
                  </a:txBody>
                  <a:tcPr marL="42431" marR="42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12420">
                <a:tc>
                  <a:txBody>
                    <a:bodyPr/>
                    <a:lstStyle/>
                    <a:p>
                      <a:pPr marL="0" marR="0">
                        <a:lnSpc>
                          <a:spcPct val="200000"/>
                        </a:lnSpc>
                        <a:spcBef>
                          <a:spcPts val="0"/>
                        </a:spcBef>
                        <a:spcAft>
                          <a:spcPts val="0"/>
                        </a:spcAft>
                      </a:pPr>
                      <a:r>
                        <a:rPr lang="en-US" sz="700">
                          <a:latin typeface="Times New Roman"/>
                          <a:ea typeface="Times New Roman"/>
                          <a:cs typeface="Arial"/>
                        </a:rPr>
                        <a:t>IgG-APC</a:t>
                      </a:r>
                      <a:endParaRPr lang="en-US" sz="700">
                        <a:latin typeface="Calibri"/>
                        <a:ea typeface="Calibri"/>
                        <a:cs typeface="Arial"/>
                      </a:endParaRPr>
                    </a:p>
                  </a:txBody>
                  <a:tcPr marL="42431" marR="42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200000"/>
                        </a:lnSpc>
                        <a:spcBef>
                          <a:spcPts val="0"/>
                        </a:spcBef>
                        <a:spcAft>
                          <a:spcPts val="0"/>
                        </a:spcAft>
                      </a:pPr>
                      <a:r>
                        <a:rPr lang="en-US" sz="700">
                          <a:latin typeface="Times New Roman"/>
                          <a:ea typeface="Times New Roman"/>
                          <a:cs typeface="Arial"/>
                        </a:rPr>
                        <a:t>BD Pharmingen</a:t>
                      </a:r>
                      <a:endParaRPr lang="en-US" sz="700">
                        <a:latin typeface="Calibri"/>
                        <a:ea typeface="Calibri"/>
                        <a:cs typeface="Arial"/>
                      </a:endParaRPr>
                    </a:p>
                  </a:txBody>
                  <a:tcPr marL="42431" marR="42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200000"/>
                        </a:lnSpc>
                        <a:spcBef>
                          <a:spcPts val="0"/>
                        </a:spcBef>
                        <a:spcAft>
                          <a:spcPts val="0"/>
                        </a:spcAft>
                      </a:pPr>
                      <a:r>
                        <a:rPr lang="en-US" sz="700">
                          <a:latin typeface="Times New Roman"/>
                          <a:ea typeface="Times New Roman"/>
                          <a:cs typeface="Arial"/>
                        </a:rPr>
                        <a:t>1:5</a:t>
                      </a:r>
                      <a:endParaRPr lang="en-US" sz="700">
                        <a:latin typeface="Calibri"/>
                        <a:ea typeface="Calibri"/>
                        <a:cs typeface="Arial"/>
                      </a:endParaRPr>
                    </a:p>
                  </a:txBody>
                  <a:tcPr marL="42431" marR="42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12420">
                <a:tc>
                  <a:txBody>
                    <a:bodyPr/>
                    <a:lstStyle/>
                    <a:p>
                      <a:pPr marL="0" marR="0">
                        <a:lnSpc>
                          <a:spcPct val="200000"/>
                        </a:lnSpc>
                        <a:spcBef>
                          <a:spcPts val="0"/>
                        </a:spcBef>
                        <a:spcAft>
                          <a:spcPts val="0"/>
                        </a:spcAft>
                      </a:pPr>
                      <a:r>
                        <a:rPr lang="en-US" sz="700">
                          <a:latin typeface="Times New Roman"/>
                          <a:ea typeface="Times New Roman"/>
                          <a:cs typeface="Arial"/>
                        </a:rPr>
                        <a:t>IgG PerCP-Cy5 5-A</a:t>
                      </a:r>
                      <a:endParaRPr lang="en-US" sz="700">
                        <a:latin typeface="Calibri"/>
                        <a:ea typeface="Calibri"/>
                        <a:cs typeface="Arial"/>
                      </a:endParaRPr>
                    </a:p>
                  </a:txBody>
                  <a:tcPr marL="42431" marR="42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200000"/>
                        </a:lnSpc>
                        <a:spcBef>
                          <a:spcPts val="0"/>
                        </a:spcBef>
                        <a:spcAft>
                          <a:spcPts val="0"/>
                        </a:spcAft>
                      </a:pPr>
                      <a:r>
                        <a:rPr lang="en-US" sz="700">
                          <a:latin typeface="Times New Roman"/>
                          <a:ea typeface="Times New Roman"/>
                          <a:cs typeface="Arial"/>
                        </a:rPr>
                        <a:t>BD Pharmingen</a:t>
                      </a:r>
                      <a:endParaRPr lang="en-US" sz="700">
                        <a:latin typeface="Calibri"/>
                        <a:ea typeface="Calibri"/>
                        <a:cs typeface="Arial"/>
                      </a:endParaRPr>
                    </a:p>
                  </a:txBody>
                  <a:tcPr marL="42431" marR="42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200000"/>
                        </a:lnSpc>
                        <a:spcBef>
                          <a:spcPts val="0"/>
                        </a:spcBef>
                        <a:spcAft>
                          <a:spcPts val="0"/>
                        </a:spcAft>
                      </a:pPr>
                      <a:r>
                        <a:rPr lang="en-US" sz="700" dirty="0">
                          <a:latin typeface="Times New Roman"/>
                          <a:ea typeface="Times New Roman"/>
                          <a:cs typeface="Arial"/>
                        </a:rPr>
                        <a:t>1:5</a:t>
                      </a:r>
                      <a:endParaRPr lang="en-US" sz="700" dirty="0">
                        <a:latin typeface="Calibri"/>
                        <a:ea typeface="Calibri"/>
                        <a:cs typeface="Arial"/>
                      </a:endParaRPr>
                    </a:p>
                  </a:txBody>
                  <a:tcPr marL="42431" marR="42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nSpc>
                <a:spcPct val="90000"/>
              </a:lnSpc>
              <a:buNone/>
            </a:pPr>
            <a:r>
              <a:rPr lang="en-US" b="1" dirty="0" smtClean="0"/>
              <a:t>RESULTS</a:t>
            </a:r>
            <a:r>
              <a:rPr lang="en-US" dirty="0" smtClean="0"/>
              <a:t>:</a:t>
            </a:r>
          </a:p>
          <a:p>
            <a:pPr>
              <a:lnSpc>
                <a:spcPct val="90000"/>
              </a:lnSpc>
              <a:buNone/>
            </a:pPr>
            <a:r>
              <a:rPr lang="en-US" dirty="0" smtClean="0"/>
              <a:t> At day 9: A high expression of PDLSCs</a:t>
            </a:r>
          </a:p>
          <a:p>
            <a:pPr>
              <a:lnSpc>
                <a:spcPct val="90000"/>
              </a:lnSpc>
              <a:buNone/>
            </a:pPr>
            <a:r>
              <a:rPr lang="en-US" sz="2800" b="1" dirty="0" smtClean="0">
                <a:solidFill>
                  <a:srgbClr val="00B050"/>
                </a:solidFill>
              </a:rPr>
              <a:t>MSC-like Expressed markers</a:t>
            </a:r>
            <a:r>
              <a:rPr lang="en-US" sz="2800" dirty="0" smtClean="0">
                <a:solidFill>
                  <a:srgbClr val="99FF33"/>
                </a:solidFill>
              </a:rPr>
              <a:t>: </a:t>
            </a:r>
            <a:r>
              <a:rPr lang="en-US" sz="2400" b="1" dirty="0" smtClean="0">
                <a:solidFill>
                  <a:srgbClr val="FF0000"/>
                </a:solidFill>
              </a:rPr>
              <a:t>CD29, CD146, CD73, CD90, CD105, SSEA-4, CD117</a:t>
            </a:r>
          </a:p>
          <a:p>
            <a:pPr>
              <a:lnSpc>
                <a:spcPct val="90000"/>
              </a:lnSpc>
              <a:buNone/>
            </a:pPr>
            <a:endParaRPr lang="en-US" b="1" dirty="0" smtClean="0">
              <a:solidFill>
                <a:srgbClr val="00B050"/>
              </a:solidFill>
            </a:endParaRPr>
          </a:p>
          <a:p>
            <a:pPr>
              <a:lnSpc>
                <a:spcPct val="90000"/>
              </a:lnSpc>
              <a:buNone/>
            </a:pPr>
            <a:r>
              <a:rPr lang="en-US" b="1" dirty="0" smtClean="0">
                <a:solidFill>
                  <a:srgbClr val="00B050"/>
                </a:solidFill>
              </a:rPr>
              <a:t>Absent Hematopoietic stem cell markers</a:t>
            </a:r>
            <a:r>
              <a:rPr lang="en-US" b="1" dirty="0" smtClean="0">
                <a:solidFill>
                  <a:srgbClr val="FF0000"/>
                </a:solidFill>
              </a:rPr>
              <a:t>: </a:t>
            </a:r>
            <a:r>
              <a:rPr lang="en-US" sz="2400" b="1" dirty="0" smtClean="0">
                <a:solidFill>
                  <a:srgbClr val="FF0000"/>
                </a:solidFill>
              </a:rPr>
              <a:t>CD14, CD19, CD31, CD34, CD33, CD45, HLADR, SSEA-1, SSEA-3</a:t>
            </a:r>
            <a:endParaRPr lang="en-US" sz="2400" b="1" dirty="0" smtClean="0">
              <a:solidFill>
                <a:srgbClr val="00B0F0"/>
              </a:solidFill>
            </a:endParaRPr>
          </a:p>
          <a:p>
            <a:endParaRPr lang="en-US" dirty="0"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a:xfrm>
            <a:off x="309563" y="228600"/>
            <a:ext cx="7210425" cy="1081088"/>
          </a:xfrm>
        </p:spPr>
        <p:txBody>
          <a:bodyPr/>
          <a:lstStyle/>
          <a:p>
            <a:pPr algn="ctr" eaLnBrk="1" hangingPunct="1"/>
            <a:r>
              <a:rPr lang="en-US" sz="2800" dirty="0" smtClean="0"/>
              <a:t>Flow </a:t>
            </a:r>
            <a:r>
              <a:rPr lang="en-US" sz="2800" dirty="0" err="1" smtClean="0"/>
              <a:t>cytometry</a:t>
            </a:r>
            <a:r>
              <a:rPr lang="en-US" sz="2800" dirty="0" smtClean="0"/>
              <a:t>  results for PDLSCs in 10% HPL at 70% </a:t>
            </a:r>
            <a:r>
              <a:rPr lang="en-US" sz="2800" dirty="0" err="1" smtClean="0"/>
              <a:t>confluency</a:t>
            </a:r>
            <a:r>
              <a:rPr lang="en-US" sz="2800" dirty="0" smtClean="0"/>
              <a:t> </a:t>
            </a:r>
          </a:p>
        </p:txBody>
      </p:sp>
      <p:grpSp>
        <p:nvGrpSpPr>
          <p:cNvPr id="2" name="Group 22"/>
          <p:cNvGrpSpPr>
            <a:grpSpLocks/>
          </p:cNvGrpSpPr>
          <p:nvPr/>
        </p:nvGrpSpPr>
        <p:grpSpPr bwMode="auto">
          <a:xfrm>
            <a:off x="3143250" y="3929063"/>
            <a:ext cx="2786063" cy="2857500"/>
            <a:chOff x="6500793" y="2414818"/>
            <a:chExt cx="2786088" cy="2576277"/>
          </a:xfrm>
        </p:grpSpPr>
        <p:pic>
          <p:nvPicPr>
            <p:cNvPr id="91165" name="Picture 4"/>
            <p:cNvPicPr>
              <a:picLocks noChangeAspect="1" noChangeArrowheads="1"/>
            </p:cNvPicPr>
            <p:nvPr/>
          </p:nvPicPr>
          <p:blipFill>
            <a:blip r:embed="rId2"/>
            <a:srcRect t="8643"/>
            <a:stretch>
              <a:fillRect/>
            </a:stretch>
          </p:blipFill>
          <p:spPr bwMode="auto">
            <a:xfrm>
              <a:off x="6500826" y="2714620"/>
              <a:ext cx="2786036" cy="2276475"/>
            </a:xfrm>
            <a:prstGeom prst="rect">
              <a:avLst/>
            </a:prstGeom>
            <a:noFill/>
            <a:ln w="9525">
              <a:noFill/>
              <a:miter lim="800000"/>
              <a:headEnd/>
              <a:tailEnd/>
            </a:ln>
          </p:spPr>
        </p:pic>
        <p:sp>
          <p:nvSpPr>
            <p:cNvPr id="91166" name="Text Box 20"/>
            <p:cNvSpPr txBox="1">
              <a:spLocks noChangeArrowheads="1"/>
            </p:cNvSpPr>
            <p:nvPr/>
          </p:nvSpPr>
          <p:spPr bwMode="auto">
            <a:xfrm>
              <a:off x="6500793" y="2414818"/>
              <a:ext cx="2786088" cy="338393"/>
            </a:xfrm>
            <a:prstGeom prst="rect">
              <a:avLst/>
            </a:prstGeom>
            <a:solidFill>
              <a:srgbClr val="FFFFFF"/>
            </a:solidFill>
            <a:ln w="9525">
              <a:solidFill>
                <a:srgbClr val="000000"/>
              </a:solidFill>
              <a:miter lim="800000"/>
              <a:headEnd/>
              <a:tailEnd/>
            </a:ln>
          </p:spPr>
          <p:txBody>
            <a:bodyPr/>
            <a:lstStyle/>
            <a:p>
              <a:pPr algn="ctr">
                <a:spcAft>
                  <a:spcPts val="1000"/>
                </a:spcAft>
              </a:pPr>
              <a:r>
                <a:rPr lang="en-US" sz="1400" b="1" dirty="0" smtClean="0">
                  <a:solidFill>
                    <a:schemeClr val="bg1"/>
                  </a:solidFill>
                  <a:latin typeface="Calibri" pitchFamily="34" charset="0"/>
                </a:rPr>
                <a:t>CDss1SSsss05</a:t>
              </a:r>
              <a:endParaRPr lang="en-US" sz="2000" dirty="0">
                <a:solidFill>
                  <a:schemeClr val="bg1"/>
                </a:solidFill>
              </a:endParaRPr>
            </a:p>
          </p:txBody>
        </p:sp>
      </p:grpSp>
      <p:sp>
        <p:nvSpPr>
          <p:cNvPr id="91140" name="Rectangle 21"/>
          <p:cNvSpPr>
            <a:spLocks noChangeArrowheads="1"/>
          </p:cNvSpPr>
          <p:nvPr/>
        </p:nvSpPr>
        <p:spPr bwMode="auto">
          <a:xfrm>
            <a:off x="4459288" y="4995863"/>
            <a:ext cx="600075" cy="301625"/>
          </a:xfrm>
          <a:prstGeom prst="rect">
            <a:avLst/>
          </a:prstGeom>
          <a:solidFill>
            <a:srgbClr val="FFFFFF"/>
          </a:solidFill>
          <a:ln w="3175">
            <a:solidFill>
              <a:srgbClr val="FFFFFF"/>
            </a:solidFill>
            <a:miter lim="800000"/>
            <a:headEnd/>
            <a:tailEnd/>
          </a:ln>
        </p:spPr>
        <p:txBody>
          <a:bodyPr/>
          <a:lstStyle/>
          <a:p>
            <a:pPr>
              <a:spcAft>
                <a:spcPts val="1000"/>
              </a:spcAft>
            </a:pPr>
            <a:r>
              <a:rPr lang="en-US" sz="1200" b="1">
                <a:solidFill>
                  <a:schemeClr val="bg1"/>
                </a:solidFill>
                <a:latin typeface="Calibri" pitchFamily="34" charset="0"/>
              </a:rPr>
              <a:t>77.4%</a:t>
            </a:r>
            <a:endParaRPr lang="en-US">
              <a:solidFill>
                <a:schemeClr val="bg1"/>
              </a:solidFill>
            </a:endParaRPr>
          </a:p>
        </p:txBody>
      </p:sp>
      <p:grpSp>
        <p:nvGrpSpPr>
          <p:cNvPr id="3" name="Group 27"/>
          <p:cNvGrpSpPr>
            <a:grpSpLocks/>
          </p:cNvGrpSpPr>
          <p:nvPr/>
        </p:nvGrpSpPr>
        <p:grpSpPr bwMode="auto">
          <a:xfrm>
            <a:off x="173038" y="1357313"/>
            <a:ext cx="5868987" cy="2357437"/>
            <a:chOff x="285689" y="1431679"/>
            <a:chExt cx="5868337" cy="2259274"/>
          </a:xfrm>
        </p:grpSpPr>
        <p:grpSp>
          <p:nvGrpSpPr>
            <p:cNvPr id="4" name="Group 19"/>
            <p:cNvGrpSpPr>
              <a:grpSpLocks/>
            </p:cNvGrpSpPr>
            <p:nvPr/>
          </p:nvGrpSpPr>
          <p:grpSpPr bwMode="auto">
            <a:xfrm>
              <a:off x="285689" y="1431679"/>
              <a:ext cx="5868337" cy="2259274"/>
              <a:chOff x="285686" y="1431680"/>
              <a:chExt cx="6414228" cy="2259275"/>
            </a:xfrm>
          </p:grpSpPr>
          <p:grpSp>
            <p:nvGrpSpPr>
              <p:cNvPr id="5" name="Group 18"/>
              <p:cNvGrpSpPr>
                <a:grpSpLocks/>
              </p:cNvGrpSpPr>
              <p:nvPr/>
            </p:nvGrpSpPr>
            <p:grpSpPr bwMode="auto">
              <a:xfrm>
                <a:off x="285686" y="1431681"/>
                <a:ext cx="6414228" cy="2259274"/>
                <a:chOff x="214252" y="1203062"/>
                <a:chExt cx="5704551" cy="2259274"/>
              </a:xfrm>
            </p:grpSpPr>
            <p:pic>
              <p:nvPicPr>
                <p:cNvPr id="91163" name="Picture 15" descr="pdls"/>
                <p:cNvPicPr>
                  <a:picLocks noChangeAspect="1" noChangeArrowheads="1"/>
                </p:cNvPicPr>
                <p:nvPr/>
              </p:nvPicPr>
              <p:blipFill>
                <a:blip r:embed="rId3"/>
                <a:srcRect/>
                <a:stretch>
                  <a:fillRect/>
                </a:stretch>
              </p:blipFill>
              <p:spPr bwMode="auto">
                <a:xfrm>
                  <a:off x="214252" y="1203062"/>
                  <a:ext cx="2776540" cy="2259274"/>
                </a:xfrm>
                <a:prstGeom prst="rect">
                  <a:avLst/>
                </a:prstGeom>
                <a:noFill/>
                <a:ln w="9525">
                  <a:noFill/>
                  <a:miter lim="800000"/>
                  <a:headEnd/>
                  <a:tailEnd/>
                </a:ln>
              </p:spPr>
            </p:pic>
            <p:pic>
              <p:nvPicPr>
                <p:cNvPr id="91164" name="Picture 4"/>
                <p:cNvPicPr>
                  <a:picLocks noChangeAspect="1" noChangeArrowheads="1"/>
                </p:cNvPicPr>
                <p:nvPr/>
              </p:nvPicPr>
              <p:blipFill>
                <a:blip r:embed="rId2"/>
                <a:srcRect t="8643"/>
                <a:stretch>
                  <a:fillRect/>
                </a:stretch>
              </p:blipFill>
              <p:spPr bwMode="auto">
                <a:xfrm>
                  <a:off x="3061280" y="1476927"/>
                  <a:ext cx="2857523" cy="1985391"/>
                </a:xfrm>
                <a:prstGeom prst="rect">
                  <a:avLst/>
                </a:prstGeom>
                <a:noFill/>
                <a:ln w="9525">
                  <a:noFill/>
                  <a:miter lim="800000"/>
                  <a:headEnd/>
                  <a:tailEnd/>
                </a:ln>
              </p:spPr>
            </p:pic>
          </p:grpSp>
          <p:sp>
            <p:nvSpPr>
              <p:cNvPr id="91162" name="Text Box 17"/>
              <p:cNvSpPr txBox="1">
                <a:spLocks noChangeArrowheads="1"/>
              </p:cNvSpPr>
              <p:nvPr/>
            </p:nvSpPr>
            <p:spPr bwMode="auto">
              <a:xfrm>
                <a:off x="3486900" y="1431680"/>
                <a:ext cx="3201213" cy="285786"/>
              </a:xfrm>
              <a:prstGeom prst="rect">
                <a:avLst/>
              </a:prstGeom>
              <a:solidFill>
                <a:srgbClr val="FFFFFF"/>
              </a:solidFill>
              <a:ln w="9525">
                <a:solidFill>
                  <a:srgbClr val="000000"/>
                </a:solidFill>
                <a:miter lim="800000"/>
                <a:headEnd/>
                <a:tailEnd/>
              </a:ln>
            </p:spPr>
            <p:txBody>
              <a:bodyPr/>
              <a:lstStyle/>
              <a:p>
                <a:pPr algn="ctr">
                  <a:spcAft>
                    <a:spcPts val="1000"/>
                  </a:spcAft>
                </a:pPr>
                <a:r>
                  <a:rPr lang="en-US" sz="1200" b="1">
                    <a:solidFill>
                      <a:schemeClr val="bg1"/>
                    </a:solidFill>
                    <a:latin typeface="Calibri" pitchFamily="34" charset="0"/>
                  </a:rPr>
                  <a:t>CD73</a:t>
                </a:r>
                <a:endParaRPr lang="en-US" sz="1200" b="1">
                  <a:solidFill>
                    <a:schemeClr val="bg1"/>
                  </a:solidFill>
                  <a:latin typeface="Times New Roman" pitchFamily="18" charset="0"/>
                </a:endParaRPr>
              </a:p>
              <a:p>
                <a:endParaRPr lang="en-US">
                  <a:solidFill>
                    <a:schemeClr val="bg1"/>
                  </a:solidFill>
                </a:endParaRPr>
              </a:p>
            </p:txBody>
          </p:sp>
        </p:grpSp>
        <p:sp>
          <p:nvSpPr>
            <p:cNvPr id="91160" name="Rectangle 18"/>
            <p:cNvSpPr>
              <a:spLocks noChangeArrowheads="1"/>
            </p:cNvSpPr>
            <p:nvPr/>
          </p:nvSpPr>
          <p:spPr bwMode="auto">
            <a:xfrm>
              <a:off x="4379398" y="2321696"/>
              <a:ext cx="1142873" cy="422686"/>
            </a:xfrm>
            <a:prstGeom prst="rect">
              <a:avLst/>
            </a:prstGeom>
            <a:solidFill>
              <a:srgbClr val="FFFFFF"/>
            </a:solidFill>
            <a:ln w="3175">
              <a:solidFill>
                <a:srgbClr val="FFFFFF"/>
              </a:solidFill>
              <a:miter lim="800000"/>
              <a:headEnd/>
              <a:tailEnd/>
            </a:ln>
          </p:spPr>
          <p:txBody>
            <a:bodyPr/>
            <a:lstStyle/>
            <a:p>
              <a:pPr>
                <a:spcAft>
                  <a:spcPts val="1000"/>
                </a:spcAft>
              </a:pPr>
              <a:r>
                <a:rPr lang="en-US" sz="1200" b="1" dirty="0" smtClean="0">
                  <a:solidFill>
                    <a:schemeClr val="bg1"/>
                  </a:solidFill>
                  <a:latin typeface="Calibri" pitchFamily="34" charset="0"/>
                </a:rPr>
                <a:t>7ddsds7777777.4%74.8</a:t>
              </a:r>
              <a:r>
                <a:rPr lang="en-US" sz="1200" b="1" dirty="0">
                  <a:solidFill>
                    <a:schemeClr val="bg1"/>
                  </a:solidFill>
                  <a:latin typeface="Calibri" pitchFamily="34" charset="0"/>
                </a:rPr>
                <a:t>%</a:t>
              </a:r>
              <a:endParaRPr lang="en-US" dirty="0">
                <a:solidFill>
                  <a:schemeClr val="bg1"/>
                </a:solidFill>
              </a:endParaRPr>
            </a:p>
          </p:txBody>
        </p:sp>
      </p:grpSp>
      <p:sp>
        <p:nvSpPr>
          <p:cNvPr id="91142" name="Text Box 24"/>
          <p:cNvSpPr txBox="1">
            <a:spLocks noChangeArrowheads="1"/>
          </p:cNvSpPr>
          <p:nvPr/>
        </p:nvSpPr>
        <p:spPr bwMode="auto">
          <a:xfrm>
            <a:off x="228600" y="3357563"/>
            <a:ext cx="342900" cy="247650"/>
          </a:xfrm>
          <a:prstGeom prst="rect">
            <a:avLst/>
          </a:prstGeom>
          <a:solidFill>
            <a:srgbClr val="FFFFFF"/>
          </a:solidFill>
          <a:ln w="9525" algn="ctr">
            <a:solidFill>
              <a:srgbClr val="FFFFFF"/>
            </a:solidFill>
            <a:miter lim="800000"/>
            <a:headEnd/>
            <a:tailEnd/>
          </a:ln>
        </p:spPr>
        <p:txBody>
          <a:bodyPr/>
          <a:lstStyle/>
          <a:p>
            <a:pPr>
              <a:spcAft>
                <a:spcPts val="1000"/>
              </a:spcAft>
            </a:pPr>
            <a:r>
              <a:rPr lang="en-US" sz="1200" b="1">
                <a:solidFill>
                  <a:schemeClr val="bg1"/>
                </a:solidFill>
                <a:latin typeface="Calibri" pitchFamily="34" charset="0"/>
              </a:rPr>
              <a:t>A)</a:t>
            </a:r>
            <a:endParaRPr lang="en-US">
              <a:solidFill>
                <a:schemeClr val="bg1"/>
              </a:solidFill>
            </a:endParaRPr>
          </a:p>
        </p:txBody>
      </p:sp>
      <p:sp>
        <p:nvSpPr>
          <p:cNvPr id="91143" name="Text Box 24"/>
          <p:cNvSpPr txBox="1">
            <a:spLocks noChangeArrowheads="1"/>
          </p:cNvSpPr>
          <p:nvPr/>
        </p:nvSpPr>
        <p:spPr bwMode="auto">
          <a:xfrm>
            <a:off x="3173413" y="3429000"/>
            <a:ext cx="357187" cy="214313"/>
          </a:xfrm>
          <a:prstGeom prst="rect">
            <a:avLst/>
          </a:prstGeom>
          <a:solidFill>
            <a:srgbClr val="FFFFFF"/>
          </a:solidFill>
          <a:ln w="9525" algn="ctr">
            <a:solidFill>
              <a:srgbClr val="FFFFFF"/>
            </a:solidFill>
            <a:miter lim="800000"/>
            <a:headEnd/>
            <a:tailEnd/>
          </a:ln>
        </p:spPr>
        <p:txBody>
          <a:bodyPr/>
          <a:lstStyle/>
          <a:p>
            <a:pPr>
              <a:spcAft>
                <a:spcPts val="1000"/>
              </a:spcAft>
            </a:pPr>
            <a:r>
              <a:rPr lang="en-US" sz="1200" b="1">
                <a:solidFill>
                  <a:schemeClr val="bg1"/>
                </a:solidFill>
                <a:latin typeface="Calibri" pitchFamily="34" charset="0"/>
              </a:rPr>
              <a:t>B)</a:t>
            </a:r>
            <a:endParaRPr lang="en-US">
              <a:solidFill>
                <a:schemeClr val="bg1"/>
              </a:solidFill>
            </a:endParaRPr>
          </a:p>
        </p:txBody>
      </p:sp>
      <p:sp>
        <p:nvSpPr>
          <p:cNvPr id="91144" name="Text Box 24"/>
          <p:cNvSpPr txBox="1">
            <a:spLocks noChangeArrowheads="1"/>
          </p:cNvSpPr>
          <p:nvPr/>
        </p:nvSpPr>
        <p:spPr bwMode="auto">
          <a:xfrm>
            <a:off x="173038" y="6291263"/>
            <a:ext cx="357187" cy="357187"/>
          </a:xfrm>
          <a:prstGeom prst="rect">
            <a:avLst/>
          </a:prstGeom>
          <a:solidFill>
            <a:srgbClr val="FFFFFF"/>
          </a:solidFill>
          <a:ln w="9525" algn="ctr">
            <a:solidFill>
              <a:srgbClr val="FFFFFF"/>
            </a:solidFill>
            <a:miter lim="800000"/>
            <a:headEnd/>
            <a:tailEnd/>
          </a:ln>
        </p:spPr>
        <p:txBody>
          <a:bodyPr/>
          <a:lstStyle/>
          <a:p>
            <a:pPr>
              <a:spcAft>
                <a:spcPts val="1000"/>
              </a:spcAft>
            </a:pPr>
            <a:r>
              <a:rPr lang="en-US" sz="1200" b="1">
                <a:solidFill>
                  <a:schemeClr val="bg1"/>
                </a:solidFill>
                <a:latin typeface="Calibri" pitchFamily="34" charset="0"/>
              </a:rPr>
              <a:t>D)</a:t>
            </a:r>
            <a:endParaRPr lang="en-US">
              <a:solidFill>
                <a:schemeClr val="bg1"/>
              </a:solidFill>
            </a:endParaRPr>
          </a:p>
        </p:txBody>
      </p:sp>
      <p:sp>
        <p:nvSpPr>
          <p:cNvPr id="91145" name="Text Box 24"/>
          <p:cNvSpPr txBox="1">
            <a:spLocks noChangeArrowheads="1"/>
          </p:cNvSpPr>
          <p:nvPr/>
        </p:nvSpPr>
        <p:spPr bwMode="auto">
          <a:xfrm>
            <a:off x="3459163" y="6434138"/>
            <a:ext cx="357187" cy="214312"/>
          </a:xfrm>
          <a:prstGeom prst="rect">
            <a:avLst/>
          </a:prstGeom>
          <a:solidFill>
            <a:srgbClr val="FFFFFF"/>
          </a:solidFill>
          <a:ln w="9525" algn="ctr">
            <a:solidFill>
              <a:srgbClr val="FFFFFF"/>
            </a:solidFill>
            <a:miter lim="800000"/>
            <a:headEnd/>
            <a:tailEnd/>
          </a:ln>
        </p:spPr>
        <p:txBody>
          <a:bodyPr/>
          <a:lstStyle/>
          <a:p>
            <a:pPr>
              <a:spcAft>
                <a:spcPts val="1000"/>
              </a:spcAft>
            </a:pPr>
            <a:r>
              <a:rPr lang="en-US" sz="1200" b="1">
                <a:solidFill>
                  <a:schemeClr val="bg1"/>
                </a:solidFill>
                <a:latin typeface="Calibri" pitchFamily="34" charset="0"/>
              </a:rPr>
              <a:t>E)</a:t>
            </a:r>
            <a:endParaRPr lang="en-US">
              <a:solidFill>
                <a:schemeClr val="bg1"/>
              </a:solidFill>
            </a:endParaRPr>
          </a:p>
        </p:txBody>
      </p:sp>
      <p:pic>
        <p:nvPicPr>
          <p:cNvPr id="91146" name="Picture 5"/>
          <p:cNvPicPr>
            <a:picLocks noChangeAspect="1" noChangeArrowheads="1"/>
          </p:cNvPicPr>
          <p:nvPr/>
        </p:nvPicPr>
        <p:blipFill>
          <a:blip r:embed="rId4"/>
          <a:srcRect t="8835"/>
          <a:stretch>
            <a:fillRect/>
          </a:stretch>
        </p:blipFill>
        <p:spPr bwMode="auto">
          <a:xfrm>
            <a:off x="6102350" y="1643063"/>
            <a:ext cx="2900363" cy="2071687"/>
          </a:xfrm>
          <a:prstGeom prst="rect">
            <a:avLst/>
          </a:prstGeom>
          <a:noFill/>
          <a:ln w="9525">
            <a:noFill/>
            <a:miter lim="800000"/>
            <a:headEnd/>
            <a:tailEnd/>
          </a:ln>
        </p:spPr>
      </p:pic>
      <p:sp>
        <p:nvSpPr>
          <p:cNvPr id="91147" name="Text Box 11"/>
          <p:cNvSpPr txBox="1">
            <a:spLocks noChangeArrowheads="1"/>
          </p:cNvSpPr>
          <p:nvPr/>
        </p:nvSpPr>
        <p:spPr bwMode="auto">
          <a:xfrm>
            <a:off x="6102350" y="1357313"/>
            <a:ext cx="2860675" cy="285750"/>
          </a:xfrm>
          <a:prstGeom prst="rect">
            <a:avLst/>
          </a:prstGeom>
          <a:solidFill>
            <a:srgbClr val="FFFFFF"/>
          </a:solidFill>
          <a:ln w="9525">
            <a:solidFill>
              <a:srgbClr val="000000"/>
            </a:solidFill>
            <a:miter lim="800000"/>
            <a:headEnd/>
            <a:tailEnd/>
          </a:ln>
        </p:spPr>
        <p:txBody>
          <a:bodyPr/>
          <a:lstStyle/>
          <a:p>
            <a:pPr algn="ctr">
              <a:spcAft>
                <a:spcPts val="1000"/>
              </a:spcAft>
            </a:pPr>
            <a:r>
              <a:rPr lang="en-US" sz="1200" b="1" dirty="0">
                <a:solidFill>
                  <a:schemeClr val="bg1"/>
                </a:solidFill>
                <a:latin typeface="Calibri" pitchFamily="34" charset="0"/>
              </a:rPr>
              <a:t>CD44</a:t>
            </a:r>
            <a:endParaRPr lang="en-US" dirty="0">
              <a:solidFill>
                <a:schemeClr val="bg1"/>
              </a:solidFill>
            </a:endParaRPr>
          </a:p>
        </p:txBody>
      </p:sp>
      <p:sp>
        <p:nvSpPr>
          <p:cNvPr id="91148" name="Rectangle 22"/>
          <p:cNvSpPr>
            <a:spLocks noChangeArrowheads="1"/>
          </p:cNvSpPr>
          <p:nvPr/>
        </p:nvSpPr>
        <p:spPr bwMode="auto">
          <a:xfrm>
            <a:off x="7388225" y="2143125"/>
            <a:ext cx="600075" cy="298450"/>
          </a:xfrm>
          <a:prstGeom prst="rect">
            <a:avLst/>
          </a:prstGeom>
          <a:solidFill>
            <a:srgbClr val="FFFFFF"/>
          </a:solidFill>
          <a:ln w="3175">
            <a:solidFill>
              <a:srgbClr val="FFFFFF"/>
            </a:solidFill>
            <a:miter lim="800000"/>
            <a:headEnd/>
            <a:tailEnd/>
          </a:ln>
        </p:spPr>
        <p:txBody>
          <a:bodyPr/>
          <a:lstStyle/>
          <a:p>
            <a:pPr>
              <a:spcAft>
                <a:spcPts val="1000"/>
              </a:spcAft>
            </a:pPr>
            <a:r>
              <a:rPr lang="en-US" sz="1200" b="1">
                <a:solidFill>
                  <a:schemeClr val="bg1"/>
                </a:solidFill>
                <a:latin typeface="Calibri" pitchFamily="34" charset="0"/>
              </a:rPr>
              <a:t>63.8%</a:t>
            </a:r>
            <a:endParaRPr lang="en-US">
              <a:solidFill>
                <a:schemeClr val="bg1"/>
              </a:solidFill>
            </a:endParaRPr>
          </a:p>
        </p:txBody>
      </p:sp>
      <p:pic>
        <p:nvPicPr>
          <p:cNvPr id="91149" name="Picture 6"/>
          <p:cNvPicPr>
            <a:picLocks noChangeAspect="1" noChangeArrowheads="1"/>
          </p:cNvPicPr>
          <p:nvPr/>
        </p:nvPicPr>
        <p:blipFill>
          <a:blip r:embed="rId5"/>
          <a:srcRect t="8096"/>
          <a:stretch>
            <a:fillRect/>
          </a:stretch>
        </p:blipFill>
        <p:spPr bwMode="auto">
          <a:xfrm>
            <a:off x="125413" y="4219575"/>
            <a:ext cx="2976562" cy="2566988"/>
          </a:xfrm>
          <a:prstGeom prst="rect">
            <a:avLst/>
          </a:prstGeom>
          <a:noFill/>
          <a:ln w="9525">
            <a:noFill/>
            <a:miter lim="800000"/>
            <a:headEnd/>
            <a:tailEnd/>
          </a:ln>
        </p:spPr>
      </p:pic>
      <p:sp>
        <p:nvSpPr>
          <p:cNvPr id="91150" name="Text Box 24"/>
          <p:cNvSpPr txBox="1">
            <a:spLocks noChangeArrowheads="1"/>
          </p:cNvSpPr>
          <p:nvPr/>
        </p:nvSpPr>
        <p:spPr bwMode="auto">
          <a:xfrm>
            <a:off x="6173788" y="3357563"/>
            <a:ext cx="342900" cy="285750"/>
          </a:xfrm>
          <a:prstGeom prst="rect">
            <a:avLst/>
          </a:prstGeom>
          <a:solidFill>
            <a:srgbClr val="FFFFFF"/>
          </a:solidFill>
          <a:ln w="9525" algn="ctr">
            <a:solidFill>
              <a:srgbClr val="FFFFFF"/>
            </a:solidFill>
            <a:miter lim="800000"/>
            <a:headEnd/>
            <a:tailEnd/>
          </a:ln>
        </p:spPr>
        <p:txBody>
          <a:bodyPr/>
          <a:lstStyle/>
          <a:p>
            <a:pPr>
              <a:spcAft>
                <a:spcPts val="1000"/>
              </a:spcAft>
            </a:pPr>
            <a:r>
              <a:rPr lang="en-US" sz="1600" b="1">
                <a:solidFill>
                  <a:schemeClr val="bg1"/>
                </a:solidFill>
                <a:latin typeface="Calibri" pitchFamily="34" charset="0"/>
              </a:rPr>
              <a:t>c)</a:t>
            </a:r>
            <a:endParaRPr lang="en-US" sz="2400">
              <a:solidFill>
                <a:schemeClr val="bg1"/>
              </a:solidFill>
            </a:endParaRPr>
          </a:p>
        </p:txBody>
      </p:sp>
      <p:sp>
        <p:nvSpPr>
          <p:cNvPr id="91151" name="Text Box 12"/>
          <p:cNvSpPr txBox="1">
            <a:spLocks noChangeArrowheads="1"/>
          </p:cNvSpPr>
          <p:nvPr/>
        </p:nvSpPr>
        <p:spPr bwMode="auto">
          <a:xfrm>
            <a:off x="115888" y="3924300"/>
            <a:ext cx="2986087" cy="361950"/>
          </a:xfrm>
          <a:prstGeom prst="rect">
            <a:avLst/>
          </a:prstGeom>
          <a:solidFill>
            <a:srgbClr val="FFFFFF"/>
          </a:solidFill>
          <a:ln w="9525">
            <a:solidFill>
              <a:srgbClr val="000000"/>
            </a:solidFill>
            <a:miter lim="800000"/>
            <a:headEnd/>
            <a:tailEnd/>
          </a:ln>
        </p:spPr>
        <p:txBody>
          <a:bodyPr/>
          <a:lstStyle/>
          <a:p>
            <a:pPr algn="ctr">
              <a:spcAft>
                <a:spcPts val="1000"/>
              </a:spcAft>
            </a:pPr>
            <a:r>
              <a:rPr lang="en-US" sz="1300" b="1">
                <a:solidFill>
                  <a:schemeClr val="bg1"/>
                </a:solidFill>
                <a:latin typeface="Calibri" pitchFamily="34" charset="0"/>
              </a:rPr>
              <a:t>CD90</a:t>
            </a:r>
            <a:endParaRPr lang="en-US">
              <a:solidFill>
                <a:schemeClr val="bg1"/>
              </a:solidFill>
            </a:endParaRPr>
          </a:p>
        </p:txBody>
      </p:sp>
      <p:sp>
        <p:nvSpPr>
          <p:cNvPr id="91152" name="Rectangle 23"/>
          <p:cNvSpPr>
            <a:spLocks noChangeArrowheads="1"/>
          </p:cNvSpPr>
          <p:nvPr/>
        </p:nvSpPr>
        <p:spPr bwMode="auto">
          <a:xfrm>
            <a:off x="1216025" y="4638675"/>
            <a:ext cx="600075" cy="298450"/>
          </a:xfrm>
          <a:prstGeom prst="rect">
            <a:avLst/>
          </a:prstGeom>
          <a:solidFill>
            <a:srgbClr val="FFFFFF"/>
          </a:solidFill>
          <a:ln w="3175">
            <a:solidFill>
              <a:srgbClr val="FFFFFF"/>
            </a:solidFill>
            <a:miter lim="800000"/>
            <a:headEnd/>
            <a:tailEnd/>
          </a:ln>
        </p:spPr>
        <p:txBody>
          <a:bodyPr/>
          <a:lstStyle/>
          <a:p>
            <a:pPr>
              <a:spcAft>
                <a:spcPts val="1000"/>
              </a:spcAft>
            </a:pPr>
            <a:r>
              <a:rPr lang="en-US" sz="1200" b="1" dirty="0" smtClean="0">
                <a:solidFill>
                  <a:schemeClr val="bg1"/>
                </a:solidFill>
                <a:latin typeface="Calibri" pitchFamily="34" charset="0"/>
              </a:rPr>
              <a:t>78CccD90.3</a:t>
            </a:r>
            <a:r>
              <a:rPr lang="en-US" sz="1200" b="1" dirty="0">
                <a:solidFill>
                  <a:schemeClr val="bg1"/>
                </a:solidFill>
                <a:latin typeface="Calibri" pitchFamily="34" charset="0"/>
              </a:rPr>
              <a:t>%</a:t>
            </a:r>
            <a:endParaRPr lang="en-US" dirty="0">
              <a:solidFill>
                <a:schemeClr val="bg1"/>
              </a:solidFill>
            </a:endParaRPr>
          </a:p>
        </p:txBody>
      </p:sp>
      <p:sp>
        <p:nvSpPr>
          <p:cNvPr id="91153" name="Text Box 24"/>
          <p:cNvSpPr txBox="1">
            <a:spLocks noChangeArrowheads="1"/>
          </p:cNvSpPr>
          <p:nvPr/>
        </p:nvSpPr>
        <p:spPr bwMode="auto">
          <a:xfrm>
            <a:off x="173038" y="6362700"/>
            <a:ext cx="357187" cy="214313"/>
          </a:xfrm>
          <a:prstGeom prst="rect">
            <a:avLst/>
          </a:prstGeom>
          <a:solidFill>
            <a:srgbClr val="FFFFFF"/>
          </a:solidFill>
          <a:ln w="9525" algn="ctr">
            <a:solidFill>
              <a:srgbClr val="FFFFFF"/>
            </a:solidFill>
            <a:miter lim="800000"/>
            <a:headEnd/>
            <a:tailEnd/>
          </a:ln>
        </p:spPr>
        <p:txBody>
          <a:bodyPr/>
          <a:lstStyle/>
          <a:p>
            <a:pPr>
              <a:spcAft>
                <a:spcPts val="1000"/>
              </a:spcAft>
            </a:pPr>
            <a:r>
              <a:rPr lang="en-US" sz="1200" b="1">
                <a:solidFill>
                  <a:schemeClr val="bg1"/>
                </a:solidFill>
                <a:latin typeface="Calibri" pitchFamily="34" charset="0"/>
              </a:rPr>
              <a:t>D)</a:t>
            </a:r>
            <a:endParaRPr lang="en-US">
              <a:solidFill>
                <a:schemeClr val="bg1"/>
              </a:solidFill>
            </a:endParaRPr>
          </a:p>
        </p:txBody>
      </p:sp>
      <p:sp>
        <p:nvSpPr>
          <p:cNvPr id="29" name="Slide Number Placeholder 28"/>
          <p:cNvSpPr>
            <a:spLocks noGrp="1"/>
          </p:cNvSpPr>
          <p:nvPr>
            <p:ph type="sldNum" sz="quarter" idx="12"/>
          </p:nvPr>
        </p:nvSpPr>
        <p:spPr>
          <a:xfrm>
            <a:off x="7929563" y="285750"/>
            <a:ext cx="1214437" cy="877888"/>
          </a:xfrm>
          <a:solidFill>
            <a:schemeClr val="bg2">
              <a:lumMod val="50000"/>
            </a:schemeClr>
          </a:solidFill>
        </p:spPr>
        <p:txBody>
          <a:bodyPr/>
          <a:lstStyle/>
          <a:p>
            <a:pPr algn="ctr">
              <a:defRPr/>
            </a:pPr>
            <a:fld id="{681F6696-7021-4C2F-9EEA-0933259D2A0C}" type="slidenum">
              <a:rPr lang="en-US" sz="2400" smtClean="0"/>
              <a:pPr algn="ctr">
                <a:defRPr/>
              </a:pPr>
              <a:t>24</a:t>
            </a:fld>
            <a:endParaRPr lang="en-US" sz="1600" dirty="0"/>
          </a:p>
        </p:txBody>
      </p:sp>
      <p:pic>
        <p:nvPicPr>
          <p:cNvPr id="91155" name="Picture 22"/>
          <p:cNvPicPr>
            <a:picLocks noChangeAspect="1" noChangeArrowheads="1"/>
          </p:cNvPicPr>
          <p:nvPr/>
        </p:nvPicPr>
        <p:blipFill>
          <a:blip r:embed="rId6"/>
          <a:srcRect t="7532"/>
          <a:stretch>
            <a:fillRect/>
          </a:stretch>
        </p:blipFill>
        <p:spPr bwMode="auto">
          <a:xfrm>
            <a:off x="6019800" y="4227513"/>
            <a:ext cx="2981325" cy="2544762"/>
          </a:xfrm>
          <a:prstGeom prst="rect">
            <a:avLst/>
          </a:prstGeom>
          <a:noFill/>
          <a:ln w="9525">
            <a:noFill/>
            <a:miter lim="800000"/>
            <a:headEnd/>
            <a:tailEnd/>
          </a:ln>
        </p:spPr>
      </p:pic>
      <p:sp>
        <p:nvSpPr>
          <p:cNvPr id="91156" name="Text Box 17"/>
          <p:cNvSpPr txBox="1">
            <a:spLocks noChangeArrowheads="1"/>
          </p:cNvSpPr>
          <p:nvPr/>
        </p:nvSpPr>
        <p:spPr bwMode="auto">
          <a:xfrm>
            <a:off x="6000750" y="3929063"/>
            <a:ext cx="3000375" cy="327025"/>
          </a:xfrm>
          <a:prstGeom prst="rect">
            <a:avLst/>
          </a:prstGeom>
          <a:solidFill>
            <a:srgbClr val="FFFFFF"/>
          </a:solidFill>
          <a:ln w="9525">
            <a:solidFill>
              <a:srgbClr val="000000"/>
            </a:solidFill>
            <a:miter lim="800000"/>
            <a:headEnd/>
            <a:tailEnd/>
          </a:ln>
        </p:spPr>
        <p:txBody>
          <a:bodyPr/>
          <a:lstStyle/>
          <a:p>
            <a:pPr algn="ctr">
              <a:spcAft>
                <a:spcPts val="1000"/>
              </a:spcAft>
            </a:pPr>
            <a:r>
              <a:rPr lang="en-US" sz="1200" b="1">
                <a:solidFill>
                  <a:schemeClr val="bg1"/>
                </a:solidFill>
                <a:latin typeface="Calibri" pitchFamily="34" charset="0"/>
              </a:rPr>
              <a:t>OCN/OPN</a:t>
            </a:r>
            <a:endParaRPr lang="en-US">
              <a:solidFill>
                <a:schemeClr val="bg1"/>
              </a:solidFill>
            </a:endParaRPr>
          </a:p>
        </p:txBody>
      </p:sp>
      <p:sp>
        <p:nvSpPr>
          <p:cNvPr id="91157" name="Rectangle 18"/>
          <p:cNvSpPr>
            <a:spLocks noChangeArrowheads="1"/>
          </p:cNvSpPr>
          <p:nvPr/>
        </p:nvSpPr>
        <p:spPr bwMode="auto">
          <a:xfrm>
            <a:off x="7934325" y="4862513"/>
            <a:ext cx="600075" cy="284162"/>
          </a:xfrm>
          <a:prstGeom prst="rect">
            <a:avLst/>
          </a:prstGeom>
          <a:solidFill>
            <a:srgbClr val="FFFFFF"/>
          </a:solidFill>
          <a:ln w="3175">
            <a:solidFill>
              <a:srgbClr val="FFFFFF"/>
            </a:solidFill>
            <a:miter lim="800000"/>
            <a:headEnd/>
            <a:tailEnd/>
          </a:ln>
        </p:spPr>
        <p:txBody>
          <a:bodyPr/>
          <a:lstStyle/>
          <a:p>
            <a:pPr>
              <a:spcAft>
                <a:spcPts val="1000"/>
              </a:spcAft>
            </a:pPr>
            <a:r>
              <a:rPr lang="en-US" sz="1200" b="1">
                <a:solidFill>
                  <a:schemeClr val="bg1"/>
                </a:solidFill>
                <a:latin typeface="Calibri" pitchFamily="34" charset="0"/>
              </a:rPr>
              <a:t>14%</a:t>
            </a:r>
            <a:endParaRPr lang="en-US">
              <a:solidFill>
                <a:schemeClr val="bg1"/>
              </a:solidFill>
            </a:endParaRPr>
          </a:p>
        </p:txBody>
      </p:sp>
      <p:sp>
        <p:nvSpPr>
          <p:cNvPr id="91158" name="Rectangle 19"/>
          <p:cNvSpPr>
            <a:spLocks noChangeArrowheads="1"/>
          </p:cNvSpPr>
          <p:nvPr/>
        </p:nvSpPr>
        <p:spPr bwMode="auto">
          <a:xfrm>
            <a:off x="6105525" y="6488113"/>
            <a:ext cx="428625" cy="212725"/>
          </a:xfrm>
          <a:prstGeom prst="rect">
            <a:avLst/>
          </a:prstGeom>
          <a:solidFill>
            <a:srgbClr val="FFFFFF"/>
          </a:solidFill>
          <a:ln w="3175">
            <a:solidFill>
              <a:srgbClr val="FFFFFF"/>
            </a:solidFill>
            <a:miter lim="800000"/>
            <a:headEnd/>
            <a:tailEnd/>
          </a:ln>
        </p:spPr>
        <p:txBody>
          <a:bodyPr/>
          <a:lstStyle/>
          <a:p>
            <a:pPr>
              <a:spcAft>
                <a:spcPts val="1000"/>
              </a:spcAft>
            </a:pPr>
            <a:r>
              <a:rPr lang="en-US" sz="1200" b="1">
                <a:solidFill>
                  <a:schemeClr val="bg1"/>
                </a:solidFill>
                <a:latin typeface="Calibri" pitchFamily="34" charset="0"/>
              </a:rPr>
              <a:t>F)</a:t>
            </a:r>
            <a:endParaRPr lang="en-US">
              <a:solidFill>
                <a:schemeClr val="bg1"/>
              </a:solidFill>
            </a:endParaRPr>
          </a:p>
        </p:txBody>
      </p:sp>
      <p:sp>
        <p:nvSpPr>
          <p:cNvPr id="31" name="TextBox 30"/>
          <p:cNvSpPr txBox="1"/>
          <p:nvPr/>
        </p:nvSpPr>
        <p:spPr>
          <a:xfrm>
            <a:off x="4114800" y="1295400"/>
            <a:ext cx="755335" cy="369332"/>
          </a:xfrm>
          <a:prstGeom prst="rect">
            <a:avLst/>
          </a:prstGeom>
          <a:noFill/>
        </p:spPr>
        <p:txBody>
          <a:bodyPr wrap="none" rtlCol="0">
            <a:spAutoFit/>
          </a:bodyPr>
          <a:lstStyle/>
          <a:p>
            <a:r>
              <a:rPr lang="en-US" dirty="0" smtClean="0"/>
              <a:t>CD-73</a:t>
            </a:r>
            <a:endParaRPr lang="en-US" dirty="0"/>
          </a:p>
        </p:txBody>
      </p:sp>
      <p:sp>
        <p:nvSpPr>
          <p:cNvPr id="33" name="TextBox 32"/>
          <p:cNvSpPr txBox="1"/>
          <p:nvPr/>
        </p:nvSpPr>
        <p:spPr>
          <a:xfrm>
            <a:off x="4114800" y="3962400"/>
            <a:ext cx="801823" cy="369332"/>
          </a:xfrm>
          <a:prstGeom prst="rect">
            <a:avLst/>
          </a:prstGeom>
          <a:noFill/>
        </p:spPr>
        <p:txBody>
          <a:bodyPr wrap="none" rtlCol="0">
            <a:spAutoFit/>
          </a:bodyPr>
          <a:lstStyle/>
          <a:p>
            <a:r>
              <a:rPr lang="en-US" dirty="0" smtClean="0"/>
              <a:t>CD105</a:t>
            </a:r>
            <a:endParaRPr lang="en-US" dirty="0"/>
          </a:p>
        </p:txBody>
      </p:sp>
      <p:sp>
        <p:nvSpPr>
          <p:cNvPr id="34" name="TextBox 33"/>
          <p:cNvSpPr txBox="1"/>
          <p:nvPr/>
        </p:nvSpPr>
        <p:spPr>
          <a:xfrm>
            <a:off x="6858000" y="3886200"/>
            <a:ext cx="1119217" cy="369332"/>
          </a:xfrm>
          <a:prstGeom prst="rect">
            <a:avLst/>
          </a:prstGeom>
          <a:noFill/>
        </p:spPr>
        <p:txBody>
          <a:bodyPr wrap="none" rtlCol="0">
            <a:spAutoFit/>
          </a:bodyPr>
          <a:lstStyle/>
          <a:p>
            <a:r>
              <a:rPr lang="en-US" dirty="0" smtClean="0"/>
              <a:t>OCN/OPN</a:t>
            </a:r>
            <a:endParaRPr lang="en-US" dirty="0"/>
          </a:p>
        </p:txBody>
      </p:sp>
      <p:sp>
        <p:nvSpPr>
          <p:cNvPr id="35" name="TextBox 34"/>
          <p:cNvSpPr txBox="1"/>
          <p:nvPr/>
        </p:nvSpPr>
        <p:spPr>
          <a:xfrm>
            <a:off x="7162800" y="1295400"/>
            <a:ext cx="684803" cy="369332"/>
          </a:xfrm>
          <a:prstGeom prst="rect">
            <a:avLst/>
          </a:prstGeom>
          <a:noFill/>
        </p:spPr>
        <p:txBody>
          <a:bodyPr wrap="none" rtlCol="0">
            <a:spAutoFit/>
          </a:bodyPr>
          <a:lstStyle/>
          <a:p>
            <a:r>
              <a:rPr lang="en-US" dirty="0" smtClean="0"/>
              <a:t>CD44</a:t>
            </a:r>
            <a:endParaRPr lang="en-US" dirty="0"/>
          </a:p>
        </p:txBody>
      </p:sp>
      <p:sp>
        <p:nvSpPr>
          <p:cNvPr id="36" name="TextBox 35"/>
          <p:cNvSpPr txBox="1"/>
          <p:nvPr/>
        </p:nvSpPr>
        <p:spPr>
          <a:xfrm>
            <a:off x="1295400" y="3886200"/>
            <a:ext cx="684803" cy="369332"/>
          </a:xfrm>
          <a:prstGeom prst="rect">
            <a:avLst/>
          </a:prstGeom>
          <a:noFill/>
        </p:spPr>
        <p:txBody>
          <a:bodyPr wrap="none" rtlCol="0">
            <a:spAutoFit/>
          </a:bodyPr>
          <a:lstStyle/>
          <a:p>
            <a:r>
              <a:rPr lang="en-US" dirty="0" smtClean="0"/>
              <a:t>CD90</a:t>
            </a:r>
            <a:endParaRPr lang="en-US" dirty="0"/>
          </a:p>
        </p:txBody>
      </p:sp>
      <p:sp>
        <p:nvSpPr>
          <p:cNvPr id="38" name="TextBox 37"/>
          <p:cNvSpPr txBox="1"/>
          <p:nvPr/>
        </p:nvSpPr>
        <p:spPr>
          <a:xfrm>
            <a:off x="4495800" y="2133600"/>
            <a:ext cx="758541" cy="369332"/>
          </a:xfrm>
          <a:prstGeom prst="rect">
            <a:avLst/>
          </a:prstGeom>
          <a:noFill/>
        </p:spPr>
        <p:txBody>
          <a:bodyPr wrap="none" rtlCol="0">
            <a:spAutoFit/>
          </a:bodyPr>
          <a:lstStyle/>
          <a:p>
            <a:r>
              <a:rPr lang="en-US" dirty="0" smtClean="0"/>
              <a:t>74.8%</a:t>
            </a:r>
            <a:endParaRPr lang="en-US" dirty="0"/>
          </a:p>
        </p:txBody>
      </p:sp>
      <p:sp>
        <p:nvSpPr>
          <p:cNvPr id="39" name="TextBox 38"/>
          <p:cNvSpPr txBox="1"/>
          <p:nvPr/>
        </p:nvSpPr>
        <p:spPr>
          <a:xfrm>
            <a:off x="7467600" y="2133600"/>
            <a:ext cx="758541" cy="369332"/>
          </a:xfrm>
          <a:prstGeom prst="rect">
            <a:avLst/>
          </a:prstGeom>
          <a:noFill/>
        </p:spPr>
        <p:txBody>
          <a:bodyPr wrap="none" rtlCol="0">
            <a:spAutoFit/>
          </a:bodyPr>
          <a:lstStyle/>
          <a:p>
            <a:r>
              <a:rPr lang="en-US" dirty="0" smtClean="0"/>
              <a:t>63.8%</a:t>
            </a:r>
            <a:endParaRPr lang="en-US" dirty="0"/>
          </a:p>
        </p:txBody>
      </p:sp>
      <p:sp>
        <p:nvSpPr>
          <p:cNvPr id="40" name="TextBox 39"/>
          <p:cNvSpPr txBox="1"/>
          <p:nvPr/>
        </p:nvSpPr>
        <p:spPr>
          <a:xfrm>
            <a:off x="1219200" y="4648200"/>
            <a:ext cx="758541" cy="369332"/>
          </a:xfrm>
          <a:prstGeom prst="rect">
            <a:avLst/>
          </a:prstGeom>
          <a:noFill/>
        </p:spPr>
        <p:txBody>
          <a:bodyPr wrap="none" rtlCol="0">
            <a:spAutoFit/>
          </a:bodyPr>
          <a:lstStyle/>
          <a:p>
            <a:r>
              <a:rPr lang="en-US" dirty="0" smtClean="0"/>
              <a:t>78.3%</a:t>
            </a:r>
            <a:endParaRPr lang="en-US" dirty="0"/>
          </a:p>
        </p:txBody>
      </p:sp>
      <p:sp>
        <p:nvSpPr>
          <p:cNvPr id="41" name="TextBox 40"/>
          <p:cNvSpPr txBox="1"/>
          <p:nvPr/>
        </p:nvSpPr>
        <p:spPr>
          <a:xfrm>
            <a:off x="4267200" y="4876800"/>
            <a:ext cx="758541" cy="369332"/>
          </a:xfrm>
          <a:prstGeom prst="rect">
            <a:avLst/>
          </a:prstGeom>
          <a:noFill/>
        </p:spPr>
        <p:txBody>
          <a:bodyPr wrap="none" rtlCol="0">
            <a:spAutoFit/>
          </a:bodyPr>
          <a:lstStyle/>
          <a:p>
            <a:r>
              <a:rPr lang="en-US" dirty="0" smtClean="0"/>
              <a:t>77.4%</a:t>
            </a:r>
            <a:endParaRPr lang="en-US" dirty="0"/>
          </a:p>
        </p:txBody>
      </p:sp>
      <p:sp>
        <p:nvSpPr>
          <p:cNvPr id="42" name="TextBox 41"/>
          <p:cNvSpPr txBox="1"/>
          <p:nvPr/>
        </p:nvSpPr>
        <p:spPr>
          <a:xfrm>
            <a:off x="7924800" y="4724400"/>
            <a:ext cx="583814" cy="369332"/>
          </a:xfrm>
          <a:prstGeom prst="rect">
            <a:avLst/>
          </a:prstGeom>
          <a:noFill/>
        </p:spPr>
        <p:txBody>
          <a:bodyPr wrap="none" rtlCol="0">
            <a:spAutoFit/>
          </a:bodyPr>
          <a:lstStyle/>
          <a:p>
            <a:r>
              <a:rPr lang="en-US" dirty="0" smtClean="0"/>
              <a:t>14%</a:t>
            </a:r>
            <a:endParaRPr lang="en-US"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FA32870-561D-42C7-AC17-E3B808B4877D}" type="slidenum">
              <a:rPr lang="en-US" smtClean="0"/>
              <a:pPr>
                <a:defRPr/>
              </a:pPr>
              <a:t>25</a:t>
            </a:fld>
            <a:endParaRPr lang="en-US" dirty="0"/>
          </a:p>
        </p:txBody>
      </p:sp>
      <p:pic>
        <p:nvPicPr>
          <p:cNvPr id="94211" name="Picture 2"/>
          <p:cNvPicPr>
            <a:picLocks noChangeAspect="1" noChangeArrowheads="1"/>
          </p:cNvPicPr>
          <p:nvPr/>
        </p:nvPicPr>
        <p:blipFill>
          <a:blip r:embed="rId2"/>
          <a:srcRect/>
          <a:stretch>
            <a:fillRect/>
          </a:stretch>
        </p:blipFill>
        <p:spPr bwMode="auto">
          <a:xfrm>
            <a:off x="714375" y="642938"/>
            <a:ext cx="7000875" cy="55721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p:cNvSpPr>
          <p:nvPr>
            <p:ph type="title" idx="4294967295"/>
          </p:nvPr>
        </p:nvSpPr>
        <p:spPr/>
        <p:txBody>
          <a:bodyPr anchor="ctr"/>
          <a:lstStyle/>
          <a:p>
            <a:pPr eaLnBrk="1" hangingPunct="1"/>
            <a:r>
              <a:rPr lang="en-US" sz="3200" b="1" dirty="0" smtClean="0"/>
              <a:t>Cell proliferation Assay</a:t>
            </a:r>
            <a:br>
              <a:rPr lang="en-US" sz="3200" b="1" dirty="0" smtClean="0"/>
            </a:br>
            <a:r>
              <a:rPr lang="en-US" sz="3200" b="1" dirty="0" smtClean="0"/>
              <a:t>MTT method</a:t>
            </a:r>
          </a:p>
        </p:txBody>
      </p:sp>
      <p:sp>
        <p:nvSpPr>
          <p:cNvPr id="26627" name="Rectangle 3"/>
          <p:cNvSpPr>
            <a:spLocks noGrp="1"/>
          </p:cNvSpPr>
          <p:nvPr>
            <p:ph type="body" idx="4294967295"/>
          </p:nvPr>
        </p:nvSpPr>
        <p:spPr>
          <a:xfrm>
            <a:off x="381000" y="1676400"/>
            <a:ext cx="8229600" cy="4983163"/>
          </a:xfrm>
        </p:spPr>
        <p:txBody>
          <a:bodyPr/>
          <a:lstStyle/>
          <a:p>
            <a:pPr algn="l" rtl="0" eaLnBrk="1" hangingPunct="1">
              <a:lnSpc>
                <a:spcPct val="80000"/>
              </a:lnSpc>
            </a:pPr>
            <a:r>
              <a:rPr lang="en-US" sz="2000" dirty="0" smtClean="0"/>
              <a:t>Cells were </a:t>
            </a:r>
            <a:r>
              <a:rPr lang="en-US" sz="2000" dirty="0" smtClean="0">
                <a:solidFill>
                  <a:srgbClr val="FF3300"/>
                </a:solidFill>
              </a:rPr>
              <a:t>cultured</a:t>
            </a:r>
            <a:r>
              <a:rPr lang="en-US" sz="2000" dirty="0" smtClean="0"/>
              <a:t> in 96-well plates, 5000 cells/ well. </a:t>
            </a:r>
          </a:p>
          <a:p>
            <a:pPr algn="l" rtl="0" eaLnBrk="1" hangingPunct="1">
              <a:lnSpc>
                <a:spcPct val="80000"/>
              </a:lnSpc>
            </a:pPr>
            <a:r>
              <a:rPr lang="en-US" sz="2000" dirty="0" smtClean="0"/>
              <a:t>SHED and PDLSCs were cultured with AMEM medium without serum as a negative control, </a:t>
            </a:r>
            <a:r>
              <a:rPr lang="en-US" sz="2000" dirty="0" smtClean="0">
                <a:solidFill>
                  <a:srgbClr val="FF3300"/>
                </a:solidFill>
              </a:rPr>
              <a:t>5% PL and 10% FBS supplemented media. </a:t>
            </a:r>
          </a:p>
          <a:p>
            <a:pPr>
              <a:lnSpc>
                <a:spcPct val="80000"/>
              </a:lnSpc>
            </a:pPr>
            <a:r>
              <a:rPr lang="en-US" sz="2000" dirty="0" smtClean="0"/>
              <a:t>The test was performed at day 8 </a:t>
            </a:r>
            <a:endParaRPr lang="en-US" sz="2000" dirty="0" smtClean="0">
              <a:solidFill>
                <a:srgbClr val="FF3300"/>
              </a:solidFill>
            </a:endParaRPr>
          </a:p>
          <a:p>
            <a:pPr algn="l" rtl="0" eaLnBrk="1" hangingPunct="1">
              <a:lnSpc>
                <a:spcPct val="80000"/>
              </a:lnSpc>
            </a:pPr>
            <a:r>
              <a:rPr lang="en-US" sz="2000" dirty="0" smtClean="0"/>
              <a:t>20 </a:t>
            </a:r>
            <a:r>
              <a:rPr lang="en-US" sz="2000" dirty="0" smtClean="0">
                <a:latin typeface="Arial" charset="0"/>
              </a:rPr>
              <a:t>µ</a:t>
            </a:r>
            <a:r>
              <a:rPr lang="en-US" sz="2000" dirty="0" smtClean="0"/>
              <a:t>l </a:t>
            </a:r>
            <a:r>
              <a:rPr lang="en-US" sz="2000" dirty="0" err="1" smtClean="0">
                <a:solidFill>
                  <a:srgbClr val="FF3300"/>
                </a:solidFill>
              </a:rPr>
              <a:t>Tetrazolium</a:t>
            </a:r>
            <a:r>
              <a:rPr lang="en-US" sz="2000" dirty="0" smtClean="0">
                <a:solidFill>
                  <a:srgbClr val="FF3300"/>
                </a:solidFill>
              </a:rPr>
              <a:t> MTT</a:t>
            </a:r>
            <a:r>
              <a:rPr lang="en-US" sz="2000" dirty="0" smtClean="0"/>
              <a:t> salt were added to the cells, and incubated for 4 hrs. </a:t>
            </a:r>
          </a:p>
          <a:p>
            <a:pPr algn="l" rtl="0" eaLnBrk="1" hangingPunct="1">
              <a:lnSpc>
                <a:spcPct val="80000"/>
              </a:lnSpc>
            </a:pPr>
            <a:r>
              <a:rPr lang="en-US" sz="2000" dirty="0" smtClean="0"/>
              <a:t>100 </a:t>
            </a:r>
            <a:r>
              <a:rPr lang="en-US" sz="2000" dirty="0" smtClean="0">
                <a:latin typeface="Arial" charset="0"/>
              </a:rPr>
              <a:t>µ</a:t>
            </a:r>
            <a:r>
              <a:rPr lang="en-US" sz="2000" dirty="0" smtClean="0"/>
              <a:t>l </a:t>
            </a:r>
            <a:r>
              <a:rPr lang="en-US" sz="2000" dirty="0" smtClean="0">
                <a:solidFill>
                  <a:srgbClr val="FF3300"/>
                </a:solidFill>
              </a:rPr>
              <a:t>DMSO</a:t>
            </a:r>
            <a:r>
              <a:rPr lang="en-US" sz="2000" dirty="0" smtClean="0"/>
              <a:t> were added and incubated for 15 min. </a:t>
            </a:r>
          </a:p>
          <a:p>
            <a:pPr algn="l" rtl="0" eaLnBrk="1" hangingPunct="1">
              <a:lnSpc>
                <a:spcPct val="80000"/>
              </a:lnSpc>
            </a:pPr>
            <a:r>
              <a:rPr lang="en-US" sz="2000" dirty="0" smtClean="0">
                <a:solidFill>
                  <a:srgbClr val="FF3300"/>
                </a:solidFill>
              </a:rPr>
              <a:t>Optical density</a:t>
            </a:r>
            <a:r>
              <a:rPr lang="en-US" sz="2000" dirty="0" smtClean="0"/>
              <a:t> was measured at 570 nm. </a:t>
            </a:r>
          </a:p>
          <a:p>
            <a:pPr algn="l" rtl="0" eaLnBrk="1" hangingPunct="1">
              <a:lnSpc>
                <a:spcPct val="80000"/>
              </a:lnSpc>
            </a:pPr>
            <a:endParaRPr lang="en-US" sz="2400" b="1" dirty="0" smtClean="0">
              <a:solidFill>
                <a:srgbClr val="00B0F0"/>
              </a:solidFill>
            </a:endParaRPr>
          </a:p>
          <a:p>
            <a:pPr algn="l" rtl="0" eaLnBrk="1" hangingPunct="1">
              <a:lnSpc>
                <a:spcPct val="80000"/>
              </a:lnSpc>
            </a:pPr>
            <a:r>
              <a:rPr lang="en-US" sz="2400" b="1" dirty="0" smtClean="0">
                <a:solidFill>
                  <a:srgbClr val="00B0F0"/>
                </a:solidFill>
              </a:rPr>
              <a:t>Results:</a:t>
            </a:r>
          </a:p>
          <a:p>
            <a:pPr algn="l" rtl="0" eaLnBrk="1" hangingPunct="1">
              <a:lnSpc>
                <a:spcPct val="80000"/>
              </a:lnSpc>
              <a:buNone/>
            </a:pPr>
            <a:r>
              <a:rPr lang="en-US" sz="2400" b="1" dirty="0" smtClean="0">
                <a:solidFill>
                  <a:srgbClr val="00B0F0"/>
                </a:solidFill>
              </a:rPr>
              <a:t>	 </a:t>
            </a:r>
            <a:r>
              <a:rPr lang="en-US" sz="2400" dirty="0" smtClean="0">
                <a:solidFill>
                  <a:srgbClr val="00B0F0"/>
                </a:solidFill>
              </a:rPr>
              <a:t>Cells cultured in HPL had higher </a:t>
            </a:r>
            <a:r>
              <a:rPr lang="en-US" sz="2400" dirty="0" err="1" smtClean="0">
                <a:solidFill>
                  <a:srgbClr val="00B0F0"/>
                </a:solidFill>
              </a:rPr>
              <a:t>prolif</a:t>
            </a:r>
            <a:r>
              <a:rPr lang="en-US" sz="2400" dirty="0" smtClean="0">
                <a:solidFill>
                  <a:srgbClr val="00B0F0"/>
                </a:solidFill>
              </a:rPr>
              <a:t> rate compared to FBS</a:t>
            </a:r>
          </a:p>
          <a:p>
            <a:pPr algn="l" rtl="0" eaLnBrk="1" hangingPunct="1">
              <a:lnSpc>
                <a:spcPct val="80000"/>
              </a:lnSpc>
              <a:buNone/>
            </a:pPr>
            <a:r>
              <a:rPr lang="en-US" sz="2400" dirty="0" smtClean="0">
                <a:solidFill>
                  <a:srgbClr val="00B0F0"/>
                </a:solidFill>
              </a:rPr>
              <a:t>	10% more than 5% while there was no </a:t>
            </a:r>
            <a:r>
              <a:rPr lang="en-US" sz="2400" dirty="0" err="1" smtClean="0">
                <a:solidFill>
                  <a:srgbClr val="00B0F0"/>
                </a:solidFill>
              </a:rPr>
              <a:t>s.d</a:t>
            </a:r>
            <a:r>
              <a:rPr lang="en-US" sz="2400" dirty="0" smtClean="0">
                <a:solidFill>
                  <a:srgbClr val="00B0F0"/>
                </a:solidFill>
              </a:rPr>
              <a:t> between 5 and 10% FBS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a:xfrm>
            <a:off x="309563" y="228600"/>
            <a:ext cx="7210425" cy="1081088"/>
          </a:xfrm>
        </p:spPr>
        <p:txBody>
          <a:bodyPr/>
          <a:lstStyle/>
          <a:p>
            <a:pPr algn="ctr" eaLnBrk="1" hangingPunct="1"/>
            <a:r>
              <a:rPr lang="en-US" sz="2800" b="1" smtClean="0"/>
              <a:t>MTT proliferation assay</a:t>
            </a:r>
          </a:p>
        </p:txBody>
      </p:sp>
      <p:sp>
        <p:nvSpPr>
          <p:cNvPr id="8806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pic>
        <p:nvPicPr>
          <p:cNvPr id="3" name="Picture 2"/>
          <p:cNvPicPr>
            <a:picLocks noChangeAspect="1"/>
          </p:cNvPicPr>
          <p:nvPr/>
        </p:nvPicPr>
        <p:blipFill>
          <a:blip r:embed="rId3"/>
          <a:stretch>
            <a:fillRect/>
          </a:stretch>
        </p:blipFill>
        <p:spPr>
          <a:xfrm>
            <a:off x="827088" y="1412875"/>
            <a:ext cx="7489825" cy="4343400"/>
          </a:xfrm>
          <a:prstGeom prst="rect">
            <a:avLst/>
          </a:prstGeom>
          <a:ln w="38100" cap="sq">
            <a:solidFill>
              <a:schemeClr val="bg1">
                <a:lumMod val="85000"/>
                <a:lumOff val="15000"/>
              </a:schemeClr>
            </a:solidFill>
            <a:prstDash val="solid"/>
            <a:miter lim="800000"/>
          </a:ln>
          <a:effectLst>
            <a:outerShdw blurRad="50800" dist="38100" dir="2700000" algn="tl" rotWithShape="0">
              <a:srgbClr val="000000">
                <a:alpha val="43000"/>
              </a:srgbClr>
            </a:outerShdw>
          </a:effectLst>
        </p:spPr>
      </p:pic>
      <p:sp>
        <p:nvSpPr>
          <p:cNvPr id="8" name="Slide Number Placeholder 7"/>
          <p:cNvSpPr>
            <a:spLocks noGrp="1"/>
          </p:cNvSpPr>
          <p:nvPr>
            <p:ph type="sldNum" sz="quarter" idx="12"/>
          </p:nvPr>
        </p:nvSpPr>
        <p:spPr/>
        <p:txBody>
          <a:bodyPr/>
          <a:lstStyle/>
          <a:p>
            <a:pPr>
              <a:defRPr/>
            </a:pPr>
            <a:fld id="{22F351CA-9CC6-4674-8AF3-2431D3CB73FC}" type="slidenum">
              <a:rPr lang="en-US" smtClean="0"/>
              <a:pPr>
                <a:defRPr/>
              </a:pPr>
              <a:t>27</a:t>
            </a:fld>
            <a:endParaRPr lang="en-US"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idx="4294967295"/>
          </p:nvPr>
        </p:nvSpPr>
        <p:spPr>
          <a:xfrm>
            <a:off x="1150938" y="214313"/>
            <a:ext cx="7793037" cy="852487"/>
          </a:xfrm>
        </p:spPr>
        <p:txBody>
          <a:bodyPr anchor="ctr"/>
          <a:lstStyle/>
          <a:p>
            <a:pPr eaLnBrk="1" hangingPunct="1"/>
            <a:r>
              <a:rPr lang="en-US" sz="2800" b="1" smtClean="0"/>
              <a:t>Osteogenic Differentiation</a:t>
            </a:r>
          </a:p>
        </p:txBody>
      </p:sp>
      <p:sp>
        <p:nvSpPr>
          <p:cNvPr id="27651" name="Rectangle 3"/>
          <p:cNvSpPr>
            <a:spLocks noGrp="1"/>
          </p:cNvSpPr>
          <p:nvPr>
            <p:ph type="body" idx="4294967295"/>
          </p:nvPr>
        </p:nvSpPr>
        <p:spPr>
          <a:xfrm>
            <a:off x="457200" y="990600"/>
            <a:ext cx="8229600" cy="5135563"/>
          </a:xfrm>
        </p:spPr>
        <p:txBody>
          <a:bodyPr>
            <a:normAutofit lnSpcReduction="10000"/>
          </a:bodyPr>
          <a:lstStyle/>
          <a:p>
            <a:pPr eaLnBrk="1" hangingPunct="1">
              <a:lnSpc>
                <a:spcPct val="80000"/>
              </a:lnSpc>
            </a:pPr>
            <a:endParaRPr lang="en-US" sz="1200" dirty="0" smtClean="0"/>
          </a:p>
          <a:p>
            <a:pPr algn="l" rtl="0" eaLnBrk="1" hangingPunct="1">
              <a:lnSpc>
                <a:spcPct val="80000"/>
              </a:lnSpc>
            </a:pPr>
            <a:endParaRPr lang="en-US" sz="1400" dirty="0" smtClean="0"/>
          </a:p>
          <a:p>
            <a:pPr algn="l" rtl="0" eaLnBrk="1" hangingPunct="1">
              <a:lnSpc>
                <a:spcPct val="80000"/>
              </a:lnSpc>
            </a:pPr>
            <a:endParaRPr lang="en-US" sz="2000" b="1" dirty="0" smtClean="0"/>
          </a:p>
          <a:p>
            <a:pPr algn="l" rtl="0" eaLnBrk="1" hangingPunct="1">
              <a:lnSpc>
                <a:spcPct val="80000"/>
              </a:lnSpc>
            </a:pPr>
            <a:r>
              <a:rPr lang="en-US" sz="2000" b="1" dirty="0" smtClean="0"/>
              <a:t>PDLSCs and SHED cells were maintained in the growth media until reaching </a:t>
            </a:r>
            <a:r>
              <a:rPr lang="en-US" sz="2000" b="1" dirty="0" smtClean="0">
                <a:solidFill>
                  <a:srgbClr val="FF3300"/>
                </a:solidFill>
              </a:rPr>
              <a:t>nearly 70% confluence</a:t>
            </a:r>
            <a:r>
              <a:rPr lang="en-US" sz="2000" dirty="0" smtClean="0">
                <a:solidFill>
                  <a:srgbClr val="FF3300"/>
                </a:solidFill>
              </a:rPr>
              <a:t>.</a:t>
            </a:r>
            <a:r>
              <a:rPr lang="en-US" sz="1800" dirty="0" smtClean="0">
                <a:solidFill>
                  <a:srgbClr val="FF3300"/>
                </a:solidFill>
              </a:rPr>
              <a:t> </a:t>
            </a:r>
          </a:p>
          <a:p>
            <a:pPr algn="l" rtl="0" eaLnBrk="1" hangingPunct="1">
              <a:lnSpc>
                <a:spcPct val="80000"/>
              </a:lnSpc>
              <a:buFont typeface="Wingdings" pitchFamily="2" charset="2"/>
              <a:buNone/>
            </a:pPr>
            <a:endParaRPr lang="en-US" sz="1800" dirty="0" smtClean="0"/>
          </a:p>
          <a:p>
            <a:pPr algn="l" rtl="0" eaLnBrk="1" hangingPunct="1">
              <a:lnSpc>
                <a:spcPct val="80000"/>
              </a:lnSpc>
            </a:pPr>
            <a:r>
              <a:rPr lang="en-US" sz="2000" b="1" dirty="0" smtClean="0"/>
              <a:t>The cells were grown in the</a:t>
            </a:r>
            <a:r>
              <a:rPr lang="en-US" sz="2000" dirty="0" smtClean="0"/>
              <a:t> </a:t>
            </a:r>
            <a:r>
              <a:rPr lang="en-US" sz="2000" b="1" dirty="0" err="1" smtClean="0">
                <a:solidFill>
                  <a:srgbClr val="FF3300"/>
                </a:solidFill>
              </a:rPr>
              <a:t>osteogenic</a:t>
            </a:r>
            <a:r>
              <a:rPr lang="en-US" sz="2000" b="1" dirty="0" smtClean="0">
                <a:solidFill>
                  <a:srgbClr val="FF3300"/>
                </a:solidFill>
              </a:rPr>
              <a:t> media </a:t>
            </a:r>
            <a:r>
              <a:rPr lang="en-US" sz="2000" dirty="0" err="1" smtClean="0"/>
              <a:t>containig</a:t>
            </a:r>
            <a:r>
              <a:rPr lang="en-US" sz="2000" b="1" dirty="0" smtClean="0">
                <a:solidFill>
                  <a:srgbClr val="FF3300"/>
                </a:solidFill>
              </a:rPr>
              <a:t>: </a:t>
            </a:r>
            <a:r>
              <a:rPr lang="en-US" altLang="zh-CN" sz="2000" b="1" dirty="0" smtClean="0">
                <a:solidFill>
                  <a:srgbClr val="009900"/>
                </a:solidFill>
                <a:ea typeface="宋体" charset="-122"/>
              </a:rPr>
              <a:t>DMZ, Ascorbic A and </a:t>
            </a:r>
            <a:r>
              <a:rPr lang="el-GR" altLang="zh-CN" sz="2000" b="1" dirty="0" smtClean="0">
                <a:solidFill>
                  <a:srgbClr val="009900"/>
                </a:solidFill>
                <a:cs typeface="Tahoma" pitchFamily="34" charset="0"/>
              </a:rPr>
              <a:t>β</a:t>
            </a:r>
            <a:r>
              <a:rPr lang="en-US" altLang="zh-CN" sz="2000" b="1" dirty="0" smtClean="0">
                <a:solidFill>
                  <a:srgbClr val="009900"/>
                </a:solidFill>
                <a:ea typeface="宋体" charset="-122"/>
                <a:cs typeface="Tahoma" pitchFamily="34" charset="0"/>
              </a:rPr>
              <a:t>OH-</a:t>
            </a:r>
            <a:r>
              <a:rPr lang="en-US" altLang="zh-CN" sz="2000" b="1" dirty="0" smtClean="0">
                <a:solidFill>
                  <a:srgbClr val="009900"/>
                </a:solidFill>
                <a:ea typeface="宋体" charset="-122"/>
              </a:rPr>
              <a:t>GP</a:t>
            </a:r>
            <a:r>
              <a:rPr lang="en-US" sz="2000" dirty="0" smtClean="0">
                <a:solidFill>
                  <a:srgbClr val="009900"/>
                </a:solidFill>
              </a:rPr>
              <a:t>.</a:t>
            </a:r>
          </a:p>
          <a:p>
            <a:pPr algn="l" rtl="0" eaLnBrk="1" hangingPunct="1">
              <a:lnSpc>
                <a:spcPct val="80000"/>
              </a:lnSpc>
            </a:pPr>
            <a:endParaRPr lang="en-US" sz="2000" dirty="0" smtClean="0">
              <a:solidFill>
                <a:srgbClr val="009900"/>
              </a:solidFill>
            </a:endParaRPr>
          </a:p>
          <a:p>
            <a:pPr algn="l" rtl="0" eaLnBrk="1" hangingPunct="1">
              <a:lnSpc>
                <a:spcPct val="80000"/>
              </a:lnSpc>
            </a:pPr>
            <a:r>
              <a:rPr lang="en-US" sz="2000" dirty="0" smtClean="0"/>
              <a:t>The </a:t>
            </a:r>
            <a:r>
              <a:rPr lang="en-US" sz="2000" b="1" dirty="0" smtClean="0"/>
              <a:t>following conc.  of </a:t>
            </a:r>
            <a:r>
              <a:rPr lang="en-US" sz="2000" b="1" dirty="0" smtClean="0">
                <a:solidFill>
                  <a:srgbClr val="FF3300"/>
                </a:solidFill>
              </a:rPr>
              <a:t>PL</a:t>
            </a:r>
            <a:r>
              <a:rPr lang="en-US" sz="2000" dirty="0" smtClean="0"/>
              <a:t>:</a:t>
            </a:r>
            <a:r>
              <a:rPr lang="en-US" sz="2000" b="1" dirty="0" smtClean="0">
                <a:solidFill>
                  <a:srgbClr val="FF3300"/>
                </a:solidFill>
              </a:rPr>
              <a:t> 0, 1, 5, or 10%</a:t>
            </a:r>
            <a:r>
              <a:rPr lang="en-US" sz="1800" dirty="0" smtClean="0"/>
              <a:t> </a:t>
            </a:r>
            <a:r>
              <a:rPr lang="en-US" sz="1800" b="1" dirty="0" smtClean="0">
                <a:solidFill>
                  <a:srgbClr val="FF3300"/>
                </a:solidFill>
              </a:rPr>
              <a:t> FBS</a:t>
            </a:r>
            <a:endParaRPr lang="en-US" sz="1800" dirty="0" smtClean="0"/>
          </a:p>
          <a:p>
            <a:pPr algn="l" rtl="0" eaLnBrk="1" hangingPunct="1">
              <a:lnSpc>
                <a:spcPct val="80000"/>
              </a:lnSpc>
              <a:buFont typeface="Wingdings" pitchFamily="2" charset="2"/>
              <a:buNone/>
            </a:pPr>
            <a:endParaRPr lang="en-US" sz="1800" dirty="0" smtClean="0"/>
          </a:p>
          <a:p>
            <a:pPr algn="l" rtl="0" eaLnBrk="1" hangingPunct="1">
              <a:lnSpc>
                <a:spcPct val="80000"/>
              </a:lnSpc>
            </a:pPr>
            <a:r>
              <a:rPr lang="en-US" sz="2000" dirty="0" smtClean="0"/>
              <a:t>Cells were stained with </a:t>
            </a:r>
            <a:r>
              <a:rPr lang="en-US" sz="2000" b="1" dirty="0" smtClean="0">
                <a:solidFill>
                  <a:srgbClr val="FF3300"/>
                </a:solidFill>
              </a:rPr>
              <a:t>Alizarin red</a:t>
            </a:r>
            <a:r>
              <a:rPr lang="en-US" sz="2000" dirty="0" smtClean="0"/>
              <a:t> for  20 m at r. t.</a:t>
            </a:r>
          </a:p>
          <a:p>
            <a:pPr algn="l" rtl="0" eaLnBrk="1" hangingPunct="1">
              <a:lnSpc>
                <a:spcPct val="80000"/>
              </a:lnSpc>
              <a:buFont typeface="Wingdings" pitchFamily="2" charset="2"/>
              <a:buNone/>
            </a:pPr>
            <a:r>
              <a:rPr lang="en-US" sz="1800" dirty="0" smtClean="0"/>
              <a:t> </a:t>
            </a:r>
          </a:p>
          <a:p>
            <a:pPr algn="l" rtl="0" eaLnBrk="1" hangingPunct="1">
              <a:lnSpc>
                <a:spcPct val="80000"/>
              </a:lnSpc>
            </a:pPr>
            <a:r>
              <a:rPr lang="en-US" sz="2000" dirty="0" smtClean="0"/>
              <a:t>Washed twice (2×) with distilled water and  </a:t>
            </a:r>
            <a:r>
              <a:rPr lang="en-US" sz="2000" b="1" dirty="0" smtClean="0">
                <a:solidFill>
                  <a:srgbClr val="FF3300"/>
                </a:solidFill>
              </a:rPr>
              <a:t>observed under the microscope.</a:t>
            </a:r>
          </a:p>
          <a:p>
            <a:pPr>
              <a:lnSpc>
                <a:spcPct val="80000"/>
              </a:lnSpc>
            </a:pPr>
            <a:endParaRPr lang="en-US" sz="2400" b="1" dirty="0" smtClean="0">
              <a:solidFill>
                <a:srgbClr val="00B0F0"/>
              </a:solidFill>
            </a:endParaRPr>
          </a:p>
          <a:p>
            <a:pPr>
              <a:lnSpc>
                <a:spcPct val="80000"/>
              </a:lnSpc>
            </a:pPr>
            <a:r>
              <a:rPr lang="en-US" sz="2400" b="1" dirty="0" smtClean="0">
                <a:solidFill>
                  <a:srgbClr val="00B0F0"/>
                </a:solidFill>
              </a:rPr>
              <a:t>Results: </a:t>
            </a:r>
          </a:p>
          <a:p>
            <a:pPr>
              <a:lnSpc>
                <a:spcPct val="80000"/>
              </a:lnSpc>
              <a:buNone/>
            </a:pPr>
            <a:r>
              <a:rPr lang="en-US" sz="2400" b="1" dirty="0" smtClean="0">
                <a:solidFill>
                  <a:srgbClr val="00B0F0"/>
                </a:solidFill>
              </a:rPr>
              <a:t>	The alizarin red staining showed tat PDLSC formed mineralized matrix and red nodules due to Ca deposition</a:t>
            </a:r>
          </a:p>
          <a:p>
            <a:pPr algn="l" rtl="0" eaLnBrk="1" hangingPunct="1">
              <a:lnSpc>
                <a:spcPct val="80000"/>
              </a:lnSpc>
            </a:pPr>
            <a:endParaRPr lang="en-US" sz="2000" b="1" dirty="0" smtClean="0">
              <a:solidFill>
                <a:srgbClr val="FF33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a:xfrm>
            <a:off x="15875" y="981075"/>
            <a:ext cx="8229600" cy="571500"/>
          </a:xfrm>
        </p:spPr>
        <p:txBody>
          <a:bodyPr>
            <a:normAutofit fontScale="90000"/>
          </a:bodyPr>
          <a:lstStyle/>
          <a:p>
            <a:pPr algn="ctr" eaLnBrk="1" hangingPunct="1"/>
            <a:r>
              <a:rPr lang="en-US" sz="3200" b="1" smtClean="0"/>
              <a:t>Osteogenic differentiation </a:t>
            </a:r>
          </a:p>
        </p:txBody>
      </p:sp>
      <p:pic>
        <p:nvPicPr>
          <p:cNvPr id="22531" name="Content Placeholder 3" descr="C:\Documents and Settings\Shalimar\Desktop\- ve control osteo.JPG"/>
          <p:cNvPicPr>
            <a:picLocks noGrp="1"/>
          </p:cNvPicPr>
          <p:nvPr>
            <p:ph idx="1"/>
          </p:nvPr>
        </p:nvPicPr>
        <p:blipFill>
          <a:blip r:embed="rId2"/>
          <a:srcRect/>
          <a:stretch>
            <a:fillRect/>
          </a:stretch>
        </p:blipFill>
        <p:spPr>
          <a:xfrm>
            <a:off x="323850" y="2633663"/>
            <a:ext cx="3816350" cy="2509837"/>
          </a:xfrm>
          <a:ln w="38100" cap="sq">
            <a:solidFill>
              <a:srgbClr val="000000"/>
            </a:solidFill>
          </a:ln>
          <a:effectLst>
            <a:outerShdw blurRad="50800" dist="38100" dir="2700000" algn="tl" rotWithShape="0">
              <a:srgbClr val="000000">
                <a:alpha val="43000"/>
              </a:srgbClr>
            </a:outerShdw>
          </a:effectLst>
        </p:spPr>
      </p:pic>
      <p:sp>
        <p:nvSpPr>
          <p:cNvPr id="89092" name="TextBox 5"/>
          <p:cNvSpPr txBox="1">
            <a:spLocks noChangeArrowheads="1"/>
          </p:cNvSpPr>
          <p:nvPr/>
        </p:nvSpPr>
        <p:spPr bwMode="auto">
          <a:xfrm>
            <a:off x="428625" y="2625725"/>
            <a:ext cx="428625" cy="377825"/>
          </a:xfrm>
          <a:prstGeom prst="rect">
            <a:avLst/>
          </a:prstGeom>
          <a:solidFill>
            <a:schemeClr val="bg1"/>
          </a:solidFill>
          <a:ln w="9525">
            <a:noFill/>
            <a:miter lim="800000"/>
            <a:headEnd/>
            <a:tailEnd/>
          </a:ln>
        </p:spPr>
        <p:txBody>
          <a:bodyPr>
            <a:spAutoFit/>
          </a:bodyPr>
          <a:lstStyle/>
          <a:p>
            <a:r>
              <a:rPr lang="en-US" b="1"/>
              <a:t>A)</a:t>
            </a:r>
          </a:p>
        </p:txBody>
      </p:sp>
      <p:grpSp>
        <p:nvGrpSpPr>
          <p:cNvPr id="2" name="Group 7"/>
          <p:cNvGrpSpPr>
            <a:grpSpLocks/>
          </p:cNvGrpSpPr>
          <p:nvPr/>
        </p:nvGrpSpPr>
        <p:grpSpPr bwMode="auto">
          <a:xfrm>
            <a:off x="4643438" y="2633663"/>
            <a:ext cx="3786187" cy="2509837"/>
            <a:chOff x="4643438" y="1785943"/>
            <a:chExt cx="3786187" cy="3286148"/>
          </a:xfrm>
        </p:grpSpPr>
        <p:pic>
          <p:nvPicPr>
            <p:cNvPr id="22535" name="Picture 5" descr="C:\Documents and Settings\Shalimar\Desktop\Osteo 7.JPG"/>
            <p:cNvPicPr>
              <a:picLocks noChangeAspect="1" noChangeArrowheads="1"/>
            </p:cNvPicPr>
            <p:nvPr/>
          </p:nvPicPr>
          <p:blipFill>
            <a:blip r:embed="rId3"/>
            <a:srcRect/>
            <a:stretch>
              <a:fillRect/>
            </a:stretch>
          </p:blipFill>
          <p:spPr bwMode="auto">
            <a:xfrm>
              <a:off x="4643438" y="1785943"/>
              <a:ext cx="3786187" cy="32861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9096" name="TextBox 6"/>
            <p:cNvSpPr txBox="1">
              <a:spLocks noChangeArrowheads="1"/>
            </p:cNvSpPr>
            <p:nvPr/>
          </p:nvSpPr>
          <p:spPr bwMode="auto">
            <a:xfrm>
              <a:off x="4714876" y="1857364"/>
              <a:ext cx="428628" cy="493616"/>
            </a:xfrm>
            <a:prstGeom prst="rect">
              <a:avLst/>
            </a:prstGeom>
            <a:solidFill>
              <a:schemeClr val="bg1"/>
            </a:solidFill>
            <a:ln w="9525">
              <a:noFill/>
              <a:miter lim="800000"/>
              <a:headEnd/>
              <a:tailEnd/>
            </a:ln>
          </p:spPr>
          <p:txBody>
            <a:bodyPr>
              <a:spAutoFit/>
            </a:bodyPr>
            <a:lstStyle/>
            <a:p>
              <a:r>
                <a:rPr lang="en-US" b="1"/>
                <a:t>B)</a:t>
              </a:r>
            </a:p>
          </p:txBody>
        </p:sp>
      </p:grpSp>
      <p:sp>
        <p:nvSpPr>
          <p:cNvPr id="11" name="Slide Number Placeholder 10"/>
          <p:cNvSpPr>
            <a:spLocks noGrp="1"/>
          </p:cNvSpPr>
          <p:nvPr>
            <p:ph type="sldNum" sz="quarter" idx="12"/>
          </p:nvPr>
        </p:nvSpPr>
        <p:spPr>
          <a:xfrm>
            <a:off x="8278813" y="5765800"/>
            <a:ext cx="865187" cy="1092200"/>
          </a:xfrm>
        </p:spPr>
        <p:txBody>
          <a:bodyPr/>
          <a:lstStyle/>
          <a:p>
            <a:pPr algn="ctr">
              <a:defRPr/>
            </a:pPr>
            <a:fld id="{C992894B-187F-4FD1-8013-183508BF4B49}" type="slidenum">
              <a:rPr lang="en-US" sz="1600" smtClean="0"/>
              <a:pPr algn="ctr">
                <a:defRPr/>
              </a:pPr>
              <a:t>29</a:t>
            </a:fld>
            <a:endParaRPr lang="en-US"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152400"/>
            <a:ext cx="6172200" cy="762000"/>
          </a:xfrm>
        </p:spPr>
        <p:txBody>
          <a:bodyPr>
            <a:normAutofit/>
          </a:bodyPr>
          <a:lstStyle/>
          <a:p>
            <a:pPr algn="ctr"/>
            <a:r>
              <a:rPr lang="en-US" sz="2800" b="1" dirty="0" err="1" smtClean="0"/>
              <a:t>Urothelium</a:t>
            </a:r>
            <a:endParaRPr lang="en-US" sz="2800" b="1" dirty="0"/>
          </a:p>
        </p:txBody>
      </p:sp>
      <p:sp>
        <p:nvSpPr>
          <p:cNvPr id="16" name="Slide Number Placeholder 15"/>
          <p:cNvSpPr>
            <a:spLocks noGrp="1"/>
          </p:cNvSpPr>
          <p:nvPr>
            <p:ph type="sldNum" sz="quarter" idx="12"/>
          </p:nvPr>
        </p:nvSpPr>
        <p:spPr>
          <a:xfrm>
            <a:off x="8515351" y="6090314"/>
            <a:ext cx="628649" cy="767687"/>
          </a:xfrm>
        </p:spPr>
        <p:txBody>
          <a:bodyPr/>
          <a:lstStyle/>
          <a:p>
            <a:fld id="{55EB1B14-ABA9-486E-AEA6-288CC4153085}" type="slidenum">
              <a:rPr lang="en-US" smtClean="0">
                <a:solidFill>
                  <a:prstClr val="white">
                    <a:tint val="75000"/>
                  </a:prstClr>
                </a:solidFill>
              </a:rPr>
              <a:pPr/>
              <a:t>3</a:t>
            </a:fld>
            <a:endParaRPr lang="en-US" dirty="0">
              <a:solidFill>
                <a:prstClr val="white">
                  <a:tint val="75000"/>
                </a:prstClr>
              </a:solidFill>
            </a:endParaRPr>
          </a:p>
        </p:txBody>
      </p:sp>
      <p:pic>
        <p:nvPicPr>
          <p:cNvPr id="1331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066800"/>
            <a:ext cx="2895600" cy="2438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Rectangle 5"/>
          <p:cNvSpPr/>
          <p:nvPr/>
        </p:nvSpPr>
        <p:spPr>
          <a:xfrm>
            <a:off x="228600" y="1524000"/>
            <a:ext cx="5181600" cy="1200329"/>
          </a:xfrm>
          <a:prstGeom prst="rect">
            <a:avLst/>
          </a:prstGeom>
        </p:spPr>
        <p:txBody>
          <a:bodyPr wrap="square">
            <a:spAutoFit/>
          </a:bodyPr>
          <a:lstStyle/>
          <a:p>
            <a:r>
              <a:rPr lang="en-US" dirty="0" err="1" smtClean="0"/>
              <a:t>Urothelium</a:t>
            </a:r>
            <a:r>
              <a:rPr lang="en-US" dirty="0" smtClean="0"/>
              <a:t> is a specialized epithelium lining the distal portion of the urinary tract which comprises the </a:t>
            </a:r>
            <a:r>
              <a:rPr lang="en-US" b="1" dirty="0" smtClean="0"/>
              <a:t>renal pelvis, </a:t>
            </a:r>
            <a:r>
              <a:rPr lang="en-US" b="1" dirty="0" err="1" smtClean="0"/>
              <a:t>ureters</a:t>
            </a:r>
            <a:r>
              <a:rPr lang="en-US" b="1" dirty="0" smtClean="0"/>
              <a:t>, urinary bladder, upper urethra and glandular ducts of the prostate</a:t>
            </a:r>
            <a:r>
              <a:rPr lang="en-US" dirty="0" smtClean="0"/>
              <a:t>. </a:t>
            </a:r>
          </a:p>
        </p:txBody>
      </p:sp>
      <p:sp>
        <p:nvSpPr>
          <p:cNvPr id="7" name="Rectangle 6"/>
          <p:cNvSpPr/>
          <p:nvPr/>
        </p:nvSpPr>
        <p:spPr>
          <a:xfrm>
            <a:off x="228600" y="2971800"/>
            <a:ext cx="5029200" cy="1477328"/>
          </a:xfrm>
          <a:prstGeom prst="rect">
            <a:avLst/>
          </a:prstGeom>
        </p:spPr>
        <p:txBody>
          <a:bodyPr wrap="square">
            <a:spAutoFit/>
          </a:bodyPr>
          <a:lstStyle/>
          <a:p>
            <a:r>
              <a:rPr lang="en-US" b="1" dirty="0" err="1" smtClean="0">
                <a:solidFill>
                  <a:srgbClr val="7030A0"/>
                </a:solidFill>
              </a:rPr>
              <a:t>Urothelium</a:t>
            </a:r>
            <a:r>
              <a:rPr lang="en-US" b="1" dirty="0" smtClean="0">
                <a:solidFill>
                  <a:srgbClr val="7030A0"/>
                </a:solidFill>
              </a:rPr>
              <a:t> consists of approximately 3 cell layers: Umbrella, intermediate, and basal cells, </a:t>
            </a:r>
          </a:p>
          <a:p>
            <a:r>
              <a:rPr lang="en-US" b="1" dirty="0" smtClean="0">
                <a:solidFill>
                  <a:srgbClr val="7030A0"/>
                </a:solidFill>
              </a:rPr>
              <a:t> classified as</a:t>
            </a:r>
            <a:r>
              <a:rPr lang="en-US" dirty="0" smtClean="0">
                <a:solidFill>
                  <a:srgbClr val="FF0000"/>
                </a:solidFill>
              </a:rPr>
              <a:t> </a:t>
            </a:r>
            <a:r>
              <a:rPr lang="en-US" dirty="0" smtClean="0">
                <a:solidFill>
                  <a:srgbClr val="FF0000"/>
                </a:solidFill>
                <a:hlinkClick r:id="rId4" tooltip="Transitional epithelium"/>
              </a:rPr>
              <a:t>transitional epithelium</a:t>
            </a:r>
            <a:r>
              <a:rPr lang="en-US" dirty="0" smtClean="0">
                <a:solidFill>
                  <a:srgbClr val="FF0000"/>
                </a:solidFill>
              </a:rPr>
              <a:t>. </a:t>
            </a:r>
          </a:p>
          <a:p>
            <a:r>
              <a:rPr lang="en-US" b="1" dirty="0" smtClean="0">
                <a:solidFill>
                  <a:srgbClr val="7030A0"/>
                </a:solidFill>
              </a:rPr>
              <a:t>Highly specific to the urinary tract</a:t>
            </a:r>
          </a:p>
          <a:p>
            <a:endParaRPr lang="en-US" dirty="0" smtClean="0"/>
          </a:p>
        </p:txBody>
      </p:sp>
      <p:sp>
        <p:nvSpPr>
          <p:cNvPr id="8" name="Rectangle 7"/>
          <p:cNvSpPr/>
          <p:nvPr/>
        </p:nvSpPr>
        <p:spPr>
          <a:xfrm>
            <a:off x="381000" y="4724400"/>
            <a:ext cx="7467600" cy="1200329"/>
          </a:xfrm>
          <a:prstGeom prst="rect">
            <a:avLst/>
          </a:prstGeom>
        </p:spPr>
        <p:txBody>
          <a:bodyPr wrap="square">
            <a:spAutoFit/>
          </a:bodyPr>
          <a:lstStyle/>
          <a:p>
            <a:r>
              <a:rPr lang="en-US" b="1" dirty="0" err="1" smtClean="0">
                <a:solidFill>
                  <a:srgbClr val="00B050"/>
                </a:solidFill>
              </a:rPr>
              <a:t>Urothelium</a:t>
            </a:r>
            <a:r>
              <a:rPr lang="en-US" b="1" dirty="0" smtClean="0">
                <a:solidFill>
                  <a:srgbClr val="00B050"/>
                </a:solidFill>
              </a:rPr>
              <a:t> is a slowly cycling tissue during the normal physiological conditions .</a:t>
            </a:r>
          </a:p>
          <a:p>
            <a:r>
              <a:rPr lang="en-US" b="1" dirty="0" err="1" smtClean="0">
                <a:solidFill>
                  <a:srgbClr val="00B050"/>
                </a:solidFill>
              </a:rPr>
              <a:t>urothelium</a:t>
            </a:r>
            <a:r>
              <a:rPr lang="en-US" b="1" dirty="0" smtClean="0">
                <a:solidFill>
                  <a:srgbClr val="00B050"/>
                </a:solidFill>
              </a:rPr>
              <a:t> has a remarkable regenerative capacity, with tissue damage resulting in a very rapid proliferation coupled to differentiation</a:t>
            </a:r>
            <a:endParaRPr lang="en-US" b="1" dirty="0">
              <a:solidFill>
                <a:srgbClr val="00B050"/>
              </a:solidFill>
            </a:endParaRPr>
          </a:p>
        </p:txBody>
      </p:sp>
    </p:spTree>
    <p:extLst>
      <p:ext uri="{BB962C8B-B14F-4D97-AF65-F5344CB8AC3E}">
        <p14:creationId xmlns:p14="http://schemas.microsoft.com/office/powerpoint/2010/main" val="7051955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p:cNvSpPr>
          <p:nvPr>
            <p:ph type="title" idx="4294967295"/>
          </p:nvPr>
        </p:nvSpPr>
        <p:spPr/>
        <p:txBody>
          <a:bodyPr anchor="ctr"/>
          <a:lstStyle/>
          <a:p>
            <a:pPr eaLnBrk="1" hangingPunct="1"/>
            <a:r>
              <a:rPr lang="en-US" sz="3200" b="1" smtClean="0"/>
              <a:t>Adipogenic differentiation</a:t>
            </a:r>
          </a:p>
        </p:txBody>
      </p:sp>
      <p:sp>
        <p:nvSpPr>
          <p:cNvPr id="29699" name="Rectangle 3"/>
          <p:cNvSpPr>
            <a:spLocks noGrp="1"/>
          </p:cNvSpPr>
          <p:nvPr>
            <p:ph type="body" idx="4294967295"/>
          </p:nvPr>
        </p:nvSpPr>
        <p:spPr>
          <a:xfrm>
            <a:off x="457200" y="1143000"/>
            <a:ext cx="8229600" cy="4983163"/>
          </a:xfrm>
        </p:spPr>
        <p:txBody>
          <a:bodyPr>
            <a:normAutofit lnSpcReduction="10000"/>
          </a:bodyPr>
          <a:lstStyle/>
          <a:p>
            <a:pPr eaLnBrk="1" hangingPunct="1">
              <a:lnSpc>
                <a:spcPct val="80000"/>
              </a:lnSpc>
              <a:buFont typeface="Wingdings" pitchFamily="2" charset="2"/>
              <a:buNone/>
            </a:pPr>
            <a:endParaRPr lang="en-US" sz="2000" dirty="0" smtClean="0"/>
          </a:p>
          <a:p>
            <a:pPr algn="l" rtl="0" eaLnBrk="1" hangingPunct="1">
              <a:lnSpc>
                <a:spcPct val="80000"/>
              </a:lnSpc>
            </a:pPr>
            <a:endParaRPr lang="en-US" sz="2000" dirty="0" smtClean="0"/>
          </a:p>
          <a:p>
            <a:pPr algn="l" rtl="0" eaLnBrk="1" hangingPunct="1">
              <a:lnSpc>
                <a:spcPct val="80000"/>
              </a:lnSpc>
            </a:pPr>
            <a:r>
              <a:rPr lang="en-US" sz="2000" dirty="0" smtClean="0"/>
              <a:t>PDLSCs and SHED cells were plated at 1×10</a:t>
            </a:r>
            <a:r>
              <a:rPr lang="en-US" sz="2000" baseline="30000" dirty="0" smtClean="0"/>
              <a:t>5</a:t>
            </a:r>
            <a:r>
              <a:rPr lang="en-US" sz="2000" dirty="0" smtClean="0"/>
              <a:t> cells/well in 6-well plates and maintained in the growth media until reaching nearly </a:t>
            </a:r>
            <a:r>
              <a:rPr lang="en-US" sz="2000" dirty="0" smtClean="0">
                <a:solidFill>
                  <a:srgbClr val="FF3300"/>
                </a:solidFill>
              </a:rPr>
              <a:t>70% confluence</a:t>
            </a:r>
            <a:r>
              <a:rPr lang="en-US" sz="2000" dirty="0" smtClean="0"/>
              <a:t>. </a:t>
            </a:r>
          </a:p>
          <a:p>
            <a:pPr algn="l" rtl="0" eaLnBrk="1" hangingPunct="1">
              <a:lnSpc>
                <a:spcPct val="80000"/>
              </a:lnSpc>
              <a:buFont typeface="Wingdings" pitchFamily="2" charset="2"/>
              <a:buNone/>
            </a:pPr>
            <a:endParaRPr lang="en-US" sz="2000" dirty="0" smtClean="0"/>
          </a:p>
          <a:p>
            <a:pPr algn="l" rtl="0" eaLnBrk="1" hangingPunct="1">
              <a:lnSpc>
                <a:spcPct val="80000"/>
              </a:lnSpc>
            </a:pPr>
            <a:r>
              <a:rPr lang="en-US" sz="2000" dirty="0" smtClean="0"/>
              <a:t>maintained in </a:t>
            </a:r>
            <a:r>
              <a:rPr lang="en-US" sz="2000" b="1" dirty="0" smtClean="0">
                <a:solidFill>
                  <a:srgbClr val="FF3300"/>
                </a:solidFill>
              </a:rPr>
              <a:t>the </a:t>
            </a:r>
            <a:r>
              <a:rPr lang="en-US" sz="2000" b="1" dirty="0" err="1" smtClean="0">
                <a:solidFill>
                  <a:srgbClr val="FF3300"/>
                </a:solidFill>
              </a:rPr>
              <a:t>adipogenic</a:t>
            </a:r>
            <a:r>
              <a:rPr lang="en-US" sz="2000" b="1" dirty="0" smtClean="0">
                <a:solidFill>
                  <a:srgbClr val="FF3300"/>
                </a:solidFill>
              </a:rPr>
              <a:t> media </a:t>
            </a:r>
            <a:r>
              <a:rPr lang="en-US" sz="2000" dirty="0" smtClean="0"/>
              <a:t>containing</a:t>
            </a:r>
            <a:r>
              <a:rPr lang="en-US" sz="2000" b="1" dirty="0" smtClean="0"/>
              <a:t> </a:t>
            </a:r>
            <a:r>
              <a:rPr lang="en-US" altLang="zh-CN" sz="2000" dirty="0" err="1" smtClean="0">
                <a:solidFill>
                  <a:srgbClr val="009900"/>
                </a:solidFill>
                <a:ea typeface="宋体" charset="-122"/>
              </a:rPr>
              <a:t>dexamethasone</a:t>
            </a:r>
            <a:r>
              <a:rPr lang="en-US" altLang="zh-CN" sz="2000" dirty="0" smtClean="0">
                <a:solidFill>
                  <a:srgbClr val="009900"/>
                </a:solidFill>
                <a:ea typeface="宋体" charset="-122"/>
              </a:rPr>
              <a:t>, insulin and </a:t>
            </a:r>
            <a:r>
              <a:rPr lang="en-US" altLang="zh-CN" sz="2000" dirty="0" err="1" smtClean="0">
                <a:solidFill>
                  <a:srgbClr val="009900"/>
                </a:solidFill>
                <a:ea typeface="宋体" charset="-122"/>
              </a:rPr>
              <a:t>isobutylmethylxanthine</a:t>
            </a:r>
            <a:r>
              <a:rPr lang="en-US" sz="2000" dirty="0" smtClean="0">
                <a:solidFill>
                  <a:srgbClr val="009900"/>
                </a:solidFill>
              </a:rPr>
              <a:t>. </a:t>
            </a:r>
          </a:p>
          <a:p>
            <a:pPr algn="l" rtl="0" eaLnBrk="1" hangingPunct="1">
              <a:lnSpc>
                <a:spcPct val="80000"/>
              </a:lnSpc>
            </a:pPr>
            <a:endParaRPr lang="en-US" sz="2000" dirty="0" smtClean="0">
              <a:solidFill>
                <a:srgbClr val="009900"/>
              </a:solidFill>
            </a:endParaRPr>
          </a:p>
          <a:p>
            <a:pPr algn="l" rtl="0" eaLnBrk="1" hangingPunct="1">
              <a:lnSpc>
                <a:spcPct val="80000"/>
              </a:lnSpc>
            </a:pPr>
            <a:r>
              <a:rPr lang="en-US" sz="2000" dirty="0" smtClean="0"/>
              <a:t>To visualize oil droplets for the detection of induced cells were stained with </a:t>
            </a:r>
            <a:r>
              <a:rPr lang="en-US" sz="2000" b="1" dirty="0" smtClean="0">
                <a:solidFill>
                  <a:srgbClr val="FF3300"/>
                </a:solidFill>
              </a:rPr>
              <a:t>oil red stain</a:t>
            </a:r>
            <a:r>
              <a:rPr lang="en-US" sz="2000" dirty="0" smtClean="0"/>
              <a:t>  pH 4.2 for 20 min at room temp. </a:t>
            </a:r>
          </a:p>
          <a:p>
            <a:pPr algn="l" rtl="0" eaLnBrk="1" hangingPunct="1">
              <a:lnSpc>
                <a:spcPct val="80000"/>
              </a:lnSpc>
            </a:pPr>
            <a:endParaRPr lang="en-US" sz="2000" dirty="0" smtClean="0"/>
          </a:p>
          <a:p>
            <a:pPr algn="l" rtl="0" eaLnBrk="1" hangingPunct="1">
              <a:lnSpc>
                <a:spcPct val="80000"/>
              </a:lnSpc>
            </a:pPr>
            <a:r>
              <a:rPr lang="en-US" sz="2000" dirty="0" smtClean="0"/>
              <a:t>Finally, the cells were washed twice (2×) with distilled water and were observed </a:t>
            </a:r>
            <a:r>
              <a:rPr lang="en-US" sz="2000" dirty="0" smtClean="0">
                <a:solidFill>
                  <a:srgbClr val="FF3300"/>
                </a:solidFill>
              </a:rPr>
              <a:t>under the microscope</a:t>
            </a:r>
            <a:r>
              <a:rPr lang="en-US" sz="2000" dirty="0" smtClean="0"/>
              <a:t>. </a:t>
            </a:r>
          </a:p>
          <a:p>
            <a:pPr>
              <a:lnSpc>
                <a:spcPct val="80000"/>
              </a:lnSpc>
            </a:pPr>
            <a:endParaRPr lang="en-US" sz="2000" dirty="0" smtClean="0"/>
          </a:p>
          <a:p>
            <a:pPr>
              <a:lnSpc>
                <a:spcPct val="80000"/>
              </a:lnSpc>
            </a:pPr>
            <a:r>
              <a:rPr lang="en-US" sz="2400" b="1" dirty="0" smtClean="0">
                <a:solidFill>
                  <a:srgbClr val="FF0000"/>
                </a:solidFill>
              </a:rPr>
              <a:t>Results</a:t>
            </a:r>
            <a:r>
              <a:rPr lang="en-US" sz="2400" b="1" dirty="0" smtClean="0"/>
              <a:t>:</a:t>
            </a:r>
          </a:p>
          <a:p>
            <a:pPr>
              <a:lnSpc>
                <a:spcPct val="80000"/>
              </a:lnSpc>
              <a:buNone/>
            </a:pPr>
            <a:r>
              <a:rPr lang="en-US" sz="2400" b="1" dirty="0" smtClean="0"/>
              <a:t>	Lipid vacuoles with oil red lipid </a:t>
            </a:r>
            <a:r>
              <a:rPr lang="en-US" sz="2400" b="1" dirty="0" err="1" smtClean="0"/>
              <a:t>microdroplets</a:t>
            </a:r>
            <a:r>
              <a:rPr lang="en-US" sz="2400" b="1" dirty="0" smtClean="0"/>
              <a:t> were observed in </a:t>
            </a:r>
            <a:r>
              <a:rPr lang="en-US" sz="2400" b="1" dirty="0" err="1" smtClean="0"/>
              <a:t>adipogenic</a:t>
            </a:r>
            <a:r>
              <a:rPr lang="en-US" sz="2400" b="1" dirty="0" smtClean="0"/>
              <a:t> induction media</a:t>
            </a:r>
          </a:p>
          <a:p>
            <a:pPr algn="l" rtl="0" eaLnBrk="1" hangingPunct="1">
              <a:lnSpc>
                <a:spcPct val="80000"/>
              </a:lnSpc>
            </a:pPr>
            <a:endParaRPr lang="en-US" sz="2000"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a:xfrm>
            <a:off x="309563" y="228600"/>
            <a:ext cx="7210425" cy="1081088"/>
          </a:xfrm>
        </p:spPr>
        <p:txBody>
          <a:bodyPr/>
          <a:lstStyle/>
          <a:p>
            <a:pPr algn="ctr" eaLnBrk="1" hangingPunct="1"/>
            <a:r>
              <a:rPr lang="en-US" sz="3200" b="1" smtClean="0"/>
              <a:t>Adipogenic</a:t>
            </a:r>
            <a:r>
              <a:rPr lang="en-US" sz="3200" smtClean="0"/>
              <a:t> </a:t>
            </a:r>
            <a:r>
              <a:rPr lang="en-US" sz="3200" b="1" smtClean="0"/>
              <a:t>differentiation </a:t>
            </a:r>
          </a:p>
        </p:txBody>
      </p:sp>
      <p:pic>
        <p:nvPicPr>
          <p:cNvPr id="23555" name="Content Placeholder 3" descr="C:\Documents and Settings\Shalimar\Desktop\0ve control adipo.JPG"/>
          <p:cNvPicPr>
            <a:picLocks noGrp="1"/>
          </p:cNvPicPr>
          <p:nvPr>
            <p:ph sz="half" idx="4294967295"/>
          </p:nvPr>
        </p:nvPicPr>
        <p:blipFill>
          <a:blip r:embed="rId3"/>
          <a:srcRect/>
          <a:stretch>
            <a:fillRect/>
          </a:stretch>
        </p:blipFill>
        <p:spPr>
          <a:xfrm>
            <a:off x="323850" y="1357313"/>
            <a:ext cx="3859213" cy="2501900"/>
          </a:xfrm>
          <a:ln w="38100" cap="sq">
            <a:solidFill>
              <a:srgbClr val="000000"/>
            </a:solidFill>
          </a:ln>
          <a:effectLst>
            <a:outerShdw blurRad="50800" dist="38100" dir="2700000" algn="tl" rotWithShape="0">
              <a:srgbClr val="000000">
                <a:alpha val="43000"/>
              </a:srgbClr>
            </a:outerShdw>
          </a:effectLst>
        </p:spPr>
      </p:pic>
      <p:pic>
        <p:nvPicPr>
          <p:cNvPr id="23556" name="Picture 4" descr="C:\Documents and Settings\Shalimar\Desktop\adipo3.JPG"/>
          <p:cNvPicPr>
            <a:picLocks noChangeAspect="1" noChangeArrowheads="1"/>
          </p:cNvPicPr>
          <p:nvPr/>
        </p:nvPicPr>
        <p:blipFill>
          <a:blip r:embed="rId4"/>
          <a:srcRect/>
          <a:stretch>
            <a:fillRect/>
          </a:stretch>
        </p:blipFill>
        <p:spPr bwMode="auto">
          <a:xfrm>
            <a:off x="2711450" y="4143375"/>
            <a:ext cx="3932238" cy="25019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3557" name="Picture 2"/>
          <p:cNvPicPr>
            <a:picLocks noChangeAspect="1" noChangeArrowheads="1"/>
          </p:cNvPicPr>
          <p:nvPr/>
        </p:nvPicPr>
        <p:blipFill>
          <a:blip r:embed="rId5"/>
          <a:srcRect/>
          <a:stretch>
            <a:fillRect/>
          </a:stretch>
        </p:blipFill>
        <p:spPr bwMode="auto">
          <a:xfrm>
            <a:off x="4714875" y="1357313"/>
            <a:ext cx="3857625" cy="25003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0118" name="TextBox 12"/>
          <p:cNvSpPr txBox="1">
            <a:spLocks noChangeArrowheads="1"/>
          </p:cNvSpPr>
          <p:nvPr/>
        </p:nvSpPr>
        <p:spPr bwMode="auto">
          <a:xfrm>
            <a:off x="298450" y="1357313"/>
            <a:ext cx="500063" cy="369887"/>
          </a:xfrm>
          <a:prstGeom prst="rect">
            <a:avLst/>
          </a:prstGeom>
          <a:solidFill>
            <a:schemeClr val="bg1"/>
          </a:solidFill>
          <a:ln w="9525">
            <a:noFill/>
            <a:miter lim="800000"/>
            <a:headEnd/>
            <a:tailEnd/>
          </a:ln>
        </p:spPr>
        <p:txBody>
          <a:bodyPr>
            <a:spAutoFit/>
          </a:bodyPr>
          <a:lstStyle/>
          <a:p>
            <a:r>
              <a:rPr lang="en-US" b="1"/>
              <a:t>A)</a:t>
            </a:r>
          </a:p>
        </p:txBody>
      </p:sp>
      <p:sp>
        <p:nvSpPr>
          <p:cNvPr id="90119" name="TextBox 13"/>
          <p:cNvSpPr txBox="1">
            <a:spLocks noChangeArrowheads="1"/>
          </p:cNvSpPr>
          <p:nvPr/>
        </p:nvSpPr>
        <p:spPr bwMode="auto">
          <a:xfrm>
            <a:off x="4714875" y="1357313"/>
            <a:ext cx="428625" cy="369887"/>
          </a:xfrm>
          <a:prstGeom prst="rect">
            <a:avLst/>
          </a:prstGeom>
          <a:solidFill>
            <a:schemeClr val="bg1"/>
          </a:solidFill>
          <a:ln w="9525">
            <a:noFill/>
            <a:miter lim="800000"/>
            <a:headEnd/>
            <a:tailEnd/>
          </a:ln>
        </p:spPr>
        <p:txBody>
          <a:bodyPr>
            <a:spAutoFit/>
          </a:bodyPr>
          <a:lstStyle/>
          <a:p>
            <a:r>
              <a:rPr lang="en-US" b="1"/>
              <a:t>B)</a:t>
            </a:r>
          </a:p>
        </p:txBody>
      </p:sp>
      <p:sp>
        <p:nvSpPr>
          <p:cNvPr id="90120" name="TextBox 14"/>
          <p:cNvSpPr txBox="1">
            <a:spLocks noChangeArrowheads="1"/>
          </p:cNvSpPr>
          <p:nvPr/>
        </p:nvSpPr>
        <p:spPr bwMode="auto">
          <a:xfrm>
            <a:off x="2714625" y="4143375"/>
            <a:ext cx="500063" cy="369888"/>
          </a:xfrm>
          <a:prstGeom prst="rect">
            <a:avLst/>
          </a:prstGeom>
          <a:solidFill>
            <a:schemeClr val="bg1"/>
          </a:solidFill>
          <a:ln w="9525">
            <a:noFill/>
            <a:miter lim="800000"/>
            <a:headEnd/>
            <a:tailEnd/>
          </a:ln>
        </p:spPr>
        <p:txBody>
          <a:bodyPr>
            <a:spAutoFit/>
          </a:bodyPr>
          <a:lstStyle/>
          <a:p>
            <a:r>
              <a:rPr lang="en-US" b="1"/>
              <a:t>C)</a:t>
            </a:r>
          </a:p>
        </p:txBody>
      </p:sp>
      <p:sp>
        <p:nvSpPr>
          <p:cNvPr id="12" name="Slide Number Placeholder 11"/>
          <p:cNvSpPr>
            <a:spLocks noGrp="1"/>
          </p:cNvSpPr>
          <p:nvPr>
            <p:ph type="sldNum" sz="quarter" idx="12"/>
          </p:nvPr>
        </p:nvSpPr>
        <p:spPr>
          <a:xfrm>
            <a:off x="8278813" y="5765800"/>
            <a:ext cx="865187" cy="1092200"/>
          </a:xfrm>
        </p:spPr>
        <p:txBody>
          <a:bodyPr/>
          <a:lstStyle/>
          <a:p>
            <a:pPr algn="ctr">
              <a:defRPr/>
            </a:pPr>
            <a:fld id="{2A283424-A042-4A00-B502-69E3F5F32BF7}" type="slidenum">
              <a:rPr lang="en-US" sz="1600" smtClean="0"/>
              <a:pPr algn="ctr">
                <a:defRPr/>
              </a:pPr>
              <a:t>31</a:t>
            </a:fld>
            <a:endParaRPr lang="en-US" dirty="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2800" b="1" dirty="0" smtClean="0">
                <a:solidFill>
                  <a:srgbClr val="00B050"/>
                </a:solidFill>
              </a:rPr>
              <a:t>Differentiation of PDLSC to UCs</a:t>
            </a:r>
            <a:endParaRPr lang="en-US" sz="2800" b="1" dirty="0">
              <a:solidFill>
                <a:srgbClr val="00B050"/>
              </a:solidFill>
            </a:endParaRPr>
          </a:p>
        </p:txBody>
      </p:sp>
      <p:sp>
        <p:nvSpPr>
          <p:cNvPr id="3" name="Content Placeholder 2"/>
          <p:cNvSpPr>
            <a:spLocks noGrp="1"/>
          </p:cNvSpPr>
          <p:nvPr>
            <p:ph idx="1"/>
          </p:nvPr>
        </p:nvSpPr>
        <p:spPr>
          <a:xfrm>
            <a:off x="0" y="1219200"/>
            <a:ext cx="9144000" cy="5334000"/>
          </a:xfrm>
        </p:spPr>
        <p:txBody>
          <a:bodyPr>
            <a:normAutofit/>
          </a:bodyPr>
          <a:lstStyle/>
          <a:p>
            <a:r>
              <a:rPr lang="en-US" b="1" dirty="0" smtClean="0"/>
              <a:t>Effect of media:</a:t>
            </a:r>
          </a:p>
          <a:p>
            <a:pPr>
              <a:buNone/>
            </a:pPr>
            <a:r>
              <a:rPr lang="en-US" dirty="0" smtClean="0"/>
              <a:t>DMEM with and without conditioned media in the presence of 5%HPL or 5% FBS</a:t>
            </a:r>
          </a:p>
          <a:p>
            <a:pPr>
              <a:buNone/>
            </a:pPr>
            <a:r>
              <a:rPr lang="en-US" dirty="0" smtClean="0"/>
              <a:t>KSFM with and without conditioned media in the presence of 5%HPL or 5%FBS</a:t>
            </a:r>
          </a:p>
          <a:p>
            <a:pPr marL="596646" lvl="0" indent="-514350">
              <a:buNone/>
            </a:pPr>
            <a:endParaRPr lang="en-US" dirty="0" smtClean="0"/>
          </a:p>
          <a:p>
            <a:pPr>
              <a:buNone/>
            </a:pPr>
            <a:r>
              <a:rPr lang="en-US" sz="2100" b="1" dirty="0" smtClean="0"/>
              <a:t>KSFM</a:t>
            </a:r>
            <a:r>
              <a:rPr lang="en-US" sz="2100" dirty="0" smtClean="0"/>
              <a:t>: EGF, bovine pituitary extract, cholera toxins</a:t>
            </a:r>
          </a:p>
          <a:p>
            <a:pPr>
              <a:buNone/>
            </a:pPr>
            <a:r>
              <a:rPr lang="en-US" sz="2100" b="1" dirty="0" smtClean="0"/>
              <a:t>cF12K</a:t>
            </a:r>
            <a:r>
              <a:rPr lang="en-US" sz="2100" dirty="0" smtClean="0"/>
              <a:t>: conditioned media  in which SV-HUCI </a:t>
            </a:r>
            <a:r>
              <a:rPr lang="en-US" sz="2100" dirty="0" err="1" smtClean="0"/>
              <a:t>urothelium</a:t>
            </a:r>
            <a:r>
              <a:rPr lang="en-US" sz="2100" dirty="0" smtClean="0"/>
              <a:t> cell line  in complete </a:t>
            </a:r>
            <a:r>
              <a:rPr lang="en-US" sz="2100" dirty="0" err="1" smtClean="0"/>
              <a:t>kaighn’s</a:t>
            </a:r>
            <a:r>
              <a:rPr lang="en-US" sz="2100" dirty="0" smtClean="0"/>
              <a:t> nutrient mixture and  was collected from 70-90% confluent, </a:t>
            </a:r>
            <a:r>
              <a:rPr lang="en-US" sz="2100" dirty="0" err="1" smtClean="0"/>
              <a:t>centrif</a:t>
            </a:r>
            <a:r>
              <a:rPr lang="en-US" sz="2100" dirty="0" smtClean="0"/>
              <a:t> and filtered</a:t>
            </a:r>
            <a:endParaRPr lang="en-US" sz="21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Morphology of PDLSC before and after differentiation induction to </a:t>
            </a:r>
            <a:r>
              <a:rPr lang="en-US" sz="3200" b="1" dirty="0" err="1" smtClean="0"/>
              <a:t>Urothelial</a:t>
            </a:r>
            <a:r>
              <a:rPr lang="en-US" sz="3200" b="1" dirty="0" smtClean="0"/>
              <a:t> cells</a:t>
            </a:r>
            <a:endParaRPr lang="en-US" sz="3200" b="1" dirty="0"/>
          </a:p>
        </p:txBody>
      </p:sp>
      <p:sp>
        <p:nvSpPr>
          <p:cNvPr id="3" name="Content Placeholder 2"/>
          <p:cNvSpPr>
            <a:spLocks noGrp="1"/>
          </p:cNvSpPr>
          <p:nvPr>
            <p:ph idx="1"/>
          </p:nvPr>
        </p:nvSpPr>
        <p:spPr/>
        <p:txBody>
          <a:bodyPr>
            <a:normAutofit fontScale="85000" lnSpcReduction="10000"/>
          </a:bodyPr>
          <a:lstStyle/>
          <a:p>
            <a:r>
              <a:rPr lang="en-US" dirty="0" smtClean="0">
                <a:solidFill>
                  <a:srgbClr val="FF0000"/>
                </a:solidFill>
              </a:rPr>
              <a:t>Before differentiation: PDLSC exhibited spindle-shaped morphology (characteristic  of monolayer growth pattern</a:t>
            </a:r>
            <a:r>
              <a:rPr lang="en-US" dirty="0" smtClean="0"/>
              <a:t>. </a:t>
            </a:r>
          </a:p>
          <a:p>
            <a:r>
              <a:rPr lang="en-US" b="1" dirty="0" smtClean="0"/>
              <a:t>After induction using CM</a:t>
            </a:r>
            <a:r>
              <a:rPr lang="en-US" dirty="0" smtClean="0"/>
              <a:t>: cell morphology changed to polygonal epithelium shape similar to </a:t>
            </a:r>
            <a:r>
              <a:rPr lang="en-US" dirty="0" err="1" smtClean="0"/>
              <a:t>urothelial</a:t>
            </a:r>
            <a:r>
              <a:rPr lang="en-US" dirty="0" smtClean="0"/>
              <a:t> cells</a:t>
            </a:r>
          </a:p>
          <a:p>
            <a:r>
              <a:rPr lang="en-US" b="1" dirty="0" smtClean="0">
                <a:solidFill>
                  <a:srgbClr val="00B0F0"/>
                </a:solidFill>
              </a:rPr>
              <a:t>In FBS</a:t>
            </a:r>
            <a:r>
              <a:rPr lang="en-US" dirty="0" smtClean="0">
                <a:solidFill>
                  <a:srgbClr val="00B0F0"/>
                </a:solidFill>
              </a:rPr>
              <a:t>: cells formed thicker-flattened loosely segregated cells</a:t>
            </a:r>
          </a:p>
          <a:p>
            <a:pPr>
              <a:buNone/>
            </a:pPr>
            <a:r>
              <a:rPr lang="en-US" b="1" dirty="0" smtClean="0">
                <a:solidFill>
                  <a:srgbClr val="00B050"/>
                </a:solidFill>
              </a:rPr>
              <a:t>	In HPL: Cells appear smaller, more compact had the tendency to grow overlapping to each other forming condensed culture. With greater confluence rate</a:t>
            </a:r>
            <a:endParaRPr lang="en-US" b="1" dirty="0">
              <a:solidFill>
                <a:srgbClr val="00B050"/>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Grp="1" noChangeAspect="1" noChangeArrowheads="1"/>
          </p:cNvPicPr>
          <p:nvPr>
            <p:ph idx="4294967295"/>
          </p:nvPr>
        </p:nvPicPr>
        <p:blipFill>
          <a:blip r:embed="rId2" cstate="print"/>
          <a:srcRect/>
          <a:stretch>
            <a:fillRect/>
          </a:stretch>
        </p:blipFill>
        <p:spPr>
          <a:xfrm>
            <a:off x="685800" y="1143000"/>
            <a:ext cx="2743200" cy="2312988"/>
          </a:xfrm>
          <a:ln w="38100" cap="sq">
            <a:solidFill>
              <a:srgbClr val="000000"/>
            </a:solidFill>
          </a:ln>
          <a:effectLst>
            <a:outerShdw blurRad="50800" dist="38100" dir="2700000" algn="tl" rotWithShape="0">
              <a:srgbClr val="000000">
                <a:alpha val="43000"/>
              </a:srgbClr>
            </a:outerShdw>
          </a:effectLst>
        </p:spPr>
      </p:pic>
      <p:pic>
        <p:nvPicPr>
          <p:cNvPr id="25603" name="Picture 3"/>
          <p:cNvPicPr>
            <a:picLocks noChangeAspect="1" noChangeArrowheads="1"/>
          </p:cNvPicPr>
          <p:nvPr/>
        </p:nvPicPr>
        <p:blipFill>
          <a:blip r:embed="rId3" cstate="print"/>
          <a:srcRect/>
          <a:stretch>
            <a:fillRect/>
          </a:stretch>
        </p:blipFill>
        <p:spPr bwMode="auto">
          <a:xfrm>
            <a:off x="4427538" y="1066800"/>
            <a:ext cx="2963862" cy="23622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7284" name="TextBox 5"/>
          <p:cNvSpPr txBox="1">
            <a:spLocks noChangeArrowheads="1"/>
          </p:cNvSpPr>
          <p:nvPr/>
        </p:nvSpPr>
        <p:spPr bwMode="auto">
          <a:xfrm>
            <a:off x="304800" y="685800"/>
            <a:ext cx="3214687" cy="369887"/>
          </a:xfrm>
          <a:prstGeom prst="rect">
            <a:avLst/>
          </a:prstGeom>
          <a:noFill/>
          <a:ln w="19050">
            <a:noFill/>
            <a:miter lim="800000"/>
            <a:headEnd/>
            <a:tailEnd/>
          </a:ln>
        </p:spPr>
        <p:txBody>
          <a:bodyPr>
            <a:spAutoFit/>
          </a:bodyPr>
          <a:lstStyle/>
          <a:p>
            <a:r>
              <a:rPr lang="en-US" b="1" dirty="0" smtClean="0"/>
              <a:t>5% HPL </a:t>
            </a:r>
            <a:r>
              <a:rPr lang="en-US" b="1" dirty="0"/>
              <a:t>in DMEM (Control)</a:t>
            </a:r>
          </a:p>
        </p:txBody>
      </p:sp>
      <p:sp>
        <p:nvSpPr>
          <p:cNvPr id="97285" name="TextBox 6"/>
          <p:cNvSpPr txBox="1">
            <a:spLocks noChangeArrowheads="1"/>
          </p:cNvSpPr>
          <p:nvPr/>
        </p:nvSpPr>
        <p:spPr bwMode="auto">
          <a:xfrm>
            <a:off x="4267200" y="685800"/>
            <a:ext cx="3214687" cy="369887"/>
          </a:xfrm>
          <a:prstGeom prst="rect">
            <a:avLst/>
          </a:prstGeom>
          <a:noFill/>
          <a:ln w="9525">
            <a:noFill/>
            <a:miter lim="800000"/>
            <a:headEnd/>
            <a:tailEnd/>
          </a:ln>
        </p:spPr>
        <p:txBody>
          <a:bodyPr>
            <a:spAutoFit/>
          </a:bodyPr>
          <a:lstStyle/>
          <a:p>
            <a:pPr algn="ctr"/>
            <a:r>
              <a:rPr lang="en-US" b="1" dirty="0" smtClean="0"/>
              <a:t>5% HPL </a:t>
            </a:r>
            <a:r>
              <a:rPr lang="en-US" b="1" dirty="0"/>
              <a:t>in DMEM/CM</a:t>
            </a:r>
          </a:p>
        </p:txBody>
      </p:sp>
      <p:pic>
        <p:nvPicPr>
          <p:cNvPr id="25606" name="Picture 2"/>
          <p:cNvPicPr>
            <a:picLocks noChangeAspect="1" noChangeArrowheads="1"/>
          </p:cNvPicPr>
          <p:nvPr/>
        </p:nvPicPr>
        <p:blipFill>
          <a:blip r:embed="rId4" cstate="print"/>
          <a:srcRect/>
          <a:stretch>
            <a:fillRect/>
          </a:stretch>
        </p:blipFill>
        <p:spPr bwMode="auto">
          <a:xfrm>
            <a:off x="609600" y="4071938"/>
            <a:ext cx="3022600" cy="25558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7287" name="TextBox 8"/>
          <p:cNvSpPr txBox="1">
            <a:spLocks noChangeArrowheads="1"/>
          </p:cNvSpPr>
          <p:nvPr/>
        </p:nvSpPr>
        <p:spPr bwMode="auto">
          <a:xfrm>
            <a:off x="417513" y="3662363"/>
            <a:ext cx="3214687" cy="338137"/>
          </a:xfrm>
          <a:prstGeom prst="rect">
            <a:avLst/>
          </a:prstGeom>
          <a:noFill/>
          <a:ln w="19050">
            <a:noFill/>
            <a:miter lim="800000"/>
            <a:headEnd/>
            <a:tailEnd/>
          </a:ln>
        </p:spPr>
        <p:txBody>
          <a:bodyPr>
            <a:spAutoFit/>
          </a:bodyPr>
          <a:lstStyle/>
          <a:p>
            <a:pPr algn="ctr"/>
            <a:r>
              <a:rPr lang="en-US" sz="1600" b="1" dirty="0" smtClean="0"/>
              <a:t>5% </a:t>
            </a:r>
            <a:r>
              <a:rPr lang="en-US" sz="1600" b="1" dirty="0"/>
              <a:t>FBS in DMEM (Control)</a:t>
            </a:r>
          </a:p>
        </p:txBody>
      </p:sp>
      <p:pic>
        <p:nvPicPr>
          <p:cNvPr id="25608" name="Picture 4"/>
          <p:cNvPicPr>
            <a:picLocks noChangeAspect="1" noChangeArrowheads="1"/>
          </p:cNvPicPr>
          <p:nvPr/>
        </p:nvPicPr>
        <p:blipFill>
          <a:blip r:embed="rId5"/>
          <a:srcRect/>
          <a:stretch>
            <a:fillRect/>
          </a:stretch>
        </p:blipFill>
        <p:spPr bwMode="auto">
          <a:xfrm>
            <a:off x="4424363" y="4071938"/>
            <a:ext cx="3214687" cy="25558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7289" name="TextBox 10"/>
          <p:cNvSpPr txBox="1">
            <a:spLocks noChangeArrowheads="1"/>
          </p:cNvSpPr>
          <p:nvPr/>
        </p:nvSpPr>
        <p:spPr bwMode="auto">
          <a:xfrm>
            <a:off x="4427538" y="3662363"/>
            <a:ext cx="3211512" cy="338137"/>
          </a:xfrm>
          <a:prstGeom prst="rect">
            <a:avLst/>
          </a:prstGeom>
          <a:noFill/>
          <a:ln w="9525">
            <a:noFill/>
            <a:miter lim="800000"/>
            <a:headEnd/>
            <a:tailEnd/>
          </a:ln>
        </p:spPr>
        <p:txBody>
          <a:bodyPr>
            <a:spAutoFit/>
          </a:bodyPr>
          <a:lstStyle/>
          <a:p>
            <a:pPr algn="ctr"/>
            <a:r>
              <a:rPr lang="en-US" sz="1600" b="1" dirty="0" smtClean="0"/>
              <a:t>5% </a:t>
            </a:r>
            <a:r>
              <a:rPr lang="en-US" sz="1600" b="1" dirty="0"/>
              <a:t>FBS in DMEM/ CM</a:t>
            </a:r>
          </a:p>
        </p:txBody>
      </p:sp>
      <p:sp>
        <p:nvSpPr>
          <p:cNvPr id="10" name="TextBox 9"/>
          <p:cNvSpPr txBox="1"/>
          <p:nvPr/>
        </p:nvSpPr>
        <p:spPr>
          <a:xfrm>
            <a:off x="685800" y="1143000"/>
            <a:ext cx="500063" cy="32385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defRPr/>
            </a:pPr>
            <a:r>
              <a:rPr lang="en-US" sz="1500" b="1" dirty="0"/>
              <a:t>A)</a:t>
            </a:r>
          </a:p>
        </p:txBody>
      </p:sp>
      <p:sp>
        <p:nvSpPr>
          <p:cNvPr id="11" name="TextBox 10"/>
          <p:cNvSpPr txBox="1"/>
          <p:nvPr/>
        </p:nvSpPr>
        <p:spPr>
          <a:xfrm>
            <a:off x="4495800" y="1066800"/>
            <a:ext cx="500062" cy="32385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defRPr/>
            </a:pPr>
            <a:r>
              <a:rPr lang="en-US" sz="1500" b="1" dirty="0"/>
              <a:t>B)</a:t>
            </a:r>
          </a:p>
        </p:txBody>
      </p:sp>
      <p:sp>
        <p:nvSpPr>
          <p:cNvPr id="12" name="TextBox 11"/>
          <p:cNvSpPr txBox="1"/>
          <p:nvPr/>
        </p:nvSpPr>
        <p:spPr>
          <a:xfrm>
            <a:off x="4429125" y="4214813"/>
            <a:ext cx="500063" cy="32385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defRPr/>
            </a:pPr>
            <a:r>
              <a:rPr lang="en-US" sz="1500" b="1" dirty="0"/>
              <a:t>D)</a:t>
            </a:r>
          </a:p>
        </p:txBody>
      </p:sp>
      <p:sp>
        <p:nvSpPr>
          <p:cNvPr id="13" name="TextBox 12"/>
          <p:cNvSpPr txBox="1"/>
          <p:nvPr/>
        </p:nvSpPr>
        <p:spPr>
          <a:xfrm>
            <a:off x="685800" y="4114800"/>
            <a:ext cx="500063" cy="32385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defRPr/>
            </a:pPr>
            <a:r>
              <a:rPr lang="en-US" sz="1500" b="1" dirty="0"/>
              <a:t>C)</a:t>
            </a:r>
          </a:p>
        </p:txBody>
      </p:sp>
      <p:sp>
        <p:nvSpPr>
          <p:cNvPr id="17" name="Slide Number Placeholder 16"/>
          <p:cNvSpPr>
            <a:spLocks noGrp="1"/>
          </p:cNvSpPr>
          <p:nvPr>
            <p:ph type="sldNum" sz="quarter" idx="12"/>
          </p:nvPr>
        </p:nvSpPr>
        <p:spPr>
          <a:xfrm>
            <a:off x="8278813" y="5572125"/>
            <a:ext cx="865187" cy="1092200"/>
          </a:xfrm>
        </p:spPr>
        <p:txBody>
          <a:bodyPr/>
          <a:lstStyle/>
          <a:p>
            <a:pPr>
              <a:defRPr/>
            </a:pPr>
            <a:fld id="{BE3FF927-8A2A-4926-9B08-62749E382A8F}" type="slidenum">
              <a:rPr lang="en-US" sz="1600" smtClean="0"/>
              <a:pPr>
                <a:defRPr/>
              </a:pPr>
              <a:t>34</a:t>
            </a:fld>
            <a:endParaRPr lang="en-US" dirty="0"/>
          </a:p>
        </p:txBody>
      </p:sp>
      <p:sp>
        <p:nvSpPr>
          <p:cNvPr id="15" name="TextBox 14"/>
          <p:cNvSpPr txBox="1"/>
          <p:nvPr/>
        </p:nvSpPr>
        <p:spPr>
          <a:xfrm>
            <a:off x="1371600" y="228600"/>
            <a:ext cx="5269519" cy="523220"/>
          </a:xfrm>
          <a:prstGeom prst="rect">
            <a:avLst/>
          </a:prstGeom>
          <a:noFill/>
        </p:spPr>
        <p:txBody>
          <a:bodyPr wrap="none" rtlCol="0">
            <a:spAutoFit/>
          </a:bodyPr>
          <a:lstStyle/>
          <a:p>
            <a:r>
              <a:rPr lang="en-US" sz="2800" b="1" dirty="0" smtClean="0">
                <a:solidFill>
                  <a:srgbClr val="00B0F0"/>
                </a:solidFill>
              </a:rPr>
              <a:t>PDLSC induction to </a:t>
            </a:r>
            <a:r>
              <a:rPr lang="en-US" sz="2800" b="1" dirty="0" err="1" smtClean="0">
                <a:solidFill>
                  <a:srgbClr val="00B0F0"/>
                </a:solidFill>
              </a:rPr>
              <a:t>urothelial</a:t>
            </a:r>
            <a:r>
              <a:rPr lang="en-US" sz="2800" b="1" dirty="0" smtClean="0">
                <a:solidFill>
                  <a:srgbClr val="00B0F0"/>
                </a:solidFill>
              </a:rPr>
              <a:t> cells</a:t>
            </a:r>
            <a:endParaRPr lang="en-US" sz="2800" b="1" dirty="0">
              <a:solidFill>
                <a:srgbClr val="00B0F0"/>
              </a:solidFill>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extBox 7"/>
          <p:cNvSpPr txBox="1">
            <a:spLocks noChangeArrowheads="1"/>
          </p:cNvSpPr>
          <p:nvPr/>
        </p:nvSpPr>
        <p:spPr bwMode="auto">
          <a:xfrm>
            <a:off x="285750" y="3571875"/>
            <a:ext cx="3295650" cy="323850"/>
          </a:xfrm>
          <a:prstGeom prst="rect">
            <a:avLst/>
          </a:prstGeom>
          <a:noFill/>
          <a:ln w="19050">
            <a:solidFill>
              <a:srgbClr val="000000"/>
            </a:solidFill>
            <a:miter lim="800000"/>
            <a:headEnd/>
            <a:tailEnd/>
          </a:ln>
        </p:spPr>
        <p:txBody>
          <a:bodyPr>
            <a:spAutoFit/>
          </a:bodyPr>
          <a:lstStyle/>
          <a:p>
            <a:pPr algn="ctr"/>
            <a:r>
              <a:rPr lang="en-US" sz="1500" b="1" dirty="0" smtClean="0"/>
              <a:t>5% </a:t>
            </a:r>
            <a:r>
              <a:rPr lang="en-US" sz="1500" b="1" dirty="0"/>
              <a:t>FBS in  K-F12(Control)</a:t>
            </a:r>
          </a:p>
        </p:txBody>
      </p:sp>
      <p:pic>
        <p:nvPicPr>
          <p:cNvPr id="26627" name="Picture 5"/>
          <p:cNvPicPr>
            <a:picLocks noChangeAspect="1" noChangeArrowheads="1"/>
          </p:cNvPicPr>
          <p:nvPr/>
        </p:nvPicPr>
        <p:blipFill>
          <a:blip r:embed="rId2"/>
          <a:srcRect/>
          <a:stretch>
            <a:fillRect/>
          </a:stretch>
        </p:blipFill>
        <p:spPr bwMode="auto">
          <a:xfrm>
            <a:off x="357188" y="4071938"/>
            <a:ext cx="3222625" cy="23558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6628" name="Picture 6"/>
          <p:cNvPicPr>
            <a:picLocks noChangeAspect="1" noChangeArrowheads="1"/>
          </p:cNvPicPr>
          <p:nvPr/>
        </p:nvPicPr>
        <p:blipFill>
          <a:blip r:embed="rId3"/>
          <a:srcRect/>
          <a:stretch>
            <a:fillRect/>
          </a:stretch>
        </p:blipFill>
        <p:spPr bwMode="auto">
          <a:xfrm>
            <a:off x="4452938" y="4070350"/>
            <a:ext cx="3286125" cy="23574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8309" name="TextBox 12"/>
          <p:cNvSpPr txBox="1">
            <a:spLocks noChangeArrowheads="1"/>
          </p:cNvSpPr>
          <p:nvPr/>
        </p:nvSpPr>
        <p:spPr bwMode="auto">
          <a:xfrm>
            <a:off x="4429125" y="3571875"/>
            <a:ext cx="3286125" cy="323850"/>
          </a:xfrm>
          <a:prstGeom prst="rect">
            <a:avLst/>
          </a:prstGeom>
          <a:noFill/>
          <a:ln w="19050">
            <a:solidFill>
              <a:srgbClr val="000000"/>
            </a:solidFill>
            <a:miter lim="800000"/>
            <a:headEnd/>
            <a:tailEnd/>
          </a:ln>
        </p:spPr>
        <p:txBody>
          <a:bodyPr>
            <a:spAutoFit/>
          </a:bodyPr>
          <a:lstStyle/>
          <a:p>
            <a:pPr algn="ctr"/>
            <a:r>
              <a:rPr lang="en-US" sz="1500" b="1" dirty="0" smtClean="0"/>
              <a:t>5% </a:t>
            </a:r>
            <a:r>
              <a:rPr lang="en-US" sz="1500" b="1" dirty="0"/>
              <a:t>FBS in  K-F12/ CM</a:t>
            </a:r>
          </a:p>
        </p:txBody>
      </p:sp>
      <p:pic>
        <p:nvPicPr>
          <p:cNvPr id="26630" name="Picture 8"/>
          <p:cNvPicPr>
            <a:picLocks noChangeAspect="1" noChangeArrowheads="1"/>
          </p:cNvPicPr>
          <p:nvPr/>
        </p:nvPicPr>
        <p:blipFill>
          <a:blip r:embed="rId4"/>
          <a:srcRect/>
          <a:stretch>
            <a:fillRect/>
          </a:stretch>
        </p:blipFill>
        <p:spPr bwMode="auto">
          <a:xfrm>
            <a:off x="341313" y="720725"/>
            <a:ext cx="3222625" cy="25876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6631" name="Picture 9"/>
          <p:cNvPicPr>
            <a:picLocks noChangeAspect="1" noChangeArrowheads="1"/>
          </p:cNvPicPr>
          <p:nvPr/>
        </p:nvPicPr>
        <p:blipFill>
          <a:blip r:embed="rId5"/>
          <a:srcRect/>
          <a:stretch>
            <a:fillRect/>
          </a:stretch>
        </p:blipFill>
        <p:spPr bwMode="auto">
          <a:xfrm>
            <a:off x="4484688" y="720725"/>
            <a:ext cx="3222625" cy="25019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8312" name="TextBox 16"/>
          <p:cNvSpPr txBox="1">
            <a:spLocks noChangeArrowheads="1"/>
          </p:cNvSpPr>
          <p:nvPr/>
        </p:nvSpPr>
        <p:spPr bwMode="auto">
          <a:xfrm>
            <a:off x="357188" y="212725"/>
            <a:ext cx="3224212" cy="323850"/>
          </a:xfrm>
          <a:prstGeom prst="rect">
            <a:avLst/>
          </a:prstGeom>
          <a:noFill/>
          <a:ln w="19050">
            <a:solidFill>
              <a:srgbClr val="000000"/>
            </a:solidFill>
            <a:miter lim="800000"/>
            <a:headEnd/>
            <a:tailEnd/>
          </a:ln>
        </p:spPr>
        <p:txBody>
          <a:bodyPr>
            <a:spAutoFit/>
          </a:bodyPr>
          <a:lstStyle/>
          <a:p>
            <a:pPr algn="ctr"/>
            <a:r>
              <a:rPr lang="en-US" sz="1500" b="1" dirty="0" smtClean="0"/>
              <a:t>5%  HPL </a:t>
            </a:r>
            <a:r>
              <a:rPr lang="en-US" sz="1500" b="1" dirty="0"/>
              <a:t>in  K-F12(Control)</a:t>
            </a:r>
          </a:p>
        </p:txBody>
      </p:sp>
      <p:sp>
        <p:nvSpPr>
          <p:cNvPr id="98313" name="TextBox 17"/>
          <p:cNvSpPr txBox="1">
            <a:spLocks noChangeArrowheads="1"/>
          </p:cNvSpPr>
          <p:nvPr/>
        </p:nvSpPr>
        <p:spPr bwMode="auto">
          <a:xfrm>
            <a:off x="4429125" y="217488"/>
            <a:ext cx="3286125" cy="323850"/>
          </a:xfrm>
          <a:prstGeom prst="rect">
            <a:avLst/>
          </a:prstGeom>
          <a:noFill/>
          <a:ln w="19050">
            <a:solidFill>
              <a:srgbClr val="000000"/>
            </a:solidFill>
            <a:miter lim="800000"/>
            <a:headEnd/>
            <a:tailEnd/>
          </a:ln>
        </p:spPr>
        <p:txBody>
          <a:bodyPr>
            <a:spAutoFit/>
          </a:bodyPr>
          <a:lstStyle/>
          <a:p>
            <a:pPr algn="ctr"/>
            <a:r>
              <a:rPr lang="en-US" sz="1500" b="1" dirty="0" smtClean="0"/>
              <a:t>5% HPL </a:t>
            </a:r>
            <a:r>
              <a:rPr lang="en-US" sz="1500" b="1" dirty="0"/>
              <a:t>in  K-F12/ CM</a:t>
            </a:r>
          </a:p>
        </p:txBody>
      </p:sp>
      <p:sp>
        <p:nvSpPr>
          <p:cNvPr id="98314" name="TextBox 9"/>
          <p:cNvSpPr txBox="1">
            <a:spLocks noChangeArrowheads="1"/>
          </p:cNvSpPr>
          <p:nvPr/>
        </p:nvSpPr>
        <p:spPr bwMode="auto">
          <a:xfrm>
            <a:off x="428625" y="785813"/>
            <a:ext cx="428625" cy="307975"/>
          </a:xfrm>
          <a:prstGeom prst="rect">
            <a:avLst/>
          </a:prstGeom>
          <a:solidFill>
            <a:schemeClr val="bg1"/>
          </a:solidFill>
          <a:ln w="9525">
            <a:noFill/>
            <a:miter lim="800000"/>
            <a:headEnd/>
            <a:tailEnd/>
          </a:ln>
        </p:spPr>
        <p:txBody>
          <a:bodyPr>
            <a:spAutoFit/>
          </a:bodyPr>
          <a:lstStyle/>
          <a:p>
            <a:r>
              <a:rPr lang="en-US" sz="1400" b="1"/>
              <a:t>E)</a:t>
            </a:r>
          </a:p>
        </p:txBody>
      </p:sp>
      <p:sp>
        <p:nvSpPr>
          <p:cNvPr id="98315" name="TextBox 11"/>
          <p:cNvSpPr txBox="1">
            <a:spLocks noChangeArrowheads="1"/>
          </p:cNvSpPr>
          <p:nvPr/>
        </p:nvSpPr>
        <p:spPr bwMode="auto">
          <a:xfrm>
            <a:off x="4572000" y="785813"/>
            <a:ext cx="357188" cy="307975"/>
          </a:xfrm>
          <a:prstGeom prst="rect">
            <a:avLst/>
          </a:prstGeom>
          <a:solidFill>
            <a:schemeClr val="bg1"/>
          </a:solidFill>
          <a:ln w="9525">
            <a:noFill/>
            <a:miter lim="800000"/>
            <a:headEnd/>
            <a:tailEnd/>
          </a:ln>
        </p:spPr>
        <p:txBody>
          <a:bodyPr>
            <a:spAutoFit/>
          </a:bodyPr>
          <a:lstStyle/>
          <a:p>
            <a:r>
              <a:rPr lang="en-US" sz="1400" b="1"/>
              <a:t>F)</a:t>
            </a:r>
          </a:p>
        </p:txBody>
      </p:sp>
      <p:sp>
        <p:nvSpPr>
          <p:cNvPr id="98316" name="TextBox 12"/>
          <p:cNvSpPr txBox="1">
            <a:spLocks noChangeArrowheads="1"/>
          </p:cNvSpPr>
          <p:nvPr/>
        </p:nvSpPr>
        <p:spPr bwMode="auto">
          <a:xfrm>
            <a:off x="357188" y="4071938"/>
            <a:ext cx="357187" cy="307975"/>
          </a:xfrm>
          <a:prstGeom prst="rect">
            <a:avLst/>
          </a:prstGeom>
          <a:solidFill>
            <a:schemeClr val="bg1"/>
          </a:solidFill>
          <a:ln w="9525">
            <a:noFill/>
            <a:miter lim="800000"/>
            <a:headEnd/>
            <a:tailEnd/>
          </a:ln>
        </p:spPr>
        <p:txBody>
          <a:bodyPr>
            <a:spAutoFit/>
          </a:bodyPr>
          <a:lstStyle/>
          <a:p>
            <a:r>
              <a:rPr lang="en-US" sz="1400" b="1" dirty="0" smtClean="0"/>
              <a:t>G)</a:t>
            </a:r>
            <a:endParaRPr lang="en-US" sz="1400" b="1" dirty="0"/>
          </a:p>
        </p:txBody>
      </p:sp>
      <p:sp>
        <p:nvSpPr>
          <p:cNvPr id="98317" name="TextBox 13"/>
          <p:cNvSpPr txBox="1">
            <a:spLocks noChangeArrowheads="1"/>
          </p:cNvSpPr>
          <p:nvPr/>
        </p:nvSpPr>
        <p:spPr bwMode="auto">
          <a:xfrm>
            <a:off x="4500563" y="4121150"/>
            <a:ext cx="428625" cy="307975"/>
          </a:xfrm>
          <a:prstGeom prst="rect">
            <a:avLst/>
          </a:prstGeom>
          <a:solidFill>
            <a:schemeClr val="bg1"/>
          </a:solidFill>
          <a:ln w="9525">
            <a:noFill/>
            <a:miter lim="800000"/>
            <a:headEnd/>
            <a:tailEnd/>
          </a:ln>
        </p:spPr>
        <p:txBody>
          <a:bodyPr>
            <a:spAutoFit/>
          </a:bodyPr>
          <a:lstStyle/>
          <a:p>
            <a:r>
              <a:rPr lang="en-US" sz="1400" b="1"/>
              <a:t>K)</a:t>
            </a:r>
          </a:p>
        </p:txBody>
      </p:sp>
      <p:sp>
        <p:nvSpPr>
          <p:cNvPr id="17" name="Slide Number Placeholder 16"/>
          <p:cNvSpPr>
            <a:spLocks noGrp="1"/>
          </p:cNvSpPr>
          <p:nvPr>
            <p:ph type="sldNum" sz="quarter" idx="12"/>
          </p:nvPr>
        </p:nvSpPr>
        <p:spPr>
          <a:xfrm>
            <a:off x="8072438" y="6286500"/>
            <a:ext cx="865187" cy="306388"/>
          </a:xfrm>
        </p:spPr>
        <p:txBody>
          <a:bodyPr/>
          <a:lstStyle/>
          <a:p>
            <a:pPr algn="ctr">
              <a:defRPr/>
            </a:pPr>
            <a:fld id="{EBF6A017-7A32-48BE-B44D-BCBA428AAF55}" type="slidenum">
              <a:rPr lang="en-US" sz="1600" smtClean="0"/>
              <a:pPr algn="ctr">
                <a:defRPr/>
              </a:pPr>
              <a:t>35</a:t>
            </a:fld>
            <a:endParaRPr lang="en-US" sz="1600" dirty="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err="1" smtClean="0"/>
              <a:t>Immunoflouresence</a:t>
            </a:r>
            <a:r>
              <a:rPr lang="en-US" sz="3200" dirty="0" smtClean="0"/>
              <a:t> for </a:t>
            </a:r>
            <a:r>
              <a:rPr lang="en-US" sz="3200" dirty="0" err="1" smtClean="0"/>
              <a:t>Urothelial</a:t>
            </a:r>
            <a:r>
              <a:rPr lang="en-US" sz="3200" dirty="0" smtClean="0"/>
              <a:t> markers</a:t>
            </a:r>
            <a:endParaRPr lang="en-US" sz="3200" dirty="0"/>
          </a:p>
        </p:txBody>
      </p:sp>
      <p:sp>
        <p:nvSpPr>
          <p:cNvPr id="3" name="Content Placeholder 2"/>
          <p:cNvSpPr>
            <a:spLocks noGrp="1"/>
          </p:cNvSpPr>
          <p:nvPr>
            <p:ph idx="1"/>
          </p:nvPr>
        </p:nvSpPr>
        <p:spPr>
          <a:xfrm>
            <a:off x="457200" y="1143000"/>
            <a:ext cx="8229600" cy="4983163"/>
          </a:xfrm>
        </p:spPr>
        <p:txBody>
          <a:bodyPr>
            <a:normAutofit fontScale="92500" lnSpcReduction="10000"/>
          </a:bodyPr>
          <a:lstStyle/>
          <a:p>
            <a:endParaRPr lang="en-US" sz="2600" dirty="0" smtClean="0"/>
          </a:p>
          <a:p>
            <a:r>
              <a:rPr lang="en-US" sz="2600" dirty="0" smtClean="0"/>
              <a:t>PDLSC cell culture 2 weeks in several differentiation media:</a:t>
            </a:r>
          </a:p>
          <a:p>
            <a:pPr>
              <a:buNone/>
            </a:pPr>
            <a:r>
              <a:rPr lang="en-US" sz="2600" b="1" dirty="0" smtClean="0">
                <a:solidFill>
                  <a:srgbClr val="00B050"/>
                </a:solidFill>
              </a:rPr>
              <a:t>	K5 : (KSFM-DMEM) in 5% HPL</a:t>
            </a:r>
          </a:p>
          <a:p>
            <a:pPr>
              <a:buNone/>
            </a:pPr>
            <a:r>
              <a:rPr lang="en-US" sz="2600" b="1" dirty="0" smtClean="0">
                <a:solidFill>
                  <a:srgbClr val="00B050"/>
                </a:solidFill>
              </a:rPr>
              <a:t>	K2:  KSFM-DMEM) in 2.5% HPL</a:t>
            </a:r>
          </a:p>
          <a:p>
            <a:pPr>
              <a:buNone/>
            </a:pPr>
            <a:r>
              <a:rPr lang="en-US" sz="2600" b="1" dirty="0" smtClean="0">
                <a:solidFill>
                  <a:srgbClr val="00B050"/>
                </a:solidFill>
              </a:rPr>
              <a:t>	</a:t>
            </a:r>
            <a:r>
              <a:rPr lang="en-US" sz="2200" b="1" dirty="0" smtClean="0">
                <a:solidFill>
                  <a:srgbClr val="00B050"/>
                </a:solidFill>
              </a:rPr>
              <a:t>KF: </a:t>
            </a:r>
            <a:r>
              <a:rPr lang="en-US" sz="2400" b="1" dirty="0" smtClean="0">
                <a:solidFill>
                  <a:srgbClr val="00B050"/>
                </a:solidFill>
              </a:rPr>
              <a:t>KSFM-DMEM) in 5% FBS</a:t>
            </a:r>
          </a:p>
          <a:p>
            <a:pPr>
              <a:buNone/>
            </a:pPr>
            <a:r>
              <a:rPr lang="en-US" sz="2400" b="1" dirty="0" smtClean="0"/>
              <a:t>	</a:t>
            </a:r>
            <a:r>
              <a:rPr lang="en-US" sz="2400" b="1" dirty="0" smtClean="0">
                <a:solidFill>
                  <a:srgbClr val="0070C0"/>
                </a:solidFill>
              </a:rPr>
              <a:t>CM5: cF12K-DMEM in 5% HPL</a:t>
            </a:r>
          </a:p>
          <a:p>
            <a:pPr>
              <a:buNone/>
            </a:pPr>
            <a:r>
              <a:rPr lang="en-US" sz="2400" b="1" dirty="0" smtClean="0">
                <a:solidFill>
                  <a:srgbClr val="0070C0"/>
                </a:solidFill>
              </a:rPr>
              <a:t>	CM2: cF12K-DMEM in 2.5% HPL</a:t>
            </a:r>
          </a:p>
          <a:p>
            <a:pPr>
              <a:buNone/>
            </a:pPr>
            <a:r>
              <a:rPr lang="en-US" sz="2400" b="1" dirty="0" smtClean="0">
                <a:solidFill>
                  <a:srgbClr val="0070C0"/>
                </a:solidFill>
              </a:rPr>
              <a:t>	CMF: cF12K-DMEM in 5% FBS</a:t>
            </a:r>
          </a:p>
          <a:p>
            <a:r>
              <a:rPr lang="en-US" sz="2400" dirty="0" smtClean="0"/>
              <a:t>Fixation by formaldehyde and </a:t>
            </a:r>
            <a:r>
              <a:rPr lang="en-US" sz="2400" dirty="0" err="1" smtClean="0"/>
              <a:t>Permeabilization</a:t>
            </a:r>
            <a:r>
              <a:rPr lang="en-US" sz="2400" dirty="0" smtClean="0"/>
              <a:t> with Triton X100</a:t>
            </a:r>
          </a:p>
          <a:p>
            <a:r>
              <a:rPr lang="en-US" sz="2400" dirty="0" smtClean="0"/>
              <a:t>Blocking solution of BSA</a:t>
            </a:r>
          </a:p>
          <a:p>
            <a:r>
              <a:rPr lang="en-US" sz="2600" dirty="0" smtClean="0"/>
              <a:t>First </a:t>
            </a:r>
            <a:r>
              <a:rPr lang="en-US" sz="2600" dirty="0" err="1" smtClean="0"/>
              <a:t>Ab</a:t>
            </a:r>
            <a:r>
              <a:rPr lang="en-US" sz="2600" dirty="0" smtClean="0"/>
              <a:t> to </a:t>
            </a:r>
            <a:r>
              <a:rPr lang="en-US" sz="2600" b="1" dirty="0" smtClean="0">
                <a:solidFill>
                  <a:srgbClr val="FF0000"/>
                </a:solidFill>
              </a:rPr>
              <a:t>cytokeratin-18 or uroplakin-2 </a:t>
            </a:r>
            <a:r>
              <a:rPr lang="en-US" sz="2600" dirty="0" smtClean="0"/>
              <a:t>incubation</a:t>
            </a:r>
          </a:p>
          <a:p>
            <a:r>
              <a:rPr lang="en-US" sz="2400" dirty="0" smtClean="0"/>
              <a:t>Secondary </a:t>
            </a:r>
            <a:r>
              <a:rPr lang="en-US" sz="2400" dirty="0" err="1" smtClean="0"/>
              <a:t>Ab</a:t>
            </a:r>
            <a:r>
              <a:rPr lang="en-US" sz="2400" dirty="0" smtClean="0"/>
              <a:t> </a:t>
            </a:r>
          </a:p>
          <a:p>
            <a:pPr>
              <a:buNone/>
            </a:pP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err="1" smtClean="0"/>
              <a:t>Transdifferentiation</a:t>
            </a:r>
            <a:r>
              <a:rPr lang="en-US" sz="2800" b="1" dirty="0" smtClean="0"/>
              <a:t> </a:t>
            </a:r>
            <a:br>
              <a:rPr lang="en-US" sz="2800" b="1" dirty="0" smtClean="0"/>
            </a:br>
            <a:r>
              <a:rPr lang="en-US" sz="2800" b="1" dirty="0" smtClean="0"/>
              <a:t>International color consortium ICC</a:t>
            </a:r>
            <a:br>
              <a:rPr lang="en-US" sz="2800" b="1" dirty="0" smtClean="0"/>
            </a:br>
            <a:r>
              <a:rPr lang="en-US" sz="2800" b="1" dirty="0" smtClean="0"/>
              <a:t> for K-18 and UP-2</a:t>
            </a:r>
            <a:endParaRPr lang="en-US" sz="2800" dirty="0"/>
          </a:p>
        </p:txBody>
      </p:sp>
      <p:sp>
        <p:nvSpPr>
          <p:cNvPr id="3" name="Content Placeholder 2"/>
          <p:cNvSpPr>
            <a:spLocks noGrp="1"/>
          </p:cNvSpPr>
          <p:nvPr>
            <p:ph idx="1"/>
          </p:nvPr>
        </p:nvSpPr>
        <p:spPr/>
        <p:txBody>
          <a:bodyPr>
            <a:normAutofit/>
          </a:bodyPr>
          <a:lstStyle/>
          <a:p>
            <a:pPr>
              <a:buNone/>
            </a:pPr>
            <a:r>
              <a:rPr lang="en-US" sz="2000" b="1" dirty="0" err="1" smtClean="0">
                <a:solidFill>
                  <a:srgbClr val="FF0000"/>
                </a:solidFill>
              </a:rPr>
              <a:t>Photomicroscopy</a:t>
            </a:r>
            <a:r>
              <a:rPr lang="en-US" sz="2000" b="1" dirty="0" smtClean="0">
                <a:solidFill>
                  <a:srgbClr val="FF0000"/>
                </a:solidFill>
              </a:rPr>
              <a:t> of </a:t>
            </a:r>
            <a:r>
              <a:rPr lang="en-US" sz="2000" b="1" dirty="0" err="1" smtClean="0">
                <a:solidFill>
                  <a:srgbClr val="FF0000"/>
                </a:solidFill>
              </a:rPr>
              <a:t>Immunofluorescent</a:t>
            </a:r>
            <a:r>
              <a:rPr lang="en-US" sz="2000" b="1" dirty="0" smtClean="0">
                <a:solidFill>
                  <a:srgbClr val="FF0000"/>
                </a:solidFill>
              </a:rPr>
              <a:t> </a:t>
            </a:r>
            <a:r>
              <a:rPr lang="en-US" sz="2000" b="1" dirty="0" err="1" smtClean="0">
                <a:solidFill>
                  <a:srgbClr val="FF0000"/>
                </a:solidFill>
              </a:rPr>
              <a:t>labelled</a:t>
            </a:r>
            <a:r>
              <a:rPr lang="en-US" sz="2000" b="1" dirty="0" smtClean="0">
                <a:solidFill>
                  <a:srgbClr val="FF0000"/>
                </a:solidFill>
              </a:rPr>
              <a:t> Cells</a:t>
            </a:r>
          </a:p>
          <a:p>
            <a:endParaRPr lang="en-US" sz="2000" dirty="0" smtClean="0"/>
          </a:p>
          <a:p>
            <a:r>
              <a:rPr lang="en-US" sz="2000" b="1" dirty="0" smtClean="0">
                <a:solidFill>
                  <a:srgbClr val="00B0F0"/>
                </a:solidFill>
              </a:rPr>
              <a:t>The slides were observed using Nikon eclipse 2000 </a:t>
            </a:r>
            <a:r>
              <a:rPr lang="en-US" sz="2000" b="1" dirty="0" err="1" smtClean="0">
                <a:solidFill>
                  <a:srgbClr val="00B0F0"/>
                </a:solidFill>
              </a:rPr>
              <a:t>fluorescinated</a:t>
            </a:r>
            <a:r>
              <a:rPr lang="en-US" sz="2000" b="1" dirty="0" smtClean="0">
                <a:solidFill>
                  <a:srgbClr val="00B0F0"/>
                </a:solidFill>
              </a:rPr>
              <a:t> microscope under the blue, green and red filters.</a:t>
            </a:r>
          </a:p>
          <a:p>
            <a:r>
              <a:rPr lang="en-US" sz="2000" b="1" dirty="0" smtClean="0"/>
              <a:t>Merged IF images of </a:t>
            </a:r>
            <a:r>
              <a:rPr lang="en-US" sz="2000" b="1" dirty="0" smtClean="0">
                <a:solidFill>
                  <a:srgbClr val="0070C0"/>
                </a:solidFill>
              </a:rPr>
              <a:t>blue</a:t>
            </a:r>
            <a:r>
              <a:rPr lang="en-US" sz="2000" b="1" dirty="0" smtClean="0">
                <a:solidFill>
                  <a:srgbClr val="C00000"/>
                </a:solidFill>
              </a:rPr>
              <a:t>, </a:t>
            </a:r>
            <a:r>
              <a:rPr lang="en-US" sz="2000" b="1" dirty="0" smtClean="0">
                <a:solidFill>
                  <a:srgbClr val="00B050"/>
                </a:solidFill>
              </a:rPr>
              <a:t>green</a:t>
            </a:r>
            <a:r>
              <a:rPr lang="en-US" sz="2000" b="1" dirty="0" smtClean="0">
                <a:solidFill>
                  <a:srgbClr val="C00000"/>
                </a:solidFill>
              </a:rPr>
              <a:t> </a:t>
            </a:r>
            <a:r>
              <a:rPr lang="en-US" sz="2000" b="1" dirty="0" smtClean="0"/>
              <a:t>and</a:t>
            </a:r>
            <a:r>
              <a:rPr lang="en-US" sz="2000" b="1" dirty="0" smtClean="0">
                <a:solidFill>
                  <a:srgbClr val="C00000"/>
                </a:solidFill>
              </a:rPr>
              <a:t> red </a:t>
            </a:r>
            <a:r>
              <a:rPr lang="en-US" sz="2000" b="1" dirty="0" smtClean="0"/>
              <a:t>channels detecting </a:t>
            </a:r>
            <a:r>
              <a:rPr lang="en-US" sz="2000" b="1" dirty="0" smtClean="0">
                <a:solidFill>
                  <a:srgbClr val="0070C0"/>
                </a:solidFill>
              </a:rPr>
              <a:t>DAPI (nuclear stain)</a:t>
            </a:r>
            <a:r>
              <a:rPr lang="en-US" sz="2000" b="1" dirty="0" smtClean="0">
                <a:solidFill>
                  <a:srgbClr val="C00000"/>
                </a:solidFill>
              </a:rPr>
              <a:t>, </a:t>
            </a:r>
            <a:r>
              <a:rPr lang="en-US" sz="2000" b="1" dirty="0" smtClean="0">
                <a:solidFill>
                  <a:srgbClr val="00B050"/>
                </a:solidFill>
              </a:rPr>
              <a:t>FITC (K18) </a:t>
            </a:r>
            <a:r>
              <a:rPr lang="en-US" sz="2000" b="1" dirty="0" smtClean="0">
                <a:solidFill>
                  <a:srgbClr val="C00000"/>
                </a:solidFill>
              </a:rPr>
              <a:t>and Cy3 (UP-2), </a:t>
            </a:r>
            <a:r>
              <a:rPr lang="en-US" sz="2000" b="1" dirty="0" smtClean="0"/>
              <a:t>respectively</a:t>
            </a:r>
          </a:p>
          <a:p>
            <a:endParaRPr lang="en-US" sz="2000" b="1" dirty="0" smtClean="0">
              <a:solidFill>
                <a:srgbClr val="00B050"/>
              </a:solidFill>
            </a:endParaRPr>
          </a:p>
          <a:p>
            <a:r>
              <a:rPr lang="en-US" sz="2000" b="1" dirty="0" smtClean="0">
                <a:solidFill>
                  <a:srgbClr val="00B050"/>
                </a:solidFill>
              </a:rPr>
              <a:t>Image analysis was conducted using image J software. From each slide the intensity of 50 cells from 5 randomly picked fields were measured and averaged over  triplicate slides. </a:t>
            </a:r>
          </a:p>
          <a:p>
            <a:endParaRPr lang="en-US" sz="2000" b="1" dirty="0" smtClean="0">
              <a:solidFill>
                <a:srgbClr val="C00000"/>
              </a:solidFill>
            </a:endParaRPr>
          </a:p>
          <a:p>
            <a:r>
              <a:rPr lang="en-US" sz="2000" b="1" dirty="0" smtClean="0">
                <a:solidFill>
                  <a:srgbClr val="C00000"/>
                </a:solidFill>
              </a:rPr>
              <a:t>The immortalized </a:t>
            </a:r>
            <a:r>
              <a:rPr lang="en-US" sz="2000" b="1" dirty="0" err="1" smtClean="0">
                <a:solidFill>
                  <a:srgbClr val="C00000"/>
                </a:solidFill>
              </a:rPr>
              <a:t>sv</a:t>
            </a:r>
            <a:r>
              <a:rPr lang="en-US" sz="2000" b="1" dirty="0" smtClean="0">
                <a:solidFill>
                  <a:srgbClr val="C00000"/>
                </a:solidFill>
              </a:rPr>
              <a:t>-HUC </a:t>
            </a:r>
            <a:r>
              <a:rPr lang="en-US" sz="2000" b="1" dirty="0" err="1" smtClean="0">
                <a:solidFill>
                  <a:srgbClr val="C00000"/>
                </a:solidFill>
              </a:rPr>
              <a:t>urothelial</a:t>
            </a:r>
            <a:r>
              <a:rPr lang="en-US" sz="2000" b="1" dirty="0" smtClean="0">
                <a:solidFill>
                  <a:srgbClr val="C00000"/>
                </a:solidFill>
              </a:rPr>
              <a:t> cells were used as a  + control and non-induced  cells as a – control</a:t>
            </a:r>
          </a:p>
          <a:p>
            <a:endParaRPr lang="en-US" sz="2000" b="1" dirty="0" smtClean="0">
              <a:solidFill>
                <a:srgbClr val="C00000"/>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38242" name="Picture 2" descr="C:\Documents and Settings\Dr-nezar\My Documents\My Pictures\dubai\dubai.jpg"/>
          <p:cNvPicPr>
            <a:picLocks noGrp="1" noChangeAspect="1" noChangeArrowheads="1"/>
          </p:cNvPicPr>
          <p:nvPr>
            <p:ph idx="1"/>
          </p:nvPr>
        </p:nvPicPr>
        <p:blipFill>
          <a:blip r:embed="rId2"/>
          <a:srcRect/>
          <a:stretch>
            <a:fillRect/>
          </a:stretch>
        </p:blipFill>
        <p:spPr bwMode="auto">
          <a:xfrm>
            <a:off x="990600" y="0"/>
            <a:ext cx="7391400" cy="5715000"/>
          </a:xfrm>
          <a:prstGeom prst="rect">
            <a:avLst/>
          </a:prstGeom>
          <a:noFill/>
        </p:spPr>
      </p:pic>
      <p:sp>
        <p:nvSpPr>
          <p:cNvPr id="5" name="Rectangle 4"/>
          <p:cNvSpPr/>
          <p:nvPr/>
        </p:nvSpPr>
        <p:spPr>
          <a:xfrm>
            <a:off x="152400" y="5791200"/>
            <a:ext cx="8458200" cy="646331"/>
          </a:xfrm>
          <a:prstGeom prst="rect">
            <a:avLst/>
          </a:prstGeom>
        </p:spPr>
        <p:txBody>
          <a:bodyPr wrap="square">
            <a:spAutoFit/>
          </a:bodyPr>
          <a:lstStyle/>
          <a:p>
            <a:r>
              <a:rPr lang="en-US" b="1" dirty="0" err="1" smtClean="0"/>
              <a:t>Semiquantitative</a:t>
            </a:r>
            <a:r>
              <a:rPr lang="en-US" b="1" dirty="0" smtClean="0"/>
              <a:t> analysis of fluorescence intensity for PDLSCs using Image J</a:t>
            </a:r>
          </a:p>
          <a:p>
            <a:r>
              <a:rPr lang="en-US" b="1" dirty="0" smtClean="0"/>
              <a:t>FITC detects K-18,  Cy3 detects UP-2</a:t>
            </a:r>
            <a:endParaRPr lang="en-US" b="1"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Normalized fluorescence intensity of </a:t>
            </a:r>
            <a:r>
              <a:rPr lang="en-US" dirty="0" err="1" smtClean="0"/>
              <a:t>urothelium</a:t>
            </a:r>
            <a:r>
              <a:rPr lang="en-US" dirty="0" smtClean="0"/>
              <a:t> markers in PDLSC</a:t>
            </a:r>
            <a:endParaRPr lang="en-US" dirty="0"/>
          </a:p>
        </p:txBody>
      </p:sp>
      <p:graphicFrame>
        <p:nvGraphicFramePr>
          <p:cNvPr id="6" name="Content Placeholder 5"/>
          <p:cNvGraphicFramePr>
            <a:graphicFrameLocks noGrp="1"/>
          </p:cNvGraphicFramePr>
          <p:nvPr>
            <p:ph idx="1"/>
          </p:nvPr>
        </p:nvGraphicFramePr>
        <p:xfrm>
          <a:off x="1143000" y="1676400"/>
          <a:ext cx="5867400" cy="2595880"/>
        </p:xfrm>
        <a:graphic>
          <a:graphicData uri="http://schemas.openxmlformats.org/drawingml/2006/table">
            <a:tbl>
              <a:tblPr firstRow="1" bandRow="1">
                <a:tableStyleId>{5C22544A-7EE6-4342-B048-85BDC9FD1C3A}</a:tableStyleId>
              </a:tblPr>
              <a:tblGrid>
                <a:gridCol w="1828800"/>
                <a:gridCol w="1752600"/>
                <a:gridCol w="2286000"/>
              </a:tblGrid>
              <a:tr h="370840">
                <a:tc>
                  <a:txBody>
                    <a:bodyPr/>
                    <a:lstStyle/>
                    <a:p>
                      <a:endParaRPr lang="en-US" dirty="0"/>
                    </a:p>
                  </a:txBody>
                  <a:tcPr/>
                </a:tc>
                <a:tc>
                  <a:txBody>
                    <a:bodyPr/>
                    <a:lstStyle/>
                    <a:p>
                      <a:r>
                        <a:rPr lang="en-US" dirty="0" smtClean="0"/>
                        <a:t>K-18</a:t>
                      </a:r>
                      <a:endParaRPr lang="en-US" dirty="0"/>
                    </a:p>
                  </a:txBody>
                  <a:tcPr/>
                </a:tc>
                <a:tc>
                  <a:txBody>
                    <a:bodyPr/>
                    <a:lstStyle/>
                    <a:p>
                      <a:r>
                        <a:rPr lang="en-US" dirty="0" smtClean="0"/>
                        <a:t>UP-2</a:t>
                      </a:r>
                      <a:endParaRPr lang="en-US" dirty="0"/>
                    </a:p>
                  </a:txBody>
                  <a:tcPr/>
                </a:tc>
              </a:tr>
              <a:tr h="370840">
                <a:tc>
                  <a:txBody>
                    <a:bodyPr/>
                    <a:lstStyle/>
                    <a:p>
                      <a:r>
                        <a:rPr lang="en-US" dirty="0" smtClean="0"/>
                        <a:t>K5</a:t>
                      </a:r>
                      <a:endParaRPr lang="en-US" dirty="0"/>
                    </a:p>
                  </a:txBody>
                  <a:tcPr/>
                </a:tc>
                <a:tc>
                  <a:txBody>
                    <a:bodyPr/>
                    <a:lstStyle/>
                    <a:p>
                      <a:r>
                        <a:rPr lang="en-US" dirty="0" smtClean="0"/>
                        <a:t>2.81</a:t>
                      </a:r>
                      <a:endParaRPr lang="en-US" dirty="0"/>
                    </a:p>
                  </a:txBody>
                  <a:tcPr/>
                </a:tc>
                <a:tc>
                  <a:txBody>
                    <a:bodyPr/>
                    <a:lstStyle/>
                    <a:p>
                      <a:r>
                        <a:rPr lang="en-US" dirty="0" smtClean="0"/>
                        <a:t>1.33</a:t>
                      </a:r>
                      <a:endParaRPr lang="en-US" dirty="0"/>
                    </a:p>
                  </a:txBody>
                  <a:tcPr/>
                </a:tc>
              </a:tr>
              <a:tr h="370840">
                <a:tc>
                  <a:txBody>
                    <a:bodyPr/>
                    <a:lstStyle/>
                    <a:p>
                      <a:r>
                        <a:rPr lang="en-US" dirty="0" smtClean="0"/>
                        <a:t>K2</a:t>
                      </a:r>
                      <a:endParaRPr lang="en-US" dirty="0"/>
                    </a:p>
                  </a:txBody>
                  <a:tcPr/>
                </a:tc>
                <a:tc>
                  <a:txBody>
                    <a:bodyPr/>
                    <a:lstStyle/>
                    <a:p>
                      <a:r>
                        <a:rPr lang="en-US" dirty="0" smtClean="0"/>
                        <a:t>1.92</a:t>
                      </a:r>
                      <a:endParaRPr lang="en-US" dirty="0"/>
                    </a:p>
                  </a:txBody>
                  <a:tcPr/>
                </a:tc>
                <a:tc>
                  <a:txBody>
                    <a:bodyPr/>
                    <a:lstStyle/>
                    <a:p>
                      <a:r>
                        <a:rPr lang="en-US" dirty="0" smtClean="0"/>
                        <a:t>1.25</a:t>
                      </a:r>
                      <a:endParaRPr lang="en-US" dirty="0"/>
                    </a:p>
                  </a:txBody>
                  <a:tcPr/>
                </a:tc>
              </a:tr>
              <a:tr h="370840">
                <a:tc>
                  <a:txBody>
                    <a:bodyPr/>
                    <a:lstStyle/>
                    <a:p>
                      <a:r>
                        <a:rPr lang="en-US" dirty="0" err="1" smtClean="0"/>
                        <a:t>Kf</a:t>
                      </a:r>
                      <a:endParaRPr lang="en-US" dirty="0"/>
                    </a:p>
                  </a:txBody>
                  <a:tcPr/>
                </a:tc>
                <a:tc>
                  <a:txBody>
                    <a:bodyPr/>
                    <a:lstStyle/>
                    <a:p>
                      <a:r>
                        <a:rPr lang="en-US" dirty="0" smtClean="0"/>
                        <a:t>1.65</a:t>
                      </a:r>
                      <a:endParaRPr lang="en-US" dirty="0"/>
                    </a:p>
                  </a:txBody>
                  <a:tcPr/>
                </a:tc>
                <a:tc>
                  <a:txBody>
                    <a:bodyPr/>
                    <a:lstStyle/>
                    <a:p>
                      <a:r>
                        <a:rPr lang="en-US" dirty="0" smtClean="0"/>
                        <a:t>3.24</a:t>
                      </a:r>
                      <a:endParaRPr lang="en-US" dirty="0"/>
                    </a:p>
                  </a:txBody>
                  <a:tcPr/>
                </a:tc>
              </a:tr>
              <a:tr h="370840">
                <a:tc>
                  <a:txBody>
                    <a:bodyPr/>
                    <a:lstStyle/>
                    <a:p>
                      <a:r>
                        <a:rPr lang="en-US" dirty="0" smtClean="0"/>
                        <a:t>CM5</a:t>
                      </a:r>
                      <a:endParaRPr lang="en-US" dirty="0"/>
                    </a:p>
                  </a:txBody>
                  <a:tcPr/>
                </a:tc>
                <a:tc>
                  <a:txBody>
                    <a:bodyPr/>
                    <a:lstStyle/>
                    <a:p>
                      <a:r>
                        <a:rPr lang="en-US" dirty="0" smtClean="0"/>
                        <a:t>2.74</a:t>
                      </a:r>
                      <a:endParaRPr lang="en-US" dirty="0"/>
                    </a:p>
                  </a:txBody>
                  <a:tcPr/>
                </a:tc>
                <a:tc>
                  <a:txBody>
                    <a:bodyPr/>
                    <a:lstStyle/>
                    <a:p>
                      <a:r>
                        <a:rPr lang="en-US" dirty="0" smtClean="0"/>
                        <a:t>1.42</a:t>
                      </a:r>
                      <a:endParaRPr lang="en-US" dirty="0"/>
                    </a:p>
                  </a:txBody>
                  <a:tcPr/>
                </a:tc>
              </a:tr>
              <a:tr h="370840">
                <a:tc>
                  <a:txBody>
                    <a:bodyPr/>
                    <a:lstStyle/>
                    <a:p>
                      <a:r>
                        <a:rPr lang="en-US" dirty="0" smtClean="0"/>
                        <a:t>CMF</a:t>
                      </a:r>
                      <a:endParaRPr lang="en-US" dirty="0"/>
                    </a:p>
                  </a:txBody>
                  <a:tcPr/>
                </a:tc>
                <a:tc>
                  <a:txBody>
                    <a:bodyPr/>
                    <a:lstStyle/>
                    <a:p>
                      <a:r>
                        <a:rPr lang="en-US" dirty="0" smtClean="0"/>
                        <a:t>2.63</a:t>
                      </a:r>
                      <a:endParaRPr lang="en-US" dirty="0"/>
                    </a:p>
                  </a:txBody>
                  <a:tcPr/>
                </a:tc>
                <a:tc>
                  <a:txBody>
                    <a:bodyPr/>
                    <a:lstStyle/>
                    <a:p>
                      <a:r>
                        <a:rPr lang="en-US" dirty="0" smtClean="0"/>
                        <a:t>0.85</a:t>
                      </a:r>
                      <a:endParaRPr lang="en-US" dirty="0"/>
                    </a:p>
                  </a:txBody>
                  <a:tcPr/>
                </a:tc>
              </a:tr>
              <a:tr h="370840">
                <a:tc>
                  <a:txBody>
                    <a:bodyPr/>
                    <a:lstStyle/>
                    <a:p>
                      <a:r>
                        <a:rPr lang="en-US" dirty="0" smtClean="0"/>
                        <a:t>CM2</a:t>
                      </a:r>
                      <a:endParaRPr lang="en-US" dirty="0"/>
                    </a:p>
                  </a:txBody>
                  <a:tcPr/>
                </a:tc>
                <a:tc>
                  <a:txBody>
                    <a:bodyPr/>
                    <a:lstStyle/>
                    <a:p>
                      <a:r>
                        <a:rPr lang="en-US" dirty="0" smtClean="0"/>
                        <a:t>3.22</a:t>
                      </a:r>
                      <a:endParaRPr lang="en-US" dirty="0"/>
                    </a:p>
                  </a:txBody>
                  <a:tcPr/>
                </a:tc>
                <a:tc>
                  <a:txBody>
                    <a:bodyPr/>
                    <a:lstStyle/>
                    <a:p>
                      <a:r>
                        <a:rPr lang="en-US" dirty="0" smtClean="0"/>
                        <a:t>3.51</a:t>
                      </a:r>
                      <a:endParaRPr lang="en-US" dirty="0"/>
                    </a:p>
                  </a:txBody>
                  <a:tcPr/>
                </a:tc>
              </a:tr>
            </a:tbl>
          </a:graphicData>
        </a:graphic>
      </p:graphicFrame>
      <p:sp>
        <p:nvSpPr>
          <p:cNvPr id="4" name="Rectangle 3"/>
          <p:cNvSpPr/>
          <p:nvPr/>
        </p:nvSpPr>
        <p:spPr>
          <a:xfrm>
            <a:off x="990600" y="4724400"/>
            <a:ext cx="6248400" cy="830997"/>
          </a:xfrm>
          <a:prstGeom prst="rect">
            <a:avLst/>
          </a:prstGeom>
        </p:spPr>
        <p:txBody>
          <a:bodyPr wrap="square">
            <a:spAutoFit/>
          </a:bodyPr>
          <a:lstStyle/>
          <a:p>
            <a:r>
              <a:rPr lang="en-US" sz="2400" dirty="0" smtClean="0"/>
              <a:t>K-18  was expressed  in </a:t>
            </a:r>
            <a:r>
              <a:rPr lang="en-US" sz="2400" dirty="0" smtClean="0">
                <a:solidFill>
                  <a:srgbClr val="FF0000"/>
                </a:solidFill>
              </a:rPr>
              <a:t>K5, CMF</a:t>
            </a:r>
            <a:r>
              <a:rPr lang="en-US" sz="2400" dirty="0" smtClean="0"/>
              <a:t>, </a:t>
            </a:r>
            <a:r>
              <a:rPr lang="en-US" sz="2400" dirty="0" smtClean="0">
                <a:solidFill>
                  <a:srgbClr val="00B050"/>
                </a:solidFill>
              </a:rPr>
              <a:t>CM2, CM5</a:t>
            </a:r>
            <a:r>
              <a:rPr lang="en-US" sz="2400" dirty="0" smtClean="0"/>
              <a:t> </a:t>
            </a:r>
          </a:p>
          <a:p>
            <a:r>
              <a:rPr lang="en-US" sz="2400" dirty="0" smtClean="0"/>
              <a:t>UP-2 was detected in </a:t>
            </a:r>
            <a:r>
              <a:rPr lang="en-US" sz="2400" dirty="0" smtClean="0">
                <a:solidFill>
                  <a:srgbClr val="FF0000"/>
                </a:solidFill>
              </a:rPr>
              <a:t>K2</a:t>
            </a:r>
            <a:r>
              <a:rPr lang="en-US" sz="2400" dirty="0" smtClean="0"/>
              <a:t>, </a:t>
            </a:r>
            <a:r>
              <a:rPr lang="en-US" sz="2400" dirty="0" smtClean="0">
                <a:solidFill>
                  <a:srgbClr val="00B050"/>
                </a:solidFill>
              </a:rPr>
              <a:t>CM2, CM5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a:xfrm>
            <a:off x="990600" y="228600"/>
            <a:ext cx="6529388" cy="609600"/>
          </a:xfrm>
        </p:spPr>
        <p:txBody>
          <a:bodyPr/>
          <a:lstStyle/>
          <a:p>
            <a:pPr algn="ctr" eaLnBrk="1" hangingPunct="1"/>
            <a:r>
              <a:rPr lang="en-US" sz="3200" b="1" dirty="0" err="1" smtClean="0"/>
              <a:t>Urothelium</a:t>
            </a:r>
            <a:r>
              <a:rPr lang="en-US" sz="3200" b="1" dirty="0" smtClean="0"/>
              <a:t> cells</a:t>
            </a:r>
            <a:endParaRPr lang="en-US" sz="3200" dirty="0" smtClean="0"/>
          </a:p>
        </p:txBody>
      </p:sp>
      <p:sp>
        <p:nvSpPr>
          <p:cNvPr id="8" name="Slide Number Placeholder 7"/>
          <p:cNvSpPr>
            <a:spLocks noGrp="1"/>
          </p:cNvSpPr>
          <p:nvPr>
            <p:ph type="sldNum" sz="quarter" idx="12"/>
          </p:nvPr>
        </p:nvSpPr>
        <p:spPr>
          <a:xfrm>
            <a:off x="8429625" y="6215063"/>
            <a:ext cx="714375" cy="642937"/>
          </a:xfrm>
        </p:spPr>
        <p:txBody>
          <a:bodyPr/>
          <a:lstStyle/>
          <a:p>
            <a:pPr algn="ctr">
              <a:defRPr/>
            </a:pPr>
            <a:fld id="{B12D166E-138B-4586-965D-91CFBC93D159}" type="slidenum">
              <a:rPr lang="en-US" sz="1600" smtClean="0"/>
              <a:pPr algn="ctr">
                <a:defRPr/>
              </a:pPr>
              <a:t>4</a:t>
            </a:fld>
            <a:endParaRPr lang="en-US" sz="1600" dirty="0"/>
          </a:p>
        </p:txBody>
      </p:sp>
      <p:pic>
        <p:nvPicPr>
          <p:cNvPr id="6" name="Picture 3" descr="UC"/>
          <p:cNvPicPr>
            <a:picLocks noChangeAspect="1" noChangeArrowheads="1"/>
          </p:cNvPicPr>
          <p:nvPr/>
        </p:nvPicPr>
        <p:blipFill>
          <a:blip r:embed="rId2"/>
          <a:srcRect/>
          <a:stretch>
            <a:fillRect/>
          </a:stretch>
        </p:blipFill>
        <p:spPr bwMode="auto">
          <a:xfrm>
            <a:off x="152400" y="838200"/>
            <a:ext cx="8534400" cy="4343400"/>
          </a:xfrm>
          <a:prstGeom prst="rect">
            <a:avLst/>
          </a:prstGeom>
          <a:ln w="38100" cap="sq">
            <a:solidFill>
              <a:schemeClr val="bg1">
                <a:lumMod val="85000"/>
                <a:lumOff val="15000"/>
              </a:schemeClr>
            </a:solidFill>
            <a:prstDash val="solid"/>
            <a:miter lim="800000"/>
          </a:ln>
          <a:effectLst>
            <a:outerShdw blurRad="50800" dist="38100" dir="2700000" algn="tl" rotWithShape="0">
              <a:srgbClr val="000000">
                <a:alpha val="43000"/>
              </a:srgbClr>
            </a:outerShdw>
          </a:effectLst>
        </p:spPr>
      </p:pic>
      <p:sp>
        <p:nvSpPr>
          <p:cNvPr id="7" name="Text Box 4"/>
          <p:cNvSpPr txBox="1">
            <a:spLocks noChangeArrowheads="1"/>
          </p:cNvSpPr>
          <p:nvPr/>
        </p:nvSpPr>
        <p:spPr bwMode="auto">
          <a:xfrm>
            <a:off x="1371600" y="5257800"/>
            <a:ext cx="6546850" cy="1371600"/>
          </a:xfrm>
          <a:prstGeom prst="rect">
            <a:avLst/>
          </a:prstGeom>
          <a:noFill/>
          <a:ln w="19050" algn="ctr">
            <a:solidFill>
              <a:schemeClr val="bg1">
                <a:lumMod val="85000"/>
                <a:lumOff val="15000"/>
              </a:schemeClr>
            </a:solidFill>
            <a:miter lim="800000"/>
            <a:headEnd/>
            <a:tailEnd/>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1000"/>
              </a:spcAft>
              <a:defRPr/>
            </a:pPr>
            <a:r>
              <a:rPr lang="en-US" sz="2000" b="1" dirty="0" smtClean="0">
                <a:latin typeface="Times New Roman" pitchFamily="18" charset="0"/>
              </a:rPr>
              <a:t>a:  bladder anatomy and cell types.</a:t>
            </a:r>
          </a:p>
          <a:p>
            <a:pPr eaLnBrk="1" hangingPunct="1">
              <a:spcAft>
                <a:spcPts val="1000"/>
              </a:spcAft>
              <a:defRPr/>
            </a:pPr>
            <a:r>
              <a:rPr lang="en-US" sz="2000" b="1" dirty="0" smtClean="0">
                <a:latin typeface="Times New Roman" pitchFamily="18" charset="0"/>
              </a:rPr>
              <a:t> b: | Summary of expression of </a:t>
            </a:r>
            <a:r>
              <a:rPr lang="en-US" sz="2000" b="1" dirty="0" err="1" smtClean="0">
                <a:latin typeface="Times New Roman" pitchFamily="18" charset="0"/>
              </a:rPr>
              <a:t>cytokeratins</a:t>
            </a:r>
            <a:r>
              <a:rPr lang="en-US" sz="2000" b="1" dirty="0" smtClean="0">
                <a:latin typeface="Times New Roman" pitchFamily="18" charset="0"/>
              </a:rPr>
              <a:t> (CKs), p63 and </a:t>
            </a:r>
            <a:r>
              <a:rPr lang="en-US" sz="2000" b="1" dirty="0" err="1" smtClean="0">
                <a:latin typeface="Times New Roman" pitchFamily="18" charset="0"/>
              </a:rPr>
              <a:t>uroplakin</a:t>
            </a:r>
            <a:r>
              <a:rPr lang="en-US" sz="2000" b="1" dirty="0" smtClean="0">
                <a:latin typeface="Times New Roman" pitchFamily="18" charset="0"/>
              </a:rPr>
              <a:t> (</a:t>
            </a:r>
            <a:r>
              <a:rPr lang="en-US" sz="2000" b="1" dirty="0" err="1" smtClean="0">
                <a:latin typeface="Times New Roman" pitchFamily="18" charset="0"/>
              </a:rPr>
              <a:t>Uro</a:t>
            </a:r>
            <a:r>
              <a:rPr lang="en-US" sz="2000" b="1" dirty="0" smtClean="0">
                <a:latin typeface="Times New Roman" pitchFamily="18" charset="0"/>
              </a:rPr>
              <a:t>) in bladder </a:t>
            </a:r>
            <a:r>
              <a:rPr lang="en-US" sz="2000" b="1" dirty="0" err="1" smtClean="0">
                <a:latin typeface="Times New Roman" pitchFamily="18" charset="0"/>
              </a:rPr>
              <a:t>urothelial</a:t>
            </a:r>
            <a:r>
              <a:rPr lang="en-US" sz="2000" b="1" dirty="0" smtClean="0">
                <a:latin typeface="Times New Roman" pitchFamily="18" charset="0"/>
              </a:rPr>
              <a:t> cells.</a:t>
            </a:r>
          </a:p>
          <a:p>
            <a:pPr eaLnBrk="1" hangingPunct="1">
              <a:defRPr/>
            </a:pPr>
            <a:endParaRPr lang="en-US" sz="2400" dirty="0" smtClean="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J:\slide one +ve\IM050515\HUC 1 24 03 32\Composite.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2362200"/>
            <a:ext cx="2971800" cy="2410807"/>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2" descr="USVs -VE"/>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4267200" y="2362200"/>
            <a:ext cx="2774234" cy="246888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38200" y="1600200"/>
            <a:ext cx="2318712" cy="646331"/>
          </a:xfrm>
          <a:prstGeom prst="rect">
            <a:avLst/>
          </a:prstGeom>
          <a:noFill/>
        </p:spPr>
        <p:txBody>
          <a:bodyPr wrap="none" rtlCol="0">
            <a:spAutoFit/>
          </a:bodyPr>
          <a:lstStyle/>
          <a:p>
            <a:r>
              <a:rPr lang="en-US" dirty="0" smtClean="0"/>
              <a:t>Positive control</a:t>
            </a:r>
          </a:p>
          <a:p>
            <a:r>
              <a:rPr lang="en-US" b="1" dirty="0" err="1" smtClean="0">
                <a:solidFill>
                  <a:srgbClr val="C00000"/>
                </a:solidFill>
              </a:rPr>
              <a:t>sv</a:t>
            </a:r>
            <a:r>
              <a:rPr lang="en-US" b="1" dirty="0" smtClean="0">
                <a:solidFill>
                  <a:srgbClr val="C00000"/>
                </a:solidFill>
              </a:rPr>
              <a:t>-HUC </a:t>
            </a:r>
            <a:r>
              <a:rPr lang="en-US" b="1" dirty="0" err="1" smtClean="0">
                <a:solidFill>
                  <a:srgbClr val="C00000"/>
                </a:solidFill>
              </a:rPr>
              <a:t>urothelial</a:t>
            </a:r>
            <a:r>
              <a:rPr lang="en-US" b="1" dirty="0" smtClean="0">
                <a:solidFill>
                  <a:srgbClr val="C00000"/>
                </a:solidFill>
              </a:rPr>
              <a:t> cells</a:t>
            </a:r>
            <a:endParaRPr lang="en-US" dirty="0"/>
          </a:p>
        </p:txBody>
      </p:sp>
      <p:sp>
        <p:nvSpPr>
          <p:cNvPr id="8" name="TextBox 7"/>
          <p:cNvSpPr txBox="1"/>
          <p:nvPr/>
        </p:nvSpPr>
        <p:spPr>
          <a:xfrm>
            <a:off x="4572000" y="1600200"/>
            <a:ext cx="1727974" cy="646331"/>
          </a:xfrm>
          <a:prstGeom prst="rect">
            <a:avLst/>
          </a:prstGeom>
          <a:noFill/>
        </p:spPr>
        <p:txBody>
          <a:bodyPr wrap="none" rtlCol="0">
            <a:spAutoFit/>
          </a:bodyPr>
          <a:lstStyle/>
          <a:p>
            <a:r>
              <a:rPr lang="en-US" dirty="0" smtClean="0"/>
              <a:t>Negative control</a:t>
            </a:r>
          </a:p>
          <a:p>
            <a:endParaRPr lang="en-US" dirty="0"/>
          </a:p>
        </p:txBody>
      </p:sp>
      <p:sp>
        <p:nvSpPr>
          <p:cNvPr id="9" name="Rectangle 8"/>
          <p:cNvSpPr/>
          <p:nvPr/>
        </p:nvSpPr>
        <p:spPr>
          <a:xfrm>
            <a:off x="4419600" y="1905000"/>
            <a:ext cx="1960793" cy="369332"/>
          </a:xfrm>
          <a:prstGeom prst="rect">
            <a:avLst/>
          </a:prstGeom>
        </p:spPr>
        <p:txBody>
          <a:bodyPr wrap="none">
            <a:spAutoFit/>
          </a:bodyPr>
          <a:lstStyle/>
          <a:p>
            <a:r>
              <a:rPr lang="en-US" b="1" dirty="0" smtClean="0">
                <a:solidFill>
                  <a:srgbClr val="C00000"/>
                </a:solidFill>
              </a:rPr>
              <a:t>non-induced  cells </a:t>
            </a:r>
            <a:endParaRPr lang="en-US" dirty="0"/>
          </a:p>
        </p:txBody>
      </p:sp>
      <p:pic>
        <p:nvPicPr>
          <p:cNvPr id="10" name="Picture 29" descr="11242059_698842553560745_192550583_o"/>
          <p:cNvPicPr>
            <a:picLocks noChangeAspect="1" noChangeArrowheads="1"/>
          </p:cNvPicPr>
          <p:nvPr/>
        </p:nvPicPr>
        <p:blipFill>
          <a:blip r:embed="rId5" cstate="print"/>
          <a:srcRect/>
          <a:stretch>
            <a:fillRect/>
          </a:stretch>
        </p:blipFill>
        <p:spPr bwMode="auto">
          <a:xfrm>
            <a:off x="4114800" y="5029200"/>
            <a:ext cx="3048000" cy="16097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Rectangle 10"/>
          <p:cNvSpPr/>
          <p:nvPr/>
        </p:nvSpPr>
        <p:spPr>
          <a:xfrm>
            <a:off x="152400" y="5334000"/>
            <a:ext cx="3581400" cy="923330"/>
          </a:xfrm>
          <a:prstGeom prst="rect">
            <a:avLst/>
          </a:prstGeom>
        </p:spPr>
        <p:txBody>
          <a:bodyPr wrap="square">
            <a:spAutoFit/>
          </a:bodyPr>
          <a:lstStyle/>
          <a:p>
            <a:pPr algn="ctr">
              <a:spcAft>
                <a:spcPts val="1000"/>
              </a:spcAft>
              <a:defRPr/>
            </a:pPr>
            <a:r>
              <a:rPr lang="en-US" dirty="0" smtClean="0">
                <a:latin typeface="Arial" pitchFamily="34" charset="0"/>
                <a:cs typeface="Arial" pitchFamily="34" charset="0"/>
              </a:rPr>
              <a:t>SV-Human </a:t>
            </a:r>
            <a:r>
              <a:rPr lang="en-US" dirty="0" err="1" smtClean="0">
                <a:latin typeface="Arial" pitchFamily="34" charset="0"/>
                <a:cs typeface="Arial" pitchFamily="34" charset="0"/>
              </a:rPr>
              <a:t>Urothelial</a:t>
            </a:r>
            <a:r>
              <a:rPr lang="en-US" dirty="0" smtClean="0">
                <a:latin typeface="Arial" pitchFamily="34" charset="0"/>
                <a:cs typeface="Arial" pitchFamily="34" charset="0"/>
              </a:rPr>
              <a:t> cell line cultured in K-F12 in 10% FBS. Scale bars: 100 </a:t>
            </a:r>
            <a:r>
              <a:rPr lang="en-US" dirty="0" err="1" smtClean="0">
                <a:latin typeface="Arial" pitchFamily="34" charset="0"/>
                <a:cs typeface="Arial" pitchFamily="34" charset="0"/>
              </a:rPr>
              <a:t>μm</a:t>
            </a:r>
            <a:endParaRPr lang="en-US" dirty="0" smtClean="0">
              <a:latin typeface="Arial" pitchFamily="34" charset="0"/>
              <a:cs typeface="Arial"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K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9367" y="138450"/>
            <a:ext cx="2744033" cy="210502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172" name="Picture 4" descr="K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92382" y="2337843"/>
            <a:ext cx="2744032" cy="21145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173" name="Picture 5" descr="k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99367" y="4610748"/>
            <a:ext cx="2744033" cy="21050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175" name="Picture 7" descr="CM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14850" y="138447"/>
            <a:ext cx="2729111" cy="210312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176" name="Picture 8" descr="CM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14850" y="2360015"/>
            <a:ext cx="2729111" cy="2108994"/>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177" name="Picture 9" descr="C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14850" y="4610747"/>
            <a:ext cx="2729111" cy="21050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657350" y="138449"/>
            <a:ext cx="228600" cy="461665"/>
          </a:xfrm>
          <a:prstGeom prst="rect">
            <a:avLst/>
          </a:prstGeom>
          <a:noFill/>
        </p:spPr>
        <p:txBody>
          <a:bodyPr wrap="square" rtlCol="0">
            <a:spAutoFit/>
          </a:bodyPr>
          <a:lstStyle/>
          <a:p>
            <a:r>
              <a:rPr lang="en-US" sz="2400" b="1" dirty="0">
                <a:solidFill>
                  <a:prstClr val="white"/>
                </a:solidFill>
              </a:rPr>
              <a:t>C</a:t>
            </a:r>
          </a:p>
        </p:txBody>
      </p:sp>
      <p:sp>
        <p:nvSpPr>
          <p:cNvPr id="9" name="TextBox 8"/>
          <p:cNvSpPr txBox="1"/>
          <p:nvPr/>
        </p:nvSpPr>
        <p:spPr>
          <a:xfrm>
            <a:off x="1592381" y="4587458"/>
            <a:ext cx="228600" cy="461665"/>
          </a:xfrm>
          <a:prstGeom prst="rect">
            <a:avLst/>
          </a:prstGeom>
          <a:noFill/>
        </p:spPr>
        <p:txBody>
          <a:bodyPr wrap="square" rtlCol="0">
            <a:spAutoFit/>
          </a:bodyPr>
          <a:lstStyle/>
          <a:p>
            <a:r>
              <a:rPr lang="en-US" sz="2400" b="1" dirty="0">
                <a:solidFill>
                  <a:prstClr val="white"/>
                </a:solidFill>
              </a:rPr>
              <a:t>G</a:t>
            </a:r>
          </a:p>
        </p:txBody>
      </p:sp>
      <p:sp>
        <p:nvSpPr>
          <p:cNvPr id="10" name="TextBox 9"/>
          <p:cNvSpPr txBox="1"/>
          <p:nvPr/>
        </p:nvSpPr>
        <p:spPr>
          <a:xfrm>
            <a:off x="4514849" y="2314900"/>
            <a:ext cx="228600" cy="461665"/>
          </a:xfrm>
          <a:prstGeom prst="rect">
            <a:avLst/>
          </a:prstGeom>
          <a:noFill/>
        </p:spPr>
        <p:txBody>
          <a:bodyPr wrap="square" rtlCol="0">
            <a:spAutoFit/>
          </a:bodyPr>
          <a:lstStyle/>
          <a:p>
            <a:r>
              <a:rPr lang="en-US" sz="2400" b="1" dirty="0">
                <a:solidFill>
                  <a:prstClr val="white"/>
                </a:solidFill>
              </a:rPr>
              <a:t>F</a:t>
            </a:r>
          </a:p>
        </p:txBody>
      </p:sp>
      <p:sp>
        <p:nvSpPr>
          <p:cNvPr id="11" name="TextBox 10"/>
          <p:cNvSpPr txBox="1"/>
          <p:nvPr/>
        </p:nvSpPr>
        <p:spPr>
          <a:xfrm>
            <a:off x="1593260" y="2386385"/>
            <a:ext cx="228600" cy="461665"/>
          </a:xfrm>
          <a:prstGeom prst="rect">
            <a:avLst/>
          </a:prstGeom>
          <a:noFill/>
        </p:spPr>
        <p:txBody>
          <a:bodyPr wrap="square" rtlCol="0">
            <a:spAutoFit/>
          </a:bodyPr>
          <a:lstStyle/>
          <a:p>
            <a:r>
              <a:rPr lang="en-US" sz="2400" b="1" dirty="0">
                <a:solidFill>
                  <a:prstClr val="white"/>
                </a:solidFill>
              </a:rPr>
              <a:t>E</a:t>
            </a:r>
          </a:p>
        </p:txBody>
      </p:sp>
      <p:sp>
        <p:nvSpPr>
          <p:cNvPr id="12" name="TextBox 11"/>
          <p:cNvSpPr txBox="1"/>
          <p:nvPr/>
        </p:nvSpPr>
        <p:spPr>
          <a:xfrm>
            <a:off x="4514849" y="138447"/>
            <a:ext cx="228600" cy="461665"/>
          </a:xfrm>
          <a:prstGeom prst="rect">
            <a:avLst/>
          </a:prstGeom>
          <a:noFill/>
        </p:spPr>
        <p:txBody>
          <a:bodyPr wrap="square" rtlCol="0">
            <a:spAutoFit/>
          </a:bodyPr>
          <a:lstStyle/>
          <a:p>
            <a:r>
              <a:rPr lang="en-US" sz="2400" b="1" dirty="0">
                <a:solidFill>
                  <a:prstClr val="white"/>
                </a:solidFill>
              </a:rPr>
              <a:t>D</a:t>
            </a:r>
          </a:p>
        </p:txBody>
      </p:sp>
      <p:sp>
        <p:nvSpPr>
          <p:cNvPr id="13" name="TextBox 12"/>
          <p:cNvSpPr txBox="1"/>
          <p:nvPr/>
        </p:nvSpPr>
        <p:spPr>
          <a:xfrm>
            <a:off x="4514849" y="4587458"/>
            <a:ext cx="228600" cy="461665"/>
          </a:xfrm>
          <a:prstGeom prst="rect">
            <a:avLst/>
          </a:prstGeom>
          <a:noFill/>
        </p:spPr>
        <p:txBody>
          <a:bodyPr wrap="square" rtlCol="0">
            <a:spAutoFit/>
          </a:bodyPr>
          <a:lstStyle/>
          <a:p>
            <a:r>
              <a:rPr lang="en-US" sz="2400" b="1" dirty="0">
                <a:solidFill>
                  <a:prstClr val="white"/>
                </a:solidFill>
              </a:rPr>
              <a:t>H</a:t>
            </a:r>
          </a:p>
        </p:txBody>
      </p:sp>
      <p:sp>
        <p:nvSpPr>
          <p:cNvPr id="3" name="TextBox 2"/>
          <p:cNvSpPr txBox="1"/>
          <p:nvPr/>
        </p:nvSpPr>
        <p:spPr>
          <a:xfrm>
            <a:off x="3571874" y="138446"/>
            <a:ext cx="857250" cy="646331"/>
          </a:xfrm>
          <a:prstGeom prst="rect">
            <a:avLst/>
          </a:prstGeom>
          <a:noFill/>
        </p:spPr>
        <p:txBody>
          <a:bodyPr wrap="square" rtlCol="0">
            <a:spAutoFit/>
          </a:bodyPr>
          <a:lstStyle/>
          <a:p>
            <a:r>
              <a:rPr lang="en-US" b="1" dirty="0" smtClean="0">
                <a:solidFill>
                  <a:prstClr val="white"/>
                </a:solidFill>
              </a:rPr>
              <a:t>PDL SC </a:t>
            </a:r>
            <a:r>
              <a:rPr lang="en-US" b="1" dirty="0">
                <a:solidFill>
                  <a:prstClr val="white"/>
                </a:solidFill>
              </a:rPr>
              <a:t>K5</a:t>
            </a:r>
          </a:p>
        </p:txBody>
      </p:sp>
      <p:sp>
        <p:nvSpPr>
          <p:cNvPr id="15" name="TextBox 14"/>
          <p:cNvSpPr txBox="1"/>
          <p:nvPr/>
        </p:nvSpPr>
        <p:spPr>
          <a:xfrm>
            <a:off x="6331540" y="4587457"/>
            <a:ext cx="1032077" cy="646331"/>
          </a:xfrm>
          <a:prstGeom prst="rect">
            <a:avLst/>
          </a:prstGeom>
          <a:noFill/>
        </p:spPr>
        <p:txBody>
          <a:bodyPr wrap="square" rtlCol="0">
            <a:spAutoFit/>
          </a:bodyPr>
          <a:lstStyle/>
          <a:p>
            <a:r>
              <a:rPr lang="en-US" b="1" dirty="0" smtClean="0">
                <a:solidFill>
                  <a:prstClr val="white"/>
                </a:solidFill>
              </a:rPr>
              <a:t>PDL SC CMF</a:t>
            </a:r>
            <a:endParaRPr lang="en-US" b="1" dirty="0">
              <a:solidFill>
                <a:prstClr val="white"/>
              </a:solidFill>
            </a:endParaRPr>
          </a:p>
        </p:txBody>
      </p:sp>
      <p:sp>
        <p:nvSpPr>
          <p:cNvPr id="16" name="TextBox 15"/>
          <p:cNvSpPr txBox="1"/>
          <p:nvPr/>
        </p:nvSpPr>
        <p:spPr>
          <a:xfrm>
            <a:off x="3400425" y="4610746"/>
            <a:ext cx="1028700" cy="646331"/>
          </a:xfrm>
          <a:prstGeom prst="rect">
            <a:avLst/>
          </a:prstGeom>
          <a:noFill/>
        </p:spPr>
        <p:txBody>
          <a:bodyPr wrap="square" rtlCol="0">
            <a:spAutoFit/>
          </a:bodyPr>
          <a:lstStyle/>
          <a:p>
            <a:r>
              <a:rPr lang="en-US" b="1" dirty="0" smtClean="0">
                <a:solidFill>
                  <a:prstClr val="white"/>
                </a:solidFill>
              </a:rPr>
              <a:t>PDL SC CM2</a:t>
            </a:r>
            <a:endParaRPr lang="en-US" b="1" dirty="0">
              <a:solidFill>
                <a:prstClr val="white"/>
              </a:solidFill>
            </a:endParaRPr>
          </a:p>
        </p:txBody>
      </p:sp>
      <p:sp>
        <p:nvSpPr>
          <p:cNvPr id="17" name="TextBox 16"/>
          <p:cNvSpPr txBox="1"/>
          <p:nvPr/>
        </p:nvSpPr>
        <p:spPr>
          <a:xfrm>
            <a:off x="6286500" y="2337843"/>
            <a:ext cx="1032077" cy="646331"/>
          </a:xfrm>
          <a:prstGeom prst="rect">
            <a:avLst/>
          </a:prstGeom>
          <a:noFill/>
        </p:spPr>
        <p:txBody>
          <a:bodyPr wrap="square" rtlCol="0">
            <a:spAutoFit/>
          </a:bodyPr>
          <a:lstStyle/>
          <a:p>
            <a:r>
              <a:rPr lang="en-US" b="1" dirty="0" smtClean="0">
                <a:solidFill>
                  <a:prstClr val="white"/>
                </a:solidFill>
              </a:rPr>
              <a:t>PDL SC CM5</a:t>
            </a:r>
            <a:endParaRPr lang="en-US" b="1" dirty="0">
              <a:solidFill>
                <a:prstClr val="white"/>
              </a:solidFill>
            </a:endParaRPr>
          </a:p>
        </p:txBody>
      </p:sp>
      <p:sp>
        <p:nvSpPr>
          <p:cNvPr id="18" name="TextBox 17"/>
          <p:cNvSpPr txBox="1"/>
          <p:nvPr/>
        </p:nvSpPr>
        <p:spPr>
          <a:xfrm>
            <a:off x="3582983" y="2361065"/>
            <a:ext cx="857250" cy="646331"/>
          </a:xfrm>
          <a:prstGeom prst="rect">
            <a:avLst/>
          </a:prstGeom>
          <a:noFill/>
        </p:spPr>
        <p:txBody>
          <a:bodyPr wrap="square" rtlCol="0">
            <a:spAutoFit/>
          </a:bodyPr>
          <a:lstStyle/>
          <a:p>
            <a:r>
              <a:rPr lang="en-US" b="1" dirty="0" smtClean="0">
                <a:solidFill>
                  <a:prstClr val="white"/>
                </a:solidFill>
              </a:rPr>
              <a:t>PDL SC KF</a:t>
            </a:r>
            <a:endParaRPr lang="en-US" b="1" dirty="0">
              <a:solidFill>
                <a:prstClr val="white"/>
              </a:solidFill>
            </a:endParaRPr>
          </a:p>
        </p:txBody>
      </p:sp>
      <p:sp>
        <p:nvSpPr>
          <p:cNvPr id="19" name="TextBox 18"/>
          <p:cNvSpPr txBox="1"/>
          <p:nvPr/>
        </p:nvSpPr>
        <p:spPr>
          <a:xfrm>
            <a:off x="6464225" y="100747"/>
            <a:ext cx="857250" cy="646331"/>
          </a:xfrm>
          <a:prstGeom prst="rect">
            <a:avLst/>
          </a:prstGeom>
          <a:noFill/>
        </p:spPr>
        <p:txBody>
          <a:bodyPr wrap="square" rtlCol="0">
            <a:spAutoFit/>
          </a:bodyPr>
          <a:lstStyle/>
          <a:p>
            <a:r>
              <a:rPr lang="en-US" b="1" dirty="0" smtClean="0">
                <a:solidFill>
                  <a:prstClr val="white"/>
                </a:solidFill>
              </a:rPr>
              <a:t>PDL SC </a:t>
            </a:r>
            <a:r>
              <a:rPr lang="en-US" b="1" dirty="0">
                <a:solidFill>
                  <a:prstClr val="white"/>
                </a:solidFill>
              </a:rPr>
              <a:t>K2</a:t>
            </a:r>
          </a:p>
        </p:txBody>
      </p:sp>
      <p:sp>
        <p:nvSpPr>
          <p:cNvPr id="22" name="Slide Number Placeholder 21"/>
          <p:cNvSpPr>
            <a:spLocks noGrp="1"/>
          </p:cNvSpPr>
          <p:nvPr>
            <p:ph type="sldNum" sz="quarter" idx="12"/>
          </p:nvPr>
        </p:nvSpPr>
        <p:spPr>
          <a:xfrm>
            <a:off x="8515351" y="6085625"/>
            <a:ext cx="628649" cy="767687"/>
          </a:xfrm>
        </p:spPr>
        <p:txBody>
          <a:bodyPr/>
          <a:lstStyle/>
          <a:p>
            <a:fld id="{55EB1B14-ABA9-486E-AEA6-288CC4153085}" type="slidenum">
              <a:rPr lang="en-US" smtClean="0">
                <a:solidFill>
                  <a:prstClr val="white">
                    <a:tint val="75000"/>
                  </a:prstClr>
                </a:solidFill>
              </a:rPr>
              <a:pPr/>
              <a:t>41</a:t>
            </a:fld>
            <a:endParaRPr lang="en-US" dirty="0">
              <a:solidFill>
                <a:prstClr val="white">
                  <a:tint val="75000"/>
                </a:prstClr>
              </a:solidFill>
            </a:endParaRPr>
          </a:p>
        </p:txBody>
      </p:sp>
    </p:spTree>
    <p:extLst>
      <p:ext uri="{BB962C8B-B14F-4D97-AF65-F5344CB8AC3E}">
        <p14:creationId xmlns:p14="http://schemas.microsoft.com/office/powerpoint/2010/main" val="348499695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p:cNvSpPr>
          <p:nvPr>
            <p:ph type="title" idx="4294967295"/>
          </p:nvPr>
        </p:nvSpPr>
        <p:spPr/>
        <p:txBody>
          <a:bodyPr anchor="ctr"/>
          <a:lstStyle/>
          <a:p>
            <a:pPr eaLnBrk="1" hangingPunct="1"/>
            <a:r>
              <a:rPr lang="en-US" sz="2800" b="1" smtClean="0"/>
              <a:t>RT-PCR Analysis</a:t>
            </a:r>
          </a:p>
        </p:txBody>
      </p:sp>
      <p:sp>
        <p:nvSpPr>
          <p:cNvPr id="28675" name="Rectangle 3"/>
          <p:cNvSpPr>
            <a:spLocks noGrp="1"/>
          </p:cNvSpPr>
          <p:nvPr>
            <p:ph type="body" idx="4294967295"/>
          </p:nvPr>
        </p:nvSpPr>
        <p:spPr>
          <a:xfrm>
            <a:off x="457200" y="1066800"/>
            <a:ext cx="8229600" cy="5059363"/>
          </a:xfrm>
        </p:spPr>
        <p:txBody>
          <a:bodyPr/>
          <a:lstStyle/>
          <a:p>
            <a:pPr eaLnBrk="1" hangingPunct="1">
              <a:lnSpc>
                <a:spcPct val="80000"/>
              </a:lnSpc>
              <a:defRPr/>
            </a:pPr>
            <a:endParaRPr lang="en-US" sz="1600" b="1" dirty="0" smtClean="0"/>
          </a:p>
          <a:p>
            <a:pPr algn="l" rtl="0" eaLnBrk="1" hangingPunct="1">
              <a:lnSpc>
                <a:spcPct val="80000"/>
              </a:lnSpc>
              <a:buFont typeface="Wingdings" pitchFamily="2" charset="2"/>
              <a:buNone/>
              <a:defRPr/>
            </a:pPr>
            <a:endParaRPr lang="en-US" sz="1600" b="1" dirty="0" smtClean="0"/>
          </a:p>
          <a:p>
            <a:pPr algn="l" rtl="0" eaLnBrk="1" hangingPunct="1">
              <a:lnSpc>
                <a:spcPct val="80000"/>
              </a:lnSpc>
              <a:buFont typeface="Wingdings" pitchFamily="2" charset="2"/>
              <a:buNone/>
              <a:defRPr/>
            </a:pPr>
            <a:endParaRPr lang="en-US" sz="1600" b="1" dirty="0" smtClean="0"/>
          </a:p>
          <a:p>
            <a:pPr algn="l" rtl="0" eaLnBrk="1" hangingPunct="1">
              <a:lnSpc>
                <a:spcPct val="80000"/>
              </a:lnSpc>
              <a:buFont typeface="Wingdings" pitchFamily="2" charset="2"/>
              <a:buNone/>
              <a:defRPr/>
            </a:pPr>
            <a:endParaRPr lang="en-US" sz="1600" b="1" dirty="0" smtClean="0"/>
          </a:p>
          <a:p>
            <a:pPr algn="l" rtl="0" eaLnBrk="1" hangingPunct="1">
              <a:lnSpc>
                <a:spcPct val="80000"/>
              </a:lnSpc>
              <a:buFont typeface="Wingdings" pitchFamily="2" charset="2"/>
              <a:buNone/>
              <a:defRPr/>
            </a:pPr>
            <a:r>
              <a:rPr lang="en-US" sz="2000" b="1" dirty="0" smtClean="0">
                <a:solidFill>
                  <a:srgbClr val="FF3300"/>
                </a:solidFill>
              </a:rPr>
              <a:t>RNA Extraction</a:t>
            </a:r>
            <a:r>
              <a:rPr lang="en-US" sz="1600" b="1" dirty="0" smtClean="0"/>
              <a:t> </a:t>
            </a:r>
            <a:endParaRPr lang="en-US" sz="1600" dirty="0" smtClean="0"/>
          </a:p>
          <a:p>
            <a:pPr algn="l" rtl="0" eaLnBrk="1" hangingPunct="1">
              <a:lnSpc>
                <a:spcPct val="80000"/>
              </a:lnSpc>
              <a:buFont typeface="Wingdings" pitchFamily="2" charset="2"/>
              <a:buNone/>
              <a:defRPr/>
            </a:pPr>
            <a:r>
              <a:rPr lang="en-US" sz="1600" dirty="0" smtClean="0"/>
              <a:t>Total RNA was extracted from cells at days 0, 9, 15 and 21 after induction of  </a:t>
            </a:r>
            <a:r>
              <a:rPr lang="en-US" sz="1600" b="1" dirty="0" err="1" smtClean="0">
                <a:solidFill>
                  <a:srgbClr val="FF00FF"/>
                </a:solidFill>
              </a:rPr>
              <a:t>osteogenic</a:t>
            </a:r>
            <a:r>
              <a:rPr lang="en-US" sz="1600" b="1" dirty="0" smtClean="0">
                <a:solidFill>
                  <a:srgbClr val="FF00FF"/>
                </a:solidFill>
              </a:rPr>
              <a:t> differentiation. </a:t>
            </a:r>
          </a:p>
          <a:p>
            <a:pPr algn="l" rtl="0" eaLnBrk="1" hangingPunct="1">
              <a:lnSpc>
                <a:spcPct val="80000"/>
              </a:lnSpc>
              <a:defRPr/>
            </a:pPr>
            <a:r>
              <a:rPr lang="en-US" sz="1600" dirty="0" smtClean="0"/>
              <a:t>Cells were </a:t>
            </a:r>
            <a:r>
              <a:rPr lang="en-US" sz="1600" b="1" dirty="0" smtClean="0">
                <a:solidFill>
                  <a:srgbClr val="FF00FF"/>
                </a:solidFill>
              </a:rPr>
              <a:t>detached</a:t>
            </a:r>
            <a:r>
              <a:rPr lang="en-US" sz="1600" dirty="0" smtClean="0"/>
              <a:t> by removing the growth media, then washing with 1X PBS  and the cells were treated with </a:t>
            </a:r>
            <a:r>
              <a:rPr lang="en-US" sz="1600" b="1" dirty="0" smtClean="0">
                <a:solidFill>
                  <a:srgbClr val="FF00FF"/>
                </a:solidFill>
              </a:rPr>
              <a:t>1X Trypsin EDTA</a:t>
            </a:r>
            <a:r>
              <a:rPr lang="en-US" sz="1600" dirty="0" smtClean="0"/>
              <a:t> (0.25%.). </a:t>
            </a:r>
          </a:p>
          <a:p>
            <a:pPr marL="0" indent="0" algn="l" rtl="0" eaLnBrk="1" hangingPunct="1">
              <a:lnSpc>
                <a:spcPct val="80000"/>
              </a:lnSpc>
              <a:buFont typeface="Wingdings" pitchFamily="2" charset="2"/>
              <a:buNone/>
              <a:defRPr/>
            </a:pPr>
            <a:endParaRPr lang="en-US" sz="1600" dirty="0" smtClean="0"/>
          </a:p>
          <a:p>
            <a:pPr algn="l" rtl="0" eaLnBrk="1" hangingPunct="1">
              <a:lnSpc>
                <a:spcPct val="80000"/>
              </a:lnSpc>
              <a:defRPr/>
            </a:pPr>
            <a:r>
              <a:rPr lang="en-US" sz="1600" dirty="0" smtClean="0"/>
              <a:t> </a:t>
            </a:r>
            <a:r>
              <a:rPr lang="en-US" sz="1600" dirty="0" err="1" smtClean="0">
                <a:solidFill>
                  <a:srgbClr val="FF00FF"/>
                </a:solidFill>
              </a:rPr>
              <a:t>Trizol</a:t>
            </a:r>
            <a:r>
              <a:rPr lang="en-US" sz="1600" dirty="0" smtClean="0"/>
              <a:t> 600</a:t>
            </a:r>
            <a:r>
              <a:rPr lang="en-US" sz="1600" dirty="0" smtClean="0">
                <a:latin typeface="Arial"/>
              </a:rPr>
              <a:t>µL</a:t>
            </a:r>
            <a:r>
              <a:rPr lang="en-US" sz="1600" dirty="0" smtClean="0"/>
              <a:t> were added to the suspension and mixed. </a:t>
            </a:r>
          </a:p>
          <a:p>
            <a:pPr algn="l" rtl="0" eaLnBrk="1" hangingPunct="1">
              <a:lnSpc>
                <a:spcPct val="80000"/>
              </a:lnSpc>
              <a:defRPr/>
            </a:pPr>
            <a:endParaRPr lang="en-US" sz="1600" dirty="0" smtClean="0"/>
          </a:p>
          <a:p>
            <a:pPr algn="l" rtl="0" eaLnBrk="1" hangingPunct="1">
              <a:lnSpc>
                <a:spcPct val="80000"/>
              </a:lnSpc>
              <a:defRPr/>
            </a:pPr>
            <a:r>
              <a:rPr lang="en-US" sz="1600" dirty="0" smtClean="0"/>
              <a:t> </a:t>
            </a:r>
            <a:r>
              <a:rPr lang="en-US" sz="1600" dirty="0" smtClean="0">
                <a:solidFill>
                  <a:srgbClr val="FF00FF"/>
                </a:solidFill>
              </a:rPr>
              <a:t>chloroform </a:t>
            </a:r>
            <a:r>
              <a:rPr lang="en-US" sz="1600" dirty="0" smtClean="0"/>
              <a:t>200</a:t>
            </a:r>
            <a:r>
              <a:rPr lang="en-US" sz="1600" dirty="0" smtClean="0">
                <a:latin typeface="Arial"/>
              </a:rPr>
              <a:t>µ</a:t>
            </a:r>
            <a:r>
              <a:rPr lang="en-US" sz="1600" dirty="0" smtClean="0"/>
              <a:t>l of were added and mixed, the mixture was incubated for 2 min at room temp, then centrifuged at 13,000 rpm for 15 minutes.</a:t>
            </a:r>
          </a:p>
          <a:p>
            <a:pPr algn="l" rtl="0" eaLnBrk="1" hangingPunct="1">
              <a:lnSpc>
                <a:spcPct val="80000"/>
              </a:lnSpc>
              <a:defRPr/>
            </a:pPr>
            <a:r>
              <a:rPr lang="en-US" sz="1600" dirty="0" smtClean="0"/>
              <a:t> </a:t>
            </a:r>
          </a:p>
          <a:p>
            <a:pPr algn="l" rtl="0" eaLnBrk="1" hangingPunct="1">
              <a:lnSpc>
                <a:spcPct val="80000"/>
              </a:lnSpc>
              <a:defRPr/>
            </a:pPr>
            <a:r>
              <a:rPr lang="en-US" sz="1600" dirty="0" smtClean="0">
                <a:solidFill>
                  <a:srgbClr val="FF00FF"/>
                </a:solidFill>
              </a:rPr>
              <a:t>isopropanol </a:t>
            </a:r>
            <a:r>
              <a:rPr lang="en-US" sz="1600" dirty="0" smtClean="0"/>
              <a:t>600</a:t>
            </a:r>
            <a:r>
              <a:rPr lang="en-US" sz="1600" dirty="0" smtClean="0">
                <a:latin typeface="Arial"/>
              </a:rPr>
              <a:t>µ</a:t>
            </a:r>
            <a:r>
              <a:rPr lang="en-US" sz="1600" dirty="0" smtClean="0"/>
              <a:t>l: The aqueous layer was transferred  </a:t>
            </a:r>
            <a:r>
              <a:rPr lang="en-US" sz="1600" dirty="0" smtClean="0">
                <a:solidFill>
                  <a:srgbClr val="FF00FF"/>
                </a:solidFill>
              </a:rPr>
              <a:t>and centrifuged</a:t>
            </a:r>
            <a:r>
              <a:rPr lang="en-US" sz="1600" dirty="0" smtClean="0"/>
              <a:t> for 10 min at 13000 rpm. </a:t>
            </a:r>
          </a:p>
          <a:p>
            <a:pPr algn="l" rtl="0" eaLnBrk="1" hangingPunct="1">
              <a:lnSpc>
                <a:spcPct val="80000"/>
              </a:lnSpc>
              <a:defRPr/>
            </a:pPr>
            <a:endParaRPr lang="en-US" sz="1600" dirty="0" smtClean="0"/>
          </a:p>
          <a:p>
            <a:pPr algn="l" rtl="0" eaLnBrk="1" hangingPunct="1">
              <a:lnSpc>
                <a:spcPct val="80000"/>
              </a:lnSpc>
              <a:defRPr/>
            </a:pPr>
            <a:r>
              <a:rPr lang="en-US" sz="1600" dirty="0" smtClean="0"/>
              <a:t> </a:t>
            </a:r>
            <a:r>
              <a:rPr lang="en-US" sz="1600" dirty="0" smtClean="0">
                <a:solidFill>
                  <a:srgbClr val="FF00FF"/>
                </a:solidFill>
              </a:rPr>
              <a:t>70% ethanol</a:t>
            </a:r>
            <a:r>
              <a:rPr lang="en-US" sz="1600" dirty="0" smtClean="0"/>
              <a:t> 700 </a:t>
            </a:r>
            <a:r>
              <a:rPr lang="en-US" sz="1600" dirty="0" smtClean="0">
                <a:latin typeface="Arial"/>
              </a:rPr>
              <a:t>µ</a:t>
            </a:r>
            <a:r>
              <a:rPr lang="en-US" sz="1600" dirty="0" smtClean="0"/>
              <a:t>l were added to the pellet, centrifuged at 9000 rpm for 5 min. </a:t>
            </a:r>
          </a:p>
          <a:p>
            <a:pPr algn="l" rtl="0" eaLnBrk="1" hangingPunct="1">
              <a:lnSpc>
                <a:spcPct val="80000"/>
              </a:lnSpc>
              <a:defRPr/>
            </a:pPr>
            <a:r>
              <a:rPr lang="en-US" sz="1600" dirty="0" smtClean="0"/>
              <a:t>The supernatant was discarded and kept at air dry.</a:t>
            </a:r>
          </a:p>
          <a:p>
            <a:pPr algn="l" rtl="0" eaLnBrk="1" hangingPunct="1">
              <a:lnSpc>
                <a:spcPct val="80000"/>
              </a:lnSpc>
              <a:defRPr/>
            </a:pPr>
            <a:r>
              <a:rPr lang="en-US" sz="1600" dirty="0" smtClean="0"/>
              <a:t> Finally, RNA samples were </a:t>
            </a:r>
            <a:r>
              <a:rPr lang="en-US" sz="1600" dirty="0" smtClean="0">
                <a:solidFill>
                  <a:srgbClr val="FF00FF"/>
                </a:solidFill>
              </a:rPr>
              <a:t>rehydrated in Nuclease Free Water.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p:cNvSpPr>
          <p:nvPr>
            <p:ph type="title" idx="4294967295"/>
          </p:nvPr>
        </p:nvSpPr>
        <p:spPr/>
        <p:txBody>
          <a:bodyPr anchor="ctr"/>
          <a:lstStyle/>
          <a:p>
            <a:pPr eaLnBrk="1" hangingPunct="1"/>
            <a:r>
              <a:rPr lang="en-US" sz="2800" b="1" smtClean="0"/>
              <a:t>RT/ PCR Amplification</a:t>
            </a:r>
            <a:r>
              <a:rPr lang="en-US" sz="2800" smtClean="0"/>
              <a:t/>
            </a:r>
            <a:br>
              <a:rPr lang="en-US" sz="2800" smtClean="0"/>
            </a:br>
            <a:endParaRPr lang="ar-KW" sz="2800" smtClean="0">
              <a:cs typeface="Times New Roman" pitchFamily="18" charset="0"/>
            </a:endParaRPr>
          </a:p>
        </p:txBody>
      </p:sp>
      <p:sp>
        <p:nvSpPr>
          <p:cNvPr id="32771" name="Rectangle 3"/>
          <p:cNvSpPr>
            <a:spLocks noGrp="1"/>
          </p:cNvSpPr>
          <p:nvPr>
            <p:ph type="body" idx="4294967295"/>
          </p:nvPr>
        </p:nvSpPr>
        <p:spPr/>
        <p:txBody>
          <a:bodyPr/>
          <a:lstStyle/>
          <a:p>
            <a:pPr algn="l" rtl="0" eaLnBrk="1" hangingPunct="1">
              <a:lnSpc>
                <a:spcPct val="80000"/>
              </a:lnSpc>
            </a:pPr>
            <a:r>
              <a:rPr lang="en-US" sz="2800" dirty="0" smtClean="0"/>
              <a:t> </a:t>
            </a:r>
            <a:r>
              <a:rPr lang="en-US" sz="2400" dirty="0" smtClean="0"/>
              <a:t>RNA was reverse transcribed by using </a:t>
            </a:r>
            <a:r>
              <a:rPr lang="en-US" sz="2400" dirty="0" smtClean="0">
                <a:solidFill>
                  <a:srgbClr val="CC00FF"/>
                </a:solidFill>
              </a:rPr>
              <a:t>Reverse transcriptase kit</a:t>
            </a:r>
            <a:r>
              <a:rPr lang="en-US" sz="2400" dirty="0" smtClean="0"/>
              <a:t> to produce </a:t>
            </a:r>
            <a:r>
              <a:rPr lang="en-US" sz="2400" dirty="0" err="1" smtClean="0"/>
              <a:t>cDNA</a:t>
            </a:r>
            <a:r>
              <a:rPr lang="en-US" sz="2400" dirty="0" smtClean="0"/>
              <a:t>. </a:t>
            </a:r>
            <a:endParaRPr lang="en-US" sz="2400" b="1" dirty="0" smtClean="0"/>
          </a:p>
          <a:p>
            <a:pPr algn="l" rtl="0" eaLnBrk="1" hangingPunct="1">
              <a:lnSpc>
                <a:spcPct val="80000"/>
              </a:lnSpc>
            </a:pPr>
            <a:endParaRPr lang="en-US" sz="2400" b="1" dirty="0" smtClean="0"/>
          </a:p>
          <a:p>
            <a:pPr algn="l" rtl="0" eaLnBrk="1" hangingPunct="1">
              <a:lnSpc>
                <a:spcPct val="80000"/>
              </a:lnSpc>
            </a:pPr>
            <a:r>
              <a:rPr lang="en-US" sz="2400" dirty="0" smtClean="0"/>
              <a:t>Diluted </a:t>
            </a:r>
            <a:r>
              <a:rPr lang="en-US" sz="2400" dirty="0" err="1" smtClean="0"/>
              <a:t>cDNA</a:t>
            </a:r>
            <a:r>
              <a:rPr lang="en-US" sz="2400" dirty="0" smtClean="0"/>
              <a:t> (5 </a:t>
            </a:r>
            <a:r>
              <a:rPr lang="en-US" sz="2400" dirty="0" smtClean="0">
                <a:latin typeface="Arial" charset="0"/>
              </a:rPr>
              <a:t>µ</a:t>
            </a:r>
            <a:r>
              <a:rPr lang="en-US" sz="2400" dirty="0" smtClean="0"/>
              <a:t>l) was amplified using </a:t>
            </a:r>
            <a:r>
              <a:rPr lang="en-US" sz="2400" dirty="0" err="1" smtClean="0"/>
              <a:t>GoTaq</a:t>
            </a:r>
            <a:r>
              <a:rPr lang="en-US" sz="2400" dirty="0" err="1" smtClean="0">
                <a:latin typeface="Arial" charset="0"/>
              </a:rPr>
              <a:t>®</a:t>
            </a:r>
            <a:r>
              <a:rPr lang="en-US" sz="2400" dirty="0" err="1" smtClean="0"/>
              <a:t>qPCR</a:t>
            </a:r>
            <a:r>
              <a:rPr lang="en-US" sz="2400" dirty="0" smtClean="0"/>
              <a:t> </a:t>
            </a:r>
            <a:r>
              <a:rPr lang="en-US" sz="2400" dirty="0" smtClean="0">
                <a:solidFill>
                  <a:srgbClr val="CC00FF"/>
                </a:solidFill>
              </a:rPr>
              <a:t>Master mix </a:t>
            </a:r>
            <a:r>
              <a:rPr lang="en-US" sz="2400" dirty="0" smtClean="0"/>
              <a:t>, mixed with 25 </a:t>
            </a:r>
            <a:r>
              <a:rPr lang="en-US" sz="2400" dirty="0" err="1" smtClean="0"/>
              <a:t>pmole</a:t>
            </a:r>
            <a:r>
              <a:rPr lang="en-US" sz="2400" dirty="0" smtClean="0"/>
              <a:t> of </a:t>
            </a:r>
            <a:r>
              <a:rPr lang="en-US" sz="2400" dirty="0" smtClean="0">
                <a:solidFill>
                  <a:srgbClr val="FF3300"/>
                </a:solidFill>
              </a:rPr>
              <a:t>forward and reverse primers</a:t>
            </a:r>
            <a:r>
              <a:rPr lang="en-US" sz="2400" dirty="0" smtClean="0"/>
              <a:t> . </a:t>
            </a:r>
          </a:p>
          <a:p>
            <a:pPr algn="l" rtl="0" eaLnBrk="1" hangingPunct="1">
              <a:lnSpc>
                <a:spcPct val="80000"/>
              </a:lnSpc>
            </a:pPr>
            <a:endParaRPr lang="en-US" sz="2400" dirty="0" smtClean="0"/>
          </a:p>
          <a:p>
            <a:pPr algn="l" rtl="0" eaLnBrk="1" hangingPunct="1">
              <a:lnSpc>
                <a:spcPct val="80000"/>
              </a:lnSpc>
            </a:pPr>
            <a:r>
              <a:rPr lang="en-US" sz="2400" dirty="0" smtClean="0"/>
              <a:t>The conditions for the amplification are :</a:t>
            </a:r>
          </a:p>
          <a:p>
            <a:pPr algn="l" rtl="0" eaLnBrk="1" hangingPunct="1">
              <a:lnSpc>
                <a:spcPct val="80000"/>
              </a:lnSpc>
              <a:buFont typeface="Wingdings" pitchFamily="2" charset="2"/>
              <a:buNone/>
            </a:pPr>
            <a:r>
              <a:rPr lang="en-US" sz="2400" dirty="0" smtClean="0"/>
              <a:t>	 95  ̊C for 2 min, as initial </a:t>
            </a:r>
            <a:r>
              <a:rPr lang="en-US" sz="2400" dirty="0" err="1" smtClean="0"/>
              <a:t>denaturation</a:t>
            </a:r>
            <a:r>
              <a:rPr lang="en-US" sz="2400" dirty="0" smtClean="0"/>
              <a:t> , </a:t>
            </a:r>
          </a:p>
          <a:p>
            <a:pPr algn="l" rtl="0" eaLnBrk="1" hangingPunct="1">
              <a:lnSpc>
                <a:spcPct val="80000"/>
              </a:lnSpc>
              <a:buFont typeface="Wingdings" pitchFamily="2" charset="2"/>
              <a:buNone/>
            </a:pPr>
            <a:r>
              <a:rPr lang="en-US" sz="2400" dirty="0" smtClean="0"/>
              <a:t>	 95  ̊C for 15 sec, 60  ̊C for 60̊ sec, and 72  ̊ C for 30 sec, for 40 cycles.</a:t>
            </a:r>
          </a:p>
          <a:p>
            <a:pPr>
              <a:lnSpc>
                <a:spcPct val="80000"/>
              </a:lnSpc>
            </a:pPr>
            <a:r>
              <a:rPr lang="en-US" sz="2400" dirty="0" err="1" smtClean="0"/>
              <a:t>Rxns</a:t>
            </a:r>
            <a:r>
              <a:rPr lang="en-US" sz="2400" dirty="0" smtClean="0"/>
              <a:t> were loaded on a RT-PCR plate and run on the </a:t>
            </a:r>
            <a:r>
              <a:rPr lang="en-US" sz="2400" dirty="0" err="1" smtClean="0"/>
              <a:t>BioRad</a:t>
            </a:r>
            <a:r>
              <a:rPr lang="en-US" sz="2400" dirty="0" smtClean="0"/>
              <a:t> CFx90 devise</a:t>
            </a:r>
          </a:p>
          <a:p>
            <a:pPr eaLnBrk="1" hangingPunct="1">
              <a:lnSpc>
                <a:spcPct val="80000"/>
              </a:lnSpc>
            </a:pPr>
            <a:endParaRPr lang="en-US" sz="2800" dirty="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p:cNvSpPr>
          <p:nvPr>
            <p:ph type="title" idx="4294967295"/>
          </p:nvPr>
        </p:nvSpPr>
        <p:spPr>
          <a:xfrm>
            <a:off x="1150938" y="214313"/>
            <a:ext cx="7793037" cy="1081087"/>
          </a:xfrm>
        </p:spPr>
        <p:txBody>
          <a:bodyPr anchor="ctr"/>
          <a:lstStyle/>
          <a:p>
            <a:pPr eaLnBrk="1" hangingPunct="1"/>
            <a:r>
              <a:rPr lang="en-US" sz="3200" b="1" smtClean="0"/>
              <a:t>Oligonucleotides primers</a:t>
            </a:r>
            <a:endParaRPr lang="ar-KW" sz="3200" b="1" smtClean="0"/>
          </a:p>
        </p:txBody>
      </p:sp>
      <p:sp>
        <p:nvSpPr>
          <p:cNvPr id="33795" name="Rectangle 3"/>
          <p:cNvSpPr>
            <a:spLocks noGrp="1"/>
          </p:cNvSpPr>
          <p:nvPr>
            <p:ph type="body" idx="4294967295"/>
          </p:nvPr>
        </p:nvSpPr>
        <p:spPr>
          <a:xfrm>
            <a:off x="457200" y="990600"/>
            <a:ext cx="8229600" cy="5135563"/>
          </a:xfrm>
        </p:spPr>
        <p:txBody>
          <a:bodyPr>
            <a:normAutofit/>
          </a:bodyPr>
          <a:lstStyle/>
          <a:p>
            <a:pPr algn="l" rtl="0" eaLnBrk="1" hangingPunct="1"/>
            <a:endParaRPr lang="en-US" sz="2800" b="1" dirty="0" smtClean="0"/>
          </a:p>
          <a:p>
            <a:pPr algn="l" rtl="0" eaLnBrk="1" hangingPunct="1"/>
            <a:r>
              <a:rPr lang="en-US" sz="2800" b="1" dirty="0" smtClean="0"/>
              <a:t>Cytokeratin-18:</a:t>
            </a:r>
            <a:endParaRPr lang="en-US" sz="2800" dirty="0" smtClean="0"/>
          </a:p>
          <a:p>
            <a:pPr>
              <a:buNone/>
            </a:pPr>
            <a:r>
              <a:rPr lang="en-US" sz="2800" dirty="0" smtClean="0"/>
              <a:t>	F: 5</a:t>
            </a:r>
            <a:r>
              <a:rPr lang="en-US" sz="2800" dirty="0" smtClean="0">
                <a:latin typeface="Arial" charset="0"/>
              </a:rPr>
              <a:t>’-</a:t>
            </a:r>
            <a:r>
              <a:rPr lang="en-US" sz="2800" dirty="0" smtClean="0"/>
              <a:t>GGTCAGAGACTGGAGCCATTA</a:t>
            </a:r>
            <a:r>
              <a:rPr lang="en-US" sz="2400" dirty="0" smtClean="0"/>
              <a:t>3</a:t>
            </a:r>
            <a:r>
              <a:rPr lang="en-US" sz="2400" dirty="0" smtClean="0">
                <a:latin typeface="Arial" charset="0"/>
              </a:rPr>
              <a:t>’</a:t>
            </a:r>
            <a:r>
              <a:rPr lang="en-US" sz="2400" dirty="0" smtClean="0"/>
              <a:t>                                                             </a:t>
            </a:r>
          </a:p>
          <a:p>
            <a:pPr algn="l" rtl="0" eaLnBrk="1" hangingPunct="1">
              <a:buFont typeface="Wingdings" pitchFamily="2" charset="2"/>
              <a:buNone/>
            </a:pPr>
            <a:r>
              <a:rPr lang="en-US" sz="2400" dirty="0" smtClean="0"/>
              <a:t>	R: 5</a:t>
            </a:r>
            <a:r>
              <a:rPr lang="en-US" sz="2400" dirty="0" smtClean="0">
                <a:latin typeface="Arial" charset="0"/>
              </a:rPr>
              <a:t>’</a:t>
            </a:r>
            <a:r>
              <a:rPr lang="en-US" sz="2400" dirty="0" smtClean="0"/>
              <a:t>- GGCATTGTCCACAGTATTTAGC-3</a:t>
            </a:r>
            <a:r>
              <a:rPr lang="en-US" sz="2400" dirty="0" smtClean="0">
                <a:latin typeface="Arial" charset="0"/>
              </a:rPr>
              <a:t>’</a:t>
            </a:r>
            <a:endParaRPr lang="en-US" sz="2400" b="1" dirty="0" smtClean="0"/>
          </a:p>
          <a:p>
            <a:pPr algn="l" rtl="0" eaLnBrk="1" hangingPunct="1"/>
            <a:r>
              <a:rPr lang="en-US" sz="2800" b="1" dirty="0" smtClean="0"/>
              <a:t>Uroplakin-2:</a:t>
            </a:r>
            <a:endParaRPr lang="en-US" sz="2800" dirty="0" smtClean="0"/>
          </a:p>
          <a:p>
            <a:pPr algn="l" rtl="0" eaLnBrk="1" hangingPunct="1">
              <a:buFont typeface="Wingdings" pitchFamily="2" charset="2"/>
              <a:buNone/>
            </a:pPr>
            <a:r>
              <a:rPr lang="en-US" sz="2800" dirty="0" smtClean="0"/>
              <a:t>	F: </a:t>
            </a:r>
            <a:r>
              <a:rPr lang="en-US" sz="2400" dirty="0" smtClean="0"/>
              <a:t>5</a:t>
            </a:r>
            <a:r>
              <a:rPr lang="en-US" sz="2400" dirty="0" smtClean="0">
                <a:latin typeface="Arial" charset="0"/>
              </a:rPr>
              <a:t>’</a:t>
            </a:r>
            <a:r>
              <a:rPr lang="en-US" sz="2400" dirty="0" smtClean="0"/>
              <a:t>- CAGTGCCTCACCTTCCAACA-3</a:t>
            </a:r>
            <a:r>
              <a:rPr lang="en-US" sz="2400" dirty="0" smtClean="0">
                <a:latin typeface="Arial" charset="0"/>
              </a:rPr>
              <a:t>’</a:t>
            </a:r>
            <a:r>
              <a:rPr lang="en-US" sz="2400" dirty="0" smtClean="0"/>
              <a:t> </a:t>
            </a:r>
          </a:p>
          <a:p>
            <a:pPr algn="l" rtl="0" eaLnBrk="1" hangingPunct="1">
              <a:buFont typeface="Wingdings" pitchFamily="2" charset="2"/>
              <a:buNone/>
            </a:pPr>
            <a:r>
              <a:rPr lang="en-US" sz="2400" dirty="0" smtClean="0"/>
              <a:t>	R: 5</a:t>
            </a:r>
            <a:r>
              <a:rPr lang="en-US" sz="2400" dirty="0" smtClean="0">
                <a:latin typeface="Arial" charset="0"/>
              </a:rPr>
              <a:t>’</a:t>
            </a:r>
            <a:r>
              <a:rPr lang="en-US" sz="2400" dirty="0" smtClean="0"/>
              <a:t>- TGGTAAAATGGGAGGAAAGTCAA-3</a:t>
            </a:r>
            <a:r>
              <a:rPr lang="en-US" sz="2400" dirty="0" smtClean="0">
                <a:latin typeface="Arial" charset="0"/>
              </a:rPr>
              <a:t>’</a:t>
            </a:r>
            <a:endParaRPr lang="en-US" sz="2400" b="1" dirty="0" smtClean="0"/>
          </a:p>
          <a:p>
            <a:pPr algn="l" rtl="0" eaLnBrk="1" hangingPunct="1"/>
            <a:r>
              <a:rPr lang="en-US" sz="2800" b="1" dirty="0" smtClean="0"/>
              <a:t>Glycealdehyde-3-P </a:t>
            </a:r>
            <a:r>
              <a:rPr lang="en-US" sz="2800" b="1" dirty="0" err="1" smtClean="0"/>
              <a:t>dehydrogenase</a:t>
            </a:r>
            <a:r>
              <a:rPr lang="en-US" sz="2800" b="1" dirty="0" smtClean="0"/>
              <a:t>:</a:t>
            </a:r>
            <a:endParaRPr lang="en-US" sz="2800" dirty="0" smtClean="0"/>
          </a:p>
          <a:p>
            <a:pPr algn="l" rtl="0" eaLnBrk="1" hangingPunct="1">
              <a:buFont typeface="Wingdings" pitchFamily="2" charset="2"/>
              <a:buNone/>
            </a:pPr>
            <a:r>
              <a:rPr lang="en-US" sz="2800" dirty="0" smtClean="0"/>
              <a:t>	F: </a:t>
            </a:r>
            <a:r>
              <a:rPr lang="en-US" sz="2400" dirty="0" smtClean="0"/>
              <a:t>5</a:t>
            </a:r>
            <a:r>
              <a:rPr lang="en-US" sz="2400" dirty="0" smtClean="0">
                <a:latin typeface="Arial" charset="0"/>
              </a:rPr>
              <a:t>’</a:t>
            </a:r>
            <a:r>
              <a:rPr lang="en-US" sz="2400" dirty="0" smtClean="0"/>
              <a:t>- CTCTGACTTCAACAGCGACA-3</a:t>
            </a:r>
            <a:r>
              <a:rPr lang="en-US" sz="2400" dirty="0" smtClean="0">
                <a:latin typeface="Arial" charset="0"/>
              </a:rPr>
              <a:t>’</a:t>
            </a:r>
            <a:r>
              <a:rPr lang="en-US" sz="2400" dirty="0" smtClean="0"/>
              <a:t> </a:t>
            </a:r>
          </a:p>
          <a:p>
            <a:pPr algn="l" rtl="0" eaLnBrk="1" hangingPunct="1">
              <a:buFont typeface="Wingdings" pitchFamily="2" charset="2"/>
              <a:buNone/>
            </a:pPr>
            <a:r>
              <a:rPr lang="en-US" sz="2400" dirty="0" smtClean="0"/>
              <a:t>	R: 5</a:t>
            </a:r>
            <a:r>
              <a:rPr lang="en-US" sz="2400" dirty="0" smtClean="0">
                <a:latin typeface="Arial" charset="0"/>
              </a:rPr>
              <a:t>’</a:t>
            </a:r>
            <a:r>
              <a:rPr lang="en-US" sz="2400" dirty="0" smtClean="0"/>
              <a:t>- TCTCTCTCTTCCTCTTGTGC-3</a:t>
            </a:r>
            <a:r>
              <a:rPr lang="en-US" dirty="0" smtClean="0">
                <a:latin typeface="Arial" charset="0"/>
              </a:rPr>
              <a:t>’</a:t>
            </a:r>
            <a:r>
              <a:rPr lang="en-US" dirty="0" smtClean="0"/>
              <a:t> </a:t>
            </a:r>
            <a:endParaRPr lang="en-US" b="1" dirty="0" smtClean="0"/>
          </a:p>
          <a:p>
            <a:pPr eaLnBrk="1" hangingPunct="1">
              <a:buFont typeface="Wingdings" pitchFamily="2" charset="2"/>
              <a:buNone/>
            </a:pPr>
            <a:endParaRPr lang="en-US" dirty="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solidFill>
                  <a:srgbClr val="00B050"/>
                </a:solidFill>
              </a:rPr>
              <a:t>Expression of </a:t>
            </a:r>
            <a:r>
              <a:rPr lang="en-US" sz="2800" b="1" dirty="0" err="1" smtClean="0">
                <a:solidFill>
                  <a:srgbClr val="00B050"/>
                </a:solidFill>
              </a:rPr>
              <a:t>urothelial</a:t>
            </a:r>
            <a:r>
              <a:rPr lang="en-US" sz="2800" b="1" dirty="0" smtClean="0">
                <a:solidFill>
                  <a:srgbClr val="00B050"/>
                </a:solidFill>
              </a:rPr>
              <a:t> specific markers in PDLSC </a:t>
            </a:r>
            <a:r>
              <a:rPr lang="en-US" sz="2800" b="1" dirty="0" smtClean="0"/>
              <a:t/>
            </a:r>
            <a:br>
              <a:rPr lang="en-US" sz="2800" b="1" dirty="0" smtClean="0"/>
            </a:br>
            <a:endParaRPr lang="en-US" sz="2800" b="1" dirty="0"/>
          </a:p>
        </p:txBody>
      </p:sp>
      <p:sp>
        <p:nvSpPr>
          <p:cNvPr id="3" name="Content Placeholder 2"/>
          <p:cNvSpPr>
            <a:spLocks noGrp="1"/>
          </p:cNvSpPr>
          <p:nvPr>
            <p:ph idx="1"/>
          </p:nvPr>
        </p:nvSpPr>
        <p:spPr/>
        <p:txBody>
          <a:bodyPr>
            <a:normAutofit lnSpcReduction="10000"/>
          </a:bodyPr>
          <a:lstStyle/>
          <a:p>
            <a:r>
              <a:rPr lang="en-US" sz="2400" dirty="0" smtClean="0"/>
              <a:t>Results:</a:t>
            </a:r>
          </a:p>
          <a:p>
            <a:pPr>
              <a:buNone/>
            </a:pPr>
            <a:r>
              <a:rPr lang="en-US" sz="2400" dirty="0" smtClean="0"/>
              <a:t>	To confirm the expression levels of mRNA of </a:t>
            </a:r>
            <a:r>
              <a:rPr lang="en-US" sz="2400" dirty="0" err="1" smtClean="0"/>
              <a:t>urothelium</a:t>
            </a:r>
            <a:r>
              <a:rPr lang="en-US" sz="2400" dirty="0" smtClean="0"/>
              <a:t> specific markers of  PDLSC, total RNA was isolated and quantitative RT-PCR was performed for UP-2 and K-18</a:t>
            </a:r>
          </a:p>
          <a:p>
            <a:r>
              <a:rPr lang="en-US" sz="2400" dirty="0" smtClean="0"/>
              <a:t>After 14 days of induction by DMEM-KSFM, </a:t>
            </a:r>
          </a:p>
          <a:p>
            <a:pPr>
              <a:buNone/>
            </a:pPr>
            <a:r>
              <a:rPr lang="en-US" sz="2400" dirty="0" smtClean="0"/>
              <a:t>	</a:t>
            </a:r>
            <a:r>
              <a:rPr lang="en-US" sz="2400" dirty="0" smtClean="0">
                <a:solidFill>
                  <a:srgbClr val="FF0000"/>
                </a:solidFill>
              </a:rPr>
              <a:t>the treated group had a significant change in expression of both UP-2 (2 folds) and K-18 under all treatment conditions (5% HPL) compared to untreated.</a:t>
            </a:r>
          </a:p>
          <a:p>
            <a:pPr>
              <a:buNone/>
            </a:pPr>
            <a:r>
              <a:rPr lang="en-US" sz="2400" dirty="0" smtClean="0"/>
              <a:t>	</a:t>
            </a:r>
            <a:r>
              <a:rPr lang="en-US" sz="2400" dirty="0" smtClean="0">
                <a:solidFill>
                  <a:srgbClr val="C00000"/>
                </a:solidFill>
              </a:rPr>
              <a:t>While group supplemented with FBS (KF) and 2,5% HPL  showed no sig increase in the expression of both markers</a:t>
            </a:r>
          </a:p>
          <a:p>
            <a:pPr>
              <a:buNone/>
            </a:pPr>
            <a:r>
              <a:rPr lang="en-US" sz="2400" dirty="0" smtClean="0"/>
              <a:t>	</a:t>
            </a:r>
            <a:r>
              <a:rPr lang="en-US" sz="2400" dirty="0" smtClean="0">
                <a:solidFill>
                  <a:srgbClr val="7030A0"/>
                </a:solidFill>
              </a:rPr>
              <a:t>Culturing PDLSC with CM resulted  in elevated expression of both markers regardless of the serum.</a:t>
            </a:r>
            <a:endParaRPr lang="en-US" sz="2400" dirty="0">
              <a:solidFill>
                <a:srgbClr val="7030A0"/>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4"/>
          <p:cNvPicPr>
            <a:picLocks noChangeAspect="1" noChangeArrowheads="1"/>
          </p:cNvPicPr>
          <p:nvPr/>
        </p:nvPicPr>
        <p:blipFill rotWithShape="1">
          <a:blip r:embed="rId2">
            <a:extLst>
              <a:ext uri="{28A0092B-C50C-407E-A947-70E740481C1C}">
                <a14:useLocalDpi xmlns:a14="http://schemas.microsoft.com/office/drawing/2010/main" val="0"/>
              </a:ext>
            </a:extLst>
          </a:blip>
          <a:srcRect t="-1674" r="15203" b="6070"/>
          <a:stretch/>
        </p:blipFill>
        <p:spPr bwMode="auto">
          <a:xfrm>
            <a:off x="228600" y="609600"/>
            <a:ext cx="4166015" cy="5181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51" name="Picture 25"/>
          <p:cNvPicPr>
            <a:picLocks noChangeAspect="1" noChangeArrowheads="1"/>
          </p:cNvPicPr>
          <p:nvPr/>
        </p:nvPicPr>
        <p:blipFill rotWithShape="1">
          <a:blip r:embed="rId3">
            <a:extLst>
              <a:ext uri="{28A0092B-C50C-407E-A947-70E740481C1C}">
                <a14:useLocalDpi xmlns:a14="http://schemas.microsoft.com/office/drawing/2010/main" val="0"/>
              </a:ext>
            </a:extLst>
          </a:blip>
          <a:srcRect l="-2" t="1877" r="15249" b="7680"/>
          <a:stretch/>
        </p:blipFill>
        <p:spPr bwMode="auto">
          <a:xfrm>
            <a:off x="4724400" y="533400"/>
            <a:ext cx="4038600" cy="5181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1981200" y="609600"/>
            <a:ext cx="370615" cy="461665"/>
          </a:xfrm>
          <a:prstGeom prst="rect">
            <a:avLst/>
          </a:prstGeom>
          <a:noFill/>
        </p:spPr>
        <p:txBody>
          <a:bodyPr wrap="none" lIns="91440" tIns="45720" rIns="91440" bIns="45720">
            <a:spAutoFit/>
          </a:bodyPr>
          <a:lstStyle/>
          <a:p>
            <a:pPr algn="ctr"/>
            <a:r>
              <a:rPr lang="en-US" sz="2400" b="1" dirty="0">
                <a:ln w="0"/>
                <a:solidFill>
                  <a:prstClr val="black"/>
                </a:solidFill>
                <a:effectLst>
                  <a:outerShdw blurRad="38100" dist="19050" dir="2700000" algn="tl" rotWithShape="0">
                    <a:prstClr val="black">
                      <a:alpha val="40000"/>
                    </a:prstClr>
                  </a:outerShdw>
                </a:effectLst>
              </a:rPr>
              <a:t>A</a:t>
            </a:r>
          </a:p>
        </p:txBody>
      </p:sp>
      <p:sp>
        <p:nvSpPr>
          <p:cNvPr id="9" name="Rectangle 8"/>
          <p:cNvSpPr/>
          <p:nvPr/>
        </p:nvSpPr>
        <p:spPr>
          <a:xfrm>
            <a:off x="6477000" y="609600"/>
            <a:ext cx="357790" cy="461665"/>
          </a:xfrm>
          <a:prstGeom prst="rect">
            <a:avLst/>
          </a:prstGeom>
          <a:noFill/>
        </p:spPr>
        <p:txBody>
          <a:bodyPr wrap="none" lIns="91440" tIns="45720" rIns="91440" bIns="45720">
            <a:spAutoFit/>
          </a:bodyPr>
          <a:lstStyle/>
          <a:p>
            <a:pPr algn="ctr"/>
            <a:r>
              <a:rPr lang="en-US" sz="2400" b="1" dirty="0">
                <a:ln w="0"/>
                <a:solidFill>
                  <a:prstClr val="black"/>
                </a:solidFill>
                <a:effectLst>
                  <a:outerShdw blurRad="38100" dist="19050" dir="2700000" algn="tl" rotWithShape="0">
                    <a:prstClr val="black">
                      <a:alpha val="40000"/>
                    </a:prstClr>
                  </a:outerShdw>
                </a:effectLst>
              </a:rPr>
              <a:t>B</a:t>
            </a:r>
          </a:p>
        </p:txBody>
      </p:sp>
      <p:sp>
        <p:nvSpPr>
          <p:cNvPr id="14" name="Slide Number Placeholder 13"/>
          <p:cNvSpPr>
            <a:spLocks noGrp="1"/>
          </p:cNvSpPr>
          <p:nvPr>
            <p:ph type="sldNum" sz="quarter" idx="12"/>
          </p:nvPr>
        </p:nvSpPr>
        <p:spPr>
          <a:xfrm>
            <a:off x="8515351" y="6079763"/>
            <a:ext cx="628649" cy="767687"/>
          </a:xfrm>
        </p:spPr>
        <p:txBody>
          <a:bodyPr/>
          <a:lstStyle/>
          <a:p>
            <a:fld id="{55EB1B14-ABA9-486E-AEA6-288CC4153085}" type="slidenum">
              <a:rPr lang="en-US" smtClean="0">
                <a:solidFill>
                  <a:prstClr val="white">
                    <a:tint val="75000"/>
                  </a:prstClr>
                </a:solidFill>
              </a:rPr>
              <a:pPr/>
              <a:t>46</a:t>
            </a:fld>
            <a:endParaRPr lang="en-US" dirty="0">
              <a:solidFill>
                <a:prstClr val="white">
                  <a:tint val="75000"/>
                </a:prstClr>
              </a:solidFill>
            </a:endParaRPr>
          </a:p>
        </p:txBody>
      </p:sp>
    </p:spTree>
    <p:extLst>
      <p:ext uri="{BB962C8B-B14F-4D97-AF65-F5344CB8AC3E}">
        <p14:creationId xmlns:p14="http://schemas.microsoft.com/office/powerpoint/2010/main" val="153558829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Autofit/>
          </a:bodyPr>
          <a:lstStyle/>
          <a:p>
            <a:r>
              <a:rPr lang="en-US" sz="2800" b="1" dirty="0" smtClean="0">
                <a:solidFill>
                  <a:srgbClr val="FF0000"/>
                </a:solidFill>
              </a:rPr>
              <a:t>Determination of Growth Factors by ELISA</a:t>
            </a:r>
            <a:endParaRPr lang="en-US" sz="2800" b="1" dirty="0">
              <a:solidFill>
                <a:srgbClr val="FF0000"/>
              </a:solidFill>
            </a:endParaRPr>
          </a:p>
        </p:txBody>
      </p:sp>
      <p:sp>
        <p:nvSpPr>
          <p:cNvPr id="3" name="Content Placeholder 2"/>
          <p:cNvSpPr>
            <a:spLocks noGrp="1"/>
          </p:cNvSpPr>
          <p:nvPr>
            <p:ph idx="1"/>
          </p:nvPr>
        </p:nvSpPr>
        <p:spPr>
          <a:xfrm>
            <a:off x="457200" y="914400"/>
            <a:ext cx="8229600" cy="5211763"/>
          </a:xfrm>
        </p:spPr>
        <p:txBody>
          <a:bodyPr>
            <a:normAutofit fontScale="62500" lnSpcReduction="20000"/>
          </a:bodyPr>
          <a:lstStyle/>
          <a:p>
            <a:r>
              <a:rPr lang="en-US" b="1" dirty="0" smtClean="0">
                <a:solidFill>
                  <a:srgbClr val="00B0F0"/>
                </a:solidFill>
              </a:rPr>
              <a:t>As  the </a:t>
            </a:r>
            <a:r>
              <a:rPr lang="en-US" b="1" dirty="0" err="1" smtClean="0">
                <a:solidFill>
                  <a:srgbClr val="00B0F0"/>
                </a:solidFill>
              </a:rPr>
              <a:t>periodontium</a:t>
            </a:r>
            <a:r>
              <a:rPr lang="en-US" b="1" dirty="0" smtClean="0">
                <a:solidFill>
                  <a:srgbClr val="00B0F0"/>
                </a:solidFill>
              </a:rPr>
              <a:t> is comprised of </a:t>
            </a:r>
            <a:r>
              <a:rPr lang="en-US" b="1" dirty="0" err="1" smtClean="0">
                <a:solidFill>
                  <a:srgbClr val="00B0F0"/>
                </a:solidFill>
              </a:rPr>
              <a:t>cementum</a:t>
            </a:r>
            <a:r>
              <a:rPr lang="en-US" b="1" dirty="0" smtClean="0">
                <a:solidFill>
                  <a:srgbClr val="00B0F0"/>
                </a:solidFill>
              </a:rPr>
              <a:t>, alveolar bone and the periodontal ligaments,  the use of various growth factors to induce PDLSCs differentiation into different directions is of interest. </a:t>
            </a:r>
          </a:p>
          <a:p>
            <a:r>
              <a:rPr lang="en-US" b="1" dirty="0" smtClean="0"/>
              <a:t>VEGF</a:t>
            </a:r>
            <a:r>
              <a:rPr lang="en-US" dirty="0" smtClean="0"/>
              <a:t>: enhance </a:t>
            </a:r>
            <a:r>
              <a:rPr lang="en-US" dirty="0" err="1" smtClean="0"/>
              <a:t>osteogenic</a:t>
            </a:r>
            <a:r>
              <a:rPr lang="en-US" dirty="0" smtClean="0"/>
              <a:t> differentiation</a:t>
            </a:r>
          </a:p>
          <a:p>
            <a:pPr>
              <a:buNone/>
            </a:pPr>
            <a:r>
              <a:rPr lang="en-US" dirty="0" smtClean="0"/>
              <a:t>	</a:t>
            </a:r>
            <a:r>
              <a:rPr lang="en-US" b="1" dirty="0" smtClean="0"/>
              <a:t>TGF-</a:t>
            </a:r>
            <a:r>
              <a:rPr lang="en-US" b="1" dirty="0" smtClean="0">
                <a:sym typeface="Symbol"/>
              </a:rPr>
              <a:t></a:t>
            </a:r>
            <a:r>
              <a:rPr lang="en-US" dirty="0" smtClean="0">
                <a:sym typeface="Symbol"/>
              </a:rPr>
              <a:t> enhance fibroblastic differentiation</a:t>
            </a:r>
          </a:p>
          <a:p>
            <a:pPr>
              <a:buNone/>
            </a:pPr>
            <a:r>
              <a:rPr lang="en-US" dirty="0" smtClean="0">
                <a:sym typeface="Symbol"/>
              </a:rPr>
              <a:t>	</a:t>
            </a:r>
            <a:r>
              <a:rPr lang="en-US" b="1" dirty="0" smtClean="0">
                <a:sym typeface="Symbol"/>
              </a:rPr>
              <a:t>FGF</a:t>
            </a:r>
            <a:r>
              <a:rPr lang="en-US" dirty="0" smtClean="0">
                <a:sym typeface="Symbol"/>
              </a:rPr>
              <a:t>: promoted proliferation of PDLSCs</a:t>
            </a:r>
            <a:endParaRPr lang="en-US" dirty="0" smtClean="0"/>
          </a:p>
          <a:p>
            <a:r>
              <a:rPr lang="en-US" b="1" dirty="0" smtClean="0">
                <a:solidFill>
                  <a:srgbClr val="00B050"/>
                </a:solidFill>
              </a:rPr>
              <a:t>The conc. Of 3 growth factors secreted by PDLSC  using different media at the end of differentiation period were analyzed.</a:t>
            </a:r>
          </a:p>
          <a:p>
            <a:pPr>
              <a:buNone/>
            </a:pPr>
            <a:r>
              <a:rPr lang="en-US" b="1" dirty="0" smtClean="0">
                <a:solidFill>
                  <a:srgbClr val="00B050"/>
                </a:solidFill>
              </a:rPr>
              <a:t>	ELISA using </a:t>
            </a:r>
            <a:r>
              <a:rPr lang="en-US" b="1" dirty="0" err="1" smtClean="0">
                <a:solidFill>
                  <a:srgbClr val="00B050"/>
                </a:solidFill>
              </a:rPr>
              <a:t>Abcam</a:t>
            </a:r>
            <a:r>
              <a:rPr lang="en-US" b="1" dirty="0" smtClean="0">
                <a:solidFill>
                  <a:srgbClr val="00B050"/>
                </a:solidFill>
              </a:rPr>
              <a:t> kits</a:t>
            </a:r>
          </a:p>
          <a:p>
            <a:r>
              <a:rPr lang="en-US" b="1" dirty="0" smtClean="0">
                <a:solidFill>
                  <a:srgbClr val="C00000"/>
                </a:solidFill>
              </a:rPr>
              <a:t>Results</a:t>
            </a:r>
            <a:r>
              <a:rPr lang="en-US" dirty="0" smtClean="0"/>
              <a:t>: </a:t>
            </a:r>
            <a:r>
              <a:rPr lang="en-US" dirty="0" err="1" smtClean="0"/>
              <a:t>s.d</a:t>
            </a:r>
            <a:r>
              <a:rPr lang="en-US" dirty="0" smtClean="0"/>
              <a:t>. was noticed in the secretion of </a:t>
            </a:r>
          </a:p>
          <a:p>
            <a:pPr>
              <a:buNone/>
            </a:pPr>
            <a:r>
              <a:rPr lang="en-US" dirty="0" smtClean="0"/>
              <a:t>	EGF in case of CM5, CM2</a:t>
            </a:r>
          </a:p>
          <a:p>
            <a:pPr>
              <a:buNone/>
            </a:pPr>
            <a:r>
              <a:rPr lang="en-US" dirty="0" smtClean="0"/>
              <a:t>	 VEGF:  K2, K5, CM2, CM5</a:t>
            </a:r>
          </a:p>
          <a:p>
            <a:pPr>
              <a:buNone/>
            </a:pPr>
            <a:r>
              <a:rPr lang="en-US" dirty="0" smtClean="0"/>
              <a:t>	PDGF : K2, K5, CM2, CM5</a:t>
            </a:r>
          </a:p>
          <a:p>
            <a:pPr>
              <a:buNone/>
            </a:pPr>
            <a:endParaRPr lang="en-US" dirty="0" smtClean="0"/>
          </a:p>
          <a:p>
            <a:pPr>
              <a:buNone/>
            </a:pPr>
            <a:r>
              <a:rPr lang="en-US" dirty="0" smtClean="0"/>
              <a:t>The data suggest that SCs at different stages may need different types of GF to support their </a:t>
            </a:r>
            <a:r>
              <a:rPr lang="en-US" dirty="0" err="1" smtClean="0"/>
              <a:t>prolif</a:t>
            </a:r>
            <a:r>
              <a:rPr lang="en-US" dirty="0" smtClean="0"/>
              <a:t>. And differentiation. The sequential use of GF appears promising and effective for improving SC regeneration.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29050" y="5334000"/>
            <a:ext cx="171450" cy="369332"/>
          </a:xfrm>
          <a:prstGeom prst="rect">
            <a:avLst/>
          </a:prstGeom>
          <a:noFill/>
        </p:spPr>
        <p:txBody>
          <a:bodyPr wrap="square" rtlCol="0">
            <a:spAutoFit/>
          </a:bodyPr>
          <a:lstStyle/>
          <a:p>
            <a:r>
              <a:rPr lang="en-US" dirty="0">
                <a:solidFill>
                  <a:prstClr val="white"/>
                </a:solidFill>
              </a:rPr>
              <a:t>*</a:t>
            </a:r>
          </a:p>
        </p:txBody>
      </p:sp>
      <p:sp>
        <p:nvSpPr>
          <p:cNvPr id="9" name="TextBox 8"/>
          <p:cNvSpPr txBox="1"/>
          <p:nvPr/>
        </p:nvSpPr>
        <p:spPr>
          <a:xfrm>
            <a:off x="5314950" y="4141027"/>
            <a:ext cx="171450" cy="369332"/>
          </a:xfrm>
          <a:prstGeom prst="rect">
            <a:avLst/>
          </a:prstGeom>
          <a:noFill/>
        </p:spPr>
        <p:txBody>
          <a:bodyPr wrap="square" rtlCol="0">
            <a:spAutoFit/>
          </a:bodyPr>
          <a:lstStyle/>
          <a:p>
            <a:r>
              <a:rPr lang="en-US" b="1" dirty="0">
                <a:solidFill>
                  <a:prstClr val="black"/>
                </a:solidFill>
              </a:rPr>
              <a:t>*</a:t>
            </a:r>
          </a:p>
        </p:txBody>
      </p:sp>
      <p:sp>
        <p:nvSpPr>
          <p:cNvPr id="11" name="TextBox 10"/>
          <p:cNvSpPr txBox="1"/>
          <p:nvPr/>
        </p:nvSpPr>
        <p:spPr>
          <a:xfrm>
            <a:off x="4477019" y="4757138"/>
            <a:ext cx="171450" cy="369332"/>
          </a:xfrm>
          <a:prstGeom prst="rect">
            <a:avLst/>
          </a:prstGeom>
          <a:noFill/>
        </p:spPr>
        <p:txBody>
          <a:bodyPr wrap="square" rtlCol="0">
            <a:spAutoFit/>
          </a:bodyPr>
          <a:lstStyle/>
          <a:p>
            <a:r>
              <a:rPr lang="en-US" b="1" dirty="0">
                <a:solidFill>
                  <a:prstClr val="black"/>
                </a:solidFill>
              </a:rPr>
              <a:t>*</a:t>
            </a:r>
          </a:p>
        </p:txBody>
      </p:sp>
      <p:sp>
        <p:nvSpPr>
          <p:cNvPr id="2" name="TextBox 1"/>
          <p:cNvSpPr txBox="1"/>
          <p:nvPr/>
        </p:nvSpPr>
        <p:spPr>
          <a:xfrm>
            <a:off x="1752600" y="609600"/>
            <a:ext cx="373259" cy="553998"/>
          </a:xfrm>
          <a:prstGeom prst="rect">
            <a:avLst/>
          </a:prstGeom>
          <a:noFill/>
        </p:spPr>
        <p:txBody>
          <a:bodyPr wrap="square" rtlCol="0">
            <a:spAutoFit/>
          </a:bodyPr>
          <a:lstStyle/>
          <a:p>
            <a:r>
              <a:rPr lang="en-US" sz="3000" b="1" dirty="0">
                <a:solidFill>
                  <a:prstClr val="black"/>
                </a:solidFill>
              </a:rPr>
              <a:t>A</a:t>
            </a:r>
          </a:p>
        </p:txBody>
      </p:sp>
      <p:sp>
        <p:nvSpPr>
          <p:cNvPr id="14" name="TextBox 13"/>
          <p:cNvSpPr txBox="1"/>
          <p:nvPr/>
        </p:nvSpPr>
        <p:spPr>
          <a:xfrm>
            <a:off x="4419600" y="4038600"/>
            <a:ext cx="228600" cy="553998"/>
          </a:xfrm>
          <a:prstGeom prst="rect">
            <a:avLst/>
          </a:prstGeom>
          <a:noFill/>
        </p:spPr>
        <p:txBody>
          <a:bodyPr wrap="square" rtlCol="0">
            <a:spAutoFit/>
          </a:bodyPr>
          <a:lstStyle/>
          <a:p>
            <a:r>
              <a:rPr lang="en-US" sz="3000" b="1" dirty="0">
                <a:solidFill>
                  <a:prstClr val="black"/>
                </a:solidFill>
              </a:rPr>
              <a:t>C</a:t>
            </a:r>
          </a:p>
        </p:txBody>
      </p:sp>
      <p:sp>
        <p:nvSpPr>
          <p:cNvPr id="15" name="TextBox 14"/>
          <p:cNvSpPr txBox="1"/>
          <p:nvPr/>
        </p:nvSpPr>
        <p:spPr>
          <a:xfrm>
            <a:off x="6248400" y="533400"/>
            <a:ext cx="321199" cy="553998"/>
          </a:xfrm>
          <a:prstGeom prst="rect">
            <a:avLst/>
          </a:prstGeom>
          <a:noFill/>
        </p:spPr>
        <p:txBody>
          <a:bodyPr wrap="square" rtlCol="0">
            <a:spAutoFit/>
          </a:bodyPr>
          <a:lstStyle/>
          <a:p>
            <a:r>
              <a:rPr lang="en-US" sz="3000" b="1" dirty="0">
                <a:solidFill>
                  <a:prstClr val="black"/>
                </a:solidFill>
              </a:rPr>
              <a:t>B</a:t>
            </a:r>
          </a:p>
        </p:txBody>
      </p:sp>
      <p:sp>
        <p:nvSpPr>
          <p:cNvPr id="21" name="Slide Number Placeholder 20"/>
          <p:cNvSpPr>
            <a:spLocks noGrp="1"/>
          </p:cNvSpPr>
          <p:nvPr>
            <p:ph type="sldNum" sz="quarter" idx="12"/>
          </p:nvPr>
        </p:nvSpPr>
        <p:spPr>
          <a:xfrm>
            <a:off x="8505680" y="6090314"/>
            <a:ext cx="628649" cy="767687"/>
          </a:xfrm>
        </p:spPr>
        <p:txBody>
          <a:bodyPr/>
          <a:lstStyle/>
          <a:p>
            <a:fld id="{55EB1B14-ABA9-486E-AEA6-288CC4153085}" type="slidenum">
              <a:rPr lang="en-US" smtClean="0">
                <a:solidFill>
                  <a:prstClr val="white">
                    <a:tint val="75000"/>
                  </a:prstClr>
                </a:solidFill>
              </a:rPr>
              <a:pPr/>
              <a:t>48</a:t>
            </a:fld>
            <a:endParaRPr lang="en-US" dirty="0">
              <a:solidFill>
                <a:prstClr val="white">
                  <a:tint val="75000"/>
                </a:prstClr>
              </a:solidFill>
            </a:endParaRPr>
          </a:p>
        </p:txBody>
      </p:sp>
      <p:sp>
        <p:nvSpPr>
          <p:cNvPr id="25" name="TextBox 24"/>
          <p:cNvSpPr txBox="1"/>
          <p:nvPr/>
        </p:nvSpPr>
        <p:spPr>
          <a:xfrm>
            <a:off x="5596982" y="5328781"/>
            <a:ext cx="171450" cy="369332"/>
          </a:xfrm>
          <a:prstGeom prst="rect">
            <a:avLst/>
          </a:prstGeom>
          <a:noFill/>
        </p:spPr>
        <p:txBody>
          <a:bodyPr wrap="square" rtlCol="0">
            <a:spAutoFit/>
          </a:bodyPr>
          <a:lstStyle/>
          <a:p>
            <a:r>
              <a:rPr lang="en-US" b="1" dirty="0">
                <a:solidFill>
                  <a:prstClr val="black"/>
                </a:solidFill>
              </a:rPr>
              <a:t>*</a:t>
            </a:r>
          </a:p>
        </p:txBody>
      </p:sp>
      <p:sp>
        <p:nvSpPr>
          <p:cNvPr id="26" name="TextBox 25"/>
          <p:cNvSpPr txBox="1"/>
          <p:nvPr/>
        </p:nvSpPr>
        <p:spPr>
          <a:xfrm>
            <a:off x="3987111" y="5486399"/>
            <a:ext cx="171450" cy="369332"/>
          </a:xfrm>
          <a:prstGeom prst="rect">
            <a:avLst/>
          </a:prstGeom>
          <a:noFill/>
        </p:spPr>
        <p:txBody>
          <a:bodyPr wrap="square" rtlCol="0">
            <a:spAutoFit/>
          </a:bodyPr>
          <a:lstStyle/>
          <a:p>
            <a:r>
              <a:rPr lang="en-US" b="1" dirty="0">
                <a:solidFill>
                  <a:prstClr val="black"/>
                </a:solidFill>
              </a:rPr>
              <a:t>*</a:t>
            </a:r>
          </a:p>
        </p:txBody>
      </p:sp>
      <p:sp>
        <p:nvSpPr>
          <p:cNvPr id="27" name="TextBox 26"/>
          <p:cNvSpPr txBox="1"/>
          <p:nvPr/>
        </p:nvSpPr>
        <p:spPr>
          <a:xfrm>
            <a:off x="4229101" y="5952993"/>
            <a:ext cx="171450" cy="369332"/>
          </a:xfrm>
          <a:prstGeom prst="rect">
            <a:avLst/>
          </a:prstGeom>
          <a:noFill/>
        </p:spPr>
        <p:txBody>
          <a:bodyPr wrap="square" rtlCol="0">
            <a:spAutoFit/>
          </a:bodyPr>
          <a:lstStyle/>
          <a:p>
            <a:r>
              <a:rPr lang="en-US" b="1" dirty="0">
                <a:solidFill>
                  <a:prstClr val="black"/>
                </a:solidFill>
              </a:rPr>
              <a:t>*</a:t>
            </a:r>
          </a:p>
        </p:txBody>
      </p:sp>
      <p:pic>
        <p:nvPicPr>
          <p:cNvPr id="1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930" r="13628" b="7470"/>
          <a:stretch/>
        </p:blipFill>
        <p:spPr bwMode="auto">
          <a:xfrm>
            <a:off x="381000" y="457200"/>
            <a:ext cx="3965835" cy="2819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8"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12604" b="7884"/>
          <a:stretch/>
        </p:blipFill>
        <p:spPr bwMode="auto">
          <a:xfrm>
            <a:off x="4724400" y="457200"/>
            <a:ext cx="3965763" cy="2819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5">
            <a:extLst>
              <a:ext uri="{28A0092B-C50C-407E-A947-70E740481C1C}">
                <a14:useLocalDpi xmlns:a14="http://schemas.microsoft.com/office/drawing/2010/main" val="0"/>
              </a:ext>
            </a:extLst>
          </a:blip>
          <a:srcRect r="-830" b="5394"/>
          <a:stretch>
            <a:fillRect/>
          </a:stretch>
        </p:blipFill>
        <p:spPr bwMode="auto">
          <a:xfrm>
            <a:off x="2819400" y="3810000"/>
            <a:ext cx="3968496" cy="2819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2057400" y="838200"/>
            <a:ext cx="370614" cy="461665"/>
          </a:xfrm>
          <a:prstGeom prst="rect">
            <a:avLst/>
          </a:prstGeom>
          <a:noFill/>
        </p:spPr>
        <p:txBody>
          <a:bodyPr wrap="none" rtlCol="0">
            <a:spAutoFit/>
          </a:bodyPr>
          <a:lstStyle/>
          <a:p>
            <a:r>
              <a:rPr lang="en-US" sz="2400" b="1" dirty="0" smtClean="0">
                <a:solidFill>
                  <a:srgbClr val="FF0000"/>
                </a:solidFill>
              </a:rPr>
              <a:t>A</a:t>
            </a:r>
            <a:endParaRPr lang="en-US" sz="2400" b="1" dirty="0">
              <a:solidFill>
                <a:srgbClr val="FF0000"/>
              </a:solidFill>
            </a:endParaRPr>
          </a:p>
        </p:txBody>
      </p:sp>
      <p:sp>
        <p:nvSpPr>
          <p:cNvPr id="22" name="TextBox 21"/>
          <p:cNvSpPr txBox="1"/>
          <p:nvPr/>
        </p:nvSpPr>
        <p:spPr>
          <a:xfrm>
            <a:off x="6324600" y="609600"/>
            <a:ext cx="357790" cy="461665"/>
          </a:xfrm>
          <a:prstGeom prst="rect">
            <a:avLst/>
          </a:prstGeom>
          <a:noFill/>
        </p:spPr>
        <p:txBody>
          <a:bodyPr wrap="none" rtlCol="0">
            <a:spAutoFit/>
          </a:bodyPr>
          <a:lstStyle/>
          <a:p>
            <a:r>
              <a:rPr lang="en-US" sz="2400" b="1" dirty="0" smtClean="0">
                <a:solidFill>
                  <a:srgbClr val="FF0000"/>
                </a:solidFill>
              </a:rPr>
              <a:t>B</a:t>
            </a:r>
            <a:endParaRPr lang="en-US" sz="2400" b="1" dirty="0">
              <a:solidFill>
                <a:srgbClr val="FF0000"/>
              </a:solidFill>
            </a:endParaRPr>
          </a:p>
        </p:txBody>
      </p:sp>
      <p:sp>
        <p:nvSpPr>
          <p:cNvPr id="23" name="TextBox 22"/>
          <p:cNvSpPr txBox="1"/>
          <p:nvPr/>
        </p:nvSpPr>
        <p:spPr>
          <a:xfrm>
            <a:off x="4267200" y="3962400"/>
            <a:ext cx="348172" cy="461665"/>
          </a:xfrm>
          <a:prstGeom prst="rect">
            <a:avLst/>
          </a:prstGeom>
          <a:noFill/>
        </p:spPr>
        <p:txBody>
          <a:bodyPr wrap="none" rtlCol="0">
            <a:spAutoFit/>
          </a:bodyPr>
          <a:lstStyle/>
          <a:p>
            <a:r>
              <a:rPr lang="en-US" sz="2400" b="1" dirty="0" smtClean="0">
                <a:solidFill>
                  <a:srgbClr val="FF0000"/>
                </a:solidFill>
              </a:rPr>
              <a:t>C</a:t>
            </a:r>
            <a:endParaRPr lang="en-US" sz="2400" b="1" dirty="0">
              <a:solidFill>
                <a:srgbClr val="FF0000"/>
              </a:solidFill>
            </a:endParaRPr>
          </a:p>
        </p:txBody>
      </p:sp>
    </p:spTree>
    <p:extLst>
      <p:ext uri="{BB962C8B-B14F-4D97-AF65-F5344CB8AC3E}">
        <p14:creationId xmlns:p14="http://schemas.microsoft.com/office/powerpoint/2010/main" val="411079606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p:cNvSpPr>
          <p:nvPr>
            <p:ph type="title" idx="4294967295"/>
          </p:nvPr>
        </p:nvSpPr>
        <p:spPr/>
        <p:txBody>
          <a:bodyPr anchor="ctr"/>
          <a:lstStyle/>
          <a:p>
            <a:pPr eaLnBrk="1" hangingPunct="1"/>
            <a:endParaRPr lang="ar-KW" smtClean="0">
              <a:cs typeface="Times New Roman" pitchFamily="18" charset="0"/>
            </a:endParaRPr>
          </a:p>
        </p:txBody>
      </p:sp>
      <p:sp>
        <p:nvSpPr>
          <p:cNvPr id="31747" name="Rectangle 3"/>
          <p:cNvSpPr>
            <a:spLocks noGrp="1"/>
          </p:cNvSpPr>
          <p:nvPr>
            <p:ph type="body" idx="4294967295"/>
          </p:nvPr>
        </p:nvSpPr>
        <p:spPr/>
        <p:txBody>
          <a:bodyPr/>
          <a:lstStyle/>
          <a:p>
            <a:pPr marL="0" indent="0" algn="l" rtl="0" eaLnBrk="1" hangingPunct="1">
              <a:lnSpc>
                <a:spcPct val="80000"/>
              </a:lnSpc>
              <a:buFont typeface="Wingdings" pitchFamily="2" charset="2"/>
              <a:buNone/>
              <a:defRPr/>
            </a:pPr>
            <a:r>
              <a:rPr lang="en-US" sz="2400" b="1" dirty="0" smtClean="0"/>
              <a:t>Statistical Analysis</a:t>
            </a:r>
            <a:endParaRPr lang="en-US" sz="2400" dirty="0" smtClean="0"/>
          </a:p>
          <a:p>
            <a:pPr algn="l" rtl="0" eaLnBrk="1" hangingPunct="1">
              <a:lnSpc>
                <a:spcPct val="80000"/>
              </a:lnSpc>
              <a:defRPr/>
            </a:pPr>
            <a:r>
              <a:rPr lang="en-US" sz="2000" dirty="0" smtClean="0"/>
              <a:t>Data were analyzed using </a:t>
            </a:r>
            <a:r>
              <a:rPr lang="en-US" sz="2000" dirty="0" err="1" smtClean="0"/>
              <a:t>graphPad</a:t>
            </a:r>
            <a:r>
              <a:rPr lang="en-US" sz="2000" dirty="0" smtClean="0"/>
              <a:t> Prism (Version 6) and </a:t>
            </a:r>
            <a:r>
              <a:rPr lang="en-US" sz="2000" dirty="0" err="1" smtClean="0"/>
              <a:t>microsoft</a:t>
            </a:r>
            <a:r>
              <a:rPr lang="en-US" sz="2000" dirty="0" smtClean="0"/>
              <a:t> windows (Excel, 2007). All assays were performed in three independent experiments (n = 3), with duplicates of each and the results were expressed as Means ±Standard Deviations (SD). </a:t>
            </a:r>
          </a:p>
          <a:p>
            <a:pPr algn="l" rtl="0" eaLnBrk="1" hangingPunct="1">
              <a:lnSpc>
                <a:spcPct val="80000"/>
              </a:lnSpc>
              <a:defRPr/>
            </a:pPr>
            <a:endParaRPr lang="en-US" sz="2000" dirty="0" smtClean="0"/>
          </a:p>
          <a:p>
            <a:pPr algn="l" rtl="0" eaLnBrk="1" hangingPunct="1">
              <a:lnSpc>
                <a:spcPct val="80000"/>
              </a:lnSpc>
              <a:defRPr/>
            </a:pPr>
            <a:r>
              <a:rPr lang="en-US" sz="2000" dirty="0" smtClean="0"/>
              <a:t>A paired t-test and one way ANOVA analysis were used to determine the differences in the proliferation and differentiation rates of the DPSCs and SCAP, and to analyze the differences in their gene expression patterns in presence of platelet lysate (PL) (Significance assumed for p &lt; 0.05)</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Urothelium</a:t>
            </a:r>
            <a:r>
              <a:rPr lang="en-US" dirty="0" smtClean="0"/>
              <a:t> Stem Cells</a:t>
            </a:r>
            <a:endParaRPr lang="en-US" dirty="0"/>
          </a:p>
        </p:txBody>
      </p:sp>
      <p:sp>
        <p:nvSpPr>
          <p:cNvPr id="3" name="Content Placeholder 2"/>
          <p:cNvSpPr>
            <a:spLocks noGrp="1"/>
          </p:cNvSpPr>
          <p:nvPr>
            <p:ph idx="1"/>
          </p:nvPr>
        </p:nvSpPr>
        <p:spPr/>
        <p:txBody>
          <a:bodyPr>
            <a:normAutofit fontScale="92500" lnSpcReduction="20000"/>
          </a:bodyPr>
          <a:lstStyle/>
          <a:p>
            <a:r>
              <a:rPr lang="en-US" sz="3000" b="1" dirty="0" smtClean="0">
                <a:solidFill>
                  <a:srgbClr val="00B0F0"/>
                </a:solidFill>
              </a:rPr>
              <a:t>To date adult stem cells displaying </a:t>
            </a:r>
            <a:r>
              <a:rPr lang="en-US" sz="3000" b="1" dirty="0" err="1" smtClean="0">
                <a:solidFill>
                  <a:srgbClr val="00B0F0"/>
                </a:solidFill>
              </a:rPr>
              <a:t>clonogenicity</a:t>
            </a:r>
            <a:r>
              <a:rPr lang="en-US" sz="3000" b="1" dirty="0" smtClean="0">
                <a:solidFill>
                  <a:srgbClr val="00B0F0"/>
                </a:solidFill>
              </a:rPr>
              <a:t>, self-renewal and differentiation capacity have not been characterized in human </a:t>
            </a:r>
            <a:r>
              <a:rPr lang="en-US" sz="3000" b="1" dirty="0" err="1" smtClean="0">
                <a:solidFill>
                  <a:srgbClr val="00B0F0"/>
                </a:solidFill>
              </a:rPr>
              <a:t>urothelium</a:t>
            </a:r>
            <a:r>
              <a:rPr lang="en-US" sz="3000" b="1" dirty="0" smtClean="0">
                <a:solidFill>
                  <a:srgbClr val="00B0F0"/>
                </a:solidFill>
              </a:rPr>
              <a:t>. </a:t>
            </a:r>
          </a:p>
          <a:p>
            <a:endParaRPr lang="en-US" sz="3000" dirty="0" smtClean="0"/>
          </a:p>
          <a:p>
            <a:r>
              <a:rPr lang="en-US" sz="3000" dirty="0" err="1" smtClean="0"/>
              <a:t>Urothelial</a:t>
            </a:r>
            <a:r>
              <a:rPr lang="en-US" sz="3000" dirty="0" smtClean="0"/>
              <a:t> stem cells have been described in mice and were found to express sonic-hedgehog proteins in the basal cell layers of the bladder. </a:t>
            </a:r>
          </a:p>
          <a:p>
            <a:endParaRPr lang="en-US" sz="3000" b="1" dirty="0" smtClean="0">
              <a:solidFill>
                <a:srgbClr val="00B050"/>
              </a:solidFill>
            </a:endParaRPr>
          </a:p>
          <a:p>
            <a:r>
              <a:rPr lang="en-US" sz="3000" b="1" dirty="0" smtClean="0">
                <a:solidFill>
                  <a:srgbClr val="00B050"/>
                </a:solidFill>
              </a:rPr>
              <a:t>A more recent report has demonstrated that mouse </a:t>
            </a:r>
            <a:r>
              <a:rPr lang="en-US" sz="3000" b="1" dirty="0" err="1" smtClean="0">
                <a:solidFill>
                  <a:srgbClr val="00B050"/>
                </a:solidFill>
              </a:rPr>
              <a:t>urothelial</a:t>
            </a:r>
            <a:r>
              <a:rPr lang="en-US" sz="3000" b="1" dirty="0" smtClean="0">
                <a:solidFill>
                  <a:srgbClr val="00B050"/>
                </a:solidFill>
              </a:rPr>
              <a:t> stem cells are p63-positive (</a:t>
            </a:r>
            <a:r>
              <a:rPr lang="en-US" sz="3000" dirty="0" smtClean="0"/>
              <a:t>a member of the p53 family of </a:t>
            </a:r>
            <a:r>
              <a:rPr lang="en-US" sz="3000" dirty="0" smtClean="0">
                <a:hlinkClick r:id="rId2" tooltip="Transcription factor"/>
              </a:rPr>
              <a:t>transcription factors</a:t>
            </a:r>
            <a:r>
              <a:rPr lang="en-US" sz="3000" dirty="0" smtClean="0"/>
              <a:t>)</a:t>
            </a:r>
            <a:r>
              <a:rPr lang="en-US" sz="3000" b="1" dirty="0" smtClean="0">
                <a:solidFill>
                  <a:srgbClr val="00B050"/>
                </a:solidFill>
              </a:rPr>
              <a:t>. </a:t>
            </a:r>
          </a:p>
          <a:p>
            <a:endParaRPr lang="en-US" dirty="0" smtClean="0"/>
          </a:p>
          <a:p>
            <a:endParaRPr lang="en-US" dirty="0" smtClean="0"/>
          </a:p>
          <a:p>
            <a:endParaRPr lang="en-US" dirty="0" smtClean="0"/>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pPr>
              <a:buNone/>
            </a:pPr>
            <a:r>
              <a:rPr lang="en-US" sz="4000" b="1" dirty="0" smtClean="0">
                <a:solidFill>
                  <a:srgbClr val="FF0000"/>
                </a:solidFill>
              </a:rPr>
              <a:t>Biological Challenges</a:t>
            </a:r>
            <a:r>
              <a:rPr lang="en-US" dirty="0" smtClean="0"/>
              <a:t>. </a:t>
            </a:r>
          </a:p>
          <a:p>
            <a:r>
              <a:rPr lang="en-US" dirty="0" smtClean="0"/>
              <a:t>Despite biological evidence that periodontal regeneration can occur in humans, complete and predictable regeneration remains an </a:t>
            </a:r>
            <a:r>
              <a:rPr lang="en-US" b="1" dirty="0" smtClean="0"/>
              <a:t>exclusive clinical goal </a:t>
            </a:r>
            <a:r>
              <a:rPr lang="en-US" dirty="0" smtClean="0"/>
              <a:t>and the molecular processes that underlie stem cell proliferation and differentiation are </a:t>
            </a:r>
            <a:r>
              <a:rPr lang="en-US" b="1" dirty="0" smtClean="0"/>
              <a:t>largely unknown</a:t>
            </a:r>
            <a:r>
              <a:rPr lang="en-US" dirty="0" smtClean="0"/>
              <a:t>. </a:t>
            </a:r>
          </a:p>
          <a:p>
            <a:endParaRPr lang="en-US" dirty="0" smtClean="0"/>
          </a:p>
          <a:p>
            <a:r>
              <a:rPr lang="en-US" dirty="0" smtClean="0"/>
              <a:t>While the use of stem cells can minimize the processing time compared with somatic cells, possible </a:t>
            </a:r>
            <a:r>
              <a:rPr lang="en-US" b="1" dirty="0" err="1" smtClean="0"/>
              <a:t>karyotypic</a:t>
            </a:r>
            <a:r>
              <a:rPr lang="en-US" b="1" dirty="0" smtClean="0"/>
              <a:t> instability </a:t>
            </a:r>
            <a:r>
              <a:rPr lang="en-US" dirty="0" smtClean="0"/>
              <a:t>and </a:t>
            </a:r>
            <a:r>
              <a:rPr lang="en-US" b="1" dirty="0" smtClean="0"/>
              <a:t>gene mutations </a:t>
            </a:r>
            <a:r>
              <a:rPr lang="en-US" dirty="0" smtClean="0"/>
              <a:t>of the cells after prolonged culture can limit their usefulness. </a:t>
            </a:r>
          </a:p>
          <a:p>
            <a:endParaRPr lang="en-US" dirty="0" smtClean="0"/>
          </a:p>
          <a:p>
            <a:r>
              <a:rPr lang="en-US" b="1" dirty="0" smtClean="0"/>
              <a:t>Immune rejection after administration, </a:t>
            </a:r>
            <a:r>
              <a:rPr lang="en-US" b="1" dirty="0" err="1" smtClean="0"/>
              <a:t>oncogenic</a:t>
            </a:r>
            <a:r>
              <a:rPr lang="en-US" b="1" dirty="0" smtClean="0"/>
              <a:t> properties </a:t>
            </a:r>
            <a:r>
              <a:rPr lang="en-US" dirty="0" smtClean="0"/>
              <a:t>of stem cells and functional integration on transplanted tissues into the host  are significant challenges. </a:t>
            </a:r>
          </a:p>
          <a:p>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Conclusion</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10%HPL enhanced cell growth better than FBS</a:t>
            </a:r>
          </a:p>
          <a:p>
            <a:endParaRPr lang="en-US" dirty="0" smtClean="0"/>
          </a:p>
          <a:p>
            <a:r>
              <a:rPr lang="en-US" dirty="0" smtClean="0"/>
              <a:t>PDLSCs can be trans differentiated to </a:t>
            </a:r>
            <a:r>
              <a:rPr lang="en-US" dirty="0" err="1" smtClean="0"/>
              <a:t>Urothelial</a:t>
            </a:r>
            <a:r>
              <a:rPr lang="en-US" dirty="0" smtClean="0"/>
              <a:t> tissue using the conditioned medium</a:t>
            </a:r>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normAutofit fontScale="90000"/>
          </a:bodyPr>
          <a:lstStyle/>
          <a:p>
            <a:r>
              <a:rPr lang="en-US" sz="6000" dirty="0" smtClean="0">
                <a:solidFill>
                  <a:srgbClr val="FF0000"/>
                </a:solidFill>
              </a:rPr>
              <a:t>The End </a:t>
            </a:r>
            <a:br>
              <a:rPr lang="en-US" sz="6000" dirty="0" smtClean="0">
                <a:solidFill>
                  <a:srgbClr val="FF0000"/>
                </a:solidFill>
              </a:rPr>
            </a:br>
            <a:endParaRPr lang="en-US" sz="6000" dirty="0"/>
          </a:p>
        </p:txBody>
      </p:sp>
      <p:sp>
        <p:nvSpPr>
          <p:cNvPr id="3" name="Content Placeholder 2"/>
          <p:cNvSpPr>
            <a:spLocks noGrp="1"/>
          </p:cNvSpPr>
          <p:nvPr>
            <p:ph idx="1"/>
          </p:nvPr>
        </p:nvSpPr>
        <p:spPr/>
        <p:txBody>
          <a:bodyPr/>
          <a:lstStyle/>
          <a:p>
            <a:pPr>
              <a:buNone/>
            </a:pPr>
            <a:r>
              <a:rPr lang="en-US" dirty="0" smtClean="0"/>
              <a:t>				</a:t>
            </a:r>
            <a:endParaRPr lang="en-US" sz="8000" dirty="0">
              <a:solidFill>
                <a:srgbClr val="FF0000"/>
              </a:solidFill>
            </a:endParaRPr>
          </a:p>
        </p:txBody>
      </p:sp>
      <p:pic>
        <p:nvPicPr>
          <p:cNvPr id="6" name="Picture 5" descr="Water lilies.jpg"/>
          <p:cNvPicPr>
            <a:picLocks noChangeAspect="1"/>
          </p:cNvPicPr>
          <p:nvPr/>
        </p:nvPicPr>
        <p:blipFill>
          <a:blip r:embed="rId2"/>
          <a:stretch>
            <a:fillRect/>
          </a:stretch>
        </p:blipFill>
        <p:spPr>
          <a:xfrm>
            <a:off x="2667000" y="2743200"/>
            <a:ext cx="4495800" cy="35433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en-US" b="1" dirty="0" smtClean="0">
                <a:solidFill>
                  <a:srgbClr val="00B0F0"/>
                </a:solidFill>
              </a:rPr>
              <a:t>There is, to our knowledge, currently no marker available to distinguish the subpopulation of </a:t>
            </a:r>
            <a:r>
              <a:rPr lang="en-US" b="1" dirty="0" err="1" smtClean="0">
                <a:solidFill>
                  <a:srgbClr val="00B0F0"/>
                </a:solidFill>
              </a:rPr>
              <a:t>urothelial</a:t>
            </a:r>
            <a:r>
              <a:rPr lang="en-US" b="1" dirty="0" smtClean="0">
                <a:solidFill>
                  <a:srgbClr val="00B0F0"/>
                </a:solidFill>
              </a:rPr>
              <a:t> stem cells from the remaining basal cells</a:t>
            </a:r>
          </a:p>
          <a:p>
            <a:endParaRPr lang="en-US" dirty="0" smtClean="0"/>
          </a:p>
          <a:p>
            <a:r>
              <a:rPr lang="en-US" b="1" dirty="0" smtClean="0">
                <a:solidFill>
                  <a:srgbClr val="7030A0"/>
                </a:solidFill>
              </a:rPr>
              <a:t>Another difficulty about </a:t>
            </a:r>
            <a:r>
              <a:rPr lang="en-US" b="1" dirty="0" err="1" smtClean="0">
                <a:solidFill>
                  <a:srgbClr val="7030A0"/>
                </a:solidFill>
              </a:rPr>
              <a:t>urothelial</a:t>
            </a:r>
            <a:r>
              <a:rPr lang="en-US" b="1" dirty="0" smtClean="0">
                <a:solidFill>
                  <a:srgbClr val="7030A0"/>
                </a:solidFill>
              </a:rPr>
              <a:t> stem cells is that the relationship between in vivo stem cell properties and in vitro </a:t>
            </a:r>
            <a:r>
              <a:rPr lang="en-US" b="1" dirty="0" err="1" smtClean="0">
                <a:solidFill>
                  <a:srgbClr val="7030A0"/>
                </a:solidFill>
              </a:rPr>
              <a:t>clonogenic</a:t>
            </a:r>
            <a:r>
              <a:rPr lang="en-US" b="1" dirty="0" smtClean="0">
                <a:solidFill>
                  <a:srgbClr val="7030A0"/>
                </a:solidFill>
              </a:rPr>
              <a:t> properties is  equivocal as, for example, in the epidermis. Classical </a:t>
            </a:r>
            <a:r>
              <a:rPr lang="en-US" b="1" dirty="0" err="1" smtClean="0">
                <a:solidFill>
                  <a:srgbClr val="7030A0"/>
                </a:solidFill>
              </a:rPr>
              <a:t>clonogenic</a:t>
            </a:r>
            <a:r>
              <a:rPr lang="en-US" b="1" dirty="0" smtClean="0">
                <a:solidFill>
                  <a:srgbClr val="7030A0"/>
                </a:solidFill>
              </a:rPr>
              <a:t> analysis of epidermal cells yields three types of colonies : </a:t>
            </a:r>
          </a:p>
          <a:p>
            <a:pPr>
              <a:buNone/>
            </a:pPr>
            <a:r>
              <a:rPr lang="en-US" b="1" dirty="0" smtClean="0">
                <a:solidFill>
                  <a:srgbClr val="7030A0"/>
                </a:solidFill>
              </a:rPr>
              <a:t>		</a:t>
            </a:r>
            <a:r>
              <a:rPr lang="en-US" b="1" dirty="0" err="1" smtClean="0">
                <a:solidFill>
                  <a:srgbClr val="C00000"/>
                </a:solidFill>
              </a:rPr>
              <a:t>holoclones</a:t>
            </a:r>
            <a:r>
              <a:rPr lang="en-US" b="1" dirty="0" smtClean="0">
                <a:solidFill>
                  <a:srgbClr val="7030A0"/>
                </a:solidFill>
              </a:rPr>
              <a:t>, i.e.  cells with an extensive proliferative capacity, </a:t>
            </a:r>
          </a:p>
          <a:p>
            <a:pPr>
              <a:buNone/>
            </a:pPr>
            <a:r>
              <a:rPr lang="en-US" b="1" dirty="0" smtClean="0">
                <a:solidFill>
                  <a:srgbClr val="7030A0"/>
                </a:solidFill>
              </a:rPr>
              <a:t>		</a:t>
            </a:r>
            <a:r>
              <a:rPr lang="en-US" b="1" dirty="0" err="1" smtClean="0">
                <a:solidFill>
                  <a:srgbClr val="C00000"/>
                </a:solidFill>
              </a:rPr>
              <a:t>meroclones</a:t>
            </a:r>
            <a:r>
              <a:rPr lang="en-US" b="1" dirty="0" smtClean="0">
                <a:solidFill>
                  <a:srgbClr val="7030A0"/>
                </a:solidFill>
              </a:rPr>
              <a:t>, i.e. cells of limited proliferative capacity, and </a:t>
            </a:r>
          </a:p>
          <a:p>
            <a:pPr>
              <a:buNone/>
            </a:pPr>
            <a:r>
              <a:rPr lang="en-US" b="1" dirty="0" smtClean="0">
                <a:solidFill>
                  <a:srgbClr val="7030A0"/>
                </a:solidFill>
              </a:rPr>
              <a:t>		</a:t>
            </a:r>
            <a:r>
              <a:rPr lang="en-US" b="1" dirty="0" err="1" smtClean="0">
                <a:solidFill>
                  <a:srgbClr val="C00000"/>
                </a:solidFill>
              </a:rPr>
              <a:t>paraclones</a:t>
            </a:r>
            <a:r>
              <a:rPr lang="en-US" b="1" dirty="0" smtClean="0">
                <a:solidFill>
                  <a:srgbClr val="7030A0"/>
                </a:solidFill>
              </a:rPr>
              <a:t> – colonies of terminally differentiated </a:t>
            </a:r>
            <a:r>
              <a:rPr lang="en-US" b="1" dirty="0" err="1" smtClean="0">
                <a:solidFill>
                  <a:srgbClr val="7030A0"/>
                </a:solidFill>
              </a:rPr>
              <a:t>keratinocytes</a:t>
            </a:r>
            <a:r>
              <a:rPr lang="en-US" b="1" dirty="0" smtClean="0">
                <a:solidFill>
                  <a:srgbClr val="7030A0"/>
                </a:solidFill>
              </a:rPr>
              <a:t> that could not be sub-cultured at all</a:t>
            </a:r>
          </a:p>
          <a:p>
            <a:endParaRPr 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0"/>
            <a:ext cx="6172200" cy="838200"/>
          </a:xfrm>
        </p:spPr>
        <p:txBody>
          <a:bodyPr>
            <a:normAutofit/>
          </a:bodyPr>
          <a:lstStyle/>
          <a:p>
            <a:pPr algn="ctr"/>
            <a:r>
              <a:rPr lang="en-US" sz="2800" b="1" dirty="0"/>
              <a:t>Sources of </a:t>
            </a:r>
            <a:r>
              <a:rPr lang="en-US" sz="2800" b="1" dirty="0" err="1"/>
              <a:t>Mesenchymal</a:t>
            </a:r>
            <a:r>
              <a:rPr lang="en-US" sz="2800" b="1" dirty="0"/>
              <a:t> stem cells</a:t>
            </a:r>
          </a:p>
        </p:txBody>
      </p:sp>
      <p:sp>
        <p:nvSpPr>
          <p:cNvPr id="7" name="Content Placeholder 6"/>
          <p:cNvSpPr>
            <a:spLocks noGrp="1"/>
          </p:cNvSpPr>
          <p:nvPr>
            <p:ph idx="1"/>
          </p:nvPr>
        </p:nvSpPr>
        <p:spPr>
          <a:xfrm>
            <a:off x="1371600" y="3581400"/>
            <a:ext cx="6686550" cy="2487448"/>
          </a:xfrm>
        </p:spPr>
        <p:txBody>
          <a:bodyPr>
            <a:normAutofit/>
          </a:bodyPr>
          <a:lstStyle/>
          <a:p>
            <a:pPr>
              <a:buNone/>
            </a:pPr>
            <a:r>
              <a:rPr lang="en-US" sz="1600" dirty="0" smtClean="0"/>
              <a:t>                                                                                                                              </a:t>
            </a:r>
            <a:endParaRPr lang="en-US" sz="1600" dirty="0"/>
          </a:p>
          <a:p>
            <a:endParaRPr lang="en-US" sz="2200" b="1" dirty="0" smtClean="0"/>
          </a:p>
          <a:p>
            <a:pPr marL="0" indent="0">
              <a:buNone/>
            </a:pPr>
            <a:r>
              <a:rPr lang="en-US" sz="2200" dirty="0"/>
              <a:t> </a:t>
            </a:r>
            <a:r>
              <a:rPr lang="en-US" sz="2200" dirty="0" smtClean="0"/>
              <a:t>                                                        </a:t>
            </a:r>
            <a:endParaRPr lang="en-US" sz="5500" dirty="0"/>
          </a:p>
          <a:p>
            <a:endParaRPr lang="en-US" sz="6800" dirty="0"/>
          </a:p>
          <a:p>
            <a:endParaRPr lang="en-US" sz="6800" dirty="0"/>
          </a:p>
        </p:txBody>
      </p:sp>
      <p:sp>
        <p:nvSpPr>
          <p:cNvPr id="13" name="Slide Number Placeholder 12"/>
          <p:cNvSpPr>
            <a:spLocks noGrp="1"/>
          </p:cNvSpPr>
          <p:nvPr>
            <p:ph type="sldNum" sz="quarter" idx="12"/>
          </p:nvPr>
        </p:nvSpPr>
        <p:spPr>
          <a:xfrm>
            <a:off x="8515351" y="6068849"/>
            <a:ext cx="628649" cy="767687"/>
          </a:xfrm>
        </p:spPr>
        <p:txBody>
          <a:bodyPr/>
          <a:lstStyle/>
          <a:p>
            <a:fld id="{55EB1B14-ABA9-486E-AEA6-288CC4153085}" type="slidenum">
              <a:rPr lang="en-US" smtClean="0">
                <a:solidFill>
                  <a:prstClr val="white">
                    <a:tint val="75000"/>
                  </a:prstClr>
                </a:solidFill>
              </a:rPr>
              <a:pPr/>
              <a:t>7</a:t>
            </a:fld>
            <a:endParaRPr lang="en-US">
              <a:solidFill>
                <a:prstClr val="white">
                  <a:tint val="75000"/>
                </a:prstClr>
              </a:solidFill>
            </a:endParaRPr>
          </a:p>
        </p:txBody>
      </p:sp>
      <p:graphicFrame>
        <p:nvGraphicFramePr>
          <p:cNvPr id="5" name="Diagram 4"/>
          <p:cNvGraphicFramePr/>
          <p:nvPr>
            <p:extLst/>
          </p:nvPr>
        </p:nvGraphicFramePr>
        <p:xfrm>
          <a:off x="1714500" y="914400"/>
          <a:ext cx="5886450" cy="2819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1371600" y="3581400"/>
            <a:ext cx="6248400" cy="1631216"/>
          </a:xfrm>
          <a:prstGeom prst="rect">
            <a:avLst/>
          </a:prstGeom>
        </p:spPr>
        <p:txBody>
          <a:bodyPr wrap="square">
            <a:spAutoFit/>
          </a:bodyPr>
          <a:lstStyle/>
          <a:p>
            <a:r>
              <a:rPr lang="en-US" sz="2000" dirty="0" smtClean="0"/>
              <a:t>Considering the inconvenience of obtaining BMMSCs such as pain and trauma from invasive BM aspiration and low No of harvested cells: several attempts to harvest MSCs from dental tissues including periodontal ligaments, </a:t>
            </a:r>
            <a:r>
              <a:rPr lang="en-US" sz="2000" dirty="0" err="1" smtClean="0"/>
              <a:t>gingiva</a:t>
            </a:r>
            <a:r>
              <a:rPr lang="en-US" sz="2000" dirty="0" smtClean="0"/>
              <a:t> and others </a:t>
            </a:r>
          </a:p>
        </p:txBody>
      </p:sp>
    </p:spTree>
    <p:extLst>
      <p:ext uri="{BB962C8B-B14F-4D97-AF65-F5344CB8AC3E}">
        <p14:creationId xmlns:p14="http://schemas.microsoft.com/office/powerpoint/2010/main" val="39841408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p:cNvSpPr>
          <p:nvPr>
            <p:ph type="title" idx="4294967295"/>
          </p:nvPr>
        </p:nvSpPr>
        <p:spPr>
          <a:xfrm>
            <a:off x="1150938" y="214313"/>
            <a:ext cx="7793037" cy="331787"/>
          </a:xfrm>
        </p:spPr>
        <p:txBody>
          <a:bodyPr anchor="ctr">
            <a:normAutofit fontScale="90000"/>
          </a:bodyPr>
          <a:lstStyle/>
          <a:p>
            <a:pPr eaLnBrk="1" hangingPunct="1"/>
            <a:r>
              <a:rPr lang="en-US" sz="3200" b="1" smtClean="0"/>
              <a:t>Dental stem cells</a:t>
            </a:r>
          </a:p>
        </p:txBody>
      </p:sp>
      <p:sp>
        <p:nvSpPr>
          <p:cNvPr id="9219" name="Rectangle 3"/>
          <p:cNvSpPr>
            <a:spLocks noGrp="1"/>
          </p:cNvSpPr>
          <p:nvPr>
            <p:ph type="body" idx="4294967295"/>
          </p:nvPr>
        </p:nvSpPr>
        <p:spPr>
          <a:xfrm>
            <a:off x="381000" y="990600"/>
            <a:ext cx="8229600" cy="5181600"/>
          </a:xfrm>
        </p:spPr>
        <p:txBody>
          <a:bodyPr/>
          <a:lstStyle/>
          <a:p>
            <a:pPr eaLnBrk="1" hangingPunct="1"/>
            <a:endParaRPr lang="ar-KW" smtClean="0"/>
          </a:p>
        </p:txBody>
      </p:sp>
      <p:pic>
        <p:nvPicPr>
          <p:cNvPr id="9220" name="Picture 1"/>
          <p:cNvPicPr>
            <a:picLocks noChangeAspect="1" noChangeArrowheads="1"/>
          </p:cNvPicPr>
          <p:nvPr/>
        </p:nvPicPr>
        <p:blipFill>
          <a:blip r:embed="rId2"/>
          <a:srcRect/>
          <a:stretch>
            <a:fillRect/>
          </a:stretch>
        </p:blipFill>
        <p:spPr bwMode="auto">
          <a:xfrm>
            <a:off x="228600" y="1143000"/>
            <a:ext cx="8382000" cy="487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idx="4294967295"/>
          </p:nvPr>
        </p:nvSpPr>
        <p:spPr>
          <a:xfrm>
            <a:off x="1150938" y="214313"/>
            <a:ext cx="7793037" cy="1157287"/>
          </a:xfrm>
        </p:spPr>
        <p:txBody>
          <a:bodyPr anchor="ctr"/>
          <a:lstStyle/>
          <a:p>
            <a:pPr eaLnBrk="1" hangingPunct="1"/>
            <a:r>
              <a:rPr lang="en-US" sz="4000" smtClean="0"/>
              <a:t>Stem cell populations of the tooth</a:t>
            </a:r>
          </a:p>
        </p:txBody>
      </p:sp>
      <p:sp>
        <p:nvSpPr>
          <p:cNvPr id="10243" name="Rectangle 3"/>
          <p:cNvSpPr>
            <a:spLocks noGrp="1"/>
          </p:cNvSpPr>
          <p:nvPr>
            <p:ph type="body" idx="4294967295"/>
          </p:nvPr>
        </p:nvSpPr>
        <p:spPr>
          <a:xfrm>
            <a:off x="1182688" y="1219200"/>
            <a:ext cx="7772400" cy="4913313"/>
          </a:xfrm>
        </p:spPr>
        <p:txBody>
          <a:bodyPr>
            <a:normAutofit fontScale="85000" lnSpcReduction="20000"/>
          </a:bodyPr>
          <a:lstStyle/>
          <a:p>
            <a:pPr algn="l" rtl="0" eaLnBrk="1" hangingPunct="1">
              <a:lnSpc>
                <a:spcPct val="80000"/>
              </a:lnSpc>
              <a:buFont typeface="Wingdings" pitchFamily="2" charset="2"/>
              <a:buNone/>
            </a:pPr>
            <a:endParaRPr lang="en-US" sz="1800" dirty="0" smtClean="0"/>
          </a:p>
          <a:p>
            <a:pPr algn="l" rtl="0" eaLnBrk="1" hangingPunct="1">
              <a:lnSpc>
                <a:spcPct val="80000"/>
              </a:lnSpc>
              <a:buFont typeface="Wingdings" pitchFamily="2" charset="2"/>
              <a:buNone/>
            </a:pPr>
            <a:r>
              <a:rPr lang="en-US" sz="1800" dirty="0" smtClean="0"/>
              <a:t>1. </a:t>
            </a:r>
            <a:r>
              <a:rPr lang="en-US" sz="2400" b="1" dirty="0" smtClean="0">
                <a:solidFill>
                  <a:srgbClr val="FF00FF"/>
                </a:solidFill>
              </a:rPr>
              <a:t>The dental pulp stem cells</a:t>
            </a:r>
            <a:r>
              <a:rPr lang="en-US" sz="2400" dirty="0" smtClean="0">
                <a:solidFill>
                  <a:srgbClr val="FF00FF"/>
                </a:solidFill>
              </a:rPr>
              <a:t> </a:t>
            </a:r>
            <a:r>
              <a:rPr lang="en-US" sz="2400" b="1" dirty="0" smtClean="0">
                <a:solidFill>
                  <a:srgbClr val="FF00FF"/>
                </a:solidFill>
              </a:rPr>
              <a:t>( DPSCs)</a:t>
            </a:r>
            <a:endParaRPr lang="en-US" sz="1400" dirty="0" smtClean="0"/>
          </a:p>
          <a:p>
            <a:pPr algn="l" rtl="0" eaLnBrk="1" hangingPunct="1">
              <a:lnSpc>
                <a:spcPct val="80000"/>
              </a:lnSpc>
              <a:buFont typeface="Wingdings" pitchFamily="2" charset="2"/>
              <a:buNone/>
            </a:pPr>
            <a:r>
              <a:rPr lang="en-US" sz="2000" dirty="0" smtClean="0"/>
              <a:t>	</a:t>
            </a:r>
            <a:r>
              <a:rPr lang="en-US" sz="2400" dirty="0" smtClean="0"/>
              <a:t>-has the potential capacity of self renewing and </a:t>
            </a:r>
            <a:r>
              <a:rPr lang="en-US" sz="2400" dirty="0" err="1" smtClean="0"/>
              <a:t>multilineage</a:t>
            </a:r>
            <a:r>
              <a:rPr lang="en-US" sz="2400" dirty="0" smtClean="0"/>
              <a:t> differentiation</a:t>
            </a:r>
          </a:p>
          <a:p>
            <a:pPr algn="l" rtl="0" eaLnBrk="1" hangingPunct="1">
              <a:lnSpc>
                <a:spcPct val="80000"/>
              </a:lnSpc>
              <a:buFont typeface="Wingdings" pitchFamily="2" charset="2"/>
              <a:buNone/>
            </a:pPr>
            <a:r>
              <a:rPr lang="en-US" sz="2400" dirty="0" smtClean="0"/>
              <a:t>	 -contribute to the  formation of dentin-bulb complex</a:t>
            </a:r>
          </a:p>
          <a:p>
            <a:pPr algn="l" rtl="0" eaLnBrk="1" hangingPunct="1">
              <a:lnSpc>
                <a:spcPct val="80000"/>
              </a:lnSpc>
              <a:buFont typeface="Wingdings" pitchFamily="2" charset="2"/>
              <a:buNone/>
            </a:pPr>
            <a:endParaRPr lang="en-US" sz="2400" dirty="0" smtClean="0"/>
          </a:p>
          <a:p>
            <a:pPr algn="l" rtl="0" eaLnBrk="1" hangingPunct="1">
              <a:lnSpc>
                <a:spcPct val="80000"/>
              </a:lnSpc>
              <a:buFont typeface="Wingdings" pitchFamily="2" charset="2"/>
              <a:buNone/>
            </a:pPr>
            <a:r>
              <a:rPr lang="en-US" sz="1800" dirty="0" smtClean="0"/>
              <a:t> 2. </a:t>
            </a:r>
            <a:r>
              <a:rPr lang="en-US" sz="2400" dirty="0" smtClean="0">
                <a:solidFill>
                  <a:srgbClr val="FF00FF"/>
                </a:solidFill>
              </a:rPr>
              <a:t>The</a:t>
            </a:r>
            <a:r>
              <a:rPr lang="en-US" sz="2400" b="1" dirty="0" smtClean="0">
                <a:solidFill>
                  <a:srgbClr val="FF00FF"/>
                </a:solidFill>
              </a:rPr>
              <a:t> apical papilla stem cells (APSC)</a:t>
            </a:r>
            <a:endParaRPr lang="en-US" sz="1600" dirty="0" smtClean="0"/>
          </a:p>
          <a:p>
            <a:pPr algn="l" rtl="0" eaLnBrk="1" hangingPunct="1">
              <a:lnSpc>
                <a:spcPct val="80000"/>
              </a:lnSpc>
              <a:buFont typeface="Wingdings" pitchFamily="2" charset="2"/>
              <a:buNone/>
            </a:pPr>
            <a:r>
              <a:rPr lang="en-US" sz="2000" dirty="0" smtClean="0"/>
              <a:t>	</a:t>
            </a:r>
            <a:r>
              <a:rPr lang="en-US" sz="2400" dirty="0" smtClean="0"/>
              <a:t>-located at the tips of growing tooth roots</a:t>
            </a:r>
          </a:p>
          <a:p>
            <a:pPr algn="l" rtl="0" eaLnBrk="1" hangingPunct="1">
              <a:lnSpc>
                <a:spcPct val="80000"/>
              </a:lnSpc>
              <a:buFont typeface="Wingdings" pitchFamily="2" charset="2"/>
              <a:buNone/>
            </a:pPr>
            <a:r>
              <a:rPr lang="en-US" sz="2400" dirty="0" smtClean="0"/>
              <a:t>   	 -present only during root development before the tooth erupts into the oral cavity.</a:t>
            </a:r>
            <a:r>
              <a:rPr lang="en-US" sz="2000" dirty="0" smtClean="0"/>
              <a:t> </a:t>
            </a:r>
          </a:p>
          <a:p>
            <a:pPr algn="l" rtl="0" eaLnBrk="1" hangingPunct="1">
              <a:lnSpc>
                <a:spcPct val="80000"/>
              </a:lnSpc>
              <a:buFont typeface="Wingdings" pitchFamily="2" charset="2"/>
              <a:buNone/>
            </a:pPr>
            <a:r>
              <a:rPr lang="en-US" sz="2000" dirty="0" smtClean="0"/>
              <a:t>	</a:t>
            </a:r>
            <a:endParaRPr lang="en-US" sz="2400" dirty="0" smtClean="0"/>
          </a:p>
          <a:p>
            <a:pPr>
              <a:lnSpc>
                <a:spcPct val="80000"/>
              </a:lnSpc>
              <a:buNone/>
            </a:pPr>
            <a:r>
              <a:rPr lang="en-US" sz="2800" dirty="0" smtClean="0"/>
              <a:t>3. </a:t>
            </a:r>
            <a:r>
              <a:rPr lang="en-US" sz="2800" b="1" dirty="0" smtClean="0">
                <a:solidFill>
                  <a:srgbClr val="FF00FF"/>
                </a:solidFill>
              </a:rPr>
              <a:t>Human exfoliated deciduous stem cells (SHED)</a:t>
            </a:r>
            <a:endParaRPr lang="en-US" sz="1400" dirty="0" smtClean="0"/>
          </a:p>
          <a:p>
            <a:pPr>
              <a:lnSpc>
                <a:spcPct val="80000"/>
              </a:lnSpc>
              <a:buNone/>
            </a:pPr>
            <a:endParaRPr lang="en-US" sz="1400" b="1" dirty="0" smtClean="0"/>
          </a:p>
          <a:p>
            <a:pPr>
              <a:lnSpc>
                <a:spcPct val="80000"/>
              </a:lnSpc>
              <a:buNone/>
            </a:pPr>
            <a:r>
              <a:rPr lang="en-US" sz="2000" b="1" dirty="0" smtClean="0"/>
              <a:t>	-</a:t>
            </a:r>
            <a:r>
              <a:rPr lang="en-US" sz="2400" dirty="0" smtClean="0"/>
              <a:t>Fast proliferation, greater pop doubling</a:t>
            </a:r>
          </a:p>
          <a:p>
            <a:pPr>
              <a:lnSpc>
                <a:spcPct val="80000"/>
              </a:lnSpc>
              <a:buNone/>
            </a:pPr>
            <a:r>
              <a:rPr lang="en-US" sz="2000" dirty="0" smtClean="0"/>
              <a:t>	</a:t>
            </a:r>
          </a:p>
          <a:p>
            <a:pPr>
              <a:lnSpc>
                <a:spcPct val="80000"/>
              </a:lnSpc>
              <a:buNone/>
            </a:pPr>
            <a:r>
              <a:rPr lang="en-US" sz="2000" dirty="0" smtClean="0"/>
              <a:t>	- </a:t>
            </a:r>
            <a:r>
              <a:rPr lang="en-US" sz="2400" dirty="0" smtClean="0"/>
              <a:t>sphere-like cluster formation</a:t>
            </a:r>
          </a:p>
          <a:p>
            <a:pPr>
              <a:lnSpc>
                <a:spcPct val="80000"/>
              </a:lnSpc>
              <a:buNone/>
            </a:pPr>
            <a:r>
              <a:rPr lang="en-US" sz="2000" dirty="0" smtClean="0"/>
              <a:t>	</a:t>
            </a:r>
          </a:p>
          <a:p>
            <a:pPr>
              <a:lnSpc>
                <a:spcPct val="80000"/>
              </a:lnSpc>
              <a:buNone/>
            </a:pPr>
            <a:r>
              <a:rPr lang="en-US" sz="2000" dirty="0" smtClean="0"/>
              <a:t>	- </a:t>
            </a:r>
            <a:r>
              <a:rPr lang="en-US" sz="2400" dirty="0" err="1" smtClean="0"/>
              <a:t>multipotent</a:t>
            </a:r>
            <a:r>
              <a:rPr lang="en-US" sz="2400" dirty="0" smtClean="0"/>
              <a:t> cells capable of differentiating into different cell types.</a:t>
            </a:r>
          </a:p>
          <a:p>
            <a:pPr>
              <a:lnSpc>
                <a:spcPct val="80000"/>
              </a:lnSpc>
              <a:buNone/>
            </a:pPr>
            <a:r>
              <a:rPr lang="en-US" sz="2000" b="1" dirty="0" smtClean="0"/>
              <a:t>	</a:t>
            </a:r>
          </a:p>
          <a:p>
            <a:pPr>
              <a:lnSpc>
                <a:spcPct val="80000"/>
              </a:lnSpc>
              <a:buNone/>
            </a:pPr>
            <a:r>
              <a:rPr lang="en-US" sz="2000" b="1" dirty="0" smtClean="0"/>
              <a:t>	</a:t>
            </a:r>
            <a:r>
              <a:rPr lang="en-US" sz="600" b="1" dirty="0" smtClean="0"/>
              <a:t>	</a:t>
            </a:r>
            <a:endParaRPr lang="en-US" sz="600" dirty="0" smtClean="0"/>
          </a:p>
          <a:p>
            <a:pPr>
              <a:lnSpc>
                <a:spcPct val="80000"/>
              </a:lnSpc>
              <a:buNone/>
            </a:pPr>
            <a:endParaRPr lang="en-US" sz="1000" b="1" dirty="0" smtClean="0"/>
          </a:p>
          <a:p>
            <a:pPr algn="l" rtl="0" eaLnBrk="1" hangingPunct="1">
              <a:lnSpc>
                <a:spcPct val="80000"/>
              </a:lnSpc>
              <a:buFont typeface="Wingdings" pitchFamily="2" charset="2"/>
              <a:buNone/>
            </a:pPr>
            <a:endParaRPr lang="en-US" sz="2400" dirty="0" smtClean="0"/>
          </a:p>
          <a:p>
            <a:pPr algn="l" rtl="0" eaLnBrk="1" hangingPunct="1">
              <a:lnSpc>
                <a:spcPct val="80000"/>
              </a:lnSpc>
              <a:buFont typeface="Wingdings" pitchFamily="2" charset="2"/>
              <a:buNone/>
            </a:pPr>
            <a:endParaRPr lang="en-US" sz="2000"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1913</TotalTime>
  <Words>2428</Words>
  <Application>Microsoft Office PowerPoint</Application>
  <PresentationFormat>On-screen Show (4:3)</PresentationFormat>
  <Paragraphs>509</Paragraphs>
  <Slides>52</Slides>
  <Notes>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52</vt:i4>
      </vt:variant>
    </vt:vector>
  </HeadingPairs>
  <TitlesOfParts>
    <vt:vector size="54" baseType="lpstr">
      <vt:lpstr>Office Theme</vt:lpstr>
      <vt:lpstr>Prism 6</vt:lpstr>
      <vt:lpstr>     Differentiation study of periodontal ligament stem cells to urothelial cells.</vt:lpstr>
      <vt:lpstr>PowerPoint Presentation</vt:lpstr>
      <vt:lpstr>Urothelium</vt:lpstr>
      <vt:lpstr>Urothelium cells</vt:lpstr>
      <vt:lpstr>Urothelium Stem Cells</vt:lpstr>
      <vt:lpstr>PowerPoint Presentation</vt:lpstr>
      <vt:lpstr>Sources of Mesenchymal stem cells</vt:lpstr>
      <vt:lpstr>Dental stem cells</vt:lpstr>
      <vt:lpstr>Stem cell populations of the tooth</vt:lpstr>
      <vt:lpstr>4. The periodontal ligament stem cells (PDLSCs)  </vt:lpstr>
      <vt:lpstr>PDLSCs</vt:lpstr>
      <vt:lpstr>Aims of the study</vt:lpstr>
      <vt:lpstr>Donors </vt:lpstr>
      <vt:lpstr>Isolation of PDLSC</vt:lpstr>
      <vt:lpstr>PowerPoint Presentation</vt:lpstr>
      <vt:lpstr>Platelet lysate (PL).</vt:lpstr>
      <vt:lpstr>PL Preparation</vt:lpstr>
      <vt:lpstr>Morphological characteristics of PDLSC </vt:lpstr>
      <vt:lpstr>PDLSC using different conc. of PL</vt:lpstr>
      <vt:lpstr>Growth curve for PDLSCs in HPL and FBS</vt:lpstr>
      <vt:lpstr>Immunophenotyping Flow cytometry</vt:lpstr>
      <vt:lpstr>Antibodies utilized for cell surface marker analysis. </vt:lpstr>
      <vt:lpstr>PowerPoint Presentation</vt:lpstr>
      <vt:lpstr>Flow cytometry  results for PDLSCs in 10% HPL at 70% confluency </vt:lpstr>
      <vt:lpstr>PowerPoint Presentation</vt:lpstr>
      <vt:lpstr>Cell proliferation Assay MTT method</vt:lpstr>
      <vt:lpstr>MTT proliferation assay</vt:lpstr>
      <vt:lpstr>Osteogenic Differentiation</vt:lpstr>
      <vt:lpstr>Osteogenic differentiation </vt:lpstr>
      <vt:lpstr>Adipogenic differentiation</vt:lpstr>
      <vt:lpstr>Adipogenic differentiation </vt:lpstr>
      <vt:lpstr>Differentiation of PDLSC to UCs</vt:lpstr>
      <vt:lpstr>Morphology of PDLSC before and after differentiation induction to Urothelial cells</vt:lpstr>
      <vt:lpstr>PowerPoint Presentation</vt:lpstr>
      <vt:lpstr>PowerPoint Presentation</vt:lpstr>
      <vt:lpstr>Immunoflouresence for Urothelial markers</vt:lpstr>
      <vt:lpstr>Transdifferentiation  International color consortium ICC  for K-18 and UP-2</vt:lpstr>
      <vt:lpstr>PowerPoint Presentation</vt:lpstr>
      <vt:lpstr>Normalized fluorescence intensity of urothelium markers in PDLSC</vt:lpstr>
      <vt:lpstr>PowerPoint Presentation</vt:lpstr>
      <vt:lpstr>PowerPoint Presentation</vt:lpstr>
      <vt:lpstr>RT-PCR Analysis</vt:lpstr>
      <vt:lpstr>RT/ PCR Amplification </vt:lpstr>
      <vt:lpstr>Oligonucleotides primers</vt:lpstr>
      <vt:lpstr>Expression of urothelial specific markers in PDLSC  </vt:lpstr>
      <vt:lpstr>PowerPoint Presentation</vt:lpstr>
      <vt:lpstr>Determination of Growth Factors by ELISA</vt:lpstr>
      <vt:lpstr>PowerPoint Presentation</vt:lpstr>
      <vt:lpstr>PowerPoint Presentation</vt:lpstr>
      <vt:lpstr>PowerPoint Presentation</vt:lpstr>
      <vt:lpstr>Conclusion</vt:lpstr>
      <vt:lpstr>The End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Abdul Hakeem</dc:creator>
  <cp:lastModifiedBy>Abdul Hakeem</cp:lastModifiedBy>
  <cp:revision>190</cp:revision>
  <dcterms:created xsi:type="dcterms:W3CDTF">2006-08-16T00:00:00Z</dcterms:created>
  <dcterms:modified xsi:type="dcterms:W3CDTF">2015-10-28T11:33:50Z</dcterms:modified>
</cp:coreProperties>
</file>