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9" r:id="rId4"/>
    <p:sldId id="260" r:id="rId5"/>
    <p:sldId id="295" r:id="rId6"/>
    <p:sldId id="294" r:id="rId7"/>
    <p:sldId id="291" r:id="rId8"/>
    <p:sldId id="261" r:id="rId9"/>
    <p:sldId id="262" r:id="rId10"/>
    <p:sldId id="263" r:id="rId11"/>
    <p:sldId id="264" r:id="rId12"/>
    <p:sldId id="267" r:id="rId13"/>
    <p:sldId id="268" r:id="rId14"/>
    <p:sldId id="297" r:id="rId15"/>
    <p:sldId id="298" r:id="rId16"/>
    <p:sldId id="299" r:id="rId17"/>
    <p:sldId id="301" r:id="rId18"/>
    <p:sldId id="269" r:id="rId19"/>
    <p:sldId id="270" r:id="rId20"/>
    <p:sldId id="289" r:id="rId21"/>
    <p:sldId id="274" r:id="rId22"/>
    <p:sldId id="275" r:id="rId23"/>
    <p:sldId id="279" r:id="rId24"/>
    <p:sldId id="280" r:id="rId25"/>
    <p:sldId id="281" r:id="rId26"/>
    <p:sldId id="282" r:id="rId27"/>
    <p:sldId id="302" r:id="rId28"/>
    <p:sldId id="310" r:id="rId29"/>
    <p:sldId id="313" r:id="rId30"/>
    <p:sldId id="314" r:id="rId31"/>
    <p:sldId id="283" r:id="rId32"/>
    <p:sldId id="284" r:id="rId33"/>
    <p:sldId id="285" r:id="rId34"/>
    <p:sldId id="286" r:id="rId35"/>
    <p:sldId id="287" r:id="rId36"/>
    <p:sldId id="288" r:id="rId37"/>
  </p:sldIdLst>
  <p:sldSz cx="13004800" cy="9753600"/>
  <p:notesSz cx="6858000" cy="9144000"/>
  <p:defaultTextStyle>
    <a:lvl1pPr algn="ctr" defTabSz="584200">
      <a:defRPr sz="2400">
        <a:solidFill>
          <a:srgbClr val="414141"/>
        </a:solidFill>
        <a:latin typeface="Palatino"/>
        <a:ea typeface="Palatino"/>
        <a:cs typeface="Palatino"/>
        <a:sym typeface="Palatino"/>
      </a:defRPr>
    </a:lvl1pPr>
    <a:lvl2pPr indent="228600" algn="ctr" defTabSz="584200">
      <a:defRPr sz="2400">
        <a:solidFill>
          <a:srgbClr val="414141"/>
        </a:solidFill>
        <a:latin typeface="Palatino"/>
        <a:ea typeface="Palatino"/>
        <a:cs typeface="Palatino"/>
        <a:sym typeface="Palatino"/>
      </a:defRPr>
    </a:lvl2pPr>
    <a:lvl3pPr indent="457200" algn="ctr" defTabSz="584200">
      <a:defRPr sz="2400">
        <a:solidFill>
          <a:srgbClr val="414141"/>
        </a:solidFill>
        <a:latin typeface="Palatino"/>
        <a:ea typeface="Palatino"/>
        <a:cs typeface="Palatino"/>
        <a:sym typeface="Palatino"/>
      </a:defRPr>
    </a:lvl3pPr>
    <a:lvl4pPr indent="685800" algn="ctr" defTabSz="584200">
      <a:defRPr sz="2400">
        <a:solidFill>
          <a:srgbClr val="414141"/>
        </a:solidFill>
        <a:latin typeface="Palatino"/>
        <a:ea typeface="Palatino"/>
        <a:cs typeface="Palatino"/>
        <a:sym typeface="Palatino"/>
      </a:defRPr>
    </a:lvl4pPr>
    <a:lvl5pPr indent="914400" algn="ctr" defTabSz="584200">
      <a:defRPr sz="2400">
        <a:solidFill>
          <a:srgbClr val="414141"/>
        </a:solidFill>
        <a:latin typeface="Palatino"/>
        <a:ea typeface="Palatino"/>
        <a:cs typeface="Palatino"/>
        <a:sym typeface="Palatino"/>
      </a:defRPr>
    </a:lvl5pPr>
    <a:lvl6pPr indent="1143000" algn="ctr" defTabSz="584200">
      <a:defRPr sz="2400">
        <a:solidFill>
          <a:srgbClr val="414141"/>
        </a:solidFill>
        <a:latin typeface="Palatino"/>
        <a:ea typeface="Palatino"/>
        <a:cs typeface="Palatino"/>
        <a:sym typeface="Palatino"/>
      </a:defRPr>
    </a:lvl6pPr>
    <a:lvl7pPr indent="1371600" algn="ctr" defTabSz="584200">
      <a:defRPr sz="2400">
        <a:solidFill>
          <a:srgbClr val="414141"/>
        </a:solidFill>
        <a:latin typeface="Palatino"/>
        <a:ea typeface="Palatino"/>
        <a:cs typeface="Palatino"/>
        <a:sym typeface="Palatino"/>
      </a:defRPr>
    </a:lvl7pPr>
    <a:lvl8pPr indent="1600200" algn="ctr" defTabSz="584200">
      <a:defRPr sz="2400">
        <a:solidFill>
          <a:srgbClr val="414141"/>
        </a:solidFill>
        <a:latin typeface="Palatino"/>
        <a:ea typeface="Palatino"/>
        <a:cs typeface="Palatino"/>
        <a:sym typeface="Palatino"/>
      </a:defRPr>
    </a:lvl8pPr>
    <a:lvl9pPr indent="1828800" algn="ctr" defTabSz="584200">
      <a:defRPr sz="2400">
        <a:solidFill>
          <a:srgbClr val="414141"/>
        </a:solidFill>
        <a:latin typeface="Palatino"/>
        <a:ea typeface="Palatino"/>
        <a:cs typeface="Palatino"/>
        <a:sym typeface="Palatin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B0564E"/>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6C7C4E"/>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rgbClr val="A8C3DF"/>
              </a:solidFill>
              <a:prstDash val="solid"/>
              <a:miter lim="400000"/>
            </a:ln>
          </a:left>
          <a:right>
            <a:ln w="12700" cap="flat">
              <a:solidFill>
                <a:srgbClr val="A8C3DF"/>
              </a:solidFill>
              <a:prstDash val="solid"/>
              <a:miter lim="400000"/>
            </a:ln>
          </a:right>
          <a:top>
            <a:ln w="12700" cap="flat">
              <a:solidFill>
                <a:srgbClr val="A8C3DF"/>
              </a:solidFill>
              <a:prstDash val="solid"/>
              <a:miter lim="400000"/>
            </a:ln>
          </a:top>
          <a:bottom>
            <a:ln w="12700" cap="flat">
              <a:solidFill>
                <a:srgbClr val="A8C3DF"/>
              </a:solidFill>
              <a:prstDash val="solid"/>
              <a:miter lim="400000"/>
            </a:ln>
          </a:bottom>
          <a:insideH>
            <a:ln w="12700" cap="flat">
              <a:solidFill>
                <a:srgbClr val="A8C3DF"/>
              </a:solidFill>
              <a:prstDash val="solid"/>
              <a:miter lim="400000"/>
            </a:ln>
          </a:insideH>
          <a:insideV>
            <a:ln w="12700" cap="flat">
              <a:solidFill>
                <a:srgbClr val="A8C3DF"/>
              </a:solidFill>
              <a:prstDash val="solid"/>
              <a:miter lim="400000"/>
            </a:ln>
          </a:insideV>
        </a:tcBdr>
        <a:fill>
          <a:noFill/>
        </a:fill>
      </a:tcStyle>
    </a:wholeTbl>
    <a:band2H>
      <a:tcTxStyle/>
      <a:tcStyle>
        <a:tcBdr/>
        <a:fill>
          <a:solidFill>
            <a:srgbClr val="A8C3DF">
              <a:alpha val="3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8C3DF"/>
              </a:solidFill>
              <a:prstDash val="solid"/>
              <a:miter lim="400000"/>
            </a:ln>
          </a:insideH>
          <a:insideV>
            <a:ln w="12700" cap="flat">
              <a:noFill/>
              <a:miter lim="400000"/>
            </a:ln>
          </a:insideV>
        </a:tcBdr>
        <a:fill>
          <a:solidFill>
            <a:srgbClr val="314975"/>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8C3DF"/>
              </a:solidFill>
              <a:prstDash val="solid"/>
              <a:miter lim="400000"/>
            </a:ln>
          </a:insideH>
          <a:insideV>
            <a:ln w="12700" cap="flat">
              <a:noFill/>
              <a:miter lim="400000"/>
            </a:ln>
          </a:insideV>
        </a:tcBdr>
        <a:fill>
          <a:solidFill>
            <a:srgbClr val="496392"/>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168" y="-96"/>
      </p:cViewPr>
      <p:guideLst>
        <p:guide orient="horz" pos="3072"/>
        <p:guide pos="4096"/>
      </p:guideLst>
    </p:cSldViewPr>
  </p:slideViewPr>
  <p:notesTextViewPr>
    <p:cViewPr>
      <p:scale>
        <a:sx n="1" d="1"/>
        <a:sy n="1" d="1"/>
      </p:scale>
      <p:origin x="0" y="0"/>
    </p:cViewPr>
  </p:notesTextViewPr>
  <p:sorterViewPr>
    <p:cViewPr>
      <p:scale>
        <a:sx n="100" d="100"/>
        <a:sy n="100" d="100"/>
      </p:scale>
      <p:origin x="0" y="1184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342451640"/>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7" name="Shape 7"/>
          <p:cNvSpPr/>
          <p:nvPr/>
        </p:nvSpPr>
        <p:spPr>
          <a:xfrm>
            <a:off x="508000" y="6591300"/>
            <a:ext cx="1199945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8" name="Shape 8"/>
          <p:cNvSpPr/>
          <p:nvPr/>
        </p:nvSpPr>
        <p:spPr>
          <a:xfrm>
            <a:off x="508000" y="4089400"/>
            <a:ext cx="1200001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9" name="Shape 9"/>
          <p:cNvSpPr/>
          <p:nvPr/>
        </p:nvSpPr>
        <p:spPr>
          <a:xfrm rot="16200000">
            <a:off x="7172923" y="5347634"/>
            <a:ext cx="1642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10" name="Shape 10"/>
          <p:cNvSpPr>
            <a:spLocks noGrp="1"/>
          </p:cNvSpPr>
          <p:nvPr>
            <p:ph type="title"/>
          </p:nvPr>
        </p:nvSpPr>
        <p:spPr>
          <a:xfrm>
            <a:off x="508000" y="4140200"/>
            <a:ext cx="7200900" cy="2413000"/>
          </a:xfrm>
          <a:prstGeom prst="rect">
            <a:avLst/>
          </a:prstGeom>
        </p:spPr>
        <p:txBody>
          <a:bodyPr/>
          <a:lstStyle>
            <a:lvl1pPr algn="l"/>
          </a:lstStyle>
          <a:p>
            <a:pPr lvl="0">
              <a:defRPr sz="1800">
                <a:solidFill>
                  <a:srgbClr val="000000"/>
                </a:solidFill>
              </a:defRPr>
            </a:pPr>
            <a:r>
              <a:rPr sz="7000">
                <a:solidFill>
                  <a:srgbClr val="D93E2B"/>
                </a:solidFill>
              </a:rPr>
              <a:t>Title Text</a:t>
            </a:r>
          </a:p>
        </p:txBody>
      </p:sp>
      <p:sp>
        <p:nvSpPr>
          <p:cNvPr id="11" name="Shape 11"/>
          <p:cNvSpPr>
            <a:spLocks noGrp="1"/>
          </p:cNvSpPr>
          <p:nvPr>
            <p:ph type="body"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pPr lvl="0">
              <a:defRPr sz="1800">
                <a:solidFill>
                  <a:srgbClr val="000000"/>
                </a:solidFill>
              </a:defRPr>
            </a:pPr>
            <a:r>
              <a:rPr sz="2400">
                <a:solidFill>
                  <a:srgbClr val="414141"/>
                </a:solidFill>
              </a:rPr>
              <a:t>Body Level One</a:t>
            </a:r>
          </a:p>
          <a:p>
            <a:pPr lvl="1">
              <a:defRPr sz="1800">
                <a:solidFill>
                  <a:srgbClr val="000000"/>
                </a:solidFill>
              </a:defRPr>
            </a:pPr>
            <a:r>
              <a:rPr sz="2400">
                <a:solidFill>
                  <a:srgbClr val="414141"/>
                </a:solidFill>
              </a:rPr>
              <a:t>Body Level Two</a:t>
            </a:r>
          </a:p>
          <a:p>
            <a:pPr lvl="2">
              <a:defRPr sz="1800">
                <a:solidFill>
                  <a:srgbClr val="000000"/>
                </a:solidFill>
              </a:defRPr>
            </a:pPr>
            <a:r>
              <a:rPr sz="2400">
                <a:solidFill>
                  <a:srgbClr val="414141"/>
                </a:solidFill>
              </a:rPr>
              <a:t>Body Level Three</a:t>
            </a:r>
          </a:p>
          <a:p>
            <a:pPr lvl="3">
              <a:defRPr sz="1800">
                <a:solidFill>
                  <a:srgbClr val="000000"/>
                </a:solidFill>
              </a:defRPr>
            </a:pPr>
            <a:r>
              <a:rPr sz="2400">
                <a:solidFill>
                  <a:srgbClr val="414141"/>
                </a:solidFill>
              </a:rPr>
              <a:t>Body Level Four</a:t>
            </a:r>
          </a:p>
          <a:p>
            <a:pPr lvl="4">
              <a:defRPr sz="1800">
                <a:solidFill>
                  <a:srgbClr val="000000"/>
                </a:solidFill>
              </a:defRPr>
            </a:pPr>
            <a:r>
              <a:rPr sz="2400">
                <a:solidFill>
                  <a:srgbClr val="414141"/>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13" name="Shape 13"/>
          <p:cNvSpPr/>
          <p:nvPr/>
        </p:nvSpPr>
        <p:spPr>
          <a:xfrm rot="16200000">
            <a:off x="7172923" y="7874934"/>
            <a:ext cx="1642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14" name="Shape 14"/>
          <p:cNvSpPr/>
          <p:nvPr/>
        </p:nvSpPr>
        <p:spPr>
          <a:xfrm>
            <a:off x="508000" y="9131300"/>
            <a:ext cx="1199945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15" name="Shape 15"/>
          <p:cNvSpPr/>
          <p:nvPr/>
        </p:nvSpPr>
        <p:spPr>
          <a:xfrm>
            <a:off x="508000" y="6629400"/>
            <a:ext cx="1200001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16" name="Shape 16"/>
          <p:cNvSpPr/>
          <p:nvPr/>
        </p:nvSpPr>
        <p:spPr>
          <a:xfrm rot="16200000">
            <a:off x="7172923" y="7874934"/>
            <a:ext cx="1642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17" name="Shape 17"/>
          <p:cNvSpPr>
            <a:spLocks noGrp="1"/>
          </p:cNvSpPr>
          <p:nvPr>
            <p:ph type="title"/>
          </p:nvPr>
        </p:nvSpPr>
        <p:spPr>
          <a:xfrm>
            <a:off x="508000" y="6680200"/>
            <a:ext cx="7200900" cy="2413000"/>
          </a:xfrm>
          <a:prstGeom prst="rect">
            <a:avLst/>
          </a:prstGeom>
        </p:spPr>
        <p:txBody>
          <a:bodyPr/>
          <a:lstStyle>
            <a:lvl1pPr algn="l"/>
          </a:lstStyle>
          <a:p>
            <a:pPr lvl="0">
              <a:defRPr sz="1800">
                <a:solidFill>
                  <a:srgbClr val="000000"/>
                </a:solidFill>
              </a:defRPr>
            </a:pPr>
            <a:r>
              <a:rPr sz="7000">
                <a:solidFill>
                  <a:srgbClr val="D93E2B"/>
                </a:solidFill>
              </a:rPr>
              <a:t>Title Text</a:t>
            </a:r>
          </a:p>
        </p:txBody>
      </p:sp>
      <p:sp>
        <p:nvSpPr>
          <p:cNvPr id="18" name="Shape 18"/>
          <p:cNvSpPr>
            <a:spLocks noGrp="1"/>
          </p:cNvSpPr>
          <p:nvPr>
            <p:ph type="body"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pPr lvl="0">
              <a:defRPr sz="1800">
                <a:solidFill>
                  <a:srgbClr val="000000"/>
                </a:solidFill>
              </a:defRPr>
            </a:pPr>
            <a:r>
              <a:rPr sz="2400">
                <a:solidFill>
                  <a:srgbClr val="414141"/>
                </a:solidFill>
              </a:rPr>
              <a:t>Body Level One</a:t>
            </a:r>
          </a:p>
          <a:p>
            <a:pPr lvl="1">
              <a:defRPr sz="1800">
                <a:solidFill>
                  <a:srgbClr val="000000"/>
                </a:solidFill>
              </a:defRPr>
            </a:pPr>
            <a:r>
              <a:rPr sz="2400">
                <a:solidFill>
                  <a:srgbClr val="414141"/>
                </a:solidFill>
              </a:rPr>
              <a:t>Body Level Two</a:t>
            </a:r>
          </a:p>
          <a:p>
            <a:pPr lvl="2">
              <a:defRPr sz="1800">
                <a:solidFill>
                  <a:srgbClr val="000000"/>
                </a:solidFill>
              </a:defRPr>
            </a:pPr>
            <a:r>
              <a:rPr sz="2400">
                <a:solidFill>
                  <a:srgbClr val="414141"/>
                </a:solidFill>
              </a:rPr>
              <a:t>Body Level Three</a:t>
            </a:r>
          </a:p>
          <a:p>
            <a:pPr lvl="3">
              <a:defRPr sz="1800">
                <a:solidFill>
                  <a:srgbClr val="000000"/>
                </a:solidFill>
              </a:defRPr>
            </a:pPr>
            <a:r>
              <a:rPr sz="2400">
                <a:solidFill>
                  <a:srgbClr val="414141"/>
                </a:solidFill>
              </a:rPr>
              <a:t>Body Level Four</a:t>
            </a:r>
          </a:p>
          <a:p>
            <a:pPr lvl="4">
              <a:defRPr sz="1800">
                <a:solidFill>
                  <a:srgbClr val="000000"/>
                </a:solidFill>
              </a:defRPr>
            </a:pPr>
            <a:r>
              <a:rPr sz="2400">
                <a:solidFill>
                  <a:srgbClr val="414141"/>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20" name="Shape 20"/>
          <p:cNvSpPr>
            <a:spLocks noGrp="1"/>
          </p:cNvSpPr>
          <p:nvPr>
            <p:ph type="title"/>
          </p:nvPr>
        </p:nvSpPr>
        <p:spPr>
          <a:xfrm>
            <a:off x="508000" y="3670300"/>
            <a:ext cx="11988800" cy="2413000"/>
          </a:xfrm>
          <a:prstGeom prst="rect">
            <a:avLst/>
          </a:prstGeom>
        </p:spPr>
        <p:txBody>
          <a:bodyPr/>
          <a:lstStyle/>
          <a:p>
            <a:pPr lvl="0">
              <a:defRPr sz="1800">
                <a:solidFill>
                  <a:srgbClr val="000000"/>
                </a:solidFill>
              </a:defRPr>
            </a:pPr>
            <a:r>
              <a:rPr sz="7000">
                <a:solidFill>
                  <a:srgbClr val="D93E2B"/>
                </a:solidFill>
              </a:rPr>
              <a:t>Title Text</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22" name="Shape 22"/>
          <p:cNvSpPr/>
          <p:nvPr/>
        </p:nvSpPr>
        <p:spPr>
          <a:xfrm>
            <a:off x="508000" y="4876800"/>
            <a:ext cx="567637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23" name="Shape 23"/>
          <p:cNvSpPr/>
          <p:nvPr/>
        </p:nvSpPr>
        <p:spPr>
          <a:xfrm>
            <a:off x="508000" y="2768600"/>
            <a:ext cx="5676316"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508000" y="2806700"/>
            <a:ext cx="5676900" cy="2032000"/>
          </a:xfrm>
          <a:prstGeom prst="rect">
            <a:avLst/>
          </a:prstGeom>
        </p:spPr>
        <p:txBody>
          <a:bodyPr/>
          <a:lstStyle>
            <a:lvl1pPr algn="l">
              <a:defRPr sz="5600"/>
            </a:lvl1pPr>
          </a:lstStyle>
          <a:p>
            <a:pPr lvl="0">
              <a:defRPr sz="1800">
                <a:solidFill>
                  <a:srgbClr val="000000"/>
                </a:solidFill>
              </a:defRPr>
            </a:pPr>
            <a:r>
              <a:rPr sz="5600">
                <a:solidFill>
                  <a:srgbClr val="D93E2B"/>
                </a:solidFill>
              </a:rPr>
              <a:t>Title Text</a:t>
            </a:r>
          </a:p>
        </p:txBody>
      </p:sp>
      <p:sp>
        <p:nvSpPr>
          <p:cNvPr id="25" name="Shape 25"/>
          <p:cNvSpPr>
            <a:spLocks noGrp="1"/>
          </p:cNvSpPr>
          <p:nvPr>
            <p:ph type="body"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pPr lvl="0">
              <a:defRPr sz="1800">
                <a:solidFill>
                  <a:srgbClr val="000000"/>
                </a:solidFill>
              </a:defRPr>
            </a:pPr>
            <a:r>
              <a:rPr sz="2400">
                <a:solidFill>
                  <a:srgbClr val="414141"/>
                </a:solidFill>
              </a:rPr>
              <a:t>Body Level One</a:t>
            </a:r>
          </a:p>
          <a:p>
            <a:pPr lvl="1">
              <a:defRPr sz="1800">
                <a:solidFill>
                  <a:srgbClr val="000000"/>
                </a:solidFill>
              </a:defRPr>
            </a:pPr>
            <a:r>
              <a:rPr sz="2400">
                <a:solidFill>
                  <a:srgbClr val="414141"/>
                </a:solidFill>
              </a:rPr>
              <a:t>Body Level Two</a:t>
            </a:r>
          </a:p>
          <a:p>
            <a:pPr lvl="2">
              <a:defRPr sz="1800">
                <a:solidFill>
                  <a:srgbClr val="000000"/>
                </a:solidFill>
              </a:defRPr>
            </a:pPr>
            <a:r>
              <a:rPr sz="2400">
                <a:solidFill>
                  <a:srgbClr val="414141"/>
                </a:solidFill>
              </a:rPr>
              <a:t>Body Level Three</a:t>
            </a:r>
          </a:p>
          <a:p>
            <a:pPr lvl="3">
              <a:defRPr sz="1800">
                <a:solidFill>
                  <a:srgbClr val="000000"/>
                </a:solidFill>
              </a:defRPr>
            </a:pPr>
            <a:r>
              <a:rPr sz="2400">
                <a:solidFill>
                  <a:srgbClr val="414141"/>
                </a:solidFill>
              </a:rPr>
              <a:t>Body Level Four</a:t>
            </a:r>
          </a:p>
          <a:p>
            <a:pPr lvl="4">
              <a:defRPr sz="1800">
                <a:solidFill>
                  <a:srgbClr val="000000"/>
                </a:solidFill>
              </a:defRPr>
            </a:pPr>
            <a:r>
              <a:rPr sz="2400">
                <a:solidFill>
                  <a:srgbClr val="414141"/>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lstStyle/>
          <a:p>
            <a:pPr lvl="0">
              <a:defRPr sz="1800">
                <a:solidFill>
                  <a:srgbClr val="000000"/>
                </a:solidFill>
              </a:defRPr>
            </a:pPr>
            <a:r>
              <a:rPr sz="7000">
                <a:solidFill>
                  <a:srgbClr val="D93E2B"/>
                </a:solidFill>
              </a:rPr>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a:solidFill>
                  <a:srgbClr val="000000"/>
                </a:solidFill>
              </a:defRPr>
            </a:pPr>
            <a:r>
              <a:rPr sz="7000">
                <a:solidFill>
                  <a:srgbClr val="D93E2B"/>
                </a:solidFill>
              </a:rPr>
              <a:t>Title Text</a:t>
            </a:r>
          </a:p>
        </p:txBody>
      </p:sp>
      <p:sp>
        <p:nvSpPr>
          <p:cNvPr id="30" name="Shape 30"/>
          <p:cNvSpPr>
            <a:spLocks noGrp="1"/>
          </p:cNvSpPr>
          <p:nvPr>
            <p:ph type="body" idx="1"/>
          </p:nvPr>
        </p:nvSpPr>
        <p:spPr>
          <a:prstGeom prst="rect">
            <a:avLst/>
          </a:prstGeom>
        </p:spPr>
        <p:txBody>
          <a:bodyPr/>
          <a:lstStyle/>
          <a:p>
            <a:pPr lvl="0">
              <a:defRPr sz="1800">
                <a:solidFill>
                  <a:srgbClr val="000000"/>
                </a:solidFill>
              </a:defRPr>
            </a:pPr>
            <a:r>
              <a:rPr sz="3600">
                <a:solidFill>
                  <a:srgbClr val="414141"/>
                </a:solidFill>
              </a:rPr>
              <a:t>Body Level One</a:t>
            </a:r>
          </a:p>
          <a:p>
            <a:pPr lvl="1">
              <a:defRPr sz="1800">
                <a:solidFill>
                  <a:srgbClr val="000000"/>
                </a:solidFill>
              </a:defRPr>
            </a:pPr>
            <a:r>
              <a:rPr sz="3600">
                <a:solidFill>
                  <a:srgbClr val="414141"/>
                </a:solidFill>
              </a:rPr>
              <a:t>Body Level Two</a:t>
            </a:r>
          </a:p>
          <a:p>
            <a:pPr lvl="2">
              <a:defRPr sz="1800">
                <a:solidFill>
                  <a:srgbClr val="000000"/>
                </a:solidFill>
              </a:defRPr>
            </a:pPr>
            <a:r>
              <a:rPr sz="3600">
                <a:solidFill>
                  <a:srgbClr val="414141"/>
                </a:solidFill>
              </a:rPr>
              <a:t>Body Level Three</a:t>
            </a:r>
          </a:p>
          <a:p>
            <a:pPr lvl="3">
              <a:defRPr sz="1800">
                <a:solidFill>
                  <a:srgbClr val="000000"/>
                </a:solidFill>
              </a:defRPr>
            </a:pPr>
            <a:r>
              <a:rPr sz="3600">
                <a:solidFill>
                  <a:srgbClr val="414141"/>
                </a:solidFill>
              </a:rPr>
              <a:t>Body Level Four</a:t>
            </a:r>
          </a:p>
          <a:p>
            <a:pPr lvl="4">
              <a:defRPr sz="1800">
                <a:solidFill>
                  <a:srgbClr val="000000"/>
                </a:solidFill>
              </a:defRPr>
            </a:pPr>
            <a:r>
              <a:rPr sz="3600">
                <a:solidFill>
                  <a:srgbClr val="414141"/>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pPr lvl="0">
              <a:defRPr sz="1800">
                <a:solidFill>
                  <a:srgbClr val="000000"/>
                </a:solidFill>
              </a:defRPr>
            </a:pPr>
            <a:r>
              <a:rPr sz="7000">
                <a:solidFill>
                  <a:srgbClr val="D93E2B"/>
                </a:solidFill>
              </a:rPr>
              <a:t>Title Text</a:t>
            </a:r>
          </a:p>
        </p:txBody>
      </p:sp>
      <p:sp>
        <p:nvSpPr>
          <p:cNvPr id="33" name="Shape 33"/>
          <p:cNvSpPr>
            <a:spLocks noGrp="1"/>
          </p:cNvSpPr>
          <p:nvPr>
            <p:ph type="body"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pPr lvl="0">
              <a:defRPr sz="1800">
                <a:solidFill>
                  <a:srgbClr val="000000"/>
                </a:solidFill>
              </a:defRPr>
            </a:pPr>
            <a:r>
              <a:rPr sz="3000">
                <a:solidFill>
                  <a:srgbClr val="414141"/>
                </a:solidFill>
              </a:rPr>
              <a:t>Body Level One</a:t>
            </a:r>
          </a:p>
          <a:p>
            <a:pPr lvl="1">
              <a:defRPr sz="1800">
                <a:solidFill>
                  <a:srgbClr val="000000"/>
                </a:solidFill>
              </a:defRPr>
            </a:pPr>
            <a:r>
              <a:rPr sz="3000">
                <a:solidFill>
                  <a:srgbClr val="414141"/>
                </a:solidFill>
              </a:rPr>
              <a:t>Body Level Two</a:t>
            </a:r>
          </a:p>
          <a:p>
            <a:pPr lvl="2">
              <a:defRPr sz="1800">
                <a:solidFill>
                  <a:srgbClr val="000000"/>
                </a:solidFill>
              </a:defRPr>
            </a:pPr>
            <a:r>
              <a:rPr sz="3000">
                <a:solidFill>
                  <a:srgbClr val="414141"/>
                </a:solidFill>
              </a:rPr>
              <a:t>Body Level Three</a:t>
            </a:r>
          </a:p>
          <a:p>
            <a:pPr lvl="3">
              <a:defRPr sz="1800">
                <a:solidFill>
                  <a:srgbClr val="000000"/>
                </a:solidFill>
              </a:defRPr>
            </a:pPr>
            <a:r>
              <a:rPr sz="3000">
                <a:solidFill>
                  <a:srgbClr val="414141"/>
                </a:solidFill>
              </a:rPr>
              <a:t>Body Level Four</a:t>
            </a:r>
          </a:p>
          <a:p>
            <a:pPr lvl="4">
              <a:defRPr sz="1800">
                <a:solidFill>
                  <a:srgbClr val="000000"/>
                </a:solidFill>
              </a:defRPr>
            </a:pPr>
            <a:r>
              <a:rPr sz="3000">
                <a:solidFill>
                  <a:srgbClr val="414141"/>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35" name="Shape 35"/>
          <p:cNvSpPr>
            <a:spLocks noGrp="1"/>
          </p:cNvSpPr>
          <p:nvPr>
            <p:ph type="body" idx="1"/>
          </p:nvPr>
        </p:nvSpPr>
        <p:spPr>
          <a:xfrm>
            <a:off x="508000" y="1270000"/>
            <a:ext cx="11988800" cy="7213600"/>
          </a:xfrm>
          <a:prstGeom prst="rect">
            <a:avLst/>
          </a:prstGeom>
        </p:spPr>
        <p:txBody>
          <a:bodyPr/>
          <a:lstStyle/>
          <a:p>
            <a:pPr lvl="0">
              <a:defRPr sz="1800">
                <a:solidFill>
                  <a:srgbClr val="000000"/>
                </a:solidFill>
              </a:defRPr>
            </a:pPr>
            <a:r>
              <a:rPr sz="3600">
                <a:solidFill>
                  <a:srgbClr val="414141"/>
                </a:solidFill>
              </a:rPr>
              <a:t>Body Level One</a:t>
            </a:r>
          </a:p>
          <a:p>
            <a:pPr lvl="1">
              <a:defRPr sz="1800">
                <a:solidFill>
                  <a:srgbClr val="000000"/>
                </a:solidFill>
              </a:defRPr>
            </a:pPr>
            <a:r>
              <a:rPr sz="3600">
                <a:solidFill>
                  <a:srgbClr val="414141"/>
                </a:solidFill>
              </a:rPr>
              <a:t>Body Level Two</a:t>
            </a:r>
          </a:p>
          <a:p>
            <a:pPr lvl="2">
              <a:defRPr sz="1800">
                <a:solidFill>
                  <a:srgbClr val="000000"/>
                </a:solidFill>
              </a:defRPr>
            </a:pPr>
            <a:r>
              <a:rPr sz="3600">
                <a:solidFill>
                  <a:srgbClr val="414141"/>
                </a:solidFill>
              </a:rPr>
              <a:t>Body Level Three</a:t>
            </a:r>
          </a:p>
          <a:p>
            <a:pPr lvl="3">
              <a:defRPr sz="1800">
                <a:solidFill>
                  <a:srgbClr val="000000"/>
                </a:solidFill>
              </a:defRPr>
            </a:pPr>
            <a:r>
              <a:rPr sz="3600">
                <a:solidFill>
                  <a:srgbClr val="414141"/>
                </a:solidFill>
              </a:rPr>
              <a:t>Body Level Four</a:t>
            </a:r>
          </a:p>
          <a:p>
            <a:pPr lvl="4">
              <a:defRPr sz="1800">
                <a:solidFill>
                  <a:srgbClr val="000000"/>
                </a:solidFill>
              </a:defRPr>
            </a:pPr>
            <a:r>
              <a:rPr sz="3600">
                <a:solidFill>
                  <a:srgbClr val="414141"/>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508000" y="2171700"/>
            <a:ext cx="119972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3" name="Shape 3"/>
          <p:cNvSpPr/>
          <p:nvPr/>
        </p:nvSpPr>
        <p:spPr>
          <a:xfrm>
            <a:off x="508000" y="635000"/>
            <a:ext cx="119972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Helvetica"/>
                <a:ea typeface="Helvetica"/>
                <a:cs typeface="Helvetica"/>
                <a:sym typeface="Helvetica"/>
              </a:defRPr>
            </a:pPr>
            <a:endParaRPr/>
          </a:p>
        </p:txBody>
      </p:sp>
      <p:sp>
        <p:nvSpPr>
          <p:cNvPr id="4" name="Shape 4"/>
          <p:cNvSpPr>
            <a:spLocks noGrp="1"/>
          </p:cNvSpPr>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7000">
                <a:solidFill>
                  <a:srgbClr val="D93E2B"/>
                </a:solidFill>
              </a:rPr>
              <a:t>Title Text</a:t>
            </a:r>
          </a:p>
        </p:txBody>
      </p:sp>
      <p:sp>
        <p:nvSpPr>
          <p:cNvPr id="5" name="Shape 5"/>
          <p:cNvSpPr>
            <a:spLocks noGrp="1"/>
          </p:cNvSpPr>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3600">
                <a:solidFill>
                  <a:srgbClr val="414141"/>
                </a:solidFill>
              </a:rPr>
              <a:t>Body Level One</a:t>
            </a:r>
          </a:p>
          <a:p>
            <a:pPr lvl="1">
              <a:defRPr sz="1800">
                <a:solidFill>
                  <a:srgbClr val="000000"/>
                </a:solidFill>
              </a:defRPr>
            </a:pPr>
            <a:r>
              <a:rPr sz="3600">
                <a:solidFill>
                  <a:srgbClr val="414141"/>
                </a:solidFill>
              </a:rPr>
              <a:t>Body Level Two</a:t>
            </a:r>
          </a:p>
          <a:p>
            <a:pPr lvl="2">
              <a:defRPr sz="1800">
                <a:solidFill>
                  <a:srgbClr val="000000"/>
                </a:solidFill>
              </a:defRPr>
            </a:pPr>
            <a:r>
              <a:rPr sz="3600">
                <a:solidFill>
                  <a:srgbClr val="414141"/>
                </a:solidFill>
              </a:rPr>
              <a:t>Body Level Three</a:t>
            </a:r>
          </a:p>
          <a:p>
            <a:pPr lvl="3">
              <a:defRPr sz="1800">
                <a:solidFill>
                  <a:srgbClr val="000000"/>
                </a:solidFill>
              </a:defRPr>
            </a:pPr>
            <a:r>
              <a:rPr sz="3600">
                <a:solidFill>
                  <a:srgbClr val="414141"/>
                </a:solidFill>
              </a:rPr>
              <a:t>Body Level Four</a:t>
            </a:r>
          </a:p>
          <a:p>
            <a:pPr lvl="4">
              <a:defRPr sz="1800">
                <a:solidFill>
                  <a:srgbClr val="000000"/>
                </a:solidFill>
              </a:defRPr>
            </a:pPr>
            <a:r>
              <a:rPr sz="3600">
                <a:solidFill>
                  <a:srgbClr val="414141"/>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algn="ctr" defTabSz="584200">
        <a:lnSpc>
          <a:spcPct val="90000"/>
        </a:lnSpc>
        <a:spcBef>
          <a:spcPts val="1600"/>
        </a:spcBef>
        <a:defRPr sz="7000">
          <a:solidFill>
            <a:srgbClr val="D93E2B"/>
          </a:solidFill>
          <a:latin typeface="+mn-lt"/>
          <a:ea typeface="+mn-ea"/>
          <a:cs typeface="+mn-cs"/>
          <a:sym typeface="Bodoni SvtyTwo ITC TT-Book"/>
        </a:defRPr>
      </a:lvl1pPr>
      <a:lvl2pPr indent="228600" algn="ctr" defTabSz="584200">
        <a:lnSpc>
          <a:spcPct val="90000"/>
        </a:lnSpc>
        <a:spcBef>
          <a:spcPts val="1600"/>
        </a:spcBef>
        <a:defRPr sz="7000">
          <a:solidFill>
            <a:srgbClr val="D93E2B"/>
          </a:solidFill>
          <a:latin typeface="+mn-lt"/>
          <a:ea typeface="+mn-ea"/>
          <a:cs typeface="+mn-cs"/>
          <a:sym typeface="Bodoni SvtyTwo ITC TT-Book"/>
        </a:defRPr>
      </a:lvl2pPr>
      <a:lvl3pPr indent="457200" algn="ctr" defTabSz="584200">
        <a:lnSpc>
          <a:spcPct val="90000"/>
        </a:lnSpc>
        <a:spcBef>
          <a:spcPts val="1600"/>
        </a:spcBef>
        <a:defRPr sz="7000">
          <a:solidFill>
            <a:srgbClr val="D93E2B"/>
          </a:solidFill>
          <a:latin typeface="+mn-lt"/>
          <a:ea typeface="+mn-ea"/>
          <a:cs typeface="+mn-cs"/>
          <a:sym typeface="Bodoni SvtyTwo ITC TT-Book"/>
        </a:defRPr>
      </a:lvl3pPr>
      <a:lvl4pPr indent="685800" algn="ctr" defTabSz="584200">
        <a:lnSpc>
          <a:spcPct val="90000"/>
        </a:lnSpc>
        <a:spcBef>
          <a:spcPts val="1600"/>
        </a:spcBef>
        <a:defRPr sz="7000">
          <a:solidFill>
            <a:srgbClr val="D93E2B"/>
          </a:solidFill>
          <a:latin typeface="+mn-lt"/>
          <a:ea typeface="+mn-ea"/>
          <a:cs typeface="+mn-cs"/>
          <a:sym typeface="Bodoni SvtyTwo ITC TT-Book"/>
        </a:defRPr>
      </a:lvl4pPr>
      <a:lvl5pPr indent="914400" algn="ctr" defTabSz="584200">
        <a:lnSpc>
          <a:spcPct val="90000"/>
        </a:lnSpc>
        <a:spcBef>
          <a:spcPts val="1600"/>
        </a:spcBef>
        <a:defRPr sz="7000">
          <a:solidFill>
            <a:srgbClr val="D93E2B"/>
          </a:solidFill>
          <a:latin typeface="+mn-lt"/>
          <a:ea typeface="+mn-ea"/>
          <a:cs typeface="+mn-cs"/>
          <a:sym typeface="Bodoni SvtyTwo ITC TT-Book"/>
        </a:defRPr>
      </a:lvl5pPr>
      <a:lvl6pPr indent="1143000" algn="ctr" defTabSz="584200">
        <a:lnSpc>
          <a:spcPct val="90000"/>
        </a:lnSpc>
        <a:spcBef>
          <a:spcPts val="1600"/>
        </a:spcBef>
        <a:defRPr sz="7000">
          <a:solidFill>
            <a:srgbClr val="D93E2B"/>
          </a:solidFill>
          <a:latin typeface="+mn-lt"/>
          <a:ea typeface="+mn-ea"/>
          <a:cs typeface="+mn-cs"/>
          <a:sym typeface="Bodoni SvtyTwo ITC TT-Book"/>
        </a:defRPr>
      </a:lvl6pPr>
      <a:lvl7pPr indent="1371600" algn="ctr" defTabSz="584200">
        <a:lnSpc>
          <a:spcPct val="90000"/>
        </a:lnSpc>
        <a:spcBef>
          <a:spcPts val="1600"/>
        </a:spcBef>
        <a:defRPr sz="7000">
          <a:solidFill>
            <a:srgbClr val="D93E2B"/>
          </a:solidFill>
          <a:latin typeface="+mn-lt"/>
          <a:ea typeface="+mn-ea"/>
          <a:cs typeface="+mn-cs"/>
          <a:sym typeface="Bodoni SvtyTwo ITC TT-Book"/>
        </a:defRPr>
      </a:lvl7pPr>
      <a:lvl8pPr indent="1600200" algn="ctr" defTabSz="584200">
        <a:lnSpc>
          <a:spcPct val="90000"/>
        </a:lnSpc>
        <a:spcBef>
          <a:spcPts val="1600"/>
        </a:spcBef>
        <a:defRPr sz="7000">
          <a:solidFill>
            <a:srgbClr val="D93E2B"/>
          </a:solidFill>
          <a:latin typeface="+mn-lt"/>
          <a:ea typeface="+mn-ea"/>
          <a:cs typeface="+mn-cs"/>
          <a:sym typeface="Bodoni SvtyTwo ITC TT-Book"/>
        </a:defRPr>
      </a:lvl8pPr>
      <a:lvl9pPr indent="1828800" algn="ctr" defTabSz="584200">
        <a:lnSpc>
          <a:spcPct val="90000"/>
        </a:lnSpc>
        <a:spcBef>
          <a:spcPts val="1600"/>
        </a:spcBef>
        <a:defRPr sz="7000">
          <a:solidFill>
            <a:srgbClr val="D93E2B"/>
          </a:solidFill>
          <a:latin typeface="+mn-lt"/>
          <a:ea typeface="+mn-ea"/>
          <a:cs typeface="+mn-cs"/>
          <a:sym typeface="Bodoni SvtyTwo ITC TT-Book"/>
        </a:defRPr>
      </a:lvl9pPr>
    </p:titleStyle>
    <p:bodyStyle>
      <a:lvl1pPr marL="469900" indent="-469900" defTabSz="5842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1pPr>
      <a:lvl2pPr marL="939800" indent="-469900" defTabSz="5842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2pPr>
      <a:lvl3pPr marL="1409700" indent="-469900" defTabSz="5842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3pPr>
      <a:lvl4pPr marL="1879600" indent="-469900" defTabSz="5842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4pPr>
      <a:lvl5pPr marL="2349500" indent="-469900" defTabSz="5842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5pPr>
      <a:lvl6pPr marL="2819400" indent="-469900" defTabSz="5842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6pPr>
      <a:lvl7pPr marL="3289300" indent="-469900" defTabSz="5842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7pPr>
      <a:lvl8pPr marL="3759200" indent="-469900" defTabSz="5842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8pPr>
      <a:lvl9pPr marL="4229100" indent="-469900" defTabSz="584200">
        <a:spcBef>
          <a:spcPts val="2400"/>
        </a:spcBef>
        <a:buClr>
          <a:srgbClr val="929292"/>
        </a:buClr>
        <a:buSzPct val="60000"/>
        <a:buFont typeface="Zapf Dingbats"/>
        <a:buChar char="❖"/>
        <a:defRPr sz="3600">
          <a:solidFill>
            <a:srgbClr val="414141"/>
          </a:solidFill>
          <a:latin typeface="Palatino"/>
          <a:ea typeface="Palatino"/>
          <a:cs typeface="Palatino"/>
          <a:sym typeface="Palatino"/>
        </a:defRPr>
      </a:lvl9pPr>
    </p:bodyStyle>
    <p:otherStyle>
      <a:lvl1pPr algn="ctr" defTabSz="584200">
        <a:defRPr>
          <a:solidFill>
            <a:schemeClr val="tx1"/>
          </a:solidFill>
          <a:latin typeface="+mn-lt"/>
          <a:ea typeface="+mn-ea"/>
          <a:cs typeface="+mn-cs"/>
          <a:sym typeface="Palatino"/>
        </a:defRPr>
      </a:lvl1pPr>
      <a:lvl2pPr indent="228600" algn="ctr" defTabSz="584200">
        <a:defRPr>
          <a:solidFill>
            <a:schemeClr val="tx1"/>
          </a:solidFill>
          <a:latin typeface="+mn-lt"/>
          <a:ea typeface="+mn-ea"/>
          <a:cs typeface="+mn-cs"/>
          <a:sym typeface="Palatino"/>
        </a:defRPr>
      </a:lvl2pPr>
      <a:lvl3pPr indent="457200" algn="ctr" defTabSz="584200">
        <a:defRPr>
          <a:solidFill>
            <a:schemeClr val="tx1"/>
          </a:solidFill>
          <a:latin typeface="+mn-lt"/>
          <a:ea typeface="+mn-ea"/>
          <a:cs typeface="+mn-cs"/>
          <a:sym typeface="Palatino"/>
        </a:defRPr>
      </a:lvl3pPr>
      <a:lvl4pPr indent="685800" algn="ctr" defTabSz="584200">
        <a:defRPr>
          <a:solidFill>
            <a:schemeClr val="tx1"/>
          </a:solidFill>
          <a:latin typeface="+mn-lt"/>
          <a:ea typeface="+mn-ea"/>
          <a:cs typeface="+mn-cs"/>
          <a:sym typeface="Palatino"/>
        </a:defRPr>
      </a:lvl4pPr>
      <a:lvl5pPr indent="914400" algn="ctr" defTabSz="584200">
        <a:defRPr>
          <a:solidFill>
            <a:schemeClr val="tx1"/>
          </a:solidFill>
          <a:latin typeface="+mn-lt"/>
          <a:ea typeface="+mn-ea"/>
          <a:cs typeface="+mn-cs"/>
          <a:sym typeface="Palatino"/>
        </a:defRPr>
      </a:lvl5pPr>
      <a:lvl6pPr indent="1143000" algn="ctr" defTabSz="584200">
        <a:defRPr>
          <a:solidFill>
            <a:schemeClr val="tx1"/>
          </a:solidFill>
          <a:latin typeface="+mn-lt"/>
          <a:ea typeface="+mn-ea"/>
          <a:cs typeface="+mn-cs"/>
          <a:sym typeface="Palatino"/>
        </a:defRPr>
      </a:lvl6pPr>
      <a:lvl7pPr indent="1371600" algn="ctr" defTabSz="584200">
        <a:defRPr>
          <a:solidFill>
            <a:schemeClr val="tx1"/>
          </a:solidFill>
          <a:latin typeface="+mn-lt"/>
          <a:ea typeface="+mn-ea"/>
          <a:cs typeface="+mn-cs"/>
          <a:sym typeface="Palatino"/>
        </a:defRPr>
      </a:lvl7pPr>
      <a:lvl8pPr indent="1600200" algn="ctr" defTabSz="584200">
        <a:defRPr>
          <a:solidFill>
            <a:schemeClr val="tx1"/>
          </a:solidFill>
          <a:latin typeface="+mn-lt"/>
          <a:ea typeface="+mn-ea"/>
          <a:cs typeface="+mn-cs"/>
          <a:sym typeface="Palatino"/>
        </a:defRPr>
      </a:lvl8pPr>
      <a:lvl9pPr indent="1828800" algn="ctr" defTabSz="584200">
        <a:defRPr>
          <a:solidFill>
            <a:schemeClr val="tx1"/>
          </a:solidFill>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hyperlink" Target="http://jphmm.gobics.de/tmp/jphmm/8995/seq_1.data" TargetMode="External"/><Relationship Id="rId4" Type="http://schemas.openxmlformats.org/officeDocument/2006/relationships/hyperlink" Target="http://jphmm.gobics.de/tmp/jphmm/8995/seq_1.UR_BPI.data" TargetMode="External"/><Relationship Id="rId5" Type="http://schemas.openxmlformats.org/officeDocument/2006/relationships/hyperlink" Target="http://www.hiv.lanl.gov/content/sequence/HIV/REVIEWS/HXB2.html" TargetMode="External"/><Relationship Id="rId6" Type="http://schemas.openxmlformats.org/officeDocument/2006/relationships/hyperlink" Target="http://jphmm.gobics.de/tmp/jphmm/8995/seq_1.out.orig" TargetMode="External"/><Relationship Id="rId7" Type="http://schemas.openxmlformats.org/officeDocument/2006/relationships/hyperlink" Target="http://jphmm.gobics.de/tmp/jphmm/8995/seq_1.out" TargetMode="External"/><Relationship Id="rId8" Type="http://schemas.openxmlformats.org/officeDocument/2006/relationships/hyperlink" Target="http://jphmm.gobics.de/tmp/jphmm/8995/seq_1.UR_BPI.out" TargetMode="External"/><Relationship Id="rId1" Type="http://schemas.openxmlformats.org/officeDocument/2006/relationships/slideLayout" Target="../slideLayouts/slideLayout12.xml"/><Relationship Id="rId2" Type="http://schemas.openxmlformats.org/officeDocument/2006/relationships/hyperlink" Target="http://jphmm.gobics.de/tmp/jphmm/8995/seq_1.data.ori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12.xml"/><Relationship Id="rId2"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 Id="rId3"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png"/><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png"/><Relationship Id="rId3"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 Id="rId3"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a:spLocks noGrp="1"/>
          </p:cNvSpPr>
          <p:nvPr>
            <p:ph type="title"/>
          </p:nvPr>
        </p:nvSpPr>
        <p:spPr>
          <a:xfrm>
            <a:off x="635000" y="1143000"/>
            <a:ext cx="11988800" cy="2413000"/>
          </a:xfrm>
          <a:prstGeom prst="rect">
            <a:avLst/>
          </a:prstGeom>
        </p:spPr>
        <p:txBody>
          <a:bodyPr>
            <a:normAutofit fontScale="90000"/>
          </a:bodyPr>
          <a:lstStyle/>
          <a:p>
            <a:pPr lvl="0">
              <a:defRPr sz="1800">
                <a:solidFill>
                  <a:srgbClr val="000000"/>
                </a:solidFill>
              </a:defRPr>
            </a:pPr>
            <a:r>
              <a:rPr sz="7000" dirty="0">
                <a:solidFill>
                  <a:srgbClr val="D93E2B"/>
                </a:solidFill>
              </a:rPr>
              <a:t>Molecular epidemiology of HIV-1 in central region of Nepal</a:t>
            </a:r>
          </a:p>
        </p:txBody>
      </p:sp>
      <p:sp>
        <p:nvSpPr>
          <p:cNvPr id="3" name="Rectangle 2"/>
          <p:cNvSpPr/>
          <p:nvPr/>
        </p:nvSpPr>
        <p:spPr>
          <a:xfrm>
            <a:off x="3149600" y="4114800"/>
            <a:ext cx="6502400" cy="1261884"/>
          </a:xfrm>
          <a:prstGeom prst="rect">
            <a:avLst/>
          </a:prstGeom>
        </p:spPr>
        <p:txBody>
          <a:bodyPr>
            <a:spAutoFit/>
          </a:bodyPr>
          <a:lstStyle/>
          <a:p>
            <a:r>
              <a:rPr lang="it-IT" sz="2800" b="1" dirty="0"/>
              <a:t>Nirajan Bhusal</a:t>
            </a:r>
            <a:r>
              <a:rPr lang="it-IT" sz="2800" b="1" baseline="30000" dirty="0"/>
              <a:t>1,2</a:t>
            </a:r>
            <a:r>
              <a:rPr lang="it-IT" b="1" dirty="0"/>
              <a:t>, </a:t>
            </a:r>
            <a:r>
              <a:rPr lang="it-IT" dirty="0" err="1"/>
              <a:t>Navin</a:t>
            </a:r>
            <a:r>
              <a:rPr lang="it-IT" dirty="0"/>
              <a:t> Horthongkham</a:t>
            </a:r>
            <a:r>
              <a:rPr lang="it-IT" baseline="30000" dirty="0"/>
              <a:t>1</a:t>
            </a:r>
            <a:r>
              <a:rPr lang="it-IT" dirty="0"/>
              <a:t>, </a:t>
            </a:r>
            <a:r>
              <a:rPr lang="it-IT" dirty="0" err="1"/>
              <a:t>Niracha</a:t>
            </a:r>
            <a:r>
              <a:rPr lang="it-IT" dirty="0"/>
              <a:t> Athipanyasilp</a:t>
            </a:r>
            <a:r>
              <a:rPr lang="it-IT" baseline="30000" dirty="0"/>
              <a:t>1</a:t>
            </a:r>
            <a:r>
              <a:rPr lang="it-IT" dirty="0"/>
              <a:t>, </a:t>
            </a:r>
            <a:r>
              <a:rPr lang="it-IT" dirty="0" err="1"/>
              <a:t>Wannee</a:t>
            </a:r>
            <a:r>
              <a:rPr lang="it-IT" dirty="0"/>
              <a:t> Kantakamalakul</a:t>
            </a:r>
            <a:r>
              <a:rPr lang="it-IT" baseline="30000" dirty="0"/>
              <a:t>1</a:t>
            </a:r>
            <a:r>
              <a:rPr lang="it-IT" dirty="0"/>
              <a:t>, </a:t>
            </a:r>
            <a:r>
              <a:rPr lang="it-IT" dirty="0" err="1"/>
              <a:t>Ruengpung</a:t>
            </a:r>
            <a:r>
              <a:rPr lang="it-IT" dirty="0"/>
              <a:t> Sutthent</a:t>
            </a:r>
            <a:r>
              <a:rPr lang="it-IT" baseline="30000" dirty="0"/>
              <a:t>1</a:t>
            </a:r>
            <a:endParaRPr lang="en-US" dirty="0"/>
          </a:p>
        </p:txBody>
      </p:sp>
      <p:sp>
        <p:nvSpPr>
          <p:cNvPr id="5" name="Rectangle 4"/>
          <p:cNvSpPr/>
          <p:nvPr/>
        </p:nvSpPr>
        <p:spPr>
          <a:xfrm>
            <a:off x="330200" y="7391400"/>
            <a:ext cx="11963400" cy="707886"/>
          </a:xfrm>
          <a:prstGeom prst="rect">
            <a:avLst/>
          </a:prstGeom>
        </p:spPr>
        <p:txBody>
          <a:bodyPr wrap="square">
            <a:spAutoFit/>
          </a:bodyPr>
          <a:lstStyle/>
          <a:p>
            <a:pPr algn="l"/>
            <a:r>
              <a:rPr lang="it-IT" sz="2000" baseline="30000" dirty="0"/>
              <a:t>1</a:t>
            </a:r>
            <a:r>
              <a:rPr lang="it-IT" sz="2000" dirty="0"/>
              <a:t>Department of </a:t>
            </a:r>
            <a:r>
              <a:rPr lang="it-IT" sz="2000" dirty="0" err="1"/>
              <a:t>Microbiology</a:t>
            </a:r>
            <a:r>
              <a:rPr lang="it-IT" sz="2000" dirty="0"/>
              <a:t>, </a:t>
            </a:r>
            <a:r>
              <a:rPr lang="it-IT" sz="2000" dirty="0" err="1"/>
              <a:t>Faculty</a:t>
            </a:r>
            <a:r>
              <a:rPr lang="it-IT" sz="2000" dirty="0"/>
              <a:t> of Medicine </a:t>
            </a:r>
            <a:r>
              <a:rPr lang="it-IT" sz="2000" dirty="0" err="1"/>
              <a:t>Siriraj</a:t>
            </a:r>
            <a:r>
              <a:rPr lang="it-IT" sz="2000" dirty="0"/>
              <a:t> hospital, </a:t>
            </a:r>
            <a:r>
              <a:rPr lang="it-IT" sz="2000" dirty="0" err="1"/>
              <a:t>Mahidol</a:t>
            </a:r>
            <a:r>
              <a:rPr lang="it-IT" sz="2000" dirty="0"/>
              <a:t> </a:t>
            </a:r>
            <a:r>
              <a:rPr lang="it-IT" sz="2000" dirty="0" err="1"/>
              <a:t>University</a:t>
            </a:r>
            <a:r>
              <a:rPr lang="it-IT" sz="2000" dirty="0"/>
              <a:t>, Thailand.</a:t>
            </a:r>
            <a:endParaRPr lang="en-US" sz="2000" dirty="0"/>
          </a:p>
          <a:p>
            <a:pPr algn="l"/>
            <a:r>
              <a:rPr lang="it-IT" sz="2000" dirty="0"/>
              <a:t> </a:t>
            </a:r>
            <a:r>
              <a:rPr lang="it-IT" sz="2000" baseline="30000" dirty="0"/>
              <a:t>2 </a:t>
            </a:r>
            <a:r>
              <a:rPr lang="it-IT" sz="2000" dirty="0" err="1" smtClean="0"/>
              <a:t>Department</a:t>
            </a:r>
            <a:r>
              <a:rPr lang="it-IT" sz="2000" dirty="0" smtClean="0"/>
              <a:t> of </a:t>
            </a:r>
            <a:r>
              <a:rPr lang="it-IT" sz="2000" dirty="0" err="1" smtClean="0"/>
              <a:t>Microbiology</a:t>
            </a:r>
            <a:r>
              <a:rPr lang="it-IT" sz="2000" dirty="0" smtClean="0"/>
              <a:t>, Kathmandu </a:t>
            </a:r>
            <a:r>
              <a:rPr lang="it-IT" sz="2000" dirty="0" err="1" smtClean="0"/>
              <a:t>University</a:t>
            </a:r>
            <a:r>
              <a:rPr lang="it-IT" sz="2000" dirty="0" smtClean="0"/>
              <a:t> School of </a:t>
            </a:r>
            <a:r>
              <a:rPr lang="it-IT" sz="2000" dirty="0" err="1" smtClean="0"/>
              <a:t>Medical</a:t>
            </a:r>
            <a:r>
              <a:rPr lang="it-IT" sz="2000" dirty="0" smtClean="0"/>
              <a:t> </a:t>
            </a:r>
            <a:r>
              <a:rPr lang="it-IT" sz="2000" dirty="0" err="1"/>
              <a:t>Sciences</a:t>
            </a:r>
            <a:r>
              <a:rPr lang="it-IT" sz="2000" dirty="0"/>
              <a:t>, </a:t>
            </a:r>
            <a:r>
              <a:rPr lang="it-IT" sz="2000" dirty="0" err="1"/>
              <a:t>Kavre</a:t>
            </a:r>
            <a:r>
              <a:rPr lang="it-IT" sz="2000" dirty="0"/>
              <a:t>, Nepal</a:t>
            </a:r>
            <a:r>
              <a:rPr lang="en-US" sz="2000" dirty="0"/>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asted-image.pdf"/>
          <p:cNvPicPr/>
          <p:nvPr/>
        </p:nvPicPr>
        <p:blipFill>
          <a:blip r:embed="rId2">
            <a:extLst/>
          </a:blip>
          <a:stretch>
            <a:fillRect/>
          </a:stretch>
        </p:blipFill>
        <p:spPr>
          <a:xfrm>
            <a:off x="5331392" y="2458442"/>
            <a:ext cx="7123218" cy="5433736"/>
          </a:xfrm>
          <a:prstGeom prst="rect">
            <a:avLst/>
          </a:prstGeom>
          <a:ln w="12700">
            <a:miter lim="400000"/>
          </a:ln>
        </p:spPr>
      </p:pic>
      <p:pic>
        <p:nvPicPr>
          <p:cNvPr id="68" name="pasted-image.pdf"/>
          <p:cNvPicPr/>
          <p:nvPr/>
        </p:nvPicPr>
        <p:blipFill>
          <a:blip r:embed="rId3">
            <a:extLst/>
          </a:blip>
          <a:stretch>
            <a:fillRect/>
          </a:stretch>
        </p:blipFill>
        <p:spPr>
          <a:xfrm>
            <a:off x="527050" y="2406650"/>
            <a:ext cx="4423834" cy="5308600"/>
          </a:xfrm>
          <a:prstGeom prst="rect">
            <a:avLst/>
          </a:prstGeom>
          <a:ln w="12700">
            <a:miter lim="400000"/>
          </a:ln>
        </p:spPr>
      </p:pic>
      <p:pic>
        <p:nvPicPr>
          <p:cNvPr id="69" name="pasted-image.pdf"/>
          <p:cNvPicPr/>
          <p:nvPr/>
        </p:nvPicPr>
        <p:blipFill>
          <a:blip r:embed="rId4">
            <a:extLst/>
          </a:blip>
          <a:stretch>
            <a:fillRect/>
          </a:stretch>
        </p:blipFill>
        <p:spPr>
          <a:xfrm>
            <a:off x="1227528" y="8026400"/>
            <a:ext cx="3581401" cy="495300"/>
          </a:xfrm>
          <a:prstGeom prst="rect">
            <a:avLst/>
          </a:prstGeom>
          <a:ln w="12700">
            <a:miter lim="400000"/>
          </a:ln>
        </p:spPr>
      </p:pic>
      <p:pic>
        <p:nvPicPr>
          <p:cNvPr id="70" name="pasted-image.pdf"/>
          <p:cNvPicPr/>
          <p:nvPr/>
        </p:nvPicPr>
        <p:blipFill>
          <a:blip r:embed="rId5">
            <a:extLst/>
          </a:blip>
          <a:stretch>
            <a:fillRect/>
          </a:stretch>
        </p:blipFill>
        <p:spPr>
          <a:xfrm>
            <a:off x="9369198" y="5535505"/>
            <a:ext cx="1257301" cy="558801"/>
          </a:xfrm>
          <a:prstGeom prst="rect">
            <a:avLst/>
          </a:prstGeom>
          <a:ln w="12700">
            <a:miter lim="400000"/>
          </a:ln>
        </p:spPr>
      </p:pic>
      <p:sp>
        <p:nvSpPr>
          <p:cNvPr id="71" name="Shape 71"/>
          <p:cNvSpPr/>
          <p:nvPr/>
        </p:nvSpPr>
        <p:spPr>
          <a:xfrm>
            <a:off x="421506" y="491277"/>
            <a:ext cx="8262889"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314975"/>
                </a:solidFill>
              </a:defRPr>
            </a:lvl1pPr>
          </a:lstStyle>
          <a:p>
            <a:pPr lvl="0">
              <a:defRPr sz="1800">
                <a:solidFill>
                  <a:srgbClr val="000000"/>
                </a:solidFill>
              </a:defRPr>
            </a:pPr>
            <a:r>
              <a:rPr sz="4000">
                <a:solidFill>
                  <a:srgbClr val="314975"/>
                </a:solidFill>
              </a:rPr>
              <a:t>Epidemic snapshot of HIV in Nepal </a:t>
            </a:r>
          </a:p>
        </p:txBody>
      </p:sp>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asted-image.pdf"/>
          <p:cNvPicPr/>
          <p:nvPr/>
        </p:nvPicPr>
        <p:blipFill>
          <a:blip r:embed="rId2">
            <a:extLst/>
          </a:blip>
          <a:stretch>
            <a:fillRect/>
          </a:stretch>
        </p:blipFill>
        <p:spPr>
          <a:xfrm>
            <a:off x="558800" y="298450"/>
            <a:ext cx="11214100" cy="736600"/>
          </a:xfrm>
          <a:prstGeom prst="rect">
            <a:avLst/>
          </a:prstGeom>
          <a:ln w="12700">
            <a:miter lim="400000"/>
          </a:ln>
        </p:spPr>
      </p:pic>
      <p:pic>
        <p:nvPicPr>
          <p:cNvPr id="74" name="pasted-image.pdf"/>
          <p:cNvPicPr/>
          <p:nvPr/>
        </p:nvPicPr>
        <p:blipFill>
          <a:blip r:embed="rId3">
            <a:extLst/>
          </a:blip>
          <a:stretch>
            <a:fillRect/>
          </a:stretch>
        </p:blipFill>
        <p:spPr>
          <a:xfrm>
            <a:off x="571500" y="1873250"/>
            <a:ext cx="11531600" cy="1295400"/>
          </a:xfrm>
          <a:prstGeom prst="rect">
            <a:avLst/>
          </a:prstGeom>
          <a:ln w="12700">
            <a:miter lim="400000"/>
          </a:ln>
        </p:spPr>
      </p:pic>
      <p:pic>
        <p:nvPicPr>
          <p:cNvPr id="75" name="pasted-image.pdf"/>
          <p:cNvPicPr/>
          <p:nvPr/>
        </p:nvPicPr>
        <p:blipFill>
          <a:blip r:embed="rId4">
            <a:extLst/>
          </a:blip>
          <a:stretch>
            <a:fillRect/>
          </a:stretch>
        </p:blipFill>
        <p:spPr>
          <a:xfrm>
            <a:off x="571500" y="4946650"/>
            <a:ext cx="11531600" cy="1295400"/>
          </a:xfrm>
          <a:prstGeom prst="rect">
            <a:avLst/>
          </a:prstGeom>
          <a:ln w="12700">
            <a:miter lim="400000"/>
          </a:ln>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asted-image.pdf"/>
          <p:cNvPicPr/>
          <p:nvPr/>
        </p:nvPicPr>
        <p:blipFill>
          <a:blip r:embed="rId2">
            <a:extLst/>
          </a:blip>
          <a:stretch>
            <a:fillRect/>
          </a:stretch>
        </p:blipFill>
        <p:spPr>
          <a:xfrm>
            <a:off x="266700" y="222250"/>
            <a:ext cx="6642100" cy="4152900"/>
          </a:xfrm>
          <a:prstGeom prst="rect">
            <a:avLst/>
          </a:prstGeom>
          <a:ln w="12700">
            <a:miter lim="400000"/>
          </a:ln>
        </p:spPr>
      </p:pic>
      <p:pic>
        <p:nvPicPr>
          <p:cNvPr id="86" name="pasted-image.pdf"/>
          <p:cNvPicPr/>
          <p:nvPr/>
        </p:nvPicPr>
        <p:blipFill>
          <a:blip r:embed="rId3">
            <a:extLst/>
          </a:blip>
          <a:stretch>
            <a:fillRect/>
          </a:stretch>
        </p:blipFill>
        <p:spPr>
          <a:xfrm>
            <a:off x="69850" y="4914900"/>
            <a:ext cx="8384182" cy="2624614"/>
          </a:xfrm>
          <a:prstGeom prst="rect">
            <a:avLst/>
          </a:prstGeom>
          <a:ln w="12700">
            <a:miter lim="400000"/>
          </a:ln>
        </p:spPr>
      </p:pic>
      <p:pic>
        <p:nvPicPr>
          <p:cNvPr id="87" name="pasted-image.pdf"/>
          <p:cNvPicPr/>
          <p:nvPr/>
        </p:nvPicPr>
        <p:blipFill>
          <a:blip r:embed="rId4">
            <a:extLst/>
          </a:blip>
          <a:stretch>
            <a:fillRect/>
          </a:stretch>
        </p:blipFill>
        <p:spPr>
          <a:xfrm>
            <a:off x="8585200" y="1892300"/>
            <a:ext cx="3568700" cy="37592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asted-image.pdf"/>
          <p:cNvPicPr/>
          <p:nvPr/>
        </p:nvPicPr>
        <p:blipFill>
          <a:blip r:embed="rId2">
            <a:extLst/>
          </a:blip>
          <a:stretch>
            <a:fillRect/>
          </a:stretch>
        </p:blipFill>
        <p:spPr>
          <a:xfrm>
            <a:off x="6985000" y="3352800"/>
            <a:ext cx="5676900" cy="4254500"/>
          </a:xfrm>
          <a:prstGeom prst="rect">
            <a:avLst/>
          </a:prstGeom>
          <a:ln w="12700">
            <a:miter lim="400000"/>
          </a:ln>
        </p:spPr>
      </p:pic>
      <p:sp>
        <p:nvSpPr>
          <p:cNvPr id="90" name="Shape 90"/>
          <p:cNvSpPr/>
          <p:nvPr/>
        </p:nvSpPr>
        <p:spPr>
          <a:xfrm>
            <a:off x="4932302" y="377677"/>
            <a:ext cx="1936950"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314975"/>
                </a:solidFill>
              </a:defRPr>
            </a:lvl1pPr>
          </a:lstStyle>
          <a:p>
            <a:pPr lvl="0">
              <a:defRPr sz="1800">
                <a:solidFill>
                  <a:srgbClr val="000000"/>
                </a:solidFill>
              </a:defRPr>
            </a:pPr>
            <a:r>
              <a:rPr sz="4000" dirty="0">
                <a:solidFill>
                  <a:srgbClr val="314975"/>
                </a:solidFill>
              </a:rPr>
              <a:t>Subjects</a:t>
            </a:r>
          </a:p>
        </p:txBody>
      </p:sp>
      <p:pic>
        <p:nvPicPr>
          <p:cNvPr id="91" name="pasted-image.pdf"/>
          <p:cNvPicPr/>
          <p:nvPr/>
        </p:nvPicPr>
        <p:blipFill>
          <a:blip r:embed="rId3">
            <a:extLst/>
          </a:blip>
          <a:stretch>
            <a:fillRect/>
          </a:stretch>
        </p:blipFill>
        <p:spPr>
          <a:xfrm>
            <a:off x="831850" y="3022600"/>
            <a:ext cx="7696200" cy="49149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9756" y="332656"/>
            <a:ext cx="9262242" cy="648067"/>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002060"/>
                </a:solidFill>
                <a:latin typeface="Times New Roman" pitchFamily="18" charset="0"/>
                <a:cs typeface="Times New Roman" pitchFamily="18" charset="0"/>
              </a:rPr>
              <a:t>Clinical characteristics of selected sample </a:t>
            </a:r>
            <a:endParaRPr lang="en-US" dirty="0">
              <a:solidFill>
                <a:srgbClr val="00206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919567872"/>
              </p:ext>
            </p:extLst>
          </p:nvPr>
        </p:nvGraphicFramePr>
        <p:xfrm>
          <a:off x="787400" y="1295388"/>
          <a:ext cx="11734801" cy="8001018"/>
        </p:xfrm>
        <a:graphic>
          <a:graphicData uri="http://schemas.openxmlformats.org/drawingml/2006/table">
            <a:tbl>
              <a:tblPr/>
              <a:tblGrid>
                <a:gridCol w="2136239"/>
                <a:gridCol w="1617735"/>
                <a:gridCol w="2082316"/>
                <a:gridCol w="1992441"/>
                <a:gridCol w="1682721"/>
                <a:gridCol w="2223349"/>
              </a:tblGrid>
              <a:tr h="691118">
                <a:tc>
                  <a:txBody>
                    <a:bodyPr/>
                    <a:lstStyle/>
                    <a:p>
                      <a:pPr algn="ctr">
                        <a:lnSpc>
                          <a:spcPct val="115000"/>
                        </a:lnSpc>
                        <a:spcAft>
                          <a:spcPts val="0"/>
                        </a:spcAft>
                      </a:pPr>
                      <a:r>
                        <a:rPr lang="en-US" sz="1200" b="1" dirty="0">
                          <a:latin typeface="Times New Roman"/>
                          <a:ea typeface="Times New Roman"/>
                          <a:cs typeface="Angsana New"/>
                        </a:rPr>
                        <a:t>Sample I.D</a:t>
                      </a:r>
                      <a:endParaRPr lang="en-US" sz="1400" dirty="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latin typeface="Times New Roman"/>
                          <a:ea typeface="Times New Roman"/>
                          <a:cs typeface="Angsana New"/>
                        </a:rPr>
                        <a:t>Year of Infection</a:t>
                      </a:r>
                      <a:endParaRPr lang="en-US" sz="140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a:latin typeface="Cordia New"/>
                        <a:ea typeface="Cordia New"/>
                        <a:cs typeface="Angsana New"/>
                      </a:endParaRPr>
                    </a:p>
                    <a:p>
                      <a:pPr algn="ctr">
                        <a:lnSpc>
                          <a:spcPct val="115000"/>
                        </a:lnSpc>
                        <a:spcAft>
                          <a:spcPts val="0"/>
                        </a:spcAft>
                      </a:pPr>
                      <a:r>
                        <a:rPr lang="en-US" sz="1200" b="1">
                          <a:latin typeface="Times New Roman"/>
                          <a:ea typeface="Times New Roman"/>
                          <a:cs typeface="Angsana New"/>
                        </a:rPr>
                        <a:t>Location</a:t>
                      </a:r>
                      <a:endParaRPr lang="en-US" sz="1400">
                        <a:latin typeface="Cordia New"/>
                        <a:ea typeface="Cordia New"/>
                        <a:cs typeface="Angsana New"/>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latin typeface="Times New Roman"/>
                          <a:ea typeface="Times New Roman"/>
                          <a:cs typeface="Angsana New"/>
                        </a:rPr>
                        <a:t>Risk Group</a:t>
                      </a:r>
                      <a:endParaRPr lang="en-US" sz="140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latin typeface="Times New Roman"/>
                          <a:ea typeface="Times New Roman"/>
                          <a:cs typeface="Angsana New"/>
                        </a:rPr>
                        <a:t>Viral load </a:t>
                      </a:r>
                      <a:endParaRPr lang="en-US" sz="140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b="1">
                          <a:latin typeface="Times New Roman"/>
                          <a:ea typeface="Times New Roman"/>
                          <a:cs typeface="Angsana New"/>
                        </a:rPr>
                        <a:t>ART status</a:t>
                      </a:r>
                      <a:endParaRPr lang="en-US" sz="140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396">
                <a:tc>
                  <a:txBody>
                    <a:bodyPr/>
                    <a:lstStyle/>
                    <a:p>
                      <a:pPr algn="ctr">
                        <a:lnSpc>
                          <a:spcPct val="115000"/>
                        </a:lnSpc>
                        <a:spcAft>
                          <a:spcPts val="0"/>
                        </a:spcAft>
                      </a:pPr>
                      <a:r>
                        <a:rPr lang="en-US" sz="1100" dirty="0">
                          <a:latin typeface="Times New Roman"/>
                          <a:ea typeface="Times New Roman"/>
                          <a:cs typeface="Angsana New"/>
                        </a:rPr>
                        <a:t>NP003</a:t>
                      </a:r>
                      <a:endParaRPr lang="en-US" sz="1400" dirty="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a:latin typeface="Times New Roman"/>
                          <a:ea typeface="Times New Roman"/>
                          <a:cs typeface="Angsana New"/>
                        </a:rPr>
                        <a:t>2007</a:t>
                      </a:r>
                      <a:endParaRPr lang="en-US" sz="140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a:latin typeface="Times New Roman"/>
                          <a:ea typeface="Times New Roman"/>
                          <a:cs typeface="Angsana New"/>
                        </a:rPr>
                        <a:t>Nawalparasi</a:t>
                      </a:r>
                      <a:endParaRPr lang="en-US" sz="1400">
                        <a:latin typeface="Cordia New"/>
                        <a:ea typeface="Cordia New"/>
                        <a:cs typeface="Angsana New"/>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a:latin typeface="Times New Roman"/>
                          <a:ea typeface="Times New Roman"/>
                          <a:cs typeface="Angsana New"/>
                        </a:rPr>
                        <a:t>3,685</a:t>
                      </a:r>
                      <a:endParaRPr lang="en-US" sz="140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a:latin typeface="Times New Roman"/>
                          <a:ea typeface="Times New Roman"/>
                          <a:cs typeface="Angsana New"/>
                        </a:rPr>
                        <a:t>NONE</a:t>
                      </a:r>
                      <a:endParaRPr lang="en-US" sz="140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r>
              <a:tr h="292396">
                <a:tc>
                  <a:txBody>
                    <a:bodyPr/>
                    <a:lstStyle/>
                    <a:p>
                      <a:pPr algn="ctr">
                        <a:lnSpc>
                          <a:spcPct val="115000"/>
                        </a:lnSpc>
                        <a:spcAft>
                          <a:spcPts val="0"/>
                        </a:spcAft>
                      </a:pPr>
                      <a:r>
                        <a:rPr lang="en-US" sz="1100">
                          <a:latin typeface="Times New Roman"/>
                          <a:ea typeface="Times New Roman"/>
                          <a:cs typeface="Angsana New"/>
                        </a:rPr>
                        <a:t>NP004</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2008</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79,787</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AZT,3TC,NVP</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NP005</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2008</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Nawalparasi</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5,942</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NONE</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NP007</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2009</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IDU</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3,298</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AZT,3TC,NVP</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NP008</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parsa</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MTCT</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31,940</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NP010</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2001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10,413</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AZT,3TC,NVP</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NP014</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5,942</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AZT,37C,NVP</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NP015</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63,485</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NONE</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NP016</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14,420</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AZT,3TC,NVP</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NP021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Gorkha</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4,599</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AZT,3TC,EFV</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NP023</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2008</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22,777</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AZT,3TC,NVP</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NP028</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Makwanpur</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&lt; 40  </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AZT,3TC,NVP</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NP035</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MTCT</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8,64,318</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d4T,3TC,EFV</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NP041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2010</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IDU</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4,599</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AZT,3TC,NVP</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NP046</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2009</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IDU</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40,192</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NONE</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NP051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2010</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159,488</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AZT,3TC,NVP</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NP054</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2003</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IDU</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25,980</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AZT,3TC,NVP</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NP065</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2010</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MSM</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2,176</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NONE</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NP068</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2007</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Gorkha</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2,230</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NONE</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NP069</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MTCT</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6,067</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NONE</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NP071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2009</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IDU</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51,218</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AZT,3TC,NVP</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NP074</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Nawalparasi</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86,103</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AZT,3TC,NVP</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NP075</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2009</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Nawalparasi</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7,314</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NONE</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NP076</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2009</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Nawalparasi</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9,649</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NONE</a:t>
                      </a:r>
                      <a:endParaRPr lang="en-US" sz="1400">
                        <a:latin typeface="Cordia New"/>
                        <a:ea typeface="Cordia New"/>
                        <a:cs typeface="Angsana New"/>
                      </a:endParaRPr>
                    </a:p>
                  </a:txBody>
                  <a:tcPr marL="68580" marR="68580" marT="0" marB="0" anchor="b">
                    <a:lnL>
                      <a:noFill/>
                    </a:lnL>
                    <a:lnR>
                      <a:noFill/>
                    </a:lnR>
                    <a:lnT>
                      <a:noFill/>
                    </a:lnT>
                    <a:lnB>
                      <a:noFill/>
                    </a:lnB>
                  </a:tcPr>
                </a:tc>
              </a:tr>
              <a:tr h="292396">
                <a:tc>
                  <a:txBody>
                    <a:bodyPr/>
                    <a:lstStyle/>
                    <a:p>
                      <a:pPr algn="ctr">
                        <a:lnSpc>
                          <a:spcPct val="115000"/>
                        </a:lnSpc>
                        <a:spcAft>
                          <a:spcPts val="0"/>
                        </a:spcAft>
                      </a:pPr>
                      <a:r>
                        <a:rPr lang="en-US" sz="1100">
                          <a:latin typeface="Times New Roman"/>
                          <a:ea typeface="Times New Roman"/>
                          <a:cs typeface="Angsana New"/>
                        </a:rPr>
                        <a:t>NP078</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MTCT</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3,186</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bl>
          </a:graphicData>
        </a:graphic>
      </p:graphicFrame>
    </p:spTree>
    <p:extLst>
      <p:ext uri="{BB962C8B-B14F-4D97-AF65-F5344CB8AC3E}">
        <p14:creationId xmlns:p14="http://schemas.microsoft.com/office/powerpoint/2010/main" val="42774831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9795881"/>
              </p:ext>
            </p:extLst>
          </p:nvPr>
        </p:nvGraphicFramePr>
        <p:xfrm>
          <a:off x="1092200" y="1066800"/>
          <a:ext cx="11048999" cy="8370921"/>
        </p:xfrm>
        <a:graphic>
          <a:graphicData uri="http://schemas.openxmlformats.org/drawingml/2006/table">
            <a:tbl>
              <a:tblPr/>
              <a:tblGrid>
                <a:gridCol w="2011394"/>
                <a:gridCol w="1523192"/>
                <a:gridCol w="1960621"/>
                <a:gridCol w="1875999"/>
                <a:gridCol w="1584379"/>
                <a:gridCol w="2093414"/>
              </a:tblGrid>
              <a:tr h="723071">
                <a:tc>
                  <a:txBody>
                    <a:bodyPr/>
                    <a:lstStyle/>
                    <a:p>
                      <a:pPr algn="ctr">
                        <a:lnSpc>
                          <a:spcPct val="115000"/>
                        </a:lnSpc>
                        <a:spcAft>
                          <a:spcPts val="0"/>
                        </a:spcAft>
                      </a:pPr>
                      <a:r>
                        <a:rPr lang="en-US" sz="1200" b="1" dirty="0">
                          <a:latin typeface="Times New Roman"/>
                          <a:ea typeface="Times New Roman"/>
                          <a:cs typeface="Angsana New"/>
                        </a:rPr>
                        <a:t>Sample I.D</a:t>
                      </a:r>
                      <a:endParaRPr lang="en-US" sz="1400" dirty="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dirty="0">
                          <a:latin typeface="Times New Roman"/>
                          <a:ea typeface="Times New Roman"/>
                          <a:cs typeface="Angsana New"/>
                        </a:rPr>
                        <a:t>Year of Infection</a:t>
                      </a:r>
                      <a:endParaRPr lang="en-US" sz="1400" dirty="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US" sz="1400">
                        <a:latin typeface="Cordia New"/>
                        <a:ea typeface="Cordia New"/>
                        <a:cs typeface="Angsana New"/>
                      </a:endParaRPr>
                    </a:p>
                    <a:p>
                      <a:pPr algn="ctr">
                        <a:lnSpc>
                          <a:spcPct val="115000"/>
                        </a:lnSpc>
                        <a:spcAft>
                          <a:spcPts val="0"/>
                        </a:spcAft>
                      </a:pPr>
                      <a:r>
                        <a:rPr lang="en-US" sz="1200" b="1">
                          <a:latin typeface="Times New Roman"/>
                          <a:ea typeface="Times New Roman"/>
                          <a:cs typeface="Angsana New"/>
                        </a:rPr>
                        <a:t>Location</a:t>
                      </a:r>
                      <a:endParaRPr lang="en-US" sz="1400">
                        <a:latin typeface="Cordia New"/>
                        <a:ea typeface="Cordia New"/>
                        <a:cs typeface="Angsana New"/>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latin typeface="Times New Roman"/>
                          <a:ea typeface="Times New Roman"/>
                          <a:cs typeface="Angsana New"/>
                        </a:rPr>
                        <a:t>Risk Group</a:t>
                      </a:r>
                      <a:endParaRPr lang="en-US" sz="140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b="1">
                          <a:latin typeface="Times New Roman"/>
                          <a:ea typeface="Times New Roman"/>
                          <a:cs typeface="Angsana New"/>
                        </a:rPr>
                        <a:t>Viral load </a:t>
                      </a:r>
                      <a:endParaRPr lang="en-US" sz="140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b="1">
                          <a:latin typeface="Times New Roman"/>
                          <a:ea typeface="Times New Roman"/>
                          <a:cs typeface="Angsana New"/>
                        </a:rPr>
                        <a:t>ART status</a:t>
                      </a:r>
                      <a:endParaRPr lang="en-US" sz="140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5914">
                <a:tc>
                  <a:txBody>
                    <a:bodyPr/>
                    <a:lstStyle/>
                    <a:p>
                      <a:pPr algn="ctr">
                        <a:lnSpc>
                          <a:spcPct val="115000"/>
                        </a:lnSpc>
                        <a:spcAft>
                          <a:spcPts val="0"/>
                        </a:spcAft>
                      </a:pPr>
                      <a:r>
                        <a:rPr lang="en-US" sz="1100" dirty="0" smtClean="0">
                          <a:latin typeface="Times New Roman"/>
                          <a:ea typeface="Times New Roman"/>
                          <a:cs typeface="Angsana New"/>
                        </a:rPr>
                        <a:t>NP079</a:t>
                      </a:r>
                      <a:endParaRPr lang="en-US" sz="1400" dirty="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dirty="0" smtClean="0">
                          <a:latin typeface="Times New Roman"/>
                          <a:ea typeface="Times New Roman"/>
                          <a:cs typeface="Angsana New"/>
                        </a:rPr>
                        <a:t>2011</a:t>
                      </a:r>
                      <a:endParaRPr lang="en-US" sz="1400" dirty="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dirty="0" err="1" smtClean="0">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dirty="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dirty="0" smtClean="0">
                          <a:latin typeface="Times New Roman"/>
                          <a:ea typeface="Times New Roman"/>
                          <a:cs typeface="Angsana New"/>
                        </a:rPr>
                        <a:t>9,649</a:t>
                      </a:r>
                      <a:endParaRPr lang="en-US" sz="1400" dirty="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dirty="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NP080</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2005</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smtClean="0">
                          <a:latin typeface="Times New Roman"/>
                          <a:ea typeface="Cordia New"/>
                          <a:cs typeface="Angsana New"/>
                        </a:rPr>
                        <a:t>Nawalparasi</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21,253</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Cordia New"/>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NP082</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2011</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Nawalparasi</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32,235</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NP084</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2008</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44,285</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NP086</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2011</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smtClean="0">
                          <a:latin typeface="Times New Roman"/>
                          <a:ea typeface="Times New Roman"/>
                          <a:cs typeface="Angsana New"/>
                        </a:rPr>
                        <a:t>Parsa</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4,695</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pitchFamily="18" charset="0"/>
                          <a:ea typeface="Cordia New"/>
                          <a:cs typeface="Times New Roman" pitchFamily="18" charset="0"/>
                        </a:rPr>
                        <a:t>AZT,3TC,NVP</a:t>
                      </a:r>
                      <a:endParaRPr lang="en-US" sz="1100" dirty="0">
                        <a:latin typeface="Times New Roman" pitchFamily="18" charset="0"/>
                        <a:ea typeface="Cordia New"/>
                        <a:cs typeface="Times New Roman" pitchFamily="18" charset="0"/>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NP089</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2001</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60,480</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NP091</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2007</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3,535</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NP092</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2006</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smtClean="0">
                          <a:latin typeface="Times New Roman"/>
                          <a:ea typeface="Times New Roman"/>
                          <a:cs typeface="Angsana New"/>
                        </a:rPr>
                        <a:t>Nawalparasi</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smtClean="0">
                          <a:latin typeface="Times New Roman"/>
                          <a:ea typeface="Cordia New"/>
                          <a:cs typeface="Angsana New"/>
                        </a:rPr>
                        <a:t>MSM</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21,265</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AZT,3TC,NVP</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NP093</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2010</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5,545</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NP095</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2011</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smtClean="0">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&lt;40</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AZT,3TC,EFV</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NP097</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2009</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smtClean="0">
                          <a:latin typeface="Times New Roman"/>
                          <a:ea typeface="Times New Roman"/>
                          <a:cs typeface="Angsana New"/>
                        </a:rPr>
                        <a:t>Nawalparasi</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MSM</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1,819</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NP100</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2011</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smtClean="0">
                          <a:latin typeface="Times New Roman"/>
                          <a:ea typeface="Times New Roman"/>
                          <a:cs typeface="Angsana New"/>
                        </a:rPr>
                        <a:t>Nawalparasi</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MTCT</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9,625</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NP101</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2011</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5,807</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NP102</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2010</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smtClean="0">
                          <a:latin typeface="Times New Roman"/>
                          <a:ea typeface="Times New Roman"/>
                          <a:cs typeface="Angsana New"/>
                        </a:rPr>
                        <a:t>Nawalparasi</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31,794</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AZT,3TC,NVP</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NP103</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2010</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2,612</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AZT,3TC,NVP</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NP104</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2010</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159,488</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NP107</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2003</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IDU</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25,980</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AZT,3TC,NVP</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NP111</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2010</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2,176</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NP113</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2003</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Gorkha</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2,230</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AZT,3TC,NVP</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NP115</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2011</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MSM</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6,067</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NP119</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2011</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err="1">
                          <a:latin typeface="Times New Roman"/>
                          <a:ea typeface="Times New Roman"/>
                          <a:cs typeface="Angsana New"/>
                        </a:rPr>
                        <a:t>Chitwan</a:t>
                      </a:r>
                      <a:endParaRPr lang="en-US" sz="1400" dirty="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HSR</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51,218</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NP120</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smtClean="0">
                          <a:latin typeface="Times New Roman"/>
                          <a:ea typeface="Times New Roman"/>
                          <a:cs typeface="Angsana New"/>
                        </a:rPr>
                        <a:t>2008</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Nawalparasi</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86,103</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AZT,3TC,NVP</a:t>
                      </a:r>
                      <a:endParaRPr lang="en-US" sz="1400" dirty="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NP122</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2009</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Nawalparasi</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7,314</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NONE</a:t>
                      </a:r>
                      <a:endParaRPr lang="en-US" sz="140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NP128</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2009</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Nawalparasi</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HSR</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9,649</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NONE</a:t>
                      </a:r>
                      <a:endParaRPr lang="en-US" sz="1400">
                        <a:latin typeface="Cordia New"/>
                        <a:ea typeface="Cordia New"/>
                        <a:cs typeface="Angsana New"/>
                      </a:endParaRPr>
                    </a:p>
                  </a:txBody>
                  <a:tcPr marL="68580" marR="68580" marT="0" marB="0" anchor="b">
                    <a:lnL>
                      <a:noFill/>
                    </a:lnL>
                    <a:lnR>
                      <a:noFill/>
                    </a:lnR>
                    <a:lnT>
                      <a:noFill/>
                    </a:lnT>
                    <a:lnB>
                      <a:noFill/>
                    </a:lnB>
                  </a:tcPr>
                </a:tc>
              </a:tr>
              <a:tr h="305914">
                <a:tc>
                  <a:txBody>
                    <a:bodyPr/>
                    <a:lstStyle/>
                    <a:p>
                      <a:pPr algn="ctr">
                        <a:lnSpc>
                          <a:spcPct val="115000"/>
                        </a:lnSpc>
                        <a:spcAft>
                          <a:spcPts val="0"/>
                        </a:spcAft>
                      </a:pPr>
                      <a:r>
                        <a:rPr lang="en-US" sz="1100" dirty="0" smtClean="0">
                          <a:latin typeface="Times New Roman"/>
                          <a:ea typeface="Times New Roman"/>
                          <a:cs typeface="Angsana New"/>
                        </a:rPr>
                        <a:t>NP131</a:t>
                      </a:r>
                      <a:endParaRPr lang="en-US" sz="1400" dirty="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2011</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Chitwan</a:t>
                      </a:r>
                      <a:endParaRPr lang="en-US" sz="1400">
                        <a:latin typeface="Cordia New"/>
                        <a:ea typeface="Cordia New"/>
                        <a:cs typeface="Angsana New"/>
                      </a:endParaRPr>
                    </a:p>
                  </a:txBody>
                  <a:tcPr marL="68580" marR="68580" marT="0" marB="0">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MTCT</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a:latin typeface="Times New Roman"/>
                          <a:ea typeface="Times New Roman"/>
                          <a:cs typeface="Angsana New"/>
                        </a:rPr>
                        <a:t>3,186</a:t>
                      </a:r>
                      <a:endParaRPr lang="en-US" sz="1400">
                        <a:latin typeface="Cordia New"/>
                        <a:ea typeface="Cordia New"/>
                        <a:cs typeface="Angsana New"/>
                      </a:endParaRPr>
                    </a:p>
                  </a:txBody>
                  <a:tcPr marL="68580" marR="68580" marT="0" marB="0" anchor="b">
                    <a:lnL>
                      <a:noFill/>
                    </a:lnL>
                    <a:lnR>
                      <a:noFill/>
                    </a:lnR>
                    <a:lnT>
                      <a:noFill/>
                    </a:lnT>
                    <a:lnB>
                      <a:noFill/>
                    </a:lnB>
                  </a:tcPr>
                </a:tc>
                <a:tc>
                  <a:txBody>
                    <a:bodyPr/>
                    <a:lstStyle/>
                    <a:p>
                      <a:pPr algn="ctr">
                        <a:lnSpc>
                          <a:spcPct val="115000"/>
                        </a:lnSpc>
                        <a:spcAft>
                          <a:spcPts val="0"/>
                        </a:spcAft>
                      </a:pPr>
                      <a:r>
                        <a:rPr lang="en-US" sz="1100" dirty="0">
                          <a:latin typeface="Times New Roman"/>
                          <a:ea typeface="Times New Roman"/>
                          <a:cs typeface="Angsana New"/>
                        </a:rPr>
                        <a:t>NONE</a:t>
                      </a:r>
                      <a:endParaRPr lang="en-US" sz="1400" dirty="0">
                        <a:latin typeface="Cordia New"/>
                        <a:ea typeface="Cordia New"/>
                        <a:cs typeface="Angsana New"/>
                      </a:endParaRPr>
                    </a:p>
                  </a:txBody>
                  <a:tcPr marL="68580" marR="68580" marT="0" marB="0" anchor="b">
                    <a:lnL>
                      <a:noFill/>
                    </a:lnL>
                    <a:lnR>
                      <a:noFill/>
                    </a:lnR>
                    <a:lnT>
                      <a:noFill/>
                    </a:lnT>
                    <a:lnB>
                      <a:noFill/>
                    </a:lnB>
                  </a:tcPr>
                </a:tc>
              </a:tr>
            </a:tbl>
          </a:graphicData>
        </a:graphic>
      </p:graphicFrame>
      <p:sp>
        <p:nvSpPr>
          <p:cNvPr id="3" name="Title 1"/>
          <p:cNvSpPr txBox="1">
            <a:spLocks/>
          </p:cNvSpPr>
          <p:nvPr/>
        </p:nvSpPr>
        <p:spPr>
          <a:xfrm>
            <a:off x="189756" y="332656"/>
            <a:ext cx="9262242" cy="648067"/>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002060"/>
                </a:solidFill>
                <a:latin typeface="Times New Roman" pitchFamily="18" charset="0"/>
                <a:cs typeface="Times New Roman" pitchFamily="18" charset="0"/>
              </a:rPr>
              <a:t>Clinical characteristics of selected sample </a:t>
            </a:r>
            <a:endParaRPr lang="en-US" dirty="0">
              <a:solidFill>
                <a:srgbClr val="002060"/>
              </a:solidFill>
            </a:endParaRPr>
          </a:p>
        </p:txBody>
      </p:sp>
    </p:spTree>
    <p:extLst>
      <p:ext uri="{BB962C8B-B14F-4D97-AF65-F5344CB8AC3E}">
        <p14:creationId xmlns:p14="http://schemas.microsoft.com/office/powerpoint/2010/main" val="26688522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8800" y="228600"/>
            <a:ext cx="5943600" cy="3935313"/>
          </a:xfrm>
          <a:prstGeom prst="rect">
            <a:avLst/>
          </a:prstGeom>
        </p:spPr>
      </p:pic>
      <p:pic>
        <p:nvPicPr>
          <p:cNvPr id="5" name="Picture 4"/>
          <p:cNvPicPr>
            <a:picLocks noChangeAspect="1"/>
          </p:cNvPicPr>
          <p:nvPr/>
        </p:nvPicPr>
        <p:blipFill>
          <a:blip r:embed="rId3"/>
          <a:stretch>
            <a:fillRect/>
          </a:stretch>
        </p:blipFill>
        <p:spPr>
          <a:xfrm>
            <a:off x="5544729" y="4327887"/>
            <a:ext cx="7129871" cy="5349513"/>
          </a:xfrm>
          <a:prstGeom prst="rect">
            <a:avLst/>
          </a:prstGeom>
        </p:spPr>
      </p:pic>
    </p:spTree>
    <p:extLst>
      <p:ext uri="{BB962C8B-B14F-4D97-AF65-F5344CB8AC3E}">
        <p14:creationId xmlns:p14="http://schemas.microsoft.com/office/powerpoint/2010/main" val="1046565368"/>
      </p:ext>
    </p:extLst>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1200" y="609600"/>
            <a:ext cx="5578928" cy="3124200"/>
          </a:xfrm>
          <a:prstGeom prst="rect">
            <a:avLst/>
          </a:prstGeom>
        </p:spPr>
      </p:pic>
      <p:pic>
        <p:nvPicPr>
          <p:cNvPr id="3" name="Picture 2"/>
          <p:cNvPicPr>
            <a:picLocks noChangeAspect="1"/>
          </p:cNvPicPr>
          <p:nvPr/>
        </p:nvPicPr>
        <p:blipFill>
          <a:blip r:embed="rId3"/>
          <a:stretch>
            <a:fillRect/>
          </a:stretch>
        </p:blipFill>
        <p:spPr>
          <a:xfrm>
            <a:off x="3987800" y="4419600"/>
            <a:ext cx="5219700" cy="4234455"/>
          </a:xfrm>
          <a:prstGeom prst="rect">
            <a:avLst/>
          </a:prstGeom>
        </p:spPr>
      </p:pic>
      <p:sp>
        <p:nvSpPr>
          <p:cNvPr id="4" name="Curved Right Arrow 3"/>
          <p:cNvSpPr/>
          <p:nvPr/>
        </p:nvSpPr>
        <p:spPr>
          <a:xfrm>
            <a:off x="2159000" y="3886200"/>
            <a:ext cx="1447800" cy="2438400"/>
          </a:xfrm>
          <a:prstGeom prst="curvedRightArrow">
            <a:avLst/>
          </a:prstGeom>
          <a:blipFill rotWithShape="1">
            <a:blip r:embed="rId4"/>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a:lstStyle/>
          <a:p>
            <a:endParaRPr lang="en-US" dirty="0">
              <a:ln>
                <a:solidFill>
                  <a:srgbClr val="000000"/>
                </a:solidFill>
              </a:ln>
              <a:solidFill>
                <a:srgbClr val="000000"/>
              </a:solidFill>
            </a:endParaRPr>
          </a:p>
        </p:txBody>
      </p:sp>
      <p:sp>
        <p:nvSpPr>
          <p:cNvPr id="5" name="Curved Right Arrow 4"/>
          <p:cNvSpPr/>
          <p:nvPr/>
        </p:nvSpPr>
        <p:spPr>
          <a:xfrm>
            <a:off x="2463800" y="4572000"/>
            <a:ext cx="45719" cy="45719"/>
          </a:xfrm>
          <a:prstGeom prst="curvedRightArrow">
            <a:avLst/>
          </a:prstGeom>
          <a:blipFill rotWithShape="1">
            <a:blip r:embed="rId4"/>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6" name="TextBox 5"/>
          <p:cNvSpPr txBox="1"/>
          <p:nvPr/>
        </p:nvSpPr>
        <p:spPr>
          <a:xfrm>
            <a:off x="9298657" y="8991600"/>
            <a:ext cx="3706143"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err="1" smtClean="0">
                <a:ln>
                  <a:noFill/>
                </a:ln>
                <a:solidFill>
                  <a:srgbClr val="414141"/>
                </a:solidFill>
                <a:effectLst/>
                <a:uFillTx/>
                <a:latin typeface="Palatino"/>
                <a:ea typeface="Palatino"/>
                <a:cs typeface="Palatino"/>
                <a:sym typeface="Palatino"/>
              </a:rPr>
              <a:t>Siriraj</a:t>
            </a:r>
            <a:r>
              <a:rPr kumimoji="0" lang="en-US" sz="2400" b="0" i="0" u="none" strike="noStrike" cap="none" spc="0" normalizeH="0" baseline="0" dirty="0" smtClean="0">
                <a:ln>
                  <a:noFill/>
                </a:ln>
                <a:solidFill>
                  <a:srgbClr val="414141"/>
                </a:solidFill>
                <a:effectLst/>
                <a:uFillTx/>
                <a:latin typeface="Palatino"/>
                <a:ea typeface="Palatino"/>
                <a:cs typeface="Palatino"/>
                <a:sym typeface="Palatino"/>
              </a:rPr>
              <a:t> hospital in </a:t>
            </a:r>
            <a:r>
              <a:rPr kumimoji="0" lang="en-US" sz="2400" b="0" i="0" u="none" strike="noStrike" cap="none" spc="0" normalizeH="0" baseline="0" dirty="0" err="1" smtClean="0">
                <a:ln>
                  <a:noFill/>
                </a:ln>
                <a:solidFill>
                  <a:srgbClr val="414141"/>
                </a:solidFill>
                <a:effectLst/>
                <a:uFillTx/>
                <a:latin typeface="Palatino"/>
                <a:ea typeface="Palatino"/>
                <a:cs typeface="Palatino"/>
                <a:sym typeface="Palatino"/>
              </a:rPr>
              <a:t>bangkok</a:t>
            </a:r>
            <a:endParaRPr kumimoji="0" lang="en-US" sz="2400" b="0" i="0" u="none" strike="noStrike" cap="none" spc="0" normalizeH="0" baseline="0" dirty="0">
              <a:ln>
                <a:noFill/>
              </a:ln>
              <a:solidFill>
                <a:srgbClr val="414141"/>
              </a:solidFill>
              <a:effectLst/>
              <a:uFillTx/>
              <a:latin typeface="Palatino"/>
              <a:ea typeface="Palatino"/>
              <a:cs typeface="Palatino"/>
              <a:sym typeface="Palatino"/>
            </a:endParaRPr>
          </a:p>
        </p:txBody>
      </p:sp>
      <p:sp>
        <p:nvSpPr>
          <p:cNvPr id="8" name="Circular Arrow 7"/>
          <p:cNvSpPr/>
          <p:nvPr/>
        </p:nvSpPr>
        <p:spPr>
          <a:xfrm rot="2593272">
            <a:off x="9412461" y="7547346"/>
            <a:ext cx="1524000" cy="1981200"/>
          </a:xfrm>
          <a:prstGeom prst="circularArrow">
            <a:avLst/>
          </a:prstGeom>
          <a:blipFill rotWithShape="1">
            <a:blip r:embed="rId4"/>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a:lstStyle/>
          <a:p>
            <a:endParaRPr lang="en-US" dirty="0"/>
          </a:p>
        </p:txBody>
      </p:sp>
    </p:spTree>
    <p:extLst>
      <p:ext uri="{BB962C8B-B14F-4D97-AF65-F5344CB8AC3E}">
        <p14:creationId xmlns:p14="http://schemas.microsoft.com/office/powerpoint/2010/main" val="1397650385"/>
      </p:ext>
    </p:extLst>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asted-image.pdf"/>
          <p:cNvPicPr/>
          <p:nvPr/>
        </p:nvPicPr>
        <p:blipFill>
          <a:blip r:embed="rId2">
            <a:extLst/>
          </a:blip>
          <a:stretch>
            <a:fillRect/>
          </a:stretch>
        </p:blipFill>
        <p:spPr>
          <a:xfrm>
            <a:off x="908050" y="2247900"/>
            <a:ext cx="5001762" cy="5804184"/>
          </a:xfrm>
          <a:prstGeom prst="rect">
            <a:avLst/>
          </a:prstGeom>
          <a:ln w="12700">
            <a:miter lim="400000"/>
          </a:ln>
        </p:spPr>
      </p:pic>
      <p:pic>
        <p:nvPicPr>
          <p:cNvPr id="94" name="pasted-image.pdf"/>
          <p:cNvPicPr/>
          <p:nvPr/>
        </p:nvPicPr>
        <p:blipFill>
          <a:blip r:embed="rId3">
            <a:extLst/>
          </a:blip>
          <a:stretch>
            <a:fillRect/>
          </a:stretch>
        </p:blipFill>
        <p:spPr>
          <a:xfrm>
            <a:off x="6959054" y="2203450"/>
            <a:ext cx="5328196" cy="5676900"/>
          </a:xfrm>
          <a:prstGeom prst="rect">
            <a:avLst/>
          </a:prstGeom>
          <a:ln w="12700">
            <a:miter lim="400000"/>
          </a:ln>
        </p:spPr>
      </p:pic>
      <p:sp>
        <p:nvSpPr>
          <p:cNvPr id="95" name="Shape 95"/>
          <p:cNvSpPr/>
          <p:nvPr/>
        </p:nvSpPr>
        <p:spPr>
          <a:xfrm>
            <a:off x="967878" y="542077"/>
            <a:ext cx="3131544"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314975"/>
                </a:solidFill>
              </a:defRPr>
            </a:lvl1pPr>
          </a:lstStyle>
          <a:p>
            <a:pPr lvl="0">
              <a:defRPr sz="1800">
                <a:solidFill>
                  <a:srgbClr val="000000"/>
                </a:solidFill>
              </a:defRPr>
            </a:pPr>
            <a:r>
              <a:rPr sz="4000">
                <a:solidFill>
                  <a:srgbClr val="314975"/>
                </a:solidFill>
              </a:rPr>
              <a:t>Ethical issues</a:t>
            </a:r>
          </a:p>
        </p:txBody>
      </p:sp>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e 97"/>
          <p:cNvGraphicFramePr/>
          <p:nvPr>
            <p:extLst>
              <p:ext uri="{D42A27DB-BD31-4B8C-83A1-F6EECF244321}">
                <p14:modId xmlns:p14="http://schemas.microsoft.com/office/powerpoint/2010/main" val="1210064993"/>
              </p:ext>
            </p:extLst>
          </p:nvPr>
        </p:nvGraphicFramePr>
        <p:xfrm>
          <a:off x="2235200" y="290523"/>
          <a:ext cx="10610850" cy="9361912"/>
        </p:xfrm>
        <a:graphic>
          <a:graphicData uri="http://schemas.openxmlformats.org/drawingml/2006/table">
            <a:tbl>
              <a:tblPr bandRow="1">
                <a:tableStyleId>{4C3C2611-4C71-4FC5-86AE-919BDF0F9419}</a:tableStyleId>
              </a:tblPr>
              <a:tblGrid>
                <a:gridCol w="2662248"/>
                <a:gridCol w="2653273"/>
                <a:gridCol w="2652152"/>
                <a:gridCol w="2643177"/>
              </a:tblGrid>
              <a:tr h="558756">
                <a:tc rowSpan="2">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Characteristics </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635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Times New Roman"/>
                          <a:ea typeface="Times New Roman"/>
                          <a:cs typeface="Times New Roman"/>
                          <a:sym typeface="Times New Roman"/>
                        </a:rPr>
                        <a:t>Total patients</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635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Times New Roman"/>
                          <a:ea typeface="Times New Roman"/>
                          <a:cs typeface="Times New Roman"/>
                          <a:sym typeface="Times New Roman"/>
                        </a:rPr>
                        <a:t>ART Naïve patients</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635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Times New Roman"/>
                          <a:ea typeface="Times New Roman"/>
                          <a:cs typeface="Times New Roman"/>
                          <a:sym typeface="Times New Roman"/>
                        </a:rPr>
                        <a:t>ART experienced</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6350">
                      <a:solidFill>
                        <a:srgbClr val="CBCBCB"/>
                      </a:solidFill>
                      <a:miter lim="400000"/>
                    </a:lnB>
                  </a:tcPr>
                </a:tc>
              </a:tr>
              <a:tr h="558756">
                <a:tc vMerge="1">
                  <a:txBody>
                    <a:bodyPr/>
                    <a:lstStyle/>
                    <a:p>
                      <a:endParaRPr lang="en-US"/>
                    </a:p>
                  </a:txBody>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          n</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635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          n</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635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          n</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6350">
                      <a:solidFill>
                        <a:srgbClr val="CBCBCB"/>
                      </a:solidFill>
                      <a:miter lim="400000"/>
                    </a:lnB>
                  </a:tcPr>
                </a:tc>
              </a:tr>
              <a:tr h="558756">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Number of patients</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10</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7</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3</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r>
              <a:tr h="558756">
                <a:tc>
                  <a:txBody>
                    <a:bodyPr/>
                    <a:lstStyle/>
                    <a:p>
                      <a:pPr marR="457200" lvl="0" algn="r"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Male</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6</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4</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2</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558756">
                <a:tc>
                  <a:txBody>
                    <a:bodyPr/>
                    <a:lstStyle/>
                    <a:p>
                      <a:pPr marR="457200" lvl="0" algn="r"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Female</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4</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3</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558756">
                <a:tc>
                  <a:txBody>
                    <a:bodyPr/>
                    <a:lstStyle/>
                    <a:p>
                      <a:pPr lvl="0" defTabSz="914400">
                        <a:defRPr sz="2600"/>
                      </a:pPr>
                      <a:endParaRPr sz="2800">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2600"/>
                      </a:pPr>
                      <a:endParaRPr sz="2800">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2600"/>
                      </a:pPr>
                      <a:endParaRPr sz="2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2600"/>
                      </a:pPr>
                      <a:endParaRPr sz="2800">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558756">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Transmission mode</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2600"/>
                      </a:pPr>
                      <a:endParaRPr sz="2800">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2600"/>
                      </a:pPr>
                      <a:endParaRPr sz="2800">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2600"/>
                      </a:pPr>
                      <a:endParaRPr sz="2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558756">
                <a:tc>
                  <a:txBody>
                    <a:bodyPr/>
                    <a:lstStyle/>
                    <a:p>
                      <a:pPr marR="457200" lvl="0" algn="r"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Heterosexual</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5</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4</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558756">
                <a:tc>
                  <a:txBody>
                    <a:bodyPr/>
                    <a:lstStyle/>
                    <a:p>
                      <a:pPr marR="457200" lvl="0" algn="r"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Homosexual</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0</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558756">
                <a:tc>
                  <a:txBody>
                    <a:bodyPr/>
                    <a:lstStyle/>
                    <a:p>
                      <a:pPr marR="457200" lvl="0" algn="r"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MTCT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2</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558756">
                <a:tc>
                  <a:txBody>
                    <a:bodyPr/>
                    <a:lstStyle/>
                    <a:p>
                      <a:pPr marR="457200" lvl="0" algn="r"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IDU</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2</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558756">
                <a:tc>
                  <a:txBody>
                    <a:bodyPr/>
                    <a:lstStyle/>
                    <a:p>
                      <a:pPr lvl="0" defTabSz="914400">
                        <a:defRPr sz="2600"/>
                      </a:pPr>
                      <a:endParaRPr sz="2800">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c>
                  <a:txBody>
                    <a:bodyPr/>
                    <a:lstStyle/>
                    <a:p>
                      <a:pPr lvl="0" defTabSz="914400">
                        <a:defRPr sz="2600"/>
                      </a:pPr>
                      <a:endParaRPr sz="2800">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c>
                  <a:txBody>
                    <a:bodyPr/>
                    <a:lstStyle/>
                    <a:p>
                      <a:pPr lvl="0" defTabSz="914400">
                        <a:defRPr sz="2600"/>
                      </a:pPr>
                      <a:endParaRPr sz="2800">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c>
                  <a:txBody>
                    <a:bodyPr/>
                    <a:lstStyle/>
                    <a:p>
                      <a:pPr lvl="0" defTabSz="914400">
                        <a:defRPr sz="2600"/>
                      </a:pPr>
                      <a:endParaRPr sz="2800" dirty="0">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r>
              <a:tr h="558756">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
</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median</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635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min-max</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635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median</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6350">
                      <a:solidFill>
                        <a:srgbClr val="CBCBCB"/>
                      </a:solidFill>
                      <a:miter lim="400000"/>
                    </a:lnB>
                  </a:tcPr>
                </a:tc>
              </a:tr>
              <a:tr h="558756">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Age (years)
</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33</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5-57</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30</a:t>
                      </a:r>
                    </a:p>
                  </a:txBody>
                  <a:tcPr marL="63500" marR="63500" marT="0" marB="0" anchor="ctr"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r>
              <a:tr h="558756">
                <a:tc>
                  <a:txBody>
                    <a:bodyPr/>
                    <a:lstStyle/>
                    <a:p>
                      <a:pPr marR="457200" lvl="0" defTabSz="914400">
                        <a:lnSpc>
                          <a:spcPct val="150000"/>
                        </a:lnSpc>
                        <a:defRPr>
                          <a:solidFill>
                            <a:srgbClr val="000000"/>
                          </a:solidFill>
                        </a:defRPr>
                      </a:pPr>
                      <a:endPar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endParaRPr>
                    </a:p>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CD4</a:t>
                      </a:r>
                      <a:r>
                        <a:rPr sz="1600" baseline="31999">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a:t>
                      </a: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 T cells</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365.5</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8 - 1188</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443</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558756">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Viral load
(log copies/ml)</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3.3</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c>
                  <a:txBody>
                    <a:bodyPr/>
                    <a:lstStyle/>
                    <a:p>
                      <a:pPr marR="457200" lvl="0" defTabSz="914400">
                        <a:lnSpc>
                          <a:spcPct val="150000"/>
                        </a:lnSpc>
                        <a:defRPr>
                          <a:solidFill>
                            <a:srgbClr val="000000"/>
                          </a:solidFill>
                        </a:defRPr>
                      </a:pPr>
                      <a:r>
                        <a:rPr sz="160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1.60 – 6.00</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c>
                  <a:txBody>
                    <a:bodyPr/>
                    <a:lstStyle/>
                    <a:p>
                      <a:pPr marR="457200" lvl="0" defTabSz="914400">
                        <a:lnSpc>
                          <a:spcPct val="150000"/>
                        </a:lnSpc>
                        <a:defRPr>
                          <a:solidFill>
                            <a:srgbClr val="000000"/>
                          </a:solidFill>
                        </a:defRPr>
                      </a:pPr>
                      <a:r>
                        <a:rPr sz="1600" dirty="0">
                          <a:solidFill>
                            <a:srgbClr val="414141"/>
                          </a:solidFill>
                          <a:latin typeface="Arial Unicode MS" panose="020B0604020202020204" pitchFamily="34" charset="-128"/>
                          <a:ea typeface="Arial Unicode MS" panose="020B0604020202020204" pitchFamily="34" charset="-128"/>
                          <a:cs typeface="Arial Unicode MS" panose="020B0604020202020204" pitchFamily="34" charset="-128"/>
                          <a:sym typeface="Times New Roman"/>
                        </a:rPr>
                        <a:t>3.61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6350">
                      <a:solidFill>
                        <a:srgbClr val="CBCBCB"/>
                      </a:solidFill>
                      <a:miter lim="400000"/>
                    </a:lnB>
                  </a:tcPr>
                </a:tc>
              </a:tr>
            </a:tbl>
          </a:graphicData>
        </a:graphic>
      </p:graphicFrame>
      <p:pic>
        <p:nvPicPr>
          <p:cNvPr id="98" name="pasted-image.pdf"/>
          <p:cNvPicPr/>
          <p:nvPr/>
        </p:nvPicPr>
        <p:blipFill>
          <a:blip r:embed="rId2">
            <a:extLst/>
          </a:blip>
          <a:stretch>
            <a:fillRect/>
          </a:stretch>
        </p:blipFill>
        <p:spPr>
          <a:xfrm>
            <a:off x="0" y="6629400"/>
            <a:ext cx="8024452" cy="1900971"/>
          </a:xfrm>
          <a:prstGeom prst="rect">
            <a:avLst/>
          </a:prstGeom>
          <a:ln w="12700">
            <a:miter lim="400000"/>
          </a:ln>
        </p:spPr>
      </p:pic>
      <p:pic>
        <p:nvPicPr>
          <p:cNvPr id="99" name="pasted-image.pdf"/>
          <p:cNvPicPr/>
          <p:nvPr/>
        </p:nvPicPr>
        <p:blipFill>
          <a:blip r:embed="rId3">
            <a:extLst/>
          </a:blip>
          <a:stretch>
            <a:fillRect/>
          </a:stretch>
        </p:blipFill>
        <p:spPr>
          <a:xfrm>
            <a:off x="-120650" y="3883152"/>
            <a:ext cx="2455840" cy="208013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Screen Shot 2015-11-28 at 09.13.16.png"/>
          <p:cNvPicPr/>
          <p:nvPr/>
        </p:nvPicPr>
        <p:blipFill>
          <a:blip r:embed="rId2">
            <a:extLst/>
          </a:blip>
          <a:stretch>
            <a:fillRect/>
          </a:stretch>
        </p:blipFill>
        <p:spPr>
          <a:xfrm>
            <a:off x="502668" y="2479925"/>
            <a:ext cx="11415264" cy="5162050"/>
          </a:xfrm>
          <a:prstGeom prst="rect">
            <a:avLst/>
          </a:prstGeom>
          <a:ln w="12700">
            <a:miter lim="400000"/>
          </a:ln>
        </p:spPr>
      </p:pic>
      <p:sp>
        <p:nvSpPr>
          <p:cNvPr id="47" name="Shape 47"/>
          <p:cNvSpPr/>
          <p:nvPr/>
        </p:nvSpPr>
        <p:spPr>
          <a:xfrm>
            <a:off x="9725669" y="8743949"/>
            <a:ext cx="3040362"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lvl="0">
              <a:defRPr sz="1800">
                <a:solidFill>
                  <a:srgbClr val="000000"/>
                </a:solidFill>
              </a:defRPr>
            </a:pPr>
            <a:r>
              <a:rPr sz="1600">
                <a:solidFill>
                  <a:srgbClr val="414141"/>
                </a:solidFill>
              </a:rPr>
              <a:t>data sources:AIDSinfoonline.org</a:t>
            </a:r>
          </a:p>
        </p:txBody>
      </p:sp>
      <p:sp>
        <p:nvSpPr>
          <p:cNvPr id="48" name="Shape 48"/>
          <p:cNvSpPr/>
          <p:nvPr/>
        </p:nvSpPr>
        <p:spPr>
          <a:xfrm>
            <a:off x="270123" y="326177"/>
            <a:ext cx="11639055"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314975"/>
                </a:solidFill>
              </a:defRPr>
            </a:lvl1pPr>
          </a:lstStyle>
          <a:p>
            <a:pPr lvl="0">
              <a:defRPr sz="1800">
                <a:solidFill>
                  <a:srgbClr val="000000"/>
                </a:solidFill>
              </a:defRPr>
            </a:pPr>
            <a:r>
              <a:rPr sz="4000">
                <a:solidFill>
                  <a:srgbClr val="314975"/>
                </a:solidFill>
              </a:rPr>
              <a:t>Trend of global HIV Infection and Death 1990-2013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p:cNvPicPr>
            <a:picLocks noChangeAspect="1"/>
          </p:cNvPicPr>
          <p:nvPr/>
        </p:nvPicPr>
        <p:blipFill>
          <a:blip r:embed="rId2"/>
          <a:stretch>
            <a:fillRect/>
          </a:stretch>
        </p:blipFill>
        <p:spPr>
          <a:xfrm>
            <a:off x="25400" y="2971800"/>
            <a:ext cx="12949614" cy="4724400"/>
          </a:xfrm>
          <a:prstGeom prst="rect">
            <a:avLst/>
          </a:prstGeom>
        </p:spPr>
      </p:pic>
    </p:spTree>
    <p:extLst>
      <p:ext uri="{BB962C8B-B14F-4D97-AF65-F5344CB8AC3E}">
        <p14:creationId xmlns:p14="http://schemas.microsoft.com/office/powerpoint/2010/main" val="30551601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asted-image.pdf"/>
          <p:cNvPicPr/>
          <p:nvPr/>
        </p:nvPicPr>
        <p:blipFill>
          <a:blip r:embed="rId2">
            <a:extLst/>
          </a:blip>
          <a:stretch>
            <a:fillRect/>
          </a:stretch>
        </p:blipFill>
        <p:spPr>
          <a:xfrm>
            <a:off x="1079500" y="914400"/>
            <a:ext cx="7835900" cy="660400"/>
          </a:xfrm>
          <a:prstGeom prst="rect">
            <a:avLst/>
          </a:prstGeom>
          <a:ln w="12700">
            <a:miter lim="400000"/>
          </a:ln>
        </p:spPr>
      </p:pic>
      <p:pic>
        <p:nvPicPr>
          <p:cNvPr id="119" name="pasted-image.pdf"/>
          <p:cNvPicPr/>
          <p:nvPr/>
        </p:nvPicPr>
        <p:blipFill>
          <a:blip r:embed="rId3">
            <a:extLst/>
          </a:blip>
          <a:stretch>
            <a:fillRect/>
          </a:stretch>
        </p:blipFill>
        <p:spPr>
          <a:xfrm>
            <a:off x="635000" y="2795594"/>
            <a:ext cx="10414000" cy="4162412"/>
          </a:xfrm>
          <a:prstGeom prst="rect">
            <a:avLst/>
          </a:prstGeom>
          <a:ln w="12700">
            <a:miter lim="400000"/>
          </a:ln>
        </p:spPr>
      </p:pic>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asted-image.pdf"/>
          <p:cNvPicPr/>
          <p:nvPr/>
        </p:nvPicPr>
        <p:blipFill>
          <a:blip r:embed="rId2">
            <a:extLst/>
          </a:blip>
          <a:stretch>
            <a:fillRect/>
          </a:stretch>
        </p:blipFill>
        <p:spPr>
          <a:xfrm>
            <a:off x="-1555750" y="7324080"/>
            <a:ext cx="8631081" cy="1191270"/>
          </a:xfrm>
          <a:prstGeom prst="rect">
            <a:avLst/>
          </a:prstGeom>
          <a:ln w="12700">
            <a:miter lim="400000"/>
          </a:ln>
        </p:spPr>
      </p:pic>
      <p:pic>
        <p:nvPicPr>
          <p:cNvPr id="122" name="pasted-image.pdf"/>
          <p:cNvPicPr/>
          <p:nvPr/>
        </p:nvPicPr>
        <p:blipFill>
          <a:blip r:embed="rId3">
            <a:extLst/>
          </a:blip>
          <a:stretch>
            <a:fillRect/>
          </a:stretch>
        </p:blipFill>
        <p:spPr>
          <a:xfrm>
            <a:off x="723900" y="842138"/>
            <a:ext cx="7986564" cy="4993512"/>
          </a:xfrm>
          <a:prstGeom prst="rect">
            <a:avLst/>
          </a:prstGeom>
          <a:ln w="12700">
            <a:miter lim="400000"/>
          </a:ln>
        </p:spPr>
      </p:pic>
      <p:pic>
        <p:nvPicPr>
          <p:cNvPr id="123" name="pasted-image.pdf"/>
          <p:cNvPicPr/>
          <p:nvPr/>
        </p:nvPicPr>
        <p:blipFill>
          <a:blip r:embed="rId4">
            <a:extLst/>
          </a:blip>
          <a:stretch>
            <a:fillRect/>
          </a:stretch>
        </p:blipFill>
        <p:spPr>
          <a:xfrm>
            <a:off x="8785940" y="4909815"/>
            <a:ext cx="3568701" cy="3759201"/>
          </a:xfrm>
          <a:prstGeom prst="rect">
            <a:avLst/>
          </a:prstGeom>
          <a:ln w="12700">
            <a:miter lim="400000"/>
          </a:ln>
        </p:spPr>
      </p:pic>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asted-image.pdf"/>
          <p:cNvPicPr/>
          <p:nvPr/>
        </p:nvPicPr>
        <p:blipFill>
          <a:blip r:embed="rId2">
            <a:extLst/>
          </a:blip>
          <a:stretch>
            <a:fillRect/>
          </a:stretch>
        </p:blipFill>
        <p:spPr>
          <a:xfrm>
            <a:off x="3989961" y="224395"/>
            <a:ext cx="4636362" cy="8505064"/>
          </a:xfrm>
          <a:prstGeom prst="rect">
            <a:avLst/>
          </a:prstGeom>
          <a:ln w="12700">
            <a:miter lim="400000"/>
          </a:ln>
        </p:spPr>
      </p:pic>
      <p:sp>
        <p:nvSpPr>
          <p:cNvPr id="132" name="Shape 132"/>
          <p:cNvSpPr/>
          <p:nvPr/>
        </p:nvSpPr>
        <p:spPr>
          <a:xfrm>
            <a:off x="1096515" y="8591549"/>
            <a:ext cx="9973569"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lvl="0">
              <a:defRPr sz="1800"/>
            </a:pPr>
            <a:r>
              <a:rPr sz="2400"/>
              <a:t>Phylogenetic analysis of 10 HIV-1 nearly full length nucleotide sequences</a:t>
            </a:r>
          </a:p>
        </p:txBody>
      </p:sp>
      <p:pic>
        <p:nvPicPr>
          <p:cNvPr id="133" name="pasted-image.pdf"/>
          <p:cNvPicPr/>
          <p:nvPr/>
        </p:nvPicPr>
        <p:blipFill>
          <a:blip r:embed="rId3">
            <a:extLst/>
          </a:blip>
          <a:stretch>
            <a:fillRect/>
          </a:stretch>
        </p:blipFill>
        <p:spPr>
          <a:xfrm>
            <a:off x="8454442" y="330377"/>
            <a:ext cx="939801" cy="2451101"/>
          </a:xfrm>
          <a:prstGeom prst="rect">
            <a:avLst/>
          </a:prstGeom>
          <a:ln w="12700">
            <a:miter lim="400000"/>
          </a:ln>
        </p:spPr>
      </p:pic>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asted-image.pdf"/>
          <p:cNvPicPr/>
          <p:nvPr/>
        </p:nvPicPr>
        <p:blipFill>
          <a:blip r:embed="rId2">
            <a:extLst/>
          </a:blip>
          <a:stretch>
            <a:fillRect/>
          </a:stretch>
        </p:blipFill>
        <p:spPr>
          <a:xfrm>
            <a:off x="786801" y="1800185"/>
            <a:ext cx="9785949" cy="2261642"/>
          </a:xfrm>
          <a:prstGeom prst="rect">
            <a:avLst/>
          </a:prstGeom>
          <a:ln w="12700">
            <a:miter lim="400000"/>
          </a:ln>
        </p:spPr>
      </p:pic>
      <p:pic>
        <p:nvPicPr>
          <p:cNvPr id="136" name="pasted-image.pdf"/>
          <p:cNvPicPr/>
          <p:nvPr/>
        </p:nvPicPr>
        <p:blipFill>
          <a:blip r:embed="rId3">
            <a:extLst/>
          </a:blip>
          <a:stretch>
            <a:fillRect/>
          </a:stretch>
        </p:blipFill>
        <p:spPr>
          <a:xfrm>
            <a:off x="397947" y="5813480"/>
            <a:ext cx="10335058" cy="2388547"/>
          </a:xfrm>
          <a:prstGeom prst="rect">
            <a:avLst/>
          </a:prstGeom>
          <a:ln w="12700">
            <a:miter lim="400000"/>
          </a:ln>
        </p:spPr>
      </p:pic>
      <p:sp>
        <p:nvSpPr>
          <p:cNvPr id="137" name="Shape 137"/>
          <p:cNvSpPr/>
          <p:nvPr/>
        </p:nvSpPr>
        <p:spPr>
          <a:xfrm>
            <a:off x="301773" y="4131203"/>
            <a:ext cx="12401254"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2400">
                <a:solidFill>
                  <a:srgbClr val="87312B"/>
                </a:solidFill>
              </a:rPr>
              <a:t>9 samples : </a:t>
            </a:r>
          </a:p>
          <a:p>
            <a:pPr lvl="0">
              <a:defRPr sz="1800">
                <a:solidFill>
                  <a:srgbClr val="000000"/>
                </a:solidFill>
              </a:defRPr>
            </a:pPr>
            <a:r>
              <a:rPr sz="2400">
                <a:solidFill>
                  <a:srgbClr val="87312B"/>
                </a:solidFill>
              </a:rPr>
              <a:t>11NP004,11NP014, 11NP016, 11NP065, 11NP076, 11NP084, 11NP086, 11NP091 and 11NP115</a:t>
            </a:r>
          </a:p>
        </p:txBody>
      </p:sp>
      <p:sp>
        <p:nvSpPr>
          <p:cNvPr id="138" name="Shape 138"/>
          <p:cNvSpPr/>
          <p:nvPr/>
        </p:nvSpPr>
        <p:spPr>
          <a:xfrm>
            <a:off x="816644" y="8471957"/>
            <a:ext cx="2570412"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87312B"/>
                </a:solidFill>
              </a:defRPr>
            </a:lvl1pPr>
          </a:lstStyle>
          <a:p>
            <a:pPr lvl="0">
              <a:defRPr sz="1800">
                <a:solidFill>
                  <a:srgbClr val="000000"/>
                </a:solidFill>
              </a:defRPr>
            </a:pPr>
            <a:r>
              <a:rPr sz="2400">
                <a:solidFill>
                  <a:srgbClr val="87312B"/>
                </a:solidFill>
              </a:rPr>
              <a:t>1 sample 11NP079</a:t>
            </a:r>
          </a:p>
        </p:txBody>
      </p:sp>
      <p:pic>
        <p:nvPicPr>
          <p:cNvPr id="139" name="pasted-image.pdf"/>
          <p:cNvPicPr/>
          <p:nvPr/>
        </p:nvPicPr>
        <p:blipFill>
          <a:blip r:embed="rId4">
            <a:extLst/>
          </a:blip>
          <a:stretch>
            <a:fillRect/>
          </a:stretch>
        </p:blipFill>
        <p:spPr>
          <a:xfrm>
            <a:off x="682325" y="587856"/>
            <a:ext cx="11214101" cy="673101"/>
          </a:xfrm>
          <a:prstGeom prst="rect">
            <a:avLst/>
          </a:prstGeom>
          <a:ln w="12700">
            <a:miter lim="400000"/>
          </a:ln>
        </p:spPr>
      </p:pic>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 name="Table 141"/>
          <p:cNvGraphicFramePr/>
          <p:nvPr/>
        </p:nvGraphicFramePr>
        <p:xfrm>
          <a:off x="704803" y="1565667"/>
          <a:ext cx="11967080" cy="8041509"/>
        </p:xfrm>
        <a:graphic>
          <a:graphicData uri="http://schemas.openxmlformats.org/drawingml/2006/table">
            <a:tbl>
              <a:tblPr bandRow="1">
                <a:tableStyleId>{4C3C2611-4C71-4FC5-86AE-919BDF0F9419}</a:tableStyleId>
              </a:tblPr>
              <a:tblGrid>
                <a:gridCol w="2393416"/>
                <a:gridCol w="2393416"/>
                <a:gridCol w="2393416"/>
                <a:gridCol w="2393416"/>
                <a:gridCol w="2393416"/>
              </a:tblGrid>
              <a:tr h="740108">
                <a:tc>
                  <a:txBody>
                    <a:bodyPr/>
                    <a:lstStyle/>
                    <a:p>
                      <a:pPr marR="457200" lvl="0" defTabSz="914400">
                        <a:lnSpc>
                          <a:spcPct val="115000"/>
                        </a:lnSpc>
                        <a:spcBef>
                          <a:spcPts val="1000"/>
                        </a:spcBef>
                        <a:defRPr>
                          <a:solidFill>
                            <a:srgbClr val="000000"/>
                          </a:solidFill>
                        </a:defRPr>
                      </a:pPr>
                      <a:r>
                        <a:rPr sz="1100">
                          <a:solidFill>
                            <a:srgbClr val="FFFFFF"/>
                          </a:solidFill>
                          <a:latin typeface="Microsoft Sans Serif"/>
                          <a:ea typeface="Microsoft Sans Serif"/>
                          <a:cs typeface="Microsoft Sans Serif"/>
                          <a:sym typeface="Microsoft Sans Serif"/>
                        </a:rPr>
                        <a:t>Fragment  Start Position</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004479"/>
                    </a:solidFill>
                  </a:tcPr>
                </a:tc>
                <a:tc>
                  <a:txBody>
                    <a:bodyPr/>
                    <a:lstStyle/>
                    <a:p>
                      <a:pPr marR="457200" lvl="0" defTabSz="914400">
                        <a:lnSpc>
                          <a:spcPct val="115000"/>
                        </a:lnSpc>
                        <a:spcBef>
                          <a:spcPts val="1000"/>
                        </a:spcBef>
                        <a:defRPr>
                          <a:solidFill>
                            <a:srgbClr val="000000"/>
                          </a:solidFill>
                        </a:defRPr>
                      </a:pPr>
                      <a:r>
                        <a:rPr sz="1100">
                          <a:solidFill>
                            <a:srgbClr val="FFFFFF"/>
                          </a:solidFill>
                          <a:latin typeface="Microsoft Sans Serif"/>
                          <a:ea typeface="Microsoft Sans Serif"/>
                          <a:cs typeface="Microsoft Sans Serif"/>
                          <a:sym typeface="Microsoft Sans Serif"/>
                        </a:rPr>
                        <a:t>Uncertainty Region  Start - End</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004479"/>
                    </a:solidFill>
                  </a:tcPr>
                </a:tc>
                <a:tc>
                  <a:txBody>
                    <a:bodyPr/>
                    <a:lstStyle/>
                    <a:p>
                      <a:pPr marR="457200" lvl="0" defTabSz="914400">
                        <a:lnSpc>
                          <a:spcPct val="115000"/>
                        </a:lnSpc>
                        <a:spcBef>
                          <a:spcPts val="1000"/>
                        </a:spcBef>
                        <a:defRPr>
                          <a:solidFill>
                            <a:srgbClr val="000000"/>
                          </a:solidFill>
                        </a:defRPr>
                      </a:pPr>
                      <a:r>
                        <a:rPr sz="1100">
                          <a:solidFill>
                            <a:srgbClr val="FFFFFF"/>
                          </a:solidFill>
                          <a:latin typeface="Microsoft Sans Serif"/>
                          <a:ea typeface="Microsoft Sans Serif"/>
                          <a:cs typeface="Microsoft Sans Serif"/>
                          <a:sym typeface="Microsoft Sans Serif"/>
                        </a:rPr>
                        <a:t>Breakpoint Interval  Start - End</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004479"/>
                    </a:solidFill>
                  </a:tcPr>
                </a:tc>
                <a:tc>
                  <a:txBody>
                    <a:bodyPr/>
                    <a:lstStyle/>
                    <a:p>
                      <a:pPr marR="457200" lvl="0" defTabSz="914400">
                        <a:lnSpc>
                          <a:spcPct val="115000"/>
                        </a:lnSpc>
                        <a:spcBef>
                          <a:spcPts val="1000"/>
                        </a:spcBef>
                        <a:defRPr>
                          <a:solidFill>
                            <a:srgbClr val="000000"/>
                          </a:solidFill>
                        </a:defRPr>
                      </a:pPr>
                      <a:r>
                        <a:rPr sz="1100">
                          <a:solidFill>
                            <a:srgbClr val="FFFFFF"/>
                          </a:solidFill>
                          <a:latin typeface="Microsoft Sans Serif"/>
                          <a:ea typeface="Microsoft Sans Serif"/>
                          <a:cs typeface="Microsoft Sans Serif"/>
                          <a:sym typeface="Microsoft Sans Serif"/>
                        </a:rPr>
                        <a:t>Fragment  End Position</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004479"/>
                    </a:solidFill>
                  </a:tcPr>
                </a:tc>
                <a:tc>
                  <a:txBody>
                    <a:bodyPr/>
                    <a:lstStyle/>
                    <a:p>
                      <a:pPr marR="457200" lvl="0" defTabSz="914400">
                        <a:lnSpc>
                          <a:spcPct val="115000"/>
                        </a:lnSpc>
                        <a:spcBef>
                          <a:spcPts val="1000"/>
                        </a:spcBef>
                        <a:defRPr>
                          <a:solidFill>
                            <a:srgbClr val="000000"/>
                          </a:solidFill>
                        </a:defRPr>
                      </a:pPr>
                      <a:r>
                        <a:rPr sz="1100">
                          <a:solidFill>
                            <a:srgbClr val="FFFFFF"/>
                          </a:solidFill>
                          <a:latin typeface="Microsoft Sans Serif"/>
                          <a:ea typeface="Microsoft Sans Serif"/>
                          <a:cs typeface="Microsoft Sans Serif"/>
                          <a:sym typeface="Microsoft Sans Serif"/>
                        </a:rPr>
                        <a:t>Fragment  Subtype</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004479"/>
                    </a:solidFill>
                  </a:tcPr>
                </a:tc>
              </a:tr>
              <a:tr h="740108">
                <a:tc>
                  <a:txBody>
                    <a:bodyPr/>
                    <a:lstStyle/>
                    <a:p>
                      <a:pPr marR="457200" lvl="0" algn="l" defTabSz="914400">
                        <a:lnSpc>
                          <a:spcPct val="115000"/>
                        </a:lnSpc>
                        <a:spcBef>
                          <a:spcPts val="1000"/>
                        </a:spcBef>
                        <a:defRPr>
                          <a:solidFill>
                            <a:srgbClr val="000000"/>
                          </a:solidFill>
                        </a:defRPr>
                      </a:pPr>
                      <a:r>
                        <a:rPr sz="1100">
                          <a:latin typeface="Microsoft Sans Serif"/>
                          <a:ea typeface="Microsoft Sans Serif"/>
                          <a:cs typeface="Microsoft Sans Serif"/>
                          <a:sym typeface="Microsoft Sans Serif"/>
                        </a:rPr>
                        <a:t>Position in the original sequence </a:t>
                      </a:r>
                      <a:r>
                        <a:rPr sz="1100" u="sng">
                          <a:solidFill>
                            <a:srgbClr val="0433FF"/>
                          </a:solidFill>
                          <a:latin typeface="Microsoft Sans Serif"/>
                          <a:ea typeface="Microsoft Sans Serif"/>
                          <a:cs typeface="Microsoft Sans Serif"/>
                          <a:sym typeface="Microsoft Sans Serif"/>
                          <a:hlinkClick r:id="rId2"/>
                        </a:rPr>
                        <a:t>[pred_recombination]</a:t>
                      </a:r>
                      <a:r>
                        <a:rPr sz="1100">
                          <a:latin typeface="Microsoft Sans Serif"/>
                          <a:ea typeface="Microsoft Sans Serif"/>
                          <a:cs typeface="Microsoft Sans Serif"/>
                          <a:sym typeface="Microsoft Sans Serif"/>
                        </a:rPr>
                        <a:t>, </a:t>
                      </a:r>
                      <a:r>
                        <a:rPr sz="1100" u="sng">
                          <a:solidFill>
                            <a:srgbClr val="0433FF"/>
                          </a:solidFill>
                          <a:latin typeface="Microsoft Sans Serif"/>
                          <a:ea typeface="Microsoft Sans Serif"/>
                          <a:cs typeface="Microsoft Sans Serif"/>
                          <a:sym typeface="Microsoft Sans Serif"/>
                          <a:hlinkClick r:id="rId3"/>
                        </a:rPr>
                        <a:t>[recombination_incl_UR_and_BPI]</a:t>
                      </a:r>
                      <a:r>
                        <a:rPr sz="1100">
                          <a:latin typeface="Microsoft Sans Serif"/>
                          <a:ea typeface="Microsoft Sans Serif"/>
                          <a:cs typeface="Microsoft Sans Serif"/>
                          <a:sym typeface="Microsoft Sans Serif"/>
                        </a:rPr>
                        <a:t>, </a:t>
                      </a:r>
                      <a:r>
                        <a:rPr sz="1100" u="sng">
                          <a:solidFill>
                            <a:srgbClr val="0433FF"/>
                          </a:solidFill>
                          <a:latin typeface="Microsoft Sans Serif"/>
                          <a:ea typeface="Microsoft Sans Serif"/>
                          <a:cs typeface="Microsoft Sans Serif"/>
                          <a:sym typeface="Microsoft Sans Serif"/>
                          <a:hlinkClick r:id="rId4"/>
                        </a:rPr>
                        <a:t>[UR_and_BPI]</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2600"/>
                      </a:pPr>
                      <a:endParaRPr/>
                    </a:p>
                  </a:txBody>
                  <a:tcPr marL="50800" marR="50800" marT="50800" marB="50800" anchor="ctr" horzOverflow="overflow">
                    <a:lnL w="12700">
                      <a:solidFill>
                        <a:srgbClr val="CBCBCB"/>
                      </a:solidFill>
                      <a:miter lim="400000"/>
                    </a:lnL>
                    <a:lnT w="12700">
                      <a:solidFill>
                        <a:srgbClr val="CBCBCB"/>
                      </a:solidFill>
                      <a:miter lim="400000"/>
                    </a:lnT>
                    <a:lnB w="12700">
                      <a:solidFill>
                        <a:srgbClr val="CBCBCB"/>
                      </a:solidFill>
                      <a:miter lim="400000"/>
                    </a:lnB>
                  </a:tcPr>
                </a:tc>
                <a:tc>
                  <a:txBody>
                    <a:bodyPr/>
                    <a:lstStyle/>
                    <a:p>
                      <a:pPr lvl="0" defTabSz="914400">
                        <a:defRPr sz="2600"/>
                      </a:pPr>
                      <a:endParaRPr/>
                    </a:p>
                  </a:txBody>
                  <a:tcPr marL="50800" marR="50800" marT="50800" marB="50800" anchor="ctr" horzOverflow="overflow">
                    <a:lnT w="12700">
                      <a:solidFill>
                        <a:srgbClr val="CBCBCB"/>
                      </a:solidFill>
                      <a:miter lim="400000"/>
                    </a:lnT>
                    <a:lnB w="12700">
                      <a:solidFill>
                        <a:srgbClr val="CBCBCB"/>
                      </a:solidFill>
                      <a:miter lim="400000"/>
                    </a:lnB>
                  </a:tcPr>
                </a:tc>
                <a:tc>
                  <a:txBody>
                    <a:bodyPr/>
                    <a:lstStyle/>
                    <a:p>
                      <a:pPr lvl="0" defTabSz="914400">
                        <a:defRPr sz="2600"/>
                      </a:pPr>
                      <a:endParaRPr/>
                    </a:p>
                  </a:txBody>
                  <a:tcPr marL="50800" marR="50800" marT="50800" marB="50800" anchor="ctr" horzOverflow="overflow">
                    <a:lnT w="12700">
                      <a:solidFill>
                        <a:srgbClr val="CBCBCB"/>
                      </a:solidFill>
                      <a:miter lim="400000"/>
                    </a:lnT>
                    <a:lnB w="12700">
                      <a:solidFill>
                        <a:srgbClr val="CBCBCB"/>
                      </a:solidFill>
                      <a:miter lim="400000"/>
                    </a:lnB>
                  </a:tcPr>
                </a:tc>
                <a:tc>
                  <a:txBody>
                    <a:bodyPr/>
                    <a:lstStyle/>
                    <a:p>
                      <a:pPr lvl="0" defTabSz="914400">
                        <a:defRPr sz="2600"/>
                      </a:pPr>
                      <a:endParaRPr/>
                    </a:p>
                  </a:txBody>
                  <a:tcPr marL="50800" marR="50800" marT="50800" marB="50800" anchor="ctr" horzOverflow="overflow">
                    <a:lnT w="12700">
                      <a:solidFill>
                        <a:srgbClr val="CBCBCB"/>
                      </a:solidFill>
                      <a:miter lim="400000"/>
                    </a:lnT>
                    <a:lnB w="12700">
                      <a:solidFill>
                        <a:srgbClr val="CBCBCB"/>
                      </a:solidFill>
                      <a:miter lim="400000"/>
                    </a:lnB>
                  </a:tcPr>
                </a:tc>
              </a:tr>
              <a:tr h="740108">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789</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N/A</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r>
              <a:tr h="740108">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790</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2701 - 2716</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2716</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C</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740108">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2717</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2717 - 3590</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3590</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D</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r>
              <a:tr h="740108">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3591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3591 - 3597</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3818 - 3865</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3828</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C</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740108">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3829</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4902</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D</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r>
              <a:tr h="740108">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4903</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9390</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C</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r>
              <a:tr h="740108">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9391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9681</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c>
                  <a:txBody>
                    <a:bodyPr/>
                    <a:lstStyle/>
                    <a:p>
                      <a:pPr marR="457200" lvl="0" defTabSz="914400">
                        <a:lnSpc>
                          <a:spcPct val="115000"/>
                        </a:lnSpc>
                        <a:spcBef>
                          <a:spcPts val="1000"/>
                        </a:spcBef>
                        <a:defRPr>
                          <a:solidFill>
                            <a:srgbClr val="000000"/>
                          </a:solidFill>
                        </a:defRPr>
                      </a:pPr>
                      <a:r>
                        <a:rPr sz="1100">
                          <a:solidFill>
                            <a:srgbClr val="414141"/>
                          </a:solidFill>
                          <a:latin typeface="Microsoft Sans Serif"/>
                          <a:ea typeface="Microsoft Sans Serif"/>
                          <a:cs typeface="Microsoft Sans Serif"/>
                          <a:sym typeface="Microsoft Sans Serif"/>
                        </a:rPr>
                        <a:t>N/A</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solidFill>
                      <a:srgbClr val="D4FEFF"/>
                    </a:solidFill>
                  </a:tcPr>
                </a:tc>
              </a:tr>
              <a:tr h="740108">
                <a:tc>
                  <a:txBody>
                    <a:bodyPr/>
                    <a:lstStyle/>
                    <a:p>
                      <a:pPr marR="457200" lvl="0" algn="l" defTabSz="914400">
                        <a:lnSpc>
                          <a:spcPct val="115000"/>
                        </a:lnSpc>
                        <a:spcBef>
                          <a:spcPts val="1000"/>
                        </a:spcBef>
                        <a:defRPr>
                          <a:solidFill>
                            <a:srgbClr val="000000"/>
                          </a:solidFill>
                        </a:defRPr>
                      </a:pPr>
                      <a:r>
                        <a:rPr sz="1100">
                          <a:latin typeface="Microsoft Sans Serif"/>
                          <a:ea typeface="Microsoft Sans Serif"/>
                          <a:cs typeface="Microsoft Sans Serif"/>
                          <a:sym typeface="Microsoft Sans Serif"/>
                        </a:rPr>
                        <a:t>Position based on </a:t>
                      </a:r>
                      <a:r>
                        <a:rPr sz="1100" u="sng">
                          <a:solidFill>
                            <a:srgbClr val="0433FF"/>
                          </a:solidFill>
                          <a:latin typeface="Microsoft Sans Serif"/>
                          <a:ea typeface="Microsoft Sans Serif"/>
                          <a:cs typeface="Microsoft Sans Serif"/>
                          <a:sym typeface="Microsoft Sans Serif"/>
                          <a:hlinkClick r:id="rId5"/>
                        </a:rPr>
                        <a:t>HXB2 numbering</a:t>
                      </a:r>
                      <a:r>
                        <a:rPr sz="1100">
                          <a:latin typeface="Microsoft Sans Serif"/>
                          <a:ea typeface="Microsoft Sans Serif"/>
                          <a:cs typeface="Microsoft Sans Serif"/>
                          <a:sym typeface="Microsoft Sans Serif"/>
                        </a:rPr>
                        <a:t> </a:t>
                      </a:r>
                      <a:r>
                        <a:rPr sz="1100" u="sng">
                          <a:solidFill>
                            <a:srgbClr val="0433FF"/>
                          </a:solidFill>
                          <a:latin typeface="Microsoft Sans Serif"/>
                          <a:ea typeface="Microsoft Sans Serif"/>
                          <a:cs typeface="Microsoft Sans Serif"/>
                          <a:sym typeface="Microsoft Sans Serif"/>
                          <a:hlinkClick r:id="rId6"/>
                        </a:rPr>
                        <a:t>[pred_recombination]</a:t>
                      </a:r>
                      <a:r>
                        <a:rPr sz="1100">
                          <a:latin typeface="Microsoft Sans Serif"/>
                          <a:ea typeface="Microsoft Sans Serif"/>
                          <a:cs typeface="Microsoft Sans Serif"/>
                          <a:sym typeface="Microsoft Sans Serif"/>
                        </a:rPr>
                        <a:t> </a:t>
                      </a:r>
                      <a:r>
                        <a:rPr sz="1100" u="sng">
                          <a:solidFill>
                            <a:srgbClr val="0433FF"/>
                          </a:solidFill>
                          <a:latin typeface="Microsoft Sans Serif"/>
                          <a:ea typeface="Microsoft Sans Serif"/>
                          <a:cs typeface="Microsoft Sans Serif"/>
                          <a:sym typeface="Microsoft Sans Serif"/>
                          <a:hlinkClick r:id="rId7"/>
                        </a:rPr>
                        <a:t>[recombination_incl_UR_and_BPI]</a:t>
                      </a:r>
                      <a:r>
                        <a:rPr sz="1100">
                          <a:latin typeface="Microsoft Sans Serif"/>
                          <a:ea typeface="Microsoft Sans Serif"/>
                          <a:cs typeface="Microsoft Sans Serif"/>
                          <a:sym typeface="Microsoft Sans Serif"/>
                        </a:rPr>
                        <a:t> </a:t>
                      </a:r>
                      <a:r>
                        <a:rPr sz="1100" u="sng">
                          <a:solidFill>
                            <a:srgbClr val="0433FF"/>
                          </a:solidFill>
                          <a:latin typeface="Microsoft Sans Serif"/>
                          <a:ea typeface="Microsoft Sans Serif"/>
                          <a:cs typeface="Microsoft Sans Serif"/>
                          <a:sym typeface="Microsoft Sans Serif"/>
                          <a:hlinkClick r:id="rId8"/>
                        </a:rPr>
                        <a:t>[UR_and_BPI]</a:t>
                      </a:r>
                    </a:p>
                  </a:txBody>
                  <a:tcPr marL="63500" marR="63500" marT="0" marB="0" anchor="ctr"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lvl="0" defTabSz="914400">
                        <a:defRPr sz="2600"/>
                      </a:pPr>
                      <a:endParaRPr/>
                    </a:p>
                  </a:txBody>
                  <a:tcPr marL="50800" marR="50800" marT="50800" marB="50800" anchor="ctr" horzOverflow="overflow">
                    <a:lnL w="12700">
                      <a:solidFill>
                        <a:srgbClr val="CBCBCB"/>
                      </a:solidFill>
                      <a:miter lim="400000"/>
                    </a:lnL>
                    <a:lnT w="12700">
                      <a:solidFill>
                        <a:srgbClr val="CBCBCB"/>
                      </a:solidFill>
                      <a:miter lim="400000"/>
                    </a:lnT>
                  </a:tcPr>
                </a:tc>
                <a:tc>
                  <a:txBody>
                    <a:bodyPr/>
                    <a:lstStyle/>
                    <a:p>
                      <a:pPr lvl="0" defTabSz="914400">
                        <a:defRPr sz="2600"/>
                      </a:pPr>
                      <a:endParaRPr/>
                    </a:p>
                  </a:txBody>
                  <a:tcPr marL="50800" marR="50800" marT="50800" marB="50800" anchor="ctr" horzOverflow="overflow">
                    <a:lnT w="12700">
                      <a:solidFill>
                        <a:srgbClr val="CBCBCB"/>
                      </a:solidFill>
                      <a:miter lim="400000"/>
                    </a:lnT>
                  </a:tcPr>
                </a:tc>
                <a:tc>
                  <a:txBody>
                    <a:bodyPr/>
                    <a:lstStyle/>
                    <a:p>
                      <a:pPr lvl="0" defTabSz="914400">
                        <a:defRPr sz="2600"/>
                      </a:pPr>
                      <a:endParaRPr/>
                    </a:p>
                  </a:txBody>
                  <a:tcPr marL="50800" marR="50800" marT="50800" marB="50800" anchor="ctr" horzOverflow="overflow">
                    <a:lnT w="12700">
                      <a:solidFill>
                        <a:srgbClr val="CBCBCB"/>
                      </a:solidFill>
                      <a:miter lim="400000"/>
                    </a:lnT>
                  </a:tcPr>
                </a:tc>
                <a:tc>
                  <a:txBody>
                    <a:bodyPr/>
                    <a:lstStyle/>
                    <a:p>
                      <a:pPr lvl="0" defTabSz="914400">
                        <a:defRPr sz="2600"/>
                      </a:pPr>
                      <a:endParaRPr/>
                    </a:p>
                  </a:txBody>
                  <a:tcPr marL="50800" marR="50800" marT="50800" marB="50800" anchor="ctr" horzOverflow="overflow">
                    <a:lnT w="12700">
                      <a:solidFill>
                        <a:srgbClr val="CBCBCB"/>
                      </a:solidFill>
                      <a:miter lim="400000"/>
                    </a:lnT>
                  </a:tcPr>
                </a:tc>
              </a:tr>
            </a:tbl>
          </a:graphicData>
        </a:graphic>
      </p:graphicFrame>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asted-image.pdf"/>
          <p:cNvPicPr/>
          <p:nvPr/>
        </p:nvPicPr>
        <p:blipFill>
          <a:blip r:embed="rId2">
            <a:extLst/>
          </a:blip>
          <a:stretch>
            <a:fillRect/>
          </a:stretch>
        </p:blipFill>
        <p:spPr>
          <a:xfrm>
            <a:off x="406400" y="666750"/>
            <a:ext cx="11214100" cy="495300"/>
          </a:xfrm>
          <a:prstGeom prst="rect">
            <a:avLst/>
          </a:prstGeom>
          <a:ln w="12700">
            <a:miter lim="400000"/>
          </a:ln>
        </p:spPr>
      </p:pic>
      <p:pic>
        <p:nvPicPr>
          <p:cNvPr id="144" name="pasted-image.pdf"/>
          <p:cNvPicPr/>
          <p:nvPr/>
        </p:nvPicPr>
        <p:blipFill>
          <a:blip r:embed="rId3">
            <a:extLst/>
          </a:blip>
          <a:stretch>
            <a:fillRect/>
          </a:stretch>
        </p:blipFill>
        <p:spPr>
          <a:xfrm>
            <a:off x="692150" y="1568450"/>
            <a:ext cx="6781800" cy="4483100"/>
          </a:xfrm>
          <a:prstGeom prst="rect">
            <a:avLst/>
          </a:prstGeom>
          <a:ln w="12700">
            <a:miter lim="400000"/>
          </a:ln>
        </p:spPr>
      </p:pic>
      <p:pic>
        <p:nvPicPr>
          <p:cNvPr id="145" name="pasted-image.pdf"/>
          <p:cNvPicPr/>
          <p:nvPr/>
        </p:nvPicPr>
        <p:blipFill>
          <a:blip r:embed="rId4">
            <a:extLst/>
          </a:blip>
          <a:stretch>
            <a:fillRect/>
          </a:stretch>
        </p:blipFill>
        <p:spPr>
          <a:xfrm>
            <a:off x="7531100" y="6896555"/>
            <a:ext cx="4747643" cy="2139496"/>
          </a:xfrm>
          <a:prstGeom prst="rect">
            <a:avLst/>
          </a:prstGeom>
          <a:ln w="12700">
            <a:miter lim="400000"/>
          </a:ln>
        </p:spPr>
      </p:pic>
      <p:pic>
        <p:nvPicPr>
          <p:cNvPr id="146" name="pasted-image.pdf"/>
          <p:cNvPicPr/>
          <p:nvPr/>
        </p:nvPicPr>
        <p:blipFill>
          <a:blip r:embed="rId5">
            <a:extLst/>
          </a:blip>
          <a:stretch>
            <a:fillRect/>
          </a:stretch>
        </p:blipFill>
        <p:spPr>
          <a:xfrm>
            <a:off x="7918450" y="2590800"/>
            <a:ext cx="4445000" cy="2438400"/>
          </a:xfrm>
          <a:prstGeom prst="rect">
            <a:avLst/>
          </a:prstGeom>
          <a:ln w="12700">
            <a:miter lim="400000"/>
          </a:ln>
        </p:spPr>
      </p:pic>
      <p:pic>
        <p:nvPicPr>
          <p:cNvPr id="147" name="pasted-image.pdf"/>
          <p:cNvPicPr/>
          <p:nvPr/>
        </p:nvPicPr>
        <p:blipFill>
          <a:blip r:embed="rId6">
            <a:extLst/>
          </a:blip>
          <a:stretch>
            <a:fillRect/>
          </a:stretch>
        </p:blipFill>
        <p:spPr>
          <a:xfrm>
            <a:off x="7391400" y="6048445"/>
            <a:ext cx="2154372" cy="828605"/>
          </a:xfrm>
          <a:prstGeom prst="rect">
            <a:avLst/>
          </a:prstGeom>
          <a:ln w="12700">
            <a:miter lim="400000"/>
          </a:ln>
        </p:spPr>
      </p:pic>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95204993"/>
              </p:ext>
            </p:extLst>
          </p:nvPr>
        </p:nvGraphicFramePr>
        <p:xfrm>
          <a:off x="406398" y="1447798"/>
          <a:ext cx="12344402" cy="7848602"/>
        </p:xfrm>
        <a:graphic>
          <a:graphicData uri="http://schemas.openxmlformats.org/drawingml/2006/table">
            <a:tbl>
              <a:tblPr firstRow="1" firstCol="1" bandRow="1"/>
              <a:tblGrid>
                <a:gridCol w="1629324"/>
                <a:gridCol w="1233145"/>
                <a:gridCol w="1073426"/>
                <a:gridCol w="1789043"/>
                <a:gridCol w="1252330"/>
                <a:gridCol w="894522"/>
                <a:gridCol w="2236306"/>
                <a:gridCol w="2236306"/>
              </a:tblGrid>
              <a:tr h="707141">
                <a:tc rowSpan="2">
                  <a:txBody>
                    <a:bodyPr/>
                    <a:lstStyle/>
                    <a:p>
                      <a:pPr marL="0" marR="0" algn="just">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just">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just">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just">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just">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just">
                        <a:spcBef>
                          <a:spcPts val="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Sample </a:t>
                      </a: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ID</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just">
                        <a:spcBef>
                          <a:spcPts val="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 </a:t>
                      </a: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just">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just">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just">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just">
                        <a:spcBef>
                          <a:spcPts val="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HIV </a:t>
                      </a: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diagnosis year</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just">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just">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just">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just">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spcBef>
                          <a:spcPts val="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Route of</a:t>
                      </a:r>
                    </a:p>
                    <a:p>
                      <a:pPr marL="0" marR="0" algn="ctr">
                        <a:spcBef>
                          <a:spcPts val="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infection</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spcBef>
                          <a:spcPts val="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Plasma </a:t>
                      </a: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HIV-1 RNA level (copies/ml)</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spcBef>
                          <a:spcPts val="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HIV DRM</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7897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3">
                  <a:txBody>
                    <a:bodyPr/>
                    <a:lstStyle/>
                    <a:p>
                      <a:pPr marL="0" marR="0" algn="ctr">
                        <a:spcBef>
                          <a:spcPts val="120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spcBef>
                          <a:spcPts val="120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spcBef>
                          <a:spcPts val="120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PI          NRTI             NNRTI</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spcBef>
                          <a:spcPts val="1200"/>
                        </a:spcBef>
                        <a:spcAft>
                          <a:spcPts val="0"/>
                        </a:spcAft>
                      </a:pPr>
                      <a:endParaRPr lang="en-US" sz="1600" dirty="0" smtClean="0">
                        <a:effectLst/>
                        <a:latin typeface="Cordia New" panose="020B0304020202020204" pitchFamily="34" charset="-34"/>
                        <a:ea typeface="Cordia New" panose="020B0304020202020204" pitchFamily="34" charset="-34"/>
                        <a:cs typeface="Cordia New" panose="020B0304020202020204" pitchFamily="34" charset="-34"/>
                      </a:endParaRPr>
                    </a:p>
                    <a:p>
                      <a:pPr marL="0" marR="0" algn="ctr">
                        <a:spcBef>
                          <a:spcPts val="1200"/>
                        </a:spcBef>
                        <a:spcAft>
                          <a:spcPts val="0"/>
                        </a:spcAft>
                      </a:pPr>
                      <a:endParaRPr lang="en-US" sz="1600" dirty="0" smtClean="0">
                        <a:effectLst/>
                        <a:latin typeface="Cordia New" panose="020B0304020202020204" pitchFamily="34" charset="-34"/>
                        <a:ea typeface="Cordia New" panose="020B0304020202020204" pitchFamily="34" charset="-34"/>
                        <a:cs typeface="Cordia New" panose="020B0304020202020204" pitchFamily="34" charset="-34"/>
                      </a:endParaRPr>
                    </a:p>
                    <a:p>
                      <a:pPr marL="0" marR="0" algn="ctr">
                        <a:spcBef>
                          <a:spcPts val="1200"/>
                        </a:spcBef>
                        <a:spcAft>
                          <a:spcPts val="0"/>
                        </a:spcAft>
                      </a:pPr>
                      <a:r>
                        <a:rPr lang="en-US" sz="1600" dirty="0" smtClean="0">
                          <a:effectLst/>
                          <a:latin typeface="Times New Roman" panose="02020603050405020304" pitchFamily="18" charset="0"/>
                          <a:ea typeface="Cordia New" panose="020B0304020202020204" pitchFamily="34" charset="-34"/>
                          <a:cs typeface="Times New Roman" panose="02020603050405020304" pitchFamily="18" charset="0"/>
                        </a:rPr>
                        <a:t>Drugs</a:t>
                      </a:r>
                      <a:endParaRPr lang="en-US" sz="1600" dirty="0">
                        <a:effectLst/>
                        <a:latin typeface="Times New Roman" panose="02020603050405020304" pitchFamily="18" charset="0"/>
                        <a:ea typeface="Cordia New" panose="020B0304020202020204" pitchFamily="34" charset="-34"/>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3495">
                <a:tc>
                  <a:txBody>
                    <a:bodyPr/>
                    <a:lstStyle/>
                    <a:p>
                      <a:pPr marL="0" marR="0" algn="ctr">
                        <a:lnSpc>
                          <a:spcPct val="150000"/>
                        </a:lnSpc>
                        <a:spcBef>
                          <a:spcPts val="120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lnSpc>
                          <a:spcPct val="150000"/>
                        </a:lnSpc>
                        <a:spcBef>
                          <a:spcPts val="120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11NP008</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50000"/>
                        </a:lnSpc>
                        <a:spcBef>
                          <a:spcPts val="120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nSpc>
                          <a:spcPct val="150000"/>
                        </a:lnSpc>
                        <a:spcBef>
                          <a:spcPts val="120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2011</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120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lnSpc>
                          <a:spcPct val="150000"/>
                        </a:lnSpc>
                        <a:spcBef>
                          <a:spcPts val="120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MTCT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120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lnSpc>
                          <a:spcPct val="150000"/>
                        </a:lnSpc>
                        <a:spcBef>
                          <a:spcPts val="120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31,940</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120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lnSpc>
                          <a:spcPct val="150000"/>
                        </a:lnSpc>
                        <a:spcBef>
                          <a:spcPts val="120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1200"/>
                        </a:spcBef>
                        <a:spcAft>
                          <a:spcPts val="0"/>
                        </a:spcAft>
                      </a:pPr>
                      <a:endParaRPr lang="en-US" sz="1600" dirty="0" smtClean="0">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lnSpc>
                          <a:spcPct val="150000"/>
                        </a:lnSpc>
                        <a:spcBef>
                          <a:spcPts val="120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1200"/>
                        </a:spcBef>
                        <a:spcAft>
                          <a:spcPts val="0"/>
                        </a:spcAft>
                      </a:pPr>
                      <a:endParaRPr lang="en-US" sz="1600" dirty="0" smtClean="0">
                        <a:solidFill>
                          <a:srgbClr val="C00000"/>
                        </a:solidFill>
                        <a:effectLst/>
                        <a:latin typeface="Times New Roman" panose="02020603050405020304" pitchFamily="18" charset="0"/>
                        <a:ea typeface="Cordia New" panose="020B0304020202020204" pitchFamily="34" charset="-34"/>
                        <a:cs typeface="Cordia New" panose="020B0304020202020204" pitchFamily="34" charset="-34"/>
                      </a:endParaRPr>
                    </a:p>
                    <a:p>
                      <a:pPr marL="0" marR="0" algn="ctr">
                        <a:lnSpc>
                          <a:spcPct val="150000"/>
                        </a:lnSpc>
                        <a:spcBef>
                          <a:spcPts val="1200"/>
                        </a:spcBef>
                        <a:spcAft>
                          <a:spcPts val="0"/>
                        </a:spcAft>
                      </a:pPr>
                      <a:r>
                        <a:rPr lang="en-US" sz="1600" dirty="0" smtClean="0">
                          <a:solidFill>
                            <a:srgbClr val="C00000"/>
                          </a:solidFill>
                          <a:effectLst/>
                          <a:latin typeface="Times New Roman" panose="02020603050405020304" pitchFamily="18" charset="0"/>
                          <a:ea typeface="Cordia New" panose="020B0304020202020204" pitchFamily="34" charset="-34"/>
                          <a:cs typeface="Cordia New" panose="020B0304020202020204" pitchFamily="34" charset="-34"/>
                        </a:rPr>
                        <a:t>K103R</a:t>
                      </a:r>
                      <a:endParaRPr lang="en-US" sz="1600" dirty="0">
                        <a:solidFill>
                          <a:srgbClr val="C00000"/>
                        </a:solidFill>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1200"/>
                        </a:spcBef>
                        <a:spcAft>
                          <a:spcPts val="0"/>
                        </a:spcAft>
                      </a:pPr>
                      <a:endParaRPr lang="en-US" sz="1600" dirty="0" smtClean="0">
                        <a:solidFill>
                          <a:schemeClr val="tx1"/>
                        </a:solidFill>
                        <a:effectLst/>
                        <a:latin typeface="Cordia New" panose="020B0304020202020204" pitchFamily="34" charset="-34"/>
                        <a:ea typeface="Cordia New" panose="020B0304020202020204" pitchFamily="34" charset="-34"/>
                        <a:cs typeface="Cordia New" panose="020B0304020202020204" pitchFamily="34" charset="-34"/>
                      </a:endParaRPr>
                    </a:p>
                    <a:p>
                      <a:pPr marL="0" marR="0" algn="ctr">
                        <a:lnSpc>
                          <a:spcPct val="150000"/>
                        </a:lnSpc>
                        <a:spcBef>
                          <a:spcPts val="1200"/>
                        </a:spcBef>
                        <a:spcAft>
                          <a:spcPts val="0"/>
                        </a:spcAft>
                      </a:pPr>
                      <a:r>
                        <a:rPr lang="en-US" sz="1600" dirty="0" err="1" smtClean="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rPr>
                        <a:t>Efavirenz</a:t>
                      </a:r>
                      <a:endParaRPr lang="en-US" sz="1600" dirty="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522826">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11NP010</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2010</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HSR</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10,413</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solidFill>
                            <a:srgbClr val="C00000"/>
                          </a:solidFill>
                          <a:effectLst/>
                          <a:latin typeface="Times New Roman" panose="02020603050405020304" pitchFamily="18" charset="0"/>
                          <a:ea typeface="Cordia New" panose="020B0304020202020204" pitchFamily="34" charset="-34"/>
                          <a:cs typeface="Cordia New" panose="020B0304020202020204" pitchFamily="34" charset="-34"/>
                        </a:rPr>
                        <a:t>V179D</a:t>
                      </a:r>
                      <a:endParaRPr lang="en-US" sz="1600" dirty="0">
                        <a:solidFill>
                          <a:srgbClr val="C00000"/>
                        </a:solidFill>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err="1" smtClean="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rPr>
                        <a:t>Delavirdine</a:t>
                      </a:r>
                      <a:endParaRPr lang="en-US" sz="1600" dirty="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endParaRPr>
                    </a:p>
                  </a:txBody>
                  <a:tcPr marL="68580" marR="68580" marT="0" marB="0">
                    <a:lnL>
                      <a:noFill/>
                    </a:lnL>
                    <a:lnR>
                      <a:noFill/>
                    </a:lnR>
                    <a:lnT>
                      <a:noFill/>
                    </a:lnT>
                    <a:lnB>
                      <a:noFill/>
                    </a:lnB>
                  </a:tcPr>
                </a:tc>
              </a:tr>
              <a:tr h="522826">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11NP068</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2009</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a:effectLst/>
                          <a:latin typeface="Times New Roman" panose="02020603050405020304" pitchFamily="18" charset="0"/>
                          <a:ea typeface="Cordia New" panose="020B0304020202020204" pitchFamily="34" charset="-34"/>
                          <a:cs typeface="Cordia New" panose="020B0304020202020204" pitchFamily="34" charset="-34"/>
                        </a:rPr>
                        <a:t>HSR</a:t>
                      </a:r>
                      <a:endParaRPr lang="en-US" sz="160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a:effectLst/>
                          <a:latin typeface="Times New Roman" panose="02020603050405020304" pitchFamily="18" charset="0"/>
                          <a:ea typeface="Cordia New" panose="020B0304020202020204" pitchFamily="34" charset="-34"/>
                          <a:cs typeface="Cordia New" panose="020B0304020202020204" pitchFamily="34" charset="-34"/>
                        </a:rPr>
                        <a:t>2,230</a:t>
                      </a:r>
                      <a:endParaRPr lang="en-US" sz="160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solidFill>
                            <a:srgbClr val="C00000"/>
                          </a:solidFill>
                          <a:effectLst/>
                          <a:latin typeface="Times New Roman" panose="02020603050405020304" pitchFamily="18" charset="0"/>
                          <a:ea typeface="Cordia New" panose="020B0304020202020204" pitchFamily="34" charset="-34"/>
                          <a:cs typeface="Cordia New" panose="020B0304020202020204" pitchFamily="34" charset="-34"/>
                        </a:rPr>
                        <a:t>E138A</a:t>
                      </a:r>
                      <a:endParaRPr lang="en-US" sz="1600" dirty="0">
                        <a:solidFill>
                          <a:srgbClr val="C00000"/>
                        </a:solidFill>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err="1" smtClean="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rPr>
                        <a:t>Etravirine</a:t>
                      </a:r>
                      <a:endParaRPr lang="en-US" sz="1600" dirty="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endParaRPr>
                    </a:p>
                  </a:txBody>
                  <a:tcPr marL="68580" marR="68580" marT="0" marB="0">
                    <a:lnL>
                      <a:noFill/>
                    </a:lnL>
                    <a:lnR>
                      <a:noFill/>
                    </a:lnR>
                    <a:lnT>
                      <a:noFill/>
                    </a:lnT>
                    <a:lnB>
                      <a:noFill/>
                    </a:lnB>
                  </a:tcPr>
                </a:tc>
              </a:tr>
              <a:tr h="522826">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11NP071</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2009</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a:effectLst/>
                          <a:latin typeface="Times New Roman" panose="02020603050405020304" pitchFamily="18" charset="0"/>
                          <a:ea typeface="Cordia New" panose="020B0304020202020204" pitchFamily="34" charset="-34"/>
                          <a:cs typeface="Cordia New" panose="020B0304020202020204" pitchFamily="34" charset="-34"/>
                        </a:rPr>
                        <a:t>IDU</a:t>
                      </a:r>
                      <a:endParaRPr lang="en-US" sz="160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a:effectLst/>
                          <a:latin typeface="Times New Roman" panose="02020603050405020304" pitchFamily="18" charset="0"/>
                          <a:ea typeface="Cordia New" panose="020B0304020202020204" pitchFamily="34" charset="-34"/>
                          <a:cs typeface="Cordia New" panose="020B0304020202020204" pitchFamily="34" charset="-34"/>
                        </a:rPr>
                        <a:t>51,218</a:t>
                      </a:r>
                      <a:endParaRPr lang="en-US" sz="160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solidFill>
                            <a:srgbClr val="C00000"/>
                          </a:solidFill>
                          <a:effectLst/>
                          <a:latin typeface="Times New Roman" panose="02020603050405020304" pitchFamily="18" charset="0"/>
                          <a:ea typeface="Cordia New" panose="020B0304020202020204" pitchFamily="34" charset="-34"/>
                          <a:cs typeface="Cordia New" panose="020B0304020202020204" pitchFamily="34" charset="-34"/>
                        </a:rPr>
                        <a:t>K103R</a:t>
                      </a:r>
                      <a:endParaRPr lang="en-US" sz="1600" dirty="0">
                        <a:solidFill>
                          <a:srgbClr val="C00000"/>
                        </a:solidFill>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err="1" smtClean="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rPr>
                        <a:t>Efavirenz</a:t>
                      </a:r>
                      <a:endParaRPr lang="en-US" sz="1600" dirty="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endParaRPr>
                    </a:p>
                  </a:txBody>
                  <a:tcPr marL="68580" marR="68580" marT="0" marB="0">
                    <a:lnL>
                      <a:noFill/>
                    </a:lnL>
                    <a:lnR>
                      <a:noFill/>
                    </a:lnR>
                    <a:lnT>
                      <a:noFill/>
                    </a:lnT>
                    <a:lnB>
                      <a:noFill/>
                    </a:lnB>
                  </a:tcPr>
                </a:tc>
              </a:tr>
              <a:tr h="522826">
                <a:tc>
                  <a:txBody>
                    <a:bodyPr/>
                    <a:lstStyle/>
                    <a:p>
                      <a:pPr marL="0" marR="0">
                        <a:lnSpc>
                          <a:spcPct val="150000"/>
                        </a:lnSpc>
                        <a:spcBef>
                          <a:spcPts val="1200"/>
                        </a:spcBef>
                        <a:spcAft>
                          <a:spcPts val="0"/>
                        </a:spcAft>
                      </a:pPr>
                      <a:r>
                        <a:rPr lang="en-US" sz="1600" dirty="0" smtClean="0">
                          <a:effectLst/>
                          <a:latin typeface="Times New Roman" panose="02020603050405020304" pitchFamily="18" charset="0"/>
                          <a:ea typeface="Cordia New" panose="020B0304020202020204" pitchFamily="34" charset="-34"/>
                          <a:cs typeface="Cordia New" panose="020B0304020202020204" pitchFamily="34" charset="-34"/>
                        </a:rPr>
                        <a:t>      11NP82</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2010</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HSR</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a:effectLst/>
                          <a:latin typeface="Times New Roman" panose="02020603050405020304" pitchFamily="18" charset="0"/>
                          <a:ea typeface="Cordia New" panose="020B0304020202020204" pitchFamily="34" charset="-34"/>
                          <a:cs typeface="Cordia New" panose="020B0304020202020204" pitchFamily="34" charset="-34"/>
                        </a:rPr>
                        <a:t>32,325</a:t>
                      </a:r>
                      <a:endParaRPr lang="en-US" sz="160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solidFill>
                            <a:srgbClr val="C00000"/>
                          </a:solidFill>
                          <a:effectLst/>
                          <a:latin typeface="Times New Roman" panose="02020603050405020304" pitchFamily="18" charset="0"/>
                          <a:ea typeface="Cordia New" panose="020B0304020202020204" pitchFamily="34" charset="-34"/>
                          <a:cs typeface="Cordia New" panose="020B0304020202020204" pitchFamily="34" charset="-34"/>
                        </a:rPr>
                        <a:t>A71V</a:t>
                      </a:r>
                      <a:endParaRPr lang="en-US" sz="1600" dirty="0">
                        <a:solidFill>
                          <a:srgbClr val="C00000"/>
                        </a:solidFill>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smtClean="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rPr>
                        <a:t>Ritonavir</a:t>
                      </a:r>
                      <a:endParaRPr lang="en-US" sz="1600" dirty="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endParaRPr>
                    </a:p>
                  </a:txBody>
                  <a:tcPr marL="68580" marR="68580" marT="0" marB="0">
                    <a:lnL>
                      <a:noFill/>
                    </a:lnL>
                    <a:lnR>
                      <a:noFill/>
                    </a:lnR>
                    <a:lnT>
                      <a:noFill/>
                    </a:lnT>
                    <a:lnB>
                      <a:noFill/>
                    </a:lnB>
                  </a:tcPr>
                </a:tc>
              </a:tr>
              <a:tr h="522826">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11NP103</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2010</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HSR</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2,612</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solidFill>
                            <a:srgbClr val="C00000"/>
                          </a:solidFill>
                          <a:effectLst/>
                          <a:latin typeface="Times New Roman" panose="02020603050405020304" pitchFamily="18" charset="0"/>
                          <a:ea typeface="Cordia New" panose="020B0304020202020204" pitchFamily="34" charset="-34"/>
                          <a:cs typeface="Cordia New" panose="020B0304020202020204" pitchFamily="34" charset="-34"/>
                        </a:rPr>
                        <a:t>A71T</a:t>
                      </a:r>
                      <a:endParaRPr lang="en-US" sz="1600" dirty="0">
                        <a:solidFill>
                          <a:srgbClr val="C00000"/>
                        </a:solidFill>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err="1" smtClean="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rPr>
                        <a:t>Indinavir</a:t>
                      </a:r>
                      <a:endParaRPr lang="en-US" sz="1600" dirty="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endParaRPr>
                    </a:p>
                  </a:txBody>
                  <a:tcPr marL="68580" marR="68580" marT="0" marB="0">
                    <a:lnL>
                      <a:noFill/>
                    </a:lnL>
                    <a:lnR>
                      <a:noFill/>
                    </a:lnR>
                    <a:lnT>
                      <a:noFill/>
                    </a:lnT>
                    <a:lnB>
                      <a:noFill/>
                    </a:lnB>
                  </a:tcPr>
                </a:tc>
              </a:tr>
              <a:tr h="862038">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11NP104</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2010</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MTCT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159,297</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a:solidFill>
                            <a:srgbClr val="C00000"/>
                          </a:solidFill>
                          <a:effectLst/>
                          <a:latin typeface="Times New Roman" panose="02020603050405020304" pitchFamily="18" charset="0"/>
                          <a:ea typeface="Cordia New" panose="020B0304020202020204" pitchFamily="34" charset="-34"/>
                          <a:cs typeface="Cordia New" panose="020B0304020202020204" pitchFamily="34" charset="-34"/>
                        </a:rPr>
                        <a:t>V108I</a:t>
                      </a:r>
                      <a:endParaRPr lang="en-US" sz="1600" dirty="0">
                        <a:solidFill>
                          <a:srgbClr val="C00000"/>
                        </a:solidFill>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a:noFill/>
                    </a:lnB>
                  </a:tcPr>
                </a:tc>
                <a:tc>
                  <a:txBody>
                    <a:bodyPr/>
                    <a:lstStyle/>
                    <a:p>
                      <a:pPr marL="0" marR="0" algn="ctr">
                        <a:lnSpc>
                          <a:spcPct val="150000"/>
                        </a:lnSpc>
                        <a:spcBef>
                          <a:spcPts val="1200"/>
                        </a:spcBef>
                        <a:spcAft>
                          <a:spcPts val="0"/>
                        </a:spcAft>
                      </a:pPr>
                      <a:r>
                        <a:rPr lang="en-US" sz="1600" dirty="0" err="1" smtClean="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rPr>
                        <a:t>Efavirenz</a:t>
                      </a:r>
                      <a:endParaRPr lang="en-US" sz="1600" dirty="0">
                        <a:solidFill>
                          <a:schemeClr val="tx1"/>
                        </a:solidFill>
                        <a:effectLst/>
                        <a:latin typeface="Times New Roman" panose="02020603050405020304" pitchFamily="18" charset="0"/>
                        <a:ea typeface="Cordia New" panose="020B0304020202020204" pitchFamily="34" charset="-34"/>
                        <a:cs typeface="Times New Roman" panose="02020603050405020304" pitchFamily="18" charset="0"/>
                      </a:endParaRPr>
                    </a:p>
                  </a:txBody>
                  <a:tcPr marL="68580" marR="68580" marT="0" marB="0">
                    <a:lnL>
                      <a:noFill/>
                    </a:lnL>
                    <a:lnR>
                      <a:noFill/>
                    </a:lnR>
                    <a:lnT>
                      <a:noFill/>
                    </a:lnT>
                    <a:lnB>
                      <a:noFill/>
                    </a:lnB>
                  </a:tcPr>
                </a:tc>
              </a:tr>
              <a:tr h="522826">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11NP122</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1200"/>
                        </a:spcBef>
                        <a:spcAft>
                          <a:spcPts val="0"/>
                        </a:spcAft>
                      </a:pPr>
                      <a:r>
                        <a:rPr lang="en-US" sz="1600">
                          <a:effectLst/>
                          <a:latin typeface="Times New Roman" panose="02020603050405020304" pitchFamily="18" charset="0"/>
                          <a:ea typeface="Cordia New" panose="020B0304020202020204" pitchFamily="34" charset="-34"/>
                          <a:cs typeface="Cordia New" panose="020B0304020202020204" pitchFamily="34" charset="-34"/>
                        </a:rPr>
                        <a:t>2011</a:t>
                      </a:r>
                      <a:endParaRPr lang="en-US" sz="160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MSM</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58,782</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1200"/>
                        </a:spcBef>
                        <a:spcAft>
                          <a:spcPts val="0"/>
                        </a:spcAft>
                      </a:pPr>
                      <a:r>
                        <a:rPr lang="en-US" sz="1600" dirty="0">
                          <a:solidFill>
                            <a:srgbClr val="C00000"/>
                          </a:solidFill>
                          <a:effectLst/>
                          <a:latin typeface="Times New Roman" panose="02020603050405020304" pitchFamily="18" charset="0"/>
                          <a:ea typeface="Cordia New" panose="020B0304020202020204" pitchFamily="34" charset="-34"/>
                          <a:cs typeface="Cordia New" panose="020B0304020202020204" pitchFamily="34" charset="-34"/>
                        </a:rPr>
                        <a:t>A71T</a:t>
                      </a:r>
                      <a:endParaRPr lang="en-US" sz="1600" dirty="0">
                        <a:solidFill>
                          <a:srgbClr val="C00000"/>
                        </a:solidFill>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1200"/>
                        </a:spcBef>
                        <a:spcAft>
                          <a:spcPts val="0"/>
                        </a:spcAft>
                      </a:pPr>
                      <a:r>
                        <a:rPr lang="en-US" sz="1600" dirty="0">
                          <a:effectLst/>
                          <a:latin typeface="Times New Roman" panose="02020603050405020304" pitchFamily="18" charset="0"/>
                          <a:ea typeface="Cordia New" panose="020B0304020202020204" pitchFamily="34" charset="-34"/>
                          <a:cs typeface="Cordia New" panose="020B0304020202020204" pitchFamily="34" charset="-34"/>
                        </a:rPr>
                        <a:t>-</a:t>
                      </a: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1200"/>
                        </a:spcBef>
                        <a:spcAft>
                          <a:spcPts val="0"/>
                        </a:spcAft>
                      </a:pPr>
                      <a:endParaRPr lang="en-US" sz="16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3" name="Title 1"/>
          <p:cNvSpPr txBox="1">
            <a:spLocks/>
          </p:cNvSpPr>
          <p:nvPr/>
        </p:nvSpPr>
        <p:spPr>
          <a:xfrm>
            <a:off x="711200" y="533400"/>
            <a:ext cx="11191068" cy="808286"/>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smtClean="0">
                <a:solidFill>
                  <a:srgbClr val="002060"/>
                </a:solidFill>
                <a:latin typeface="Times New Roman" pitchFamily="18" charset="0"/>
                <a:cs typeface="Times New Roman" pitchFamily="18" charset="0"/>
              </a:rPr>
              <a:t>Mutation pattern of amino acids and drug resistance</a:t>
            </a:r>
            <a:endParaRPr lang="en-US" sz="3600" dirty="0">
              <a:solidFill>
                <a:srgbClr val="002060"/>
              </a:solidFill>
            </a:endParaRPr>
          </a:p>
        </p:txBody>
      </p:sp>
    </p:spTree>
    <p:extLst>
      <p:ext uri="{BB962C8B-B14F-4D97-AF65-F5344CB8AC3E}">
        <p14:creationId xmlns:p14="http://schemas.microsoft.com/office/powerpoint/2010/main" val="38959344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11400" y="1371600"/>
            <a:ext cx="9220200" cy="6934200"/>
            <a:chOff x="621804" y="1196752"/>
            <a:chExt cx="9225602" cy="5036902"/>
          </a:xfrm>
        </p:grpSpPr>
        <p:sp>
          <p:nvSpPr>
            <p:cNvPr id="7" name="Straight Arrow Connector 322"/>
            <p:cNvSpPr>
              <a:spLocks noChangeShapeType="1"/>
            </p:cNvSpPr>
            <p:nvPr/>
          </p:nvSpPr>
          <p:spPr bwMode="auto">
            <a:xfrm>
              <a:off x="1917948" y="1196752"/>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p:cNvSpPr>
              <a:spLocks noChangeShapeType="1"/>
            </p:cNvSpPr>
            <p:nvPr/>
          </p:nvSpPr>
          <p:spPr bwMode="auto">
            <a:xfrm>
              <a:off x="8110636" y="1268760"/>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5"/>
            <p:cNvSpPr>
              <a:spLocks noChangeShapeType="1"/>
            </p:cNvSpPr>
            <p:nvPr/>
          </p:nvSpPr>
          <p:spPr bwMode="auto">
            <a:xfrm>
              <a:off x="2205980" y="1196752"/>
              <a:ext cx="0" cy="247650"/>
            </a:xfrm>
            <a:prstGeom prst="straightConnector1">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2"/>
            <p:cNvSpPr>
              <a:spLocks noChangeShapeType="1"/>
            </p:cNvSpPr>
            <p:nvPr/>
          </p:nvSpPr>
          <p:spPr bwMode="auto">
            <a:xfrm>
              <a:off x="6958508" y="1237134"/>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2"/>
            <p:cNvSpPr>
              <a:spLocks noChangeShapeType="1"/>
            </p:cNvSpPr>
            <p:nvPr/>
          </p:nvSpPr>
          <p:spPr bwMode="auto">
            <a:xfrm>
              <a:off x="5878388" y="1237134"/>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2"/>
            <p:cNvSpPr>
              <a:spLocks noChangeShapeType="1"/>
            </p:cNvSpPr>
            <p:nvPr/>
          </p:nvSpPr>
          <p:spPr bwMode="auto">
            <a:xfrm>
              <a:off x="6166420" y="1237134"/>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2"/>
            <p:cNvSpPr>
              <a:spLocks noChangeShapeType="1"/>
            </p:cNvSpPr>
            <p:nvPr/>
          </p:nvSpPr>
          <p:spPr bwMode="auto">
            <a:xfrm>
              <a:off x="6454452" y="1237134"/>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2"/>
            <p:cNvSpPr>
              <a:spLocks noChangeShapeType="1"/>
            </p:cNvSpPr>
            <p:nvPr/>
          </p:nvSpPr>
          <p:spPr bwMode="auto">
            <a:xfrm>
              <a:off x="9262764" y="1237134"/>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5"/>
            <p:cNvSpPr>
              <a:spLocks noChangeShapeType="1"/>
            </p:cNvSpPr>
            <p:nvPr/>
          </p:nvSpPr>
          <p:spPr bwMode="auto">
            <a:xfrm>
              <a:off x="2854052" y="1196752"/>
              <a:ext cx="0" cy="247650"/>
            </a:xfrm>
            <a:prstGeom prst="straightConnector1">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5"/>
            <p:cNvSpPr>
              <a:spLocks noChangeShapeType="1"/>
            </p:cNvSpPr>
            <p:nvPr/>
          </p:nvSpPr>
          <p:spPr bwMode="auto">
            <a:xfrm>
              <a:off x="5302324" y="1237134"/>
              <a:ext cx="0" cy="247650"/>
            </a:xfrm>
            <a:prstGeom prst="straightConnector1">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AutoShape 15"/>
            <p:cNvSpPr>
              <a:spLocks noChangeShapeType="1"/>
            </p:cNvSpPr>
            <p:nvPr/>
          </p:nvSpPr>
          <p:spPr bwMode="auto">
            <a:xfrm>
              <a:off x="9838828" y="1237134"/>
              <a:ext cx="0" cy="247650"/>
            </a:xfrm>
            <a:prstGeom prst="straightConnector1">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15"/>
            <p:cNvSpPr>
              <a:spLocks noChangeShapeType="1"/>
            </p:cNvSpPr>
            <p:nvPr/>
          </p:nvSpPr>
          <p:spPr bwMode="auto">
            <a:xfrm>
              <a:off x="1485900" y="3397374"/>
              <a:ext cx="0" cy="247650"/>
            </a:xfrm>
            <a:prstGeom prst="straightConnector1">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15"/>
            <p:cNvSpPr>
              <a:spLocks noChangeShapeType="1"/>
            </p:cNvSpPr>
            <p:nvPr/>
          </p:nvSpPr>
          <p:spPr bwMode="auto">
            <a:xfrm>
              <a:off x="1629916" y="1237134"/>
              <a:ext cx="0" cy="247650"/>
            </a:xfrm>
            <a:prstGeom prst="straightConnector1">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AutoShape 15"/>
            <p:cNvSpPr>
              <a:spLocks noChangeShapeType="1"/>
            </p:cNvSpPr>
            <p:nvPr/>
          </p:nvSpPr>
          <p:spPr bwMode="auto">
            <a:xfrm>
              <a:off x="2061964" y="3397374"/>
              <a:ext cx="0" cy="247650"/>
            </a:xfrm>
            <a:prstGeom prst="straightConnector1">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15"/>
            <p:cNvSpPr>
              <a:spLocks noChangeShapeType="1"/>
            </p:cNvSpPr>
            <p:nvPr/>
          </p:nvSpPr>
          <p:spPr bwMode="auto">
            <a:xfrm>
              <a:off x="3214092" y="3429000"/>
              <a:ext cx="0" cy="247650"/>
            </a:xfrm>
            <a:prstGeom prst="straightConnector1">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15"/>
            <p:cNvSpPr>
              <a:spLocks noChangeShapeType="1"/>
            </p:cNvSpPr>
            <p:nvPr/>
          </p:nvSpPr>
          <p:spPr bwMode="auto">
            <a:xfrm>
              <a:off x="5590356" y="3429000"/>
              <a:ext cx="0" cy="247650"/>
            </a:xfrm>
            <a:prstGeom prst="straightConnector1">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5"/>
            <p:cNvSpPr>
              <a:spLocks noChangeShapeType="1"/>
            </p:cNvSpPr>
            <p:nvPr/>
          </p:nvSpPr>
          <p:spPr bwMode="auto">
            <a:xfrm>
              <a:off x="6814492" y="3429000"/>
              <a:ext cx="0" cy="247650"/>
            </a:xfrm>
            <a:prstGeom prst="straightConnector1">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15"/>
            <p:cNvSpPr>
              <a:spLocks noChangeShapeType="1"/>
            </p:cNvSpPr>
            <p:nvPr/>
          </p:nvSpPr>
          <p:spPr bwMode="auto">
            <a:xfrm>
              <a:off x="7894612" y="3429000"/>
              <a:ext cx="0" cy="247650"/>
            </a:xfrm>
            <a:prstGeom prst="straightConnector1">
              <a:avLst/>
            </a:prstGeom>
            <a:noFill/>
            <a:ln w="1905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utoShape 2"/>
            <p:cNvSpPr>
              <a:spLocks noChangeShapeType="1"/>
            </p:cNvSpPr>
            <p:nvPr/>
          </p:nvSpPr>
          <p:spPr bwMode="auto">
            <a:xfrm>
              <a:off x="2926060" y="3397374"/>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2"/>
            <p:cNvSpPr>
              <a:spLocks noChangeShapeType="1"/>
            </p:cNvSpPr>
            <p:nvPr/>
          </p:nvSpPr>
          <p:spPr bwMode="auto">
            <a:xfrm>
              <a:off x="2422004" y="3397374"/>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AutoShape 2"/>
            <p:cNvSpPr>
              <a:spLocks noChangeShapeType="1"/>
            </p:cNvSpPr>
            <p:nvPr/>
          </p:nvSpPr>
          <p:spPr bwMode="auto">
            <a:xfrm>
              <a:off x="4726260" y="3397374"/>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AutoShape 2"/>
            <p:cNvSpPr>
              <a:spLocks noChangeShapeType="1"/>
            </p:cNvSpPr>
            <p:nvPr/>
          </p:nvSpPr>
          <p:spPr bwMode="auto">
            <a:xfrm>
              <a:off x="5014292" y="3397374"/>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AutoShape 2"/>
            <p:cNvSpPr>
              <a:spLocks noChangeShapeType="1"/>
            </p:cNvSpPr>
            <p:nvPr/>
          </p:nvSpPr>
          <p:spPr bwMode="auto">
            <a:xfrm>
              <a:off x="5302324" y="3397374"/>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AutoShape 2"/>
            <p:cNvSpPr>
              <a:spLocks noChangeShapeType="1"/>
            </p:cNvSpPr>
            <p:nvPr/>
          </p:nvSpPr>
          <p:spPr bwMode="auto">
            <a:xfrm>
              <a:off x="6454452" y="3397374"/>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AutoShape 2"/>
            <p:cNvSpPr>
              <a:spLocks noChangeShapeType="1"/>
            </p:cNvSpPr>
            <p:nvPr/>
          </p:nvSpPr>
          <p:spPr bwMode="auto">
            <a:xfrm>
              <a:off x="7102524" y="3397374"/>
              <a:ext cx="0" cy="247650"/>
            </a:xfrm>
            <a:prstGeom prst="straightConnector1">
              <a:avLst/>
            </a:prstGeom>
            <a:noFill/>
            <a:ln w="1905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TextBox 31"/>
            <p:cNvSpPr txBox="1"/>
            <p:nvPr/>
          </p:nvSpPr>
          <p:spPr>
            <a:xfrm>
              <a:off x="621804" y="5301208"/>
              <a:ext cx="9225602" cy="424732"/>
            </a:xfrm>
            <a:prstGeom prst="rect">
              <a:avLst/>
            </a:prstGeom>
            <a:noFill/>
          </p:spPr>
          <p:txBody>
            <a:bodyPr wrap="none" rtlCol="0">
              <a:spAutoFit/>
            </a:bodyPr>
            <a:lstStyle/>
            <a:p>
              <a:pPr>
                <a:lnSpc>
                  <a:spcPct val="90000"/>
                </a:lnSpc>
              </a:pPr>
              <a:r>
                <a:rPr lang="en-US" sz="2400" dirty="0" smtClean="0">
                  <a:solidFill>
                    <a:srgbClr val="0070C0"/>
                  </a:solidFill>
                </a:rPr>
                <a:t>Subtype C</a:t>
              </a:r>
              <a:r>
                <a:rPr lang="en-US" sz="2400" dirty="0" smtClean="0"/>
                <a:t> NP015  </a:t>
              </a:r>
              <a:r>
                <a:rPr lang="en-US" sz="2400" dirty="0" smtClean="0">
                  <a:solidFill>
                    <a:srgbClr val="0070C0"/>
                  </a:solidFill>
                </a:rPr>
                <a:t>one major </a:t>
              </a:r>
              <a:r>
                <a:rPr lang="en-US" sz="2400" dirty="0" smtClean="0"/>
                <a:t>mutation at position </a:t>
              </a:r>
              <a:r>
                <a:rPr lang="en-US" sz="2400" dirty="0" smtClean="0">
                  <a:solidFill>
                    <a:srgbClr val="FF0000"/>
                  </a:solidFill>
                </a:rPr>
                <a:t>82</a:t>
              </a:r>
              <a:r>
                <a:rPr lang="en-US" sz="2400" dirty="0" smtClean="0"/>
                <a:t> </a:t>
              </a:r>
              <a:r>
                <a:rPr lang="en-US" sz="2400" dirty="0" smtClean="0">
                  <a:solidFill>
                    <a:srgbClr val="0070C0"/>
                  </a:solidFill>
                </a:rPr>
                <a:t>one minor </a:t>
              </a:r>
              <a:r>
                <a:rPr lang="en-US" sz="2400" dirty="0" smtClean="0"/>
                <a:t>at </a:t>
              </a:r>
              <a:r>
                <a:rPr lang="en-US" sz="2400" dirty="0" smtClean="0">
                  <a:solidFill>
                    <a:srgbClr val="FF0000"/>
                  </a:solidFill>
                </a:rPr>
                <a:t>60</a:t>
              </a:r>
              <a:endParaRPr lang="en-US" sz="2400" dirty="0">
                <a:solidFill>
                  <a:srgbClr val="FF0000"/>
                </a:solidFill>
              </a:endParaRPr>
            </a:p>
          </p:txBody>
        </p:sp>
        <p:sp>
          <p:nvSpPr>
            <p:cNvPr id="33" name="TextBox 32"/>
            <p:cNvSpPr txBox="1"/>
            <p:nvPr/>
          </p:nvSpPr>
          <p:spPr>
            <a:xfrm>
              <a:off x="621804" y="5808922"/>
              <a:ext cx="9070432" cy="424732"/>
            </a:xfrm>
            <a:prstGeom prst="rect">
              <a:avLst/>
            </a:prstGeom>
            <a:noFill/>
          </p:spPr>
          <p:txBody>
            <a:bodyPr wrap="none" rtlCol="0">
              <a:spAutoFit/>
            </a:bodyPr>
            <a:lstStyle/>
            <a:p>
              <a:pPr>
                <a:lnSpc>
                  <a:spcPct val="90000"/>
                </a:lnSpc>
              </a:pPr>
              <a:r>
                <a:rPr lang="en-US" sz="2400" dirty="0" smtClean="0">
                  <a:solidFill>
                    <a:srgbClr val="00B050"/>
                  </a:solidFill>
                </a:rPr>
                <a:t>CRF-08BC</a:t>
              </a:r>
              <a:r>
                <a:rPr lang="en-US" sz="2400" dirty="0" smtClean="0"/>
                <a:t>  NP008  </a:t>
              </a:r>
              <a:r>
                <a:rPr lang="en-US" sz="2400" dirty="0" smtClean="0">
                  <a:solidFill>
                    <a:srgbClr val="FF0000"/>
                  </a:solidFill>
                </a:rPr>
                <a:t>three minor  </a:t>
              </a:r>
              <a:r>
                <a:rPr lang="en-US" sz="2400" dirty="0" smtClean="0"/>
                <a:t>mutation at position </a:t>
              </a:r>
              <a:r>
                <a:rPr lang="en-US" sz="2400" dirty="0" smtClean="0">
                  <a:solidFill>
                    <a:srgbClr val="FF0000"/>
                  </a:solidFill>
                </a:rPr>
                <a:t>36,60</a:t>
              </a:r>
              <a:r>
                <a:rPr lang="en-US" sz="2400" dirty="0" smtClean="0"/>
                <a:t> and </a:t>
              </a:r>
              <a:r>
                <a:rPr lang="en-US" sz="2400" dirty="0" smtClean="0">
                  <a:solidFill>
                    <a:srgbClr val="FF0000"/>
                  </a:solidFill>
                </a:rPr>
                <a:t>77</a:t>
              </a:r>
              <a:r>
                <a:rPr lang="en-US" sz="2400" dirty="0" smtClean="0"/>
                <a:t> </a:t>
              </a:r>
              <a:endParaRPr lang="en-US" sz="2400" dirty="0"/>
            </a:p>
          </p:txBody>
        </p:sp>
      </p:grpSp>
      <p:graphicFrame>
        <p:nvGraphicFramePr>
          <p:cNvPr id="34" name="Table 33"/>
          <p:cNvGraphicFramePr>
            <a:graphicFrameLocks noGrp="1"/>
          </p:cNvGraphicFramePr>
          <p:nvPr>
            <p:extLst>
              <p:ext uri="{D42A27DB-BD31-4B8C-83A1-F6EECF244321}">
                <p14:modId xmlns:p14="http://schemas.microsoft.com/office/powerpoint/2010/main" val="3038803896"/>
              </p:ext>
            </p:extLst>
          </p:nvPr>
        </p:nvGraphicFramePr>
        <p:xfrm>
          <a:off x="1092200" y="1828800"/>
          <a:ext cx="11658600" cy="2590800"/>
        </p:xfrm>
        <a:graphic>
          <a:graphicData uri="http://schemas.openxmlformats.org/drawingml/2006/table">
            <a:tbl>
              <a:tblPr firstRow="1" firstCol="1" bandRow="1"/>
              <a:tblGrid>
                <a:gridCol w="11658600"/>
              </a:tblGrid>
              <a:tr h="518160">
                <a:tc>
                  <a:txBody>
                    <a:bodyPr/>
                    <a:lstStyle/>
                    <a:p>
                      <a:pPr marL="0" marR="0">
                        <a:spcBef>
                          <a:spcPts val="0"/>
                        </a:spcBef>
                        <a:spcAft>
                          <a:spcPts val="0"/>
                        </a:spcAft>
                      </a:pP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Position    31   32   33   34   35   36   37   38   39   40   41   42  43  44   45  46   47  48  49  50  51  52   53   54   55  56   57  58  59   60  </a:t>
                      </a:r>
                      <a:endParaRPr lang="en-US" sz="14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160">
                <a:tc>
                  <a:txBody>
                    <a:bodyPr/>
                    <a:lstStyle/>
                    <a:p>
                      <a:pPr marL="0" marR="0">
                        <a:spcBef>
                          <a:spcPts val="0"/>
                        </a:spcBef>
                        <a:spcAft>
                          <a:spcPts val="0"/>
                        </a:spcAft>
                      </a:pP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B-cons      T    V     L     E    </a:t>
                      </a:r>
                      <a:r>
                        <a:rPr lang="en-US" sz="1400" dirty="0" err="1">
                          <a:effectLst/>
                          <a:latin typeface="Times New Roman" panose="02020603050405020304" pitchFamily="18" charset="0"/>
                          <a:ea typeface="Cordia New" panose="020B0304020202020204" pitchFamily="34" charset="-34"/>
                          <a:cs typeface="Cordia New" panose="020B0304020202020204" pitchFamily="34" charset="-34"/>
                        </a:rPr>
                        <a:t>E</a:t>
                      </a: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     M   N    L     P     G    R   W    K   P    K   M    I    G   </a:t>
                      </a:r>
                      <a:r>
                        <a:rPr lang="en-US" sz="1400" dirty="0" err="1">
                          <a:effectLst/>
                          <a:latin typeface="Times New Roman" panose="02020603050405020304" pitchFamily="18" charset="0"/>
                          <a:ea typeface="Cordia New" panose="020B0304020202020204" pitchFamily="34" charset="-34"/>
                          <a:cs typeface="Cordia New" panose="020B0304020202020204" pitchFamily="34" charset="-34"/>
                        </a:rPr>
                        <a:t>G</a:t>
                      </a: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    I    G   </a:t>
                      </a:r>
                      <a:r>
                        <a:rPr lang="en-US" sz="1400" dirty="0" err="1">
                          <a:effectLst/>
                          <a:latin typeface="Times New Roman" panose="02020603050405020304" pitchFamily="18" charset="0"/>
                          <a:ea typeface="Cordia New" panose="020B0304020202020204" pitchFamily="34" charset="-34"/>
                          <a:cs typeface="Cordia New" panose="020B0304020202020204" pitchFamily="34" charset="-34"/>
                        </a:rPr>
                        <a:t>G</a:t>
                      </a: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     F     I    K    V     R   Q   Y    D</a:t>
                      </a:r>
                      <a:endParaRPr lang="en-US" sz="14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160">
                <a:tc>
                  <a:txBody>
                    <a:bodyPr/>
                    <a:lstStyle/>
                    <a:p>
                      <a:pPr marL="0" marR="0">
                        <a:spcBef>
                          <a:spcPts val="0"/>
                        </a:spcBef>
                        <a:spcAft>
                          <a:spcPts val="0"/>
                        </a:spcAft>
                      </a:pP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C-cons      .       .      .      .      .       V   S    .       .      .     K     .     R          .      .     .      .     .     .     .    .       .      .     .      .       .     .     .    E</a:t>
                      </a:r>
                      <a:endParaRPr lang="en-US" sz="14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160">
                <a:tc>
                  <a:txBody>
                    <a:bodyPr/>
                    <a:lstStyle/>
                    <a:p>
                      <a:pPr marL="0" marR="0">
                        <a:spcBef>
                          <a:spcPts val="0"/>
                        </a:spcBef>
                        <a:spcAft>
                          <a:spcPts val="0"/>
                        </a:spcAft>
                      </a:pPr>
                      <a:r>
                        <a:rPr lang="en-US" sz="1400" dirty="0">
                          <a:solidFill>
                            <a:srgbClr val="00B050"/>
                          </a:solidFill>
                          <a:effectLst/>
                          <a:latin typeface="Times New Roman" panose="02020603050405020304" pitchFamily="18" charset="0"/>
                          <a:ea typeface="Cordia New" panose="020B0304020202020204" pitchFamily="34" charset="-34"/>
                          <a:cs typeface="Cordia New" panose="020B0304020202020204" pitchFamily="34" charset="-34"/>
                        </a:rPr>
                        <a:t>NP008</a:t>
                      </a:r>
                      <a:r>
                        <a:rPr lang="en-US" sz="1400" dirty="0">
                          <a:solidFill>
                            <a:srgbClr val="C00000"/>
                          </a:solidFill>
                          <a:effectLst/>
                          <a:latin typeface="Times New Roman" panose="02020603050405020304" pitchFamily="18" charset="0"/>
                          <a:ea typeface="Cordia New" panose="020B0304020202020204" pitchFamily="34" charset="-34"/>
                          <a:cs typeface="Cordia New" panose="020B0304020202020204" pitchFamily="34" charset="-34"/>
                        </a:rPr>
                        <a:t>  </a:t>
                      </a: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    .      .     .    .     .    D      I     .     .      .      .     .     .       .             .    .     .     .     .      .     .    .      .       .     .     .        .     .    D   Q</a:t>
                      </a:r>
                      <a:endParaRPr lang="en-US" sz="14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160">
                <a:tc>
                  <a:txBody>
                    <a:bodyPr/>
                    <a:lstStyle/>
                    <a:p>
                      <a:pPr marL="0" marR="0">
                        <a:spcBef>
                          <a:spcPts val="0"/>
                        </a:spcBef>
                        <a:spcAft>
                          <a:spcPts val="0"/>
                        </a:spcAft>
                      </a:pPr>
                      <a:r>
                        <a:rPr lang="en-US" sz="1400" dirty="0">
                          <a:solidFill>
                            <a:srgbClr val="0070C0"/>
                          </a:solidFill>
                          <a:effectLst/>
                          <a:latin typeface="Times New Roman" panose="02020603050405020304" pitchFamily="18" charset="0"/>
                          <a:ea typeface="Cordia New" panose="020B0304020202020204" pitchFamily="34" charset="-34"/>
                          <a:cs typeface="Cordia New" panose="020B0304020202020204" pitchFamily="34" charset="-34"/>
                        </a:rPr>
                        <a:t>NP015</a:t>
                      </a: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       .     .     .    .     .     .       .    N    .      .      .     .    .         .            .    .     .     .     .      .     .     .     .       .     .     .        .     .    D   H</a:t>
                      </a:r>
                      <a:endParaRPr lang="en-US" sz="14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1695178454"/>
              </p:ext>
            </p:extLst>
          </p:nvPr>
        </p:nvGraphicFramePr>
        <p:xfrm>
          <a:off x="1092200" y="4876800"/>
          <a:ext cx="11734800" cy="2015850"/>
        </p:xfrm>
        <a:graphic>
          <a:graphicData uri="http://schemas.openxmlformats.org/drawingml/2006/table">
            <a:tbl>
              <a:tblPr firstRow="1" firstCol="1" bandRow="1"/>
              <a:tblGrid>
                <a:gridCol w="11734800"/>
              </a:tblGrid>
              <a:tr h="403170">
                <a:tc>
                  <a:txBody>
                    <a:bodyPr/>
                    <a:lstStyle/>
                    <a:p>
                      <a:pPr marL="0" marR="0">
                        <a:spcBef>
                          <a:spcPts val="0"/>
                        </a:spcBef>
                        <a:spcAft>
                          <a:spcPts val="0"/>
                        </a:spcAft>
                      </a:pP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Position   71  72  73    74  75  76   77  78  79  80    81  </a:t>
                      </a:r>
                      <a:r>
                        <a:rPr lang="en-US" sz="1400" dirty="0" smtClean="0">
                          <a:effectLst/>
                          <a:latin typeface="Times New Roman" panose="02020603050405020304" pitchFamily="18" charset="0"/>
                          <a:ea typeface="Cordia New" panose="020B0304020202020204" pitchFamily="34" charset="-34"/>
                          <a:cs typeface="Cordia New" panose="020B0304020202020204" pitchFamily="34" charset="-34"/>
                        </a:rPr>
                        <a:t>  </a:t>
                      </a: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82   83   84   85  86  87   88   89   90  91  92  93   94   95   96   97   98   99</a:t>
                      </a:r>
                      <a:endParaRPr lang="en-US" sz="14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170">
                <a:tc>
                  <a:txBody>
                    <a:bodyPr/>
                    <a:lstStyle/>
                    <a:p>
                      <a:pPr marL="0" marR="0">
                        <a:spcBef>
                          <a:spcPts val="0"/>
                        </a:spcBef>
                        <a:spcAft>
                          <a:spcPts val="0"/>
                        </a:spcAft>
                      </a:pP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B-cons     A    I    G     T   V     L   V    G   P    T      P    </a:t>
                      </a:r>
                      <a:r>
                        <a:rPr lang="en-US" sz="1400" dirty="0" smtClean="0">
                          <a:effectLst/>
                          <a:latin typeface="Times New Roman" panose="02020603050405020304" pitchFamily="18" charset="0"/>
                          <a:ea typeface="Cordia New" panose="020B0304020202020204" pitchFamily="34" charset="-34"/>
                          <a:cs typeface="Cordia New" panose="020B0304020202020204" pitchFamily="34" charset="-34"/>
                        </a:rPr>
                        <a:t>  V    </a:t>
                      </a: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N     I     </a:t>
                      </a:r>
                      <a:r>
                        <a:rPr lang="en-US" sz="1400" dirty="0" err="1">
                          <a:effectLst/>
                          <a:latin typeface="Times New Roman" panose="02020603050405020304" pitchFamily="18" charset="0"/>
                          <a:ea typeface="Cordia New" panose="020B0304020202020204" pitchFamily="34" charset="-34"/>
                          <a:cs typeface="Cordia New" panose="020B0304020202020204" pitchFamily="34" charset="-34"/>
                        </a:rPr>
                        <a:t>I</a:t>
                      </a: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    G   R     N    L     </a:t>
                      </a:r>
                      <a:r>
                        <a:rPr lang="en-US" sz="1400" dirty="0" err="1">
                          <a:effectLst/>
                          <a:latin typeface="Times New Roman" panose="02020603050405020304" pitchFamily="18" charset="0"/>
                          <a:ea typeface="Cordia New" panose="020B0304020202020204" pitchFamily="34" charset="-34"/>
                          <a:cs typeface="Cordia New" panose="020B0304020202020204" pitchFamily="34" charset="-34"/>
                        </a:rPr>
                        <a:t>L</a:t>
                      </a: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   T   Q      I    G   C     T     L    N    F        </a:t>
                      </a:r>
                      <a:endParaRPr lang="en-US" sz="14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170">
                <a:tc>
                  <a:txBody>
                    <a:bodyPr/>
                    <a:lstStyle/>
                    <a:p>
                      <a:pPr marL="0" marR="0">
                        <a:spcBef>
                          <a:spcPts val="0"/>
                        </a:spcBef>
                        <a:spcAft>
                          <a:spcPts val="0"/>
                        </a:spcAft>
                      </a:pP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C-cons     .      .     .       .    .       .     .      .    .      .       .      .      .     .      .     .     .       .    M    .     .       .      .      .     .       .        .       .     . </a:t>
                      </a:r>
                      <a:endParaRPr lang="en-US" sz="14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170">
                <a:tc>
                  <a:txBody>
                    <a:bodyPr/>
                    <a:lstStyle/>
                    <a:p>
                      <a:pPr marL="0" marR="0">
                        <a:spcBef>
                          <a:spcPts val="0"/>
                        </a:spcBef>
                        <a:spcAft>
                          <a:spcPts val="0"/>
                        </a:spcAft>
                      </a:pPr>
                      <a:r>
                        <a:rPr lang="en-US" sz="1400" dirty="0">
                          <a:solidFill>
                            <a:srgbClr val="00B050"/>
                          </a:solidFill>
                          <a:effectLst/>
                          <a:latin typeface="Times New Roman" panose="02020603050405020304" pitchFamily="18" charset="0"/>
                          <a:ea typeface="Cordia New" panose="020B0304020202020204" pitchFamily="34" charset="-34"/>
                          <a:cs typeface="Cordia New" panose="020B0304020202020204" pitchFamily="34" charset="-34"/>
                        </a:rPr>
                        <a:t>NP008 </a:t>
                      </a: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    .      .     .       .    .       .    I       .    .     .        .     .      .      .      .     .     .       .      .     .     .    .    .     .       .  .      .      .     .</a:t>
                      </a:r>
                      <a:endParaRPr lang="en-US" sz="14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170">
                <a:tc>
                  <a:txBody>
                    <a:bodyPr/>
                    <a:lstStyle/>
                    <a:p>
                      <a:pPr marL="0" marR="0">
                        <a:spcBef>
                          <a:spcPts val="0"/>
                        </a:spcBef>
                        <a:spcAft>
                          <a:spcPts val="0"/>
                        </a:spcAft>
                      </a:pPr>
                      <a:r>
                        <a:rPr lang="en-US" sz="1400" dirty="0">
                          <a:solidFill>
                            <a:srgbClr val="0070C0"/>
                          </a:solidFill>
                          <a:effectLst/>
                          <a:latin typeface="Times New Roman" panose="02020603050405020304" pitchFamily="18" charset="0"/>
                          <a:ea typeface="Cordia New" panose="020B0304020202020204" pitchFamily="34" charset="-34"/>
                          <a:cs typeface="Cordia New" panose="020B0304020202020204" pitchFamily="34" charset="-34"/>
                        </a:rPr>
                        <a:t>NP015</a:t>
                      </a:r>
                      <a:r>
                        <a:rPr lang="en-US" sz="1400" dirty="0">
                          <a:effectLst/>
                          <a:latin typeface="Times New Roman" panose="02020603050405020304" pitchFamily="18" charset="0"/>
                          <a:ea typeface="Cordia New" panose="020B0304020202020204" pitchFamily="34" charset="-34"/>
                          <a:cs typeface="Cordia New" panose="020B0304020202020204" pitchFamily="34" charset="-34"/>
                        </a:rPr>
                        <a:t>     .      .     .      .    .       .     .      .     .     .       .      I      .      .      .     .     .      .       .     .     .      .        .    .       .      .     .       .     .</a:t>
                      </a:r>
                      <a:endParaRPr lang="en-US" sz="1400" dirty="0">
                        <a:effectLst/>
                        <a:latin typeface="Cordia New" panose="020B0304020202020204" pitchFamily="34" charset="-34"/>
                        <a:ea typeface="Cordia New" panose="020B0304020202020204" pitchFamily="34" charset="-34"/>
                        <a:cs typeface="Cordia New" panose="020B0304020202020204" pitchFamily="34" charset="-3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699480" y="5172468"/>
            <a:ext cx="10259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414141"/>
              </a:solidFill>
              <a:effectLst/>
              <a:uFillTx/>
              <a:latin typeface="Palatino"/>
              <a:ea typeface="Palatino"/>
              <a:cs typeface="Palatino"/>
              <a:sym typeface="Palatino"/>
            </a:endParaRPr>
          </a:p>
        </p:txBody>
      </p:sp>
      <p:sp>
        <p:nvSpPr>
          <p:cNvPr id="36" name="TextBox 35"/>
          <p:cNvSpPr txBox="1"/>
          <p:nvPr/>
        </p:nvSpPr>
        <p:spPr>
          <a:xfrm>
            <a:off x="5503801" y="975590"/>
            <a:ext cx="10259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414141"/>
              </a:solidFill>
              <a:effectLst/>
              <a:uFillTx/>
              <a:latin typeface="Palatino"/>
              <a:ea typeface="Palatino"/>
              <a:cs typeface="Palatino"/>
              <a:sym typeface="Palatino"/>
            </a:endParaRPr>
          </a:p>
        </p:txBody>
      </p:sp>
      <p:sp>
        <p:nvSpPr>
          <p:cNvPr id="37" name="Title 1"/>
          <p:cNvSpPr txBox="1">
            <a:spLocks/>
          </p:cNvSpPr>
          <p:nvPr/>
        </p:nvSpPr>
        <p:spPr>
          <a:xfrm>
            <a:off x="863600" y="304800"/>
            <a:ext cx="11191068" cy="503486"/>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smtClean="0">
                <a:solidFill>
                  <a:srgbClr val="002060"/>
                </a:solidFill>
                <a:latin typeface="Times New Roman" pitchFamily="18" charset="0"/>
                <a:cs typeface="Times New Roman" pitchFamily="18" charset="0"/>
              </a:rPr>
              <a:t>Amino acid polymorphism in different subtypes</a:t>
            </a:r>
            <a:endParaRPr lang="en-US" sz="3600" dirty="0">
              <a:solidFill>
                <a:srgbClr val="002060"/>
              </a:solidFill>
            </a:endParaRPr>
          </a:p>
        </p:txBody>
      </p:sp>
    </p:spTree>
    <p:extLst>
      <p:ext uri="{BB962C8B-B14F-4D97-AF65-F5344CB8AC3E}">
        <p14:creationId xmlns:p14="http://schemas.microsoft.com/office/powerpoint/2010/main" val="33113634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2459" y="371510"/>
            <a:ext cx="11940249" cy="746064"/>
          </a:xfrm>
          <a:prstGeom prst="rect">
            <a:avLst/>
          </a:prstGeom>
        </p:spPr>
        <p:txBody>
          <a:bodyPr lIns="109253" tIns="54626" rIns="109253" bIns="54626"/>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b="1" dirty="0">
                <a:solidFill>
                  <a:srgbClr val="002060"/>
                </a:solidFill>
                <a:latin typeface="Times New Roman" pitchFamily="18" charset="0"/>
                <a:cs typeface="Times New Roman" pitchFamily="18" charset="0"/>
              </a:rPr>
              <a:t>Signature sequence pattern analysis</a:t>
            </a:r>
            <a:endParaRPr lang="en-US" sz="3800" dirty="0">
              <a:solidFill>
                <a:srgbClr val="002060"/>
              </a:solidFill>
            </a:endParaRPr>
          </a:p>
        </p:txBody>
      </p:sp>
      <p:sp>
        <p:nvSpPr>
          <p:cNvPr id="14" name="Rectangle 13"/>
          <p:cNvSpPr/>
          <p:nvPr/>
        </p:nvSpPr>
        <p:spPr>
          <a:xfrm>
            <a:off x="202459" y="1906871"/>
            <a:ext cx="12292567" cy="2695642"/>
          </a:xfrm>
          <a:prstGeom prst="rect">
            <a:avLst/>
          </a:prstGeom>
        </p:spPr>
        <p:txBody>
          <a:bodyPr wrap="square" lIns="109253" tIns="54626" rIns="109253" bIns="54626">
            <a:spAutoFit/>
          </a:bodyPr>
          <a:lstStyle/>
          <a:p>
            <a:r>
              <a:rPr lang="en-US" dirty="0">
                <a:latin typeface="Times New Roman" panose="02020603050405020304" pitchFamily="18" charset="0"/>
                <a:ea typeface="Cordia New" panose="020B0304020202020204" pitchFamily="34" charset="-34"/>
                <a:cs typeface="Cordia New" panose="020B0304020202020204" pitchFamily="34" charset="-34"/>
              </a:rPr>
              <a:t>			295-----------------------------305---------------------------315     </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a:solidFill>
                  <a:srgbClr val="0070C0"/>
                </a:solidFill>
                <a:latin typeface="Times New Roman" panose="02020603050405020304" pitchFamily="18" charset="0"/>
                <a:ea typeface="Cordia New" panose="020B0304020202020204" pitchFamily="34" charset="-34"/>
                <a:cs typeface="Cordia New" panose="020B0304020202020204" pitchFamily="34" charset="-34"/>
              </a:rPr>
              <a:t>NP003-  HSR</a:t>
            </a:r>
            <a:r>
              <a:rPr lang="en-US" dirty="0">
                <a:latin typeface="Times New Roman" panose="02020603050405020304" pitchFamily="18" charset="0"/>
                <a:ea typeface="Cordia New" panose="020B0304020202020204" pitchFamily="34" charset="-34"/>
                <a:cs typeface="Cordia New" panose="020B0304020202020204" pitchFamily="34" charset="-34"/>
              </a:rPr>
              <a:t>		T  C  T  R  P  S  N  </a:t>
            </a:r>
            <a:r>
              <a:rPr lang="en-US" dirty="0" err="1">
                <a:latin typeface="Times New Roman" panose="02020603050405020304" pitchFamily="18" charset="0"/>
                <a:ea typeface="Cordia New" panose="020B0304020202020204" pitchFamily="34" charset="-34"/>
                <a:cs typeface="Cordia New" panose="020B0304020202020204" pitchFamily="34" charset="-34"/>
              </a:rPr>
              <a:t>N</a:t>
            </a:r>
            <a:r>
              <a:rPr lang="en-US" dirty="0">
                <a:latin typeface="Times New Roman" panose="02020603050405020304" pitchFamily="18" charset="0"/>
                <a:ea typeface="Cordia New" panose="020B0304020202020204" pitchFamily="34" charset="-34"/>
                <a:cs typeface="Cordia New" panose="020B0304020202020204" pitchFamily="34" charset="-34"/>
              </a:rPr>
              <a:t>  T  R  K  S  I  </a:t>
            </a:r>
            <a:r>
              <a:rPr lang="en-US" dirty="0" err="1">
                <a:latin typeface="Times New Roman" panose="02020603050405020304" pitchFamily="18" charset="0"/>
                <a:ea typeface="Cordia New" panose="020B0304020202020204" pitchFamily="34" charset="-34"/>
                <a:cs typeface="Cordia New" panose="020B0304020202020204" pitchFamily="34" charset="-34"/>
              </a:rPr>
              <a:t>I</a:t>
            </a:r>
            <a:r>
              <a:rPr lang="en-US" dirty="0">
                <a:latin typeface="Times New Roman" panose="02020603050405020304" pitchFamily="18" charset="0"/>
                <a:ea typeface="Cordia New" panose="020B0304020202020204" pitchFamily="34" charset="-34"/>
                <a:cs typeface="Cordia New" panose="020B0304020202020204" pitchFamily="34" charset="-34"/>
              </a:rPr>
              <a:t>  G  P  G  Q  T  F  Y </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a:solidFill>
                  <a:srgbClr val="C00000"/>
                </a:solidFill>
                <a:latin typeface="Times New Roman" panose="02020603050405020304" pitchFamily="18" charset="0"/>
                <a:ea typeface="Cordia New" panose="020B0304020202020204" pitchFamily="34" charset="-34"/>
                <a:cs typeface="Cordia New" panose="020B0304020202020204" pitchFamily="34" charset="-34"/>
              </a:rPr>
              <a:t>NP131-  MSM</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b="1" dirty="0">
                <a:solidFill>
                  <a:srgbClr val="C40000"/>
                </a:solidFill>
                <a:latin typeface="Times New Roman" panose="02020603050405020304" pitchFamily="18" charset="0"/>
                <a:ea typeface="Cordia New" panose="020B0304020202020204" pitchFamily="34" charset="-34"/>
                <a:cs typeface="Cordia New" panose="020B0304020202020204" pitchFamily="34" charset="-34"/>
              </a:rPr>
              <a:t>N</a:t>
            </a:r>
            <a:r>
              <a:rPr lang="en-US" dirty="0">
                <a:latin typeface="Times New Roman" panose="02020603050405020304" pitchFamily="18" charset="0"/>
                <a:ea typeface="Cordia New" panose="020B0304020202020204" pitchFamily="34" charset="-34"/>
                <a:cs typeface="Cordia New" panose="020B0304020202020204" pitchFamily="34" charset="-34"/>
              </a:rPr>
              <a:t>  .    .   .   </a:t>
            </a:r>
            <a:r>
              <a:rPr lang="en-US" b="1" dirty="0">
                <a:latin typeface="Times New Roman" panose="02020603050405020304" pitchFamily="18" charset="0"/>
                <a:ea typeface="Cordia New" panose="020B0304020202020204" pitchFamily="34" charset="-34"/>
                <a:cs typeface="Cordia New" panose="020B0304020202020204" pitchFamily="34" charset="-34"/>
              </a:rPr>
              <a:t>.   </a:t>
            </a:r>
            <a:r>
              <a:rPr lang="en-US" b="1" dirty="0">
                <a:solidFill>
                  <a:srgbClr val="C40000"/>
                </a:solidFill>
                <a:latin typeface="Times New Roman" panose="02020603050405020304" pitchFamily="18" charset="0"/>
                <a:ea typeface="Cordia New" panose="020B0304020202020204" pitchFamily="34" charset="-34"/>
                <a:cs typeface="Cordia New" panose="020B0304020202020204" pitchFamily="34" charset="-34"/>
              </a:rPr>
              <a:t>N</a:t>
            </a:r>
            <a:r>
              <a:rPr lang="en-US" dirty="0">
                <a:latin typeface="Times New Roman" panose="02020603050405020304" pitchFamily="18" charset="0"/>
                <a:ea typeface="Cordia New" panose="020B0304020202020204" pitchFamily="34" charset="-34"/>
                <a:cs typeface="Cordia New" panose="020B0304020202020204" pitchFamily="34" charset="-34"/>
              </a:rPr>
              <a:t>    .   .   .   .    .    .   .  .   .   .    .   .     .   .   .     </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a:latin typeface="Times New Roman" panose="02020603050405020304" pitchFamily="18" charset="0"/>
                <a:ea typeface="Cordia New" panose="020B0304020202020204" pitchFamily="34" charset="-34"/>
                <a:cs typeface="Cordia New" panose="020B0304020202020204" pitchFamily="34" charset="-34"/>
              </a:rPr>
              <a:t> </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a:latin typeface="Times New Roman" panose="02020603050405020304" pitchFamily="18" charset="0"/>
                <a:ea typeface="Cordia New" panose="020B0304020202020204" pitchFamily="34" charset="-34"/>
                <a:cs typeface="Cordia New" panose="020B0304020202020204" pitchFamily="34" charset="-34"/>
              </a:rPr>
              <a:t>                            		 ----------------------------325--------------</a:t>
            </a:r>
            <a:r>
              <a:rPr lang="en-US" dirty="0" smtClean="0">
                <a:latin typeface="Times New Roman" panose="02020603050405020304" pitchFamily="18" charset="0"/>
                <a:ea typeface="Cordia New" panose="020B0304020202020204" pitchFamily="34" charset="-34"/>
                <a:cs typeface="Cordia New" panose="020B0304020202020204" pitchFamily="34" charset="-34"/>
              </a:rPr>
              <a:t>-</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smtClean="0">
                <a:solidFill>
                  <a:srgbClr val="0070C0"/>
                </a:solidFill>
                <a:latin typeface="Times New Roman" panose="02020603050405020304" pitchFamily="18" charset="0"/>
                <a:ea typeface="Cordia New" panose="020B0304020202020204" pitchFamily="34" charset="-34"/>
                <a:cs typeface="Cordia New" panose="020B0304020202020204" pitchFamily="34" charset="-34"/>
              </a:rPr>
              <a:t>NP003</a:t>
            </a:r>
            <a:r>
              <a:rPr lang="en-US" dirty="0">
                <a:solidFill>
                  <a:srgbClr val="0070C0"/>
                </a:solidFill>
                <a:latin typeface="Times New Roman" panose="02020603050405020304" pitchFamily="18" charset="0"/>
                <a:ea typeface="Cordia New" panose="020B0304020202020204" pitchFamily="34" charset="-34"/>
                <a:cs typeface="Cordia New" panose="020B0304020202020204" pitchFamily="34" charset="-34"/>
              </a:rPr>
              <a:t>-  HSR</a:t>
            </a:r>
            <a:r>
              <a:rPr lang="en-US" dirty="0">
                <a:latin typeface="Times New Roman" panose="02020603050405020304" pitchFamily="18" charset="0"/>
                <a:ea typeface="Cordia New" panose="020B0304020202020204" pitchFamily="34" charset="-34"/>
                <a:cs typeface="Cordia New" panose="020B0304020202020204" pitchFamily="34" charset="-34"/>
              </a:rPr>
              <a:t>		A  T  G  D  I  I  G  D  I  R  Q  A  H  C  N  I</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a:solidFill>
                  <a:srgbClr val="C00000"/>
                </a:solidFill>
                <a:latin typeface="Times New Roman" panose="02020603050405020304" pitchFamily="18" charset="0"/>
                <a:ea typeface="Cordia New" panose="020B0304020202020204" pitchFamily="34" charset="-34"/>
                <a:cs typeface="Cordia New" panose="020B0304020202020204" pitchFamily="34" charset="-34"/>
              </a:rPr>
              <a:t>NP131- MSM</a:t>
            </a:r>
            <a:r>
              <a:rPr lang="en-US" dirty="0">
                <a:latin typeface="Times New Roman" panose="02020603050405020304" pitchFamily="18" charset="0"/>
                <a:ea typeface="Cordia New" panose="020B0304020202020204" pitchFamily="34" charset="-34"/>
                <a:cs typeface="Cordia New" panose="020B0304020202020204" pitchFamily="34" charset="-34"/>
              </a:rPr>
              <a:t>		.     .   .   .    .  .   .   </a:t>
            </a:r>
            <a:r>
              <a:rPr lang="en-US" b="1" dirty="0">
                <a:solidFill>
                  <a:srgbClr val="C40000"/>
                </a:solidFill>
                <a:latin typeface="Times New Roman" panose="02020603050405020304" pitchFamily="18" charset="0"/>
                <a:ea typeface="Cordia New" panose="020B0304020202020204" pitchFamily="34" charset="-34"/>
                <a:cs typeface="Cordia New" panose="020B0304020202020204" pitchFamily="34" charset="-34"/>
              </a:rPr>
              <a:t>A</a:t>
            </a:r>
            <a:r>
              <a:rPr lang="en-US" b="1" dirty="0">
                <a:latin typeface="Times New Roman" panose="02020603050405020304" pitchFamily="18" charset="0"/>
                <a:ea typeface="Cordia New" panose="020B0304020202020204" pitchFamily="34" charset="-34"/>
                <a:cs typeface="Cordia New" panose="020B0304020202020204" pitchFamily="34" charset="-34"/>
              </a:rPr>
              <a:t>  </a:t>
            </a:r>
            <a:r>
              <a:rPr lang="en-US" b="1" dirty="0">
                <a:solidFill>
                  <a:srgbClr val="C40000"/>
                </a:solidFill>
                <a:latin typeface="Times New Roman" panose="02020603050405020304" pitchFamily="18" charset="0"/>
                <a:ea typeface="Cordia New" panose="020B0304020202020204" pitchFamily="34" charset="-34"/>
                <a:cs typeface="Cordia New" panose="020B0304020202020204" pitchFamily="34" charset="-34"/>
              </a:rPr>
              <a:t>V</a:t>
            </a:r>
            <a:r>
              <a:rPr lang="en-US" dirty="0">
                <a:latin typeface="Times New Roman" panose="02020603050405020304" pitchFamily="18" charset="0"/>
                <a:ea typeface="Cordia New" panose="020B0304020202020204" pitchFamily="34" charset="-34"/>
                <a:cs typeface="Cordia New" panose="020B0304020202020204" pitchFamily="34" charset="-34"/>
              </a:rPr>
              <a:t>  .    .   .    .    .   .   .   </a:t>
            </a:r>
            <a:endParaRPr lang="en-US" dirty="0">
              <a:latin typeface="Cordia New" panose="020B0304020202020204" pitchFamily="34" charset="-34"/>
              <a:ea typeface="Cordia New" panose="020B0304020202020204" pitchFamily="34" charset="-34"/>
              <a:cs typeface="Cordia New" panose="020B0304020202020204" pitchFamily="34" charset="-34"/>
            </a:endParaRPr>
          </a:p>
        </p:txBody>
      </p:sp>
      <p:sp>
        <p:nvSpPr>
          <p:cNvPr id="15" name="Rectangle 14"/>
          <p:cNvSpPr/>
          <p:nvPr/>
        </p:nvSpPr>
        <p:spPr>
          <a:xfrm>
            <a:off x="202459" y="5777026"/>
            <a:ext cx="11831595" cy="2695642"/>
          </a:xfrm>
          <a:prstGeom prst="rect">
            <a:avLst/>
          </a:prstGeom>
        </p:spPr>
        <p:txBody>
          <a:bodyPr wrap="square" lIns="109253" tIns="54626" rIns="109253" bIns="54626">
            <a:spAutoFit/>
          </a:bodyPr>
          <a:lstStyle/>
          <a:p>
            <a:pPr marL="860364" indent="860364"/>
            <a:r>
              <a:rPr lang="en-US" dirty="0">
                <a:latin typeface="Times New Roman" panose="02020603050405020304" pitchFamily="18" charset="0"/>
                <a:ea typeface="Cordia New" panose="020B0304020202020204" pitchFamily="34" charset="-34"/>
                <a:cs typeface="Times New Roman" panose="02020603050405020304" pitchFamily="18" charset="0"/>
              </a:rPr>
              <a:t>       	295------------------------------305-----------------------------315     </a:t>
            </a:r>
          </a:p>
          <a:p>
            <a:r>
              <a:rPr lang="en-US" dirty="0">
                <a:solidFill>
                  <a:srgbClr val="0070C0"/>
                </a:solidFill>
                <a:latin typeface="Times New Roman" panose="02020603050405020304" pitchFamily="18" charset="0"/>
                <a:ea typeface="Cordia New" panose="020B0304020202020204" pitchFamily="34" charset="-34"/>
                <a:cs typeface="Times New Roman" panose="02020603050405020304" pitchFamily="18" charset="0"/>
              </a:rPr>
              <a:t>NP003-HSR</a:t>
            </a:r>
            <a:r>
              <a:rPr lang="en-US" dirty="0">
                <a:latin typeface="Times New Roman" panose="02020603050405020304" pitchFamily="18" charset="0"/>
                <a:ea typeface="Cordia New" panose="020B0304020202020204" pitchFamily="34" charset="-34"/>
                <a:cs typeface="Times New Roman" panose="02020603050405020304" pitchFamily="18" charset="0"/>
              </a:rPr>
              <a:t>		T  C  T  R  P  S  N   </a:t>
            </a:r>
            <a:r>
              <a:rPr lang="en-US" dirty="0" err="1">
                <a:latin typeface="Times New Roman" panose="02020603050405020304" pitchFamily="18" charset="0"/>
                <a:ea typeface="Cordia New" panose="020B0304020202020204" pitchFamily="34" charset="-34"/>
                <a:cs typeface="Times New Roman" panose="02020603050405020304" pitchFamily="18" charset="0"/>
              </a:rPr>
              <a:t>N</a:t>
            </a:r>
            <a:r>
              <a:rPr lang="en-US" dirty="0">
                <a:latin typeface="Times New Roman" panose="02020603050405020304" pitchFamily="18" charset="0"/>
                <a:ea typeface="Cordia New" panose="020B0304020202020204" pitchFamily="34" charset="-34"/>
                <a:cs typeface="Times New Roman" panose="02020603050405020304" pitchFamily="18" charset="0"/>
              </a:rPr>
              <a:t>  T   R  K  S  I   </a:t>
            </a:r>
            <a:r>
              <a:rPr lang="en-US" dirty="0" err="1">
                <a:latin typeface="Times New Roman" panose="02020603050405020304" pitchFamily="18" charset="0"/>
                <a:ea typeface="Cordia New" panose="020B0304020202020204" pitchFamily="34" charset="-34"/>
                <a:cs typeface="Times New Roman" panose="02020603050405020304" pitchFamily="18" charset="0"/>
              </a:rPr>
              <a:t>I</a:t>
            </a:r>
            <a:r>
              <a:rPr lang="en-US" dirty="0">
                <a:latin typeface="Times New Roman" panose="02020603050405020304" pitchFamily="18" charset="0"/>
                <a:ea typeface="Cordia New" panose="020B0304020202020204" pitchFamily="34" charset="-34"/>
                <a:cs typeface="Times New Roman" panose="02020603050405020304" pitchFamily="18" charset="0"/>
              </a:rPr>
              <a:t>  G  P  G  Q  T  F  Y </a:t>
            </a:r>
          </a:p>
          <a:p>
            <a:r>
              <a:rPr lang="en-US" dirty="0">
                <a:solidFill>
                  <a:srgbClr val="00B050"/>
                </a:solidFill>
                <a:latin typeface="Times New Roman" panose="02020603050405020304" pitchFamily="18" charset="0"/>
                <a:ea typeface="Cordia New" panose="020B0304020202020204" pitchFamily="34" charset="-34"/>
                <a:cs typeface="Times New Roman" panose="02020603050405020304" pitchFamily="18" charset="0"/>
              </a:rPr>
              <a:t>NP128-MTCT</a:t>
            </a:r>
            <a:r>
              <a:rPr lang="en-US" dirty="0">
                <a:latin typeface="Times New Roman" panose="02020603050405020304" pitchFamily="18" charset="0"/>
                <a:ea typeface="Cordia New" panose="020B0304020202020204" pitchFamily="34" charset="-34"/>
                <a:cs typeface="Times New Roman" panose="02020603050405020304" pitchFamily="18" charset="0"/>
              </a:rPr>
              <a:t>		</a:t>
            </a:r>
            <a:r>
              <a:rPr lang="en-US" b="1" dirty="0">
                <a:solidFill>
                  <a:srgbClr val="00B050"/>
                </a:solidFill>
                <a:latin typeface="Times New Roman" panose="02020603050405020304" pitchFamily="18" charset="0"/>
                <a:ea typeface="Cordia New" panose="020B0304020202020204" pitchFamily="34" charset="-34"/>
                <a:cs typeface="Times New Roman" panose="02020603050405020304" pitchFamily="18" charset="0"/>
              </a:rPr>
              <a:t>N</a:t>
            </a:r>
            <a:r>
              <a:rPr lang="en-US" dirty="0">
                <a:latin typeface="Times New Roman" panose="02020603050405020304" pitchFamily="18" charset="0"/>
                <a:ea typeface="Cordia New" panose="020B0304020202020204" pitchFamily="34" charset="-34"/>
                <a:cs typeface="Times New Roman" panose="02020603050405020304" pitchFamily="18" charset="0"/>
              </a:rPr>
              <a:t>   .   .   .   .    .   .     .    .    .   </a:t>
            </a:r>
            <a:r>
              <a:rPr lang="en-US" b="1" dirty="0">
                <a:solidFill>
                  <a:srgbClr val="00B050"/>
                </a:solidFill>
                <a:latin typeface="Times New Roman" panose="02020603050405020304" pitchFamily="18" charset="0"/>
                <a:ea typeface="Cordia New" panose="020B0304020202020204" pitchFamily="34" charset="-34"/>
                <a:cs typeface="Times New Roman" panose="02020603050405020304" pitchFamily="18" charset="0"/>
              </a:rPr>
              <a:t>Q R</a:t>
            </a:r>
            <a:r>
              <a:rPr lang="en-US" dirty="0">
                <a:latin typeface="Times New Roman" panose="02020603050405020304" pitchFamily="18" charset="0"/>
                <a:ea typeface="Cordia New" panose="020B0304020202020204" pitchFamily="34" charset="-34"/>
                <a:cs typeface="Times New Roman" panose="02020603050405020304" pitchFamily="18" charset="0"/>
              </a:rPr>
              <a:t>   .  .    .    .   .    .   </a:t>
            </a:r>
            <a:r>
              <a:rPr lang="en-US" b="1" dirty="0">
                <a:solidFill>
                  <a:srgbClr val="00B050"/>
                </a:solidFill>
                <a:latin typeface="Times New Roman" panose="02020603050405020304" pitchFamily="18" charset="0"/>
                <a:ea typeface="Cordia New" panose="020B0304020202020204" pitchFamily="34" charset="-34"/>
                <a:cs typeface="Times New Roman" panose="02020603050405020304" pitchFamily="18" charset="0"/>
              </a:rPr>
              <a:t>A</a:t>
            </a:r>
            <a:r>
              <a:rPr lang="en-US" dirty="0">
                <a:latin typeface="Times New Roman" panose="02020603050405020304" pitchFamily="18" charset="0"/>
                <a:ea typeface="Cordia New" panose="020B0304020202020204" pitchFamily="34" charset="-34"/>
                <a:cs typeface="Times New Roman" panose="02020603050405020304" pitchFamily="18" charset="0"/>
              </a:rPr>
              <a:t>   .   .   </a:t>
            </a:r>
          </a:p>
          <a:p>
            <a:r>
              <a:rPr lang="en-US" dirty="0">
                <a:latin typeface="Times New Roman" panose="02020603050405020304" pitchFamily="18" charset="0"/>
                <a:ea typeface="Cordia New" panose="020B0304020202020204" pitchFamily="34" charset="-34"/>
                <a:cs typeface="Times New Roman" panose="02020603050405020304" pitchFamily="18" charset="0"/>
              </a:rPr>
              <a:t> </a:t>
            </a:r>
          </a:p>
          <a:p>
            <a:r>
              <a:rPr lang="en-US" dirty="0">
                <a:latin typeface="Times New Roman" panose="02020603050405020304" pitchFamily="18" charset="0"/>
                <a:ea typeface="Cordia New" panose="020B0304020202020204" pitchFamily="34" charset="-34"/>
                <a:cs typeface="Times New Roman" panose="02020603050405020304" pitchFamily="18" charset="0"/>
              </a:rPr>
              <a:t>                            		 ----------------------------------325---------------</a:t>
            </a:r>
          </a:p>
          <a:p>
            <a:r>
              <a:rPr lang="en-US" dirty="0">
                <a:latin typeface="Times New Roman" panose="02020603050405020304" pitchFamily="18" charset="0"/>
                <a:ea typeface="Cordia New" panose="020B0304020202020204" pitchFamily="34" charset="-34"/>
                <a:cs typeface="Times New Roman" panose="02020603050405020304" pitchFamily="18" charset="0"/>
              </a:rPr>
              <a:t>NP003- HSR		A   T   G   D   I   </a:t>
            </a:r>
            <a:r>
              <a:rPr lang="en-US" dirty="0" err="1">
                <a:latin typeface="Times New Roman" panose="02020603050405020304" pitchFamily="18" charset="0"/>
                <a:ea typeface="Cordia New" panose="020B0304020202020204" pitchFamily="34" charset="-34"/>
                <a:cs typeface="Times New Roman" panose="02020603050405020304" pitchFamily="18" charset="0"/>
              </a:rPr>
              <a:t>I</a:t>
            </a:r>
            <a:r>
              <a:rPr lang="en-US" dirty="0">
                <a:latin typeface="Times New Roman" panose="02020603050405020304" pitchFamily="18" charset="0"/>
                <a:ea typeface="Cordia New" panose="020B0304020202020204" pitchFamily="34" charset="-34"/>
                <a:cs typeface="Times New Roman" panose="02020603050405020304" pitchFamily="18" charset="0"/>
              </a:rPr>
              <a:t>   G   D   I   R   Q   A   H   C   N   I</a:t>
            </a:r>
          </a:p>
          <a:p>
            <a:r>
              <a:rPr lang="en-US" dirty="0">
                <a:solidFill>
                  <a:srgbClr val="00B050"/>
                </a:solidFill>
                <a:latin typeface="Times New Roman" panose="02020603050405020304" pitchFamily="18" charset="0"/>
                <a:ea typeface="Cordia New" panose="020B0304020202020204" pitchFamily="34" charset="-34"/>
                <a:cs typeface="Times New Roman" panose="02020603050405020304" pitchFamily="18" charset="0"/>
              </a:rPr>
              <a:t>NP128-MTCT</a:t>
            </a:r>
            <a:r>
              <a:rPr lang="en-US" dirty="0">
                <a:latin typeface="Times New Roman" panose="02020603050405020304" pitchFamily="18" charset="0"/>
                <a:ea typeface="Cordia New" panose="020B0304020202020204" pitchFamily="34" charset="-34"/>
                <a:cs typeface="Times New Roman" panose="02020603050405020304" pitchFamily="18" charset="0"/>
              </a:rPr>
              <a:t>		 .     .    .    .      .  .      </a:t>
            </a:r>
            <a:r>
              <a:rPr lang="en-US" b="1" dirty="0">
                <a:latin typeface="Times New Roman" panose="02020603050405020304" pitchFamily="18" charset="0"/>
                <a:ea typeface="Cordia New" panose="020B0304020202020204" pitchFamily="34" charset="-34"/>
                <a:cs typeface="Times New Roman" panose="02020603050405020304" pitchFamily="18" charset="0"/>
              </a:rPr>
              <a:t>.  </a:t>
            </a:r>
            <a:r>
              <a:rPr lang="en-US" b="1" dirty="0">
                <a:solidFill>
                  <a:srgbClr val="00B050"/>
                </a:solidFill>
                <a:latin typeface="Times New Roman" panose="02020603050405020304" pitchFamily="18" charset="0"/>
                <a:ea typeface="Cordia New" panose="020B0304020202020204" pitchFamily="34" charset="-34"/>
                <a:cs typeface="Times New Roman" panose="02020603050405020304" pitchFamily="18" charset="0"/>
              </a:rPr>
              <a:t>E</a:t>
            </a:r>
            <a:r>
              <a:rPr lang="en-US" b="1" dirty="0">
                <a:latin typeface="Times New Roman" panose="02020603050405020304" pitchFamily="18" charset="0"/>
                <a:ea typeface="Cordia New" panose="020B0304020202020204" pitchFamily="34" charset="-34"/>
                <a:cs typeface="Times New Roman" panose="02020603050405020304" pitchFamily="18" charset="0"/>
              </a:rPr>
              <a:t>    .</a:t>
            </a:r>
            <a:r>
              <a:rPr lang="en-US" dirty="0">
                <a:latin typeface="Times New Roman" panose="02020603050405020304" pitchFamily="18" charset="0"/>
                <a:ea typeface="Cordia New" panose="020B0304020202020204" pitchFamily="34" charset="-34"/>
                <a:cs typeface="Times New Roman" panose="02020603050405020304" pitchFamily="18" charset="0"/>
              </a:rPr>
              <a:t>    </a:t>
            </a:r>
            <a:r>
              <a:rPr lang="en-US" b="1" dirty="0">
                <a:latin typeface="Times New Roman" panose="02020603050405020304" pitchFamily="18" charset="0"/>
                <a:ea typeface="Cordia New" panose="020B0304020202020204" pitchFamily="34" charset="-34"/>
                <a:cs typeface="Times New Roman" panose="02020603050405020304" pitchFamily="18" charset="0"/>
              </a:rPr>
              <a:t>.    </a:t>
            </a:r>
            <a:r>
              <a:rPr lang="en-US" b="1" dirty="0">
                <a:solidFill>
                  <a:srgbClr val="00B050"/>
                </a:solidFill>
                <a:latin typeface="Times New Roman" panose="02020603050405020304" pitchFamily="18" charset="0"/>
                <a:ea typeface="Cordia New" panose="020B0304020202020204" pitchFamily="34" charset="-34"/>
                <a:cs typeface="Times New Roman" panose="02020603050405020304" pitchFamily="18" charset="0"/>
              </a:rPr>
              <a:t>K</a:t>
            </a:r>
            <a:r>
              <a:rPr lang="en-US" dirty="0">
                <a:latin typeface="Times New Roman" panose="02020603050405020304" pitchFamily="18" charset="0"/>
                <a:ea typeface="Cordia New" panose="020B0304020202020204" pitchFamily="34" charset="-34"/>
                <a:cs typeface="Times New Roman" panose="02020603050405020304" pitchFamily="18" charset="0"/>
              </a:rPr>
              <a:t>   .     .     .     .   .   </a:t>
            </a:r>
          </a:p>
        </p:txBody>
      </p:sp>
    </p:spTree>
    <p:extLst>
      <p:ext uri="{BB962C8B-B14F-4D97-AF65-F5344CB8AC3E}">
        <p14:creationId xmlns:p14="http://schemas.microsoft.com/office/powerpoint/2010/main" val="421201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Screen Shot 2015-11-27 at 10.02.13.png"/>
          <p:cNvPicPr/>
          <p:nvPr/>
        </p:nvPicPr>
        <p:blipFill>
          <a:blip r:embed="rId2">
            <a:extLst/>
          </a:blip>
          <a:stretch>
            <a:fillRect/>
          </a:stretch>
        </p:blipFill>
        <p:spPr>
          <a:xfrm>
            <a:off x="441833" y="730250"/>
            <a:ext cx="11625834" cy="7962900"/>
          </a:xfrm>
          <a:prstGeom prst="rect">
            <a:avLst/>
          </a:prstGeom>
          <a:ln w="12700">
            <a:miter lim="400000"/>
          </a:ln>
        </p:spPr>
      </p:pic>
      <p:pic>
        <p:nvPicPr>
          <p:cNvPr id="54" name="pasted-image.pdf"/>
          <p:cNvPicPr/>
          <p:nvPr/>
        </p:nvPicPr>
        <p:blipFill>
          <a:blip r:embed="rId3">
            <a:extLst/>
          </a:blip>
          <a:stretch>
            <a:fillRect/>
          </a:stretch>
        </p:blipFill>
        <p:spPr>
          <a:xfrm>
            <a:off x="120650" y="9188450"/>
            <a:ext cx="3276600" cy="3810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0811390" y="8886613"/>
            <a:ext cx="813015" cy="216747"/>
          </a:xfrm>
          <a:prstGeom prst="rect">
            <a:avLst/>
          </a:prstGeom>
        </p:spPr>
        <p:txBody>
          <a:bodyPr lIns="109253" tIns="54626" rIns="109253" bIns="54626"/>
          <a:lstStyle/>
          <a:p>
            <a:fld id="{DF28FB93-0A08-4E7D-8E63-9EFA29F1E093}" type="slidenum">
              <a:rPr lang="en-US" smtClean="0"/>
              <a:pPr/>
              <a:t>30</a:t>
            </a:fld>
            <a:endParaRPr lang="en-US"/>
          </a:p>
        </p:txBody>
      </p:sp>
      <p:sp>
        <p:nvSpPr>
          <p:cNvPr id="3" name="Rectangle 2"/>
          <p:cNvSpPr/>
          <p:nvPr/>
        </p:nvSpPr>
        <p:spPr>
          <a:xfrm>
            <a:off x="509774" y="1702048"/>
            <a:ext cx="10295024" cy="3434306"/>
          </a:xfrm>
          <a:prstGeom prst="rect">
            <a:avLst/>
          </a:prstGeom>
        </p:spPr>
        <p:txBody>
          <a:bodyPr wrap="square" lIns="109253" tIns="54626" rIns="109253" bIns="54626">
            <a:spAutoFit/>
          </a:bodyPr>
          <a:lstStyle/>
          <a:p>
            <a:r>
              <a:rPr lang="en-US" dirty="0">
                <a:latin typeface="Times New Roman" panose="02020603050405020304" pitchFamily="18" charset="0"/>
                <a:ea typeface="Cordia New" panose="020B0304020202020204" pitchFamily="34" charset="-34"/>
                <a:cs typeface="Cordia New" panose="020B0304020202020204" pitchFamily="34" charset="-34"/>
              </a:rPr>
              <a:t> </a:t>
            </a:r>
            <a:endParaRPr lang="en-US" dirty="0">
              <a:latin typeface="Cordia New" panose="020B0304020202020204" pitchFamily="34" charset="-34"/>
              <a:ea typeface="Cordia New" panose="020B0304020202020204" pitchFamily="34" charset="-34"/>
              <a:cs typeface="Cordia New" panose="020B0304020202020204" pitchFamily="34" charset="-34"/>
            </a:endParaRPr>
          </a:p>
          <a:p>
            <a:pPr marL="860364" indent="860364"/>
            <a:r>
              <a:rPr lang="en-US" dirty="0" smtClean="0">
                <a:latin typeface="Times New Roman" panose="02020603050405020304" pitchFamily="18" charset="0"/>
                <a:ea typeface="Cordia New" panose="020B0304020202020204" pitchFamily="34" charset="-34"/>
                <a:cs typeface="Cordia New" panose="020B0304020202020204" pitchFamily="34" charset="-34"/>
              </a:rPr>
              <a:t>		295-----------------------------305---------------------------315     </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smtClean="0">
                <a:solidFill>
                  <a:srgbClr val="0070C0"/>
                </a:solidFill>
                <a:latin typeface="Times New Roman" panose="02020603050405020304" pitchFamily="18" charset="0"/>
                <a:ea typeface="Cordia New" panose="020B0304020202020204" pitchFamily="34" charset="-34"/>
                <a:cs typeface="Cordia New" panose="020B0304020202020204" pitchFamily="34" charset="-34"/>
              </a:rPr>
              <a:t>NP003-	HSR</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T  C  T  R  </a:t>
            </a:r>
            <a:r>
              <a:rPr lang="en-US" dirty="0">
                <a:latin typeface="Times New Roman" panose="02020603050405020304" pitchFamily="18" charset="0"/>
                <a:ea typeface="Cordia New" panose="020B0304020202020204" pitchFamily="34" charset="-34"/>
                <a:cs typeface="Cordia New" panose="020B0304020202020204" pitchFamily="34" charset="-34"/>
              </a:rPr>
              <a:t>P </a:t>
            </a:r>
            <a:r>
              <a:rPr lang="en-US" dirty="0" smtClean="0">
                <a:latin typeface="Times New Roman" panose="02020603050405020304" pitchFamily="18" charset="0"/>
                <a:ea typeface="Cordia New" panose="020B0304020202020204" pitchFamily="34" charset="-34"/>
                <a:cs typeface="Cordia New" panose="020B0304020202020204" pitchFamily="34" charset="-34"/>
              </a:rPr>
              <a:t> S  N  </a:t>
            </a:r>
            <a:r>
              <a:rPr lang="en-US" dirty="0" err="1">
                <a:latin typeface="Times New Roman" panose="02020603050405020304" pitchFamily="18" charset="0"/>
                <a:ea typeface="Cordia New" panose="020B0304020202020204" pitchFamily="34" charset="-34"/>
                <a:cs typeface="Cordia New" panose="020B0304020202020204" pitchFamily="34" charset="-34"/>
              </a:rPr>
              <a:t>N</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T  R  K  S  I  </a:t>
            </a:r>
            <a:r>
              <a:rPr lang="en-US" dirty="0" err="1">
                <a:latin typeface="Times New Roman" panose="02020603050405020304" pitchFamily="18" charset="0"/>
                <a:ea typeface="Cordia New" panose="020B0304020202020204" pitchFamily="34" charset="-34"/>
                <a:cs typeface="Cordia New" panose="020B0304020202020204" pitchFamily="34" charset="-34"/>
              </a:rPr>
              <a:t>I</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G  </a:t>
            </a:r>
            <a:r>
              <a:rPr lang="en-US" dirty="0">
                <a:latin typeface="Times New Roman" panose="02020603050405020304" pitchFamily="18" charset="0"/>
                <a:ea typeface="Cordia New" panose="020B0304020202020204" pitchFamily="34" charset="-34"/>
                <a:cs typeface="Cordia New" panose="020B0304020202020204" pitchFamily="34" charset="-34"/>
              </a:rPr>
              <a:t>P </a:t>
            </a:r>
            <a:r>
              <a:rPr lang="en-US" dirty="0" smtClean="0">
                <a:latin typeface="Times New Roman" panose="02020603050405020304" pitchFamily="18" charset="0"/>
                <a:ea typeface="Cordia New" panose="020B0304020202020204" pitchFamily="34" charset="-34"/>
                <a:cs typeface="Cordia New" panose="020B0304020202020204" pitchFamily="34" charset="-34"/>
              </a:rPr>
              <a:t> G  Q  T  F  </a:t>
            </a:r>
            <a:r>
              <a:rPr lang="en-US" dirty="0">
                <a:latin typeface="Times New Roman" panose="02020603050405020304" pitchFamily="18" charset="0"/>
                <a:ea typeface="Cordia New" panose="020B0304020202020204" pitchFamily="34" charset="-34"/>
                <a:cs typeface="Cordia New" panose="020B0304020202020204" pitchFamily="34" charset="-34"/>
              </a:rPr>
              <a:t>Y </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smtClean="0">
                <a:solidFill>
                  <a:schemeClr val="accent3"/>
                </a:solidFill>
                <a:latin typeface="Times New Roman" panose="02020603050405020304" pitchFamily="18" charset="0"/>
                <a:ea typeface="Cordia New" panose="020B0304020202020204" pitchFamily="34" charset="-34"/>
                <a:cs typeface="Cordia New" panose="020B0304020202020204" pitchFamily="34" charset="-34"/>
              </a:rPr>
              <a:t>NP041-	IDU</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a:t>
            </a:r>
            <a:r>
              <a:rPr lang="en-US" b="1" dirty="0" smtClean="0">
                <a:solidFill>
                  <a:schemeClr val="accent3"/>
                </a:solidFill>
                <a:latin typeface="Times New Roman" panose="02020603050405020304" pitchFamily="18" charset="0"/>
                <a:ea typeface="Cordia New" panose="020B0304020202020204" pitchFamily="34" charset="-34"/>
                <a:cs typeface="Cordia New" panose="020B0304020202020204" pitchFamily="34" charset="-34"/>
              </a:rPr>
              <a:t>V   </a:t>
            </a:r>
            <a:r>
              <a:rPr lang="en-US" dirty="0" smtClean="0">
                <a:solidFill>
                  <a:schemeClr val="accent3"/>
                </a:solidFill>
                <a:latin typeface="Times New Roman" panose="02020603050405020304" pitchFamily="18" charset="0"/>
                <a:ea typeface="Cordia New" panose="020B0304020202020204" pitchFamily="34" charset="-34"/>
                <a:cs typeface="Cordia New" panose="020B0304020202020204" pitchFamily="34" charset="-34"/>
              </a:rPr>
              <a:t>.   </a:t>
            </a:r>
            <a:r>
              <a:rPr lang="en-US" b="1" dirty="0" smtClean="0">
                <a:solidFill>
                  <a:schemeClr val="accent3"/>
                </a:solidFill>
                <a:latin typeface="Times New Roman" panose="02020603050405020304" pitchFamily="18" charset="0"/>
                <a:ea typeface="Cordia New" panose="020B0304020202020204" pitchFamily="34" charset="-34"/>
                <a:cs typeface="Cordia New" panose="020B0304020202020204" pitchFamily="34" charset="-34"/>
              </a:rPr>
              <a:t>I </a:t>
            </a:r>
            <a:r>
              <a:rPr lang="en-US" dirty="0" smtClean="0">
                <a:solidFill>
                  <a:schemeClr val="accent3"/>
                </a:solidFill>
                <a:latin typeface="Times New Roman" panose="02020603050405020304" pitchFamily="18" charset="0"/>
                <a:ea typeface="Cordia New" panose="020B0304020202020204" pitchFamily="34" charset="-34"/>
                <a:cs typeface="Cordia New" panose="020B0304020202020204" pitchFamily="34" charset="-34"/>
              </a:rPr>
              <a:t>  </a:t>
            </a:r>
            <a:r>
              <a:rPr lang="en-US" dirty="0">
                <a:solidFill>
                  <a:schemeClr val="accent3"/>
                </a:solidFill>
                <a:latin typeface="Times New Roman" panose="02020603050405020304" pitchFamily="18" charset="0"/>
                <a:ea typeface="Cordia New" panose="020B0304020202020204" pitchFamily="34" charset="-34"/>
                <a:cs typeface="Cordia New" panose="020B0304020202020204" pitchFamily="34" charset="-34"/>
              </a:rPr>
              <a:t>.   . </a:t>
            </a:r>
            <a:r>
              <a:rPr lang="en-US" dirty="0" smtClean="0">
                <a:solidFill>
                  <a:schemeClr val="accent3"/>
                </a:solidFill>
                <a:latin typeface="Times New Roman" panose="02020603050405020304" pitchFamily="18" charset="0"/>
                <a:ea typeface="Cordia New" panose="020B0304020202020204" pitchFamily="34" charset="-34"/>
                <a:cs typeface="Cordia New" panose="020B0304020202020204" pitchFamily="34" charset="-34"/>
              </a:rPr>
              <a:t>  </a:t>
            </a:r>
            <a:r>
              <a:rPr lang="en-US" b="1" dirty="0" smtClean="0">
                <a:solidFill>
                  <a:schemeClr val="accent3"/>
                </a:solidFill>
                <a:latin typeface="Times New Roman" panose="02020603050405020304" pitchFamily="18" charset="0"/>
                <a:ea typeface="Cordia New" panose="020B0304020202020204" pitchFamily="34" charset="-34"/>
                <a:cs typeface="Cordia New" panose="020B0304020202020204" pitchFamily="34" charset="-34"/>
              </a:rPr>
              <a:t>N</a:t>
            </a:r>
            <a:r>
              <a:rPr lang="en-US" dirty="0" smtClean="0">
                <a:solidFill>
                  <a:schemeClr val="accent3"/>
                </a:solidFill>
                <a:latin typeface="Times New Roman" panose="02020603050405020304" pitchFamily="18" charset="0"/>
                <a:ea typeface="Cordia New" panose="020B0304020202020204" pitchFamily="34" charset="-34"/>
                <a:cs typeface="Cordia New" panose="020B0304020202020204" pitchFamily="34" charset="-34"/>
              </a:rPr>
              <a:t>  </a:t>
            </a:r>
            <a:r>
              <a:rPr lang="en-US" dirty="0">
                <a:latin typeface="Times New Roman" panose="02020603050405020304" pitchFamily="18" charset="0"/>
                <a:ea typeface="Cordia New" panose="020B0304020202020204" pitchFamily="34" charset="-34"/>
                <a:cs typeface="Cordia New" panose="020B0304020202020204" pitchFamily="34" charset="-34"/>
              </a:rPr>
              <a:t>.   .  </a:t>
            </a:r>
            <a:r>
              <a:rPr lang="en-US" dirty="0" smtClean="0">
                <a:latin typeface="Times New Roman" panose="02020603050405020304" pitchFamily="18" charset="0"/>
                <a:ea typeface="Cordia New" panose="020B0304020202020204" pitchFamily="34" charset="-34"/>
                <a:cs typeface="Cordia New" panose="020B0304020202020204" pitchFamily="34" charset="-34"/>
              </a:rPr>
              <a:t>    </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  </a:t>
            </a:r>
            <a:r>
              <a:rPr lang="en-US" dirty="0">
                <a:latin typeface="Times New Roman" panose="02020603050405020304" pitchFamily="18" charset="0"/>
                <a:ea typeface="Cordia New" panose="020B0304020202020204" pitchFamily="34" charset="-34"/>
                <a:cs typeface="Cordia New" panose="020B0304020202020204" pitchFamily="34" charset="-34"/>
              </a:rPr>
              <a:t>.   .  </a:t>
            </a:r>
            <a:r>
              <a:rPr lang="en-US" dirty="0" smtClean="0">
                <a:latin typeface="Times New Roman" panose="02020603050405020304" pitchFamily="18" charset="0"/>
                <a:ea typeface="Cordia New" panose="020B0304020202020204" pitchFamily="34" charset="-34"/>
                <a:cs typeface="Cordia New" panose="020B0304020202020204" pitchFamily="34" charset="-34"/>
              </a:rPr>
              <a:t> .   </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   </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    .    </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a:latin typeface="Times New Roman" panose="02020603050405020304" pitchFamily="18" charset="0"/>
                <a:ea typeface="Cordia New" panose="020B0304020202020204" pitchFamily="34" charset="-34"/>
                <a:cs typeface="Cordia New" panose="020B0304020202020204" pitchFamily="34" charset="-34"/>
              </a:rPr>
              <a:t> </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---------------------------------325--------------------</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smtClean="0">
                <a:solidFill>
                  <a:srgbClr val="0070C0"/>
                </a:solidFill>
                <a:latin typeface="Times New Roman" panose="02020603050405020304" pitchFamily="18" charset="0"/>
                <a:ea typeface="Cordia New" panose="020B0304020202020204" pitchFamily="34" charset="-34"/>
                <a:cs typeface="Cordia New" panose="020B0304020202020204" pitchFamily="34" charset="-34"/>
              </a:rPr>
              <a:t>NP003-	HSR</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A   T   G   D   </a:t>
            </a:r>
            <a:r>
              <a:rPr lang="en-US" dirty="0">
                <a:latin typeface="Times New Roman" panose="02020603050405020304" pitchFamily="18" charset="0"/>
                <a:ea typeface="Cordia New" panose="020B0304020202020204" pitchFamily="34" charset="-34"/>
                <a:cs typeface="Cordia New" panose="020B0304020202020204" pitchFamily="34" charset="-34"/>
              </a:rPr>
              <a:t>I </a:t>
            </a:r>
            <a:r>
              <a:rPr lang="en-US" dirty="0" smtClean="0">
                <a:latin typeface="Times New Roman" panose="02020603050405020304" pitchFamily="18" charset="0"/>
                <a:ea typeface="Cordia New" panose="020B0304020202020204" pitchFamily="34" charset="-34"/>
                <a:cs typeface="Cordia New" panose="020B0304020202020204" pitchFamily="34" charset="-34"/>
              </a:rPr>
              <a:t>  </a:t>
            </a:r>
            <a:r>
              <a:rPr lang="en-US" dirty="0" err="1" smtClean="0">
                <a:latin typeface="Times New Roman" panose="02020603050405020304" pitchFamily="18" charset="0"/>
                <a:ea typeface="Cordia New" panose="020B0304020202020204" pitchFamily="34" charset="-34"/>
                <a:cs typeface="Cordia New" panose="020B0304020202020204" pitchFamily="34" charset="-34"/>
              </a:rPr>
              <a:t>I</a:t>
            </a:r>
            <a:r>
              <a:rPr lang="en-US" dirty="0" smtClean="0">
                <a:latin typeface="Times New Roman" panose="02020603050405020304" pitchFamily="18" charset="0"/>
                <a:ea typeface="Cordia New" panose="020B0304020202020204" pitchFamily="34" charset="-34"/>
                <a:cs typeface="Cordia New" panose="020B0304020202020204" pitchFamily="34" charset="-34"/>
              </a:rPr>
              <a:t>   G  D  </a:t>
            </a:r>
            <a:r>
              <a:rPr lang="en-US" dirty="0">
                <a:latin typeface="Times New Roman" panose="02020603050405020304" pitchFamily="18" charset="0"/>
                <a:ea typeface="Cordia New" panose="020B0304020202020204" pitchFamily="34" charset="-34"/>
                <a:cs typeface="Cordia New" panose="020B0304020202020204" pitchFamily="34" charset="-34"/>
              </a:rPr>
              <a:t>I </a:t>
            </a:r>
            <a:r>
              <a:rPr lang="en-US" dirty="0" smtClean="0">
                <a:latin typeface="Times New Roman" panose="02020603050405020304" pitchFamily="18" charset="0"/>
                <a:ea typeface="Cordia New" panose="020B0304020202020204" pitchFamily="34" charset="-34"/>
                <a:cs typeface="Cordia New" panose="020B0304020202020204" pitchFamily="34" charset="-34"/>
              </a:rPr>
              <a:t>  R   </a:t>
            </a:r>
            <a:r>
              <a:rPr lang="en-US" dirty="0">
                <a:latin typeface="Times New Roman" panose="02020603050405020304" pitchFamily="18" charset="0"/>
                <a:ea typeface="Cordia New" panose="020B0304020202020204" pitchFamily="34" charset="-34"/>
                <a:cs typeface="Cordia New" panose="020B0304020202020204" pitchFamily="34" charset="-34"/>
              </a:rPr>
              <a:t>Q </a:t>
            </a:r>
            <a:r>
              <a:rPr lang="en-US" dirty="0" smtClean="0">
                <a:latin typeface="Times New Roman" panose="02020603050405020304" pitchFamily="18" charset="0"/>
                <a:ea typeface="Cordia New" panose="020B0304020202020204" pitchFamily="34" charset="-34"/>
                <a:cs typeface="Cordia New" panose="020B0304020202020204" pitchFamily="34" charset="-34"/>
              </a:rPr>
              <a:t>  A  </a:t>
            </a:r>
            <a:r>
              <a:rPr lang="en-US" dirty="0">
                <a:latin typeface="Times New Roman" panose="02020603050405020304" pitchFamily="18" charset="0"/>
                <a:ea typeface="Cordia New" panose="020B0304020202020204" pitchFamily="34" charset="-34"/>
                <a:cs typeface="Cordia New" panose="020B0304020202020204" pitchFamily="34" charset="-34"/>
              </a:rPr>
              <a:t>H </a:t>
            </a:r>
            <a:r>
              <a:rPr lang="en-US" dirty="0" smtClean="0">
                <a:latin typeface="Times New Roman" panose="02020603050405020304" pitchFamily="18" charset="0"/>
                <a:ea typeface="Cordia New" panose="020B0304020202020204" pitchFamily="34" charset="-34"/>
                <a:cs typeface="Cordia New" panose="020B0304020202020204" pitchFamily="34" charset="-34"/>
              </a:rPr>
              <a:t> C  N  I</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smtClean="0">
                <a:solidFill>
                  <a:schemeClr val="accent3"/>
                </a:solidFill>
                <a:latin typeface="Times New Roman" panose="02020603050405020304" pitchFamily="18" charset="0"/>
                <a:ea typeface="Cordia New" panose="020B0304020202020204" pitchFamily="34" charset="-34"/>
                <a:cs typeface="Cordia New" panose="020B0304020202020204" pitchFamily="34" charset="-34"/>
              </a:rPr>
              <a:t>NP041-	IDU</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      .   </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  </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    </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     .     .  .    </a:t>
            </a:r>
            <a:r>
              <a:rPr lang="en-US" dirty="0">
                <a:latin typeface="Times New Roman" panose="02020603050405020304" pitchFamily="18" charset="0"/>
                <a:ea typeface="Cordia New" panose="020B0304020202020204" pitchFamily="34" charset="-34"/>
                <a:cs typeface="Cordia New" panose="020B0304020202020204" pitchFamily="34" charset="-34"/>
              </a:rPr>
              <a:t>.  </a:t>
            </a:r>
            <a:r>
              <a:rPr lang="en-US" dirty="0" smtClean="0">
                <a:latin typeface="Times New Roman" panose="02020603050405020304" pitchFamily="18" charset="0"/>
                <a:ea typeface="Cordia New" panose="020B0304020202020204" pitchFamily="34" charset="-34"/>
                <a:cs typeface="Cordia New" panose="020B0304020202020204" pitchFamily="34" charset="-34"/>
              </a:rPr>
              <a:t>  .   </a:t>
            </a:r>
            <a:endParaRPr lang="en-US" dirty="0">
              <a:latin typeface="Cordia New" panose="020B0304020202020204" pitchFamily="34" charset="-34"/>
              <a:ea typeface="Cordia New" panose="020B0304020202020204" pitchFamily="34" charset="-34"/>
              <a:cs typeface="Cordia New" panose="020B0304020202020204" pitchFamily="34" charset="-34"/>
            </a:endParaRPr>
          </a:p>
          <a:p>
            <a:r>
              <a:rPr lang="en-US" dirty="0">
                <a:latin typeface="Times New Roman" panose="02020603050405020304" pitchFamily="18" charset="0"/>
                <a:ea typeface="Cordia New" panose="020B0304020202020204" pitchFamily="34" charset="-34"/>
                <a:cs typeface="Cordia New" panose="020B0304020202020204" pitchFamily="34" charset="-34"/>
              </a:rPr>
              <a:t> </a:t>
            </a:r>
            <a:endParaRPr lang="en-US" dirty="0">
              <a:latin typeface="Cordia New" panose="020B0304020202020204" pitchFamily="34" charset="-34"/>
              <a:ea typeface="Cordia New" panose="020B0304020202020204" pitchFamily="34" charset="-34"/>
              <a:cs typeface="Cordia New" panose="020B0304020202020204" pitchFamily="34" charset="-34"/>
            </a:endParaRPr>
          </a:p>
        </p:txBody>
      </p:sp>
      <p:sp>
        <p:nvSpPr>
          <p:cNvPr id="4" name="Title 1"/>
          <p:cNvSpPr txBox="1">
            <a:spLocks/>
          </p:cNvSpPr>
          <p:nvPr/>
        </p:nvSpPr>
        <p:spPr>
          <a:xfrm>
            <a:off x="202459" y="371510"/>
            <a:ext cx="11940249" cy="746064"/>
          </a:xfrm>
          <a:prstGeom prst="rect">
            <a:avLst/>
          </a:prstGeom>
        </p:spPr>
        <p:txBody>
          <a:bodyPr lIns="109253" tIns="54626" rIns="109253" bIns="54626"/>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b="1" dirty="0">
                <a:solidFill>
                  <a:srgbClr val="002060"/>
                </a:solidFill>
                <a:latin typeface="Times New Roman" pitchFamily="18" charset="0"/>
                <a:cs typeface="Times New Roman" pitchFamily="18" charset="0"/>
              </a:rPr>
              <a:t>Signature sequence pattern analysis</a:t>
            </a:r>
            <a:endParaRPr lang="en-US" sz="3800" dirty="0">
              <a:solidFill>
                <a:srgbClr val="002060"/>
              </a:solidFill>
            </a:endParaRPr>
          </a:p>
        </p:txBody>
      </p:sp>
      <p:sp>
        <p:nvSpPr>
          <p:cNvPr id="5" name="TextBox 4"/>
          <p:cNvSpPr txBox="1"/>
          <p:nvPr/>
        </p:nvSpPr>
        <p:spPr>
          <a:xfrm>
            <a:off x="406400" y="6248400"/>
            <a:ext cx="12150569" cy="519405"/>
          </a:xfrm>
          <a:prstGeom prst="rect">
            <a:avLst/>
          </a:prstGeom>
          <a:noFill/>
        </p:spPr>
        <p:txBody>
          <a:bodyPr wrap="none" lIns="109253" tIns="54626" rIns="109253" bIns="54626" rtlCol="0">
            <a:spAutoFit/>
          </a:bodyPr>
          <a:lstStyle/>
          <a:p>
            <a:pPr>
              <a:lnSpc>
                <a:spcPct val="90000"/>
              </a:lnSpc>
            </a:pPr>
            <a:r>
              <a:rPr lang="en-US" sz="2900" dirty="0">
                <a:solidFill>
                  <a:srgbClr val="C00000"/>
                </a:solidFill>
              </a:rPr>
              <a:t>9</a:t>
            </a:r>
            <a:r>
              <a:rPr lang="en-US" sz="2900" dirty="0"/>
              <a:t> variable positions amino acid sequences  between different risk groups</a:t>
            </a:r>
          </a:p>
        </p:txBody>
      </p:sp>
      <p:sp>
        <p:nvSpPr>
          <p:cNvPr id="6" name="TextBox 5"/>
          <p:cNvSpPr txBox="1"/>
          <p:nvPr/>
        </p:nvSpPr>
        <p:spPr>
          <a:xfrm>
            <a:off x="939800" y="7239000"/>
            <a:ext cx="7536182" cy="519405"/>
          </a:xfrm>
          <a:prstGeom prst="rect">
            <a:avLst/>
          </a:prstGeom>
          <a:noFill/>
        </p:spPr>
        <p:txBody>
          <a:bodyPr wrap="none" lIns="109253" tIns="54626" rIns="109253" bIns="54626" rtlCol="0">
            <a:spAutoFit/>
          </a:bodyPr>
          <a:lstStyle/>
          <a:p>
            <a:pPr>
              <a:lnSpc>
                <a:spcPct val="90000"/>
              </a:lnSpc>
            </a:pPr>
            <a:r>
              <a:rPr lang="en-US" sz="2900" dirty="0"/>
              <a:t>All risk group had </a:t>
            </a:r>
            <a:r>
              <a:rPr lang="en-US" sz="2900" dirty="0">
                <a:solidFill>
                  <a:srgbClr val="C00000"/>
                </a:solidFill>
              </a:rPr>
              <a:t>GPGQ</a:t>
            </a:r>
            <a:r>
              <a:rPr lang="en-US" sz="2900" dirty="0"/>
              <a:t> pattern at v3 loop.</a:t>
            </a:r>
          </a:p>
        </p:txBody>
      </p:sp>
    </p:spTree>
    <p:extLst>
      <p:ext uri="{BB962C8B-B14F-4D97-AF65-F5344CB8AC3E}">
        <p14:creationId xmlns:p14="http://schemas.microsoft.com/office/powerpoint/2010/main" val="122602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asted-image.pdf"/>
          <p:cNvPicPr/>
          <p:nvPr/>
        </p:nvPicPr>
        <p:blipFill>
          <a:blip r:embed="rId2">
            <a:extLst/>
          </a:blip>
          <a:stretch>
            <a:fillRect/>
          </a:stretch>
        </p:blipFill>
        <p:spPr>
          <a:xfrm>
            <a:off x="647700" y="431800"/>
            <a:ext cx="9283700" cy="660400"/>
          </a:xfrm>
          <a:prstGeom prst="rect">
            <a:avLst/>
          </a:prstGeom>
          <a:ln w="12700">
            <a:miter lim="400000"/>
          </a:ln>
        </p:spPr>
      </p:pic>
      <p:pic>
        <p:nvPicPr>
          <p:cNvPr id="150" name="pasted-image.pdf"/>
          <p:cNvPicPr/>
          <p:nvPr/>
        </p:nvPicPr>
        <p:blipFill>
          <a:blip r:embed="rId3">
            <a:extLst/>
          </a:blip>
          <a:stretch>
            <a:fillRect/>
          </a:stretch>
        </p:blipFill>
        <p:spPr>
          <a:xfrm>
            <a:off x="330200" y="2120840"/>
            <a:ext cx="11400305" cy="4984810"/>
          </a:xfrm>
          <a:prstGeom prst="rect">
            <a:avLst/>
          </a:prstGeom>
          <a:ln w="12700">
            <a:miter lim="400000"/>
          </a:ln>
        </p:spPr>
      </p:pic>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asted-image.pdf"/>
          <p:cNvPicPr/>
          <p:nvPr/>
        </p:nvPicPr>
        <p:blipFill>
          <a:blip r:embed="rId2">
            <a:extLst/>
          </a:blip>
          <a:stretch>
            <a:fillRect/>
          </a:stretch>
        </p:blipFill>
        <p:spPr>
          <a:xfrm>
            <a:off x="660400" y="2032000"/>
            <a:ext cx="11493500" cy="5207000"/>
          </a:xfrm>
          <a:prstGeom prst="rect">
            <a:avLst/>
          </a:prstGeom>
          <a:ln w="12700">
            <a:miter lim="400000"/>
          </a:ln>
        </p:spPr>
      </p:pic>
      <p:pic>
        <p:nvPicPr>
          <p:cNvPr id="153" name="pasted-image.pdf"/>
          <p:cNvPicPr/>
          <p:nvPr/>
        </p:nvPicPr>
        <p:blipFill>
          <a:blip r:embed="rId3">
            <a:extLst/>
          </a:blip>
          <a:stretch>
            <a:fillRect/>
          </a:stretch>
        </p:blipFill>
        <p:spPr>
          <a:xfrm>
            <a:off x="1193800" y="698500"/>
            <a:ext cx="9283700" cy="660400"/>
          </a:xfrm>
          <a:prstGeom prst="rect">
            <a:avLst/>
          </a:prstGeom>
          <a:ln w="12700">
            <a:miter lim="400000"/>
          </a:ln>
        </p:spPr>
      </p:pic>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asted-image.pdf"/>
          <p:cNvPicPr/>
          <p:nvPr/>
        </p:nvPicPr>
        <p:blipFill>
          <a:blip r:embed="rId2">
            <a:extLst/>
          </a:blip>
          <a:stretch>
            <a:fillRect/>
          </a:stretch>
        </p:blipFill>
        <p:spPr>
          <a:xfrm>
            <a:off x="1123950" y="2051050"/>
            <a:ext cx="10566400" cy="5207000"/>
          </a:xfrm>
          <a:prstGeom prst="rect">
            <a:avLst/>
          </a:prstGeom>
          <a:ln w="12700">
            <a:miter lim="400000"/>
          </a:ln>
        </p:spPr>
      </p:pic>
      <p:pic>
        <p:nvPicPr>
          <p:cNvPr id="156" name="pasted-image.pdf"/>
          <p:cNvPicPr/>
          <p:nvPr/>
        </p:nvPicPr>
        <p:blipFill>
          <a:blip r:embed="rId3">
            <a:extLst/>
          </a:blip>
          <a:stretch>
            <a:fillRect/>
          </a:stretch>
        </p:blipFill>
        <p:spPr>
          <a:xfrm>
            <a:off x="1600200" y="781050"/>
            <a:ext cx="9613900" cy="1193800"/>
          </a:xfrm>
          <a:prstGeom prst="rect">
            <a:avLst/>
          </a:prstGeom>
          <a:ln w="12700">
            <a:miter lim="400000"/>
          </a:ln>
        </p:spPr>
      </p:pic>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asted-image.pdf"/>
          <p:cNvPicPr/>
          <p:nvPr/>
        </p:nvPicPr>
        <p:blipFill>
          <a:blip r:embed="rId2">
            <a:extLst/>
          </a:blip>
          <a:stretch>
            <a:fillRect/>
          </a:stretch>
        </p:blipFill>
        <p:spPr>
          <a:xfrm>
            <a:off x="698320" y="2312635"/>
            <a:ext cx="10293530" cy="5478815"/>
          </a:xfrm>
          <a:prstGeom prst="rect">
            <a:avLst/>
          </a:prstGeom>
          <a:ln w="12700">
            <a:miter lim="400000"/>
          </a:ln>
        </p:spPr>
      </p:pic>
      <p:pic>
        <p:nvPicPr>
          <p:cNvPr id="159" name="pasted-image.pdf"/>
          <p:cNvPicPr/>
          <p:nvPr/>
        </p:nvPicPr>
        <p:blipFill>
          <a:blip r:embed="rId3">
            <a:extLst/>
          </a:blip>
          <a:stretch>
            <a:fillRect/>
          </a:stretch>
        </p:blipFill>
        <p:spPr>
          <a:xfrm>
            <a:off x="1317535" y="977900"/>
            <a:ext cx="9613901" cy="1193800"/>
          </a:xfrm>
          <a:prstGeom prst="rect">
            <a:avLst/>
          </a:prstGeom>
          <a:ln w="12700">
            <a:miter lim="400000"/>
          </a:ln>
        </p:spPr>
      </p:pic>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asted-image.pdf"/>
          <p:cNvPicPr/>
          <p:nvPr/>
        </p:nvPicPr>
        <p:blipFill>
          <a:blip r:embed="rId2">
            <a:extLst/>
          </a:blip>
          <a:stretch>
            <a:fillRect/>
          </a:stretch>
        </p:blipFill>
        <p:spPr>
          <a:xfrm>
            <a:off x="793750" y="1936750"/>
            <a:ext cx="11226800" cy="5435600"/>
          </a:xfrm>
          <a:prstGeom prst="rect">
            <a:avLst/>
          </a:prstGeom>
          <a:ln w="12700">
            <a:miter lim="400000"/>
          </a:ln>
        </p:spPr>
      </p:pic>
      <p:pic>
        <p:nvPicPr>
          <p:cNvPr id="162" name="pasted-image.pdf"/>
          <p:cNvPicPr/>
          <p:nvPr/>
        </p:nvPicPr>
        <p:blipFill>
          <a:blip r:embed="rId3">
            <a:extLst/>
          </a:blip>
          <a:stretch>
            <a:fillRect/>
          </a:stretch>
        </p:blipFill>
        <p:spPr>
          <a:xfrm>
            <a:off x="1593850" y="2584450"/>
            <a:ext cx="5765800" cy="1778000"/>
          </a:xfrm>
          <a:prstGeom prst="rect">
            <a:avLst/>
          </a:prstGeom>
          <a:ln w="12700">
            <a:miter lim="400000"/>
          </a:ln>
        </p:spPr>
      </p:pic>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800" y="152400"/>
            <a:ext cx="5710226" cy="3810000"/>
          </a:xfrm>
          <a:prstGeom prst="rect">
            <a:avLst/>
          </a:prstGeom>
        </p:spPr>
      </p:pic>
      <p:pic>
        <p:nvPicPr>
          <p:cNvPr id="6" name="Picture 5"/>
          <p:cNvPicPr>
            <a:picLocks noChangeAspect="1"/>
          </p:cNvPicPr>
          <p:nvPr/>
        </p:nvPicPr>
        <p:blipFill>
          <a:blip r:embed="rId3"/>
          <a:stretch>
            <a:fillRect/>
          </a:stretch>
        </p:blipFill>
        <p:spPr>
          <a:xfrm>
            <a:off x="1473200" y="4648200"/>
            <a:ext cx="7853354" cy="4419600"/>
          </a:xfrm>
          <a:prstGeom prst="rect">
            <a:avLst/>
          </a:prstGeom>
        </p:spPr>
      </p:pic>
      <p:pic>
        <p:nvPicPr>
          <p:cNvPr id="11" name="Picture 10"/>
          <p:cNvPicPr>
            <a:picLocks noChangeAspect="1"/>
          </p:cNvPicPr>
          <p:nvPr/>
        </p:nvPicPr>
        <p:blipFill>
          <a:blip r:embed="rId4"/>
          <a:stretch>
            <a:fillRect/>
          </a:stretch>
        </p:blipFill>
        <p:spPr>
          <a:xfrm>
            <a:off x="6376170" y="152400"/>
            <a:ext cx="6527030" cy="40386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11200" y="381000"/>
            <a:ext cx="5551392" cy="3124200"/>
          </a:xfrm>
          <a:prstGeom prst="rect">
            <a:avLst/>
          </a:prstGeom>
        </p:spPr>
      </p:pic>
      <p:pic>
        <p:nvPicPr>
          <p:cNvPr id="8" name="Picture 7"/>
          <p:cNvPicPr>
            <a:picLocks noChangeAspect="1"/>
          </p:cNvPicPr>
          <p:nvPr/>
        </p:nvPicPr>
        <p:blipFill>
          <a:blip r:embed="rId3"/>
          <a:stretch>
            <a:fillRect/>
          </a:stretch>
        </p:blipFill>
        <p:spPr>
          <a:xfrm>
            <a:off x="2844800" y="4114800"/>
            <a:ext cx="7366000" cy="4914900"/>
          </a:xfrm>
          <a:prstGeom prst="rect">
            <a:avLst/>
          </a:prstGeom>
        </p:spPr>
      </p:pic>
      <p:pic>
        <p:nvPicPr>
          <p:cNvPr id="9" name="Picture 8"/>
          <p:cNvPicPr>
            <a:picLocks noChangeAspect="1"/>
          </p:cNvPicPr>
          <p:nvPr/>
        </p:nvPicPr>
        <p:blipFill>
          <a:blip r:embed="rId4"/>
          <a:stretch>
            <a:fillRect/>
          </a:stretch>
        </p:blipFill>
        <p:spPr>
          <a:xfrm>
            <a:off x="7112000" y="228600"/>
            <a:ext cx="5334000" cy="3549534"/>
          </a:xfrm>
          <a:prstGeom prst="rect">
            <a:avLst/>
          </a:prstGeom>
        </p:spPr>
      </p:pic>
    </p:spTree>
    <p:extLst>
      <p:ext uri="{BB962C8B-B14F-4D97-AF65-F5344CB8AC3E}">
        <p14:creationId xmlns:p14="http://schemas.microsoft.com/office/powerpoint/2010/main" val="25521426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68800" y="76200"/>
            <a:ext cx="3733800" cy="5609898"/>
          </a:xfrm>
          <a:prstGeom prst="rect">
            <a:avLst/>
          </a:prstGeom>
        </p:spPr>
      </p:pic>
      <p:pic>
        <p:nvPicPr>
          <p:cNvPr id="8" name="Picture 7"/>
          <p:cNvPicPr>
            <a:picLocks noChangeAspect="1"/>
          </p:cNvPicPr>
          <p:nvPr/>
        </p:nvPicPr>
        <p:blipFill>
          <a:blip r:embed="rId3"/>
          <a:stretch>
            <a:fillRect/>
          </a:stretch>
        </p:blipFill>
        <p:spPr>
          <a:xfrm>
            <a:off x="254000" y="5893451"/>
            <a:ext cx="12649200" cy="3783949"/>
          </a:xfrm>
          <a:prstGeom prst="rect">
            <a:avLst/>
          </a:prstGeom>
        </p:spPr>
      </p:pic>
    </p:spTree>
    <p:extLst>
      <p:ext uri="{BB962C8B-B14F-4D97-AF65-F5344CB8AC3E}">
        <p14:creationId xmlns:p14="http://schemas.microsoft.com/office/powerpoint/2010/main" val="21714910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asted-image.pdf"/>
          <p:cNvPicPr/>
          <p:nvPr/>
        </p:nvPicPr>
        <p:blipFill>
          <a:blip r:embed="rId2">
            <a:extLst/>
          </a:blip>
          <a:stretch>
            <a:fillRect/>
          </a:stretch>
        </p:blipFill>
        <p:spPr>
          <a:xfrm>
            <a:off x="2164092" y="1723663"/>
            <a:ext cx="8096841" cy="7069923"/>
          </a:xfrm>
          <a:prstGeom prst="rect">
            <a:avLst/>
          </a:prstGeom>
          <a:ln w="12700">
            <a:miter lim="400000"/>
          </a:ln>
        </p:spPr>
      </p:pic>
      <p:pic>
        <p:nvPicPr>
          <p:cNvPr id="57" name="pasted-image.pdf"/>
          <p:cNvPicPr/>
          <p:nvPr/>
        </p:nvPicPr>
        <p:blipFill>
          <a:blip r:embed="rId3">
            <a:extLst/>
          </a:blip>
          <a:stretch>
            <a:fillRect/>
          </a:stretch>
        </p:blipFill>
        <p:spPr>
          <a:xfrm>
            <a:off x="4451350" y="3517900"/>
            <a:ext cx="1358900" cy="787400"/>
          </a:xfrm>
          <a:prstGeom prst="rect">
            <a:avLst/>
          </a:prstGeom>
          <a:ln w="12700">
            <a:miter lim="400000"/>
          </a:ln>
        </p:spPr>
      </p:pic>
      <p:pic>
        <p:nvPicPr>
          <p:cNvPr id="58" name="pasted-image.pdf"/>
          <p:cNvPicPr/>
          <p:nvPr/>
        </p:nvPicPr>
        <p:blipFill>
          <a:blip r:embed="rId4">
            <a:extLst/>
          </a:blip>
          <a:stretch>
            <a:fillRect/>
          </a:stretch>
        </p:blipFill>
        <p:spPr>
          <a:xfrm>
            <a:off x="158750" y="9061450"/>
            <a:ext cx="3276600" cy="381000"/>
          </a:xfrm>
          <a:prstGeom prst="rect">
            <a:avLst/>
          </a:prstGeom>
          <a:ln w="12700">
            <a:miter lim="400000"/>
          </a:ln>
        </p:spPr>
      </p:pic>
      <p:sp>
        <p:nvSpPr>
          <p:cNvPr id="59" name="Shape 59"/>
          <p:cNvSpPr/>
          <p:nvPr/>
        </p:nvSpPr>
        <p:spPr>
          <a:xfrm>
            <a:off x="522882" y="425449"/>
            <a:ext cx="3767536"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314975"/>
                </a:solidFill>
              </a:defRPr>
            </a:lvl1pPr>
          </a:lstStyle>
          <a:p>
            <a:pPr lvl="0">
              <a:defRPr sz="1800">
                <a:solidFill>
                  <a:srgbClr val="000000"/>
                </a:solidFill>
              </a:defRPr>
            </a:pPr>
            <a:r>
              <a:rPr sz="4000">
                <a:solidFill>
                  <a:srgbClr val="314975"/>
                </a:solidFill>
              </a:rPr>
              <a:t>HIV Prevalence:</a:t>
            </a:r>
          </a:p>
        </p:txBody>
      </p:sp>
    </p:spTree>
    <p:extLst>
      <p:ext uri="{BB962C8B-B14F-4D97-AF65-F5344CB8AC3E}">
        <p14:creationId xmlns:p14="http://schemas.microsoft.com/office/powerpoint/2010/main" val="744057061"/>
      </p:ext>
    </p:extLst>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asted-image.pdf"/>
          <p:cNvPicPr/>
          <p:nvPr/>
        </p:nvPicPr>
        <p:blipFill>
          <a:blip r:embed="rId2">
            <a:extLst/>
          </a:blip>
          <a:stretch>
            <a:fillRect/>
          </a:stretch>
        </p:blipFill>
        <p:spPr>
          <a:xfrm>
            <a:off x="678919" y="1400732"/>
            <a:ext cx="11646962" cy="6815519"/>
          </a:xfrm>
          <a:prstGeom prst="rect">
            <a:avLst/>
          </a:prstGeom>
          <a:ln w="12700">
            <a:miter lim="400000"/>
          </a:ln>
        </p:spPr>
      </p:pic>
      <p:pic>
        <p:nvPicPr>
          <p:cNvPr id="62" name="pasted-image.pdf"/>
          <p:cNvPicPr/>
          <p:nvPr/>
        </p:nvPicPr>
        <p:blipFill>
          <a:blip r:embed="rId3">
            <a:extLst/>
          </a:blip>
          <a:stretch>
            <a:fillRect/>
          </a:stretch>
        </p:blipFill>
        <p:spPr>
          <a:xfrm>
            <a:off x="10299700" y="8916940"/>
            <a:ext cx="2413000" cy="342901"/>
          </a:xfrm>
          <a:prstGeom prst="rect">
            <a:avLst/>
          </a:prstGeom>
          <a:ln w="12700">
            <a:miter lim="400000"/>
          </a:ln>
        </p:spPr>
      </p:pic>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asted-image.pdf"/>
          <p:cNvPicPr/>
          <p:nvPr/>
        </p:nvPicPr>
        <p:blipFill>
          <a:blip r:embed="rId2">
            <a:extLst/>
          </a:blip>
          <a:stretch>
            <a:fillRect/>
          </a:stretch>
        </p:blipFill>
        <p:spPr>
          <a:xfrm>
            <a:off x="266700" y="2398929"/>
            <a:ext cx="11501343" cy="5202021"/>
          </a:xfrm>
          <a:prstGeom prst="rect">
            <a:avLst/>
          </a:prstGeom>
          <a:ln w="12700">
            <a:miter lim="400000"/>
          </a:ln>
        </p:spPr>
      </p:pic>
      <p:sp>
        <p:nvSpPr>
          <p:cNvPr id="65" name="Shape 65"/>
          <p:cNvSpPr/>
          <p:nvPr/>
        </p:nvSpPr>
        <p:spPr>
          <a:xfrm>
            <a:off x="473570" y="533959"/>
            <a:ext cx="9098559"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314975"/>
                </a:solidFill>
              </a:defRPr>
            </a:lvl1pPr>
          </a:lstStyle>
          <a:p>
            <a:pPr lvl="0">
              <a:defRPr sz="1800">
                <a:solidFill>
                  <a:srgbClr val="000000"/>
                </a:solidFill>
              </a:defRPr>
            </a:pPr>
            <a:r>
              <a:rPr sz="4000">
                <a:solidFill>
                  <a:srgbClr val="314975"/>
                </a:solidFill>
              </a:rPr>
              <a:t>Subtypes and CRFs distribution in Asia:</a:t>
            </a:r>
          </a:p>
        </p:txBody>
      </p:sp>
    </p:spTree>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171</TotalTime>
  <Words>1157</Words>
  <Application>Microsoft Macintosh PowerPoint</Application>
  <PresentationFormat>Custom</PresentationFormat>
  <Paragraphs>570</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New_Template4</vt:lpstr>
      <vt:lpstr>Molecular epidemiology of HIV-1 in central region of Nepal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epidemiology of HIV-1 in central region of Nepal</dc:title>
  <dc:creator>user</dc:creator>
  <cp:lastModifiedBy>Dr Nirajan Bhusal</cp:lastModifiedBy>
  <cp:revision>16</cp:revision>
  <dcterms:modified xsi:type="dcterms:W3CDTF">2015-12-01T16:30:03Z</dcterms:modified>
</cp:coreProperties>
</file>