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0"/>
  </p:notesMasterIdLst>
  <p:sldIdLst>
    <p:sldId id="256" r:id="rId2"/>
    <p:sldId id="286" r:id="rId3"/>
    <p:sldId id="257" r:id="rId4"/>
    <p:sldId id="259" r:id="rId5"/>
    <p:sldId id="283" r:id="rId6"/>
    <p:sldId id="261" r:id="rId7"/>
    <p:sldId id="285" r:id="rId8"/>
    <p:sldId id="262" r:id="rId9"/>
    <p:sldId id="268" r:id="rId10"/>
    <p:sldId id="265" r:id="rId11"/>
    <p:sldId id="266" r:id="rId12"/>
    <p:sldId id="267" r:id="rId13"/>
    <p:sldId id="272" r:id="rId14"/>
    <p:sldId id="273" r:id="rId15"/>
    <p:sldId id="269" r:id="rId16"/>
    <p:sldId id="278" r:id="rId17"/>
    <p:sldId id="275" r:id="rId18"/>
    <p:sldId id="276" r:id="rId19"/>
  </p:sldIdLst>
  <p:sldSz cx="9144000" cy="6858000" type="screen4x3"/>
  <p:notesSz cx="6858000" cy="9144000"/>
  <p:defaultTextStyle>
    <a:lvl1pPr>
      <a:defRPr>
        <a:latin typeface="+mn-lt"/>
        <a:ea typeface="+mn-ea"/>
        <a:cs typeface="+mn-cs"/>
        <a:sym typeface="Avenir Roman"/>
      </a:defRPr>
    </a:lvl1pPr>
    <a:lvl2pPr>
      <a:defRPr>
        <a:latin typeface="+mn-lt"/>
        <a:ea typeface="+mn-ea"/>
        <a:cs typeface="+mn-cs"/>
        <a:sym typeface="Avenir Roman"/>
      </a:defRPr>
    </a:lvl2pPr>
    <a:lvl3pPr>
      <a:defRPr>
        <a:latin typeface="+mn-lt"/>
        <a:ea typeface="+mn-ea"/>
        <a:cs typeface="+mn-cs"/>
        <a:sym typeface="Avenir Roman"/>
      </a:defRPr>
    </a:lvl3pPr>
    <a:lvl4pPr>
      <a:defRPr>
        <a:latin typeface="+mn-lt"/>
        <a:ea typeface="+mn-ea"/>
        <a:cs typeface="+mn-cs"/>
        <a:sym typeface="Avenir Roman"/>
      </a:defRPr>
    </a:lvl4pPr>
    <a:lvl5pPr>
      <a:defRPr>
        <a:latin typeface="+mn-lt"/>
        <a:ea typeface="+mn-ea"/>
        <a:cs typeface="+mn-cs"/>
        <a:sym typeface="Avenir Roman"/>
      </a:defRPr>
    </a:lvl5pPr>
    <a:lvl6pPr>
      <a:defRPr>
        <a:latin typeface="+mn-lt"/>
        <a:ea typeface="+mn-ea"/>
        <a:cs typeface="+mn-cs"/>
        <a:sym typeface="Avenir Roman"/>
      </a:defRPr>
    </a:lvl6pPr>
    <a:lvl7pPr>
      <a:defRPr>
        <a:latin typeface="+mn-lt"/>
        <a:ea typeface="+mn-ea"/>
        <a:cs typeface="+mn-cs"/>
        <a:sym typeface="Avenir Roman"/>
      </a:defRPr>
    </a:lvl7pPr>
    <a:lvl8pPr>
      <a:defRPr>
        <a:latin typeface="+mn-lt"/>
        <a:ea typeface="+mn-ea"/>
        <a:cs typeface="+mn-cs"/>
        <a:sym typeface="Avenir Roman"/>
      </a:defRPr>
    </a:lvl8pPr>
    <a:lvl9pPr>
      <a:defRPr>
        <a:latin typeface="+mn-lt"/>
        <a:ea typeface="+mn-ea"/>
        <a:cs typeface="+mn-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4EA"/>
          </a:solidFill>
        </a:fill>
      </a:tcStyle>
    </a:wholeTbl>
    <a:band2H>
      <a:tcTxStyle/>
      <a:tcStyle>
        <a:tcBdr/>
        <a:fill>
          <a:solidFill>
            <a:srgbClr val="E6EBF5"/>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F6FC6"/>
          </a:solidFill>
        </a:fill>
      </a:tcStyle>
    </a:firstRow>
  </a:tblStyle>
  <a:tblStyle styleId="{C7B018BB-80A7-4F77-B60F-C8B233D01FF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EEF1"/>
          </a:solidFill>
        </a:fill>
      </a:tcStyle>
    </a:wholeTbl>
    <a:band2H>
      <a:tcTxStyle/>
      <a:tcStyle>
        <a:tcBdr/>
        <a:fill>
          <a:solidFill>
            <a:srgbClr val="E6F6F8"/>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BD0D9"/>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BD0D9"/>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BD0D9"/>
          </a:solidFill>
        </a:fill>
      </a:tcStyle>
    </a:firstRow>
  </a:tblStyle>
  <a:tblStyle styleId="{EEE7283C-3CF3-47DC-8721-378D4A62B228}"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0E9CE"/>
          </a:solidFill>
        </a:fill>
      </a:tcStyle>
    </a:wholeTbl>
    <a:band2H>
      <a:tcTxStyle/>
      <a:tcStyle>
        <a:tcBdr/>
        <a:fill>
          <a:solidFill>
            <a:srgbClr val="F0F4E8"/>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C249"/>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C249"/>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A5C249"/>
          </a:solidFill>
        </a:fill>
      </a:tcStyle>
    </a:firstRow>
  </a:tblStyle>
  <a:tblStyle styleId="{CF821DB8-F4EB-4A41-A1BA-3FCAFE7338EE}" styleName="">
    <a:tblBg/>
    <a:wholeTbl>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F6FC6"/>
          </a:solidFill>
        </a:fill>
      </a:tcStyle>
    </a:firstCol>
    <a:lastRow>
      <a:tcTxStyle b="on" i="on">
        <a:font>
          <a:latin typeface="Avenir Book"/>
          <a:ea typeface="Avenir Book"/>
          <a:cs typeface="Avenir Book"/>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Avenir Book"/>
          <a:ea typeface="Avenir Book"/>
          <a:cs typeface="Avenir Book"/>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F6FC6"/>
          </a:solidFill>
        </a:fill>
      </a:tcStyle>
    </a:firstRow>
  </a:tblStyle>
  <a:tblStyle styleId="{33BA23B1-9221-436E-865A-0063620EA4FD}" styleName="">
    <a:tblBg/>
    <a:wholeTbl>
      <a:tcTxStyle b="on" i="on">
        <a:font>
          <a:latin typeface="Avenir Book"/>
          <a:ea typeface="Avenir Book"/>
          <a:cs typeface="Avenir Book"/>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Avenir Book"/>
          <a:ea typeface="Avenir Book"/>
          <a:cs typeface="Avenir Book"/>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Avenir Book"/>
          <a:ea typeface="Avenir Book"/>
          <a:cs typeface="Avenir Book"/>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showOutlineIcons="0" horzBarState="maximized">
    <p:restoredLeft sz="15620"/>
    <p:restoredTop sz="95352" autoAdjust="0"/>
  </p:normalViewPr>
  <p:slideViewPr>
    <p:cSldViewPr>
      <p:cViewPr>
        <p:scale>
          <a:sx n="110" d="100"/>
          <a:sy n="110" d="100"/>
        </p:scale>
        <p:origin x="-216" y="198"/>
      </p:cViewPr>
      <p:guideLst>
        <p:guide orient="horz" pos="2160"/>
        <p:guide pos="2880"/>
      </p:guideLst>
    </p:cSldViewPr>
  </p:slideViewPr>
  <p:notesTextViewPr>
    <p:cViewPr>
      <p:scale>
        <a:sx n="1" d="1"/>
        <a:sy n="1" d="1"/>
      </p:scale>
      <p:origin x="0" y="0"/>
    </p:cViewPr>
  </p:notesTextViewPr>
  <p:notesViewPr>
    <p:cSldViewPr>
      <p:cViewPr>
        <p:scale>
          <a:sx n="160" d="100"/>
          <a:sy n="160" d="100"/>
        </p:scale>
        <p:origin x="-588" y="193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8" name="Shape 5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xmlns="" val="3409542959"/>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Shape 64"/>
          <p:cNvSpPr>
            <a:spLocks noGrp="1" noRot="1" noChangeAspect="1"/>
          </p:cNvSpPr>
          <p:nvPr>
            <p:ph type="sldImg"/>
          </p:nvPr>
        </p:nvSpPr>
        <p:spPr>
          <a:prstGeom prst="rect">
            <a:avLst/>
          </a:prstGeom>
        </p:spPr>
        <p:txBody>
          <a:bodyPr/>
          <a:lstStyle/>
          <a:p>
            <a:pPr lvl="0"/>
            <a:endParaRPr/>
          </a:p>
        </p:txBody>
      </p:sp>
      <p:sp>
        <p:nvSpPr>
          <p:cNvPr id="65" name="Shape 65"/>
          <p:cNvSpPr>
            <a:spLocks noGrp="1"/>
          </p:cNvSpPr>
          <p:nvPr>
            <p:ph type="body" sz="quarter" idx="1"/>
          </p:nvPr>
        </p:nvSpPr>
        <p:spPr>
          <a:prstGeom prst="rect">
            <a:avLst/>
          </a:prstGeom>
        </p:spPr>
        <p:txBody>
          <a:bodyPr/>
          <a:lstStyle>
            <a:lvl1pPr defTabSz="914400">
              <a:lnSpc>
                <a:spcPct val="100000"/>
              </a:lnSpc>
              <a:spcBef>
                <a:spcPts val="400"/>
              </a:spcBef>
              <a:defRPr sz="1200">
                <a:latin typeface="Calibri"/>
                <a:ea typeface="Calibri"/>
                <a:cs typeface="Calibri"/>
                <a:sym typeface="Calibri"/>
              </a:defRPr>
            </a:lvl1pPr>
          </a:lstStyle>
          <a:p>
            <a:pPr lvl="0">
              <a:defRPr sz="1800"/>
            </a:pPr>
            <a:r>
              <a:rPr sz="1200"/>
              <a:t>In March 2015, The NASTAD issued a Policy Statement on Community Engagement to promote innovative health department  community engagement strategies. This policy statement  is in alignment with (NHAS) the Hartford Youth HIV Identification and Linkage (HYHIL) Consortia’s mission and goals.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Shape 111"/>
          <p:cNvSpPr>
            <a:spLocks noGrp="1" noRot="1" noChangeAspect="1"/>
          </p:cNvSpPr>
          <p:nvPr>
            <p:ph type="sldImg"/>
          </p:nvPr>
        </p:nvSpPr>
        <p:spPr>
          <a:prstGeom prst="rect">
            <a:avLst/>
          </a:prstGeom>
        </p:spPr>
        <p:txBody>
          <a:bodyPr/>
          <a:lstStyle/>
          <a:p>
            <a:pPr lvl="0"/>
            <a:endParaRPr/>
          </a:p>
        </p:txBody>
      </p:sp>
      <p:sp>
        <p:nvSpPr>
          <p:cNvPr id="112" name="Shape 112"/>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dirty="0">
                <a:latin typeface="Calibri"/>
                <a:ea typeface="Calibri"/>
                <a:cs typeface="Calibri"/>
                <a:sym typeface="Calibri"/>
              </a:rPr>
              <a:t>Why Early Detection?</a:t>
            </a:r>
          </a:p>
          <a:p>
            <a:pPr lvl="0" defTabSz="914400">
              <a:lnSpc>
                <a:spcPct val="100000"/>
              </a:lnSpc>
              <a:spcBef>
                <a:spcPts val="400"/>
              </a:spcBef>
              <a:defRPr sz="1800"/>
            </a:pPr>
            <a:endParaRPr sz="1200" dirty="0">
              <a:latin typeface="Calibri"/>
              <a:ea typeface="Calibri"/>
              <a:cs typeface="Calibri"/>
              <a:sym typeface="Calibri"/>
            </a:endParaRPr>
          </a:p>
          <a:p>
            <a:pPr lvl="0" defTabSz="914400">
              <a:lnSpc>
                <a:spcPct val="100000"/>
              </a:lnSpc>
              <a:spcBef>
                <a:spcPts val="400"/>
              </a:spcBef>
              <a:defRPr sz="1800"/>
            </a:pPr>
            <a:r>
              <a:rPr sz="1200" dirty="0">
                <a:latin typeface="Calibri"/>
                <a:ea typeface="Calibri"/>
                <a:cs typeface="Calibri"/>
                <a:sym typeface="Calibri"/>
              </a:rPr>
              <a:t>CT ranks 7</a:t>
            </a:r>
            <a:r>
              <a:rPr sz="1200" baseline="30000" dirty="0">
                <a:latin typeface="Calibri"/>
                <a:ea typeface="Calibri"/>
                <a:cs typeface="Calibri"/>
                <a:sym typeface="Calibri"/>
              </a:rPr>
              <a:t>th</a:t>
            </a:r>
            <a:r>
              <a:rPr sz="1200" dirty="0">
                <a:latin typeface="Calibri"/>
                <a:ea typeface="Calibri"/>
                <a:cs typeface="Calibri"/>
                <a:sym typeface="Calibri"/>
              </a:rPr>
              <a:t> nationally in the rate of people living with AIDS  </a:t>
            </a:r>
          </a:p>
          <a:p>
            <a:pPr lvl="0" defTabSz="914400">
              <a:lnSpc>
                <a:spcPct val="100000"/>
              </a:lnSpc>
              <a:spcBef>
                <a:spcPts val="400"/>
              </a:spcBef>
              <a:defRPr sz="1800"/>
            </a:pPr>
            <a:endParaRPr sz="1200" dirty="0">
              <a:latin typeface="Calibri"/>
              <a:ea typeface="Calibri"/>
              <a:cs typeface="Calibri"/>
              <a:sym typeface="Calibri"/>
            </a:endParaRPr>
          </a:p>
          <a:p>
            <a:pPr lvl="0" defTabSz="914400">
              <a:lnSpc>
                <a:spcPct val="100000"/>
              </a:lnSpc>
              <a:spcBef>
                <a:spcPts val="400"/>
              </a:spcBef>
              <a:defRPr sz="1800"/>
            </a:pPr>
            <a:r>
              <a:rPr sz="1200" dirty="0">
                <a:latin typeface="Calibri"/>
                <a:ea typeface="Calibri"/>
                <a:cs typeface="Calibri"/>
                <a:sym typeface="Calibri"/>
              </a:rPr>
              <a:t>HIV/AIDS Continuum</a:t>
            </a:r>
            <a:r>
              <a:rPr sz="1200" b="1" dirty="0">
                <a:latin typeface="Calibri"/>
                <a:ea typeface="Calibri"/>
                <a:cs typeface="Calibri"/>
                <a:sym typeface="Calibri"/>
              </a:rPr>
              <a:t>*</a:t>
            </a:r>
            <a:r>
              <a:rPr sz="1200" dirty="0">
                <a:latin typeface="Calibri"/>
                <a:ea typeface="Calibri"/>
                <a:cs typeface="Calibri"/>
                <a:sym typeface="Calibri"/>
              </a:rPr>
              <a:t> </a:t>
            </a:r>
          </a:p>
          <a:p>
            <a:pPr lvl="0" defTabSz="914400">
              <a:lnSpc>
                <a:spcPct val="100000"/>
              </a:lnSpc>
              <a:spcBef>
                <a:spcPts val="400"/>
              </a:spcBef>
              <a:defRPr sz="1800"/>
            </a:pPr>
            <a:endParaRPr sz="1200" dirty="0">
              <a:latin typeface="Calibri"/>
              <a:ea typeface="Calibri"/>
              <a:cs typeface="Calibri"/>
              <a:sym typeface="Calibri"/>
            </a:endParaRPr>
          </a:p>
          <a:p>
            <a:pPr lvl="0" defTabSz="914400">
              <a:lnSpc>
                <a:spcPct val="100000"/>
              </a:lnSpc>
              <a:spcBef>
                <a:spcPts val="400"/>
              </a:spcBef>
              <a:defRPr sz="1800"/>
            </a:pPr>
            <a:r>
              <a:rPr sz="1200" dirty="0">
                <a:latin typeface="Calibri"/>
                <a:ea typeface="Calibri"/>
                <a:cs typeface="Calibri"/>
                <a:sym typeface="Calibri"/>
              </a:rPr>
              <a:t>CT has 10,849 people diagnosed with HIV and 35% are not in care.</a:t>
            </a:r>
          </a:p>
          <a:p>
            <a:pPr lvl="0" defTabSz="914400">
              <a:lnSpc>
                <a:spcPct val="100000"/>
              </a:lnSpc>
              <a:spcBef>
                <a:spcPts val="400"/>
              </a:spcBef>
              <a:defRPr sz="1800"/>
            </a:pPr>
            <a:endParaRPr sz="1200" dirty="0">
              <a:latin typeface="Calibri"/>
              <a:ea typeface="Calibri"/>
              <a:cs typeface="Calibri"/>
              <a:sym typeface="Calibri"/>
            </a:endParaRPr>
          </a:p>
          <a:p>
            <a:pPr lvl="0" defTabSz="914400">
              <a:lnSpc>
                <a:spcPct val="100000"/>
              </a:lnSpc>
              <a:spcBef>
                <a:spcPts val="400"/>
              </a:spcBef>
              <a:defRPr sz="1800"/>
            </a:pPr>
            <a:r>
              <a:rPr sz="1200" dirty="0">
                <a:latin typeface="Calibri"/>
                <a:ea typeface="Calibri"/>
                <a:cs typeface="Calibri"/>
                <a:sym typeface="Calibri"/>
              </a:rPr>
              <a:t>CDC estimates that and additional  18.1% of PLWH are not aware of their status. In CT, that means 2,339 are unaware of their HIV status</a:t>
            </a:r>
            <a:r>
              <a:rPr sz="1200" dirty="0" smtClean="0">
                <a:latin typeface="Calibri"/>
                <a:ea typeface="Calibri"/>
                <a:cs typeface="Calibri"/>
                <a:sym typeface="Calibri"/>
              </a:rPr>
              <a:t>.</a:t>
            </a:r>
            <a:endParaRPr sz="1200" dirty="0">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prstGeom prst="rect">
            <a:avLst/>
          </a:prstGeom>
        </p:spPr>
        <p:txBody>
          <a:bodyPr/>
          <a:lstStyle/>
          <a:p>
            <a:pPr lvl="0"/>
            <a:endParaRPr/>
          </a:p>
        </p:txBody>
      </p:sp>
      <p:sp>
        <p:nvSpPr>
          <p:cNvPr id="118" name="Shape 118"/>
          <p:cNvSpPr>
            <a:spLocks noGrp="1"/>
          </p:cNvSpPr>
          <p:nvPr>
            <p:ph type="body" sz="quarter" idx="1"/>
          </p:nvPr>
        </p:nvSpPr>
        <p:spPr>
          <a:prstGeom prst="rect">
            <a:avLst/>
          </a:prstGeom>
        </p:spPr>
        <p:txBody>
          <a:bodyPr/>
          <a:lstStyle/>
          <a:p>
            <a:pPr lvl="2" indent="0" defTabSz="914400">
              <a:lnSpc>
                <a:spcPct val="100000"/>
              </a:lnSpc>
              <a:spcBef>
                <a:spcPts val="400"/>
              </a:spcBef>
              <a:defRPr sz="1800"/>
            </a:pPr>
            <a:r>
              <a:rPr sz="1200" dirty="0">
                <a:latin typeface="Calibri"/>
                <a:ea typeface="Calibri"/>
                <a:cs typeface="Calibri"/>
                <a:sym typeface="Calibri"/>
              </a:rPr>
              <a:t>community engagement is an essential process in the implementation of high-impact prevention as changes in the health care landscape and HIV service ecosystems take shape.  Expanding our reach via crossing sectors to pool resources.</a:t>
            </a:r>
          </a:p>
          <a:p>
            <a:pPr lvl="2" indent="0" defTabSz="914400">
              <a:lnSpc>
                <a:spcPct val="100000"/>
              </a:lnSpc>
              <a:spcBef>
                <a:spcPts val="400"/>
              </a:spcBef>
              <a:defRPr sz="1800"/>
            </a:pPr>
            <a:endParaRPr sz="1200" dirty="0">
              <a:latin typeface="Calibri"/>
              <a:ea typeface="Calibri"/>
              <a:cs typeface="Calibri"/>
              <a:sym typeface="Calibri"/>
            </a:endParaRPr>
          </a:p>
          <a:p>
            <a:pPr lvl="0" defTabSz="914400">
              <a:lnSpc>
                <a:spcPct val="100000"/>
              </a:lnSpc>
              <a:spcBef>
                <a:spcPts val="400"/>
              </a:spcBef>
              <a:buClr>
                <a:srgbClr val="9BBB59"/>
              </a:buClr>
              <a:buSzPct val="100000"/>
              <a:buFont typeface="Arial"/>
              <a:buChar char="•"/>
              <a:defRPr sz="1800"/>
            </a:pPr>
            <a:r>
              <a:rPr sz="1200" dirty="0">
                <a:latin typeface="Calibri"/>
                <a:ea typeface="Calibri"/>
                <a:cs typeface="Calibri"/>
                <a:sym typeface="Calibri"/>
              </a:rPr>
              <a:t>Dissemination of HYHIL Model:</a:t>
            </a:r>
          </a:p>
          <a:p>
            <a:pPr lvl="2" indent="0" defTabSz="914400">
              <a:lnSpc>
                <a:spcPct val="100000"/>
              </a:lnSpc>
              <a:spcBef>
                <a:spcPts val="400"/>
              </a:spcBef>
              <a:defRPr sz="1800"/>
            </a:pPr>
            <a:endParaRPr sz="1200" dirty="0">
              <a:latin typeface="Calibri"/>
              <a:ea typeface="Calibri"/>
              <a:cs typeface="Calibri"/>
              <a:sym typeface="Calibri"/>
            </a:endParaRPr>
          </a:p>
          <a:p>
            <a:pPr lvl="2" indent="0" defTabSz="914400">
              <a:lnSpc>
                <a:spcPct val="100000"/>
              </a:lnSpc>
              <a:spcBef>
                <a:spcPts val="400"/>
              </a:spcBef>
              <a:defRPr sz="1800"/>
            </a:pPr>
            <a:r>
              <a:rPr sz="1200" dirty="0">
                <a:latin typeface="Calibri"/>
                <a:ea typeface="Calibri"/>
                <a:cs typeface="Calibri"/>
                <a:sym typeface="Calibri"/>
              </a:rPr>
              <a:t>SJC partnership:</a:t>
            </a:r>
          </a:p>
          <a:p>
            <a:pPr lvl="2" indent="0" defTabSz="914400">
              <a:lnSpc>
                <a:spcPct val="100000"/>
              </a:lnSpc>
              <a:spcBef>
                <a:spcPts val="400"/>
              </a:spcBef>
              <a:defRPr sz="1800"/>
            </a:pPr>
            <a:r>
              <a:rPr sz="1200" dirty="0">
                <a:latin typeface="Calibri"/>
                <a:ea typeface="Calibri"/>
                <a:cs typeface="Calibri"/>
                <a:sym typeface="Calibri"/>
              </a:rPr>
              <a:t>Linking youth/young adults to employment services</a:t>
            </a:r>
          </a:p>
          <a:p>
            <a:pPr lvl="2" indent="0" defTabSz="914400">
              <a:lnSpc>
                <a:spcPct val="100000"/>
              </a:lnSpc>
              <a:spcBef>
                <a:spcPts val="400"/>
              </a:spcBef>
              <a:defRPr sz="1800"/>
            </a:pPr>
            <a:endParaRPr sz="1200" dirty="0">
              <a:solidFill>
                <a:srgbClr val="FFFF00"/>
              </a:solidFill>
              <a:latin typeface="Calibri"/>
              <a:ea typeface="Calibri"/>
              <a:cs typeface="Calibri"/>
              <a:sym typeface="Calibri"/>
            </a:endParaRPr>
          </a:p>
          <a:p>
            <a:pPr lvl="2" indent="0" defTabSz="914400">
              <a:lnSpc>
                <a:spcPct val="100000"/>
              </a:lnSpc>
              <a:spcBef>
                <a:spcPts val="400"/>
              </a:spcBef>
              <a:defRPr sz="1800"/>
            </a:pPr>
            <a:r>
              <a:rPr sz="1200" b="1" dirty="0">
                <a:solidFill>
                  <a:schemeClr val="tx1"/>
                </a:solidFill>
                <a:latin typeface="Calibri"/>
                <a:ea typeface="Calibri"/>
                <a:cs typeface="Calibri"/>
                <a:sym typeface="Calibri"/>
              </a:rPr>
              <a:t>CORE ELEMENTS are ADAPTABLE</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0400124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1331470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 name="Shape 156"/>
          <p:cNvSpPr>
            <a:spLocks noGrp="1" noRot="1" noChangeAspect="1"/>
          </p:cNvSpPr>
          <p:nvPr>
            <p:ph type="sldImg"/>
          </p:nvPr>
        </p:nvSpPr>
        <p:spPr>
          <a:prstGeom prst="rect">
            <a:avLst/>
          </a:prstGeom>
        </p:spPr>
        <p:txBody>
          <a:bodyPr/>
          <a:lstStyle/>
          <a:p>
            <a:pPr lvl="0"/>
            <a:endParaRPr/>
          </a:p>
        </p:txBody>
      </p:sp>
      <p:sp>
        <p:nvSpPr>
          <p:cNvPr id="157" name="Shape 157"/>
          <p:cNvSpPr>
            <a:spLocks noGrp="1"/>
          </p:cNvSpPr>
          <p:nvPr>
            <p:ph type="body" sz="quarter" idx="1"/>
          </p:nvPr>
        </p:nvSpPr>
        <p:spPr>
          <a:xfrm>
            <a:off x="914400" y="4343400"/>
            <a:ext cx="5715000" cy="3505200"/>
          </a:xfrm>
          <a:prstGeom prst="rect">
            <a:avLst/>
          </a:prstGeom>
        </p:spPr>
        <p:txBody>
          <a:bodyPr/>
          <a:lstStyle/>
          <a:p>
            <a:pPr lvl="0">
              <a:defRPr sz="1800"/>
            </a:pPr>
            <a:r>
              <a:rPr sz="2400" dirty="0"/>
              <a:t> </a:t>
            </a:r>
            <a:r>
              <a:rPr lang="en-US" sz="1800" dirty="0" smtClean="0"/>
              <a:t>As </a:t>
            </a:r>
            <a:r>
              <a:rPr lang="en-US" sz="1800" dirty="0"/>
              <a:t>we disseminate </a:t>
            </a:r>
            <a:r>
              <a:rPr lang="en-US" sz="1800" i="1" dirty="0" smtClean="0"/>
              <a:t>HYHIL </a:t>
            </a:r>
            <a:r>
              <a:rPr lang="en-US" sz="1800" dirty="0"/>
              <a:t>across the nation, we,</a:t>
            </a:r>
            <a:r>
              <a:rPr lang="en-US" sz="1800" i="1" dirty="0"/>
              <a:t> </a:t>
            </a:r>
            <a:r>
              <a:rPr lang="en-US" sz="1800" dirty="0"/>
              <a:t>too, are increasingly reframing activities in the context of system building, </a:t>
            </a:r>
            <a:r>
              <a:rPr lang="en-US" sz="1800" dirty="0">
                <a:solidFill>
                  <a:schemeClr val="tx1"/>
                </a:solidFill>
              </a:rPr>
              <a:t>viewing early detection as but one critical step in a comprehensive process of developmental promotion, early detection, and referral and linkage.  </a:t>
            </a:r>
            <a:r>
              <a:rPr lang="en-US" sz="1800" dirty="0"/>
              <a:t>The </a:t>
            </a:r>
            <a:r>
              <a:rPr lang="en-US" sz="1800" dirty="0" smtClean="0"/>
              <a:t>operation of the collaborative </a:t>
            </a:r>
            <a:r>
              <a:rPr lang="en-US" sz="1800" dirty="0"/>
              <a:t>informs and inspires our collective efforts.</a:t>
            </a:r>
            <a:endParaRPr sz="24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Shape 138"/>
          <p:cNvSpPr>
            <a:spLocks noGrp="1" noRot="1" noChangeAspect="1"/>
          </p:cNvSpPr>
          <p:nvPr>
            <p:ph type="sldImg"/>
          </p:nvPr>
        </p:nvSpPr>
        <p:spPr>
          <a:prstGeom prst="rect">
            <a:avLst/>
          </a:prstGeom>
        </p:spPr>
        <p:txBody>
          <a:bodyPr/>
          <a:lstStyle/>
          <a:p>
            <a:pPr lvl="0"/>
            <a:endParaRPr/>
          </a:p>
        </p:txBody>
      </p:sp>
      <p:sp>
        <p:nvSpPr>
          <p:cNvPr id="139" name="Shape 139"/>
          <p:cNvSpPr>
            <a:spLocks noGrp="1"/>
          </p:cNvSpPr>
          <p:nvPr>
            <p:ph type="body" sz="quarter" idx="1"/>
          </p:nvPr>
        </p:nvSpPr>
        <p:spPr>
          <a:prstGeom prst="rect">
            <a:avLst/>
          </a:prstGeom>
        </p:spPr>
        <p:txBody>
          <a:bodyPr/>
          <a:lstStyle/>
          <a:p>
            <a:pPr lvl="2" indent="914400" defTabSz="914400">
              <a:lnSpc>
                <a:spcPct val="100000"/>
              </a:lnSpc>
              <a:spcBef>
                <a:spcPts val="800"/>
              </a:spcBef>
              <a:defRPr sz="1800"/>
            </a:pPr>
            <a:r>
              <a:rPr sz="1200">
                <a:latin typeface="Calibri"/>
                <a:ea typeface="Calibri"/>
                <a:cs typeface="Calibri"/>
                <a:sym typeface="Calibri"/>
              </a:rPr>
              <a:t>Effective Outreach:  Use of media . Social, radio etc,</a:t>
            </a:r>
          </a:p>
          <a:p>
            <a:pPr lvl="2" indent="914400" defTabSz="914400">
              <a:lnSpc>
                <a:spcPct val="100000"/>
              </a:lnSpc>
              <a:spcBef>
                <a:spcPts val="400"/>
              </a:spcBef>
              <a:defRPr sz="1800"/>
            </a:pPr>
            <a:endParaRPr sz="1200">
              <a:latin typeface="Calibri"/>
              <a:ea typeface="Calibri"/>
              <a:cs typeface="Calibri"/>
              <a:sym typeface="Calibri"/>
            </a:endParaRPr>
          </a:p>
          <a:p>
            <a:pPr lvl="2" indent="914400" defTabSz="914400">
              <a:lnSpc>
                <a:spcPct val="100000"/>
              </a:lnSpc>
              <a:spcBef>
                <a:spcPts val="800"/>
              </a:spcBef>
              <a:defRPr sz="1800"/>
            </a:pPr>
            <a:r>
              <a:rPr sz="1200">
                <a:latin typeface="Calibri"/>
                <a:ea typeface="Calibri"/>
                <a:cs typeface="Calibri"/>
                <a:sym typeface="Calibri"/>
              </a:rPr>
              <a:t>Shift in Culture of Collaboration:</a:t>
            </a:r>
          </a:p>
          <a:p>
            <a:pPr lvl="2" indent="914400" defTabSz="914400">
              <a:lnSpc>
                <a:spcPct val="100000"/>
              </a:lnSpc>
              <a:spcBef>
                <a:spcPts val="400"/>
              </a:spcBef>
              <a:defRPr sz="1800"/>
            </a:pPr>
            <a:endParaRPr sz="1200">
              <a:latin typeface="Calibri"/>
              <a:ea typeface="Calibri"/>
              <a:cs typeface="Calibri"/>
              <a:sym typeface="Calibri"/>
            </a:endParaRPr>
          </a:p>
          <a:p>
            <a:pPr lvl="2" indent="914400" defTabSz="914400">
              <a:lnSpc>
                <a:spcPct val="100000"/>
              </a:lnSpc>
              <a:spcBef>
                <a:spcPts val="800"/>
              </a:spcBef>
              <a:defRPr sz="1800"/>
            </a:pPr>
            <a:r>
              <a:rPr sz="1200">
                <a:latin typeface="Calibri"/>
                <a:ea typeface="Calibri"/>
                <a:cs typeface="Calibri"/>
                <a:sym typeface="Calibri"/>
              </a:rPr>
              <a:t>Nat’l HIV Strategy  </a:t>
            </a:r>
          </a:p>
          <a:p>
            <a:pPr lvl="2" indent="914400" defTabSz="914400">
              <a:lnSpc>
                <a:spcPct val="100000"/>
              </a:lnSpc>
              <a:spcBef>
                <a:spcPts val="700"/>
              </a:spcBef>
              <a:defRPr sz="1800"/>
            </a:pPr>
            <a:r>
              <a:rPr sz="1200">
                <a:latin typeface="Calibri"/>
                <a:ea typeface="Calibri"/>
                <a:cs typeface="Calibri"/>
                <a:sym typeface="Calibri"/>
              </a:rPr>
              <a:t>HYHIL Recognized as Leaders in Collaboration</a:t>
            </a:r>
          </a:p>
          <a:p>
            <a:pPr lvl="2" indent="914400" defTabSz="914400">
              <a:lnSpc>
                <a:spcPct val="100000"/>
              </a:lnSpc>
              <a:spcBef>
                <a:spcPts val="900"/>
              </a:spcBef>
              <a:defRPr sz="1800"/>
            </a:pPr>
            <a:r>
              <a:rPr sz="1200">
                <a:latin typeface="Calibri"/>
                <a:ea typeface="Calibri"/>
                <a:cs typeface="Calibri"/>
                <a:sym typeface="Calibri"/>
              </a:rPr>
              <a:t>HYHIL</a:t>
            </a:r>
            <a:r>
              <a:rPr sz="1300">
                <a:latin typeface="Calibri"/>
                <a:ea typeface="Calibri"/>
                <a:cs typeface="Calibri"/>
                <a:sym typeface="Calibri"/>
              </a:rPr>
              <a:t> Model</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2310470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xmlns="" val="33434136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xmlns="" val="2607472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xmlns="" val="20362981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xmlns="" val="21006197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Tree>
    <p:extLst>
      <p:ext uri="{BB962C8B-B14F-4D97-AF65-F5344CB8AC3E}">
        <p14:creationId xmlns:p14="http://schemas.microsoft.com/office/powerpoint/2010/main" xmlns="" val="191229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Shape 83"/>
          <p:cNvSpPr>
            <a:spLocks noGrp="1" noRot="1" noChangeAspect="1"/>
          </p:cNvSpPr>
          <p:nvPr>
            <p:ph type="sldImg"/>
          </p:nvPr>
        </p:nvSpPr>
        <p:spPr>
          <a:prstGeom prst="rect">
            <a:avLst/>
          </a:prstGeom>
        </p:spPr>
        <p:txBody>
          <a:bodyPr/>
          <a:lstStyle/>
          <a:p>
            <a:pPr lvl="0"/>
            <a:endParaRPr/>
          </a:p>
        </p:txBody>
      </p:sp>
      <p:sp>
        <p:nvSpPr>
          <p:cNvPr id="84" name="Shape 84"/>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dirty="0">
                <a:latin typeface="Calibri"/>
                <a:ea typeface="Calibri"/>
                <a:cs typeface="Calibri"/>
                <a:sym typeface="Calibri"/>
              </a:rPr>
              <a:t>The proposed is the crux of HYHIL efforts- finding innovative ways to engage youth, CBOs, stakeholders in collaboration to do outreach and prevention in the community/schools and to offer HIV screenings.</a:t>
            </a:r>
          </a:p>
          <a:p>
            <a:pPr lvl="0" defTabSz="914400">
              <a:lnSpc>
                <a:spcPct val="100000"/>
              </a:lnSpc>
              <a:spcBef>
                <a:spcPts val="400"/>
              </a:spcBef>
              <a:defRPr sz="1800"/>
            </a:pPr>
            <a:r>
              <a:rPr sz="1200" dirty="0">
                <a:latin typeface="Calibri"/>
                <a:ea typeface="Calibri"/>
                <a:cs typeface="Calibri"/>
                <a:sym typeface="Calibri"/>
              </a:rPr>
              <a:t> </a:t>
            </a:r>
          </a:p>
          <a:p>
            <a:pPr lvl="0" defTabSz="914400">
              <a:lnSpc>
                <a:spcPct val="100000"/>
              </a:lnSpc>
              <a:spcBef>
                <a:spcPts val="400"/>
              </a:spcBef>
              <a:defRPr sz="1800"/>
            </a:pPr>
            <a:r>
              <a:rPr sz="1200" dirty="0">
                <a:latin typeface="Calibri"/>
                <a:ea typeface="Calibri"/>
                <a:cs typeface="Calibri"/>
                <a:sym typeface="Calibri"/>
              </a:rPr>
              <a:t>Currently, HYHIL is looking for ways to scale up the HYHIL model and expand to other communities/states.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Shape 88"/>
          <p:cNvSpPr>
            <a:spLocks noGrp="1" noRot="1" noChangeAspect="1"/>
          </p:cNvSpPr>
          <p:nvPr>
            <p:ph type="sldImg"/>
          </p:nvPr>
        </p:nvSpPr>
        <p:spPr>
          <a:prstGeom prst="rect">
            <a:avLst/>
          </a:prstGeom>
        </p:spPr>
        <p:txBody>
          <a:bodyPr/>
          <a:lstStyle/>
          <a:p>
            <a:pPr lvl="0"/>
            <a:endParaRPr/>
          </a:p>
        </p:txBody>
      </p:sp>
      <p:sp>
        <p:nvSpPr>
          <p:cNvPr id="89" name="Shape 89"/>
          <p:cNvSpPr>
            <a:spLocks noGrp="1"/>
          </p:cNvSpPr>
          <p:nvPr>
            <p:ph type="body" sz="quarter" idx="1"/>
          </p:nvPr>
        </p:nvSpPr>
        <p:spPr>
          <a:prstGeom prst="rect">
            <a:avLst/>
          </a:prstGeom>
        </p:spPr>
        <p:txBody>
          <a:bodyPr/>
          <a:lstStyle/>
          <a:p>
            <a:pPr lvl="0" defTabSz="914400">
              <a:lnSpc>
                <a:spcPct val="100000"/>
              </a:lnSpc>
              <a:spcBef>
                <a:spcPts val="400"/>
              </a:spcBef>
              <a:defRPr sz="1800"/>
            </a:pPr>
            <a:r>
              <a:rPr sz="1200">
                <a:latin typeface="Calibri"/>
                <a:ea typeface="Calibri"/>
                <a:cs typeface="Calibri"/>
                <a:sym typeface="Calibri"/>
              </a:rPr>
              <a:t>In 1999, our program saw the need to collaborate in order to avoid duplication of services.  Our program began to see increases of HIV infections among youth under the age of 24.</a:t>
            </a:r>
          </a:p>
          <a:p>
            <a:pPr lvl="0" defTabSz="914400">
              <a:lnSpc>
                <a:spcPct val="100000"/>
              </a:lnSpc>
              <a:spcBef>
                <a:spcPts val="400"/>
              </a:spcBef>
              <a:defRPr sz="1800"/>
            </a:pPr>
            <a:r>
              <a:rPr sz="1200">
                <a:latin typeface="Calibri"/>
                <a:ea typeface="Calibri"/>
                <a:cs typeface="Calibri"/>
                <a:sym typeface="Calibri"/>
              </a:rPr>
              <a:t>Advent of HIV medications (people were living longer and not dying)  </a:t>
            </a:r>
          </a:p>
          <a:p>
            <a:pPr lvl="0" defTabSz="914400">
              <a:lnSpc>
                <a:spcPct val="100000"/>
              </a:lnSpc>
              <a:spcBef>
                <a:spcPts val="400"/>
              </a:spcBef>
              <a:defRPr sz="1800"/>
            </a:pPr>
            <a:r>
              <a:rPr sz="1200">
                <a:latin typeface="Calibri"/>
                <a:ea typeface="Calibri"/>
                <a:cs typeface="Calibri"/>
                <a:sym typeface="Calibri"/>
              </a:rPr>
              <a:t>Important to advocate for the delivery of youth focused services including outreach efforts and to think out of the box.</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Shape 105"/>
          <p:cNvSpPr>
            <a:spLocks noGrp="1" noRot="1" noChangeAspect="1"/>
          </p:cNvSpPr>
          <p:nvPr>
            <p:ph type="sldImg"/>
          </p:nvPr>
        </p:nvSpPr>
        <p:spPr>
          <a:prstGeom prst="rect">
            <a:avLst/>
          </a:prstGeom>
        </p:spPr>
        <p:txBody>
          <a:bodyPr/>
          <a:lstStyle/>
          <a:p>
            <a:pPr lvl="0"/>
            <a:endParaRPr/>
          </a:p>
        </p:txBody>
      </p:sp>
      <p:sp>
        <p:nvSpPr>
          <p:cNvPr id="106" name="Shape 106"/>
          <p:cNvSpPr>
            <a:spLocks noGrp="1"/>
          </p:cNvSpPr>
          <p:nvPr>
            <p:ph type="body" sz="quarter" idx="1"/>
          </p:nvPr>
        </p:nvSpPr>
        <p:spPr>
          <a:prstGeom prst="rect">
            <a:avLst/>
          </a:prstGeom>
        </p:spPr>
        <p:txBody>
          <a:bodyPr/>
          <a:lstStyle/>
          <a:p>
            <a:pPr lvl="1" indent="0" defTabSz="897301">
              <a:lnSpc>
                <a:spcPct val="100000"/>
              </a:lnSpc>
              <a:spcBef>
                <a:spcPts val="800"/>
              </a:spcBef>
              <a:defRPr sz="1800"/>
            </a:pPr>
            <a:r>
              <a:rPr sz="1500" dirty="0">
                <a:latin typeface="Times New Roman"/>
                <a:ea typeface="Times New Roman"/>
                <a:cs typeface="Times New Roman"/>
                <a:sym typeface="Times New Roman"/>
              </a:rPr>
              <a:t>Many youth are disfranchised and have poor social determinants of health and affected by significant racial/ethnic disparities…such as; live in poverty, are homeless, under insured, low educational attainment, invincibility factor, </a:t>
            </a:r>
          </a:p>
          <a:p>
            <a:pPr lvl="1" indent="0" defTabSz="897301">
              <a:lnSpc>
                <a:spcPct val="100000"/>
              </a:lnSpc>
              <a:spcBef>
                <a:spcPts val="800"/>
              </a:spcBef>
              <a:defRPr sz="1800"/>
            </a:pPr>
            <a:endParaRPr sz="1500" dirty="0">
              <a:latin typeface="Times New Roman"/>
              <a:ea typeface="Times New Roman"/>
              <a:cs typeface="Times New Roman"/>
              <a:sym typeface="Times New Roman"/>
            </a:endParaRPr>
          </a:p>
          <a:p>
            <a:pPr lvl="1" indent="0" defTabSz="897301">
              <a:lnSpc>
                <a:spcPct val="100000"/>
              </a:lnSpc>
              <a:spcBef>
                <a:spcPts val="800"/>
              </a:spcBef>
              <a:defRPr sz="1800"/>
            </a:pPr>
            <a:endParaRPr sz="1500" dirty="0">
              <a:latin typeface="Times New Roman"/>
              <a:ea typeface="Times New Roman"/>
              <a:cs typeface="Times New Roman"/>
              <a:sym typeface="Times New Roman"/>
            </a:endParaRPr>
          </a:p>
          <a:p>
            <a:pPr marL="186936" lvl="0" indent="-186936">
              <a:buClr>
                <a:srgbClr val="0BD0D9"/>
              </a:buClr>
              <a:buSzPct val="100000"/>
              <a:buFont typeface="Wingdings 2"/>
              <a:buChar char="●"/>
              <a:defRPr sz="1800"/>
            </a:pPr>
            <a:r>
              <a:rPr sz="1500" dirty="0">
                <a:latin typeface="Times New Roman"/>
                <a:ea typeface="Times New Roman"/>
                <a:cs typeface="Times New Roman"/>
                <a:sym typeface="Times New Roman"/>
              </a:rPr>
              <a:t>National and CT stats:</a:t>
            </a:r>
          </a:p>
          <a:p>
            <a:pPr lvl="0">
              <a:defRPr sz="1800"/>
            </a:pPr>
            <a:r>
              <a:rPr sz="1500" dirty="0">
                <a:latin typeface="Times New Roman"/>
                <a:ea typeface="Times New Roman"/>
                <a:cs typeface="Times New Roman"/>
                <a:sym typeface="Times New Roman"/>
              </a:rPr>
              <a:t>CDC estimates that half of undiagnosed HIV infections occur among youth ages 13-24</a:t>
            </a:r>
          </a:p>
          <a:p>
            <a:pPr lvl="0">
              <a:defRPr sz="1800"/>
            </a:pPr>
            <a:r>
              <a:rPr sz="1500" dirty="0">
                <a:latin typeface="Times New Roman"/>
                <a:ea typeface="Times New Roman"/>
                <a:cs typeface="Times New Roman"/>
                <a:sym typeface="Times New Roman"/>
              </a:rPr>
              <a:t>CDC estimates that 18.1% of PLWH are not aware of their </a:t>
            </a:r>
            <a:r>
              <a:rPr sz="1500" dirty="0" smtClean="0">
                <a:latin typeface="Times New Roman"/>
                <a:ea typeface="Times New Roman"/>
                <a:cs typeface="Times New Roman"/>
                <a:sym typeface="Times New Roman"/>
              </a:rPr>
              <a:t>status</a:t>
            </a:r>
            <a:r>
              <a:rPr lang="en-US" sz="1500" dirty="0" smtClean="0">
                <a:latin typeface="Times New Roman"/>
                <a:ea typeface="Times New Roman"/>
                <a:cs typeface="Times New Roman"/>
                <a:sym typeface="Times New Roman"/>
              </a:rPr>
              <a:t>.</a:t>
            </a:r>
            <a:endParaRPr sz="1500" dirty="0">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Shape 94"/>
          <p:cNvSpPr>
            <a:spLocks noGrp="1" noRot="1" noChangeAspect="1"/>
          </p:cNvSpPr>
          <p:nvPr>
            <p:ph type="sldImg"/>
          </p:nvPr>
        </p:nvSpPr>
        <p:spPr>
          <a:prstGeom prst="rect">
            <a:avLst/>
          </a:prstGeom>
        </p:spPr>
        <p:txBody>
          <a:bodyPr/>
          <a:lstStyle/>
          <a:p>
            <a:pPr lvl="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 name="Shape 132"/>
          <p:cNvSpPr>
            <a:spLocks noGrp="1" noRot="1" noChangeAspect="1"/>
          </p:cNvSpPr>
          <p:nvPr>
            <p:ph type="sldImg"/>
          </p:nvPr>
        </p:nvSpPr>
        <p:spPr>
          <a:prstGeom prst="rect">
            <a:avLst/>
          </a:prstGeom>
        </p:spPr>
        <p:txBody>
          <a:bodyPr/>
          <a:lstStyle/>
          <a:p>
            <a:pPr lvl="0"/>
            <a:endParaRPr/>
          </a:p>
        </p:txBody>
      </p:sp>
      <p:sp>
        <p:nvSpPr>
          <p:cNvPr id="133" name="Shape 133"/>
          <p:cNvSpPr>
            <a:spLocks noGrp="1"/>
          </p:cNvSpPr>
          <p:nvPr>
            <p:ph type="body" sz="quarter" idx="1"/>
          </p:nvPr>
        </p:nvSpPr>
        <p:spPr>
          <a:prstGeom prst="rect">
            <a:avLst/>
          </a:prstGeom>
        </p:spPr>
        <p:txBody>
          <a:bodyPr/>
          <a:lstStyle/>
          <a:p>
            <a:pPr marL="393192" lvl="1" indent="0" defTabSz="914400">
              <a:lnSpc>
                <a:spcPct val="100000"/>
              </a:lnSpc>
              <a:spcBef>
                <a:spcPts val="2300"/>
              </a:spcBef>
              <a:buSzPct val="100000"/>
              <a:defRPr sz="1800"/>
            </a:pPr>
            <a:r>
              <a:rPr sz="1000" dirty="0" smtClean="0">
                <a:latin typeface="Calibri"/>
                <a:ea typeface="Calibri"/>
                <a:cs typeface="Calibri"/>
                <a:sym typeface="Calibri"/>
              </a:rPr>
              <a:t> </a:t>
            </a:r>
            <a:endParaRPr sz="1000" dirty="0">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Slide">
    <p:bg>
      <p:bgPr>
        <a:gradFill flip="none" rotWithShape="1">
          <a:gsLst>
            <a:gs pos="0">
              <a:srgbClr val="42A1D9"/>
            </a:gs>
            <a:gs pos="25000">
              <a:srgbClr val="4499C9"/>
            </a:gs>
            <a:gs pos="100000">
              <a:srgbClr val="002A36"/>
            </a:gs>
          </a:gsLst>
          <a:path path="circle">
            <a:fillToRect l="50000" t="50000" r="50000" b="50000"/>
          </a:path>
        </a:gradFill>
        <a:effectLst/>
      </p:bgPr>
    </p:bg>
    <p:spTree>
      <p:nvGrpSpPr>
        <p:cNvPr id="1" name=""/>
        <p:cNvGrpSpPr/>
        <p:nvPr/>
      </p:nvGrpSpPr>
      <p:grpSpPr>
        <a:xfrm>
          <a:off x="0" y="0"/>
          <a:ext cx="0" cy="0"/>
          <a:chOff x="0" y="0"/>
          <a:chExt cx="0" cy="0"/>
        </a:xfrm>
      </p:grpSpPr>
      <p:sp>
        <p:nvSpPr>
          <p:cNvPr id="11" name="Shape 11"/>
          <p:cNvSpPr>
            <a:spLocks noGrp="1"/>
          </p:cNvSpPr>
          <p:nvPr>
            <p:ph type="title"/>
          </p:nvPr>
        </p:nvSpPr>
        <p:spPr>
          <a:xfrm>
            <a:off x="533400" y="0"/>
            <a:ext cx="7851648" cy="3200400"/>
          </a:xfrm>
          <a:prstGeom prst="rect">
            <a:avLst/>
          </a:prstGeom>
        </p:spPr>
        <p:txBody>
          <a:bodyPr>
            <a:normAutofit/>
          </a:bodyPr>
          <a:lstStyle>
            <a:lvl1pPr algn="r">
              <a:defRPr sz="5600" b="1">
                <a:solidFill>
                  <a:srgbClr val="4DE1EA"/>
                </a:solidFill>
                <a:effectLst>
                  <a:outerShdw blurRad="38100" dist="25400" dir="5400000" rotWithShape="0">
                    <a:srgbClr val="000000">
                      <a:alpha val="43000"/>
                    </a:srgbClr>
                  </a:outerShdw>
                </a:effectLst>
              </a:defRPr>
            </a:lvl1pPr>
          </a:lstStyle>
          <a:p>
            <a:pPr lvl="0">
              <a:defRPr sz="1800" b="0">
                <a:solidFill>
                  <a:srgbClr val="000000"/>
                </a:solidFill>
                <a:effectLst/>
              </a:defRPr>
            </a:pPr>
            <a:r>
              <a:rPr sz="5600" b="1">
                <a:solidFill>
                  <a:srgbClr val="4DE1EA"/>
                </a:solidFill>
                <a:effectLst>
                  <a:outerShdw blurRad="38100" dist="25400" dir="5400000" rotWithShape="0">
                    <a:srgbClr val="000000">
                      <a:alpha val="43000"/>
                    </a:srgbClr>
                  </a:outerShdw>
                </a:effectLst>
              </a:rPr>
              <a:t>Title Text</a:t>
            </a:r>
          </a:p>
        </p:txBody>
      </p:sp>
      <p:sp>
        <p:nvSpPr>
          <p:cNvPr id="12" name="Shape 12"/>
          <p:cNvSpPr>
            <a:spLocks noGrp="1"/>
          </p:cNvSpPr>
          <p:nvPr>
            <p:ph type="body" idx="1"/>
          </p:nvPr>
        </p:nvSpPr>
        <p:spPr>
          <a:xfrm>
            <a:off x="533400" y="3228536"/>
            <a:ext cx="7854696" cy="3629465"/>
          </a:xfrm>
          <a:prstGeom prst="rect">
            <a:avLst/>
          </a:prstGeom>
        </p:spPr>
        <p:txBody>
          <a:bodyPr lIns="0" tIns="0" rIns="0" bIns="0"/>
          <a:lstStyle>
            <a:lvl1pPr marL="0" marR="45718" indent="0" algn="r">
              <a:buClrTx/>
              <a:buSzTx/>
              <a:buFontTx/>
              <a:buNone/>
              <a:defRPr>
                <a:solidFill>
                  <a:srgbClr val="FFFFFF"/>
                </a:solidFill>
              </a:defRPr>
            </a:lvl1pPr>
            <a:lvl2pPr marL="0" marR="45718" indent="0" algn="r">
              <a:buClrTx/>
              <a:buSzTx/>
              <a:buFontTx/>
              <a:buNone/>
              <a:defRPr>
                <a:solidFill>
                  <a:srgbClr val="FFFFFF"/>
                </a:solidFill>
              </a:defRPr>
            </a:lvl2pPr>
            <a:lvl3pPr marL="0" marR="45718" indent="0" algn="r">
              <a:buClrTx/>
              <a:buSzTx/>
              <a:buFontTx/>
              <a:buNone/>
              <a:defRPr>
                <a:solidFill>
                  <a:srgbClr val="FFFFFF"/>
                </a:solidFill>
              </a:defRPr>
            </a:lvl3pPr>
            <a:lvl4pPr marL="0" marR="45718" indent="0" algn="r">
              <a:buClrTx/>
              <a:buSzTx/>
              <a:buFontTx/>
              <a:buNone/>
              <a:defRPr>
                <a:solidFill>
                  <a:srgbClr val="FFFFFF"/>
                </a:solidFill>
              </a:defRPr>
            </a:lvl4pPr>
            <a:lvl5pPr marL="0" marR="45718" indent="0" algn="r">
              <a:buClrTx/>
              <a:buSzTx/>
              <a:buFontTx/>
              <a:buNone/>
              <a:defRPr>
                <a:solidFill>
                  <a:srgbClr val="FFFFFF"/>
                </a:solidFill>
              </a:defRPr>
            </a:lvl5pPr>
          </a:lstStyle>
          <a:p>
            <a:pPr lvl="0">
              <a:defRPr sz="1800">
                <a:solidFill>
                  <a:srgbClr val="000000"/>
                </a:solidFill>
              </a:defRPr>
            </a:pPr>
            <a:r>
              <a:rPr sz="2600">
                <a:solidFill>
                  <a:srgbClr val="FFFFFF"/>
                </a:solidFill>
              </a:rPr>
              <a:t>Body Level One</a:t>
            </a:r>
          </a:p>
          <a:p>
            <a:pPr lvl="1">
              <a:defRPr sz="1800">
                <a:solidFill>
                  <a:srgbClr val="000000"/>
                </a:solidFill>
              </a:defRPr>
            </a:pPr>
            <a:r>
              <a:rPr sz="2600">
                <a:solidFill>
                  <a:srgbClr val="FFFFFF"/>
                </a:solidFill>
              </a:rPr>
              <a:t>Body Level Two</a:t>
            </a:r>
          </a:p>
          <a:p>
            <a:pPr lvl="2">
              <a:defRPr sz="1800">
                <a:solidFill>
                  <a:srgbClr val="000000"/>
                </a:solidFill>
              </a:defRPr>
            </a:pPr>
            <a:r>
              <a:rPr sz="2600">
                <a:solidFill>
                  <a:srgbClr val="FFFFFF"/>
                </a:solidFill>
              </a:rPr>
              <a:t>Body Level Three</a:t>
            </a:r>
          </a:p>
          <a:p>
            <a:pPr lvl="3">
              <a:defRPr sz="1800">
                <a:solidFill>
                  <a:srgbClr val="000000"/>
                </a:solidFill>
              </a:defRPr>
            </a:pPr>
            <a:r>
              <a:rPr sz="2600">
                <a:solidFill>
                  <a:srgbClr val="FFFFFF"/>
                </a:solidFill>
              </a:rPr>
              <a:t>Body Level Four</a:t>
            </a:r>
          </a:p>
          <a:p>
            <a:pPr lvl="4">
              <a:defRPr sz="1800">
                <a:solidFill>
                  <a:srgbClr val="000000"/>
                </a:solidFill>
              </a:defRPr>
            </a:pPr>
            <a:r>
              <a:rPr sz="2600">
                <a:solidFill>
                  <a:srgbClr val="FFFFFF"/>
                </a:solidFill>
              </a:rPr>
              <a:t>Body Level Five</a:t>
            </a:r>
          </a:p>
        </p:txBody>
      </p:sp>
      <p:sp>
        <p:nvSpPr>
          <p:cNvPr id="13" name="Shape 13"/>
          <p:cNvSpPr>
            <a:spLocks noGrp="1"/>
          </p:cNvSpPr>
          <p:nvPr>
            <p:ph type="sldNum" sz="quarter" idx="2"/>
          </p:nvPr>
        </p:nvSpPr>
        <p:spPr>
          <a:prstGeom prst="rect">
            <a:avLst/>
          </a:prstGeom>
        </p:spPr>
        <p:txBody>
          <a:bodyPr/>
          <a:lstStyle>
            <a:lvl1pPr>
              <a:defRPr>
                <a:solidFill>
                  <a:srgbClr val="D1EAED"/>
                </a:solidFill>
              </a:defRPr>
            </a:lvl1pPr>
          </a:lstStyle>
          <a:p>
            <a:pPr lvl="0"/>
            <a:fld id="{86CB4B4D-7CA3-9044-876B-883B54F8677D}" type="slidenum">
              <a:rPr/>
              <a:pPr lvl="0"/>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cSld name="1_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a:defRPr/>
            </a:pPr>
            <a:endParaRPr lang="en-US">
              <a:latin typeface="+mn-lt"/>
              <a:cs typeface="+mn-cs"/>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a:xfrm>
            <a:off x="457200" y="6356350"/>
            <a:ext cx="2133600" cy="365125"/>
          </a:xfrm>
          <a:prstGeom prst="rect">
            <a:avLst/>
          </a:prstGeom>
        </p:spPr>
        <p:txBody>
          <a:bodyPr/>
          <a:lstStyle>
            <a:lvl1pPr>
              <a:defRPr/>
            </a:lvl1pPr>
          </a:lstStyle>
          <a:p>
            <a:pPr>
              <a:defRPr/>
            </a:pPr>
            <a:fld id="{8BC48578-0710-4077-9CB3-B03292238D97}" type="datetimeFigureOut">
              <a:rPr lang="en-US"/>
              <a:pPr>
                <a:defRPr/>
              </a:pPr>
              <a:t>12/21/2015</a:t>
            </a:fld>
            <a:endParaRPr lang="en-US" dirty="0"/>
          </a:p>
        </p:txBody>
      </p:sp>
      <p:sp>
        <p:nvSpPr>
          <p:cNvPr id="10" name="Footer Placeholder 5"/>
          <p:cNvSpPr>
            <a:spLocks noGrp="1"/>
          </p:cNvSpPr>
          <p:nvPr>
            <p:ph type="ftr" sz="quarter" idx="11"/>
          </p:nvPr>
        </p:nvSpPr>
        <p:spPr>
          <a:xfrm>
            <a:off x="2667000" y="6356350"/>
            <a:ext cx="3352800" cy="365125"/>
          </a:xfrm>
          <a:prstGeom prst="rect">
            <a:avLst/>
          </a:prstGeom>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E01B691B-341F-49AB-A4C6-DDADE8329F2E}" type="slidenum">
              <a:rPr lang="en-US"/>
              <a:pPr>
                <a:defRPr/>
              </a:pPr>
              <a:t>‹#›</a:t>
            </a:fld>
            <a:endParaRPr lang="en-US" dirty="0"/>
          </a:p>
        </p:txBody>
      </p:sp>
    </p:spTree>
    <p:extLst>
      <p:ext uri="{BB962C8B-B14F-4D97-AF65-F5344CB8AC3E}">
        <p14:creationId xmlns:p14="http://schemas.microsoft.com/office/powerpoint/2010/main" xmlns="" val="1533020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5" name="Shape 15"/>
          <p:cNvSpPr>
            <a:spLocks noGrp="1"/>
          </p:cNvSpPr>
          <p:nvPr>
            <p:ph type="title"/>
          </p:nvPr>
        </p:nvSpPr>
        <p:spPr>
          <a:prstGeom prst="rect">
            <a:avLst/>
          </a:prstGeom>
        </p:spPr>
        <p:txBody>
          <a:bodyPr/>
          <a:lstStyle/>
          <a:p>
            <a:pPr lvl="0">
              <a:defRPr sz="1800">
                <a:solidFill>
                  <a:srgbClr val="000000"/>
                </a:solidFill>
              </a:defRPr>
            </a:pPr>
            <a:r>
              <a:rPr sz="5000">
                <a:solidFill>
                  <a:srgbClr val="04617B"/>
                </a:solidFill>
              </a:rPr>
              <a:t>Title Text</a:t>
            </a:r>
          </a:p>
        </p:txBody>
      </p:sp>
      <p:sp>
        <p:nvSpPr>
          <p:cNvPr id="16" name="Shape 16"/>
          <p:cNvSpPr>
            <a:spLocks noGrp="1"/>
          </p:cNvSpPr>
          <p:nvPr>
            <p:ph type="body" idx="1"/>
          </p:nvPr>
        </p:nvSpPr>
        <p:spPr>
          <a:prstGeom prst="rect">
            <a:avLst/>
          </a:prstGeom>
        </p:spPr>
        <p:txBody>
          <a:body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17" name="Shape 17"/>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gradFill flip="none" rotWithShape="1">
          <a:gsLst>
            <a:gs pos="0">
              <a:srgbClr val="42A1D9"/>
            </a:gs>
            <a:gs pos="25000">
              <a:srgbClr val="4499C9"/>
            </a:gs>
            <a:gs pos="100000">
              <a:srgbClr val="002A36"/>
            </a:gs>
          </a:gsLst>
          <a:path path="circle">
            <a:fillToRect l="50000" t="50000" r="50000" b="50000"/>
          </a:path>
        </a:gradFill>
        <a:effectLst/>
      </p:bgPr>
    </p:bg>
    <p:spTree>
      <p:nvGrpSpPr>
        <p:cNvPr id="1" name=""/>
        <p:cNvGrpSpPr/>
        <p:nvPr/>
      </p:nvGrpSpPr>
      <p:grpSpPr>
        <a:xfrm>
          <a:off x="0" y="0"/>
          <a:ext cx="0" cy="0"/>
          <a:chOff x="0" y="0"/>
          <a:chExt cx="0" cy="0"/>
        </a:xfrm>
      </p:grpSpPr>
      <p:sp>
        <p:nvSpPr>
          <p:cNvPr id="19" name="Shape 19"/>
          <p:cNvSpPr>
            <a:spLocks noGrp="1"/>
          </p:cNvSpPr>
          <p:nvPr>
            <p:ph type="title"/>
          </p:nvPr>
        </p:nvSpPr>
        <p:spPr>
          <a:xfrm>
            <a:off x="530351" y="0"/>
            <a:ext cx="7772401" cy="2679194"/>
          </a:xfrm>
          <a:prstGeom prst="rect">
            <a:avLst/>
          </a:prstGeom>
        </p:spPr>
        <p:txBody>
          <a:bodyPr/>
          <a:lstStyle>
            <a:lvl1pPr>
              <a:defRPr sz="5600" b="1">
                <a:solidFill>
                  <a:srgbClr val="4BE4AD"/>
                </a:solidFill>
                <a:effectLst>
                  <a:outerShdw blurRad="38100" dist="25400" dir="5400000" rotWithShape="0">
                    <a:srgbClr val="000000">
                      <a:alpha val="43000"/>
                    </a:srgbClr>
                  </a:outerShdw>
                </a:effectLst>
              </a:defRPr>
            </a:lvl1pPr>
          </a:lstStyle>
          <a:p>
            <a:pPr lvl="0">
              <a:defRPr sz="1800" b="0">
                <a:solidFill>
                  <a:srgbClr val="000000"/>
                </a:solidFill>
                <a:effectLst/>
              </a:defRPr>
            </a:pPr>
            <a:r>
              <a:rPr sz="5600" b="1">
                <a:solidFill>
                  <a:srgbClr val="4BE4AD"/>
                </a:solidFill>
                <a:effectLst>
                  <a:outerShdw blurRad="38100" dist="25400" dir="5400000" rotWithShape="0">
                    <a:srgbClr val="000000">
                      <a:alpha val="43000"/>
                    </a:srgbClr>
                  </a:outerShdw>
                </a:effectLst>
              </a:rPr>
              <a:t>Title Text</a:t>
            </a:r>
          </a:p>
        </p:txBody>
      </p:sp>
      <p:sp>
        <p:nvSpPr>
          <p:cNvPr id="20" name="Shape 20"/>
          <p:cNvSpPr>
            <a:spLocks noGrp="1"/>
          </p:cNvSpPr>
          <p:nvPr>
            <p:ph type="body" idx="1"/>
          </p:nvPr>
        </p:nvSpPr>
        <p:spPr>
          <a:xfrm>
            <a:off x="530351" y="2704663"/>
            <a:ext cx="7772401" cy="4153338"/>
          </a:xfrm>
          <a:prstGeom prst="rect">
            <a:avLst/>
          </a:prstGeom>
        </p:spPr>
        <p:txBody>
          <a:bodyPr/>
          <a:lstStyle>
            <a:lvl1pPr marL="0" indent="0">
              <a:spcBef>
                <a:spcPts val="500"/>
              </a:spcBef>
              <a:buClrTx/>
              <a:buSzTx/>
              <a:buFontTx/>
              <a:buNone/>
              <a:defRPr sz="2200">
                <a:solidFill>
                  <a:srgbClr val="FFFFFF"/>
                </a:solidFill>
              </a:defRPr>
            </a:lvl1pPr>
            <a:lvl2pPr marL="0" indent="0">
              <a:spcBef>
                <a:spcPts val="500"/>
              </a:spcBef>
              <a:buClrTx/>
              <a:buSzTx/>
              <a:buFontTx/>
              <a:buNone/>
              <a:defRPr sz="2200">
                <a:solidFill>
                  <a:srgbClr val="FFFFFF"/>
                </a:solidFill>
              </a:defRPr>
            </a:lvl2pPr>
            <a:lvl3pPr marL="0" indent="0">
              <a:spcBef>
                <a:spcPts val="500"/>
              </a:spcBef>
              <a:buClrTx/>
              <a:buSzTx/>
              <a:buFontTx/>
              <a:buNone/>
              <a:defRPr sz="2200">
                <a:solidFill>
                  <a:srgbClr val="FFFFFF"/>
                </a:solidFill>
              </a:defRPr>
            </a:lvl3pPr>
            <a:lvl4pPr marL="0" indent="0">
              <a:spcBef>
                <a:spcPts val="500"/>
              </a:spcBef>
              <a:buClrTx/>
              <a:buSzTx/>
              <a:buFontTx/>
              <a:buNone/>
              <a:defRPr sz="2200">
                <a:solidFill>
                  <a:srgbClr val="FFFFFF"/>
                </a:solidFill>
              </a:defRPr>
            </a:lvl4pPr>
            <a:lvl5pPr marL="0" indent="0">
              <a:spcBef>
                <a:spcPts val="500"/>
              </a:spcBef>
              <a:buClrTx/>
              <a:buSzTx/>
              <a:buFontTx/>
              <a:buNone/>
              <a:defRPr sz="2200">
                <a:solidFill>
                  <a:srgbClr val="FFFFFF"/>
                </a:solidFill>
              </a:defRPr>
            </a:lvl5p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
        <p:nvSpPr>
          <p:cNvPr id="21" name="Shape 21"/>
          <p:cNvSpPr>
            <a:spLocks noGrp="1"/>
          </p:cNvSpPr>
          <p:nvPr>
            <p:ph type="sldNum" sz="quarter" idx="2"/>
          </p:nvPr>
        </p:nvSpPr>
        <p:spPr>
          <a:prstGeom prst="rect">
            <a:avLst/>
          </a:prstGeom>
        </p:spPr>
        <p:txBody>
          <a:bodyPr/>
          <a:lstStyle>
            <a:lvl1pPr>
              <a:defRPr>
                <a:solidFill>
                  <a:srgbClr val="D1EAED"/>
                </a:solidFill>
              </a:defRPr>
            </a:lvl1pPr>
          </a:lstStyle>
          <a:p>
            <a:pPr lvl="0"/>
            <a:fld id="{86CB4B4D-7CA3-9044-876B-883B54F8677D}" type="slidenum">
              <a:rPr/>
              <a:pPr lvl="0"/>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23" name="Shape 23"/>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Title Text</a:t>
            </a:r>
          </a:p>
        </p:txBody>
      </p:sp>
      <p:sp>
        <p:nvSpPr>
          <p:cNvPr id="24" name="Shape 24"/>
          <p:cNvSpPr>
            <a:spLocks noGrp="1"/>
          </p:cNvSpPr>
          <p:nvPr>
            <p:ph type="body" idx="1"/>
          </p:nvPr>
        </p:nvSpPr>
        <p:spPr>
          <a:xfrm>
            <a:off x="457200" y="1920082"/>
            <a:ext cx="4038600" cy="4937918"/>
          </a:xfrm>
          <a:prstGeom prst="rect">
            <a:avLst/>
          </a:prstGeom>
        </p:spPr>
        <p:txBody>
          <a:bodyPr/>
          <a:lstStyle>
            <a:lvl3pPr marL="988217" indent="-319881"/>
            <a:lvl4pPr marL="1280582" indent="-302682"/>
            <a:lvl5pPr marL="1555219" indent="-302682"/>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25" name="Shape 25"/>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27" name="Shape 27"/>
          <p:cNvSpPr>
            <a:spLocks noGrp="1"/>
          </p:cNvSpPr>
          <p:nvPr>
            <p:ph type="title"/>
          </p:nvPr>
        </p:nvSpPr>
        <p:spPr>
          <a:xfrm>
            <a:off x="457200" y="0"/>
            <a:ext cx="8229600" cy="1847089"/>
          </a:xfrm>
          <a:prstGeom prst="rect">
            <a:avLst/>
          </a:prstGeom>
        </p:spPr>
        <p:txBody>
          <a:bodyPr/>
          <a:lstStyle/>
          <a:p>
            <a:pPr lvl="0">
              <a:defRPr sz="1800">
                <a:solidFill>
                  <a:srgbClr val="000000"/>
                </a:solidFill>
              </a:defRPr>
            </a:pPr>
            <a:r>
              <a:rPr sz="5000">
                <a:solidFill>
                  <a:srgbClr val="04617B"/>
                </a:solidFill>
              </a:rPr>
              <a:t>Title Text</a:t>
            </a:r>
          </a:p>
        </p:txBody>
      </p:sp>
      <p:sp>
        <p:nvSpPr>
          <p:cNvPr id="28" name="Shape 28"/>
          <p:cNvSpPr>
            <a:spLocks noGrp="1"/>
          </p:cNvSpPr>
          <p:nvPr>
            <p:ph type="body" idx="1"/>
          </p:nvPr>
        </p:nvSpPr>
        <p:spPr>
          <a:xfrm>
            <a:off x="457200" y="1847088"/>
            <a:ext cx="4040188" cy="675674"/>
          </a:xfrm>
          <a:prstGeom prst="rect">
            <a:avLst/>
          </a:prstGeom>
        </p:spPr>
        <p:txBody>
          <a:bodyPr lIns="0" tIns="0" rIns="0" bIns="0" anchor="ctr"/>
          <a:lstStyle>
            <a:lvl1pPr marL="0" indent="0">
              <a:spcBef>
                <a:spcPts val="500"/>
              </a:spcBef>
              <a:buClrTx/>
              <a:buSzTx/>
              <a:buFontTx/>
              <a:buNone/>
              <a:defRPr sz="2400" b="1">
                <a:solidFill>
                  <a:srgbClr val="04617B"/>
                </a:solidFill>
              </a:defRPr>
            </a:lvl1pPr>
            <a:lvl2pPr marL="0" indent="0">
              <a:spcBef>
                <a:spcPts val="500"/>
              </a:spcBef>
              <a:buClrTx/>
              <a:buSzTx/>
              <a:buFontTx/>
              <a:buNone/>
              <a:defRPr sz="2400" b="1">
                <a:solidFill>
                  <a:srgbClr val="04617B"/>
                </a:solidFill>
              </a:defRPr>
            </a:lvl2pPr>
            <a:lvl3pPr marL="0" indent="0">
              <a:spcBef>
                <a:spcPts val="500"/>
              </a:spcBef>
              <a:buClrTx/>
              <a:buSzTx/>
              <a:buFontTx/>
              <a:buNone/>
              <a:defRPr sz="2400" b="1">
                <a:solidFill>
                  <a:srgbClr val="04617B"/>
                </a:solidFill>
              </a:defRPr>
            </a:lvl3pPr>
            <a:lvl4pPr marL="0" indent="0">
              <a:spcBef>
                <a:spcPts val="500"/>
              </a:spcBef>
              <a:buClrTx/>
              <a:buSzTx/>
              <a:buFontTx/>
              <a:buNone/>
              <a:defRPr sz="2400" b="1">
                <a:solidFill>
                  <a:srgbClr val="04617B"/>
                </a:solidFill>
              </a:defRPr>
            </a:lvl4pPr>
            <a:lvl5pPr marL="0" indent="0">
              <a:spcBef>
                <a:spcPts val="500"/>
              </a:spcBef>
              <a:buClrTx/>
              <a:buSzTx/>
              <a:buFontTx/>
              <a:buNone/>
              <a:defRPr sz="2400" b="1">
                <a:solidFill>
                  <a:srgbClr val="04617B"/>
                </a:solidFill>
              </a:defRPr>
            </a:lvl5pPr>
          </a:lstStyle>
          <a:p>
            <a:pPr lvl="0">
              <a:defRPr sz="1800" b="0">
                <a:solidFill>
                  <a:srgbClr val="000000"/>
                </a:solidFill>
              </a:defRPr>
            </a:pPr>
            <a:r>
              <a:rPr sz="2400" b="1">
                <a:solidFill>
                  <a:srgbClr val="04617B"/>
                </a:solidFill>
              </a:rPr>
              <a:t>Body Level One</a:t>
            </a:r>
          </a:p>
          <a:p>
            <a:pPr lvl="1">
              <a:defRPr sz="1800" b="0">
                <a:solidFill>
                  <a:srgbClr val="000000"/>
                </a:solidFill>
              </a:defRPr>
            </a:pPr>
            <a:r>
              <a:rPr sz="2400" b="1">
                <a:solidFill>
                  <a:srgbClr val="04617B"/>
                </a:solidFill>
              </a:rPr>
              <a:t>Body Level Two</a:t>
            </a:r>
          </a:p>
          <a:p>
            <a:pPr lvl="2">
              <a:defRPr sz="1800" b="0">
                <a:solidFill>
                  <a:srgbClr val="000000"/>
                </a:solidFill>
              </a:defRPr>
            </a:pPr>
            <a:r>
              <a:rPr sz="2400" b="1">
                <a:solidFill>
                  <a:srgbClr val="04617B"/>
                </a:solidFill>
              </a:rPr>
              <a:t>Body Level Three</a:t>
            </a:r>
          </a:p>
          <a:p>
            <a:pPr lvl="3">
              <a:defRPr sz="1800" b="0">
                <a:solidFill>
                  <a:srgbClr val="000000"/>
                </a:solidFill>
              </a:defRPr>
            </a:pPr>
            <a:r>
              <a:rPr sz="2400" b="1">
                <a:solidFill>
                  <a:srgbClr val="04617B"/>
                </a:solidFill>
              </a:rPr>
              <a:t>Body Level Four</a:t>
            </a:r>
          </a:p>
          <a:p>
            <a:pPr lvl="4">
              <a:defRPr sz="1800" b="0">
                <a:solidFill>
                  <a:srgbClr val="000000"/>
                </a:solidFill>
              </a:defRPr>
            </a:pPr>
            <a:r>
              <a:rPr sz="2400" b="1">
                <a:solidFill>
                  <a:srgbClr val="04617B"/>
                </a:solidFill>
              </a:rPr>
              <a:t>Body Level Five</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31" name="Shape 31"/>
          <p:cNvSpPr>
            <a:spLocks noGrp="1"/>
          </p:cNvSpPr>
          <p:nvPr>
            <p:ph type="title"/>
          </p:nvPr>
        </p:nvSpPr>
        <p:spPr>
          <a:xfrm>
            <a:off x="457200" y="0"/>
            <a:ext cx="8305800" cy="1847089"/>
          </a:xfrm>
          <a:prstGeom prst="rect">
            <a:avLst/>
          </a:prstGeom>
        </p:spPr>
        <p:txBody>
          <a:bodyPr>
            <a:normAutofit/>
          </a:bodyPr>
          <a:lstStyle/>
          <a:p>
            <a:pPr lvl="0">
              <a:defRPr sz="1800">
                <a:solidFill>
                  <a:srgbClr val="000000"/>
                </a:solidFill>
              </a:defRPr>
            </a:pPr>
            <a:r>
              <a:rPr sz="5000">
                <a:solidFill>
                  <a:srgbClr val="04617B"/>
                </a:solidFill>
              </a:rPr>
              <a:t>Title Text</a:t>
            </a:r>
          </a:p>
        </p:txBody>
      </p:sp>
      <p:sp>
        <p:nvSpPr>
          <p:cNvPr id="32" name="Shape 32"/>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34" name="Shape 34"/>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36" name="Shape 36"/>
          <p:cNvSpPr>
            <a:spLocks noGrp="1"/>
          </p:cNvSpPr>
          <p:nvPr>
            <p:ph type="title"/>
          </p:nvPr>
        </p:nvSpPr>
        <p:spPr>
          <a:xfrm>
            <a:off x="685800" y="514351"/>
            <a:ext cx="2743200" cy="1162051"/>
          </a:xfrm>
          <a:prstGeom prst="rect">
            <a:avLst/>
          </a:prstGeom>
        </p:spPr>
        <p:txBody>
          <a:bodyPr/>
          <a:lstStyle>
            <a:lvl1pPr>
              <a:defRPr sz="2600"/>
            </a:lvl1pPr>
          </a:lstStyle>
          <a:p>
            <a:pPr lvl="0">
              <a:defRPr sz="1800">
                <a:solidFill>
                  <a:srgbClr val="000000"/>
                </a:solidFill>
              </a:defRPr>
            </a:pPr>
            <a:r>
              <a:rPr sz="2600">
                <a:solidFill>
                  <a:srgbClr val="04617B"/>
                </a:solidFill>
              </a:rPr>
              <a:t>Title Text</a:t>
            </a:r>
          </a:p>
        </p:txBody>
      </p:sp>
      <p:sp>
        <p:nvSpPr>
          <p:cNvPr id="37" name="Shape 37"/>
          <p:cNvSpPr>
            <a:spLocks noGrp="1"/>
          </p:cNvSpPr>
          <p:nvPr>
            <p:ph type="body" idx="1"/>
          </p:nvPr>
        </p:nvSpPr>
        <p:spPr>
          <a:xfrm>
            <a:off x="685800" y="1676400"/>
            <a:ext cx="2743200" cy="4572000"/>
          </a:xfrm>
          <a:prstGeom prst="rect">
            <a:avLst/>
          </a:prstGeom>
        </p:spPr>
        <p:txBody>
          <a:bodyPr lIns="18288" tIns="18288" rIns="18288" bIns="18288"/>
          <a:lstStyle>
            <a:lvl1pPr marL="0" indent="0">
              <a:spcBef>
                <a:spcPts val="300"/>
              </a:spcBef>
              <a:buClrTx/>
              <a:buSzTx/>
              <a:buFontTx/>
              <a:buNone/>
              <a:defRPr sz="1400"/>
            </a:lvl1pPr>
            <a:lvl2pPr marL="0" indent="0">
              <a:spcBef>
                <a:spcPts val="300"/>
              </a:spcBef>
              <a:buClrTx/>
              <a:buSzTx/>
              <a:buFontTx/>
              <a:buNone/>
              <a:defRPr sz="1400"/>
            </a:lvl2pPr>
            <a:lvl3pPr marL="0" indent="0">
              <a:spcBef>
                <a:spcPts val="300"/>
              </a:spcBef>
              <a:buClrTx/>
              <a:buSzTx/>
              <a:buFontTx/>
              <a:buNone/>
              <a:defRPr sz="1400"/>
            </a:lvl3pPr>
            <a:lvl4pPr marL="0" indent="0">
              <a:spcBef>
                <a:spcPts val="300"/>
              </a:spcBef>
              <a:buClrTx/>
              <a:buSzTx/>
              <a:buFontTx/>
              <a:buNone/>
              <a:defRPr sz="1400"/>
            </a:lvl4pPr>
            <a:lvl5pPr marL="0" indent="0">
              <a:spcBef>
                <a:spcPts val="300"/>
              </a:spcBef>
              <a:buClrTx/>
              <a:buSzTx/>
              <a:buFontTx/>
              <a:buNone/>
              <a:defRPr sz="1400"/>
            </a:lvl5pPr>
          </a:lstStyle>
          <a:p>
            <a:pPr lvl="0">
              <a:defRPr sz="1800"/>
            </a:pPr>
            <a:r>
              <a:rPr sz="1400"/>
              <a:t>Body Level One</a:t>
            </a:r>
          </a:p>
          <a:p>
            <a:pPr lvl="1">
              <a:defRPr sz="1800"/>
            </a:pPr>
            <a:r>
              <a:rPr sz="1400"/>
              <a:t>Body Level Two</a:t>
            </a:r>
          </a:p>
          <a:p>
            <a:pPr lvl="2">
              <a:defRPr sz="1800"/>
            </a:pPr>
            <a:r>
              <a:rPr sz="1400"/>
              <a:t>Body Level Three</a:t>
            </a:r>
          </a:p>
          <a:p>
            <a:pPr lvl="3">
              <a:defRPr sz="1800"/>
            </a:pPr>
            <a:r>
              <a:rPr sz="1400"/>
              <a:t>Body Level Four</a:t>
            </a:r>
          </a:p>
          <a:p>
            <a:pPr lvl="4">
              <a:defRPr sz="1800"/>
            </a:pPr>
            <a:r>
              <a:rPr sz="1400"/>
              <a:t>Body Level Five</a:t>
            </a:r>
          </a:p>
        </p:txBody>
      </p:sp>
      <p:sp>
        <p:nvSpPr>
          <p:cNvPr id="38" name="Shape 38"/>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48" name="Shape 48"/>
          <p:cNvSpPr>
            <a:spLocks noGrp="1"/>
          </p:cNvSpPr>
          <p:nvPr>
            <p:ph type="title"/>
          </p:nvPr>
        </p:nvSpPr>
        <p:spPr>
          <a:xfrm>
            <a:off x="6629400" y="0"/>
            <a:ext cx="2057400" cy="6126165"/>
          </a:xfrm>
          <a:prstGeom prst="rect">
            <a:avLst/>
          </a:prstGeom>
        </p:spPr>
        <p:txBody>
          <a:bodyPr/>
          <a:lstStyle/>
          <a:p>
            <a:pPr lvl="0">
              <a:defRPr sz="1800">
                <a:solidFill>
                  <a:srgbClr val="000000"/>
                </a:solidFill>
              </a:defRPr>
            </a:pPr>
            <a:r>
              <a:rPr sz="5000">
                <a:solidFill>
                  <a:srgbClr val="04617B"/>
                </a:solidFill>
              </a:rPr>
              <a:t>Title Text</a:t>
            </a:r>
          </a:p>
        </p:txBody>
      </p:sp>
      <p:sp>
        <p:nvSpPr>
          <p:cNvPr id="49" name="Shape 49"/>
          <p:cNvSpPr>
            <a:spLocks noGrp="1"/>
          </p:cNvSpPr>
          <p:nvPr>
            <p:ph type="body" idx="1"/>
          </p:nvPr>
        </p:nvSpPr>
        <p:spPr>
          <a:xfrm>
            <a:off x="457200" y="914400"/>
            <a:ext cx="6019800" cy="5943600"/>
          </a:xfrm>
          <a:prstGeom prst="rect">
            <a:avLst/>
          </a:prstGeom>
        </p:spPr>
        <p:txBody>
          <a:bodyPr/>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50" name="Shape 50"/>
          <p:cNvSpPr>
            <a:spLocks noGrp="1"/>
          </p:cNvSpPr>
          <p:nvPr>
            <p:ph type="sldNum" sz="quarter" idx="2"/>
          </p:nvPr>
        </p:nvSpPr>
        <p:spPr>
          <a:prstGeom prst="rect">
            <a:avLst/>
          </a:prstGeom>
        </p:spPr>
        <p:txBody>
          <a:bodyPr/>
          <a:lstStyle/>
          <a:p>
            <a:pPr lvl="0"/>
            <a:fld id="{86CB4B4D-7CA3-9044-876B-883B54F8677D}" type="slidenum">
              <a:rPr/>
              <a:pPr lvl="0"/>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2"/>
          <a:srcRect/>
          <a:tile tx="0" ty="0" sx="100000" sy="100000" flip="none" algn="tl"/>
        </a:blipFill>
        <a:effectLst/>
      </p:bgPr>
    </p:bg>
    <p:spTree>
      <p:nvGrpSpPr>
        <p:cNvPr id="1" name=""/>
        <p:cNvGrpSpPr/>
        <p:nvPr/>
      </p:nvGrpSpPr>
      <p:grpSpPr>
        <a:xfrm>
          <a:off x="0" y="0"/>
          <a:ext cx="0" cy="0"/>
          <a:chOff x="0" y="0"/>
          <a:chExt cx="0" cy="0"/>
        </a:xfrm>
      </p:grpSpPr>
      <p:sp>
        <p:nvSpPr>
          <p:cNvPr id="2" name="Shape 2"/>
          <p:cNvSpPr/>
          <p:nvPr/>
        </p:nvSpPr>
        <p:spPr>
          <a:xfrm>
            <a:off x="-9527" y="-7940"/>
            <a:ext cx="9163052" cy="1041404"/>
          </a:xfrm>
          <a:custGeom>
            <a:avLst/>
            <a:gdLst/>
            <a:ahLst/>
            <a:cxnLst>
              <a:cxn ang="0">
                <a:pos x="wd2" y="hd2"/>
              </a:cxn>
              <a:cxn ang="5400000">
                <a:pos x="wd2" y="hd2"/>
              </a:cxn>
              <a:cxn ang="10800000">
                <a:pos x="wd2" y="hd2"/>
              </a:cxn>
              <a:cxn ang="16200000">
                <a:pos x="wd2" y="hd2"/>
              </a:cxn>
            </a:cxnLst>
            <a:rect l="0" t="0" r="r" b="b"/>
            <a:pathLst>
              <a:path w="21600" h="21600" extrusionOk="0">
                <a:moveTo>
                  <a:pt x="22" y="66"/>
                </a:moveTo>
                <a:lnTo>
                  <a:pt x="9513" y="0"/>
                </a:lnTo>
                <a:cubicBezTo>
                  <a:pt x="10276" y="3326"/>
                  <a:pt x="14325" y="12084"/>
                  <a:pt x="16368" y="12084"/>
                </a:cubicBezTo>
                <a:cubicBezTo>
                  <a:pt x="18412" y="12084"/>
                  <a:pt x="20679" y="5005"/>
                  <a:pt x="21578" y="1811"/>
                </a:cubicBezTo>
                <a:lnTo>
                  <a:pt x="21600" y="7013"/>
                </a:lnTo>
                <a:cubicBezTo>
                  <a:pt x="21218" y="8462"/>
                  <a:pt x="18771" y="14521"/>
                  <a:pt x="16099" y="14455"/>
                </a:cubicBezTo>
                <a:cubicBezTo>
                  <a:pt x="13427" y="14389"/>
                  <a:pt x="8252" y="5433"/>
                  <a:pt x="5568" y="6618"/>
                </a:cubicBezTo>
                <a:cubicBezTo>
                  <a:pt x="2807" y="6882"/>
                  <a:pt x="1010" y="15871"/>
                  <a:pt x="0" y="21600"/>
                </a:cubicBezTo>
                <a:lnTo>
                  <a:pt x="22" y="66"/>
                </a:lnTo>
                <a:close/>
              </a:path>
            </a:pathLst>
          </a:custGeom>
          <a:gradFill>
            <a:gsLst>
              <a:gs pos="0">
                <a:srgbClr val="00739E">
                  <a:alpha val="45000"/>
                </a:srgbClr>
              </a:gs>
              <a:gs pos="100000">
                <a:srgbClr val="00C5CE">
                  <a:alpha val="55000"/>
                </a:srgbClr>
              </a:gs>
            </a:gsLst>
            <a:lin ang="5400000"/>
          </a:gradFill>
          <a:ln w="12700">
            <a:miter lim="400000"/>
          </a:ln>
        </p:spPr>
        <p:txBody>
          <a:bodyPr lIns="0" tIns="0" rIns="0" bIns="0"/>
          <a:lstStyle/>
          <a:p>
            <a:pPr lvl="0">
              <a:defRPr>
                <a:latin typeface="Constantia"/>
                <a:ea typeface="Constantia"/>
                <a:cs typeface="Constantia"/>
                <a:sym typeface="Constantia"/>
              </a:defRPr>
            </a:pPr>
            <a:endParaRPr/>
          </a:p>
        </p:txBody>
      </p:sp>
      <p:sp>
        <p:nvSpPr>
          <p:cNvPr id="3" name="Shape 3"/>
          <p:cNvSpPr/>
          <p:nvPr/>
        </p:nvSpPr>
        <p:spPr>
          <a:xfrm>
            <a:off x="4381500" y="-7939"/>
            <a:ext cx="4762502" cy="607234"/>
          </a:xfrm>
          <a:custGeom>
            <a:avLst/>
            <a:gdLst/>
            <a:ahLst/>
            <a:cxnLst>
              <a:cxn ang="0">
                <a:pos x="wd2" y="hd2"/>
              </a:cxn>
              <a:cxn ang="5400000">
                <a:pos x="wd2" y="hd2"/>
              </a:cxn>
              <a:cxn ang="10800000">
                <a:pos x="wd2" y="hd2"/>
              </a:cxn>
              <a:cxn ang="16200000">
                <a:pos x="wd2" y="hd2"/>
              </a:cxn>
            </a:cxnLst>
            <a:rect l="0" t="0" r="r" b="b"/>
            <a:pathLst>
              <a:path w="21600" h="20552" extrusionOk="0">
                <a:moveTo>
                  <a:pt x="0" y="0"/>
                </a:moveTo>
                <a:cubicBezTo>
                  <a:pt x="1253" y="3703"/>
                  <a:pt x="8410" y="19349"/>
                  <a:pt x="12010" y="20475"/>
                </a:cubicBezTo>
                <a:cubicBezTo>
                  <a:pt x="15610" y="21600"/>
                  <a:pt x="20002" y="10128"/>
                  <a:pt x="21600" y="6752"/>
                </a:cubicBezTo>
                <a:lnTo>
                  <a:pt x="21600" y="218"/>
                </a:lnTo>
                <a:lnTo>
                  <a:pt x="0" y="0"/>
                </a:lnTo>
                <a:close/>
              </a:path>
            </a:pathLst>
          </a:custGeom>
          <a:gradFill>
            <a:gsLst>
              <a:gs pos="0">
                <a:srgbClr val="009FA6">
                  <a:alpha val="30000"/>
                </a:srgbClr>
              </a:gs>
              <a:gs pos="80000">
                <a:srgbClr val="008ABE">
                  <a:alpha val="45000"/>
                </a:srgbClr>
              </a:gs>
            </a:gsLst>
            <a:lin ang="5400000"/>
          </a:gradFill>
          <a:ln w="12700">
            <a:miter lim="400000"/>
          </a:ln>
        </p:spPr>
        <p:txBody>
          <a:bodyPr lIns="0" tIns="0" rIns="0" bIns="0"/>
          <a:lstStyle/>
          <a:p>
            <a:pPr lvl="0">
              <a:defRPr>
                <a:latin typeface="Constantia"/>
                <a:ea typeface="Constantia"/>
                <a:cs typeface="Constantia"/>
                <a:sym typeface="Constantia"/>
              </a:defRPr>
            </a:pPr>
            <a:endParaRPr/>
          </a:p>
        </p:txBody>
      </p:sp>
      <p:grpSp>
        <p:nvGrpSpPr>
          <p:cNvPr id="6" name="Group 6"/>
          <p:cNvGrpSpPr/>
          <p:nvPr/>
        </p:nvGrpSpPr>
        <p:grpSpPr>
          <a:xfrm>
            <a:off x="-29294" y="-15322"/>
            <a:ext cx="9197088" cy="1057199"/>
            <a:chOff x="-1" y="0"/>
            <a:chExt cx="9197086" cy="1057198"/>
          </a:xfrm>
        </p:grpSpPr>
        <p:sp>
          <p:nvSpPr>
            <p:cNvPr id="4" name="Shape 4"/>
            <p:cNvSpPr/>
            <p:nvPr/>
          </p:nvSpPr>
          <p:spPr>
            <a:xfrm rot="21435692">
              <a:off x="9580" y="218536"/>
              <a:ext cx="9163021" cy="620126"/>
            </a:xfrm>
            <a:custGeom>
              <a:avLst/>
              <a:gdLst/>
              <a:ahLst/>
              <a:cxnLst>
                <a:cxn ang="0">
                  <a:pos x="wd2" y="hd2"/>
                </a:cxn>
                <a:cxn ang="5400000">
                  <a:pos x="wd2" y="hd2"/>
                </a:cxn>
                <a:cxn ang="10800000">
                  <a:pos x="wd2" y="hd2"/>
                </a:cxn>
                <a:cxn ang="16200000">
                  <a:pos x="wd2" y="hd2"/>
                </a:cxn>
              </a:cxnLst>
              <a:rect l="0" t="0" r="r" b="b"/>
              <a:pathLst>
                <a:path w="21600" h="20681" extrusionOk="0">
                  <a:moveTo>
                    <a:pt x="0" y="19778"/>
                  </a:moveTo>
                  <a:cubicBezTo>
                    <a:pt x="1055" y="15110"/>
                    <a:pt x="3454" y="5630"/>
                    <a:pt x="6017" y="5774"/>
                  </a:cubicBezTo>
                  <a:cubicBezTo>
                    <a:pt x="8581" y="5917"/>
                    <a:pt x="12783" y="21600"/>
                    <a:pt x="15380" y="20638"/>
                  </a:cubicBezTo>
                  <a:cubicBezTo>
                    <a:pt x="17978" y="19675"/>
                    <a:pt x="20305" y="4300"/>
                    <a:pt x="21600" y="0"/>
                  </a:cubicBezTo>
                </a:path>
              </a:pathLst>
            </a:custGeom>
            <a:noFill/>
            <a:ln w="10795" cap="flat">
              <a:solidFill>
                <a:srgbClr val="05A0BE">
                  <a:alpha val="78000"/>
                </a:srgbClr>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sp>
          <p:nvSpPr>
            <p:cNvPr id="5" name="Shape 5"/>
            <p:cNvSpPr/>
            <p:nvPr/>
          </p:nvSpPr>
          <p:spPr>
            <a:xfrm rot="21435692">
              <a:off x="14438" y="291814"/>
              <a:ext cx="9175785" cy="506618"/>
            </a:xfrm>
            <a:custGeom>
              <a:avLst/>
              <a:gdLst/>
              <a:ahLst/>
              <a:cxnLst>
                <a:cxn ang="0">
                  <a:pos x="wd2" y="hd2"/>
                </a:cxn>
                <a:cxn ang="5400000">
                  <a:pos x="wd2" y="hd2"/>
                </a:cxn>
                <a:cxn ang="10800000">
                  <a:pos x="wd2" y="hd2"/>
                </a:cxn>
                <a:cxn ang="16200000">
                  <a:pos x="wd2" y="hd2"/>
                </a:cxn>
              </a:cxnLst>
              <a:rect l="0" t="0" r="r" b="b"/>
              <a:pathLst>
                <a:path w="21600" h="20682" extrusionOk="0">
                  <a:moveTo>
                    <a:pt x="0" y="18514"/>
                  </a:moveTo>
                  <a:cubicBezTo>
                    <a:pt x="1023" y="16364"/>
                    <a:pt x="3563" y="5413"/>
                    <a:pt x="6136" y="5767"/>
                  </a:cubicBezTo>
                  <a:cubicBezTo>
                    <a:pt x="8710" y="6121"/>
                    <a:pt x="12864" y="21600"/>
                    <a:pt x="15441" y="20639"/>
                  </a:cubicBezTo>
                  <a:cubicBezTo>
                    <a:pt x="18019" y="19678"/>
                    <a:pt x="20319" y="4300"/>
                    <a:pt x="21600" y="0"/>
                  </a:cubicBezTo>
                </a:path>
              </a:pathLst>
            </a:custGeom>
            <a:noFill/>
            <a:ln w="9525" cap="flat">
              <a:solidFill>
                <a:srgbClr val="08B6BA">
                  <a:alpha val="78000"/>
                </a:srgbClr>
              </a:solidFill>
              <a:prstDash val="solid"/>
              <a:round/>
            </a:ln>
            <a:effectLst/>
          </p:spPr>
          <p:txBody>
            <a:bodyPr wrap="square" lIns="0" tIns="0" rIns="0" bIns="0" numCol="1" anchor="t">
              <a:noAutofit/>
            </a:bodyPr>
            <a:lstStyle/>
            <a:p>
              <a:pPr lvl="0">
                <a:defRPr>
                  <a:latin typeface="Arial"/>
                  <a:ea typeface="Arial"/>
                  <a:cs typeface="Arial"/>
                  <a:sym typeface="Arial"/>
                </a:defRPr>
              </a:pPr>
              <a:endParaRPr/>
            </a:p>
          </p:txBody>
        </p:sp>
      </p:grpSp>
      <p:sp>
        <p:nvSpPr>
          <p:cNvPr id="7" name="Shape 7"/>
          <p:cNvSpPr>
            <a:spLocks noGrp="1"/>
          </p:cNvSpPr>
          <p:nvPr>
            <p:ph type="title"/>
          </p:nvPr>
        </p:nvSpPr>
        <p:spPr>
          <a:xfrm>
            <a:off x="457200" y="0"/>
            <a:ext cx="8229600" cy="184785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lstStyle/>
          <a:p>
            <a:pPr lvl="0">
              <a:defRPr sz="1800">
                <a:solidFill>
                  <a:srgbClr val="000000"/>
                </a:solidFill>
              </a:defRPr>
            </a:pPr>
            <a:r>
              <a:rPr sz="5000">
                <a:solidFill>
                  <a:srgbClr val="04617B"/>
                </a:solidFill>
              </a:rPr>
              <a:t>Title Text</a:t>
            </a:r>
          </a:p>
        </p:txBody>
      </p:sp>
      <p:sp>
        <p:nvSpPr>
          <p:cNvPr id="8" name="Shape 8"/>
          <p:cNvSpPr>
            <a:spLocks noGrp="1"/>
          </p:cNvSpPr>
          <p:nvPr>
            <p:ph type="body" idx="1"/>
          </p:nvPr>
        </p:nvSpPr>
        <p:spPr>
          <a:xfrm>
            <a:off x="457200" y="1935163"/>
            <a:ext cx="8229600" cy="4922838"/>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lstStyle/>
          <a:p>
            <a:pPr lvl="0">
              <a:defRPr sz="1800"/>
            </a:pPr>
            <a:r>
              <a:rPr sz="2600"/>
              <a:t>Body Level One</a:t>
            </a:r>
          </a:p>
          <a:p>
            <a:pPr lvl="1">
              <a:defRPr sz="1800"/>
            </a:pPr>
            <a:r>
              <a:rPr sz="2600"/>
              <a:t>Body Level Two</a:t>
            </a:r>
          </a:p>
          <a:p>
            <a:pPr lvl="2">
              <a:defRPr sz="1800"/>
            </a:pPr>
            <a:r>
              <a:rPr sz="2600"/>
              <a:t>Body Level Three</a:t>
            </a:r>
          </a:p>
          <a:p>
            <a:pPr lvl="3">
              <a:defRPr sz="1800"/>
            </a:pPr>
            <a:r>
              <a:rPr sz="2600"/>
              <a:t>Body Level Four</a:t>
            </a:r>
          </a:p>
          <a:p>
            <a:pPr lvl="4">
              <a:defRPr sz="1800"/>
            </a:pPr>
            <a:r>
              <a:rPr sz="2600"/>
              <a:t>Body Level Five</a:t>
            </a:r>
          </a:p>
        </p:txBody>
      </p:sp>
      <p:sp>
        <p:nvSpPr>
          <p:cNvPr id="9" name="Shape 9"/>
          <p:cNvSpPr>
            <a:spLocks noGrp="1"/>
          </p:cNvSpPr>
          <p:nvPr>
            <p:ph type="sldNum" sz="quarter" idx="2"/>
          </p:nvPr>
        </p:nvSpPr>
        <p:spPr>
          <a:xfrm>
            <a:off x="7924800" y="6548658"/>
            <a:ext cx="762000" cy="172816"/>
          </a:xfrm>
          <a:prstGeom prst="rect">
            <a:avLst/>
          </a:prstGeom>
          <a:ln w="12700">
            <a:miter lim="400000"/>
          </a:ln>
        </p:spPr>
        <p:txBody>
          <a:bodyPr lIns="0" tIns="0" rIns="0" bIns="0" anchor="b">
            <a:spAutoFit/>
          </a:bodyPr>
          <a:lstStyle>
            <a:lvl1pPr algn="r">
              <a:defRPr sz="1200">
                <a:solidFill>
                  <a:srgbClr val="045C75"/>
                </a:solidFill>
                <a:latin typeface="Arial"/>
                <a:ea typeface="Arial"/>
                <a:cs typeface="Arial"/>
                <a:sym typeface="Arial"/>
              </a:defRPr>
            </a:lvl1pPr>
          </a:lstStyle>
          <a:p>
            <a:pPr lvl="0"/>
            <a:fld id="{86CB4B4D-7CA3-9044-876B-883B54F8677D}" type="slidenum">
              <a:rPr/>
              <a:pPr lvl="0"/>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transition spd="med"/>
  <p:txStyles>
    <p:titleStyle>
      <a:lvl1pPr>
        <a:defRPr sz="5000">
          <a:solidFill>
            <a:srgbClr val="04617B"/>
          </a:solidFill>
          <a:latin typeface="Calibri"/>
          <a:ea typeface="Calibri"/>
          <a:cs typeface="Calibri"/>
          <a:sym typeface="Calibri"/>
        </a:defRPr>
      </a:lvl1pPr>
      <a:lvl2pPr>
        <a:defRPr sz="5000">
          <a:solidFill>
            <a:srgbClr val="04617B"/>
          </a:solidFill>
          <a:latin typeface="Calibri"/>
          <a:ea typeface="Calibri"/>
          <a:cs typeface="Calibri"/>
          <a:sym typeface="Calibri"/>
        </a:defRPr>
      </a:lvl2pPr>
      <a:lvl3pPr>
        <a:defRPr sz="5000">
          <a:solidFill>
            <a:srgbClr val="04617B"/>
          </a:solidFill>
          <a:latin typeface="Calibri"/>
          <a:ea typeface="Calibri"/>
          <a:cs typeface="Calibri"/>
          <a:sym typeface="Calibri"/>
        </a:defRPr>
      </a:lvl3pPr>
      <a:lvl4pPr>
        <a:defRPr sz="5000">
          <a:solidFill>
            <a:srgbClr val="04617B"/>
          </a:solidFill>
          <a:latin typeface="Calibri"/>
          <a:ea typeface="Calibri"/>
          <a:cs typeface="Calibri"/>
          <a:sym typeface="Calibri"/>
        </a:defRPr>
      </a:lvl4pPr>
      <a:lvl5pPr>
        <a:defRPr sz="5000">
          <a:solidFill>
            <a:srgbClr val="04617B"/>
          </a:solidFill>
          <a:latin typeface="Calibri"/>
          <a:ea typeface="Calibri"/>
          <a:cs typeface="Calibri"/>
          <a:sym typeface="Calibri"/>
        </a:defRPr>
      </a:lvl5pPr>
      <a:lvl6pPr>
        <a:defRPr sz="5000">
          <a:solidFill>
            <a:srgbClr val="04617B"/>
          </a:solidFill>
          <a:latin typeface="Calibri"/>
          <a:ea typeface="Calibri"/>
          <a:cs typeface="Calibri"/>
          <a:sym typeface="Calibri"/>
        </a:defRPr>
      </a:lvl6pPr>
      <a:lvl7pPr>
        <a:defRPr sz="5000">
          <a:solidFill>
            <a:srgbClr val="04617B"/>
          </a:solidFill>
          <a:latin typeface="Calibri"/>
          <a:ea typeface="Calibri"/>
          <a:cs typeface="Calibri"/>
          <a:sym typeface="Calibri"/>
        </a:defRPr>
      </a:lvl7pPr>
      <a:lvl8pPr>
        <a:defRPr sz="5000">
          <a:solidFill>
            <a:srgbClr val="04617B"/>
          </a:solidFill>
          <a:latin typeface="Calibri"/>
          <a:ea typeface="Calibri"/>
          <a:cs typeface="Calibri"/>
          <a:sym typeface="Calibri"/>
        </a:defRPr>
      </a:lvl8pPr>
      <a:lvl9pPr>
        <a:defRPr sz="5000">
          <a:solidFill>
            <a:srgbClr val="04617B"/>
          </a:solidFill>
          <a:latin typeface="Calibri"/>
          <a:ea typeface="Calibri"/>
          <a:cs typeface="Calibri"/>
          <a:sym typeface="Calibri"/>
        </a:defRPr>
      </a:lvl9pPr>
    </p:titleStyle>
    <p:bodyStyle>
      <a:lvl1pPr marL="273050" indent="-273050">
        <a:spcBef>
          <a:spcPts val="600"/>
        </a:spcBef>
        <a:buClr>
          <a:srgbClr val="0BD0D9"/>
        </a:buClr>
        <a:buSzPct val="95000"/>
        <a:buFont typeface="Wingdings 2"/>
        <a:buChar char="●"/>
        <a:defRPr sz="2600">
          <a:latin typeface="Constantia"/>
          <a:ea typeface="Constantia"/>
          <a:cs typeface="Constantia"/>
          <a:sym typeface="Constantia"/>
        </a:defRPr>
      </a:lvl1pPr>
      <a:lvl2pPr marL="660267" indent="-266568">
        <a:spcBef>
          <a:spcPts val="600"/>
        </a:spcBef>
        <a:buClr>
          <a:srgbClr val="0BD0D9"/>
        </a:buClr>
        <a:buSzPct val="85000"/>
        <a:buFont typeface="Wingdings 2"/>
        <a:buChar char="●"/>
        <a:defRPr sz="2600">
          <a:latin typeface="Constantia"/>
          <a:ea typeface="Constantia"/>
          <a:cs typeface="Constantia"/>
          <a:sym typeface="Constantia"/>
        </a:defRPr>
      </a:lvl2pPr>
      <a:lvl3pPr marL="972984" indent="-304647">
        <a:spcBef>
          <a:spcPts val="600"/>
        </a:spcBef>
        <a:buClr>
          <a:srgbClr val="0BD0D9"/>
        </a:buClr>
        <a:buSzPct val="70000"/>
        <a:buFont typeface="Wingdings 2"/>
        <a:buChar char="●"/>
        <a:defRPr sz="2600">
          <a:latin typeface="Constantia"/>
          <a:ea typeface="Constantia"/>
          <a:cs typeface="Constantia"/>
          <a:sym typeface="Constantia"/>
        </a:defRPr>
      </a:lvl3pPr>
      <a:lvl4pPr marL="1250313" indent="-272413">
        <a:spcBef>
          <a:spcPts val="600"/>
        </a:spcBef>
        <a:buClr>
          <a:srgbClr val="0BD0D9"/>
        </a:buClr>
        <a:buSzPct val="65000"/>
        <a:buFont typeface="Wingdings 2"/>
        <a:buChar char="●"/>
        <a:defRPr sz="2600">
          <a:latin typeface="Constantia"/>
          <a:ea typeface="Constantia"/>
          <a:cs typeface="Constantia"/>
          <a:sym typeface="Constantia"/>
        </a:defRPr>
      </a:lvl4pPr>
      <a:lvl5pPr marL="1524951" indent="-272413">
        <a:spcBef>
          <a:spcPts val="600"/>
        </a:spcBef>
        <a:buClr>
          <a:srgbClr val="0BD0D9"/>
        </a:buClr>
        <a:buSzPct val="65000"/>
        <a:buFont typeface="Wingdings 2"/>
        <a:buChar char="●"/>
        <a:defRPr sz="2600">
          <a:latin typeface="Constantia"/>
          <a:ea typeface="Constantia"/>
          <a:cs typeface="Constantia"/>
          <a:sym typeface="Constantia"/>
        </a:defRPr>
      </a:lvl5pPr>
      <a:lvl6pPr marL="1830832" indent="-303783">
        <a:spcBef>
          <a:spcPts val="600"/>
        </a:spcBef>
        <a:buClr>
          <a:srgbClr val="0BD0D9"/>
        </a:buClr>
        <a:buSzPct val="80000"/>
        <a:buFont typeface="Wingdings 2"/>
        <a:buChar char="●"/>
        <a:defRPr sz="2600">
          <a:latin typeface="Constantia"/>
          <a:ea typeface="Constantia"/>
          <a:cs typeface="Constantia"/>
          <a:sym typeface="Constantia"/>
        </a:defRPr>
      </a:lvl6pPr>
      <a:lvl7pPr marL="2034538" indent="-297177">
        <a:spcBef>
          <a:spcPts val="600"/>
        </a:spcBef>
        <a:buClr>
          <a:srgbClr val="0BD0D9"/>
        </a:buClr>
        <a:buSzPct val="80000"/>
        <a:buFont typeface="Wingdings 2"/>
        <a:buChar char="●"/>
        <a:defRPr sz="2600">
          <a:latin typeface="Constantia"/>
          <a:ea typeface="Constantia"/>
          <a:cs typeface="Constantia"/>
          <a:sym typeface="Constantia"/>
        </a:defRPr>
      </a:lvl7pPr>
      <a:lvl8pPr marL="2308860" indent="-297177">
        <a:spcBef>
          <a:spcPts val="600"/>
        </a:spcBef>
        <a:buClr>
          <a:srgbClr val="0BD0D9"/>
        </a:buClr>
        <a:buSzPct val="100000"/>
        <a:buFont typeface="Wingdings 2"/>
        <a:buChar char="•"/>
        <a:defRPr sz="2600">
          <a:latin typeface="Constantia"/>
          <a:ea typeface="Constantia"/>
          <a:cs typeface="Constantia"/>
          <a:sym typeface="Constantia"/>
        </a:defRPr>
      </a:lvl8pPr>
      <a:lvl9pPr marL="2625632" indent="-339632">
        <a:spcBef>
          <a:spcPts val="600"/>
        </a:spcBef>
        <a:buClr>
          <a:srgbClr val="0BD0D9"/>
        </a:buClr>
        <a:buSzPct val="100000"/>
        <a:buFont typeface="Wingdings 2"/>
        <a:buChar char="•"/>
        <a:defRPr sz="2600">
          <a:latin typeface="Constantia"/>
          <a:ea typeface="Constantia"/>
          <a:cs typeface="Constantia"/>
          <a:sym typeface="Constantia"/>
        </a:defRPr>
      </a:lvl9pPr>
    </p:bodyStyle>
    <p:otherStyle>
      <a:lvl1pPr algn="r">
        <a:defRPr sz="1200">
          <a:solidFill>
            <a:schemeClr val="tx1"/>
          </a:solidFill>
          <a:latin typeface="+mn-lt"/>
          <a:ea typeface="+mn-ea"/>
          <a:cs typeface="+mn-cs"/>
          <a:sym typeface="Arial"/>
        </a:defRPr>
      </a:lvl1pPr>
      <a:lvl2pPr algn="r">
        <a:defRPr sz="1200">
          <a:solidFill>
            <a:schemeClr val="tx1"/>
          </a:solidFill>
          <a:latin typeface="+mn-lt"/>
          <a:ea typeface="+mn-ea"/>
          <a:cs typeface="+mn-cs"/>
          <a:sym typeface="Arial"/>
        </a:defRPr>
      </a:lvl2pPr>
      <a:lvl3pPr algn="r">
        <a:defRPr sz="1200">
          <a:solidFill>
            <a:schemeClr val="tx1"/>
          </a:solidFill>
          <a:latin typeface="+mn-lt"/>
          <a:ea typeface="+mn-ea"/>
          <a:cs typeface="+mn-cs"/>
          <a:sym typeface="Arial"/>
        </a:defRPr>
      </a:lvl3pPr>
      <a:lvl4pPr algn="r">
        <a:defRPr sz="1200">
          <a:solidFill>
            <a:schemeClr val="tx1"/>
          </a:solidFill>
          <a:latin typeface="+mn-lt"/>
          <a:ea typeface="+mn-ea"/>
          <a:cs typeface="+mn-cs"/>
          <a:sym typeface="Arial"/>
        </a:defRPr>
      </a:lvl4pPr>
      <a:lvl5pPr algn="r">
        <a:defRPr sz="1200">
          <a:solidFill>
            <a:schemeClr val="tx1"/>
          </a:solidFill>
          <a:latin typeface="+mn-lt"/>
          <a:ea typeface="+mn-ea"/>
          <a:cs typeface="+mn-cs"/>
          <a:sym typeface="Arial"/>
        </a:defRPr>
      </a:lvl5pPr>
      <a:lvl6pPr algn="r">
        <a:defRPr sz="1200">
          <a:solidFill>
            <a:schemeClr val="tx1"/>
          </a:solidFill>
          <a:latin typeface="+mn-lt"/>
          <a:ea typeface="+mn-ea"/>
          <a:cs typeface="+mn-cs"/>
          <a:sym typeface="Arial"/>
        </a:defRPr>
      </a:lvl6pPr>
      <a:lvl7pPr algn="r">
        <a:defRPr sz="1200">
          <a:solidFill>
            <a:schemeClr val="tx1"/>
          </a:solidFill>
          <a:latin typeface="+mn-lt"/>
          <a:ea typeface="+mn-ea"/>
          <a:cs typeface="+mn-cs"/>
          <a:sym typeface="Arial"/>
        </a:defRPr>
      </a:lvl7pPr>
      <a:lvl8pPr algn="r">
        <a:defRPr sz="1200">
          <a:solidFill>
            <a:schemeClr val="tx1"/>
          </a:solidFill>
          <a:latin typeface="+mn-lt"/>
          <a:ea typeface="+mn-ea"/>
          <a:cs typeface="+mn-cs"/>
          <a:sym typeface="Arial"/>
        </a:defRPr>
      </a:lvl8pPr>
      <a:lvl9pPr algn="r">
        <a:defRPr sz="1200">
          <a:solidFill>
            <a:schemeClr val="tx1"/>
          </a:solidFill>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8" Type="http://schemas.openxmlformats.org/officeDocument/2006/relationships/hyperlink" Target="http://www.NASTAD.org" TargetMode="External"/><Relationship Id="rId3" Type="http://schemas.openxmlformats.org/officeDocument/2006/relationships/hyperlink" Target="http://store.samhsa.gov/shin/content/SMA14-4884/SMA14-4884.pdf" TargetMode="External"/><Relationship Id="rId7" Type="http://schemas.openxmlformats.org/officeDocument/2006/relationships/hyperlink" Target="http://www.plannedparenthood.org/"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www.hhs.gov/ash/oah" TargetMode="External"/><Relationship Id="rId5" Type="http://schemas.openxmlformats.org/officeDocument/2006/relationships/hyperlink" Target="http://www.womenslaw.org/" TargetMode="External"/><Relationship Id="rId10" Type="http://schemas.openxmlformats.org/officeDocument/2006/relationships/hyperlink" Target="http://www.nrcdv.org" TargetMode="External"/><Relationship Id="rId4" Type="http://schemas.openxmlformats.org/officeDocument/2006/relationships/hyperlink" Target="http://www.womenshealth.gov/" TargetMode="External"/><Relationship Id="rId9" Type="http://schemas.openxmlformats.org/officeDocument/2006/relationships/hyperlink" Target="http://www.google.com/url?url=http://www.nrcdv.org/&amp;rct=j&amp;frm=1&amp;q=&amp;esrc=s&amp;sa=U&amp;ei=ICQoVf2UJsWHsQSHsoHYBA&amp;ved=0CBUQFjAA&amp;usg=AFQjCNFwzstp5itkqu60H3VZzig82yA30Q"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hape 60"/>
          <p:cNvSpPr>
            <a:spLocks noGrp="1"/>
          </p:cNvSpPr>
          <p:nvPr>
            <p:ph type="title"/>
          </p:nvPr>
        </p:nvSpPr>
        <p:spPr>
          <a:xfrm>
            <a:off x="150628" y="-88900"/>
            <a:ext cx="8991601" cy="2667000"/>
          </a:xfrm>
          <a:prstGeom prst="rect">
            <a:avLst/>
          </a:prstGeom>
        </p:spPr>
        <p:txBody>
          <a:bodyPr>
            <a:normAutofit/>
          </a:bodyPr>
          <a:lstStyle/>
          <a:p>
            <a:pPr lvl="0" algn="ctr" defTabSz="548640">
              <a:defRPr sz="1800" b="0">
                <a:solidFill>
                  <a:srgbClr val="000000"/>
                </a:solidFill>
                <a:effectLst/>
              </a:defRPr>
            </a:pPr>
            <a:r>
              <a:rPr dirty="0"/>
              <a:t/>
            </a:r>
            <a:br>
              <a:rPr dirty="0"/>
            </a:br>
            <a:r>
              <a:rPr dirty="0"/>
              <a:t/>
            </a:r>
            <a:br>
              <a:rPr dirty="0"/>
            </a:br>
            <a:r>
              <a:rPr dirty="0"/>
              <a:t/>
            </a:r>
            <a:br>
              <a:rPr dirty="0"/>
            </a:br>
            <a:r>
              <a:rPr sz="4000" b="1" dirty="0">
                <a:solidFill>
                  <a:srgbClr val="4BE4AD"/>
                </a:solidFill>
                <a:effectLst>
                  <a:outerShdw blurRad="25400" dist="15240" dir="5400000" rotWithShape="0">
                    <a:srgbClr val="000000">
                      <a:alpha val="43000"/>
                    </a:srgbClr>
                  </a:outerShdw>
                </a:effectLst>
              </a:rPr>
              <a:t>Engaging Youth in HIV/STD Prevention </a:t>
            </a:r>
            <a:r>
              <a:rPr sz="2700" b="1" dirty="0">
                <a:solidFill>
                  <a:srgbClr val="4BE4AD"/>
                </a:solidFill>
                <a:effectLst>
                  <a:outerShdw blurRad="25400" dist="15240" dir="5400000" rotWithShape="0">
                    <a:srgbClr val="000000">
                      <a:alpha val="43000"/>
                    </a:srgbClr>
                  </a:outerShdw>
                </a:effectLst>
              </a:rPr>
              <a:t/>
            </a:r>
            <a:br>
              <a:rPr sz="2700" b="1" dirty="0">
                <a:solidFill>
                  <a:srgbClr val="4BE4AD"/>
                </a:solidFill>
                <a:effectLst>
                  <a:outerShdw blurRad="25400" dist="15240" dir="5400000" rotWithShape="0">
                    <a:srgbClr val="000000">
                      <a:alpha val="43000"/>
                    </a:srgbClr>
                  </a:outerShdw>
                </a:effectLst>
              </a:rPr>
            </a:br>
            <a:r>
              <a:rPr sz="2700" b="1" dirty="0">
                <a:solidFill>
                  <a:srgbClr val="4BE4AD"/>
                </a:solidFill>
                <a:effectLst>
                  <a:outerShdw blurRad="25400" dist="15240" dir="5400000" rotWithShape="0">
                    <a:srgbClr val="000000">
                      <a:alpha val="43000"/>
                    </a:srgbClr>
                  </a:outerShdw>
                </a:effectLst>
              </a:rPr>
              <a:t/>
            </a:r>
            <a:br>
              <a:rPr sz="2700" b="1" dirty="0">
                <a:solidFill>
                  <a:srgbClr val="4BE4AD"/>
                </a:solidFill>
                <a:effectLst>
                  <a:outerShdw blurRad="25400" dist="15240" dir="5400000" rotWithShape="0">
                    <a:srgbClr val="000000">
                      <a:alpha val="43000"/>
                    </a:srgbClr>
                  </a:outerShdw>
                </a:effectLst>
              </a:rPr>
            </a:br>
            <a:r>
              <a:rPr sz="2400" b="1" dirty="0">
                <a:solidFill>
                  <a:srgbClr val="4BE4AD"/>
                </a:solidFill>
                <a:effectLst>
                  <a:outerShdw blurRad="25400" dist="15240" dir="5400000" rotWithShape="0">
                    <a:srgbClr val="000000">
                      <a:alpha val="43000"/>
                    </a:srgbClr>
                  </a:outerShdw>
                </a:effectLst>
              </a:rPr>
              <a:t>Hartford Youth HIV Identification &amp; Linkage (HYHIL) Model</a:t>
            </a:r>
          </a:p>
        </p:txBody>
      </p:sp>
      <p:sp>
        <p:nvSpPr>
          <p:cNvPr id="61" name="Shape 61"/>
          <p:cNvSpPr>
            <a:spLocks noGrp="1"/>
          </p:cNvSpPr>
          <p:nvPr>
            <p:ph type="body" idx="1"/>
          </p:nvPr>
        </p:nvSpPr>
        <p:spPr>
          <a:xfrm>
            <a:off x="1066800" y="3200400"/>
            <a:ext cx="7239001" cy="2590800"/>
          </a:xfrm>
          <a:prstGeom prst="rect">
            <a:avLst/>
          </a:prstGeom>
        </p:spPr>
        <p:txBody>
          <a:bodyPr lIns="0" tIns="0" rIns="0" bIns="0">
            <a:normAutofit/>
          </a:bodyPr>
          <a:lstStyle/>
          <a:p>
            <a:pPr lvl="0" algn="ctr">
              <a:defRPr sz="1800">
                <a:solidFill>
                  <a:srgbClr val="000000"/>
                </a:solidFill>
              </a:defRPr>
            </a:pPr>
            <a:r>
              <a:rPr sz="2200" dirty="0">
                <a:solidFill>
                  <a:srgbClr val="FFFFFF"/>
                </a:solidFill>
              </a:rPr>
              <a:t>Nilda Fernandez, LMSW</a:t>
            </a:r>
          </a:p>
          <a:p>
            <a:pPr lvl="0" algn="ctr">
              <a:defRPr sz="1800">
                <a:solidFill>
                  <a:srgbClr val="000000"/>
                </a:solidFill>
              </a:defRPr>
            </a:pPr>
            <a:r>
              <a:rPr sz="2200" dirty="0">
                <a:solidFill>
                  <a:srgbClr val="FFFFFF"/>
                </a:solidFill>
              </a:rPr>
              <a:t>Danielle Warren-Dias, MSc.</a:t>
            </a:r>
          </a:p>
          <a:p>
            <a:pPr lvl="0" algn="ctr">
              <a:defRPr sz="1800">
                <a:solidFill>
                  <a:srgbClr val="000000"/>
                </a:solidFill>
              </a:defRPr>
            </a:pPr>
            <a:r>
              <a:rPr lang="en-US" sz="2200" dirty="0" smtClean="0">
                <a:solidFill>
                  <a:srgbClr val="FFFFFF"/>
                </a:solidFill>
              </a:rPr>
              <a:t>December 1</a:t>
            </a:r>
            <a:r>
              <a:rPr sz="2200" dirty="0" smtClean="0">
                <a:solidFill>
                  <a:srgbClr val="FFFFFF"/>
                </a:solidFill>
              </a:rPr>
              <a:t>, </a:t>
            </a:r>
            <a:r>
              <a:rPr sz="2200" dirty="0">
                <a:solidFill>
                  <a:srgbClr val="FFFFFF"/>
                </a:solidFill>
              </a:rPr>
              <a:t>2015</a:t>
            </a:r>
          </a:p>
        </p:txBody>
      </p:sp>
      <p:pic>
        <p:nvPicPr>
          <p:cNvPr id="62" name="image2.png"/>
          <p:cNvPicPr/>
          <p:nvPr/>
        </p:nvPicPr>
        <p:blipFill>
          <a:blip r:embed="rId3" cstate="print">
            <a:extLst/>
          </a:blip>
          <a:stretch>
            <a:fillRect/>
          </a:stretch>
        </p:blipFill>
        <p:spPr>
          <a:xfrm>
            <a:off x="7924800" y="5533623"/>
            <a:ext cx="1066800" cy="1173483"/>
          </a:xfrm>
          <a:prstGeom prst="rect">
            <a:avLst/>
          </a:prstGeom>
          <a:ln w="12700">
            <a:miter lim="400000"/>
          </a:ln>
        </p:spPr>
      </p:pic>
      <p:pic>
        <p:nvPicPr>
          <p:cNvPr id="63" name="image3.png"/>
          <p:cNvPicPr/>
          <p:nvPr/>
        </p:nvPicPr>
        <p:blipFill>
          <a:blip r:embed="rId4" cstate="print">
            <a:extLst/>
          </a:blip>
          <a:stretch>
            <a:fillRect/>
          </a:stretch>
        </p:blipFill>
        <p:spPr>
          <a:xfrm>
            <a:off x="228600" y="5533623"/>
            <a:ext cx="1396954" cy="1173482"/>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 name="Shape 108"/>
          <p:cNvSpPr>
            <a:spLocks noGrp="1"/>
          </p:cNvSpPr>
          <p:nvPr>
            <p:ph type="title"/>
          </p:nvPr>
        </p:nvSpPr>
        <p:spPr>
          <a:xfrm>
            <a:off x="609600" y="381000"/>
            <a:ext cx="8229600" cy="1143000"/>
          </a:xfrm>
          <a:prstGeom prst="rect">
            <a:avLst/>
          </a:prstGeom>
        </p:spPr>
        <p:txBody>
          <a:bodyPr>
            <a:normAutofit/>
          </a:bodyPr>
          <a:lstStyle>
            <a:lvl1pPr algn="ctr">
              <a:defRPr sz="4400"/>
            </a:lvl1pPr>
          </a:lstStyle>
          <a:p>
            <a:pPr lvl="0">
              <a:defRPr sz="1800">
                <a:solidFill>
                  <a:srgbClr val="000000"/>
                </a:solidFill>
              </a:defRPr>
            </a:pPr>
            <a:r>
              <a:rPr sz="5000" b="1" dirty="0">
                <a:solidFill>
                  <a:srgbClr val="04617B"/>
                </a:solidFill>
              </a:rPr>
              <a:t>Core Elements</a:t>
            </a:r>
          </a:p>
        </p:txBody>
      </p:sp>
      <p:sp>
        <p:nvSpPr>
          <p:cNvPr id="109" name="Shape 109"/>
          <p:cNvSpPr>
            <a:spLocks noGrp="1"/>
          </p:cNvSpPr>
          <p:nvPr>
            <p:ph type="body" idx="1"/>
          </p:nvPr>
        </p:nvSpPr>
        <p:spPr>
          <a:xfrm>
            <a:off x="152400" y="1524000"/>
            <a:ext cx="8534400" cy="5029200"/>
          </a:xfrm>
          <a:prstGeom prst="rect">
            <a:avLst/>
          </a:prstGeom>
        </p:spPr>
        <p:txBody>
          <a:bodyPr lIns="0" tIns="0" rIns="0" bIns="0">
            <a:normAutofit/>
          </a:bodyPr>
          <a:lstStyle/>
          <a:p>
            <a:pPr marL="0" lvl="0" indent="0">
              <a:buSzTx/>
              <a:buNone/>
              <a:defRPr sz="1800"/>
            </a:pPr>
            <a:r>
              <a:rPr sz="2800" b="1" dirty="0"/>
              <a:t>1) Collaboration</a:t>
            </a:r>
          </a:p>
          <a:p>
            <a:pPr marL="646849" lvl="1" indent="-253149">
              <a:spcBef>
                <a:spcPts val="400"/>
              </a:spcBef>
              <a:buClr>
                <a:srgbClr val="0F6FC6"/>
              </a:buClr>
              <a:defRPr sz="1800"/>
            </a:pPr>
            <a:r>
              <a:rPr sz="2000" dirty="0"/>
              <a:t>Engage other stakeholders </a:t>
            </a:r>
            <a:r>
              <a:rPr sz="2000" i="1" dirty="0"/>
              <a:t>(youth, community, CBOs)</a:t>
            </a:r>
            <a:endParaRPr sz="2400" dirty="0"/>
          </a:p>
          <a:p>
            <a:pPr marL="646849" lvl="1" indent="-253149">
              <a:spcBef>
                <a:spcPts val="400"/>
              </a:spcBef>
              <a:buClr>
                <a:srgbClr val="0F6FC6"/>
              </a:buClr>
              <a:defRPr sz="1800"/>
            </a:pPr>
            <a:r>
              <a:rPr sz="2000" dirty="0"/>
              <a:t>Leveraging Resources/funding</a:t>
            </a:r>
            <a:endParaRPr sz="2400" dirty="0"/>
          </a:p>
          <a:p>
            <a:pPr marL="646849" lvl="1" indent="-253149">
              <a:spcBef>
                <a:spcPts val="400"/>
              </a:spcBef>
              <a:buClr>
                <a:srgbClr val="0F6FC6"/>
              </a:buClr>
              <a:defRPr sz="1800"/>
            </a:pPr>
            <a:r>
              <a:rPr sz="2000" dirty="0"/>
              <a:t>Innovative, Holistic approach to prevention</a:t>
            </a:r>
            <a:endParaRPr sz="2400" dirty="0"/>
          </a:p>
          <a:p>
            <a:pPr marL="639762" lvl="1" indent="-246063">
              <a:spcBef>
                <a:spcPts val="500"/>
              </a:spcBef>
              <a:buClr>
                <a:srgbClr val="0F6FC6"/>
              </a:buClr>
              <a:defRPr sz="1800"/>
            </a:pPr>
            <a:endParaRPr sz="2000" dirty="0"/>
          </a:p>
          <a:p>
            <a:pPr marL="0" lvl="0" indent="0">
              <a:buSzTx/>
              <a:buNone/>
              <a:defRPr sz="1800"/>
            </a:pPr>
            <a:r>
              <a:rPr sz="2600" dirty="0"/>
              <a:t>2) </a:t>
            </a:r>
            <a:r>
              <a:rPr sz="2800" b="1" dirty="0"/>
              <a:t>Outreach</a:t>
            </a:r>
            <a:endParaRPr sz="2800" dirty="0"/>
          </a:p>
          <a:p>
            <a:pPr marL="646849" lvl="1" indent="-253149">
              <a:spcBef>
                <a:spcPts val="0"/>
              </a:spcBef>
              <a:buClr>
                <a:srgbClr val="0F6FC6"/>
              </a:buClr>
              <a:defRPr sz="1800"/>
            </a:pPr>
            <a:r>
              <a:rPr sz="2000" dirty="0"/>
              <a:t>Raise awareness </a:t>
            </a:r>
            <a:endParaRPr sz="2400" dirty="0"/>
          </a:p>
          <a:p>
            <a:pPr marL="646849" lvl="1" indent="-253149">
              <a:spcBef>
                <a:spcPts val="0"/>
              </a:spcBef>
              <a:buClr>
                <a:srgbClr val="0F6FC6"/>
              </a:buClr>
              <a:defRPr sz="1800"/>
            </a:pPr>
            <a:r>
              <a:rPr sz="2000" dirty="0"/>
              <a:t>Prevent new transmissions</a:t>
            </a:r>
            <a:endParaRPr sz="2400" dirty="0"/>
          </a:p>
          <a:p>
            <a:pPr marL="646849" lvl="1" indent="-253149">
              <a:spcBef>
                <a:spcPts val="0"/>
              </a:spcBef>
              <a:buClr>
                <a:srgbClr val="0F6FC6"/>
              </a:buClr>
              <a:defRPr sz="1800"/>
            </a:pPr>
            <a:r>
              <a:rPr sz="2000" dirty="0"/>
              <a:t>Advocacy</a:t>
            </a:r>
            <a:endParaRPr sz="2400" dirty="0"/>
          </a:p>
          <a:p>
            <a:pPr marL="639762" lvl="1" indent="-246063">
              <a:spcBef>
                <a:spcPts val="0"/>
              </a:spcBef>
              <a:buClr>
                <a:srgbClr val="0F6FC6"/>
              </a:buClr>
              <a:defRPr sz="1800"/>
            </a:pPr>
            <a:endParaRPr sz="1200" dirty="0"/>
          </a:p>
          <a:p>
            <a:pPr lvl="0">
              <a:buSzTx/>
              <a:buNone/>
              <a:defRPr sz="1800"/>
            </a:pPr>
            <a:r>
              <a:rPr sz="2800" dirty="0"/>
              <a:t>3) </a:t>
            </a:r>
            <a:r>
              <a:rPr sz="2800" b="1" u="sng" dirty="0"/>
              <a:t>Early Detection </a:t>
            </a:r>
            <a:r>
              <a:rPr sz="2800" b="1" dirty="0"/>
              <a:t>of HIV/STI</a:t>
            </a:r>
          </a:p>
          <a:p>
            <a:pPr marL="646849" lvl="1" indent="-253149">
              <a:spcBef>
                <a:spcPts val="400"/>
              </a:spcBef>
              <a:buClr>
                <a:srgbClr val="0F6FC6"/>
              </a:buClr>
              <a:defRPr sz="1800"/>
            </a:pPr>
            <a:r>
              <a:rPr sz="2000" dirty="0"/>
              <a:t>Improved health outcomes for youth</a:t>
            </a:r>
          </a:p>
        </p:txBody>
      </p:sp>
      <p:pic>
        <p:nvPicPr>
          <p:cNvPr id="110" name="image3.jpeg"/>
          <p:cNvPicPr/>
          <p:nvPr/>
        </p:nvPicPr>
        <p:blipFill>
          <a:blip r:embed="rId3">
            <a:extLst/>
          </a:blip>
          <a:stretch>
            <a:fillRect/>
          </a:stretch>
        </p:blipFill>
        <p:spPr>
          <a:xfrm>
            <a:off x="5496259" y="3238500"/>
            <a:ext cx="3130670" cy="2120776"/>
          </a:xfrm>
          <a:prstGeom prst="rect">
            <a:avLst/>
          </a:prstGeom>
          <a:ln w="12700">
            <a:miter lim="400000"/>
          </a:ln>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4" fill="hold" grpId="1" nodeType="clickEffect">
                                  <p:stCondLst>
                                    <p:cond delay="0"/>
                                  </p:stCondLst>
                                  <p:iterate>
                                    <p:tmAbs val="0"/>
                                  </p:iterate>
                                  <p:childTnLst>
                                    <p:set>
                                      <p:cBhvr>
                                        <p:cTn id="6" fill="hold"/>
                                        <p:tgtEl>
                                          <p:spTgt spid="109">
                                            <p:bg/>
                                          </p:spTgt>
                                        </p:tgtEl>
                                        <p:attrNameLst>
                                          <p:attrName>style.visibility</p:attrName>
                                        </p:attrNameLst>
                                      </p:cBhvr>
                                      <p:to>
                                        <p:strVal val="visible"/>
                                      </p:to>
                                    </p:set>
                                    <p:anim calcmode="lin" valueType="num">
                                      <p:cBhvr>
                                        <p:cTn id="7" dur="500" fill="hold"/>
                                        <p:tgtEl>
                                          <p:spTgt spid="109">
                                            <p:bg/>
                                          </p:spTgt>
                                        </p:tgtEl>
                                        <p:attrNameLst>
                                          <p:attrName>ppt_x</p:attrName>
                                        </p:attrNameLst>
                                      </p:cBhvr>
                                      <p:tavLst>
                                        <p:tav tm="0">
                                          <p:val>
                                            <p:strVal val="#ppt_x"/>
                                          </p:val>
                                        </p:tav>
                                        <p:tav tm="100000">
                                          <p:val>
                                            <p:strVal val="#ppt_x"/>
                                          </p:val>
                                        </p:tav>
                                      </p:tavLst>
                                    </p:anim>
                                    <p:anim calcmode="lin" valueType="num">
                                      <p:cBhvr>
                                        <p:cTn id="8" dur="500" fill="hold"/>
                                        <p:tgtEl>
                                          <p:spTgt spid="109">
                                            <p:bg/>
                                          </p:spTgt>
                                        </p:tgtEl>
                                        <p:attrNameLst>
                                          <p:attrName>ppt_y</p:attrName>
                                        </p:attrNameLst>
                                      </p:cBhvr>
                                      <p:tavLst>
                                        <p:tav tm="0">
                                          <p:val>
                                            <p:strVal val="1+#ppt_h/2"/>
                                          </p:val>
                                        </p:tav>
                                        <p:tav tm="100000">
                                          <p:val>
                                            <p:strVal val="#ppt_y"/>
                                          </p:val>
                                        </p:tav>
                                      </p:tavLst>
                                    </p:anim>
                                  </p:childTnLst>
                                </p:cTn>
                              </p:par>
                              <p:par>
                                <p:cTn id="9" presetID="2" presetClass="entr" presetSubtype="4" fill="hold" grpId="1">
                                  <p:stCondLst>
                                    <p:cond delay="0"/>
                                  </p:stCondLst>
                                  <p:iterate>
                                    <p:tmAbs val="0"/>
                                  </p:iterate>
                                  <p:childTnLst>
                                    <p:set>
                                      <p:cBhvr>
                                        <p:cTn id="10" fill="hold"/>
                                        <p:tgtEl>
                                          <p:spTgt spid="109">
                                            <p:txEl>
                                              <p:pRg st="0" end="0"/>
                                            </p:txEl>
                                          </p:spTgt>
                                        </p:tgtEl>
                                        <p:attrNameLst>
                                          <p:attrName>style.visibility</p:attrName>
                                        </p:attrNameLst>
                                      </p:cBhvr>
                                      <p:to>
                                        <p:strVal val="visible"/>
                                      </p:to>
                                    </p:set>
                                    <p:anim calcmode="lin" valueType="num">
                                      <p:cBhvr>
                                        <p:cTn id="11" dur="500" fill="hold"/>
                                        <p:tgtEl>
                                          <p:spTgt spid="109">
                                            <p:txEl>
                                              <p:pRg st="0" end="0"/>
                                            </p:txEl>
                                          </p:spTgt>
                                        </p:tgtEl>
                                        <p:attrNameLst>
                                          <p:attrName>ppt_x</p:attrName>
                                        </p:attrNameLst>
                                      </p:cBhvr>
                                      <p:tavLst>
                                        <p:tav tm="0">
                                          <p:val>
                                            <p:strVal val="#ppt_x"/>
                                          </p:val>
                                        </p:tav>
                                        <p:tav tm="100000">
                                          <p:val>
                                            <p:strVal val="#ppt_x"/>
                                          </p:val>
                                        </p:tav>
                                      </p:tavLst>
                                    </p:anim>
                                    <p:anim calcmode="lin" valueType="num">
                                      <p:cBhvr>
                                        <p:cTn id="12" dur="500" fill="hold"/>
                                        <p:tgtEl>
                                          <p:spTgt spid="10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1" nodeType="clickEffect">
                                  <p:stCondLst>
                                    <p:cond delay="0"/>
                                  </p:stCondLst>
                                  <p:iterate>
                                    <p:tmAbs val="0"/>
                                  </p:iterate>
                                  <p:childTnLst>
                                    <p:set>
                                      <p:cBhvr>
                                        <p:cTn id="16" fill="hold"/>
                                        <p:tgtEl>
                                          <p:spTgt spid="109">
                                            <p:txEl>
                                              <p:pRg st="1" end="1"/>
                                            </p:txEl>
                                          </p:spTgt>
                                        </p:tgtEl>
                                        <p:attrNameLst>
                                          <p:attrName>style.visibility</p:attrName>
                                        </p:attrNameLst>
                                      </p:cBhvr>
                                      <p:to>
                                        <p:strVal val="visible"/>
                                      </p:to>
                                    </p:set>
                                    <p:anim calcmode="lin" valueType="num">
                                      <p:cBhvr>
                                        <p:cTn id="17" dur="500" fill="hold"/>
                                        <p:tgtEl>
                                          <p:spTgt spid="109">
                                            <p:txEl>
                                              <p:pRg st="1" end="1"/>
                                            </p:txEl>
                                          </p:spTgt>
                                        </p:tgtEl>
                                        <p:attrNameLst>
                                          <p:attrName>ppt_x</p:attrName>
                                        </p:attrNameLst>
                                      </p:cBhvr>
                                      <p:tavLst>
                                        <p:tav tm="0">
                                          <p:val>
                                            <p:strVal val="#ppt_x"/>
                                          </p:val>
                                        </p:tav>
                                        <p:tav tm="100000">
                                          <p:val>
                                            <p:strVal val="#ppt_x"/>
                                          </p:val>
                                        </p:tav>
                                      </p:tavLst>
                                    </p:anim>
                                    <p:anim calcmode="lin" valueType="num">
                                      <p:cBhvr>
                                        <p:cTn id="18" dur="500" fill="hold"/>
                                        <p:tgtEl>
                                          <p:spTgt spid="10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1" nodeType="clickEffect">
                                  <p:stCondLst>
                                    <p:cond delay="0"/>
                                  </p:stCondLst>
                                  <p:iterate>
                                    <p:tmAbs val="0"/>
                                  </p:iterate>
                                  <p:childTnLst>
                                    <p:set>
                                      <p:cBhvr>
                                        <p:cTn id="22" fill="hold"/>
                                        <p:tgtEl>
                                          <p:spTgt spid="109">
                                            <p:txEl>
                                              <p:pRg st="2" end="2"/>
                                            </p:txEl>
                                          </p:spTgt>
                                        </p:tgtEl>
                                        <p:attrNameLst>
                                          <p:attrName>style.visibility</p:attrName>
                                        </p:attrNameLst>
                                      </p:cBhvr>
                                      <p:to>
                                        <p:strVal val="visible"/>
                                      </p:to>
                                    </p:set>
                                    <p:anim calcmode="lin" valueType="num">
                                      <p:cBhvr>
                                        <p:cTn id="23" dur="500" fill="hold"/>
                                        <p:tgtEl>
                                          <p:spTgt spid="109">
                                            <p:txEl>
                                              <p:pRg st="2" end="2"/>
                                            </p:txEl>
                                          </p:spTgt>
                                        </p:tgtEl>
                                        <p:attrNameLst>
                                          <p:attrName>ppt_x</p:attrName>
                                        </p:attrNameLst>
                                      </p:cBhvr>
                                      <p:tavLst>
                                        <p:tav tm="0">
                                          <p:val>
                                            <p:strVal val="#ppt_x"/>
                                          </p:val>
                                        </p:tav>
                                        <p:tav tm="100000">
                                          <p:val>
                                            <p:strVal val="#ppt_x"/>
                                          </p:val>
                                        </p:tav>
                                      </p:tavLst>
                                    </p:anim>
                                    <p:anim calcmode="lin" valueType="num">
                                      <p:cBhvr>
                                        <p:cTn id="24" dur="500" fill="hold"/>
                                        <p:tgtEl>
                                          <p:spTgt spid="10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iterate>
                                    <p:tmAbs val="0"/>
                                  </p:iterate>
                                  <p:childTnLst>
                                    <p:set>
                                      <p:cBhvr>
                                        <p:cTn id="28" fill="hold"/>
                                        <p:tgtEl>
                                          <p:spTgt spid="109">
                                            <p:txEl>
                                              <p:pRg st="3" end="3"/>
                                            </p:txEl>
                                          </p:spTgt>
                                        </p:tgtEl>
                                        <p:attrNameLst>
                                          <p:attrName>style.visibility</p:attrName>
                                        </p:attrNameLst>
                                      </p:cBhvr>
                                      <p:to>
                                        <p:strVal val="visible"/>
                                      </p:to>
                                    </p:set>
                                    <p:anim calcmode="lin" valueType="num">
                                      <p:cBhvr>
                                        <p:cTn id="29" dur="500" fill="hold"/>
                                        <p:tgtEl>
                                          <p:spTgt spid="10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0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1" nodeType="clickEffect">
                                  <p:stCondLst>
                                    <p:cond delay="0"/>
                                  </p:stCondLst>
                                  <p:iterate>
                                    <p:tmAbs val="0"/>
                                  </p:iterate>
                                  <p:childTnLst>
                                    <p:set>
                                      <p:cBhvr>
                                        <p:cTn id="34" fill="hold"/>
                                        <p:tgtEl>
                                          <p:spTgt spid="109">
                                            <p:txEl>
                                              <p:pRg st="4" end="4"/>
                                            </p:txEl>
                                          </p:spTgt>
                                        </p:tgtEl>
                                        <p:attrNameLst>
                                          <p:attrName>style.visibility</p:attrName>
                                        </p:attrNameLst>
                                      </p:cBhvr>
                                      <p:to>
                                        <p:strVal val="visible"/>
                                      </p:to>
                                    </p:set>
                                    <p:anim calcmode="lin" valueType="num">
                                      <p:cBhvr>
                                        <p:cTn id="35" dur="500" fill="hold"/>
                                        <p:tgtEl>
                                          <p:spTgt spid="109">
                                            <p:txEl>
                                              <p:pRg st="4" end="4"/>
                                            </p:txEl>
                                          </p:spTgt>
                                        </p:tgtEl>
                                        <p:attrNameLst>
                                          <p:attrName>ppt_x</p:attrName>
                                        </p:attrNameLst>
                                      </p:cBhvr>
                                      <p:tavLst>
                                        <p:tav tm="0">
                                          <p:val>
                                            <p:strVal val="#ppt_x"/>
                                          </p:val>
                                        </p:tav>
                                        <p:tav tm="100000">
                                          <p:val>
                                            <p:strVal val="#ppt_x"/>
                                          </p:val>
                                        </p:tav>
                                      </p:tavLst>
                                    </p:anim>
                                    <p:anim calcmode="lin" valueType="num">
                                      <p:cBhvr>
                                        <p:cTn id="36" dur="500" fill="hold"/>
                                        <p:tgtEl>
                                          <p:spTgt spid="10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1" nodeType="clickEffect">
                                  <p:stCondLst>
                                    <p:cond delay="0"/>
                                  </p:stCondLst>
                                  <p:iterate>
                                    <p:tmAbs val="0"/>
                                  </p:iterate>
                                  <p:childTnLst>
                                    <p:set>
                                      <p:cBhvr>
                                        <p:cTn id="40" fill="hold"/>
                                        <p:tgtEl>
                                          <p:spTgt spid="109">
                                            <p:txEl>
                                              <p:pRg st="5" end="5"/>
                                            </p:txEl>
                                          </p:spTgt>
                                        </p:tgtEl>
                                        <p:attrNameLst>
                                          <p:attrName>style.visibility</p:attrName>
                                        </p:attrNameLst>
                                      </p:cBhvr>
                                      <p:to>
                                        <p:strVal val="visible"/>
                                      </p:to>
                                    </p:set>
                                    <p:anim calcmode="lin" valueType="num">
                                      <p:cBhvr>
                                        <p:cTn id="41" dur="500" fill="hold"/>
                                        <p:tgtEl>
                                          <p:spTgt spid="109">
                                            <p:txEl>
                                              <p:pRg st="5" end="5"/>
                                            </p:txEl>
                                          </p:spTgt>
                                        </p:tgtEl>
                                        <p:attrNameLst>
                                          <p:attrName>ppt_x</p:attrName>
                                        </p:attrNameLst>
                                      </p:cBhvr>
                                      <p:tavLst>
                                        <p:tav tm="0">
                                          <p:val>
                                            <p:strVal val="#ppt_x"/>
                                          </p:val>
                                        </p:tav>
                                        <p:tav tm="100000">
                                          <p:val>
                                            <p:strVal val="#ppt_x"/>
                                          </p:val>
                                        </p:tav>
                                      </p:tavLst>
                                    </p:anim>
                                    <p:anim calcmode="lin" valueType="num">
                                      <p:cBhvr>
                                        <p:cTn id="42" dur="500" fill="hold"/>
                                        <p:tgtEl>
                                          <p:spTgt spid="10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1" nodeType="clickEffect">
                                  <p:stCondLst>
                                    <p:cond delay="0"/>
                                  </p:stCondLst>
                                  <p:iterate>
                                    <p:tmAbs val="0"/>
                                  </p:iterate>
                                  <p:childTnLst>
                                    <p:set>
                                      <p:cBhvr>
                                        <p:cTn id="46" fill="hold"/>
                                        <p:tgtEl>
                                          <p:spTgt spid="109">
                                            <p:txEl>
                                              <p:pRg st="6" end="6"/>
                                            </p:txEl>
                                          </p:spTgt>
                                        </p:tgtEl>
                                        <p:attrNameLst>
                                          <p:attrName>style.visibility</p:attrName>
                                        </p:attrNameLst>
                                      </p:cBhvr>
                                      <p:to>
                                        <p:strVal val="visible"/>
                                      </p:to>
                                    </p:set>
                                    <p:anim calcmode="lin" valueType="num">
                                      <p:cBhvr>
                                        <p:cTn id="47" dur="500" fill="hold"/>
                                        <p:tgtEl>
                                          <p:spTgt spid="109">
                                            <p:txEl>
                                              <p:pRg st="6" end="6"/>
                                            </p:txEl>
                                          </p:spTgt>
                                        </p:tgtEl>
                                        <p:attrNameLst>
                                          <p:attrName>ppt_x</p:attrName>
                                        </p:attrNameLst>
                                      </p:cBhvr>
                                      <p:tavLst>
                                        <p:tav tm="0">
                                          <p:val>
                                            <p:strVal val="#ppt_x"/>
                                          </p:val>
                                        </p:tav>
                                        <p:tav tm="100000">
                                          <p:val>
                                            <p:strVal val="#ppt_x"/>
                                          </p:val>
                                        </p:tav>
                                      </p:tavLst>
                                    </p:anim>
                                    <p:anim calcmode="lin" valueType="num">
                                      <p:cBhvr>
                                        <p:cTn id="48" dur="500" fill="hold"/>
                                        <p:tgtEl>
                                          <p:spTgt spid="10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grpId="1" nodeType="clickEffect">
                                  <p:stCondLst>
                                    <p:cond delay="0"/>
                                  </p:stCondLst>
                                  <p:iterate>
                                    <p:tmAbs val="0"/>
                                  </p:iterate>
                                  <p:childTnLst>
                                    <p:set>
                                      <p:cBhvr>
                                        <p:cTn id="52" fill="hold"/>
                                        <p:tgtEl>
                                          <p:spTgt spid="109">
                                            <p:txEl>
                                              <p:pRg st="7" end="7"/>
                                            </p:txEl>
                                          </p:spTgt>
                                        </p:tgtEl>
                                        <p:attrNameLst>
                                          <p:attrName>style.visibility</p:attrName>
                                        </p:attrNameLst>
                                      </p:cBhvr>
                                      <p:to>
                                        <p:strVal val="visible"/>
                                      </p:to>
                                    </p:set>
                                    <p:anim calcmode="lin" valueType="num">
                                      <p:cBhvr>
                                        <p:cTn id="53" dur="500" fill="hold"/>
                                        <p:tgtEl>
                                          <p:spTgt spid="109">
                                            <p:txEl>
                                              <p:pRg st="7" end="7"/>
                                            </p:txEl>
                                          </p:spTgt>
                                        </p:tgtEl>
                                        <p:attrNameLst>
                                          <p:attrName>ppt_x</p:attrName>
                                        </p:attrNameLst>
                                      </p:cBhvr>
                                      <p:tavLst>
                                        <p:tav tm="0">
                                          <p:val>
                                            <p:strVal val="#ppt_x"/>
                                          </p:val>
                                        </p:tav>
                                        <p:tav tm="100000">
                                          <p:val>
                                            <p:strVal val="#ppt_x"/>
                                          </p:val>
                                        </p:tav>
                                      </p:tavLst>
                                    </p:anim>
                                    <p:anim calcmode="lin" valueType="num">
                                      <p:cBhvr>
                                        <p:cTn id="54" dur="500" fill="hold"/>
                                        <p:tgtEl>
                                          <p:spTgt spid="10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1" nodeType="clickEffect">
                                  <p:stCondLst>
                                    <p:cond delay="0"/>
                                  </p:stCondLst>
                                  <p:iterate>
                                    <p:tmAbs val="0"/>
                                  </p:iterate>
                                  <p:childTnLst>
                                    <p:set>
                                      <p:cBhvr>
                                        <p:cTn id="58" fill="hold"/>
                                        <p:tgtEl>
                                          <p:spTgt spid="109">
                                            <p:txEl>
                                              <p:pRg st="8" end="8"/>
                                            </p:txEl>
                                          </p:spTgt>
                                        </p:tgtEl>
                                        <p:attrNameLst>
                                          <p:attrName>style.visibility</p:attrName>
                                        </p:attrNameLst>
                                      </p:cBhvr>
                                      <p:to>
                                        <p:strVal val="visible"/>
                                      </p:to>
                                    </p:set>
                                    <p:anim calcmode="lin" valueType="num">
                                      <p:cBhvr>
                                        <p:cTn id="59" dur="500" fill="hold"/>
                                        <p:tgtEl>
                                          <p:spTgt spid="109">
                                            <p:txEl>
                                              <p:pRg st="8" end="8"/>
                                            </p:txEl>
                                          </p:spTgt>
                                        </p:tgtEl>
                                        <p:attrNameLst>
                                          <p:attrName>ppt_x</p:attrName>
                                        </p:attrNameLst>
                                      </p:cBhvr>
                                      <p:tavLst>
                                        <p:tav tm="0">
                                          <p:val>
                                            <p:strVal val="#ppt_x"/>
                                          </p:val>
                                        </p:tav>
                                        <p:tav tm="100000">
                                          <p:val>
                                            <p:strVal val="#ppt_x"/>
                                          </p:val>
                                        </p:tav>
                                      </p:tavLst>
                                    </p:anim>
                                    <p:anim calcmode="lin" valueType="num">
                                      <p:cBhvr>
                                        <p:cTn id="60" dur="500" fill="hold"/>
                                        <p:tgtEl>
                                          <p:spTgt spid="109">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grpId="1" nodeType="clickEffect">
                                  <p:stCondLst>
                                    <p:cond delay="0"/>
                                  </p:stCondLst>
                                  <p:iterate>
                                    <p:tmAbs val="0"/>
                                  </p:iterate>
                                  <p:childTnLst>
                                    <p:set>
                                      <p:cBhvr>
                                        <p:cTn id="64" fill="hold"/>
                                        <p:tgtEl>
                                          <p:spTgt spid="109">
                                            <p:txEl>
                                              <p:pRg st="9" end="9"/>
                                            </p:txEl>
                                          </p:spTgt>
                                        </p:tgtEl>
                                        <p:attrNameLst>
                                          <p:attrName>style.visibility</p:attrName>
                                        </p:attrNameLst>
                                      </p:cBhvr>
                                      <p:to>
                                        <p:strVal val="visible"/>
                                      </p:to>
                                    </p:set>
                                    <p:anim calcmode="lin" valueType="num">
                                      <p:cBhvr>
                                        <p:cTn id="65" dur="500" fill="hold"/>
                                        <p:tgtEl>
                                          <p:spTgt spid="109">
                                            <p:txEl>
                                              <p:pRg st="9" end="9"/>
                                            </p:txEl>
                                          </p:spTgt>
                                        </p:tgtEl>
                                        <p:attrNameLst>
                                          <p:attrName>ppt_x</p:attrName>
                                        </p:attrNameLst>
                                      </p:cBhvr>
                                      <p:tavLst>
                                        <p:tav tm="0">
                                          <p:val>
                                            <p:strVal val="#ppt_x"/>
                                          </p:val>
                                        </p:tav>
                                        <p:tav tm="100000">
                                          <p:val>
                                            <p:strVal val="#ppt_x"/>
                                          </p:val>
                                        </p:tav>
                                      </p:tavLst>
                                    </p:anim>
                                    <p:anim calcmode="lin" valueType="num">
                                      <p:cBhvr>
                                        <p:cTn id="66" dur="500" fill="hold"/>
                                        <p:tgtEl>
                                          <p:spTgt spid="10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grpId="1" nodeType="clickEffect">
                                  <p:stCondLst>
                                    <p:cond delay="0"/>
                                  </p:stCondLst>
                                  <p:iterate>
                                    <p:tmAbs val="0"/>
                                  </p:iterate>
                                  <p:childTnLst>
                                    <p:set>
                                      <p:cBhvr>
                                        <p:cTn id="70" fill="hold"/>
                                        <p:tgtEl>
                                          <p:spTgt spid="109">
                                            <p:txEl>
                                              <p:pRg st="10" end="10"/>
                                            </p:txEl>
                                          </p:spTgt>
                                        </p:tgtEl>
                                        <p:attrNameLst>
                                          <p:attrName>style.visibility</p:attrName>
                                        </p:attrNameLst>
                                      </p:cBhvr>
                                      <p:to>
                                        <p:strVal val="visible"/>
                                      </p:to>
                                    </p:set>
                                    <p:anim calcmode="lin" valueType="num">
                                      <p:cBhvr>
                                        <p:cTn id="71" dur="500" fill="hold"/>
                                        <p:tgtEl>
                                          <p:spTgt spid="109">
                                            <p:txEl>
                                              <p:pRg st="10" end="10"/>
                                            </p:txEl>
                                          </p:spTgt>
                                        </p:tgtEl>
                                        <p:attrNameLst>
                                          <p:attrName>ppt_x</p:attrName>
                                        </p:attrNameLst>
                                      </p:cBhvr>
                                      <p:tavLst>
                                        <p:tav tm="0">
                                          <p:val>
                                            <p:strVal val="#ppt_x"/>
                                          </p:val>
                                        </p:tav>
                                        <p:tav tm="100000">
                                          <p:val>
                                            <p:strVal val="#ppt_x"/>
                                          </p:val>
                                        </p:tav>
                                      </p:tavLst>
                                    </p:anim>
                                    <p:anim calcmode="lin" valueType="num">
                                      <p:cBhvr>
                                        <p:cTn id="72" dur="500" fill="hold"/>
                                        <p:tgtEl>
                                          <p:spTgt spid="109">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1" nodeType="clickEffect">
                                  <p:stCondLst>
                                    <p:cond delay="0"/>
                                  </p:stCondLst>
                                  <p:iterate>
                                    <p:tmAbs val="0"/>
                                  </p:iterate>
                                  <p:childTnLst>
                                    <p:set>
                                      <p:cBhvr>
                                        <p:cTn id="76" fill="hold"/>
                                        <p:tgtEl>
                                          <p:spTgt spid="109">
                                            <p:txEl>
                                              <p:pRg st="11" end="11"/>
                                            </p:txEl>
                                          </p:spTgt>
                                        </p:tgtEl>
                                        <p:attrNameLst>
                                          <p:attrName>style.visibility</p:attrName>
                                        </p:attrNameLst>
                                      </p:cBhvr>
                                      <p:to>
                                        <p:strVal val="visible"/>
                                      </p:to>
                                    </p:set>
                                    <p:anim calcmode="lin" valueType="num">
                                      <p:cBhvr>
                                        <p:cTn id="77" dur="500" fill="hold"/>
                                        <p:tgtEl>
                                          <p:spTgt spid="109">
                                            <p:txEl>
                                              <p:pRg st="11" end="11"/>
                                            </p:txEl>
                                          </p:spTgt>
                                        </p:tgtEl>
                                        <p:attrNameLst>
                                          <p:attrName>ppt_x</p:attrName>
                                        </p:attrNameLst>
                                      </p:cBhvr>
                                      <p:tavLst>
                                        <p:tav tm="0">
                                          <p:val>
                                            <p:strVal val="#ppt_x"/>
                                          </p:val>
                                        </p:tav>
                                        <p:tav tm="100000">
                                          <p:val>
                                            <p:strVal val="#ppt_x"/>
                                          </p:val>
                                        </p:tav>
                                      </p:tavLst>
                                    </p:anim>
                                    <p:anim calcmode="lin" valueType="num">
                                      <p:cBhvr>
                                        <p:cTn id="78" dur="500" fill="hold"/>
                                        <p:tgtEl>
                                          <p:spTgt spid="109">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15" presetClass="entr" presetSubtype="9" fill="hold" grpId="2" nodeType="clickEffect">
                                  <p:stCondLst>
                                    <p:cond delay="0"/>
                                  </p:stCondLst>
                                  <p:iterate>
                                    <p:tmAbs val="0"/>
                                  </p:iterate>
                                  <p:childTnLst>
                                    <p:set>
                                      <p:cBhvr>
                                        <p:cTn id="82" fill="hold"/>
                                        <p:tgtEl>
                                          <p:spTgt spid="110"/>
                                        </p:tgtEl>
                                        <p:attrNameLst>
                                          <p:attrName>style.visibility</p:attrName>
                                        </p:attrNameLst>
                                      </p:cBhvr>
                                      <p:to>
                                        <p:strVal val="visible"/>
                                      </p:to>
                                    </p:set>
                                    <p:anim calcmode="lin" valueType="num">
                                      <p:cBhvr>
                                        <p:cTn id="83" dur="1000" fill="hold"/>
                                        <p:tgtEl>
                                          <p:spTgt spid="110"/>
                                        </p:tgtEl>
                                        <p:attrNameLst>
                                          <p:attrName>ppt_w</p:attrName>
                                        </p:attrNameLst>
                                      </p:cBhvr>
                                      <p:tavLst>
                                        <p:tav tm="0">
                                          <p:val>
                                            <p:fltVal val="0"/>
                                          </p:val>
                                        </p:tav>
                                        <p:tav tm="100000">
                                          <p:val>
                                            <p:strVal val="#ppt_w"/>
                                          </p:val>
                                        </p:tav>
                                      </p:tavLst>
                                    </p:anim>
                                    <p:anim calcmode="lin" valueType="num">
                                      <p:cBhvr>
                                        <p:cTn id="84" dur="1000" fill="hold"/>
                                        <p:tgtEl>
                                          <p:spTgt spid="110"/>
                                        </p:tgtEl>
                                        <p:attrNameLst>
                                          <p:attrName>ppt_h</p:attrName>
                                        </p:attrNameLst>
                                      </p:cBhvr>
                                      <p:tavLst>
                                        <p:tav tm="0">
                                          <p:val>
                                            <p:fltVal val="0"/>
                                          </p:val>
                                        </p:tav>
                                        <p:tav tm="100000">
                                          <p:val>
                                            <p:strVal val="#ppt_h"/>
                                          </p:val>
                                        </p:tav>
                                      </p:tavLst>
                                    </p:anim>
                                    <p:anim calcmode="lin" valueType="num">
                                      <p:cBhvr>
                                        <p:cTn id="85" dur="1000" fill="hold"/>
                                        <p:tgtEl>
                                          <p:spTgt spid="110"/>
                                        </p:tgtEl>
                                        <p:attrNameLst>
                                          <p:attrName>ppt_x</p:attrName>
                                        </p:attrNameLst>
                                      </p:cBhvr>
                                      <p:tavLst>
                                        <p:tav tm="0" fmla="#ppt_x+(cos(-2*pi*(1-$))*-#ppt_x-sin(-2*pi*(1-$))*(1-#ppt_y))*(1-$)">
                                          <p:val>
                                            <p:fltVal val="0"/>
                                          </p:val>
                                        </p:tav>
                                        <p:tav tm="100000">
                                          <p:val>
                                            <p:fltVal val="1"/>
                                          </p:val>
                                        </p:tav>
                                      </p:tavLst>
                                    </p:anim>
                                    <p:anim calcmode="lin" valueType="num">
                                      <p:cBhvr>
                                        <p:cTn id="86" dur="1000" fill="hold"/>
                                        <p:tgtEl>
                                          <p:spTgt spid="1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9" grpId="1" build="p" bldLvl="5" animBg="1" advAuto="0"/>
      <p:bldP spid="110" grpId="2" animBg="1" advAuto="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hape 114"/>
          <p:cNvSpPr>
            <a:spLocks noGrp="1"/>
          </p:cNvSpPr>
          <p:nvPr>
            <p:ph type="body" idx="1"/>
          </p:nvPr>
        </p:nvSpPr>
        <p:spPr>
          <a:xfrm>
            <a:off x="228600" y="1752600"/>
            <a:ext cx="8610600" cy="4419602"/>
          </a:xfrm>
          <a:prstGeom prst="rect">
            <a:avLst/>
          </a:prstGeom>
        </p:spPr>
        <p:txBody>
          <a:bodyPr lIns="0" tIns="0" rIns="0" bIns="0">
            <a:normAutofit/>
          </a:bodyPr>
          <a:lstStyle/>
          <a:p>
            <a:pPr marL="267588" lvl="0" indent="-267588" defTabSz="896111">
              <a:buSzTx/>
              <a:buNone/>
              <a:defRPr sz="1800"/>
            </a:pPr>
            <a:endParaRPr sz="2700" dirty="0"/>
          </a:p>
          <a:p>
            <a:pPr marL="267588" lvl="0" indent="-267588" defTabSz="896111">
              <a:buSzTx/>
              <a:buNone/>
              <a:defRPr sz="1800"/>
            </a:pPr>
            <a:r>
              <a:rPr sz="2700" dirty="0"/>
              <a:t>4) </a:t>
            </a:r>
            <a:r>
              <a:rPr sz="2700" b="1" dirty="0"/>
              <a:t>Linkage to Care and Community Resources</a:t>
            </a:r>
          </a:p>
          <a:p>
            <a:pPr marL="547144" lvl="1" indent="-161318" defTabSz="896111">
              <a:spcBef>
                <a:spcPts val="400"/>
              </a:spcBef>
              <a:buClr>
                <a:srgbClr val="0F6FC6"/>
              </a:buClr>
              <a:buFont typeface="Arial"/>
              <a:buChar char="•"/>
              <a:defRPr sz="1800"/>
            </a:pPr>
            <a:r>
              <a:rPr sz="2000" dirty="0"/>
              <a:t>Medical Case </a:t>
            </a:r>
            <a:r>
              <a:rPr sz="2000" dirty="0" smtClean="0"/>
              <a:t>Management</a:t>
            </a:r>
            <a:r>
              <a:rPr lang="en-US" sz="2000" dirty="0" smtClean="0"/>
              <a:t>, Mental Heath</a:t>
            </a:r>
            <a:endParaRPr sz="2000" dirty="0"/>
          </a:p>
          <a:p>
            <a:pPr marL="547144" lvl="1" indent="-161318" defTabSz="896111">
              <a:spcBef>
                <a:spcPts val="400"/>
              </a:spcBef>
              <a:buClr>
                <a:srgbClr val="0F6FC6"/>
              </a:buClr>
              <a:buFont typeface="Arial"/>
              <a:buChar char="•"/>
              <a:defRPr sz="1800"/>
            </a:pPr>
            <a:r>
              <a:rPr sz="2000" dirty="0"/>
              <a:t>Employment, </a:t>
            </a:r>
            <a:r>
              <a:rPr sz="2000" dirty="0" smtClean="0"/>
              <a:t>Education</a:t>
            </a:r>
            <a:endParaRPr sz="2000" dirty="0"/>
          </a:p>
          <a:p>
            <a:pPr marL="0" lvl="1" indent="385824" defTabSz="896111">
              <a:spcBef>
                <a:spcPts val="500"/>
              </a:spcBef>
              <a:buSzTx/>
              <a:buNone/>
              <a:defRPr sz="1800"/>
            </a:pPr>
            <a:endParaRPr sz="1700" dirty="0"/>
          </a:p>
          <a:p>
            <a:pPr marL="0" lvl="0" indent="0" defTabSz="896111">
              <a:buSzTx/>
              <a:buNone/>
              <a:defRPr sz="1800"/>
            </a:pPr>
            <a:r>
              <a:rPr sz="2500" dirty="0"/>
              <a:t>5) </a:t>
            </a:r>
            <a:r>
              <a:rPr sz="2500" b="1" dirty="0"/>
              <a:t>Structural Components</a:t>
            </a:r>
            <a:r>
              <a:rPr sz="2500" dirty="0"/>
              <a:t>:</a:t>
            </a:r>
          </a:p>
          <a:p>
            <a:pPr marL="779540" lvl="1" indent="-393714" defTabSz="896111">
              <a:spcBef>
                <a:spcPts val="500"/>
              </a:spcBef>
              <a:buClr>
                <a:srgbClr val="0F6FC6"/>
              </a:buClr>
              <a:buFont typeface="Arial"/>
              <a:buChar char="•"/>
              <a:defRPr sz="1800"/>
            </a:pPr>
            <a:r>
              <a:rPr sz="2000" dirty="0"/>
              <a:t>Lead Agency</a:t>
            </a:r>
          </a:p>
          <a:p>
            <a:pPr marL="779540" lvl="1" indent="-393714" defTabSz="896111">
              <a:spcBef>
                <a:spcPts val="500"/>
              </a:spcBef>
              <a:buClr>
                <a:srgbClr val="0F6FC6"/>
              </a:buClr>
              <a:buFont typeface="Arial"/>
              <a:buChar char="•"/>
              <a:defRPr sz="1800"/>
            </a:pPr>
            <a:r>
              <a:rPr sz="2000" dirty="0"/>
              <a:t>Sustainability (Creative Strategies for Funding)</a:t>
            </a:r>
          </a:p>
          <a:p>
            <a:pPr marL="779540" lvl="1" indent="-393714" defTabSz="896111">
              <a:spcBef>
                <a:spcPts val="500"/>
              </a:spcBef>
              <a:buClr>
                <a:srgbClr val="0F6FC6"/>
              </a:buClr>
              <a:buFont typeface="Arial"/>
              <a:buChar char="•"/>
              <a:defRPr sz="1800"/>
            </a:pPr>
            <a:r>
              <a:rPr sz="2000" dirty="0"/>
              <a:t>Blending administrative resources among collaborators</a:t>
            </a:r>
          </a:p>
        </p:txBody>
      </p:sp>
      <p:pic>
        <p:nvPicPr>
          <p:cNvPr id="115" name="image4.jpeg"/>
          <p:cNvPicPr/>
          <p:nvPr/>
        </p:nvPicPr>
        <p:blipFill>
          <a:blip r:embed="rId3">
            <a:extLst/>
          </a:blip>
          <a:stretch>
            <a:fillRect/>
          </a:stretch>
        </p:blipFill>
        <p:spPr>
          <a:xfrm>
            <a:off x="6705600" y="2895600"/>
            <a:ext cx="2057400" cy="1600200"/>
          </a:xfrm>
          <a:prstGeom prst="rect">
            <a:avLst/>
          </a:prstGeom>
          <a:ln w="12700">
            <a:miter lim="400000"/>
          </a:ln>
        </p:spPr>
      </p:pic>
      <p:sp>
        <p:nvSpPr>
          <p:cNvPr id="116" name="Shape 116"/>
          <p:cNvSpPr>
            <a:spLocks noGrp="1"/>
          </p:cNvSpPr>
          <p:nvPr>
            <p:ph type="title"/>
          </p:nvPr>
        </p:nvSpPr>
        <p:spPr>
          <a:xfrm>
            <a:off x="457200" y="914400"/>
            <a:ext cx="7696200" cy="762000"/>
          </a:xfrm>
          <a:prstGeom prst="rect">
            <a:avLst/>
          </a:prstGeom>
        </p:spPr>
        <p:txBody>
          <a:bodyPr>
            <a:normAutofit/>
          </a:bodyPr>
          <a:lstStyle>
            <a:lvl1pPr algn="ctr"/>
          </a:lstStyle>
          <a:p>
            <a:pPr lvl="0">
              <a:defRPr sz="1800">
                <a:solidFill>
                  <a:srgbClr val="000000"/>
                </a:solidFill>
              </a:defRPr>
            </a:pPr>
            <a:r>
              <a:rPr sz="5000" dirty="0">
                <a:solidFill>
                  <a:srgbClr val="04617B"/>
                </a:solidFill>
              </a:rPr>
              <a:t>Core Elements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15" presetClass="entr" presetSubtype="9" fill="hold" grpId="1" nodeType="clickEffect">
                                  <p:stCondLst>
                                    <p:cond delay="0"/>
                                  </p:stCondLst>
                                  <p:iterate>
                                    <p:tmAbs val="0"/>
                                  </p:iterate>
                                  <p:childTnLst>
                                    <p:set>
                                      <p:cBhvr>
                                        <p:cTn id="6" fill="hold"/>
                                        <p:tgtEl>
                                          <p:spTgt spid="115"/>
                                        </p:tgtEl>
                                        <p:attrNameLst>
                                          <p:attrName>style.visibility</p:attrName>
                                        </p:attrNameLst>
                                      </p:cBhvr>
                                      <p:to>
                                        <p:strVal val="visible"/>
                                      </p:to>
                                    </p:set>
                                    <p:anim calcmode="lin" valueType="num">
                                      <p:cBhvr>
                                        <p:cTn id="7" dur="500" fill="hold"/>
                                        <p:tgtEl>
                                          <p:spTgt spid="115"/>
                                        </p:tgtEl>
                                        <p:attrNameLst>
                                          <p:attrName>ppt_w</p:attrName>
                                        </p:attrNameLst>
                                      </p:cBhvr>
                                      <p:tavLst>
                                        <p:tav tm="0">
                                          <p:val>
                                            <p:fltVal val="0"/>
                                          </p:val>
                                        </p:tav>
                                        <p:tav tm="100000">
                                          <p:val>
                                            <p:strVal val="#ppt_w"/>
                                          </p:val>
                                        </p:tav>
                                      </p:tavLst>
                                    </p:anim>
                                    <p:anim calcmode="lin" valueType="num">
                                      <p:cBhvr>
                                        <p:cTn id="8" dur="500" fill="hold"/>
                                        <p:tgtEl>
                                          <p:spTgt spid="115"/>
                                        </p:tgtEl>
                                        <p:attrNameLst>
                                          <p:attrName>ppt_h</p:attrName>
                                        </p:attrNameLst>
                                      </p:cBhvr>
                                      <p:tavLst>
                                        <p:tav tm="0">
                                          <p:val>
                                            <p:fltVal val="0"/>
                                          </p:val>
                                        </p:tav>
                                        <p:tav tm="100000">
                                          <p:val>
                                            <p:strVal val="#ppt_h"/>
                                          </p:val>
                                        </p:tav>
                                      </p:tavLst>
                                    </p:anim>
                                    <p:anim calcmode="lin" valueType="num">
                                      <p:cBhvr>
                                        <p:cTn id="9" dur="500" fill="hold"/>
                                        <p:tgtEl>
                                          <p:spTgt spid="115"/>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11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1"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Shape 120"/>
          <p:cNvSpPr/>
          <p:nvPr/>
        </p:nvSpPr>
        <p:spPr>
          <a:xfrm>
            <a:off x="3200400" y="5613346"/>
            <a:ext cx="5791200" cy="872147"/>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b">
            <a:spAutoFit/>
          </a:bodyPr>
          <a:lstStyle/>
          <a:p>
            <a:pPr lvl="0" algn="ctr"/>
            <a:r>
              <a:rPr>
                <a:solidFill>
                  <a:srgbClr val="045C75"/>
                </a:solidFill>
                <a:latin typeface="Arial"/>
                <a:ea typeface="Arial"/>
                <a:cs typeface="Arial"/>
                <a:sym typeface="Arial"/>
              </a:rPr>
              <a:t>“Alone we can do so little; together we can do so much,”</a:t>
            </a:r>
            <a:endParaRPr sz="1200">
              <a:solidFill>
                <a:srgbClr val="045C75"/>
              </a:solidFill>
              <a:latin typeface="Constantia"/>
              <a:ea typeface="Constantia"/>
              <a:cs typeface="Constantia"/>
              <a:sym typeface="Constantia"/>
            </a:endParaRPr>
          </a:p>
          <a:p>
            <a:pPr lvl="0" algn="ctr"/>
            <a:r>
              <a:rPr>
                <a:solidFill>
                  <a:srgbClr val="045C75"/>
                </a:solidFill>
                <a:latin typeface="Arial"/>
                <a:ea typeface="Arial"/>
                <a:cs typeface="Arial"/>
                <a:sym typeface="Arial"/>
              </a:rPr>
              <a:t>Helen Keller</a:t>
            </a:r>
            <a:endParaRPr sz="1200">
              <a:solidFill>
                <a:srgbClr val="045C75"/>
              </a:solidFill>
              <a:latin typeface="Constantia"/>
              <a:ea typeface="Constantia"/>
              <a:cs typeface="Constantia"/>
              <a:sym typeface="Constantia"/>
            </a:endParaRPr>
          </a:p>
          <a:p>
            <a:pPr lvl="0" algn="ctr"/>
            <a:endParaRPr sz="1200">
              <a:solidFill>
                <a:srgbClr val="045C75"/>
              </a:solidFill>
              <a:latin typeface="Constantia"/>
              <a:ea typeface="Constantia"/>
              <a:cs typeface="Constantia"/>
              <a:sym typeface="Constantia"/>
            </a:endParaRPr>
          </a:p>
          <a:p>
            <a:pPr lvl="0" algn="ctr"/>
            <a:r>
              <a:rPr sz="1000">
                <a:solidFill>
                  <a:srgbClr val="045C75"/>
                </a:solidFill>
                <a:latin typeface="Arial"/>
                <a:ea typeface="Arial"/>
                <a:cs typeface="Arial"/>
                <a:sym typeface="Arial"/>
              </a:rPr>
              <a:t> Images Courtesy of Clara Acosta Glynn, LCSW and CCMC Corporate Communications </a:t>
            </a:r>
          </a:p>
        </p:txBody>
      </p:sp>
      <p:sp>
        <p:nvSpPr>
          <p:cNvPr id="121" name="Shape 121"/>
          <p:cNvSpPr>
            <a:spLocks noGrp="1"/>
          </p:cNvSpPr>
          <p:nvPr>
            <p:ph type="title"/>
          </p:nvPr>
        </p:nvSpPr>
        <p:spPr>
          <a:xfrm>
            <a:off x="685800" y="609600"/>
            <a:ext cx="8229600" cy="1143000"/>
          </a:xfrm>
          <a:prstGeom prst="rect">
            <a:avLst/>
          </a:prstGeom>
        </p:spPr>
        <p:txBody>
          <a:bodyPr>
            <a:normAutofit/>
          </a:bodyPr>
          <a:lstStyle>
            <a:lvl1pPr algn="ctr"/>
          </a:lstStyle>
          <a:p>
            <a:pPr lvl="0">
              <a:defRPr sz="1800">
                <a:solidFill>
                  <a:srgbClr val="000000"/>
                </a:solidFill>
              </a:defRPr>
            </a:pPr>
            <a:r>
              <a:rPr sz="5000" dirty="0">
                <a:solidFill>
                  <a:srgbClr val="04617B"/>
                </a:solidFill>
              </a:rPr>
              <a:t>Collaboration is Key…</a:t>
            </a:r>
          </a:p>
        </p:txBody>
      </p:sp>
      <p:pic>
        <p:nvPicPr>
          <p:cNvPr id="122" name="image5.jpeg" descr="Competition"/>
          <p:cNvPicPr/>
          <p:nvPr/>
        </p:nvPicPr>
        <p:blipFill>
          <a:blip r:embed="rId3">
            <a:extLst/>
          </a:blip>
          <a:stretch>
            <a:fillRect/>
          </a:stretch>
        </p:blipFill>
        <p:spPr>
          <a:xfrm>
            <a:off x="304800" y="2039453"/>
            <a:ext cx="2590800" cy="1770547"/>
          </a:xfrm>
          <a:prstGeom prst="rect">
            <a:avLst/>
          </a:prstGeom>
          <a:ln w="12700">
            <a:miter lim="400000"/>
          </a:ln>
        </p:spPr>
      </p:pic>
      <p:pic>
        <p:nvPicPr>
          <p:cNvPr id="123" name="image6.jpeg" descr="co-operation"/>
          <p:cNvPicPr/>
          <p:nvPr/>
        </p:nvPicPr>
        <p:blipFill>
          <a:blip r:embed="rId4">
            <a:extLst/>
          </a:blip>
          <a:stretch>
            <a:fillRect/>
          </a:stretch>
        </p:blipFill>
        <p:spPr>
          <a:xfrm>
            <a:off x="5715000" y="1905000"/>
            <a:ext cx="2743200" cy="1908568"/>
          </a:xfrm>
          <a:prstGeom prst="rect">
            <a:avLst/>
          </a:prstGeom>
          <a:ln w="12700">
            <a:miter lim="400000"/>
          </a:ln>
        </p:spPr>
      </p:pic>
      <p:pic>
        <p:nvPicPr>
          <p:cNvPr id="124" name="image7.jpeg" descr="Success"/>
          <p:cNvPicPr/>
          <p:nvPr/>
        </p:nvPicPr>
        <p:blipFill>
          <a:blip r:embed="rId5" cstate="print">
            <a:extLst/>
          </a:blip>
          <a:stretch>
            <a:fillRect/>
          </a:stretch>
        </p:blipFill>
        <p:spPr>
          <a:xfrm>
            <a:off x="2463791" y="3842020"/>
            <a:ext cx="1524021" cy="996260"/>
          </a:xfrm>
          <a:prstGeom prst="rect">
            <a:avLst/>
          </a:prstGeom>
          <a:ln w="12700">
            <a:miter lim="400000"/>
          </a:ln>
        </p:spPr>
      </p:pic>
      <p:pic>
        <p:nvPicPr>
          <p:cNvPr id="125" name="image8.jpeg" descr="Success2"/>
          <p:cNvPicPr/>
          <p:nvPr/>
        </p:nvPicPr>
        <p:blipFill>
          <a:blip r:embed="rId6">
            <a:extLst/>
          </a:blip>
          <a:stretch>
            <a:fillRect/>
          </a:stretch>
        </p:blipFill>
        <p:spPr>
          <a:xfrm>
            <a:off x="4317122" y="3859091"/>
            <a:ext cx="1527267" cy="962119"/>
          </a:xfrm>
          <a:prstGeom prst="rect">
            <a:avLst/>
          </a:prstGeom>
          <a:ln w="12700">
            <a:miter lim="400000"/>
          </a:ln>
        </p:spPr>
      </p:pic>
      <p:sp>
        <p:nvSpPr>
          <p:cNvPr id="126" name="Shape 126"/>
          <p:cNvSpPr/>
          <p:nvPr/>
        </p:nvSpPr>
        <p:spPr>
          <a:xfrm rot="10800000" flipH="1">
            <a:off x="3086099" y="2164850"/>
            <a:ext cx="2438401" cy="1524004"/>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6480" y="6171"/>
                </a:lnTo>
                <a:lnTo>
                  <a:pt x="8640" y="6171"/>
                </a:lnTo>
                <a:lnTo>
                  <a:pt x="8640" y="12343"/>
                </a:lnTo>
                <a:lnTo>
                  <a:pt x="4320" y="12343"/>
                </a:lnTo>
                <a:lnTo>
                  <a:pt x="4320" y="9257"/>
                </a:lnTo>
                <a:lnTo>
                  <a:pt x="0" y="15429"/>
                </a:lnTo>
                <a:lnTo>
                  <a:pt x="4320" y="21600"/>
                </a:lnTo>
                <a:lnTo>
                  <a:pt x="4320" y="18514"/>
                </a:lnTo>
                <a:lnTo>
                  <a:pt x="17280" y="18514"/>
                </a:lnTo>
                <a:lnTo>
                  <a:pt x="17280" y="21600"/>
                </a:lnTo>
                <a:lnTo>
                  <a:pt x="21600" y="15429"/>
                </a:lnTo>
                <a:lnTo>
                  <a:pt x="17280" y="9257"/>
                </a:lnTo>
                <a:lnTo>
                  <a:pt x="17280" y="12343"/>
                </a:lnTo>
                <a:lnTo>
                  <a:pt x="12960" y="12343"/>
                </a:lnTo>
                <a:lnTo>
                  <a:pt x="12960" y="6171"/>
                </a:lnTo>
                <a:lnTo>
                  <a:pt x="15120" y="6171"/>
                </a:lnTo>
                <a:close/>
              </a:path>
            </a:pathLst>
          </a:custGeom>
          <a:solidFill>
            <a:srgbClr val="FFFFFF"/>
          </a:solidFill>
          <a:ln>
            <a:solidFill/>
            <a:miter/>
          </a:ln>
        </p:spPr>
        <p:txBody>
          <a:bodyPr lIns="0" tIns="0" rIns="0" bIns="0"/>
          <a:lstStyle/>
          <a:p>
            <a:pPr lvl="0">
              <a:defRPr>
                <a:latin typeface="Arial"/>
                <a:ea typeface="Arial"/>
                <a:cs typeface="Arial"/>
                <a:sym typeface="Arial"/>
              </a:defRPr>
            </a:pPr>
            <a:endParaRPr/>
          </a:p>
        </p:txBody>
      </p:sp>
      <p:pic>
        <p:nvPicPr>
          <p:cNvPr id="127" name="image9.jpeg" descr="C:\Users\FERNANDEZ\AppData\Local\Microsoft\Windows\Temporary Internet Files\Content.Outlook\6YFD35SL\049.JPG"/>
          <p:cNvPicPr/>
          <p:nvPr/>
        </p:nvPicPr>
        <p:blipFill>
          <a:blip r:embed="rId7">
            <a:extLst/>
          </a:blip>
          <a:stretch>
            <a:fillRect/>
          </a:stretch>
        </p:blipFill>
        <p:spPr>
          <a:xfrm>
            <a:off x="129097" y="4870298"/>
            <a:ext cx="3074326" cy="1627231"/>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Shape 150"/>
          <p:cNvSpPr>
            <a:spLocks noGrp="1"/>
          </p:cNvSpPr>
          <p:nvPr>
            <p:ph type="title"/>
          </p:nvPr>
        </p:nvSpPr>
        <p:spPr>
          <a:xfrm>
            <a:off x="609600" y="609600"/>
            <a:ext cx="8153400" cy="914400"/>
          </a:xfrm>
          <a:prstGeom prst="rect">
            <a:avLst/>
          </a:prstGeom>
        </p:spPr>
        <p:txBody>
          <a:bodyPr>
            <a:normAutofit/>
          </a:bodyPr>
          <a:lstStyle>
            <a:lvl1pPr>
              <a:defRPr sz="3600"/>
            </a:lvl1pPr>
          </a:lstStyle>
          <a:p>
            <a:pPr lvl="0" algn="ctr">
              <a:defRPr sz="1800">
                <a:solidFill>
                  <a:srgbClr val="000000"/>
                </a:solidFill>
              </a:defRPr>
            </a:pPr>
            <a:r>
              <a:rPr sz="5000" dirty="0">
                <a:solidFill>
                  <a:schemeClr val="accent3">
                    <a:lumMod val="75000"/>
                  </a:schemeClr>
                </a:solidFill>
              </a:rPr>
              <a:t>Diffusion of the HYHIL Model</a:t>
            </a:r>
          </a:p>
        </p:txBody>
      </p:sp>
      <p:sp>
        <p:nvSpPr>
          <p:cNvPr id="151" name="Shape 151"/>
          <p:cNvSpPr>
            <a:spLocks noGrp="1"/>
          </p:cNvSpPr>
          <p:nvPr>
            <p:ph type="body" idx="1"/>
          </p:nvPr>
        </p:nvSpPr>
        <p:spPr>
          <a:xfrm>
            <a:off x="304800" y="1676400"/>
            <a:ext cx="8458200" cy="5029200"/>
          </a:xfrm>
          <a:prstGeom prst="rect">
            <a:avLst/>
          </a:prstGeom>
        </p:spPr>
        <p:txBody>
          <a:bodyPr lIns="0" tIns="0" rIns="0" bIns="0">
            <a:normAutofit/>
          </a:bodyPr>
          <a:lstStyle/>
          <a:p>
            <a:pPr marL="401183" lvl="1" indent="-401183" defTabSz="860265">
              <a:spcBef>
                <a:spcPts val="400"/>
              </a:spcBef>
              <a:buSzPct val="95000"/>
              <a:defRPr sz="1800"/>
            </a:pPr>
            <a:r>
              <a:rPr sz="2200" dirty="0"/>
              <a:t> </a:t>
            </a:r>
            <a:r>
              <a:rPr sz="2200" b="1" dirty="0"/>
              <a:t>5 Core Elements are adaptable</a:t>
            </a:r>
            <a:endParaRPr sz="1700" dirty="0"/>
          </a:p>
          <a:p>
            <a:pPr marL="0" lvl="1" indent="370391" algn="ctr" defTabSz="860265">
              <a:spcBef>
                <a:spcPts val="400"/>
              </a:spcBef>
              <a:buSzTx/>
              <a:buNone/>
              <a:defRPr sz="1800"/>
            </a:pPr>
            <a:endParaRPr sz="2200" b="1" dirty="0"/>
          </a:p>
          <a:p>
            <a:pPr marL="344708" indent="-361532" defTabSz="860265">
              <a:spcBef>
                <a:spcPts val="400"/>
              </a:spcBef>
              <a:buClr>
                <a:srgbClr val="0F6FC6"/>
              </a:buClr>
              <a:defRPr sz="1800"/>
            </a:pPr>
            <a:r>
              <a:rPr lang="en-US" sz="2200" b="1" dirty="0" smtClean="0"/>
              <a:t>Technical Assistance</a:t>
            </a:r>
            <a:endParaRPr sz="2200" b="1" dirty="0"/>
          </a:p>
          <a:p>
            <a:pPr marL="1038389" lvl="2" indent="-361532" defTabSz="860265">
              <a:spcBef>
                <a:spcPts val="400"/>
              </a:spcBef>
              <a:buClr>
                <a:srgbClr val="0F6FC6"/>
              </a:buClr>
              <a:defRPr sz="1800"/>
            </a:pPr>
            <a:r>
              <a:rPr sz="2200" b="1" dirty="0"/>
              <a:t> </a:t>
            </a:r>
            <a:r>
              <a:rPr sz="2300" dirty="0"/>
              <a:t>Collaboration drives Innovation</a:t>
            </a:r>
            <a:endParaRPr sz="2200" dirty="0"/>
          </a:p>
          <a:p>
            <a:pPr marL="0" lvl="1" indent="370391" defTabSz="860265">
              <a:spcBef>
                <a:spcPts val="400"/>
              </a:spcBef>
              <a:buSzTx/>
              <a:buNone/>
              <a:defRPr sz="1800"/>
            </a:pPr>
            <a:endParaRPr sz="2200" b="1" dirty="0"/>
          </a:p>
          <a:p>
            <a:pPr marL="344708" indent="-361532" defTabSz="860265">
              <a:spcBef>
                <a:spcPts val="400"/>
              </a:spcBef>
              <a:buClr>
                <a:srgbClr val="0F6FC6"/>
              </a:buClr>
              <a:defRPr sz="1800"/>
            </a:pPr>
            <a:r>
              <a:rPr sz="2200" b="1" dirty="0"/>
              <a:t>Social Impact</a:t>
            </a:r>
            <a:endParaRPr sz="2200" dirty="0"/>
          </a:p>
          <a:p>
            <a:pPr marL="1128104" lvl="3" indent="-208096" defTabSz="860265">
              <a:spcBef>
                <a:spcPts val="300"/>
              </a:spcBef>
              <a:defRPr sz="1800"/>
            </a:pPr>
            <a:r>
              <a:rPr dirty="0"/>
              <a:t>Vulnerable  Groups</a:t>
            </a:r>
            <a:endParaRPr sz="1700" dirty="0"/>
          </a:p>
          <a:p>
            <a:pPr marL="1067131" lvl="3" indent="-166577" defTabSz="860265">
              <a:spcBef>
                <a:spcPts val="300"/>
              </a:spcBef>
              <a:buClr>
                <a:srgbClr val="009DD9"/>
              </a:buClr>
              <a:defRPr sz="1800"/>
            </a:pPr>
            <a:r>
              <a:rPr sz="1600" dirty="0"/>
              <a:t>Business success based on collaboration </a:t>
            </a:r>
            <a:r>
              <a:rPr sz="1600" dirty="0" smtClean="0"/>
              <a:t>-</a:t>
            </a:r>
            <a:endParaRPr sz="1600" dirty="0"/>
          </a:p>
          <a:p>
            <a:pPr marL="1098977" lvl="3" indent="-198424" defTabSz="860265">
              <a:spcBef>
                <a:spcPts val="300"/>
              </a:spcBef>
              <a:buClr>
                <a:srgbClr val="009DD9"/>
              </a:buClr>
              <a:defRPr sz="1800"/>
            </a:pPr>
            <a:endParaRPr sz="1600" dirty="0"/>
          </a:p>
          <a:p>
            <a:pPr marL="0" lvl="1" indent="322307" defTabSz="860265">
              <a:spcBef>
                <a:spcPts val="300"/>
              </a:spcBef>
              <a:buSzTx/>
              <a:buNone/>
              <a:defRPr sz="1800"/>
            </a:pPr>
            <a:r>
              <a:rPr sz="2300" i="1" dirty="0"/>
              <a:t>“…Coordinate efforts across public health and health care system is beyond disease siloes.” Julie Scofield, Executive Director, NASTAD</a:t>
            </a:r>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hape 153"/>
          <p:cNvSpPr>
            <a:spLocks noGrp="1"/>
          </p:cNvSpPr>
          <p:nvPr>
            <p:ph type="title"/>
          </p:nvPr>
        </p:nvSpPr>
        <p:spPr>
          <a:xfrm>
            <a:off x="914400" y="152400"/>
            <a:ext cx="7543800" cy="1295400"/>
          </a:xfrm>
          <a:prstGeom prst="rect">
            <a:avLst/>
          </a:prstGeom>
        </p:spPr>
        <p:txBody>
          <a:bodyPr/>
          <a:lstStyle>
            <a:lvl1pPr>
              <a:defRPr>
                <a:solidFill>
                  <a:srgbClr val="007EAE"/>
                </a:solidFill>
              </a:defRPr>
            </a:lvl1pPr>
          </a:lstStyle>
          <a:p>
            <a:pPr lvl="0" algn="ctr">
              <a:defRPr sz="1800">
                <a:solidFill>
                  <a:srgbClr val="000000"/>
                </a:solidFill>
              </a:defRPr>
            </a:pPr>
            <a:r>
              <a:rPr sz="5000" b="1" dirty="0">
                <a:solidFill>
                  <a:schemeClr val="accent3">
                    <a:lumMod val="75000"/>
                  </a:schemeClr>
                </a:solidFill>
              </a:rPr>
              <a:t>Process of Diffusion </a:t>
            </a:r>
          </a:p>
        </p:txBody>
      </p:sp>
      <p:sp>
        <p:nvSpPr>
          <p:cNvPr id="154" name="Shape 154"/>
          <p:cNvSpPr>
            <a:spLocks noGrp="1"/>
          </p:cNvSpPr>
          <p:nvPr>
            <p:ph type="body" idx="1"/>
          </p:nvPr>
        </p:nvSpPr>
        <p:spPr>
          <a:xfrm>
            <a:off x="533400" y="1600200"/>
            <a:ext cx="8229601" cy="4937918"/>
          </a:xfrm>
          <a:prstGeom prst="rect">
            <a:avLst/>
          </a:prstGeom>
        </p:spPr>
        <p:txBody>
          <a:bodyPr/>
          <a:lstStyle/>
          <a:p>
            <a:pPr marL="0" lvl="0" indent="0" defTabSz="457200">
              <a:spcBef>
                <a:spcPts val="0"/>
              </a:spcBef>
              <a:buClrTx/>
              <a:buSzTx/>
              <a:buFontTx/>
              <a:buNone/>
              <a:defRPr sz="1800"/>
            </a:pPr>
            <a:r>
              <a:rPr sz="1900" b="1" dirty="0">
                <a:solidFill>
                  <a:srgbClr val="212121"/>
                </a:solidFill>
                <a:latin typeface="+mj-lt"/>
                <a:ea typeface="+mj-ea"/>
                <a:cs typeface="+mj-cs"/>
                <a:sym typeface="Helvetica"/>
              </a:rPr>
              <a:t>Local Dissemination</a:t>
            </a:r>
            <a:r>
              <a:rPr sz="1900" dirty="0">
                <a:solidFill>
                  <a:srgbClr val="212121"/>
                </a:solidFill>
                <a:latin typeface="+mj-lt"/>
                <a:ea typeface="+mj-ea"/>
                <a:cs typeface="+mj-cs"/>
                <a:sym typeface="Helvetica"/>
              </a:rPr>
              <a:t>: </a:t>
            </a:r>
          </a:p>
          <a:p>
            <a:pPr marL="210552" lvl="0" indent="-210552" defTabSz="457200">
              <a:spcBef>
                <a:spcPts val="0"/>
              </a:spcBef>
              <a:buClrTx/>
              <a:buSzPct val="100000"/>
              <a:buFontTx/>
              <a:buChar char="•"/>
              <a:defRPr sz="1800"/>
            </a:pPr>
            <a:r>
              <a:rPr sz="1900" dirty="0">
                <a:solidFill>
                  <a:srgbClr val="212121"/>
                </a:solidFill>
                <a:latin typeface="+mj-lt"/>
                <a:ea typeface="+mj-ea"/>
                <a:cs typeface="+mj-cs"/>
                <a:sym typeface="Helvetica"/>
              </a:rPr>
              <a:t>Ryan White Care Act- </a:t>
            </a:r>
            <a:r>
              <a:rPr sz="1900" dirty="0" smtClean="0">
                <a:solidFill>
                  <a:srgbClr val="212121"/>
                </a:solidFill>
                <a:latin typeface="+mj-lt"/>
                <a:ea typeface="+mj-ea"/>
                <a:cs typeface="+mj-cs"/>
                <a:sym typeface="Helvetica"/>
              </a:rPr>
              <a:t>Part</a:t>
            </a:r>
            <a:r>
              <a:rPr lang="en-US" sz="1900" dirty="0" smtClean="0">
                <a:solidFill>
                  <a:srgbClr val="212121"/>
                </a:solidFill>
                <a:latin typeface="+mj-lt"/>
                <a:ea typeface="+mj-ea"/>
                <a:cs typeface="+mj-cs"/>
                <a:sym typeface="Helvetica"/>
              </a:rPr>
              <a:t>s</a:t>
            </a:r>
            <a:r>
              <a:rPr sz="1900" dirty="0" smtClean="0">
                <a:solidFill>
                  <a:srgbClr val="212121"/>
                </a:solidFill>
                <a:latin typeface="+mj-lt"/>
                <a:ea typeface="+mj-ea"/>
                <a:cs typeface="+mj-cs"/>
                <a:sym typeface="Helvetica"/>
              </a:rPr>
              <a:t> </a:t>
            </a:r>
            <a:r>
              <a:rPr sz="1900" dirty="0">
                <a:solidFill>
                  <a:srgbClr val="212121"/>
                </a:solidFill>
                <a:latin typeface="+mj-lt"/>
                <a:ea typeface="+mj-ea"/>
                <a:cs typeface="+mj-cs"/>
                <a:sym typeface="Helvetica"/>
              </a:rPr>
              <a:t>A, B, D &amp;  Planning Consortium</a:t>
            </a:r>
          </a:p>
          <a:p>
            <a:pPr marL="0" lvl="0" indent="0" defTabSz="457200">
              <a:spcBef>
                <a:spcPts val="0"/>
              </a:spcBef>
              <a:buClrTx/>
              <a:buSzTx/>
              <a:buFontTx/>
              <a:buNone/>
              <a:defRPr sz="1800"/>
            </a:pPr>
            <a:endParaRPr sz="1900" dirty="0">
              <a:solidFill>
                <a:srgbClr val="212121"/>
              </a:solidFill>
              <a:latin typeface="+mj-lt"/>
              <a:ea typeface="+mj-ea"/>
              <a:cs typeface="+mj-cs"/>
              <a:sym typeface="Helvetica"/>
            </a:endParaRPr>
          </a:p>
          <a:p>
            <a:pPr marL="0" lvl="0" indent="0" defTabSz="457200">
              <a:spcBef>
                <a:spcPts val="0"/>
              </a:spcBef>
              <a:buClrTx/>
              <a:buSzTx/>
              <a:buFontTx/>
              <a:buNone/>
              <a:defRPr sz="1800"/>
            </a:pPr>
            <a:r>
              <a:rPr sz="1900" b="1" dirty="0">
                <a:solidFill>
                  <a:srgbClr val="212121"/>
                </a:solidFill>
                <a:latin typeface="+mj-lt"/>
                <a:ea typeface="+mj-ea"/>
                <a:cs typeface="+mj-cs"/>
                <a:sym typeface="Helvetica"/>
              </a:rPr>
              <a:t>Connecticut Dissemination:</a:t>
            </a:r>
            <a:r>
              <a:rPr sz="1900" dirty="0">
                <a:solidFill>
                  <a:srgbClr val="212121"/>
                </a:solidFill>
                <a:latin typeface="+mj-lt"/>
                <a:ea typeface="+mj-ea"/>
                <a:cs typeface="+mj-cs"/>
                <a:sym typeface="Helvetica"/>
              </a:rPr>
              <a:t> </a:t>
            </a:r>
          </a:p>
          <a:p>
            <a:pPr marL="180473" lvl="0" indent="-180473" defTabSz="457200">
              <a:spcBef>
                <a:spcPts val="0"/>
              </a:spcBef>
              <a:buClrTx/>
              <a:buSzPct val="100000"/>
              <a:buFontTx/>
              <a:buChar char="•"/>
              <a:defRPr sz="1800"/>
            </a:pPr>
            <a:r>
              <a:rPr sz="1900" dirty="0">
                <a:solidFill>
                  <a:srgbClr val="212121"/>
                </a:solidFill>
                <a:latin typeface="+mj-lt"/>
                <a:ea typeface="+mj-ea"/>
                <a:cs typeface="+mj-cs"/>
                <a:sym typeface="Helvetica"/>
              </a:rPr>
              <a:t>CT HIV/AIDS Identification &amp; Referral Task Force</a:t>
            </a:r>
            <a:endParaRPr sz="1900" dirty="0">
              <a:solidFill>
                <a:srgbClr val="212121"/>
              </a:solidFill>
              <a:latin typeface="Times Roman"/>
              <a:ea typeface="Times Roman"/>
              <a:cs typeface="Times Roman"/>
              <a:sym typeface="Times Roman"/>
            </a:endParaRPr>
          </a:p>
          <a:p>
            <a:pPr marL="180473" lvl="0" indent="-180473" defTabSz="457200">
              <a:spcBef>
                <a:spcPts val="0"/>
              </a:spcBef>
              <a:buClrTx/>
              <a:buSzPct val="100000"/>
              <a:buFontTx/>
              <a:buChar char="•"/>
              <a:defRPr sz="1800"/>
            </a:pPr>
            <a:r>
              <a:rPr sz="1900" dirty="0">
                <a:solidFill>
                  <a:srgbClr val="212121"/>
                </a:solidFill>
                <a:latin typeface="+mj-lt"/>
                <a:ea typeface="+mj-ea"/>
                <a:cs typeface="+mj-cs"/>
                <a:sym typeface="Helvetica"/>
              </a:rPr>
              <a:t>New England HIV Implementation Science Network 2</a:t>
            </a:r>
            <a:r>
              <a:rPr sz="1900" baseline="31999" dirty="0">
                <a:solidFill>
                  <a:srgbClr val="212121"/>
                </a:solidFill>
                <a:latin typeface="+mj-lt"/>
                <a:ea typeface="+mj-ea"/>
                <a:cs typeface="+mj-cs"/>
                <a:sym typeface="Helvetica"/>
              </a:rPr>
              <a:t>nd</a:t>
            </a:r>
            <a:r>
              <a:rPr sz="1900" dirty="0">
                <a:solidFill>
                  <a:srgbClr val="212121"/>
                </a:solidFill>
                <a:latin typeface="+mj-lt"/>
                <a:ea typeface="+mj-ea"/>
                <a:cs typeface="+mj-cs"/>
                <a:sym typeface="Helvetica"/>
              </a:rPr>
              <a:t> Annual </a:t>
            </a:r>
            <a:r>
              <a:rPr sz="1900" dirty="0" smtClean="0">
                <a:solidFill>
                  <a:srgbClr val="212121"/>
                </a:solidFill>
                <a:latin typeface="+mj-lt"/>
                <a:ea typeface="+mj-ea"/>
                <a:cs typeface="+mj-cs"/>
                <a:sym typeface="Helvetica"/>
              </a:rPr>
              <a:t>Symposium</a:t>
            </a:r>
            <a:r>
              <a:rPr sz="1900" dirty="0">
                <a:solidFill>
                  <a:srgbClr val="212121"/>
                </a:solidFill>
                <a:latin typeface="+mj-lt"/>
                <a:ea typeface="+mj-ea"/>
                <a:cs typeface="+mj-cs"/>
                <a:sym typeface="Helvetica"/>
              </a:rPr>
              <a:t>                                 </a:t>
            </a:r>
            <a:endParaRPr sz="1900" dirty="0">
              <a:solidFill>
                <a:srgbClr val="212121"/>
              </a:solidFill>
              <a:latin typeface="Times Roman"/>
              <a:ea typeface="Times Roman"/>
              <a:cs typeface="Times Roman"/>
              <a:sym typeface="Times Roman"/>
            </a:endParaRPr>
          </a:p>
          <a:p>
            <a:pPr marL="0" lvl="0" indent="0" defTabSz="457200">
              <a:spcBef>
                <a:spcPts val="0"/>
              </a:spcBef>
              <a:buClrTx/>
              <a:buSzTx/>
              <a:buFontTx/>
              <a:buNone/>
              <a:defRPr sz="1800"/>
            </a:pPr>
            <a:r>
              <a:rPr sz="1900" dirty="0">
                <a:solidFill>
                  <a:srgbClr val="212121"/>
                </a:solidFill>
                <a:latin typeface="+mj-lt"/>
                <a:ea typeface="+mj-ea"/>
                <a:cs typeface="+mj-cs"/>
                <a:sym typeface="Helvetica"/>
              </a:rPr>
              <a:t> </a:t>
            </a:r>
            <a:endParaRPr sz="1900" dirty="0">
              <a:solidFill>
                <a:srgbClr val="212121"/>
              </a:solidFill>
              <a:latin typeface="Times Roman"/>
              <a:ea typeface="Times Roman"/>
              <a:cs typeface="Times Roman"/>
              <a:sym typeface="Times Roman"/>
            </a:endParaRPr>
          </a:p>
          <a:p>
            <a:pPr marL="0" lvl="0" indent="0" defTabSz="457200">
              <a:spcBef>
                <a:spcPts val="0"/>
              </a:spcBef>
              <a:buClrTx/>
              <a:buSzTx/>
              <a:buFontTx/>
              <a:buNone/>
              <a:defRPr sz="1800"/>
            </a:pPr>
            <a:r>
              <a:rPr sz="1900" b="1" dirty="0">
                <a:solidFill>
                  <a:srgbClr val="212121"/>
                </a:solidFill>
                <a:latin typeface="+mj-lt"/>
                <a:ea typeface="+mj-ea"/>
                <a:cs typeface="+mj-cs"/>
                <a:sym typeface="Helvetica"/>
              </a:rPr>
              <a:t>National Reach:</a:t>
            </a:r>
          </a:p>
          <a:p>
            <a:pPr marL="170447" lvl="0" indent="-170447" defTabSz="457200">
              <a:spcBef>
                <a:spcPts val="0"/>
              </a:spcBef>
              <a:buClrTx/>
              <a:buSzPct val="100000"/>
              <a:buFontTx/>
              <a:buChar char="•"/>
              <a:defRPr sz="1800"/>
            </a:pPr>
            <a:r>
              <a:rPr sz="1900" dirty="0">
                <a:solidFill>
                  <a:srgbClr val="212121"/>
                </a:solidFill>
                <a:latin typeface="+mj-lt"/>
                <a:ea typeface="+mj-ea"/>
                <a:cs typeface="+mj-cs"/>
                <a:sym typeface="Helvetica"/>
              </a:rPr>
              <a:t>The White House’s Office of National AIDS Policy - </a:t>
            </a:r>
            <a:r>
              <a:rPr sz="1900" b="1" dirty="0">
                <a:solidFill>
                  <a:srgbClr val="212121"/>
                </a:solidFill>
                <a:latin typeface="+mj-lt"/>
                <a:ea typeface="+mj-ea"/>
                <a:cs typeface="+mj-cs"/>
                <a:sym typeface="Helvetica"/>
              </a:rPr>
              <a:t>National Women &amp; Girls HIV/AIDS Awareness Day</a:t>
            </a:r>
            <a:endParaRPr sz="1900" dirty="0">
              <a:solidFill>
                <a:srgbClr val="212121"/>
              </a:solidFill>
              <a:latin typeface="Times Roman"/>
              <a:ea typeface="Times Roman"/>
              <a:cs typeface="Times Roman"/>
              <a:sym typeface="Times Roman"/>
            </a:endParaRPr>
          </a:p>
          <a:p>
            <a:pPr marL="0" lvl="0" indent="0" defTabSz="457200">
              <a:spcBef>
                <a:spcPts val="0"/>
              </a:spcBef>
              <a:buClrTx/>
              <a:buSzTx/>
              <a:buFontTx/>
              <a:buNone/>
              <a:defRPr sz="1800"/>
            </a:pPr>
            <a:r>
              <a:rPr sz="1900" dirty="0">
                <a:solidFill>
                  <a:srgbClr val="212121"/>
                </a:solidFill>
                <a:latin typeface="+mj-lt"/>
                <a:ea typeface="+mj-ea"/>
                <a:cs typeface="+mj-cs"/>
                <a:sym typeface="Helvetica"/>
              </a:rPr>
              <a:t> </a:t>
            </a:r>
            <a:endParaRPr sz="1900" dirty="0">
              <a:solidFill>
                <a:srgbClr val="212121"/>
              </a:solidFill>
              <a:latin typeface="Times Roman"/>
              <a:ea typeface="Times Roman"/>
              <a:cs typeface="Times Roman"/>
              <a:sym typeface="Times Roman"/>
            </a:endParaRPr>
          </a:p>
          <a:p>
            <a:pPr marL="0" lvl="0" indent="0" defTabSz="457200">
              <a:spcBef>
                <a:spcPts val="0"/>
              </a:spcBef>
              <a:buClrTx/>
              <a:buSzTx/>
              <a:buFontTx/>
              <a:buNone/>
              <a:defRPr sz="1800"/>
            </a:pPr>
            <a:r>
              <a:rPr sz="1900" b="1" dirty="0">
                <a:solidFill>
                  <a:srgbClr val="212121"/>
                </a:solidFill>
                <a:latin typeface="+mj-lt"/>
                <a:ea typeface="+mj-ea"/>
                <a:cs typeface="+mj-cs"/>
                <a:sym typeface="Helvetica"/>
              </a:rPr>
              <a:t>International Reach :</a:t>
            </a:r>
            <a:r>
              <a:rPr sz="1900" dirty="0">
                <a:solidFill>
                  <a:srgbClr val="212121"/>
                </a:solidFill>
                <a:latin typeface="+mj-lt"/>
                <a:ea typeface="+mj-ea"/>
                <a:cs typeface="+mj-cs"/>
                <a:sym typeface="Helvetica"/>
              </a:rPr>
              <a:t>    </a:t>
            </a:r>
          </a:p>
          <a:p>
            <a:pPr marL="150394" lvl="0" indent="-150394" defTabSz="457200">
              <a:spcBef>
                <a:spcPts val="0"/>
              </a:spcBef>
              <a:buClrTx/>
              <a:buSzPct val="100000"/>
              <a:buFontTx/>
              <a:buChar char="•"/>
              <a:defRPr sz="1800"/>
            </a:pPr>
            <a:r>
              <a:rPr sz="1900" dirty="0">
                <a:solidFill>
                  <a:srgbClr val="212121"/>
                </a:solidFill>
                <a:latin typeface="+mj-lt"/>
                <a:ea typeface="+mj-ea"/>
                <a:cs typeface="+mj-cs"/>
                <a:sym typeface="Helvetica"/>
              </a:rPr>
              <a:t>XIV International AIDS Conference, Barcelona, Spain 2002</a:t>
            </a:r>
            <a:endParaRPr sz="1900" dirty="0">
              <a:solidFill>
                <a:srgbClr val="212121"/>
              </a:solidFill>
              <a:latin typeface="Times Roman"/>
              <a:ea typeface="Times Roman"/>
              <a:cs typeface="Times Roman"/>
              <a:sym typeface="Times Roman"/>
            </a:endParaRPr>
          </a:p>
          <a:p>
            <a:pPr marL="150394" lvl="0" indent="-150394" defTabSz="457200">
              <a:spcBef>
                <a:spcPts val="0"/>
              </a:spcBef>
              <a:buClrTx/>
              <a:buSzPct val="100000"/>
              <a:buFontTx/>
              <a:buChar char="•"/>
              <a:defRPr sz="1800"/>
            </a:pPr>
            <a:r>
              <a:rPr sz="1900" dirty="0">
                <a:solidFill>
                  <a:srgbClr val="212121"/>
                </a:solidFill>
                <a:latin typeface="+mj-lt"/>
                <a:ea typeface="+mj-ea"/>
                <a:cs typeface="+mj-cs"/>
                <a:sym typeface="Helvetica"/>
              </a:rPr>
              <a:t>International Association for Social Workers in Group Symposium </a:t>
            </a:r>
            <a:r>
              <a:rPr sz="1900" dirty="0" smtClean="0">
                <a:solidFill>
                  <a:srgbClr val="212121"/>
                </a:solidFill>
                <a:latin typeface="+mj-lt"/>
                <a:ea typeface="+mj-ea"/>
                <a:cs typeface="+mj-cs"/>
                <a:sym typeface="Helvetica"/>
              </a:rPr>
              <a:t>2015</a:t>
            </a:r>
            <a:endParaRPr lang="en-US" sz="1900" dirty="0" smtClean="0">
              <a:solidFill>
                <a:srgbClr val="212121"/>
              </a:solidFill>
              <a:latin typeface="+mj-lt"/>
              <a:ea typeface="+mj-ea"/>
              <a:cs typeface="+mj-cs"/>
              <a:sym typeface="Helvetica"/>
            </a:endParaRPr>
          </a:p>
          <a:p>
            <a:pPr marL="150394" lvl="0" indent="-150394" defTabSz="457200">
              <a:spcBef>
                <a:spcPts val="0"/>
              </a:spcBef>
              <a:buClrTx/>
              <a:buSzPct val="100000"/>
              <a:buFontTx/>
              <a:buChar char="•"/>
              <a:defRPr sz="1800"/>
            </a:pPr>
            <a:r>
              <a:rPr lang="en-US" sz="1900" dirty="0" smtClean="0">
                <a:solidFill>
                  <a:srgbClr val="212121"/>
                </a:solidFill>
                <a:latin typeface="+mj-lt"/>
                <a:ea typeface="+mj-ea"/>
                <a:cs typeface="+mj-cs"/>
                <a:sym typeface="Helvetica"/>
              </a:rPr>
              <a:t>OMICS 3</a:t>
            </a:r>
            <a:r>
              <a:rPr lang="en-US" sz="1900" baseline="30000" dirty="0" smtClean="0">
                <a:solidFill>
                  <a:srgbClr val="212121"/>
                </a:solidFill>
                <a:latin typeface="+mj-lt"/>
                <a:ea typeface="+mj-ea"/>
                <a:cs typeface="+mj-cs"/>
                <a:sym typeface="Helvetica"/>
              </a:rPr>
              <a:t>rd</a:t>
            </a:r>
            <a:r>
              <a:rPr lang="en-US" sz="1900" dirty="0" smtClean="0">
                <a:solidFill>
                  <a:srgbClr val="212121"/>
                </a:solidFill>
                <a:latin typeface="+mj-lt"/>
                <a:ea typeface="+mj-ea"/>
                <a:cs typeface="+mj-cs"/>
                <a:sym typeface="Helvetica"/>
              </a:rPr>
              <a:t> International HIV, STD, STI Conference</a:t>
            </a:r>
            <a:endParaRPr sz="1900" dirty="0">
              <a:solidFill>
                <a:srgbClr val="212121"/>
              </a:solidFill>
              <a:latin typeface="+mj-lt"/>
              <a:ea typeface="+mj-ea"/>
              <a:cs typeface="+mj-cs"/>
              <a:sym typeface="Helvetica"/>
            </a:endParaRPr>
          </a:p>
          <a:p>
            <a:pPr marL="0" lvl="0" indent="0" defTabSz="457200">
              <a:spcBef>
                <a:spcPts val="0"/>
              </a:spcBef>
              <a:buClrTx/>
              <a:buSzTx/>
              <a:buFontTx/>
              <a:buNone/>
              <a:defRPr sz="1800"/>
            </a:pPr>
            <a:endParaRPr sz="2100" dirty="0">
              <a:solidFill>
                <a:srgbClr val="212121"/>
              </a:solidFill>
              <a:latin typeface="+mj-lt"/>
              <a:ea typeface="+mj-ea"/>
              <a:cs typeface="+mj-cs"/>
              <a:sym typeface="Helvetica"/>
            </a:endParaRPr>
          </a:p>
          <a:p>
            <a:pPr marL="0" lvl="0" indent="0" defTabSz="457200">
              <a:spcBef>
                <a:spcPts val="0"/>
              </a:spcBef>
              <a:buClrTx/>
              <a:buSzTx/>
              <a:buFontTx/>
              <a:buNone/>
              <a:defRPr sz="1800"/>
            </a:pPr>
            <a:endParaRPr sz="2100" dirty="0">
              <a:solidFill>
                <a:srgbClr val="212121"/>
              </a:solidFill>
              <a:latin typeface="+mj-lt"/>
              <a:ea typeface="+mj-ea"/>
              <a:cs typeface="+mj-cs"/>
              <a:sym typeface="Helvetica"/>
            </a:endParaRPr>
          </a:p>
          <a:p>
            <a:pPr marL="0" lvl="0" indent="0" defTabSz="457200">
              <a:spcBef>
                <a:spcPts val="0"/>
              </a:spcBef>
              <a:buClrTx/>
              <a:buSzTx/>
              <a:buFontTx/>
              <a:buNone/>
              <a:defRPr sz="1800"/>
            </a:pPr>
            <a:endParaRPr sz="1500" dirty="0">
              <a:solidFill>
                <a:srgbClr val="212121"/>
              </a:solidFill>
              <a:latin typeface="Times Roman"/>
              <a:ea typeface="Times Roman"/>
              <a:cs typeface="Times Roman"/>
              <a:sym typeface="Times Roman"/>
            </a:endParaRPr>
          </a:p>
          <a:p>
            <a:pPr marL="0" lvl="0" indent="0" defTabSz="457200">
              <a:spcBef>
                <a:spcPts val="0"/>
              </a:spcBef>
              <a:buClrTx/>
              <a:buSzTx/>
              <a:buFontTx/>
              <a:buNone/>
              <a:defRPr sz="1800"/>
            </a:pPr>
            <a:r>
              <a:rPr sz="1500" dirty="0">
                <a:solidFill>
                  <a:srgbClr val="212121"/>
                </a:solidFill>
                <a:latin typeface="+mj-lt"/>
                <a:ea typeface="+mj-ea"/>
                <a:cs typeface="+mj-cs"/>
                <a:sym typeface="Helvetica"/>
              </a:rPr>
              <a:t>             </a:t>
            </a:r>
            <a:endParaRPr sz="1500" dirty="0">
              <a:solidFill>
                <a:srgbClr val="212121"/>
              </a:solidFill>
              <a:latin typeface="Times Roman"/>
              <a:ea typeface="Times Roman"/>
              <a:cs typeface="Times Roman"/>
              <a:sym typeface="Times Roman"/>
            </a:endParaRPr>
          </a:p>
        </p:txBody>
      </p:sp>
      <p:sp>
        <p:nvSpPr>
          <p:cNvPr id="155" name="Shape 155"/>
          <p:cNvSpPr>
            <a:spLocks noGrp="1"/>
          </p:cNvSpPr>
          <p:nvPr>
            <p:ph type="sldNum" sz="quarter" idx="2"/>
          </p:nvPr>
        </p:nvSpPr>
        <p:spPr>
          <a:prstGeom prst="rect">
            <a:avLst/>
          </a:prstGeom>
          <a:extLst>
            <a:ext uri="{C572A759-6A51-4108-AA02-DFA0A04FC94B}">
              <ma14:wrappingTextBoxFlag xmlns:ma14="http://schemas.microsoft.com/office/mac/drawingml/2011/main" xmlns="" val="1"/>
            </a:ext>
          </a:extLst>
        </p:spPr>
        <p:txBody>
          <a:body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14</a:t>
            </a:fld>
            <a:endParaRPr sz="1200">
              <a:solidFill>
                <a:srgbClr val="045C75"/>
              </a:solidFill>
            </a:endParaRPr>
          </a:p>
        </p:txBody>
      </p:sp>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Shape 135"/>
          <p:cNvSpPr>
            <a:spLocks noGrp="1"/>
          </p:cNvSpPr>
          <p:nvPr>
            <p:ph type="title"/>
          </p:nvPr>
        </p:nvSpPr>
        <p:spPr>
          <a:xfrm>
            <a:off x="533400" y="609599"/>
            <a:ext cx="8305800" cy="1066801"/>
          </a:xfrm>
          <a:prstGeom prst="rect">
            <a:avLst/>
          </a:prstGeom>
        </p:spPr>
        <p:txBody>
          <a:bodyPr>
            <a:normAutofit/>
          </a:bodyPr>
          <a:lstStyle/>
          <a:p>
            <a:pPr lvl="0" algn="ctr">
              <a:defRPr sz="1800">
                <a:solidFill>
                  <a:srgbClr val="000000"/>
                </a:solidFill>
              </a:defRPr>
            </a:pPr>
            <a:r>
              <a:rPr sz="4800" dirty="0" smtClean="0">
                <a:solidFill>
                  <a:srgbClr val="04617B"/>
                </a:solidFill>
              </a:rPr>
              <a:t> </a:t>
            </a:r>
            <a:r>
              <a:rPr sz="4800" b="1" dirty="0">
                <a:solidFill>
                  <a:srgbClr val="04617B"/>
                </a:solidFill>
              </a:rPr>
              <a:t>Challenges and </a:t>
            </a:r>
            <a:r>
              <a:rPr sz="4800" b="1" dirty="0" smtClean="0">
                <a:solidFill>
                  <a:srgbClr val="04617B"/>
                </a:solidFill>
              </a:rPr>
              <a:t>Success</a:t>
            </a:r>
            <a:r>
              <a:rPr lang="en-US" b="1" dirty="0" smtClean="0">
                <a:solidFill>
                  <a:srgbClr val="04617B"/>
                </a:solidFill>
              </a:rPr>
              <a:t/>
            </a:r>
            <a:br>
              <a:rPr lang="en-US" b="1" dirty="0" smtClean="0">
                <a:solidFill>
                  <a:srgbClr val="04617B"/>
                </a:solidFill>
              </a:rPr>
            </a:br>
            <a:r>
              <a:rPr lang="en-US" sz="800" b="1" dirty="0" smtClean="0">
                <a:solidFill>
                  <a:srgbClr val="04617B"/>
                </a:solidFill>
              </a:rPr>
              <a:t/>
            </a:r>
            <a:br>
              <a:rPr lang="en-US" sz="800" b="1" dirty="0" smtClean="0">
                <a:solidFill>
                  <a:srgbClr val="04617B"/>
                </a:solidFill>
              </a:rPr>
            </a:br>
            <a:endParaRPr sz="800" b="1" dirty="0">
              <a:solidFill>
                <a:srgbClr val="04617B"/>
              </a:solidFill>
            </a:endParaRPr>
          </a:p>
        </p:txBody>
      </p:sp>
      <p:sp>
        <p:nvSpPr>
          <p:cNvPr id="136" name="Shape 136"/>
          <p:cNvSpPr>
            <a:spLocks noGrp="1"/>
          </p:cNvSpPr>
          <p:nvPr>
            <p:ph type="body" idx="1"/>
          </p:nvPr>
        </p:nvSpPr>
        <p:spPr>
          <a:xfrm>
            <a:off x="4343400" y="1981200"/>
            <a:ext cx="4191000" cy="4549650"/>
          </a:xfrm>
          <a:prstGeom prst="rect">
            <a:avLst/>
          </a:prstGeom>
        </p:spPr>
        <p:txBody>
          <a:bodyPr lIns="0" tIns="0" rIns="0" bIns="0">
            <a:normAutofit/>
          </a:bodyPr>
          <a:lstStyle/>
          <a:p>
            <a:pPr marL="0" lvl="0" indent="0">
              <a:buNone/>
              <a:defRPr sz="1800"/>
            </a:pPr>
            <a:r>
              <a:rPr sz="2400" b="1" dirty="0"/>
              <a:t>Successes</a:t>
            </a:r>
            <a:r>
              <a:rPr sz="2400" dirty="0"/>
              <a:t>:</a:t>
            </a:r>
          </a:p>
          <a:p>
            <a:pPr marL="393699" lvl="1" indent="0">
              <a:spcAft>
                <a:spcPts val="1200"/>
              </a:spcAft>
              <a:buClr>
                <a:srgbClr val="0F6FC6"/>
              </a:buClr>
              <a:buNone/>
              <a:defRPr sz="1800"/>
            </a:pPr>
            <a:r>
              <a:rPr sz="2000" dirty="0"/>
              <a:t>Pooling </a:t>
            </a:r>
            <a:r>
              <a:rPr sz="2000" dirty="0" smtClean="0"/>
              <a:t>Resources</a:t>
            </a:r>
            <a:endParaRPr sz="2000" dirty="0"/>
          </a:p>
          <a:p>
            <a:pPr marL="393699" lvl="1" indent="0">
              <a:spcAft>
                <a:spcPts val="1200"/>
              </a:spcAft>
              <a:buClr>
                <a:srgbClr val="0F6FC6"/>
              </a:buClr>
              <a:buNone/>
              <a:defRPr sz="1800"/>
            </a:pPr>
            <a:r>
              <a:rPr sz="2000" dirty="0"/>
              <a:t>Effective </a:t>
            </a:r>
            <a:r>
              <a:rPr sz="2000" dirty="0" smtClean="0"/>
              <a:t>Advocacy</a:t>
            </a:r>
            <a:endParaRPr sz="2000" b="1" dirty="0"/>
          </a:p>
          <a:p>
            <a:pPr marL="393699" lvl="1" indent="0">
              <a:spcAft>
                <a:spcPts val="1200"/>
              </a:spcAft>
              <a:buClr>
                <a:srgbClr val="0F6FC6"/>
              </a:buClr>
              <a:buNone/>
              <a:defRPr sz="1800"/>
            </a:pPr>
            <a:r>
              <a:rPr sz="2000" b="1" dirty="0"/>
              <a:t>Effective: Reached over 40,000 </a:t>
            </a:r>
            <a:r>
              <a:rPr sz="2000" b="1" dirty="0" smtClean="0"/>
              <a:t>youth</a:t>
            </a:r>
            <a:endParaRPr sz="2000" b="1" dirty="0"/>
          </a:p>
          <a:p>
            <a:pPr marL="393699" lvl="1" indent="0">
              <a:spcAft>
                <a:spcPts val="1200"/>
              </a:spcAft>
              <a:buClr>
                <a:srgbClr val="0F6FC6"/>
              </a:buClr>
              <a:buNone/>
              <a:defRPr sz="1800"/>
            </a:pPr>
            <a:r>
              <a:rPr sz="2000" dirty="0" smtClean="0"/>
              <a:t>Shared </a:t>
            </a:r>
            <a:r>
              <a:rPr sz="2000" dirty="0"/>
              <a:t>Best </a:t>
            </a:r>
            <a:r>
              <a:rPr sz="2000" dirty="0" smtClean="0"/>
              <a:t>Practices</a:t>
            </a:r>
            <a:endParaRPr sz="2000" dirty="0"/>
          </a:p>
          <a:p>
            <a:pPr marL="393699" lvl="1" indent="0">
              <a:spcAft>
                <a:spcPts val="1200"/>
              </a:spcAft>
              <a:buClr>
                <a:srgbClr val="0F6FC6"/>
              </a:buClr>
              <a:buNone/>
              <a:defRPr sz="1800"/>
            </a:pPr>
            <a:r>
              <a:rPr sz="2000" dirty="0"/>
              <a:t>Evidence Informed  Approach of Prevention</a:t>
            </a:r>
          </a:p>
        </p:txBody>
      </p:sp>
      <p:sp>
        <p:nvSpPr>
          <p:cNvPr id="137" name="Shape 137"/>
          <p:cNvSpPr/>
          <p:nvPr/>
        </p:nvSpPr>
        <p:spPr>
          <a:xfrm>
            <a:off x="330200" y="1828801"/>
            <a:ext cx="3479800" cy="5232198"/>
          </a:xfrm>
          <a:prstGeom prst="rect">
            <a:avLst/>
          </a:prstGeom>
          <a:ln w="12700">
            <a:miter lim="400000"/>
          </a:ln>
          <a:extLst>
            <a:ext uri="{C572A759-6A51-4108-AA02-DFA0A04FC94B}">
              <ma14:wrappingTextBoxFlag xmlns:ma14="http://schemas.microsoft.com/office/mac/drawingml/2011/main" xmlns="" val="1"/>
            </a:ext>
          </a:extLst>
        </p:spPr>
        <p:txBody>
          <a:bodyPr wrap="square" lIns="45718" tIns="45718" rIns="45718" bIns="45718">
            <a:spAutoFit/>
          </a:bodyPr>
          <a:lstStyle/>
          <a:p>
            <a:pPr lvl="0">
              <a:spcBef>
                <a:spcPts val="600"/>
              </a:spcBef>
              <a:buClr>
                <a:srgbClr val="0BD0D9"/>
              </a:buClr>
              <a:buSzPct val="95000"/>
            </a:pPr>
            <a:r>
              <a:rPr sz="2400" b="1" dirty="0">
                <a:latin typeface="Constantia"/>
                <a:ea typeface="Constantia"/>
                <a:cs typeface="Constantia"/>
                <a:sym typeface="Constantia"/>
              </a:rPr>
              <a:t>Challenges:</a:t>
            </a:r>
          </a:p>
          <a:p>
            <a:pPr marL="393700" lvl="1">
              <a:spcBef>
                <a:spcPts val="400"/>
              </a:spcBef>
              <a:spcAft>
                <a:spcPts val="1200"/>
              </a:spcAft>
              <a:buClr>
                <a:srgbClr val="0F6FC6"/>
              </a:buClr>
              <a:buSzPct val="85000"/>
            </a:pPr>
            <a:r>
              <a:rPr sz="2000" dirty="0">
                <a:latin typeface="Constantia"/>
                <a:ea typeface="Constantia"/>
                <a:cs typeface="Constantia"/>
                <a:sym typeface="Constantia"/>
              </a:rPr>
              <a:t>Coordination –Lead </a:t>
            </a:r>
            <a:r>
              <a:rPr sz="2000" dirty="0" smtClean="0">
                <a:latin typeface="Constantia"/>
                <a:ea typeface="Constantia"/>
                <a:cs typeface="Constantia"/>
                <a:sym typeface="Constantia"/>
              </a:rPr>
              <a:t>Agency</a:t>
            </a:r>
            <a:endParaRPr sz="2000" dirty="0">
              <a:latin typeface="Constantia"/>
              <a:ea typeface="Constantia"/>
              <a:cs typeface="Constantia"/>
              <a:sym typeface="Constantia"/>
            </a:endParaRPr>
          </a:p>
          <a:p>
            <a:pPr marL="393700" lvl="1">
              <a:spcBef>
                <a:spcPts val="400"/>
              </a:spcBef>
              <a:spcAft>
                <a:spcPts val="1200"/>
              </a:spcAft>
              <a:buClr>
                <a:srgbClr val="0F6FC6"/>
              </a:buClr>
              <a:buSzPct val="85000"/>
            </a:pPr>
            <a:r>
              <a:rPr sz="2000" dirty="0">
                <a:latin typeface="Constantia"/>
                <a:ea typeface="Constantia"/>
                <a:cs typeface="Constantia"/>
                <a:sym typeface="Constantia"/>
              </a:rPr>
              <a:t>Getting Buy-in from </a:t>
            </a:r>
            <a:r>
              <a:rPr sz="2000" dirty="0" smtClean="0">
                <a:latin typeface="Constantia"/>
                <a:ea typeface="Constantia"/>
                <a:cs typeface="Constantia"/>
                <a:sym typeface="Constantia"/>
              </a:rPr>
              <a:t>stakeholders</a:t>
            </a:r>
            <a:endParaRPr sz="2000" dirty="0">
              <a:latin typeface="Constantia"/>
              <a:ea typeface="Constantia"/>
              <a:cs typeface="Constantia"/>
              <a:sym typeface="Constantia"/>
            </a:endParaRPr>
          </a:p>
          <a:p>
            <a:pPr marL="393700" lvl="1">
              <a:spcBef>
                <a:spcPts val="400"/>
              </a:spcBef>
              <a:spcAft>
                <a:spcPts val="1200"/>
              </a:spcAft>
              <a:buClr>
                <a:srgbClr val="0F6FC6"/>
              </a:buClr>
              <a:buSzPct val="85000"/>
            </a:pPr>
            <a:r>
              <a:rPr sz="2000" dirty="0">
                <a:latin typeface="Constantia"/>
                <a:ea typeface="Constantia"/>
                <a:cs typeface="Constantia"/>
                <a:sym typeface="Constantia"/>
              </a:rPr>
              <a:t>Overcoming Territorial</a:t>
            </a:r>
            <a:endParaRPr sz="2400" dirty="0">
              <a:latin typeface="Constantia"/>
              <a:ea typeface="Constantia"/>
              <a:cs typeface="Constantia"/>
              <a:sym typeface="Constantia"/>
            </a:endParaRPr>
          </a:p>
          <a:p>
            <a:pPr marL="393700" lvl="1">
              <a:spcBef>
                <a:spcPts val="400"/>
              </a:spcBef>
              <a:spcAft>
                <a:spcPts val="1200"/>
              </a:spcAft>
              <a:buClr>
                <a:srgbClr val="0F6FC6"/>
              </a:buClr>
              <a:buSzPct val="85000"/>
            </a:pPr>
            <a:r>
              <a:rPr sz="2000" dirty="0" smtClean="0">
                <a:latin typeface="Constantia"/>
                <a:ea typeface="Constantia"/>
                <a:cs typeface="Constantia"/>
                <a:sym typeface="Constantia"/>
              </a:rPr>
              <a:t>Ahead </a:t>
            </a:r>
            <a:r>
              <a:rPr sz="2000" dirty="0">
                <a:latin typeface="Constantia"/>
                <a:ea typeface="Constantia"/>
                <a:cs typeface="Constantia"/>
                <a:sym typeface="Constantia"/>
              </a:rPr>
              <a:t>of our time </a:t>
            </a:r>
            <a:endParaRPr lang="en-US" sz="2000" dirty="0" smtClean="0">
              <a:latin typeface="Constantia"/>
              <a:ea typeface="Constantia"/>
              <a:cs typeface="Constantia"/>
              <a:sym typeface="Constantia"/>
            </a:endParaRPr>
          </a:p>
          <a:p>
            <a:pPr marL="393700" lvl="1">
              <a:spcBef>
                <a:spcPts val="400"/>
              </a:spcBef>
              <a:spcAft>
                <a:spcPts val="1200"/>
              </a:spcAft>
              <a:buClr>
                <a:srgbClr val="0F6FC6"/>
              </a:buClr>
              <a:buSzPct val="85000"/>
            </a:pPr>
            <a:r>
              <a:rPr sz="2000" dirty="0" smtClean="0">
                <a:latin typeface="Constantia"/>
                <a:ea typeface="Constantia"/>
                <a:cs typeface="Constantia"/>
                <a:sym typeface="Constantia"/>
              </a:rPr>
              <a:t>Advocacy</a:t>
            </a:r>
            <a:endParaRPr sz="2400" dirty="0">
              <a:latin typeface="Constantia"/>
              <a:ea typeface="Constantia"/>
              <a:cs typeface="Constantia"/>
              <a:sym typeface="Constantia"/>
            </a:endParaRPr>
          </a:p>
          <a:p>
            <a:pPr marL="393700" lvl="1">
              <a:spcBef>
                <a:spcPts val="400"/>
              </a:spcBef>
              <a:spcAft>
                <a:spcPts val="1200"/>
              </a:spcAft>
              <a:buClr>
                <a:srgbClr val="0F6FC6"/>
              </a:buClr>
              <a:buSzPct val="85000"/>
            </a:pPr>
            <a:r>
              <a:rPr sz="2000" dirty="0" smtClean="0">
                <a:latin typeface="Constantia"/>
                <a:ea typeface="Constantia"/>
                <a:cs typeface="Constantia"/>
                <a:sym typeface="Constantia"/>
              </a:rPr>
              <a:t>Sustainability</a:t>
            </a:r>
            <a:endParaRPr lang="en-US" sz="2000" dirty="0" smtClean="0">
              <a:latin typeface="Constantia"/>
              <a:ea typeface="Constantia"/>
              <a:cs typeface="Constantia"/>
              <a:sym typeface="Constantia"/>
            </a:endParaRPr>
          </a:p>
          <a:p>
            <a:pPr marL="393700" lvl="1">
              <a:spcBef>
                <a:spcPts val="400"/>
              </a:spcBef>
              <a:buClr>
                <a:srgbClr val="0F6FC6"/>
              </a:buClr>
              <a:buSzPct val="85000"/>
            </a:pPr>
            <a:endParaRPr lang="en-US" sz="2000" dirty="0">
              <a:latin typeface="Constantia"/>
              <a:ea typeface="Constantia"/>
              <a:cs typeface="Constantia"/>
              <a:sym typeface="Constantia"/>
            </a:endParaRPr>
          </a:p>
          <a:p>
            <a:pPr marL="393700" lvl="1">
              <a:spcBef>
                <a:spcPts val="400"/>
              </a:spcBef>
              <a:buClr>
                <a:srgbClr val="0F6FC6"/>
              </a:buClr>
              <a:buSzPct val="85000"/>
            </a:pPr>
            <a:endParaRPr lang="en-US" sz="2000" dirty="0" smtClean="0">
              <a:latin typeface="Constantia"/>
              <a:ea typeface="Constantia"/>
              <a:cs typeface="Constantia"/>
              <a:sym typeface="Constantia"/>
            </a:endParaRPr>
          </a:p>
          <a:p>
            <a:pPr marL="393700" lvl="1">
              <a:spcBef>
                <a:spcPts val="400"/>
              </a:spcBef>
              <a:buClr>
                <a:srgbClr val="0F6FC6"/>
              </a:buClr>
              <a:buSzPct val="85000"/>
            </a:pPr>
            <a:endParaRPr sz="2000" dirty="0">
              <a:latin typeface="Constantia"/>
              <a:ea typeface="Constantia"/>
              <a:cs typeface="Constantia"/>
              <a:sym typeface="Constantia"/>
            </a:endParaRPr>
          </a:p>
        </p:txBody>
      </p:sp>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533400" y="381000"/>
            <a:ext cx="2743200" cy="1905000"/>
          </a:xfrm>
        </p:spPr>
        <p:txBody>
          <a:bodyPr/>
          <a:lstStyle/>
          <a:p>
            <a:r>
              <a:rPr lang="en-US" sz="4400" dirty="0" smtClean="0"/>
              <a:t>Purpose </a:t>
            </a:r>
            <a:br>
              <a:rPr lang="en-US" sz="4400" dirty="0" smtClean="0"/>
            </a:br>
            <a:r>
              <a:rPr lang="en-US" sz="4400" dirty="0" smtClean="0"/>
              <a:t>of the Consortia:</a:t>
            </a:r>
          </a:p>
        </p:txBody>
      </p:sp>
      <p:sp>
        <p:nvSpPr>
          <p:cNvPr id="9219" name="Content Placeholder 2"/>
          <p:cNvSpPr>
            <a:spLocks noGrp="1"/>
          </p:cNvSpPr>
          <p:nvPr>
            <p:ph type="body" sz="half" idx="2"/>
          </p:nvPr>
        </p:nvSpPr>
        <p:spPr>
          <a:xfrm>
            <a:off x="304800" y="2514601"/>
            <a:ext cx="2895600" cy="3733800"/>
          </a:xfrm>
        </p:spPr>
        <p:txBody>
          <a:bodyPr/>
          <a:lstStyle/>
          <a:p>
            <a:r>
              <a:rPr lang="en-US" sz="2000" dirty="0" smtClean="0"/>
              <a:t>Go beyond AIDS to prevent  AIDS</a:t>
            </a:r>
          </a:p>
          <a:p>
            <a:endParaRPr lang="en-US" sz="2000" dirty="0" smtClean="0"/>
          </a:p>
          <a:p>
            <a:r>
              <a:rPr lang="en-US" sz="2000" dirty="0"/>
              <a:t>Collaboration</a:t>
            </a:r>
          </a:p>
          <a:p>
            <a:pPr lvl="1"/>
            <a:r>
              <a:rPr lang="en-US" sz="2000" dirty="0"/>
              <a:t>Pooling of </a:t>
            </a:r>
            <a:r>
              <a:rPr lang="en-US" sz="2000" dirty="0" smtClean="0"/>
              <a:t>Resources</a:t>
            </a:r>
          </a:p>
          <a:p>
            <a:pPr marL="393700" lvl="1" indent="0">
              <a:buNone/>
            </a:pPr>
            <a:endParaRPr lang="en-US" sz="2000" dirty="0"/>
          </a:p>
          <a:p>
            <a:r>
              <a:rPr lang="en-US" sz="2000" dirty="0" smtClean="0"/>
              <a:t>Social Impact</a:t>
            </a:r>
          </a:p>
          <a:p>
            <a:pPr marL="617537" lvl="2" indent="-342900">
              <a:spcBef>
                <a:spcPts val="250"/>
              </a:spcBef>
              <a:buClr>
                <a:srgbClr val="0BD0D9"/>
              </a:buClr>
              <a:buSzPct val="95000"/>
              <a:buFont typeface="Arial" panose="020B0604020202020204" pitchFamily="34" charset="0"/>
              <a:buChar char="•"/>
            </a:pPr>
            <a:r>
              <a:rPr lang="en-US" sz="2000" dirty="0" smtClean="0"/>
              <a:t>Getting to Zero AIDS Free Generation </a:t>
            </a:r>
            <a:endParaRPr lang="en-US" sz="2000" dirty="0"/>
          </a:p>
          <a:p>
            <a:endParaRPr lang="en-US" sz="2000" dirty="0" smtClean="0"/>
          </a:p>
        </p:txBody>
      </p:sp>
      <p:pic>
        <p:nvPicPr>
          <p:cNvPr id="5" name="Picture Placeholder 4" descr="puzzle.ImmuneResponse.jpg"/>
          <p:cNvPicPr>
            <a:picLocks noGrp="1" noChangeAspect="1"/>
          </p:cNvPicPr>
          <p:nvPr>
            <p:ph type="pic" idx="1"/>
          </p:nvPr>
        </p:nvPicPr>
        <p:blipFill>
          <a:blip r:embed="rId3" cstate="print"/>
          <a:srcRect t="7442" b="7442"/>
          <a:stretch>
            <a:fillRect/>
          </a:stretch>
        </p:blipFill>
        <p:spPr>
          <a:xfrm rot="400792">
            <a:off x="4152943" y="1385130"/>
            <a:ext cx="3713914" cy="3410804"/>
          </a:xfrm>
        </p:spPr>
      </p:pic>
    </p:spTree>
    <p:extLst>
      <p:ext uri="{BB962C8B-B14F-4D97-AF65-F5344CB8AC3E}">
        <p14:creationId xmlns:p14="http://schemas.microsoft.com/office/powerpoint/2010/main" xmlns="" val="367968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5"/>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p:nvPr>
        </p:nvSpPr>
        <p:spPr>
          <a:xfrm>
            <a:off x="457200" y="381000"/>
            <a:ext cx="8229600" cy="1143000"/>
          </a:xfrm>
          <a:prstGeom prst="rect">
            <a:avLst/>
          </a:prstGeom>
        </p:spPr>
        <p:txBody>
          <a:bodyPr>
            <a:normAutofit/>
          </a:bodyPr>
          <a:lstStyle>
            <a:lvl1pPr algn="ctr"/>
          </a:lstStyle>
          <a:p>
            <a:pPr lvl="0">
              <a:defRPr sz="1800">
                <a:solidFill>
                  <a:srgbClr val="000000"/>
                </a:solidFill>
              </a:defRPr>
            </a:pPr>
            <a:r>
              <a:rPr sz="5000" b="1" dirty="0">
                <a:solidFill>
                  <a:srgbClr val="04617B"/>
                </a:solidFill>
              </a:rPr>
              <a:t>Resources</a:t>
            </a:r>
          </a:p>
        </p:txBody>
      </p:sp>
      <p:sp>
        <p:nvSpPr>
          <p:cNvPr id="164" name="Shape 164"/>
          <p:cNvSpPr>
            <a:spLocks noGrp="1"/>
          </p:cNvSpPr>
          <p:nvPr>
            <p:ph type="body" idx="1"/>
          </p:nvPr>
        </p:nvSpPr>
        <p:spPr>
          <a:xfrm>
            <a:off x="457200" y="1935163"/>
            <a:ext cx="8229600" cy="4389440"/>
          </a:xfrm>
          <a:prstGeom prst="rect">
            <a:avLst/>
          </a:prstGeom>
        </p:spPr>
        <p:txBody>
          <a:bodyPr lIns="0" tIns="0" rIns="0" bIns="0">
            <a:normAutofit/>
          </a:bodyPr>
          <a:lstStyle/>
          <a:p>
            <a:pPr marL="337097" lvl="0" indent="-337097">
              <a:defRPr sz="1800"/>
            </a:pPr>
            <a:r>
              <a:rPr sz="2000" dirty="0">
                <a:hlinkClick r:id="rId3"/>
              </a:rPr>
              <a:t>http://store.samhsa.gov/shin/content/SMA14-4884/SMA14-4884.pdf</a:t>
            </a:r>
            <a:endParaRPr sz="2000" dirty="0">
              <a:solidFill>
                <a:srgbClr val="0C599E"/>
              </a:solidFill>
            </a:endParaRPr>
          </a:p>
          <a:p>
            <a:pPr marL="337097" lvl="0" indent="-337097">
              <a:defRPr sz="1800"/>
            </a:pPr>
            <a:r>
              <a:rPr sz="2000" dirty="0">
                <a:hlinkClick r:id="rId4"/>
              </a:rPr>
              <a:t>www.Womenshealth.gov</a:t>
            </a:r>
            <a:endParaRPr sz="2000" dirty="0">
              <a:solidFill>
                <a:srgbClr val="0C599E"/>
              </a:solidFill>
            </a:endParaRPr>
          </a:p>
          <a:p>
            <a:pPr marL="337097" lvl="0" indent="-337097">
              <a:defRPr sz="1800"/>
            </a:pPr>
            <a:r>
              <a:rPr sz="2000" dirty="0">
                <a:hlinkClick r:id="rId5"/>
              </a:rPr>
              <a:t>www.WomensLaw.org</a:t>
            </a:r>
            <a:endParaRPr sz="2000" dirty="0">
              <a:solidFill>
                <a:srgbClr val="0C599E"/>
              </a:solidFill>
            </a:endParaRPr>
          </a:p>
          <a:p>
            <a:pPr marL="337097" lvl="0" indent="-337097">
              <a:defRPr sz="1800"/>
            </a:pPr>
            <a:r>
              <a:rPr sz="2000" i="1" dirty="0">
                <a:hlinkClick r:id="rId6"/>
              </a:rPr>
              <a:t>www.hhs.gov/ash/oah</a:t>
            </a:r>
            <a:endParaRPr sz="2000" i="1" dirty="0">
              <a:solidFill>
                <a:srgbClr val="0C599E"/>
              </a:solidFill>
            </a:endParaRPr>
          </a:p>
          <a:p>
            <a:pPr marL="337097" lvl="0" indent="-337097">
              <a:defRPr sz="1800"/>
            </a:pPr>
            <a:r>
              <a:rPr sz="2000" i="1" dirty="0">
                <a:hlinkClick r:id="rId7"/>
              </a:rPr>
              <a:t>www.</a:t>
            </a:r>
            <a:r>
              <a:rPr sz="2000" b="1" i="1" dirty="0">
                <a:hlinkClick r:id="rId7"/>
              </a:rPr>
              <a:t>plannedparenthood</a:t>
            </a:r>
            <a:r>
              <a:rPr sz="2000" i="1" dirty="0">
                <a:hlinkClick r:id="rId7"/>
              </a:rPr>
              <a:t>.org</a:t>
            </a:r>
            <a:endParaRPr sz="2000" i="1" dirty="0">
              <a:solidFill>
                <a:srgbClr val="0C599E"/>
              </a:solidFill>
            </a:endParaRPr>
          </a:p>
          <a:p>
            <a:pPr marL="337097" lvl="0" indent="-337097">
              <a:defRPr sz="1800"/>
            </a:pPr>
            <a:r>
              <a:rPr sz="2000" dirty="0">
                <a:hlinkClick r:id="rId8"/>
              </a:rPr>
              <a:t>www.NASTAD.org</a:t>
            </a:r>
            <a:endParaRPr sz="2000" u="sng" dirty="0">
              <a:solidFill>
                <a:srgbClr val="0C599E"/>
              </a:solidFill>
            </a:endParaRPr>
          </a:p>
          <a:p>
            <a:pPr marL="337097" lvl="0" indent="-337097">
              <a:defRPr sz="1800"/>
            </a:pPr>
            <a:r>
              <a:rPr sz="2000" u="sng" dirty="0">
                <a:solidFill>
                  <a:srgbClr val="0C599E"/>
                </a:solidFill>
              </a:rPr>
              <a:t>www.Hartford.gov</a:t>
            </a:r>
            <a:endParaRPr sz="2000" i="1" dirty="0">
              <a:solidFill>
                <a:srgbClr val="0C599E"/>
              </a:solidFill>
            </a:endParaRPr>
          </a:p>
          <a:p>
            <a:pPr marL="337097" lvl="0" indent="-337097">
              <a:defRPr sz="1800"/>
            </a:pPr>
            <a:r>
              <a:rPr sz="2000" b="1" dirty="0">
                <a:hlinkClick r:id="rId9"/>
              </a:rPr>
              <a:t>National Resource Center on Domestic Violence</a:t>
            </a:r>
            <a:endParaRPr sz="2000" b="1" dirty="0">
              <a:solidFill>
                <a:srgbClr val="0C599E"/>
              </a:solidFill>
            </a:endParaRPr>
          </a:p>
          <a:p>
            <a:pPr marL="697480" lvl="1" indent="-303781">
              <a:spcBef>
                <a:spcPts val="500"/>
              </a:spcBef>
              <a:buClr>
                <a:srgbClr val="0F6FC6"/>
              </a:buClr>
              <a:defRPr sz="1800"/>
            </a:pPr>
            <a:r>
              <a:rPr sz="2000" dirty="0">
                <a:hlinkClick r:id="rId10"/>
              </a:rPr>
              <a:t>www.nrcdv.org</a:t>
            </a:r>
          </a:p>
        </p:txBody>
      </p:sp>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533400"/>
            <a:ext cx="8305800" cy="5791200"/>
          </a:xfrm>
        </p:spPr>
        <p:txBody>
          <a:bodyPr>
            <a:normAutofit/>
          </a:bodyPr>
          <a:lstStyle/>
          <a:p>
            <a:pPr algn="ctr"/>
            <a:r>
              <a:rPr lang="en-US" dirty="0"/>
              <a:t/>
            </a:r>
            <a:br>
              <a:rPr lang="en-US" dirty="0"/>
            </a:br>
            <a:r>
              <a:rPr lang="en-US" sz="3200" b="1" dirty="0"/>
              <a:t>Thank you!</a:t>
            </a:r>
            <a:br>
              <a:rPr lang="en-US" sz="3200" b="1" dirty="0"/>
            </a:br>
            <a:r>
              <a:rPr lang="en-US" sz="3200" dirty="0"/>
              <a:t/>
            </a:r>
            <a:br>
              <a:rPr lang="en-US" sz="3200" dirty="0"/>
            </a:br>
            <a:r>
              <a:rPr lang="en-US" sz="3200" b="1" dirty="0" smtClean="0">
                <a:solidFill>
                  <a:srgbClr val="FF0000"/>
                </a:solidFill>
              </a:rPr>
              <a:t>Gracias!</a:t>
            </a:r>
            <a:r>
              <a:rPr lang="en-US" sz="3200" dirty="0" smtClean="0"/>
              <a:t/>
            </a:r>
            <a:br>
              <a:rPr lang="en-US" sz="3200" dirty="0" smtClean="0"/>
            </a:br>
            <a:r>
              <a:rPr lang="en-US" sz="3200" dirty="0"/>
              <a:t/>
            </a:r>
            <a:br>
              <a:rPr lang="en-US" sz="3200" dirty="0"/>
            </a:br>
            <a:r>
              <a:rPr lang="en-US" sz="3600" dirty="0" smtClean="0"/>
              <a:t>Follow HYHIL @</a:t>
            </a:r>
            <a:br>
              <a:rPr lang="en-US" sz="3600" dirty="0" smtClean="0"/>
            </a:br>
            <a:r>
              <a:rPr lang="en-US" sz="3600" dirty="0" smtClean="0"/>
              <a:t>connecticutchildrens.org</a:t>
            </a:r>
            <a:br>
              <a:rPr lang="en-US" sz="3600" dirty="0" smtClean="0"/>
            </a:br>
            <a:r>
              <a:rPr lang="en-US" sz="3600" dirty="0" smtClean="0"/>
              <a:t>FB: </a:t>
            </a:r>
            <a:r>
              <a:rPr lang="en-US" sz="3600" dirty="0" err="1" smtClean="0"/>
              <a:t>GetTested</a:t>
            </a:r>
            <a:r>
              <a:rPr lang="en-US" sz="3600" dirty="0"/>
              <a:t>/</a:t>
            </a:r>
            <a:r>
              <a:rPr lang="en-US" sz="3600" dirty="0" smtClean="0"/>
              <a:t>HYHIL</a:t>
            </a:r>
            <a:br>
              <a:rPr lang="en-US" sz="3600" dirty="0" smtClean="0"/>
            </a:br>
            <a:r>
              <a:rPr lang="en-US" sz="3600" dirty="0" smtClean="0"/>
              <a:t>Twitter:  HYHIL</a:t>
            </a:r>
            <a:r>
              <a:rPr lang="en-US" sz="3600" dirty="0"/>
              <a:t/>
            </a:r>
            <a:br>
              <a:rPr lang="en-US" sz="3600" dirty="0"/>
            </a:br>
            <a:endParaRPr lang="en-US" sz="3600" dirty="0"/>
          </a:p>
        </p:txBody>
      </p:sp>
    </p:spTree>
    <p:extLst>
      <p:ext uri="{BB962C8B-B14F-4D97-AF65-F5344CB8AC3E}">
        <p14:creationId xmlns:p14="http://schemas.microsoft.com/office/powerpoint/2010/main" xmlns="" val="957594955"/>
      </p:ext>
    </p:extLst>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377866_10150409916980959_528865958_8512350_1096859236_n.jpg"/>
          <p:cNvPicPr>
            <a:picLocks noChangeAspect="1"/>
          </p:cNvPicPr>
          <p:nvPr/>
        </p:nvPicPr>
        <p:blipFill>
          <a:blip r:embed="rId3" cstate="print"/>
          <a:stretch>
            <a:fillRect/>
          </a:stretch>
        </p:blipFill>
        <p:spPr>
          <a:xfrm>
            <a:off x="-76200" y="854930"/>
            <a:ext cx="9220200" cy="5998326"/>
          </a:xfrm>
          <a:prstGeom prst="rect">
            <a:avLst/>
          </a:prstGeom>
        </p:spPr>
      </p:pic>
      <p:sp>
        <p:nvSpPr>
          <p:cNvPr id="3" name="Title 2"/>
          <p:cNvSpPr>
            <a:spLocks noGrp="1"/>
          </p:cNvSpPr>
          <p:nvPr>
            <p:ph type="title"/>
          </p:nvPr>
        </p:nvSpPr>
        <p:spPr>
          <a:xfrm>
            <a:off x="431550" y="-338512"/>
            <a:ext cx="8204699" cy="1219200"/>
          </a:xfrm>
        </p:spPr>
        <p:txBody>
          <a:bodyPr>
            <a:normAutofit fontScale="90000"/>
          </a:bodyPr>
          <a:lstStyle/>
          <a:p>
            <a:r>
              <a:rPr lang="en-US" dirty="0">
                <a:solidFill>
                  <a:srgbClr val="FF0000"/>
                </a:solidFill>
              </a:rPr>
              <a:t> </a:t>
            </a:r>
            <a:r>
              <a:rPr lang="en-US" dirty="0" smtClean="0">
                <a:solidFill>
                  <a:srgbClr val="FF0000"/>
                </a:solidFill>
              </a:rPr>
              <a:t>In Recognition of World AIDS DAY</a:t>
            </a:r>
            <a:endParaRPr lang="en-US" dirty="0">
              <a:solidFill>
                <a:srgbClr val="FF0000"/>
              </a:solidFill>
            </a:endParaRPr>
          </a:p>
        </p:txBody>
      </p:sp>
    </p:spTree>
    <p:extLst>
      <p:ext uri="{BB962C8B-B14F-4D97-AF65-F5344CB8AC3E}">
        <p14:creationId xmlns:p14="http://schemas.microsoft.com/office/powerpoint/2010/main" xmlns="" val="2172767935"/>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image1.jpeg" descr="http://mediad.publicbroadcasting.net/p/wnpr/files/201409/HartfordCCMS.jpg"/>
          <p:cNvPicPr/>
          <p:nvPr/>
        </p:nvPicPr>
        <p:blipFill>
          <a:blip r:embed="rId3" cstate="print">
            <a:extLst/>
          </a:blip>
          <a:stretch>
            <a:fillRect/>
          </a:stretch>
        </p:blipFill>
        <p:spPr>
          <a:xfrm>
            <a:off x="3276600" y="5353049"/>
            <a:ext cx="2082167" cy="1440434"/>
          </a:xfrm>
          <a:prstGeom prst="rect">
            <a:avLst/>
          </a:prstGeom>
          <a:ln>
            <a:solidFill/>
          </a:ln>
          <a:effectLst>
            <a:outerShdw blurRad="50800" dist="38100" dir="2700000" rotWithShape="0">
              <a:srgbClr val="000000">
                <a:alpha val="40000"/>
              </a:srgbClr>
            </a:outerShdw>
          </a:effectLst>
        </p:spPr>
      </p:pic>
      <p:sp>
        <p:nvSpPr>
          <p:cNvPr id="68" name="Shape 68"/>
          <p:cNvSpPr>
            <a:spLocks noGrp="1"/>
          </p:cNvSpPr>
          <p:nvPr>
            <p:ph type="title"/>
          </p:nvPr>
        </p:nvSpPr>
        <p:spPr>
          <a:xfrm>
            <a:off x="140769" y="131401"/>
            <a:ext cx="8845571" cy="1058374"/>
          </a:xfrm>
          <a:prstGeom prst="rect">
            <a:avLst/>
          </a:prstGeom>
          <a:ln w="9525">
            <a:solidFill/>
            <a:miter lim="800000"/>
          </a:ln>
        </p:spPr>
        <p:txBody>
          <a:bodyPr>
            <a:normAutofit fontScale="90000"/>
          </a:bodyPr>
          <a:lstStyle>
            <a:lvl1pPr algn="ctr">
              <a:defRPr sz="3600">
                <a:ln w="9000">
                  <a:solidFill>
                    <a:srgbClr val="00A376"/>
                  </a:solidFill>
                </a:ln>
              </a:defRPr>
            </a:lvl1pPr>
          </a:lstStyle>
          <a:p>
            <a:pPr lvl="0">
              <a:defRPr sz="1800">
                <a:ln w="9525">
                  <a:noFill/>
                </a:ln>
                <a:solidFill>
                  <a:srgbClr val="000000"/>
                </a:solidFill>
              </a:defRPr>
            </a:pPr>
            <a:r>
              <a:rPr sz="4400" b="1" dirty="0">
                <a:ln w="9000">
                  <a:solidFill>
                    <a:srgbClr val="00A376"/>
                  </a:solidFill>
                </a:ln>
                <a:solidFill>
                  <a:schemeClr val="accent3">
                    <a:lumMod val="75000"/>
                  </a:schemeClr>
                </a:solidFill>
              </a:rPr>
              <a:t>Connecticut Children’s Medical Center</a:t>
            </a:r>
          </a:p>
        </p:txBody>
      </p:sp>
      <p:pic>
        <p:nvPicPr>
          <p:cNvPr id="69" name="image4.png" descr="89711BCH_2013neonatology_106041556_wm.png"/>
          <p:cNvPicPr/>
          <p:nvPr/>
        </p:nvPicPr>
        <p:blipFill>
          <a:blip r:embed="rId4" cstate="print">
            <a:extLst/>
          </a:blip>
          <a:stretch>
            <a:fillRect/>
          </a:stretch>
        </p:blipFill>
        <p:spPr>
          <a:xfrm>
            <a:off x="1752600" y="5638800"/>
            <a:ext cx="581029" cy="660402"/>
          </a:xfrm>
          <a:prstGeom prst="rect">
            <a:avLst/>
          </a:prstGeom>
          <a:ln w="12700">
            <a:miter lim="400000"/>
          </a:ln>
        </p:spPr>
      </p:pic>
      <p:pic>
        <p:nvPicPr>
          <p:cNvPr id="70" name="image5.png" descr="89711BCH_2013diabetes_106041556_wm.png"/>
          <p:cNvPicPr/>
          <p:nvPr/>
        </p:nvPicPr>
        <p:blipFill>
          <a:blip r:embed="rId5" cstate="print">
            <a:extLst/>
          </a:blip>
          <a:stretch>
            <a:fillRect/>
          </a:stretch>
        </p:blipFill>
        <p:spPr>
          <a:xfrm>
            <a:off x="6629400" y="5729570"/>
            <a:ext cx="561978" cy="687391"/>
          </a:xfrm>
          <a:prstGeom prst="rect">
            <a:avLst/>
          </a:prstGeom>
          <a:ln w="12700">
            <a:miter lim="400000"/>
          </a:ln>
        </p:spPr>
      </p:pic>
      <p:pic>
        <p:nvPicPr>
          <p:cNvPr id="6" name="image6.png"/>
          <p:cNvPicPr/>
          <p:nvPr/>
        </p:nvPicPr>
        <p:blipFill>
          <a:blip r:embed="rId6">
            <a:extLst/>
          </a:blip>
          <a:stretch>
            <a:fillRect/>
          </a:stretch>
        </p:blipFill>
        <p:spPr>
          <a:xfrm>
            <a:off x="1981200" y="1524000"/>
            <a:ext cx="5562600" cy="3600449"/>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Shape 74"/>
          <p:cNvSpPr>
            <a:spLocks noGrp="1"/>
          </p:cNvSpPr>
          <p:nvPr>
            <p:ph type="body" idx="1"/>
          </p:nvPr>
        </p:nvSpPr>
        <p:spPr>
          <a:xfrm>
            <a:off x="533400" y="2286000"/>
            <a:ext cx="1447800" cy="457200"/>
          </a:xfrm>
          <a:prstGeom prst="rect">
            <a:avLst/>
          </a:prstGeom>
        </p:spPr>
        <p:txBody>
          <a:bodyPr>
            <a:normAutofit/>
          </a:bodyPr>
          <a:lstStyle/>
          <a:p>
            <a:pPr lvl="0">
              <a:defRPr sz="1800" b="0">
                <a:solidFill>
                  <a:srgbClr val="000000"/>
                </a:solidFill>
              </a:defRPr>
            </a:pPr>
            <a:r>
              <a:rPr sz="2400" b="1" dirty="0">
                <a:solidFill>
                  <a:srgbClr val="04617B"/>
                </a:solidFill>
              </a:rPr>
              <a:t>Vision</a:t>
            </a:r>
          </a:p>
        </p:txBody>
      </p:sp>
      <p:sp>
        <p:nvSpPr>
          <p:cNvPr id="75" name="Shape 75"/>
          <p:cNvSpPr/>
          <p:nvPr/>
        </p:nvSpPr>
        <p:spPr>
          <a:xfrm>
            <a:off x="4774107" y="2208985"/>
            <a:ext cx="2020886" cy="369332"/>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a:spcBef>
                <a:spcPts val="500"/>
              </a:spcBef>
              <a:defRPr sz="2400" b="1">
                <a:solidFill>
                  <a:srgbClr val="04617B"/>
                </a:solidFill>
                <a:latin typeface="Constantia"/>
                <a:ea typeface="Constantia"/>
                <a:cs typeface="Constantia"/>
                <a:sym typeface="Constantia"/>
              </a:defRPr>
            </a:lvl1pPr>
          </a:lstStyle>
          <a:p>
            <a:pPr lvl="0">
              <a:defRPr sz="1800" b="0">
                <a:solidFill>
                  <a:srgbClr val="000000"/>
                </a:solidFill>
              </a:defRPr>
            </a:pPr>
            <a:r>
              <a:rPr sz="2400" b="1" dirty="0">
                <a:solidFill>
                  <a:srgbClr val="04617B"/>
                </a:solidFill>
              </a:rPr>
              <a:t>Approach</a:t>
            </a:r>
          </a:p>
        </p:txBody>
      </p:sp>
      <p:sp>
        <p:nvSpPr>
          <p:cNvPr id="76" name="Shape 76"/>
          <p:cNvSpPr/>
          <p:nvPr/>
        </p:nvSpPr>
        <p:spPr>
          <a:xfrm>
            <a:off x="304800" y="2743200"/>
            <a:ext cx="3789959" cy="3759201"/>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337097" lvl="0" indent="-337097">
              <a:spcBef>
                <a:spcPts val="500"/>
              </a:spcBef>
              <a:buClr>
                <a:srgbClr val="0BD0D9"/>
              </a:buClr>
              <a:buSzPct val="95000"/>
              <a:buFont typeface="Wingdings 2"/>
              <a:buChar char="●"/>
            </a:pPr>
            <a:r>
              <a:rPr sz="2000" dirty="0">
                <a:latin typeface="Constantia"/>
                <a:ea typeface="Constantia"/>
                <a:cs typeface="Constantia"/>
                <a:sym typeface="Constantia"/>
              </a:rPr>
              <a:t>Be a community resource and a national leader in addressing critical health needs and challenges of children on the local, regional, state, national and global levels</a:t>
            </a:r>
            <a:endParaRPr dirty="0">
              <a:latin typeface="Constantia"/>
              <a:ea typeface="Constantia"/>
              <a:cs typeface="Constantia"/>
              <a:sym typeface="Constantia"/>
            </a:endParaRPr>
          </a:p>
          <a:p>
            <a:pPr lvl="0">
              <a:spcBef>
                <a:spcPts val="500"/>
              </a:spcBef>
            </a:pPr>
            <a:endParaRPr sz="2000" dirty="0">
              <a:latin typeface="Constantia"/>
              <a:ea typeface="Constantia"/>
              <a:cs typeface="Constantia"/>
              <a:sym typeface="Constantia"/>
            </a:endParaRPr>
          </a:p>
          <a:p>
            <a:pPr marL="337097" lvl="0" indent="-337097">
              <a:spcBef>
                <a:spcPts val="500"/>
              </a:spcBef>
              <a:buClr>
                <a:srgbClr val="0BD0D9"/>
              </a:buClr>
              <a:buSzPct val="95000"/>
              <a:buFont typeface="Wingdings 2"/>
              <a:buChar char="●"/>
            </a:pPr>
            <a:r>
              <a:rPr sz="2000" dirty="0">
                <a:latin typeface="Constantia"/>
                <a:ea typeface="Constantia"/>
                <a:cs typeface="Constantia"/>
                <a:sym typeface="Constantia"/>
              </a:rPr>
              <a:t>Have a strong record of developing, supporting, and spreading innovative programs </a:t>
            </a:r>
          </a:p>
        </p:txBody>
      </p:sp>
      <p:sp>
        <p:nvSpPr>
          <p:cNvPr id="77" name="Shape 77"/>
          <p:cNvSpPr/>
          <p:nvPr/>
        </p:nvSpPr>
        <p:spPr>
          <a:xfrm>
            <a:off x="4774107" y="2692400"/>
            <a:ext cx="3789959" cy="3590727"/>
          </a:xfrm>
          <a:prstGeom prst="rect">
            <a:avLst/>
          </a:prstGeom>
          <a:ln w="12700">
            <a:miter lim="400000"/>
          </a:ln>
          <a:extLst>
            <a:ext uri="{C572A759-6A51-4108-AA02-DFA0A04FC94B}">
              <ma14:wrappingTextBoxFlag xmlns:ma14="http://schemas.microsoft.com/office/mac/drawingml/2011/main" xmlns="" val="1"/>
            </a:ext>
          </a:extLst>
        </p:spPr>
        <p:txBody>
          <a:bodyPr lIns="0" tIns="0" rIns="0" bIns="0">
            <a:spAutoFit/>
          </a:bodyPr>
          <a:lstStyle/>
          <a:p>
            <a:pPr marL="337097" lvl="0" indent="-337097">
              <a:spcBef>
                <a:spcPts val="500"/>
              </a:spcBef>
              <a:buClr>
                <a:srgbClr val="0BD0D9"/>
              </a:buClr>
              <a:buSzPct val="95000"/>
              <a:buFont typeface="Wingdings 2"/>
              <a:buChar char="●"/>
            </a:pPr>
            <a:r>
              <a:rPr sz="2000" dirty="0">
                <a:solidFill>
                  <a:srgbClr val="7030A0"/>
                </a:solidFill>
                <a:latin typeface="Constantia"/>
                <a:ea typeface="Constantia"/>
                <a:cs typeface="Constantia"/>
                <a:sym typeface="Constantia"/>
              </a:rPr>
              <a:t>Strengthening Programs</a:t>
            </a:r>
            <a:endParaRPr sz="2000" dirty="0">
              <a:latin typeface="Constantia"/>
              <a:ea typeface="Constantia"/>
              <a:cs typeface="Constantia"/>
              <a:sym typeface="Constantia"/>
            </a:endParaRPr>
          </a:p>
          <a:p>
            <a:pPr lvl="0">
              <a:spcBef>
                <a:spcPts val="500"/>
              </a:spcBef>
            </a:pPr>
            <a:r>
              <a:rPr sz="2000" dirty="0">
                <a:latin typeface="Constantia"/>
                <a:ea typeface="Constantia"/>
                <a:cs typeface="Constantia"/>
                <a:sym typeface="Constantia"/>
              </a:rPr>
              <a:t>- Evaluation tools</a:t>
            </a:r>
            <a:endParaRPr dirty="0">
              <a:latin typeface="Constantia"/>
              <a:ea typeface="Constantia"/>
              <a:cs typeface="Constantia"/>
              <a:sym typeface="Constantia"/>
            </a:endParaRPr>
          </a:p>
          <a:p>
            <a:pPr lvl="0">
              <a:spcBef>
                <a:spcPts val="500"/>
              </a:spcBef>
            </a:pPr>
            <a:r>
              <a:rPr sz="2000" dirty="0">
                <a:latin typeface="Constantia"/>
                <a:ea typeface="Constantia"/>
                <a:cs typeface="Constantia"/>
                <a:sym typeface="Constantia"/>
              </a:rPr>
              <a:t>- Access to resources</a:t>
            </a:r>
            <a:endParaRPr dirty="0">
              <a:latin typeface="Constantia"/>
              <a:ea typeface="Constantia"/>
              <a:cs typeface="Constantia"/>
              <a:sym typeface="Constantia"/>
            </a:endParaRPr>
          </a:p>
          <a:p>
            <a:pPr lvl="0">
              <a:spcBef>
                <a:spcPts val="500"/>
              </a:spcBef>
              <a:buClr>
                <a:srgbClr val="0BD0D9"/>
              </a:buClr>
              <a:buSzPct val="95000"/>
            </a:pPr>
            <a:endParaRPr sz="2000" dirty="0">
              <a:latin typeface="Constantia"/>
              <a:ea typeface="Constantia"/>
              <a:cs typeface="Constantia"/>
              <a:sym typeface="Constantia"/>
            </a:endParaRPr>
          </a:p>
          <a:p>
            <a:pPr marL="337097" lvl="0" indent="-337097">
              <a:spcBef>
                <a:spcPts val="500"/>
              </a:spcBef>
              <a:buClr>
                <a:srgbClr val="0BD0D9"/>
              </a:buClr>
              <a:buSzPct val="95000"/>
              <a:buFont typeface="Wingdings 2"/>
              <a:buChar char="●"/>
            </a:pPr>
            <a:r>
              <a:rPr sz="2000" dirty="0">
                <a:solidFill>
                  <a:srgbClr val="7030A0"/>
                </a:solidFill>
                <a:latin typeface="Constantia"/>
                <a:ea typeface="Constantia"/>
                <a:cs typeface="Constantia"/>
                <a:sym typeface="Constantia"/>
              </a:rPr>
              <a:t>Leveraging synergies across programs</a:t>
            </a:r>
            <a:endParaRPr sz="2000" dirty="0">
              <a:latin typeface="Constantia"/>
              <a:ea typeface="Constantia"/>
              <a:cs typeface="Constantia"/>
              <a:sym typeface="Constantia"/>
            </a:endParaRPr>
          </a:p>
          <a:p>
            <a:pPr lvl="0">
              <a:spcBef>
                <a:spcPts val="500"/>
              </a:spcBef>
            </a:pPr>
            <a:r>
              <a:rPr sz="2000" dirty="0">
                <a:latin typeface="Constantia"/>
                <a:ea typeface="Constantia"/>
                <a:cs typeface="Constantia"/>
                <a:sym typeface="Constantia"/>
              </a:rPr>
              <a:t> - Best practices</a:t>
            </a:r>
            <a:endParaRPr dirty="0">
              <a:latin typeface="Constantia"/>
              <a:ea typeface="Constantia"/>
              <a:cs typeface="Constantia"/>
              <a:sym typeface="Constantia"/>
            </a:endParaRPr>
          </a:p>
          <a:p>
            <a:pPr lvl="0">
              <a:spcBef>
                <a:spcPts val="500"/>
              </a:spcBef>
            </a:pPr>
            <a:r>
              <a:rPr sz="2000" dirty="0">
                <a:latin typeface="Constantia"/>
                <a:ea typeface="Constantia"/>
                <a:cs typeface="Constantia"/>
                <a:sym typeface="Constantia"/>
              </a:rPr>
              <a:t> -Promoting partnerships</a:t>
            </a:r>
            <a:endParaRPr dirty="0">
              <a:latin typeface="Constantia"/>
              <a:ea typeface="Constantia"/>
              <a:cs typeface="Constantia"/>
              <a:sym typeface="Constantia"/>
            </a:endParaRPr>
          </a:p>
          <a:p>
            <a:pPr lvl="0">
              <a:spcBef>
                <a:spcPts val="500"/>
              </a:spcBef>
            </a:pPr>
            <a:endParaRPr sz="2000" dirty="0">
              <a:latin typeface="Constantia"/>
              <a:ea typeface="Constantia"/>
              <a:cs typeface="Constantia"/>
              <a:sym typeface="Constantia"/>
            </a:endParaRPr>
          </a:p>
          <a:p>
            <a:pPr marL="306452" lvl="0" indent="-306452">
              <a:spcBef>
                <a:spcPts val="500"/>
              </a:spcBef>
              <a:buClr>
                <a:srgbClr val="0BD0D9"/>
              </a:buClr>
              <a:buSzPct val="95000"/>
              <a:buFont typeface="Wingdings 2"/>
              <a:buChar char="●"/>
            </a:pPr>
            <a:r>
              <a:rPr sz="2000" dirty="0">
                <a:solidFill>
                  <a:srgbClr val="7030A0"/>
                </a:solidFill>
                <a:latin typeface="Constantia"/>
                <a:ea typeface="Constantia"/>
                <a:cs typeface="Constantia"/>
                <a:sym typeface="Constantia"/>
              </a:rPr>
              <a:t>Incubating new innovations</a:t>
            </a:r>
          </a:p>
        </p:txBody>
      </p:sp>
      <p:sp>
        <p:nvSpPr>
          <p:cNvPr id="78" name="Shape 78"/>
          <p:cNvSpPr>
            <a:spLocks noGrp="1"/>
          </p:cNvSpPr>
          <p:nvPr>
            <p:ph type="title"/>
          </p:nvPr>
        </p:nvSpPr>
        <p:spPr>
          <a:xfrm>
            <a:off x="545007" y="838200"/>
            <a:ext cx="8458200" cy="1237489"/>
          </a:xfrm>
          <a:prstGeom prst="rect">
            <a:avLst/>
          </a:prstGeom>
        </p:spPr>
        <p:txBody>
          <a:bodyPr>
            <a:noAutofit/>
          </a:bodyPr>
          <a:lstStyle>
            <a:lvl1pPr algn="ctr">
              <a:defRPr sz="4000"/>
            </a:lvl1pPr>
          </a:lstStyle>
          <a:p>
            <a:pPr lvl="0">
              <a:defRPr sz="1800">
                <a:solidFill>
                  <a:srgbClr val="000000"/>
                </a:solidFill>
              </a:defRPr>
            </a:pPr>
            <a:r>
              <a:rPr sz="5000" b="1" dirty="0">
                <a:solidFill>
                  <a:srgbClr val="04617B"/>
                </a:solidFill>
              </a:rPr>
              <a:t>Office of Community Child Health</a:t>
            </a: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Shape 80"/>
          <p:cNvSpPr>
            <a:spLocks noGrp="1"/>
          </p:cNvSpPr>
          <p:nvPr>
            <p:ph type="title"/>
          </p:nvPr>
        </p:nvSpPr>
        <p:spPr>
          <a:xfrm>
            <a:off x="990600" y="685800"/>
            <a:ext cx="7884206" cy="1600200"/>
          </a:xfrm>
          <a:prstGeom prst="rect">
            <a:avLst/>
          </a:prstGeom>
        </p:spPr>
        <p:txBody>
          <a:bodyPr>
            <a:normAutofit fontScale="90000"/>
          </a:bodyPr>
          <a:lstStyle/>
          <a:p>
            <a:pPr lvl="0" algn="ctr" defTabSz="619597">
              <a:defRPr sz="1800">
                <a:solidFill>
                  <a:srgbClr val="000000"/>
                </a:solidFill>
              </a:defRPr>
            </a:pPr>
            <a:r>
              <a:rPr sz="3850" dirty="0">
                <a:solidFill>
                  <a:srgbClr val="04617B"/>
                </a:solidFill>
              </a:rPr>
              <a:t> </a:t>
            </a:r>
            <a:r>
              <a:rPr lang="en-US" sz="3850" dirty="0" smtClean="0">
                <a:solidFill>
                  <a:srgbClr val="04617B"/>
                </a:solidFill>
              </a:rPr>
              <a:t/>
            </a:r>
            <a:br>
              <a:rPr lang="en-US" sz="3850" dirty="0" smtClean="0">
                <a:solidFill>
                  <a:srgbClr val="04617B"/>
                </a:solidFill>
              </a:rPr>
            </a:br>
            <a:r>
              <a:rPr lang="en-US" sz="3850" dirty="0" smtClean="0">
                <a:solidFill>
                  <a:srgbClr val="04617B"/>
                </a:solidFill>
              </a:rPr>
              <a:t/>
            </a:r>
            <a:br>
              <a:rPr lang="en-US" sz="3850" dirty="0" smtClean="0">
                <a:solidFill>
                  <a:srgbClr val="04617B"/>
                </a:solidFill>
              </a:rPr>
            </a:br>
            <a:r>
              <a:rPr sz="3600" b="1" dirty="0" smtClean="0">
                <a:solidFill>
                  <a:srgbClr val="04617B"/>
                </a:solidFill>
              </a:rPr>
              <a:t>H</a:t>
            </a:r>
            <a:r>
              <a:rPr lang="en-US" sz="3600" b="1" dirty="0" smtClean="0">
                <a:solidFill>
                  <a:srgbClr val="04617B"/>
                </a:solidFill>
              </a:rPr>
              <a:t>artford </a:t>
            </a:r>
            <a:r>
              <a:rPr sz="3600" b="1" dirty="0" smtClean="0">
                <a:solidFill>
                  <a:srgbClr val="04617B"/>
                </a:solidFill>
              </a:rPr>
              <a:t>Y</a:t>
            </a:r>
            <a:r>
              <a:rPr lang="en-US" sz="3600" b="1" dirty="0" smtClean="0">
                <a:solidFill>
                  <a:srgbClr val="04617B"/>
                </a:solidFill>
              </a:rPr>
              <a:t>outh </a:t>
            </a:r>
            <a:r>
              <a:rPr sz="3600" b="1" dirty="0" smtClean="0">
                <a:solidFill>
                  <a:srgbClr val="04617B"/>
                </a:solidFill>
              </a:rPr>
              <a:t>H</a:t>
            </a:r>
            <a:r>
              <a:rPr lang="en-US" sz="3600" b="1" dirty="0" smtClean="0">
                <a:solidFill>
                  <a:srgbClr val="04617B"/>
                </a:solidFill>
              </a:rPr>
              <a:t>IV Identification </a:t>
            </a:r>
            <a:br>
              <a:rPr lang="en-US" sz="3600" b="1" dirty="0" smtClean="0">
                <a:solidFill>
                  <a:srgbClr val="04617B"/>
                </a:solidFill>
              </a:rPr>
            </a:br>
            <a:r>
              <a:rPr lang="en-US" sz="3600" b="1" dirty="0" smtClean="0">
                <a:solidFill>
                  <a:srgbClr val="04617B"/>
                </a:solidFill>
              </a:rPr>
              <a:t>&amp; </a:t>
            </a:r>
            <a:r>
              <a:rPr sz="3600" b="1" dirty="0" smtClean="0">
                <a:solidFill>
                  <a:srgbClr val="04617B"/>
                </a:solidFill>
              </a:rPr>
              <a:t>L</a:t>
            </a:r>
            <a:r>
              <a:rPr lang="en-US" sz="3600" b="1" dirty="0" smtClean="0">
                <a:solidFill>
                  <a:srgbClr val="04617B"/>
                </a:solidFill>
              </a:rPr>
              <a:t>inkage Consortia</a:t>
            </a:r>
            <a:r>
              <a:rPr sz="3600" b="1" dirty="0" smtClean="0">
                <a:solidFill>
                  <a:srgbClr val="04617B"/>
                </a:solidFill>
              </a:rPr>
              <a:t> </a:t>
            </a:r>
            <a:r>
              <a:rPr lang="en-US" sz="3600" b="1" dirty="0" smtClean="0">
                <a:solidFill>
                  <a:srgbClr val="04617B"/>
                </a:solidFill>
              </a:rPr>
              <a:t/>
            </a:r>
            <a:br>
              <a:rPr lang="en-US" sz="3600" b="1" dirty="0" smtClean="0">
                <a:solidFill>
                  <a:srgbClr val="04617B"/>
                </a:solidFill>
              </a:rPr>
            </a:br>
            <a:r>
              <a:rPr sz="3600" b="1" dirty="0" smtClean="0">
                <a:solidFill>
                  <a:srgbClr val="04617B"/>
                </a:solidFill>
              </a:rPr>
              <a:t>Mission</a:t>
            </a:r>
            <a:endParaRPr sz="3600" b="1" dirty="0">
              <a:solidFill>
                <a:srgbClr val="04617B"/>
              </a:solidFill>
            </a:endParaRPr>
          </a:p>
        </p:txBody>
      </p:sp>
      <p:sp>
        <p:nvSpPr>
          <p:cNvPr id="81" name="Shape 81"/>
          <p:cNvSpPr>
            <a:spLocks noGrp="1"/>
          </p:cNvSpPr>
          <p:nvPr>
            <p:ph type="body" idx="1"/>
          </p:nvPr>
        </p:nvSpPr>
        <p:spPr>
          <a:xfrm>
            <a:off x="307294" y="2667000"/>
            <a:ext cx="8610600" cy="4572001"/>
          </a:xfrm>
          <a:prstGeom prst="rect">
            <a:avLst/>
          </a:prstGeom>
        </p:spPr>
        <p:txBody>
          <a:bodyPr lIns="0" tIns="0" rIns="0" bIns="0">
            <a:normAutofit/>
          </a:bodyPr>
          <a:lstStyle/>
          <a:p>
            <a:pPr marL="0" lvl="0" indent="0" algn="just" defTabSz="877822">
              <a:buSzTx/>
              <a:buNone/>
              <a:defRPr sz="1800"/>
            </a:pPr>
            <a:r>
              <a:rPr lang="en-US" dirty="0"/>
              <a:t>T</a:t>
            </a:r>
            <a:r>
              <a:rPr sz="2600" dirty="0" smtClean="0"/>
              <a:t>o</a:t>
            </a:r>
            <a:r>
              <a:rPr sz="2600" dirty="0" smtClean="0">
                <a:solidFill>
                  <a:srgbClr val="FF0000"/>
                </a:solidFill>
              </a:rPr>
              <a:t> </a:t>
            </a:r>
            <a:r>
              <a:rPr sz="2600" dirty="0"/>
              <a:t>prevent</a:t>
            </a:r>
            <a:r>
              <a:rPr sz="2600" dirty="0">
                <a:solidFill>
                  <a:srgbClr val="FF0000"/>
                </a:solidFill>
              </a:rPr>
              <a:t> </a:t>
            </a:r>
            <a:r>
              <a:rPr sz="2600" dirty="0"/>
              <a:t>the transmission of HIV and sexually transmitted infections (STIs) </a:t>
            </a:r>
            <a:r>
              <a:rPr sz="2600" b="1" dirty="0"/>
              <a:t>among youth </a:t>
            </a:r>
            <a:r>
              <a:rPr sz="2600" dirty="0"/>
              <a:t>through </a:t>
            </a:r>
            <a:r>
              <a:rPr sz="2600" b="1" dirty="0"/>
              <a:t>innovative</a:t>
            </a:r>
            <a:r>
              <a:rPr sz="2600" dirty="0"/>
              <a:t> outreach and preventive education, to enhance </a:t>
            </a:r>
            <a:r>
              <a:rPr sz="2600" b="1" dirty="0"/>
              <a:t>youth-focused HIV/STI scree</a:t>
            </a:r>
            <a:r>
              <a:rPr sz="2600" dirty="0"/>
              <a:t>nings in </a:t>
            </a:r>
            <a:r>
              <a:rPr sz="2600" b="1" dirty="0"/>
              <a:t>collaboration</a:t>
            </a:r>
            <a:r>
              <a:rPr sz="2600" dirty="0"/>
              <a:t> with community agencies, to </a:t>
            </a:r>
            <a:r>
              <a:rPr sz="2600" b="1" dirty="0"/>
              <a:t>identify</a:t>
            </a:r>
            <a:r>
              <a:rPr sz="2600" dirty="0"/>
              <a:t> </a:t>
            </a:r>
            <a:r>
              <a:rPr sz="2600" dirty="0" smtClean="0"/>
              <a:t>HIV</a:t>
            </a:r>
            <a:r>
              <a:rPr lang="en-US" sz="2600" dirty="0" smtClean="0"/>
              <a:t>/STI</a:t>
            </a:r>
            <a:r>
              <a:rPr sz="2600" dirty="0" smtClean="0"/>
              <a:t> </a:t>
            </a:r>
            <a:r>
              <a:rPr sz="2600" dirty="0"/>
              <a:t>positive youth and </a:t>
            </a:r>
            <a:r>
              <a:rPr sz="2600" b="1" dirty="0"/>
              <a:t>link</a:t>
            </a:r>
            <a:r>
              <a:rPr sz="2600" dirty="0"/>
              <a:t> them into </a:t>
            </a:r>
            <a:r>
              <a:rPr sz="2600" dirty="0" smtClean="0"/>
              <a:t>care</a:t>
            </a:r>
            <a:r>
              <a:rPr lang="en-US" sz="2600" dirty="0" smtClean="0"/>
              <a:t>, c</a:t>
            </a:r>
            <a:r>
              <a:rPr sz="2600" dirty="0" smtClean="0"/>
              <a:t>ommunity resources</a:t>
            </a:r>
            <a:r>
              <a:rPr lang="en-US" sz="2600" dirty="0" smtClean="0"/>
              <a:t> and employment/career services</a:t>
            </a:r>
            <a:r>
              <a:rPr sz="2600" dirty="0" smtClean="0"/>
              <a:t>.</a:t>
            </a:r>
            <a:endParaRPr sz="2600" dirty="0"/>
          </a:p>
        </p:txBody>
      </p:sp>
      <p:pic>
        <p:nvPicPr>
          <p:cNvPr id="82" name="image8.gif" descr="C:\Users\Owner\AppData\Local\Microsoft\Windows\Temporary Internet Files\Content.IE5\2RZHP4TK\MM900283754[1].gif"/>
          <p:cNvPicPr/>
          <p:nvPr/>
        </p:nvPicPr>
        <p:blipFill>
          <a:blip r:embed="rId3">
            <a:extLst/>
          </a:blip>
          <a:stretch>
            <a:fillRect/>
          </a:stretch>
        </p:blipFill>
        <p:spPr>
          <a:xfrm>
            <a:off x="3888692" y="5410781"/>
            <a:ext cx="1447804" cy="1472340"/>
          </a:xfrm>
          <a:prstGeom prst="rect">
            <a:avLst/>
          </a:prstGeom>
          <a:ln w="12700">
            <a:miter lim="400000"/>
          </a:ln>
        </p:spPr>
      </p:pic>
    </p:spTree>
    <p:extLst>
      <p:ext uri="{BB962C8B-B14F-4D97-AF65-F5344CB8AC3E}">
        <p14:creationId xmlns:p14="http://schemas.microsoft.com/office/powerpoint/2010/main" xmlns="" val="2763879212"/>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Shape 86"/>
          <p:cNvSpPr>
            <a:spLocks noGrp="1"/>
          </p:cNvSpPr>
          <p:nvPr>
            <p:ph type="title"/>
          </p:nvPr>
        </p:nvSpPr>
        <p:spPr>
          <a:xfrm>
            <a:off x="457200" y="609600"/>
            <a:ext cx="8229600" cy="762000"/>
          </a:xfrm>
          <a:prstGeom prst="rect">
            <a:avLst/>
          </a:prstGeom>
        </p:spPr>
        <p:txBody>
          <a:bodyPr>
            <a:normAutofit/>
          </a:bodyPr>
          <a:lstStyle>
            <a:lvl1pPr algn="ctr">
              <a:defRPr sz="4800"/>
            </a:lvl1pPr>
          </a:lstStyle>
          <a:p>
            <a:pPr lvl="0">
              <a:defRPr sz="1800">
                <a:solidFill>
                  <a:srgbClr val="000000"/>
                </a:solidFill>
              </a:defRPr>
            </a:pPr>
            <a:r>
              <a:rPr sz="4800" b="1" dirty="0">
                <a:solidFill>
                  <a:srgbClr val="04617B"/>
                </a:solidFill>
              </a:rPr>
              <a:t>History of HYHIL</a:t>
            </a:r>
          </a:p>
        </p:txBody>
      </p:sp>
      <p:sp>
        <p:nvSpPr>
          <p:cNvPr id="87" name="Shape 87"/>
          <p:cNvSpPr>
            <a:spLocks noGrp="1"/>
          </p:cNvSpPr>
          <p:nvPr>
            <p:ph type="body" idx="1"/>
          </p:nvPr>
        </p:nvSpPr>
        <p:spPr>
          <a:xfrm>
            <a:off x="228600" y="1447799"/>
            <a:ext cx="8686800" cy="4988276"/>
          </a:xfrm>
          <a:prstGeom prst="rect">
            <a:avLst/>
          </a:prstGeom>
        </p:spPr>
        <p:txBody>
          <a:bodyPr lIns="0" tIns="0" rIns="0" bIns="0">
            <a:normAutofit/>
          </a:bodyPr>
          <a:lstStyle/>
          <a:p>
            <a:pPr marL="460029" lvl="0" indent="-460029" defTabSz="804672">
              <a:spcBef>
                <a:spcPts val="500"/>
              </a:spcBef>
              <a:defRPr sz="1800"/>
            </a:pPr>
            <a:r>
              <a:rPr sz="2400" b="1" dirty="0"/>
              <a:t>In 1999 Identified Needs</a:t>
            </a:r>
            <a:r>
              <a:rPr sz="2400" dirty="0"/>
              <a:t>:</a:t>
            </a:r>
          </a:p>
          <a:p>
            <a:pPr marL="641184" lvl="1" indent="-294728" defTabSz="804672">
              <a:spcBef>
                <a:spcPts val="500"/>
              </a:spcBef>
              <a:buClr>
                <a:srgbClr val="0F6FC6"/>
              </a:buClr>
              <a:defRPr sz="1800"/>
            </a:pPr>
            <a:r>
              <a:rPr sz="2100" dirty="0"/>
              <a:t>Collaboration</a:t>
            </a:r>
          </a:p>
          <a:p>
            <a:pPr marL="641184" lvl="1" indent="-294728" defTabSz="804672">
              <a:spcBef>
                <a:spcPts val="500"/>
              </a:spcBef>
              <a:buClr>
                <a:srgbClr val="0F6FC6"/>
              </a:buClr>
              <a:defRPr sz="1800"/>
            </a:pPr>
            <a:r>
              <a:rPr sz="2100" dirty="0"/>
              <a:t>Advocacy</a:t>
            </a:r>
          </a:p>
          <a:p>
            <a:pPr marL="641184" lvl="1" indent="-294728" defTabSz="804672">
              <a:spcBef>
                <a:spcPts val="500"/>
              </a:spcBef>
              <a:buClr>
                <a:srgbClr val="0F6FC6"/>
              </a:buClr>
              <a:defRPr sz="1800"/>
            </a:pPr>
            <a:r>
              <a:rPr sz="2100" dirty="0"/>
              <a:t>Improve health outcomes for youth affected HIV Disease</a:t>
            </a:r>
          </a:p>
          <a:p>
            <a:pPr marL="562991" lvl="1" indent="-216533" defTabSz="804672">
              <a:spcBef>
                <a:spcPts val="500"/>
              </a:spcBef>
              <a:buClr>
                <a:srgbClr val="0F6FC6"/>
              </a:buClr>
              <a:defRPr sz="1800"/>
            </a:pPr>
            <a:endParaRPr sz="1000" dirty="0"/>
          </a:p>
          <a:p>
            <a:pPr marL="460029" lvl="0" indent="-460029" defTabSz="804672">
              <a:spcBef>
                <a:spcPts val="500"/>
              </a:spcBef>
              <a:defRPr sz="1800"/>
            </a:pPr>
            <a:r>
              <a:rPr sz="2400" b="1" dirty="0"/>
              <a:t>Got out of AIDS in order to prevent AIDS</a:t>
            </a:r>
          </a:p>
          <a:p>
            <a:pPr marL="641184" lvl="1" indent="-294728" defTabSz="804672">
              <a:spcBef>
                <a:spcPts val="500"/>
              </a:spcBef>
              <a:buClr>
                <a:srgbClr val="0F6FC6"/>
              </a:buClr>
              <a:defRPr sz="1800"/>
            </a:pPr>
            <a:r>
              <a:rPr sz="2100" dirty="0"/>
              <a:t>Community engagement</a:t>
            </a:r>
          </a:p>
          <a:p>
            <a:pPr marL="641184" lvl="1" indent="-294728" defTabSz="804672">
              <a:spcBef>
                <a:spcPts val="500"/>
              </a:spcBef>
              <a:buClr>
                <a:srgbClr val="0F6FC6"/>
              </a:buClr>
              <a:defRPr sz="1800"/>
            </a:pPr>
            <a:r>
              <a:rPr sz="2100" dirty="0"/>
              <a:t>Convened roundtable discussions </a:t>
            </a:r>
          </a:p>
          <a:p>
            <a:pPr marL="641184" lvl="1" indent="-294728" defTabSz="804672">
              <a:spcBef>
                <a:spcPts val="500"/>
              </a:spcBef>
              <a:buClr>
                <a:srgbClr val="0F6FC6"/>
              </a:buClr>
              <a:defRPr sz="1800"/>
            </a:pPr>
            <a:r>
              <a:rPr sz="2100" dirty="0"/>
              <a:t>Secured seed funding </a:t>
            </a:r>
          </a:p>
          <a:p>
            <a:pPr marL="0" lvl="1" indent="346456" defTabSz="804672">
              <a:spcBef>
                <a:spcPts val="500"/>
              </a:spcBef>
              <a:buSzTx/>
              <a:buNone/>
              <a:defRPr sz="1800"/>
            </a:pPr>
            <a:endParaRPr sz="1000" dirty="0"/>
          </a:p>
          <a:p>
            <a:pPr marL="460029" lvl="0" indent="-460029" defTabSz="804672">
              <a:spcBef>
                <a:spcPts val="500"/>
              </a:spcBef>
              <a:defRPr sz="1800"/>
            </a:pPr>
            <a:r>
              <a:rPr sz="2400" b="1" dirty="0"/>
              <a:t>Established the Hartford Youth HIV Identification &amp; Linkage Consortium</a:t>
            </a:r>
          </a:p>
        </p:txBody>
      </p:sp>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Shape 101"/>
          <p:cNvSpPr/>
          <p:nvPr/>
        </p:nvSpPr>
        <p:spPr>
          <a:xfrm>
            <a:off x="2133599" y="6563362"/>
            <a:ext cx="6055976" cy="29463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200" i="1">
                <a:latin typeface="Constantia"/>
                <a:ea typeface="Constantia"/>
                <a:cs typeface="Constantia"/>
                <a:sym typeface="Constantia"/>
              </a:defRPr>
            </a:lvl1pPr>
          </a:lstStyle>
          <a:p>
            <a:pPr lvl="0">
              <a:defRPr sz="1800" i="0"/>
            </a:pPr>
            <a:r>
              <a:rPr sz="1200" i="1"/>
              <a:t>Information from: State of CT DPH  and Center for Disease Control &amp; Prevention</a:t>
            </a:r>
          </a:p>
        </p:txBody>
      </p:sp>
      <p:sp>
        <p:nvSpPr>
          <p:cNvPr id="102" name="Shape 102"/>
          <p:cNvSpPr>
            <a:spLocks noGrp="1"/>
          </p:cNvSpPr>
          <p:nvPr>
            <p:ph type="body" idx="1"/>
          </p:nvPr>
        </p:nvSpPr>
        <p:spPr>
          <a:xfrm>
            <a:off x="533400" y="1395730"/>
            <a:ext cx="8305800" cy="5295901"/>
          </a:xfrm>
          <a:prstGeom prst="rect">
            <a:avLst/>
          </a:prstGeom>
        </p:spPr>
        <p:txBody>
          <a:bodyPr lIns="0" tIns="0" rIns="0" bIns="0">
            <a:normAutofit/>
          </a:bodyPr>
          <a:lstStyle/>
          <a:p>
            <a:pPr marL="0" lvl="0" indent="0" defTabSz="493776">
              <a:lnSpc>
                <a:spcPct val="80000"/>
              </a:lnSpc>
              <a:spcBef>
                <a:spcPts val="200"/>
              </a:spcBef>
              <a:buSzTx/>
              <a:buNone/>
              <a:defRPr sz="1800"/>
            </a:pPr>
            <a:endParaRPr lang="en-US" sz="1800" b="1" dirty="0" smtClean="0"/>
          </a:p>
          <a:p>
            <a:pPr marL="0" lvl="0" indent="0" defTabSz="493776">
              <a:lnSpc>
                <a:spcPct val="80000"/>
              </a:lnSpc>
              <a:spcBef>
                <a:spcPts val="200"/>
              </a:spcBef>
              <a:buSzTx/>
              <a:buNone/>
              <a:defRPr sz="1800"/>
            </a:pPr>
            <a:r>
              <a:rPr sz="1800" b="1" dirty="0" smtClean="0"/>
              <a:t>10 </a:t>
            </a:r>
            <a:r>
              <a:rPr sz="1800" b="1" dirty="0"/>
              <a:t>million new yearly STD infections among 13-24 year olds</a:t>
            </a:r>
            <a:r>
              <a:rPr sz="1800" dirty="0"/>
              <a:t> which are surrogate markers for future HIV infections</a:t>
            </a:r>
          </a:p>
          <a:p>
            <a:pPr marL="0" lvl="1" indent="348495" defTabSz="493776">
              <a:spcBef>
                <a:spcPts val="500"/>
              </a:spcBef>
              <a:buSzTx/>
              <a:buNone/>
              <a:defRPr sz="1800"/>
            </a:pPr>
            <a:r>
              <a:rPr sz="1800" dirty="0"/>
              <a:t>2013 </a:t>
            </a:r>
            <a:r>
              <a:rPr sz="1800" u="sng" dirty="0"/>
              <a:t>CT STD </a:t>
            </a:r>
            <a:r>
              <a:rPr sz="1800" dirty="0"/>
              <a:t>cases reported: </a:t>
            </a:r>
          </a:p>
          <a:p>
            <a:pPr marL="0" lvl="0" indent="0" defTabSz="493776">
              <a:lnSpc>
                <a:spcPct val="80000"/>
              </a:lnSpc>
              <a:spcBef>
                <a:spcPts val="200"/>
              </a:spcBef>
              <a:buSzTx/>
              <a:buNone/>
              <a:defRPr sz="1800"/>
            </a:pPr>
            <a:r>
              <a:rPr sz="1800" dirty="0"/>
              <a:t>		Chlamydia –</a:t>
            </a:r>
            <a:r>
              <a:rPr sz="1800" b="1" dirty="0"/>
              <a:t>68% among 15-24 year olds</a:t>
            </a:r>
            <a:endParaRPr sz="1800" dirty="0"/>
          </a:p>
          <a:p>
            <a:pPr marL="0" lvl="0" indent="0" defTabSz="493776">
              <a:lnSpc>
                <a:spcPct val="80000"/>
              </a:lnSpc>
              <a:spcBef>
                <a:spcPts val="200"/>
              </a:spcBef>
              <a:buSzTx/>
              <a:buNone/>
              <a:defRPr sz="1800"/>
            </a:pPr>
            <a:r>
              <a:rPr sz="1800" dirty="0"/>
              <a:t>		Gonorrhea –</a:t>
            </a:r>
            <a:r>
              <a:rPr sz="1800" b="1" dirty="0"/>
              <a:t>49% among 10-24 year olds</a:t>
            </a:r>
            <a:endParaRPr sz="1800" dirty="0"/>
          </a:p>
          <a:p>
            <a:pPr marL="0" lvl="0" indent="0" defTabSz="493776">
              <a:lnSpc>
                <a:spcPct val="80000"/>
              </a:lnSpc>
              <a:spcBef>
                <a:spcPts val="200"/>
              </a:spcBef>
              <a:buSzTx/>
              <a:buNone/>
              <a:defRPr sz="1800"/>
            </a:pPr>
            <a:r>
              <a:rPr sz="1800" dirty="0"/>
              <a:t>		Syphilis – </a:t>
            </a:r>
            <a:r>
              <a:rPr sz="1800" b="1" dirty="0"/>
              <a:t>30% among 20-24 year olds </a:t>
            </a:r>
            <a:endParaRPr sz="1800" dirty="0"/>
          </a:p>
          <a:p>
            <a:pPr marL="0" lvl="0" indent="0" defTabSz="493776">
              <a:lnSpc>
                <a:spcPct val="80000"/>
              </a:lnSpc>
              <a:spcBef>
                <a:spcPts val="200"/>
              </a:spcBef>
              <a:buSzTx/>
              <a:buNone/>
              <a:defRPr sz="1800"/>
            </a:pPr>
            <a:endParaRPr sz="1800" dirty="0"/>
          </a:p>
          <a:p>
            <a:pPr marL="0" lvl="0" indent="0" defTabSz="493776">
              <a:spcBef>
                <a:spcPts val="500"/>
              </a:spcBef>
              <a:buSzTx/>
              <a:buNone/>
              <a:defRPr sz="1800"/>
            </a:pPr>
            <a:r>
              <a:rPr sz="1800" dirty="0"/>
              <a:t>There are </a:t>
            </a:r>
            <a:r>
              <a:rPr sz="1800" b="1" dirty="0"/>
              <a:t>10,637</a:t>
            </a:r>
            <a:r>
              <a:rPr sz="1800" dirty="0"/>
              <a:t> current cases of </a:t>
            </a:r>
            <a:r>
              <a:rPr sz="1800" u="sng" dirty="0"/>
              <a:t>HIV in CT </a:t>
            </a:r>
            <a:r>
              <a:rPr sz="1800" dirty="0"/>
              <a:t>as of 2013</a:t>
            </a:r>
          </a:p>
          <a:p>
            <a:pPr marL="0" lvl="0" indent="0" defTabSz="493776">
              <a:spcBef>
                <a:spcPts val="500"/>
              </a:spcBef>
              <a:buSzTx/>
              <a:buNone/>
              <a:defRPr sz="1800"/>
            </a:pPr>
            <a:r>
              <a:rPr sz="1800" b="1" dirty="0"/>
              <a:t>	33% </a:t>
            </a:r>
            <a:r>
              <a:rPr sz="1800" dirty="0" smtClean="0"/>
              <a:t>Black</a:t>
            </a:r>
            <a:r>
              <a:rPr lang="en-US" sz="1800" dirty="0" smtClean="0"/>
              <a:t>   </a:t>
            </a:r>
            <a:endParaRPr sz="1800" b="1" dirty="0"/>
          </a:p>
          <a:p>
            <a:pPr marL="0" lvl="0" indent="0" defTabSz="493776">
              <a:spcBef>
                <a:spcPts val="500"/>
              </a:spcBef>
              <a:buSzTx/>
              <a:buNone/>
              <a:defRPr sz="1800"/>
            </a:pPr>
            <a:r>
              <a:rPr sz="1800" b="1" dirty="0"/>
              <a:t>	32% </a:t>
            </a:r>
            <a:r>
              <a:rPr sz="1800" dirty="0"/>
              <a:t>Hispanic</a:t>
            </a:r>
            <a:endParaRPr sz="1800" b="1" dirty="0"/>
          </a:p>
          <a:p>
            <a:pPr marL="0" lvl="0" indent="0" defTabSz="493776">
              <a:spcBef>
                <a:spcPts val="500"/>
              </a:spcBef>
              <a:buSzTx/>
              <a:buNone/>
              <a:defRPr sz="1800"/>
            </a:pPr>
            <a:r>
              <a:rPr sz="1800" b="1" dirty="0"/>
              <a:t>	28% </a:t>
            </a:r>
            <a:r>
              <a:rPr sz="1800" dirty="0"/>
              <a:t>of new HIV cases in 2013 were</a:t>
            </a:r>
            <a:r>
              <a:rPr sz="1800" b="1" dirty="0"/>
              <a:t> 20-29 year olds</a:t>
            </a:r>
          </a:p>
          <a:p>
            <a:pPr marL="0" lvl="0" indent="0" defTabSz="493776">
              <a:spcBef>
                <a:spcPts val="500"/>
              </a:spcBef>
              <a:buSzTx/>
              <a:buNone/>
              <a:defRPr sz="1800"/>
            </a:pPr>
            <a:r>
              <a:rPr sz="1800" b="1" dirty="0"/>
              <a:t>	6% </a:t>
            </a:r>
            <a:r>
              <a:rPr sz="1800" dirty="0"/>
              <a:t>of new HIV cases in 2013 were</a:t>
            </a:r>
            <a:r>
              <a:rPr sz="1800" b="1" dirty="0"/>
              <a:t> under 20</a:t>
            </a:r>
            <a:endParaRPr sz="1800" dirty="0"/>
          </a:p>
          <a:p>
            <a:pPr marL="0" lvl="0" indent="0" defTabSz="493776">
              <a:lnSpc>
                <a:spcPct val="80000"/>
              </a:lnSpc>
              <a:spcBef>
                <a:spcPts val="200"/>
              </a:spcBef>
              <a:buSzTx/>
              <a:buNone/>
              <a:defRPr sz="1800"/>
            </a:pPr>
            <a:endParaRPr lang="en-US" sz="1800" dirty="0" smtClean="0"/>
          </a:p>
          <a:p>
            <a:pPr marL="0" lvl="0" indent="0" defTabSz="493776">
              <a:lnSpc>
                <a:spcPct val="80000"/>
              </a:lnSpc>
              <a:spcBef>
                <a:spcPts val="200"/>
              </a:spcBef>
              <a:buSzTx/>
              <a:buNone/>
              <a:defRPr sz="1800"/>
            </a:pPr>
            <a:r>
              <a:rPr sz="1800" dirty="0" smtClean="0"/>
              <a:t>CT </a:t>
            </a:r>
            <a:r>
              <a:rPr sz="1800" dirty="0"/>
              <a:t>ranked 7</a:t>
            </a:r>
            <a:r>
              <a:rPr sz="1800" baseline="29528" dirty="0"/>
              <a:t>th</a:t>
            </a:r>
            <a:r>
              <a:rPr sz="1800" dirty="0"/>
              <a:t> in AIDS </a:t>
            </a:r>
            <a:r>
              <a:rPr sz="1800" dirty="0" smtClean="0"/>
              <a:t>cases</a:t>
            </a:r>
            <a:r>
              <a:rPr lang="en-US" sz="1800" dirty="0" smtClean="0"/>
              <a:t> </a:t>
            </a:r>
            <a:endParaRPr sz="1800" dirty="0"/>
          </a:p>
          <a:p>
            <a:pPr marL="0" lvl="0" indent="14297" defTabSz="493776">
              <a:lnSpc>
                <a:spcPct val="80000"/>
              </a:lnSpc>
              <a:spcBef>
                <a:spcPts val="200"/>
              </a:spcBef>
              <a:buSzTx/>
              <a:buNone/>
              <a:defRPr sz="1800"/>
            </a:pPr>
            <a:endParaRPr sz="1800" dirty="0"/>
          </a:p>
          <a:p>
            <a:pPr marL="0" lvl="0" indent="0" defTabSz="493776">
              <a:lnSpc>
                <a:spcPct val="80000"/>
              </a:lnSpc>
              <a:spcBef>
                <a:spcPts val="200"/>
              </a:spcBef>
              <a:buSzTx/>
              <a:buNone/>
              <a:defRPr sz="1800"/>
            </a:pPr>
            <a:r>
              <a:rPr sz="1800" dirty="0"/>
              <a:t>Cost Effective - </a:t>
            </a:r>
            <a:r>
              <a:rPr sz="1800" b="1" dirty="0"/>
              <a:t>$16 Billion in health care costs/year</a:t>
            </a:r>
          </a:p>
        </p:txBody>
      </p:sp>
      <p:sp>
        <p:nvSpPr>
          <p:cNvPr id="103" name="Shape 103"/>
          <p:cNvSpPr>
            <a:spLocks noGrp="1"/>
          </p:cNvSpPr>
          <p:nvPr>
            <p:ph type="sldNum" sz="quarter" idx="2"/>
          </p:nvPr>
        </p:nvSpPr>
        <p:spPr>
          <a:xfrm>
            <a:off x="7924800" y="6183534"/>
            <a:ext cx="762000" cy="172817"/>
          </a:xfrm>
          <a:prstGeom prst="rect">
            <a:avLst/>
          </a:prstGeom>
          <a:extLst>
            <a:ext uri="{C572A759-6A51-4108-AA02-DFA0A04FC94B}">
              <ma14:wrappingTextBoxFlag xmlns="" xmlns:ma14="http://schemas.microsoft.com/office/mac/drawingml/2011/main" val="1"/>
            </a:ext>
          </a:extLst>
        </p:spPr>
        <p:txBody>
          <a:bodyPr>
            <a:normAutofit/>
          </a:bodyPr>
          <a:lstStyle>
            <a:lvl1pPr>
              <a:lnSpc>
                <a:spcPct val="90000"/>
              </a:lnSpc>
            </a:lvl1pPr>
          </a:lstStyle>
          <a:p>
            <a:pPr lvl="0">
              <a:defRPr sz="1800">
                <a:solidFill>
                  <a:srgbClr val="000000"/>
                </a:solidFill>
              </a:defRPr>
            </a:pPr>
            <a:fld id="{86CB4B4D-7CA3-9044-876B-883B54F8677D}" type="slidenum">
              <a:rPr sz="1200">
                <a:solidFill>
                  <a:srgbClr val="045C75"/>
                </a:solidFill>
              </a:rPr>
              <a:pPr lvl="0">
                <a:defRPr sz="1800">
                  <a:solidFill>
                    <a:srgbClr val="000000"/>
                  </a:solidFill>
                </a:defRPr>
              </a:pPr>
              <a:t>7</a:t>
            </a:fld>
            <a:endParaRPr sz="1200">
              <a:solidFill>
                <a:srgbClr val="045C75"/>
              </a:solidFill>
            </a:endParaRPr>
          </a:p>
        </p:txBody>
      </p:sp>
      <p:sp>
        <p:nvSpPr>
          <p:cNvPr id="104" name="Shape 104"/>
          <p:cNvSpPr/>
          <p:nvPr/>
        </p:nvSpPr>
        <p:spPr>
          <a:xfrm>
            <a:off x="457200" y="-170360"/>
            <a:ext cx="8191500" cy="1473201"/>
          </a:xfrm>
          <a:prstGeom prst="rect">
            <a:avLst/>
          </a:prstGeom>
          <a:ln w="12700">
            <a:miter lim="400000"/>
          </a:ln>
          <a:extLst>
            <a:ext uri="{C572A759-6A51-4108-AA02-DFA0A04FC94B}">
              <ma14:wrappingTextBoxFlag xmlns="" xmlns:ma14="http://schemas.microsoft.com/office/mac/drawingml/2011/main" val="1"/>
            </a:ext>
          </a:extLst>
        </p:spPr>
        <p:txBody>
          <a:bodyPr lIns="0" tIns="0" rIns="0" bIns="0" anchor="b">
            <a:spAutoFit/>
          </a:bodyPr>
          <a:lstStyle>
            <a:lvl1pPr algn="ctr">
              <a:defRPr sz="5000" b="1">
                <a:solidFill>
                  <a:srgbClr val="089CA3"/>
                </a:solidFill>
                <a:latin typeface="Calibri"/>
                <a:ea typeface="Calibri"/>
                <a:cs typeface="Calibri"/>
                <a:sym typeface="Calibri"/>
              </a:defRPr>
            </a:lvl1pPr>
          </a:lstStyle>
          <a:p>
            <a:pPr lvl="0">
              <a:defRPr sz="1800" b="0">
                <a:solidFill>
                  <a:srgbClr val="000000"/>
                </a:solidFill>
              </a:defRPr>
            </a:pPr>
            <a:r>
              <a:rPr sz="5000" b="1" dirty="0">
                <a:solidFill>
                  <a:srgbClr val="089CA3"/>
                </a:solidFill>
              </a:rPr>
              <a:t>Vulnerable Populations Served</a:t>
            </a:r>
          </a:p>
        </p:txBody>
      </p:sp>
    </p:spTree>
    <p:extLst>
      <p:ext uri="{BB962C8B-B14F-4D97-AF65-F5344CB8AC3E}">
        <p14:creationId xmlns:p14="http://schemas.microsoft.com/office/powerpoint/2010/main" xmlns="" val="3758934282"/>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 name="Shape 91"/>
          <p:cNvSpPr>
            <a:spLocks noGrp="1"/>
          </p:cNvSpPr>
          <p:nvPr>
            <p:ph type="title" idx="4294967295"/>
          </p:nvPr>
        </p:nvSpPr>
        <p:spPr>
          <a:xfrm>
            <a:off x="316872" y="530051"/>
            <a:ext cx="8543262" cy="762000"/>
          </a:xfrm>
          <a:prstGeom prst="rect">
            <a:avLst/>
          </a:prstGeom>
        </p:spPr>
        <p:txBody>
          <a:bodyPr>
            <a:normAutofit/>
          </a:bodyPr>
          <a:lstStyle>
            <a:lvl1pPr algn="ctr">
              <a:defRPr sz="4400"/>
            </a:lvl1pPr>
          </a:lstStyle>
          <a:p>
            <a:pPr lvl="0">
              <a:defRPr sz="1800">
                <a:solidFill>
                  <a:srgbClr val="000000"/>
                </a:solidFill>
              </a:defRPr>
            </a:pPr>
            <a:r>
              <a:rPr sz="5000" b="1" dirty="0">
                <a:solidFill>
                  <a:srgbClr val="04617B"/>
                </a:solidFill>
              </a:rPr>
              <a:t>HYHIL Partners/Supporters</a:t>
            </a:r>
          </a:p>
        </p:txBody>
      </p:sp>
      <p:pic>
        <p:nvPicPr>
          <p:cNvPr id="92" name="image2.jpeg"/>
          <p:cNvPicPr/>
          <p:nvPr/>
        </p:nvPicPr>
        <p:blipFill>
          <a:blip r:embed="rId3">
            <a:extLst/>
          </a:blip>
          <a:stretch>
            <a:fillRect/>
          </a:stretch>
        </p:blipFill>
        <p:spPr>
          <a:xfrm>
            <a:off x="5943600" y="2590800"/>
            <a:ext cx="2895600" cy="2514600"/>
          </a:xfrm>
          <a:prstGeom prst="rect">
            <a:avLst/>
          </a:prstGeom>
          <a:ln w="12700">
            <a:miter lim="400000"/>
          </a:ln>
        </p:spPr>
      </p:pic>
      <p:sp>
        <p:nvSpPr>
          <p:cNvPr id="93" name="Shape 93"/>
          <p:cNvSpPr/>
          <p:nvPr/>
        </p:nvSpPr>
        <p:spPr>
          <a:xfrm>
            <a:off x="409470" y="1295400"/>
            <a:ext cx="8610600" cy="5847751"/>
          </a:xfrm>
          <a:prstGeom prst="rect">
            <a:avLst/>
          </a:prstGeom>
          <a:ln w="12700">
            <a:miter lim="400000"/>
          </a:ln>
          <a:extLst>
            <a:ext uri="{C572A759-6A51-4108-AA02-DFA0A04FC94B}">
              <ma14:wrappingTextBoxFlag xmlns:ma14="http://schemas.microsoft.com/office/mac/drawingml/2011/main" xmlns="" val="1"/>
            </a:ext>
          </a:extLst>
        </p:spPr>
        <p:txBody>
          <a:bodyPr lIns="45718" tIns="45718" rIns="45718" bIns="45718">
            <a:spAutoFit/>
          </a:bodyPr>
          <a:lstStyle/>
          <a:p>
            <a:r>
              <a:rPr lang="en-US" sz="1700" dirty="0">
                <a:solidFill>
                  <a:srgbClr val="444444"/>
                </a:solidFill>
                <a:latin typeface="Arial"/>
                <a:ea typeface="Arial"/>
                <a:cs typeface="Arial"/>
                <a:sym typeface="Arial"/>
              </a:rPr>
              <a:t>AIDS Connecticut</a:t>
            </a:r>
            <a:endParaRPr lang="en-US" sz="1700" dirty="0">
              <a:latin typeface="Constantia"/>
              <a:ea typeface="Constantia"/>
              <a:cs typeface="Constantia"/>
              <a:sym typeface="Constantia"/>
            </a:endParaRPr>
          </a:p>
          <a:p>
            <a:pPr lvl="0"/>
            <a:r>
              <a:rPr sz="1700" dirty="0" smtClean="0">
                <a:solidFill>
                  <a:srgbClr val="444444"/>
                </a:solidFill>
                <a:latin typeface="Arial"/>
                <a:ea typeface="Arial"/>
                <a:cs typeface="Arial"/>
                <a:sym typeface="Arial"/>
              </a:rPr>
              <a:t>Capital </a:t>
            </a:r>
            <a:r>
              <a:rPr sz="1700" dirty="0">
                <a:solidFill>
                  <a:srgbClr val="444444"/>
                </a:solidFill>
                <a:latin typeface="Arial"/>
                <a:ea typeface="Arial"/>
                <a:cs typeface="Arial"/>
                <a:sym typeface="Arial"/>
              </a:rPr>
              <a:t>Area Substance Abuse Council </a:t>
            </a:r>
            <a:endParaRPr sz="1700" dirty="0">
              <a:latin typeface="Constantia"/>
              <a:ea typeface="Constantia"/>
              <a:cs typeface="Constantia"/>
              <a:sym typeface="Constantia"/>
            </a:endParaRPr>
          </a:p>
          <a:p>
            <a:pPr lvl="0"/>
            <a:r>
              <a:rPr lang="en-US" sz="1700" dirty="0">
                <a:solidFill>
                  <a:srgbClr val="444444"/>
                </a:solidFill>
                <a:latin typeface="Arial"/>
                <a:ea typeface="Arial"/>
                <a:cs typeface="Arial"/>
                <a:sym typeface="Arial"/>
              </a:rPr>
              <a:t>Central CT Area Health Education Center</a:t>
            </a:r>
            <a:endParaRPr lang="en-US" sz="1700" dirty="0">
              <a:latin typeface="Constantia"/>
              <a:ea typeface="Constantia"/>
              <a:cs typeface="Constantia"/>
              <a:sym typeface="Constantia"/>
            </a:endParaRPr>
          </a:p>
          <a:p>
            <a:r>
              <a:rPr lang="en-US" sz="1700" dirty="0" smtClean="0">
                <a:solidFill>
                  <a:srgbClr val="444444"/>
                </a:solidFill>
                <a:latin typeface="Arial"/>
                <a:ea typeface="Arial"/>
                <a:cs typeface="Arial"/>
                <a:sym typeface="Arial"/>
              </a:rPr>
              <a:t>Charter </a:t>
            </a:r>
            <a:r>
              <a:rPr lang="en-US" sz="1700" dirty="0">
                <a:solidFill>
                  <a:srgbClr val="444444"/>
                </a:solidFill>
                <a:latin typeface="Arial"/>
                <a:ea typeface="Arial"/>
                <a:cs typeface="Arial"/>
                <a:sym typeface="Arial"/>
              </a:rPr>
              <a:t>Oak Health Center </a:t>
            </a:r>
            <a:endParaRPr lang="en-US" sz="1700" dirty="0">
              <a:latin typeface="Constantia"/>
              <a:ea typeface="Constantia"/>
              <a:cs typeface="Constantia"/>
              <a:sym typeface="Constantia"/>
            </a:endParaRPr>
          </a:p>
          <a:p>
            <a:r>
              <a:rPr lang="en-US" sz="1700" dirty="0">
                <a:solidFill>
                  <a:srgbClr val="444444"/>
                </a:solidFill>
                <a:latin typeface="Arial"/>
                <a:ea typeface="Arial"/>
                <a:cs typeface="Arial"/>
                <a:sym typeface="Arial"/>
              </a:rPr>
              <a:t>City of Hartford Health &amp; Human Services</a:t>
            </a:r>
            <a:endParaRPr lang="en-US" sz="1700" dirty="0">
              <a:latin typeface="Constantia"/>
              <a:ea typeface="Constantia"/>
              <a:cs typeface="Constantia"/>
              <a:sym typeface="Constantia"/>
            </a:endParaRPr>
          </a:p>
          <a:p>
            <a:pPr lvl="0"/>
            <a:r>
              <a:rPr lang="en-US" sz="1700" dirty="0" smtClean="0">
                <a:solidFill>
                  <a:srgbClr val="444444"/>
                </a:solidFill>
                <a:latin typeface="Arial"/>
                <a:ea typeface="Arial"/>
                <a:cs typeface="Arial"/>
                <a:sym typeface="Arial"/>
              </a:rPr>
              <a:t>Community </a:t>
            </a:r>
            <a:r>
              <a:rPr lang="en-US" sz="1700" dirty="0">
                <a:solidFill>
                  <a:srgbClr val="444444"/>
                </a:solidFill>
                <a:latin typeface="Arial"/>
                <a:ea typeface="Arial"/>
                <a:cs typeface="Arial"/>
                <a:sym typeface="Arial"/>
              </a:rPr>
              <a:t>Health Services of Hartford</a:t>
            </a:r>
            <a:endParaRPr lang="en-US" sz="1700" dirty="0">
              <a:latin typeface="Constantia"/>
              <a:ea typeface="Constantia"/>
              <a:cs typeface="Constantia"/>
              <a:sym typeface="Constantia"/>
            </a:endParaRPr>
          </a:p>
          <a:p>
            <a:r>
              <a:rPr lang="en-US" sz="1700" dirty="0" smtClean="0">
                <a:solidFill>
                  <a:srgbClr val="444444"/>
                </a:solidFill>
                <a:latin typeface="Arial"/>
                <a:ea typeface="Arial"/>
                <a:cs typeface="Arial"/>
                <a:sym typeface="Arial"/>
              </a:rPr>
              <a:t>Community </a:t>
            </a:r>
            <a:r>
              <a:rPr lang="en-US" sz="1700" dirty="0">
                <a:solidFill>
                  <a:srgbClr val="444444"/>
                </a:solidFill>
                <a:latin typeface="Arial"/>
                <a:ea typeface="Arial"/>
                <a:cs typeface="Arial"/>
                <a:sym typeface="Arial"/>
              </a:rPr>
              <a:t>Renewal Team</a:t>
            </a:r>
            <a:endParaRPr lang="en-US" sz="1700" dirty="0">
              <a:latin typeface="Constantia"/>
              <a:ea typeface="Constantia"/>
              <a:cs typeface="Constantia"/>
              <a:sym typeface="Constantia"/>
            </a:endParaRPr>
          </a:p>
          <a:p>
            <a:pPr lvl="0"/>
            <a:r>
              <a:rPr sz="1700" dirty="0" smtClean="0">
                <a:solidFill>
                  <a:srgbClr val="444444"/>
                </a:solidFill>
                <a:latin typeface="Arial"/>
                <a:ea typeface="Arial"/>
                <a:cs typeface="Arial"/>
                <a:sym typeface="Arial"/>
              </a:rPr>
              <a:t>Connecticut </a:t>
            </a:r>
            <a:r>
              <a:rPr sz="1700" dirty="0">
                <a:solidFill>
                  <a:srgbClr val="444444"/>
                </a:solidFill>
                <a:latin typeface="Arial"/>
                <a:ea typeface="Arial"/>
                <a:cs typeface="Arial"/>
                <a:sym typeface="Arial"/>
              </a:rPr>
              <a:t>Children’s Medical Center</a:t>
            </a:r>
            <a:endParaRPr sz="1700" dirty="0">
              <a:latin typeface="Constantia"/>
              <a:ea typeface="Constantia"/>
              <a:cs typeface="Constantia"/>
              <a:sym typeface="Constantia"/>
            </a:endParaRPr>
          </a:p>
          <a:p>
            <a:r>
              <a:rPr lang="en-US" sz="1700" dirty="0" smtClean="0">
                <a:solidFill>
                  <a:srgbClr val="444444"/>
                </a:solidFill>
                <a:latin typeface="Arial"/>
                <a:ea typeface="Arial"/>
                <a:cs typeface="Arial"/>
                <a:sym typeface="Arial"/>
              </a:rPr>
              <a:t>Connecticut </a:t>
            </a:r>
            <a:r>
              <a:rPr lang="en-US" sz="1700" dirty="0">
                <a:solidFill>
                  <a:srgbClr val="444444"/>
                </a:solidFill>
                <a:latin typeface="Arial"/>
                <a:ea typeface="Arial"/>
                <a:cs typeface="Arial"/>
                <a:sym typeface="Arial"/>
              </a:rPr>
              <a:t>Department of Public </a:t>
            </a:r>
            <a:r>
              <a:rPr lang="en-US" sz="1700" dirty="0" smtClean="0">
                <a:solidFill>
                  <a:srgbClr val="444444"/>
                </a:solidFill>
                <a:latin typeface="Arial"/>
                <a:ea typeface="Arial"/>
                <a:cs typeface="Arial"/>
                <a:sym typeface="Arial"/>
              </a:rPr>
              <a:t>Health</a:t>
            </a:r>
          </a:p>
          <a:p>
            <a:r>
              <a:rPr lang="en-US" sz="1700" dirty="0" smtClean="0">
                <a:solidFill>
                  <a:srgbClr val="444444"/>
                </a:solidFill>
                <a:latin typeface="Arial"/>
                <a:ea typeface="Arial"/>
                <a:cs typeface="Arial"/>
                <a:sym typeface="Arial"/>
              </a:rPr>
              <a:t>CT </a:t>
            </a:r>
            <a:r>
              <a:rPr lang="en-US" sz="1700" dirty="0">
                <a:solidFill>
                  <a:srgbClr val="444444"/>
                </a:solidFill>
                <a:latin typeface="Arial"/>
                <a:ea typeface="Arial"/>
                <a:cs typeface="Arial"/>
                <a:sym typeface="Arial"/>
              </a:rPr>
              <a:t>Kids Counsel</a:t>
            </a:r>
            <a:endParaRPr lang="en-US" sz="1700" dirty="0">
              <a:latin typeface="Constantia"/>
              <a:ea typeface="Constantia"/>
              <a:cs typeface="Constantia"/>
              <a:sym typeface="Constantia"/>
            </a:endParaRPr>
          </a:p>
          <a:p>
            <a:r>
              <a:rPr lang="en-US" sz="1700" dirty="0" smtClean="0">
                <a:solidFill>
                  <a:srgbClr val="444444"/>
                </a:solidFill>
                <a:latin typeface="Arial"/>
                <a:ea typeface="Arial"/>
                <a:cs typeface="Arial"/>
                <a:sym typeface="Arial"/>
              </a:rPr>
              <a:t>Connecticut </a:t>
            </a:r>
            <a:r>
              <a:rPr lang="en-US" sz="1700" dirty="0">
                <a:solidFill>
                  <a:srgbClr val="444444"/>
                </a:solidFill>
                <a:latin typeface="Arial"/>
                <a:ea typeface="Arial"/>
                <a:cs typeface="Arial"/>
                <a:sym typeface="Arial"/>
              </a:rPr>
              <a:t>Women’s Education and Legal Fund</a:t>
            </a:r>
            <a:endParaRPr lang="en-US" sz="1700" dirty="0">
              <a:latin typeface="Constantia"/>
              <a:ea typeface="Constantia"/>
              <a:cs typeface="Constantia"/>
              <a:sym typeface="Constantia"/>
            </a:endParaRPr>
          </a:p>
          <a:p>
            <a:r>
              <a:rPr lang="en-US" sz="1700" dirty="0">
                <a:solidFill>
                  <a:srgbClr val="444444"/>
                </a:solidFill>
                <a:latin typeface="Arial"/>
                <a:ea typeface="Arial"/>
                <a:cs typeface="Arial"/>
                <a:sym typeface="Arial"/>
              </a:rPr>
              <a:t>Greater Hartford Ryan White Planning Council</a:t>
            </a:r>
          </a:p>
          <a:p>
            <a:pPr lvl="0"/>
            <a:r>
              <a:rPr sz="1700" dirty="0" smtClean="0">
                <a:solidFill>
                  <a:srgbClr val="444444"/>
                </a:solidFill>
                <a:latin typeface="Arial"/>
                <a:ea typeface="Arial"/>
                <a:cs typeface="Arial"/>
                <a:sym typeface="Arial"/>
              </a:rPr>
              <a:t>Latino </a:t>
            </a:r>
            <a:r>
              <a:rPr sz="1700" dirty="0">
                <a:solidFill>
                  <a:srgbClr val="444444"/>
                </a:solidFill>
                <a:latin typeface="Arial"/>
                <a:ea typeface="Arial"/>
                <a:cs typeface="Arial"/>
                <a:sym typeface="Arial"/>
              </a:rPr>
              <a:t>Community Services</a:t>
            </a:r>
            <a:endParaRPr sz="1700" dirty="0">
              <a:latin typeface="Constantia"/>
              <a:ea typeface="Constantia"/>
              <a:cs typeface="Constantia"/>
              <a:sym typeface="Constantia"/>
            </a:endParaRPr>
          </a:p>
          <a:p>
            <a:r>
              <a:rPr lang="en-US" sz="1700" dirty="0">
                <a:solidFill>
                  <a:srgbClr val="444444"/>
                </a:solidFill>
                <a:latin typeface="Arial"/>
                <a:ea typeface="Arial"/>
                <a:cs typeface="Arial"/>
                <a:sym typeface="Arial"/>
              </a:rPr>
              <a:t>Hartford Gay and Lesbian Health Collective</a:t>
            </a:r>
            <a:endParaRPr lang="en-US" sz="1700" dirty="0">
              <a:latin typeface="Constantia"/>
              <a:ea typeface="Constantia"/>
              <a:cs typeface="Constantia"/>
              <a:sym typeface="Constantia"/>
            </a:endParaRPr>
          </a:p>
          <a:p>
            <a:pPr lvl="0"/>
            <a:r>
              <a:rPr sz="1700" dirty="0" smtClean="0">
                <a:solidFill>
                  <a:srgbClr val="444444"/>
                </a:solidFill>
                <a:latin typeface="Arial"/>
                <a:ea typeface="Arial"/>
                <a:cs typeface="Arial"/>
                <a:sym typeface="Arial"/>
              </a:rPr>
              <a:t>Hispanic </a:t>
            </a:r>
            <a:r>
              <a:rPr sz="1700" dirty="0">
                <a:solidFill>
                  <a:srgbClr val="444444"/>
                </a:solidFill>
                <a:latin typeface="Arial"/>
                <a:ea typeface="Arial"/>
                <a:cs typeface="Arial"/>
                <a:sym typeface="Arial"/>
              </a:rPr>
              <a:t>Health </a:t>
            </a:r>
            <a:r>
              <a:rPr sz="1700" dirty="0" smtClean="0">
                <a:solidFill>
                  <a:srgbClr val="444444"/>
                </a:solidFill>
                <a:latin typeface="Arial"/>
                <a:ea typeface="Arial"/>
                <a:cs typeface="Arial"/>
                <a:sym typeface="Arial"/>
              </a:rPr>
              <a:t>Coun</a:t>
            </a:r>
            <a:r>
              <a:rPr lang="en-US" sz="1700" dirty="0" smtClean="0">
                <a:solidFill>
                  <a:srgbClr val="444444"/>
                </a:solidFill>
                <a:latin typeface="Arial"/>
                <a:ea typeface="Arial"/>
                <a:cs typeface="Arial"/>
                <a:sym typeface="Arial"/>
              </a:rPr>
              <a:t>cil</a:t>
            </a:r>
            <a:endParaRPr sz="1700" dirty="0">
              <a:latin typeface="Constantia"/>
              <a:ea typeface="Constantia"/>
              <a:cs typeface="Constantia"/>
              <a:sym typeface="Constantia"/>
            </a:endParaRPr>
          </a:p>
          <a:p>
            <a:pPr lvl="0"/>
            <a:r>
              <a:rPr sz="1700" dirty="0" smtClean="0">
                <a:solidFill>
                  <a:srgbClr val="444444"/>
                </a:solidFill>
                <a:latin typeface="Arial"/>
                <a:ea typeface="Arial"/>
                <a:cs typeface="Arial"/>
                <a:sym typeface="Arial"/>
              </a:rPr>
              <a:t>San </a:t>
            </a:r>
            <a:r>
              <a:rPr sz="1700" dirty="0">
                <a:solidFill>
                  <a:srgbClr val="444444"/>
                </a:solidFill>
                <a:latin typeface="Arial"/>
                <a:ea typeface="Arial"/>
                <a:cs typeface="Arial"/>
                <a:sym typeface="Arial"/>
              </a:rPr>
              <a:t>Juan </a:t>
            </a:r>
            <a:r>
              <a:rPr sz="1700" dirty="0" smtClean="0">
                <a:solidFill>
                  <a:srgbClr val="444444"/>
                </a:solidFill>
                <a:latin typeface="Arial"/>
                <a:ea typeface="Arial"/>
                <a:cs typeface="Arial"/>
                <a:sym typeface="Arial"/>
              </a:rPr>
              <a:t>Center</a:t>
            </a:r>
            <a:r>
              <a:rPr lang="en-US" sz="1700" dirty="0" smtClean="0">
                <a:solidFill>
                  <a:srgbClr val="444444"/>
                </a:solidFill>
                <a:latin typeface="Arial"/>
                <a:ea typeface="Arial"/>
                <a:cs typeface="Arial"/>
                <a:sym typeface="Arial"/>
              </a:rPr>
              <a:t>, Inc.</a:t>
            </a:r>
            <a:endParaRPr sz="1700" dirty="0">
              <a:latin typeface="Constantia"/>
              <a:ea typeface="Constantia"/>
              <a:cs typeface="Constantia"/>
              <a:sym typeface="Constantia"/>
            </a:endParaRPr>
          </a:p>
          <a:p>
            <a:pPr lvl="0"/>
            <a:r>
              <a:rPr sz="1700" dirty="0" smtClean="0">
                <a:solidFill>
                  <a:srgbClr val="444444"/>
                </a:solidFill>
                <a:latin typeface="Arial"/>
                <a:ea typeface="Arial"/>
                <a:cs typeface="Arial"/>
                <a:sym typeface="Arial"/>
              </a:rPr>
              <a:t>Southside Institute </a:t>
            </a:r>
            <a:r>
              <a:rPr sz="1700" dirty="0">
                <a:solidFill>
                  <a:srgbClr val="444444"/>
                </a:solidFill>
                <a:latin typeface="Arial"/>
                <a:ea typeface="Arial"/>
                <a:cs typeface="Arial"/>
                <a:sym typeface="Arial"/>
              </a:rPr>
              <a:t>Neighborhood Alliance</a:t>
            </a:r>
            <a:endParaRPr sz="1700" dirty="0">
              <a:latin typeface="Constantia"/>
              <a:ea typeface="Constantia"/>
              <a:cs typeface="Constantia"/>
              <a:sym typeface="Constantia"/>
            </a:endParaRPr>
          </a:p>
          <a:p>
            <a:r>
              <a:rPr lang="en-US" sz="1700" dirty="0">
                <a:solidFill>
                  <a:srgbClr val="444444"/>
                </a:solidFill>
                <a:latin typeface="Arial"/>
                <a:ea typeface="Arial"/>
                <a:cs typeface="Arial"/>
                <a:sym typeface="Arial"/>
              </a:rPr>
              <a:t>The Mobile CPR Project (PENN Medicine) </a:t>
            </a:r>
            <a:endParaRPr lang="en-US" sz="1700" dirty="0">
              <a:latin typeface="Constantia"/>
              <a:ea typeface="Constantia"/>
              <a:cs typeface="Constantia"/>
              <a:sym typeface="Constantia"/>
            </a:endParaRPr>
          </a:p>
          <a:p>
            <a:pPr lvl="0"/>
            <a:r>
              <a:rPr sz="1700" dirty="0" smtClean="0">
                <a:solidFill>
                  <a:srgbClr val="444444"/>
                </a:solidFill>
                <a:latin typeface="Arial"/>
                <a:ea typeface="Arial"/>
                <a:cs typeface="Arial"/>
                <a:sym typeface="Arial"/>
              </a:rPr>
              <a:t>Trinity </a:t>
            </a:r>
            <a:r>
              <a:rPr sz="1700" dirty="0">
                <a:solidFill>
                  <a:srgbClr val="444444"/>
                </a:solidFill>
                <a:latin typeface="Arial"/>
                <a:ea typeface="Arial"/>
                <a:cs typeface="Arial"/>
                <a:sym typeface="Arial"/>
              </a:rPr>
              <a:t>College</a:t>
            </a:r>
            <a:endParaRPr sz="1700" dirty="0">
              <a:latin typeface="Constantia"/>
              <a:ea typeface="Constantia"/>
              <a:cs typeface="Constantia"/>
              <a:sym typeface="Constantia"/>
            </a:endParaRPr>
          </a:p>
          <a:p>
            <a:pPr lvl="0"/>
            <a:r>
              <a:rPr lang="en-US" sz="1700" dirty="0" smtClean="0">
                <a:solidFill>
                  <a:srgbClr val="444444"/>
                </a:solidFill>
                <a:latin typeface="Arial"/>
                <a:ea typeface="Arial"/>
                <a:cs typeface="Arial"/>
                <a:sym typeface="Arial"/>
              </a:rPr>
              <a:t>UConn </a:t>
            </a:r>
            <a:r>
              <a:rPr lang="en-US" sz="1700" dirty="0">
                <a:solidFill>
                  <a:srgbClr val="444444"/>
                </a:solidFill>
                <a:latin typeface="Arial"/>
                <a:ea typeface="Arial"/>
                <a:cs typeface="Arial"/>
                <a:sym typeface="Arial"/>
              </a:rPr>
              <a:t>Health Center</a:t>
            </a:r>
            <a:endParaRPr lang="en-US" sz="1700" dirty="0">
              <a:latin typeface="Constantia"/>
              <a:ea typeface="Constantia"/>
              <a:cs typeface="Constantia"/>
              <a:sym typeface="Constantia"/>
            </a:endParaRPr>
          </a:p>
          <a:p>
            <a:r>
              <a:rPr lang="en-US" sz="1700" dirty="0">
                <a:solidFill>
                  <a:srgbClr val="444444"/>
                </a:solidFill>
                <a:latin typeface="Arial"/>
                <a:ea typeface="Arial"/>
                <a:cs typeface="Arial"/>
                <a:sym typeface="Arial"/>
              </a:rPr>
              <a:t>UConn School of Social Work</a:t>
            </a:r>
            <a:endParaRPr lang="en-US" sz="1700" dirty="0">
              <a:latin typeface="Constantia"/>
              <a:ea typeface="Constantia"/>
              <a:cs typeface="Constantia"/>
              <a:sym typeface="Constantia"/>
            </a:endParaRPr>
          </a:p>
          <a:p>
            <a:pPr lvl="0"/>
            <a:endParaRPr sz="1700" dirty="0">
              <a:solidFill>
                <a:srgbClr val="444444"/>
              </a:solidFill>
              <a:latin typeface="Arial"/>
              <a:ea typeface="Arial"/>
              <a:cs typeface="Arial"/>
              <a:sym typeface="Arial"/>
            </a:endParaRP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 presetClass="entr" presetSubtype="8" fill="hold" grpId="1" nodeType="clickEffect">
                                  <p:stCondLst>
                                    <p:cond delay="0"/>
                                  </p:stCondLst>
                                  <p:iterate>
                                    <p:tmAbs val="0"/>
                                  </p:iterate>
                                  <p:childTnLst>
                                    <p:set>
                                      <p:cBhvr>
                                        <p:cTn id="6" fill="hold"/>
                                        <p:tgtEl>
                                          <p:spTgt spid="92"/>
                                        </p:tgtEl>
                                        <p:attrNameLst>
                                          <p:attrName>style.visibility</p:attrName>
                                        </p:attrNameLst>
                                      </p:cBhvr>
                                      <p:to>
                                        <p:strVal val="visible"/>
                                      </p:to>
                                    </p:set>
                                    <p:anim calcmode="lin" valueType="num">
                                      <p:cBhvr>
                                        <p:cTn id="7" dur="1000" fill="hold"/>
                                        <p:tgtEl>
                                          <p:spTgt spid="92"/>
                                        </p:tgtEl>
                                        <p:attrNameLst>
                                          <p:attrName>ppt_x</p:attrName>
                                        </p:attrNameLst>
                                      </p:cBhvr>
                                      <p:tavLst>
                                        <p:tav tm="0">
                                          <p:val>
                                            <p:strVal val="0-#ppt_w/2"/>
                                          </p:val>
                                        </p:tav>
                                        <p:tav tm="100000">
                                          <p:val>
                                            <p:strVal val="#ppt_x"/>
                                          </p:val>
                                        </p:tav>
                                      </p:tavLst>
                                    </p:anim>
                                    <p:anim calcmode="lin" valueType="num">
                                      <p:cBhvr>
                                        <p:cTn id="8" dur="10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1" animBg="1" advAuto="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Shape 129"/>
          <p:cNvSpPr>
            <a:spLocks noGrp="1"/>
          </p:cNvSpPr>
          <p:nvPr>
            <p:ph type="title"/>
          </p:nvPr>
        </p:nvSpPr>
        <p:spPr>
          <a:xfrm>
            <a:off x="1127927" y="685800"/>
            <a:ext cx="7620000" cy="1371600"/>
          </a:xfrm>
          <a:prstGeom prst="rect">
            <a:avLst/>
          </a:prstGeom>
        </p:spPr>
        <p:txBody>
          <a:bodyPr>
            <a:noAutofit/>
          </a:bodyPr>
          <a:lstStyle>
            <a:lvl1pPr algn="ctr" defTabSz="822958">
              <a:defRPr sz="4300" b="1"/>
            </a:lvl1pPr>
          </a:lstStyle>
          <a:p>
            <a:pPr lvl="0">
              <a:defRPr sz="1800" b="0">
                <a:solidFill>
                  <a:srgbClr val="000000"/>
                </a:solidFill>
              </a:defRPr>
            </a:pPr>
            <a:r>
              <a:rPr lang="en-US" sz="5000" b="1" dirty="0" smtClean="0">
                <a:solidFill>
                  <a:srgbClr val="04617B"/>
                </a:solidFill>
              </a:rPr>
              <a:t/>
            </a:r>
            <a:br>
              <a:rPr lang="en-US" sz="5000" b="1" dirty="0" smtClean="0">
                <a:solidFill>
                  <a:srgbClr val="04617B"/>
                </a:solidFill>
              </a:rPr>
            </a:br>
            <a:r>
              <a:rPr lang="en-US" sz="5000" dirty="0"/>
              <a:t/>
            </a:r>
            <a:br>
              <a:rPr lang="en-US" sz="5000" dirty="0"/>
            </a:br>
            <a:r>
              <a:rPr sz="5000" b="1" dirty="0" smtClean="0">
                <a:solidFill>
                  <a:srgbClr val="04617B"/>
                </a:solidFill>
              </a:rPr>
              <a:t>Health </a:t>
            </a:r>
            <a:r>
              <a:rPr sz="5000" b="1" dirty="0">
                <a:solidFill>
                  <a:srgbClr val="04617B"/>
                </a:solidFill>
              </a:rPr>
              <a:t>Interactive Project (HIP)</a:t>
            </a:r>
          </a:p>
        </p:txBody>
      </p:sp>
      <p:sp>
        <p:nvSpPr>
          <p:cNvPr id="130" name="Shape 130"/>
          <p:cNvSpPr>
            <a:spLocks noGrp="1"/>
          </p:cNvSpPr>
          <p:nvPr>
            <p:ph type="body" idx="1"/>
          </p:nvPr>
        </p:nvSpPr>
        <p:spPr>
          <a:xfrm>
            <a:off x="152400" y="2133600"/>
            <a:ext cx="8534401" cy="4581090"/>
          </a:xfrm>
          <a:prstGeom prst="rect">
            <a:avLst/>
          </a:prstGeom>
        </p:spPr>
        <p:txBody>
          <a:bodyPr lIns="0" tIns="0" rIns="0" bIns="0">
            <a:normAutofit/>
          </a:bodyPr>
          <a:lstStyle/>
          <a:p>
            <a:pPr marL="672089" lvl="1" indent="-222806">
              <a:lnSpc>
                <a:spcPct val="80000"/>
              </a:lnSpc>
              <a:spcBef>
                <a:spcPts val="400"/>
              </a:spcBef>
              <a:buClrTx/>
              <a:buSzPct val="100000"/>
              <a:buFontTx/>
              <a:buChar char="•"/>
              <a:defRPr sz="1800"/>
            </a:pPr>
            <a:r>
              <a:rPr sz="2000" b="1" dirty="0"/>
              <a:t>Targeted Intervention to students in schools with School-based Health </a:t>
            </a:r>
            <a:r>
              <a:rPr sz="2000" b="1" dirty="0" smtClean="0"/>
              <a:t>Centers</a:t>
            </a:r>
            <a:endParaRPr lang="en-US" sz="2000" b="1" dirty="0" smtClean="0"/>
          </a:p>
          <a:p>
            <a:pPr marL="762000" lvl="2" indent="0">
              <a:lnSpc>
                <a:spcPct val="80000"/>
              </a:lnSpc>
              <a:spcBef>
                <a:spcPts val="400"/>
              </a:spcBef>
              <a:buClrTx/>
              <a:buSzPct val="100000"/>
              <a:buNone/>
              <a:defRPr sz="1800"/>
            </a:pPr>
            <a:endParaRPr sz="1600" b="1" dirty="0"/>
          </a:p>
          <a:p>
            <a:pPr marL="650366" lvl="1" indent="-201083">
              <a:lnSpc>
                <a:spcPct val="80000"/>
              </a:lnSpc>
              <a:spcBef>
                <a:spcPts val="400"/>
              </a:spcBef>
              <a:buClrTx/>
              <a:buSzPct val="100000"/>
              <a:buFontTx/>
              <a:buChar char="•"/>
              <a:defRPr sz="1800"/>
            </a:pPr>
            <a:r>
              <a:rPr sz="2000" b="1" dirty="0"/>
              <a:t>Stop AIDS Mobile Theater Presentations                                           </a:t>
            </a:r>
            <a:endParaRPr sz="2000" dirty="0"/>
          </a:p>
          <a:p>
            <a:pPr marL="1365806" lvl="3" indent="-222806">
              <a:lnSpc>
                <a:spcPct val="80000"/>
              </a:lnSpc>
              <a:spcBef>
                <a:spcPts val="400"/>
              </a:spcBef>
              <a:buClrTx/>
              <a:buSzPct val="100000"/>
              <a:buFontTx/>
              <a:buChar char="•"/>
              <a:defRPr sz="1800"/>
            </a:pPr>
            <a:r>
              <a:rPr sz="2000" dirty="0"/>
              <a:t>40,000 students received preventive </a:t>
            </a:r>
            <a:r>
              <a:rPr sz="2000" dirty="0" smtClean="0"/>
              <a:t>education</a:t>
            </a:r>
            <a:endParaRPr lang="en-US" sz="2000" dirty="0" smtClean="0"/>
          </a:p>
          <a:p>
            <a:pPr marL="1143000" lvl="3" indent="0">
              <a:lnSpc>
                <a:spcPct val="80000"/>
              </a:lnSpc>
              <a:spcBef>
                <a:spcPts val="400"/>
              </a:spcBef>
              <a:buClrTx/>
              <a:buSzPct val="100000"/>
              <a:buNone/>
              <a:defRPr sz="1800"/>
            </a:pPr>
            <a:endParaRPr sz="1800" dirty="0"/>
          </a:p>
          <a:p>
            <a:pPr marL="672089" lvl="1" indent="-222806">
              <a:lnSpc>
                <a:spcPct val="80000"/>
              </a:lnSpc>
              <a:spcBef>
                <a:spcPts val="400"/>
              </a:spcBef>
              <a:buClrTx/>
              <a:buSzPct val="100000"/>
              <a:buFontTx/>
              <a:buChar char="•"/>
              <a:defRPr sz="1800"/>
            </a:pPr>
            <a:r>
              <a:rPr sz="2000" b="1" dirty="0"/>
              <a:t>Health Screenings in school settings:</a:t>
            </a:r>
            <a:endParaRPr sz="800" dirty="0"/>
          </a:p>
          <a:p>
            <a:pPr marL="381000" lvl="1" indent="0">
              <a:lnSpc>
                <a:spcPct val="80000"/>
              </a:lnSpc>
              <a:spcBef>
                <a:spcPts val="400"/>
              </a:spcBef>
              <a:buClrTx/>
              <a:buSzPct val="100000"/>
              <a:buNone/>
              <a:defRPr sz="1800"/>
            </a:pPr>
            <a:r>
              <a:rPr sz="2000" dirty="0"/>
              <a:t>~3000~HIV tests </a:t>
            </a:r>
            <a:endParaRPr sz="700" dirty="0"/>
          </a:p>
          <a:p>
            <a:pPr marL="381000" lvl="1" indent="0">
              <a:lnSpc>
                <a:spcPct val="80000"/>
              </a:lnSpc>
              <a:spcBef>
                <a:spcPts val="400"/>
              </a:spcBef>
              <a:buClrTx/>
              <a:buSzPct val="100000"/>
              <a:buNone/>
              <a:defRPr sz="1800"/>
            </a:pPr>
            <a:r>
              <a:rPr sz="2000" dirty="0"/>
              <a:t>~3200~ STD tests </a:t>
            </a:r>
            <a:endParaRPr sz="700" dirty="0"/>
          </a:p>
          <a:p>
            <a:pPr marL="984806" lvl="2" indent="-222806">
              <a:lnSpc>
                <a:spcPct val="80000"/>
              </a:lnSpc>
              <a:spcBef>
                <a:spcPts val="400"/>
              </a:spcBef>
              <a:buClrTx/>
              <a:buSzPct val="100000"/>
              <a:buFontTx/>
              <a:buChar char="•"/>
              <a:defRPr sz="1800"/>
            </a:pPr>
            <a:r>
              <a:rPr sz="2000" dirty="0"/>
              <a:t>1 HIV Positive (MSM)</a:t>
            </a:r>
            <a:endParaRPr sz="600" dirty="0"/>
          </a:p>
          <a:p>
            <a:pPr marL="984806" lvl="2" indent="-222806">
              <a:lnSpc>
                <a:spcPct val="80000"/>
              </a:lnSpc>
              <a:spcBef>
                <a:spcPts val="400"/>
              </a:spcBef>
              <a:buClrTx/>
              <a:buSzPct val="100000"/>
              <a:buFontTx/>
              <a:buChar char="•"/>
              <a:defRPr sz="1800"/>
            </a:pPr>
            <a:r>
              <a:rPr sz="2000" dirty="0"/>
              <a:t>1  Positive – HIV &amp; Syphilis</a:t>
            </a:r>
            <a:endParaRPr sz="600" dirty="0"/>
          </a:p>
          <a:p>
            <a:pPr marL="984806" lvl="2" indent="-222806">
              <a:lnSpc>
                <a:spcPct val="80000"/>
              </a:lnSpc>
              <a:spcBef>
                <a:spcPts val="400"/>
              </a:spcBef>
              <a:buClrTx/>
              <a:buSzPct val="100000"/>
              <a:buFontTx/>
              <a:buChar char="•"/>
              <a:defRPr sz="1800"/>
            </a:pPr>
            <a:r>
              <a:rPr sz="2000" dirty="0"/>
              <a:t>1 newly diag. linked to Care</a:t>
            </a:r>
            <a:endParaRPr sz="600" dirty="0"/>
          </a:p>
          <a:p>
            <a:pPr marL="984806" lvl="2" indent="-222806">
              <a:lnSpc>
                <a:spcPct val="80000"/>
              </a:lnSpc>
              <a:spcBef>
                <a:spcPts val="400"/>
              </a:spcBef>
              <a:buClrTx/>
              <a:buSzPct val="100000"/>
              <a:buFontTx/>
              <a:buChar char="•"/>
              <a:defRPr sz="1800"/>
            </a:pPr>
            <a:r>
              <a:rPr sz="2000" dirty="0"/>
              <a:t>10% positivity rate for Chlamydia</a:t>
            </a:r>
            <a:endParaRPr sz="600" dirty="0"/>
          </a:p>
          <a:p>
            <a:pPr marL="984806" lvl="2" indent="-222806">
              <a:lnSpc>
                <a:spcPct val="80000"/>
              </a:lnSpc>
              <a:spcBef>
                <a:spcPts val="400"/>
              </a:spcBef>
              <a:buClrTx/>
              <a:buSzPct val="100000"/>
              <a:buFontTx/>
              <a:buChar char="•"/>
              <a:defRPr sz="1800"/>
            </a:pPr>
            <a:r>
              <a:rPr sz="2000" dirty="0"/>
              <a:t>Seeing increase of GC</a:t>
            </a:r>
          </a:p>
        </p:txBody>
      </p:sp>
      <p:pic>
        <p:nvPicPr>
          <p:cNvPr id="131" name="image10.jpeg"/>
          <p:cNvPicPr/>
          <p:nvPr/>
        </p:nvPicPr>
        <p:blipFill>
          <a:blip r:embed="rId3">
            <a:extLst/>
          </a:blip>
          <a:stretch>
            <a:fillRect/>
          </a:stretch>
        </p:blipFill>
        <p:spPr>
          <a:xfrm>
            <a:off x="6553200" y="3581400"/>
            <a:ext cx="2133600" cy="2846961"/>
          </a:xfrm>
          <a:prstGeom prst="rect">
            <a:avLst/>
          </a:prstGeom>
          <a:ln w="12700">
            <a:miter lim="400000"/>
          </a:ln>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38100" dir="5400000" rotWithShape="0">
              <a:srgbClr val="032544">
                <a:alpha val="48000"/>
              </a:srgbClr>
            </a:outerShdw>
          </a:effectLst>
        </a:effectStyle>
        <a:effectStyle>
          <a:effectLst>
            <a:outerShdw blurRad="63500" dist="38100" dir="5400000" rotWithShape="0">
              <a:srgbClr val="032544">
                <a:alpha val="48000"/>
              </a:srgbClr>
            </a:outerShdw>
          </a:effectLst>
        </a:effectStyle>
        <a:effectStyle>
          <a:effectLst>
            <a:outerShdw blurRad="63500" dist="38100" dir="5400000" rotWithShape="0">
              <a:srgbClr val="032544">
                <a:alpha val="4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F6FC6"/>
          </a:solidFill>
          <a:prstDash val="solid"/>
          <a:bevel/>
        </a:ln>
        <a:effectLst>
          <a:outerShdw blurRad="63500" dist="38100" dir="5400000" rotWithShape="0">
            <a:srgbClr val="032544">
              <a:alpha val="48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F6FC6"/>
          </a:solidFill>
          <a:prstDash val="solid"/>
          <a:bevel/>
        </a:ln>
        <a:effectLst>
          <a:outerShdw blurRad="63500" dist="38100" dir="5400000" rotWithShape="0">
            <a:srgbClr val="032544">
              <a:alpha val="4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F6FC6"/>
      </a:accent1>
      <a:accent2>
        <a:srgbClr val="009DD9"/>
      </a:accent2>
      <a:accent3>
        <a:srgbClr val="0BD0D9"/>
      </a:accent3>
      <a:accent4>
        <a:srgbClr val="10CF9B"/>
      </a:accent4>
      <a:accent5>
        <a:srgbClr val="7CCA62"/>
      </a:accent5>
      <a:accent6>
        <a:srgbClr val="A5C249"/>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38100" dir="5400000" rotWithShape="0">
              <a:srgbClr val="032544">
                <a:alpha val="48000"/>
              </a:srgbClr>
            </a:outerShdw>
          </a:effectLst>
        </a:effectStyle>
        <a:effectStyle>
          <a:effectLst>
            <a:outerShdw blurRad="63500" dist="38100" dir="5400000" rotWithShape="0">
              <a:srgbClr val="032544">
                <a:alpha val="48000"/>
              </a:srgbClr>
            </a:outerShdw>
          </a:effectLst>
        </a:effectStyle>
        <a:effectStyle>
          <a:effectLst>
            <a:outerShdw blurRad="63500" dist="38100" dir="5400000" rotWithShape="0">
              <a:srgbClr val="032544">
                <a:alpha val="4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F6FC6"/>
          </a:solidFill>
          <a:prstDash val="solid"/>
          <a:bevel/>
        </a:ln>
        <a:effectLst>
          <a:outerShdw blurRad="63500" dist="38100" dir="5400000" rotWithShape="0">
            <a:srgbClr val="032544">
              <a:alpha val="48000"/>
            </a:srgbClr>
          </a:outerShdw>
        </a:effectLst>
      </a:spPr>
      <a:bodyPr rot="0" spcFirstLastPara="1" vertOverflow="overflow" horzOverflow="overflow" vert="horz" wrap="square" lIns="45718" tIns="45718" rIns="45718" bIns="45718"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F6FC6"/>
          </a:solidFill>
          <a:prstDash val="solid"/>
          <a:bevel/>
        </a:ln>
        <a:effectLst>
          <a:outerShdw blurRad="63500" dist="38100" dir="5400000" rotWithShape="0">
            <a:srgbClr val="032544">
              <a:alpha val="4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243</TotalTime>
  <Words>1013</Words>
  <Application>Microsoft Office PowerPoint</Application>
  <PresentationFormat>On-screen Show (4:3)</PresentationFormat>
  <Paragraphs>222</Paragraphs>
  <Slides>18</Slides>
  <Notes>18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Default</vt:lpstr>
      <vt:lpstr>   Engaging Youth in HIV/STD Prevention   Hartford Youth HIV Identification &amp; Linkage (HYHIL) Model</vt:lpstr>
      <vt:lpstr> In Recognition of World AIDS DAY</vt:lpstr>
      <vt:lpstr>Connecticut Children’s Medical Center</vt:lpstr>
      <vt:lpstr>Office of Community Child Health</vt:lpstr>
      <vt:lpstr>   Hartford Youth HIV Identification  &amp; Linkage Consortia  Mission</vt:lpstr>
      <vt:lpstr>History of HYHIL</vt:lpstr>
      <vt:lpstr>Slide 7</vt:lpstr>
      <vt:lpstr>HYHIL Partners/Supporters</vt:lpstr>
      <vt:lpstr>  Health Interactive Project (HIP)</vt:lpstr>
      <vt:lpstr>Core Elements</vt:lpstr>
      <vt:lpstr>Core Elements</vt:lpstr>
      <vt:lpstr>Collaboration is Key…</vt:lpstr>
      <vt:lpstr>Diffusion of the HYHIL Model</vt:lpstr>
      <vt:lpstr>Process of Diffusion </vt:lpstr>
      <vt:lpstr> Challenges and Success  </vt:lpstr>
      <vt:lpstr>Purpose  of the Consortia:</vt:lpstr>
      <vt:lpstr>Resources</vt:lpstr>
      <vt:lpstr> Thank you!  Gracias!  Follow HYHIL @ connecticutchildrens.org FB: GetTested/HYHIL Twitter:  HYHIL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Engaging Youth in HIV/STD Prevention   Hartford Youth HIV Identification &amp; Linkage (HYHIL) Model</dc:title>
  <dc:creator>Fernandez,Nilda</dc:creator>
  <cp:lastModifiedBy>sahoo</cp:lastModifiedBy>
  <cp:revision>26</cp:revision>
  <dcterms:modified xsi:type="dcterms:W3CDTF">2015-12-21T10:15:55Z</dcterms:modified>
</cp:coreProperties>
</file>