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90" r:id="rId4"/>
    <p:sldId id="291" r:id="rId5"/>
    <p:sldId id="292" r:id="rId6"/>
    <p:sldId id="293" r:id="rId7"/>
    <p:sldId id="270" r:id="rId8"/>
    <p:sldId id="297" r:id="rId9"/>
    <p:sldId id="295" r:id="rId10"/>
    <p:sldId id="300" r:id="rId11"/>
    <p:sldId id="301" r:id="rId12"/>
    <p:sldId id="302" r:id="rId13"/>
    <p:sldId id="303" r:id="rId14"/>
    <p:sldId id="304" r:id="rId15"/>
    <p:sldId id="294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g Chen" initials="JC" lastIdx="1" clrIdx="0"/>
  <p:cmAuthor id="1" name="Makkawiy" initials="Yassir" lastIdx="12" clrIdx="1"/>
  <p:cmAuthor id="2" name="Bashir, Muktar (Student)" initials="MB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2" autoAdjust="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06E87-2912-47D6-8252-4023B502B96E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3AFD0-5CD3-4581-816B-7C9018D3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5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3AFD0-5CD3-4581-816B-7C9018D39A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324600" cy="14478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Name(s), Affiliation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 rot="10800000">
            <a:off x="8153400" y="0"/>
            <a:ext cx="990600" cy="2667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7620000" y="0"/>
            <a:ext cx="1524000" cy="1447800"/>
          </a:xfrm>
          <a:prstGeom prst="rtTriangle">
            <a:avLst/>
          </a:prstGeom>
          <a:solidFill>
            <a:srgbClr val="A79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>
            <a:off x="-838200" y="838200"/>
            <a:ext cx="3200400" cy="1524000"/>
          </a:xfrm>
          <a:prstGeom prst="rtTriangle">
            <a:avLst/>
          </a:prstGeom>
          <a:solidFill>
            <a:srgbClr val="A79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5400000">
            <a:off x="1257300" y="-1257300"/>
            <a:ext cx="1752600" cy="42672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0" y="0"/>
            <a:ext cx="1295400" cy="1295400"/>
          </a:xfrm>
          <a:prstGeom prst="rtTriangle">
            <a:avLst/>
          </a:prstGeom>
          <a:solidFill>
            <a:srgbClr val="A9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5943600"/>
            <a:ext cx="1828800" cy="914400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Insert Company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0800000">
            <a:off x="8153400" y="0"/>
            <a:ext cx="990600" cy="2667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7620000" y="0"/>
            <a:ext cx="1524000" cy="1447800"/>
          </a:xfrm>
          <a:prstGeom prst="rtTriangle">
            <a:avLst/>
          </a:prstGeom>
          <a:solidFill>
            <a:srgbClr val="A79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www.aiche.org/sites/default/files/styles/aiche_content_scaled/public/images/conference/logo/aiche_spring2015_logo_web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943600"/>
            <a:ext cx="19431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86800" cy="1470025"/>
          </a:xfrm>
        </p:spPr>
        <p:txBody>
          <a:bodyPr lIns="0" rIns="0"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Modelling of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steam-air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gasification of char in a circulating fluidised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8915400" cy="19812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Muktar 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Bashir</a:t>
            </a:r>
            <a:r>
              <a:rPr lang="en-US" sz="3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Yassir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Makkawi</a:t>
            </a:r>
            <a:r>
              <a:rPr lang="en-US" sz="33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Bioenergy Research Institute (EBRI), Aston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,UK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mail:bashima1@aston.ac.uk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Department, American University of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Sharjah, United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 Emirates.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995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smtClean="0">
                <a:latin typeface="Arial" panose="020B0604020202020204" pitchFamily="34" charset="0"/>
                <a:cs typeface="Arial" panose="020B0604020202020204" pitchFamily="34" charset="0"/>
              </a:rPr>
              <a:t>Concentration profiles</a:t>
            </a:r>
            <a:endParaRPr lang="en-US" sz="32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3400" y="4648200"/>
            <a:ext cx="8208912" cy="121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inlet turbulence showing the sweeping effect of the gas</a:t>
            </a:r>
          </a:p>
          <a:p>
            <a:pPr marL="0"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of solids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1" y="838200"/>
            <a:ext cx="66579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Velocity Profiles </a:t>
            </a:r>
            <a:endParaRPr lang="en-US" sz="32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17478" y="4867701"/>
            <a:ext cx="8208912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 flow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particles observed along the reactor, except towards the exit section</a:t>
            </a:r>
          </a:p>
          <a:p>
            <a:pPr marL="0"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Highest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velocity is near the core region except at the outlet section due to the effect of cone solid-gas separator</a:t>
            </a:r>
            <a:endParaRPr lang="en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7543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distribution</a:t>
            </a:r>
            <a:endParaRPr lang="en-US" sz="32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7976" y="4710752"/>
            <a:ext cx="7474424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Uniform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distribution</a:t>
            </a: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Sort entrance length of ~ 1 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295401"/>
            <a:ext cx="7834312" cy="341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68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2373" y="0"/>
            <a:ext cx="5867400" cy="944562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GB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endParaRPr lang="en-US" sz="36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38350" y="4746768"/>
            <a:ext cx="84673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gas composition produced a heating value of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6.96MJ/Nm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The tar content </a:t>
            </a:r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is reduced by 4%</a:t>
            </a: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9" y="1581626"/>
            <a:ext cx="3713162" cy="314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429000" y="2324100"/>
            <a:ext cx="1524000" cy="4191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Carbon conversion efficiency</a:t>
            </a:r>
            <a:endParaRPr lang="en-US" sz="32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4419600"/>
            <a:ext cx="86106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Achieved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carbon conversion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65%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 is prevalent at the entrance of the bio-char into the reactor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123951"/>
            <a:ext cx="6999287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75556" y="1295400"/>
            <a:ext cx="8208912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Switch grass char gasification has been modelled  in circulating fluidised bed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CFD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 of the heat transfer and flow along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reactor is studied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tar cracking was implemented to simulate a realistic process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Solve the solid low temperature issue by using sand to improve heat and mass transfer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Carry out parametric and sensitivity analysis of the reactor</a:t>
            </a:r>
          </a:p>
          <a:p>
            <a:pPr marL="0"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 algn="ctr"/>
            <a:endParaRPr lang="en-GB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7" y="1763712"/>
            <a:ext cx="814911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8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75556" y="762000"/>
            <a:ext cx="8208912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and background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objectives</a:t>
            </a:r>
          </a:p>
          <a:p>
            <a:pPr>
              <a:lnSpc>
                <a:spcPct val="100000"/>
              </a:lnSpc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CFB Reactor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  <a:p>
            <a:pPr>
              <a:lnSpc>
                <a:spcPct val="100000"/>
              </a:lnSpc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devolatilisation and gasification model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45" y="3124200"/>
            <a:ext cx="64960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75556" y="685800"/>
            <a:ext cx="8208912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asification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thermal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matter(biomass, char, coal etc.) through partial oxidation in normally in air, oxygen and/or steam</a:t>
            </a:r>
          </a:p>
          <a:p>
            <a:pPr marL="0" lvl="1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products are mainly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tar, char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non-condensable gases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consist of three methods to breakdown the organic compound into these product constituents (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drying, devolatilisation, and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gasification reactions) . </a:t>
            </a:r>
          </a:p>
          <a:p>
            <a:pPr marL="0" lvl="1" indent="0">
              <a:buNone/>
            </a:pPr>
            <a:endParaRPr lang="en-GB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4868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75556" y="4495800"/>
            <a:ext cx="8208912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CFD model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solar activated bio-char gasification in a circulating fluidised bed </a:t>
            </a:r>
          </a:p>
          <a:p>
            <a:pPr marL="0" lvl="1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the hydrodynamics of the process</a:t>
            </a:r>
          </a:p>
          <a:p>
            <a:pPr marL="0" lvl="1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tar catalytic cracking of bio-char in the process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486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objectives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03" y="942975"/>
            <a:ext cx="5715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75556" y="4800600"/>
            <a:ext cx="8208912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products were assumed to be from a solar induced pyrolysis process</a:t>
            </a:r>
          </a:p>
          <a:p>
            <a:pPr marL="0" lvl="1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Circulating fluidised bed offers high heat and mass transfer for gasification at low temperatures</a:t>
            </a:r>
          </a:p>
          <a:p>
            <a:pPr marL="0" lvl="1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CFB reactor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90600"/>
            <a:ext cx="4311650" cy="388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514600" y="2667000"/>
            <a:ext cx="2372606" cy="0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81251"/>
            <a:ext cx="9350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0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0749" y="1905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  <a:endParaRPr lang="en-US" sz="32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75556" y="1066800"/>
            <a:ext cx="8208912" cy="601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GB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fluid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(Eulerian-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ulerian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model was solved using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navier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-stokes equations of mass, momentum, and granular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temperature.</a:t>
            </a: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kinetic theory of granular flow (KTGF) was implemented to provide closure equations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heat transfer coefficient was calculated based on Gunn correlation in terms of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Nusselts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number</a:t>
            </a:r>
          </a:p>
          <a:p>
            <a:pPr marL="0" lvl="1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Boundary Conditions</a:t>
            </a:r>
          </a:p>
          <a:p>
            <a:pPr marL="0"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outlet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at atmospheric pressure gradient  with a fully developed viscous flow (tube length &gt;&gt; hydraulic entry length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No-slip wall condition for the gas phase and shear wall condition for the solid phase</a:t>
            </a:r>
          </a:p>
          <a:p>
            <a:pPr marL="0"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Adiabatic temperature wall condition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devolatilisation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00" y="6138000"/>
            <a:ext cx="168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59634" y="1122000"/>
            <a:ext cx="8208912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Switch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grass char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Rate of biomass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devolatilisation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999920"/>
                  </p:ext>
                </p:extLst>
              </p:nvPr>
            </p:nvGraphicFramePr>
            <p:xfrm>
              <a:off x="990600" y="3810000"/>
              <a:ext cx="5715000" cy="14314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10489"/>
                    <a:gridCol w="1839362"/>
                    <a:gridCol w="1284838"/>
                    <a:gridCol w="639778"/>
                    <a:gridCol w="640533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 </a:t>
                          </a:r>
                          <a:r>
                            <a:rPr lang="en-GB" sz="1100" dirty="0">
                              <a:effectLst/>
                            </a:rPr>
                            <a:t>model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Rate Equation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A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T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Primary Pyrolysis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</a:rPr>
                                      <m:t>𝑝𝑦𝑟𝑜𝑙𝑦𝑠𝑖𝑠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</a:rPr>
                                  <m:t>=</m:t>
                                </m:r>
                                <m:r>
                                  <a:rPr lang="en-GB" sz="1100">
                                    <a:effectLst/>
                                  </a:rPr>
                                  <m:t>𝑘</m:t>
                                </m:r>
                                <m:sSubSup>
                                  <m:sSubSup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</a:rPr>
                                      <m:t>𝑣𝑜𝑙𝑎𝑡𝑖𝑙𝑒𝑠</m:t>
                                    </m:r>
                                  </m:sub>
                                  <m:sup>
                                    <m:r>
                                      <a:rPr lang="en-GB" sz="1100">
                                        <a:effectLst/>
                                      </a:rPr>
                                      <m:t>0.67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1.032 x10</a:t>
                          </a:r>
                          <a:r>
                            <a:rPr lang="en-GB" sz="1100" baseline="30000">
                              <a:effectLst/>
                            </a:rPr>
                            <a:t>8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103.7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Thermal tar cracking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</a:rPr>
                                      <m:t>𝑡𝑎𝑟</m:t>
                                    </m:r>
                                    <m:r>
                                      <a:rPr lang="en-GB" sz="1100">
                                        <a:effectLst/>
                                      </a:rPr>
                                      <m:t>−</m:t>
                                    </m:r>
                                    <m:r>
                                      <a:rPr lang="en-GB" sz="1100">
                                        <a:effectLst/>
                                      </a:rPr>
                                      <m:t>𝑐𝑟𝑎𝑐𝑘𝑖𝑛𝑔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</a:rPr>
                                  <m:t>=</m:t>
                                </m:r>
                                <m:r>
                                  <a:rPr lang="en-GB" sz="1100">
                                    <a:effectLst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</a:rPr>
                                      <m:t>𝑡𝑎𝑟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1.55 x10</a:t>
                          </a:r>
                          <a:r>
                            <a:rPr lang="en-GB" sz="1100" baseline="30000">
                              <a:effectLst/>
                            </a:rPr>
                            <a:t>5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87.6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Tar combustion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</a:rPr>
                                      <m:t>𝑡𝑎𝑟</m:t>
                                    </m:r>
                                    <m:r>
                                      <a:rPr lang="en-GB" sz="1100">
                                        <a:effectLst/>
                                      </a:rPr>
                                      <m:t>−</m:t>
                                    </m:r>
                                    <m:r>
                                      <a:rPr lang="en-GB" sz="1100">
                                        <a:effectLst/>
                                      </a:rPr>
                                      <m:t>𝑐𝑜𝑚𝑏𝑢𝑠𝑡𝑖𝑜𝑛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</a:rPr>
                                  <m:t>=</m:t>
                                </m:r>
                                <m:r>
                                  <a:rPr lang="en-GB" sz="1100">
                                    <a:effectLst/>
                                  </a:rPr>
                                  <m:t>𝑘</m:t>
                                </m:r>
                                <m:sSubSup>
                                  <m:sSubSup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</a:rPr>
                                      <m:t>𝑡𝑎𝑟</m:t>
                                    </m:r>
                                  </m:sub>
                                  <m:sup>
                                    <m:r>
                                      <a:rPr lang="en-GB" sz="1100">
                                        <a:effectLst/>
                                      </a:rPr>
                                      <m:t>0.5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𝐶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11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>
                                            <a:effectLst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GB" sz="1100">
                                            <a:effectLst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9.2 </m:t>
                                </m:r>
                                <m:r>
                                  <a:rPr lang="en-GB" sz="1100">
                                    <a:effectLst/>
                                  </a:rPr>
                                  <m:t>𝑥</m:t>
                                </m:r>
                                <m:r>
                                  <a:rPr lang="en-GB" sz="1100">
                                    <a:effectLst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9650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Catalytic Tar reforming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</a:rPr>
                                      <m:t>𝑡𝑎𝑟</m:t>
                                    </m:r>
                                    <m:r>
                                      <a:rPr lang="en-GB" sz="1100">
                                        <a:effectLst/>
                                      </a:rPr>
                                      <m:t>−</m:t>
                                    </m:r>
                                    <m:r>
                                      <a:rPr lang="en-GB" sz="1100">
                                        <a:effectLst/>
                                      </a:rPr>
                                      <m:t>𝑟𝑒𝑓𝑜𝑟𝑚𝑖𝑛𝑔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</a:rPr>
                                  <m:t>=</m:t>
                                </m:r>
                                <m:r>
                                  <a:rPr lang="en-GB" sz="1100">
                                    <a:effectLst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GB" sz="1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</a:rPr>
                                      <m:t>𝑡𝑎𝑟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1.0 x10</a:t>
                          </a:r>
                          <a:r>
                            <a:rPr lang="en-GB" sz="1100" baseline="30000">
                              <a:effectLst/>
                            </a:rPr>
                            <a:t>4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61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999920"/>
                  </p:ext>
                </p:extLst>
              </p:nvPr>
            </p:nvGraphicFramePr>
            <p:xfrm>
              <a:off x="990600" y="3810000"/>
              <a:ext cx="5715000" cy="14314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10489"/>
                    <a:gridCol w="1839362"/>
                    <a:gridCol w="1284838"/>
                    <a:gridCol w="639778"/>
                    <a:gridCol w="640533"/>
                  </a:tblGrid>
                  <a:tr h="1927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 </a:t>
                          </a:r>
                          <a:r>
                            <a:rPr lang="en-GB" sz="1100" dirty="0">
                              <a:effectLst/>
                            </a:rPr>
                            <a:t>model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Rate Equation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A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T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331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Primary Pyrolysis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1761" t="-97368" r="-139867" b="-4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1.032 x10</a:t>
                          </a:r>
                          <a:r>
                            <a:rPr lang="en-GB" sz="1100" baseline="30000">
                              <a:effectLst/>
                            </a:rPr>
                            <a:t>8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103.7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55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Thermal tar cracking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1761" t="-119048" r="-139867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1.55 x10</a:t>
                          </a:r>
                          <a:r>
                            <a:rPr lang="en-GB" sz="1100" baseline="30000">
                              <a:effectLst/>
                            </a:rPr>
                            <a:t>5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87.6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343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Tar combustion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1761" t="-353846" r="-139867" b="-1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45024" t="-353846" r="-99526" b="-1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93333" t="-353846" b="-192308"/>
                          </a:stretch>
                        </a:blipFill>
                      </a:tcPr>
                    </a:tc>
                  </a:tr>
                  <a:tr h="3855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Catalytic Tar reforming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1761" t="-280952" r="-139867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1.0 x10</a:t>
                          </a:r>
                          <a:r>
                            <a:rPr lang="en-GB" sz="1100" baseline="30000">
                              <a:effectLst/>
                            </a:rPr>
                            <a:t>4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61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82008"/>
                  </p:ext>
                </p:extLst>
              </p:nvPr>
            </p:nvGraphicFramePr>
            <p:xfrm>
              <a:off x="530198" y="1676400"/>
              <a:ext cx="8231524" cy="11990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4841"/>
                    <a:gridCol w="1334841"/>
                    <a:gridCol w="1338133"/>
                    <a:gridCol w="91380"/>
                    <a:gridCol w="1701881"/>
                    <a:gridCol w="1701881"/>
                    <a:gridCol w="91380"/>
                    <a:gridCol w="637187"/>
                  </a:tblGrid>
                  <a:tr h="2138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Analysis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Parameters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4981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Proximate analysis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Moisture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𝑤𝑡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%</m:t>
                                  </m:r>
                                </m:e>
                              </m:d>
                            </m:oMath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Volatile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𝑤𝑡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%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000" kern="12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ash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𝑤𝑡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%</m:t>
                                  </m:r>
                                </m:e>
                              </m:d>
                            </m:oMath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Fixed carbon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𝑤𝑡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%</m:t>
                                  </m:r>
                                </m:e>
                              </m:d>
                            </m:oMath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HHV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𝑀𝐽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/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𝐾𝑔</m:t>
                                  </m:r>
                                </m:e>
                              </m:d>
                            </m:oMath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</a:tr>
                  <a:tr h="16861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0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62.67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5.57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31.76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19.6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9813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Ultimate analysis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𝑤𝑡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%</m:t>
                                  </m:r>
                                </m:e>
                              </m:d>
                            </m:oMath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𝑤𝑡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%</m:t>
                                  </m:r>
                                </m:e>
                              </m:d>
                            </m:oMath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O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𝑤𝑡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%</m:t>
                                  </m:r>
                                </m:e>
                              </m:d>
                            </m:oMath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𝑤𝑡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%</m:t>
                                  </m:r>
                                </m:e>
                              </m:d>
                            </m:oMath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00" kern="1200"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GB" sz="1000" kern="1200">
                                      <a:effectLst/>
                                    </a:rPr>
                                    <m:t>𝑤𝑡</m:t>
                                  </m:r>
                                  <m:r>
                                    <a:rPr lang="en-GB" sz="1000" kern="1200">
                                      <a:effectLst/>
                                    </a:rPr>
                                    <m:t>%</m:t>
                                  </m:r>
                                </m:e>
                              </m:d>
                            </m:oMath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6861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51.7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5.5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37.7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0.5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 dirty="0">
                              <a:effectLst/>
                            </a:rPr>
                            <a:t>4.6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82008"/>
                  </p:ext>
                </p:extLst>
              </p:nvPr>
            </p:nvGraphicFramePr>
            <p:xfrm>
              <a:off x="530198" y="1676400"/>
              <a:ext cx="8231524" cy="11990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4841"/>
                    <a:gridCol w="1334841"/>
                    <a:gridCol w="1338133"/>
                    <a:gridCol w="91380"/>
                    <a:gridCol w="1701881"/>
                    <a:gridCol w="1701881"/>
                    <a:gridCol w="91380"/>
                    <a:gridCol w="637187"/>
                  </a:tblGrid>
                  <a:tr h="2138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Analysis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Parameters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4981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Proximate analysis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100457" t="-60345" r="-416895" b="-2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200457" t="-60345" r="-316895" b="-20172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223810" t="-60345" r="-136054" b="-20172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323810" t="-60345" r="-36054" b="-20172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1186667" t="-60345" r="-952" b="-201724"/>
                          </a:stretch>
                        </a:blipFill>
                      </a:tcPr>
                    </a:tc>
                  </a:tr>
                  <a:tr h="16861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0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62.67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5.57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31.76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19.6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9813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Ultimate analysis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100457" t="-244898" r="-416895" b="-8367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187607" t="-244898" r="-290171" b="-8367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241219" t="-244898" r="-143369" b="-83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340000" t="-244898" r="-42857" b="-8367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980" marR="65980" marT="0" marB="0" anchor="ctr">
                        <a:blipFill rotWithShape="1">
                          <a:blip r:embed="rId5"/>
                          <a:stretch>
                            <a:fillRect l="-1035294" t="-244898" r="-840" b="-8367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68617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51.7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5.5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37.7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>
                              <a:effectLst/>
                            </a:rPr>
                            <a:t>0.5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kern="1200" dirty="0">
                              <a:effectLst/>
                            </a:rPr>
                            <a:t>4.6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980" marR="659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219" y="-6027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asification model</a:t>
            </a:r>
            <a:endParaRPr lang="en-US" sz="32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75556" y="867770"/>
            <a:ext cx="8208912" cy="601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Heterogeneous reactions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348542"/>
                  </p:ext>
                </p:extLst>
              </p:nvPr>
            </p:nvGraphicFramePr>
            <p:xfrm>
              <a:off x="914400" y="1828801"/>
              <a:ext cx="7619999" cy="30884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9328"/>
                    <a:gridCol w="2633779"/>
                    <a:gridCol w="1128888"/>
                    <a:gridCol w="1128004"/>
                  </a:tblGrid>
                  <a:tr h="83349">
                    <a:tc>
                      <a:txBody>
                        <a:bodyPr/>
                        <a:lstStyle/>
                        <a:p>
                          <a:pPr indent="228600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Reactions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Rate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A(1/s)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E(KJ/mol)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7174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err="1">
                              <a:effectLst/>
                            </a:rPr>
                            <a:t>Boudouard</a:t>
                          </a:r>
                          <a:r>
                            <a:rPr lang="en-GB" sz="1100" dirty="0">
                              <a:effectLst/>
                            </a:rPr>
                            <a:t> Reaction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1100">
                                  <a:effectLst/>
                                </a:rPr>
                                <m:t>=−</m:t>
                              </m:r>
                              <m:r>
                                <a:rPr lang="en-GB" sz="1100">
                                  <a:effectLst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𝐶𝑂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</a:rPr>
                                <m:t>3.62 ×10</m:t>
                              </m:r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0503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Carbon combustion reaction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1100">
                                  <a:effectLst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−</m:t>
                                  </m:r>
                                  <m:r>
                                    <a:rPr lang="en-GB" sz="1100">
                                      <a:effectLst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100">
                                              <a:effectLst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f>
                                    <m:f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>
                                          <a:effectLst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1100">
                                              <a:effectLst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GB" sz="1100">
                                      <a:effectLst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100">
                                          <a:effectLst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1100">
                                              <a:effectLst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</a:p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100">
                                      <a:effectLst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100">
                                  <a:effectLst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0.292(1−</m:t>
                                  </m:r>
                                  <m:r>
                                    <a:rPr lang="en-GB" sz="1100">
                                      <a:effectLst/>
                                    </a:rPr>
                                    <m:t>𝜀</m:t>
                                  </m:r>
                                  <m:r>
                                    <a:rPr lang="en-GB" sz="1100">
                                      <a:effectLst/>
                                    </a:rPr>
                                    <m:t>) 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  <m:r>
                                        <a:rPr lang="en-GB" sz="1100">
                                          <a:effectLst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</a:p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</a:rPr>
                                <m:t>𝐷</m:t>
                              </m:r>
                              <m:r>
                                <a:rPr lang="en-GB" sz="1100">
                                  <a:effectLst/>
                                </a:rPr>
                                <m:t>=4.26</m:t>
                              </m:r>
                              <m:sSup>
                                <m:s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100">
                                              <a:effectLst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sz="1100">
                                                  <a:effectLst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100">
                                                  <a:effectLst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100">
                                                  <a:effectLst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1800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1.75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</a:p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100">
                                      <a:effectLst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100">
                                  <a:effectLst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100">
                                      <a:effectLst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2.5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8697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Hydrogasification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1100">
                                  <a:effectLst/>
                                </a:rPr>
                                <m:t>=−</m:t>
                              </m:r>
                              <m:r>
                                <a:rPr lang="en-GB" sz="1100">
                                  <a:effectLst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</a:rPr>
                                <m:t>4.20 ×</m:t>
                              </m:r>
                              <m:sSup>
                                <m:s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835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Steam reaction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1100">
                                  <a:effectLst/>
                                </a:rPr>
                                <m:t>=−</m:t>
                              </m:r>
                              <m:r>
                                <a:rPr lang="en-GB" sz="1100">
                                  <a:effectLst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100">
                                      <a:effectLst/>
                                    </a:rPr>
                                    <m:t>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</a:rPr>
                                <m:t>1.52 ×</m:t>
                              </m:r>
                              <m:sSup>
                                <m:s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baseline="300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122</m:t>
                                </m:r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348542"/>
                  </p:ext>
                </p:extLst>
              </p:nvPr>
            </p:nvGraphicFramePr>
            <p:xfrm>
              <a:off x="914400" y="1828801"/>
              <a:ext cx="7619999" cy="30884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9328"/>
                    <a:gridCol w="2633779"/>
                    <a:gridCol w="1128888"/>
                    <a:gridCol w="1128004"/>
                  </a:tblGrid>
                  <a:tr h="167640">
                    <a:tc>
                      <a:txBody>
                        <a:bodyPr/>
                        <a:lstStyle/>
                        <a:p>
                          <a:pPr indent="228600"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Reactions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Rate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A(1/s)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E(KJ/mol)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684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err="1">
                              <a:effectLst/>
                            </a:rPr>
                            <a:t>Boudouard</a:t>
                          </a:r>
                          <a:r>
                            <a:rPr lang="en-GB" sz="1100" dirty="0">
                              <a:effectLst/>
                            </a:rPr>
                            <a:t> Reaction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103704" t="-60000" r="-85648" b="-7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475676" t="-60000" r="-100000" b="-7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575676" t="-60000" b="-701667"/>
                          </a:stretch>
                        </a:blipFill>
                      </a:tcPr>
                    </a:tc>
                  </a:tr>
                  <a:tr h="1820291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Carbon combustion reaction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103704" t="-32107" r="-85648" b="-40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475676" t="-32107" r="-100000" b="-40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575676" t="-32107" b="-40803"/>
                          </a:stretch>
                        </a:blipFill>
                      </a:tcPr>
                    </a:tc>
                  </a:tr>
                  <a:tr h="36684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Hydrogasification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103704" t="-658333" r="-8564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475676" t="-658333" r="-1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575676" t="-658333" b="-103333"/>
                          </a:stretch>
                        </a:blipFill>
                      </a:tcPr>
                    </a:tc>
                  </a:tr>
                  <a:tr h="36684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Steam reaction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103704" t="-758333" r="-8564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475676" t="-758333" r="-1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575676" t="-758333" b="-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Content Placeholder 3"/>
          <p:cNvSpPr txBox="1">
            <a:spLocks/>
          </p:cNvSpPr>
          <p:nvPr/>
        </p:nvSpPr>
        <p:spPr>
          <a:xfrm>
            <a:off x="727956" y="1020170"/>
            <a:ext cx="8208912" cy="601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Homogeneous reactions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5431600"/>
                  </p:ext>
                </p:extLst>
              </p:nvPr>
            </p:nvGraphicFramePr>
            <p:xfrm>
              <a:off x="1476374" y="2217356"/>
              <a:ext cx="6753226" cy="24952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05923"/>
                    <a:gridCol w="2332562"/>
                    <a:gridCol w="1221519"/>
                    <a:gridCol w="893222"/>
                  </a:tblGrid>
                  <a:tr h="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Reactions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Rate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A(1/s)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E(KJ/mol)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Water –gas shift reaction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1100">
                                  <a:effectLst/>
                                </a:rPr>
                                <m:t>=−</m:t>
                              </m:r>
                              <m:r>
                                <a:rPr lang="en-GB" sz="1100">
                                  <a:effectLst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100">
                                      <a:effectLst/>
                                    </a:rPr>
                                    <m:t>𝐶𝑂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100">
                                      <a:effectLst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GB" sz="1100">
                                  <a:effectLst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𝐶𝑂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100">
                                              <a:effectLst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GB" sz="1100">
                                          <a:effectLst/>
                                        </a:rPr>
                                        <m:t>𝑂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GB" sz="1100">
                                      <a:effectLst/>
                                    </a:rPr>
                                    <m:t>𝑇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</a:rPr>
                                <m:t>2.65 ×</m:t>
                              </m:r>
                              <m:sSup>
                                <m:s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baseline="300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66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Carbon –monoxide  Oxidation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1100">
                                  <a:effectLst/>
                                </a:rPr>
                                <m:t>=−</m:t>
                              </m:r>
                              <m:r>
                                <a:rPr lang="en-GB" sz="1100">
                                  <a:effectLst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100">
                                      <a:effectLst/>
                                    </a:rPr>
                                    <m:t>𝐶𝑂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0.25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100">
                                      <a:effectLst/>
                                    </a:rPr>
                                    <m:t>𝑂</m:t>
                                  </m:r>
                                </m:sub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0.5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</a:rPr>
                                <m:t>8.83 ×</m:t>
                              </m:r>
                              <m:sSup>
                                <m:s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Methane Oxidation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100">
                                              <a:effectLst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𝐶𝐻</m:t>
                                          </m:r>
                                        </m:e>
                                        <m:sub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1100">
                                  <a:effectLst/>
                                </a:rPr>
                                <m:t>=−</m:t>
                              </m:r>
                              <m:r>
                                <a:rPr lang="en-GB" sz="1100">
                                  <a:effectLst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𝐶𝐻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0.7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0.8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</a:rPr>
                                <m:t>1.58 ×</m:t>
                              </m:r>
                              <m:sSup>
                                <m:s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202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Hydrogen Oxidation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100">
                                              <a:effectLst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1100">
                                  <a:effectLst/>
                                </a:rPr>
                                <m:t>=−</m:t>
                              </m:r>
                              <m:r>
                                <a:rPr lang="en-GB" sz="1100">
                                  <a:effectLst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100">
                                      <a:effectLst/>
                                    </a:rPr>
                                    <m:t>𝐶𝑂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</a:rPr>
                                <m:t>3.09 ×</m:t>
                              </m:r>
                              <m:sSup>
                                <m:s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Steam Reforming reaction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>
                                      <a:effectLst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100">
                                              <a:effectLst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𝐶𝐻</m:t>
                                          </m:r>
                                        </m:e>
                                        <m:sub>
                                          <m:r>
                                            <a:rPr lang="en-GB" sz="1100">
                                              <a:effectLst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GB" sz="1100">
                                      <a:effectLst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GB" sz="1100">
                                  <a:effectLst/>
                                </a:rPr>
                                <m:t>=−</m:t>
                              </m:r>
                              <m:r>
                                <a:rPr lang="en-GB" sz="1100">
                                  <a:effectLst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𝐶𝐻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>
                                          <a:effectLst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100">
                                          <a:effectLst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100">
                                      <a:effectLst/>
                                    </a:rPr>
                                    <m:t>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100" dirty="0">
                              <a:effectLst/>
                            </a:rPr>
                            <a:t> 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</a:rPr>
                                <m:t>3.02 ×</m:t>
                              </m:r>
                              <m:sSup>
                                <m:sSupPr>
                                  <m:ctrlPr>
                                    <a:rPr lang="en-GB" sz="11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100">
                                      <a:effectLst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>
                              <a:effectLst/>
                            </a:rPr>
                            <a:t> 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</a:rPr>
                                  <m:t>125</m:t>
                                </m:r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5431600"/>
                  </p:ext>
                </p:extLst>
              </p:nvPr>
            </p:nvGraphicFramePr>
            <p:xfrm>
              <a:off x="1476374" y="2217356"/>
              <a:ext cx="6753226" cy="24952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05923"/>
                    <a:gridCol w="2332562"/>
                    <a:gridCol w="1221519"/>
                    <a:gridCol w="893222"/>
                  </a:tblGrid>
                  <a:tr h="50292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Reactions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Rate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A(1/s)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E(KJ/mol)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6151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Water –gas shift reaction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98695" t="-112162" r="-90601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380500" t="-112162" r="-73500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653741" t="-112162" b="-343243"/>
                          </a:stretch>
                        </a:blipFill>
                      </a:tcPr>
                    </a:tc>
                  </a:tr>
                  <a:tr h="36684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Carbon –monoxide  Oxidation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98695" t="-261667" r="-90601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380500" t="-261667" r="-73500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653741" t="-261667" b="-323333"/>
                          </a:stretch>
                        </a:blipFill>
                      </a:tcPr>
                    </a:tc>
                  </a:tr>
                  <a:tr h="392938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Methane Oxidation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98695" t="-339063" r="-90601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380500" t="-339063" r="-73500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653741" t="-339063" b="-203125"/>
                          </a:stretch>
                        </a:blipFill>
                      </a:tcPr>
                    </a:tc>
                  </a:tr>
                  <a:tr h="393510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Hydrogen Oxidation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98695" t="-432308" r="-9060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380500" t="-432308" r="-73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653741" t="-432308" b="-100000"/>
                          </a:stretch>
                        </a:blipFill>
                      </a:tcPr>
                    </a:tc>
                  </a:tr>
                  <a:tr h="392938"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Steam Reforming reaction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98695" t="-540625" r="-90601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380500" t="-540625" r="-735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7"/>
                          <a:stretch>
                            <a:fillRect l="-653741" t="-540625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71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0749" y="1905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conditions</a:t>
            </a:r>
            <a:endParaRPr lang="en-US" sz="32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75556" y="1066800"/>
            <a:ext cx="8208912" cy="601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4329565"/>
                  </p:ext>
                </p:extLst>
              </p:nvPr>
            </p:nvGraphicFramePr>
            <p:xfrm>
              <a:off x="304800" y="1447800"/>
              <a:ext cx="8229600" cy="36004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6000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Parameters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Value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Parameters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Value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Pressure outlet [atm]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char </a:t>
                          </a:r>
                          <a:r>
                            <a:rPr lang="en-GB" sz="1100" dirty="0">
                              <a:effectLst/>
                            </a:rPr>
                            <a:t>inlet temperature [K]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773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Biomass flow rate [g/s]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Gas </a:t>
                          </a:r>
                          <a:r>
                            <a:rPr lang="en-GB" sz="1100" dirty="0">
                              <a:effectLst/>
                            </a:rPr>
                            <a:t>inlet temperature [K]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300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Pyrolysis </a:t>
                          </a:r>
                          <a:r>
                            <a:rPr lang="en-GB" sz="1100" dirty="0">
                              <a:effectLst/>
                            </a:rPr>
                            <a:t>gas flow rate [g/s]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0.0003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Particle-Particle restitution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0.9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char </a:t>
                          </a:r>
                          <a:r>
                            <a:rPr lang="en-GB" sz="1100" dirty="0">
                              <a:effectLst/>
                            </a:rPr>
                            <a:t>size [</a:t>
                          </a:r>
                          <a14:m>
                            <m:oMath xmlns:m="http://schemas.openxmlformats.org/officeDocument/2006/math">
                              <m:r>
                                <a:rPr lang="en-GB" sz="1100">
                                  <a:effectLst/>
                                  <a:latin typeface="Cambria Math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GB" sz="1100" dirty="0">
                              <a:effectLst/>
                            </a:rPr>
                            <a:t>m]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250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Particle-wall restitution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0.8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Air  </a:t>
                          </a:r>
                          <a:r>
                            <a:rPr lang="en-GB" sz="1100" dirty="0">
                              <a:effectLst/>
                            </a:rPr>
                            <a:t>flow rate [g/s]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1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Specularity coefficient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0.5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4329565"/>
                  </p:ext>
                </p:extLst>
              </p:nvPr>
            </p:nvGraphicFramePr>
            <p:xfrm>
              <a:off x="304800" y="1447800"/>
              <a:ext cx="8229600" cy="36004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6000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Parameters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Value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Parameters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Value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Pressure outlet [atm]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1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char </a:t>
                          </a:r>
                          <a:r>
                            <a:rPr lang="en-GB" sz="1100" dirty="0">
                              <a:effectLst/>
                            </a:rPr>
                            <a:t>inlet temperature [K]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773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Biomass flow rate [g/s]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Gas </a:t>
                          </a:r>
                          <a:r>
                            <a:rPr lang="en-GB" sz="1100" dirty="0">
                              <a:effectLst/>
                            </a:rPr>
                            <a:t>inlet temperature [K]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300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Pyrolysis </a:t>
                          </a:r>
                          <a:r>
                            <a:rPr lang="en-GB" sz="1100" dirty="0">
                              <a:effectLst/>
                            </a:rPr>
                            <a:t>gas flow rate [g/s]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0.0003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Particle-Particle restitution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0.9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6"/>
                          <a:stretch>
                            <a:fillRect t="-397980" r="-2994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250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Particle-wall restitution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0.8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00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Air  </a:t>
                          </a:r>
                          <a:r>
                            <a:rPr lang="en-GB" sz="1100" dirty="0">
                              <a:effectLst/>
                            </a:rPr>
                            <a:t>flow rate [g/s]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1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Specularity coefficient</a:t>
                          </a:r>
                          <a:endParaRPr lang="en-GB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0.5</a:t>
                          </a:r>
                          <a:endParaRPr lang="en-GB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46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 Templat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25021</TotalTime>
  <Words>1096</Words>
  <Application>Microsoft Office PowerPoint</Application>
  <PresentationFormat>On-screen Show (4:3)</PresentationFormat>
  <Paragraphs>241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Spring Template 3</vt:lpstr>
      <vt:lpstr>Modelling of steam-air gasification of char in a circulating fluidised bed</vt:lpstr>
      <vt:lpstr>Outline</vt:lpstr>
      <vt:lpstr>Gasification</vt:lpstr>
      <vt:lpstr>Project objectives</vt:lpstr>
      <vt:lpstr>CFB reactor</vt:lpstr>
      <vt:lpstr>CFD model</vt:lpstr>
      <vt:lpstr>devolatilisation model</vt:lpstr>
      <vt:lpstr>Gasification model</vt:lpstr>
      <vt:lpstr>Operating conditions</vt:lpstr>
      <vt:lpstr>PowerPoint Presentation</vt:lpstr>
      <vt:lpstr>Velocity Profiles </vt:lpstr>
      <vt:lpstr>Temperature distribution</vt:lpstr>
      <vt:lpstr>Product composition</vt:lpstr>
      <vt:lpstr>Carbon conversion efficiency</vt:lpstr>
      <vt:lpstr>Conclusion</vt:lpstr>
      <vt:lpstr> Thank You </vt:lpstr>
    </vt:vector>
  </TitlesOfParts>
  <Company>AIChE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Orvoine-Couvrette</dc:creator>
  <cp:lastModifiedBy>Bashir, Muktar (Student)</cp:lastModifiedBy>
  <cp:revision>56</cp:revision>
  <dcterms:created xsi:type="dcterms:W3CDTF">2014-01-15T14:49:35Z</dcterms:created>
  <dcterms:modified xsi:type="dcterms:W3CDTF">2015-12-01T14:17:44Z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10899561</vt:i4>
  </property>
  <property fmtid="{D5CDD505-2E9C-101B-9397-08002B2CF9AE}" pid="4" name="_EmailSubject">
    <vt:lpwstr>presentation</vt:lpwstr>
  </property>
  <property fmtid="{D5CDD505-2E9C-101B-9397-08002B2CF9AE}" pid="5" name="_AuthorEmail">
    <vt:lpwstr>Y.MAKKAWI@aston.ac.uk</vt:lpwstr>
  </property>
  <property fmtid="{D5CDD505-2E9C-101B-9397-08002B2CF9AE}" pid="6" name="_AuthorEmailDisplayName">
    <vt:lpwstr>Makkawi, Yassir</vt:lpwstr>
  </property>
</Properties>
</file>