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90" r:id="rId3"/>
    <p:sldId id="284" r:id="rId4"/>
    <p:sldId id="274" r:id="rId5"/>
    <p:sldId id="292" r:id="rId6"/>
    <p:sldId id="275" r:id="rId7"/>
    <p:sldId id="279" r:id="rId8"/>
    <p:sldId id="285" r:id="rId9"/>
    <p:sldId id="286" r:id="rId10"/>
    <p:sldId id="288" r:id="rId11"/>
    <p:sldId id="291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9414E4-8BCB-4EBC-977D-B3213B33E08F}">
          <p14:sldIdLst>
            <p14:sldId id="257"/>
            <p14:sldId id="290"/>
            <p14:sldId id="284"/>
            <p14:sldId id="274"/>
            <p14:sldId id="292"/>
            <p14:sldId id="275"/>
            <p14:sldId id="279"/>
            <p14:sldId id="285"/>
            <p14:sldId id="286"/>
            <p14:sldId id="288"/>
            <p14:sldId id="291"/>
          </p14:sldIdLst>
        </p14:section>
        <p14:section name="Section sans titre" id="{CD6306D9-24CD-4520-B74F-616A915F1CD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195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ian\Desktop\Publies%20finies\biochar%20DETOX\ADSORPTION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ian\Desktop\Publies%20finies\biochar%20DETOX\ADSORP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ian\Desktop\Publie%20en%20cours\Biochar-ethanol\biochar%20detox%20VB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ian\Desktop\Publie%20en%20cours\Biochar-ethanol\biochar%20detox%20VB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7462817147858"/>
          <c:y val="0.13052092446777486"/>
          <c:w val="0.83705249343832033"/>
          <c:h val="0.647017716535433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Feuil1!$B$13</c:f>
              <c:strCache>
                <c:ptCount val="1"/>
                <c:pt idx="0">
                  <c:v>5-HMF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(Feuil1!$B$21;Feuil1!$B$30;Feuil1!$B$40;Feuil1!$B$49;Feuil1!$B$58)</c:f>
                <c:numCache>
                  <c:formatCode>General</c:formatCode>
                  <c:ptCount val="5"/>
                  <c:pt idx="0">
                    <c:v>0.47535358707626613</c:v>
                  </c:pt>
                  <c:pt idx="1">
                    <c:v>1.2330857695585775</c:v>
                  </c:pt>
                  <c:pt idx="2">
                    <c:v>0.93067685856144611</c:v>
                  </c:pt>
                  <c:pt idx="3">
                    <c:v>0.18637964385364394</c:v>
                  </c:pt>
                  <c:pt idx="4">
                    <c:v>1.3527791188223854</c:v>
                  </c:pt>
                </c:numCache>
              </c:numRef>
            </c:plus>
            <c:minus>
              <c:numRef>
                <c:f>(Feuil1!$B$21;Feuil1!$B$30;Feuil1!$B$40;Feuil1!$B$49;Feuil1!$B$58)</c:f>
                <c:numCache>
                  <c:formatCode>General</c:formatCode>
                  <c:ptCount val="5"/>
                  <c:pt idx="0">
                    <c:v>0.47535358707626613</c:v>
                  </c:pt>
                  <c:pt idx="1">
                    <c:v>1.2330857695585775</c:v>
                  </c:pt>
                  <c:pt idx="2">
                    <c:v>0.93067685856144611</c:v>
                  </c:pt>
                  <c:pt idx="3">
                    <c:v>0.18637964385364394</c:v>
                  </c:pt>
                  <c:pt idx="4">
                    <c:v>1.3527791188223854</c:v>
                  </c:pt>
                </c:numCache>
              </c:numRef>
            </c:minus>
            <c:spPr>
              <a:noFill/>
              <a:ln w="9525">
                <a:solidFill>
                  <a:schemeClr val="tx2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(Feuil1!$A$14;Feuil1!$A$23;Feuil1!$A$33;Feuil1!$A$42;Feuil1!$A$51)</c:f>
              <c:strCache>
                <c:ptCount val="5"/>
                <c:pt idx="0">
                  <c:v>5 g/L</c:v>
                </c:pt>
                <c:pt idx="1">
                  <c:v>10 g/L</c:v>
                </c:pt>
                <c:pt idx="2">
                  <c:v>20 g/L</c:v>
                </c:pt>
                <c:pt idx="3">
                  <c:v>40 g/L</c:v>
                </c:pt>
                <c:pt idx="4">
                  <c:v>60 g/L</c:v>
                </c:pt>
              </c:strCache>
            </c:strRef>
          </c:cat>
          <c:val>
            <c:numRef>
              <c:f>(Feuil1!$B$20;Feuil1!$B$29;Feuil1!$B$39;Feuil1!$B$48;Feuil1!$B$57)</c:f>
              <c:numCache>
                <c:formatCode>0</c:formatCode>
                <c:ptCount val="5"/>
                <c:pt idx="0">
                  <c:v>31.921582174626483</c:v>
                </c:pt>
                <c:pt idx="1">
                  <c:v>39.299075913291304</c:v>
                </c:pt>
                <c:pt idx="2">
                  <c:v>61.078504188617323</c:v>
                </c:pt>
                <c:pt idx="3">
                  <c:v>97.578547370239221</c:v>
                </c:pt>
                <c:pt idx="4">
                  <c:v>99.043440711633124</c:v>
                </c:pt>
              </c:numCache>
            </c:numRef>
          </c:val>
        </c:ser>
        <c:ser>
          <c:idx val="1"/>
          <c:order val="1"/>
          <c:tx>
            <c:strRef>
              <c:f>Feuil1!$C$13</c:f>
              <c:strCache>
                <c:ptCount val="1"/>
                <c:pt idx="0">
                  <c:v>Furfural 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(Feuil1!$C$21;Feuil1!$C$30;Feuil1!$C$40;Feuil1!$C$49;Feuil1!$C$58)</c:f>
                <c:numCache>
                  <c:formatCode>General</c:formatCode>
                  <c:ptCount val="5"/>
                  <c:pt idx="0">
                    <c:v>7.384584374558413</c:v>
                  </c:pt>
                  <c:pt idx="1">
                    <c:v>0.48897078585136994</c:v>
                  </c:pt>
                  <c:pt idx="2">
                    <c:v>1.9680761489350214</c:v>
                  </c:pt>
                  <c:pt idx="3">
                    <c:v>0.79598441226188477</c:v>
                  </c:pt>
                  <c:pt idx="4">
                    <c:v>0</c:v>
                  </c:pt>
                </c:numCache>
              </c:numRef>
            </c:plus>
            <c:minus>
              <c:numRef>
                <c:f>(Feuil1!$C$21;Feuil1!$C$30;Feuil1!$C$40;Feuil1!$C$49;Feuil1!$C$58)</c:f>
                <c:numCache>
                  <c:formatCode>General</c:formatCode>
                  <c:ptCount val="5"/>
                  <c:pt idx="0">
                    <c:v>7.384584374558413</c:v>
                  </c:pt>
                  <c:pt idx="1">
                    <c:v>0.48897078585136994</c:v>
                  </c:pt>
                  <c:pt idx="2">
                    <c:v>1.9680761489350214</c:v>
                  </c:pt>
                  <c:pt idx="3">
                    <c:v>0.79598441226188477</c:v>
                  </c:pt>
                  <c:pt idx="4">
                    <c:v>0</c:v>
                  </c:pt>
                </c:numCache>
              </c:numRef>
            </c:minus>
            <c:spPr>
              <a:noFill/>
              <a:ln w="9525">
                <a:solidFill>
                  <a:schemeClr val="tx2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(Feuil1!$A$14;Feuil1!$A$23;Feuil1!$A$33;Feuil1!$A$42;Feuil1!$A$51)</c:f>
              <c:strCache>
                <c:ptCount val="5"/>
                <c:pt idx="0">
                  <c:v>5 g/L</c:v>
                </c:pt>
                <c:pt idx="1">
                  <c:v>10 g/L</c:v>
                </c:pt>
                <c:pt idx="2">
                  <c:v>20 g/L</c:v>
                </c:pt>
                <c:pt idx="3">
                  <c:v>40 g/L</c:v>
                </c:pt>
                <c:pt idx="4">
                  <c:v>60 g/L</c:v>
                </c:pt>
              </c:strCache>
            </c:strRef>
          </c:cat>
          <c:val>
            <c:numRef>
              <c:f>(Feuil1!$C$20;Feuil1!$C$29;Feuil1!$C$39;Feuil1!$C$48;Feuil1!$C$57)</c:f>
              <c:numCache>
                <c:formatCode>0</c:formatCode>
                <c:ptCount val="5"/>
                <c:pt idx="0">
                  <c:v>34.971172382080894</c:v>
                </c:pt>
                <c:pt idx="1">
                  <c:v>52.76868931609571</c:v>
                </c:pt>
                <c:pt idx="2">
                  <c:v>86.641361441734617</c:v>
                </c:pt>
                <c:pt idx="3">
                  <c:v>99.437154024370827</c:v>
                </c:pt>
                <c:pt idx="4">
                  <c:v>100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0736896"/>
        <c:axId val="110738432"/>
      </c:barChart>
      <c:catAx>
        <c:axId val="110736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fr-FR"/>
          </a:p>
        </c:txPr>
        <c:crossAx val="110738432"/>
        <c:crosses val="autoZero"/>
        <c:auto val="1"/>
        <c:lblAlgn val="ctr"/>
        <c:lblOffset val="100"/>
        <c:noMultiLvlLbl val="0"/>
      </c:catAx>
      <c:valAx>
        <c:axId val="1107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>
                    <a:solidFill>
                      <a:schemeClr val="tx1"/>
                    </a:solidFill>
                  </a:rPr>
                  <a:t>Removal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07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787773403324583"/>
          <c:y val="0.60705963837853605"/>
          <c:w val="0.2586279527559055"/>
          <c:h val="0.16608850976961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69658535139"/>
          <c:y val="9.1486155641508402E-2"/>
          <c:w val="0.78800138625361515"/>
          <c:h val="0.8066135911116992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hydrolyzate!$A$28</c:f>
              <c:strCache>
                <c:ptCount val="1"/>
                <c:pt idx="0">
                  <c:v>Acetic acid </c:v>
                </c:pt>
              </c:strCache>
            </c:strRef>
          </c:tx>
          <c:spPr>
            <a:pattFill prst="ltUpDiag">
              <a:fgClr>
                <a:schemeClr val="dk1">
                  <a:tint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(hydrolyzate!$E$28;hydrolyzate!$H$28)</c:f>
                <c:numCache>
                  <c:formatCode>General</c:formatCode>
                  <c:ptCount val="2"/>
                  <c:pt idx="0">
                    <c:v>0.5</c:v>
                  </c:pt>
                  <c:pt idx="1">
                    <c:v>0.5</c:v>
                  </c:pt>
                </c:numCache>
              </c:numRef>
            </c:plus>
            <c:minus>
              <c:numRef>
                <c:f>(hydrolyzate!$E$28;hydrolyzate!$H$28)</c:f>
                <c:numCache>
                  <c:formatCode>General</c:formatCode>
                  <c:ptCount val="2"/>
                  <c:pt idx="0">
                    <c:v>0.5</c:v>
                  </c:pt>
                  <c:pt idx="1">
                    <c:v>0.5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(hydrolyzate!$C$25;hydrolyzate!$F$25)</c:f>
              <c:strCache>
                <c:ptCount val="2"/>
                <c:pt idx="0">
                  <c:v>Pyrochar 1</c:v>
                </c:pt>
                <c:pt idx="1">
                  <c:v>Pyrochar 2</c:v>
                </c:pt>
              </c:strCache>
            </c:strRef>
          </c:cat>
          <c:val>
            <c:numRef>
              <c:f>(hydrolyzate!$D$28;hydrolyzate!$G$28)</c:f>
              <c:numCache>
                <c:formatCode>General</c:formatCode>
                <c:ptCount val="2"/>
                <c:pt idx="0" formatCode="0">
                  <c:v>14</c:v>
                </c:pt>
                <c:pt idx="1">
                  <c:v>14</c:v>
                </c:pt>
              </c:numCache>
            </c:numRef>
          </c:val>
        </c:ser>
        <c:ser>
          <c:idx val="3"/>
          <c:order val="1"/>
          <c:tx>
            <c:strRef>
              <c:f>hydrolyzate!$A$29</c:f>
              <c:strCache>
                <c:ptCount val="1"/>
                <c:pt idx="0">
                  <c:v>Formic acid 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462668816039986E-17"/>
                  <c:y val="-2.31481481481481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798E-3"/>
                  <c:y val="-2.7777777777777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(hydrolyzate!$E$29;hydrolyzate!$H$29)</c:f>
                <c:numCache>
                  <c:formatCode>General</c:formatCode>
                  <c:ptCount val="2"/>
                  <c:pt idx="0">
                    <c:v>6</c:v>
                  </c:pt>
                  <c:pt idx="1">
                    <c:v>6</c:v>
                  </c:pt>
                </c:numCache>
              </c:numRef>
            </c:plus>
            <c:minus>
              <c:numRef>
                <c:f>(hydrolyzate!$E$29;hydrolyzate!$H$29)</c:f>
                <c:numCache>
                  <c:formatCode>General</c:formatCode>
                  <c:ptCount val="2"/>
                  <c:pt idx="0">
                    <c:v>6</c:v>
                  </c:pt>
                  <c:pt idx="1">
                    <c:v>6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(hydrolyzate!$C$25;hydrolyzate!$F$25)</c:f>
              <c:strCache>
                <c:ptCount val="2"/>
                <c:pt idx="0">
                  <c:v>Pyrochar 1</c:v>
                </c:pt>
                <c:pt idx="1">
                  <c:v>Pyrochar 2</c:v>
                </c:pt>
              </c:strCache>
            </c:strRef>
          </c:cat>
          <c:val>
            <c:numRef>
              <c:f>(hydrolyzate!$D$29;hydrolyzate!$G$29)</c:f>
              <c:numCache>
                <c:formatCode>General</c:formatCode>
                <c:ptCount val="2"/>
                <c:pt idx="0" formatCode="0">
                  <c:v>73</c:v>
                </c:pt>
                <c:pt idx="1">
                  <c:v>87</c:v>
                </c:pt>
              </c:numCache>
            </c:numRef>
          </c:val>
        </c:ser>
        <c:ser>
          <c:idx val="4"/>
          <c:order val="2"/>
          <c:tx>
            <c:strRef>
              <c:f>hydrolyzate!$A$30</c:f>
              <c:strCache>
                <c:ptCount val="1"/>
                <c:pt idx="0">
                  <c:v>5-HMF 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(hydrolyzate!$E$30;hydrolyzate!$H$30)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plus>
            <c:minus>
              <c:numRef>
                <c:f>(hydrolyzate!$E$30;hydrolyzate!$H$30)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(hydrolyzate!$C$25;hydrolyzate!$F$25)</c:f>
              <c:strCache>
                <c:ptCount val="2"/>
                <c:pt idx="0">
                  <c:v>Pyrochar 1</c:v>
                </c:pt>
                <c:pt idx="1">
                  <c:v>Pyrochar 2</c:v>
                </c:pt>
              </c:strCache>
            </c:strRef>
          </c:cat>
          <c:val>
            <c:numRef>
              <c:f>(hydrolyzate!$D$30;hydrolyzate!$G$30)</c:f>
              <c:numCache>
                <c:formatCode>General</c:formatCode>
                <c:ptCount val="2"/>
                <c:pt idx="0" formatCode="0">
                  <c:v>100</c:v>
                </c:pt>
                <c:pt idx="1">
                  <c:v>100</c:v>
                </c:pt>
              </c:numCache>
            </c:numRef>
          </c:val>
        </c:ser>
        <c:ser>
          <c:idx val="5"/>
          <c:order val="3"/>
          <c:tx>
            <c:strRef>
              <c:f>hydrolyzate!$A$31</c:f>
              <c:strCache>
                <c:ptCount val="1"/>
                <c:pt idx="0">
                  <c:v>Furfural </c:v>
                </c:pt>
              </c:strCache>
            </c:strRef>
          </c:tx>
          <c:spPr>
            <a:solidFill>
              <a:schemeClr val="dk1">
                <a:tint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(hydrolyzate!$E$31;hydrolyzate!$H$31)</c:f>
                <c:numCache>
                  <c:formatCode>General</c:formatCode>
                  <c:ptCount val="2"/>
                  <c:pt idx="0">
                    <c:v>0.3</c:v>
                  </c:pt>
                  <c:pt idx="1">
                    <c:v>0.3</c:v>
                  </c:pt>
                </c:numCache>
              </c:numRef>
            </c:plus>
            <c:minus>
              <c:numRef>
                <c:f>(hydrolyzate!$E$31;hydrolyzate!$H$31)</c:f>
                <c:numCache>
                  <c:formatCode>General</c:formatCode>
                  <c:ptCount val="2"/>
                  <c:pt idx="0">
                    <c:v>0.3</c:v>
                  </c:pt>
                  <c:pt idx="1">
                    <c:v>0.3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(hydrolyzate!$C$25;hydrolyzate!$F$25)</c:f>
              <c:strCache>
                <c:ptCount val="2"/>
                <c:pt idx="0">
                  <c:v>Pyrochar 1</c:v>
                </c:pt>
                <c:pt idx="1">
                  <c:v>Pyrochar 2</c:v>
                </c:pt>
              </c:strCache>
            </c:strRef>
          </c:cat>
          <c:val>
            <c:numRef>
              <c:f>(hydrolyzate!$D$31;hydrolyzate!$G$31)</c:f>
              <c:numCache>
                <c:formatCode>General</c:formatCode>
                <c:ptCount val="2"/>
                <c:pt idx="0" formatCode="0">
                  <c:v>91</c:v>
                </c:pt>
                <c:pt idx="1">
                  <c:v>93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1412352"/>
        <c:axId val="111413888"/>
      </c:barChart>
      <c:catAx>
        <c:axId val="11141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413888"/>
        <c:crosses val="autoZero"/>
        <c:auto val="1"/>
        <c:lblAlgn val="ctr"/>
        <c:lblOffset val="100"/>
        <c:noMultiLvlLbl val="0"/>
      </c:catAx>
      <c:valAx>
        <c:axId val="1114138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fr-FR" sz="1800"/>
                  <a:t>Removal</a:t>
                </a:r>
                <a:r>
                  <a:rPr lang="fr-FR" sz="1800" baseline="0"/>
                  <a:t> efficiency (%)</a:t>
                </a:r>
                <a:endParaRPr lang="fr-FR" sz="180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11141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922054818037023"/>
          <c:y val="8.5280463754931236E-3"/>
          <c:w val="0.24575173069809228"/>
          <c:h val="0.28645888013998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1226051331996"/>
          <c:y val="5.1400554097404488E-2"/>
          <c:w val="0.74547135492004457"/>
          <c:h val="0.73444808982210552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'Red Ethanol'!$A$120</c:f>
              <c:strCache>
                <c:ptCount val="1"/>
                <c:pt idx="0">
                  <c:v>Eth-S2</c:v>
                </c:pt>
              </c:strCache>
            </c:strRef>
          </c:tx>
          <c:marker>
            <c:symbol val="square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('Red Ethanol'!$C$75;'Red Ethanol'!$J$84;'Red Ethanol'!$J$94;'Red Ethanol'!$J$104;'Red Ethanol'!$J$114)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1.7705953800911115E-2</c:v>
                  </c:pt>
                  <c:pt idx="2">
                    <c:v>3.7674649301619248E-2</c:v>
                  </c:pt>
                  <c:pt idx="3">
                    <c:v>1.4156277759354473E-2</c:v>
                  </c:pt>
                  <c:pt idx="4">
                    <c:v>7.735748186180888E-2</c:v>
                  </c:pt>
                </c:numCache>
              </c:numRef>
            </c:plus>
            <c:minus>
              <c:numRef>
                <c:f>('Red Ethanol'!$D$75;'Red Ethanol'!$J$84;'Red Ethanol'!$J$94;'Red Ethanol'!$J$104;'Red Ethanol'!$J$114)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1.7705953800911115E-2</c:v>
                  </c:pt>
                  <c:pt idx="2">
                    <c:v>3.7674649301619248E-2</c:v>
                  </c:pt>
                  <c:pt idx="3">
                    <c:v>1.4156277759354473E-2</c:v>
                  </c:pt>
                  <c:pt idx="4">
                    <c:v>7.735748186180888E-2</c:v>
                  </c:pt>
                </c:numCache>
              </c:numRef>
            </c:minus>
          </c:errBars>
          <c:xVal>
            <c:numRef>
              <c:f>'Red Ethanol'!$E$63:$E$67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24</c:v>
                </c:pt>
              </c:numCache>
            </c:numRef>
          </c:xVal>
          <c:yVal>
            <c:numRef>
              <c:f>('Red Ethanol'!$C$75;'Red Ethanol'!$I$84;'Red Ethanol'!$I$94;'Red Ethanol'!$I$104;'Red Ethanol'!$I$114)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1.3626999999999998</c:v>
                </c:pt>
                <c:pt idx="2">
                  <c:v>2.1710400000000001</c:v>
                </c:pt>
                <c:pt idx="3">
                  <c:v>3.1645300000000001</c:v>
                </c:pt>
                <c:pt idx="4">
                  <c:v>4.2122200000000003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'Red Ethanol'!$A$122</c:f>
              <c:strCache>
                <c:ptCount val="1"/>
                <c:pt idx="0">
                  <c:v>Eth-S2-Pyrochar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errBars>
            <c:errDir val="y"/>
            <c:errBarType val="both"/>
            <c:errValType val="cust"/>
            <c:noEndCap val="0"/>
            <c:plus>
              <c:numRef>
                <c:f>('Red Ethanol'!$D$75;'Red Ethanol'!$U$84;'Red Ethanol'!$U$94;'Red Ethanol'!$U$104;'Red Ethanol'!$U$114)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1.336431816442569E-2</c:v>
                  </c:pt>
                  <c:pt idx="2">
                    <c:v>7.4953318805762647E-4</c:v>
                  </c:pt>
                  <c:pt idx="3">
                    <c:v>6.8080240892640892E-2</c:v>
                  </c:pt>
                  <c:pt idx="4">
                    <c:v>0.20005465053329791</c:v>
                  </c:pt>
                </c:numCache>
              </c:numRef>
            </c:plus>
            <c:minus>
              <c:numRef>
                <c:f>('Red Ethanol'!$D$75;'Red Ethanol'!$U$84;'Red Ethanol'!$U$94;'Red Ethanol'!$U$104;'Red Ethanol'!$U$114)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1.336431816442569E-2</c:v>
                  </c:pt>
                  <c:pt idx="2">
                    <c:v>7.4953318805762647E-4</c:v>
                  </c:pt>
                  <c:pt idx="3">
                    <c:v>6.8080240892640892E-2</c:v>
                  </c:pt>
                  <c:pt idx="4">
                    <c:v>0.20005465053329791</c:v>
                  </c:pt>
                </c:numCache>
              </c:numRef>
            </c:minus>
          </c:errBars>
          <c:xVal>
            <c:numRef>
              <c:f>'Red Ethanol'!$E$63:$E$67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24</c:v>
                </c:pt>
              </c:numCache>
            </c:numRef>
          </c:xVal>
          <c:yVal>
            <c:numRef>
              <c:f>('Red Ethanol'!$C$75;'Red Ethanol'!$T$84;'Red Ethanol'!$T$94;'Red Ethanol'!$T$104;'Red Ethanol'!$T$114)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1.35565</c:v>
                </c:pt>
                <c:pt idx="2">
                  <c:v>2.6562899999999998</c:v>
                </c:pt>
                <c:pt idx="3">
                  <c:v>4.2521000000000004</c:v>
                </c:pt>
                <c:pt idx="4">
                  <c:v>4.2770600000000005</c:v>
                </c:pt>
              </c:numCache>
            </c:numRef>
          </c:yVal>
          <c:smooth val="1"/>
        </c:ser>
        <c:ser>
          <c:idx val="0"/>
          <c:order val="2"/>
          <c:tx>
            <c:v>Fur-S2</c:v>
          </c:tx>
          <c:xVal>
            <c:numRef>
              <c:f>'Red Ethanol'!$E$63:$E$67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24</c:v>
                </c:pt>
              </c:numCache>
            </c:numRef>
          </c:xVal>
          <c:yVal>
            <c:numRef>
              <c:f>('Red Ethanol'!$C$73;'Red Ethanol'!$G$82;'Red Ethanol'!$G$92;'Red Ethanol'!$G$102;'Red Ethanol'!$G$112)</c:f>
              <c:numCache>
                <c:formatCode>0.00</c:formatCode>
                <c:ptCount val="5"/>
                <c:pt idx="0">
                  <c:v>2.5</c:v>
                </c:pt>
                <c:pt idx="1">
                  <c:v>2.3158200000000004</c:v>
                </c:pt>
                <c:pt idx="2">
                  <c:v>1.7412400000000001</c:v>
                </c:pt>
                <c:pt idx="3">
                  <c:v>1.3234350000000001</c:v>
                </c:pt>
                <c:pt idx="4">
                  <c:v>0.19548500000000002</c:v>
                </c:pt>
              </c:numCache>
            </c:numRef>
          </c:yVal>
          <c:smooth val="1"/>
        </c:ser>
        <c:ser>
          <c:idx val="2"/>
          <c:order val="3"/>
          <c:tx>
            <c:v>Fur-S2-Pyrochar</c:v>
          </c:tx>
          <c:spPr>
            <a:ln>
              <a:solidFill>
                <a:srgbClr val="FF0000"/>
              </a:solidFill>
            </a:ln>
          </c:spPr>
          <c:xVal>
            <c:numRef>
              <c:f>'Red Ethanol'!$E$63:$E$67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24</c:v>
                </c:pt>
              </c:numCache>
            </c:numRef>
          </c:xVal>
          <c:yVal>
            <c:numRef>
              <c:f>('Red Ethanol'!$C$73;'Red Ethanol'!$T$82;'Red Ethanol'!$T$92;'Red Ethanol'!$T$102;'Red Ethanol'!$T$112)</c:f>
              <c:numCache>
                <c:formatCode>0.00</c:formatCode>
                <c:ptCount val="5"/>
                <c:pt idx="0">
                  <c:v>2.5</c:v>
                </c:pt>
                <c:pt idx="1">
                  <c:v>0.612035</c:v>
                </c:pt>
                <c:pt idx="2">
                  <c:v>0.17157500000000003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473024"/>
        <c:axId val="111474944"/>
      </c:scatterChart>
      <c:valAx>
        <c:axId val="111473024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fr-FR" sz="1400"/>
                  <a:t>Tme (h)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1474944"/>
        <c:crosses val="autoZero"/>
        <c:crossBetween val="midCat"/>
      </c:valAx>
      <c:valAx>
        <c:axId val="111474944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fr-FR" sz="1400"/>
                  <a:t>Ethanol concentration (g/L)</a:t>
                </a:r>
              </a:p>
            </c:rich>
          </c:tx>
          <c:layout>
            <c:manualLayout>
              <c:xMode val="edge"/>
              <c:yMode val="edge"/>
              <c:x val="0"/>
              <c:y val="8.5481701736837931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fr-FR"/>
          </a:p>
        </c:txPr>
        <c:crossAx val="1114730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538673198711182"/>
          <c:y val="0.28802116681446643"/>
          <c:w val="0.37311694598708012"/>
          <c:h val="0.33399906847982236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875088885272"/>
          <c:y val="5.1400554097404488E-2"/>
          <c:w val="0.7470764687502448"/>
          <c:h val="0.7344480898221055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'Red Ethanol'!$A$119</c:f>
              <c:strCache>
                <c:ptCount val="1"/>
                <c:pt idx="0">
                  <c:v>Eth-S1</c:v>
                </c:pt>
              </c:strCache>
            </c:strRef>
          </c:tx>
          <c:marker>
            <c:symbol val="diamond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('Red Ethanol'!$D$15;'Red Ethanol'!$J$25;'Red Ethanol'!$J$35;'Red Ethanol'!$J$45;'Red Ethanol'!$J$55)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4.1832437174996066E-2</c:v>
                  </c:pt>
                  <c:pt idx="2">
                    <c:v>1.6871567799111017E-2</c:v>
                  </c:pt>
                  <c:pt idx="3">
                    <c:v>0.19704237564544358</c:v>
                  </c:pt>
                  <c:pt idx="4">
                    <c:v>9.5572552545173106E-2</c:v>
                  </c:pt>
                </c:numCache>
              </c:numRef>
            </c:plus>
            <c:minus>
              <c:numRef>
                <c:f>('Red Ethanol'!$D$15;'Red Ethanol'!$J$25;'Red Ethanol'!$J$35;'Red Ethanol'!$J$45;'Red Ethanol'!$J$55)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4.1832437174996066E-2</c:v>
                  </c:pt>
                  <c:pt idx="2">
                    <c:v>1.6871567799111017E-2</c:v>
                  </c:pt>
                  <c:pt idx="3">
                    <c:v>0.19704237564544358</c:v>
                  </c:pt>
                  <c:pt idx="4">
                    <c:v>9.5572552545173106E-2</c:v>
                  </c:pt>
                </c:numCache>
              </c:numRef>
            </c:minus>
          </c:errBars>
          <c:xVal>
            <c:numRef>
              <c:f>'Red Ethanol'!$E$3:$E$7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5.5</c:v>
                </c:pt>
                <c:pt idx="3">
                  <c:v>7.5</c:v>
                </c:pt>
                <c:pt idx="4">
                  <c:v>24</c:v>
                </c:pt>
              </c:numCache>
            </c:numRef>
          </c:xVal>
          <c:yVal>
            <c:numRef>
              <c:f>('Red Ethanol'!$C$15;'Red Ethanol'!$I$25;'Red Ethanol'!$I$35;'Red Ethanol'!$I$45;'Red Ethanol'!$I$55)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1.58294</c:v>
                </c:pt>
                <c:pt idx="2">
                  <c:v>3.8212300000000003</c:v>
                </c:pt>
                <c:pt idx="3">
                  <c:v>4.4314100000000005</c:v>
                </c:pt>
                <c:pt idx="4">
                  <c:v>4.3571600000000004</c:v>
                </c:pt>
              </c:numCache>
            </c:numRef>
          </c:yVal>
          <c:smooth val="1"/>
        </c:ser>
        <c:ser>
          <c:idx val="1"/>
          <c:order val="1"/>
          <c:tx>
            <c:v>Fur-S1</c:v>
          </c:tx>
          <c:xVal>
            <c:numRef>
              <c:f>'Red Ethanol'!$E$3:$E$7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5.5</c:v>
                </c:pt>
                <c:pt idx="3">
                  <c:v>7.5</c:v>
                </c:pt>
                <c:pt idx="4">
                  <c:v>24</c:v>
                </c:pt>
              </c:numCache>
            </c:numRef>
          </c:xVal>
          <c:yVal>
            <c:numRef>
              <c:f>('Red Ethanol'!$C$13;'Red Ethanol'!$I$23;'Red Ethanol'!$I$33;'Red Ethanol'!$I$43;'Red Ethanol'!$I$53)</c:f>
              <c:numCache>
                <c:formatCode>0.00</c:formatCode>
                <c:ptCount val="5"/>
                <c:pt idx="0">
                  <c:v>2.5</c:v>
                </c:pt>
                <c:pt idx="1">
                  <c:v>2.0103825000000004</c:v>
                </c:pt>
                <c:pt idx="2">
                  <c:v>0.1224375</c:v>
                </c:pt>
                <c:pt idx="3">
                  <c:v>2.8850000000000001E-2</c:v>
                </c:pt>
                <c:pt idx="4">
                  <c:v>2.8850000000000001E-2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'Red Ethanol'!$A$121</c:f>
              <c:strCache>
                <c:ptCount val="1"/>
                <c:pt idx="0">
                  <c:v>Eth-S1-Pyrochar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triangle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('Red Ethanol'!$D$15;'Red Ethanol'!$U$25;'Red Ethanol'!$U$35;'Red Ethanol'!$U$45;'Red Ethanol'!$U$55)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0.12761863186854885</c:v>
                  </c:pt>
                  <c:pt idx="2">
                    <c:v>7.1997612460414279E-2</c:v>
                  </c:pt>
                  <c:pt idx="3">
                    <c:v>3.8692883066528266E-2</c:v>
                  </c:pt>
                  <c:pt idx="4">
                    <c:v>8.2024386617611641E-4</c:v>
                  </c:pt>
                </c:numCache>
              </c:numRef>
            </c:plus>
            <c:minus>
              <c:numRef>
                <c:f>('Red Ethanol'!$D$15;'Red Ethanol'!$U$25;'Red Ethanol'!$U$35;'Red Ethanol'!$U$45;'Red Ethanol'!$U$55)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0.12761863186854885</c:v>
                  </c:pt>
                  <c:pt idx="2">
                    <c:v>7.1997612460414279E-2</c:v>
                  </c:pt>
                  <c:pt idx="3">
                    <c:v>3.8692883066528266E-2</c:v>
                  </c:pt>
                  <c:pt idx="4">
                    <c:v>8.2024386617611641E-4</c:v>
                  </c:pt>
                </c:numCache>
              </c:numRef>
            </c:minus>
          </c:errBars>
          <c:xVal>
            <c:numRef>
              <c:f>'Red Ethanol'!$E$3:$E$7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5.5</c:v>
                </c:pt>
                <c:pt idx="3">
                  <c:v>7.5</c:v>
                </c:pt>
                <c:pt idx="4">
                  <c:v>24</c:v>
                </c:pt>
              </c:numCache>
            </c:numRef>
          </c:xVal>
          <c:yVal>
            <c:numRef>
              <c:f>('Red Ethanol'!$C$15;'Red Ethanol'!$T$25;'Red Ethanol'!$T$35;'Red Ethanol'!$T$45;'Red Ethanol'!$T$55)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4.2505800000000002</c:v>
                </c:pt>
                <c:pt idx="2">
                  <c:v>4.3663299999999996</c:v>
                </c:pt>
                <c:pt idx="3">
                  <c:v>4.2728599999999997</c:v>
                </c:pt>
                <c:pt idx="4">
                  <c:v>4.2334200000000006</c:v>
                </c:pt>
              </c:numCache>
            </c:numRef>
          </c:yVal>
          <c:smooth val="1"/>
        </c:ser>
        <c:ser>
          <c:idx val="3"/>
          <c:order val="3"/>
          <c:tx>
            <c:v>Fur-S1-Pyrochar</c:v>
          </c:tx>
          <c:spPr>
            <a:ln>
              <a:solidFill>
                <a:srgbClr val="FF0000"/>
              </a:solidFill>
            </a:ln>
          </c:spPr>
          <c:xVal>
            <c:numRef>
              <c:f>'Red Ethanol'!$E$3:$E$7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5.5</c:v>
                </c:pt>
                <c:pt idx="3">
                  <c:v>7.5</c:v>
                </c:pt>
                <c:pt idx="4">
                  <c:v>24</c:v>
                </c:pt>
              </c:numCache>
            </c:numRef>
          </c:xVal>
          <c:yVal>
            <c:numRef>
              <c:f>('Red Ethanol'!$C$13;'Red Ethanol'!$R$23;'Red Ethanol'!$R$33;'Red Ethanol'!$R$43;'Red Ethanol'!$R$53)</c:f>
              <c:numCache>
                <c:formatCode>0.00</c:formatCode>
                <c:ptCount val="5"/>
                <c:pt idx="0">
                  <c:v>2.5</c:v>
                </c:pt>
                <c:pt idx="1">
                  <c:v>0.12085000000000001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394112"/>
        <c:axId val="122396032"/>
      </c:scatterChart>
      <c:valAx>
        <c:axId val="122394112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fr-FR" sz="1400"/>
                  <a:t>Tme</a:t>
                </a:r>
                <a:r>
                  <a:rPr lang="fr-FR" sz="1400" baseline="0"/>
                  <a:t> (h)</a:t>
                </a:r>
                <a:endParaRPr lang="fr-FR" sz="14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122396032"/>
        <c:crosses val="autoZero"/>
        <c:crossBetween val="midCat"/>
      </c:valAx>
      <c:valAx>
        <c:axId val="12239603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+mn-lt"/>
                    <a:cs typeface="Times New Roman" pitchFamily="18" charset="0"/>
                  </a:defRPr>
                </a:pPr>
                <a:r>
                  <a:rPr lang="fr-FR" sz="1400">
                    <a:latin typeface="+mn-lt"/>
                    <a:cs typeface="Times New Roman" pitchFamily="18" charset="0"/>
                  </a:rPr>
                  <a:t>Ethanol</a:t>
                </a:r>
                <a:r>
                  <a:rPr lang="fr-FR" sz="1400" baseline="0">
                    <a:latin typeface="+mn-lt"/>
                    <a:cs typeface="Times New Roman" pitchFamily="18" charset="0"/>
                  </a:rPr>
                  <a:t> concentration (g/L)</a:t>
                </a:r>
                <a:endParaRPr lang="fr-FR" sz="1400">
                  <a:latin typeface="+mn-lt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3.4411636045494319E-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fr-FR"/>
          </a:p>
        </c:txPr>
        <c:crossAx val="1223941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3281008883740244"/>
          <c:y val="0.29315580344123654"/>
          <c:w val="0.3965053400791852"/>
          <c:h val="0.40894284047827356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205D-6AAE-354F-A721-7BABCE044A45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C365B-F3B0-694E-9F91-1510B1682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7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365B-F3B0-694E-9F91-1510B16827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33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365B-F3B0-694E-9F91-1510B16827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8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C3ED-B4D7-D647-9F5E-01F5C1B150FA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9C5B-784F-A843-9B72-A6805F656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C3ED-B4D7-D647-9F5E-01F5C1B150FA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9C5B-784F-A843-9B72-A6805F656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C3ED-B4D7-D647-9F5E-01F5C1B150FA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9C5B-784F-A843-9B72-A6805F656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11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C3ED-B4D7-D647-9F5E-01F5C1B150FA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9C5B-784F-A843-9B72-A6805F656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63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C3ED-B4D7-D647-9F5E-01F5C1B150FA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9C5B-784F-A843-9B72-A6805F656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37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C3ED-B4D7-D647-9F5E-01F5C1B150FA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9C5B-784F-A843-9B72-A6805F656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44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C3ED-B4D7-D647-9F5E-01F5C1B150FA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9C5B-784F-A843-9B72-A6805F656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1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C3ED-B4D7-D647-9F5E-01F5C1B150FA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9C5B-784F-A843-9B72-A6805F656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70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C3ED-B4D7-D647-9F5E-01F5C1B150FA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9C5B-784F-A843-9B72-A6805F656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95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C3ED-B4D7-D647-9F5E-01F5C1B150FA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9C5B-784F-A843-9B72-A6805F656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9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C3ED-B4D7-D647-9F5E-01F5C1B150FA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9C5B-784F-A843-9B72-A6805F656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91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CC3ED-B4D7-D647-9F5E-01F5C1B150FA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A9C5B-784F-A843-9B72-A6805F656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65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ndeau.jpg                                                    0004BE36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1182"/>
            <a:ext cx="9144000" cy="107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 sz="2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30628" y="508010"/>
            <a:ext cx="8767712" cy="388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Novel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lignocellulosic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hydrolyzate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detoxification process using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pyrochar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from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digestate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: Application for bioethanol fermentation</a:t>
            </a:r>
          </a:p>
          <a:p>
            <a:endParaRPr lang="en-US" sz="2400" b="1" i="1" u="sng" dirty="0" smtClean="0">
              <a:latin typeface="Cambria" panose="02040503050406030204" pitchFamily="18" charset="0"/>
            </a:endParaRPr>
          </a:p>
          <a:p>
            <a:r>
              <a:rPr lang="en-US" sz="2400" b="1" i="1" u="sng" dirty="0" smtClean="0">
                <a:latin typeface="Cambria" panose="02040503050406030204" pitchFamily="18" charset="0"/>
              </a:rPr>
              <a:t>F</a:t>
            </a:r>
            <a:r>
              <a:rPr lang="en-US" sz="2400" b="1" i="1" u="sng" dirty="0">
                <a:latin typeface="Cambria" panose="02040503050406030204" pitchFamily="18" charset="0"/>
              </a:rPr>
              <a:t>. </a:t>
            </a:r>
            <a:r>
              <a:rPr lang="en-US" sz="2400" b="1" i="1" u="sng" dirty="0" err="1" smtClean="0">
                <a:latin typeface="Cambria" panose="02040503050406030204" pitchFamily="18" charset="0"/>
              </a:rPr>
              <a:t>Monlau</a:t>
            </a:r>
            <a:r>
              <a:rPr lang="en-US" sz="2400" b="1" i="1" u="sng" dirty="0" smtClean="0">
                <a:latin typeface="Cambria" panose="02040503050406030204" pitchFamily="18" charset="0"/>
              </a:rPr>
              <a:t>, </a:t>
            </a:r>
            <a:r>
              <a:rPr lang="en-US" sz="2400" i="1" dirty="0" smtClean="0">
                <a:latin typeface="Cambria" panose="02040503050406030204" pitchFamily="18" charset="0"/>
              </a:rPr>
              <a:t>C. </a:t>
            </a:r>
            <a:r>
              <a:rPr lang="en-US" sz="2400" i="1" dirty="0" err="1" smtClean="0">
                <a:latin typeface="Cambria" panose="02040503050406030204" pitchFamily="18" charset="0"/>
              </a:rPr>
              <a:t>Sambusiti</a:t>
            </a:r>
            <a:r>
              <a:rPr lang="en-US" sz="2400" i="1" dirty="0" smtClean="0">
                <a:latin typeface="Cambria" panose="02040503050406030204" pitchFamily="18" charset="0"/>
              </a:rPr>
              <a:t>, A. </a:t>
            </a:r>
            <a:r>
              <a:rPr lang="en-US" sz="2400" i="1" dirty="0" err="1" smtClean="0">
                <a:latin typeface="Cambria" panose="02040503050406030204" pitchFamily="18" charset="0"/>
              </a:rPr>
              <a:t>Barakat</a:t>
            </a:r>
            <a:r>
              <a:rPr lang="fr-FR" sz="2400" dirty="0" smtClean="0">
                <a:latin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</a:rPr>
            </a:br>
            <a:endParaRPr lang="fr-FR" sz="2400" i="1" dirty="0">
              <a:latin typeface="Cambria" panose="02040503050406030204" pitchFamily="18" charset="0"/>
            </a:endParaRPr>
          </a:p>
        </p:txBody>
      </p:sp>
      <p:pic>
        <p:nvPicPr>
          <p:cNvPr id="9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244293"/>
            <a:ext cx="1785256" cy="73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12" y="95446"/>
            <a:ext cx="1538513" cy="88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1" y="-18286"/>
            <a:ext cx="1804765" cy="134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6882" y="5962033"/>
            <a:ext cx="8106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Past</a:t>
            </a: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and </a:t>
            </a:r>
            <a:r>
              <a:rPr lang="fr-FR" b="1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Present</a:t>
            </a: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fr-FR" b="1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Research</a:t>
            </a: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fr-FR" b="1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Systems</a:t>
            </a: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of Green </a:t>
            </a:r>
            <a:r>
              <a:rPr lang="fr-FR" b="1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Chemistry</a:t>
            </a:r>
            <a:endParaRPr lang="fr-FR" b="1" i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algn="ctr"/>
            <a:r>
              <a:rPr lang="fr-FR" b="1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September</a:t>
            </a: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14-16/2015 Orlando (USA)</a:t>
            </a:r>
            <a:endParaRPr lang="en-GB" b="1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24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696568" y="72601"/>
            <a:ext cx="399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ague 4"/>
          <p:cNvSpPr/>
          <p:nvPr/>
        </p:nvSpPr>
        <p:spPr>
          <a:xfrm>
            <a:off x="5036023" y="479255"/>
            <a:ext cx="4089651" cy="95534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696568" y="3277549"/>
            <a:ext cx="399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PERSPECTIVES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Vague 6"/>
          <p:cNvSpPr/>
          <p:nvPr/>
        </p:nvSpPr>
        <p:spPr>
          <a:xfrm>
            <a:off x="4981430" y="3729697"/>
            <a:ext cx="4089651" cy="95534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4150" y="4941241"/>
            <a:ext cx="8297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/>
                <a:cs typeface="Times New Roman"/>
              </a:rPr>
              <a:t>● </a:t>
            </a:r>
            <a:r>
              <a:rPr lang="fr-FR" sz="2400" dirty="0" err="1" smtClean="0">
                <a:latin typeface="Times New Roman"/>
                <a:cs typeface="Times New Roman"/>
              </a:rPr>
              <a:t>Study</a:t>
            </a:r>
            <a:r>
              <a:rPr lang="fr-FR" sz="2400" dirty="0" smtClean="0">
                <a:latin typeface="Times New Roman"/>
                <a:cs typeface="Times New Roman"/>
              </a:rPr>
              <a:t> the </a:t>
            </a:r>
            <a:r>
              <a:rPr lang="fr-FR" sz="2400" dirty="0" err="1" smtClean="0">
                <a:latin typeface="Times New Roman"/>
                <a:cs typeface="Times New Roman"/>
              </a:rPr>
              <a:t>inpact</a:t>
            </a:r>
            <a:r>
              <a:rPr lang="fr-FR" sz="2400" dirty="0" smtClean="0">
                <a:latin typeface="Times New Roman"/>
                <a:cs typeface="Times New Roman"/>
              </a:rPr>
              <a:t> of </a:t>
            </a:r>
            <a:r>
              <a:rPr lang="fr-FR" sz="2400" dirty="0" err="1" smtClean="0">
                <a:latin typeface="Times New Roman"/>
                <a:cs typeface="Times New Roman"/>
              </a:rPr>
              <a:t>mechanical</a:t>
            </a:r>
            <a:r>
              <a:rPr lang="fr-FR" sz="2400" dirty="0" smtClean="0">
                <a:latin typeface="Times New Roman"/>
                <a:cs typeface="Times New Roman"/>
              </a:rPr>
              <a:t> activation (</a:t>
            </a:r>
            <a:r>
              <a:rPr lang="fr-FR" sz="2400" i="1" dirty="0" err="1" smtClean="0">
                <a:latin typeface="Times New Roman"/>
                <a:cs typeface="Times New Roman"/>
              </a:rPr>
              <a:t>i.e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ball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milling</a:t>
            </a:r>
            <a:r>
              <a:rPr lang="fr-FR" sz="2400" dirty="0" smtClean="0">
                <a:latin typeface="Times New Roman"/>
                <a:cs typeface="Times New Roman"/>
              </a:rPr>
              <a:t>, </a:t>
            </a:r>
            <a:r>
              <a:rPr lang="fr-FR" sz="2400" dirty="0" err="1" smtClean="0">
                <a:latin typeface="Times New Roman"/>
                <a:cs typeface="Times New Roman"/>
              </a:rPr>
              <a:t>vibro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ball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milling</a:t>
            </a:r>
            <a:r>
              <a:rPr lang="fr-FR" sz="2400" dirty="0" smtClean="0">
                <a:latin typeface="Times New Roman"/>
                <a:cs typeface="Times New Roman"/>
              </a:rPr>
              <a:t>) on </a:t>
            </a:r>
            <a:r>
              <a:rPr lang="fr-FR" sz="2400" dirty="0" err="1" smtClean="0">
                <a:latin typeface="Times New Roman"/>
                <a:cs typeface="Times New Roman"/>
              </a:rPr>
              <a:t>digestate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pyrochar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characteristics</a:t>
            </a:r>
            <a:r>
              <a:rPr lang="fr-FR" sz="2400" dirty="0" smtClean="0">
                <a:latin typeface="Times New Roman"/>
                <a:cs typeface="Times New Roman"/>
              </a:rPr>
              <a:t>. 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616423" y="4096600"/>
            <a:ext cx="8297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/>
                <a:cs typeface="Times New Roman"/>
              </a:rPr>
              <a:t>● Test the </a:t>
            </a:r>
            <a:r>
              <a:rPr lang="fr-FR" sz="2400" dirty="0" err="1" smtClean="0">
                <a:latin typeface="Times New Roman"/>
                <a:cs typeface="Times New Roman"/>
              </a:rPr>
              <a:t>simultaneous</a:t>
            </a:r>
            <a:r>
              <a:rPr lang="fr-FR" sz="2400" dirty="0" smtClean="0">
                <a:latin typeface="Times New Roman"/>
                <a:cs typeface="Times New Roman"/>
              </a:rPr>
              <a:t> detoxification and fermentation </a:t>
            </a:r>
            <a:r>
              <a:rPr lang="fr-FR" sz="2400" dirty="0" err="1" smtClean="0">
                <a:latin typeface="Times New Roman"/>
                <a:cs typeface="Times New Roman"/>
              </a:rPr>
              <a:t>process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at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lower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ethanol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strains</a:t>
            </a:r>
            <a:r>
              <a:rPr lang="fr-FR" sz="2400" dirty="0" smtClean="0">
                <a:latin typeface="Times New Roman"/>
                <a:cs typeface="Times New Roman"/>
              </a:rPr>
              <a:t> concentration.  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614149" y="727876"/>
            <a:ext cx="8456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/>
                <a:cs typeface="Times New Roman"/>
              </a:rPr>
              <a:t>● The </a:t>
            </a:r>
            <a:r>
              <a:rPr lang="fr-FR" sz="2400" dirty="0" smtClean="0">
                <a:latin typeface="Times New Roman"/>
                <a:cs typeface="Times New Roman"/>
              </a:rPr>
              <a:t>dual AD/</a:t>
            </a:r>
            <a:r>
              <a:rPr lang="fr-FR" sz="2400" dirty="0" err="1" smtClean="0">
                <a:latin typeface="Times New Roman"/>
                <a:cs typeface="Times New Roman"/>
              </a:rPr>
              <a:t>pyrolysis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led</a:t>
            </a:r>
            <a:r>
              <a:rPr lang="fr-FR" sz="2400" dirty="0" smtClean="0">
                <a:latin typeface="Times New Roman"/>
                <a:cs typeface="Times New Roman"/>
              </a:rPr>
              <a:t> to an </a:t>
            </a:r>
            <a:r>
              <a:rPr lang="fr-FR" sz="2400" dirty="0" err="1" smtClean="0">
                <a:latin typeface="Times New Roman"/>
                <a:cs typeface="Times New Roman"/>
              </a:rPr>
              <a:t>electricity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increase</a:t>
            </a:r>
            <a:r>
              <a:rPr lang="fr-FR" sz="2400" dirty="0" smtClean="0">
                <a:latin typeface="Times New Roman"/>
                <a:cs typeface="Times New Roman"/>
              </a:rPr>
              <a:t> of 42% </a:t>
            </a:r>
            <a:r>
              <a:rPr lang="fr-FR" sz="2400" dirty="0" err="1" smtClean="0">
                <a:latin typeface="Times New Roman"/>
                <a:cs typeface="Times New Roman"/>
              </a:rPr>
              <a:t>compared</a:t>
            </a:r>
            <a:r>
              <a:rPr lang="fr-FR" sz="2400" dirty="0" smtClean="0">
                <a:latin typeface="Times New Roman"/>
                <a:cs typeface="Times New Roman"/>
              </a:rPr>
              <a:t> to AD </a:t>
            </a:r>
            <a:r>
              <a:rPr lang="fr-FR" sz="2400" dirty="0" err="1" smtClean="0">
                <a:latin typeface="Times New Roman"/>
                <a:cs typeface="Times New Roman"/>
              </a:rPr>
              <a:t>alone</a:t>
            </a:r>
            <a:r>
              <a:rPr lang="fr-FR" sz="2400" dirty="0" smtClean="0">
                <a:latin typeface="Times New Roman"/>
                <a:cs typeface="Times New Roman"/>
              </a:rPr>
              <a:t>. 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16423" y="2757414"/>
            <a:ext cx="8297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/>
                <a:cs typeface="Times New Roman"/>
              </a:rPr>
              <a:t>● The </a:t>
            </a:r>
            <a:r>
              <a:rPr lang="fr-FR" sz="2400" dirty="0" err="1" smtClean="0">
                <a:latin typeface="Times New Roman"/>
                <a:cs typeface="Times New Roman"/>
              </a:rPr>
              <a:t>simultaneous</a:t>
            </a:r>
            <a:r>
              <a:rPr lang="fr-FR" sz="2400" dirty="0" smtClean="0">
                <a:latin typeface="Times New Roman"/>
                <a:cs typeface="Times New Roman"/>
              </a:rPr>
              <a:t> and fermentation </a:t>
            </a:r>
            <a:r>
              <a:rPr lang="fr-FR" sz="2400" dirty="0" err="1" smtClean="0">
                <a:latin typeface="Times New Roman"/>
                <a:cs typeface="Times New Roman"/>
              </a:rPr>
              <a:t>process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was</a:t>
            </a:r>
            <a:r>
              <a:rPr lang="fr-FR" sz="2400" dirty="0" smtClean="0">
                <a:latin typeface="Times New Roman"/>
                <a:cs typeface="Times New Roman"/>
              </a:rPr>
              <a:t> efficient in </a:t>
            </a:r>
            <a:r>
              <a:rPr lang="fr-FR" sz="2400" dirty="0" err="1" smtClean="0">
                <a:latin typeface="Times New Roman"/>
                <a:cs typeface="Times New Roman"/>
              </a:rPr>
              <a:t>improving</a:t>
            </a:r>
            <a:r>
              <a:rPr lang="fr-FR" sz="2400" dirty="0" smtClean="0">
                <a:latin typeface="Times New Roman"/>
                <a:cs typeface="Times New Roman"/>
              </a:rPr>
              <a:t> the </a:t>
            </a:r>
            <a:r>
              <a:rPr lang="fr-FR" sz="2400" dirty="0" err="1" smtClean="0">
                <a:latin typeface="Times New Roman"/>
                <a:cs typeface="Times New Roman"/>
              </a:rPr>
              <a:t>ethanol</a:t>
            </a:r>
            <a:r>
              <a:rPr lang="fr-FR" sz="2400" dirty="0" smtClean="0">
                <a:latin typeface="Times New Roman"/>
                <a:cs typeface="Times New Roman"/>
              </a:rPr>
              <a:t> production rate. 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16423" y="5821090"/>
            <a:ext cx="8297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/>
                <a:cs typeface="Times New Roman"/>
              </a:rPr>
              <a:t>● </a:t>
            </a:r>
            <a:r>
              <a:rPr lang="fr-FR" sz="2400" dirty="0" err="1" smtClean="0">
                <a:latin typeface="Times New Roman"/>
                <a:cs typeface="Times New Roman"/>
              </a:rPr>
              <a:t>Extent</a:t>
            </a:r>
            <a:r>
              <a:rPr lang="fr-FR" sz="2400" dirty="0" smtClean="0">
                <a:latin typeface="Times New Roman"/>
                <a:cs typeface="Times New Roman"/>
              </a:rPr>
              <a:t> the </a:t>
            </a:r>
            <a:r>
              <a:rPr lang="fr-FR" sz="2400" dirty="0" err="1" smtClean="0">
                <a:latin typeface="Times New Roman"/>
                <a:cs typeface="Times New Roman"/>
              </a:rPr>
              <a:t>used</a:t>
            </a:r>
            <a:r>
              <a:rPr lang="fr-FR" sz="2400" dirty="0" smtClean="0">
                <a:latin typeface="Times New Roman"/>
                <a:cs typeface="Times New Roman"/>
              </a:rPr>
              <a:t> of </a:t>
            </a:r>
            <a:r>
              <a:rPr lang="fr-FR" sz="2400" dirty="0" err="1" smtClean="0">
                <a:latin typeface="Times New Roman"/>
                <a:cs typeface="Times New Roman"/>
              </a:rPr>
              <a:t>such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pyrochars</a:t>
            </a:r>
            <a:r>
              <a:rPr lang="fr-FR" sz="2400" dirty="0" smtClean="0">
                <a:latin typeface="Times New Roman"/>
                <a:cs typeface="Times New Roman"/>
              </a:rPr>
              <a:t> to the adsorption of </a:t>
            </a:r>
            <a:r>
              <a:rPr lang="fr-FR" sz="2400" dirty="0" err="1" smtClean="0">
                <a:latin typeface="Times New Roman"/>
                <a:cs typeface="Times New Roman"/>
              </a:rPr>
              <a:t>phenolic</a:t>
            </a:r>
            <a:r>
              <a:rPr lang="fr-FR" sz="2400" dirty="0" smtClean="0">
                <a:latin typeface="Times New Roman"/>
                <a:cs typeface="Times New Roman"/>
              </a:rPr>
              <a:t> compounds (</a:t>
            </a:r>
            <a:r>
              <a:rPr lang="fr-FR" sz="2400" i="1" dirty="0" err="1" smtClean="0">
                <a:latin typeface="Times New Roman"/>
                <a:cs typeface="Times New Roman"/>
              </a:rPr>
              <a:t>i.e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vanilin</a:t>
            </a:r>
            <a:r>
              <a:rPr lang="fr-FR" sz="2400" dirty="0" smtClean="0">
                <a:latin typeface="Times New Roman"/>
                <a:cs typeface="Times New Roman"/>
              </a:rPr>
              <a:t>, </a:t>
            </a:r>
            <a:r>
              <a:rPr lang="fr-FR" sz="2400" dirty="0" err="1" smtClean="0">
                <a:latin typeface="Times New Roman"/>
                <a:cs typeface="Times New Roman"/>
              </a:rPr>
              <a:t>syringaldehyde</a:t>
            </a:r>
            <a:r>
              <a:rPr lang="fr-FR" sz="2400" dirty="0" smtClean="0">
                <a:latin typeface="Times New Roman"/>
                <a:cs typeface="Times New Roman"/>
              </a:rPr>
              <a:t>). 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16423" y="1558873"/>
            <a:ext cx="8297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/>
                <a:cs typeface="Times New Roman"/>
              </a:rPr>
              <a:t>● </a:t>
            </a:r>
            <a:r>
              <a:rPr lang="fr-FR" sz="2400" dirty="0" err="1" smtClean="0">
                <a:latin typeface="Times New Roman"/>
                <a:cs typeface="Times New Roman"/>
              </a:rPr>
              <a:t>Pyrochar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from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digestate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were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selective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towards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furans</a:t>
            </a:r>
            <a:r>
              <a:rPr lang="fr-FR" sz="2400" dirty="0" smtClean="0">
                <a:latin typeface="Times New Roman"/>
                <a:cs typeface="Times New Roman"/>
              </a:rPr>
              <a:t> compounds. Furfural </a:t>
            </a:r>
            <a:r>
              <a:rPr lang="fr-FR" sz="2400" dirty="0" smtClean="0">
                <a:latin typeface="Times New Roman"/>
                <a:cs typeface="Times New Roman"/>
              </a:rPr>
              <a:t>compounds </a:t>
            </a:r>
            <a:r>
              <a:rPr lang="fr-FR" sz="2400" dirty="0" err="1" smtClean="0">
                <a:latin typeface="Times New Roman"/>
                <a:cs typeface="Times New Roman"/>
              </a:rPr>
              <a:t>were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adsorbed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at</a:t>
            </a:r>
            <a:r>
              <a:rPr lang="fr-FR" sz="2400" dirty="0" smtClean="0">
                <a:latin typeface="Times New Roman"/>
                <a:cs typeface="Times New Roman"/>
              </a:rPr>
              <a:t> a </a:t>
            </a:r>
            <a:r>
              <a:rPr lang="fr-FR" sz="2400" dirty="0" err="1" smtClean="0">
                <a:latin typeface="Times New Roman"/>
                <a:cs typeface="Times New Roman"/>
              </a:rPr>
              <a:t>faster</a:t>
            </a:r>
            <a:r>
              <a:rPr lang="fr-FR" sz="2400" dirty="0" smtClean="0">
                <a:latin typeface="Times New Roman"/>
                <a:cs typeface="Times New Roman"/>
              </a:rPr>
              <a:t> rate </a:t>
            </a:r>
            <a:r>
              <a:rPr lang="fr-FR" sz="2400" dirty="0" err="1" smtClean="0">
                <a:latin typeface="Times New Roman"/>
                <a:cs typeface="Times New Roman"/>
              </a:rPr>
              <a:t>than</a:t>
            </a:r>
            <a:r>
              <a:rPr lang="fr-FR" sz="2400" dirty="0" smtClean="0">
                <a:latin typeface="Times New Roman"/>
                <a:cs typeface="Times New Roman"/>
              </a:rPr>
              <a:t> 5-HMF compounds.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384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UMR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503"/>
            <a:ext cx="1735087" cy="85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7"/>
          <p:cNvSpPr txBox="1"/>
          <p:nvPr/>
        </p:nvSpPr>
        <p:spPr>
          <a:xfrm>
            <a:off x="2812492" y="1652290"/>
            <a:ext cx="61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latin typeface="Arial" pitchFamily="34" charset="0"/>
                <a:cs typeface="Arial" pitchFamily="34" charset="0"/>
              </a:rPr>
              <a:t>Thanks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FR" sz="3600" b="1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 attention !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Bandeau.jpg                                                    0004BE36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73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45311" y="1825329"/>
            <a:ext cx="75438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endParaRPr lang="it-IT" sz="1600" dirty="0" smtClean="0">
              <a:solidFill>
                <a:srgbClr val="7DB33C"/>
              </a:solidFill>
            </a:endParaRPr>
          </a:p>
          <a:p>
            <a:pPr algn="ctr"/>
            <a:endParaRPr lang="it-IT" sz="1600" dirty="0" smtClean="0">
              <a:solidFill>
                <a:srgbClr val="7DB33C"/>
              </a:solidFill>
            </a:endParaRPr>
          </a:p>
          <a:p>
            <a:pPr algn="ctr"/>
            <a:r>
              <a:rPr lang="it-IT" sz="2800" b="1" dirty="0" err="1" smtClean="0">
                <a:solidFill>
                  <a:srgbClr val="245CA0"/>
                </a:solidFill>
              </a:rPr>
              <a:t>Monlau</a:t>
            </a:r>
            <a:r>
              <a:rPr lang="it-IT" sz="2800" b="1" dirty="0" smtClean="0">
                <a:solidFill>
                  <a:srgbClr val="245CA0"/>
                </a:solidFill>
              </a:rPr>
              <a:t> Florian</a:t>
            </a:r>
          </a:p>
          <a:p>
            <a:pPr algn="ctr"/>
            <a:r>
              <a:rPr lang="it-IT" sz="2800" b="1" i="1" dirty="0" smtClean="0">
                <a:solidFill>
                  <a:srgbClr val="245CA0"/>
                </a:solidFill>
              </a:rPr>
              <a:t>(monlau@supagro.inra.fr)</a:t>
            </a:r>
            <a:endParaRPr lang="it-IT" sz="2800" b="1" i="1" dirty="0">
              <a:solidFill>
                <a:srgbClr val="245CA0"/>
              </a:solidFill>
            </a:endParaRPr>
          </a:p>
          <a:p>
            <a:pPr algn="ctr"/>
            <a:endParaRPr lang="en-GB" altLang="it-IT" sz="2400" b="1" dirty="0" smtClean="0">
              <a:solidFill>
                <a:srgbClr val="245CA0"/>
              </a:solidFill>
            </a:endParaRPr>
          </a:p>
          <a:p>
            <a:pPr algn="ctr" defTabSz="914400"/>
            <a:r>
              <a:rPr lang="en-GB" altLang="it-IT" sz="2400" b="1" dirty="0" smtClean="0">
                <a:solidFill>
                  <a:srgbClr val="245CA0"/>
                </a:solidFill>
              </a:rPr>
              <a:t> </a:t>
            </a:r>
            <a:endParaRPr lang="en-GB" altLang="it-IT" sz="2400" b="1" dirty="0">
              <a:solidFill>
                <a:srgbClr val="245CA0"/>
              </a:solidFill>
            </a:endParaRPr>
          </a:p>
        </p:txBody>
      </p:sp>
      <p:pic>
        <p:nvPicPr>
          <p:cNvPr id="8" name="Picture 4" descr="&#10;Bandeau 2.jpg                                                  0004BE36Macintosh HD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93798"/>
            <a:ext cx="6477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6882" y="5962033"/>
            <a:ext cx="8106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Past</a:t>
            </a: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and </a:t>
            </a:r>
            <a:r>
              <a:rPr lang="fr-FR" b="1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Present</a:t>
            </a: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fr-FR" b="1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Research</a:t>
            </a: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fr-FR" b="1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Systems</a:t>
            </a: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of Green </a:t>
            </a:r>
            <a:r>
              <a:rPr lang="fr-FR" b="1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Chemistry</a:t>
            </a:r>
            <a:endParaRPr lang="fr-FR" b="1" i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algn="ctr"/>
            <a:r>
              <a:rPr lang="fr-FR" b="1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September</a:t>
            </a: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14-16/2015 Orlando (USA)</a:t>
            </a:r>
            <a:endParaRPr lang="en-GB" b="1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" y="1652290"/>
            <a:ext cx="1804765" cy="134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1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195133" y="50683"/>
            <a:ext cx="543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Anaerobic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digestion ?</a:t>
            </a:r>
            <a:endParaRPr lang="fr-F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ague 4"/>
          <p:cNvSpPr/>
          <p:nvPr/>
        </p:nvSpPr>
        <p:spPr>
          <a:xfrm>
            <a:off x="4485437" y="512348"/>
            <a:ext cx="4640238" cy="95534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7" descr="http://www.google.fr/url?source=imglanding&amp;ct=img&amp;q=http://www.omafra.gov.on.ca/english/engineer/facts/07-057f1.jpg&amp;sa=X&amp;ei=OFxwVZ-WDonB7AbvkIHgCQ&amp;ved=0CAkQ8wc4HA&amp;usg=AFQjCNFoM1EvE5rOEbpj5Q6arzozNGGj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45" y="76264"/>
            <a:ext cx="4846256" cy="26744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50001" y="3975827"/>
            <a:ext cx="4158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AD </a:t>
            </a:r>
            <a:r>
              <a:rPr lang="fr-FR" sz="2800" b="1" dirty="0" err="1"/>
              <a:t>process</a:t>
            </a:r>
            <a:r>
              <a:rPr lang="fr-FR" sz="2800" b="1" dirty="0"/>
              <a:t> </a:t>
            </a:r>
            <a:r>
              <a:rPr lang="fr-FR" sz="2800" b="1" dirty="0" err="1" smtClean="0"/>
              <a:t>characteristics</a:t>
            </a:r>
            <a:endParaRPr lang="fr-FR" sz="2800" b="1" dirty="0"/>
          </a:p>
          <a:p>
            <a:r>
              <a:rPr lang="fr-FR" sz="2000" b="1" i="1" dirty="0" err="1" smtClean="0"/>
              <a:t>Temperature</a:t>
            </a:r>
            <a:r>
              <a:rPr lang="fr-FR" sz="2000" b="1" i="1" dirty="0" smtClean="0"/>
              <a:t>:</a:t>
            </a:r>
            <a:r>
              <a:rPr lang="fr-FR" sz="2000" i="1" dirty="0" smtClean="0"/>
              <a:t> ≈35°C (</a:t>
            </a:r>
            <a:r>
              <a:rPr lang="fr-FR" sz="2000" i="1" dirty="0" err="1" smtClean="0"/>
              <a:t>mesophilic</a:t>
            </a:r>
            <a:r>
              <a:rPr lang="fr-FR" sz="2000" i="1" dirty="0" smtClean="0"/>
              <a:t>), </a:t>
            </a:r>
            <a:r>
              <a:rPr lang="fr-FR" sz="2000" i="1" dirty="0"/>
              <a:t>≈ </a:t>
            </a:r>
            <a:r>
              <a:rPr lang="fr-FR" sz="2000" i="1" dirty="0" smtClean="0"/>
              <a:t>50°C (</a:t>
            </a:r>
            <a:r>
              <a:rPr lang="fr-FR" sz="2000" i="1" dirty="0" err="1" smtClean="0"/>
              <a:t>thermopilic</a:t>
            </a:r>
            <a:r>
              <a:rPr lang="fr-FR" sz="2000" i="1" dirty="0" smtClean="0"/>
              <a:t>)</a:t>
            </a:r>
          </a:p>
          <a:p>
            <a:r>
              <a:rPr lang="fr-FR" sz="2000" b="1" i="1" dirty="0"/>
              <a:t>pH</a:t>
            </a:r>
            <a:r>
              <a:rPr lang="fr-FR" sz="2000" i="1" dirty="0"/>
              <a:t> </a:t>
            </a:r>
            <a:r>
              <a:rPr lang="fr-FR" sz="2000" i="1" dirty="0" smtClean="0"/>
              <a:t>≈ 6,5-7,5</a:t>
            </a:r>
          </a:p>
          <a:p>
            <a:r>
              <a:rPr lang="fr-FR" sz="2000" b="1" i="1" dirty="0"/>
              <a:t>HRT</a:t>
            </a:r>
            <a:r>
              <a:rPr lang="fr-FR" sz="2000" i="1" dirty="0"/>
              <a:t> ≈ </a:t>
            </a:r>
            <a:r>
              <a:rPr lang="fr-FR" sz="2000" i="1" dirty="0" smtClean="0"/>
              <a:t>60-100 days</a:t>
            </a:r>
            <a:r>
              <a:rPr lang="fr-FR" sz="2000" i="1" baseline="30000" dirty="0" smtClean="0"/>
              <a:t>-1</a:t>
            </a:r>
            <a:endParaRPr lang="fr-FR" sz="2000" i="1" baseline="30000" dirty="0"/>
          </a:p>
        </p:txBody>
      </p:sp>
      <p:sp>
        <p:nvSpPr>
          <p:cNvPr id="8" name="ZoneTexte 7"/>
          <p:cNvSpPr txBox="1"/>
          <p:nvPr/>
        </p:nvSpPr>
        <p:spPr>
          <a:xfrm>
            <a:off x="4860873" y="843632"/>
            <a:ext cx="3057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Biogas</a:t>
            </a:r>
            <a:endParaRPr lang="fr-FR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888169" y="3451594"/>
            <a:ext cx="3057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Digestate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76913" y="2753634"/>
            <a:ext cx="4171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An </a:t>
            </a:r>
            <a:r>
              <a:rPr lang="fr-FR" sz="2000" b="1" dirty="0" err="1" smtClean="0">
                <a:solidFill>
                  <a:srgbClr val="FF0000"/>
                </a:solidFill>
              </a:rPr>
              <a:t>anaerobic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biological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process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using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anaerobic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micro-organisms</a:t>
            </a:r>
            <a:r>
              <a:rPr lang="fr-FR" sz="2000" b="1" dirty="0" smtClean="0">
                <a:solidFill>
                  <a:srgbClr val="FF0000"/>
                </a:solidFill>
              </a:rPr>
              <a:t> to </a:t>
            </a:r>
            <a:r>
              <a:rPr lang="fr-FR" sz="2000" b="1" dirty="0" err="1" smtClean="0">
                <a:solidFill>
                  <a:srgbClr val="FF0000"/>
                </a:solidFill>
              </a:rPr>
              <a:t>convert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biomass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into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biogas</a:t>
            </a:r>
            <a:r>
              <a:rPr lang="fr-FR" sz="2000" b="1" dirty="0" smtClean="0">
                <a:solidFill>
                  <a:srgbClr val="FF0000"/>
                </a:solidFill>
              </a:rPr>
              <a:t> and </a:t>
            </a:r>
            <a:r>
              <a:rPr lang="fr-FR" sz="2000" b="1" dirty="0" err="1" smtClean="0">
                <a:solidFill>
                  <a:srgbClr val="FF0000"/>
                </a:solidFill>
              </a:rPr>
              <a:t>digestate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1817" y="1413509"/>
            <a:ext cx="41193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● </a:t>
            </a:r>
            <a:r>
              <a:rPr lang="en-US" sz="2000" dirty="0" smtClean="0"/>
              <a:t>mainly </a:t>
            </a:r>
            <a:r>
              <a:rPr lang="en-US" sz="2000" dirty="0"/>
              <a:t>composed of CH</a:t>
            </a:r>
            <a:r>
              <a:rPr lang="en-US" sz="2000" baseline="-25000" dirty="0"/>
              <a:t>4</a:t>
            </a:r>
            <a:r>
              <a:rPr lang="en-US" sz="2000" dirty="0"/>
              <a:t> (55–75%) and CO</a:t>
            </a:r>
            <a:r>
              <a:rPr lang="en-US" sz="2000" baseline="-25000" dirty="0"/>
              <a:t>2</a:t>
            </a:r>
            <a:r>
              <a:rPr lang="en-US" sz="2000" dirty="0"/>
              <a:t> (25–45</a:t>
            </a:r>
            <a:r>
              <a:rPr lang="en-US" sz="2000" dirty="0" smtClean="0"/>
              <a:t>%)</a:t>
            </a:r>
          </a:p>
          <a:p>
            <a:endParaRPr lang="en-US" sz="2000" dirty="0"/>
          </a:p>
          <a:p>
            <a:r>
              <a:rPr lang="en-US" sz="2000" dirty="0">
                <a:latin typeface="Times New Roman"/>
                <a:cs typeface="Times New Roman"/>
              </a:rPr>
              <a:t>● </a:t>
            </a:r>
            <a:r>
              <a:rPr lang="en-US" sz="2000" dirty="0" smtClean="0"/>
              <a:t>Farm scale: CHP conversion with around 35% electricity efficiency. 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4952239" y="3974813"/>
            <a:ext cx="39188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● </a:t>
            </a:r>
            <a:r>
              <a:rPr lang="en-US" sz="2000" dirty="0" smtClean="0"/>
              <a:t>mixture </a:t>
            </a:r>
            <a:r>
              <a:rPr lang="en-US" sz="2000" dirty="0"/>
              <a:t>of microbial biomass and undigested </a:t>
            </a:r>
            <a:r>
              <a:rPr lang="en-US" sz="2000" dirty="0" smtClean="0"/>
              <a:t>material.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latin typeface="Times New Roman"/>
                <a:cs typeface="Times New Roman"/>
              </a:rPr>
              <a:t>● </a:t>
            </a:r>
            <a:r>
              <a:rPr lang="en-US" sz="2000" dirty="0"/>
              <a:t>around 45% to 75% of the initial organic matter feed.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531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Cecilia\Downloads\graphical abstrac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9" y="560116"/>
            <a:ext cx="6397618" cy="62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60956" y="100404"/>
            <a:ext cx="248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3200" b="1" dirty="0">
              <a:solidFill>
                <a:srgbClr val="027D51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635565" y="50683"/>
            <a:ext cx="543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Anaerobic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digestates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valorization</a:t>
            </a:r>
            <a:endParaRPr lang="fr-F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tangolo 2"/>
          <p:cNvSpPr/>
          <p:nvPr/>
        </p:nvSpPr>
        <p:spPr>
          <a:xfrm>
            <a:off x="0" y="6127927"/>
            <a:ext cx="4028118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it-IT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Monlau. </a:t>
            </a:r>
            <a:r>
              <a:rPr lang="en-US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for agricultural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digestate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valorization: review and perspectives. </a:t>
            </a:r>
            <a:r>
              <a:rPr lang="it-IT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Energy&amp;Environmental Science</a:t>
            </a:r>
            <a:r>
              <a:rPr lang="it-IT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(2015).</a:t>
            </a:r>
            <a:endParaRPr lang="it-IT" sz="1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ague 6"/>
          <p:cNvSpPr/>
          <p:nvPr/>
        </p:nvSpPr>
        <p:spPr>
          <a:xfrm>
            <a:off x="4485437" y="512348"/>
            <a:ext cx="4640238" cy="95534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22" y="3746968"/>
            <a:ext cx="9171322" cy="311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6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25" y="846162"/>
            <a:ext cx="7937878" cy="270225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41009" y="84519"/>
            <a:ext cx="543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Dual AD/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Pyrolysis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concept </a:t>
            </a:r>
            <a:endParaRPr lang="fr-FR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Vague 12"/>
          <p:cNvSpPr/>
          <p:nvPr/>
        </p:nvSpPr>
        <p:spPr>
          <a:xfrm>
            <a:off x="4967785" y="512348"/>
            <a:ext cx="4157890" cy="95534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1" y="3630305"/>
            <a:ext cx="7547212" cy="310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7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magin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126" y="1207480"/>
            <a:ext cx="9348327" cy="482483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41009" y="84519"/>
            <a:ext cx="543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Dual AD/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Pyrolysis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concept </a:t>
            </a:r>
            <a:endParaRPr lang="fr-FR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07055" y="3619898"/>
            <a:ext cx="1037229" cy="10885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361556" y="3702523"/>
            <a:ext cx="112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i="1" dirty="0" smtClean="0">
                <a:solidFill>
                  <a:srgbClr val="FF0000"/>
                </a:solidFill>
              </a:rPr>
              <a:t>?</a:t>
            </a:r>
            <a:endParaRPr lang="fr-FR" sz="5400" b="1" i="1" dirty="0">
              <a:solidFill>
                <a:srgbClr val="FF0000"/>
              </a:solidFill>
            </a:endParaRPr>
          </a:p>
        </p:txBody>
      </p:sp>
      <p:sp>
        <p:nvSpPr>
          <p:cNvPr id="13" name="Vague 12"/>
          <p:cNvSpPr/>
          <p:nvPr/>
        </p:nvSpPr>
        <p:spPr>
          <a:xfrm>
            <a:off x="4967785" y="512348"/>
            <a:ext cx="4157890" cy="95534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05144" y="6148739"/>
            <a:ext cx="765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Energetic</a:t>
            </a:r>
            <a:r>
              <a:rPr lang="fr-FR" b="1" dirty="0" smtClean="0"/>
              <a:t> and mass balances of the dual AD/</a:t>
            </a:r>
            <a:r>
              <a:rPr lang="fr-FR" b="1" dirty="0" err="1" smtClean="0"/>
              <a:t>pyrolysis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r>
              <a:rPr lang="fr-FR" b="1" dirty="0"/>
              <a:t> </a:t>
            </a:r>
            <a:endParaRPr lang="fr-FR" b="1" dirty="0" smtClean="0"/>
          </a:p>
          <a:p>
            <a:pPr algn="ctr"/>
            <a:r>
              <a:rPr lang="fr-FR" b="1" dirty="0" smtClean="0"/>
              <a:t>for </a:t>
            </a:r>
            <a:r>
              <a:rPr lang="fr-FR" b="1" dirty="0" smtClean="0">
                <a:solidFill>
                  <a:srgbClr val="FF0000"/>
                </a:solidFill>
              </a:rPr>
              <a:t>one </a:t>
            </a:r>
            <a:r>
              <a:rPr lang="fr-FR" b="1" dirty="0" err="1" smtClean="0">
                <a:solidFill>
                  <a:srgbClr val="FF0000"/>
                </a:solidFill>
              </a:rPr>
              <a:t>day</a:t>
            </a:r>
            <a:r>
              <a:rPr lang="fr-FR" b="1" dirty="0" smtClean="0">
                <a:solidFill>
                  <a:srgbClr val="FF0000"/>
                </a:solidFill>
              </a:rPr>
              <a:t>- running 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1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610606" y="145463"/>
            <a:ext cx="543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Use of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pyrochar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as bio-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adsorbents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Vague 10"/>
          <p:cNvSpPr/>
          <p:nvPr/>
        </p:nvSpPr>
        <p:spPr>
          <a:xfrm>
            <a:off x="5036023" y="614470"/>
            <a:ext cx="4089651" cy="191068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398"/>
            <a:ext cx="7094681" cy="546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5147"/>
              </p:ext>
            </p:extLst>
          </p:nvPr>
        </p:nvGraphicFramePr>
        <p:xfrm>
          <a:off x="5784773" y="1264963"/>
          <a:ext cx="3066513" cy="1025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735"/>
                <a:gridCol w="785926"/>
                <a:gridCol w="672026"/>
                <a:gridCol w="899826"/>
              </a:tblGrid>
              <a:tr h="276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fr-FR" sz="1800" baseline="-25000" dirty="0">
                          <a:solidFill>
                            <a:schemeClr val="tx1"/>
                          </a:solidFill>
                          <a:effectLst/>
                        </a:rPr>
                        <a:t>BET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fr-FR" sz="1800" baseline="-25000" dirty="0" err="1">
                          <a:solidFill>
                            <a:schemeClr val="tx1"/>
                          </a:solidFill>
                          <a:effectLst/>
                        </a:rPr>
                        <a:t>mi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fr-FR" sz="1800" baseline="-25000" dirty="0" err="1">
                          <a:solidFill>
                            <a:schemeClr val="tx1"/>
                          </a:solidFill>
                          <a:effectLst/>
                        </a:rPr>
                        <a:t>tot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fr-FR" sz="18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mi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fr-FR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fr-FR" sz="18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tot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6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(m</a:t>
                      </a:r>
                      <a:r>
                        <a:rPr lang="fr-FR" sz="14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/g)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(cm</a:t>
                      </a:r>
                      <a:r>
                        <a:rPr lang="fr-FR" sz="1400" baseline="30000" dirty="0">
                          <a:effectLst/>
                        </a:rPr>
                        <a:t>3</a:t>
                      </a:r>
                      <a:r>
                        <a:rPr lang="fr-FR" sz="1400" dirty="0">
                          <a:effectLst/>
                        </a:rPr>
                        <a:t>/g)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(cm</a:t>
                      </a:r>
                      <a:r>
                        <a:rPr lang="fr-FR" sz="1400" baseline="30000" dirty="0">
                          <a:effectLst/>
                        </a:rPr>
                        <a:t>3</a:t>
                      </a:r>
                      <a:r>
                        <a:rPr lang="fr-FR" sz="1400" dirty="0">
                          <a:effectLst/>
                        </a:rPr>
                        <a:t>/g)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(%)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4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0.039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0.055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</a:rPr>
                        <a:t>71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62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86" y="2642747"/>
            <a:ext cx="2638866" cy="1979150"/>
          </a:xfrm>
          <a:prstGeom prst="rect">
            <a:avLst/>
          </a:prstGeom>
        </p:spPr>
      </p:pic>
      <p:pic>
        <p:nvPicPr>
          <p:cNvPr id="63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86" y="4764849"/>
            <a:ext cx="2638866" cy="19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55391"/>
            <a:ext cx="38350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Synthetic Medium: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i="1" dirty="0" smtClean="0">
                <a:solidFill>
                  <a:srgbClr val="FF0000"/>
                </a:solidFill>
              </a:rPr>
              <a:t>10 g L</a:t>
            </a:r>
            <a:r>
              <a:rPr lang="it-IT" i="1" baseline="30000" dirty="0" smtClean="0">
                <a:solidFill>
                  <a:srgbClr val="FF0000"/>
                </a:solidFill>
              </a:rPr>
              <a:t>-1</a:t>
            </a:r>
            <a:r>
              <a:rPr lang="it-IT" i="1" dirty="0" smtClean="0">
                <a:solidFill>
                  <a:srgbClr val="FF0000"/>
                </a:solidFill>
              </a:rPr>
              <a:t> glucose; 1g L</a:t>
            </a:r>
            <a:r>
              <a:rPr lang="it-IT" i="1" baseline="30000" dirty="0">
                <a:solidFill>
                  <a:srgbClr val="FF0000"/>
                </a:solidFill>
              </a:rPr>
              <a:t>-1</a:t>
            </a:r>
            <a:r>
              <a:rPr lang="it-IT" i="1" dirty="0" smtClean="0">
                <a:solidFill>
                  <a:srgbClr val="FF0000"/>
                </a:solidFill>
              </a:rPr>
              <a:t> furfural; 1g L</a:t>
            </a:r>
            <a:r>
              <a:rPr lang="it-IT" i="1" baseline="30000" dirty="0">
                <a:solidFill>
                  <a:srgbClr val="FF0000"/>
                </a:solidFill>
              </a:rPr>
              <a:t>-1</a:t>
            </a:r>
            <a:r>
              <a:rPr lang="it-IT" i="1" dirty="0" smtClean="0">
                <a:solidFill>
                  <a:srgbClr val="FF0000"/>
                </a:solidFill>
              </a:rPr>
              <a:t> 5-HMF; 24h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872263" y="141743"/>
            <a:ext cx="543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Lignocellulosic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hydrolyzate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detoxification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Vague 16"/>
          <p:cNvSpPr/>
          <p:nvPr/>
        </p:nvSpPr>
        <p:spPr>
          <a:xfrm>
            <a:off x="5036023" y="614470"/>
            <a:ext cx="4089651" cy="191068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256205"/>
              </p:ext>
            </p:extLst>
          </p:nvPr>
        </p:nvGraphicFramePr>
        <p:xfrm>
          <a:off x="3835021" y="10622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76" y="3928264"/>
            <a:ext cx="4579937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9560" y="1897040"/>
            <a:ext cx="185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Pyrochar</a:t>
            </a:r>
            <a:r>
              <a:rPr lang="fr-FR" b="1" dirty="0" smtClean="0"/>
              <a:t> concentration (24h)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16424" y="4697106"/>
            <a:ext cx="185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Time adsorption (40g/L)</a:t>
            </a:r>
            <a:endParaRPr lang="fr-FR" b="1" dirty="0"/>
          </a:p>
        </p:txBody>
      </p:sp>
      <p:sp>
        <p:nvSpPr>
          <p:cNvPr id="6" name="Flèche droite 5"/>
          <p:cNvSpPr/>
          <p:nvPr/>
        </p:nvSpPr>
        <p:spPr>
          <a:xfrm>
            <a:off x="2688608" y="2115403"/>
            <a:ext cx="818866" cy="50496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2661313" y="4706204"/>
            <a:ext cx="818866" cy="50496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5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5" grpId="0"/>
      <p:bldP spid="14" grpId="0"/>
      <p:bldP spid="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89628" y="155391"/>
            <a:ext cx="543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Detoxification of corn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stalk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hydrolyzate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ague 4"/>
          <p:cNvSpPr/>
          <p:nvPr/>
        </p:nvSpPr>
        <p:spPr>
          <a:xfrm>
            <a:off x="4107977" y="614470"/>
            <a:ext cx="5017698" cy="95534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asellaDiTesto 1"/>
          <p:cNvSpPr txBox="1"/>
          <p:nvPr/>
        </p:nvSpPr>
        <p:spPr>
          <a:xfrm>
            <a:off x="0" y="155391"/>
            <a:ext cx="3600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Corn stalks </a:t>
            </a:r>
            <a:r>
              <a:rPr lang="it-IT" sz="2400" b="1" i="1" dirty="0" smtClean="0">
                <a:solidFill>
                  <a:srgbClr val="FF0000"/>
                </a:solidFill>
              </a:rPr>
              <a:t>hydrolyzate:</a:t>
            </a:r>
            <a:endParaRPr lang="it-IT" sz="2400" b="1" i="1" dirty="0" smtClean="0">
              <a:solidFill>
                <a:srgbClr val="FF0000"/>
              </a:solidFill>
            </a:endParaRPr>
          </a:p>
          <a:p>
            <a:r>
              <a:rPr lang="it-IT" i="1" dirty="0" smtClean="0">
                <a:solidFill>
                  <a:srgbClr val="FF0000"/>
                </a:solidFill>
              </a:rPr>
              <a:t>150°C</a:t>
            </a:r>
            <a:r>
              <a:rPr lang="it-IT" i="1" dirty="0" smtClean="0">
                <a:solidFill>
                  <a:srgbClr val="FF0000"/>
                </a:solidFill>
              </a:rPr>
              <a:t>, 30 min, 5% (w/v) </a:t>
            </a:r>
            <a:r>
              <a:rPr lang="it-IT" i="1" dirty="0" smtClean="0">
                <a:solidFill>
                  <a:srgbClr val="FF0000"/>
                </a:solidFill>
              </a:rPr>
              <a:t>H</a:t>
            </a:r>
            <a:r>
              <a:rPr lang="it-IT" i="1" baseline="-25000" dirty="0" smtClean="0">
                <a:solidFill>
                  <a:srgbClr val="FF0000"/>
                </a:solidFill>
              </a:rPr>
              <a:t>2</a:t>
            </a:r>
            <a:r>
              <a:rPr lang="it-IT" i="1" dirty="0" smtClean="0">
                <a:solidFill>
                  <a:srgbClr val="FF0000"/>
                </a:solidFill>
              </a:rPr>
              <a:t>SO</a:t>
            </a:r>
            <a:r>
              <a:rPr lang="it-IT" i="1" baseline="-250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it-IT" sz="2400" b="1" i="1" dirty="0">
                <a:solidFill>
                  <a:srgbClr val="FF0000"/>
                </a:solidFill>
              </a:rPr>
              <a:t>Pyrochar concentration </a:t>
            </a:r>
            <a:r>
              <a:rPr lang="it-IT" sz="2400" b="1" i="1" dirty="0" smtClean="0">
                <a:solidFill>
                  <a:srgbClr val="FF0000"/>
                </a:solidFill>
              </a:rPr>
              <a:t>: </a:t>
            </a:r>
            <a:r>
              <a:rPr lang="it-IT" i="1" dirty="0" smtClean="0">
                <a:solidFill>
                  <a:srgbClr val="FF0000"/>
                </a:solidFill>
              </a:rPr>
              <a:t>60g </a:t>
            </a:r>
            <a:r>
              <a:rPr lang="it-IT" i="1" dirty="0">
                <a:solidFill>
                  <a:srgbClr val="FF0000"/>
                </a:solidFill>
              </a:rPr>
              <a:t>L</a:t>
            </a:r>
            <a:r>
              <a:rPr lang="it-IT" i="1" baseline="30000" dirty="0">
                <a:solidFill>
                  <a:srgbClr val="FF0000"/>
                </a:solidFill>
              </a:rPr>
              <a:t>-1</a:t>
            </a:r>
            <a:endParaRPr lang="it-IT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30076"/>
              </p:ext>
            </p:extLst>
          </p:nvPr>
        </p:nvGraphicFramePr>
        <p:xfrm>
          <a:off x="431042" y="1742436"/>
          <a:ext cx="3922593" cy="371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122"/>
                <a:gridCol w="2081471"/>
              </a:tblGrid>
              <a:tr h="57816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</a:rPr>
                        <a:t>Compounds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Corn </a:t>
                      </a:r>
                      <a:r>
                        <a:rPr lang="fr-FR" sz="1800" b="1" u="none" strike="noStrike" dirty="0" err="1">
                          <a:effectLst/>
                        </a:rPr>
                        <a:t>stalks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r>
                        <a:rPr lang="fr-FR" sz="1800" b="1" u="none" strike="noStrike" dirty="0" err="1">
                          <a:effectLst/>
                        </a:rPr>
                        <a:t>hydrolyzate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Glucose (g L</a:t>
                      </a:r>
                      <a:r>
                        <a:rPr lang="fr-FR" sz="1800" u="none" strike="noStrike" baseline="30000">
                          <a:effectLst/>
                        </a:rPr>
                        <a:t>-1</a:t>
                      </a:r>
                      <a:r>
                        <a:rPr lang="fr-FR" sz="1800" u="none" strike="noStrike">
                          <a:effectLst/>
                        </a:rPr>
                        <a:t>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3.53 (±0.02)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Xylose (g L</a:t>
                      </a:r>
                      <a:r>
                        <a:rPr lang="fr-FR" sz="1800" u="none" strike="noStrike" baseline="30000">
                          <a:effectLst/>
                        </a:rPr>
                        <a:t>-1</a:t>
                      </a:r>
                      <a:r>
                        <a:rPr lang="fr-FR" sz="1800" u="none" strike="noStrike">
                          <a:effectLst/>
                        </a:rPr>
                        <a:t>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5.23 (±0.05)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7816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∑soluble </a:t>
                      </a:r>
                      <a:r>
                        <a:rPr lang="fr-FR" sz="1800" u="none" strike="noStrike" dirty="0" err="1">
                          <a:effectLst/>
                        </a:rPr>
                        <a:t>sugars</a:t>
                      </a:r>
                      <a:r>
                        <a:rPr lang="fr-FR" sz="1800" u="none" strike="noStrike" dirty="0">
                          <a:effectLst/>
                        </a:rPr>
                        <a:t> </a:t>
                      </a:r>
                      <a:r>
                        <a:rPr lang="fr-FR" sz="1800" u="none" strike="noStrike" dirty="0" smtClean="0">
                          <a:effectLst/>
                        </a:rPr>
                        <a:t>           (</a:t>
                      </a:r>
                      <a:r>
                        <a:rPr lang="fr-FR" sz="1800" u="none" strike="noStrike" dirty="0">
                          <a:effectLst/>
                        </a:rPr>
                        <a:t>g L</a:t>
                      </a:r>
                      <a:r>
                        <a:rPr lang="fr-FR" sz="1800" u="none" strike="noStrike" baseline="30000" dirty="0">
                          <a:effectLst/>
                        </a:rPr>
                        <a:t>-1</a:t>
                      </a:r>
                      <a:r>
                        <a:rPr lang="fr-FR" sz="1800" u="none" strike="noStrike" dirty="0">
                          <a:effectLst/>
                        </a:rPr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8,76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Acetate (g L</a:t>
                      </a:r>
                      <a:r>
                        <a:rPr lang="fr-FR" sz="1800" u="none" strike="noStrike" baseline="30000">
                          <a:effectLst/>
                        </a:rPr>
                        <a:t>-1</a:t>
                      </a:r>
                      <a:r>
                        <a:rPr lang="fr-FR" sz="1800" u="none" strike="noStrike">
                          <a:effectLst/>
                        </a:rPr>
                        <a:t>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2.02 (±0.06)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Formic Acid (g L</a:t>
                      </a:r>
                      <a:r>
                        <a:rPr lang="fr-FR" sz="1800" u="none" strike="noStrike" baseline="30000">
                          <a:effectLst/>
                        </a:rPr>
                        <a:t>-1</a:t>
                      </a:r>
                      <a:r>
                        <a:rPr lang="fr-FR" sz="1800" u="none" strike="noStrike">
                          <a:effectLst/>
                        </a:rPr>
                        <a:t>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0.15 (±0.04)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5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5-HMF (g L</a:t>
                      </a:r>
                      <a:r>
                        <a:rPr lang="fr-FR" sz="1800" u="none" strike="noStrike" baseline="30000">
                          <a:effectLst/>
                        </a:rPr>
                        <a:t>-1</a:t>
                      </a:r>
                      <a:r>
                        <a:rPr lang="fr-FR" sz="1800" u="none" strike="noStrike">
                          <a:effectLst/>
                        </a:rPr>
                        <a:t>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0.12 (±0.00)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Furfural (g L</a:t>
                      </a:r>
                      <a:r>
                        <a:rPr lang="fr-FR" sz="1800" u="none" strike="noStrike" baseline="30000">
                          <a:effectLst/>
                        </a:rPr>
                        <a:t>-1</a:t>
                      </a:r>
                      <a:r>
                        <a:rPr lang="fr-FR" sz="1800" u="none" strike="noStrike">
                          <a:effectLst/>
                        </a:rPr>
                        <a:t>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2.92 (±0.01)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</a:rPr>
                        <a:t>∑Furans (g L</a:t>
                      </a:r>
                      <a:r>
                        <a:rPr lang="fr-FR" sz="1800" u="none" strike="noStrike" baseline="30000">
                          <a:effectLst/>
                        </a:rPr>
                        <a:t>-1</a:t>
                      </a:r>
                      <a:r>
                        <a:rPr lang="fr-FR" sz="1800" u="none" strike="noStrike">
                          <a:effectLst/>
                        </a:rPr>
                        <a:t>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2,94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688790"/>
              </p:ext>
            </p:extLst>
          </p:nvPr>
        </p:nvGraphicFramePr>
        <p:xfrm>
          <a:off x="5718030" y="1778902"/>
          <a:ext cx="4654271" cy="3728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8393376" y="1614761"/>
            <a:ext cx="2784144" cy="41445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4626590" y="3434573"/>
            <a:ext cx="818866" cy="50496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36022" y="21057"/>
            <a:ext cx="5556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Simultaneous detoxification 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fermentation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ague 4"/>
          <p:cNvSpPr/>
          <p:nvPr/>
        </p:nvSpPr>
        <p:spPr>
          <a:xfrm>
            <a:off x="5036022" y="832862"/>
            <a:ext cx="4089651" cy="191068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4233021" y="1192976"/>
            <a:ext cx="4608512" cy="5277407"/>
            <a:chOff x="2267744" y="541896"/>
            <a:chExt cx="4608512" cy="5277407"/>
          </a:xfrm>
        </p:grpSpPr>
        <p:graphicFrame>
          <p:nvGraphicFramePr>
            <p:cNvPr id="7" name="Graphique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97091250"/>
                </p:ext>
              </p:extLst>
            </p:nvPr>
          </p:nvGraphicFramePr>
          <p:xfrm>
            <a:off x="2268000" y="3068960"/>
            <a:ext cx="4608256" cy="27503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Graphique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78626038"/>
                </p:ext>
              </p:extLst>
            </p:nvPr>
          </p:nvGraphicFramePr>
          <p:xfrm>
            <a:off x="2267744" y="541896"/>
            <a:ext cx="459581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9" name="CasellaDiTesto 1"/>
          <p:cNvSpPr txBox="1"/>
          <p:nvPr/>
        </p:nvSpPr>
        <p:spPr>
          <a:xfrm>
            <a:off x="40944" y="73503"/>
            <a:ext cx="42330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Synthetic Medium: </a:t>
            </a:r>
            <a:r>
              <a:rPr lang="it-IT" i="1" dirty="0" smtClean="0">
                <a:solidFill>
                  <a:srgbClr val="FF0000"/>
                </a:solidFill>
              </a:rPr>
              <a:t>8g L</a:t>
            </a:r>
            <a:r>
              <a:rPr lang="it-IT" i="1" baseline="30000" dirty="0" smtClean="0">
                <a:solidFill>
                  <a:srgbClr val="FF0000"/>
                </a:solidFill>
              </a:rPr>
              <a:t>-1</a:t>
            </a:r>
            <a:r>
              <a:rPr lang="it-IT" i="1" dirty="0" smtClean="0">
                <a:solidFill>
                  <a:srgbClr val="FF0000"/>
                </a:solidFill>
              </a:rPr>
              <a:t> glucose; </a:t>
            </a:r>
            <a:r>
              <a:rPr lang="it-IT" i="1" dirty="0">
                <a:solidFill>
                  <a:srgbClr val="FF0000"/>
                </a:solidFill>
              </a:rPr>
              <a:t>2 g L</a:t>
            </a:r>
            <a:r>
              <a:rPr lang="it-IT" i="1" baseline="30000" dirty="0">
                <a:solidFill>
                  <a:srgbClr val="FF0000"/>
                </a:solidFill>
              </a:rPr>
              <a:t>-1</a:t>
            </a:r>
            <a:r>
              <a:rPr lang="it-IT" i="1" dirty="0" smtClean="0">
                <a:solidFill>
                  <a:srgbClr val="FF0000"/>
                </a:solidFill>
              </a:rPr>
              <a:t>  xylose; 2,5 g L</a:t>
            </a:r>
            <a:r>
              <a:rPr lang="it-IT" i="1" baseline="30000" dirty="0">
                <a:solidFill>
                  <a:srgbClr val="FF0000"/>
                </a:solidFill>
              </a:rPr>
              <a:t>-1</a:t>
            </a:r>
            <a:r>
              <a:rPr lang="it-IT" i="1" dirty="0" smtClean="0">
                <a:solidFill>
                  <a:srgbClr val="FF0000"/>
                </a:solidFill>
              </a:rPr>
              <a:t> furfural; 0,5 g L</a:t>
            </a:r>
            <a:r>
              <a:rPr lang="it-IT" i="1" baseline="30000" dirty="0">
                <a:solidFill>
                  <a:srgbClr val="FF0000"/>
                </a:solidFill>
              </a:rPr>
              <a:t>-1</a:t>
            </a:r>
            <a:r>
              <a:rPr lang="it-IT" i="1" dirty="0" smtClean="0">
                <a:solidFill>
                  <a:srgbClr val="FF0000"/>
                </a:solidFill>
              </a:rPr>
              <a:t> 5-HMF;  </a:t>
            </a:r>
            <a:r>
              <a:rPr lang="it-IT" i="1" dirty="0" smtClean="0">
                <a:solidFill>
                  <a:srgbClr val="FF0000"/>
                </a:solidFill>
              </a:rPr>
              <a:t>  </a:t>
            </a:r>
            <a:r>
              <a:rPr lang="it-IT" i="1" dirty="0" smtClean="0">
                <a:solidFill>
                  <a:srgbClr val="FF0000"/>
                </a:solidFill>
              </a:rPr>
              <a:t>1 </a:t>
            </a:r>
            <a:r>
              <a:rPr lang="it-IT" i="1" dirty="0">
                <a:solidFill>
                  <a:srgbClr val="FF0000"/>
                </a:solidFill>
              </a:rPr>
              <a:t>g L</a:t>
            </a:r>
            <a:r>
              <a:rPr lang="it-IT" i="1" baseline="30000" dirty="0">
                <a:solidFill>
                  <a:srgbClr val="FF0000"/>
                </a:solidFill>
              </a:rPr>
              <a:t>-1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smtClean="0">
                <a:solidFill>
                  <a:srgbClr val="FF0000"/>
                </a:solidFill>
              </a:rPr>
              <a:t>acetate</a:t>
            </a:r>
            <a:endParaRPr lang="it-IT" i="1" dirty="0">
              <a:solidFill>
                <a:srgbClr val="FF0000"/>
              </a:solidFill>
            </a:endParaRPr>
          </a:p>
          <a:p>
            <a:r>
              <a:rPr lang="it-IT" b="1" i="1" dirty="0" smtClean="0">
                <a:solidFill>
                  <a:srgbClr val="FF0000"/>
                </a:solidFill>
              </a:rPr>
              <a:t>Pyrochar:</a:t>
            </a:r>
            <a:r>
              <a:rPr lang="it-IT" i="1" dirty="0" smtClean="0">
                <a:solidFill>
                  <a:srgbClr val="FF0000"/>
                </a:solidFill>
              </a:rPr>
              <a:t> 60g L</a:t>
            </a:r>
            <a:r>
              <a:rPr lang="it-IT" i="1" baseline="30000" dirty="0" smtClean="0">
                <a:solidFill>
                  <a:srgbClr val="FF0000"/>
                </a:solidFill>
              </a:rPr>
              <a:t>-1</a:t>
            </a:r>
          </a:p>
          <a:p>
            <a:r>
              <a:rPr lang="it-IT" b="1" i="1" dirty="0" smtClean="0">
                <a:solidFill>
                  <a:srgbClr val="FF0000"/>
                </a:solidFill>
              </a:rPr>
              <a:t>Eth Strains:</a:t>
            </a:r>
            <a:r>
              <a:rPr lang="it-IT" i="1" dirty="0" smtClean="0">
                <a:solidFill>
                  <a:srgbClr val="FF0000"/>
                </a:solidFill>
              </a:rPr>
              <a:t> 30g </a:t>
            </a:r>
            <a:r>
              <a:rPr lang="it-IT" i="1" dirty="0">
                <a:solidFill>
                  <a:srgbClr val="FF0000"/>
                </a:solidFill>
              </a:rPr>
              <a:t>L</a:t>
            </a:r>
            <a:r>
              <a:rPr lang="it-IT" i="1" baseline="30000" dirty="0">
                <a:solidFill>
                  <a:srgbClr val="FF0000"/>
                </a:solidFill>
              </a:rPr>
              <a:t>-1</a:t>
            </a:r>
          </a:p>
          <a:p>
            <a:endParaRPr lang="it-IT" i="1" baseline="30000" dirty="0" smtClean="0">
              <a:solidFill>
                <a:srgbClr val="FF0000"/>
              </a:solidFill>
            </a:endParaRPr>
          </a:p>
          <a:p>
            <a:endParaRPr lang="it-IT" i="1" baseline="30000" dirty="0">
              <a:solidFill>
                <a:srgbClr val="FF0000"/>
              </a:solidFill>
            </a:endParaRPr>
          </a:p>
          <a:p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171" y="2288991"/>
            <a:ext cx="2780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S. </a:t>
            </a:r>
            <a:r>
              <a:rPr lang="en-GB" b="1" i="1" dirty="0" err="1"/>
              <a:t>Cerevisae</a:t>
            </a:r>
            <a:r>
              <a:rPr lang="en-GB" b="1" dirty="0"/>
              <a:t> “Red Ethanol” 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496171" y="4706920"/>
            <a:ext cx="2875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S. </a:t>
            </a:r>
            <a:r>
              <a:rPr lang="en-GB" b="1" i="1" dirty="0" err="1"/>
              <a:t>Cerevisae</a:t>
            </a:r>
            <a:r>
              <a:rPr lang="en-GB" b="1" dirty="0"/>
              <a:t> </a:t>
            </a:r>
            <a:r>
              <a:rPr lang="en-GB" b="1" dirty="0" smtClean="0"/>
              <a:t>“</a:t>
            </a:r>
            <a:r>
              <a:rPr lang="en-GB" b="1" dirty="0" err="1"/>
              <a:t>Lalvin</a:t>
            </a:r>
            <a:r>
              <a:rPr lang="en-GB" b="1" dirty="0"/>
              <a:t> ICV-K1</a:t>
            </a:r>
            <a:r>
              <a:rPr lang="en-GB" b="1" dirty="0" smtClean="0"/>
              <a:t>” </a:t>
            </a:r>
            <a:endParaRPr lang="fr-FR" b="1" dirty="0"/>
          </a:p>
        </p:txBody>
      </p:sp>
      <p:sp>
        <p:nvSpPr>
          <p:cNvPr id="11" name="Flèche droite 10"/>
          <p:cNvSpPr/>
          <p:nvPr/>
        </p:nvSpPr>
        <p:spPr>
          <a:xfrm>
            <a:off x="3317939" y="2221173"/>
            <a:ext cx="818866" cy="50496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3371958" y="4639102"/>
            <a:ext cx="818866" cy="50496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3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516</Words>
  <Application>Microsoft Office PowerPoint</Application>
  <PresentationFormat>Affichage à l'écran (4:3)</PresentationFormat>
  <Paragraphs>100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Abdellatif Barakat</dc:creator>
  <cp:lastModifiedBy>Florian</cp:lastModifiedBy>
  <cp:revision>124</cp:revision>
  <dcterms:created xsi:type="dcterms:W3CDTF">2015-01-08T05:35:31Z</dcterms:created>
  <dcterms:modified xsi:type="dcterms:W3CDTF">2015-09-16T14:25:21Z</dcterms:modified>
</cp:coreProperties>
</file>