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8" r:id="rId5"/>
    <p:sldId id="256" r:id="rId6"/>
    <p:sldId id="262" r:id="rId7"/>
    <p:sldId id="265" r:id="rId8"/>
    <p:sldId id="274" r:id="rId9"/>
    <p:sldId id="272" r:id="rId10"/>
    <p:sldId id="269" r:id="rId11"/>
    <p:sldId id="271" r:id="rId12"/>
    <p:sldId id="275" r:id="rId13"/>
    <p:sldId id="276" r:id="rId14"/>
    <p:sldId id="270" r:id="rId1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43" autoAdjust="0"/>
  </p:normalViewPr>
  <p:slideViewPr>
    <p:cSldViewPr showGuides="1">
      <p:cViewPr>
        <p:scale>
          <a:sx n="100" d="100"/>
          <a:sy n="100" d="100"/>
        </p:scale>
        <p:origin x="630" y="112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33ED3-DA91-4E68-BEFF-E43CC4F8A958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45D12-0ABC-4FD2-A167-614748D13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9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9E0AB-8022-46AA-937D-B1CFC67D9B8D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6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8200C-8B52-4D9E-9B57-E1261A2E130E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4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CE79-DB27-449E-9248-3C94DF5FE8A5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2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655" y="3629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ACD1-34B8-481A-9EF9-D6488B457828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7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D6B-6F4D-40D5-A949-E8551CECD39D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9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FF11-E1E9-435F-B9A8-CBC92FCC9ADE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6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8E9B1-29A3-4FE1-8738-3671A2925D7D}" type="datetime1">
              <a:rPr lang="en-US" smtClean="0"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9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098-D014-4DE7-B9FF-729071D9206D}" type="datetime1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389F2-4D66-4084-BAAF-5205346F6605}" type="datetime1">
              <a:rPr lang="en-US" smtClean="0"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6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C35-952F-4D27-9032-D69B08E27AB0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9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808-B7D1-4825-9592-1B037422F401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1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8143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C430B-B341-4770-9E44-BDCD986FE3F9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1403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CAD0-6242-405D-B61E-60C06E295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38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2">
              <a:lumMod val="2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2">
              <a:lumMod val="2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2">
              <a:lumMod val="2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bloom@sidra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65100" y="12700"/>
            <a:ext cx="994498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543446"/>
            <a:ext cx="9658350" cy="1089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000" b="1" kern="0" dirty="0" smtClean="0">
                <a:solidFill>
                  <a:srgbClr val="FFFFFF"/>
                </a:solidFill>
                <a:latin typeface="Landor Corp S Lt" charset="0"/>
                <a:ea typeface="ヒラギノ角ゴ ProN W6"/>
                <a:cs typeface="Landor Corp S Lt" charset="0"/>
                <a:sym typeface="Helvetica Neue" charset="0"/>
              </a:rPr>
              <a:t>2015 World Bio Summit and Expo</a:t>
            </a:r>
          </a:p>
          <a:p>
            <a:pPr>
              <a:spcAft>
                <a:spcPts val="600"/>
              </a:spcAft>
            </a:pPr>
            <a:r>
              <a:rPr lang="en-US" sz="3000" b="1" kern="0" dirty="0" smtClean="0">
                <a:solidFill>
                  <a:srgbClr val="FFFFFF"/>
                </a:solidFill>
                <a:latin typeface="Landor Corp S Lt" charset="0"/>
                <a:ea typeface="ヒラギノ角ゴ ProN W6"/>
                <a:cs typeface="Landor Corp S Lt" charset="0"/>
                <a:sym typeface="Helvetica Neue" charset="0"/>
              </a:rPr>
              <a:t>Dubai, UAE </a:t>
            </a:r>
            <a:endParaRPr lang="en-US" sz="3000" dirty="0">
              <a:solidFill>
                <a:schemeClr val="bg1"/>
              </a:solidFill>
              <a:latin typeface="Landor Corp S Lt" charset="0"/>
              <a:cs typeface="Landor Corp S Lt" charset="0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506506" y="5638801"/>
            <a:ext cx="7418294" cy="8858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/>
          <a:p>
            <a:pPr>
              <a:defRPr/>
            </a:pPr>
            <a:endParaRPr lang="en-GB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/>
              <a:cs typeface="Helvetica"/>
            </a:endParaRPr>
          </a:p>
          <a:p>
            <a:pPr>
              <a:defRPr/>
            </a:pPr>
            <a:r>
              <a:rPr lang="en-GB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  <a:cs typeface="Helvetica"/>
              </a:rPr>
              <a:t>Dr. Mark G. Bloom, CLP, RTTP</a:t>
            </a:r>
          </a:p>
          <a:p>
            <a:pPr>
              <a:defRPr/>
            </a:pPr>
            <a:r>
              <a:rPr lang="en-GB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  <a:cs typeface="Helvetica"/>
              </a:rPr>
              <a:t>Registered U.S. Patent Attorney</a:t>
            </a:r>
          </a:p>
          <a:p>
            <a:pPr>
              <a:defRPr/>
            </a:pPr>
            <a:r>
              <a:rPr lang="en-GB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  <a:cs typeface="Helvetica"/>
              </a:rPr>
              <a:t>Workshop Presentation</a:t>
            </a:r>
          </a:p>
          <a:p>
            <a:pPr>
              <a:defRPr/>
            </a:pPr>
            <a:endParaRPr lang="en-GB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75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1"/>
            <a:ext cx="9906000" cy="47243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Helvetica"/>
                <a:cs typeface="Helvetica"/>
              </a:rPr>
              <a:t>Mobile Applications and Remote Monitoring</a:t>
            </a:r>
          </a:p>
          <a:p>
            <a:r>
              <a:rPr lang="en-US" dirty="0" smtClean="0">
                <a:latin typeface="Helvetica"/>
                <a:cs typeface="Helvetica"/>
              </a:rPr>
              <a:t>Application of Augmented Reality in Medical/Surgical Practice</a:t>
            </a:r>
          </a:p>
          <a:p>
            <a:r>
              <a:rPr lang="en-US" b="1" dirty="0" smtClean="0">
                <a:latin typeface="Helvetica"/>
                <a:cs typeface="Helvetica"/>
              </a:rPr>
              <a:t>Cancer Immunotherapy (Genomics &amp; Bioinformatics)</a:t>
            </a:r>
          </a:p>
          <a:p>
            <a:r>
              <a:rPr lang="en-US" b="1" dirty="0" smtClean="0">
                <a:latin typeface="Helvetica"/>
                <a:cs typeface="Helvetica"/>
              </a:rPr>
              <a:t>Application of 3D Printing to the Biomedical Sciences.</a:t>
            </a:r>
          </a:p>
          <a:p>
            <a:r>
              <a:rPr lang="en-US" b="1" dirty="0" smtClean="0">
                <a:latin typeface="Helvetica"/>
                <a:cs typeface="Helvetica"/>
              </a:rPr>
              <a:t>Application of CRISPR/Cas 9 “Gene Editing” Technology to create mouse models of human disease.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304800"/>
            <a:ext cx="9196720" cy="73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Biomedical Research at Sidra</a:t>
            </a:r>
            <a:endParaRPr lang="en-US" sz="36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64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19201"/>
            <a:ext cx="8915400" cy="4724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Mark Bloom</a:t>
            </a:r>
          </a:p>
          <a:p>
            <a:pPr marL="0" indent="0" algn="ctr">
              <a:buNone/>
            </a:pPr>
            <a:r>
              <a:rPr lang="en-US" sz="4000" dirty="0" smtClean="0">
                <a:hlinkClick r:id="rId2"/>
              </a:rPr>
              <a:t>mbloom@sidra.org</a:t>
            </a:r>
            <a:endParaRPr lang="en-US" sz="4000" dirty="0" smtClean="0"/>
          </a:p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381000"/>
            <a:ext cx="9196720" cy="658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For More Information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9906000" cy="1295399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Topic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906000" cy="4191000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“Academic Technology Transfer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the Middle East: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Focus on Biomedical Innovation”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990600"/>
            <a:ext cx="9196720" cy="4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endParaRPr lang="en-US" sz="28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78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524000"/>
            <a:ext cx="8915400" cy="4419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Helvetica"/>
                <a:cs typeface="Helvetica"/>
              </a:rPr>
              <a:t>Technology </a:t>
            </a:r>
            <a:r>
              <a:rPr lang="en-US" dirty="0">
                <a:latin typeface="Helvetica"/>
                <a:cs typeface="Helvetica"/>
              </a:rPr>
              <a:t>transfer is the legal/economic process of converting </a:t>
            </a:r>
            <a:r>
              <a:rPr lang="en-US" dirty="0" smtClean="0">
                <a:latin typeface="Helvetica"/>
                <a:cs typeface="Helvetica"/>
              </a:rPr>
              <a:t>scientific/technical findings </a:t>
            </a:r>
            <a:r>
              <a:rPr lang="en-US" dirty="0">
                <a:latin typeface="Helvetica"/>
                <a:cs typeface="Helvetica"/>
              </a:rPr>
              <a:t>from research endeavors into useful </a:t>
            </a:r>
            <a:r>
              <a:rPr lang="en-US" dirty="0" smtClean="0">
                <a:latin typeface="Helvetica"/>
                <a:cs typeface="Helvetica"/>
              </a:rPr>
              <a:t>products.</a:t>
            </a:r>
            <a:endParaRPr lang="en-US" dirty="0">
              <a:latin typeface="Helvetica"/>
              <a:cs typeface="Helvetica"/>
            </a:endParaRPr>
          </a:p>
          <a:p>
            <a:pPr marL="0" indent="0">
              <a:buNone/>
            </a:pPr>
            <a:endParaRPr lang="en-US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The </a:t>
            </a:r>
            <a:r>
              <a:rPr lang="en-US" b="1" i="1" u="sng" dirty="0">
                <a:latin typeface="Helvetica"/>
                <a:cs typeface="Helvetica"/>
              </a:rPr>
              <a:t>movement</a:t>
            </a:r>
            <a:r>
              <a:rPr lang="en-US" dirty="0">
                <a:latin typeface="Helvetica"/>
                <a:cs typeface="Helvetica"/>
              </a:rPr>
              <a:t> of new technology from its </a:t>
            </a:r>
            <a:r>
              <a:rPr lang="en-US" dirty="0" smtClean="0">
                <a:latin typeface="Helvetica"/>
                <a:cs typeface="Helvetica"/>
              </a:rPr>
              <a:t>creator(s) to user(s). </a:t>
            </a:r>
            <a:endParaRPr lang="en-US" dirty="0">
              <a:latin typeface="Helvetica"/>
              <a:cs typeface="Helvetica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533400"/>
            <a:ext cx="919672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What is Technology Transfer?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3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219201"/>
            <a:ext cx="9410700" cy="4724399"/>
          </a:xfrm>
        </p:spPr>
        <p:txBody>
          <a:bodyPr>
            <a:normAutofit lnSpcReduction="10000"/>
          </a:bodyPr>
          <a:lstStyle/>
          <a:p>
            <a:endParaRPr lang="en-US" dirty="0" smtClean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cademic </a:t>
            </a:r>
            <a:r>
              <a:rPr lang="en-US" dirty="0"/>
              <a:t>technology transfer </a:t>
            </a:r>
            <a:r>
              <a:rPr lang="en-US" dirty="0" smtClean="0"/>
              <a:t>is </a:t>
            </a:r>
            <a:r>
              <a:rPr lang="en-US" dirty="0"/>
              <a:t>a field existing at the interface between </a:t>
            </a:r>
            <a:r>
              <a:rPr lang="en-US" dirty="0" smtClean="0"/>
              <a:t>basic science</a:t>
            </a:r>
            <a:r>
              <a:rPr lang="en-US" dirty="0"/>
              <a:t>, </a:t>
            </a:r>
            <a:r>
              <a:rPr lang="en-US" dirty="0" smtClean="0"/>
              <a:t>for-profit business, </a:t>
            </a:r>
            <a:r>
              <a:rPr lang="en-US" dirty="0"/>
              <a:t>and </a:t>
            </a:r>
            <a:r>
              <a:rPr lang="en-US" dirty="0" smtClean="0"/>
              <a:t>law.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Law = Intellectual Property (IP), contracts, and regulation.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Biggest Challenge: “Expectation Management”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609600"/>
            <a:ext cx="919672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Technology Transfer in an Academic Setting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1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00" y="1219201"/>
            <a:ext cx="8585200" cy="4724399"/>
          </a:xfrm>
        </p:spPr>
        <p:txBody>
          <a:bodyPr>
            <a:normAutofit/>
          </a:bodyPr>
          <a:lstStyle/>
          <a:p>
            <a:endParaRPr lang="en-US" dirty="0" smtClean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dirty="0" smtClean="0">
                <a:latin typeface="Helvetica"/>
                <a:cs typeface="Helvetica"/>
              </a:rPr>
              <a:t>Technology </a:t>
            </a:r>
            <a:r>
              <a:rPr lang="en-US" dirty="0">
                <a:latin typeface="Helvetica"/>
                <a:cs typeface="Helvetica"/>
              </a:rPr>
              <a:t>Transfer within an </a:t>
            </a:r>
            <a:r>
              <a:rPr lang="en-US" dirty="0" smtClean="0">
                <a:latin typeface="Helvetica"/>
                <a:cs typeface="Helvetica"/>
              </a:rPr>
              <a:t>Academic </a:t>
            </a:r>
            <a:r>
              <a:rPr lang="en-US" dirty="0">
                <a:latin typeface="Helvetica"/>
                <a:cs typeface="Helvetica"/>
              </a:rPr>
              <a:t>M</a:t>
            </a:r>
            <a:r>
              <a:rPr lang="en-US" dirty="0" smtClean="0">
                <a:latin typeface="Helvetica"/>
                <a:cs typeface="Helvetica"/>
              </a:rPr>
              <a:t>edical Center is </a:t>
            </a:r>
            <a:r>
              <a:rPr lang="en-US" dirty="0">
                <a:latin typeface="Helvetica"/>
                <a:cs typeface="Helvetica"/>
              </a:rPr>
              <a:t>a multi-dimensional process of technical and economic development… </a:t>
            </a:r>
            <a:r>
              <a:rPr lang="en-US" i="1" dirty="0">
                <a:latin typeface="Helvetica"/>
                <a:cs typeface="Helvetica"/>
              </a:rPr>
              <a:t>it is an exciting journey shared by everyone involved</a:t>
            </a:r>
            <a:r>
              <a:rPr lang="en-US" dirty="0">
                <a:latin typeface="Helvetica"/>
                <a:cs typeface="Helvetica"/>
              </a:rPr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304800"/>
            <a:ext cx="9196720" cy="73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Technology Transfer in an AMC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99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19201"/>
            <a:ext cx="8915400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Helvetica"/>
                <a:cs typeface="Helvetica"/>
              </a:rPr>
              <a:t>Entrepreneurship </a:t>
            </a:r>
            <a:r>
              <a:rPr lang="en-US" dirty="0">
                <a:latin typeface="Helvetica"/>
                <a:cs typeface="Helvetica"/>
              </a:rPr>
              <a:t>is a “state of mind” that is built on the desire to serve the greater good of humanity and fueled by a “</a:t>
            </a:r>
            <a:r>
              <a:rPr lang="en-US" i="1" dirty="0">
                <a:latin typeface="Helvetica"/>
                <a:cs typeface="Helvetica"/>
              </a:rPr>
              <a:t>sense of wonder” </a:t>
            </a:r>
            <a:r>
              <a:rPr lang="en-US" u="sng" dirty="0">
                <a:latin typeface="Helvetica"/>
                <a:cs typeface="Helvetica"/>
              </a:rPr>
              <a:t>and</a:t>
            </a:r>
            <a:r>
              <a:rPr lang="en-US" dirty="0">
                <a:latin typeface="Helvetica"/>
                <a:cs typeface="Helvetica"/>
              </a:rPr>
              <a:t> a</a:t>
            </a:r>
            <a:r>
              <a:rPr lang="en-US" i="1" dirty="0">
                <a:latin typeface="Helvetica"/>
                <a:cs typeface="Helvetica"/>
              </a:rPr>
              <a:t> “sense of urgency</a:t>
            </a:r>
            <a:r>
              <a:rPr lang="en-US" dirty="0">
                <a:latin typeface="Helvetica"/>
                <a:cs typeface="Helvetica"/>
              </a:rPr>
              <a:t>.</a:t>
            </a:r>
            <a:r>
              <a:rPr lang="en-US" dirty="0" smtClean="0">
                <a:latin typeface="Helvetica"/>
                <a:cs typeface="Helvetica"/>
              </a:rPr>
              <a:t>”</a:t>
            </a:r>
          </a:p>
          <a:p>
            <a:pPr marL="0" indent="0">
              <a:buNone/>
            </a:pPr>
            <a:endParaRPr lang="en-US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dirty="0" smtClean="0">
                <a:latin typeface="Helvetica"/>
                <a:cs typeface="Helvetica"/>
              </a:rPr>
              <a:t>“Sense of Wonder = </a:t>
            </a:r>
            <a:r>
              <a:rPr lang="en-US" i="1" dirty="0" smtClean="0">
                <a:latin typeface="Helvetica"/>
                <a:cs typeface="Helvetica"/>
              </a:rPr>
              <a:t>Passionate Curiosity</a:t>
            </a:r>
            <a:r>
              <a:rPr lang="en-US" dirty="0" smtClean="0">
                <a:latin typeface="Helvetica"/>
                <a:cs typeface="Helvetica"/>
              </a:rPr>
              <a:t>”</a:t>
            </a:r>
            <a:endParaRPr lang="en-US" dirty="0">
              <a:latin typeface="Helvetica"/>
              <a:cs typeface="Helvetica"/>
            </a:endParaRPr>
          </a:p>
          <a:p>
            <a:pPr marL="0" indent="0" algn="ctr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304800"/>
            <a:ext cx="9196720" cy="73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Mark’s Definition of Entrepreneurship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9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76401"/>
            <a:ext cx="9410700" cy="426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ntrepreneurial </a:t>
            </a:r>
            <a:r>
              <a:rPr lang="en-US" dirty="0"/>
              <a:t>scientists and clinical </a:t>
            </a:r>
            <a:r>
              <a:rPr lang="en-US" dirty="0" smtClean="0"/>
              <a:t>staff are the </a:t>
            </a:r>
            <a:r>
              <a:rPr lang="en-US" dirty="0"/>
              <a:t>primary sources of new innovations that could become </a:t>
            </a:r>
            <a:r>
              <a:rPr lang="en-US" dirty="0" smtClean="0"/>
              <a:t>future products.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/>
          <p:cNvSpPr txBox="1">
            <a:spLocks/>
          </p:cNvSpPr>
          <p:nvPr/>
        </p:nvSpPr>
        <p:spPr bwMode="auto">
          <a:xfrm>
            <a:off x="354640" y="533400"/>
            <a:ext cx="9196720" cy="505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Helvetica Neue Medium" pitchFamily="124" charset="0"/>
                <a:ea typeface="MS PGothic" pitchFamily="34" charset="-128"/>
                <a:sym typeface="Helvetica Neue Medium" pitchFamily="124" charset="0"/>
              </a:rPr>
              <a:t>Who are the Source of New Innovations?</a:t>
            </a:r>
            <a:endParaRPr lang="en-US" sz="3200" b="1" dirty="0">
              <a:solidFill>
                <a:schemeClr val="bg1"/>
              </a:solidFill>
              <a:latin typeface="Helvetica Neue Medium" pitchFamily="124" charset="0"/>
              <a:ea typeface="MS PGothic" pitchFamily="34" charset="-128"/>
              <a:sym typeface="Helvetica Neue Medium" pitchFamily="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30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906000" cy="1143000"/>
          </a:xfrm>
        </p:spPr>
        <p:txBody>
          <a:bodyPr/>
          <a:lstStyle/>
          <a:p>
            <a:r>
              <a:rPr lang="en-US" dirty="0" smtClean="0"/>
              <a:t>What is the Ultimate Purpose and Goal</a:t>
            </a:r>
            <a:br>
              <a:rPr lang="en-US" dirty="0" smtClean="0"/>
            </a:br>
            <a:r>
              <a:rPr lang="en-US" dirty="0" smtClean="0"/>
              <a:t>of Technology Transfer in an AMC?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924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ultimate goal </a:t>
            </a:r>
            <a:r>
              <a:rPr lang="en-US" dirty="0" smtClean="0"/>
              <a:t>(and purpose) of TT in an AMC is </a:t>
            </a:r>
            <a:r>
              <a:rPr lang="en-US" dirty="0"/>
              <a:t>to eventually get </a:t>
            </a:r>
            <a:r>
              <a:rPr lang="en-US" dirty="0" smtClean="0"/>
              <a:t>new and innovative biomedical products </a:t>
            </a:r>
            <a:r>
              <a:rPr lang="en-US" dirty="0"/>
              <a:t>out into the world  - so they can benefit patients </a:t>
            </a:r>
            <a:r>
              <a:rPr lang="en-US" i="1" dirty="0"/>
              <a:t>everywhere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1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906000" cy="1143000"/>
          </a:xfrm>
        </p:spPr>
        <p:txBody>
          <a:bodyPr/>
          <a:lstStyle/>
          <a:p>
            <a:r>
              <a:rPr lang="en-US" dirty="0" smtClean="0"/>
              <a:t>What is the Ultimate Purpose and Goal</a:t>
            </a:r>
            <a:br>
              <a:rPr lang="en-US" dirty="0" smtClean="0"/>
            </a:br>
            <a:r>
              <a:rPr lang="en-US" dirty="0" smtClean="0"/>
              <a:t>of Technology Transfer in an AMC?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924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ultimate goal </a:t>
            </a:r>
            <a:r>
              <a:rPr lang="en-US" dirty="0" smtClean="0"/>
              <a:t>(and purpose) of TT in an AMC is </a:t>
            </a:r>
            <a:r>
              <a:rPr lang="en-US" dirty="0"/>
              <a:t>to eventually get </a:t>
            </a:r>
            <a:r>
              <a:rPr lang="en-US" dirty="0" smtClean="0"/>
              <a:t>new and innovative biomedical products </a:t>
            </a:r>
            <a:r>
              <a:rPr lang="en-US" dirty="0"/>
              <a:t>out into the world  - so they can benefit patients </a:t>
            </a:r>
            <a:r>
              <a:rPr lang="en-US" i="1" dirty="0"/>
              <a:t>everywhere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AD0-6242-405D-B61E-60C06E295C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5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DFA77CD250034992885D4172430596" ma:contentTypeVersion="1" ma:contentTypeDescription="Create a new document." ma:contentTypeScope="" ma:versionID="e14c6134f9ecf3aa15ff4c57e8612978">
  <xsd:schema xmlns:xsd="http://www.w3.org/2001/XMLSchema" xmlns:p="http://schemas.microsoft.com/office/2006/metadata/properties" xmlns:ns3="ee4f3d1d-235f-47fd-82cc-76c852bc8f9d" targetNamespace="http://schemas.microsoft.com/office/2006/metadata/properties" ma:root="true" ma:fieldsID="e42b8afbe11dfa0c7f2176ac77533bb6" ns3:_="">
    <xsd:import namespace="ee4f3d1d-235f-47fd-82cc-76c852bc8f9d"/>
    <xsd:element name="properties">
      <xsd:complexType>
        <xsd:sequence>
          <xsd:element name="documentManagement">
            <xsd:complexType>
              <xsd:all>
                <xsd:element ref="ns3:Document_x0020_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ee4f3d1d-235f-47fd-82cc-76c852bc8f9d" elementFormDefault="qualified">
    <xsd:import namespace="http://schemas.microsoft.com/office/2006/documentManagement/types"/>
    <xsd:element name="Document_x0020_Owner" ma:index="10" nillable="true" ma:displayName="Document Owner" ma:list="UserInfo" ma:internalName="Document_x0020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ocument_x0020_Owner xmlns="ee4f3d1d-235f-47fd-82cc-76c852bc8f9d">
      <UserInfo>
        <DisplayName>Georges Deek</DisplayName>
        <AccountId>670</AccountId>
        <AccountType/>
      </UserInfo>
    </Document_x0020_Owner>
  </documentManagement>
</p:properties>
</file>

<file path=customXml/itemProps1.xml><?xml version="1.0" encoding="utf-8"?>
<ds:datastoreItem xmlns:ds="http://schemas.openxmlformats.org/officeDocument/2006/customXml" ds:itemID="{70E77092-49CB-4642-AC90-F1243BA9FF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4f3d1d-235f-47fd-82cc-76c852bc8f9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AFD13FE-64EF-4CFE-8AD1-4AE064E231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06700A-E702-4B9E-898F-6537D04BAECA}">
  <ds:schemaRefs>
    <ds:schemaRef ds:uri="ee4f3d1d-235f-47fd-82cc-76c852bc8f9d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375</Words>
  <Application>Microsoft Office PowerPoint</Application>
  <PresentationFormat>A4 Paper (210x297 mm)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Presentation Topic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the Ultimate Purpose and Goal of Technology Transfer in an AMC?</vt:lpstr>
      <vt:lpstr>What is the Ultimate Purpose and Goal of Technology Transfer in an AMC?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Georges Deek</dc:creator>
  <cp:lastModifiedBy>Abdul Hakeem</cp:lastModifiedBy>
  <cp:revision>65</cp:revision>
  <cp:lastPrinted>2015-10-28T07:36:40Z</cp:lastPrinted>
  <dcterms:created xsi:type="dcterms:W3CDTF">2014-08-17T12:21:49Z</dcterms:created>
  <dcterms:modified xsi:type="dcterms:W3CDTF">2015-10-28T13:04:38Z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0x0101040064090C09923E914CB7CED29DCF79D09A</vt:lpwstr>
  </property>
  <property fmtid="{D5CDD505-2E9C-101B-9397-08002B2CF9AE}" pid="3" name="Order">
    <vt:r8>249900</vt:r8>
  </property>
  <property fmtid="{D5CDD505-2E9C-101B-9397-08002B2CF9AE}" pid="4" name="URL">
    <vt:lpwstr/>
  </property>
  <property fmtid="{D5CDD505-2E9C-101B-9397-08002B2CF9AE}" pid="5" name="xd_ProgID">
    <vt:lpwstr/>
  </property>
  <property fmtid="{D5CDD505-2E9C-101B-9397-08002B2CF9AE}" pid="6" name="PublishingPreviewImage">
    <vt:lpwstr/>
  </property>
  <property fmtid="{D5CDD505-2E9C-101B-9397-08002B2CF9AE}" pid="7" name="DLCPolicyLabelClientValue">
    <vt:lpwstr/>
  </property>
  <property fmtid="{D5CDD505-2E9C-101B-9397-08002B2CF9AE}" pid="8" name="PublishingHidden">
    <vt:bool>false</vt:bool>
  </property>
  <property fmtid="{D5CDD505-2E9C-101B-9397-08002B2CF9AE}" pid="9" name="PublishingAssociatedContentType">
    <vt:lpwstr/>
  </property>
  <property fmtid="{D5CDD505-2E9C-101B-9397-08002B2CF9AE}" pid="10" name="TemplateUrl">
    <vt:lpwstr/>
  </property>
  <property fmtid="{D5CDD505-2E9C-101B-9397-08002B2CF9AE}" pid="11" name="DLCPolicyLabelLock">
    <vt:lpwstr/>
  </property>
  <property fmtid="{D5CDD505-2E9C-101B-9397-08002B2CF9AE}" pid="12" name="PublishingAssociatedVariations">
    <vt:lpwstr/>
  </property>
</Properties>
</file>