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71" r:id="rId4"/>
    <p:sldId id="275" r:id="rId5"/>
    <p:sldId id="260" r:id="rId6"/>
    <p:sldId id="284" r:id="rId7"/>
    <p:sldId id="285" r:id="rId8"/>
    <p:sldId id="279" r:id="rId9"/>
    <p:sldId id="272" r:id="rId10"/>
    <p:sldId id="292" r:id="rId11"/>
    <p:sldId id="282" r:id="rId12"/>
    <p:sldId id="281"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3399"/>
    <a:srgbClr val="006699"/>
    <a:srgbClr val="A6C9E8"/>
    <a:srgbClr val="98C0E4"/>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p:scale>
          <a:sx n="57" d="100"/>
          <a:sy n="57" d="100"/>
        </p:scale>
        <p:origin x="1176"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ECD72-067A-4DDD-AC22-BE638E7FE636}" type="datetimeFigureOut">
              <a:rPr lang="en-US" smtClean="0"/>
              <a:t>12/5/2015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1D109-9128-493F-8109-E089E99B1B85}" type="slidenum">
              <a:rPr lang="en-US" smtClean="0"/>
              <a:t>‹#›</a:t>
            </a:fld>
            <a:endParaRPr lang="en-US" dirty="0"/>
          </a:p>
        </p:txBody>
      </p:sp>
    </p:spTree>
    <p:extLst>
      <p:ext uri="{BB962C8B-B14F-4D97-AF65-F5344CB8AC3E}">
        <p14:creationId xmlns:p14="http://schemas.microsoft.com/office/powerpoint/2010/main" val="269161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82E1E3-F659-4CDB-BC5B-879844C93F25}" type="slidenum">
              <a:rPr lang="en-US"/>
              <a:pPr/>
              <a:t>3</a:t>
            </a:fld>
            <a:endParaRPr lang="en-US" dirty="0"/>
          </a:p>
        </p:txBody>
      </p:sp>
    </p:spTree>
    <p:extLst>
      <p:ext uri="{BB962C8B-B14F-4D97-AF65-F5344CB8AC3E}">
        <p14:creationId xmlns:p14="http://schemas.microsoft.com/office/powerpoint/2010/main" val="278592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Lets start with building a team…high performing team members know each other competencies/expertise areas, respect each other's’ roles on the team, and are trying to achieve the same goals.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EA1D46-5DDE-4709-9A23-AE2EDD0C7B4C}" type="slidenum">
              <a:rPr lang="en-US"/>
              <a:pPr eaLnBrk="1" hangingPunct="1"/>
              <a:t>5</a:t>
            </a:fld>
            <a:endParaRPr lang="en-US" dirty="0"/>
          </a:p>
        </p:txBody>
      </p:sp>
    </p:spTree>
    <p:extLst>
      <p:ext uri="{BB962C8B-B14F-4D97-AF65-F5344CB8AC3E}">
        <p14:creationId xmlns:p14="http://schemas.microsoft.com/office/powerpoint/2010/main" val="365516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270137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315305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262688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210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45125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255097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316945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375309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141557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31051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AE3AA-BE71-4A00-BF8B-E46BCB5C6EBB}" type="datetimeFigureOut">
              <a:rPr lang="en-US" smtClean="0"/>
              <a:t>12/5/2015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C352CE-A282-4D64-A528-ED97E6891A57}" type="slidenum">
              <a:rPr lang="en-US" smtClean="0"/>
              <a:t>‹#›</a:t>
            </a:fld>
            <a:endParaRPr lang="en-US" dirty="0"/>
          </a:p>
        </p:txBody>
      </p:sp>
    </p:spTree>
    <p:extLst>
      <p:ext uri="{BB962C8B-B14F-4D97-AF65-F5344CB8AC3E}">
        <p14:creationId xmlns:p14="http://schemas.microsoft.com/office/powerpoint/2010/main" val="385503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AE3AA-BE71-4A00-BF8B-E46BCB5C6EBB}" type="datetimeFigureOut">
              <a:rPr lang="en-US" smtClean="0"/>
              <a:t>12/5/2015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352CE-A282-4D64-A528-ED97E6891A57}" type="slidenum">
              <a:rPr lang="en-US" smtClean="0"/>
              <a:t>‹#›</a:t>
            </a:fld>
            <a:endParaRPr lang="en-US" dirty="0"/>
          </a:p>
        </p:txBody>
      </p:sp>
    </p:spTree>
    <p:extLst>
      <p:ext uri="{BB962C8B-B14F-4D97-AF65-F5344CB8AC3E}">
        <p14:creationId xmlns:p14="http://schemas.microsoft.com/office/powerpoint/2010/main" val="272614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medicationsafety/basic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2650844"/>
          </a:xfrm>
        </p:spPr>
        <p:txBody>
          <a:bodyPr>
            <a:normAutofit/>
          </a:bodyPr>
          <a:lstStyle/>
          <a:p>
            <a:r>
              <a:rPr lang="en-US" sz="3200" dirty="0" smtClean="0">
                <a:solidFill>
                  <a:srgbClr val="003399"/>
                </a:solidFill>
              </a:rPr>
              <a:t>Marie Smith, PharmD, FNAP</a:t>
            </a:r>
          </a:p>
          <a:p>
            <a:r>
              <a:rPr lang="en-US" sz="1800" dirty="0" smtClean="0"/>
              <a:t>Henry </a:t>
            </a:r>
            <a:r>
              <a:rPr lang="en-US" sz="1800" dirty="0" smtClean="0"/>
              <a:t>A Palmer Professor/Asst. Dean – Practice  and Policy Partnerships</a:t>
            </a:r>
          </a:p>
          <a:p>
            <a:r>
              <a:rPr lang="en-US" sz="1800" dirty="0" smtClean="0"/>
              <a:t>UConn School of </a:t>
            </a:r>
            <a:r>
              <a:rPr lang="en-US" sz="1800" dirty="0" smtClean="0"/>
              <a:t>Pharmacy       Email</a:t>
            </a:r>
            <a:r>
              <a:rPr lang="en-US" sz="1800" dirty="0" smtClean="0"/>
              <a:t>: marie.smith@uconn.edu</a:t>
            </a:r>
            <a:endParaRPr lang="en-US" sz="1800" dirty="0"/>
          </a:p>
          <a:p>
            <a:endParaRPr lang="en-US" dirty="0" smtClean="0"/>
          </a:p>
          <a:p>
            <a:r>
              <a:rPr lang="en-US" b="1" dirty="0" smtClean="0">
                <a:solidFill>
                  <a:srgbClr val="006600"/>
                </a:solidFill>
              </a:rPr>
              <a:t>2015 </a:t>
            </a:r>
            <a:r>
              <a:rPr lang="en-US" b="1" dirty="0">
                <a:solidFill>
                  <a:srgbClr val="006600"/>
                </a:solidFill>
              </a:rPr>
              <a:t>International Clinical Pharmacy Conference</a:t>
            </a:r>
            <a:endParaRPr lang="en-US" b="1" dirty="0" smtClean="0">
              <a:solidFill>
                <a:srgbClr val="006600"/>
              </a:solidFill>
            </a:endParaRPr>
          </a:p>
          <a:p>
            <a:r>
              <a:rPr lang="en-US" dirty="0" smtClean="0">
                <a:solidFill>
                  <a:srgbClr val="003300"/>
                </a:solidFill>
              </a:rPr>
              <a:t>Atlanta, GA   Dec. 9, 2015</a:t>
            </a:r>
            <a:endParaRPr lang="en-US" dirty="0">
              <a:solidFill>
                <a:srgbClr val="003300"/>
              </a:solidFill>
            </a:endParaRPr>
          </a:p>
        </p:txBody>
      </p:sp>
      <p:pic>
        <p:nvPicPr>
          <p:cNvPr id="4" name="Picture 3"/>
          <p:cNvPicPr>
            <a:picLocks noChangeAspect="1"/>
          </p:cNvPicPr>
          <p:nvPr/>
        </p:nvPicPr>
        <p:blipFill>
          <a:blip r:embed="rId2"/>
          <a:stretch>
            <a:fillRect/>
          </a:stretch>
        </p:blipFill>
        <p:spPr>
          <a:xfrm>
            <a:off x="-134471" y="-393805"/>
            <a:ext cx="12326471" cy="1755800"/>
          </a:xfrm>
          <a:prstGeom prst="rect">
            <a:avLst/>
          </a:prstGeom>
        </p:spPr>
      </p:pic>
      <p:pic>
        <p:nvPicPr>
          <p:cNvPr id="5" name="Picture 4"/>
          <p:cNvPicPr>
            <a:picLocks noChangeAspect="1"/>
          </p:cNvPicPr>
          <p:nvPr/>
        </p:nvPicPr>
        <p:blipFill>
          <a:blip r:embed="rId3"/>
          <a:stretch>
            <a:fillRect/>
          </a:stretch>
        </p:blipFill>
        <p:spPr>
          <a:xfrm>
            <a:off x="10431700" y="-330124"/>
            <a:ext cx="1894770" cy="1628438"/>
          </a:xfrm>
          <a:prstGeom prst="rect">
            <a:avLst/>
          </a:prstGeom>
        </p:spPr>
      </p:pic>
      <p:sp>
        <p:nvSpPr>
          <p:cNvPr id="6" name="Rectangle 5"/>
          <p:cNvSpPr/>
          <p:nvPr/>
        </p:nvSpPr>
        <p:spPr>
          <a:xfrm>
            <a:off x="10244417" y="1256094"/>
            <a:ext cx="914400" cy="33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p:cNvSpPr>
            <a:spLocks noGrp="1"/>
          </p:cNvSpPr>
          <p:nvPr>
            <p:ph type="ctrTitle"/>
          </p:nvPr>
        </p:nvSpPr>
        <p:spPr>
          <a:xfrm>
            <a:off x="292597" y="1447700"/>
            <a:ext cx="11472333" cy="2387600"/>
          </a:xfrm>
        </p:spPr>
        <p:txBody>
          <a:bodyPr>
            <a:normAutofit fontScale="90000"/>
          </a:bodyPr>
          <a:lstStyle/>
          <a:p>
            <a:r>
              <a:rPr lang="en-US" sz="4000" b="1" dirty="0">
                <a:solidFill>
                  <a:srgbClr val="006600"/>
                </a:solidFill>
              </a:rPr>
              <a:t>Primary Care Medication Management with a Shared Resource Pharmacists Network:  </a:t>
            </a:r>
            <a:r>
              <a:rPr lang="en-US" sz="4000" b="1" dirty="0" smtClean="0">
                <a:solidFill>
                  <a:srgbClr val="006600"/>
                </a:solidFill>
              </a:rPr>
              <a:t>Multi-stakeholder Perspectives</a:t>
            </a:r>
            <a:r>
              <a:rPr lang="en-US" dirty="0"/>
              <a:t/>
            </a:r>
            <a:br>
              <a:rPr lang="en-US" dirty="0"/>
            </a:br>
            <a:endParaRPr lang="en-US" dirty="0"/>
          </a:p>
        </p:txBody>
      </p:sp>
    </p:spTree>
    <p:extLst>
      <p:ext uri="{BB962C8B-B14F-4D97-AF65-F5344CB8AC3E}">
        <p14:creationId xmlns:p14="http://schemas.microsoft.com/office/powerpoint/2010/main" val="1089704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304800"/>
            <a:ext cx="8229600" cy="1143000"/>
          </a:xfrm>
        </p:spPr>
        <p:txBody>
          <a:bodyPr/>
          <a:lstStyle/>
          <a:p>
            <a:pPr algn="ctr">
              <a:tabLst>
                <a:tab pos="4748213" algn="l"/>
              </a:tabLst>
            </a:pPr>
            <a:r>
              <a:rPr lang="en-US" altLang="en-US" sz="3600" b="1" dirty="0">
                <a:solidFill>
                  <a:srgbClr val="003300"/>
                </a:solidFill>
                <a:latin typeface="+mn-lt"/>
                <a:cs typeface="Arial" panose="020B0604020202020204" pitchFamily="34" charset="0"/>
              </a:rPr>
              <a:t>CT Medicaid MTM - Key Findings</a:t>
            </a:r>
          </a:p>
        </p:txBody>
      </p:sp>
      <p:sp>
        <p:nvSpPr>
          <p:cNvPr id="3" name="Content Placeholder 2"/>
          <p:cNvSpPr>
            <a:spLocks noGrp="1"/>
          </p:cNvSpPr>
          <p:nvPr>
            <p:ph idx="1"/>
          </p:nvPr>
        </p:nvSpPr>
        <p:spPr>
          <a:xfrm>
            <a:off x="854635" y="266700"/>
            <a:ext cx="11176000" cy="6340474"/>
          </a:xfrm>
        </p:spPr>
        <p:txBody>
          <a:bodyPr rtlCol="0">
            <a:noAutofit/>
          </a:bodyPr>
          <a:lstStyle/>
          <a:p>
            <a:pPr>
              <a:buNone/>
              <a:defRPr/>
            </a:pPr>
            <a:endParaRPr lang="en-US" sz="2200" b="1" dirty="0">
              <a:cs typeface="Arial" pitchFamily="34" charset="0"/>
            </a:endParaRPr>
          </a:p>
          <a:p>
            <a:pPr>
              <a:buNone/>
              <a:defRPr/>
            </a:pPr>
            <a:r>
              <a:rPr lang="en-US" sz="2000" b="1" dirty="0" smtClean="0">
                <a:solidFill>
                  <a:srgbClr val="003399"/>
                </a:solidFill>
                <a:cs typeface="Arial" pitchFamily="34" charset="0"/>
              </a:rPr>
              <a:t>CARE QUALITY</a:t>
            </a:r>
            <a:endParaRPr lang="en-US" sz="2000" b="1" dirty="0">
              <a:solidFill>
                <a:srgbClr val="003399"/>
              </a:solidFill>
              <a:cs typeface="Arial" pitchFamily="34" charset="0"/>
            </a:endParaRPr>
          </a:p>
          <a:p>
            <a:pPr>
              <a:spcBef>
                <a:spcPts val="0"/>
              </a:spcBef>
              <a:defRPr/>
            </a:pPr>
            <a:r>
              <a:rPr lang="en-US" sz="2000" b="1" dirty="0" smtClean="0">
                <a:cs typeface="Arial" pitchFamily="34" charset="0"/>
              </a:rPr>
              <a:t>Patient </a:t>
            </a:r>
            <a:r>
              <a:rPr lang="en-US" sz="2000" b="1" dirty="0">
                <a:cs typeface="Arial" pitchFamily="34" charset="0"/>
              </a:rPr>
              <a:t>Treatment Goals Met:  </a:t>
            </a:r>
            <a:r>
              <a:rPr lang="en-US" sz="2000" dirty="0">
                <a:cs typeface="Arial" pitchFamily="34" charset="0"/>
              </a:rPr>
              <a:t>63% at first visit, 91% at last </a:t>
            </a:r>
            <a:r>
              <a:rPr lang="en-US" sz="2000" dirty="0" smtClean="0">
                <a:cs typeface="Arial" pitchFamily="34" charset="0"/>
              </a:rPr>
              <a:t>visit</a:t>
            </a:r>
          </a:p>
          <a:p>
            <a:pPr marL="231775" lvl="1" indent="-231775">
              <a:spcBef>
                <a:spcPts val="0"/>
              </a:spcBef>
              <a:defRPr/>
            </a:pPr>
            <a:r>
              <a:rPr lang="en-US" altLang="en-US" sz="2000" b="1" dirty="0"/>
              <a:t>96% of total DTPs </a:t>
            </a:r>
            <a:r>
              <a:rPr lang="en-US" altLang="en-US" sz="2000" u="sng" dirty="0"/>
              <a:t>were identified and resolved </a:t>
            </a:r>
            <a:endParaRPr lang="en-US" altLang="en-US" sz="2000" u="sng" dirty="0" smtClean="0"/>
          </a:p>
          <a:p>
            <a:pPr marL="231775" lvl="1" indent="-231775">
              <a:spcBef>
                <a:spcPts val="0"/>
              </a:spcBef>
              <a:defRPr/>
            </a:pPr>
            <a:r>
              <a:rPr lang="en-US" altLang="en-US" sz="2000" b="1" dirty="0" smtClean="0"/>
              <a:t>76% DTPs classified as preventable medication errors </a:t>
            </a:r>
            <a:r>
              <a:rPr lang="en-US" altLang="en-US" sz="2000" dirty="0" smtClean="0"/>
              <a:t>that </a:t>
            </a:r>
            <a:r>
              <a:rPr lang="en-US" altLang="en-US" sz="2000" dirty="0"/>
              <a:t>required a pharmacist intervention</a:t>
            </a:r>
          </a:p>
          <a:p>
            <a:pPr marL="231775" lvl="1" indent="-231775">
              <a:spcBef>
                <a:spcPts val="0"/>
              </a:spcBef>
              <a:defRPr/>
            </a:pPr>
            <a:endParaRPr lang="en-US" sz="2000" b="1" dirty="0">
              <a:cs typeface="Arial" pitchFamily="34" charset="0"/>
            </a:endParaRPr>
          </a:p>
          <a:p>
            <a:pPr>
              <a:spcBef>
                <a:spcPts val="0"/>
              </a:spcBef>
              <a:buNone/>
              <a:defRPr/>
            </a:pPr>
            <a:r>
              <a:rPr lang="en-US" sz="2000" b="1" dirty="0" smtClean="0">
                <a:solidFill>
                  <a:srgbClr val="003399"/>
                </a:solidFill>
                <a:cs typeface="Arial" pitchFamily="34" charset="0"/>
              </a:rPr>
              <a:t>CARE GAPS</a:t>
            </a:r>
          </a:p>
          <a:p>
            <a:pPr>
              <a:spcBef>
                <a:spcPts val="0"/>
              </a:spcBef>
              <a:buNone/>
              <a:defRPr/>
            </a:pPr>
            <a:r>
              <a:rPr lang="en-US" sz="2000" b="1" dirty="0" smtClean="0">
                <a:cs typeface="Arial" pitchFamily="34" charset="0"/>
              </a:rPr>
              <a:t>    70-75% DTPs: </a:t>
            </a:r>
            <a:r>
              <a:rPr lang="en-US" sz="2000" dirty="0" smtClean="0">
                <a:solidFill>
                  <a:srgbClr val="006600"/>
                </a:solidFill>
                <a:cs typeface="Arial" pitchFamily="34" charset="0"/>
              </a:rPr>
              <a:t>“UPSTREAM” Clinician-influenced Gaps</a:t>
            </a:r>
          </a:p>
          <a:p>
            <a:pPr lvl="1">
              <a:spcBef>
                <a:spcPts val="0"/>
              </a:spcBef>
              <a:buSzPct val="74000"/>
              <a:buFont typeface="Wingdings" panose="05000000000000000000" pitchFamily="2" charset="2"/>
              <a:buChar char="Ø"/>
              <a:defRPr/>
            </a:pPr>
            <a:r>
              <a:rPr lang="en-US" sz="1600" dirty="0" smtClean="0">
                <a:cs typeface="Arial" pitchFamily="34" charset="0"/>
              </a:rPr>
              <a:t>Prescribing practices, care coordination, clinical management, medication monitoring</a:t>
            </a:r>
          </a:p>
          <a:p>
            <a:pPr>
              <a:spcBef>
                <a:spcPts val="0"/>
              </a:spcBef>
              <a:buNone/>
              <a:defRPr/>
            </a:pPr>
            <a:r>
              <a:rPr lang="en-US" sz="2000" b="1" dirty="0" smtClean="0">
                <a:cs typeface="Arial" pitchFamily="34" charset="0"/>
              </a:rPr>
              <a:t>    25-30% DTPs: “</a:t>
            </a:r>
            <a:r>
              <a:rPr lang="en-US" sz="2000" dirty="0" smtClean="0">
                <a:solidFill>
                  <a:srgbClr val="7030A0"/>
                </a:solidFill>
                <a:cs typeface="Arial" pitchFamily="34" charset="0"/>
              </a:rPr>
              <a:t>DOWNSTREAM” Patient-influenced Gaps</a:t>
            </a:r>
            <a:endParaRPr lang="en-US" sz="2000" dirty="0">
              <a:solidFill>
                <a:srgbClr val="7030A0"/>
              </a:solidFill>
              <a:cs typeface="Arial" pitchFamily="34" charset="0"/>
            </a:endParaRPr>
          </a:p>
          <a:p>
            <a:pPr lvl="1">
              <a:spcBef>
                <a:spcPts val="0"/>
              </a:spcBef>
              <a:buSzPct val="75000"/>
              <a:buFont typeface="Wingdings" panose="05000000000000000000" pitchFamily="2" charset="2"/>
              <a:buChar char="Ø"/>
              <a:defRPr/>
            </a:pPr>
            <a:r>
              <a:rPr lang="en-US" sz="1600" dirty="0" smtClean="0">
                <a:cs typeface="Arial" pitchFamily="34" charset="0"/>
              </a:rPr>
              <a:t>Health beliefs, health literacy and numeracy, </a:t>
            </a:r>
            <a:r>
              <a:rPr lang="en-US" sz="1600" b="1" u="sng" dirty="0" smtClean="0">
                <a:solidFill>
                  <a:srgbClr val="7030A0"/>
                </a:solidFill>
                <a:cs typeface="Arial" pitchFamily="34" charset="0"/>
              </a:rPr>
              <a:t>non-adherence</a:t>
            </a:r>
          </a:p>
          <a:p>
            <a:pPr>
              <a:lnSpc>
                <a:spcPts val="1200"/>
              </a:lnSpc>
              <a:spcBef>
                <a:spcPts val="0"/>
              </a:spcBef>
              <a:buNone/>
              <a:defRPr/>
            </a:pPr>
            <a:endParaRPr lang="en-US" sz="2000" b="1" dirty="0">
              <a:solidFill>
                <a:srgbClr val="003399"/>
              </a:solidFill>
              <a:cs typeface="Arial" pitchFamily="34" charset="0"/>
            </a:endParaRPr>
          </a:p>
          <a:p>
            <a:pPr>
              <a:spcBef>
                <a:spcPts val="0"/>
              </a:spcBef>
              <a:buNone/>
              <a:defRPr/>
            </a:pPr>
            <a:r>
              <a:rPr lang="en-US" sz="2000" b="1" dirty="0" smtClean="0">
                <a:solidFill>
                  <a:srgbClr val="003399"/>
                </a:solidFill>
                <a:cs typeface="Arial" pitchFamily="34" charset="0"/>
              </a:rPr>
              <a:t>TEAM-BASED CARE EFFICIENCY</a:t>
            </a:r>
          </a:p>
          <a:p>
            <a:pPr>
              <a:spcBef>
                <a:spcPct val="0"/>
              </a:spcBef>
            </a:pPr>
            <a:r>
              <a:rPr lang="en-US" sz="1800" dirty="0" smtClean="0">
                <a:cs typeface="Arial" pitchFamily="34" charset="0"/>
              </a:rPr>
              <a:t> </a:t>
            </a:r>
            <a:r>
              <a:rPr lang="en-US" altLang="en-US" sz="2000" b="1" dirty="0"/>
              <a:t>78% DTPs were resolved </a:t>
            </a:r>
            <a:r>
              <a:rPr lang="en-US" altLang="en-US" sz="2000" b="1" dirty="0" smtClean="0"/>
              <a:t>with patient-pharmacist visit </a:t>
            </a:r>
            <a:r>
              <a:rPr lang="en-US" altLang="en-US" sz="2000" dirty="0" smtClean="0"/>
              <a:t>(didn’t require a PCP visit)</a:t>
            </a:r>
          </a:p>
          <a:p>
            <a:pPr lvl="1">
              <a:spcBef>
                <a:spcPct val="0"/>
              </a:spcBef>
              <a:buSzPct val="74000"/>
              <a:buFont typeface="Wingdings" panose="05000000000000000000" pitchFamily="2" charset="2"/>
              <a:buChar char="Ø"/>
            </a:pPr>
            <a:r>
              <a:rPr lang="en-US" sz="1600" dirty="0" smtClean="0">
                <a:latin typeface="Calibri" pitchFamily="34" charset="0"/>
              </a:rPr>
              <a:t>Examples: change </a:t>
            </a:r>
            <a:r>
              <a:rPr lang="en-US" sz="1600" dirty="0">
                <a:latin typeface="Calibri" pitchFamily="34" charset="0"/>
              </a:rPr>
              <a:t>med administration timing to minimize side effects or drug </a:t>
            </a:r>
            <a:r>
              <a:rPr lang="en-US" sz="1600" dirty="0" smtClean="0">
                <a:latin typeface="Calibri" pitchFamily="34" charset="0"/>
              </a:rPr>
              <a:t>interactions</a:t>
            </a:r>
            <a:r>
              <a:rPr lang="en-US" sz="1600" dirty="0">
                <a:latin typeface="Calibri" pitchFamily="34" charset="0"/>
              </a:rPr>
              <a:t> </a:t>
            </a:r>
            <a:r>
              <a:rPr lang="en-US" sz="1600" dirty="0" smtClean="0">
                <a:latin typeface="Calibri" pitchFamily="34" charset="0"/>
              </a:rPr>
              <a:t>based on pharmacokinetics;</a:t>
            </a:r>
          </a:p>
          <a:p>
            <a:pPr marL="457200" lvl="1" indent="0">
              <a:spcBef>
                <a:spcPct val="0"/>
              </a:spcBef>
              <a:buSzPct val="74000"/>
              <a:buNone/>
            </a:pPr>
            <a:r>
              <a:rPr lang="en-US" sz="1600" dirty="0" smtClean="0">
                <a:latin typeface="Calibri" pitchFamily="34" charset="0"/>
              </a:rPr>
              <a:t>     developed </a:t>
            </a:r>
            <a:r>
              <a:rPr lang="en-US" sz="1600" dirty="0">
                <a:latin typeface="Calibri" pitchFamily="34" charset="0"/>
              </a:rPr>
              <a:t>medication action plan with patient; recommend OTC use; meds not to split or </a:t>
            </a:r>
            <a:r>
              <a:rPr lang="en-US" sz="1600" dirty="0" smtClean="0">
                <a:latin typeface="Calibri" pitchFamily="34" charset="0"/>
              </a:rPr>
              <a:t>crush</a:t>
            </a:r>
            <a:endParaRPr lang="en-US" altLang="en-US" sz="1600" b="1" dirty="0">
              <a:latin typeface="Calibri" pitchFamily="34" charset="0"/>
            </a:endParaRPr>
          </a:p>
          <a:p>
            <a:pPr lvl="1">
              <a:spcBef>
                <a:spcPct val="0"/>
              </a:spcBef>
              <a:buSzPct val="74000"/>
              <a:buFont typeface="Wingdings" panose="05000000000000000000" pitchFamily="2" charset="2"/>
              <a:buChar char="Ø"/>
            </a:pPr>
            <a:r>
              <a:rPr lang="en-US" altLang="en-US" sz="1600" dirty="0" smtClean="0"/>
              <a:t>Can </a:t>
            </a:r>
            <a:r>
              <a:rPr lang="en-US" altLang="en-US" sz="1600" dirty="0"/>
              <a:t>improve the productivity of PCPs with chronic disease medication </a:t>
            </a:r>
            <a:r>
              <a:rPr lang="en-US" altLang="en-US" sz="1600" dirty="0" smtClean="0"/>
              <a:t>management </a:t>
            </a:r>
            <a:r>
              <a:rPr lang="en-US" altLang="en-US" sz="1600" dirty="0"/>
              <a:t>and enhance PCP practice efficiency</a:t>
            </a:r>
          </a:p>
          <a:p>
            <a:pPr>
              <a:spcBef>
                <a:spcPts val="0"/>
              </a:spcBef>
              <a:buNone/>
              <a:defRPr/>
            </a:pPr>
            <a:endParaRPr lang="en-US" sz="2000" b="1" dirty="0">
              <a:solidFill>
                <a:srgbClr val="003399"/>
              </a:solidFill>
              <a:cs typeface="Arial" pitchFamily="34" charset="0"/>
            </a:endParaRPr>
          </a:p>
          <a:p>
            <a:pPr>
              <a:spcBef>
                <a:spcPts val="0"/>
              </a:spcBef>
              <a:buNone/>
              <a:defRPr/>
            </a:pPr>
            <a:r>
              <a:rPr lang="en-US" sz="2000" b="1" dirty="0" smtClean="0">
                <a:solidFill>
                  <a:srgbClr val="003399"/>
                </a:solidFill>
                <a:cs typeface="Arial" pitchFamily="34" charset="0"/>
              </a:rPr>
              <a:t>COST IMPLICATIONS</a:t>
            </a:r>
            <a:endParaRPr lang="en-US" sz="2000" b="1" dirty="0">
              <a:solidFill>
                <a:srgbClr val="003399"/>
              </a:solidFill>
              <a:cs typeface="Arial" pitchFamily="34" charset="0"/>
            </a:endParaRPr>
          </a:p>
          <a:p>
            <a:pPr>
              <a:spcBef>
                <a:spcPts val="0"/>
              </a:spcBef>
              <a:buNone/>
              <a:defRPr/>
            </a:pPr>
            <a:r>
              <a:rPr lang="en-US" sz="2000" b="1" dirty="0">
                <a:cs typeface="Arial" pitchFamily="34" charset="0"/>
              </a:rPr>
              <a:t>Direct Cost Savings </a:t>
            </a:r>
            <a:r>
              <a:rPr lang="en-US" sz="2000" dirty="0">
                <a:cs typeface="Arial" pitchFamily="34" charset="0"/>
              </a:rPr>
              <a:t>(</a:t>
            </a:r>
            <a:r>
              <a:rPr lang="en-US" sz="2000" dirty="0">
                <a:solidFill>
                  <a:srgbClr val="003399"/>
                </a:solidFill>
                <a:cs typeface="Arial" pitchFamily="34" charset="0"/>
              </a:rPr>
              <a:t>estimated annual savings with actual claims</a:t>
            </a:r>
            <a:r>
              <a:rPr lang="en-US" sz="2000" dirty="0">
                <a:cs typeface="Arial" pitchFamily="34" charset="0"/>
              </a:rPr>
              <a:t>)</a:t>
            </a:r>
          </a:p>
          <a:p>
            <a:pPr lvl="1">
              <a:lnSpc>
                <a:spcPts val="1800"/>
              </a:lnSpc>
              <a:spcBef>
                <a:spcPts val="0"/>
              </a:spcBef>
              <a:defRPr/>
            </a:pPr>
            <a:r>
              <a:rPr lang="en-US" sz="1800" b="1" dirty="0">
                <a:cs typeface="Arial" pitchFamily="34" charset="0"/>
              </a:rPr>
              <a:t>Medication savings</a:t>
            </a:r>
            <a:r>
              <a:rPr lang="en-US" sz="1800" dirty="0">
                <a:cs typeface="Arial" pitchFamily="34" charset="0"/>
              </a:rPr>
              <a:t>:  </a:t>
            </a:r>
            <a:r>
              <a:rPr lang="en-US" sz="1800" b="1" dirty="0">
                <a:cs typeface="Arial" pitchFamily="34" charset="0"/>
              </a:rPr>
              <a:t>$1123/patient</a:t>
            </a:r>
          </a:p>
          <a:p>
            <a:pPr lvl="1">
              <a:lnSpc>
                <a:spcPts val="1800"/>
              </a:lnSpc>
              <a:spcBef>
                <a:spcPts val="0"/>
              </a:spcBef>
              <a:defRPr/>
            </a:pPr>
            <a:r>
              <a:rPr lang="en-US" sz="1800" b="1" dirty="0">
                <a:cs typeface="Arial" pitchFamily="34" charset="0"/>
              </a:rPr>
              <a:t>Medical, hospital, ED visit savings:  $472/patient</a:t>
            </a:r>
          </a:p>
          <a:p>
            <a:pPr lvl="1">
              <a:lnSpc>
                <a:spcPts val="1800"/>
              </a:lnSpc>
              <a:spcBef>
                <a:spcPts val="0"/>
              </a:spcBef>
              <a:defRPr/>
            </a:pPr>
            <a:r>
              <a:rPr lang="en-US" sz="1800" b="1" dirty="0">
                <a:cs typeface="Arial" pitchFamily="34" charset="0"/>
              </a:rPr>
              <a:t>ROI  2.5:1 </a:t>
            </a:r>
            <a:r>
              <a:rPr lang="en-US" sz="1800" dirty="0">
                <a:cs typeface="Arial" pitchFamily="34" charset="0"/>
              </a:rPr>
              <a:t>(based on actual claims, no cost avoidance included</a:t>
            </a:r>
            <a:r>
              <a:rPr lang="en-US" sz="1800" dirty="0" smtClean="0">
                <a:cs typeface="Arial" pitchFamily="34" charset="0"/>
              </a:rPr>
              <a:t>)</a:t>
            </a:r>
          </a:p>
          <a:p>
            <a:pPr lvl="1">
              <a:lnSpc>
                <a:spcPts val="1800"/>
              </a:lnSpc>
              <a:spcBef>
                <a:spcPts val="0"/>
              </a:spcBef>
              <a:defRPr/>
            </a:pPr>
            <a:endParaRPr lang="en-US" sz="1800" dirty="0">
              <a:cs typeface="Arial" pitchFamily="34" charset="0"/>
            </a:endParaRPr>
          </a:p>
          <a:p>
            <a:pPr lvl="1" indent="-684213">
              <a:spcBef>
                <a:spcPts val="0"/>
              </a:spcBef>
              <a:buNone/>
              <a:defRPr/>
            </a:pPr>
            <a:r>
              <a:rPr lang="en-US" sz="1600" dirty="0" smtClean="0">
                <a:cs typeface="Arial" pitchFamily="34" charset="0"/>
              </a:rPr>
              <a:t>Source</a:t>
            </a:r>
            <a:r>
              <a:rPr lang="en-US" sz="1600" dirty="0">
                <a:cs typeface="Arial" pitchFamily="34" charset="0"/>
              </a:rPr>
              <a:t>:  Smith MA, et al</a:t>
            </a:r>
            <a:r>
              <a:rPr lang="en-US" sz="1600" i="1" dirty="0">
                <a:cs typeface="Arial" pitchFamily="34" charset="0"/>
              </a:rPr>
              <a:t>. Health Affairs (</a:t>
            </a:r>
            <a:r>
              <a:rPr lang="en-US" sz="1600" dirty="0">
                <a:cs typeface="Arial" pitchFamily="34" charset="0"/>
              </a:rPr>
              <a:t>April 2011) Vol </a:t>
            </a:r>
            <a:r>
              <a:rPr lang="en-US" sz="1600" dirty="0"/>
              <a:t>30:646-654</a:t>
            </a:r>
            <a:endParaRPr lang="en-US" sz="1600" dirty="0">
              <a:cs typeface="Arial" pitchFamily="34" charset="0"/>
            </a:endParaRPr>
          </a:p>
          <a:p>
            <a:pPr>
              <a:defRPr/>
            </a:pPr>
            <a:endParaRPr lang="en-US" sz="2000" dirty="0">
              <a:cs typeface="Arial" pitchFamily="34" charset="0"/>
            </a:endParaRPr>
          </a:p>
          <a:p>
            <a:pPr>
              <a:buNone/>
              <a:defRPr/>
            </a:pPr>
            <a:endParaRPr lang="en-US" sz="2400" b="1" dirty="0">
              <a:cs typeface="Arial" pitchFamily="34" charset="0"/>
            </a:endParaRPr>
          </a:p>
          <a:p>
            <a:pPr>
              <a:buNone/>
              <a:defRPr/>
            </a:pPr>
            <a:endParaRPr lang="en-US" sz="2400" b="1" dirty="0">
              <a:cs typeface="Arial" pitchFamily="34" charset="0"/>
            </a:endParaRPr>
          </a:p>
          <a:p>
            <a:pPr>
              <a:buFont typeface="Arial" charset="0"/>
              <a:buChar char="•"/>
              <a:defRPr/>
            </a:pPr>
            <a:endParaRPr lang="en-US" dirty="0"/>
          </a:p>
        </p:txBody>
      </p:sp>
      <p:sp>
        <p:nvSpPr>
          <p:cNvPr id="297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D8DA6-3FFB-423E-88DE-83FC5097FF48}" type="slidenum">
              <a:rPr lang="en-US" altLang="en-US" sz="1200">
                <a:solidFill>
                  <a:srgbClr val="898989"/>
                </a:solidFill>
                <a:latin typeface="Arial" panose="020B0604020202020204" pitchFamily="34" charset="0"/>
              </a:rPr>
              <a:pPr>
                <a:spcBef>
                  <a:spcPct val="0"/>
                </a:spcBef>
                <a:buFontTx/>
                <a:buNone/>
              </a:pPr>
              <a:t>10</a:t>
            </a:fld>
            <a:endParaRPr lang="en-US" altLang="en-US" sz="1200" dirty="0">
              <a:solidFill>
                <a:srgbClr val="898989"/>
              </a:solidFill>
              <a:latin typeface="Arial" panose="020B0604020202020204" pitchFamily="34" charset="0"/>
            </a:endParaRPr>
          </a:p>
        </p:txBody>
      </p:sp>
    </p:spTree>
    <p:extLst>
      <p:ext uri="{BB962C8B-B14F-4D97-AF65-F5344CB8AC3E}">
        <p14:creationId xmlns:p14="http://schemas.microsoft.com/office/powerpoint/2010/main" val="3935125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92524" y="0"/>
            <a:ext cx="10515600" cy="1325563"/>
          </a:xfrm>
        </p:spPr>
        <p:txBody>
          <a:bodyPr/>
          <a:lstStyle/>
          <a:p>
            <a:pPr algn="ctr"/>
            <a:r>
              <a:rPr lang="en-US" altLang="en-US" sz="4000" b="1" dirty="0" smtClean="0">
                <a:solidFill>
                  <a:srgbClr val="003300"/>
                </a:solidFill>
                <a:latin typeface="+mn-lt"/>
              </a:rPr>
              <a:t>CT Medicaid MTM </a:t>
            </a:r>
            <a:r>
              <a:rPr lang="en-US" altLang="en-US" sz="4000" b="1" dirty="0">
                <a:solidFill>
                  <a:srgbClr val="003300"/>
                </a:solidFill>
                <a:latin typeface="+mn-lt"/>
              </a:rPr>
              <a:t>Success Drivers</a:t>
            </a:r>
            <a:r>
              <a:rPr lang="en-US" altLang="en-US" b="1" dirty="0" smtClean="0">
                <a:solidFill>
                  <a:srgbClr val="18385E"/>
                </a:solidFill>
              </a:rPr>
              <a:t/>
            </a:r>
            <a:br>
              <a:rPr lang="en-US" altLang="en-US" b="1" dirty="0" smtClean="0">
                <a:solidFill>
                  <a:srgbClr val="18385E"/>
                </a:solidFill>
              </a:rPr>
            </a:br>
            <a:endParaRPr lang="en-US" altLang="en-US" dirty="0" smtClean="0">
              <a:solidFill>
                <a:srgbClr val="18385E"/>
              </a:solidFill>
            </a:endParaRPr>
          </a:p>
        </p:txBody>
      </p:sp>
      <p:sp>
        <p:nvSpPr>
          <p:cNvPr id="3" name="Content Placeholder 2"/>
          <p:cNvSpPr>
            <a:spLocks noGrp="1"/>
          </p:cNvSpPr>
          <p:nvPr>
            <p:ph idx="1"/>
          </p:nvPr>
        </p:nvSpPr>
        <p:spPr>
          <a:xfrm>
            <a:off x="26894" y="820361"/>
            <a:ext cx="12236824" cy="5592819"/>
          </a:xfrm>
        </p:spPr>
        <p:txBody>
          <a:bodyPr>
            <a:normAutofit/>
          </a:bodyPr>
          <a:lstStyle/>
          <a:p>
            <a:pPr lvl="1" indent="-573088">
              <a:buNone/>
              <a:defRPr/>
            </a:pPr>
            <a:r>
              <a:rPr lang="en-US" b="1" dirty="0" smtClean="0">
                <a:solidFill>
                  <a:srgbClr val="003399"/>
                </a:solidFill>
              </a:rPr>
              <a:t>Pharmacist</a:t>
            </a:r>
            <a:r>
              <a:rPr lang="en-US" b="1" dirty="0" smtClean="0"/>
              <a:t> </a:t>
            </a:r>
          </a:p>
          <a:p>
            <a:pPr marL="566738" lvl="1" indent="-276225">
              <a:buFont typeface="Arial" charset="0"/>
              <a:buChar char="–"/>
              <a:defRPr/>
            </a:pPr>
            <a:r>
              <a:rPr lang="en-US" sz="2100" dirty="0" smtClean="0"/>
              <a:t>Met with patient </a:t>
            </a:r>
            <a:r>
              <a:rPr lang="en-US" sz="2100" b="1" dirty="0" smtClean="0"/>
              <a:t>in PCP office </a:t>
            </a:r>
            <a:r>
              <a:rPr lang="en-US" sz="2100" dirty="0" smtClean="0"/>
              <a:t>(ptnts view pharmacist as member of their "medical home team")</a:t>
            </a:r>
          </a:p>
          <a:p>
            <a:pPr marL="566738" lvl="1" indent="-276225">
              <a:buFont typeface="Arial" charset="0"/>
              <a:buChar char="–"/>
              <a:defRPr/>
            </a:pPr>
            <a:r>
              <a:rPr lang="en-US" sz="2100" dirty="0" smtClean="0"/>
              <a:t>Had </a:t>
            </a:r>
            <a:r>
              <a:rPr lang="en-US" sz="2100" b="1" dirty="0" smtClean="0"/>
              <a:t>access to patient's EHR </a:t>
            </a:r>
            <a:r>
              <a:rPr lang="en-US" sz="2100" dirty="0" smtClean="0"/>
              <a:t>(diagnoses, labs, ED/hosp discharge summaries, encounter notes)</a:t>
            </a:r>
          </a:p>
          <a:p>
            <a:pPr marL="566738" lvl="1" indent="-276225">
              <a:buFont typeface="Arial" charset="0"/>
              <a:buChar char="–"/>
              <a:defRPr/>
            </a:pPr>
            <a:r>
              <a:rPr lang="en-US" sz="2100" dirty="0" smtClean="0"/>
              <a:t>Developed and assessed comprehensive active </a:t>
            </a:r>
            <a:r>
              <a:rPr lang="en-US" sz="2100" b="1" dirty="0" smtClean="0"/>
              <a:t>med profile of </a:t>
            </a:r>
            <a:r>
              <a:rPr lang="en-US" sz="2100" b="1" u="sng" dirty="0" smtClean="0"/>
              <a:t>all meds used at home</a:t>
            </a:r>
            <a:r>
              <a:rPr lang="en-US" sz="2100" dirty="0" smtClean="0"/>
              <a:t> (included OTCs, herbals, dietary supplements, and discontinued meds)</a:t>
            </a:r>
          </a:p>
          <a:p>
            <a:pPr marL="566738" lvl="1" indent="-276225">
              <a:buFont typeface="Arial" charset="0"/>
              <a:buChar char="–"/>
              <a:defRPr/>
            </a:pPr>
            <a:r>
              <a:rPr lang="en-US" sz="2100" dirty="0" smtClean="0"/>
              <a:t>Built a </a:t>
            </a:r>
            <a:r>
              <a:rPr lang="en-US" sz="2100" b="1" dirty="0" smtClean="0"/>
              <a:t>trusting relationship with patients </a:t>
            </a:r>
            <a:r>
              <a:rPr lang="en-US" sz="2100" dirty="0" smtClean="0"/>
              <a:t>based on </a:t>
            </a:r>
            <a:r>
              <a:rPr lang="en-US" sz="2100" u="sng" dirty="0" smtClean="0"/>
              <a:t>face-to-face</a:t>
            </a:r>
            <a:r>
              <a:rPr lang="en-US" sz="2100" dirty="0" smtClean="0"/>
              <a:t> visits</a:t>
            </a:r>
          </a:p>
          <a:p>
            <a:pPr marL="566738" lvl="1" indent="-276225">
              <a:buFont typeface="Arial" charset="0"/>
              <a:buChar char="–"/>
              <a:defRPr/>
            </a:pPr>
            <a:r>
              <a:rPr lang="en-US" sz="2100" dirty="0" smtClean="0"/>
              <a:t>Matched patient </a:t>
            </a:r>
            <a:r>
              <a:rPr lang="en-US" sz="2100" b="1" dirty="0" smtClean="0"/>
              <a:t>visit frequency and duration </a:t>
            </a:r>
            <a:r>
              <a:rPr lang="en-US" sz="2100" dirty="0" smtClean="0"/>
              <a:t>with </a:t>
            </a:r>
            <a:r>
              <a:rPr lang="en-US" sz="2100" u="sng" dirty="0" smtClean="0"/>
              <a:t>complexity of patients</a:t>
            </a:r>
          </a:p>
          <a:p>
            <a:pPr marL="457200" lvl="1" indent="-166688">
              <a:buNone/>
              <a:defRPr/>
            </a:pPr>
            <a:endParaRPr lang="en-US" dirty="0"/>
          </a:p>
          <a:p>
            <a:pPr marL="457200" lvl="1" indent="-341313">
              <a:buNone/>
              <a:defRPr/>
            </a:pPr>
            <a:r>
              <a:rPr lang="en-US" b="1" dirty="0" smtClean="0">
                <a:solidFill>
                  <a:srgbClr val="003399"/>
                </a:solidFill>
              </a:rPr>
              <a:t>Integrated, Team-based Care Model</a:t>
            </a:r>
            <a:r>
              <a:rPr lang="en-US" b="1" dirty="0" smtClean="0"/>
              <a:t> </a:t>
            </a:r>
            <a:r>
              <a:rPr lang="en-US" sz="2200" b="1" dirty="0"/>
              <a:t>(</a:t>
            </a:r>
            <a:r>
              <a:rPr lang="en-US" sz="2200" b="1" dirty="0" smtClean="0"/>
              <a:t>re-established patient–prescriber-pharmacist relationship)</a:t>
            </a:r>
          </a:p>
          <a:p>
            <a:pPr marL="566738" lvl="1" indent="-276225">
              <a:buFont typeface="Arial" charset="0"/>
              <a:buChar char="–"/>
              <a:defRPr/>
            </a:pPr>
            <a:r>
              <a:rPr lang="en-US" sz="2100" dirty="0" smtClean="0"/>
              <a:t>High level of </a:t>
            </a:r>
            <a:r>
              <a:rPr lang="en-US" sz="2100" b="1" dirty="0" smtClean="0"/>
              <a:t>patient engagement</a:t>
            </a:r>
            <a:r>
              <a:rPr lang="en-US" sz="2100" dirty="0" smtClean="0"/>
              <a:t>: average 4.6 visits in 6 month study period</a:t>
            </a:r>
          </a:p>
          <a:p>
            <a:pPr marL="566738" lvl="1" indent="-276225">
              <a:buFont typeface="Arial" charset="0"/>
              <a:buChar char="–"/>
              <a:defRPr/>
            </a:pPr>
            <a:r>
              <a:rPr lang="en-US" sz="2100" dirty="0" smtClean="0"/>
              <a:t>Empowered patients</a:t>
            </a:r>
            <a:r>
              <a:rPr lang="en-US" sz="2100" b="1" dirty="0" smtClean="0"/>
              <a:t>: review Medication Action Plan progress </a:t>
            </a:r>
            <a:r>
              <a:rPr lang="en-US" sz="2100" dirty="0" smtClean="0"/>
              <a:t>at each visit</a:t>
            </a:r>
          </a:p>
          <a:p>
            <a:pPr marL="566738" lvl="1" indent="-276225">
              <a:buFont typeface="Arial" charset="0"/>
              <a:buChar char="–"/>
              <a:defRPr/>
            </a:pPr>
            <a:r>
              <a:rPr lang="en-US" altLang="en-US" sz="2100" dirty="0"/>
              <a:t>Holistic patient MTM </a:t>
            </a:r>
            <a:r>
              <a:rPr lang="en-US" altLang="en-US" sz="2100" dirty="0" smtClean="0"/>
              <a:t>evaluations  (included </a:t>
            </a:r>
            <a:r>
              <a:rPr lang="en-US" altLang="en-US" sz="1800" b="1" dirty="0" smtClean="0"/>
              <a:t>all comorbidities</a:t>
            </a:r>
            <a:r>
              <a:rPr lang="en-US" altLang="en-US" sz="2100" b="1" dirty="0" smtClean="0"/>
              <a:t>, </a:t>
            </a:r>
            <a:r>
              <a:rPr lang="en-US" altLang="en-US" sz="2100" b="1" dirty="0"/>
              <a:t>not </a:t>
            </a:r>
            <a:r>
              <a:rPr lang="en-US" altLang="en-US" sz="2100" b="1" dirty="0" smtClean="0"/>
              <a:t>disease-specific</a:t>
            </a:r>
            <a:r>
              <a:rPr lang="en-US" altLang="en-US" sz="2100" dirty="0"/>
              <a:t>)</a:t>
            </a:r>
          </a:p>
          <a:p>
            <a:pPr marL="566738" lvl="1" indent="-276225">
              <a:buFont typeface="Arial" charset="0"/>
              <a:buChar char="–"/>
              <a:defRPr/>
            </a:pPr>
            <a:r>
              <a:rPr lang="en-US" sz="2100" dirty="0" smtClean="0"/>
              <a:t>Physicians accept </a:t>
            </a:r>
            <a:r>
              <a:rPr lang="en-US" sz="2100" b="1" dirty="0" smtClean="0"/>
              <a:t>pharmacist as trusted health care colleague with medication management expertise </a:t>
            </a:r>
          </a:p>
          <a:p>
            <a:pPr marL="566738" lvl="1" indent="-276225">
              <a:buFont typeface="Arial" charset="0"/>
              <a:buChar char="–"/>
              <a:defRPr/>
            </a:pPr>
            <a:r>
              <a:rPr lang="en-US" sz="2100" dirty="0" smtClean="0"/>
              <a:t>Increased PCP productivity by </a:t>
            </a:r>
            <a:r>
              <a:rPr lang="en-US" sz="2100" b="1" dirty="0" smtClean="0"/>
              <a:t>managing/resolving medication-related problems in-between PCP visits</a:t>
            </a:r>
            <a:r>
              <a:rPr lang="en-US" sz="2100" dirty="0" smtClean="0"/>
              <a:t>  </a:t>
            </a:r>
          </a:p>
          <a:p>
            <a:pPr>
              <a:buFont typeface="Arial" charset="0"/>
              <a:buChar char="•"/>
              <a:defRPr/>
            </a:pPr>
            <a:endParaRPr lang="en-US" dirty="0"/>
          </a:p>
        </p:txBody>
      </p:sp>
    </p:spTree>
    <p:extLst>
      <p:ext uri="{BB962C8B-B14F-4D97-AF65-F5344CB8AC3E}">
        <p14:creationId xmlns:p14="http://schemas.microsoft.com/office/powerpoint/2010/main" val="2572112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67114" y="0"/>
            <a:ext cx="8686800" cy="1143000"/>
          </a:xfrm>
        </p:spPr>
        <p:txBody>
          <a:bodyPr/>
          <a:lstStyle/>
          <a:p>
            <a:pPr algn="ctr"/>
            <a:endParaRPr lang="en-US" altLang="en-US" dirty="0" smtClean="0">
              <a:solidFill>
                <a:srgbClr val="002060"/>
              </a:solidFill>
            </a:endParaRPr>
          </a:p>
        </p:txBody>
      </p:sp>
      <p:sp>
        <p:nvSpPr>
          <p:cNvPr id="39939" name="Content Placeholder 2"/>
          <p:cNvSpPr>
            <a:spLocks noGrp="1"/>
          </p:cNvSpPr>
          <p:nvPr>
            <p:ph idx="1"/>
          </p:nvPr>
        </p:nvSpPr>
        <p:spPr>
          <a:xfrm>
            <a:off x="420914" y="852937"/>
            <a:ext cx="11266714" cy="5845629"/>
          </a:xfrm>
        </p:spPr>
        <p:txBody>
          <a:bodyPr>
            <a:normAutofit/>
          </a:bodyPr>
          <a:lstStyle/>
          <a:p>
            <a:pPr>
              <a:spcBef>
                <a:spcPct val="0"/>
              </a:spcBef>
              <a:buFont typeface="Arial" panose="020B0604020202020204" pitchFamily="34" charset="0"/>
              <a:buNone/>
            </a:pPr>
            <a:endParaRPr lang="en-US" altLang="en-US" sz="2400" b="1" dirty="0" smtClean="0">
              <a:solidFill>
                <a:srgbClr val="003399"/>
              </a:solidFill>
            </a:endParaRPr>
          </a:p>
          <a:p>
            <a:pPr>
              <a:spcBef>
                <a:spcPct val="0"/>
              </a:spcBef>
              <a:buFont typeface="Arial" panose="020B0604020202020204" pitchFamily="34" charset="0"/>
              <a:buNone/>
            </a:pPr>
            <a:r>
              <a:rPr lang="en-US" altLang="en-US" sz="2400" b="1" dirty="0" smtClean="0">
                <a:solidFill>
                  <a:srgbClr val="003399"/>
                </a:solidFill>
              </a:rPr>
              <a:t>PATIENT </a:t>
            </a:r>
            <a:r>
              <a:rPr lang="en-US" altLang="en-US" sz="2400" b="1" dirty="0">
                <a:solidFill>
                  <a:srgbClr val="003399"/>
                </a:solidFill>
              </a:rPr>
              <a:t>EXPERIENCE:</a:t>
            </a:r>
          </a:p>
          <a:p>
            <a:pPr marL="631825" indent="-631825">
              <a:spcBef>
                <a:spcPct val="0"/>
              </a:spcBef>
              <a:buNone/>
            </a:pPr>
            <a:r>
              <a:rPr lang="en-US" altLang="en-US" sz="2400" dirty="0"/>
              <a:t>“The most important part of meeting with </a:t>
            </a:r>
            <a:r>
              <a:rPr lang="en-US" altLang="en-US" sz="2400" b="1" u="sng" dirty="0">
                <a:solidFill>
                  <a:schemeClr val="accent6">
                    <a:lumMod val="75000"/>
                  </a:schemeClr>
                </a:solidFill>
              </a:rPr>
              <a:t>my</a:t>
            </a:r>
            <a:r>
              <a:rPr lang="en-US" altLang="en-US" sz="2400" b="1" dirty="0">
                <a:solidFill>
                  <a:schemeClr val="accent6">
                    <a:lumMod val="75000"/>
                  </a:schemeClr>
                </a:solidFill>
              </a:rPr>
              <a:t> pharmacist </a:t>
            </a:r>
            <a:r>
              <a:rPr lang="en-US" altLang="en-US" sz="2400" dirty="0"/>
              <a:t>was she </a:t>
            </a:r>
            <a:r>
              <a:rPr lang="en-US" altLang="en-US" sz="2400" b="1" dirty="0">
                <a:solidFill>
                  <a:schemeClr val="accent6">
                    <a:lumMod val="75000"/>
                  </a:schemeClr>
                </a:solidFill>
              </a:rPr>
              <a:t>communicated with </a:t>
            </a:r>
            <a:r>
              <a:rPr lang="en-US" altLang="en-US" sz="2400" b="1" dirty="0" smtClean="0">
                <a:solidFill>
                  <a:schemeClr val="accent6">
                    <a:lumMod val="75000"/>
                  </a:schemeClr>
                </a:solidFill>
              </a:rPr>
              <a:t> my </a:t>
            </a:r>
            <a:r>
              <a:rPr lang="en-US" altLang="en-US" sz="2400" b="1" dirty="0">
                <a:solidFill>
                  <a:schemeClr val="accent6">
                    <a:lumMod val="75000"/>
                  </a:schemeClr>
                </a:solidFill>
              </a:rPr>
              <a:t>doctor </a:t>
            </a:r>
            <a:r>
              <a:rPr lang="en-US" altLang="en-US" sz="2400" dirty="0"/>
              <a:t>&amp; then </a:t>
            </a:r>
            <a:r>
              <a:rPr lang="en-US" altLang="en-US" sz="2400" b="1" u="sng" dirty="0">
                <a:solidFill>
                  <a:schemeClr val="accent6">
                    <a:lumMod val="75000"/>
                  </a:schemeClr>
                </a:solidFill>
              </a:rPr>
              <a:t>we</a:t>
            </a:r>
            <a:r>
              <a:rPr lang="en-US" altLang="en-US" sz="2400" b="1" dirty="0">
                <a:solidFill>
                  <a:schemeClr val="accent6">
                    <a:lumMod val="75000"/>
                  </a:schemeClr>
                </a:solidFill>
              </a:rPr>
              <a:t> were all on the same </a:t>
            </a:r>
            <a:r>
              <a:rPr lang="en-US" altLang="en-US" sz="2400" b="1" dirty="0" smtClean="0">
                <a:solidFill>
                  <a:schemeClr val="accent6">
                    <a:lumMod val="75000"/>
                  </a:schemeClr>
                </a:solidFill>
              </a:rPr>
              <a:t>page”</a:t>
            </a:r>
            <a:endParaRPr lang="en-US" altLang="en-US" sz="2400" b="1" dirty="0">
              <a:solidFill>
                <a:schemeClr val="accent6">
                  <a:lumMod val="75000"/>
                </a:schemeClr>
              </a:solidFill>
            </a:endParaRPr>
          </a:p>
          <a:p>
            <a:pPr>
              <a:lnSpc>
                <a:spcPts val="800"/>
              </a:lnSpc>
              <a:spcBef>
                <a:spcPct val="0"/>
              </a:spcBef>
            </a:pPr>
            <a:endParaRPr lang="en-US" altLang="en-US" sz="2400" dirty="0"/>
          </a:p>
          <a:p>
            <a:pPr marL="631825" indent="-631825">
              <a:spcBef>
                <a:spcPct val="0"/>
              </a:spcBef>
              <a:buNone/>
            </a:pPr>
            <a:r>
              <a:rPr lang="en-US" altLang="en-US" sz="2400" dirty="0"/>
              <a:t>“These programs also offer the patient the opportunity </a:t>
            </a:r>
            <a:r>
              <a:rPr lang="en-US" altLang="en-US" sz="2400" dirty="0">
                <a:solidFill>
                  <a:schemeClr val="accent6">
                    <a:lumMod val="75000"/>
                  </a:schemeClr>
                </a:solidFill>
              </a:rPr>
              <a:t>to </a:t>
            </a:r>
            <a:r>
              <a:rPr lang="en-US" altLang="en-US" sz="2400" b="1" dirty="0">
                <a:solidFill>
                  <a:schemeClr val="accent6">
                    <a:lumMod val="75000"/>
                  </a:schemeClr>
                </a:solidFill>
              </a:rPr>
              <a:t>ask questions </a:t>
            </a:r>
            <a:r>
              <a:rPr lang="en-US" altLang="en-US" sz="2400" dirty="0">
                <a:solidFill>
                  <a:schemeClr val="accent6">
                    <a:lumMod val="75000"/>
                  </a:schemeClr>
                </a:solidFill>
              </a:rPr>
              <a:t>that are </a:t>
            </a:r>
            <a:r>
              <a:rPr lang="en-US" altLang="en-US" sz="2400" b="1" dirty="0">
                <a:solidFill>
                  <a:schemeClr val="accent6">
                    <a:lumMod val="75000"/>
                  </a:schemeClr>
                </a:solidFill>
              </a:rPr>
              <a:t>embarrassing  to ask the doctor”</a:t>
            </a:r>
          </a:p>
          <a:p>
            <a:pPr>
              <a:lnSpc>
                <a:spcPts val="800"/>
              </a:lnSpc>
              <a:spcBef>
                <a:spcPct val="0"/>
              </a:spcBef>
            </a:pPr>
            <a:endParaRPr lang="en-US" altLang="en-US" sz="2400" dirty="0"/>
          </a:p>
          <a:p>
            <a:pPr marL="174625" indent="-174625">
              <a:buNone/>
            </a:pPr>
            <a:r>
              <a:rPr lang="en-US" altLang="en-US" sz="2400" dirty="0"/>
              <a:t>“I get </a:t>
            </a:r>
            <a:r>
              <a:rPr lang="en-US" altLang="en-US" sz="2400" b="1" dirty="0">
                <a:solidFill>
                  <a:schemeClr val="accent6">
                    <a:lumMod val="75000"/>
                  </a:schemeClr>
                </a:solidFill>
              </a:rPr>
              <a:t>answers</a:t>
            </a:r>
            <a:r>
              <a:rPr lang="en-US" altLang="en-US" sz="2400" dirty="0">
                <a:solidFill>
                  <a:schemeClr val="accent6">
                    <a:lumMod val="75000"/>
                  </a:schemeClr>
                </a:solidFill>
              </a:rPr>
              <a:t> </a:t>
            </a:r>
            <a:r>
              <a:rPr lang="en-US" altLang="en-US" sz="2400" dirty="0"/>
              <a:t>to questions that I </a:t>
            </a:r>
            <a:r>
              <a:rPr lang="en-US" altLang="en-US" sz="2400" b="1" dirty="0">
                <a:solidFill>
                  <a:schemeClr val="accent6">
                    <a:lumMod val="75000"/>
                  </a:schemeClr>
                </a:solidFill>
              </a:rPr>
              <a:t>could not get from a busy pharmacist inside a store”</a:t>
            </a:r>
          </a:p>
          <a:p>
            <a:pPr>
              <a:buFont typeface="Arial" panose="020B0604020202020204" pitchFamily="34" charset="0"/>
              <a:buNone/>
            </a:pPr>
            <a:endParaRPr lang="en-US" altLang="en-US" sz="2400" b="1" dirty="0">
              <a:solidFill>
                <a:srgbClr val="003399"/>
              </a:solidFill>
            </a:endParaRPr>
          </a:p>
          <a:p>
            <a:pPr>
              <a:buFont typeface="Arial" panose="020B0604020202020204" pitchFamily="34" charset="0"/>
              <a:buNone/>
            </a:pPr>
            <a:r>
              <a:rPr lang="en-US" altLang="en-US" sz="2400" b="1" dirty="0" smtClean="0">
                <a:solidFill>
                  <a:srgbClr val="003399"/>
                </a:solidFill>
              </a:rPr>
              <a:t>PROVIDER </a:t>
            </a:r>
            <a:r>
              <a:rPr lang="en-US" altLang="en-US" sz="2400" b="1" dirty="0">
                <a:solidFill>
                  <a:srgbClr val="003399"/>
                </a:solidFill>
              </a:rPr>
              <a:t>FEEDBACK:</a:t>
            </a:r>
          </a:p>
          <a:p>
            <a:pPr marL="742950" lvl="1" indent="-342900">
              <a:buSzPct val="75000"/>
              <a:buFont typeface="Wingdings" panose="05000000000000000000" pitchFamily="2" charset="2"/>
              <a:buChar char="§"/>
            </a:pPr>
            <a:r>
              <a:rPr lang="en-US" altLang="en-US" dirty="0"/>
              <a:t> 91% found it helpful to have pharmacists identify DTPs</a:t>
            </a:r>
          </a:p>
          <a:p>
            <a:pPr marL="742950" lvl="1" indent="-342900">
              <a:buSzPct val="75000"/>
              <a:buFont typeface="Wingdings" panose="05000000000000000000" pitchFamily="2" charset="2"/>
              <a:buChar char="§"/>
            </a:pPr>
            <a:r>
              <a:rPr lang="en-US" altLang="en-US" b="1" dirty="0"/>
              <a:t> 82% made a med adjustment based on pharmacist recommendations</a:t>
            </a:r>
          </a:p>
          <a:p>
            <a:pPr marL="742950" lvl="1" indent="-342900">
              <a:buSzPct val="75000"/>
              <a:buFont typeface="Wingdings" panose="05000000000000000000" pitchFamily="2" charset="2"/>
              <a:buChar char="§"/>
            </a:pPr>
            <a:r>
              <a:rPr lang="en-US" altLang="en-US" dirty="0" smtClean="0"/>
              <a:t>100</a:t>
            </a:r>
            <a:r>
              <a:rPr lang="en-US" altLang="en-US" dirty="0"/>
              <a:t>% found PCP-Pharmacist collaboration important to assure safe, </a:t>
            </a:r>
            <a:r>
              <a:rPr lang="en-US" altLang="en-US" dirty="0" smtClean="0"/>
              <a:t>appropriate</a:t>
            </a:r>
            <a:r>
              <a:rPr lang="en-US" altLang="en-US" dirty="0"/>
              <a:t>, </a:t>
            </a:r>
            <a:r>
              <a:rPr lang="en-US" altLang="en-US" dirty="0" smtClean="0"/>
              <a:t>  	cost-effective </a:t>
            </a:r>
            <a:r>
              <a:rPr lang="en-US" altLang="en-US" dirty="0"/>
              <a:t>medication use</a:t>
            </a:r>
          </a:p>
          <a:p>
            <a:pPr marL="742950" lvl="1" indent="-342900">
              <a:buSzPct val="75000"/>
              <a:buFont typeface="Wingdings" panose="05000000000000000000" pitchFamily="2" charset="2"/>
              <a:buChar char="§"/>
            </a:pPr>
            <a:r>
              <a:rPr lang="en-US" altLang="en-US" dirty="0"/>
              <a:t> 90% wanted pharmacist MTM </a:t>
            </a:r>
            <a:r>
              <a:rPr lang="en-US" altLang="en-US" dirty="0" smtClean="0"/>
              <a:t>services </a:t>
            </a:r>
            <a:r>
              <a:rPr lang="en-US" altLang="en-US" dirty="0"/>
              <a:t>for eligible patients</a:t>
            </a:r>
          </a:p>
          <a:p>
            <a:endParaRPr lang="en-US" altLang="en-US" sz="2000" dirty="0"/>
          </a:p>
          <a:p>
            <a:endParaRPr lang="en-US" altLang="en-US" dirty="0" smtClean="0"/>
          </a:p>
        </p:txBody>
      </p:sp>
      <p:sp>
        <p:nvSpPr>
          <p:cNvPr id="399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1371441-1D91-4EA1-8D1C-B44CF8BA90E5}" type="slidenum">
              <a:rPr lang="en-US" altLang="en-US" sz="1200">
                <a:solidFill>
                  <a:srgbClr val="898989"/>
                </a:solidFill>
              </a:rPr>
              <a:pPr>
                <a:spcBef>
                  <a:spcPct val="0"/>
                </a:spcBef>
                <a:buFontTx/>
                <a:buNone/>
              </a:pPr>
              <a:t>12</a:t>
            </a:fld>
            <a:endParaRPr lang="en-US" altLang="en-US" sz="1200" dirty="0">
              <a:solidFill>
                <a:srgbClr val="898989"/>
              </a:solidFill>
            </a:endParaRPr>
          </a:p>
        </p:txBody>
      </p:sp>
      <p:sp>
        <p:nvSpPr>
          <p:cNvPr id="6" name="Title 1"/>
          <p:cNvSpPr txBox="1">
            <a:spLocks/>
          </p:cNvSpPr>
          <p:nvPr/>
        </p:nvSpPr>
        <p:spPr>
          <a:xfrm>
            <a:off x="-188686" y="-210671"/>
            <a:ext cx="12177486"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4748213" algn="l"/>
              </a:tabLst>
            </a:pPr>
            <a:r>
              <a:rPr lang="en-US" altLang="en-US" sz="3600" b="1" dirty="0" smtClean="0">
                <a:solidFill>
                  <a:srgbClr val="003300"/>
                </a:solidFill>
                <a:latin typeface="+mn-lt"/>
                <a:cs typeface="Arial" panose="020B0604020202020204" pitchFamily="34" charset="0"/>
              </a:rPr>
              <a:t>CT Medicaid MTM – Patient/Provider Feedback</a:t>
            </a:r>
            <a:endParaRPr lang="en-US" altLang="en-US" sz="3600" b="1" dirty="0">
              <a:solidFill>
                <a:srgbClr val="003300"/>
              </a:solidFill>
              <a:latin typeface="+mn-lt"/>
              <a:cs typeface="Arial" panose="020B0604020202020204" pitchFamily="34" charset="0"/>
            </a:endParaRPr>
          </a:p>
        </p:txBody>
      </p:sp>
    </p:spTree>
    <p:extLst>
      <p:ext uri="{BB962C8B-B14F-4D97-AF65-F5344CB8AC3E}">
        <p14:creationId xmlns:p14="http://schemas.microsoft.com/office/powerpoint/2010/main" val="268488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2716" y="1116100"/>
            <a:ext cx="3619517" cy="707886"/>
          </a:xfrm>
          <a:prstGeom prst="rect">
            <a:avLst/>
          </a:prstGeom>
          <a:noFill/>
        </p:spPr>
        <p:txBody>
          <a:bodyPr wrap="none" rtlCol="0">
            <a:spAutoFit/>
          </a:bodyPr>
          <a:lstStyle/>
          <a:p>
            <a:r>
              <a:rPr lang="en-US" sz="4000" b="1" dirty="0" smtClean="0">
                <a:solidFill>
                  <a:srgbClr val="006600"/>
                </a:solidFill>
              </a:rPr>
              <a:t>QUESTIONS????</a:t>
            </a:r>
            <a:endParaRPr lang="en-US" sz="4000" b="1" dirty="0">
              <a:solidFill>
                <a:srgbClr val="006600"/>
              </a:solidFill>
            </a:endParaRPr>
          </a:p>
        </p:txBody>
      </p:sp>
      <p:pic>
        <p:nvPicPr>
          <p:cNvPr id="3" name="Picture 2"/>
          <p:cNvPicPr>
            <a:picLocks noChangeAspect="1"/>
          </p:cNvPicPr>
          <p:nvPr/>
        </p:nvPicPr>
        <p:blipFill>
          <a:blip r:embed="rId2"/>
          <a:stretch>
            <a:fillRect/>
          </a:stretch>
        </p:blipFill>
        <p:spPr>
          <a:xfrm>
            <a:off x="4638675" y="1976437"/>
            <a:ext cx="2914650" cy="2905125"/>
          </a:xfrm>
          <a:prstGeom prst="rect">
            <a:avLst/>
          </a:prstGeom>
        </p:spPr>
      </p:pic>
    </p:spTree>
    <p:extLst>
      <p:ext uri="{BB962C8B-B14F-4D97-AF65-F5344CB8AC3E}">
        <p14:creationId xmlns:p14="http://schemas.microsoft.com/office/powerpoint/2010/main" val="75904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0"/>
            <a:ext cx="10515600" cy="1325563"/>
          </a:xfrm>
        </p:spPr>
        <p:txBody>
          <a:bodyPr/>
          <a:lstStyle/>
          <a:p>
            <a:r>
              <a:rPr lang="en-US" b="1" dirty="0" smtClean="0">
                <a:solidFill>
                  <a:srgbClr val="003300"/>
                </a:solidFill>
                <a:latin typeface="+mn-lt"/>
              </a:rPr>
              <a:t>Overview</a:t>
            </a:r>
            <a:endParaRPr lang="en-US" b="1" dirty="0">
              <a:solidFill>
                <a:srgbClr val="003300"/>
              </a:solidFill>
              <a:latin typeface="+mn-lt"/>
            </a:endParaRPr>
          </a:p>
        </p:txBody>
      </p:sp>
      <p:sp>
        <p:nvSpPr>
          <p:cNvPr id="3" name="Content Placeholder 2"/>
          <p:cNvSpPr>
            <a:spLocks noGrp="1"/>
          </p:cNvSpPr>
          <p:nvPr>
            <p:ph idx="1"/>
          </p:nvPr>
        </p:nvSpPr>
        <p:spPr>
          <a:xfrm>
            <a:off x="744070" y="1325563"/>
            <a:ext cx="10515600" cy="4351338"/>
          </a:xfrm>
        </p:spPr>
        <p:txBody>
          <a:bodyPr>
            <a:normAutofit/>
          </a:bodyPr>
          <a:lstStyle/>
          <a:p>
            <a:r>
              <a:rPr lang="en-US" dirty="0" smtClean="0">
                <a:solidFill>
                  <a:srgbClr val="003399"/>
                </a:solidFill>
              </a:rPr>
              <a:t>Intro</a:t>
            </a:r>
          </a:p>
          <a:p>
            <a:pPr lvl="1"/>
            <a:r>
              <a:rPr lang="en-US" dirty="0" smtClean="0"/>
              <a:t>Medication Use and Safety Facts</a:t>
            </a:r>
          </a:p>
          <a:p>
            <a:pPr lvl="1"/>
            <a:r>
              <a:rPr lang="en-US" dirty="0" smtClean="0"/>
              <a:t>Medication Management Definitions</a:t>
            </a:r>
          </a:p>
          <a:p>
            <a:r>
              <a:rPr lang="en-US" dirty="0" smtClean="0">
                <a:solidFill>
                  <a:srgbClr val="003399"/>
                </a:solidFill>
              </a:rPr>
              <a:t>CT Medicaid MTM Project </a:t>
            </a:r>
          </a:p>
          <a:p>
            <a:pPr lvl="1"/>
            <a:r>
              <a:rPr lang="en-US" dirty="0" smtClean="0"/>
              <a:t>Study design</a:t>
            </a:r>
          </a:p>
          <a:p>
            <a:pPr lvl="1"/>
            <a:r>
              <a:rPr lang="en-US" dirty="0" smtClean="0"/>
              <a:t>Key Findings</a:t>
            </a:r>
          </a:p>
          <a:p>
            <a:pPr lvl="1"/>
            <a:r>
              <a:rPr lang="en-US" dirty="0" smtClean="0"/>
              <a:t>Success </a:t>
            </a:r>
            <a:r>
              <a:rPr lang="en-US" dirty="0" smtClean="0"/>
              <a:t>Drivers</a:t>
            </a:r>
            <a:endParaRPr lang="en-US" dirty="0"/>
          </a:p>
          <a:p>
            <a:pPr lvl="1"/>
            <a:r>
              <a:rPr lang="en-US" dirty="0" smtClean="0"/>
              <a:t>Physician and Patient Perspectives</a:t>
            </a:r>
            <a:endParaRPr lang="en-US" dirty="0" smtClean="0"/>
          </a:p>
        </p:txBody>
      </p:sp>
    </p:spTree>
    <p:extLst>
      <p:ext uri="{BB962C8B-B14F-4D97-AF65-F5344CB8AC3E}">
        <p14:creationId xmlns:p14="http://schemas.microsoft.com/office/powerpoint/2010/main" val="2499240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81635" y="-228600"/>
            <a:ext cx="10111120" cy="1143000"/>
          </a:xfrm>
        </p:spPr>
        <p:txBody>
          <a:bodyPr>
            <a:noAutofit/>
          </a:bodyPr>
          <a:lstStyle/>
          <a:p>
            <a:pPr>
              <a:defRPr/>
            </a:pPr>
            <a:r>
              <a:rPr lang="en-US" sz="4000" b="1" dirty="0" smtClean="0">
                <a:solidFill>
                  <a:srgbClr val="003300"/>
                </a:solidFill>
                <a:latin typeface="+mn-lt"/>
                <a:ea typeface="ＭＳ Ｐゴシック" pitchFamily="34" charset="-128"/>
              </a:rPr>
              <a:t>Today’</a:t>
            </a:r>
            <a:r>
              <a:rPr lang="en-US" altLang="ja-JP" sz="4000" b="1" dirty="0" smtClean="0">
                <a:solidFill>
                  <a:srgbClr val="003300"/>
                </a:solidFill>
                <a:latin typeface="+mn-lt"/>
                <a:ea typeface="ＭＳ Ｐゴシック" pitchFamily="34" charset="-128"/>
              </a:rPr>
              <a:t>s </a:t>
            </a:r>
            <a:r>
              <a:rPr lang="en-US" altLang="ja-JP" sz="4000" b="1" dirty="0">
                <a:solidFill>
                  <a:srgbClr val="003300"/>
                </a:solidFill>
                <a:latin typeface="+mn-lt"/>
                <a:ea typeface="ＭＳ Ｐゴシック" pitchFamily="34" charset="-128"/>
              </a:rPr>
              <a:t>Medication Use and Safety Dilemmas</a:t>
            </a:r>
            <a:endParaRPr lang="en-US" sz="4000" b="1" dirty="0">
              <a:solidFill>
                <a:srgbClr val="003300"/>
              </a:solidFill>
              <a:latin typeface="+mn-lt"/>
              <a:ea typeface="ＭＳ Ｐゴシック" pitchFamily="34" charset="-128"/>
            </a:endParaRPr>
          </a:p>
        </p:txBody>
      </p:sp>
      <p:sp>
        <p:nvSpPr>
          <p:cNvPr id="3" name="Content Placeholder 2"/>
          <p:cNvSpPr>
            <a:spLocks noGrp="1"/>
          </p:cNvSpPr>
          <p:nvPr>
            <p:ph idx="1"/>
          </p:nvPr>
        </p:nvSpPr>
        <p:spPr>
          <a:xfrm>
            <a:off x="645458" y="747714"/>
            <a:ext cx="10394577" cy="4983162"/>
          </a:xfrm>
        </p:spPr>
        <p:txBody>
          <a:bodyPr/>
          <a:lstStyle/>
          <a:p>
            <a:pPr>
              <a:spcBef>
                <a:spcPts val="0"/>
              </a:spcBef>
              <a:buNone/>
              <a:defRPr/>
            </a:pPr>
            <a:r>
              <a:rPr lang="en-US" sz="2200" b="1" dirty="0"/>
              <a:t>Primary Care</a:t>
            </a:r>
          </a:p>
          <a:p>
            <a:pPr indent="-169863">
              <a:lnSpc>
                <a:spcPts val="2000"/>
              </a:lnSpc>
              <a:buSzPct val="80000"/>
              <a:buFont typeface="Wingdings" pitchFamily="2" charset="2"/>
              <a:buChar char="ü"/>
              <a:defRPr/>
            </a:pPr>
            <a:r>
              <a:rPr lang="en-US" sz="2000" dirty="0"/>
              <a:t> Multiple chronic conditions: increased costs + risk for med-related misadventures</a:t>
            </a:r>
            <a:r>
              <a:rPr lang="en-US" sz="2000" baseline="30000" dirty="0"/>
              <a:t>1</a:t>
            </a:r>
            <a:endParaRPr lang="en-US" sz="2000" dirty="0"/>
          </a:p>
          <a:p>
            <a:pPr indent="-169863">
              <a:lnSpc>
                <a:spcPts val="2000"/>
              </a:lnSpc>
              <a:spcBef>
                <a:spcPts val="0"/>
              </a:spcBef>
              <a:buSzPct val="60000"/>
              <a:buFont typeface="Wingdings" pitchFamily="2" charset="2"/>
              <a:buChar char="ü"/>
              <a:defRPr/>
            </a:pPr>
            <a:r>
              <a:rPr lang="en-US" sz="2400" dirty="0"/>
              <a:t> </a:t>
            </a:r>
            <a:r>
              <a:rPr lang="en-US" sz="2000" dirty="0"/>
              <a:t>Use of 4+ medications increases risk for </a:t>
            </a:r>
            <a:r>
              <a:rPr lang="en-US" sz="2000" dirty="0" smtClean="0"/>
              <a:t>falls</a:t>
            </a:r>
            <a:r>
              <a:rPr lang="en-US" sz="2000" baseline="30000" dirty="0" smtClean="0"/>
              <a:t>2</a:t>
            </a:r>
          </a:p>
          <a:p>
            <a:pPr indent="-169863">
              <a:lnSpc>
                <a:spcPts val="2000"/>
              </a:lnSpc>
              <a:spcBef>
                <a:spcPts val="0"/>
              </a:spcBef>
              <a:buSzPct val="77000"/>
              <a:buFont typeface="Wingdings" pitchFamily="2" charset="2"/>
              <a:buChar char="ü"/>
              <a:defRPr/>
            </a:pPr>
            <a:r>
              <a:rPr lang="en-US" sz="2000" b="1" baseline="30000" dirty="0" smtClean="0">
                <a:solidFill>
                  <a:srgbClr val="003399"/>
                </a:solidFill>
              </a:rPr>
              <a:t>  </a:t>
            </a:r>
            <a:r>
              <a:rPr lang="en-US" sz="2000" b="1" dirty="0">
                <a:solidFill>
                  <a:srgbClr val="003399"/>
                </a:solidFill>
              </a:rPr>
              <a:t>$3.5 billion/year is spent on extra medical costs of Adverse Drug Events (ADEs)</a:t>
            </a:r>
            <a:r>
              <a:rPr lang="en-US" sz="2000" b="1" baseline="30000" dirty="0"/>
              <a:t>3</a:t>
            </a:r>
          </a:p>
          <a:p>
            <a:pPr indent="-169863">
              <a:lnSpc>
                <a:spcPts val="2000"/>
              </a:lnSpc>
              <a:spcBef>
                <a:spcPts val="600"/>
              </a:spcBef>
              <a:buSzPct val="80000"/>
              <a:buFont typeface="Wingdings" pitchFamily="2" charset="2"/>
              <a:buChar char="ü"/>
              <a:defRPr/>
            </a:pPr>
            <a:r>
              <a:rPr lang="en-US" sz="2000" dirty="0">
                <a:solidFill>
                  <a:srgbClr val="003399"/>
                </a:solidFill>
              </a:rPr>
              <a:t> </a:t>
            </a:r>
            <a:r>
              <a:rPr lang="en-US" sz="2000" b="1" dirty="0">
                <a:solidFill>
                  <a:srgbClr val="003399"/>
                </a:solidFill>
              </a:rPr>
              <a:t>40% of costs of ambulatory ADEs are estimated to be </a:t>
            </a:r>
            <a:r>
              <a:rPr lang="en-US" sz="2000" b="1" i="1" dirty="0">
                <a:solidFill>
                  <a:srgbClr val="003399"/>
                </a:solidFill>
              </a:rPr>
              <a:t>preventable</a:t>
            </a:r>
            <a:r>
              <a:rPr lang="en-US" sz="2000" b="1" baseline="30000" dirty="0">
                <a:solidFill>
                  <a:srgbClr val="003399"/>
                </a:solidFill>
              </a:rPr>
              <a:t>3</a:t>
            </a:r>
          </a:p>
          <a:p>
            <a:pPr marL="282575" lvl="1">
              <a:lnSpc>
                <a:spcPts val="2000"/>
              </a:lnSpc>
              <a:buSzPct val="80000"/>
              <a:buFont typeface="Wingdings" pitchFamily="2" charset="2"/>
              <a:buChar char="ü"/>
              <a:defRPr/>
            </a:pPr>
            <a:r>
              <a:rPr lang="en-US" sz="2000" dirty="0"/>
              <a:t>24% Rx meds and 76% OTCs/herbals (reported as actual meds used at home</a:t>
            </a:r>
            <a:r>
              <a:rPr lang="en-US" sz="2000" dirty="0" smtClean="0"/>
              <a:t>) were </a:t>
            </a:r>
            <a:r>
              <a:rPr lang="en-US" sz="2000" dirty="0"/>
              <a:t>not in EHRs;  </a:t>
            </a:r>
            <a:r>
              <a:rPr lang="en-US" sz="2000" b="1" dirty="0">
                <a:solidFill>
                  <a:srgbClr val="003399"/>
                </a:solidFill>
              </a:rPr>
              <a:t>~ 50% medication discrepancies due to discontinued meds</a:t>
            </a:r>
            <a:r>
              <a:rPr lang="en-US" sz="2000" b="1" baseline="30000" dirty="0">
                <a:solidFill>
                  <a:srgbClr val="003399"/>
                </a:solidFill>
              </a:rPr>
              <a:t>4</a:t>
            </a:r>
          </a:p>
          <a:p>
            <a:pPr>
              <a:buFont typeface="Arial" charset="0"/>
              <a:buNone/>
              <a:defRPr/>
            </a:pPr>
            <a:r>
              <a:rPr lang="en-US" sz="2200" b="1" dirty="0"/>
              <a:t>Care </a:t>
            </a:r>
            <a:r>
              <a:rPr lang="en-US" sz="2200" b="1" dirty="0" smtClean="0"/>
              <a:t>Transitions</a:t>
            </a:r>
            <a:endParaRPr lang="en-US" sz="2200" b="1" dirty="0"/>
          </a:p>
          <a:p>
            <a:pPr marL="388938" indent="-169863">
              <a:lnSpc>
                <a:spcPts val="2000"/>
              </a:lnSpc>
              <a:spcBef>
                <a:spcPts val="0"/>
              </a:spcBef>
              <a:buSzPct val="71000"/>
              <a:buFont typeface="Wingdings" pitchFamily="2" charset="2"/>
              <a:buChar char="ü"/>
              <a:defRPr/>
            </a:pPr>
            <a:r>
              <a:rPr lang="en-US" sz="2000" dirty="0"/>
              <a:t> </a:t>
            </a:r>
            <a:r>
              <a:rPr lang="en-US" sz="2000" b="1" dirty="0" smtClean="0">
                <a:solidFill>
                  <a:srgbClr val="002E8A"/>
                </a:solidFill>
              </a:rPr>
              <a:t>up to 40</a:t>
            </a:r>
            <a:r>
              <a:rPr lang="en-US" sz="2000" b="1" dirty="0">
                <a:solidFill>
                  <a:srgbClr val="002E8A"/>
                </a:solidFill>
              </a:rPr>
              <a:t>% </a:t>
            </a:r>
            <a:r>
              <a:rPr lang="en-US" sz="2000" b="1" dirty="0">
                <a:solidFill>
                  <a:srgbClr val="003399"/>
                </a:solidFill>
              </a:rPr>
              <a:t>medication info is missing or incorrect </a:t>
            </a:r>
            <a:r>
              <a:rPr lang="en-US" sz="2000" dirty="0"/>
              <a:t>on hospital </a:t>
            </a:r>
            <a:r>
              <a:rPr lang="en-US" sz="2000" dirty="0" smtClean="0"/>
              <a:t>discharge</a:t>
            </a:r>
            <a:r>
              <a:rPr lang="en-US" sz="2000" baseline="30000" dirty="0" smtClean="0"/>
              <a:t>5</a:t>
            </a:r>
            <a:endParaRPr lang="en-US" sz="2000" baseline="30000" dirty="0"/>
          </a:p>
          <a:p>
            <a:pPr marL="388938" indent="-169863">
              <a:lnSpc>
                <a:spcPts val="2000"/>
              </a:lnSpc>
              <a:spcBef>
                <a:spcPts val="0"/>
              </a:spcBef>
              <a:buSzPct val="71000"/>
              <a:buFont typeface="Wingdings" pitchFamily="2" charset="2"/>
              <a:buChar char="ü"/>
              <a:defRPr/>
            </a:pPr>
            <a:r>
              <a:rPr lang="en-US" sz="2000" b="1" dirty="0">
                <a:solidFill>
                  <a:schemeClr val="tx2"/>
                </a:solidFill>
              </a:rPr>
              <a:t> </a:t>
            </a:r>
            <a:r>
              <a:rPr lang="en-US" sz="2000" b="1" dirty="0">
                <a:solidFill>
                  <a:srgbClr val="003399"/>
                </a:solidFill>
              </a:rPr>
              <a:t>700,000 ED visits and 120,000 hospitalizations are due to ADEs annually</a:t>
            </a:r>
            <a:r>
              <a:rPr lang="en-US" sz="2000" b="1" baseline="30000" dirty="0">
                <a:solidFill>
                  <a:srgbClr val="003399"/>
                </a:solidFill>
              </a:rPr>
              <a:t>3</a:t>
            </a:r>
          </a:p>
          <a:p>
            <a:pPr>
              <a:buFont typeface="Arial" charset="0"/>
              <a:buNone/>
              <a:defRPr/>
            </a:pPr>
            <a:r>
              <a:rPr lang="en-US" sz="2200" b="1" dirty="0"/>
              <a:t>Readmissions</a:t>
            </a:r>
            <a:r>
              <a:rPr lang="en-US" sz="2000" dirty="0"/>
              <a:t> </a:t>
            </a:r>
          </a:p>
          <a:p>
            <a:pPr indent="-169863">
              <a:lnSpc>
                <a:spcPts val="2000"/>
              </a:lnSpc>
              <a:spcBef>
                <a:spcPts val="0"/>
              </a:spcBef>
              <a:buSzPct val="71000"/>
              <a:buFont typeface="Wingdings" pitchFamily="2" charset="2"/>
              <a:buChar char="ü"/>
              <a:defRPr/>
            </a:pPr>
            <a:r>
              <a:rPr lang="en-US" sz="2000" dirty="0"/>
              <a:t> 34% of Medicare patients rehospitalized within 90 days</a:t>
            </a:r>
            <a:r>
              <a:rPr lang="en-US" sz="2000" baseline="30000" dirty="0"/>
              <a:t>5</a:t>
            </a:r>
          </a:p>
          <a:p>
            <a:pPr marL="53975" lvl="1" indent="228600">
              <a:lnSpc>
                <a:spcPts val="2000"/>
              </a:lnSpc>
              <a:spcBef>
                <a:spcPts val="0"/>
              </a:spcBef>
              <a:buSzPct val="71000"/>
              <a:buFont typeface="Wingdings" pitchFamily="2" charset="2"/>
              <a:buChar char="ü"/>
              <a:defRPr/>
            </a:pPr>
            <a:r>
              <a:rPr lang="en-US" sz="2000" b="1" dirty="0" smtClean="0">
                <a:solidFill>
                  <a:srgbClr val="003399"/>
                </a:solidFill>
              </a:rPr>
              <a:t>About </a:t>
            </a:r>
            <a:r>
              <a:rPr lang="en-US" sz="2000" b="1" dirty="0">
                <a:solidFill>
                  <a:srgbClr val="003399"/>
                </a:solidFill>
              </a:rPr>
              <a:t>20% discharged patients have adverse event; 66% due to ADEs</a:t>
            </a:r>
            <a:r>
              <a:rPr lang="en-US" sz="2000" b="1" baseline="30000" dirty="0">
                <a:solidFill>
                  <a:srgbClr val="003399"/>
                </a:solidFill>
              </a:rPr>
              <a:t>6</a:t>
            </a:r>
            <a:r>
              <a:rPr lang="en-US" sz="2000" b="1" dirty="0">
                <a:solidFill>
                  <a:srgbClr val="003399"/>
                </a:solidFill>
              </a:rPr>
              <a:t> </a:t>
            </a:r>
          </a:p>
          <a:p>
            <a:pPr marL="53975" lvl="1" indent="228600">
              <a:lnSpc>
                <a:spcPts val="2000"/>
              </a:lnSpc>
              <a:spcBef>
                <a:spcPts val="0"/>
              </a:spcBef>
              <a:buSzPct val="71000"/>
              <a:buFont typeface="Wingdings" pitchFamily="2" charset="2"/>
              <a:buChar char="ü"/>
              <a:defRPr/>
            </a:pPr>
            <a:r>
              <a:rPr lang="en-US" sz="2000" dirty="0" smtClean="0"/>
              <a:t>9</a:t>
            </a:r>
            <a:r>
              <a:rPr lang="en-US" sz="2000" dirty="0"/>
              <a:t>% adverse events leading to hospital admission attributed to medications</a:t>
            </a:r>
            <a:r>
              <a:rPr lang="en-US" sz="2000" baseline="30000" dirty="0"/>
              <a:t>7</a:t>
            </a:r>
          </a:p>
        </p:txBody>
      </p:sp>
      <p:sp>
        <p:nvSpPr>
          <p:cNvPr id="6148" name="Rectangle 3"/>
          <p:cNvSpPr>
            <a:spLocks noChangeArrowheads="1"/>
          </p:cNvSpPr>
          <p:nvPr/>
        </p:nvSpPr>
        <p:spPr bwMode="auto">
          <a:xfrm>
            <a:off x="753036" y="5131923"/>
            <a:ext cx="88392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Tx/>
              <a:buAutoNum type="arabicPeriod"/>
            </a:pPr>
            <a:r>
              <a:rPr lang="en-US" sz="1100" dirty="0">
                <a:solidFill>
                  <a:srgbClr val="000000"/>
                </a:solidFill>
                <a:cs typeface="Arial" panose="020B0604020202020204" pitchFamily="34" charset="0"/>
              </a:rPr>
              <a:t>U.S. Department of Health and Human Services. Multiple Chronic Conditions—A Strategic Framework: Optimum Health and Quality of Life for Individuals with Multiple Chronic Conditions. Washington, DC. December 2010.</a:t>
            </a:r>
          </a:p>
          <a:p>
            <a:pPr eaLnBrk="1" hangingPunct="1">
              <a:buFontTx/>
              <a:buAutoNum type="arabicPeriod"/>
            </a:pPr>
            <a:r>
              <a:rPr lang="en-US" sz="1100" dirty="0">
                <a:solidFill>
                  <a:srgbClr val="000000"/>
                </a:solidFill>
                <a:cs typeface="Arial" panose="020B0604020202020204" pitchFamily="34" charset="0"/>
              </a:rPr>
              <a:t>WHO Global Report on Falls Prevention in Older Age. World Health Organization. 2007</a:t>
            </a:r>
          </a:p>
          <a:p>
            <a:pPr eaLnBrk="1" hangingPunct="1">
              <a:buFontTx/>
              <a:buAutoNum type="arabicPeriod"/>
            </a:pPr>
            <a:r>
              <a:rPr lang="en-US" sz="1100" dirty="0">
                <a:solidFill>
                  <a:srgbClr val="000000"/>
                </a:solidFill>
                <a:cs typeface="Arial" panose="020B0604020202020204" pitchFamily="34" charset="0"/>
              </a:rPr>
              <a:t>Mediation Safety Basics. CDC. 2012 </a:t>
            </a:r>
            <a:r>
              <a:rPr lang="en-US" sz="1100" dirty="0">
                <a:solidFill>
                  <a:schemeClr val="tx2"/>
                </a:solidFill>
                <a:cs typeface="Arial" panose="020B0604020202020204" pitchFamily="34" charset="0"/>
                <a:hlinkClick r:id="rId3"/>
              </a:rPr>
              <a:t>http://www.cdc.gov/medicationsafety/basics.html </a:t>
            </a:r>
            <a:endParaRPr lang="en-US" sz="1100" dirty="0">
              <a:solidFill>
                <a:schemeClr val="tx2"/>
              </a:solidFill>
              <a:cs typeface="Arial" panose="020B0604020202020204" pitchFamily="34" charset="0"/>
            </a:endParaRPr>
          </a:p>
          <a:p>
            <a:pPr eaLnBrk="1" hangingPunct="1">
              <a:buFontTx/>
              <a:buAutoNum type="arabicPeriod"/>
            </a:pPr>
            <a:r>
              <a:rPr lang="en-US" sz="1100" dirty="0">
                <a:solidFill>
                  <a:srgbClr val="000000"/>
                </a:solidFill>
                <a:cs typeface="Arial" panose="020B0604020202020204" pitchFamily="34" charset="0"/>
              </a:rPr>
              <a:t>Smith et al, </a:t>
            </a:r>
            <a:r>
              <a:rPr lang="en-US" sz="1100" i="1" dirty="0">
                <a:solidFill>
                  <a:srgbClr val="000000"/>
                </a:solidFill>
                <a:cs typeface="Arial" panose="020B0604020202020204" pitchFamily="34" charset="0"/>
              </a:rPr>
              <a:t>Health Affairs  2011;30:</a:t>
            </a:r>
            <a:r>
              <a:rPr lang="en-US" sz="1100" dirty="0">
                <a:solidFill>
                  <a:srgbClr val="000000"/>
                </a:solidFill>
                <a:cs typeface="Arial" panose="020B0604020202020204" pitchFamily="34" charset="0"/>
              </a:rPr>
              <a:t>646-654.  </a:t>
            </a:r>
            <a:endParaRPr lang="en-US" sz="1100" i="1" dirty="0">
              <a:solidFill>
                <a:srgbClr val="000000"/>
              </a:solidFill>
              <a:cs typeface="Arial" panose="020B0604020202020204" pitchFamily="34" charset="0"/>
            </a:endParaRPr>
          </a:p>
          <a:p>
            <a:pPr eaLnBrk="1" hangingPunct="1">
              <a:buFontTx/>
              <a:buAutoNum type="arabicPeriod"/>
            </a:pPr>
            <a:r>
              <a:rPr lang="en-US" sz="1100" dirty="0">
                <a:solidFill>
                  <a:srgbClr val="000000"/>
                </a:solidFill>
                <a:cs typeface="Arial" panose="020B0604020202020204" pitchFamily="34" charset="0"/>
              </a:rPr>
              <a:t>Kripalani et al. </a:t>
            </a:r>
            <a:r>
              <a:rPr lang="en-US" sz="1100" i="1" dirty="0">
                <a:solidFill>
                  <a:srgbClr val="000000"/>
                </a:solidFill>
                <a:cs typeface="Arial" panose="020B0604020202020204" pitchFamily="34" charset="0"/>
              </a:rPr>
              <a:t>JAMA. </a:t>
            </a:r>
            <a:r>
              <a:rPr lang="en-US" sz="1100" i="1" dirty="0" smtClean="0">
                <a:solidFill>
                  <a:srgbClr val="000000"/>
                </a:solidFill>
                <a:cs typeface="Arial" panose="020B0604020202020204" pitchFamily="34" charset="0"/>
              </a:rPr>
              <a:t>2007;297:831-841.</a:t>
            </a:r>
            <a:endParaRPr lang="en-US" sz="1100" i="1" dirty="0">
              <a:solidFill>
                <a:srgbClr val="000000"/>
              </a:solidFill>
              <a:cs typeface="Arial" panose="020B0604020202020204" pitchFamily="34" charset="0"/>
            </a:endParaRPr>
          </a:p>
          <a:p>
            <a:pPr eaLnBrk="1" hangingPunct="1"/>
            <a:r>
              <a:rPr lang="en-US" sz="1100" dirty="0">
                <a:solidFill>
                  <a:srgbClr val="000000"/>
                </a:solidFill>
                <a:cs typeface="Arial" panose="020B0604020202020204" pitchFamily="34" charset="0"/>
              </a:rPr>
              <a:t>5.  Jencks et al, </a:t>
            </a:r>
            <a:r>
              <a:rPr lang="en-US" sz="1100" i="1" dirty="0">
                <a:solidFill>
                  <a:srgbClr val="000000"/>
                </a:solidFill>
                <a:cs typeface="Arial" panose="020B0604020202020204" pitchFamily="34" charset="0"/>
              </a:rPr>
              <a:t>N Engl J Med </a:t>
            </a:r>
            <a:r>
              <a:rPr lang="en-US" sz="1100" dirty="0">
                <a:solidFill>
                  <a:srgbClr val="000000"/>
                </a:solidFill>
                <a:cs typeface="Arial" panose="020B0604020202020204" pitchFamily="34" charset="0"/>
              </a:rPr>
              <a:t>2009;360:1418-28.</a:t>
            </a:r>
          </a:p>
          <a:p>
            <a:pPr eaLnBrk="1" hangingPunct="1"/>
            <a:r>
              <a:rPr lang="en-US" sz="1100" dirty="0">
                <a:solidFill>
                  <a:srgbClr val="000000"/>
                </a:solidFill>
                <a:cs typeface="Arial" panose="020B0604020202020204" pitchFamily="34" charset="0"/>
              </a:rPr>
              <a:t>6.  Forster et al. </a:t>
            </a:r>
            <a:r>
              <a:rPr lang="en-US" sz="1100" i="1" dirty="0">
                <a:solidFill>
                  <a:srgbClr val="000000"/>
                </a:solidFill>
                <a:cs typeface="Arial" panose="020B0604020202020204" pitchFamily="34" charset="0"/>
              </a:rPr>
              <a:t>Annals of Internal Medicine, 2003; 138:161-7 </a:t>
            </a:r>
          </a:p>
          <a:p>
            <a:pPr eaLnBrk="1" hangingPunct="1"/>
            <a:r>
              <a:rPr lang="en-US" sz="1100" dirty="0">
                <a:solidFill>
                  <a:srgbClr val="000000"/>
                </a:solidFill>
                <a:cs typeface="Arial" panose="020B0604020202020204" pitchFamily="34" charset="0"/>
              </a:rPr>
              <a:t>7.  Budnitz et al. </a:t>
            </a:r>
            <a:r>
              <a:rPr lang="en-US" sz="1100" i="1" dirty="0">
                <a:solidFill>
                  <a:srgbClr val="000000"/>
                </a:solidFill>
                <a:cs typeface="Arial" panose="020B0604020202020204" pitchFamily="34" charset="0"/>
              </a:rPr>
              <a:t>JAMA. </a:t>
            </a:r>
            <a:r>
              <a:rPr lang="en-US" sz="1100" dirty="0">
                <a:solidFill>
                  <a:srgbClr val="000000"/>
                </a:solidFill>
                <a:cs typeface="Arial" panose="020B0604020202020204" pitchFamily="34" charset="0"/>
              </a:rPr>
              <a:t>2006;296(15):1858-1866.</a:t>
            </a:r>
          </a:p>
          <a:p>
            <a:pPr eaLnBrk="1" hangingPunct="1">
              <a:buFontTx/>
              <a:buAutoNum type="arabicPeriod"/>
            </a:pPr>
            <a:endParaRPr lang="en-US" sz="1400" dirty="0">
              <a:solidFill>
                <a:srgbClr val="00000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fld id="{380DC53C-118A-4ED8-A1A3-FDCE3F62039D}" type="slidenum">
              <a:rPr lang="en-US" smtClean="0"/>
              <a:t>3</a:t>
            </a:fld>
            <a:endParaRPr lang="en-US" dirty="0"/>
          </a:p>
        </p:txBody>
      </p:sp>
    </p:spTree>
    <p:extLst>
      <p:ext uri="{BB962C8B-B14F-4D97-AF65-F5344CB8AC3E}">
        <p14:creationId xmlns:p14="http://schemas.microsoft.com/office/powerpoint/2010/main" val="48303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24114" y="1293819"/>
            <a:ext cx="7493000" cy="5034409"/>
          </a:xfrm>
        </p:spPr>
        <p:txBody>
          <a:bodyPr>
            <a:normAutofit/>
          </a:bodyPr>
          <a:lstStyle/>
          <a:p>
            <a:pPr>
              <a:defRPr/>
            </a:pPr>
            <a:r>
              <a:rPr lang="en-US" sz="3600" b="1" dirty="0"/>
              <a:t>Medication management….</a:t>
            </a:r>
            <a:r>
              <a:rPr lang="en-US" sz="3600" dirty="0"/>
              <a:t>the </a:t>
            </a:r>
            <a:r>
              <a:rPr lang="en-US" sz="3600" b="1" i="1" u="sng" dirty="0">
                <a:solidFill>
                  <a:srgbClr val="003399"/>
                </a:solidFill>
              </a:rPr>
              <a:t>processes</a:t>
            </a:r>
            <a:r>
              <a:rPr lang="en-US" sz="3600" dirty="0"/>
              <a:t> in place </a:t>
            </a:r>
            <a:r>
              <a:rPr lang="en-US" sz="3600" b="1" i="1" dirty="0">
                <a:solidFill>
                  <a:srgbClr val="003399"/>
                </a:solidFill>
              </a:rPr>
              <a:t>for all </a:t>
            </a:r>
            <a:r>
              <a:rPr lang="en-US" sz="3600" dirty="0"/>
              <a:t>the </a:t>
            </a:r>
            <a:r>
              <a:rPr lang="en-US" sz="3600" b="1" i="1" dirty="0">
                <a:solidFill>
                  <a:srgbClr val="003399"/>
                </a:solidFill>
              </a:rPr>
              <a:t>patient’s medications </a:t>
            </a:r>
            <a:r>
              <a:rPr lang="en-US" sz="3600" dirty="0"/>
              <a:t>(prescriptions, over-the-counter medications, herbal products, and dietary supplements) </a:t>
            </a:r>
            <a:r>
              <a:rPr lang="en-US" sz="3600" b="1" i="1" dirty="0">
                <a:solidFill>
                  <a:srgbClr val="003399"/>
                </a:solidFill>
              </a:rPr>
              <a:t>to be reconciled, </a:t>
            </a:r>
            <a:r>
              <a:rPr lang="en-US" sz="3600" b="1" i="1" dirty="0" smtClean="0">
                <a:solidFill>
                  <a:srgbClr val="003399"/>
                </a:solidFill>
              </a:rPr>
              <a:t>optimized, coordinated</a:t>
            </a:r>
            <a:r>
              <a:rPr lang="en-US" sz="3600" dirty="0"/>
              <a:t> (</a:t>
            </a:r>
            <a:r>
              <a:rPr lang="en-US" sz="3600" dirty="0">
                <a:solidFill>
                  <a:srgbClr val="003399"/>
                </a:solidFill>
              </a:rPr>
              <a:t>across all prescribers, pharmacies, care transitions</a:t>
            </a:r>
            <a:r>
              <a:rPr lang="en-US" sz="3600" dirty="0" smtClean="0"/>
              <a:t>)</a:t>
            </a:r>
            <a:r>
              <a:rPr lang="en-US" sz="3600" b="1" i="1" dirty="0" smtClean="0">
                <a:solidFill>
                  <a:srgbClr val="003399"/>
                </a:solidFill>
              </a:rPr>
              <a:t>, and monitored </a:t>
            </a:r>
            <a:r>
              <a:rPr lang="en-US" sz="3600" dirty="0" smtClean="0"/>
              <a:t>in </a:t>
            </a:r>
            <a:r>
              <a:rPr lang="en-US" sz="3600" dirty="0"/>
              <a:t>order to </a:t>
            </a:r>
            <a:r>
              <a:rPr lang="en-US" sz="3600" dirty="0">
                <a:solidFill>
                  <a:srgbClr val="003399"/>
                </a:solidFill>
              </a:rPr>
              <a:t>achieve evidence-based and cost-effective treatment goals. </a:t>
            </a:r>
          </a:p>
          <a:p>
            <a:pPr eaLnBrk="1" hangingPunct="1">
              <a:defRPr/>
            </a:pPr>
            <a:endParaRPr lang="en-US" sz="2000" b="1" dirty="0" smtClean="0">
              <a:solidFill>
                <a:schemeClr val="accent2"/>
              </a:solidFill>
            </a:endParaRPr>
          </a:p>
          <a:p>
            <a:pPr eaLnBrk="1" hangingPunct="1">
              <a:defRPr/>
            </a:pPr>
            <a:endParaRPr lang="en-US" sz="2000" b="1" dirty="0">
              <a:solidFill>
                <a:schemeClr val="accent2"/>
              </a:solidFill>
            </a:endParaRPr>
          </a:p>
        </p:txBody>
      </p:sp>
      <p:sp>
        <p:nvSpPr>
          <p:cNvPr id="5" name="Title 1"/>
          <p:cNvSpPr>
            <a:spLocks noGrp="1"/>
          </p:cNvSpPr>
          <p:nvPr>
            <p:ph type="title"/>
          </p:nvPr>
        </p:nvSpPr>
        <p:spPr>
          <a:xfrm>
            <a:off x="624114" y="-130622"/>
            <a:ext cx="11195353" cy="1325563"/>
          </a:xfrm>
        </p:spPr>
        <p:txBody>
          <a:bodyPr/>
          <a:lstStyle/>
          <a:p>
            <a:pPr algn="ctr" eaLnBrk="1" hangingPunct="1"/>
            <a:r>
              <a:rPr lang="en-US" altLang="en-US" sz="4000" b="1" dirty="0" smtClean="0">
                <a:solidFill>
                  <a:srgbClr val="003300"/>
                </a:solidFill>
                <a:latin typeface="+mn-lt"/>
                <a:ea typeface="Geneva"/>
                <a:cs typeface="Geneva"/>
              </a:rPr>
              <a:t>Medication </a:t>
            </a:r>
            <a:r>
              <a:rPr lang="en-US" altLang="en-US" sz="4000" b="1" dirty="0" smtClean="0">
                <a:solidFill>
                  <a:srgbClr val="003300"/>
                </a:solidFill>
                <a:latin typeface="+mn-lt"/>
                <a:ea typeface="Geneva"/>
                <a:cs typeface="Geneva"/>
              </a:rPr>
              <a:t>Management Services Definition</a:t>
            </a:r>
            <a:endParaRPr lang="en-US" altLang="en-US" sz="4000" b="1" dirty="0">
              <a:solidFill>
                <a:srgbClr val="003300"/>
              </a:solidFill>
              <a:latin typeface="+mn-lt"/>
              <a:ea typeface="Geneva"/>
              <a:cs typeface="Geneva"/>
            </a:endParaRPr>
          </a:p>
        </p:txBody>
      </p:sp>
      <p:pic>
        <p:nvPicPr>
          <p:cNvPr id="6" name="Picture 5"/>
          <p:cNvPicPr>
            <a:picLocks noChangeAspect="1"/>
          </p:cNvPicPr>
          <p:nvPr/>
        </p:nvPicPr>
        <p:blipFill>
          <a:blip r:embed="rId2"/>
          <a:stretch>
            <a:fillRect/>
          </a:stretch>
        </p:blipFill>
        <p:spPr>
          <a:xfrm>
            <a:off x="8621486" y="1319189"/>
            <a:ext cx="2815771" cy="2607719"/>
          </a:xfrm>
          <a:prstGeom prst="rect">
            <a:avLst/>
          </a:prstGeom>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971" y="2580769"/>
            <a:ext cx="708983" cy="3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8824019" y="4177390"/>
            <a:ext cx="2364942" cy="2278858"/>
          </a:xfrm>
          <a:prstGeom prst="rect">
            <a:avLst/>
          </a:prstGeom>
        </p:spPr>
      </p:pic>
    </p:spTree>
    <p:extLst>
      <p:ext uri="{BB962C8B-B14F-4D97-AF65-F5344CB8AC3E}">
        <p14:creationId xmlns:p14="http://schemas.microsoft.com/office/powerpoint/2010/main" val="2292874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1010746"/>
            <a:ext cx="4648200" cy="3944670"/>
          </a:xfrm>
          <a:prstGeom prst="rect">
            <a:avLst/>
          </a:prstGeom>
          <a:solidFill>
            <a:srgbClr val="FFFF99"/>
          </a:solidFill>
          <a:ln>
            <a:solidFill>
              <a:schemeClr val="accent2">
                <a:lumMod val="60000"/>
                <a:lumOff val="40000"/>
              </a:schemeClr>
            </a:solidFill>
          </a:ln>
        </p:spPr>
        <p:txBody>
          <a:bodyPr>
            <a:spAutoFit/>
          </a:bodyPr>
          <a:lstStyle/>
          <a:p>
            <a:pPr>
              <a:defRPr/>
            </a:pPr>
            <a:r>
              <a:rPr lang="en-US" b="1" dirty="0">
                <a:latin typeface="Calibri" pitchFamily="34" charset="0"/>
                <a:cs typeface="Arial" charset="0"/>
              </a:rPr>
              <a:t>Education and Training</a:t>
            </a:r>
          </a:p>
          <a:p>
            <a:pPr>
              <a:lnSpc>
                <a:spcPts val="1000"/>
              </a:lnSpc>
              <a:defRPr/>
            </a:pPr>
            <a:endParaRPr lang="en-US" sz="1600" b="1" dirty="0">
              <a:latin typeface="Calibri" pitchFamily="34" charset="0"/>
              <a:cs typeface="Arial" charset="0"/>
            </a:endParaRPr>
          </a:p>
          <a:p>
            <a:pPr>
              <a:buSzPct val="60000"/>
              <a:buFont typeface="Wingdings" pitchFamily="2" charset="2"/>
              <a:buChar char="§"/>
              <a:defRPr/>
            </a:pPr>
            <a:r>
              <a:rPr lang="en-US" sz="1600" dirty="0">
                <a:latin typeface="Calibri" pitchFamily="34" charset="0"/>
                <a:cs typeface="Arial" charset="0"/>
              </a:rPr>
              <a:t> </a:t>
            </a:r>
            <a:r>
              <a:rPr lang="en-US" sz="1600" b="1" dirty="0">
                <a:solidFill>
                  <a:srgbClr val="003399"/>
                </a:solidFill>
                <a:latin typeface="Calibri" pitchFamily="34" charset="0"/>
                <a:cs typeface="Arial" charset="0"/>
              </a:rPr>
              <a:t>Entry-level 6 or 7-yr degree (PharmD)</a:t>
            </a:r>
          </a:p>
          <a:p>
            <a:pPr marL="396875">
              <a:buSzPct val="60000"/>
              <a:buFont typeface="Wingdings" pitchFamily="2" charset="2"/>
              <a:buChar char="ü"/>
              <a:defRPr/>
            </a:pPr>
            <a:r>
              <a:rPr lang="en-US" sz="1600" dirty="0">
                <a:latin typeface="Calibri" pitchFamily="34" charset="0"/>
                <a:cs typeface="Arial" charset="0"/>
              </a:rPr>
              <a:t>   2 yrs Pharmacotherapeutics</a:t>
            </a:r>
          </a:p>
          <a:p>
            <a:pPr marL="569913" lvl="2" indent="-166688">
              <a:buSzPct val="60000"/>
              <a:buFont typeface="Wingdings" pitchFamily="2" charset="2"/>
              <a:buChar char="ü"/>
              <a:defRPr/>
            </a:pPr>
            <a:r>
              <a:rPr lang="en-US" sz="1600" dirty="0">
                <a:latin typeface="Calibri" pitchFamily="34" charset="0"/>
                <a:cs typeface="Arial" charset="0"/>
              </a:rPr>
              <a:t> 1.5 yr Drug Info/Lit Eval’n</a:t>
            </a:r>
          </a:p>
          <a:p>
            <a:pPr marL="569913" lvl="2" indent="-166688">
              <a:buSzPct val="60000"/>
              <a:buFont typeface="Wingdings" pitchFamily="2" charset="2"/>
              <a:buChar char="ü"/>
              <a:defRPr/>
            </a:pPr>
            <a:r>
              <a:rPr lang="en-US" sz="1600" dirty="0">
                <a:latin typeface="Calibri" pitchFamily="34" charset="0"/>
                <a:cs typeface="Arial" charset="0"/>
              </a:rPr>
              <a:t> 3 yrs Pharmacy problem-solving </a:t>
            </a:r>
          </a:p>
          <a:p>
            <a:pPr marL="569913" lvl="2" indent="-166688">
              <a:buSzPct val="60000"/>
              <a:buFont typeface="Wingdings" pitchFamily="2" charset="2"/>
              <a:buChar char="ü"/>
              <a:defRPr/>
            </a:pPr>
            <a:r>
              <a:rPr lang="en-US" sz="1600" dirty="0">
                <a:latin typeface="Calibri" pitchFamily="34" charset="0"/>
                <a:cs typeface="Arial" charset="0"/>
              </a:rPr>
              <a:t> 4 yrs Patient-care exp + clinical rotations</a:t>
            </a:r>
          </a:p>
          <a:p>
            <a:pPr>
              <a:buSzPct val="60000"/>
              <a:buFont typeface="Wingdings" pitchFamily="2" charset="2"/>
              <a:buChar char="§"/>
              <a:defRPr/>
            </a:pPr>
            <a:r>
              <a:rPr lang="en-US" sz="1600" dirty="0">
                <a:latin typeface="Calibri" pitchFamily="34" charset="0"/>
                <a:cs typeface="Arial" charset="0"/>
              </a:rPr>
              <a:t> </a:t>
            </a:r>
            <a:r>
              <a:rPr lang="en-US" sz="1600" b="1" dirty="0">
                <a:solidFill>
                  <a:srgbClr val="003399"/>
                </a:solidFill>
                <a:latin typeface="Calibri" pitchFamily="34" charset="0"/>
                <a:cs typeface="Arial" charset="0"/>
              </a:rPr>
              <a:t>Postgraduate Residencies and Fellowships</a:t>
            </a:r>
          </a:p>
          <a:p>
            <a:pPr>
              <a:buSzPct val="60000"/>
              <a:buFont typeface="Wingdings" pitchFamily="2" charset="2"/>
              <a:buChar char="§"/>
              <a:defRPr/>
            </a:pPr>
            <a:r>
              <a:rPr lang="en-US" sz="1600" dirty="0">
                <a:latin typeface="Calibri" pitchFamily="34" charset="0"/>
                <a:cs typeface="Arial" charset="0"/>
              </a:rPr>
              <a:t> </a:t>
            </a:r>
            <a:r>
              <a:rPr lang="en-US" sz="1600" b="1" dirty="0">
                <a:solidFill>
                  <a:srgbClr val="003399"/>
                </a:solidFill>
                <a:latin typeface="Calibri" pitchFamily="34" charset="0"/>
                <a:cs typeface="Arial" charset="0"/>
              </a:rPr>
              <a:t>Board-certified Pharmacy Specialties </a:t>
            </a:r>
            <a:r>
              <a:rPr lang="en-US" sz="1600" b="1" dirty="0" smtClean="0">
                <a:solidFill>
                  <a:srgbClr val="003399"/>
                </a:solidFill>
                <a:latin typeface="Calibri" pitchFamily="34" charset="0"/>
                <a:cs typeface="Arial" charset="0"/>
              </a:rPr>
              <a:t>(9)</a:t>
            </a:r>
            <a:endParaRPr lang="en-US" sz="1600" b="1" dirty="0">
              <a:solidFill>
                <a:srgbClr val="003399"/>
              </a:solidFill>
              <a:latin typeface="Calibri" pitchFamily="34" charset="0"/>
              <a:cs typeface="Arial" charset="0"/>
            </a:endParaRPr>
          </a:p>
          <a:p>
            <a:pPr lvl="1">
              <a:buSzPct val="60000"/>
              <a:buFont typeface="Wingdings" pitchFamily="2" charset="2"/>
              <a:buChar char="ü"/>
              <a:defRPr/>
            </a:pPr>
            <a:r>
              <a:rPr lang="en-US" sz="1600" dirty="0">
                <a:latin typeface="Calibri" pitchFamily="34" charset="0"/>
                <a:cs typeface="Arial" charset="0"/>
              </a:rPr>
              <a:t> Ambulatory Care, Geriatrics</a:t>
            </a:r>
            <a:r>
              <a:rPr lang="en-US" sz="1600" dirty="0" smtClean="0">
                <a:latin typeface="Calibri" pitchFamily="34" charset="0"/>
                <a:cs typeface="Arial" charset="0"/>
              </a:rPr>
              <a:t>, </a:t>
            </a:r>
            <a:r>
              <a:rPr lang="en-US" sz="1600" dirty="0">
                <a:latin typeface="Calibri" pitchFamily="34" charset="0"/>
                <a:cs typeface="Arial" charset="0"/>
              </a:rPr>
              <a:t>Nuclear,</a:t>
            </a:r>
          </a:p>
          <a:p>
            <a:pPr lvl="1">
              <a:buSzPct val="60000"/>
              <a:buFont typeface="Wingdings" pitchFamily="2" charset="2"/>
              <a:buChar char="ü"/>
              <a:defRPr/>
            </a:pPr>
            <a:r>
              <a:rPr lang="en-US" sz="1600" dirty="0">
                <a:latin typeface="Calibri" pitchFamily="34" charset="0"/>
                <a:cs typeface="Arial" charset="0"/>
              </a:rPr>
              <a:t> Nutrition Support, Oncology,</a:t>
            </a:r>
          </a:p>
          <a:p>
            <a:pPr lvl="1">
              <a:buSzPct val="60000"/>
              <a:buFont typeface="Wingdings" pitchFamily="2" charset="2"/>
              <a:buChar char="ü"/>
              <a:defRPr/>
            </a:pPr>
            <a:r>
              <a:rPr lang="en-US" sz="1600" dirty="0">
                <a:latin typeface="Calibri" pitchFamily="34" charset="0"/>
                <a:cs typeface="Arial" charset="0"/>
              </a:rPr>
              <a:t> Pharmacotherapy, Psychiatric</a:t>
            </a:r>
          </a:p>
          <a:p>
            <a:pPr lvl="1">
              <a:buSzPct val="60000"/>
              <a:buFont typeface="Wingdings" pitchFamily="2" charset="2"/>
              <a:buChar char="ü"/>
              <a:defRPr/>
            </a:pPr>
            <a:r>
              <a:rPr lang="en-US" sz="1600" dirty="0">
                <a:latin typeface="Calibri" pitchFamily="34" charset="0"/>
                <a:cs typeface="Arial" charset="0"/>
              </a:rPr>
              <a:t> </a:t>
            </a:r>
            <a:r>
              <a:rPr lang="en-US" sz="1600" dirty="0" smtClean="0">
                <a:latin typeface="Calibri" pitchFamily="34" charset="0"/>
                <a:cs typeface="Arial" charset="0"/>
              </a:rPr>
              <a:t>Pediatrics</a:t>
            </a:r>
            <a:r>
              <a:rPr lang="en-US" sz="1600" dirty="0">
                <a:latin typeface="Calibri" pitchFamily="34" charset="0"/>
                <a:cs typeface="Arial" charset="0"/>
              </a:rPr>
              <a:t>, Critical </a:t>
            </a:r>
            <a:r>
              <a:rPr lang="en-US" sz="1600" dirty="0" smtClean="0">
                <a:latin typeface="Calibri" pitchFamily="34" charset="0"/>
                <a:cs typeface="Arial" charset="0"/>
              </a:rPr>
              <a:t>Care</a:t>
            </a:r>
          </a:p>
          <a:p>
            <a:pPr lvl="1">
              <a:buSzPct val="60000"/>
              <a:buFont typeface="Wingdings" pitchFamily="2" charset="2"/>
              <a:buChar char="ü"/>
              <a:defRPr/>
            </a:pPr>
            <a:r>
              <a:rPr lang="en-US" sz="1600" dirty="0" smtClean="0">
                <a:latin typeface="Calibri" pitchFamily="34" charset="0"/>
                <a:cs typeface="Arial" charset="0"/>
              </a:rPr>
              <a:t>Proposed: Pain and </a:t>
            </a:r>
            <a:r>
              <a:rPr lang="en-US" sz="1600" dirty="0">
                <a:latin typeface="Calibri" pitchFamily="34" charset="0"/>
                <a:cs typeface="Arial" charset="0"/>
              </a:rPr>
              <a:t>Palliative Care</a:t>
            </a:r>
          </a:p>
          <a:p>
            <a:pPr>
              <a:buSzPct val="60000"/>
              <a:buFont typeface="Wingdings" pitchFamily="2" charset="2"/>
              <a:buChar char="§"/>
              <a:defRPr/>
            </a:pPr>
            <a:r>
              <a:rPr lang="en-US" sz="1600" dirty="0">
                <a:latin typeface="Calibri" pitchFamily="34" charset="0"/>
                <a:cs typeface="Arial" charset="0"/>
              </a:rPr>
              <a:t> </a:t>
            </a:r>
            <a:r>
              <a:rPr lang="en-US" sz="1600" b="1" dirty="0" smtClean="0">
                <a:solidFill>
                  <a:srgbClr val="003399"/>
                </a:solidFill>
                <a:latin typeface="Calibri" pitchFamily="34" charset="0"/>
                <a:cs typeface="Arial" charset="0"/>
              </a:rPr>
              <a:t>Medication Management Certificate Programs</a:t>
            </a:r>
          </a:p>
          <a:p>
            <a:pPr>
              <a:buSzPct val="60000"/>
              <a:buFont typeface="Wingdings" pitchFamily="2" charset="2"/>
              <a:buChar char="§"/>
              <a:defRPr/>
            </a:pPr>
            <a:r>
              <a:rPr lang="en-US" sz="1600" b="1" dirty="0" smtClean="0">
                <a:solidFill>
                  <a:srgbClr val="003399"/>
                </a:solidFill>
                <a:latin typeface="Calibri" pitchFamily="34" charset="0"/>
                <a:cs typeface="Arial" charset="0"/>
              </a:rPr>
              <a:t> Advanced Pharmacy Practitioner Credentials</a:t>
            </a:r>
            <a:endParaRPr lang="en-US" sz="1600" b="1" dirty="0">
              <a:solidFill>
                <a:srgbClr val="003399"/>
              </a:solidFill>
              <a:latin typeface="Calibri" pitchFamily="34" charset="0"/>
              <a:cs typeface="Arial" charset="0"/>
            </a:endParaRPr>
          </a:p>
        </p:txBody>
      </p:sp>
      <p:sp>
        <p:nvSpPr>
          <p:cNvPr id="7" name="Rectangle 6"/>
          <p:cNvSpPr/>
          <p:nvPr/>
        </p:nvSpPr>
        <p:spPr>
          <a:xfrm>
            <a:off x="6075331" y="2133027"/>
            <a:ext cx="4572000" cy="3816429"/>
          </a:xfrm>
          <a:prstGeom prst="rect">
            <a:avLst/>
          </a:prstGeom>
          <a:solidFill>
            <a:srgbClr val="FFFF99"/>
          </a:solidFill>
          <a:ln>
            <a:solidFill>
              <a:schemeClr val="accent2">
                <a:lumMod val="60000"/>
                <a:lumOff val="40000"/>
              </a:schemeClr>
            </a:solidFill>
          </a:ln>
        </p:spPr>
        <p:txBody>
          <a:bodyPr>
            <a:spAutoFit/>
          </a:bodyPr>
          <a:lstStyle/>
          <a:p>
            <a:pPr>
              <a:buSzPct val="60000"/>
              <a:defRPr/>
            </a:pPr>
            <a:r>
              <a:rPr lang="en-US" b="1" dirty="0">
                <a:latin typeface="Calibri" pitchFamily="34" charset="0"/>
                <a:cs typeface="Arial" charset="0"/>
              </a:rPr>
              <a:t> Pharmacist’s Expertise</a:t>
            </a:r>
          </a:p>
          <a:p>
            <a:pPr>
              <a:buSzPct val="60000"/>
              <a:buFont typeface="Wingdings" pitchFamily="2" charset="2"/>
              <a:buChar char="u"/>
              <a:defRPr/>
            </a:pPr>
            <a:r>
              <a:rPr lang="en-US" sz="1600" dirty="0">
                <a:latin typeface="Calibri" pitchFamily="34" charset="0"/>
                <a:cs typeface="Arial" charset="0"/>
              </a:rPr>
              <a:t> Pharmacology </a:t>
            </a:r>
          </a:p>
          <a:p>
            <a:pPr>
              <a:buSzPct val="60000"/>
              <a:buFont typeface="Wingdings" pitchFamily="2" charset="2"/>
              <a:buChar char="u"/>
              <a:defRPr/>
            </a:pPr>
            <a:r>
              <a:rPr lang="en-US" sz="1600" dirty="0">
                <a:latin typeface="Calibri" pitchFamily="34" charset="0"/>
                <a:cs typeface="Arial" charset="0"/>
              </a:rPr>
              <a:t> Pharmacotherapeutics</a:t>
            </a:r>
          </a:p>
          <a:p>
            <a:pPr>
              <a:buSzPct val="60000"/>
              <a:buFont typeface="Wingdings" pitchFamily="2" charset="2"/>
              <a:buChar char="u"/>
              <a:defRPr/>
            </a:pPr>
            <a:r>
              <a:rPr lang="en-US" sz="1600" dirty="0">
                <a:latin typeface="Calibri" pitchFamily="34" charset="0"/>
                <a:cs typeface="Arial" charset="0"/>
              </a:rPr>
              <a:t> Pharmacokinetics and Pharmacodynamics</a:t>
            </a:r>
          </a:p>
          <a:p>
            <a:pPr>
              <a:buSzPct val="60000"/>
              <a:buFont typeface="Wingdings" pitchFamily="2" charset="2"/>
              <a:buChar char="u"/>
              <a:defRPr/>
            </a:pPr>
            <a:r>
              <a:rPr lang="en-US" sz="1600" dirty="0">
                <a:latin typeface="Calibri" pitchFamily="34" charset="0"/>
                <a:cs typeface="Arial" charset="0"/>
              </a:rPr>
              <a:t> Drug Toxicities – Adverse Drug Events, Interactions</a:t>
            </a:r>
          </a:p>
          <a:p>
            <a:pPr>
              <a:buSzPct val="60000"/>
              <a:buFont typeface="Wingdings" pitchFamily="2" charset="2"/>
              <a:buChar char="u"/>
              <a:defRPr/>
            </a:pPr>
            <a:r>
              <a:rPr lang="en-US" sz="1600" dirty="0">
                <a:latin typeface="Calibri" pitchFamily="34" charset="0"/>
                <a:cs typeface="Arial" charset="0"/>
              </a:rPr>
              <a:t> Drug Information and Evaluation</a:t>
            </a:r>
          </a:p>
          <a:p>
            <a:pPr>
              <a:buSzPct val="60000"/>
              <a:buFont typeface="Wingdings" pitchFamily="2" charset="2"/>
              <a:buChar char="u"/>
              <a:defRPr/>
            </a:pPr>
            <a:r>
              <a:rPr lang="en-US" sz="1600" dirty="0">
                <a:latin typeface="Calibri" pitchFamily="34" charset="0"/>
                <a:cs typeface="Arial" charset="0"/>
              </a:rPr>
              <a:t> Patient Medication Safety</a:t>
            </a:r>
          </a:p>
          <a:p>
            <a:pPr>
              <a:buSzPct val="60000"/>
              <a:buFont typeface="Wingdings" pitchFamily="2" charset="2"/>
              <a:buChar char="u"/>
              <a:defRPr/>
            </a:pPr>
            <a:r>
              <a:rPr lang="en-US" sz="1600" dirty="0">
                <a:latin typeface="Calibri" pitchFamily="34" charset="0"/>
                <a:cs typeface="Arial" charset="0"/>
              </a:rPr>
              <a:t> Medication Therapy Management (MTM)</a:t>
            </a:r>
          </a:p>
          <a:p>
            <a:pPr lvl="1">
              <a:buSzPct val="50000"/>
              <a:buFont typeface="Wingdings" pitchFamily="2" charset="2"/>
              <a:buChar char="Ø"/>
              <a:defRPr/>
            </a:pPr>
            <a:r>
              <a:rPr lang="en-US" sz="1600" dirty="0">
                <a:latin typeface="Calibri" pitchFamily="34" charset="0"/>
                <a:cs typeface="Arial" charset="0"/>
              </a:rPr>
              <a:t> </a:t>
            </a:r>
            <a:r>
              <a:rPr lang="en-US" sz="1400" dirty="0">
                <a:latin typeface="Calibri" pitchFamily="34" charset="0"/>
                <a:cs typeface="Arial" charset="0"/>
              </a:rPr>
              <a:t>Identify, Resolve, and Prevent Med Problems</a:t>
            </a:r>
          </a:p>
          <a:p>
            <a:pPr>
              <a:buSzPct val="60000"/>
              <a:buFont typeface="Wingdings" pitchFamily="2" charset="2"/>
              <a:buChar char="u"/>
              <a:defRPr/>
            </a:pPr>
            <a:r>
              <a:rPr lang="en-US" sz="1600" dirty="0">
                <a:latin typeface="Calibri" pitchFamily="34" charset="0"/>
                <a:cs typeface="Arial" charset="0"/>
              </a:rPr>
              <a:t> Medication  Adherence Assessment</a:t>
            </a:r>
          </a:p>
          <a:p>
            <a:pPr lvl="1">
              <a:buSzPct val="50000"/>
              <a:buFont typeface="Wingdings" pitchFamily="2" charset="2"/>
              <a:buChar char="Ø"/>
              <a:defRPr/>
            </a:pPr>
            <a:r>
              <a:rPr lang="en-US" sz="1600" dirty="0">
                <a:latin typeface="Calibri" pitchFamily="34" charset="0"/>
                <a:cs typeface="Arial" charset="0"/>
              </a:rPr>
              <a:t> </a:t>
            </a:r>
            <a:r>
              <a:rPr lang="en-US" sz="1400" dirty="0">
                <a:latin typeface="Calibri" pitchFamily="34" charset="0"/>
                <a:cs typeface="Arial" charset="0"/>
              </a:rPr>
              <a:t>Compliance and Persistence</a:t>
            </a:r>
          </a:p>
          <a:p>
            <a:pPr>
              <a:buSzPct val="60000"/>
              <a:buFont typeface="Wingdings" pitchFamily="2" charset="2"/>
              <a:buChar char="u"/>
              <a:defRPr/>
            </a:pPr>
            <a:r>
              <a:rPr lang="en-US" sz="1600" dirty="0">
                <a:latin typeface="Calibri" pitchFamily="34" charset="0"/>
                <a:cs typeface="Arial" charset="0"/>
              </a:rPr>
              <a:t> Pharmacoeconomics</a:t>
            </a:r>
          </a:p>
          <a:p>
            <a:pPr>
              <a:buSzPct val="60000"/>
              <a:buFont typeface="Wingdings" pitchFamily="2" charset="2"/>
              <a:buChar char="u"/>
              <a:defRPr/>
            </a:pPr>
            <a:r>
              <a:rPr lang="en-US" sz="1600" dirty="0">
                <a:latin typeface="Calibri" pitchFamily="34" charset="0"/>
                <a:cs typeface="Arial" charset="0"/>
              </a:rPr>
              <a:t> Outcomes Research</a:t>
            </a:r>
          </a:p>
          <a:p>
            <a:pPr>
              <a:buSzPct val="60000"/>
              <a:buFont typeface="Wingdings" pitchFamily="2" charset="2"/>
              <a:buChar char="u"/>
              <a:defRPr/>
            </a:pPr>
            <a:r>
              <a:rPr lang="en-US" sz="1600" dirty="0">
                <a:latin typeface="Calibri" pitchFamily="34" charset="0"/>
                <a:cs typeface="Arial" charset="0"/>
              </a:rPr>
              <a:t> Patient Communications/Health </a:t>
            </a:r>
            <a:r>
              <a:rPr lang="en-US" sz="1600" dirty="0" smtClean="0">
                <a:latin typeface="Calibri" pitchFamily="34" charset="0"/>
                <a:cs typeface="Arial" charset="0"/>
              </a:rPr>
              <a:t>Literacy</a:t>
            </a:r>
          </a:p>
          <a:p>
            <a:pPr>
              <a:buSzPct val="60000"/>
              <a:buFont typeface="Wingdings" pitchFamily="2" charset="2"/>
              <a:buChar char="u"/>
              <a:defRPr/>
            </a:pPr>
            <a:r>
              <a:rPr lang="en-US" sz="1600" dirty="0" smtClean="0">
                <a:latin typeface="Calibri" pitchFamily="34" charset="0"/>
                <a:cs typeface="Arial" charset="0"/>
              </a:rPr>
              <a:t> Pharmacy Practice Systems</a:t>
            </a:r>
            <a:endParaRPr lang="en-US" sz="1600" dirty="0">
              <a:latin typeface="Calibri" pitchFamily="34" charset="0"/>
              <a:cs typeface="Arial" charset="0"/>
            </a:endParaRPr>
          </a:p>
        </p:txBody>
      </p:sp>
      <p:pic>
        <p:nvPicPr>
          <p:cNvPr id="6150" name="Picture 2" descr="http://www.fotosearch.com/bthumb/DGV/DGV045/729836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054" y="840613"/>
            <a:ext cx="1578244" cy="121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981200" y="76200"/>
            <a:ext cx="8229600" cy="1143000"/>
          </a:xfrm>
          <a:prstGeom prst="rect">
            <a:avLst/>
          </a:prstGeom>
        </p:spPr>
        <p:txBody>
          <a:bodyPr/>
          <a:lstStyle/>
          <a:p>
            <a:pPr algn="ctr" eaLnBrk="0" hangingPunct="0">
              <a:defRPr/>
            </a:pPr>
            <a:r>
              <a:rPr lang="en-US" sz="4000" b="1" dirty="0">
                <a:solidFill>
                  <a:srgbClr val="003300"/>
                </a:solidFill>
                <a:ea typeface="+mj-ea"/>
                <a:cs typeface="+mj-cs"/>
              </a:rPr>
              <a:t>Pharmacist Training and Expertise</a:t>
            </a:r>
          </a:p>
        </p:txBody>
      </p:sp>
      <p:sp>
        <p:nvSpPr>
          <p:cNvPr id="9" name="Rounded Rectangle 8"/>
          <p:cNvSpPr/>
          <p:nvPr/>
        </p:nvSpPr>
        <p:spPr>
          <a:xfrm>
            <a:off x="1106642" y="6057932"/>
            <a:ext cx="9937378" cy="534692"/>
          </a:xfrm>
          <a:prstGeom prst="roundRect">
            <a:avLst/>
          </a:prstGeom>
          <a:solidFill>
            <a:schemeClr val="accent6">
              <a:lumMod val="60000"/>
              <a:lumOff val="40000"/>
            </a:scheme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effectLst/>
                <a:uLnTx/>
                <a:uFillTx/>
                <a:latin typeface="Calibri"/>
              </a:rPr>
              <a:t>Pharmacist</a:t>
            </a:r>
            <a:r>
              <a:rPr kumimoji="0" lang="en-US" b="1" i="0" u="none" strike="noStrike" kern="0" cap="none" spc="0" normalizeH="0" noProof="0" dirty="0" smtClean="0">
                <a:ln>
                  <a:noFill/>
                </a:ln>
                <a:effectLst/>
                <a:uLnTx/>
                <a:uFillTx/>
                <a:latin typeface="Calibri"/>
              </a:rPr>
              <a:t> </a:t>
            </a:r>
            <a:r>
              <a:rPr kumimoji="0" lang="en-US" b="1" i="0" u="none" strike="noStrike" kern="0" cap="none" spc="0" normalizeH="0" baseline="0" noProof="0" dirty="0" smtClean="0">
                <a:ln>
                  <a:noFill/>
                </a:ln>
                <a:effectLst/>
                <a:uLnTx/>
                <a:uFillTx/>
                <a:latin typeface="Calibri"/>
              </a:rPr>
              <a:t>competencies are SYNERGISTIC</a:t>
            </a:r>
            <a:r>
              <a:rPr kumimoji="0" lang="en-US" b="1" i="0" u="none" strike="noStrike" kern="0" cap="none" spc="0" normalizeH="0" noProof="0" dirty="0" smtClean="0">
                <a:ln>
                  <a:noFill/>
                </a:ln>
                <a:effectLst/>
                <a:uLnTx/>
                <a:uFillTx/>
                <a:latin typeface="Calibri"/>
              </a:rPr>
              <a:t> (not </a:t>
            </a:r>
            <a:r>
              <a:rPr kumimoji="0" lang="en-US" b="1" i="0" u="none" strike="noStrike" kern="0" cap="none" spc="0" normalizeH="0" baseline="0" noProof="0" dirty="0" smtClean="0">
                <a:ln>
                  <a:noFill/>
                </a:ln>
                <a:effectLst/>
                <a:uLnTx/>
                <a:uFillTx/>
                <a:latin typeface="Calibri"/>
              </a:rPr>
              <a:t>duplicative) with</a:t>
            </a:r>
            <a:r>
              <a:rPr kumimoji="0" lang="en-US" b="1" i="0" u="none" strike="noStrike" kern="0" cap="none" spc="0" normalizeH="0" noProof="0" dirty="0" smtClean="0">
                <a:ln>
                  <a:noFill/>
                </a:ln>
                <a:effectLst/>
                <a:uLnTx/>
                <a:uFillTx/>
                <a:latin typeface="Calibri"/>
              </a:rPr>
              <a:t> t</a:t>
            </a:r>
            <a:r>
              <a:rPr kumimoji="0" lang="en-US" b="1" i="0" u="none" strike="noStrike" kern="0" cap="none" spc="0" normalizeH="0" baseline="0" noProof="0" dirty="0" smtClean="0">
                <a:ln>
                  <a:noFill/>
                </a:ln>
                <a:effectLst/>
                <a:uLnTx/>
                <a:uFillTx/>
                <a:latin typeface="Calibri"/>
              </a:rPr>
              <a:t>hose of other health professionals</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Calibri"/>
              </a:rPr>
              <a:t>…… have most in-depth training in therapeutics, pharmacoeconomics, pharmaceutical systems</a:t>
            </a:r>
            <a:endParaRPr kumimoji="0" lang="en-US" b="1" i="0" u="none" strike="noStrike" kern="0" cap="none" spc="0" normalizeH="0" baseline="0" noProof="0" dirty="0">
              <a:ln>
                <a:noFill/>
              </a:ln>
              <a:effectLst/>
              <a:uLnTx/>
              <a:uFillTx/>
              <a:latin typeface="Calibri"/>
            </a:endParaRPr>
          </a:p>
        </p:txBody>
      </p:sp>
      <p:pic>
        <p:nvPicPr>
          <p:cNvPr id="2" name="Picture 1"/>
          <p:cNvPicPr>
            <a:picLocks noChangeAspect="1"/>
          </p:cNvPicPr>
          <p:nvPr/>
        </p:nvPicPr>
        <p:blipFill>
          <a:blip r:embed="rId4"/>
          <a:stretch>
            <a:fillRect/>
          </a:stretch>
        </p:blipFill>
        <p:spPr>
          <a:xfrm>
            <a:off x="6629400" y="827166"/>
            <a:ext cx="1693190" cy="1216686"/>
          </a:xfrm>
          <a:prstGeom prst="rect">
            <a:avLst/>
          </a:prstGeom>
        </p:spPr>
      </p:pic>
      <p:sp>
        <p:nvSpPr>
          <p:cNvPr id="4" name="Slide Number Placeholder 3"/>
          <p:cNvSpPr>
            <a:spLocks noGrp="1"/>
          </p:cNvSpPr>
          <p:nvPr>
            <p:ph type="sldNum" sz="quarter" idx="12"/>
          </p:nvPr>
        </p:nvSpPr>
        <p:spPr/>
        <p:txBody>
          <a:bodyPr/>
          <a:lstStyle/>
          <a:p>
            <a:endParaRPr lang="en-US" dirty="0" smtClean="0"/>
          </a:p>
          <a:p>
            <a:fld id="{380DC53C-118A-4ED8-A1A3-FDCE3F62039D}" type="slidenum">
              <a:rPr lang="en-US" smtClean="0"/>
              <a:t>5</a:t>
            </a:fld>
            <a:endParaRPr lang="en-US" dirty="0"/>
          </a:p>
        </p:txBody>
      </p:sp>
    </p:spTree>
    <p:extLst>
      <p:ext uri="{BB962C8B-B14F-4D97-AF65-F5344CB8AC3E}">
        <p14:creationId xmlns:p14="http://schemas.microsoft.com/office/powerpoint/2010/main" val="127466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27099" y="-145143"/>
            <a:ext cx="9956800" cy="1143000"/>
          </a:xfrm>
        </p:spPr>
        <p:txBody>
          <a:bodyPr>
            <a:normAutofit fontScale="90000"/>
          </a:bodyPr>
          <a:lstStyle/>
          <a:p>
            <a:r>
              <a:rPr lang="en-US" altLang="en-US" sz="4000" b="1" dirty="0" smtClean="0">
                <a:solidFill>
                  <a:srgbClr val="003300"/>
                </a:solidFill>
                <a:latin typeface="+mn-lt"/>
              </a:rPr>
              <a:t>CT Medicaid MTM Demonstration Project  2009-10</a:t>
            </a:r>
            <a:endParaRPr lang="en-US" altLang="en-US" sz="4000" b="1" dirty="0">
              <a:solidFill>
                <a:srgbClr val="003300"/>
              </a:solidFill>
              <a:latin typeface="+mn-lt"/>
            </a:endParaRPr>
          </a:p>
        </p:txBody>
      </p:sp>
      <p:sp>
        <p:nvSpPr>
          <p:cNvPr id="8195" name="Content Placeholder 2"/>
          <p:cNvSpPr>
            <a:spLocks noGrp="1"/>
          </p:cNvSpPr>
          <p:nvPr>
            <p:ph idx="1"/>
          </p:nvPr>
        </p:nvSpPr>
        <p:spPr>
          <a:xfrm>
            <a:off x="856342" y="1704295"/>
            <a:ext cx="9811657" cy="5153705"/>
          </a:xfrm>
        </p:spPr>
        <p:txBody>
          <a:bodyPr>
            <a:normAutofit fontScale="92500" lnSpcReduction="10000"/>
          </a:bodyPr>
          <a:lstStyle/>
          <a:p>
            <a:pPr>
              <a:buFont typeface="Arial" panose="020B0604020202020204" pitchFamily="34" charset="0"/>
              <a:buNone/>
            </a:pPr>
            <a:r>
              <a:rPr lang="en-US" altLang="en-US" b="1" dirty="0">
                <a:solidFill>
                  <a:srgbClr val="003399"/>
                </a:solidFill>
              </a:rPr>
              <a:t>Patients</a:t>
            </a:r>
          </a:p>
          <a:p>
            <a:pPr>
              <a:buFont typeface="Arial" panose="020B0604020202020204" pitchFamily="34" charset="0"/>
              <a:buNone/>
            </a:pPr>
            <a:r>
              <a:rPr lang="en-US" altLang="en-US" sz="2000" u="sng" dirty="0"/>
              <a:t>INCLUSION Criteria</a:t>
            </a:r>
          </a:p>
          <a:p>
            <a:pPr>
              <a:lnSpc>
                <a:spcPts val="2400"/>
              </a:lnSpc>
              <a:spcBef>
                <a:spcPct val="0"/>
              </a:spcBef>
            </a:pPr>
            <a:r>
              <a:rPr lang="en-US" altLang="en-US" sz="2000" dirty="0"/>
              <a:t>Adult Medicaid patients with at least 1 chronic diseases</a:t>
            </a:r>
          </a:p>
          <a:p>
            <a:pPr>
              <a:lnSpc>
                <a:spcPts val="2400"/>
              </a:lnSpc>
              <a:spcBef>
                <a:spcPct val="0"/>
              </a:spcBef>
            </a:pPr>
            <a:r>
              <a:rPr lang="en-US" altLang="en-US" sz="2000" dirty="0"/>
              <a:t>&gt;3 chronic, prescribed medications (based on CT DSS Medicaid paid claims)</a:t>
            </a:r>
          </a:p>
          <a:p>
            <a:pPr>
              <a:lnSpc>
                <a:spcPts val="2400"/>
              </a:lnSpc>
              <a:spcBef>
                <a:spcPct val="0"/>
              </a:spcBef>
            </a:pPr>
            <a:r>
              <a:rPr lang="en-US" altLang="en-US" sz="2000" dirty="0"/>
              <a:t>Eligible patients identified by CT DSS</a:t>
            </a:r>
          </a:p>
          <a:p>
            <a:pPr>
              <a:buFont typeface="Arial" panose="020B0604020202020204" pitchFamily="34" charset="0"/>
              <a:buNone/>
            </a:pPr>
            <a:r>
              <a:rPr lang="en-US" altLang="en-US" sz="2000" u="sng" dirty="0"/>
              <a:t>EXCLUSION Criteria</a:t>
            </a:r>
          </a:p>
          <a:p>
            <a:pPr>
              <a:lnSpc>
                <a:spcPts val="2400"/>
              </a:lnSpc>
              <a:spcBef>
                <a:spcPct val="0"/>
              </a:spcBef>
            </a:pPr>
            <a:r>
              <a:rPr lang="en-US" altLang="en-US" sz="2000" dirty="0"/>
              <a:t>Non-English or non-Spanish speaking patients</a:t>
            </a:r>
          </a:p>
          <a:p>
            <a:pPr>
              <a:lnSpc>
                <a:spcPts val="2400"/>
              </a:lnSpc>
              <a:spcBef>
                <a:spcPct val="0"/>
              </a:spcBef>
            </a:pPr>
            <a:r>
              <a:rPr lang="en-US" altLang="en-US" sz="2000" dirty="0"/>
              <a:t>Cognitive impairment </a:t>
            </a:r>
          </a:p>
          <a:p>
            <a:pPr>
              <a:lnSpc>
                <a:spcPts val="2400"/>
              </a:lnSpc>
              <a:spcBef>
                <a:spcPct val="0"/>
              </a:spcBef>
            </a:pPr>
            <a:r>
              <a:rPr lang="en-US" altLang="en-US" sz="2000" dirty="0"/>
              <a:t>Unwillingness to sign informed consent</a:t>
            </a:r>
          </a:p>
          <a:p>
            <a:pPr>
              <a:buFont typeface="Arial" panose="020B0604020202020204" pitchFamily="34" charset="0"/>
              <a:buNone/>
            </a:pPr>
            <a:r>
              <a:rPr lang="en-US" altLang="en-US" b="1" dirty="0">
                <a:solidFill>
                  <a:srgbClr val="003399"/>
                </a:solidFill>
              </a:rPr>
              <a:t>Project Sites</a:t>
            </a:r>
          </a:p>
          <a:p>
            <a:r>
              <a:rPr lang="en-US" altLang="en-US" sz="2000" dirty="0"/>
              <a:t>Medicaid patient’s </a:t>
            </a:r>
            <a:r>
              <a:rPr lang="en-US" altLang="en-US" sz="2000" u="sng" dirty="0"/>
              <a:t>primary care provider location</a:t>
            </a:r>
          </a:p>
          <a:p>
            <a:r>
              <a:rPr lang="en-US" altLang="en-US" sz="2000" dirty="0"/>
              <a:t>FQHCs and private primary care practices with Medicaid patient panels</a:t>
            </a:r>
          </a:p>
          <a:p>
            <a:r>
              <a:rPr lang="en-US" altLang="en-US" sz="2000" dirty="0"/>
              <a:t>Active use of EHR and ERx for </a:t>
            </a:r>
            <a:r>
              <a:rPr lang="en-US" altLang="en-US" sz="2000" u="sng" dirty="0"/>
              <a:t>&gt;</a:t>
            </a:r>
            <a:r>
              <a:rPr lang="en-US" altLang="en-US" sz="2000" dirty="0"/>
              <a:t> 12 months</a:t>
            </a:r>
          </a:p>
          <a:p>
            <a:pPr lvl="1"/>
            <a:r>
              <a:rPr lang="en-US" altLang="en-US" sz="1800" u="sng" dirty="0"/>
              <a:t>CHC, Inc</a:t>
            </a:r>
            <a:r>
              <a:rPr lang="en-US" altLang="en-US" sz="1800" dirty="0"/>
              <a:t> (4 locations) – Middletown, New London, Meriden, New Britain</a:t>
            </a:r>
          </a:p>
          <a:p>
            <a:pPr lvl="1"/>
            <a:r>
              <a:rPr lang="en-US" altLang="en-US" sz="1800" dirty="0"/>
              <a:t>Grove Hill Medical – New Britain</a:t>
            </a:r>
          </a:p>
          <a:p>
            <a:endParaRPr lang="en-US" altLang="en-US" sz="2000" dirty="0"/>
          </a:p>
          <a:p>
            <a:endParaRPr lang="en-US" altLang="en-US" sz="2000" dirty="0"/>
          </a:p>
          <a:p>
            <a:pPr>
              <a:buFont typeface="Arial" panose="020B0604020202020204" pitchFamily="34" charset="0"/>
              <a:buNone/>
            </a:pPr>
            <a:endParaRPr lang="en-US" altLang="en-US" dirty="0"/>
          </a:p>
        </p:txBody>
      </p:sp>
      <p:sp>
        <p:nvSpPr>
          <p:cNvPr id="4" name="Title 5"/>
          <p:cNvSpPr txBox="1">
            <a:spLocks/>
          </p:cNvSpPr>
          <p:nvPr/>
        </p:nvSpPr>
        <p:spPr bwMode="auto">
          <a:xfrm>
            <a:off x="856342" y="867229"/>
            <a:ext cx="8686800" cy="609600"/>
          </a:xfrm>
          <a:prstGeom prst="rect">
            <a:avLst/>
          </a:prstGeom>
          <a:noFill/>
          <a:ln w="9525">
            <a:noFill/>
            <a:miter lim="800000"/>
            <a:headEnd/>
            <a:tailEnd/>
          </a:ln>
        </p:spPr>
        <p:txBody>
          <a:bodyPr anchor="ctr">
            <a:noAutofit/>
          </a:bodyPr>
          <a:lstStyle/>
          <a:p>
            <a:pPr>
              <a:defRPr/>
            </a:pPr>
            <a:r>
              <a:rPr lang="en-US" sz="2000" b="1" dirty="0">
                <a:solidFill>
                  <a:srgbClr val="003399"/>
                </a:solidFill>
                <a:latin typeface="+mj-lt"/>
                <a:ea typeface="+mj-ea"/>
                <a:cs typeface="+mj-cs"/>
              </a:rPr>
              <a:t>FUNDING SOURCE:   </a:t>
            </a:r>
            <a:r>
              <a:rPr lang="en-US" sz="2000" b="1" dirty="0" smtClean="0">
                <a:solidFill>
                  <a:srgbClr val="003399"/>
                </a:solidFill>
                <a:latin typeface="+mj-lt"/>
                <a:ea typeface="+mj-ea"/>
                <a:cs typeface="+mj-cs"/>
              </a:rPr>
              <a:t>CMS Medicaid </a:t>
            </a:r>
            <a:r>
              <a:rPr lang="en-US" sz="2000" b="1" dirty="0">
                <a:solidFill>
                  <a:srgbClr val="003399"/>
                </a:solidFill>
                <a:latin typeface="+mj-lt"/>
                <a:ea typeface="+mj-ea"/>
                <a:cs typeface="+mj-cs"/>
              </a:rPr>
              <a:t>Transformation Grant</a:t>
            </a:r>
          </a:p>
          <a:p>
            <a:pPr>
              <a:defRPr/>
            </a:pPr>
            <a:r>
              <a:rPr lang="en-US" sz="2000" b="1" dirty="0">
                <a:solidFill>
                  <a:srgbClr val="003399"/>
                </a:solidFill>
                <a:latin typeface="+mj-lt"/>
                <a:ea typeface="+mj-ea"/>
                <a:cs typeface="+mj-cs"/>
              </a:rPr>
              <a:t>PROJECT TEAM:  UConn School of Pharmacy, CT Pharmacists </a:t>
            </a:r>
            <a:r>
              <a:rPr lang="en-US" sz="2000" b="1" dirty="0" smtClean="0">
                <a:solidFill>
                  <a:srgbClr val="003399"/>
                </a:solidFill>
                <a:latin typeface="+mj-lt"/>
                <a:ea typeface="+mj-ea"/>
                <a:cs typeface="+mj-cs"/>
              </a:rPr>
              <a:t>Assn, CT DSS</a:t>
            </a:r>
            <a:endParaRPr lang="en-US" sz="2000" b="1" dirty="0">
              <a:solidFill>
                <a:srgbClr val="003399"/>
              </a:solidFill>
              <a:latin typeface="+mj-lt"/>
              <a:ea typeface="+mj-ea"/>
              <a:cs typeface="+mj-cs"/>
            </a:endParaRPr>
          </a:p>
        </p:txBody>
      </p:sp>
    </p:spTree>
    <p:extLst>
      <p:ext uri="{BB962C8B-B14F-4D97-AF65-F5344CB8AC3E}">
        <p14:creationId xmlns:p14="http://schemas.microsoft.com/office/powerpoint/2010/main" val="179612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22291" y="0"/>
            <a:ext cx="8839200" cy="1143000"/>
          </a:xfrm>
        </p:spPr>
        <p:txBody>
          <a:bodyPr>
            <a:normAutofit fontScale="90000"/>
          </a:bodyPr>
          <a:lstStyle/>
          <a:p>
            <a:r>
              <a:rPr lang="en-US" altLang="en-US" sz="4000" b="1" dirty="0">
                <a:solidFill>
                  <a:srgbClr val="003300"/>
                </a:solidFill>
                <a:latin typeface="+mn-lt"/>
              </a:rPr>
              <a:t>CT Medicaid MTM Demonstration </a:t>
            </a:r>
            <a:r>
              <a:rPr lang="en-US" altLang="en-US" sz="4000" b="1" dirty="0" smtClean="0">
                <a:solidFill>
                  <a:srgbClr val="003300"/>
                </a:solidFill>
                <a:latin typeface="+mn-lt"/>
              </a:rPr>
              <a:t>Project</a:t>
            </a:r>
            <a:endParaRPr lang="en-US" altLang="en-US" sz="4000" b="1" dirty="0">
              <a:solidFill>
                <a:srgbClr val="003300"/>
              </a:solidFill>
              <a:latin typeface="+mn-lt"/>
            </a:endParaRPr>
          </a:p>
        </p:txBody>
      </p:sp>
      <p:sp>
        <p:nvSpPr>
          <p:cNvPr id="10243" name="Content Placeholder 2"/>
          <p:cNvSpPr>
            <a:spLocks noGrp="1"/>
          </p:cNvSpPr>
          <p:nvPr>
            <p:ph idx="1"/>
          </p:nvPr>
        </p:nvSpPr>
        <p:spPr>
          <a:xfrm>
            <a:off x="1208314" y="1143000"/>
            <a:ext cx="9067800" cy="5257800"/>
          </a:xfrm>
        </p:spPr>
        <p:txBody>
          <a:bodyPr/>
          <a:lstStyle/>
          <a:p>
            <a:pPr marL="0" indent="0">
              <a:buNone/>
            </a:pPr>
            <a:r>
              <a:rPr lang="en-US" altLang="en-US" b="1" dirty="0">
                <a:solidFill>
                  <a:srgbClr val="003399"/>
                </a:solidFill>
              </a:rPr>
              <a:t>Outcomes Parameters</a:t>
            </a:r>
            <a:endParaRPr lang="en-US" altLang="en-US" b="1" dirty="0" smtClean="0">
              <a:solidFill>
                <a:srgbClr val="003399"/>
              </a:solidFill>
            </a:endParaRPr>
          </a:p>
          <a:p>
            <a:r>
              <a:rPr lang="en-US" altLang="en-US" sz="2400" b="1" dirty="0" smtClean="0"/>
              <a:t>Medication </a:t>
            </a:r>
            <a:r>
              <a:rPr lang="en-US" altLang="en-US" sz="2400" b="1" dirty="0"/>
              <a:t>discrepancies</a:t>
            </a:r>
          </a:p>
          <a:p>
            <a:pPr lvl="1">
              <a:buFont typeface="Arial" panose="020B0604020202020204" pitchFamily="34" charset="0"/>
              <a:buNone/>
            </a:pPr>
            <a:r>
              <a:rPr lang="en-US" altLang="en-US" sz="2000" dirty="0"/>
              <a:t>Data sources: EMR, Medicaid claims, patient report of actual med use at home</a:t>
            </a:r>
          </a:p>
          <a:p>
            <a:pPr>
              <a:spcBef>
                <a:spcPts val="1200"/>
              </a:spcBef>
            </a:pPr>
            <a:r>
              <a:rPr lang="en-US" altLang="en-US" sz="2400" b="1" dirty="0"/>
              <a:t>Drug Therapy problems</a:t>
            </a:r>
            <a:r>
              <a:rPr lang="en-US" altLang="en-US" sz="2400" dirty="0"/>
              <a:t> </a:t>
            </a:r>
            <a:r>
              <a:rPr lang="en-US" altLang="en-US" sz="2400" b="1" dirty="0"/>
              <a:t>(DTPs)</a:t>
            </a:r>
          </a:p>
          <a:p>
            <a:pPr lvl="1">
              <a:spcBef>
                <a:spcPct val="0"/>
              </a:spcBef>
              <a:buSzPct val="74000"/>
              <a:buFont typeface="Wingdings" panose="05000000000000000000" pitchFamily="2" charset="2"/>
              <a:buChar char="Ø"/>
            </a:pPr>
            <a:r>
              <a:rPr lang="en-US" altLang="en-US" sz="2000" dirty="0"/>
              <a:t>Unnecessary drug therapy</a:t>
            </a:r>
          </a:p>
          <a:p>
            <a:pPr lvl="1">
              <a:buSzPct val="65000"/>
              <a:buFont typeface="Wingdings" panose="05000000000000000000" pitchFamily="2" charset="2"/>
              <a:buChar char="Ø"/>
            </a:pPr>
            <a:r>
              <a:rPr lang="en-US" altLang="en-US" sz="2000" dirty="0"/>
              <a:t>Needed additional drug therapy</a:t>
            </a:r>
          </a:p>
          <a:p>
            <a:pPr lvl="1">
              <a:buSzPct val="65000"/>
              <a:buFont typeface="Wingdings" panose="05000000000000000000" pitchFamily="2" charset="2"/>
              <a:buChar char="Ø"/>
            </a:pPr>
            <a:r>
              <a:rPr lang="en-US" altLang="en-US" sz="2000" dirty="0"/>
              <a:t>Different drug needed</a:t>
            </a:r>
          </a:p>
          <a:p>
            <a:pPr lvl="1">
              <a:buSzPct val="65000"/>
              <a:buFont typeface="Wingdings" panose="05000000000000000000" pitchFamily="2" charset="2"/>
              <a:buChar char="Ø"/>
            </a:pPr>
            <a:r>
              <a:rPr lang="en-US" altLang="en-US" sz="2000" dirty="0"/>
              <a:t>Dosage too low/high</a:t>
            </a:r>
          </a:p>
          <a:p>
            <a:pPr lvl="1">
              <a:buSzPct val="65000"/>
              <a:buFont typeface="Wingdings" panose="05000000000000000000" pitchFamily="2" charset="2"/>
              <a:buChar char="Ø"/>
            </a:pPr>
            <a:r>
              <a:rPr lang="en-US" altLang="en-US" sz="2000" dirty="0"/>
              <a:t>Adverse drug reaction</a:t>
            </a:r>
          </a:p>
          <a:p>
            <a:pPr lvl="1">
              <a:buSzPct val="65000"/>
              <a:buFont typeface="Wingdings" panose="05000000000000000000" pitchFamily="2" charset="2"/>
              <a:buChar char="Ø"/>
            </a:pPr>
            <a:r>
              <a:rPr lang="en-US" altLang="en-US" sz="2000" dirty="0"/>
              <a:t>Non-adherence</a:t>
            </a:r>
          </a:p>
          <a:p>
            <a:pPr>
              <a:spcBef>
                <a:spcPts val="1200"/>
              </a:spcBef>
            </a:pPr>
            <a:r>
              <a:rPr lang="en-US" altLang="en-US" sz="2400" b="1" dirty="0"/>
              <a:t>Impact on health care costs</a:t>
            </a:r>
          </a:p>
          <a:p>
            <a:pPr lvl="1">
              <a:spcBef>
                <a:spcPts val="1200"/>
              </a:spcBef>
              <a:buNone/>
            </a:pPr>
            <a:r>
              <a:rPr lang="en-US" altLang="en-US" sz="2000" dirty="0" smtClean="0"/>
              <a:t>Examine </a:t>
            </a:r>
            <a:r>
              <a:rPr lang="en-US" altLang="en-US" sz="2000" dirty="0"/>
              <a:t>drug costs and total health care costs </a:t>
            </a:r>
            <a:r>
              <a:rPr lang="en-US" altLang="en-US" sz="2000" dirty="0" smtClean="0"/>
              <a:t>for 12 </a:t>
            </a:r>
            <a:r>
              <a:rPr lang="en-US" altLang="en-US" sz="2000" dirty="0"/>
              <a:t>months </a:t>
            </a:r>
            <a:r>
              <a:rPr lang="en-US" altLang="en-US" sz="2000" dirty="0" smtClean="0"/>
              <a:t>pre- and post-  </a:t>
            </a:r>
            <a:r>
              <a:rPr lang="en-US" altLang="en-US" sz="2000" dirty="0"/>
              <a:t>initial </a:t>
            </a:r>
            <a:r>
              <a:rPr lang="en-US" altLang="en-US" sz="2000" dirty="0" smtClean="0"/>
              <a:t>pharmacist </a:t>
            </a:r>
            <a:r>
              <a:rPr lang="en-US" altLang="en-US" sz="2000" dirty="0"/>
              <a:t>MTM </a:t>
            </a:r>
            <a:r>
              <a:rPr lang="en-US" altLang="en-US" sz="2000" dirty="0" smtClean="0"/>
              <a:t>visit (patient served as own control)</a:t>
            </a:r>
            <a:endParaRPr lang="en-US" altLang="en-US" sz="2000" dirty="0"/>
          </a:p>
        </p:txBody>
      </p:sp>
    </p:spTree>
    <p:extLst>
      <p:ext uri="{BB962C8B-B14F-4D97-AF65-F5344CB8AC3E}">
        <p14:creationId xmlns:p14="http://schemas.microsoft.com/office/powerpoint/2010/main" val="318231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Box 10"/>
          <p:cNvSpPr txBox="1">
            <a:spLocks noChangeArrowheads="1"/>
          </p:cNvSpPr>
          <p:nvPr/>
        </p:nvSpPr>
        <p:spPr bwMode="auto">
          <a:xfrm>
            <a:off x="2667000" y="1069321"/>
            <a:ext cx="8458200" cy="1293812"/>
          </a:xfrm>
          <a:prstGeom prst="rect">
            <a:avLst/>
          </a:prstGeom>
          <a:noFill/>
          <a:ln w="9525">
            <a:noFill/>
            <a:miter lim="800000"/>
            <a:headEnd/>
            <a:tailEnd/>
          </a:ln>
        </p:spPr>
        <p:txBody>
          <a:bodyPr>
            <a:spAutoFit/>
          </a:bodyPr>
          <a:lstStyle/>
          <a:p>
            <a:pPr>
              <a:lnSpc>
                <a:spcPts val="120"/>
              </a:lnSpc>
              <a:defRPr/>
            </a:pPr>
            <a:r>
              <a:rPr lang="en-US" b="1" dirty="0">
                <a:solidFill>
                  <a:srgbClr val="C00000"/>
                </a:solidFill>
                <a:latin typeface="Arial" charset="0"/>
                <a:cs typeface="Arial" charset="0"/>
              </a:rPr>
              <a:t>    Patient-Pharmacist visit in PCMH between provider visits</a:t>
            </a:r>
          </a:p>
          <a:p>
            <a:pPr lvl="1" indent="-182880">
              <a:defRPr/>
            </a:pPr>
            <a:r>
              <a:rPr lang="en-US" sz="1600" dirty="0">
                <a:latin typeface="Arial" charset="0"/>
                <a:cs typeface="Arial" charset="0"/>
              </a:rPr>
              <a:t>                  </a:t>
            </a:r>
            <a:r>
              <a:rPr lang="en-US" sz="1600" dirty="0">
                <a:cs typeface="Arial" charset="0"/>
              </a:rPr>
              <a:t>Initial visit +  follow-up visits in PCMH office</a:t>
            </a:r>
          </a:p>
          <a:p>
            <a:pPr lvl="1" indent="-346075">
              <a:defRPr/>
            </a:pPr>
            <a:r>
              <a:rPr lang="en-US" b="1" dirty="0">
                <a:solidFill>
                  <a:srgbClr val="C00000"/>
                </a:solidFill>
                <a:latin typeface="Arial" charset="0"/>
                <a:cs typeface="Arial" charset="0"/>
              </a:rPr>
              <a:t>  Integrate Data sources</a:t>
            </a:r>
            <a:r>
              <a:rPr lang="en-US" sz="1400" dirty="0">
                <a:latin typeface="Arial" charset="0"/>
                <a:cs typeface="Arial" charset="0"/>
              </a:rPr>
              <a:t>:</a:t>
            </a:r>
            <a:endParaRPr lang="en-US" sz="1600" b="1" dirty="0">
              <a:latin typeface="Arial" charset="0"/>
              <a:cs typeface="Arial" charset="0"/>
            </a:endParaRPr>
          </a:p>
          <a:p>
            <a:pPr lvl="1" indent="-346075">
              <a:lnSpc>
                <a:spcPts val="100"/>
              </a:lnSpc>
              <a:defRPr/>
            </a:pPr>
            <a:r>
              <a:rPr lang="en-US" b="1" dirty="0">
                <a:solidFill>
                  <a:srgbClr val="C00000"/>
                </a:solidFill>
                <a:latin typeface="Arial" charset="0"/>
                <a:cs typeface="Arial" charset="0"/>
              </a:rPr>
              <a:t>  </a:t>
            </a:r>
          </a:p>
          <a:p>
            <a:pPr marL="0" lvl="1" indent="-346075">
              <a:lnSpc>
                <a:spcPts val="2200"/>
              </a:lnSpc>
              <a:defRPr/>
            </a:pPr>
            <a:r>
              <a:rPr lang="en-US" b="1" dirty="0">
                <a:solidFill>
                  <a:srgbClr val="C00000"/>
                </a:solidFill>
                <a:latin typeface="Arial" charset="0"/>
                <a:cs typeface="Arial" charset="0"/>
              </a:rPr>
              <a:t>    Assessment:</a:t>
            </a:r>
            <a:r>
              <a:rPr lang="en-US" sz="1400" dirty="0">
                <a:latin typeface="Arial" charset="0"/>
                <a:cs typeface="Arial" charset="0"/>
              </a:rPr>
              <a:t> </a:t>
            </a:r>
            <a:r>
              <a:rPr lang="en-US" sz="1600" dirty="0">
                <a:cs typeface="Arial" charset="0"/>
              </a:rPr>
              <a:t>medication discrepancies and medication-related problems</a:t>
            </a:r>
          </a:p>
          <a:p>
            <a:pPr lvl="1" indent="-346075">
              <a:defRPr/>
            </a:pPr>
            <a:endParaRPr lang="en-US" sz="1400" b="1" dirty="0">
              <a:solidFill>
                <a:srgbClr val="6C0000"/>
              </a:solidFill>
              <a:latin typeface="Arial" charset="0"/>
              <a:cs typeface="Arial" charset="0"/>
            </a:endParaRPr>
          </a:p>
          <a:p>
            <a:pPr>
              <a:lnSpc>
                <a:spcPts val="1200"/>
              </a:lnSpc>
              <a:defRPr/>
            </a:pPr>
            <a:endParaRPr lang="en-US" b="1" dirty="0">
              <a:solidFill>
                <a:srgbClr val="6C0000"/>
              </a:solidFill>
              <a:latin typeface="Arial" charset="0"/>
              <a:cs typeface="Arial" charset="0"/>
            </a:endParaRPr>
          </a:p>
        </p:txBody>
      </p:sp>
      <p:sp>
        <p:nvSpPr>
          <p:cNvPr id="29700" name="TextBox 11"/>
          <p:cNvSpPr txBox="1">
            <a:spLocks noChangeArrowheads="1"/>
          </p:cNvSpPr>
          <p:nvPr/>
        </p:nvSpPr>
        <p:spPr bwMode="auto">
          <a:xfrm>
            <a:off x="2451879" y="2989730"/>
            <a:ext cx="22812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Comprehensive Med List</a:t>
            </a:r>
          </a:p>
          <a:p>
            <a:pPr algn="ctr" eaLnBrk="1" hangingPunct="1">
              <a:spcBef>
                <a:spcPct val="0"/>
              </a:spcBef>
              <a:buFontTx/>
              <a:buNone/>
            </a:pPr>
            <a:r>
              <a:rPr lang="en-US" altLang="en-US" sz="1600" b="1" dirty="0"/>
              <a:t>Medication Action Plan</a:t>
            </a:r>
          </a:p>
        </p:txBody>
      </p:sp>
      <p:sp>
        <p:nvSpPr>
          <p:cNvPr id="29701" name="TextBox 12"/>
          <p:cNvSpPr txBox="1">
            <a:spLocks noChangeArrowheads="1"/>
          </p:cNvSpPr>
          <p:nvPr/>
        </p:nvSpPr>
        <p:spPr bwMode="auto">
          <a:xfrm>
            <a:off x="7962205" y="3016624"/>
            <a:ext cx="2133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MTM Summary Report</a:t>
            </a:r>
          </a:p>
          <a:p>
            <a:pPr algn="ctr" eaLnBrk="1" hangingPunct="1">
              <a:spcBef>
                <a:spcPct val="0"/>
              </a:spcBef>
              <a:buFontTx/>
              <a:buNone/>
            </a:pPr>
            <a:r>
              <a:rPr lang="en-US" altLang="en-US" sz="1600" b="1" dirty="0"/>
              <a:t>w/ Recommendations</a:t>
            </a:r>
          </a:p>
        </p:txBody>
      </p:sp>
      <p:pic>
        <p:nvPicPr>
          <p:cNvPr id="29702" name="Picture 8" descr="http://www.medicaresolutions.com/blog/wp-content/uploads/2010/07/iStock_000010077615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4710952"/>
            <a:ext cx="14065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19064"/>
            <a:ext cx="113188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http://www.njnnetwork.com/njn/wp-content/uploads/2010/05/Pharmacist-we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5400" y="4580964"/>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594411"/>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p:nvPr/>
        </p:nvCxnSpPr>
        <p:spPr>
          <a:xfrm rot="10800000" flipV="1">
            <a:off x="3429000" y="3993776"/>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543800" y="4137211"/>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153400" y="3998258"/>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09" name="TextBox 47"/>
          <p:cNvSpPr txBox="1">
            <a:spLocks noChangeArrowheads="1"/>
          </p:cNvSpPr>
          <p:nvPr/>
        </p:nvSpPr>
        <p:spPr bwMode="auto">
          <a:xfrm>
            <a:off x="4495800" y="3507349"/>
            <a:ext cx="3563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800000"/>
                </a:solidFill>
              </a:rPr>
              <a:t>MEDICATION CARE COORDINATION</a:t>
            </a:r>
          </a:p>
        </p:txBody>
      </p:sp>
      <p:sp>
        <p:nvSpPr>
          <p:cNvPr id="29710" name="TextBox 50"/>
          <p:cNvSpPr txBox="1">
            <a:spLocks noChangeArrowheads="1"/>
          </p:cNvSpPr>
          <p:nvPr/>
        </p:nvSpPr>
        <p:spPr bwMode="auto">
          <a:xfrm>
            <a:off x="4508501" y="2438399"/>
            <a:ext cx="338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solidFill>
                  <a:srgbClr val="800000"/>
                </a:solidFill>
              </a:rPr>
              <a:t>MTM EVIDENCE-BASED REPORTS</a:t>
            </a:r>
          </a:p>
        </p:txBody>
      </p:sp>
      <p:sp>
        <p:nvSpPr>
          <p:cNvPr id="3094" name="TextBox 24"/>
          <p:cNvSpPr txBox="1">
            <a:spLocks noChangeArrowheads="1"/>
          </p:cNvSpPr>
          <p:nvPr/>
        </p:nvSpPr>
        <p:spPr bwMode="auto">
          <a:xfrm>
            <a:off x="5016500" y="3962400"/>
            <a:ext cx="927100" cy="338138"/>
          </a:xfrm>
          <a:prstGeom prst="rect">
            <a:avLst/>
          </a:prstGeom>
          <a:noFill/>
          <a:ln w="9525">
            <a:noFill/>
            <a:miter lim="800000"/>
            <a:headEnd/>
            <a:tailEnd/>
          </a:ln>
        </p:spPr>
        <p:txBody>
          <a:bodyPr wrap="none">
            <a:spAutoFit/>
          </a:bodyPr>
          <a:lstStyle/>
          <a:p>
            <a:pPr eaLnBrk="1" hangingPunct="1">
              <a:defRPr/>
            </a:pPr>
            <a:r>
              <a:rPr lang="en-US" sz="1600" dirty="0">
                <a:solidFill>
                  <a:schemeClr val="tx2">
                    <a:lumMod val="50000"/>
                  </a:schemeClr>
                </a:solidFill>
                <a:latin typeface="Calibri" pitchFamily="34" charset="0"/>
                <a:cs typeface="Arial" charset="0"/>
              </a:rPr>
              <a:t>Via   EHR</a:t>
            </a:r>
          </a:p>
        </p:txBody>
      </p:sp>
      <p:sp>
        <p:nvSpPr>
          <p:cNvPr id="29712" name="TextBox 25"/>
          <p:cNvSpPr txBox="1">
            <a:spLocks noChangeArrowheads="1"/>
          </p:cNvSpPr>
          <p:nvPr/>
        </p:nvSpPr>
        <p:spPr bwMode="auto">
          <a:xfrm>
            <a:off x="2286000" y="5661211"/>
            <a:ext cx="16400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6C0000"/>
                </a:solidFill>
              </a:rPr>
              <a:t>Patient/Caregiver</a:t>
            </a:r>
          </a:p>
        </p:txBody>
      </p:sp>
      <p:sp>
        <p:nvSpPr>
          <p:cNvPr id="29713" name="TextBox 26"/>
          <p:cNvSpPr txBox="1">
            <a:spLocks noChangeArrowheads="1"/>
          </p:cNvSpPr>
          <p:nvPr/>
        </p:nvSpPr>
        <p:spPr bwMode="auto">
          <a:xfrm>
            <a:off x="4495801" y="5663733"/>
            <a:ext cx="1766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6C0000"/>
                </a:solidFill>
              </a:rPr>
              <a:t>PCP and Specialists</a:t>
            </a:r>
          </a:p>
        </p:txBody>
      </p:sp>
      <p:sp>
        <p:nvSpPr>
          <p:cNvPr id="29714" name="TextBox 27"/>
          <p:cNvSpPr txBox="1">
            <a:spLocks noChangeArrowheads="1"/>
          </p:cNvSpPr>
          <p:nvPr/>
        </p:nvSpPr>
        <p:spPr bwMode="auto">
          <a:xfrm>
            <a:off x="6934200" y="5674658"/>
            <a:ext cx="12262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6C0000"/>
                </a:solidFill>
              </a:rPr>
              <a:t>Home Nurse</a:t>
            </a:r>
          </a:p>
        </p:txBody>
      </p:sp>
      <p:sp>
        <p:nvSpPr>
          <p:cNvPr id="29715" name="TextBox 28"/>
          <p:cNvSpPr txBox="1">
            <a:spLocks noChangeArrowheads="1"/>
          </p:cNvSpPr>
          <p:nvPr/>
        </p:nvSpPr>
        <p:spPr bwMode="auto">
          <a:xfrm>
            <a:off x="8464551" y="5661211"/>
            <a:ext cx="20562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rgbClr val="6C0000"/>
                </a:solidFill>
              </a:rPr>
              <a:t>Dispensing Pharmacist</a:t>
            </a:r>
          </a:p>
        </p:txBody>
      </p:sp>
      <p:sp>
        <p:nvSpPr>
          <p:cNvPr id="33" name="Pentagon 32"/>
          <p:cNvSpPr/>
          <p:nvPr/>
        </p:nvSpPr>
        <p:spPr>
          <a:xfrm rot="5400000">
            <a:off x="5905500" y="710452"/>
            <a:ext cx="685800" cy="41148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ounded Rectangle 33"/>
          <p:cNvSpPr/>
          <p:nvPr/>
        </p:nvSpPr>
        <p:spPr>
          <a:xfrm>
            <a:off x="5638800" y="1407458"/>
            <a:ext cx="762000" cy="228600"/>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EHR</a:t>
            </a:r>
          </a:p>
        </p:txBody>
      </p:sp>
      <p:sp>
        <p:nvSpPr>
          <p:cNvPr id="38" name="Rounded Rectangle 37"/>
          <p:cNvSpPr/>
          <p:nvPr/>
        </p:nvSpPr>
        <p:spPr>
          <a:xfrm>
            <a:off x="6400800" y="1407458"/>
            <a:ext cx="1143000" cy="228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Rx Claims</a:t>
            </a:r>
          </a:p>
        </p:txBody>
      </p:sp>
      <p:sp>
        <p:nvSpPr>
          <p:cNvPr id="40" name="Rounded Rectangle 39"/>
          <p:cNvSpPr/>
          <p:nvPr/>
        </p:nvSpPr>
        <p:spPr>
          <a:xfrm>
            <a:off x="7467600" y="1407458"/>
            <a:ext cx="1447800" cy="229721"/>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Patient Report</a:t>
            </a:r>
          </a:p>
        </p:txBody>
      </p:sp>
      <p:sp>
        <p:nvSpPr>
          <p:cNvPr id="31" name="Title 1"/>
          <p:cNvSpPr txBox="1">
            <a:spLocks/>
          </p:cNvSpPr>
          <p:nvPr/>
        </p:nvSpPr>
        <p:spPr bwMode="auto">
          <a:xfrm>
            <a:off x="1828800" y="-228600"/>
            <a:ext cx="8229600" cy="1143000"/>
          </a:xfrm>
          <a:prstGeom prst="rect">
            <a:avLst/>
          </a:prstGeom>
          <a:noFill/>
          <a:ln w="9525">
            <a:noFill/>
            <a:miter lim="800000"/>
            <a:headEnd/>
            <a:tailEnd/>
          </a:ln>
        </p:spPr>
        <p:txBody>
          <a:bodyPr anchor="ctr"/>
          <a:lstStyle/>
          <a:p>
            <a:pPr algn="ctr">
              <a:tabLst>
                <a:tab pos="4748213" algn="l"/>
              </a:tabLst>
              <a:defRPr/>
            </a:pPr>
            <a:r>
              <a:rPr lang="en-US" sz="3600" b="1" dirty="0">
                <a:solidFill>
                  <a:srgbClr val="003300"/>
                </a:solidFill>
                <a:ea typeface="+mj-ea"/>
                <a:cs typeface="Arial" charset="0"/>
              </a:rPr>
              <a:t>CT Medicaid MTM </a:t>
            </a:r>
            <a:r>
              <a:rPr lang="en-US" sz="3600" b="1" dirty="0" smtClean="0">
                <a:solidFill>
                  <a:srgbClr val="003300"/>
                </a:solidFill>
                <a:ea typeface="+mj-ea"/>
                <a:cs typeface="Arial" charset="0"/>
              </a:rPr>
              <a:t>Workflow</a:t>
            </a:r>
            <a:endParaRPr lang="en-US" sz="3600" b="1" dirty="0">
              <a:solidFill>
                <a:srgbClr val="003300"/>
              </a:solidFill>
              <a:ea typeface="+mj-ea"/>
              <a:cs typeface="Arial" charset="0"/>
            </a:endParaRPr>
          </a:p>
        </p:txBody>
      </p:sp>
      <p:pic>
        <p:nvPicPr>
          <p:cNvPr id="2972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140323"/>
            <a:ext cx="10096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1" y="2186267"/>
            <a:ext cx="1076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p:nvPr/>
        </p:nvCxnSpPr>
        <p:spPr>
          <a:xfrm flipH="1">
            <a:off x="5410200" y="4204446"/>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Pentagon 42"/>
          <p:cNvSpPr/>
          <p:nvPr/>
        </p:nvSpPr>
        <p:spPr>
          <a:xfrm rot="5400000">
            <a:off x="6019800" y="1999129"/>
            <a:ext cx="533400" cy="3581400"/>
          </a:xfrm>
          <a:prstGeom prst="homePlate">
            <a:avLst>
              <a:gd name="adj" fmla="val 4723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Picture 29" descr="experience-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36714" y="1017493"/>
            <a:ext cx="1258887"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Arrow Connector 34"/>
          <p:cNvCxnSpPr/>
          <p:nvPr/>
        </p:nvCxnSpPr>
        <p:spPr>
          <a:xfrm>
            <a:off x="3124200" y="3659841"/>
            <a:ext cx="0" cy="791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48397" y="3119718"/>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44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304800"/>
            <a:ext cx="8229600" cy="1143000"/>
          </a:xfrm>
        </p:spPr>
        <p:txBody>
          <a:bodyPr/>
          <a:lstStyle/>
          <a:p>
            <a:pPr algn="ctr">
              <a:tabLst>
                <a:tab pos="4748213" algn="l"/>
              </a:tabLst>
            </a:pPr>
            <a:r>
              <a:rPr lang="en-US" altLang="en-US" sz="3600" b="1" dirty="0">
                <a:solidFill>
                  <a:srgbClr val="003300"/>
                </a:solidFill>
                <a:latin typeface="+mn-lt"/>
                <a:cs typeface="Arial" panose="020B0604020202020204" pitchFamily="34" charset="0"/>
              </a:rPr>
              <a:t>CT Medicaid MTM - Key Findings</a:t>
            </a:r>
          </a:p>
        </p:txBody>
      </p:sp>
      <p:sp>
        <p:nvSpPr>
          <p:cNvPr id="3" name="Content Placeholder 2"/>
          <p:cNvSpPr>
            <a:spLocks noGrp="1"/>
          </p:cNvSpPr>
          <p:nvPr>
            <p:ph idx="1"/>
          </p:nvPr>
        </p:nvSpPr>
        <p:spPr>
          <a:xfrm>
            <a:off x="1644971" y="747258"/>
            <a:ext cx="9227636" cy="4525963"/>
          </a:xfrm>
        </p:spPr>
        <p:txBody>
          <a:bodyPr rtlCol="0">
            <a:noAutofit/>
          </a:bodyPr>
          <a:lstStyle/>
          <a:p>
            <a:pPr marL="339725" indent="-339725">
              <a:buNone/>
              <a:defRPr/>
            </a:pPr>
            <a:r>
              <a:rPr lang="en-US" sz="2200" b="1" dirty="0">
                <a:solidFill>
                  <a:srgbClr val="003399"/>
                </a:solidFill>
                <a:cs typeface="Arial" pitchFamily="34" charset="0"/>
              </a:rPr>
              <a:t>CT Medicaid beneficiaries have complex medication regimens</a:t>
            </a:r>
            <a:endParaRPr lang="en-US" sz="2200" dirty="0">
              <a:solidFill>
                <a:srgbClr val="003399"/>
              </a:solidFill>
              <a:cs typeface="Arial" pitchFamily="34" charset="0"/>
            </a:endParaRPr>
          </a:p>
          <a:p>
            <a:pPr marL="342900" lvl="1" indent="284163">
              <a:lnSpc>
                <a:spcPts val="1500"/>
              </a:lnSpc>
              <a:spcBef>
                <a:spcPct val="0"/>
              </a:spcBef>
              <a:buFont typeface="Wingdings" pitchFamily="2" charset="2"/>
              <a:buChar char="ü"/>
              <a:defRPr/>
            </a:pPr>
            <a:r>
              <a:rPr lang="en-US" sz="1600" dirty="0">
                <a:cs typeface="Arial" pitchFamily="34" charset="0"/>
              </a:rPr>
              <a:t>Medical conditions ~9-10/ptnt , chronic medications ~ 15-16/ptnt</a:t>
            </a:r>
          </a:p>
          <a:p>
            <a:pPr marL="342900" lvl="1" indent="284163">
              <a:lnSpc>
                <a:spcPts val="1500"/>
              </a:lnSpc>
              <a:spcBef>
                <a:spcPct val="0"/>
              </a:spcBef>
              <a:buFont typeface="Wingdings" pitchFamily="2" charset="2"/>
              <a:buChar char="ü"/>
              <a:defRPr/>
            </a:pPr>
            <a:r>
              <a:rPr lang="en-US" sz="1600" dirty="0">
                <a:cs typeface="Arial" pitchFamily="34" charset="0"/>
              </a:rPr>
              <a:t>Pain, GI, Dyslipidemia, HBP, Asthma/COPD, Diabetes, Depression</a:t>
            </a:r>
          </a:p>
          <a:p>
            <a:pPr marL="342900" lvl="1" indent="284163">
              <a:lnSpc>
                <a:spcPts val="1500"/>
              </a:lnSpc>
              <a:spcBef>
                <a:spcPct val="0"/>
              </a:spcBef>
              <a:buFont typeface="Wingdings" pitchFamily="2" charset="2"/>
              <a:buChar char="ü"/>
              <a:defRPr/>
            </a:pPr>
            <a:r>
              <a:rPr lang="en-US" sz="1600" dirty="0">
                <a:cs typeface="Arial" pitchFamily="34" charset="0"/>
              </a:rPr>
              <a:t>Mean Age – 51 yrs,  Female – 71%</a:t>
            </a:r>
          </a:p>
          <a:p>
            <a:pPr marL="342900" lvl="1" indent="284163">
              <a:lnSpc>
                <a:spcPts val="1500"/>
              </a:lnSpc>
              <a:spcBef>
                <a:spcPct val="0"/>
              </a:spcBef>
              <a:buFont typeface="Wingdings" pitchFamily="2" charset="2"/>
              <a:buChar char="ü"/>
              <a:defRPr/>
            </a:pPr>
            <a:r>
              <a:rPr lang="en-US" sz="1600" dirty="0">
                <a:cs typeface="Arial" pitchFamily="34" charset="0"/>
              </a:rPr>
              <a:t>410 patient visits, 88 patients, 20 providers in 5 primary care </a:t>
            </a:r>
            <a:r>
              <a:rPr lang="en-US" sz="1600" dirty="0" smtClean="0">
                <a:cs typeface="Arial" pitchFamily="34" charset="0"/>
              </a:rPr>
              <a:t>sites</a:t>
            </a:r>
          </a:p>
          <a:p>
            <a:pPr marL="342900" lvl="1" indent="284163">
              <a:lnSpc>
                <a:spcPts val="1500"/>
              </a:lnSpc>
              <a:spcBef>
                <a:spcPct val="0"/>
              </a:spcBef>
              <a:buFont typeface="Wingdings" pitchFamily="2" charset="2"/>
              <a:buChar char="ü"/>
              <a:defRPr/>
            </a:pPr>
            <a:endParaRPr lang="en-US" sz="1400" dirty="0">
              <a:cs typeface="Arial" pitchFamily="34" charset="0"/>
            </a:endParaRPr>
          </a:p>
          <a:p>
            <a:pPr marL="342900" lvl="1" indent="284163">
              <a:lnSpc>
                <a:spcPts val="500"/>
              </a:lnSpc>
              <a:spcBef>
                <a:spcPct val="0"/>
              </a:spcBef>
              <a:buFont typeface="Wingdings" pitchFamily="2" charset="2"/>
              <a:buChar char="ü"/>
              <a:defRPr/>
            </a:pPr>
            <a:endParaRPr lang="en-US" sz="1800" b="1" dirty="0">
              <a:cs typeface="Arial" pitchFamily="34" charset="0"/>
            </a:endParaRPr>
          </a:p>
          <a:p>
            <a:pPr marL="342900" lvl="1" indent="-295275">
              <a:lnSpc>
                <a:spcPts val="1900"/>
              </a:lnSpc>
              <a:spcBef>
                <a:spcPct val="0"/>
              </a:spcBef>
              <a:buNone/>
              <a:defRPr/>
            </a:pPr>
            <a:r>
              <a:rPr lang="en-US" sz="2200" b="1" dirty="0">
                <a:solidFill>
                  <a:srgbClr val="003399"/>
                </a:solidFill>
                <a:cs typeface="Arial" pitchFamily="34" charset="0"/>
              </a:rPr>
              <a:t>Medication discrepancies (n= 3248)</a:t>
            </a:r>
          </a:p>
          <a:p>
            <a:pPr marL="342900" lvl="1" indent="-295275">
              <a:lnSpc>
                <a:spcPts val="1900"/>
              </a:lnSpc>
              <a:spcBef>
                <a:spcPct val="0"/>
              </a:spcBef>
              <a:buNone/>
              <a:defRPr/>
            </a:pPr>
            <a:r>
              <a:rPr lang="en-US" sz="1800" i="1" dirty="0"/>
              <a:t>  </a:t>
            </a:r>
            <a:r>
              <a:rPr lang="en-US" sz="2000" i="1" dirty="0"/>
              <a:t>… </a:t>
            </a:r>
            <a:r>
              <a:rPr lang="en-US" sz="1400" i="1" dirty="0"/>
              <a:t>inconsistency in the drug, dose, frequency, route, quantity dispensed, or current medication use by the patient between the Medicaid claims, EHR medication list, or patient’s report of actual medication use at home.  </a:t>
            </a:r>
          </a:p>
          <a:p>
            <a:pPr marL="342900" lvl="1" indent="-295275">
              <a:lnSpc>
                <a:spcPts val="1900"/>
              </a:lnSpc>
              <a:spcBef>
                <a:spcPct val="0"/>
              </a:spcBef>
              <a:buNone/>
              <a:defRPr/>
            </a:pPr>
            <a:r>
              <a:rPr lang="en-US" sz="1600" i="1" dirty="0">
                <a:solidFill>
                  <a:srgbClr val="C00000"/>
                </a:solidFill>
                <a:cs typeface="Arial" pitchFamily="34" charset="0"/>
              </a:rPr>
              <a:t>          </a:t>
            </a:r>
            <a:r>
              <a:rPr lang="en-US" sz="1800" dirty="0">
                <a:solidFill>
                  <a:srgbClr val="C00000"/>
                </a:solidFill>
                <a:cs typeface="Arial" pitchFamily="34" charset="0"/>
              </a:rPr>
              <a:t>50% were discontinued meds (by prescriber or patient); 39%  had drug or dose </a:t>
            </a:r>
            <a:r>
              <a:rPr lang="en-US" sz="1800" dirty="0" smtClean="0">
                <a:solidFill>
                  <a:srgbClr val="C00000"/>
                </a:solidFill>
                <a:cs typeface="Arial" pitchFamily="34" charset="0"/>
              </a:rPr>
              <a:t>omitted</a:t>
            </a:r>
          </a:p>
          <a:p>
            <a:pPr marL="342900" lvl="1" indent="-295275">
              <a:lnSpc>
                <a:spcPts val="1900"/>
              </a:lnSpc>
              <a:spcBef>
                <a:spcPct val="0"/>
              </a:spcBef>
              <a:buNone/>
              <a:defRPr/>
            </a:pPr>
            <a:endParaRPr lang="en-US" sz="1800" dirty="0">
              <a:solidFill>
                <a:srgbClr val="C00000"/>
              </a:solidFill>
              <a:cs typeface="Arial" pitchFamily="34" charset="0"/>
            </a:endParaRPr>
          </a:p>
          <a:p>
            <a:pPr marL="342900" lvl="1" indent="-295275">
              <a:lnSpc>
                <a:spcPts val="600"/>
              </a:lnSpc>
              <a:spcBef>
                <a:spcPct val="0"/>
              </a:spcBef>
              <a:buNone/>
              <a:defRPr/>
            </a:pPr>
            <a:r>
              <a:rPr lang="en-US" sz="2200" dirty="0">
                <a:solidFill>
                  <a:srgbClr val="C00000"/>
                </a:solidFill>
                <a:cs typeface="Arial" pitchFamily="34" charset="0"/>
              </a:rPr>
              <a:t>   </a:t>
            </a:r>
            <a:endParaRPr lang="en-US" sz="2200" b="1" dirty="0">
              <a:cs typeface="Arial" pitchFamily="34" charset="0"/>
            </a:endParaRPr>
          </a:p>
          <a:p>
            <a:pPr marL="342900" lvl="1" indent="-295275">
              <a:lnSpc>
                <a:spcPts val="1925"/>
              </a:lnSpc>
              <a:spcBef>
                <a:spcPct val="0"/>
              </a:spcBef>
              <a:buNone/>
              <a:defRPr/>
            </a:pPr>
            <a:r>
              <a:rPr lang="en-US" sz="2100" b="1" dirty="0">
                <a:solidFill>
                  <a:srgbClr val="003399"/>
                </a:solidFill>
                <a:cs typeface="Arial" pitchFamily="34" charset="0"/>
              </a:rPr>
              <a:t>Medication-related problems </a:t>
            </a:r>
            <a:r>
              <a:rPr lang="en-US" sz="2100" b="1" dirty="0" smtClean="0">
                <a:solidFill>
                  <a:srgbClr val="003399"/>
                </a:solidFill>
                <a:cs typeface="Arial" pitchFamily="34" charset="0"/>
              </a:rPr>
              <a:t>= 917 </a:t>
            </a:r>
            <a:r>
              <a:rPr lang="en-US" sz="2100" dirty="0" smtClean="0">
                <a:cs typeface="Arial" pitchFamily="34" charset="0"/>
              </a:rPr>
              <a:t>(mean = 2.3/encounter)</a:t>
            </a:r>
            <a:endParaRPr lang="en-US" sz="2100" dirty="0">
              <a:cs typeface="Arial" pitchFamily="34" charset="0"/>
            </a:endParaRPr>
          </a:p>
          <a:p>
            <a:pPr>
              <a:buNone/>
              <a:defRPr/>
            </a:pPr>
            <a:endParaRPr lang="en-US" sz="2200" b="1" dirty="0">
              <a:cs typeface="Arial" pitchFamily="34" charset="0"/>
            </a:endParaRPr>
          </a:p>
          <a:p>
            <a:pPr>
              <a:buNone/>
              <a:defRPr/>
            </a:pPr>
            <a:endParaRPr lang="en-US" sz="2200" b="1" dirty="0">
              <a:cs typeface="Arial" pitchFamily="34" charset="0"/>
            </a:endParaRPr>
          </a:p>
          <a:p>
            <a:pPr>
              <a:buNone/>
              <a:defRPr/>
            </a:pPr>
            <a:endParaRPr lang="en-US" sz="2200" b="1" dirty="0">
              <a:cs typeface="Arial" pitchFamily="34" charset="0"/>
            </a:endParaRPr>
          </a:p>
          <a:p>
            <a:pPr>
              <a:buNone/>
              <a:defRPr/>
            </a:pPr>
            <a:endParaRPr lang="en-US" sz="2200" b="1" dirty="0">
              <a:cs typeface="Arial" pitchFamily="34" charset="0"/>
            </a:endParaRPr>
          </a:p>
          <a:p>
            <a:pPr>
              <a:buNone/>
              <a:defRPr/>
            </a:pPr>
            <a:endParaRPr lang="en-US" sz="2200" b="1" dirty="0">
              <a:cs typeface="Arial" pitchFamily="34" charset="0"/>
            </a:endParaRPr>
          </a:p>
          <a:p>
            <a:pPr lvl="1" indent="-684213">
              <a:spcBef>
                <a:spcPts val="0"/>
              </a:spcBef>
              <a:buNone/>
              <a:defRPr/>
            </a:pPr>
            <a:endParaRPr lang="en-US" sz="2000" b="1" dirty="0">
              <a:cs typeface="Arial" pitchFamily="34" charset="0"/>
            </a:endParaRPr>
          </a:p>
          <a:p>
            <a:pPr lvl="1" indent="-684213">
              <a:spcBef>
                <a:spcPts val="0"/>
              </a:spcBef>
              <a:buNone/>
              <a:defRPr/>
            </a:pPr>
            <a:endParaRPr lang="en-US" sz="1600" dirty="0">
              <a:cs typeface="Arial" pitchFamily="34" charset="0"/>
            </a:endParaRPr>
          </a:p>
          <a:p>
            <a:pPr lvl="1" indent="-684213">
              <a:spcBef>
                <a:spcPts val="0"/>
              </a:spcBef>
              <a:buNone/>
              <a:defRPr/>
            </a:pPr>
            <a:r>
              <a:rPr lang="en-US" sz="1600" dirty="0" smtClean="0">
                <a:cs typeface="Arial" pitchFamily="34" charset="0"/>
              </a:rPr>
              <a:t>                              Source</a:t>
            </a:r>
            <a:r>
              <a:rPr lang="en-US" sz="1600" dirty="0">
                <a:cs typeface="Arial" pitchFamily="34" charset="0"/>
              </a:rPr>
              <a:t>:  Smith MA, et al</a:t>
            </a:r>
            <a:r>
              <a:rPr lang="en-US" sz="1600" i="1" dirty="0">
                <a:cs typeface="Arial" pitchFamily="34" charset="0"/>
              </a:rPr>
              <a:t>. Health Affairs (</a:t>
            </a:r>
            <a:r>
              <a:rPr lang="en-US" sz="1600" dirty="0">
                <a:cs typeface="Arial" pitchFamily="34" charset="0"/>
              </a:rPr>
              <a:t>April 2011) Vol </a:t>
            </a:r>
            <a:r>
              <a:rPr lang="en-US" sz="1600" dirty="0"/>
              <a:t>30:646-654</a:t>
            </a:r>
            <a:endParaRPr lang="en-US" sz="1600" dirty="0">
              <a:cs typeface="Arial" pitchFamily="34" charset="0"/>
            </a:endParaRPr>
          </a:p>
          <a:p>
            <a:pPr>
              <a:defRPr/>
            </a:pPr>
            <a:endParaRPr lang="en-US" sz="2000" dirty="0">
              <a:cs typeface="Arial" pitchFamily="34" charset="0"/>
            </a:endParaRPr>
          </a:p>
          <a:p>
            <a:pPr>
              <a:buNone/>
              <a:defRPr/>
            </a:pPr>
            <a:endParaRPr lang="en-US" sz="2400" b="1" dirty="0">
              <a:cs typeface="Arial" pitchFamily="34" charset="0"/>
            </a:endParaRPr>
          </a:p>
          <a:p>
            <a:pPr>
              <a:buNone/>
              <a:defRPr/>
            </a:pPr>
            <a:endParaRPr lang="en-US" sz="2400" b="1" dirty="0">
              <a:cs typeface="Arial" pitchFamily="34" charset="0"/>
            </a:endParaRPr>
          </a:p>
          <a:p>
            <a:pPr>
              <a:buFont typeface="Arial" charset="0"/>
              <a:buChar char="•"/>
              <a:defRPr/>
            </a:pPr>
            <a:endParaRPr lang="en-US" dirty="0"/>
          </a:p>
        </p:txBody>
      </p:sp>
      <p:sp>
        <p:nvSpPr>
          <p:cNvPr id="297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D8DA6-3FFB-423E-88DE-83FC5097FF48}" type="slidenum">
              <a:rPr lang="en-US" altLang="en-US" sz="1200">
                <a:solidFill>
                  <a:srgbClr val="898989"/>
                </a:solidFill>
                <a:latin typeface="Arial" panose="020B0604020202020204" pitchFamily="34" charset="0"/>
              </a:rPr>
              <a:pPr>
                <a:spcBef>
                  <a:spcPct val="0"/>
                </a:spcBef>
                <a:buFontTx/>
                <a:buNone/>
              </a:pPr>
              <a:t>9</a:t>
            </a:fld>
            <a:endParaRPr lang="en-US" altLang="en-US" sz="1200" dirty="0">
              <a:solidFill>
                <a:srgbClr val="898989"/>
              </a:solidFill>
              <a:latin typeface="Arial" panose="020B0604020202020204"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4047208413"/>
              </p:ext>
            </p:extLst>
          </p:nvPr>
        </p:nvGraphicFramePr>
        <p:xfrm>
          <a:off x="2433918" y="3791995"/>
          <a:ext cx="7005917" cy="1996620"/>
        </p:xfrm>
        <a:graphic>
          <a:graphicData uri="http://schemas.openxmlformats.org/drawingml/2006/table">
            <a:tbl>
              <a:tblPr firstRow="1" bandRow="1">
                <a:tableStyleId>{5C22544A-7EE6-4342-B048-85BDC9FD1C3A}</a:tableStyleId>
              </a:tblPr>
              <a:tblGrid>
                <a:gridCol w="6118411"/>
                <a:gridCol w="887506"/>
              </a:tblGrid>
              <a:tr h="345643">
                <a:tc>
                  <a:txBody>
                    <a:bodyPr/>
                    <a:lstStyle/>
                    <a:p>
                      <a:pPr algn="ctr"/>
                      <a:r>
                        <a:rPr lang="en-US" sz="2000" b="0" dirty="0" smtClean="0">
                          <a:solidFill>
                            <a:srgbClr val="003300"/>
                          </a:solidFill>
                        </a:rPr>
                        <a:t>Most Frequent MRPs</a:t>
                      </a:r>
                      <a:endParaRPr lang="en-US" sz="2000" b="0" dirty="0">
                        <a:solidFill>
                          <a:srgbClr val="003300"/>
                        </a:solidFill>
                      </a:endParaRPr>
                    </a:p>
                  </a:txBody>
                  <a:tcPr marT="45735" marB="45735">
                    <a:solidFill>
                      <a:srgbClr val="A6C9E8"/>
                    </a:solidFill>
                  </a:tcPr>
                </a:tc>
                <a:tc>
                  <a:txBody>
                    <a:bodyPr/>
                    <a:lstStyle/>
                    <a:p>
                      <a:pPr algn="ctr"/>
                      <a:r>
                        <a:rPr lang="en-US" sz="1500" dirty="0" smtClean="0">
                          <a:solidFill>
                            <a:schemeClr val="tx1"/>
                          </a:solidFill>
                        </a:rPr>
                        <a:t> %</a:t>
                      </a:r>
                      <a:endParaRPr lang="en-US" sz="1500" dirty="0">
                        <a:solidFill>
                          <a:schemeClr val="tx1"/>
                        </a:solidFill>
                      </a:endParaRPr>
                    </a:p>
                  </a:txBody>
                  <a:tcPr marT="45735" marB="45735">
                    <a:solidFill>
                      <a:srgbClr val="A6C9E8"/>
                    </a:solidFill>
                  </a:tcPr>
                </a:tc>
              </a:tr>
              <a:tr h="257451">
                <a:tc>
                  <a:txBody>
                    <a:bodyPr/>
                    <a:lstStyle/>
                    <a:p>
                      <a:r>
                        <a:rPr lang="en-US" sz="1500" dirty="0" smtClean="0"/>
                        <a:t>Needs additional</a:t>
                      </a:r>
                      <a:r>
                        <a:rPr lang="en-US" sz="1500" baseline="0" dirty="0" smtClean="0"/>
                        <a:t> therapy /drugs not needed (evidence-based guidelines)</a:t>
                      </a:r>
                      <a:endParaRPr lang="en-US" sz="1500" dirty="0"/>
                    </a:p>
                  </a:txBody>
                  <a:tcPr marT="45735" marB="45735">
                    <a:solidFill>
                      <a:srgbClr val="00B050">
                        <a:alpha val="56000"/>
                      </a:srgbClr>
                    </a:solidFill>
                  </a:tcPr>
                </a:tc>
                <a:tc>
                  <a:txBody>
                    <a:bodyPr/>
                    <a:lstStyle/>
                    <a:p>
                      <a:pPr algn="ctr"/>
                      <a:r>
                        <a:rPr lang="en-US" sz="1500" dirty="0" smtClean="0"/>
                        <a:t>30</a:t>
                      </a:r>
                      <a:endParaRPr lang="en-US" sz="1500" dirty="0"/>
                    </a:p>
                  </a:txBody>
                  <a:tcPr marT="45735" marB="45735">
                    <a:solidFill>
                      <a:srgbClr val="00B050">
                        <a:alpha val="56000"/>
                      </a:srgbClr>
                    </a:solidFill>
                  </a:tcPr>
                </a:tc>
              </a:tr>
              <a:tr h="257451">
                <a:tc>
                  <a:txBody>
                    <a:bodyPr/>
                    <a:lstStyle/>
                    <a:p>
                      <a:r>
                        <a:rPr lang="en-US" sz="1500" dirty="0" smtClean="0"/>
                        <a:t>Dose too low</a:t>
                      </a:r>
                      <a:endParaRPr lang="en-US" sz="1500" dirty="0"/>
                    </a:p>
                  </a:txBody>
                  <a:tcPr marT="45735" marB="45735">
                    <a:solidFill>
                      <a:srgbClr val="00B050">
                        <a:alpha val="56000"/>
                      </a:srgbClr>
                    </a:solidFill>
                  </a:tcPr>
                </a:tc>
                <a:tc>
                  <a:txBody>
                    <a:bodyPr/>
                    <a:lstStyle/>
                    <a:p>
                      <a:pPr algn="ctr"/>
                      <a:r>
                        <a:rPr lang="en-US" sz="1500" dirty="0" smtClean="0"/>
                        <a:t>16</a:t>
                      </a:r>
                      <a:endParaRPr lang="en-US" sz="1500" dirty="0"/>
                    </a:p>
                  </a:txBody>
                  <a:tcPr marT="45735" marB="45735">
                    <a:solidFill>
                      <a:srgbClr val="00B050">
                        <a:alpha val="56000"/>
                      </a:srgbClr>
                    </a:solidFill>
                  </a:tcPr>
                </a:tc>
              </a:tr>
              <a:tr h="257451">
                <a:tc>
                  <a:txBody>
                    <a:bodyPr/>
                    <a:lstStyle/>
                    <a:p>
                      <a:r>
                        <a:rPr lang="en-US" sz="1500" dirty="0" smtClean="0"/>
                        <a:t>Adverse drug event /drug interaction</a:t>
                      </a:r>
                      <a:endParaRPr lang="en-US" sz="1500" dirty="0">
                        <a:solidFill>
                          <a:schemeClr val="tx1"/>
                        </a:solidFill>
                      </a:endParaRPr>
                    </a:p>
                  </a:txBody>
                  <a:tcPr marT="45735" marB="45735">
                    <a:solidFill>
                      <a:srgbClr val="FFC000">
                        <a:alpha val="44000"/>
                      </a:srgbClr>
                    </a:solidFill>
                  </a:tcPr>
                </a:tc>
                <a:tc>
                  <a:txBody>
                    <a:bodyPr/>
                    <a:lstStyle/>
                    <a:p>
                      <a:pPr algn="ctr"/>
                      <a:r>
                        <a:rPr lang="en-US" sz="1500" dirty="0" smtClean="0"/>
                        <a:t>16</a:t>
                      </a:r>
                      <a:endParaRPr lang="en-US" sz="1500" dirty="0"/>
                    </a:p>
                  </a:txBody>
                  <a:tcPr marT="45735" marB="45735">
                    <a:solidFill>
                      <a:srgbClr val="FFC000">
                        <a:alpha val="44000"/>
                      </a:srgbClr>
                    </a:solidFill>
                  </a:tcPr>
                </a:tc>
              </a:tr>
              <a:tr h="257451">
                <a:tc>
                  <a:txBody>
                    <a:bodyPr/>
                    <a:lstStyle/>
                    <a:p>
                      <a:r>
                        <a:rPr lang="en-US" sz="1500" dirty="0" smtClean="0"/>
                        <a:t>Adherence - Ptnt doesn’t understand med use</a:t>
                      </a:r>
                      <a:r>
                        <a:rPr lang="en-US" sz="1500" baseline="0" dirty="0" smtClean="0"/>
                        <a:t> instructions</a:t>
                      </a:r>
                      <a:endParaRPr lang="en-US" sz="1500" dirty="0"/>
                    </a:p>
                  </a:txBody>
                  <a:tcPr marT="45735" marB="45735">
                    <a:solidFill>
                      <a:srgbClr val="CC99FF">
                        <a:alpha val="46000"/>
                      </a:srgbClr>
                    </a:solidFill>
                  </a:tcPr>
                </a:tc>
                <a:tc>
                  <a:txBody>
                    <a:bodyPr/>
                    <a:lstStyle/>
                    <a:p>
                      <a:pPr algn="ctr"/>
                      <a:r>
                        <a:rPr lang="en-US" sz="1500" dirty="0" smtClean="0"/>
                        <a:t>11</a:t>
                      </a:r>
                      <a:endParaRPr lang="en-US" sz="1500" dirty="0"/>
                    </a:p>
                  </a:txBody>
                  <a:tcPr marT="45735" marB="45735">
                    <a:solidFill>
                      <a:srgbClr val="CC99FF">
                        <a:alpha val="46000"/>
                      </a:srgbClr>
                    </a:solidFill>
                  </a:tcPr>
                </a:tc>
              </a:tr>
              <a:tr h="257451">
                <a:tc>
                  <a:txBody>
                    <a:bodyPr/>
                    <a:lstStyle/>
                    <a:p>
                      <a:r>
                        <a:rPr lang="en-US" sz="1500" dirty="0" smtClean="0"/>
                        <a:t>Adherence - Ptnt prefers not to take/forgets</a:t>
                      </a:r>
                      <a:endParaRPr lang="en-US" sz="1500" dirty="0"/>
                    </a:p>
                  </a:txBody>
                  <a:tcPr marT="45735" marB="45735">
                    <a:solidFill>
                      <a:srgbClr val="CC99FF">
                        <a:alpha val="46000"/>
                      </a:srgbClr>
                    </a:solidFill>
                  </a:tcPr>
                </a:tc>
                <a:tc>
                  <a:txBody>
                    <a:bodyPr/>
                    <a:lstStyle/>
                    <a:p>
                      <a:pPr algn="ctr"/>
                      <a:r>
                        <a:rPr lang="en-US" sz="1500" dirty="0" smtClean="0"/>
                        <a:t>12</a:t>
                      </a:r>
                      <a:endParaRPr lang="en-US" sz="1500" dirty="0"/>
                    </a:p>
                  </a:txBody>
                  <a:tcPr marT="45735" marB="45735">
                    <a:solidFill>
                      <a:srgbClr val="CC99FF">
                        <a:alpha val="46000"/>
                      </a:srgbClr>
                    </a:solidFill>
                  </a:tcPr>
                </a:tc>
              </a:tr>
            </a:tbl>
          </a:graphicData>
        </a:graphic>
      </p:graphicFrame>
      <p:sp>
        <p:nvSpPr>
          <p:cNvPr id="2" name="TextBox 1"/>
          <p:cNvSpPr txBox="1"/>
          <p:nvPr/>
        </p:nvSpPr>
        <p:spPr>
          <a:xfrm>
            <a:off x="966740" y="4373446"/>
            <a:ext cx="1460015" cy="369332"/>
          </a:xfrm>
          <a:prstGeom prst="rect">
            <a:avLst/>
          </a:prstGeom>
          <a:noFill/>
        </p:spPr>
        <p:txBody>
          <a:bodyPr wrap="none" rtlCol="0">
            <a:spAutoFit/>
          </a:bodyPr>
          <a:lstStyle/>
          <a:p>
            <a:r>
              <a:rPr lang="en-US" b="1" dirty="0" smtClean="0">
                <a:solidFill>
                  <a:srgbClr val="00B050"/>
                </a:solidFill>
              </a:rPr>
              <a:t>PRESCRIBING</a:t>
            </a:r>
            <a:endParaRPr lang="en-US" b="1" dirty="0">
              <a:solidFill>
                <a:srgbClr val="00B050"/>
              </a:solidFill>
            </a:endParaRPr>
          </a:p>
        </p:txBody>
      </p:sp>
      <p:sp>
        <p:nvSpPr>
          <p:cNvPr id="7" name="TextBox 6"/>
          <p:cNvSpPr txBox="1"/>
          <p:nvPr/>
        </p:nvSpPr>
        <p:spPr>
          <a:xfrm>
            <a:off x="1544398" y="4823333"/>
            <a:ext cx="882357" cy="369332"/>
          </a:xfrm>
          <a:prstGeom prst="rect">
            <a:avLst/>
          </a:prstGeom>
          <a:noFill/>
        </p:spPr>
        <p:txBody>
          <a:bodyPr wrap="none" rtlCol="0">
            <a:spAutoFit/>
          </a:bodyPr>
          <a:lstStyle/>
          <a:p>
            <a:r>
              <a:rPr lang="en-US" b="1" dirty="0" smtClean="0">
                <a:solidFill>
                  <a:srgbClr val="FF9900"/>
                </a:solidFill>
              </a:rPr>
              <a:t>SAFETY</a:t>
            </a:r>
            <a:endParaRPr lang="en-US" b="1" dirty="0">
              <a:solidFill>
                <a:srgbClr val="FF9900"/>
              </a:solidFill>
            </a:endParaRPr>
          </a:p>
        </p:txBody>
      </p:sp>
      <p:sp>
        <p:nvSpPr>
          <p:cNvPr id="8" name="TextBox 7"/>
          <p:cNvSpPr txBox="1"/>
          <p:nvPr/>
        </p:nvSpPr>
        <p:spPr>
          <a:xfrm>
            <a:off x="1150569" y="5273220"/>
            <a:ext cx="1356462" cy="369332"/>
          </a:xfrm>
          <a:prstGeom prst="rect">
            <a:avLst/>
          </a:prstGeom>
          <a:noFill/>
        </p:spPr>
        <p:txBody>
          <a:bodyPr wrap="none" rtlCol="0">
            <a:spAutoFit/>
          </a:bodyPr>
          <a:lstStyle/>
          <a:p>
            <a:r>
              <a:rPr lang="en-US" b="1" dirty="0" smtClean="0">
                <a:solidFill>
                  <a:srgbClr val="990099"/>
                </a:solidFill>
              </a:rPr>
              <a:t>ADHERENCE</a:t>
            </a:r>
            <a:endParaRPr lang="en-US" b="1" dirty="0">
              <a:solidFill>
                <a:srgbClr val="990099"/>
              </a:solidFill>
            </a:endParaRPr>
          </a:p>
        </p:txBody>
      </p:sp>
    </p:spTree>
    <p:extLst>
      <p:ext uri="{BB962C8B-B14F-4D97-AF65-F5344CB8AC3E}">
        <p14:creationId xmlns:p14="http://schemas.microsoft.com/office/powerpoint/2010/main" val="983823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1466</Words>
  <Application>Microsoft Office PowerPoint</Application>
  <PresentationFormat>Widescreen</PresentationFormat>
  <Paragraphs>231</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ＭＳ Ｐゴシック</vt:lpstr>
      <vt:lpstr>Arial</vt:lpstr>
      <vt:lpstr>Calibri</vt:lpstr>
      <vt:lpstr>Calibri Light</vt:lpstr>
      <vt:lpstr>Geneva</vt:lpstr>
      <vt:lpstr>Wingdings</vt:lpstr>
      <vt:lpstr>Office Theme</vt:lpstr>
      <vt:lpstr>Primary Care Medication Management with a Shared Resource Pharmacists Network:  Multi-stakeholder Perspectives </vt:lpstr>
      <vt:lpstr>Overview</vt:lpstr>
      <vt:lpstr>Today’s Medication Use and Safety Dilemmas</vt:lpstr>
      <vt:lpstr>Medication Management Services Definition</vt:lpstr>
      <vt:lpstr>PowerPoint Presentation</vt:lpstr>
      <vt:lpstr>CT Medicaid MTM Demonstration Project  2009-10</vt:lpstr>
      <vt:lpstr>CT Medicaid MTM Demonstration Project</vt:lpstr>
      <vt:lpstr>PowerPoint Presentation</vt:lpstr>
      <vt:lpstr>CT Medicaid MTM - Key Findings</vt:lpstr>
      <vt:lpstr>CT Medicaid MTM - Key Findings</vt:lpstr>
      <vt:lpstr>CT Medicaid MTM Success Drivers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Medicaid MTM Project</dc:title>
  <dc:creator>m smith</dc:creator>
  <cp:lastModifiedBy>m smith</cp:lastModifiedBy>
  <cp:revision>76</cp:revision>
  <dcterms:created xsi:type="dcterms:W3CDTF">2014-11-21T14:47:25Z</dcterms:created>
  <dcterms:modified xsi:type="dcterms:W3CDTF">2015-12-05T13:47:54Z</dcterms:modified>
</cp:coreProperties>
</file>