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5"/>
  </p:notesMasterIdLst>
  <p:sldIdLst>
    <p:sldId id="256" r:id="rId2"/>
    <p:sldId id="258" r:id="rId3"/>
    <p:sldId id="259" r:id="rId4"/>
    <p:sldId id="260" r:id="rId5"/>
    <p:sldId id="262" r:id="rId6"/>
    <p:sldId id="261" r:id="rId7"/>
    <p:sldId id="263" r:id="rId8"/>
    <p:sldId id="264" r:id="rId9"/>
    <p:sldId id="265" r:id="rId10"/>
    <p:sldId id="266" r:id="rId11"/>
    <p:sldId id="268" r:id="rId12"/>
    <p:sldId id="267" r:id="rId13"/>
    <p:sldId id="269" r:id="rId14"/>
    <p:sldId id="270" r:id="rId15"/>
    <p:sldId id="271" r:id="rId16"/>
    <p:sldId id="272" r:id="rId17"/>
    <p:sldId id="273" r:id="rId18"/>
    <p:sldId id="274" r:id="rId19"/>
    <p:sldId id="276" r:id="rId20"/>
    <p:sldId id="277" r:id="rId21"/>
    <p:sldId id="278" r:id="rId22"/>
    <p:sldId id="279" r:id="rId23"/>
    <p:sldId id="280" r:id="rId24"/>
  </p:sldIdLst>
  <p:sldSz cx="9144000" cy="6858000" type="screen4x3"/>
  <p:notesSz cx="7102475" cy="9388475"/>
  <p:defaultTex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42D"/>
    <a:srgbClr val="00B050"/>
    <a:srgbClr val="FF0066"/>
    <a:srgbClr val="1074CE"/>
    <a:srgbClr val="D9050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9" autoAdjust="0"/>
    <p:restoredTop sz="82079" autoAdjust="0"/>
  </p:normalViewPr>
  <p:slideViewPr>
    <p:cSldViewPr>
      <p:cViewPr>
        <p:scale>
          <a:sx n="70" d="100"/>
          <a:sy n="70" d="100"/>
        </p:scale>
        <p:origin x="-132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2 Marcador de fecha"/>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8A6946D1-3285-4FC1-ADAC-492C86DC78FC}" type="datetimeFigureOut">
              <a:rPr lang="en-US" smtClean="0"/>
              <a:pPr/>
              <a:t>11/2/2015</a:t>
            </a:fld>
            <a:endParaRPr lang="en-US"/>
          </a:p>
        </p:txBody>
      </p:sp>
      <p:sp>
        <p:nvSpPr>
          <p:cNvPr id="4" name="3 Marcador de imagen de diapositiva"/>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4 Marcador de notas"/>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749CFDD2-30BD-4208-9703-6F25F7ABDC65}" type="slidenum">
              <a:rPr lang="en-US" smtClean="0"/>
              <a:pPr/>
              <a:t>‹Nº›</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UY" dirty="0" err="1" smtClean="0"/>
              <a:t>Good</a:t>
            </a:r>
            <a:r>
              <a:rPr lang="es-UY" baseline="0" dirty="0" smtClean="0"/>
              <a:t> </a:t>
            </a:r>
            <a:r>
              <a:rPr lang="es-UY" baseline="0" dirty="0" err="1" smtClean="0"/>
              <a:t>afternoon</a:t>
            </a:r>
            <a:r>
              <a:rPr lang="es-UY" baseline="0" dirty="0" smtClean="0"/>
              <a:t> … </a:t>
            </a:r>
            <a:r>
              <a:rPr lang="es-UY" dirty="0" err="1" smtClean="0"/>
              <a:t>Thank</a:t>
            </a:r>
            <a:r>
              <a:rPr lang="es-UY" dirty="0" smtClean="0"/>
              <a:t> </a:t>
            </a:r>
            <a:r>
              <a:rPr lang="es-UY" dirty="0" err="1" smtClean="0"/>
              <a:t>you</a:t>
            </a:r>
            <a:r>
              <a:rPr lang="es-UY" dirty="0" smtClean="0"/>
              <a:t> </a:t>
            </a:r>
            <a:r>
              <a:rPr lang="es-UY" dirty="0" err="1" smtClean="0"/>
              <a:t>the</a:t>
            </a:r>
            <a:r>
              <a:rPr lang="es-UY" dirty="0" smtClean="0"/>
              <a:t> </a:t>
            </a:r>
            <a:r>
              <a:rPr lang="es-UY" dirty="0" err="1" smtClean="0"/>
              <a:t>organizer</a:t>
            </a:r>
            <a:r>
              <a:rPr lang="es-UY" baseline="0" dirty="0" smtClean="0"/>
              <a:t> </a:t>
            </a:r>
            <a:r>
              <a:rPr lang="es-UY" baseline="0" dirty="0" err="1" smtClean="0"/>
              <a:t>for</a:t>
            </a:r>
            <a:r>
              <a:rPr lang="es-UY" baseline="0" dirty="0" smtClean="0"/>
              <a:t> </a:t>
            </a:r>
            <a:r>
              <a:rPr lang="es-UY" baseline="0" dirty="0" err="1" smtClean="0"/>
              <a:t>give</a:t>
            </a:r>
            <a:r>
              <a:rPr lang="es-UY" baseline="0" dirty="0" smtClean="0"/>
              <a:t> me </a:t>
            </a:r>
            <a:r>
              <a:rPr lang="es-UY" baseline="0" dirty="0" err="1" smtClean="0"/>
              <a:t>the</a:t>
            </a:r>
            <a:r>
              <a:rPr lang="es-UY" baseline="0" dirty="0" smtClean="0"/>
              <a:t> </a:t>
            </a:r>
            <a:r>
              <a:rPr lang="es-UY" baseline="0" dirty="0" err="1" smtClean="0"/>
              <a:t>opportunity</a:t>
            </a:r>
            <a:r>
              <a:rPr lang="es-UY" baseline="0" dirty="0" smtClean="0"/>
              <a:t> </a:t>
            </a:r>
            <a:r>
              <a:rPr lang="es-UY" baseline="0" dirty="0" err="1" smtClean="0"/>
              <a:t>to</a:t>
            </a:r>
            <a:r>
              <a:rPr lang="es-UY" baseline="0" dirty="0" smtClean="0"/>
              <a:t> </a:t>
            </a:r>
            <a:r>
              <a:rPr lang="es-UY" baseline="0" dirty="0" err="1" smtClean="0"/>
              <a:t>presesnt</a:t>
            </a:r>
            <a:r>
              <a:rPr lang="es-UY" baseline="0" dirty="0" smtClean="0"/>
              <a:t> my </a:t>
            </a:r>
            <a:r>
              <a:rPr lang="es-UY" baseline="0" dirty="0" err="1" smtClean="0"/>
              <a:t>work</a:t>
            </a:r>
            <a:r>
              <a:rPr lang="es-UY" baseline="0" dirty="0" smtClean="0"/>
              <a:t>…. </a:t>
            </a:r>
            <a:r>
              <a:rPr lang="es-UY" baseline="0" dirty="0" err="1" smtClean="0"/>
              <a:t>Title</a:t>
            </a:r>
            <a:r>
              <a:rPr lang="es-UY" baseline="0" dirty="0" smtClean="0"/>
              <a:t> …..</a:t>
            </a:r>
            <a:endParaRPr lang="en-US"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smtClean="0"/>
              <a:t>We</a:t>
            </a:r>
            <a:r>
              <a:rPr lang="en-US" baseline="0" noProof="0" dirty="0" smtClean="0"/>
              <a:t> take one compound of each family and studied their interactions with both </a:t>
            </a:r>
            <a:r>
              <a:rPr lang="en-US" baseline="0" noProof="0" dirty="0" err="1" smtClean="0"/>
              <a:t>caspses</a:t>
            </a:r>
            <a:r>
              <a:rPr lang="en-US" baseline="0" noProof="0" dirty="0" smtClean="0"/>
              <a:t>, to do this we performed 50 ns of MD of each complex. </a:t>
            </a:r>
          </a:p>
          <a:p>
            <a:r>
              <a:rPr lang="en-US" baseline="0" noProof="0" dirty="0" smtClean="0"/>
              <a:t>For compound one corresponding to aliphatic family, we determined that interacts with </a:t>
            </a:r>
            <a:r>
              <a:rPr lang="en-US" baseline="0" noProof="0" dirty="0" err="1" smtClean="0"/>
              <a:t>subsite</a:t>
            </a:r>
            <a:r>
              <a:rPr lang="en-US" baseline="0" noProof="0" dirty="0" smtClean="0"/>
              <a:t> mainly with S5. The interaction between them generates conformational changes in caspase-3 in catalytic loops (L2, L2´ and L4 colored in purple </a:t>
            </a:r>
            <a:r>
              <a:rPr lang="en-US" baseline="0" noProof="0" dirty="0" err="1" smtClean="0"/>
              <a:t>caspase</a:t>
            </a:r>
            <a:r>
              <a:rPr lang="en-US" baseline="0" noProof="0" dirty="0" smtClean="0"/>
              <a:t> in presence of compound one and red caspase-3 in absence of </a:t>
            </a:r>
            <a:r>
              <a:rPr lang="en-US" baseline="0" noProof="0" dirty="0" err="1" smtClean="0"/>
              <a:t>ligand</a:t>
            </a:r>
            <a:r>
              <a:rPr lang="en-US" baseline="0" noProof="0" dirty="0" smtClean="0"/>
              <a:t>) </a:t>
            </a:r>
          </a:p>
          <a:p>
            <a:endParaRPr lang="en-US" baseline="0" noProof="0" dirty="0" smtClean="0"/>
          </a:p>
          <a:p>
            <a:r>
              <a:rPr lang="en-US" baseline="0" noProof="0" dirty="0" smtClean="0"/>
              <a:t>In the case of caspase-7 this compound interact in </a:t>
            </a:r>
            <a:r>
              <a:rPr lang="en-US" baseline="0" noProof="0" dirty="0" err="1" smtClean="0"/>
              <a:t>caspase</a:t>
            </a:r>
            <a:r>
              <a:rPr lang="en-US" baseline="0" noProof="0" dirty="0" smtClean="0"/>
              <a:t> interface, this interactions </a:t>
            </a:r>
            <a:r>
              <a:rPr lang="en-US" baseline="0" noProof="0" dirty="0" err="1" smtClean="0"/>
              <a:t>dont</a:t>
            </a:r>
            <a:r>
              <a:rPr lang="en-US" baseline="0" noProof="0" dirty="0" smtClean="0"/>
              <a:t> produce relevant chances in catalytic loop of caspase-7.  </a:t>
            </a:r>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smtClean="0"/>
              <a:t>We</a:t>
            </a:r>
            <a:r>
              <a:rPr lang="en-US" baseline="0" noProof="0" dirty="0" smtClean="0"/>
              <a:t> calculate the surface mapped electrostatic potential of </a:t>
            </a:r>
            <a:r>
              <a:rPr lang="en-US" baseline="0" noProof="0" dirty="0" err="1" smtClean="0"/>
              <a:t>caspase</a:t>
            </a:r>
            <a:r>
              <a:rPr lang="en-US" baseline="0" noProof="0" dirty="0" smtClean="0"/>
              <a:t> in presence an absence of compound one. This compound produce changes in the surface of caspase-3 principally in the interface which expand and become more positive, and at catalytic loop region. This changes could represent a </a:t>
            </a:r>
            <a:r>
              <a:rPr lang="en-US" baseline="0" noProof="0" dirty="0" err="1" smtClean="0"/>
              <a:t>decrese</a:t>
            </a:r>
            <a:r>
              <a:rPr lang="en-US" baseline="0" noProof="0" dirty="0" smtClean="0"/>
              <a:t> in caspase-3 activity. </a:t>
            </a:r>
          </a:p>
          <a:p>
            <a:endParaRPr lang="en-US" baseline="0" noProof="0" dirty="0" smtClean="0"/>
          </a:p>
          <a:p>
            <a:r>
              <a:rPr lang="en-US" baseline="0" noProof="0" dirty="0" smtClean="0"/>
              <a:t>In caspase-7 surface changes are less relevant, there are not differences in caspase-7 interface and the loops regions keep with the same conformations in absence and presence of compound one.    </a:t>
            </a:r>
          </a:p>
          <a:p>
            <a:r>
              <a:rPr lang="en-US" baseline="0" noProof="0" dirty="0" smtClean="0"/>
              <a:t> </a:t>
            </a:r>
            <a:endParaRPr lang="en-US" noProof="0"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baseline="0" noProof="0" dirty="0" smtClean="0"/>
              <a:t>For compound two corresponding to aromatic family, we determined that interacts with </a:t>
            </a:r>
            <a:r>
              <a:rPr lang="en-US" baseline="0" noProof="0" dirty="0" err="1" smtClean="0"/>
              <a:t>subsite</a:t>
            </a:r>
            <a:r>
              <a:rPr lang="en-US" baseline="0" noProof="0" dirty="0" smtClean="0"/>
              <a:t> mainly with S5. The interaction between them generates conformational changes in caspase-3 in catalytic loops of each </a:t>
            </a:r>
            <a:r>
              <a:rPr lang="en-US" baseline="0" noProof="0" dirty="0" err="1" smtClean="0"/>
              <a:t>heterodimer</a:t>
            </a:r>
            <a:r>
              <a:rPr lang="en-US" baseline="0" noProof="0" dirty="0" smtClean="0"/>
              <a:t> (L2, L2´ and L4 colored in green </a:t>
            </a:r>
            <a:r>
              <a:rPr lang="en-US" baseline="0" noProof="0" dirty="0" err="1" smtClean="0"/>
              <a:t>caspase</a:t>
            </a:r>
            <a:r>
              <a:rPr lang="en-US" baseline="0" noProof="0" dirty="0" smtClean="0"/>
              <a:t> in presence of compound two and red caspase-3 in absence of </a:t>
            </a:r>
            <a:r>
              <a:rPr lang="en-US" baseline="0" noProof="0" dirty="0" err="1" smtClean="0"/>
              <a:t>ligand</a:t>
            </a:r>
            <a:r>
              <a:rPr lang="en-US" baseline="0" noProof="0" dirty="0" smtClean="0"/>
              <a:t>) </a:t>
            </a:r>
          </a:p>
          <a:p>
            <a:endParaRPr lang="en-US" baseline="0" noProof="0" dirty="0" smtClean="0"/>
          </a:p>
          <a:p>
            <a:r>
              <a:rPr lang="en-US" baseline="0" noProof="0" dirty="0" smtClean="0"/>
              <a:t>In the case of caspase-7 this compound interact in </a:t>
            </a:r>
            <a:r>
              <a:rPr lang="en-US" baseline="0" noProof="0" dirty="0" err="1" smtClean="0"/>
              <a:t>caspase</a:t>
            </a:r>
            <a:r>
              <a:rPr lang="en-US" baseline="0" noProof="0" dirty="0" smtClean="0"/>
              <a:t> interface, this interactions </a:t>
            </a:r>
            <a:r>
              <a:rPr lang="en-US" baseline="0" noProof="0" dirty="0" err="1" smtClean="0"/>
              <a:t>dont</a:t>
            </a:r>
            <a:r>
              <a:rPr lang="en-US" baseline="0" noProof="0" dirty="0" smtClean="0"/>
              <a:t> produce relevant chances in catalytic loop of caspase-7.  </a:t>
            </a:r>
          </a:p>
          <a:p>
            <a:endParaRPr lang="en-US"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baseline="0" noProof="0" dirty="0" smtClean="0"/>
              <a:t>The presence of compound two the  surface mapped electrostatic potential of </a:t>
            </a:r>
            <a:r>
              <a:rPr lang="en-US" baseline="0" noProof="0" dirty="0" err="1" smtClean="0"/>
              <a:t>caspase</a:t>
            </a:r>
            <a:r>
              <a:rPr lang="en-US" baseline="0" noProof="0" dirty="0" smtClean="0"/>
              <a:t> showed </a:t>
            </a:r>
            <a:r>
              <a:rPr lang="en-US" baseline="0" noProof="0" dirty="0" err="1" smtClean="0"/>
              <a:t>thar</a:t>
            </a:r>
            <a:r>
              <a:rPr lang="en-US" baseline="0" noProof="0" dirty="0" smtClean="0"/>
              <a:t> this compound produce changes in the surface of caspase-3 principally in the interface which expand, and at catalytic loop region besides the surface becomes less charged. This changes could represent a decrease in caspase-3 activity. </a:t>
            </a:r>
          </a:p>
          <a:p>
            <a:endParaRPr lang="en-US" baseline="0" noProof="0" dirty="0" smtClean="0"/>
          </a:p>
          <a:p>
            <a:r>
              <a:rPr lang="en-US" baseline="0" noProof="0" dirty="0" smtClean="0"/>
              <a:t>In caspase-7 surface changes are less relevant, there are not differences in caspase-7 interface and the loops regions keep with the same conformations in absence and presence of compound two.    </a:t>
            </a:r>
          </a:p>
          <a:p>
            <a:endParaRPr lang="en-US"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smtClean="0"/>
              <a:t>Synthesis</a:t>
            </a:r>
            <a:r>
              <a:rPr lang="en-US" baseline="0" noProof="0" dirty="0" smtClean="0"/>
              <a:t> of compounds with aromatic substituent has low yields percentages due to aromatic </a:t>
            </a:r>
            <a:r>
              <a:rPr lang="en-US" baseline="0" noProof="0" dirty="0" err="1" smtClean="0"/>
              <a:t>choloroformiates</a:t>
            </a:r>
            <a:r>
              <a:rPr lang="en-US" baseline="0" noProof="0" dirty="0" smtClean="0"/>
              <a:t> derivates was quite unstable.  For aliphatic substituent yields percentages was improved but remained moderate.</a:t>
            </a:r>
          </a:p>
          <a:p>
            <a:endParaRPr lang="en-US" baseline="0" noProof="0" dirty="0" smtClean="0"/>
          </a:p>
          <a:p>
            <a:r>
              <a:rPr lang="en-US" baseline="0" noProof="0" dirty="0" smtClean="0"/>
              <a:t>Because of  low yield percentages values and the lack of relevant interactions between caspase-3 and ester moiety we propose a third step on CADD. </a:t>
            </a:r>
            <a:endParaRPr lang="en-US" noProof="0"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smtClean="0">
                <a:latin typeface="AR CENA"/>
              </a:rPr>
              <a:t>In</a:t>
            </a:r>
            <a:r>
              <a:rPr lang="en-US" baseline="0" noProof="0" dirty="0" smtClean="0">
                <a:latin typeface="AR CENA"/>
              </a:rPr>
              <a:t> the third step of the CADD we design a new group of molecules which consists in aromatic amines. This compounds remained two aromatic substituent needed for interactions with </a:t>
            </a:r>
            <a:r>
              <a:rPr lang="en-US" baseline="0" noProof="0" dirty="0" err="1" smtClean="0">
                <a:latin typeface="AR CENA"/>
              </a:rPr>
              <a:t>subsites</a:t>
            </a:r>
            <a:r>
              <a:rPr lang="en-US" baseline="0" noProof="0" dirty="0" smtClean="0">
                <a:latin typeface="AR CENA"/>
              </a:rPr>
              <a:t> besides there are relevant for a selective inhibition of caspase-3. </a:t>
            </a:r>
          </a:p>
          <a:p>
            <a:endParaRPr lang="en-US" baseline="0" noProof="0" dirty="0" smtClean="0">
              <a:latin typeface="AR CENA"/>
            </a:endParaRPr>
          </a:p>
          <a:p>
            <a:r>
              <a:rPr lang="en-US" baseline="0" noProof="0" dirty="0" smtClean="0">
                <a:latin typeface="AR CENA"/>
              </a:rPr>
              <a:t>The synthesis of this compounds is simple and has great yields percentages. Due to yields percentages value and the </a:t>
            </a:r>
            <a:r>
              <a:rPr lang="en-US" baseline="0" noProof="0" dirty="0" err="1" smtClean="0">
                <a:latin typeface="AR CENA"/>
              </a:rPr>
              <a:t>characteristc</a:t>
            </a:r>
            <a:r>
              <a:rPr lang="en-US" baseline="0" noProof="0" dirty="0" smtClean="0">
                <a:latin typeface="AR CENA"/>
              </a:rPr>
              <a:t> of this compounds we studied the interactions of this compounds with both </a:t>
            </a:r>
            <a:r>
              <a:rPr lang="en-US" baseline="0" noProof="0" dirty="0" err="1" smtClean="0">
                <a:latin typeface="AR CENA"/>
              </a:rPr>
              <a:t>caspases</a:t>
            </a:r>
            <a:r>
              <a:rPr lang="en-US" baseline="0" noProof="0" dirty="0" smtClean="0">
                <a:latin typeface="AR CENA"/>
              </a:rPr>
              <a:t>. In first with molecular docking to found the interaction region and then with molecular dynamics to study the changes that this compounds produce in both </a:t>
            </a:r>
            <a:r>
              <a:rPr lang="en-US" baseline="0" noProof="0" dirty="0" err="1" smtClean="0">
                <a:latin typeface="AR CENA"/>
              </a:rPr>
              <a:t>caspases</a:t>
            </a:r>
            <a:r>
              <a:rPr lang="en-US" baseline="0" noProof="0" dirty="0" smtClean="0">
                <a:latin typeface="AR CENA"/>
              </a:rPr>
              <a:t>. </a:t>
            </a:r>
          </a:p>
          <a:p>
            <a:endParaRPr lang="es-UY" baseline="0" noProof="0" dirty="0" smtClean="0">
              <a:latin typeface="AR CENA"/>
            </a:endParaRPr>
          </a:p>
          <a:p>
            <a:endParaRPr lang="en-US" noProof="0"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smtClean="0"/>
              <a:t>In caspase-3 only</a:t>
            </a:r>
            <a:r>
              <a:rPr lang="en-US" baseline="0" noProof="0" dirty="0" smtClean="0"/>
              <a:t> one compound don't interact with </a:t>
            </a:r>
            <a:r>
              <a:rPr lang="en-US" baseline="0" noProof="0" dirty="0" err="1" smtClean="0"/>
              <a:t>subsites</a:t>
            </a:r>
            <a:r>
              <a:rPr lang="en-US" baseline="0" noProof="0" dirty="0" smtClean="0"/>
              <a:t> (in R=H and in X=</a:t>
            </a:r>
            <a:r>
              <a:rPr lang="en-US" baseline="0" noProof="0" dirty="0" err="1" smtClean="0"/>
              <a:t>Cl</a:t>
            </a:r>
            <a:r>
              <a:rPr lang="en-US" baseline="0" noProof="0" dirty="0" smtClean="0"/>
              <a:t>) while in caspase-7 all compounds interacts with regions that not correspond with </a:t>
            </a:r>
            <a:r>
              <a:rPr lang="en-US" baseline="0" noProof="0" dirty="0" err="1" smtClean="0"/>
              <a:t>subsites</a:t>
            </a:r>
            <a:r>
              <a:rPr lang="en-US" baseline="0" noProof="0" dirty="0" smtClean="0"/>
              <a:t>. Compounds with NO2 substituent at R position interacts far away from interface of caspase-7. This results allow us to conclude that this compounds has selective between both </a:t>
            </a:r>
            <a:r>
              <a:rPr lang="en-US" baseline="0" noProof="0" dirty="0" err="1" smtClean="0"/>
              <a:t>caspases</a:t>
            </a:r>
            <a:r>
              <a:rPr lang="en-US" baseline="0" noProof="0" dirty="0" smtClean="0"/>
              <a:t>.  </a:t>
            </a:r>
            <a:endParaRPr lang="en-US" noProof="0"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smtClean="0"/>
              <a:t>In caspase-3</a:t>
            </a:r>
            <a:r>
              <a:rPr lang="en-US" baseline="0" noProof="0" dirty="0" smtClean="0"/>
              <a:t> this compound interact with </a:t>
            </a:r>
            <a:r>
              <a:rPr lang="en-US" baseline="0" noProof="0" dirty="0" err="1" smtClean="0"/>
              <a:t>subsites</a:t>
            </a:r>
            <a:r>
              <a:rPr lang="en-US" baseline="0" noProof="0" dirty="0" smtClean="0"/>
              <a:t> mainly with </a:t>
            </a:r>
            <a:r>
              <a:rPr lang="en-US" baseline="0" noProof="0" dirty="0" err="1" smtClean="0"/>
              <a:t>subsites</a:t>
            </a:r>
            <a:r>
              <a:rPr lang="en-US" baseline="0" noProof="0" dirty="0" smtClean="0"/>
              <a:t> 5 which has more differences with caspase-7. As we can see this compound interact with S5 through pi stacking also interacts with other </a:t>
            </a:r>
            <a:r>
              <a:rPr lang="en-US" baseline="0" noProof="0" dirty="0" err="1" smtClean="0"/>
              <a:t>subsites</a:t>
            </a:r>
            <a:r>
              <a:rPr lang="en-US" baseline="0" noProof="0" dirty="0" smtClean="0"/>
              <a:t> S2 and S4. In this picture we can see the conformations changes in caspase-3 structure for the presence of this compound. Loop L4 L2 and L2´ go through major changes compared with caspasa-3 in absence of </a:t>
            </a:r>
            <a:r>
              <a:rPr lang="en-US" baseline="0" noProof="0" dirty="0" err="1" smtClean="0"/>
              <a:t>ligand</a:t>
            </a:r>
            <a:r>
              <a:rPr lang="en-US" baseline="0" noProof="0" dirty="0" smtClean="0"/>
              <a:t>. </a:t>
            </a:r>
          </a:p>
          <a:p>
            <a:endParaRPr lang="es-UY" baseline="0" noProof="0" dirty="0" smtClean="0"/>
          </a:p>
          <a:p>
            <a:r>
              <a:rPr lang="es-UY" baseline="0" noProof="0" dirty="0" err="1" smtClean="0"/>
              <a:t>While</a:t>
            </a:r>
            <a:r>
              <a:rPr lang="es-UY" baseline="0" noProof="0" dirty="0" smtClean="0"/>
              <a:t> in caspaspe-7 </a:t>
            </a:r>
            <a:r>
              <a:rPr lang="es-UY" baseline="0" noProof="0" dirty="0" err="1" smtClean="0"/>
              <a:t>this</a:t>
            </a:r>
            <a:r>
              <a:rPr lang="es-UY" baseline="0" noProof="0" dirty="0" smtClean="0"/>
              <a:t> </a:t>
            </a:r>
            <a:r>
              <a:rPr lang="es-UY" baseline="0" noProof="0" dirty="0" err="1" smtClean="0"/>
              <a:t>compound</a:t>
            </a:r>
            <a:r>
              <a:rPr lang="es-UY" baseline="0" noProof="0" dirty="0" smtClean="0"/>
              <a:t> </a:t>
            </a:r>
            <a:r>
              <a:rPr lang="es-UY" baseline="0" noProof="0" dirty="0" err="1" smtClean="0"/>
              <a:t>interacts</a:t>
            </a:r>
            <a:r>
              <a:rPr lang="es-UY" baseline="0" noProof="0" dirty="0" smtClean="0"/>
              <a:t> </a:t>
            </a:r>
            <a:r>
              <a:rPr lang="es-UY" baseline="0" noProof="0" dirty="0" err="1" smtClean="0"/>
              <a:t>with</a:t>
            </a:r>
            <a:r>
              <a:rPr lang="es-UY" baseline="0" noProof="0" dirty="0" smtClean="0"/>
              <a:t> </a:t>
            </a:r>
            <a:r>
              <a:rPr lang="es-UY" baseline="0" noProof="0" dirty="0" err="1" smtClean="0"/>
              <a:t>residues</a:t>
            </a:r>
            <a:r>
              <a:rPr lang="es-UY" baseline="0" noProof="0" dirty="0" smtClean="0"/>
              <a:t> </a:t>
            </a:r>
            <a:r>
              <a:rPr lang="es-UY" baseline="0" noProof="0" dirty="0" err="1" smtClean="0"/>
              <a:t>who</a:t>
            </a:r>
            <a:r>
              <a:rPr lang="es-UY" baseline="0" noProof="0" dirty="0" smtClean="0"/>
              <a:t> are </a:t>
            </a:r>
            <a:r>
              <a:rPr lang="es-UY" baseline="0" noProof="0" dirty="0" err="1" smtClean="0"/>
              <a:t>far</a:t>
            </a:r>
            <a:r>
              <a:rPr lang="es-UY" baseline="0" noProof="0" dirty="0" smtClean="0"/>
              <a:t> </a:t>
            </a:r>
            <a:r>
              <a:rPr lang="es-UY" baseline="0" noProof="0" dirty="0" err="1" smtClean="0"/>
              <a:t>away</a:t>
            </a:r>
            <a:r>
              <a:rPr lang="es-UY" baseline="0" noProof="0" dirty="0" smtClean="0"/>
              <a:t> </a:t>
            </a:r>
            <a:r>
              <a:rPr lang="es-UY" baseline="0" noProof="0" dirty="0" err="1" smtClean="0"/>
              <a:t>from</a:t>
            </a:r>
            <a:r>
              <a:rPr lang="es-UY" baseline="0" noProof="0" dirty="0" smtClean="0"/>
              <a:t> </a:t>
            </a:r>
            <a:r>
              <a:rPr lang="es-UY" baseline="0" noProof="0" dirty="0" err="1" smtClean="0"/>
              <a:t>subsites</a:t>
            </a:r>
            <a:r>
              <a:rPr lang="es-UY" baseline="0" noProof="0" dirty="0" smtClean="0"/>
              <a:t> and </a:t>
            </a:r>
            <a:r>
              <a:rPr lang="es-UY" baseline="0" noProof="0" dirty="0" err="1" smtClean="0"/>
              <a:t>the</a:t>
            </a:r>
            <a:r>
              <a:rPr lang="es-UY" baseline="0" noProof="0" dirty="0" smtClean="0"/>
              <a:t> </a:t>
            </a:r>
            <a:r>
              <a:rPr lang="es-UY" baseline="0" noProof="0" dirty="0" err="1" smtClean="0"/>
              <a:t>catalytic</a:t>
            </a:r>
            <a:r>
              <a:rPr lang="es-UY" baseline="0" noProof="0" dirty="0" smtClean="0"/>
              <a:t> </a:t>
            </a:r>
            <a:r>
              <a:rPr lang="es-UY" baseline="0" noProof="0" dirty="0" err="1" smtClean="0"/>
              <a:t>site</a:t>
            </a:r>
            <a:r>
              <a:rPr lang="es-UY" baseline="0" noProof="0" dirty="0" smtClean="0"/>
              <a:t> </a:t>
            </a:r>
            <a:r>
              <a:rPr lang="es-UY" baseline="0" noProof="0" dirty="0" err="1" smtClean="0"/>
              <a:t>due</a:t>
            </a:r>
            <a:r>
              <a:rPr lang="es-UY" baseline="0" noProof="0" dirty="0" smtClean="0"/>
              <a:t> </a:t>
            </a:r>
            <a:r>
              <a:rPr lang="es-UY" baseline="0" noProof="0" dirty="0" err="1" smtClean="0"/>
              <a:t>to</a:t>
            </a:r>
            <a:r>
              <a:rPr lang="es-UY" baseline="0" noProof="0" dirty="0" smtClean="0"/>
              <a:t> </a:t>
            </a:r>
            <a:r>
              <a:rPr lang="es-UY" baseline="0" noProof="0" dirty="0" err="1" smtClean="0"/>
              <a:t>the</a:t>
            </a:r>
            <a:r>
              <a:rPr lang="es-UY" baseline="0" noProof="0" dirty="0" smtClean="0"/>
              <a:t> </a:t>
            </a:r>
            <a:r>
              <a:rPr lang="es-UY" baseline="0" noProof="0" dirty="0" err="1" smtClean="0"/>
              <a:t>changes</a:t>
            </a:r>
            <a:r>
              <a:rPr lang="es-UY" baseline="0" noProof="0" dirty="0" smtClean="0"/>
              <a:t> </a:t>
            </a:r>
            <a:r>
              <a:rPr lang="es-UY" baseline="0" noProof="0" dirty="0" err="1" smtClean="0"/>
              <a:t>observed</a:t>
            </a:r>
            <a:r>
              <a:rPr lang="es-UY" baseline="0" noProof="0" dirty="0" smtClean="0"/>
              <a:t> in </a:t>
            </a:r>
            <a:r>
              <a:rPr lang="es-UY" baseline="0" noProof="0" dirty="0" err="1" smtClean="0"/>
              <a:t>catalytic</a:t>
            </a:r>
            <a:r>
              <a:rPr lang="es-UY" baseline="0" noProof="0" dirty="0" smtClean="0"/>
              <a:t> </a:t>
            </a:r>
            <a:r>
              <a:rPr lang="es-UY" baseline="0" noProof="0" dirty="0" err="1" smtClean="0"/>
              <a:t>loops</a:t>
            </a:r>
            <a:r>
              <a:rPr lang="es-UY" baseline="0" noProof="0" dirty="0" smtClean="0"/>
              <a:t> are </a:t>
            </a:r>
            <a:r>
              <a:rPr lang="es-UY" baseline="0" noProof="0" dirty="0" err="1" smtClean="0"/>
              <a:t>less</a:t>
            </a:r>
            <a:r>
              <a:rPr lang="es-UY" baseline="0" noProof="0" dirty="0" smtClean="0"/>
              <a:t> </a:t>
            </a:r>
            <a:r>
              <a:rPr lang="es-UY" baseline="0" noProof="0" dirty="0" err="1" smtClean="0"/>
              <a:t>relevant</a:t>
            </a:r>
            <a:r>
              <a:rPr lang="es-UY" baseline="0" noProof="0" dirty="0" smtClean="0"/>
              <a:t> as </a:t>
            </a:r>
            <a:r>
              <a:rPr lang="es-UY" baseline="0" noProof="0" dirty="0" err="1" smtClean="0"/>
              <a:t>this</a:t>
            </a:r>
            <a:r>
              <a:rPr lang="es-UY" baseline="0" noProof="0" dirty="0" smtClean="0"/>
              <a:t> </a:t>
            </a:r>
            <a:r>
              <a:rPr lang="es-UY" baseline="0" noProof="0" dirty="0" err="1" smtClean="0"/>
              <a:t>observed</a:t>
            </a:r>
            <a:r>
              <a:rPr lang="es-UY" baseline="0" noProof="0" dirty="0" smtClean="0"/>
              <a:t> in caspase-3. </a:t>
            </a:r>
            <a:endParaRPr lang="en-US" baseline="0" noProof="0" dirty="0" smtClean="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baseline="0" noProof="0" dirty="0" smtClean="0"/>
              <a:t>The presence of compound three the  surface mapped electrostatic potential of </a:t>
            </a:r>
            <a:r>
              <a:rPr lang="en-US" baseline="0" noProof="0" dirty="0" err="1" smtClean="0"/>
              <a:t>caspase</a:t>
            </a:r>
            <a:r>
              <a:rPr lang="en-US" baseline="0" noProof="0" dirty="0" smtClean="0"/>
              <a:t> showed that this compound produce changes in the surface of caspase-3 principally in the interface which expand and becomes more positively, and at catalytic loop region besides the surface becomes less charged. </a:t>
            </a:r>
          </a:p>
          <a:p>
            <a:endParaRPr lang="en-US" baseline="0" noProof="0" dirty="0" smtClean="0"/>
          </a:p>
          <a:p>
            <a:r>
              <a:rPr lang="en-US" baseline="0" noProof="0" dirty="0" smtClean="0"/>
              <a:t>In caspase-7 surface changes are less relevant, there are not differences in caspase-7 interface and the loops regions keep with the same conformations in absence and presence of compound two.    </a:t>
            </a:r>
          </a:p>
          <a:p>
            <a:endParaRPr lang="en-US"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smtClean="0"/>
              <a:t>We study in</a:t>
            </a:r>
            <a:r>
              <a:rPr lang="en-US" baseline="0" noProof="0" dirty="0" smtClean="0"/>
              <a:t> vitro inhibition of caspase-3 of compound 3 and an analog compound 4. In this experiment we measure the fluoresce of a caspase-3 substrate, if a compound inhibit caspase-3 we will see a decrease on fluorescence emission. Compounds were evaluated at a concentration of 100 </a:t>
            </a:r>
            <a:r>
              <a:rPr lang="en-US" baseline="0" noProof="0" dirty="0" err="1" smtClean="0"/>
              <a:t>micromolar</a:t>
            </a:r>
            <a:r>
              <a:rPr lang="en-US" baseline="0" noProof="0" dirty="0" smtClean="0"/>
              <a:t>. Both compound reduce substrate fluorescence showing that this compounds are capable of inhibit caspase-3. </a:t>
            </a:r>
          </a:p>
          <a:p>
            <a:endParaRPr lang="en-US" baseline="0" noProof="0" dirty="0" smtClean="0"/>
          </a:p>
          <a:p>
            <a:r>
              <a:rPr lang="en-US" baseline="0" noProof="0" dirty="0" smtClean="0"/>
              <a:t>Something to keep in mind is that this compounds aren't toxic at 100 </a:t>
            </a:r>
            <a:r>
              <a:rPr lang="en-US" baseline="0" noProof="0" dirty="0" err="1" smtClean="0"/>
              <a:t>micromolar</a:t>
            </a:r>
            <a:r>
              <a:rPr lang="en-US" baseline="0" noProof="0" dirty="0" smtClean="0"/>
              <a:t> in the mouse </a:t>
            </a:r>
            <a:r>
              <a:rPr lang="en-US" baseline="0" noProof="0" dirty="0" err="1" smtClean="0"/>
              <a:t>hipocampal</a:t>
            </a:r>
            <a:r>
              <a:rPr lang="en-US" baseline="0" noProof="0" dirty="0" smtClean="0"/>
              <a:t> cell line (HT22).</a:t>
            </a:r>
            <a:endParaRPr lang="en-US" noProof="0"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smtClean="0"/>
              <a:t>Alzheimer´s</a:t>
            </a:r>
            <a:r>
              <a:rPr lang="en-US" baseline="0" noProof="0" dirty="0" smtClean="0"/>
              <a:t> disease represents the most prevalent neurodegenerative disorder worldwide. Here in USA there are 5.3 million people affected besides in the current year had been spend 226 billon dollars on patient care. Therefore this disease symbolize an issue pretty relevant for public health due to its prevalence and its cost for health systems.  </a:t>
            </a:r>
          </a:p>
          <a:p>
            <a:endParaRPr lang="es-UY" baseline="0" noProof="0" dirty="0" smtClean="0"/>
          </a:p>
          <a:p>
            <a:r>
              <a:rPr lang="en-US" baseline="0" noProof="0" dirty="0" smtClean="0"/>
              <a:t>This map shows you the countries with more cases with AD in red per a hundred thousand population. That you can see USA is in the second place of the list with an elevate rate.</a:t>
            </a:r>
          </a:p>
          <a:p>
            <a:endParaRPr lang="es-UY" baseline="0" noProof="0" dirty="0" smtClean="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err="1" smtClean="0"/>
              <a:t>Pedeciba</a:t>
            </a:r>
            <a:r>
              <a:rPr lang="en-US" noProof="0" dirty="0" smtClean="0"/>
              <a:t> </a:t>
            </a:r>
            <a:r>
              <a:rPr lang="en-US" noProof="0" dirty="0" err="1" smtClean="0"/>
              <a:t>Química</a:t>
            </a:r>
            <a:r>
              <a:rPr lang="en-US" noProof="0" dirty="0" smtClean="0"/>
              <a:t> and CSIC </a:t>
            </a:r>
            <a:r>
              <a:rPr lang="en-US" noProof="0" dirty="0" err="1" smtClean="0"/>
              <a:t>por</a:t>
            </a:r>
            <a:r>
              <a:rPr lang="en-US" noProof="0" dirty="0" smtClean="0"/>
              <a:t> economical</a:t>
            </a:r>
            <a:r>
              <a:rPr lang="en-US" baseline="0" noProof="0" dirty="0" smtClean="0"/>
              <a:t> support </a:t>
            </a:r>
          </a:p>
          <a:p>
            <a:r>
              <a:rPr lang="en-US" baseline="0" noProof="0" dirty="0" smtClean="0"/>
              <a:t>ANII for my scholarship </a:t>
            </a:r>
            <a:endParaRPr lang="en-US" noProof="0"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smtClean="0"/>
              <a:t>The reason</a:t>
            </a:r>
            <a:r>
              <a:rPr lang="en-US" baseline="0" noProof="0" dirty="0" smtClean="0"/>
              <a:t> why AD involve so many cases and elevate cost resides in the lack of information about the cause of the disease. </a:t>
            </a:r>
          </a:p>
          <a:p>
            <a:endParaRPr lang="en-US" baseline="0" noProof="0" dirty="0" smtClean="0"/>
          </a:p>
          <a:p>
            <a:r>
              <a:rPr lang="en-US" baseline="0" noProof="0" dirty="0" smtClean="0">
                <a:solidFill>
                  <a:srgbClr val="FF0000"/>
                </a:solidFill>
              </a:rPr>
              <a:t>Something to keep in mind </a:t>
            </a:r>
            <a:r>
              <a:rPr lang="en-US" baseline="0" noProof="0" dirty="0" smtClean="0"/>
              <a:t>is that 51 drugs for the treatment of AD have failed in phase III trials.</a:t>
            </a:r>
          </a:p>
          <a:p>
            <a:endParaRPr lang="es-UY" baseline="0" noProof="0" dirty="0" smtClean="0"/>
          </a:p>
          <a:p>
            <a:r>
              <a:rPr lang="en-US" baseline="0" noProof="0" dirty="0" smtClean="0"/>
              <a:t>Over the years two hypothesis try to unravel the cause of AD. </a:t>
            </a:r>
            <a:r>
              <a:rPr lang="en-US" baseline="0" noProof="0" dirty="0" err="1" smtClean="0"/>
              <a:t>Amyloid</a:t>
            </a:r>
            <a:r>
              <a:rPr lang="en-US" baseline="0" noProof="0" dirty="0" smtClean="0"/>
              <a:t> hypothesis propose that </a:t>
            </a:r>
            <a:r>
              <a:rPr lang="en-US" baseline="0" noProof="0" dirty="0" err="1" smtClean="0"/>
              <a:t>neurodegeneration</a:t>
            </a:r>
            <a:r>
              <a:rPr lang="en-US" baseline="0" noProof="0" dirty="0" smtClean="0"/>
              <a:t> arise from the extracellular accumulation of beta-</a:t>
            </a:r>
            <a:r>
              <a:rPr lang="en-US" baseline="0" noProof="0" dirty="0" err="1" smtClean="0"/>
              <a:t>amyloid</a:t>
            </a:r>
            <a:r>
              <a:rPr lang="en-US" baseline="0" noProof="0" dirty="0" smtClean="0"/>
              <a:t> peptide in </a:t>
            </a:r>
            <a:r>
              <a:rPr lang="en-US" baseline="0" noProof="0" dirty="0" err="1" smtClean="0"/>
              <a:t>amyloid</a:t>
            </a:r>
            <a:r>
              <a:rPr lang="en-US" baseline="0" noProof="0" dirty="0" smtClean="0"/>
              <a:t> plaques. As we can notice here the beta-</a:t>
            </a:r>
            <a:r>
              <a:rPr lang="en-US" baseline="0" noProof="0" dirty="0" err="1" smtClean="0"/>
              <a:t>amyloid</a:t>
            </a:r>
            <a:r>
              <a:rPr lang="en-US" baseline="0" noProof="0" dirty="0" smtClean="0"/>
              <a:t> peptide derive from the cleavage of the </a:t>
            </a:r>
            <a:r>
              <a:rPr lang="en-US" baseline="0" noProof="0" dirty="0" err="1" smtClean="0"/>
              <a:t>amyloid</a:t>
            </a:r>
            <a:r>
              <a:rPr lang="en-US" baseline="0" noProof="0" dirty="0" smtClean="0"/>
              <a:t> precursor protein for the </a:t>
            </a:r>
            <a:r>
              <a:rPr lang="en-US" baseline="0" noProof="0" dirty="0" err="1" smtClean="0"/>
              <a:t>gama-secretasa</a:t>
            </a:r>
            <a:r>
              <a:rPr lang="en-US" baseline="0" noProof="0" dirty="0" smtClean="0"/>
              <a:t> complex then this peptides accumulates in the </a:t>
            </a:r>
            <a:r>
              <a:rPr lang="en-US" baseline="0" noProof="0" dirty="0" err="1" smtClean="0"/>
              <a:t>amyloid</a:t>
            </a:r>
            <a:r>
              <a:rPr lang="en-US" baseline="0" noProof="0" dirty="0" smtClean="0"/>
              <a:t> plaques. Cholinergic hypothesis propose that </a:t>
            </a:r>
            <a:r>
              <a:rPr lang="en-US" baseline="0" noProof="0" dirty="0" err="1" smtClean="0"/>
              <a:t>neurodegeneration</a:t>
            </a:r>
            <a:r>
              <a:rPr lang="en-US" baseline="0" noProof="0" dirty="0" smtClean="0"/>
              <a:t> arise form the loss of cholinergic neurotransmission therefore a dramatic loss of connections between neurons is notice. An important fact is that this hypothesis have a positive feed back between them. </a:t>
            </a:r>
          </a:p>
          <a:p>
            <a:endParaRPr lang="es-UY" baseline="0" noProof="0" dirty="0" smtClean="0"/>
          </a:p>
          <a:p>
            <a:r>
              <a:rPr lang="en-US" baseline="0" noProof="0" dirty="0" smtClean="0"/>
              <a:t>Unfortunately current therapeutic treatment based in cholinergic hypothesis is not effective, only can improve the patients life but not stop or reverse the disease.</a:t>
            </a:r>
          </a:p>
          <a:p>
            <a:endParaRPr lang="es-UY" baseline="0" noProof="0" dirty="0" smtClean="0"/>
          </a:p>
          <a:p>
            <a:r>
              <a:rPr lang="es-UY" baseline="0" noProof="0" dirty="0" smtClean="0"/>
              <a:t>In </a:t>
            </a:r>
            <a:r>
              <a:rPr lang="en-US" baseline="0" noProof="0" dirty="0" smtClean="0"/>
              <a:t>consequence the need for new therapeutics targets arises. In this context emerge caspase-3 as a new an unexplored therapeutic target. </a:t>
            </a:r>
            <a:endParaRPr lang="es-UY" baseline="0" noProof="0" dirty="0" smtClean="0"/>
          </a:p>
          <a:p>
            <a:endParaRPr lang="es-UY" baseline="0" noProof="0" dirty="0" smtClean="0"/>
          </a:p>
          <a:p>
            <a:endParaRPr lang="es-UY" baseline="0" noProof="0" dirty="0" smtClean="0"/>
          </a:p>
          <a:p>
            <a:endParaRPr lang="es-UY" baseline="0" noProof="0" dirty="0" smtClean="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smtClean="0"/>
              <a:t>In first have been</a:t>
            </a:r>
            <a:r>
              <a:rPr lang="en-US" baseline="0" noProof="0" dirty="0" smtClean="0"/>
              <a:t> reported that caspase-3 is </a:t>
            </a:r>
            <a:r>
              <a:rPr lang="en-US" baseline="0" noProof="0" dirty="0" err="1" smtClean="0"/>
              <a:t>overexpresed</a:t>
            </a:r>
            <a:r>
              <a:rPr lang="en-US" baseline="0" noProof="0" dirty="0" smtClean="0"/>
              <a:t> at early stages of AD in mouse models. In the other hand active caspasa-3 have been related with AD </a:t>
            </a:r>
            <a:r>
              <a:rPr lang="en-US" baseline="0" noProof="0" dirty="0" err="1" smtClean="0"/>
              <a:t>neurophatological</a:t>
            </a:r>
            <a:r>
              <a:rPr lang="en-US" baseline="0" noProof="0" dirty="0" smtClean="0"/>
              <a:t> features. Caspase-3 cleaves the </a:t>
            </a:r>
            <a:r>
              <a:rPr lang="en-US" baseline="0" noProof="0" dirty="0" err="1" smtClean="0"/>
              <a:t>amyloid</a:t>
            </a:r>
            <a:r>
              <a:rPr lang="en-US" baseline="0" noProof="0" dirty="0" smtClean="0"/>
              <a:t> precursor protein  and generates APP</a:t>
            </a:r>
            <a:r>
              <a:rPr lang="el-GR" baseline="0" noProof="0" dirty="0" smtClean="0">
                <a:latin typeface="Calibri"/>
              </a:rPr>
              <a:t>Δ</a:t>
            </a:r>
            <a:r>
              <a:rPr lang="en-US" baseline="0" noProof="0" dirty="0" smtClean="0"/>
              <a:t>31 fragments that induce apoptosis also actives gamma-</a:t>
            </a:r>
            <a:r>
              <a:rPr lang="en-US" baseline="0" noProof="0" dirty="0" err="1" smtClean="0"/>
              <a:t>secretase</a:t>
            </a:r>
            <a:r>
              <a:rPr lang="en-US" baseline="0" noProof="0" dirty="0" smtClean="0"/>
              <a:t> which cleaves APP and produce beta-</a:t>
            </a:r>
            <a:r>
              <a:rPr lang="en-US" baseline="0" noProof="0" dirty="0" err="1" smtClean="0"/>
              <a:t>amyloid</a:t>
            </a:r>
            <a:r>
              <a:rPr lang="en-US" baseline="0" noProof="0" dirty="0" smtClean="0"/>
              <a:t> peptide with an increment in senile plaques. Besides its involved in the </a:t>
            </a:r>
            <a:r>
              <a:rPr lang="en-US" baseline="0" noProof="0" dirty="0" err="1" smtClean="0"/>
              <a:t>phosphorilation</a:t>
            </a:r>
            <a:r>
              <a:rPr lang="en-US" baseline="0" noProof="0" dirty="0" smtClean="0"/>
              <a:t> and cleavage of tau protein  generating an increase in the </a:t>
            </a:r>
            <a:r>
              <a:rPr lang="en-US" baseline="0" noProof="0" dirty="0" err="1" smtClean="0"/>
              <a:t>neurofibrilar</a:t>
            </a:r>
            <a:r>
              <a:rPr lang="en-US" baseline="0" noProof="0" dirty="0" smtClean="0"/>
              <a:t> tangles. Otherwise this protein generates a decrease in AMPA receptors which cause synaptic depression (</a:t>
            </a:r>
            <a:r>
              <a:rPr lang="en-US" baseline="0" noProof="0" dirty="0" err="1" smtClean="0"/>
              <a:t>agregar</a:t>
            </a:r>
            <a:r>
              <a:rPr lang="en-US" baseline="0" noProof="0" dirty="0" smtClean="0"/>
              <a:t> </a:t>
            </a:r>
            <a:r>
              <a:rPr lang="en-US" baseline="0" noProof="0" dirty="0" err="1" smtClean="0"/>
              <a:t>algo</a:t>
            </a:r>
            <a:r>
              <a:rPr lang="en-US" baseline="0" noProof="0" dirty="0" smtClean="0"/>
              <a:t> </a:t>
            </a:r>
            <a:r>
              <a:rPr lang="en-US" baseline="0" noProof="0" dirty="0" err="1" smtClean="0"/>
              <a:t>mas</a:t>
            </a:r>
            <a:r>
              <a:rPr lang="en-US" baseline="0" noProof="0" dirty="0" smtClean="0"/>
              <a:t> de la </a:t>
            </a:r>
            <a:r>
              <a:rPr lang="en-US" baseline="0" noProof="0" dirty="0" err="1" smtClean="0"/>
              <a:t>espinas</a:t>
            </a:r>
            <a:r>
              <a:rPr lang="en-US" baseline="0" noProof="0" dirty="0" smtClean="0"/>
              <a:t> </a:t>
            </a:r>
            <a:r>
              <a:rPr lang="en-US" baseline="0" noProof="0" dirty="0" err="1" smtClean="0"/>
              <a:t>dendriticas</a:t>
            </a:r>
            <a:r>
              <a:rPr lang="en-US" baseline="0" noProof="0" dirty="0" smtClean="0"/>
              <a:t>).   </a:t>
            </a:r>
          </a:p>
          <a:p>
            <a:endParaRPr lang="es-UY" baseline="0" noProof="0" dirty="0" smtClean="0"/>
          </a:p>
          <a:p>
            <a:r>
              <a:rPr lang="en-US" baseline="0" noProof="0" dirty="0" smtClean="0"/>
              <a:t> </a:t>
            </a:r>
            <a:endParaRPr lang="en-US" noProof="0"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smtClean="0"/>
              <a:t>Despite</a:t>
            </a:r>
            <a:r>
              <a:rPr lang="en-US" baseline="0" noProof="0" dirty="0" smtClean="0"/>
              <a:t> caspase-3 is quite relevant for the correct behavior of the organism, this protein has certain interesting features that facilitates its selective inhibition.  Is important to keep in mind that caspase-3 is </a:t>
            </a:r>
            <a:r>
              <a:rPr lang="en-US" baseline="0" noProof="0" dirty="0" err="1" smtClean="0"/>
              <a:t>overexpresed</a:t>
            </a:r>
            <a:r>
              <a:rPr lang="en-US" baseline="0" noProof="0" dirty="0" smtClean="0"/>
              <a:t> at early stages of the disease, therefore we propose to decrease active caspase-3 levels localized in patient´s brain. </a:t>
            </a:r>
          </a:p>
          <a:p>
            <a:endParaRPr lang="es-UY" baseline="0" noProof="0" dirty="0" smtClean="0"/>
          </a:p>
          <a:p>
            <a:r>
              <a:rPr lang="en-US" baseline="0" noProof="0" dirty="0" smtClean="0"/>
              <a:t>Caspase-3  belongs to a conserve </a:t>
            </a:r>
            <a:r>
              <a:rPr lang="en-US" baseline="0" noProof="0" dirty="0" err="1" smtClean="0"/>
              <a:t>cysteine</a:t>
            </a:r>
            <a:r>
              <a:rPr lang="en-US" baseline="0" noProof="0" dirty="0" smtClean="0"/>
              <a:t> protease family that presents a major identity index with caspase-7. which is 54 %</a:t>
            </a:r>
          </a:p>
          <a:p>
            <a:endParaRPr lang="es-UY" baseline="0" noProof="0" dirty="0" smtClean="0"/>
          </a:p>
          <a:p>
            <a:r>
              <a:rPr lang="en-US" baseline="0" noProof="0" dirty="0" smtClean="0"/>
              <a:t>All active </a:t>
            </a:r>
            <a:r>
              <a:rPr lang="en-US" baseline="0" noProof="0" dirty="0" err="1" smtClean="0"/>
              <a:t>caspases</a:t>
            </a:r>
            <a:r>
              <a:rPr lang="en-US" baseline="0" noProof="0" dirty="0" smtClean="0"/>
              <a:t> are </a:t>
            </a:r>
            <a:r>
              <a:rPr lang="en-US" baseline="0" noProof="0" dirty="0" err="1" smtClean="0"/>
              <a:t>heterotetramers</a:t>
            </a:r>
            <a:r>
              <a:rPr lang="en-US" baseline="0" noProof="0" dirty="0" smtClean="0"/>
              <a:t> of  </a:t>
            </a:r>
            <a:r>
              <a:rPr lang="en-US" baseline="0" noProof="0" dirty="0" err="1" smtClean="0"/>
              <a:t>heterodimers</a:t>
            </a:r>
            <a:r>
              <a:rPr lang="en-US" baseline="0" noProof="0" dirty="0" smtClean="0"/>
              <a:t>, each </a:t>
            </a:r>
            <a:r>
              <a:rPr lang="en-US" baseline="0" noProof="0" dirty="0" err="1" smtClean="0"/>
              <a:t>caspase</a:t>
            </a:r>
            <a:r>
              <a:rPr lang="en-US" baseline="0" noProof="0" dirty="0" smtClean="0"/>
              <a:t> active site consist of a conserved </a:t>
            </a:r>
            <a:r>
              <a:rPr lang="en-US" baseline="0" noProof="0" dirty="0" err="1" smtClean="0"/>
              <a:t>histidine-cysteine</a:t>
            </a:r>
            <a:r>
              <a:rPr lang="en-US" baseline="0" noProof="0" dirty="0" smtClean="0"/>
              <a:t> motif (the position of each active site is select in red) and a large pocket constituted of five </a:t>
            </a:r>
            <a:r>
              <a:rPr lang="en-US" baseline="0" noProof="0" dirty="0" err="1" smtClean="0"/>
              <a:t>subsites</a:t>
            </a:r>
            <a:r>
              <a:rPr lang="en-US" baseline="0" noProof="0" dirty="0" smtClean="0"/>
              <a:t> (S1-S5), which are capable of accommodating the P1-P5 of its substrate in an extended conformation. Is worth noting that the residues of this </a:t>
            </a:r>
            <a:r>
              <a:rPr lang="en-US" baseline="0" noProof="0" dirty="0" err="1" smtClean="0"/>
              <a:t>subsites</a:t>
            </a:r>
            <a:r>
              <a:rPr lang="en-US" baseline="0" noProof="0" dirty="0" smtClean="0"/>
              <a:t> are different in caspase-3 and caspase-7, this differences could allow a selective inhibition of caspase-3</a:t>
            </a:r>
          </a:p>
          <a:p>
            <a:endParaRPr lang="es-UY" baseline="0" noProof="0" dirty="0" smtClean="0"/>
          </a:p>
          <a:p>
            <a:endParaRPr lang="en-US" noProof="0"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42289">
              <a:defRPr/>
            </a:pPr>
            <a:r>
              <a:rPr lang="en-US" baseline="0" noProof="0" dirty="0" smtClean="0"/>
              <a:t>Due to the need of new therapeutic targets,  the relevance of caspase-3 in AD and the possibility of a selective inhibition  in this work we propose a rational design of novel reversible and selective inhibitors of caspase-3 using a Computer-</a:t>
            </a:r>
            <a:r>
              <a:rPr lang="en-US" baseline="0" noProof="0" dirty="0" err="1" smtClean="0"/>
              <a:t>Aidded</a:t>
            </a:r>
            <a:r>
              <a:rPr lang="en-US" baseline="0" noProof="0" dirty="0" smtClean="0"/>
              <a:t> Drug Design.  </a:t>
            </a:r>
          </a:p>
          <a:p>
            <a:pPr defTabSz="942289">
              <a:defRPr/>
            </a:pPr>
            <a:endParaRPr lang="es-UY" baseline="0" noProof="0" dirty="0" smtClean="0"/>
          </a:p>
          <a:p>
            <a:pPr defTabSz="942289">
              <a:defRPr/>
            </a:pPr>
            <a:r>
              <a:rPr lang="en-US" noProof="0" dirty="0" smtClean="0"/>
              <a:t>This</a:t>
            </a:r>
            <a:r>
              <a:rPr lang="en-US" baseline="0" noProof="0" dirty="0" smtClean="0"/>
              <a:t> is and scheme of o</a:t>
            </a:r>
            <a:r>
              <a:rPr lang="en-US" noProof="0" dirty="0" smtClean="0"/>
              <a:t>ur</a:t>
            </a:r>
            <a:r>
              <a:rPr lang="en-US" baseline="0" noProof="0" dirty="0" smtClean="0"/>
              <a:t> CADD, in first we b</a:t>
            </a:r>
            <a:r>
              <a:rPr lang="en-US" noProof="0" dirty="0" smtClean="0"/>
              <a:t>ased</a:t>
            </a:r>
            <a:r>
              <a:rPr lang="en-US" baseline="0" noProof="0" dirty="0" smtClean="0"/>
              <a:t> on reported reversible and selective inhibitor of caspase-3, the study of this inhibitor allow us to design new compounds with certain features that could optimize the interactions  with caspase-3, and minimizing interactions with caspase-7. </a:t>
            </a:r>
            <a:endParaRPr lang="es-UY" baseline="0" noProof="0" dirty="0" smtClean="0"/>
          </a:p>
          <a:p>
            <a:pPr defTabSz="942289">
              <a:defRPr/>
            </a:pPr>
            <a:endParaRPr lang="en-US" baseline="0" noProof="0" dirty="0" smtClean="0"/>
          </a:p>
          <a:p>
            <a:pPr defTabSz="942289">
              <a:defRPr/>
            </a:pPr>
            <a:r>
              <a:rPr lang="en-US" baseline="0" noProof="0" dirty="0" smtClean="0"/>
              <a:t>To explain our CADD we divide it into three steps. </a:t>
            </a:r>
          </a:p>
          <a:p>
            <a:endParaRPr lang="es-UY" dirty="0" smtClean="0"/>
          </a:p>
          <a:p>
            <a:r>
              <a:rPr lang="en-US" noProof="0" dirty="0" smtClean="0"/>
              <a:t>In</a:t>
            </a:r>
            <a:r>
              <a:rPr lang="en-US" baseline="0" noProof="0" dirty="0" smtClean="0"/>
              <a:t> the first step we study the interactions between caspase-3 and caspase-7 with the reported inhibitor. Through molecular docking we found that this inhibitors interacts mainly with caspase-3 at S4 and S5, it was an interesting finding because major differences between caspase-3 and caspase-7 are presents in this </a:t>
            </a:r>
            <a:r>
              <a:rPr lang="en-US" baseline="0" noProof="0" dirty="0" err="1" smtClean="0"/>
              <a:t>subsites</a:t>
            </a:r>
            <a:r>
              <a:rPr lang="en-US" baseline="0" noProof="0" dirty="0" smtClean="0"/>
              <a:t>. Like we can see in caspase-7 this inhibitor interact at the interface of the protein far from active sites of two </a:t>
            </a:r>
            <a:r>
              <a:rPr lang="en-US" baseline="0" noProof="0" dirty="0" err="1" smtClean="0"/>
              <a:t>heterodimers</a:t>
            </a:r>
            <a:r>
              <a:rPr lang="en-US" baseline="0" noProof="0" dirty="0" smtClean="0"/>
              <a:t>. </a:t>
            </a:r>
          </a:p>
          <a:p>
            <a:endParaRPr lang="en-US" baseline="0" noProof="0" dirty="0" smtClean="0"/>
          </a:p>
          <a:p>
            <a:endParaRPr lang="en-US" baseline="0" noProof="0" dirty="0" smtClean="0"/>
          </a:p>
          <a:p>
            <a:endParaRPr lang="en-US" baseline="0" noProof="0" dirty="0" smtClean="0"/>
          </a:p>
          <a:p>
            <a:endParaRPr lang="en-US" baseline="0" noProof="0" dirty="0" smtClean="0"/>
          </a:p>
          <a:p>
            <a:endParaRPr lang="en-US" baseline="0" noProof="0" dirty="0" smtClean="0"/>
          </a:p>
          <a:p>
            <a:endParaRPr lang="en-US" baseline="0" noProof="0" dirty="0" smtClean="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42289">
              <a:defRPr/>
            </a:pPr>
            <a:r>
              <a:rPr lang="en-US" baseline="0" noProof="0" dirty="0" smtClean="0"/>
              <a:t>To explore what happened with caspase-3 and caspase-7 conformation in presence of this compound we performed 50 ns of molecular dynamics of this complexes. We could determined that this compound remain in the same region of both </a:t>
            </a:r>
            <a:r>
              <a:rPr lang="en-US" baseline="0" noProof="0" dirty="0" err="1" smtClean="0"/>
              <a:t>caspases</a:t>
            </a:r>
            <a:r>
              <a:rPr lang="en-US" baseline="0" noProof="0" dirty="0" smtClean="0"/>
              <a:t> after molecular dynamics. As we can see here this compound interact with </a:t>
            </a:r>
            <a:r>
              <a:rPr lang="en-US" baseline="0" noProof="0" dirty="0" err="1" smtClean="0"/>
              <a:t>Phe</a:t>
            </a:r>
            <a:r>
              <a:rPr lang="en-US" baseline="0" noProof="0" dirty="0" smtClean="0"/>
              <a:t> 250 and 252 and Ser251, these amino acidic residues constitute </a:t>
            </a:r>
            <a:r>
              <a:rPr lang="en-US" baseline="0" noProof="0" dirty="0" err="1" smtClean="0"/>
              <a:t>subsites</a:t>
            </a:r>
            <a:r>
              <a:rPr lang="en-US" baseline="0" noProof="0" dirty="0" smtClean="0"/>
              <a:t> S4 and S5 while in caspase-7 only interacts with two interface residues. </a:t>
            </a:r>
          </a:p>
          <a:p>
            <a:pPr defTabSz="942289">
              <a:defRPr/>
            </a:pPr>
            <a:endParaRPr lang="es-UY" baseline="0" noProof="0" dirty="0" smtClean="0"/>
          </a:p>
          <a:p>
            <a:pPr defTabSz="942289">
              <a:defRPr/>
            </a:pPr>
            <a:r>
              <a:rPr lang="en-US" baseline="0" noProof="0" dirty="0" smtClean="0"/>
              <a:t>To evaluate possible conformational changes in both </a:t>
            </a:r>
            <a:r>
              <a:rPr lang="en-US" baseline="0" noProof="0" dirty="0" err="1" smtClean="0"/>
              <a:t>caspases</a:t>
            </a:r>
            <a:r>
              <a:rPr lang="en-US" baseline="0" noProof="0" dirty="0" smtClean="0"/>
              <a:t> we superpose the structure of </a:t>
            </a:r>
            <a:r>
              <a:rPr lang="en-US" baseline="0" noProof="0" dirty="0" err="1" smtClean="0"/>
              <a:t>caspase</a:t>
            </a:r>
            <a:r>
              <a:rPr lang="en-US" baseline="0" noProof="0" dirty="0" smtClean="0"/>
              <a:t> in presence and absence of inhibitor.  As we can see major differences have been elucidated at  </a:t>
            </a:r>
            <a:r>
              <a:rPr lang="en-US" baseline="0" noProof="0" dirty="0" err="1" smtClean="0"/>
              <a:t>caspases</a:t>
            </a:r>
            <a:r>
              <a:rPr lang="en-US" baseline="0" noProof="0" dirty="0" smtClean="0"/>
              <a:t> loops,  caspase-3 present more differences in loops 2, 2´ and 4 in both </a:t>
            </a:r>
            <a:r>
              <a:rPr lang="en-US" baseline="0" noProof="0" dirty="0" err="1" smtClean="0"/>
              <a:t>heterodimers</a:t>
            </a:r>
            <a:r>
              <a:rPr lang="en-US" baseline="0" noProof="0" dirty="0" smtClean="0"/>
              <a:t> (for caspase-3 are </a:t>
            </a:r>
            <a:r>
              <a:rPr lang="en-US" baseline="0" noProof="0" dirty="0" err="1" smtClean="0"/>
              <a:t>colered</a:t>
            </a:r>
            <a:r>
              <a:rPr lang="en-US" baseline="0" noProof="0" dirty="0" smtClean="0"/>
              <a:t> in red and in blue for caspase-3 in presence of inhibitor) while in caspase-7 these differences are less relevant (here loops of caspase-7 in presence of inhibitor are colored in pink) only in loop 2 are relevant differences in the positions of residues. Is worth noting that loops 2, 2´ and 4 are vital to a correct performance of active </a:t>
            </a:r>
            <a:r>
              <a:rPr lang="en-US" baseline="0" noProof="0" dirty="0" err="1" smtClean="0"/>
              <a:t>caspase</a:t>
            </a:r>
            <a:r>
              <a:rPr lang="en-US" baseline="0" noProof="0" dirty="0" smtClean="0"/>
              <a:t>. </a:t>
            </a:r>
          </a:p>
          <a:p>
            <a:pPr defTabSz="942289">
              <a:defRPr/>
            </a:pPr>
            <a:endParaRPr lang="es-UY" dirty="0" smtClean="0"/>
          </a:p>
          <a:p>
            <a:endParaRPr lang="en-US"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42289">
              <a:defRPr/>
            </a:pPr>
            <a:r>
              <a:rPr lang="en-US" baseline="0" noProof="0" dirty="0" smtClean="0"/>
              <a:t>Molecular dynamics results showed that </a:t>
            </a:r>
            <a:r>
              <a:rPr lang="en-US" baseline="0" noProof="0" dirty="0" err="1" smtClean="0"/>
              <a:t>dioxan</a:t>
            </a:r>
            <a:r>
              <a:rPr lang="en-US" baseline="0" noProof="0" dirty="0" smtClean="0"/>
              <a:t> moiety, colored in red, is not relevant for interaction with caspase-3. Due to the interaction site of this inhibitor in both </a:t>
            </a:r>
            <a:r>
              <a:rPr lang="en-US" baseline="0" noProof="0" dirty="0" err="1" smtClean="0"/>
              <a:t>caspases</a:t>
            </a:r>
            <a:r>
              <a:rPr lang="en-US" baseline="0" noProof="0" dirty="0" smtClean="0"/>
              <a:t> we proposed similar compounds to reported inhibitor without </a:t>
            </a:r>
            <a:r>
              <a:rPr lang="en-US" baseline="0" noProof="0" dirty="0" err="1" smtClean="0"/>
              <a:t>dioxan</a:t>
            </a:r>
            <a:r>
              <a:rPr lang="en-US" baseline="0" noProof="0" dirty="0" smtClean="0"/>
              <a:t> moiety as possible selective and reversible inhibitor of caspase-3. </a:t>
            </a:r>
          </a:p>
          <a:p>
            <a:pPr defTabSz="942289">
              <a:defRPr/>
            </a:pPr>
            <a:endParaRPr lang="en-US" baseline="0" noProof="0" dirty="0" smtClean="0"/>
          </a:p>
          <a:p>
            <a:pPr defTabSz="942289">
              <a:defRPr/>
            </a:pPr>
            <a:r>
              <a:rPr lang="en-US" baseline="0" noProof="0" dirty="0" smtClean="0"/>
              <a:t>In second step we propose compounds that keep certain features like </a:t>
            </a:r>
            <a:r>
              <a:rPr lang="en-US" baseline="0" noProof="0" dirty="0" err="1" smtClean="0"/>
              <a:t>tiazol</a:t>
            </a:r>
            <a:r>
              <a:rPr lang="en-US" baseline="0" noProof="0" dirty="0" smtClean="0"/>
              <a:t> and aromatic moieties.</a:t>
            </a:r>
          </a:p>
          <a:p>
            <a:pPr defTabSz="942289">
              <a:defRPr/>
            </a:pPr>
            <a:endParaRPr lang="en-US" baseline="0" noProof="0" dirty="0" smtClean="0"/>
          </a:p>
          <a:p>
            <a:pPr defTabSz="942289">
              <a:defRPr/>
            </a:pPr>
            <a:r>
              <a:rPr lang="en-US" baseline="0" noProof="0" dirty="0" smtClean="0"/>
              <a:t>We design two families with aromatic or aliphatic moiety at ester level. Study of the interactions between this families  and both </a:t>
            </a:r>
            <a:r>
              <a:rPr lang="en-US" baseline="0" noProof="0" dirty="0" err="1" smtClean="0"/>
              <a:t>caspases</a:t>
            </a:r>
            <a:r>
              <a:rPr lang="en-US" baseline="0" noProof="0" dirty="0" smtClean="0"/>
              <a:t> allow us to decide about the importance of an aromatic group at this level.      </a:t>
            </a:r>
          </a:p>
          <a:p>
            <a:pPr defTabSz="942289">
              <a:defRPr/>
            </a:pPr>
            <a:endParaRPr lang="es-UY" baseline="0" noProof="0" dirty="0" smtClean="0">
              <a:solidFill>
                <a:srgbClr val="FF0000"/>
              </a:solidFill>
            </a:endParaRPr>
          </a:p>
          <a:p>
            <a:pPr defTabSz="942289">
              <a:defRPr/>
            </a:pPr>
            <a:r>
              <a:rPr lang="en-US" baseline="0" noProof="0" dirty="0" smtClean="0">
                <a:solidFill>
                  <a:srgbClr val="FF0000"/>
                </a:solidFill>
              </a:rPr>
              <a:t>To exemplify we show you only one example of each family in both </a:t>
            </a:r>
            <a:r>
              <a:rPr lang="en-US" baseline="0" noProof="0" dirty="0" err="1" smtClean="0">
                <a:solidFill>
                  <a:srgbClr val="FF0000"/>
                </a:solidFill>
              </a:rPr>
              <a:t>caspases</a:t>
            </a:r>
            <a:r>
              <a:rPr lang="en-US" baseline="0" noProof="0" dirty="0" smtClean="0">
                <a:solidFill>
                  <a:srgbClr val="FF0000"/>
                </a:solidFill>
              </a:rPr>
              <a:t> </a:t>
            </a:r>
          </a:p>
          <a:p>
            <a:pPr defTabSz="942289">
              <a:defRPr/>
            </a:pPr>
            <a:endParaRPr lang="es-UY" baseline="0" noProof="0" dirty="0" smtClean="0"/>
          </a:p>
          <a:p>
            <a:pPr defTabSz="942289">
              <a:defRPr/>
            </a:pPr>
            <a:endParaRPr lang="es-UY" baseline="0" noProof="0" dirty="0" smtClean="0"/>
          </a:p>
          <a:p>
            <a:pPr defTabSz="942289">
              <a:defRPr/>
            </a:pPr>
            <a:endParaRPr lang="es-UY" baseline="0" noProof="0" dirty="0" smtClean="0"/>
          </a:p>
          <a:p>
            <a:pPr defTabSz="942289">
              <a:defRPr/>
            </a:pPr>
            <a:endParaRPr lang="en-US" baseline="0" noProof="0" dirty="0" smtClean="0"/>
          </a:p>
          <a:p>
            <a:pPr defTabSz="942289">
              <a:defRPr/>
            </a:pPr>
            <a:endParaRPr lang="en-US" baseline="0" noProof="0" dirty="0" smtClean="0"/>
          </a:p>
          <a:p>
            <a:pPr defTabSz="942289">
              <a:defRPr/>
            </a:pPr>
            <a:endParaRPr lang="en-US" baseline="0" noProof="0" dirty="0" smtClean="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noProof="0" dirty="0" smtClean="0"/>
              <a:t>Docking results show</a:t>
            </a:r>
            <a:r>
              <a:rPr lang="en-US" baseline="0" noProof="0" dirty="0" smtClean="0"/>
              <a:t> that in both </a:t>
            </a:r>
            <a:r>
              <a:rPr lang="en-US" baseline="0" noProof="0" dirty="0" err="1" smtClean="0"/>
              <a:t>caspases</a:t>
            </a:r>
            <a:r>
              <a:rPr lang="en-US" baseline="0" noProof="0" dirty="0" smtClean="0"/>
              <a:t> exists two principal interactions sites at interface and at </a:t>
            </a:r>
            <a:r>
              <a:rPr lang="en-US" baseline="0" noProof="0" dirty="0" err="1" smtClean="0"/>
              <a:t>subsites</a:t>
            </a:r>
            <a:r>
              <a:rPr lang="en-US" baseline="0" noProof="0" dirty="0" smtClean="0"/>
              <a:t> like reported inhibitor. With an aromatic substituent only five of 15 compounds evaluated in caspase-3 interacts in the interface of the protein, the remainder compounds interacts with </a:t>
            </a:r>
            <a:r>
              <a:rPr lang="en-US" baseline="0" noProof="0" dirty="0" err="1" smtClean="0"/>
              <a:t>subsites</a:t>
            </a:r>
            <a:r>
              <a:rPr lang="en-US" baseline="0" noProof="0" dirty="0" smtClean="0"/>
              <a:t>. While in caspase-7 seven of 15 compounds interacts with </a:t>
            </a:r>
            <a:r>
              <a:rPr lang="en-US" baseline="0" noProof="0" dirty="0" err="1" smtClean="0"/>
              <a:t>subsites</a:t>
            </a:r>
            <a:r>
              <a:rPr lang="en-US" baseline="0" noProof="0" dirty="0" smtClean="0"/>
              <a:t> of the protein, the remainder compounds interacts with </a:t>
            </a:r>
            <a:r>
              <a:rPr lang="en-US" baseline="0" noProof="0" dirty="0" err="1" smtClean="0"/>
              <a:t>caspase</a:t>
            </a:r>
            <a:r>
              <a:rPr lang="en-US" baseline="0" noProof="0" dirty="0" smtClean="0"/>
              <a:t> interface. </a:t>
            </a:r>
          </a:p>
          <a:p>
            <a:r>
              <a:rPr lang="en-US" baseline="0" noProof="0" dirty="0" smtClean="0"/>
              <a:t>For compounds with aliphatic substituent in caspase-3 this interacts only with </a:t>
            </a:r>
            <a:r>
              <a:rPr lang="en-US" baseline="0" noProof="0" dirty="0" err="1" smtClean="0"/>
              <a:t>subsites</a:t>
            </a:r>
            <a:r>
              <a:rPr lang="en-US" baseline="0" noProof="0" dirty="0" smtClean="0"/>
              <a:t> while in caspase-7 for short aliphatic substituent interacts only with </a:t>
            </a:r>
            <a:r>
              <a:rPr lang="en-US" baseline="0" noProof="0" dirty="0" err="1" smtClean="0"/>
              <a:t>subsites</a:t>
            </a:r>
            <a:r>
              <a:rPr lang="en-US" baseline="0" noProof="0" dirty="0" smtClean="0"/>
              <a:t> but compounds with large aliphatic substituent interacts with the interface. This results allow us to conclude that compounds with short aliphatic </a:t>
            </a:r>
            <a:r>
              <a:rPr lang="en-US" baseline="0" noProof="0" dirty="0" err="1" smtClean="0"/>
              <a:t>substituents</a:t>
            </a:r>
            <a:r>
              <a:rPr lang="en-US" baseline="0" noProof="0" dirty="0" smtClean="0"/>
              <a:t> are not a useful alternative due to all of them interacts with </a:t>
            </a:r>
            <a:r>
              <a:rPr lang="en-US" baseline="0" noProof="0" dirty="0" err="1" smtClean="0"/>
              <a:t>subsites</a:t>
            </a:r>
            <a:r>
              <a:rPr lang="en-US" baseline="0" noProof="0" dirty="0" smtClean="0"/>
              <a:t> in caspase-7 therefore they don’t have selectivity between both </a:t>
            </a:r>
            <a:r>
              <a:rPr lang="en-US" baseline="0" noProof="0" dirty="0" err="1" smtClean="0"/>
              <a:t>caspases</a:t>
            </a:r>
            <a:r>
              <a:rPr lang="en-US" baseline="0" noProof="0" dirty="0" smtClean="0"/>
              <a:t>. </a:t>
            </a:r>
          </a:p>
          <a:p>
            <a:endParaRPr lang="en-US" baseline="0" noProof="0" dirty="0" smtClean="0"/>
          </a:p>
          <a:p>
            <a:endParaRPr lang="en-US" baseline="0" noProof="0" dirty="0" smtClean="0"/>
          </a:p>
          <a:p>
            <a:r>
              <a:rPr lang="en-US" baseline="0" noProof="0" dirty="0" smtClean="0"/>
              <a:t>    </a:t>
            </a:r>
            <a:endParaRPr lang="en-US" noProof="0" dirty="0"/>
          </a:p>
        </p:txBody>
      </p:sp>
      <p:sp>
        <p:nvSpPr>
          <p:cNvPr id="4" name="3 Marcador de número de diapositiva"/>
          <p:cNvSpPr>
            <a:spLocks noGrp="1"/>
          </p:cNvSpPr>
          <p:nvPr>
            <p:ph type="sldNum" sz="quarter" idx="10"/>
          </p:nvPr>
        </p:nvSpPr>
        <p:spPr/>
        <p:txBody>
          <a:bodyPr/>
          <a:lstStyle/>
          <a:p>
            <a:fld id="{749CFDD2-30BD-4208-9703-6F25F7ABDC6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3" name="22 Rectángulo"/>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Rectángulo"/>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Rectángulo"/>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Rectángulo"/>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Rectángulo"/>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Rectángulo redondeado"/>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Rectángulo redondeado"/>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Rectángulo"/>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6705600" y="4206240"/>
            <a:ext cx="960120" cy="457200"/>
          </a:xfrm>
        </p:spPr>
        <p:txBody>
          <a:bodyPr/>
          <a:lstStyle/>
          <a:p>
            <a:fld id="{DB61B9A8-C405-4268-9AD7-B44401C42F37}" type="datetimeFigureOut">
              <a:rPr lang="es-UY" smtClean="0"/>
              <a:pPr/>
              <a:t>02/11/2015</a:t>
            </a:fld>
            <a:endParaRPr lang="es-UY"/>
          </a:p>
        </p:txBody>
      </p:sp>
      <p:sp>
        <p:nvSpPr>
          <p:cNvPr id="17" name="16 Marcador de pie de página"/>
          <p:cNvSpPr>
            <a:spLocks noGrp="1"/>
          </p:cNvSpPr>
          <p:nvPr>
            <p:ph type="ftr" sz="quarter" idx="11"/>
          </p:nvPr>
        </p:nvSpPr>
        <p:spPr>
          <a:xfrm>
            <a:off x="5410200" y="4205288"/>
            <a:ext cx="1295400" cy="457200"/>
          </a:xfrm>
        </p:spPr>
        <p:txBody>
          <a:bodyPr/>
          <a:lstStyle/>
          <a:p>
            <a:endParaRPr lang="es-UY"/>
          </a:p>
        </p:txBody>
      </p:sp>
      <p:sp>
        <p:nvSpPr>
          <p:cNvPr id="29" name="28 Marcador de número de diapositiva"/>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010748BA-97C0-4258-9FEC-BD30467190CE}" type="slidenum">
              <a:rPr lang="es-UY" smtClean="0"/>
              <a:pPr/>
              <a:t>‹Nº›</a:t>
            </a:fld>
            <a:endParaRPr lang="es-U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B61B9A8-C405-4268-9AD7-B44401C42F37}" type="datetimeFigureOut">
              <a:rPr lang="es-UY" smtClean="0"/>
              <a:pPr/>
              <a:t>02/11/2015</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010748BA-97C0-4258-9FEC-BD30467190CE}" type="slidenum">
              <a:rPr lang="es-UY" smtClean="0"/>
              <a:pPr/>
              <a:t>‹Nº›</a:t>
            </a:fld>
            <a:endParaRPr lang="es-U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1143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143000"/>
            <a:ext cx="62484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B61B9A8-C405-4268-9AD7-B44401C42F37}" type="datetimeFigureOut">
              <a:rPr lang="es-UY" smtClean="0"/>
              <a:pPr/>
              <a:t>02/11/2015</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010748BA-97C0-4258-9FEC-BD30467190CE}" type="slidenum">
              <a:rPr lang="es-UY" smtClean="0"/>
              <a:pPr/>
              <a:t>‹Nº›</a:t>
            </a:fld>
            <a:endParaRPr lang="es-U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B61B9A8-C405-4268-9AD7-B44401C42F37}" type="datetimeFigureOut">
              <a:rPr lang="es-UY" smtClean="0"/>
              <a:pPr/>
              <a:t>02/11/2015</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010748BA-97C0-4258-9FEC-BD30467190CE}" type="slidenum">
              <a:rPr lang="es-UY" smtClean="0"/>
              <a:pPr/>
              <a:t>‹Nº›</a:t>
            </a:fld>
            <a:endParaRPr lang="es-U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DB61B9A8-C405-4268-9AD7-B44401C42F37}" type="datetimeFigureOut">
              <a:rPr lang="es-UY" smtClean="0"/>
              <a:pPr/>
              <a:t>02/11/2015</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010748BA-97C0-4258-9FEC-BD30467190CE}" type="slidenum">
              <a:rPr lang="es-UY" smtClean="0"/>
              <a:pPr/>
              <a:t>‹Nº›</a:t>
            </a:fld>
            <a:endParaRPr lang="es-U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DB61B9A8-C405-4268-9AD7-B44401C42F37}" type="datetimeFigureOut">
              <a:rPr lang="es-UY" smtClean="0"/>
              <a:pPr/>
              <a:t>02/11/2015</a:t>
            </a:fld>
            <a:endParaRPr lang="es-UY"/>
          </a:p>
        </p:txBody>
      </p:sp>
      <p:sp>
        <p:nvSpPr>
          <p:cNvPr id="6" name="5 Marcador de pie de página"/>
          <p:cNvSpPr>
            <a:spLocks noGrp="1"/>
          </p:cNvSpPr>
          <p:nvPr>
            <p:ph type="ftr" sz="quarter" idx="11"/>
          </p:nvPr>
        </p:nvSpPr>
        <p:spPr/>
        <p:txBody>
          <a:bodyPr/>
          <a:lstStyle/>
          <a:p>
            <a:endParaRPr lang="es-UY"/>
          </a:p>
        </p:txBody>
      </p:sp>
      <p:sp>
        <p:nvSpPr>
          <p:cNvPr id="7" name="6 Marcador de número de diapositiva"/>
          <p:cNvSpPr>
            <a:spLocks noGrp="1"/>
          </p:cNvSpPr>
          <p:nvPr>
            <p:ph type="sldNum" sz="quarter" idx="12"/>
          </p:nvPr>
        </p:nvSpPr>
        <p:spPr/>
        <p:txBody>
          <a:bodyPr/>
          <a:lstStyle/>
          <a:p>
            <a:fld id="{010748BA-97C0-4258-9FEC-BD30467190CE}" type="slidenum">
              <a:rPr lang="es-UY" smtClean="0"/>
              <a:pPr/>
              <a:t>‹Nº›</a:t>
            </a:fld>
            <a:endParaRPr lang="es-U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81000" y="1143000"/>
            <a:ext cx="8382000" cy="1069848"/>
          </a:xfrm>
        </p:spPr>
        <p:txBody>
          <a:bodyPr anchor="ctr"/>
          <a:lstStyle>
            <a:lvl1pPr>
              <a:defRPr sz="4000" b="0" i="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fecha"/>
          <p:cNvSpPr>
            <a:spLocks noGrp="1"/>
          </p:cNvSpPr>
          <p:nvPr>
            <p:ph type="dt" sz="half" idx="10"/>
          </p:nvPr>
        </p:nvSpPr>
        <p:spPr/>
        <p:txBody>
          <a:bodyPr rtlCol="0"/>
          <a:lstStyle/>
          <a:p>
            <a:fld id="{DB61B9A8-C405-4268-9AD7-B44401C42F37}" type="datetimeFigureOut">
              <a:rPr lang="es-UY" smtClean="0"/>
              <a:pPr/>
              <a:t>02/11/2015</a:t>
            </a:fld>
            <a:endParaRPr lang="es-UY"/>
          </a:p>
        </p:txBody>
      </p:sp>
      <p:sp>
        <p:nvSpPr>
          <p:cNvPr id="27" name="26 Marcador de número de diapositiva"/>
          <p:cNvSpPr>
            <a:spLocks noGrp="1"/>
          </p:cNvSpPr>
          <p:nvPr>
            <p:ph type="sldNum" sz="quarter" idx="11"/>
          </p:nvPr>
        </p:nvSpPr>
        <p:spPr/>
        <p:txBody>
          <a:bodyPr rtlCol="0"/>
          <a:lstStyle/>
          <a:p>
            <a:fld id="{010748BA-97C0-4258-9FEC-BD30467190CE}" type="slidenum">
              <a:rPr lang="es-UY" smtClean="0"/>
              <a:pPr/>
              <a:t>‹Nº›</a:t>
            </a:fld>
            <a:endParaRPr lang="es-UY"/>
          </a:p>
        </p:txBody>
      </p:sp>
      <p:sp>
        <p:nvSpPr>
          <p:cNvPr id="28" name="27 Marcador de pie de página"/>
          <p:cNvSpPr>
            <a:spLocks noGrp="1"/>
          </p:cNvSpPr>
          <p:nvPr>
            <p:ph type="ftr" sz="quarter" idx="12"/>
          </p:nvPr>
        </p:nvSpPr>
        <p:spPr/>
        <p:txBody>
          <a:bodyPr rtlCol="0"/>
          <a:lstStyle/>
          <a:p>
            <a:endParaRPr lang="es-U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a:xfrm>
            <a:off x="6583680" y="612648"/>
            <a:ext cx="957264" cy="457200"/>
          </a:xfrm>
        </p:spPr>
        <p:txBody>
          <a:bodyPr/>
          <a:lstStyle/>
          <a:p>
            <a:fld id="{DB61B9A8-C405-4268-9AD7-B44401C42F37}" type="datetimeFigureOut">
              <a:rPr lang="es-UY" smtClean="0"/>
              <a:pPr/>
              <a:t>02/11/2015</a:t>
            </a:fld>
            <a:endParaRPr lang="es-UY"/>
          </a:p>
        </p:txBody>
      </p:sp>
      <p:sp>
        <p:nvSpPr>
          <p:cNvPr id="4" name="3 Marcador de pie de página"/>
          <p:cNvSpPr>
            <a:spLocks noGrp="1"/>
          </p:cNvSpPr>
          <p:nvPr>
            <p:ph type="ftr" sz="quarter" idx="11"/>
          </p:nvPr>
        </p:nvSpPr>
        <p:spPr>
          <a:xfrm>
            <a:off x="5257800" y="612648"/>
            <a:ext cx="1325880" cy="457200"/>
          </a:xfrm>
        </p:spPr>
        <p:txBody>
          <a:bodyPr/>
          <a:lstStyle/>
          <a:p>
            <a:endParaRPr lang="es-UY"/>
          </a:p>
        </p:txBody>
      </p:sp>
      <p:sp>
        <p:nvSpPr>
          <p:cNvPr id="5" name="4 Marcador de número de diapositiva"/>
          <p:cNvSpPr>
            <a:spLocks noGrp="1"/>
          </p:cNvSpPr>
          <p:nvPr>
            <p:ph type="sldNum" sz="quarter" idx="12"/>
          </p:nvPr>
        </p:nvSpPr>
        <p:spPr>
          <a:xfrm>
            <a:off x="8174736" y="2272"/>
            <a:ext cx="762000" cy="365760"/>
          </a:xfrm>
        </p:spPr>
        <p:txBody>
          <a:bodyPr/>
          <a:lstStyle/>
          <a:p>
            <a:fld id="{010748BA-97C0-4258-9FEC-BD30467190CE}" type="slidenum">
              <a:rPr lang="es-UY" smtClean="0"/>
              <a:pPr/>
              <a:t>‹Nº›</a:t>
            </a:fld>
            <a:endParaRPr lang="es-U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B61B9A8-C405-4268-9AD7-B44401C42F37}" type="datetimeFigureOut">
              <a:rPr lang="es-UY" smtClean="0"/>
              <a:pPr/>
              <a:t>02/11/2015</a:t>
            </a:fld>
            <a:endParaRPr lang="es-UY"/>
          </a:p>
        </p:txBody>
      </p:sp>
      <p:sp>
        <p:nvSpPr>
          <p:cNvPr id="3" name="2 Marcador de pie de página"/>
          <p:cNvSpPr>
            <a:spLocks noGrp="1"/>
          </p:cNvSpPr>
          <p:nvPr>
            <p:ph type="ftr" sz="quarter" idx="11"/>
          </p:nvPr>
        </p:nvSpPr>
        <p:spPr/>
        <p:txBody>
          <a:bodyPr/>
          <a:lstStyle/>
          <a:p>
            <a:endParaRPr lang="es-UY"/>
          </a:p>
        </p:txBody>
      </p:sp>
      <p:sp>
        <p:nvSpPr>
          <p:cNvPr id="4" name="3 Marcador de número de diapositiva"/>
          <p:cNvSpPr>
            <a:spLocks noGrp="1"/>
          </p:cNvSpPr>
          <p:nvPr>
            <p:ph type="sldNum" sz="quarter" idx="12"/>
          </p:nvPr>
        </p:nvSpPr>
        <p:spPr/>
        <p:txBody>
          <a:bodyPr/>
          <a:lstStyle/>
          <a:p>
            <a:fld id="{010748BA-97C0-4258-9FEC-BD30467190CE}" type="slidenum">
              <a:rPr lang="es-UY" smtClean="0"/>
              <a:pPr/>
              <a:t>‹Nº›</a:t>
            </a:fld>
            <a:endParaRPr lang="es-U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53496" y="1101970"/>
            <a:ext cx="3383280" cy="877824"/>
          </a:xfrm>
        </p:spPr>
        <p:txBody>
          <a:bodyPr anchor="b"/>
          <a:lstStyle>
            <a:lvl1pPr algn="l">
              <a:buNone/>
              <a:defRPr sz="1800" b="1"/>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DB61B9A8-C405-4268-9AD7-B44401C42F37}" type="datetimeFigureOut">
              <a:rPr lang="es-UY" smtClean="0"/>
              <a:pPr/>
              <a:t>02/11/2015</a:t>
            </a:fld>
            <a:endParaRPr lang="es-UY"/>
          </a:p>
        </p:txBody>
      </p:sp>
      <p:sp>
        <p:nvSpPr>
          <p:cNvPr id="6" name="5 Marcador de pie de página"/>
          <p:cNvSpPr>
            <a:spLocks noGrp="1"/>
          </p:cNvSpPr>
          <p:nvPr>
            <p:ph type="ftr" sz="quarter" idx="11"/>
          </p:nvPr>
        </p:nvSpPr>
        <p:spPr/>
        <p:txBody>
          <a:bodyPr/>
          <a:lstStyle/>
          <a:p>
            <a:endParaRPr lang="es-UY"/>
          </a:p>
        </p:txBody>
      </p:sp>
      <p:sp>
        <p:nvSpPr>
          <p:cNvPr id="7" name="6 Marcador de número de diapositiva"/>
          <p:cNvSpPr>
            <a:spLocks noGrp="1"/>
          </p:cNvSpPr>
          <p:nvPr>
            <p:ph type="sldNum" sz="quarter" idx="12"/>
          </p:nvPr>
        </p:nvSpPr>
        <p:spPr/>
        <p:txBody>
          <a:bodyPr/>
          <a:lstStyle/>
          <a:p>
            <a:fld id="{010748BA-97C0-4258-9FEC-BD30467190CE}" type="slidenum">
              <a:rPr lang="es-UY" smtClean="0"/>
              <a:pPr/>
              <a:t>‹Nº›</a:t>
            </a:fld>
            <a:endParaRPr lang="es-U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DB61B9A8-C405-4268-9AD7-B44401C42F37}" type="datetimeFigureOut">
              <a:rPr lang="es-UY" smtClean="0"/>
              <a:pPr/>
              <a:t>02/11/2015</a:t>
            </a:fld>
            <a:endParaRPr lang="es-UY"/>
          </a:p>
        </p:txBody>
      </p:sp>
      <p:sp>
        <p:nvSpPr>
          <p:cNvPr id="6" name="5 Marcador de pie de página"/>
          <p:cNvSpPr>
            <a:spLocks noGrp="1"/>
          </p:cNvSpPr>
          <p:nvPr>
            <p:ph type="ftr" sz="quarter" idx="11"/>
          </p:nvPr>
        </p:nvSpPr>
        <p:spPr/>
        <p:txBody>
          <a:bodyPr/>
          <a:lstStyle/>
          <a:p>
            <a:endParaRPr lang="es-UY"/>
          </a:p>
        </p:txBody>
      </p:sp>
      <p:sp>
        <p:nvSpPr>
          <p:cNvPr id="7" name="6 Marcador de número de diapositiva"/>
          <p:cNvSpPr>
            <a:spLocks noGrp="1"/>
          </p:cNvSpPr>
          <p:nvPr>
            <p:ph type="sldNum" sz="quarter" idx="12"/>
          </p:nvPr>
        </p:nvSpPr>
        <p:spPr/>
        <p:txBody>
          <a:bodyPr/>
          <a:lstStyle/>
          <a:p>
            <a:fld id="{010748BA-97C0-4258-9FEC-BD30467190CE}" type="slidenum">
              <a:rPr lang="es-UY" smtClean="0"/>
              <a:pPr/>
              <a:t>‹Nº›</a:t>
            </a:fld>
            <a:endParaRPr lang="es-U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Rectángulo"/>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Rectángulo"/>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Rectángulo"/>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Rectángulo"/>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Rectángulo redondeado"/>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Rectángulo redondeado"/>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Rectángulo"/>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Rectángulo"/>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Rectángulo"/>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Rectángulo"/>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Rectángulo"/>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Rectángulo"/>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Marcador de título"/>
          <p:cNvSpPr>
            <a:spLocks noGrp="1"/>
          </p:cNvSpPr>
          <p:nvPr>
            <p:ph type="title"/>
          </p:nvPr>
        </p:nvSpPr>
        <p:spPr>
          <a:xfrm>
            <a:off x="457200" y="1143000"/>
            <a:ext cx="8229600" cy="10668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DB61B9A8-C405-4268-9AD7-B44401C42F37}" type="datetimeFigureOut">
              <a:rPr lang="es-UY" smtClean="0"/>
              <a:pPr/>
              <a:t>02/11/2015</a:t>
            </a:fld>
            <a:endParaRPr lang="es-UY"/>
          </a:p>
        </p:txBody>
      </p:sp>
      <p:sp>
        <p:nvSpPr>
          <p:cNvPr id="3" name="2 Marcador de pie de página"/>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s-UY"/>
          </a:p>
        </p:txBody>
      </p:sp>
      <p:sp>
        <p:nvSpPr>
          <p:cNvPr id="23" name="22 Marcador de número de diapositiva"/>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010748BA-97C0-4258-9FEC-BD30467190CE}" type="slidenum">
              <a:rPr lang="es-UY" smtClean="0"/>
              <a:pPr/>
              <a:t>‹Nº›</a:t>
            </a:fld>
            <a:endParaRPr lang="es-UY"/>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28.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11.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9.tiff"/><Relationship Id="rId7" Type="http://schemas.openxmlformats.org/officeDocument/2006/relationships/image" Target="../media/image7.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13.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image" Target="../media/image29.tiff"/><Relationship Id="rId7" Type="http://schemas.openxmlformats.org/officeDocument/2006/relationships/image" Target="../media/image7.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1.tiff"/></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41.tiff"/></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17.xml.rels><?xml version="1.0" encoding="UTF-8" standalone="yes"?>
<Relationships xmlns="http://schemas.openxmlformats.org/package/2006/relationships"><Relationship Id="rId3" Type="http://schemas.openxmlformats.org/officeDocument/2006/relationships/image" Target="../media/image44.tiff"/><Relationship Id="rId7" Type="http://schemas.openxmlformats.org/officeDocument/2006/relationships/image" Target="../media/image48.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18.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29.tiff"/><Relationship Id="rId7" Type="http://schemas.openxmlformats.org/officeDocument/2006/relationships/image" Target="../media/image7.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2.tiff"/><Relationship Id="rId4" Type="http://schemas.openxmlformats.org/officeDocument/2006/relationships/image" Target="../media/image49.tiff"/></Relationships>
</file>

<file path=ppt/slides/_rels/slide19.xml.rels><?xml version="1.0" encoding="UTF-8" standalone="yes"?>
<Relationships xmlns="http://schemas.openxmlformats.org/package/2006/relationships"><Relationship Id="rId3" Type="http://schemas.openxmlformats.org/officeDocument/2006/relationships/image" Target="../media/image50.tiff"/><Relationship Id="rId7" Type="http://schemas.openxmlformats.org/officeDocument/2006/relationships/image" Target="../media/image7.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gif"/><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8.tiff"/><Relationship Id="rId7"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file:///C:\Users\pc\Google%20Drive\maestria\terioca\docking\caspasa-3\C\todos_casp3_familiac.tiff" TargetMode="External"/><Relationship Id="rId4" Type="http://schemas.openxmlformats.org/officeDocument/2006/relationships/image" Target="../media/image19.tiff"/><Relationship Id="rId9"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179512" y="548680"/>
            <a:ext cx="8712968" cy="2459136"/>
          </a:xfrm>
        </p:spPr>
        <p:txBody>
          <a:bodyPr>
            <a:noAutofit/>
          </a:bodyPr>
          <a:lstStyle/>
          <a:p>
            <a:pPr algn="just"/>
            <a:r>
              <a:rPr lang="en-US" sz="3600" b="1" dirty="0" smtClean="0"/>
              <a:t>Computer-Aided Drug Design (CADD), Synthesis and Biological Evaluation of Potential Caspase-3 Inhibitors as Novel Alzheimer Disease Therapy</a:t>
            </a:r>
            <a:endParaRPr lang="es-UY" sz="3600" b="1" dirty="0"/>
          </a:p>
        </p:txBody>
      </p:sp>
      <p:sp>
        <p:nvSpPr>
          <p:cNvPr id="3" name="2 Subtítulo"/>
          <p:cNvSpPr>
            <a:spLocks noGrp="1"/>
          </p:cNvSpPr>
          <p:nvPr>
            <p:ph type="subTitle" idx="1"/>
          </p:nvPr>
        </p:nvSpPr>
        <p:spPr>
          <a:xfrm>
            <a:off x="0" y="4221088"/>
            <a:ext cx="8388424" cy="1368152"/>
          </a:xfrm>
        </p:spPr>
        <p:txBody>
          <a:bodyPr>
            <a:normAutofit/>
          </a:bodyPr>
          <a:lstStyle/>
          <a:p>
            <a:pPr algn="ctr"/>
            <a:r>
              <a:rPr lang="en-US" sz="1800" dirty="0" smtClean="0"/>
              <a:t> </a:t>
            </a:r>
            <a:r>
              <a:rPr lang="en-US" sz="1800" dirty="0" err="1" smtClean="0"/>
              <a:t>Lucía</a:t>
            </a:r>
            <a:r>
              <a:rPr lang="en-US" sz="1800" dirty="0" smtClean="0"/>
              <a:t> Minini</a:t>
            </a:r>
            <a:r>
              <a:rPr lang="en-US" sz="1800" baseline="30000" dirty="0" smtClean="0"/>
              <a:t>1,2</a:t>
            </a:r>
          </a:p>
          <a:p>
            <a:pPr algn="ctr"/>
            <a:r>
              <a:rPr lang="en-US" sz="1600" dirty="0" smtClean="0"/>
              <a:t>Supervisors: PhD. Alicia Merlino</a:t>
            </a:r>
            <a:r>
              <a:rPr lang="en-US" sz="1600" baseline="30000" dirty="0" smtClean="0"/>
              <a:t>1</a:t>
            </a:r>
            <a:r>
              <a:rPr lang="en-US" sz="1600" dirty="0" smtClean="0"/>
              <a:t> and PhD. </a:t>
            </a:r>
            <a:r>
              <a:rPr lang="en-US" sz="1600" dirty="0" err="1" smtClean="0"/>
              <a:t>María</a:t>
            </a:r>
            <a:r>
              <a:rPr lang="en-US" sz="1600" dirty="0" smtClean="0"/>
              <a:t> Laura Lavaggi</a:t>
            </a:r>
            <a:r>
              <a:rPr lang="en-US" sz="1600" baseline="30000" dirty="0" smtClean="0"/>
              <a:t>2</a:t>
            </a:r>
          </a:p>
          <a:p>
            <a:pPr algn="ctr"/>
            <a:r>
              <a:rPr lang="en-US" sz="1600" dirty="0" smtClean="0"/>
              <a:t>1-Computational and Theoretical Chemistry Lab and 2-Medicinal Chemistry Group, Institute of Biological Chemistry, School of Sciences, University of Republic.  </a:t>
            </a:r>
          </a:p>
        </p:txBody>
      </p:sp>
      <p:pic>
        <p:nvPicPr>
          <p:cNvPr id="4" name="3 Imagen" descr="logo-fcien-udelar"/>
          <p:cNvPicPr/>
          <p:nvPr/>
        </p:nvPicPr>
        <p:blipFill>
          <a:blip r:embed="rId3" cstate="print">
            <a:clrChange>
              <a:clrFrom>
                <a:srgbClr val="FFFFFF"/>
              </a:clrFrom>
              <a:clrTo>
                <a:srgbClr val="FFFFFF">
                  <a:alpha val="0"/>
                </a:srgbClr>
              </a:clrTo>
            </a:clrChange>
          </a:blip>
          <a:srcRect/>
          <a:stretch>
            <a:fillRect/>
          </a:stretch>
        </p:blipFill>
        <p:spPr bwMode="auto">
          <a:xfrm>
            <a:off x="6874321" y="5661248"/>
            <a:ext cx="2162175" cy="1181100"/>
          </a:xfrm>
          <a:prstGeom prst="rect">
            <a:avLst/>
          </a:prstGeom>
          <a:noFill/>
          <a:ln w="9525">
            <a:noFill/>
            <a:miter lim="800000"/>
            <a:headEnd/>
            <a:tailEnd/>
          </a:ln>
        </p:spPr>
      </p:pic>
      <p:pic>
        <p:nvPicPr>
          <p:cNvPr id="5" name="Picture 2" descr="C:\Users\usuario\Desktop\OMICS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20" y="5805264"/>
            <a:ext cx="2428875" cy="809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17120486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casp3_4d_int_2.tif"/>
          <p:cNvPicPr>
            <a:picLocks noChangeAspect="1"/>
          </p:cNvPicPr>
          <p:nvPr/>
        </p:nvPicPr>
        <p:blipFill>
          <a:blip r:embed="rId3" cstate="print">
            <a:clrChange>
              <a:clrFrom>
                <a:srgbClr val="FFFFFF"/>
              </a:clrFrom>
              <a:clrTo>
                <a:srgbClr val="FFFFFF">
                  <a:alpha val="0"/>
                </a:srgbClr>
              </a:clrTo>
            </a:clrChange>
          </a:blip>
          <a:stretch>
            <a:fillRect/>
          </a:stretch>
        </p:blipFill>
        <p:spPr>
          <a:xfrm>
            <a:off x="5868144" y="620688"/>
            <a:ext cx="2736304" cy="3026147"/>
          </a:xfrm>
          <a:prstGeom prst="rect">
            <a:avLst/>
          </a:prstGeom>
        </p:spPr>
      </p:pic>
      <p:sp>
        <p:nvSpPr>
          <p:cNvPr id="9" name="8 CuadroTexto"/>
          <p:cNvSpPr txBox="1"/>
          <p:nvPr/>
        </p:nvSpPr>
        <p:spPr>
          <a:xfrm>
            <a:off x="323528" y="2564904"/>
            <a:ext cx="1368152" cy="338554"/>
          </a:xfrm>
          <a:prstGeom prst="rect">
            <a:avLst/>
          </a:prstGeom>
          <a:noFill/>
        </p:spPr>
        <p:txBody>
          <a:bodyPr wrap="square" rtlCol="0">
            <a:spAutoFit/>
          </a:bodyPr>
          <a:lstStyle/>
          <a:p>
            <a:r>
              <a:rPr lang="es-UY" sz="1600" b="1" dirty="0" smtClean="0"/>
              <a:t>caspase-3 </a:t>
            </a:r>
            <a:endParaRPr lang="en-US" sz="1600" b="1" dirty="0"/>
          </a:p>
        </p:txBody>
      </p:sp>
      <p:pic>
        <p:nvPicPr>
          <p:cNvPr id="10" name="9 Imagen" descr="casp3_4d_loop.tiff"/>
          <p:cNvPicPr>
            <a:picLocks noChangeAspect="1"/>
          </p:cNvPicPr>
          <p:nvPr/>
        </p:nvPicPr>
        <p:blipFill>
          <a:blip r:embed="rId4" cstate="print">
            <a:clrChange>
              <a:clrFrom>
                <a:srgbClr val="FFFFFF"/>
              </a:clrFrom>
              <a:clrTo>
                <a:srgbClr val="FFFFFF">
                  <a:alpha val="0"/>
                </a:srgbClr>
              </a:clrTo>
            </a:clrChange>
          </a:blip>
          <a:stretch>
            <a:fillRect/>
          </a:stretch>
        </p:blipFill>
        <p:spPr>
          <a:xfrm>
            <a:off x="2411760" y="908720"/>
            <a:ext cx="2232248" cy="2684673"/>
          </a:xfrm>
          <a:prstGeom prst="rect">
            <a:avLst/>
          </a:prstGeom>
        </p:spPr>
      </p:pic>
      <p:pic>
        <p:nvPicPr>
          <p:cNvPr id="11" name="10 Imagen" descr="4D.tif"/>
          <p:cNvPicPr>
            <a:picLocks noChangeAspect="1"/>
          </p:cNvPicPr>
          <p:nvPr/>
        </p:nvPicPr>
        <p:blipFill>
          <a:blip r:embed="rId5" cstate="print">
            <a:clrChange>
              <a:clrFrom>
                <a:srgbClr val="FFFFFF"/>
              </a:clrFrom>
              <a:clrTo>
                <a:srgbClr val="FFFFFF">
                  <a:alpha val="0"/>
                </a:srgbClr>
              </a:clrTo>
            </a:clrChange>
          </a:blip>
          <a:stretch>
            <a:fillRect/>
          </a:stretch>
        </p:blipFill>
        <p:spPr>
          <a:xfrm>
            <a:off x="251520" y="548680"/>
            <a:ext cx="1656184" cy="1057583"/>
          </a:xfrm>
          <a:prstGeom prst="rect">
            <a:avLst/>
          </a:prstGeom>
          <a:ln>
            <a:solidFill>
              <a:srgbClr val="00B050"/>
            </a:solidFill>
          </a:ln>
          <a:effectLst>
            <a:outerShdw blurRad="292100" dist="139700" dir="2700000" algn="tl" rotWithShape="0">
              <a:srgbClr val="333333">
                <a:alpha val="65000"/>
              </a:srgbClr>
            </a:outerShdw>
          </a:effectLst>
        </p:spPr>
      </p:pic>
      <p:sp>
        <p:nvSpPr>
          <p:cNvPr id="13" name="12 CuadroTexto"/>
          <p:cNvSpPr txBox="1"/>
          <p:nvPr/>
        </p:nvSpPr>
        <p:spPr>
          <a:xfrm>
            <a:off x="323528" y="5157192"/>
            <a:ext cx="1368152" cy="338554"/>
          </a:xfrm>
          <a:prstGeom prst="rect">
            <a:avLst/>
          </a:prstGeom>
          <a:noFill/>
        </p:spPr>
        <p:txBody>
          <a:bodyPr wrap="square" rtlCol="0">
            <a:spAutoFit/>
          </a:bodyPr>
          <a:lstStyle/>
          <a:p>
            <a:r>
              <a:rPr lang="es-UY" sz="1600" b="1" dirty="0" smtClean="0"/>
              <a:t>caspase-7 </a:t>
            </a:r>
            <a:endParaRPr lang="en-US" sz="1600" b="1" dirty="0"/>
          </a:p>
        </p:txBody>
      </p:sp>
      <p:sp>
        <p:nvSpPr>
          <p:cNvPr id="14" name="13 Elipse"/>
          <p:cNvSpPr/>
          <p:nvPr/>
        </p:nvSpPr>
        <p:spPr>
          <a:xfrm>
            <a:off x="2843808" y="1052736"/>
            <a:ext cx="648072" cy="64807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15 Conector recto"/>
          <p:cNvCxnSpPr>
            <a:stCxn id="14" idx="5"/>
          </p:cNvCxnSpPr>
          <p:nvPr/>
        </p:nvCxnSpPr>
        <p:spPr>
          <a:xfrm>
            <a:off x="3396972" y="1605900"/>
            <a:ext cx="2471172" cy="20391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a:stCxn id="14" idx="7"/>
          </p:cNvCxnSpPr>
          <p:nvPr/>
        </p:nvCxnSpPr>
        <p:spPr>
          <a:xfrm flipV="1">
            <a:off x="3396972" y="692696"/>
            <a:ext cx="2471172" cy="45494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868144" y="692696"/>
            <a:ext cx="2736304" cy="295232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22 Imagen" descr="casp7_4d_loop.tiff"/>
          <p:cNvPicPr>
            <a:picLocks noChangeAspect="1"/>
          </p:cNvPicPr>
          <p:nvPr/>
        </p:nvPicPr>
        <p:blipFill>
          <a:blip r:embed="rId6" cstate="print">
            <a:clrChange>
              <a:clrFrom>
                <a:srgbClr val="FFFFFF"/>
              </a:clrFrom>
              <a:clrTo>
                <a:srgbClr val="FFFFFF">
                  <a:alpha val="0"/>
                </a:srgbClr>
              </a:clrTo>
            </a:clrChange>
          </a:blip>
          <a:stretch>
            <a:fillRect/>
          </a:stretch>
        </p:blipFill>
        <p:spPr>
          <a:xfrm>
            <a:off x="2483768" y="3861048"/>
            <a:ext cx="2423373" cy="2808312"/>
          </a:xfrm>
          <a:prstGeom prst="rect">
            <a:avLst/>
          </a:prstGeom>
        </p:spPr>
      </p:pic>
      <p:pic>
        <p:nvPicPr>
          <p:cNvPr id="24" name="23 Imagen" descr="casp7_4d_INT_nombres.tif"/>
          <p:cNvPicPr>
            <a:picLocks noChangeAspect="1"/>
          </p:cNvPicPr>
          <p:nvPr/>
        </p:nvPicPr>
        <p:blipFill>
          <a:blip r:embed="rId7" cstate="print">
            <a:clrChange>
              <a:clrFrom>
                <a:srgbClr val="FFFFFF"/>
              </a:clrFrom>
              <a:clrTo>
                <a:srgbClr val="FFFFFF">
                  <a:alpha val="0"/>
                </a:srgbClr>
              </a:clrTo>
            </a:clrChange>
          </a:blip>
          <a:stretch>
            <a:fillRect/>
          </a:stretch>
        </p:blipFill>
        <p:spPr>
          <a:xfrm>
            <a:off x="6084168" y="3789040"/>
            <a:ext cx="2415767" cy="2924944"/>
          </a:xfrm>
          <a:prstGeom prst="rect">
            <a:avLst/>
          </a:prstGeom>
        </p:spPr>
      </p:pic>
      <p:sp>
        <p:nvSpPr>
          <p:cNvPr id="25" name="24 Elipse"/>
          <p:cNvSpPr/>
          <p:nvPr/>
        </p:nvSpPr>
        <p:spPr>
          <a:xfrm>
            <a:off x="3347864" y="4653136"/>
            <a:ext cx="792088" cy="86409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25 Rectángulo"/>
          <p:cNvSpPr/>
          <p:nvPr/>
        </p:nvSpPr>
        <p:spPr>
          <a:xfrm>
            <a:off x="6084168" y="3789040"/>
            <a:ext cx="2448272" cy="295232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27 Conector recto"/>
          <p:cNvCxnSpPr>
            <a:stCxn id="25" idx="7"/>
          </p:cNvCxnSpPr>
          <p:nvPr/>
        </p:nvCxnSpPr>
        <p:spPr>
          <a:xfrm flipV="1">
            <a:off x="4023953" y="3789040"/>
            <a:ext cx="2060215" cy="99064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29 Conector recto"/>
          <p:cNvCxnSpPr>
            <a:stCxn id="25" idx="5"/>
          </p:cNvCxnSpPr>
          <p:nvPr/>
        </p:nvCxnSpPr>
        <p:spPr>
          <a:xfrm>
            <a:off x="4023953" y="5390688"/>
            <a:ext cx="2060215" cy="13506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2051720" y="548680"/>
            <a:ext cx="864604" cy="369332"/>
          </a:xfrm>
          <a:prstGeom prst="rect">
            <a:avLst/>
          </a:prstGeom>
          <a:noFill/>
        </p:spPr>
        <p:txBody>
          <a:bodyPr wrap="square" rtlCol="0">
            <a:spAutoFit/>
          </a:bodyPr>
          <a:lstStyle/>
          <a:p>
            <a:r>
              <a:rPr lang="es-UY" dirty="0" smtClean="0"/>
              <a:t>50 </a:t>
            </a:r>
            <a:r>
              <a:rPr lang="es-UY" dirty="0" err="1" smtClean="0"/>
              <a:t>ns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casp3_abps_2.tiff"/>
          <p:cNvPicPr>
            <a:picLocks noChangeAspect="1"/>
          </p:cNvPicPr>
          <p:nvPr/>
        </p:nvPicPr>
        <p:blipFill>
          <a:blip r:embed="rId3" cstate="print">
            <a:clrChange>
              <a:clrFrom>
                <a:srgbClr val="FFFFFF"/>
              </a:clrFrom>
              <a:clrTo>
                <a:srgbClr val="FFFFFF">
                  <a:alpha val="0"/>
                </a:srgbClr>
              </a:clrTo>
            </a:clrChange>
          </a:blip>
          <a:stretch>
            <a:fillRect/>
          </a:stretch>
        </p:blipFill>
        <p:spPr>
          <a:xfrm>
            <a:off x="251520" y="1268760"/>
            <a:ext cx="2712605" cy="2592288"/>
          </a:xfrm>
          <a:prstGeom prst="rect">
            <a:avLst/>
          </a:prstGeom>
        </p:spPr>
      </p:pic>
      <p:pic>
        <p:nvPicPr>
          <p:cNvPr id="8" name="7 Imagen" descr="abps_casp3_4d.tiff"/>
          <p:cNvPicPr>
            <a:picLocks noChangeAspect="1"/>
          </p:cNvPicPr>
          <p:nvPr/>
        </p:nvPicPr>
        <p:blipFill>
          <a:blip r:embed="rId4" cstate="print">
            <a:clrChange>
              <a:clrFrom>
                <a:srgbClr val="FFFFFF"/>
              </a:clrFrom>
              <a:clrTo>
                <a:srgbClr val="FFFFFF">
                  <a:alpha val="0"/>
                </a:srgbClr>
              </a:clrTo>
            </a:clrChange>
          </a:blip>
          <a:stretch>
            <a:fillRect/>
          </a:stretch>
        </p:blipFill>
        <p:spPr>
          <a:xfrm>
            <a:off x="3491880" y="1412775"/>
            <a:ext cx="2016224" cy="2290665"/>
          </a:xfrm>
          <a:prstGeom prst="rect">
            <a:avLst/>
          </a:prstGeom>
        </p:spPr>
      </p:pic>
      <p:pic>
        <p:nvPicPr>
          <p:cNvPr id="9" name="8 Imagen" descr="casp7_abps.tiff"/>
          <p:cNvPicPr>
            <a:picLocks noChangeAspect="1"/>
          </p:cNvPicPr>
          <p:nvPr/>
        </p:nvPicPr>
        <p:blipFill>
          <a:blip r:embed="rId5" cstate="print">
            <a:clrChange>
              <a:clrFrom>
                <a:srgbClr val="FFFFFF"/>
              </a:clrFrom>
              <a:clrTo>
                <a:srgbClr val="FFFFFF">
                  <a:alpha val="0"/>
                </a:srgbClr>
              </a:clrTo>
            </a:clrChange>
          </a:blip>
          <a:stretch>
            <a:fillRect/>
          </a:stretch>
        </p:blipFill>
        <p:spPr>
          <a:xfrm>
            <a:off x="683568" y="4293096"/>
            <a:ext cx="1944216" cy="2195211"/>
          </a:xfrm>
          <a:prstGeom prst="rect">
            <a:avLst/>
          </a:prstGeom>
        </p:spPr>
      </p:pic>
      <p:pic>
        <p:nvPicPr>
          <p:cNvPr id="10" name="9 Imagen" descr="abps_casp7_4d.tiff"/>
          <p:cNvPicPr>
            <a:picLocks noChangeAspect="1"/>
          </p:cNvPicPr>
          <p:nvPr/>
        </p:nvPicPr>
        <p:blipFill>
          <a:blip r:embed="rId6" cstate="print">
            <a:clrChange>
              <a:clrFrom>
                <a:srgbClr val="FFFFFF"/>
              </a:clrFrom>
              <a:clrTo>
                <a:srgbClr val="FFFFFF">
                  <a:alpha val="0"/>
                </a:srgbClr>
              </a:clrTo>
            </a:clrChange>
          </a:blip>
          <a:stretch>
            <a:fillRect/>
          </a:stretch>
        </p:blipFill>
        <p:spPr>
          <a:xfrm>
            <a:off x="3419872" y="4365104"/>
            <a:ext cx="2016224" cy="2150409"/>
          </a:xfrm>
          <a:prstGeom prst="rect">
            <a:avLst/>
          </a:prstGeom>
        </p:spPr>
      </p:pic>
      <p:sp>
        <p:nvSpPr>
          <p:cNvPr id="11" name="10 CuadroTexto"/>
          <p:cNvSpPr txBox="1"/>
          <p:nvPr/>
        </p:nvSpPr>
        <p:spPr>
          <a:xfrm>
            <a:off x="-36512" y="539388"/>
            <a:ext cx="4896544" cy="369332"/>
          </a:xfrm>
          <a:prstGeom prst="rect">
            <a:avLst/>
          </a:prstGeom>
          <a:noFill/>
        </p:spPr>
        <p:txBody>
          <a:bodyPr wrap="square" rtlCol="0">
            <a:spAutoFit/>
          </a:bodyPr>
          <a:lstStyle/>
          <a:p>
            <a:r>
              <a:rPr lang="en-US" b="1" dirty="0" smtClean="0"/>
              <a:t>Surface mapped electrostatic potential</a:t>
            </a:r>
            <a:endParaRPr lang="en-US" b="1" dirty="0"/>
          </a:p>
        </p:txBody>
      </p:sp>
      <p:sp>
        <p:nvSpPr>
          <p:cNvPr id="12" name="11 CuadroTexto"/>
          <p:cNvSpPr txBox="1"/>
          <p:nvPr/>
        </p:nvSpPr>
        <p:spPr>
          <a:xfrm>
            <a:off x="683568" y="980728"/>
            <a:ext cx="1656184" cy="369332"/>
          </a:xfrm>
          <a:prstGeom prst="rect">
            <a:avLst/>
          </a:prstGeom>
          <a:noFill/>
        </p:spPr>
        <p:txBody>
          <a:bodyPr wrap="square" rtlCol="0">
            <a:spAutoFit/>
          </a:bodyPr>
          <a:lstStyle/>
          <a:p>
            <a:r>
              <a:rPr lang="es-UY" dirty="0" smtClean="0"/>
              <a:t>Apo-caspase3</a:t>
            </a:r>
            <a:endParaRPr lang="en-US" dirty="0"/>
          </a:p>
        </p:txBody>
      </p:sp>
      <p:sp>
        <p:nvSpPr>
          <p:cNvPr id="13" name="12 CuadroTexto"/>
          <p:cNvSpPr txBox="1"/>
          <p:nvPr/>
        </p:nvSpPr>
        <p:spPr>
          <a:xfrm>
            <a:off x="827584" y="3861048"/>
            <a:ext cx="1656184" cy="369332"/>
          </a:xfrm>
          <a:prstGeom prst="rect">
            <a:avLst/>
          </a:prstGeom>
          <a:noFill/>
        </p:spPr>
        <p:txBody>
          <a:bodyPr wrap="square" rtlCol="0">
            <a:spAutoFit/>
          </a:bodyPr>
          <a:lstStyle/>
          <a:p>
            <a:r>
              <a:rPr lang="es-UY" dirty="0" smtClean="0"/>
              <a:t>Apo-caspase7</a:t>
            </a:r>
            <a:endParaRPr lang="en-US" dirty="0"/>
          </a:p>
        </p:txBody>
      </p:sp>
      <p:sp>
        <p:nvSpPr>
          <p:cNvPr id="14" name="13 CuadroTexto"/>
          <p:cNvSpPr txBox="1"/>
          <p:nvPr/>
        </p:nvSpPr>
        <p:spPr>
          <a:xfrm>
            <a:off x="3491880" y="980728"/>
            <a:ext cx="2160240" cy="369332"/>
          </a:xfrm>
          <a:prstGeom prst="rect">
            <a:avLst/>
          </a:prstGeom>
          <a:noFill/>
        </p:spPr>
        <p:txBody>
          <a:bodyPr wrap="square" rtlCol="0">
            <a:spAutoFit/>
          </a:bodyPr>
          <a:lstStyle/>
          <a:p>
            <a:r>
              <a:rPr lang="es-UY" dirty="0" smtClean="0"/>
              <a:t>caspase3+ligand</a:t>
            </a:r>
            <a:endParaRPr lang="en-US" dirty="0"/>
          </a:p>
        </p:txBody>
      </p:sp>
      <p:sp>
        <p:nvSpPr>
          <p:cNvPr id="15" name="14 CuadroTexto"/>
          <p:cNvSpPr txBox="1"/>
          <p:nvPr/>
        </p:nvSpPr>
        <p:spPr>
          <a:xfrm>
            <a:off x="3347864" y="3861048"/>
            <a:ext cx="2160240" cy="369332"/>
          </a:xfrm>
          <a:prstGeom prst="rect">
            <a:avLst/>
          </a:prstGeom>
          <a:noFill/>
        </p:spPr>
        <p:txBody>
          <a:bodyPr wrap="square" rtlCol="0">
            <a:spAutoFit/>
          </a:bodyPr>
          <a:lstStyle/>
          <a:p>
            <a:r>
              <a:rPr lang="es-UY" dirty="0" smtClean="0"/>
              <a:t>caspase7+ligand</a:t>
            </a:r>
            <a:endParaRPr lang="en-US" dirty="0"/>
          </a:p>
        </p:txBody>
      </p:sp>
      <p:sp>
        <p:nvSpPr>
          <p:cNvPr id="16" name="15 Elipse"/>
          <p:cNvSpPr/>
          <p:nvPr/>
        </p:nvSpPr>
        <p:spPr>
          <a:xfrm>
            <a:off x="4067944" y="2132856"/>
            <a:ext cx="1008112" cy="86409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16 Elipse"/>
          <p:cNvSpPr/>
          <p:nvPr/>
        </p:nvSpPr>
        <p:spPr>
          <a:xfrm>
            <a:off x="1187624" y="2060848"/>
            <a:ext cx="1008112" cy="86409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17 Elipse"/>
          <p:cNvSpPr/>
          <p:nvPr/>
        </p:nvSpPr>
        <p:spPr>
          <a:xfrm rot="2243932">
            <a:off x="4185016" y="4723564"/>
            <a:ext cx="504056" cy="150458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18 Elipse"/>
          <p:cNvSpPr/>
          <p:nvPr/>
        </p:nvSpPr>
        <p:spPr>
          <a:xfrm rot="2243932">
            <a:off x="1376704" y="4723564"/>
            <a:ext cx="504056" cy="150458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21 Conector recto de flecha"/>
          <p:cNvCxnSpPr/>
          <p:nvPr/>
        </p:nvCxnSpPr>
        <p:spPr>
          <a:xfrm>
            <a:off x="251520" y="1556792"/>
            <a:ext cx="576064"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3203848" y="4581128"/>
            <a:ext cx="576064"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3203848" y="1556792"/>
            <a:ext cx="576064"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a:off x="467544" y="4509120"/>
            <a:ext cx="576064"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6" name="25 CuadroTexto"/>
          <p:cNvSpPr txBox="1"/>
          <p:nvPr/>
        </p:nvSpPr>
        <p:spPr>
          <a:xfrm>
            <a:off x="5652120" y="2204864"/>
            <a:ext cx="3168352" cy="584775"/>
          </a:xfrm>
          <a:prstGeom prst="rect">
            <a:avLst/>
          </a:prstGeom>
          <a:noFill/>
        </p:spPr>
        <p:txBody>
          <a:bodyPr wrap="square" rtlCol="0">
            <a:spAutoFit/>
          </a:bodyPr>
          <a:lstStyle/>
          <a:p>
            <a:pPr algn="just">
              <a:buBlip>
                <a:blip r:embed="rId7"/>
              </a:buBlip>
            </a:pPr>
            <a:r>
              <a:rPr lang="en-US" sz="1600" dirty="0" smtClean="0"/>
              <a:t> Important differences at interface and catalytic loops</a:t>
            </a:r>
            <a:endParaRPr lang="en-US" sz="1600" dirty="0"/>
          </a:p>
        </p:txBody>
      </p:sp>
      <p:sp>
        <p:nvSpPr>
          <p:cNvPr id="27" name="26 CuadroTexto"/>
          <p:cNvSpPr txBox="1"/>
          <p:nvPr/>
        </p:nvSpPr>
        <p:spPr>
          <a:xfrm>
            <a:off x="5724128" y="5229200"/>
            <a:ext cx="3168352" cy="1077218"/>
          </a:xfrm>
          <a:prstGeom prst="rect">
            <a:avLst/>
          </a:prstGeom>
          <a:noFill/>
        </p:spPr>
        <p:txBody>
          <a:bodyPr wrap="square" rtlCol="0">
            <a:spAutoFit/>
          </a:bodyPr>
          <a:lstStyle/>
          <a:p>
            <a:pPr algn="just">
              <a:buBlip>
                <a:blip r:embed="rId7"/>
              </a:buBlip>
            </a:pPr>
            <a:r>
              <a:rPr lang="en-US" sz="1600" dirty="0" smtClean="0"/>
              <a:t> Catalytic loops doesn’t change</a:t>
            </a:r>
          </a:p>
          <a:p>
            <a:pPr algn="just">
              <a:buBlip>
                <a:blip r:embed="rId7"/>
              </a:buBlip>
            </a:pPr>
            <a:r>
              <a:rPr lang="en-US" sz="1600" dirty="0" smtClean="0"/>
              <a:t> Differences at interface are less relevant</a:t>
            </a:r>
          </a:p>
          <a:p>
            <a:pPr algn="just">
              <a:buBlip>
                <a:blip r:embed="rId7"/>
              </a:buBlip>
            </a:pPr>
            <a:endParaRPr lang="en-US" sz="1600" dirty="0" smtClean="0"/>
          </a:p>
        </p:txBody>
      </p:sp>
      <p:pic>
        <p:nvPicPr>
          <p:cNvPr id="21" name="20 Imagen" descr="4D.tif"/>
          <p:cNvPicPr>
            <a:picLocks noChangeAspect="1"/>
          </p:cNvPicPr>
          <p:nvPr/>
        </p:nvPicPr>
        <p:blipFill>
          <a:blip r:embed="rId8" cstate="print">
            <a:clrChange>
              <a:clrFrom>
                <a:srgbClr val="FFFFFF"/>
              </a:clrFrom>
              <a:clrTo>
                <a:srgbClr val="FFFFFF">
                  <a:alpha val="0"/>
                </a:srgbClr>
              </a:clrTo>
            </a:clrChange>
          </a:blip>
          <a:stretch>
            <a:fillRect/>
          </a:stretch>
        </p:blipFill>
        <p:spPr>
          <a:xfrm>
            <a:off x="7236296" y="764704"/>
            <a:ext cx="1656184" cy="1057583"/>
          </a:xfrm>
          <a:prstGeom prst="rect">
            <a:avLst/>
          </a:prstGeom>
          <a:ln>
            <a:solidFill>
              <a:srgbClr val="00B050"/>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asp3_10a_loop.tiff"/>
          <p:cNvPicPr>
            <a:picLocks noChangeAspect="1"/>
          </p:cNvPicPr>
          <p:nvPr/>
        </p:nvPicPr>
        <p:blipFill>
          <a:blip r:embed="rId3" cstate="print">
            <a:clrChange>
              <a:clrFrom>
                <a:srgbClr val="FFFFFF"/>
              </a:clrFrom>
              <a:clrTo>
                <a:srgbClr val="FFFFFF">
                  <a:alpha val="0"/>
                </a:srgbClr>
              </a:clrTo>
            </a:clrChange>
          </a:blip>
          <a:stretch>
            <a:fillRect/>
          </a:stretch>
        </p:blipFill>
        <p:spPr>
          <a:xfrm>
            <a:off x="2195736" y="764704"/>
            <a:ext cx="2664296" cy="2883280"/>
          </a:xfrm>
          <a:prstGeom prst="rect">
            <a:avLst/>
          </a:prstGeom>
        </p:spPr>
      </p:pic>
      <p:pic>
        <p:nvPicPr>
          <p:cNvPr id="6" name="5 Imagen" descr="casp3_10a_sitio_int_nombres_2.tif"/>
          <p:cNvPicPr>
            <a:picLocks noChangeAspect="1"/>
          </p:cNvPicPr>
          <p:nvPr/>
        </p:nvPicPr>
        <p:blipFill>
          <a:blip r:embed="rId4" cstate="print"/>
          <a:stretch>
            <a:fillRect/>
          </a:stretch>
        </p:blipFill>
        <p:spPr>
          <a:xfrm>
            <a:off x="5652120" y="1050288"/>
            <a:ext cx="2664296" cy="2378712"/>
          </a:xfrm>
          <a:prstGeom prst="rect">
            <a:avLst/>
          </a:prstGeom>
        </p:spPr>
      </p:pic>
      <p:pic>
        <p:nvPicPr>
          <p:cNvPr id="8" name="7 Imagen" descr="casp_7_10a_sitio_int_nombres_2.tif"/>
          <p:cNvPicPr>
            <a:picLocks noChangeAspect="1"/>
          </p:cNvPicPr>
          <p:nvPr/>
        </p:nvPicPr>
        <p:blipFill>
          <a:blip r:embed="rId5" cstate="print"/>
          <a:stretch>
            <a:fillRect/>
          </a:stretch>
        </p:blipFill>
        <p:spPr>
          <a:xfrm>
            <a:off x="5580112" y="3933056"/>
            <a:ext cx="2664296" cy="2664296"/>
          </a:xfrm>
          <a:prstGeom prst="rect">
            <a:avLst/>
          </a:prstGeom>
        </p:spPr>
      </p:pic>
      <p:sp>
        <p:nvSpPr>
          <p:cNvPr id="9" name="8 CuadroTexto"/>
          <p:cNvSpPr txBox="1"/>
          <p:nvPr/>
        </p:nvSpPr>
        <p:spPr>
          <a:xfrm>
            <a:off x="251520" y="2204864"/>
            <a:ext cx="1368152" cy="338554"/>
          </a:xfrm>
          <a:prstGeom prst="rect">
            <a:avLst/>
          </a:prstGeom>
          <a:noFill/>
        </p:spPr>
        <p:txBody>
          <a:bodyPr wrap="square" rtlCol="0">
            <a:spAutoFit/>
          </a:bodyPr>
          <a:lstStyle/>
          <a:p>
            <a:r>
              <a:rPr lang="es-UY" sz="1600" b="1" dirty="0" smtClean="0"/>
              <a:t>c</a:t>
            </a:r>
            <a:r>
              <a:rPr lang="es-UY" sz="1600" b="1" dirty="0" smtClean="0"/>
              <a:t>aspase-3 </a:t>
            </a:r>
            <a:endParaRPr lang="en-US" sz="1600" b="1" dirty="0"/>
          </a:p>
        </p:txBody>
      </p:sp>
      <p:sp>
        <p:nvSpPr>
          <p:cNvPr id="10" name="9 CuadroTexto"/>
          <p:cNvSpPr txBox="1"/>
          <p:nvPr/>
        </p:nvSpPr>
        <p:spPr>
          <a:xfrm>
            <a:off x="323528" y="5157192"/>
            <a:ext cx="1368152" cy="338554"/>
          </a:xfrm>
          <a:prstGeom prst="rect">
            <a:avLst/>
          </a:prstGeom>
          <a:noFill/>
        </p:spPr>
        <p:txBody>
          <a:bodyPr wrap="square" rtlCol="0">
            <a:spAutoFit/>
          </a:bodyPr>
          <a:lstStyle/>
          <a:p>
            <a:r>
              <a:rPr lang="es-UY" sz="1600" b="1" dirty="0" smtClean="0"/>
              <a:t>c</a:t>
            </a:r>
            <a:r>
              <a:rPr lang="es-UY" sz="1600" b="1" dirty="0" smtClean="0"/>
              <a:t>aspase-7 </a:t>
            </a:r>
            <a:endParaRPr lang="en-US" sz="1600" b="1" dirty="0"/>
          </a:p>
        </p:txBody>
      </p:sp>
      <p:pic>
        <p:nvPicPr>
          <p:cNvPr id="11" name="10 Imagen" descr="10A.tif"/>
          <p:cNvPicPr>
            <a:picLocks noChangeAspect="1"/>
          </p:cNvPicPr>
          <p:nvPr/>
        </p:nvPicPr>
        <p:blipFill>
          <a:blip r:embed="rId6" cstate="print">
            <a:clrChange>
              <a:clrFrom>
                <a:srgbClr val="FFFFFF"/>
              </a:clrFrom>
              <a:clrTo>
                <a:srgbClr val="FFFFFF">
                  <a:alpha val="0"/>
                </a:srgbClr>
              </a:clrTo>
            </a:clrChange>
          </a:blip>
          <a:stretch>
            <a:fillRect/>
          </a:stretch>
        </p:blipFill>
        <p:spPr>
          <a:xfrm>
            <a:off x="144939" y="548680"/>
            <a:ext cx="2122805" cy="1152128"/>
          </a:xfrm>
          <a:prstGeom prst="rect">
            <a:avLst/>
          </a:prstGeom>
          <a:ln>
            <a:solidFill>
              <a:srgbClr val="1074CE"/>
            </a:solidFill>
          </a:ln>
          <a:effectLst>
            <a:outerShdw blurRad="292100" dist="139700" dir="2700000" algn="tl" rotWithShape="0">
              <a:srgbClr val="333333">
                <a:alpha val="65000"/>
              </a:srgbClr>
            </a:outerShdw>
          </a:effectLst>
        </p:spPr>
      </p:pic>
      <p:sp>
        <p:nvSpPr>
          <p:cNvPr id="12" name="11 Elipse"/>
          <p:cNvSpPr/>
          <p:nvPr/>
        </p:nvSpPr>
        <p:spPr>
          <a:xfrm>
            <a:off x="2627784" y="836712"/>
            <a:ext cx="792088" cy="720080"/>
          </a:xfrm>
          <a:prstGeom prst="ellipse">
            <a:avLst/>
          </a:prstGeom>
          <a:noFill/>
          <a:ln w="28575">
            <a:solidFill>
              <a:srgbClr val="107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12 Conector recto"/>
          <p:cNvCxnSpPr/>
          <p:nvPr/>
        </p:nvCxnSpPr>
        <p:spPr>
          <a:xfrm>
            <a:off x="3347864" y="1484784"/>
            <a:ext cx="2304256" cy="1944216"/>
          </a:xfrm>
          <a:prstGeom prst="line">
            <a:avLst/>
          </a:prstGeom>
          <a:ln w="28575">
            <a:solidFill>
              <a:srgbClr val="1074CE"/>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a:stCxn id="12" idx="7"/>
          </p:cNvCxnSpPr>
          <p:nvPr/>
        </p:nvCxnSpPr>
        <p:spPr>
          <a:xfrm flipV="1">
            <a:off x="3303873" y="764704"/>
            <a:ext cx="2348247" cy="177461"/>
          </a:xfrm>
          <a:prstGeom prst="line">
            <a:avLst/>
          </a:prstGeom>
          <a:ln w="28575">
            <a:solidFill>
              <a:srgbClr val="1074CE"/>
            </a:solidFill>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5652120" y="764704"/>
            <a:ext cx="2664296" cy="2664296"/>
          </a:xfrm>
          <a:prstGeom prst="rect">
            <a:avLst/>
          </a:prstGeom>
          <a:noFill/>
          <a:ln w="28575">
            <a:solidFill>
              <a:srgbClr val="107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22 Imagen" descr="casp7_10a_loop.tiff"/>
          <p:cNvPicPr>
            <a:picLocks noChangeAspect="1"/>
          </p:cNvPicPr>
          <p:nvPr/>
        </p:nvPicPr>
        <p:blipFill>
          <a:blip r:embed="rId7" cstate="print">
            <a:clrChange>
              <a:clrFrom>
                <a:srgbClr val="FFFFFF"/>
              </a:clrFrom>
              <a:clrTo>
                <a:srgbClr val="FFFFFF">
                  <a:alpha val="0"/>
                </a:srgbClr>
              </a:clrTo>
            </a:clrChange>
          </a:blip>
          <a:stretch>
            <a:fillRect/>
          </a:stretch>
        </p:blipFill>
        <p:spPr>
          <a:xfrm>
            <a:off x="2411760" y="3717032"/>
            <a:ext cx="2664296" cy="3017625"/>
          </a:xfrm>
          <a:prstGeom prst="rect">
            <a:avLst/>
          </a:prstGeom>
        </p:spPr>
      </p:pic>
      <p:sp>
        <p:nvSpPr>
          <p:cNvPr id="26" name="25 Elipse"/>
          <p:cNvSpPr/>
          <p:nvPr/>
        </p:nvSpPr>
        <p:spPr>
          <a:xfrm>
            <a:off x="3563888" y="4437112"/>
            <a:ext cx="720080" cy="936104"/>
          </a:xfrm>
          <a:prstGeom prst="ellipse">
            <a:avLst/>
          </a:prstGeom>
          <a:noFill/>
          <a:ln w="28575">
            <a:solidFill>
              <a:srgbClr val="107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26 Rectángulo"/>
          <p:cNvSpPr/>
          <p:nvPr/>
        </p:nvSpPr>
        <p:spPr>
          <a:xfrm>
            <a:off x="5580112" y="3933056"/>
            <a:ext cx="2664296" cy="2664296"/>
          </a:xfrm>
          <a:prstGeom prst="rect">
            <a:avLst/>
          </a:prstGeom>
          <a:noFill/>
          <a:ln w="28575">
            <a:solidFill>
              <a:srgbClr val="107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29 Conector recto"/>
          <p:cNvCxnSpPr>
            <a:stCxn id="26" idx="7"/>
          </p:cNvCxnSpPr>
          <p:nvPr/>
        </p:nvCxnSpPr>
        <p:spPr>
          <a:xfrm flipV="1">
            <a:off x="4178515" y="3933056"/>
            <a:ext cx="1401597" cy="641145"/>
          </a:xfrm>
          <a:prstGeom prst="line">
            <a:avLst/>
          </a:prstGeom>
          <a:ln w="28575">
            <a:solidFill>
              <a:srgbClr val="1074CE"/>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a:stCxn id="26" idx="5"/>
          </p:cNvCxnSpPr>
          <p:nvPr/>
        </p:nvCxnSpPr>
        <p:spPr>
          <a:xfrm>
            <a:off x="4178515" y="5236127"/>
            <a:ext cx="1401597" cy="1361225"/>
          </a:xfrm>
          <a:prstGeom prst="line">
            <a:avLst/>
          </a:prstGeom>
          <a:ln w="28575">
            <a:solidFill>
              <a:srgbClr val="1074CE"/>
            </a:solidFill>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2411760" y="404664"/>
            <a:ext cx="864604" cy="369332"/>
          </a:xfrm>
          <a:prstGeom prst="rect">
            <a:avLst/>
          </a:prstGeom>
          <a:noFill/>
        </p:spPr>
        <p:txBody>
          <a:bodyPr wrap="square" rtlCol="0">
            <a:spAutoFit/>
          </a:bodyPr>
          <a:lstStyle/>
          <a:p>
            <a:r>
              <a:rPr lang="es-UY" dirty="0" smtClean="0"/>
              <a:t>50 </a:t>
            </a:r>
            <a:r>
              <a:rPr lang="es-UY" dirty="0" err="1" smtClean="0"/>
              <a:t>ns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casp3_abps_2.tiff"/>
          <p:cNvPicPr>
            <a:picLocks noChangeAspect="1"/>
          </p:cNvPicPr>
          <p:nvPr/>
        </p:nvPicPr>
        <p:blipFill>
          <a:blip r:embed="rId3" cstate="print">
            <a:clrChange>
              <a:clrFrom>
                <a:srgbClr val="FFFFFF"/>
              </a:clrFrom>
              <a:clrTo>
                <a:srgbClr val="FFFFFF">
                  <a:alpha val="0"/>
                </a:srgbClr>
              </a:clrTo>
            </a:clrChange>
          </a:blip>
          <a:stretch>
            <a:fillRect/>
          </a:stretch>
        </p:blipFill>
        <p:spPr>
          <a:xfrm>
            <a:off x="395536" y="1412776"/>
            <a:ext cx="2627533" cy="2510989"/>
          </a:xfrm>
          <a:prstGeom prst="rect">
            <a:avLst/>
          </a:prstGeom>
        </p:spPr>
      </p:pic>
      <p:pic>
        <p:nvPicPr>
          <p:cNvPr id="7" name="6 Imagen" descr="casp7_abps.tiff"/>
          <p:cNvPicPr>
            <a:picLocks noChangeAspect="1"/>
          </p:cNvPicPr>
          <p:nvPr/>
        </p:nvPicPr>
        <p:blipFill>
          <a:blip r:embed="rId4" cstate="print">
            <a:clrChange>
              <a:clrFrom>
                <a:srgbClr val="FFFFFF"/>
              </a:clrFrom>
              <a:clrTo>
                <a:srgbClr val="FFFFFF">
                  <a:alpha val="0"/>
                </a:srgbClr>
              </a:clrTo>
            </a:clrChange>
          </a:blip>
          <a:stretch>
            <a:fillRect/>
          </a:stretch>
        </p:blipFill>
        <p:spPr>
          <a:xfrm>
            <a:off x="611560" y="4293096"/>
            <a:ext cx="2160240" cy="2439123"/>
          </a:xfrm>
          <a:prstGeom prst="rect">
            <a:avLst/>
          </a:prstGeom>
        </p:spPr>
      </p:pic>
      <p:pic>
        <p:nvPicPr>
          <p:cNvPr id="10" name="9 Imagen" descr="abps_casp3_10a.tiff"/>
          <p:cNvPicPr>
            <a:picLocks noChangeAspect="1"/>
          </p:cNvPicPr>
          <p:nvPr/>
        </p:nvPicPr>
        <p:blipFill>
          <a:blip r:embed="rId5" cstate="print">
            <a:clrChange>
              <a:clrFrom>
                <a:srgbClr val="FFFFFF"/>
              </a:clrFrom>
              <a:clrTo>
                <a:srgbClr val="FFFFFF">
                  <a:alpha val="0"/>
                </a:srgbClr>
              </a:clrTo>
            </a:clrChange>
          </a:blip>
          <a:stretch>
            <a:fillRect/>
          </a:stretch>
        </p:blipFill>
        <p:spPr>
          <a:xfrm>
            <a:off x="3275856" y="1484784"/>
            <a:ext cx="2088232" cy="2393654"/>
          </a:xfrm>
          <a:prstGeom prst="rect">
            <a:avLst/>
          </a:prstGeom>
        </p:spPr>
      </p:pic>
      <p:pic>
        <p:nvPicPr>
          <p:cNvPr id="11" name="10 Imagen" descr="abps_casp7_10a.tiff"/>
          <p:cNvPicPr>
            <a:picLocks noChangeAspect="1"/>
          </p:cNvPicPr>
          <p:nvPr/>
        </p:nvPicPr>
        <p:blipFill>
          <a:blip r:embed="rId6" cstate="print">
            <a:clrChange>
              <a:clrFrom>
                <a:srgbClr val="FFFFFF"/>
              </a:clrFrom>
              <a:clrTo>
                <a:srgbClr val="FFFFFF">
                  <a:alpha val="0"/>
                </a:srgbClr>
              </a:clrTo>
            </a:clrChange>
          </a:blip>
          <a:stretch>
            <a:fillRect/>
          </a:stretch>
        </p:blipFill>
        <p:spPr>
          <a:xfrm>
            <a:off x="3275856" y="4365104"/>
            <a:ext cx="2376264" cy="2386640"/>
          </a:xfrm>
          <a:prstGeom prst="rect">
            <a:avLst/>
          </a:prstGeom>
        </p:spPr>
      </p:pic>
      <p:sp>
        <p:nvSpPr>
          <p:cNvPr id="8" name="7 CuadroTexto"/>
          <p:cNvSpPr txBox="1"/>
          <p:nvPr/>
        </p:nvSpPr>
        <p:spPr>
          <a:xfrm>
            <a:off x="-36512" y="539388"/>
            <a:ext cx="4896544" cy="369332"/>
          </a:xfrm>
          <a:prstGeom prst="rect">
            <a:avLst/>
          </a:prstGeom>
          <a:noFill/>
        </p:spPr>
        <p:txBody>
          <a:bodyPr wrap="square" rtlCol="0">
            <a:spAutoFit/>
          </a:bodyPr>
          <a:lstStyle/>
          <a:p>
            <a:r>
              <a:rPr lang="en-US" b="1" dirty="0" smtClean="0"/>
              <a:t>Surface mapped electrostatic potential</a:t>
            </a:r>
            <a:endParaRPr lang="en-US" b="1" dirty="0"/>
          </a:p>
        </p:txBody>
      </p:sp>
      <p:sp>
        <p:nvSpPr>
          <p:cNvPr id="9" name="8 CuadroTexto"/>
          <p:cNvSpPr txBox="1"/>
          <p:nvPr/>
        </p:nvSpPr>
        <p:spPr>
          <a:xfrm>
            <a:off x="755576" y="1124744"/>
            <a:ext cx="1656184" cy="369332"/>
          </a:xfrm>
          <a:prstGeom prst="rect">
            <a:avLst/>
          </a:prstGeom>
          <a:noFill/>
        </p:spPr>
        <p:txBody>
          <a:bodyPr wrap="square" rtlCol="0">
            <a:spAutoFit/>
          </a:bodyPr>
          <a:lstStyle/>
          <a:p>
            <a:r>
              <a:rPr lang="es-UY" dirty="0" smtClean="0"/>
              <a:t>Apo-caspase3</a:t>
            </a:r>
            <a:endParaRPr lang="en-US" dirty="0"/>
          </a:p>
        </p:txBody>
      </p:sp>
      <p:sp>
        <p:nvSpPr>
          <p:cNvPr id="12" name="11 CuadroTexto"/>
          <p:cNvSpPr txBox="1"/>
          <p:nvPr/>
        </p:nvSpPr>
        <p:spPr>
          <a:xfrm>
            <a:off x="827584" y="3861048"/>
            <a:ext cx="1656184" cy="369332"/>
          </a:xfrm>
          <a:prstGeom prst="rect">
            <a:avLst/>
          </a:prstGeom>
          <a:noFill/>
        </p:spPr>
        <p:txBody>
          <a:bodyPr wrap="square" rtlCol="0">
            <a:spAutoFit/>
          </a:bodyPr>
          <a:lstStyle/>
          <a:p>
            <a:r>
              <a:rPr lang="es-UY" dirty="0" smtClean="0"/>
              <a:t>Apo-caspase7</a:t>
            </a:r>
            <a:endParaRPr lang="en-US" dirty="0"/>
          </a:p>
        </p:txBody>
      </p:sp>
      <p:sp>
        <p:nvSpPr>
          <p:cNvPr id="13" name="12 CuadroTexto"/>
          <p:cNvSpPr txBox="1"/>
          <p:nvPr/>
        </p:nvSpPr>
        <p:spPr>
          <a:xfrm>
            <a:off x="3419872" y="1052736"/>
            <a:ext cx="2160240" cy="369332"/>
          </a:xfrm>
          <a:prstGeom prst="rect">
            <a:avLst/>
          </a:prstGeom>
          <a:noFill/>
        </p:spPr>
        <p:txBody>
          <a:bodyPr wrap="square" rtlCol="0">
            <a:spAutoFit/>
          </a:bodyPr>
          <a:lstStyle/>
          <a:p>
            <a:r>
              <a:rPr lang="es-UY" dirty="0" smtClean="0"/>
              <a:t>caspase3+ligand</a:t>
            </a:r>
            <a:endParaRPr lang="en-US" dirty="0"/>
          </a:p>
        </p:txBody>
      </p:sp>
      <p:sp>
        <p:nvSpPr>
          <p:cNvPr id="14" name="13 CuadroTexto"/>
          <p:cNvSpPr txBox="1"/>
          <p:nvPr/>
        </p:nvSpPr>
        <p:spPr>
          <a:xfrm>
            <a:off x="3347864" y="3861048"/>
            <a:ext cx="2160240" cy="369332"/>
          </a:xfrm>
          <a:prstGeom prst="rect">
            <a:avLst/>
          </a:prstGeom>
          <a:noFill/>
        </p:spPr>
        <p:txBody>
          <a:bodyPr wrap="square" rtlCol="0">
            <a:spAutoFit/>
          </a:bodyPr>
          <a:lstStyle/>
          <a:p>
            <a:r>
              <a:rPr lang="es-UY" dirty="0" smtClean="0"/>
              <a:t>caspase7+ligand</a:t>
            </a:r>
            <a:endParaRPr lang="en-US" dirty="0"/>
          </a:p>
        </p:txBody>
      </p:sp>
      <p:sp>
        <p:nvSpPr>
          <p:cNvPr id="15" name="14 Elipse"/>
          <p:cNvSpPr/>
          <p:nvPr/>
        </p:nvSpPr>
        <p:spPr>
          <a:xfrm rot="18348255">
            <a:off x="3628353" y="2504281"/>
            <a:ext cx="1294764" cy="46632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15 Elipse"/>
          <p:cNvSpPr/>
          <p:nvPr/>
        </p:nvSpPr>
        <p:spPr>
          <a:xfrm>
            <a:off x="1331640" y="2204864"/>
            <a:ext cx="864096" cy="79208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16 Elipse"/>
          <p:cNvSpPr/>
          <p:nvPr/>
        </p:nvSpPr>
        <p:spPr>
          <a:xfrm rot="2243932">
            <a:off x="4166896" y="4806310"/>
            <a:ext cx="504056" cy="150458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17 Elipse"/>
          <p:cNvSpPr/>
          <p:nvPr/>
        </p:nvSpPr>
        <p:spPr>
          <a:xfrm rot="2243932">
            <a:off x="1358584" y="4795573"/>
            <a:ext cx="504056" cy="150458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18 Conector recto de flecha"/>
          <p:cNvCxnSpPr/>
          <p:nvPr/>
        </p:nvCxnSpPr>
        <p:spPr>
          <a:xfrm>
            <a:off x="395536" y="1700808"/>
            <a:ext cx="576064"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a:off x="3203848" y="4581128"/>
            <a:ext cx="576064"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3203848" y="1556792"/>
            <a:ext cx="576064"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a:off x="467544" y="4509120"/>
            <a:ext cx="576064"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5652120" y="2204864"/>
            <a:ext cx="3168352" cy="830997"/>
          </a:xfrm>
          <a:prstGeom prst="rect">
            <a:avLst/>
          </a:prstGeom>
          <a:noFill/>
        </p:spPr>
        <p:txBody>
          <a:bodyPr wrap="square" rtlCol="0">
            <a:spAutoFit/>
          </a:bodyPr>
          <a:lstStyle/>
          <a:p>
            <a:pPr algn="just">
              <a:buBlip>
                <a:blip r:embed="rId7"/>
              </a:buBlip>
            </a:pPr>
            <a:r>
              <a:rPr lang="en-US" sz="1600" dirty="0" smtClean="0"/>
              <a:t> Important differences at interface, conformation and charges on catalytic loops</a:t>
            </a:r>
            <a:endParaRPr lang="en-US" sz="1600" dirty="0"/>
          </a:p>
        </p:txBody>
      </p:sp>
      <p:sp>
        <p:nvSpPr>
          <p:cNvPr id="24" name="23 CuadroTexto"/>
          <p:cNvSpPr txBox="1"/>
          <p:nvPr/>
        </p:nvSpPr>
        <p:spPr>
          <a:xfrm>
            <a:off x="5796136" y="5013176"/>
            <a:ext cx="3168352" cy="1077218"/>
          </a:xfrm>
          <a:prstGeom prst="rect">
            <a:avLst/>
          </a:prstGeom>
          <a:noFill/>
        </p:spPr>
        <p:txBody>
          <a:bodyPr wrap="square" rtlCol="0">
            <a:spAutoFit/>
          </a:bodyPr>
          <a:lstStyle/>
          <a:p>
            <a:pPr algn="just">
              <a:buBlip>
                <a:blip r:embed="rId7"/>
              </a:buBlip>
            </a:pPr>
            <a:r>
              <a:rPr lang="en-US" sz="1600" dirty="0" smtClean="0"/>
              <a:t> Conformation and charges of catalytic loops doesn’t change</a:t>
            </a:r>
          </a:p>
          <a:p>
            <a:pPr algn="just">
              <a:buBlip>
                <a:blip r:embed="rId7"/>
              </a:buBlip>
            </a:pPr>
            <a:r>
              <a:rPr lang="en-US" sz="1600" dirty="0" smtClean="0"/>
              <a:t> Differences at interface charges</a:t>
            </a:r>
          </a:p>
        </p:txBody>
      </p:sp>
      <p:pic>
        <p:nvPicPr>
          <p:cNvPr id="25" name="24 Imagen" descr="10A.tif"/>
          <p:cNvPicPr>
            <a:picLocks noChangeAspect="1"/>
          </p:cNvPicPr>
          <p:nvPr/>
        </p:nvPicPr>
        <p:blipFill>
          <a:blip r:embed="rId8" cstate="print">
            <a:clrChange>
              <a:clrFrom>
                <a:srgbClr val="FFFFFF"/>
              </a:clrFrom>
              <a:clrTo>
                <a:srgbClr val="FFFFFF">
                  <a:alpha val="0"/>
                </a:srgbClr>
              </a:clrTo>
            </a:clrChange>
          </a:blip>
          <a:stretch>
            <a:fillRect/>
          </a:stretch>
        </p:blipFill>
        <p:spPr>
          <a:xfrm>
            <a:off x="6732240" y="764704"/>
            <a:ext cx="2122805" cy="1152128"/>
          </a:xfrm>
          <a:prstGeom prst="rect">
            <a:avLst/>
          </a:prstGeom>
          <a:ln>
            <a:solidFill>
              <a:srgbClr val="1074CE"/>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07504" y="476672"/>
            <a:ext cx="7416824" cy="1066800"/>
          </a:xfrm>
        </p:spPr>
        <p:txBody>
          <a:bodyPr>
            <a:normAutofit/>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Computer-Aided Drug Design</a:t>
            </a:r>
            <a:endParaRPr lang="en-US" dirty="0"/>
          </a:p>
        </p:txBody>
      </p:sp>
      <p:sp>
        <p:nvSpPr>
          <p:cNvPr id="8" name="7 CuadroTexto"/>
          <p:cNvSpPr txBox="1"/>
          <p:nvPr/>
        </p:nvSpPr>
        <p:spPr>
          <a:xfrm>
            <a:off x="179512" y="4482986"/>
            <a:ext cx="8784976" cy="1754326"/>
          </a:xfrm>
          <a:prstGeom prst="rect">
            <a:avLst/>
          </a:prstGeom>
          <a:noFill/>
        </p:spPr>
        <p:txBody>
          <a:bodyPr wrap="square" rtlCol="0">
            <a:spAutoFit/>
          </a:bodyPr>
          <a:lstStyle/>
          <a:p>
            <a:pPr algn="just">
              <a:buClr>
                <a:schemeClr val="accent2">
                  <a:lumMod val="75000"/>
                </a:schemeClr>
              </a:buClr>
              <a:buBlip>
                <a:blip r:embed="rId3"/>
              </a:buBlip>
            </a:pPr>
            <a:r>
              <a:rPr lang="en-US" dirty="0" smtClean="0"/>
              <a:t>  Low yields percentages with aromatic substituent</a:t>
            </a:r>
          </a:p>
          <a:p>
            <a:pPr algn="just">
              <a:buClr>
                <a:schemeClr val="accent2">
                  <a:lumMod val="75000"/>
                </a:schemeClr>
              </a:buClr>
              <a:buBlip>
                <a:blip r:embed="rId3"/>
              </a:buBlip>
            </a:pPr>
            <a:endParaRPr lang="en-US" dirty="0" smtClean="0"/>
          </a:p>
          <a:p>
            <a:pPr algn="just">
              <a:buClr>
                <a:schemeClr val="accent2">
                  <a:lumMod val="75000"/>
                </a:schemeClr>
              </a:buClr>
              <a:buBlip>
                <a:blip r:embed="rId3"/>
              </a:buBlip>
            </a:pPr>
            <a:r>
              <a:rPr lang="en-US" dirty="0" smtClean="0"/>
              <a:t>  Aromatic </a:t>
            </a:r>
            <a:r>
              <a:rPr lang="en-US" dirty="0" err="1" smtClean="0"/>
              <a:t>choloroformates</a:t>
            </a:r>
            <a:r>
              <a:rPr lang="en-US" dirty="0" smtClean="0"/>
              <a:t> was quite unstable</a:t>
            </a:r>
          </a:p>
          <a:p>
            <a:pPr algn="just">
              <a:buClr>
                <a:schemeClr val="accent2">
                  <a:lumMod val="75000"/>
                </a:schemeClr>
              </a:buClr>
              <a:buBlip>
                <a:blip r:embed="rId3"/>
              </a:buBlip>
            </a:pPr>
            <a:endParaRPr lang="en-US" dirty="0" smtClean="0"/>
          </a:p>
          <a:p>
            <a:pPr algn="just">
              <a:buClr>
                <a:schemeClr val="accent2">
                  <a:lumMod val="75000"/>
                </a:schemeClr>
              </a:buClr>
              <a:buBlip>
                <a:blip r:embed="rId3"/>
              </a:buBlip>
            </a:pPr>
            <a:r>
              <a:rPr lang="en-US" dirty="0" smtClean="0"/>
              <a:t>  Aliphatic </a:t>
            </a:r>
            <a:r>
              <a:rPr lang="en-US" dirty="0" err="1" smtClean="0"/>
              <a:t>choloroformates</a:t>
            </a:r>
            <a:r>
              <a:rPr lang="en-US" dirty="0" smtClean="0"/>
              <a:t> was less unstable than aromatic </a:t>
            </a:r>
            <a:r>
              <a:rPr lang="en-US" dirty="0" err="1" smtClean="0"/>
              <a:t>choloroformates</a:t>
            </a:r>
            <a:r>
              <a:rPr lang="en-US" dirty="0" smtClean="0"/>
              <a:t> </a:t>
            </a:r>
          </a:p>
          <a:p>
            <a:pPr algn="just">
              <a:buClr>
                <a:schemeClr val="accent2">
                  <a:lumMod val="75000"/>
                </a:schemeClr>
              </a:buClr>
              <a:buBlip>
                <a:blip r:embed="rId3"/>
              </a:buBlip>
            </a:pPr>
            <a:endParaRPr lang="en-US" dirty="0" smtClean="0"/>
          </a:p>
        </p:txBody>
      </p:sp>
      <p:pic>
        <p:nvPicPr>
          <p:cNvPr id="9" name="8 Imagen" descr="Synthesis.tif"/>
          <p:cNvPicPr>
            <a:picLocks noChangeAspect="1"/>
          </p:cNvPicPr>
          <p:nvPr/>
        </p:nvPicPr>
        <p:blipFill>
          <a:blip r:embed="rId4" cstate="print"/>
          <a:stretch>
            <a:fillRect/>
          </a:stretch>
        </p:blipFill>
        <p:spPr>
          <a:xfrm>
            <a:off x="1475656" y="1772816"/>
            <a:ext cx="5487880" cy="2343707"/>
          </a:xfrm>
          <a:prstGeom prst="rect">
            <a:avLst/>
          </a:prstGeom>
        </p:spPr>
      </p:pic>
      <p:sp>
        <p:nvSpPr>
          <p:cNvPr id="6" name="5 CuadroTexto"/>
          <p:cNvSpPr txBox="1"/>
          <p:nvPr/>
        </p:nvSpPr>
        <p:spPr>
          <a:xfrm>
            <a:off x="179512" y="1484784"/>
            <a:ext cx="216024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i="1" dirty="0" smtClean="0">
                <a:solidFill>
                  <a:srgbClr val="00B050"/>
                </a:solidFill>
              </a:rPr>
              <a:t>Synthesis </a:t>
            </a:r>
            <a:endParaRPr lang="en-US" b="1" i="1" dirty="0">
              <a:solidFill>
                <a:srgbClr val="00B05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07504" y="476672"/>
            <a:ext cx="7416824" cy="1066800"/>
          </a:xfrm>
        </p:spPr>
        <p:txBody>
          <a:bodyPr>
            <a:normAutofit/>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Computer-Aided Drug Design</a:t>
            </a:r>
            <a:endParaRPr lang="en-US" dirty="0"/>
          </a:p>
        </p:txBody>
      </p:sp>
      <p:pic>
        <p:nvPicPr>
          <p:cNvPr id="5" name="4 Imagen" descr="diseño_2_STEP.tif"/>
          <p:cNvPicPr>
            <a:picLocks noChangeAspect="1"/>
          </p:cNvPicPr>
          <p:nvPr/>
        </p:nvPicPr>
        <p:blipFill>
          <a:blip r:embed="rId3" cstate="print"/>
          <a:stretch>
            <a:fillRect/>
          </a:stretch>
        </p:blipFill>
        <p:spPr>
          <a:xfrm>
            <a:off x="0" y="1340768"/>
            <a:ext cx="9144000" cy="2377953"/>
          </a:xfrm>
          <a:prstGeom prst="rect">
            <a:avLst/>
          </a:prstGeom>
        </p:spPr>
      </p:pic>
      <p:sp>
        <p:nvSpPr>
          <p:cNvPr id="6" name="5 Elipse"/>
          <p:cNvSpPr/>
          <p:nvPr/>
        </p:nvSpPr>
        <p:spPr>
          <a:xfrm>
            <a:off x="6588224" y="1556792"/>
            <a:ext cx="2664296" cy="1512168"/>
          </a:xfrm>
          <a:prstGeom prst="ellipse">
            <a:avLst/>
          </a:prstGeom>
          <a:solidFill>
            <a:srgbClr val="00B05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7 Imagen" descr="synthesis amines.tif"/>
          <p:cNvPicPr>
            <a:picLocks noChangeAspect="1"/>
          </p:cNvPicPr>
          <p:nvPr/>
        </p:nvPicPr>
        <p:blipFill>
          <a:blip r:embed="rId4" cstate="print"/>
          <a:stretch>
            <a:fillRect/>
          </a:stretch>
        </p:blipFill>
        <p:spPr>
          <a:xfrm>
            <a:off x="1259632" y="3284984"/>
            <a:ext cx="6236208" cy="1810512"/>
          </a:xfrm>
          <a:prstGeom prst="rect">
            <a:avLst/>
          </a:prstGeom>
        </p:spPr>
      </p:pic>
      <p:sp>
        <p:nvSpPr>
          <p:cNvPr id="9" name="8 CuadroTexto"/>
          <p:cNvSpPr txBox="1"/>
          <p:nvPr/>
        </p:nvSpPr>
        <p:spPr>
          <a:xfrm>
            <a:off x="179512" y="3212976"/>
            <a:ext cx="216024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i="1" dirty="0" smtClean="0">
                <a:solidFill>
                  <a:srgbClr val="00B050"/>
                </a:solidFill>
              </a:rPr>
              <a:t>Synthesis </a:t>
            </a:r>
            <a:endParaRPr lang="en-US" b="1" i="1" dirty="0">
              <a:solidFill>
                <a:srgbClr val="00B050"/>
              </a:solidFill>
            </a:endParaRPr>
          </a:p>
        </p:txBody>
      </p:sp>
      <p:sp>
        <p:nvSpPr>
          <p:cNvPr id="7" name="6 CuadroTexto"/>
          <p:cNvSpPr txBox="1"/>
          <p:nvPr/>
        </p:nvSpPr>
        <p:spPr>
          <a:xfrm>
            <a:off x="107504" y="5397023"/>
            <a:ext cx="8784976" cy="1200329"/>
          </a:xfrm>
          <a:prstGeom prst="rect">
            <a:avLst/>
          </a:prstGeom>
          <a:noFill/>
        </p:spPr>
        <p:txBody>
          <a:bodyPr wrap="square" rtlCol="0">
            <a:spAutoFit/>
          </a:bodyPr>
          <a:lstStyle/>
          <a:p>
            <a:pPr algn="just">
              <a:buClr>
                <a:schemeClr val="accent2">
                  <a:lumMod val="75000"/>
                </a:schemeClr>
              </a:buClr>
              <a:buBlip>
                <a:blip r:embed="rId5"/>
              </a:buBlip>
            </a:pPr>
            <a:r>
              <a:rPr lang="en-US" dirty="0" smtClean="0"/>
              <a:t>  Excellent  yields percentages </a:t>
            </a:r>
          </a:p>
          <a:p>
            <a:pPr algn="just">
              <a:buClr>
                <a:schemeClr val="accent2">
                  <a:lumMod val="75000"/>
                </a:schemeClr>
              </a:buClr>
              <a:buBlip>
                <a:blip r:embed="rId5"/>
              </a:buBlip>
            </a:pPr>
            <a:endParaRPr lang="en-US" dirty="0" smtClean="0"/>
          </a:p>
          <a:p>
            <a:pPr algn="just">
              <a:buClr>
                <a:schemeClr val="accent2">
                  <a:lumMod val="75000"/>
                </a:schemeClr>
              </a:buClr>
              <a:buBlip>
                <a:blip r:embed="rId5"/>
              </a:buBlip>
            </a:pPr>
            <a:r>
              <a:rPr lang="en-US" dirty="0" smtClean="0"/>
              <a:t>  Aromatic substituent needed for interactions with </a:t>
            </a:r>
            <a:r>
              <a:rPr lang="en-US" dirty="0" err="1" smtClean="0"/>
              <a:t>subsites</a:t>
            </a:r>
            <a:r>
              <a:rPr lang="en-US" dirty="0" smtClean="0"/>
              <a:t> and selective inhibition</a:t>
            </a:r>
          </a:p>
          <a:p>
            <a:pPr algn="just">
              <a:buClr>
                <a:schemeClr val="accent2">
                  <a:lumMod val="75000"/>
                </a:schemeClr>
              </a:buClr>
            </a:pP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476672"/>
            <a:ext cx="7416824" cy="1066800"/>
          </a:xfrm>
        </p:spPr>
        <p:txBody>
          <a:bodyPr>
            <a:normAutofit/>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Computer-Aided Drug Design</a:t>
            </a:r>
            <a:endParaRPr lang="en-US" dirty="0"/>
          </a:p>
        </p:txBody>
      </p:sp>
      <p:pic>
        <p:nvPicPr>
          <p:cNvPr id="3" name="2 Imagen" descr="todos_compuestos.tiff"/>
          <p:cNvPicPr>
            <a:picLocks noChangeAspect="1"/>
          </p:cNvPicPr>
          <p:nvPr/>
        </p:nvPicPr>
        <p:blipFill>
          <a:blip r:embed="rId3" cstate="print">
            <a:clrChange>
              <a:clrFrom>
                <a:srgbClr val="FFFFFF"/>
              </a:clrFrom>
              <a:clrTo>
                <a:srgbClr val="FFFFFF">
                  <a:alpha val="0"/>
                </a:srgbClr>
              </a:clrTo>
            </a:clrChange>
          </a:blip>
          <a:stretch>
            <a:fillRect/>
          </a:stretch>
        </p:blipFill>
        <p:spPr>
          <a:xfrm>
            <a:off x="755576" y="2132856"/>
            <a:ext cx="3816424" cy="3647146"/>
          </a:xfrm>
          <a:prstGeom prst="rect">
            <a:avLst/>
          </a:prstGeom>
        </p:spPr>
      </p:pic>
      <p:pic>
        <p:nvPicPr>
          <p:cNvPr id="4" name="3 Imagen" descr="todos_casp7_familiae_2.tiff"/>
          <p:cNvPicPr>
            <a:picLocks noChangeAspect="1"/>
          </p:cNvPicPr>
          <p:nvPr/>
        </p:nvPicPr>
        <p:blipFill>
          <a:blip r:embed="rId4" cstate="print">
            <a:clrChange>
              <a:clrFrom>
                <a:srgbClr val="FFFFFF"/>
              </a:clrFrom>
              <a:clrTo>
                <a:srgbClr val="FFFFFF">
                  <a:alpha val="0"/>
                </a:srgbClr>
              </a:clrTo>
            </a:clrChange>
          </a:blip>
          <a:stretch>
            <a:fillRect/>
          </a:stretch>
        </p:blipFill>
        <p:spPr>
          <a:xfrm>
            <a:off x="5508104" y="2276872"/>
            <a:ext cx="2739008" cy="2921609"/>
          </a:xfrm>
          <a:prstGeom prst="rect">
            <a:avLst/>
          </a:prstGeom>
        </p:spPr>
      </p:pic>
      <p:sp>
        <p:nvSpPr>
          <p:cNvPr id="5" name="4 CuadroTexto"/>
          <p:cNvSpPr txBox="1"/>
          <p:nvPr/>
        </p:nvSpPr>
        <p:spPr>
          <a:xfrm>
            <a:off x="1907704" y="5517232"/>
            <a:ext cx="1224136" cy="338554"/>
          </a:xfrm>
          <a:prstGeom prst="rect">
            <a:avLst/>
          </a:prstGeom>
          <a:noFill/>
        </p:spPr>
        <p:txBody>
          <a:bodyPr wrap="square" rtlCol="0">
            <a:spAutoFit/>
          </a:bodyPr>
          <a:lstStyle/>
          <a:p>
            <a:r>
              <a:rPr lang="es-UY" sz="1600" b="1" dirty="0" smtClean="0"/>
              <a:t>caspase-3  </a:t>
            </a:r>
            <a:endParaRPr lang="en-US" sz="1600" b="1" dirty="0"/>
          </a:p>
        </p:txBody>
      </p:sp>
      <p:sp>
        <p:nvSpPr>
          <p:cNvPr id="6" name="5 CuadroTexto"/>
          <p:cNvSpPr txBox="1"/>
          <p:nvPr/>
        </p:nvSpPr>
        <p:spPr>
          <a:xfrm>
            <a:off x="6300192" y="5538718"/>
            <a:ext cx="1296144" cy="338554"/>
          </a:xfrm>
          <a:prstGeom prst="rect">
            <a:avLst/>
          </a:prstGeom>
          <a:noFill/>
        </p:spPr>
        <p:txBody>
          <a:bodyPr wrap="square" rtlCol="0">
            <a:spAutoFit/>
          </a:bodyPr>
          <a:lstStyle/>
          <a:p>
            <a:r>
              <a:rPr lang="es-UY" sz="1600" b="1" dirty="0" smtClean="0"/>
              <a:t>caspase-7  </a:t>
            </a:r>
            <a:endParaRPr lang="en-US" sz="1600" b="1" dirty="0"/>
          </a:p>
        </p:txBody>
      </p:sp>
      <p:sp>
        <p:nvSpPr>
          <p:cNvPr id="7" name="6 CuadroTexto"/>
          <p:cNvSpPr txBox="1"/>
          <p:nvPr/>
        </p:nvSpPr>
        <p:spPr>
          <a:xfrm>
            <a:off x="179512" y="1628800"/>
            <a:ext cx="216024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i="1" dirty="0" smtClean="0">
                <a:solidFill>
                  <a:srgbClr val="00B050"/>
                </a:solidFill>
              </a:rPr>
              <a:t>Docking results </a:t>
            </a:r>
            <a:endParaRPr lang="en-US" b="1" i="1" dirty="0">
              <a:solidFill>
                <a:srgbClr val="00B05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1e_loop_casp3.tiff"/>
          <p:cNvPicPr>
            <a:picLocks noChangeAspect="1"/>
          </p:cNvPicPr>
          <p:nvPr/>
        </p:nvPicPr>
        <p:blipFill>
          <a:blip r:embed="rId3" cstate="print">
            <a:clrChange>
              <a:clrFrom>
                <a:srgbClr val="FFFFFF"/>
              </a:clrFrom>
              <a:clrTo>
                <a:srgbClr val="FFFFFF">
                  <a:alpha val="0"/>
                </a:srgbClr>
              </a:clrTo>
            </a:clrChange>
          </a:blip>
          <a:stretch>
            <a:fillRect/>
          </a:stretch>
        </p:blipFill>
        <p:spPr>
          <a:xfrm>
            <a:off x="1979712" y="980728"/>
            <a:ext cx="2304256" cy="2616768"/>
          </a:xfrm>
          <a:prstGeom prst="rect">
            <a:avLst/>
          </a:prstGeom>
        </p:spPr>
      </p:pic>
      <p:pic>
        <p:nvPicPr>
          <p:cNvPr id="8" name="7 Imagen" descr="1e_sitio_casp3_nombres.tif"/>
          <p:cNvPicPr>
            <a:picLocks noChangeAspect="1"/>
          </p:cNvPicPr>
          <p:nvPr/>
        </p:nvPicPr>
        <p:blipFill>
          <a:blip r:embed="rId4" cstate="print">
            <a:clrChange>
              <a:clrFrom>
                <a:srgbClr val="FFFFFF"/>
              </a:clrFrom>
              <a:clrTo>
                <a:srgbClr val="FFFFFF">
                  <a:alpha val="0"/>
                </a:srgbClr>
              </a:clrTo>
            </a:clrChange>
          </a:blip>
          <a:stretch>
            <a:fillRect/>
          </a:stretch>
        </p:blipFill>
        <p:spPr>
          <a:xfrm>
            <a:off x="5868144" y="764704"/>
            <a:ext cx="3119947" cy="2880319"/>
          </a:xfrm>
          <a:prstGeom prst="rect">
            <a:avLst/>
          </a:prstGeom>
        </p:spPr>
      </p:pic>
      <p:sp>
        <p:nvSpPr>
          <p:cNvPr id="9" name="8 Elipse"/>
          <p:cNvSpPr/>
          <p:nvPr/>
        </p:nvSpPr>
        <p:spPr>
          <a:xfrm>
            <a:off x="2483768" y="908720"/>
            <a:ext cx="707823" cy="669842"/>
          </a:xfrm>
          <a:prstGeom prst="ellipse">
            <a:avLst/>
          </a:prstGeom>
          <a:noFill/>
          <a:ln w="28575">
            <a:solidFill>
              <a:srgbClr val="107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9 Rectángulo"/>
          <p:cNvSpPr/>
          <p:nvPr/>
        </p:nvSpPr>
        <p:spPr>
          <a:xfrm>
            <a:off x="5868144" y="836712"/>
            <a:ext cx="3168352" cy="2880320"/>
          </a:xfrm>
          <a:prstGeom prst="rect">
            <a:avLst/>
          </a:prstGeom>
          <a:noFill/>
          <a:ln w="28575">
            <a:solidFill>
              <a:srgbClr val="107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11 Conector recto"/>
          <p:cNvCxnSpPr>
            <a:stCxn id="9" idx="0"/>
          </p:cNvCxnSpPr>
          <p:nvPr/>
        </p:nvCxnSpPr>
        <p:spPr>
          <a:xfrm flipV="1">
            <a:off x="2837680" y="836712"/>
            <a:ext cx="3102472" cy="72008"/>
          </a:xfrm>
          <a:prstGeom prst="line">
            <a:avLst/>
          </a:prstGeom>
          <a:ln w="28575">
            <a:solidFill>
              <a:srgbClr val="1074CE"/>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2843808" y="1484784"/>
            <a:ext cx="2952328" cy="2160240"/>
          </a:xfrm>
          <a:prstGeom prst="line">
            <a:avLst/>
          </a:prstGeom>
          <a:ln w="28575">
            <a:solidFill>
              <a:srgbClr val="1074CE"/>
            </a:solidFill>
          </a:ln>
        </p:spPr>
        <p:style>
          <a:lnRef idx="1">
            <a:schemeClr val="accent1"/>
          </a:lnRef>
          <a:fillRef idx="0">
            <a:schemeClr val="accent1"/>
          </a:fillRef>
          <a:effectRef idx="0">
            <a:schemeClr val="accent1"/>
          </a:effectRef>
          <a:fontRef idx="minor">
            <a:schemeClr val="tx1"/>
          </a:fontRef>
        </p:style>
      </p:cxnSp>
      <p:pic>
        <p:nvPicPr>
          <p:cNvPr id="21" name="20 Imagen" descr="1e_loop_casp7.tiff"/>
          <p:cNvPicPr>
            <a:picLocks noChangeAspect="1"/>
          </p:cNvPicPr>
          <p:nvPr/>
        </p:nvPicPr>
        <p:blipFill>
          <a:blip r:embed="rId5" cstate="print">
            <a:clrChange>
              <a:clrFrom>
                <a:srgbClr val="FFFFFF"/>
              </a:clrFrom>
              <a:clrTo>
                <a:srgbClr val="FFFFFF">
                  <a:alpha val="0"/>
                </a:srgbClr>
              </a:clrTo>
            </a:clrChange>
          </a:blip>
          <a:stretch>
            <a:fillRect/>
          </a:stretch>
        </p:blipFill>
        <p:spPr>
          <a:xfrm>
            <a:off x="1619672" y="3721061"/>
            <a:ext cx="2664296" cy="3092315"/>
          </a:xfrm>
          <a:prstGeom prst="rect">
            <a:avLst/>
          </a:prstGeom>
        </p:spPr>
      </p:pic>
      <p:pic>
        <p:nvPicPr>
          <p:cNvPr id="31" name="30 Imagen" descr="1e_sitio_casp7_nombres.tif"/>
          <p:cNvPicPr>
            <a:picLocks noChangeAspect="1"/>
          </p:cNvPicPr>
          <p:nvPr/>
        </p:nvPicPr>
        <p:blipFill>
          <a:blip r:embed="rId6" cstate="print"/>
          <a:stretch>
            <a:fillRect/>
          </a:stretch>
        </p:blipFill>
        <p:spPr>
          <a:xfrm>
            <a:off x="5148064" y="4153109"/>
            <a:ext cx="3888432" cy="2460843"/>
          </a:xfrm>
          <a:prstGeom prst="rect">
            <a:avLst/>
          </a:prstGeom>
        </p:spPr>
      </p:pic>
      <p:sp>
        <p:nvSpPr>
          <p:cNvPr id="32" name="31 Elipse"/>
          <p:cNvSpPr/>
          <p:nvPr/>
        </p:nvSpPr>
        <p:spPr>
          <a:xfrm>
            <a:off x="1691680" y="4153109"/>
            <a:ext cx="936104" cy="576064"/>
          </a:xfrm>
          <a:prstGeom prst="ellipse">
            <a:avLst/>
          </a:prstGeom>
          <a:noFill/>
          <a:ln w="28575">
            <a:solidFill>
              <a:srgbClr val="107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32 Rectángulo"/>
          <p:cNvSpPr/>
          <p:nvPr/>
        </p:nvSpPr>
        <p:spPr>
          <a:xfrm>
            <a:off x="5148064" y="4153109"/>
            <a:ext cx="3888432" cy="2448272"/>
          </a:xfrm>
          <a:prstGeom prst="rect">
            <a:avLst/>
          </a:prstGeom>
          <a:noFill/>
          <a:ln w="28575">
            <a:solidFill>
              <a:srgbClr val="107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34 Conector recto"/>
          <p:cNvCxnSpPr>
            <a:stCxn id="32" idx="7"/>
          </p:cNvCxnSpPr>
          <p:nvPr/>
        </p:nvCxnSpPr>
        <p:spPr>
          <a:xfrm flipV="1">
            <a:off x="2490695" y="4153109"/>
            <a:ext cx="2657369" cy="84363"/>
          </a:xfrm>
          <a:prstGeom prst="line">
            <a:avLst/>
          </a:prstGeom>
          <a:ln w="28575">
            <a:solidFill>
              <a:srgbClr val="1074CE"/>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a:stCxn id="32" idx="5"/>
          </p:cNvCxnSpPr>
          <p:nvPr/>
        </p:nvCxnSpPr>
        <p:spPr>
          <a:xfrm>
            <a:off x="2490695" y="4644810"/>
            <a:ext cx="2657369" cy="1956571"/>
          </a:xfrm>
          <a:prstGeom prst="line">
            <a:avLst/>
          </a:prstGeom>
          <a:ln w="28575">
            <a:solidFill>
              <a:srgbClr val="1074CE"/>
            </a:solidFill>
          </a:ln>
        </p:spPr>
        <p:style>
          <a:lnRef idx="1">
            <a:schemeClr val="accent1"/>
          </a:lnRef>
          <a:fillRef idx="0">
            <a:schemeClr val="accent1"/>
          </a:fillRef>
          <a:effectRef idx="0">
            <a:schemeClr val="accent1"/>
          </a:effectRef>
          <a:fontRef idx="minor">
            <a:schemeClr val="tx1"/>
          </a:fontRef>
        </p:style>
      </p:cxnSp>
      <p:sp>
        <p:nvSpPr>
          <p:cNvPr id="39" name="38 CuadroTexto"/>
          <p:cNvSpPr txBox="1"/>
          <p:nvPr/>
        </p:nvSpPr>
        <p:spPr>
          <a:xfrm>
            <a:off x="179512" y="2204864"/>
            <a:ext cx="1368152" cy="338554"/>
          </a:xfrm>
          <a:prstGeom prst="rect">
            <a:avLst/>
          </a:prstGeom>
          <a:noFill/>
        </p:spPr>
        <p:txBody>
          <a:bodyPr wrap="square" rtlCol="0">
            <a:spAutoFit/>
          </a:bodyPr>
          <a:lstStyle/>
          <a:p>
            <a:r>
              <a:rPr lang="es-UY" sz="1600" b="1" dirty="0" smtClean="0"/>
              <a:t>caspase-3 </a:t>
            </a:r>
            <a:endParaRPr lang="en-US" sz="1600" b="1" dirty="0"/>
          </a:p>
        </p:txBody>
      </p:sp>
      <p:sp>
        <p:nvSpPr>
          <p:cNvPr id="40" name="39 CuadroTexto"/>
          <p:cNvSpPr txBox="1"/>
          <p:nvPr/>
        </p:nvSpPr>
        <p:spPr>
          <a:xfrm>
            <a:off x="179512" y="4818638"/>
            <a:ext cx="1368152" cy="338554"/>
          </a:xfrm>
          <a:prstGeom prst="rect">
            <a:avLst/>
          </a:prstGeom>
          <a:noFill/>
        </p:spPr>
        <p:txBody>
          <a:bodyPr wrap="square" rtlCol="0">
            <a:spAutoFit/>
          </a:bodyPr>
          <a:lstStyle/>
          <a:p>
            <a:r>
              <a:rPr lang="es-UY" sz="1600" b="1" dirty="0" smtClean="0"/>
              <a:t>caspase-7 </a:t>
            </a:r>
            <a:endParaRPr lang="en-US" sz="1600" b="1" dirty="0"/>
          </a:p>
        </p:txBody>
      </p:sp>
      <p:pic>
        <p:nvPicPr>
          <p:cNvPr id="42" name="41 Imagen" descr="1E.tif"/>
          <p:cNvPicPr>
            <a:picLocks noChangeAspect="1"/>
          </p:cNvPicPr>
          <p:nvPr/>
        </p:nvPicPr>
        <p:blipFill>
          <a:blip r:embed="rId7" cstate="print">
            <a:clrChange>
              <a:clrFrom>
                <a:srgbClr val="FFFFFF"/>
              </a:clrFrom>
              <a:clrTo>
                <a:srgbClr val="FFFFFF">
                  <a:alpha val="0"/>
                </a:srgbClr>
              </a:clrTo>
            </a:clrChange>
          </a:blip>
          <a:stretch>
            <a:fillRect/>
          </a:stretch>
        </p:blipFill>
        <p:spPr>
          <a:xfrm>
            <a:off x="179512" y="548680"/>
            <a:ext cx="2160239" cy="574918"/>
          </a:xfrm>
          <a:prstGeom prst="rect">
            <a:avLst/>
          </a:prstGeom>
          <a:ln>
            <a:solidFill>
              <a:srgbClr val="1074CE"/>
            </a:solidFill>
          </a:ln>
          <a:effectLst>
            <a:outerShdw blurRad="292100" dist="139700" dir="2700000" algn="tl" rotWithShape="0">
              <a:srgbClr val="333333">
                <a:alpha val="65000"/>
              </a:srgbClr>
            </a:outerShdw>
          </a:effectLst>
        </p:spPr>
      </p:pic>
      <p:sp>
        <p:nvSpPr>
          <p:cNvPr id="17" name="16 CuadroTexto"/>
          <p:cNvSpPr txBox="1"/>
          <p:nvPr/>
        </p:nvSpPr>
        <p:spPr>
          <a:xfrm>
            <a:off x="179512" y="1259468"/>
            <a:ext cx="864604" cy="369332"/>
          </a:xfrm>
          <a:prstGeom prst="rect">
            <a:avLst/>
          </a:prstGeom>
          <a:noFill/>
        </p:spPr>
        <p:txBody>
          <a:bodyPr wrap="square" rtlCol="0">
            <a:spAutoFit/>
          </a:bodyPr>
          <a:lstStyle/>
          <a:p>
            <a:r>
              <a:rPr lang="es-UY" dirty="0" smtClean="0"/>
              <a:t>50 </a:t>
            </a:r>
            <a:r>
              <a:rPr lang="es-UY" dirty="0" err="1" smtClean="0"/>
              <a:t>ns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asp3_abps_2.tiff"/>
          <p:cNvPicPr>
            <a:picLocks noChangeAspect="1"/>
          </p:cNvPicPr>
          <p:nvPr/>
        </p:nvPicPr>
        <p:blipFill>
          <a:blip r:embed="rId3" cstate="print">
            <a:clrChange>
              <a:clrFrom>
                <a:srgbClr val="FFFFFF"/>
              </a:clrFrom>
              <a:clrTo>
                <a:srgbClr val="FFFFFF">
                  <a:alpha val="0"/>
                </a:srgbClr>
              </a:clrTo>
            </a:clrChange>
          </a:blip>
          <a:stretch>
            <a:fillRect/>
          </a:stretch>
        </p:blipFill>
        <p:spPr>
          <a:xfrm>
            <a:off x="179512" y="1359350"/>
            <a:ext cx="2627532" cy="2510989"/>
          </a:xfrm>
          <a:prstGeom prst="rect">
            <a:avLst/>
          </a:prstGeom>
        </p:spPr>
      </p:pic>
      <p:pic>
        <p:nvPicPr>
          <p:cNvPr id="8" name="7 Imagen" descr="1e_abps_casp3.tiff"/>
          <p:cNvPicPr>
            <a:picLocks noChangeAspect="1"/>
          </p:cNvPicPr>
          <p:nvPr/>
        </p:nvPicPr>
        <p:blipFill>
          <a:blip r:embed="rId4" cstate="print">
            <a:clrChange>
              <a:clrFrom>
                <a:srgbClr val="FFFFFF"/>
              </a:clrFrom>
              <a:clrTo>
                <a:srgbClr val="FFFFFF">
                  <a:alpha val="0"/>
                </a:srgbClr>
              </a:clrTo>
            </a:clrChange>
          </a:blip>
          <a:stretch>
            <a:fillRect/>
          </a:stretch>
        </p:blipFill>
        <p:spPr>
          <a:xfrm>
            <a:off x="3059832" y="1524036"/>
            <a:ext cx="2095668" cy="2337012"/>
          </a:xfrm>
          <a:prstGeom prst="rect">
            <a:avLst/>
          </a:prstGeom>
        </p:spPr>
      </p:pic>
      <p:sp>
        <p:nvSpPr>
          <p:cNvPr id="9" name="8 CuadroTexto"/>
          <p:cNvSpPr txBox="1"/>
          <p:nvPr/>
        </p:nvSpPr>
        <p:spPr>
          <a:xfrm>
            <a:off x="395536" y="1052736"/>
            <a:ext cx="1656184" cy="369332"/>
          </a:xfrm>
          <a:prstGeom prst="rect">
            <a:avLst/>
          </a:prstGeom>
          <a:noFill/>
        </p:spPr>
        <p:txBody>
          <a:bodyPr wrap="square" rtlCol="0">
            <a:spAutoFit/>
          </a:bodyPr>
          <a:lstStyle/>
          <a:p>
            <a:r>
              <a:rPr lang="es-UY" dirty="0" smtClean="0"/>
              <a:t>Apo-caspase3</a:t>
            </a:r>
            <a:endParaRPr lang="en-US" dirty="0"/>
          </a:p>
        </p:txBody>
      </p:sp>
      <p:sp>
        <p:nvSpPr>
          <p:cNvPr id="10" name="9 CuadroTexto"/>
          <p:cNvSpPr txBox="1"/>
          <p:nvPr/>
        </p:nvSpPr>
        <p:spPr>
          <a:xfrm>
            <a:off x="395536" y="3798189"/>
            <a:ext cx="1656184" cy="369332"/>
          </a:xfrm>
          <a:prstGeom prst="rect">
            <a:avLst/>
          </a:prstGeom>
          <a:noFill/>
        </p:spPr>
        <p:txBody>
          <a:bodyPr wrap="square" rtlCol="0">
            <a:spAutoFit/>
          </a:bodyPr>
          <a:lstStyle/>
          <a:p>
            <a:r>
              <a:rPr lang="es-UY" dirty="0" smtClean="0"/>
              <a:t>Apo-caspase7</a:t>
            </a:r>
            <a:endParaRPr lang="en-US" dirty="0"/>
          </a:p>
        </p:txBody>
      </p:sp>
      <p:sp>
        <p:nvSpPr>
          <p:cNvPr id="11" name="10 CuadroTexto"/>
          <p:cNvSpPr txBox="1"/>
          <p:nvPr/>
        </p:nvSpPr>
        <p:spPr>
          <a:xfrm>
            <a:off x="2915816" y="1082697"/>
            <a:ext cx="2160240" cy="369332"/>
          </a:xfrm>
          <a:prstGeom prst="rect">
            <a:avLst/>
          </a:prstGeom>
          <a:noFill/>
        </p:spPr>
        <p:txBody>
          <a:bodyPr wrap="square" rtlCol="0">
            <a:spAutoFit/>
          </a:bodyPr>
          <a:lstStyle/>
          <a:p>
            <a:r>
              <a:rPr lang="es-UY" dirty="0" smtClean="0"/>
              <a:t>caspase3+ligand</a:t>
            </a:r>
            <a:endParaRPr lang="en-US" dirty="0"/>
          </a:p>
        </p:txBody>
      </p:sp>
      <p:sp>
        <p:nvSpPr>
          <p:cNvPr id="12" name="11 CuadroTexto"/>
          <p:cNvSpPr txBox="1"/>
          <p:nvPr/>
        </p:nvSpPr>
        <p:spPr>
          <a:xfrm>
            <a:off x="3203848" y="3851756"/>
            <a:ext cx="2160240" cy="369332"/>
          </a:xfrm>
          <a:prstGeom prst="rect">
            <a:avLst/>
          </a:prstGeom>
          <a:noFill/>
        </p:spPr>
        <p:txBody>
          <a:bodyPr wrap="square" rtlCol="0">
            <a:spAutoFit/>
          </a:bodyPr>
          <a:lstStyle/>
          <a:p>
            <a:r>
              <a:rPr lang="es-UY" dirty="0" smtClean="0"/>
              <a:t>caspase7+ligand</a:t>
            </a:r>
            <a:endParaRPr lang="en-US" dirty="0"/>
          </a:p>
        </p:txBody>
      </p:sp>
      <p:pic>
        <p:nvPicPr>
          <p:cNvPr id="13" name="12 Imagen" descr="abps_casp7_4d.tiff"/>
          <p:cNvPicPr>
            <a:picLocks noChangeAspect="1"/>
          </p:cNvPicPr>
          <p:nvPr/>
        </p:nvPicPr>
        <p:blipFill>
          <a:blip r:embed="rId5" cstate="print">
            <a:clrChange>
              <a:clrFrom>
                <a:srgbClr val="FFFFFF"/>
              </a:clrFrom>
              <a:clrTo>
                <a:srgbClr val="FFFFFF">
                  <a:alpha val="0"/>
                </a:srgbClr>
              </a:clrTo>
            </a:clrChange>
          </a:blip>
          <a:stretch>
            <a:fillRect/>
          </a:stretch>
        </p:blipFill>
        <p:spPr>
          <a:xfrm>
            <a:off x="3059832" y="4392488"/>
            <a:ext cx="2092956" cy="2232248"/>
          </a:xfrm>
          <a:prstGeom prst="rect">
            <a:avLst/>
          </a:prstGeom>
        </p:spPr>
      </p:pic>
      <p:sp>
        <p:nvSpPr>
          <p:cNvPr id="14" name="13 Elipse"/>
          <p:cNvSpPr/>
          <p:nvPr/>
        </p:nvSpPr>
        <p:spPr>
          <a:xfrm rot="2243932">
            <a:off x="3824976" y="4750948"/>
            <a:ext cx="504056" cy="150458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14 Conector recto de flecha"/>
          <p:cNvCxnSpPr/>
          <p:nvPr/>
        </p:nvCxnSpPr>
        <p:spPr>
          <a:xfrm>
            <a:off x="2843808" y="4608512"/>
            <a:ext cx="576064"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15 Elipse"/>
          <p:cNvSpPr/>
          <p:nvPr/>
        </p:nvSpPr>
        <p:spPr>
          <a:xfrm rot="18022807">
            <a:off x="3601865" y="2355899"/>
            <a:ext cx="1008112" cy="65647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16 Elipse"/>
          <p:cNvSpPr/>
          <p:nvPr/>
        </p:nvSpPr>
        <p:spPr>
          <a:xfrm>
            <a:off x="1043608" y="2204864"/>
            <a:ext cx="864096" cy="72008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17 Conector recto de flecha"/>
          <p:cNvCxnSpPr/>
          <p:nvPr/>
        </p:nvCxnSpPr>
        <p:spPr>
          <a:xfrm>
            <a:off x="179512" y="1566084"/>
            <a:ext cx="576064"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2771800" y="1668053"/>
            <a:ext cx="576064"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20" name="19 Imagen" descr="casp7_abps.tiff"/>
          <p:cNvPicPr>
            <a:picLocks noChangeAspect="1"/>
          </p:cNvPicPr>
          <p:nvPr/>
        </p:nvPicPr>
        <p:blipFill>
          <a:blip r:embed="rId6" cstate="print">
            <a:clrChange>
              <a:clrFrom>
                <a:srgbClr val="FFFFFF"/>
              </a:clrFrom>
              <a:clrTo>
                <a:srgbClr val="FFFFFF">
                  <a:alpha val="0"/>
                </a:srgbClr>
              </a:clrTo>
            </a:clrChange>
          </a:blip>
          <a:stretch>
            <a:fillRect/>
          </a:stretch>
        </p:blipFill>
        <p:spPr>
          <a:xfrm>
            <a:off x="323528" y="4257621"/>
            <a:ext cx="2199762" cy="2483747"/>
          </a:xfrm>
          <a:prstGeom prst="rect">
            <a:avLst/>
          </a:prstGeom>
        </p:spPr>
      </p:pic>
      <p:sp>
        <p:nvSpPr>
          <p:cNvPr id="21" name="20 Elipse"/>
          <p:cNvSpPr/>
          <p:nvPr/>
        </p:nvSpPr>
        <p:spPr>
          <a:xfrm rot="2243932">
            <a:off x="1070552" y="4760098"/>
            <a:ext cx="504056" cy="150458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21 Conector recto de flecha"/>
          <p:cNvCxnSpPr/>
          <p:nvPr/>
        </p:nvCxnSpPr>
        <p:spPr>
          <a:xfrm>
            <a:off x="179512" y="4473645"/>
            <a:ext cx="576064"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6512" y="539388"/>
            <a:ext cx="4896544" cy="369332"/>
          </a:xfrm>
          <a:prstGeom prst="rect">
            <a:avLst/>
          </a:prstGeom>
          <a:noFill/>
        </p:spPr>
        <p:txBody>
          <a:bodyPr wrap="square" rtlCol="0">
            <a:spAutoFit/>
          </a:bodyPr>
          <a:lstStyle/>
          <a:p>
            <a:r>
              <a:rPr lang="en-US" b="1" dirty="0" smtClean="0"/>
              <a:t>Surface mapped electrostatic potential</a:t>
            </a:r>
            <a:endParaRPr lang="en-US" b="1" dirty="0"/>
          </a:p>
        </p:txBody>
      </p:sp>
      <p:sp>
        <p:nvSpPr>
          <p:cNvPr id="24" name="23 CuadroTexto"/>
          <p:cNvSpPr txBox="1"/>
          <p:nvPr/>
        </p:nvSpPr>
        <p:spPr>
          <a:xfrm>
            <a:off x="5652120" y="2204864"/>
            <a:ext cx="3168352" cy="830997"/>
          </a:xfrm>
          <a:prstGeom prst="rect">
            <a:avLst/>
          </a:prstGeom>
          <a:noFill/>
        </p:spPr>
        <p:txBody>
          <a:bodyPr wrap="square" rtlCol="0">
            <a:spAutoFit/>
          </a:bodyPr>
          <a:lstStyle/>
          <a:p>
            <a:pPr algn="just">
              <a:buBlip>
                <a:blip r:embed="rId7"/>
              </a:buBlip>
            </a:pPr>
            <a:r>
              <a:rPr lang="en-US" sz="1600" dirty="0" smtClean="0"/>
              <a:t> Important differences at interface, conformation and charges on catalytic loops</a:t>
            </a:r>
            <a:endParaRPr lang="en-US" sz="1600" dirty="0"/>
          </a:p>
        </p:txBody>
      </p:sp>
      <p:sp>
        <p:nvSpPr>
          <p:cNvPr id="25" name="24 CuadroTexto"/>
          <p:cNvSpPr txBox="1"/>
          <p:nvPr/>
        </p:nvSpPr>
        <p:spPr>
          <a:xfrm>
            <a:off x="5724128" y="5229200"/>
            <a:ext cx="3168352" cy="1077218"/>
          </a:xfrm>
          <a:prstGeom prst="rect">
            <a:avLst/>
          </a:prstGeom>
          <a:noFill/>
        </p:spPr>
        <p:txBody>
          <a:bodyPr wrap="square" rtlCol="0">
            <a:spAutoFit/>
          </a:bodyPr>
          <a:lstStyle/>
          <a:p>
            <a:pPr algn="just">
              <a:buBlip>
                <a:blip r:embed="rId7"/>
              </a:buBlip>
            </a:pPr>
            <a:r>
              <a:rPr lang="en-US" sz="1600" dirty="0" smtClean="0"/>
              <a:t> Catalytic loops doesn’t change</a:t>
            </a:r>
          </a:p>
          <a:p>
            <a:pPr algn="just">
              <a:buBlip>
                <a:blip r:embed="rId7"/>
              </a:buBlip>
            </a:pPr>
            <a:r>
              <a:rPr lang="en-US" sz="1600" dirty="0" smtClean="0"/>
              <a:t> Differences at interface are less relevant</a:t>
            </a:r>
          </a:p>
          <a:p>
            <a:pPr algn="just">
              <a:buBlip>
                <a:blip r:embed="rId7"/>
              </a:buBlip>
            </a:pPr>
            <a:endParaRPr lang="en-US" sz="1600" dirty="0" smtClean="0"/>
          </a:p>
        </p:txBody>
      </p:sp>
      <p:pic>
        <p:nvPicPr>
          <p:cNvPr id="26" name="25 Imagen" descr="1E.tif"/>
          <p:cNvPicPr>
            <a:picLocks noChangeAspect="1"/>
          </p:cNvPicPr>
          <p:nvPr/>
        </p:nvPicPr>
        <p:blipFill>
          <a:blip r:embed="rId8" cstate="print">
            <a:clrChange>
              <a:clrFrom>
                <a:srgbClr val="FFFFFF"/>
              </a:clrFrom>
              <a:clrTo>
                <a:srgbClr val="FFFFFF">
                  <a:alpha val="0"/>
                </a:srgbClr>
              </a:clrTo>
            </a:clrChange>
          </a:blip>
          <a:stretch>
            <a:fillRect/>
          </a:stretch>
        </p:blipFill>
        <p:spPr>
          <a:xfrm>
            <a:off x="6804248" y="764704"/>
            <a:ext cx="2160239" cy="574918"/>
          </a:xfrm>
          <a:prstGeom prst="rect">
            <a:avLst/>
          </a:prstGeom>
          <a:ln>
            <a:solidFill>
              <a:srgbClr val="1074CE"/>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descr="comp8_exp.tif"/>
          <p:cNvPicPr>
            <a:picLocks noChangeAspect="1"/>
          </p:cNvPicPr>
          <p:nvPr/>
        </p:nvPicPr>
        <p:blipFill>
          <a:blip r:embed="rId3" cstate="print">
            <a:clrChange>
              <a:clrFrom>
                <a:srgbClr val="FFFFFF"/>
              </a:clrFrom>
              <a:clrTo>
                <a:srgbClr val="FFFFFF">
                  <a:alpha val="0"/>
                </a:srgbClr>
              </a:clrTo>
            </a:clrChange>
          </a:blip>
          <a:stretch>
            <a:fillRect/>
          </a:stretch>
        </p:blipFill>
        <p:spPr>
          <a:xfrm>
            <a:off x="3995936" y="1340768"/>
            <a:ext cx="5318284" cy="3933056"/>
          </a:xfrm>
          <a:prstGeom prst="rect">
            <a:avLst/>
          </a:prstGeom>
        </p:spPr>
      </p:pic>
      <p:pic>
        <p:nvPicPr>
          <p:cNvPr id="15" name="14 Imagen" descr="comp7_exp.tif"/>
          <p:cNvPicPr>
            <a:picLocks noChangeAspect="1"/>
          </p:cNvPicPr>
          <p:nvPr/>
        </p:nvPicPr>
        <p:blipFill>
          <a:blip r:embed="rId4" cstate="print">
            <a:clrChange>
              <a:clrFrom>
                <a:srgbClr val="FFFFFF"/>
              </a:clrFrom>
              <a:clrTo>
                <a:srgbClr val="FFFFFF">
                  <a:alpha val="0"/>
                </a:srgbClr>
              </a:clrTo>
            </a:clrChange>
          </a:blip>
          <a:stretch>
            <a:fillRect/>
          </a:stretch>
        </p:blipFill>
        <p:spPr>
          <a:xfrm>
            <a:off x="-360040" y="1340768"/>
            <a:ext cx="5724128" cy="3786365"/>
          </a:xfrm>
          <a:prstGeom prst="rect">
            <a:avLst/>
          </a:prstGeom>
        </p:spPr>
      </p:pic>
      <p:sp>
        <p:nvSpPr>
          <p:cNvPr id="4" name="3 CuadroTexto"/>
          <p:cNvSpPr txBox="1"/>
          <p:nvPr/>
        </p:nvSpPr>
        <p:spPr>
          <a:xfrm>
            <a:off x="0" y="548680"/>
            <a:ext cx="4283968"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i="1" smtClean="0">
                <a:solidFill>
                  <a:srgbClr val="00B050"/>
                </a:solidFill>
              </a:rPr>
              <a:t>In vitro caspase-3 inhibition</a:t>
            </a:r>
            <a:endParaRPr lang="en-US" b="1" i="1">
              <a:solidFill>
                <a:srgbClr val="00B050"/>
              </a:solidFill>
            </a:endParaRPr>
          </a:p>
        </p:txBody>
      </p:sp>
      <p:pic>
        <p:nvPicPr>
          <p:cNvPr id="7" name="6 Imagen" descr="1E.tif"/>
          <p:cNvPicPr>
            <a:picLocks noChangeAspect="1"/>
          </p:cNvPicPr>
          <p:nvPr/>
        </p:nvPicPr>
        <p:blipFill>
          <a:blip r:embed="rId5" cstate="print">
            <a:clrChange>
              <a:clrFrom>
                <a:srgbClr val="FFFFFF"/>
              </a:clrFrom>
              <a:clrTo>
                <a:srgbClr val="FFFFFF">
                  <a:alpha val="0"/>
                </a:srgbClr>
              </a:clrTo>
            </a:clrChange>
          </a:blip>
          <a:stretch>
            <a:fillRect/>
          </a:stretch>
        </p:blipFill>
        <p:spPr>
          <a:xfrm>
            <a:off x="683568" y="1412776"/>
            <a:ext cx="1944216" cy="517426"/>
          </a:xfrm>
          <a:prstGeom prst="rect">
            <a:avLst/>
          </a:prstGeom>
          <a:ln>
            <a:solidFill>
              <a:srgbClr val="FF0066"/>
            </a:solidFill>
          </a:ln>
        </p:spPr>
      </p:pic>
      <p:pic>
        <p:nvPicPr>
          <p:cNvPr id="8" name="7 Imagen" descr="2E.tif"/>
          <p:cNvPicPr>
            <a:picLocks noChangeAspect="1"/>
          </p:cNvPicPr>
          <p:nvPr/>
        </p:nvPicPr>
        <p:blipFill>
          <a:blip r:embed="rId6" cstate="print"/>
          <a:stretch>
            <a:fillRect/>
          </a:stretch>
        </p:blipFill>
        <p:spPr>
          <a:xfrm>
            <a:off x="5004048" y="1484784"/>
            <a:ext cx="2160240" cy="512801"/>
          </a:xfrm>
          <a:prstGeom prst="rect">
            <a:avLst/>
          </a:prstGeom>
          <a:ln>
            <a:solidFill>
              <a:srgbClr val="00642D"/>
            </a:solidFill>
          </a:ln>
        </p:spPr>
      </p:pic>
      <p:sp>
        <p:nvSpPr>
          <p:cNvPr id="9" name="8 CuadroTexto"/>
          <p:cNvSpPr txBox="1"/>
          <p:nvPr/>
        </p:nvSpPr>
        <p:spPr>
          <a:xfrm>
            <a:off x="395536" y="5517232"/>
            <a:ext cx="8208912" cy="584775"/>
          </a:xfrm>
          <a:prstGeom prst="rect">
            <a:avLst/>
          </a:prstGeom>
          <a:noFill/>
        </p:spPr>
        <p:txBody>
          <a:bodyPr wrap="square" rtlCol="0">
            <a:spAutoFit/>
          </a:bodyPr>
          <a:lstStyle/>
          <a:p>
            <a:pPr algn="just">
              <a:buBlip>
                <a:blip r:embed="rId7"/>
              </a:buBlip>
            </a:pPr>
            <a:r>
              <a:rPr lang="en-US" sz="1600" dirty="0" smtClean="0"/>
              <a:t> The presence of this compounds produce an important decrease in caspase-3 activity at 100 </a:t>
            </a:r>
            <a:r>
              <a:rPr lang="en-US" sz="1600" dirty="0" err="1" smtClean="0"/>
              <a:t>μM</a:t>
            </a:r>
            <a:r>
              <a:rPr lang="en-US" sz="1600" dirty="0" smtClean="0"/>
              <a:t> concentration </a:t>
            </a:r>
            <a:endParaRPr lang="en-US"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476672"/>
            <a:ext cx="3240360" cy="1080120"/>
          </a:xfrm>
        </p:spPr>
        <p:txBody>
          <a:bodyPr>
            <a:scene3d>
              <a:camera prst="orthographicFront"/>
              <a:lightRig rig="flat" dir="tl">
                <a:rot lat="0" lon="0" rev="6600000"/>
              </a:lightRig>
            </a:scene3d>
            <a:sp3d extrusionH="25400" contourW="889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Background</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endParaRPr>
          </a:p>
        </p:txBody>
      </p:sp>
      <p:sp>
        <p:nvSpPr>
          <p:cNvPr id="4" name="3 CuadroTexto"/>
          <p:cNvSpPr txBox="1"/>
          <p:nvPr/>
        </p:nvSpPr>
        <p:spPr>
          <a:xfrm>
            <a:off x="179512" y="1475492"/>
            <a:ext cx="5256584" cy="369332"/>
          </a:xfrm>
          <a:prstGeom prst="rect">
            <a:avLst/>
          </a:prstGeom>
          <a:noFill/>
        </p:spPr>
        <p:txBody>
          <a:bodyPr wrap="square" rtlCol="0">
            <a:spAutoFit/>
          </a:bodyPr>
          <a:lstStyle/>
          <a:p>
            <a:r>
              <a:rPr lang="en-US" b="1" i="1" dirty="0" smtClean="0"/>
              <a:t>Alzheimer´s disease:</a:t>
            </a:r>
            <a:endParaRPr lang="en-US" b="1" i="1" dirty="0"/>
          </a:p>
        </p:txBody>
      </p:sp>
      <p:sp>
        <p:nvSpPr>
          <p:cNvPr id="11" name="10 CuadroTexto"/>
          <p:cNvSpPr txBox="1"/>
          <p:nvPr/>
        </p:nvSpPr>
        <p:spPr>
          <a:xfrm>
            <a:off x="107504" y="1844824"/>
            <a:ext cx="8784976" cy="2308324"/>
          </a:xfrm>
          <a:prstGeom prst="rect">
            <a:avLst/>
          </a:prstGeom>
          <a:noFill/>
        </p:spPr>
        <p:txBody>
          <a:bodyPr wrap="square" rtlCol="0">
            <a:spAutoFit/>
          </a:bodyPr>
          <a:lstStyle/>
          <a:p>
            <a:pPr algn="just">
              <a:buClr>
                <a:schemeClr val="accent2">
                  <a:lumMod val="75000"/>
                </a:schemeClr>
              </a:buClr>
              <a:buBlip>
                <a:blip r:embed="rId3"/>
              </a:buBlip>
            </a:pPr>
            <a:r>
              <a:rPr lang="en-US" dirty="0" smtClean="0"/>
              <a:t>  Represents the most prevalent neurodegenerative disorder worldwide.</a:t>
            </a:r>
          </a:p>
          <a:p>
            <a:pPr algn="just">
              <a:buClr>
                <a:schemeClr val="accent2">
                  <a:lumMod val="75000"/>
                </a:schemeClr>
              </a:buClr>
              <a:buBlip>
                <a:blip r:embed="rId3"/>
              </a:buBlip>
            </a:pPr>
            <a:endParaRPr lang="en-US" dirty="0" smtClean="0"/>
          </a:p>
          <a:p>
            <a:pPr algn="just">
              <a:buClr>
                <a:schemeClr val="accent2">
                  <a:lumMod val="75000"/>
                </a:schemeClr>
              </a:buClr>
              <a:buBlip>
                <a:blip r:embed="rId3"/>
              </a:buBlip>
            </a:pPr>
            <a:r>
              <a:rPr lang="en-US" dirty="0" smtClean="0"/>
              <a:t>  In the</a:t>
            </a:r>
            <a:r>
              <a:rPr lang="en-US" dirty="0" smtClean="0">
                <a:solidFill>
                  <a:srgbClr val="FF0000"/>
                </a:solidFill>
              </a:rPr>
              <a:t> </a:t>
            </a:r>
            <a:r>
              <a:rPr lang="en-US" dirty="0" smtClean="0"/>
              <a:t>United States of America there are 5.3 million people affected.</a:t>
            </a:r>
          </a:p>
          <a:p>
            <a:pPr algn="just">
              <a:buClr>
                <a:schemeClr val="accent2">
                  <a:lumMod val="75000"/>
                </a:schemeClr>
              </a:buClr>
              <a:buBlip>
                <a:blip r:embed="rId3"/>
              </a:buBlip>
            </a:pPr>
            <a:endParaRPr lang="en-US" dirty="0" smtClean="0"/>
          </a:p>
          <a:p>
            <a:pPr algn="just">
              <a:buClr>
                <a:schemeClr val="accent2">
                  <a:lumMod val="75000"/>
                </a:schemeClr>
              </a:buClr>
              <a:buBlip>
                <a:blip r:embed="rId3"/>
              </a:buBlip>
            </a:pPr>
            <a:r>
              <a:rPr lang="en-US" dirty="0" smtClean="0"/>
              <a:t>  US$ 226 billion  stand for direct cost of patient care in 2015.</a:t>
            </a:r>
          </a:p>
          <a:p>
            <a:pPr algn="just">
              <a:buClr>
                <a:schemeClr val="accent2">
                  <a:lumMod val="75000"/>
                </a:schemeClr>
              </a:buClr>
              <a:buBlip>
                <a:blip r:embed="rId3"/>
              </a:buBlip>
            </a:pPr>
            <a:endParaRPr lang="en-US" dirty="0" smtClean="0"/>
          </a:p>
          <a:p>
            <a:pPr algn="just">
              <a:buClr>
                <a:schemeClr val="accent2">
                  <a:lumMod val="75000"/>
                </a:schemeClr>
              </a:buClr>
              <a:buBlip>
                <a:blip r:embed="rId3"/>
              </a:buBlip>
            </a:pPr>
            <a:r>
              <a:rPr lang="en-US" dirty="0" smtClean="0"/>
              <a:t>  Involve a pretty relevant issue for public health due to its prevalence and its cost for health systems. </a:t>
            </a:r>
            <a:endParaRPr lang="en-US" dirty="0"/>
          </a:p>
        </p:txBody>
      </p:sp>
      <p:sp>
        <p:nvSpPr>
          <p:cNvPr id="5" name="Rectangle 5"/>
          <p:cNvSpPr/>
          <p:nvPr/>
        </p:nvSpPr>
        <p:spPr>
          <a:xfrm>
            <a:off x="2943339" y="6536377"/>
            <a:ext cx="6741229" cy="276999"/>
          </a:xfrm>
          <a:prstGeom prst="rect">
            <a:avLst/>
          </a:prstGeom>
        </p:spPr>
        <p:txBody>
          <a:bodyPr wrap="square">
            <a:spAutoFit/>
          </a:bodyPr>
          <a:lstStyle/>
          <a:p>
            <a:r>
              <a:rPr lang="es-UY" sz="1200" dirty="0"/>
              <a:t>http://www.worldlifeexpectancy.com/cause-of-death/alzheimers-dementia/by-country/</a:t>
            </a:r>
          </a:p>
        </p:txBody>
      </p:sp>
      <p:pic>
        <p:nvPicPr>
          <p:cNvPr id="6" name="Picture 2"/>
          <p:cNvPicPr>
            <a:picLocks noChangeAspect="1" noChangeArrowheads="1"/>
          </p:cNvPicPr>
          <p:nvPr/>
        </p:nvPicPr>
        <p:blipFill>
          <a:blip r:embed="rId4" cstate="print"/>
          <a:srcRect/>
          <a:stretch>
            <a:fillRect/>
          </a:stretch>
        </p:blipFill>
        <p:spPr bwMode="auto">
          <a:xfrm>
            <a:off x="1187624" y="4293096"/>
            <a:ext cx="4248472" cy="2169889"/>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6444208" y="4437112"/>
            <a:ext cx="2016224" cy="1692766"/>
          </a:xfrm>
          <a:prstGeom prst="rect">
            <a:avLst/>
          </a:prstGeom>
          <a:noFill/>
          <a:ln w="9525">
            <a:noFill/>
            <a:miter lim="800000"/>
            <a:headEnd/>
            <a:tailEnd/>
          </a:ln>
        </p:spPr>
      </p:pic>
    </p:spTree>
    <p:extLst>
      <p:ext uri="{BB962C8B-B14F-4D97-AF65-F5344CB8AC3E}">
        <p14:creationId xmlns="" xmlns:p14="http://schemas.microsoft.com/office/powerpoint/2010/main" val="495758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51520" y="620688"/>
            <a:ext cx="3168352"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uLnTx/>
                <a:uFillTx/>
                <a:latin typeface="+mj-lt"/>
                <a:ea typeface="+mj-ea"/>
                <a:cs typeface="+mj-cs"/>
              </a:rPr>
              <a:t>Conclusions</a:t>
            </a: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6" name="5 CuadroTexto"/>
          <p:cNvSpPr txBox="1"/>
          <p:nvPr/>
        </p:nvSpPr>
        <p:spPr>
          <a:xfrm>
            <a:off x="179512" y="1912764"/>
            <a:ext cx="8784976" cy="3785652"/>
          </a:xfrm>
          <a:prstGeom prst="rect">
            <a:avLst/>
          </a:prstGeom>
          <a:noFill/>
        </p:spPr>
        <p:txBody>
          <a:bodyPr wrap="square" rtlCol="0">
            <a:spAutoFit/>
          </a:bodyPr>
          <a:lstStyle/>
          <a:p>
            <a:pPr algn="just">
              <a:buClr>
                <a:schemeClr val="accent2">
                  <a:lumMod val="75000"/>
                </a:schemeClr>
              </a:buClr>
              <a:buBlip>
                <a:blip r:embed="rId3"/>
              </a:buBlip>
            </a:pPr>
            <a:r>
              <a:rPr lang="en-US" sz="2400" dirty="0" smtClean="0"/>
              <a:t>  CADD allow us to find novel selective and reversible inhibitors of caspase-3</a:t>
            </a:r>
          </a:p>
          <a:p>
            <a:pPr algn="just">
              <a:buClr>
                <a:schemeClr val="accent2">
                  <a:lumMod val="75000"/>
                </a:schemeClr>
              </a:buClr>
              <a:buBlip>
                <a:blip r:embed="rId3"/>
              </a:buBlip>
            </a:pPr>
            <a:endParaRPr lang="en-US" sz="2400" dirty="0" smtClean="0"/>
          </a:p>
          <a:p>
            <a:pPr algn="just">
              <a:buClr>
                <a:schemeClr val="accent2">
                  <a:lumMod val="75000"/>
                </a:schemeClr>
              </a:buClr>
              <a:buBlip>
                <a:blip r:embed="rId3"/>
              </a:buBlip>
            </a:pPr>
            <a:r>
              <a:rPr lang="en-US" sz="2400" dirty="0" smtClean="0"/>
              <a:t>  Compounds with aromatic or larger aliphatic substituent are capable of inhibit caspase-3 because interacts with </a:t>
            </a:r>
            <a:r>
              <a:rPr lang="en-US" sz="2400" dirty="0" err="1" smtClean="0"/>
              <a:t>subsites</a:t>
            </a:r>
            <a:r>
              <a:rPr lang="en-US" sz="2400" dirty="0" smtClean="0"/>
              <a:t> S5 and S4</a:t>
            </a:r>
          </a:p>
          <a:p>
            <a:pPr algn="just">
              <a:buClr>
                <a:schemeClr val="accent2">
                  <a:lumMod val="75000"/>
                </a:schemeClr>
              </a:buClr>
              <a:buBlip>
                <a:blip r:embed="rId3"/>
              </a:buBlip>
            </a:pPr>
            <a:endParaRPr lang="en-US" sz="2400" dirty="0" smtClean="0"/>
          </a:p>
          <a:p>
            <a:pPr algn="just">
              <a:buClr>
                <a:schemeClr val="accent2">
                  <a:lumMod val="75000"/>
                </a:schemeClr>
              </a:buClr>
              <a:buBlip>
                <a:blip r:embed="rId3"/>
              </a:buBlip>
            </a:pPr>
            <a:r>
              <a:rPr lang="en-US" sz="2400" dirty="0" smtClean="0"/>
              <a:t>  Modifications on: catalytic loops, surface and charges are inhibition indicators </a:t>
            </a:r>
          </a:p>
          <a:p>
            <a:pPr algn="just">
              <a:buClr>
                <a:schemeClr val="accent2">
                  <a:lumMod val="75000"/>
                </a:schemeClr>
              </a:buClr>
              <a:buBlip>
                <a:blip r:embed="rId3"/>
              </a:buBlip>
            </a:pPr>
            <a:endParaRPr lang="en-US" sz="24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51520" y="620688"/>
            <a:ext cx="5904656"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mj-lt"/>
                <a:ea typeface="+mj-ea"/>
                <a:cs typeface="+mj-cs"/>
              </a:rPr>
              <a:t>Acknowledgments</a:t>
            </a:r>
            <a:endParaRPr kumimoji="0" lang="en-US" sz="4000" b="0" i="0" u="none" strike="noStrike" kern="1200" cap="none" spc="0" normalizeH="0" baseline="0">
              <a:ln>
                <a:noFill/>
              </a:ln>
              <a:solidFill>
                <a:schemeClr val="tx2"/>
              </a:solidFill>
              <a:effectLst/>
              <a:uLnTx/>
              <a:uFillTx/>
              <a:latin typeface="+mj-lt"/>
              <a:ea typeface="+mj-ea"/>
              <a:cs typeface="+mj-cs"/>
            </a:endParaRPr>
          </a:p>
        </p:txBody>
      </p:sp>
      <p:sp>
        <p:nvSpPr>
          <p:cNvPr id="8" name="Rectangle 6"/>
          <p:cNvSpPr/>
          <p:nvPr/>
        </p:nvSpPr>
        <p:spPr>
          <a:xfrm>
            <a:off x="539552" y="3724764"/>
            <a:ext cx="2443298" cy="369332"/>
          </a:xfrm>
          <a:prstGeom prst="rect">
            <a:avLst/>
          </a:prstGeom>
        </p:spPr>
        <p:txBody>
          <a:bodyPr wrap="none">
            <a:spAutoFit/>
          </a:bodyPr>
          <a:lstStyle/>
          <a:p>
            <a:r>
              <a:rPr lang="en-US" dirty="0"/>
              <a:t>PEDECIBA QUÍMICA</a:t>
            </a:r>
          </a:p>
        </p:txBody>
      </p:sp>
      <p:sp>
        <p:nvSpPr>
          <p:cNvPr id="9" name="Rectangle 7"/>
          <p:cNvSpPr/>
          <p:nvPr/>
        </p:nvSpPr>
        <p:spPr>
          <a:xfrm>
            <a:off x="3275856" y="3297307"/>
            <a:ext cx="1633781" cy="369332"/>
          </a:xfrm>
          <a:prstGeom prst="rect">
            <a:avLst/>
          </a:prstGeom>
        </p:spPr>
        <p:txBody>
          <a:bodyPr wrap="none">
            <a:spAutoFit/>
          </a:bodyPr>
          <a:lstStyle/>
          <a:p>
            <a:r>
              <a:rPr lang="en-US" dirty="0"/>
              <a:t>CSIC, </a:t>
            </a:r>
            <a:r>
              <a:rPr lang="en-US" dirty="0" err="1"/>
              <a:t>UdelaR</a:t>
            </a:r>
            <a:endParaRPr lang="en-US" dirty="0"/>
          </a:p>
        </p:txBody>
      </p:sp>
      <p:pic>
        <p:nvPicPr>
          <p:cNvPr id="1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8811" y="2293896"/>
            <a:ext cx="1485900" cy="1352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87824" y="2437912"/>
            <a:ext cx="2317229" cy="7670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11 Imagen" descr="LOGOTIPO ANII_CMYK.jpg"/>
          <p:cNvPicPr>
            <a:picLocks noChangeAspect="1"/>
          </p:cNvPicPr>
          <p:nvPr/>
        </p:nvPicPr>
        <p:blipFill>
          <a:blip r:embed="rId5" cstate="print">
            <a:clrChange>
              <a:clrFrom>
                <a:srgbClr val="FFFFFE"/>
              </a:clrFrom>
              <a:clrTo>
                <a:srgbClr val="FFFFFE">
                  <a:alpha val="0"/>
                </a:srgbClr>
              </a:clrTo>
            </a:clrChange>
          </a:blip>
          <a:stretch>
            <a:fillRect/>
          </a:stretch>
        </p:blipFill>
        <p:spPr>
          <a:xfrm>
            <a:off x="5292080" y="1844824"/>
            <a:ext cx="3528392" cy="2142238"/>
          </a:xfrm>
          <a:prstGeom prst="rect">
            <a:avLst/>
          </a:prstGeom>
        </p:spPr>
      </p:pic>
      <p:sp>
        <p:nvSpPr>
          <p:cNvPr id="14" name="Rectangle 7"/>
          <p:cNvSpPr/>
          <p:nvPr/>
        </p:nvSpPr>
        <p:spPr>
          <a:xfrm>
            <a:off x="6804248" y="3374016"/>
            <a:ext cx="696024" cy="369332"/>
          </a:xfrm>
          <a:prstGeom prst="rect">
            <a:avLst/>
          </a:prstGeom>
        </p:spPr>
        <p:txBody>
          <a:bodyPr wrap="none">
            <a:spAutoFit/>
          </a:bodyPr>
          <a:lstStyle/>
          <a:p>
            <a:r>
              <a:rPr lang="es-UY" dirty="0" smtClean="0"/>
              <a:t>ANII</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0 Imagen" descr="Diapositiva1.TIF"/>
          <p:cNvPicPr>
            <a:picLocks noGrp="1"/>
          </p:cNvPicPr>
          <p:nvPr>
            <p:ph idx="1"/>
          </p:nvPr>
        </p:nvPicPr>
        <p:blipFill>
          <a:blip r:embed="rId2" cstate="print"/>
          <a:stretch>
            <a:fillRect/>
          </a:stretch>
        </p:blipFill>
        <p:spPr>
          <a:xfrm>
            <a:off x="1043608" y="764704"/>
            <a:ext cx="7200800" cy="5733256"/>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1397074" y="1600200"/>
            <a:ext cx="6349852" cy="3657600"/>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476672"/>
            <a:ext cx="3059832" cy="936104"/>
          </a:xfrm>
        </p:spPr>
        <p:txBody>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Background</a:t>
            </a:r>
            <a:endParaRPr lang="es-UY" dirty="0"/>
          </a:p>
        </p:txBody>
      </p:sp>
      <p:sp>
        <p:nvSpPr>
          <p:cNvPr id="7" name="6 CuadroTexto"/>
          <p:cNvSpPr txBox="1"/>
          <p:nvPr/>
        </p:nvSpPr>
        <p:spPr>
          <a:xfrm>
            <a:off x="251520" y="1475492"/>
            <a:ext cx="5256584" cy="369332"/>
          </a:xfrm>
          <a:prstGeom prst="rect">
            <a:avLst/>
          </a:prstGeom>
          <a:noFill/>
        </p:spPr>
        <p:txBody>
          <a:bodyPr wrap="square" rtlCol="0">
            <a:spAutoFit/>
          </a:bodyPr>
          <a:lstStyle/>
          <a:p>
            <a:r>
              <a:rPr lang="en-US" b="1" i="1" dirty="0" smtClean="0"/>
              <a:t>Alzheimer´s disease:</a:t>
            </a:r>
            <a:endParaRPr lang="en-US" b="1" i="1" dirty="0"/>
          </a:p>
        </p:txBody>
      </p:sp>
      <p:sp>
        <p:nvSpPr>
          <p:cNvPr id="8" name="7 CuadroTexto"/>
          <p:cNvSpPr txBox="1"/>
          <p:nvPr/>
        </p:nvSpPr>
        <p:spPr>
          <a:xfrm>
            <a:off x="179512" y="1984773"/>
            <a:ext cx="8784976" cy="2308324"/>
          </a:xfrm>
          <a:prstGeom prst="rect">
            <a:avLst/>
          </a:prstGeom>
          <a:noFill/>
        </p:spPr>
        <p:txBody>
          <a:bodyPr wrap="square" rtlCol="0">
            <a:spAutoFit/>
          </a:bodyPr>
          <a:lstStyle/>
          <a:p>
            <a:pPr algn="just">
              <a:buClr>
                <a:schemeClr val="accent2">
                  <a:lumMod val="75000"/>
                </a:schemeClr>
              </a:buClr>
              <a:buBlip>
                <a:blip r:embed="rId3"/>
              </a:buBlip>
            </a:pPr>
            <a:r>
              <a:rPr lang="en-US" dirty="0" smtClean="0"/>
              <a:t>  The cause of AD is unknown</a:t>
            </a:r>
          </a:p>
          <a:p>
            <a:pPr algn="just">
              <a:buClr>
                <a:schemeClr val="accent2">
                  <a:lumMod val="75000"/>
                </a:schemeClr>
              </a:buClr>
              <a:buBlip>
                <a:blip r:embed="rId3"/>
              </a:buBlip>
            </a:pPr>
            <a:endParaRPr lang="en-US" dirty="0" smtClean="0"/>
          </a:p>
          <a:p>
            <a:pPr algn="just">
              <a:buClr>
                <a:schemeClr val="accent2">
                  <a:lumMod val="75000"/>
                </a:schemeClr>
              </a:buClr>
              <a:buBlip>
                <a:blip r:embed="rId3"/>
              </a:buBlip>
            </a:pPr>
            <a:r>
              <a:rPr lang="en-US" dirty="0" smtClean="0"/>
              <a:t>  Recently 51 drugs for treatment have failed in phase III trials   </a:t>
            </a:r>
          </a:p>
          <a:p>
            <a:pPr algn="just">
              <a:buClr>
                <a:schemeClr val="accent2">
                  <a:lumMod val="75000"/>
                </a:schemeClr>
              </a:buClr>
              <a:buBlip>
                <a:blip r:embed="rId3"/>
              </a:buBlip>
            </a:pPr>
            <a:endParaRPr lang="en-US" dirty="0" smtClean="0"/>
          </a:p>
          <a:p>
            <a:pPr algn="just">
              <a:buClr>
                <a:schemeClr val="accent2">
                  <a:lumMod val="75000"/>
                </a:schemeClr>
              </a:buClr>
              <a:buBlip>
                <a:blip r:embed="rId3"/>
              </a:buBlip>
            </a:pPr>
            <a:r>
              <a:rPr lang="en-US" dirty="0" smtClean="0"/>
              <a:t>  Two hypothesis  try  to unravel this:</a:t>
            </a:r>
          </a:p>
          <a:p>
            <a:pPr algn="just">
              <a:buClr>
                <a:schemeClr val="accent2">
                  <a:lumMod val="75000"/>
                </a:schemeClr>
              </a:buClr>
            </a:pPr>
            <a:endParaRPr lang="en-US" dirty="0" smtClean="0"/>
          </a:p>
          <a:p>
            <a:pPr lvl="3" algn="just">
              <a:buClr>
                <a:schemeClr val="accent2">
                  <a:lumMod val="75000"/>
                </a:schemeClr>
              </a:buClr>
              <a:buBlip>
                <a:blip r:embed="rId4"/>
              </a:buBlip>
            </a:pPr>
            <a:r>
              <a:rPr lang="en-US" dirty="0" smtClean="0"/>
              <a:t>  </a:t>
            </a:r>
            <a:r>
              <a:rPr lang="en-US" dirty="0" err="1" smtClean="0"/>
              <a:t>Amyloid</a:t>
            </a:r>
            <a:r>
              <a:rPr lang="en-US" dirty="0" smtClean="0"/>
              <a:t>  hypothesis</a:t>
            </a:r>
          </a:p>
          <a:p>
            <a:pPr lvl="3" algn="just">
              <a:buClr>
                <a:schemeClr val="accent2">
                  <a:lumMod val="75000"/>
                </a:schemeClr>
              </a:buClr>
              <a:buBlip>
                <a:blip r:embed="rId4"/>
              </a:buBlip>
            </a:pPr>
            <a:r>
              <a:rPr lang="en-US" dirty="0" smtClean="0"/>
              <a:t>  Cholinergic  hypothesis</a:t>
            </a:r>
          </a:p>
        </p:txBody>
      </p:sp>
      <p:pic>
        <p:nvPicPr>
          <p:cNvPr id="9" name="0 Imagen" descr="progress_report_pg8high.jpg"/>
          <p:cNvPicPr/>
          <p:nvPr/>
        </p:nvPicPr>
        <p:blipFill>
          <a:blip r:embed="rId5" cstate="print"/>
          <a:srcRect r="22711" b="13391"/>
          <a:stretch>
            <a:fillRect/>
          </a:stretch>
        </p:blipFill>
        <p:spPr>
          <a:xfrm>
            <a:off x="4512422" y="3068960"/>
            <a:ext cx="4596082" cy="3597215"/>
          </a:xfrm>
          <a:prstGeom prst="ellipse">
            <a:avLst/>
          </a:prstGeom>
          <a:ln>
            <a:noFill/>
          </a:ln>
          <a:effectLst>
            <a:softEdge rad="112500"/>
          </a:effectLst>
        </p:spPr>
      </p:pic>
      <p:sp>
        <p:nvSpPr>
          <p:cNvPr id="10" name="9 CuadroTexto"/>
          <p:cNvSpPr txBox="1"/>
          <p:nvPr/>
        </p:nvSpPr>
        <p:spPr>
          <a:xfrm>
            <a:off x="251520" y="4365104"/>
            <a:ext cx="4283968" cy="369332"/>
          </a:xfrm>
          <a:prstGeom prst="rect">
            <a:avLst/>
          </a:prstGeom>
          <a:noFill/>
        </p:spPr>
        <p:txBody>
          <a:bodyPr wrap="square" rtlCol="0">
            <a:spAutoFit/>
          </a:bodyPr>
          <a:lstStyle/>
          <a:p>
            <a:pPr algn="just">
              <a:buClr>
                <a:schemeClr val="accent2">
                  <a:lumMod val="75000"/>
                </a:schemeClr>
              </a:buClr>
              <a:buBlip>
                <a:blip r:embed="rId3"/>
              </a:buBlip>
            </a:pPr>
            <a:endParaRPr lang="en-US" dirty="0"/>
          </a:p>
        </p:txBody>
      </p:sp>
      <p:sp>
        <p:nvSpPr>
          <p:cNvPr id="11" name="10 CuadroTexto"/>
          <p:cNvSpPr txBox="1"/>
          <p:nvPr/>
        </p:nvSpPr>
        <p:spPr>
          <a:xfrm>
            <a:off x="251520" y="4653136"/>
            <a:ext cx="3996952" cy="646331"/>
          </a:xfrm>
          <a:prstGeom prst="rect">
            <a:avLst/>
          </a:prstGeom>
          <a:noFill/>
        </p:spPr>
        <p:txBody>
          <a:bodyPr wrap="square" rtlCol="0">
            <a:spAutoFit/>
          </a:bodyPr>
          <a:lstStyle/>
          <a:p>
            <a:pPr algn="just">
              <a:buClr>
                <a:schemeClr val="accent2">
                  <a:lumMod val="75000"/>
                </a:schemeClr>
              </a:buClr>
              <a:buBlip>
                <a:blip r:embed="rId3"/>
              </a:buBlip>
            </a:pPr>
            <a:r>
              <a:rPr lang="en-US" dirty="0" smtClean="0"/>
              <a:t>  Current treatment use based on this hypothesis is not effective</a:t>
            </a:r>
          </a:p>
        </p:txBody>
      </p:sp>
      <p:sp>
        <p:nvSpPr>
          <p:cNvPr id="16" name="15 CuadroTexto"/>
          <p:cNvSpPr txBox="1"/>
          <p:nvPr/>
        </p:nvSpPr>
        <p:spPr>
          <a:xfrm>
            <a:off x="-108520" y="6093296"/>
            <a:ext cx="4896544" cy="461665"/>
          </a:xfrm>
          <a:prstGeom prst="rect">
            <a:avLst/>
          </a:prstGeom>
          <a:noFill/>
        </p:spPr>
        <p:txBody>
          <a:bodyPr wrap="square" rtlCol="0">
            <a:spAutoFit/>
          </a:bodyPr>
          <a:lstStyle/>
          <a:p>
            <a:pPr algn="ctr"/>
            <a:r>
              <a:rPr lang="en-US" sz="2400" b="1" dirty="0" smtClean="0">
                <a:effectLst>
                  <a:reflection blurRad="6350" stA="55000" endA="50" endPos="85000" dir="5400000" sy="-100000" algn="bl" rotWithShape="0"/>
                </a:effectLst>
              </a:rPr>
              <a:t>New therapeutic targets</a:t>
            </a:r>
            <a:endParaRPr lang="en-US" sz="2400" b="1" dirty="0">
              <a:effectLst>
                <a:reflection blurRad="6350" stA="55000" endA="50" endPos="85000" dir="5400000" sy="-100000" algn="bl" rotWithShape="0"/>
              </a:effectLst>
            </a:endParaRPr>
          </a:p>
        </p:txBody>
      </p:sp>
      <p:sp>
        <p:nvSpPr>
          <p:cNvPr id="18" name="17 Cerrar llave"/>
          <p:cNvSpPr/>
          <p:nvPr/>
        </p:nvSpPr>
        <p:spPr>
          <a:xfrm rot="5400000">
            <a:off x="2123728" y="3573016"/>
            <a:ext cx="432048" cy="4176464"/>
          </a:xfrm>
          <a:prstGeom prst="rightBrace">
            <a:avLst>
              <a:gd name="adj1" fmla="val 8333"/>
              <a:gd name="adj2" fmla="val 50000"/>
            </a:avLst>
          </a:prstGeom>
          <a:noFill/>
          <a:ln w="28575">
            <a:solidFill>
              <a:srgbClr val="1074CE"/>
            </a:solidFill>
          </a:ln>
          <a:effectLst>
            <a:glow rad="101600">
              <a:schemeClr val="accent2">
                <a:satMod val="175000"/>
                <a:alpha val="40000"/>
              </a:schemeClr>
            </a:glo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11 Rectángulo"/>
          <p:cNvSpPr/>
          <p:nvPr/>
        </p:nvSpPr>
        <p:spPr>
          <a:xfrm>
            <a:off x="5256584" y="6581001"/>
            <a:ext cx="3923928" cy="276999"/>
          </a:xfrm>
          <a:prstGeom prst="rect">
            <a:avLst/>
          </a:prstGeom>
        </p:spPr>
        <p:txBody>
          <a:bodyPr wrap="square">
            <a:spAutoFit/>
          </a:bodyPr>
          <a:lstStyle/>
          <a:p>
            <a:pPr algn="r"/>
            <a:r>
              <a:rPr lang="en-US" sz="1200" dirty="0" smtClean="0"/>
              <a:t>http://www.nia.nih.gov/alzheimers/scientific-images</a:t>
            </a:r>
            <a:endParaRPr lang="en-US" sz="1200" dirty="0"/>
          </a:p>
        </p:txBody>
      </p:sp>
    </p:spTree>
    <p:extLst>
      <p:ext uri="{BB962C8B-B14F-4D97-AF65-F5344CB8AC3E}">
        <p14:creationId xmlns="" xmlns:p14="http://schemas.microsoft.com/office/powerpoint/2010/main" val="3888989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79512" y="332656"/>
            <a:ext cx="3106688" cy="1066800"/>
          </a:xfrm>
        </p:spPr>
        <p:txBody>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Background</a:t>
            </a:r>
            <a:endParaRPr lang="es-UY" dirty="0"/>
          </a:p>
        </p:txBody>
      </p:sp>
      <p:sp>
        <p:nvSpPr>
          <p:cNvPr id="5" name="4 CuadroTexto"/>
          <p:cNvSpPr txBox="1"/>
          <p:nvPr/>
        </p:nvSpPr>
        <p:spPr>
          <a:xfrm>
            <a:off x="107504" y="1475492"/>
            <a:ext cx="5256584" cy="369332"/>
          </a:xfrm>
          <a:prstGeom prst="rect">
            <a:avLst/>
          </a:prstGeom>
          <a:noFill/>
        </p:spPr>
        <p:txBody>
          <a:bodyPr wrap="square" rtlCol="0">
            <a:spAutoFit/>
          </a:bodyPr>
          <a:lstStyle/>
          <a:p>
            <a:r>
              <a:rPr lang="en-US" b="1" i="1" dirty="0" smtClean="0"/>
              <a:t>Caspase-3 as a new therapeutic target:</a:t>
            </a:r>
            <a:endParaRPr lang="en-US" b="1" i="1" dirty="0"/>
          </a:p>
        </p:txBody>
      </p:sp>
      <p:sp>
        <p:nvSpPr>
          <p:cNvPr id="6" name="5 CuadroTexto"/>
          <p:cNvSpPr txBox="1"/>
          <p:nvPr/>
        </p:nvSpPr>
        <p:spPr>
          <a:xfrm>
            <a:off x="395536" y="2132856"/>
            <a:ext cx="1296144" cy="369332"/>
          </a:xfrm>
          <a:prstGeom prst="rect">
            <a:avLst/>
          </a:prstGeom>
          <a:noFill/>
        </p:spPr>
        <p:txBody>
          <a:bodyPr wrap="square" rtlCol="0">
            <a:spAutoFit/>
          </a:bodyPr>
          <a:lstStyle/>
          <a:p>
            <a:r>
              <a:rPr lang="en-US" b="1" i="1" dirty="0" smtClean="0">
                <a:solidFill>
                  <a:schemeClr val="accent2">
                    <a:lumMod val="75000"/>
                  </a:schemeClr>
                </a:solidFill>
              </a:rPr>
              <a:t>Why?</a:t>
            </a:r>
            <a:endParaRPr lang="en-US" b="1" i="1" dirty="0">
              <a:solidFill>
                <a:schemeClr val="accent2">
                  <a:lumMod val="75000"/>
                </a:schemeClr>
              </a:solidFill>
            </a:endParaRPr>
          </a:p>
        </p:txBody>
      </p:sp>
      <p:sp>
        <p:nvSpPr>
          <p:cNvPr id="8" name="7 CuadroTexto"/>
          <p:cNvSpPr txBox="1"/>
          <p:nvPr/>
        </p:nvSpPr>
        <p:spPr>
          <a:xfrm>
            <a:off x="251520" y="2708920"/>
            <a:ext cx="8496944" cy="923330"/>
          </a:xfrm>
          <a:prstGeom prst="rect">
            <a:avLst/>
          </a:prstGeom>
          <a:noFill/>
          <a:ln>
            <a:noFill/>
          </a:ln>
        </p:spPr>
        <p:txBody>
          <a:bodyPr wrap="square" rtlCol="0">
            <a:spAutoFit/>
          </a:bodyPr>
          <a:lstStyle/>
          <a:p>
            <a:pPr algn="just">
              <a:buBlip>
                <a:blip r:embed="rId3"/>
              </a:buBlip>
            </a:pPr>
            <a:r>
              <a:rPr lang="en-US" dirty="0" smtClean="0"/>
              <a:t> </a:t>
            </a:r>
            <a:r>
              <a:rPr lang="en-US" dirty="0" err="1" smtClean="0"/>
              <a:t>Overexpresed</a:t>
            </a:r>
            <a:r>
              <a:rPr lang="en-US" dirty="0" smtClean="0"/>
              <a:t> at early stages of AD in mouse models</a:t>
            </a:r>
          </a:p>
          <a:p>
            <a:pPr algn="just">
              <a:buBlip>
                <a:blip r:embed="rId3"/>
              </a:buBlip>
            </a:pPr>
            <a:endParaRPr lang="en-US" dirty="0" smtClean="0"/>
          </a:p>
          <a:p>
            <a:pPr algn="just">
              <a:buBlip>
                <a:blip r:embed="rId3"/>
              </a:buBlip>
            </a:pPr>
            <a:r>
              <a:rPr lang="en-US" dirty="0" smtClean="0"/>
              <a:t> Relationship between active caspase-3 and  AD neuropathology features :</a:t>
            </a:r>
            <a:endParaRPr lang="en-US" dirty="0"/>
          </a:p>
        </p:txBody>
      </p:sp>
      <p:sp>
        <p:nvSpPr>
          <p:cNvPr id="9" name="8 CuadroTexto"/>
          <p:cNvSpPr txBox="1"/>
          <p:nvPr/>
        </p:nvSpPr>
        <p:spPr>
          <a:xfrm>
            <a:off x="6228184" y="6505599"/>
            <a:ext cx="2952328" cy="307777"/>
          </a:xfrm>
          <a:prstGeom prst="rect">
            <a:avLst/>
          </a:prstGeom>
          <a:noFill/>
        </p:spPr>
        <p:txBody>
          <a:bodyPr wrap="square" rtlCol="0">
            <a:spAutoFit/>
          </a:bodyPr>
          <a:lstStyle/>
          <a:p>
            <a:pPr algn="r"/>
            <a:r>
              <a:rPr lang="en-US" sz="1400" i="1" dirty="0" smtClean="0"/>
              <a:t>Nat. </a:t>
            </a:r>
            <a:r>
              <a:rPr lang="en-US" sz="1400" i="1" dirty="0" err="1" smtClean="0"/>
              <a:t>Neurosci</a:t>
            </a:r>
            <a:r>
              <a:rPr lang="en-US" sz="1400" i="1" dirty="0" smtClean="0"/>
              <a:t>. </a:t>
            </a:r>
            <a:r>
              <a:rPr lang="en-US" sz="1400" dirty="0" smtClean="0"/>
              <a:t>14 (2011) 69‐79</a:t>
            </a:r>
            <a:endParaRPr lang="en-US" sz="1400" dirty="0"/>
          </a:p>
        </p:txBody>
      </p:sp>
      <p:grpSp>
        <p:nvGrpSpPr>
          <p:cNvPr id="12" name="11 Grupo"/>
          <p:cNvGrpSpPr/>
          <p:nvPr/>
        </p:nvGrpSpPr>
        <p:grpSpPr>
          <a:xfrm>
            <a:off x="467544" y="4509120"/>
            <a:ext cx="2232248" cy="1080120"/>
            <a:chOff x="395536" y="4581128"/>
            <a:chExt cx="2232248" cy="1080120"/>
          </a:xfrm>
        </p:grpSpPr>
        <p:sp>
          <p:nvSpPr>
            <p:cNvPr id="10" name="9 Elipse"/>
            <p:cNvSpPr/>
            <p:nvPr/>
          </p:nvSpPr>
          <p:spPr>
            <a:xfrm>
              <a:off x="395536" y="4581128"/>
              <a:ext cx="2232248" cy="1080120"/>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0 CuadroTexto"/>
            <p:cNvSpPr txBox="1"/>
            <p:nvPr/>
          </p:nvSpPr>
          <p:spPr>
            <a:xfrm>
              <a:off x="683568" y="4797152"/>
              <a:ext cx="1584176" cy="646331"/>
            </a:xfrm>
            <a:prstGeom prst="rect">
              <a:avLst/>
            </a:prstGeom>
            <a:noFill/>
          </p:spPr>
          <p:txBody>
            <a:bodyPr wrap="square" rtlCol="0">
              <a:spAutoFit/>
            </a:bodyPr>
            <a:lstStyle/>
            <a:p>
              <a:pPr algn="ctr"/>
              <a:r>
                <a:rPr lang="es-UY" b="1" i="1" dirty="0" smtClean="0"/>
                <a:t>Active </a:t>
              </a:r>
            </a:p>
            <a:p>
              <a:pPr algn="ctr"/>
              <a:r>
                <a:rPr lang="es-UY" b="1" i="1" dirty="0" smtClean="0"/>
                <a:t>Caspase-3</a:t>
              </a:r>
              <a:endParaRPr lang="en-US" b="1" i="1" dirty="0"/>
            </a:p>
          </p:txBody>
        </p:sp>
      </p:grpSp>
      <p:sp>
        <p:nvSpPr>
          <p:cNvPr id="15" name="14 CuadroTexto"/>
          <p:cNvSpPr txBox="1"/>
          <p:nvPr/>
        </p:nvSpPr>
        <p:spPr>
          <a:xfrm>
            <a:off x="3275856" y="3933056"/>
            <a:ext cx="4176464" cy="369332"/>
          </a:xfrm>
          <a:prstGeom prst="rect">
            <a:avLst/>
          </a:prstGeom>
          <a:noFill/>
        </p:spPr>
        <p:txBody>
          <a:bodyPr wrap="square" rtlCol="0">
            <a:spAutoFit/>
          </a:bodyPr>
          <a:lstStyle/>
          <a:p>
            <a:pPr>
              <a:buBlip>
                <a:blip r:embed="rId3"/>
              </a:buBlip>
            </a:pPr>
            <a:endParaRPr lang="en-US" dirty="0"/>
          </a:p>
        </p:txBody>
      </p:sp>
      <p:sp>
        <p:nvSpPr>
          <p:cNvPr id="17" name="16 CuadroTexto"/>
          <p:cNvSpPr txBox="1"/>
          <p:nvPr/>
        </p:nvSpPr>
        <p:spPr>
          <a:xfrm>
            <a:off x="3563888" y="4149080"/>
            <a:ext cx="4752528" cy="2031325"/>
          </a:xfrm>
          <a:prstGeom prst="rect">
            <a:avLst/>
          </a:prstGeom>
          <a:noFill/>
        </p:spPr>
        <p:txBody>
          <a:bodyPr wrap="square" rtlCol="0">
            <a:spAutoFit/>
          </a:bodyPr>
          <a:lstStyle/>
          <a:p>
            <a:r>
              <a:rPr lang="es-UY" dirty="0" smtClean="0"/>
              <a:t>APP</a:t>
            </a:r>
            <a:r>
              <a:rPr lang="el-GR" dirty="0" smtClean="0"/>
              <a:t>Δ</a:t>
            </a:r>
            <a:r>
              <a:rPr lang="es-UY" dirty="0" smtClean="0"/>
              <a:t>31-  Apoptosis</a:t>
            </a:r>
          </a:p>
          <a:p>
            <a:endParaRPr lang="es-UY" dirty="0" smtClean="0"/>
          </a:p>
          <a:p>
            <a:r>
              <a:rPr lang="es-UY" dirty="0" err="1" smtClean="0"/>
              <a:t>Senile</a:t>
            </a:r>
            <a:r>
              <a:rPr lang="es-UY" dirty="0" smtClean="0"/>
              <a:t> plaques</a:t>
            </a:r>
          </a:p>
          <a:p>
            <a:endParaRPr lang="es-UY" dirty="0" smtClean="0"/>
          </a:p>
          <a:p>
            <a:r>
              <a:rPr lang="es-UY" dirty="0" err="1" smtClean="0"/>
              <a:t>AMPAr</a:t>
            </a:r>
            <a:endParaRPr lang="es-UY" dirty="0" smtClean="0"/>
          </a:p>
          <a:p>
            <a:endParaRPr lang="es-UY" dirty="0" smtClean="0"/>
          </a:p>
          <a:p>
            <a:r>
              <a:rPr lang="es-UY" dirty="0" err="1" smtClean="0"/>
              <a:t>NFTs</a:t>
            </a:r>
            <a:r>
              <a:rPr lang="es-UY" dirty="0" smtClean="0"/>
              <a:t> </a:t>
            </a:r>
            <a:endParaRPr lang="en-US" dirty="0"/>
          </a:p>
        </p:txBody>
      </p:sp>
      <p:cxnSp>
        <p:nvCxnSpPr>
          <p:cNvPr id="19" name="18 Conector recto de flecha"/>
          <p:cNvCxnSpPr/>
          <p:nvPr/>
        </p:nvCxnSpPr>
        <p:spPr>
          <a:xfrm flipV="1">
            <a:off x="3491880" y="4149080"/>
            <a:ext cx="0" cy="288032"/>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20" name="19 Conector recto de flecha"/>
          <p:cNvCxnSpPr/>
          <p:nvPr/>
        </p:nvCxnSpPr>
        <p:spPr>
          <a:xfrm flipV="1">
            <a:off x="3491880" y="4725144"/>
            <a:ext cx="0" cy="288032"/>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21" name="20 Conector recto de flecha"/>
          <p:cNvCxnSpPr/>
          <p:nvPr/>
        </p:nvCxnSpPr>
        <p:spPr>
          <a:xfrm>
            <a:off x="3491880" y="5301208"/>
            <a:ext cx="0" cy="288032"/>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22" name="21 Conector recto de flecha"/>
          <p:cNvCxnSpPr/>
          <p:nvPr/>
        </p:nvCxnSpPr>
        <p:spPr>
          <a:xfrm flipV="1">
            <a:off x="3491880" y="5805264"/>
            <a:ext cx="0" cy="288032"/>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sp>
        <p:nvSpPr>
          <p:cNvPr id="25" name="24 Abrir llave"/>
          <p:cNvSpPr/>
          <p:nvPr/>
        </p:nvSpPr>
        <p:spPr>
          <a:xfrm>
            <a:off x="2987824" y="3861048"/>
            <a:ext cx="144016" cy="2592288"/>
          </a:xfrm>
          <a:prstGeom prst="leftBrac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07504" y="562000"/>
            <a:ext cx="3250704" cy="1066800"/>
          </a:xfrm>
        </p:spPr>
        <p:txBody>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Background</a:t>
            </a:r>
            <a:endParaRPr lang="es-UY" dirty="0"/>
          </a:p>
        </p:txBody>
      </p:sp>
      <p:sp>
        <p:nvSpPr>
          <p:cNvPr id="5" name="4 CuadroTexto"/>
          <p:cNvSpPr txBox="1"/>
          <p:nvPr/>
        </p:nvSpPr>
        <p:spPr>
          <a:xfrm>
            <a:off x="107504" y="1700808"/>
            <a:ext cx="5256584" cy="369332"/>
          </a:xfrm>
          <a:prstGeom prst="rect">
            <a:avLst/>
          </a:prstGeom>
          <a:noFill/>
        </p:spPr>
        <p:txBody>
          <a:bodyPr wrap="square" rtlCol="0">
            <a:spAutoFit/>
          </a:bodyPr>
          <a:lstStyle/>
          <a:p>
            <a:r>
              <a:rPr lang="en-US" b="1" i="1" dirty="0" smtClean="0"/>
              <a:t>Caspase-3 as a new therapeutic target:</a:t>
            </a:r>
            <a:endParaRPr lang="en-US" b="1" i="1" dirty="0"/>
          </a:p>
        </p:txBody>
      </p:sp>
      <p:sp>
        <p:nvSpPr>
          <p:cNvPr id="6" name="5 CuadroTexto"/>
          <p:cNvSpPr txBox="1"/>
          <p:nvPr/>
        </p:nvSpPr>
        <p:spPr>
          <a:xfrm>
            <a:off x="35496" y="2204864"/>
            <a:ext cx="6768752" cy="2308324"/>
          </a:xfrm>
          <a:prstGeom prst="rect">
            <a:avLst/>
          </a:prstGeom>
          <a:noFill/>
          <a:ln>
            <a:noFill/>
          </a:ln>
        </p:spPr>
        <p:txBody>
          <a:bodyPr wrap="square" rtlCol="0">
            <a:spAutoFit/>
          </a:bodyPr>
          <a:lstStyle/>
          <a:p>
            <a:pPr algn="just">
              <a:buBlip>
                <a:blip r:embed="rId3"/>
              </a:buBlip>
            </a:pPr>
            <a:r>
              <a:rPr lang="en-US" dirty="0" smtClean="0"/>
              <a:t>  Identity Index between caspase-3 and caspase-7 around 54 %</a:t>
            </a:r>
          </a:p>
          <a:p>
            <a:pPr algn="just"/>
            <a:endParaRPr lang="en-US" dirty="0" smtClean="0"/>
          </a:p>
          <a:p>
            <a:pPr algn="just">
              <a:buBlip>
                <a:blip r:embed="rId3"/>
              </a:buBlip>
            </a:pPr>
            <a:r>
              <a:rPr lang="en-US" dirty="0" smtClean="0"/>
              <a:t>  Conserved  active site</a:t>
            </a:r>
          </a:p>
          <a:p>
            <a:pPr algn="just"/>
            <a:endParaRPr lang="en-US" dirty="0" smtClean="0"/>
          </a:p>
          <a:p>
            <a:pPr algn="just">
              <a:buBlip>
                <a:blip r:embed="rId3"/>
              </a:buBlip>
            </a:pPr>
            <a:r>
              <a:rPr lang="en-US" dirty="0" smtClean="0"/>
              <a:t>  Large pocket constituted of five </a:t>
            </a:r>
            <a:r>
              <a:rPr lang="en-US" dirty="0" err="1" smtClean="0"/>
              <a:t>subsites</a:t>
            </a:r>
            <a:r>
              <a:rPr lang="en-US" dirty="0" smtClean="0"/>
              <a:t>  (S1-S5)</a:t>
            </a:r>
          </a:p>
          <a:p>
            <a:pPr algn="just">
              <a:buBlip>
                <a:blip r:embed="rId3"/>
              </a:buBlip>
            </a:pPr>
            <a:endParaRPr lang="en-US" dirty="0" smtClean="0"/>
          </a:p>
          <a:p>
            <a:pPr algn="just">
              <a:buBlip>
                <a:blip r:embed="rId3"/>
              </a:buBlip>
            </a:pPr>
            <a:r>
              <a:rPr lang="en-US" dirty="0" smtClean="0"/>
              <a:t>  Relevant differences between  this </a:t>
            </a:r>
            <a:r>
              <a:rPr lang="en-US" dirty="0" err="1" smtClean="0"/>
              <a:t>subsites</a:t>
            </a:r>
            <a:r>
              <a:rPr lang="en-US" dirty="0" smtClean="0"/>
              <a:t> in</a:t>
            </a:r>
          </a:p>
          <a:p>
            <a:pPr algn="just"/>
            <a:r>
              <a:rPr lang="en-US" dirty="0" smtClean="0"/>
              <a:t>caspase-3  and caspase-7  </a:t>
            </a:r>
          </a:p>
        </p:txBody>
      </p:sp>
      <p:pic>
        <p:nvPicPr>
          <p:cNvPr id="8" name="7 Imagen" descr="subsitios_nombres.tif"/>
          <p:cNvPicPr>
            <a:picLocks noChangeAspect="1"/>
          </p:cNvPicPr>
          <p:nvPr/>
        </p:nvPicPr>
        <p:blipFill>
          <a:blip r:embed="rId4" cstate="print">
            <a:clrChange>
              <a:clrFrom>
                <a:srgbClr val="FFFFFF"/>
              </a:clrFrom>
              <a:clrTo>
                <a:srgbClr val="FFFFFF">
                  <a:alpha val="0"/>
                </a:srgbClr>
              </a:clrTo>
            </a:clrChange>
          </a:blip>
          <a:stretch>
            <a:fillRect/>
          </a:stretch>
        </p:blipFill>
        <p:spPr>
          <a:xfrm>
            <a:off x="5170240" y="3501008"/>
            <a:ext cx="3973760" cy="3347461"/>
          </a:xfrm>
          <a:prstGeom prst="rect">
            <a:avLst/>
          </a:prstGeom>
        </p:spPr>
      </p:pic>
      <p:cxnSp>
        <p:nvCxnSpPr>
          <p:cNvPr id="17" name="16 Conector recto de flecha"/>
          <p:cNvCxnSpPr/>
          <p:nvPr/>
        </p:nvCxnSpPr>
        <p:spPr>
          <a:xfrm>
            <a:off x="2555776" y="4725144"/>
            <a:ext cx="0" cy="792088"/>
          </a:xfrm>
          <a:prstGeom prst="straightConnector1">
            <a:avLst/>
          </a:prstGeom>
          <a:ln>
            <a:solidFill>
              <a:srgbClr val="FF0000"/>
            </a:solidFill>
            <a:tailEnd type="arrow"/>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sp>
        <p:nvSpPr>
          <p:cNvPr id="19" name="18 CuadroTexto"/>
          <p:cNvSpPr txBox="1"/>
          <p:nvPr/>
        </p:nvSpPr>
        <p:spPr>
          <a:xfrm>
            <a:off x="611560" y="5733256"/>
            <a:ext cx="4248472" cy="369332"/>
          </a:xfrm>
          <a:prstGeom prst="rect">
            <a:avLst/>
          </a:prstGeom>
          <a:noFill/>
        </p:spPr>
        <p:txBody>
          <a:bodyPr wrap="square" rtlCol="0">
            <a:spAutoFit/>
          </a:bodyPr>
          <a:lstStyle/>
          <a:p>
            <a:r>
              <a:rPr lang="en-US" b="1" i="1" dirty="0" smtClean="0"/>
              <a:t>Selective inhibition  of caspase-3 </a:t>
            </a:r>
            <a:endParaRPr lang="en-US" b="1" i="1" dirty="0"/>
          </a:p>
        </p:txBody>
      </p:sp>
      <p:pic>
        <p:nvPicPr>
          <p:cNvPr id="11" name="10 Imagen" descr="caspase_active_site.tiff"/>
          <p:cNvPicPr>
            <a:picLocks noChangeAspect="1"/>
          </p:cNvPicPr>
          <p:nvPr/>
        </p:nvPicPr>
        <p:blipFill>
          <a:blip r:embed="rId5" cstate="print">
            <a:clrChange>
              <a:clrFrom>
                <a:srgbClr val="FFFFFF"/>
              </a:clrFrom>
              <a:clrTo>
                <a:srgbClr val="FFFFFF">
                  <a:alpha val="0"/>
                </a:srgbClr>
              </a:clrTo>
            </a:clrChange>
          </a:blip>
          <a:stretch>
            <a:fillRect/>
          </a:stretch>
        </p:blipFill>
        <p:spPr>
          <a:xfrm>
            <a:off x="6660232" y="548680"/>
            <a:ext cx="2282439" cy="2520280"/>
          </a:xfrm>
          <a:prstGeom prst="rect">
            <a:avLst/>
          </a:prstGeom>
        </p:spPr>
      </p:pic>
      <p:sp>
        <p:nvSpPr>
          <p:cNvPr id="9" name="8 CuadroTexto"/>
          <p:cNvSpPr txBox="1"/>
          <p:nvPr/>
        </p:nvSpPr>
        <p:spPr>
          <a:xfrm>
            <a:off x="0" y="6608385"/>
            <a:ext cx="5580112" cy="276999"/>
          </a:xfrm>
          <a:prstGeom prst="rect">
            <a:avLst/>
          </a:prstGeom>
          <a:noFill/>
        </p:spPr>
        <p:txBody>
          <a:bodyPr wrap="square" rtlCol="0">
            <a:spAutoFit/>
          </a:bodyPr>
          <a:lstStyle/>
          <a:p>
            <a:r>
              <a:rPr lang="en-US" sz="1200" i="1" dirty="0" smtClean="0"/>
              <a:t>FEBS J</a:t>
            </a:r>
            <a:r>
              <a:rPr lang="en-US" sz="1200" dirty="0" smtClean="0"/>
              <a:t>., 274 (2007) 4752-4765      </a:t>
            </a:r>
            <a:r>
              <a:rPr lang="en-US" sz="1200" i="1" dirty="0" smtClean="0"/>
              <a:t>J. Mol. Biol.</a:t>
            </a:r>
            <a:r>
              <a:rPr lang="en-US" sz="1200" dirty="0" smtClean="0"/>
              <a:t> 360 (2006) 654-666</a:t>
            </a:r>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107504" y="634008"/>
            <a:ext cx="7416824" cy="1066800"/>
          </a:xfrm>
        </p:spPr>
        <p:txBody>
          <a:bodyPr>
            <a:normAutofit/>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Computer-Aided Drug Design</a:t>
            </a:r>
            <a:endParaRPr lang="en-US" dirty="0"/>
          </a:p>
        </p:txBody>
      </p:sp>
      <p:pic>
        <p:nvPicPr>
          <p:cNvPr id="8" name="7 Imagen" descr="diseño_2_STEP.tif"/>
          <p:cNvPicPr>
            <a:picLocks noChangeAspect="1"/>
          </p:cNvPicPr>
          <p:nvPr/>
        </p:nvPicPr>
        <p:blipFill>
          <a:blip r:embed="rId3" cstate="print"/>
          <a:stretch>
            <a:fillRect/>
          </a:stretch>
        </p:blipFill>
        <p:spPr>
          <a:xfrm>
            <a:off x="0" y="1916832"/>
            <a:ext cx="9144000" cy="2377953"/>
          </a:xfrm>
          <a:prstGeom prst="rect">
            <a:avLst/>
          </a:prstGeom>
        </p:spPr>
      </p:pic>
      <p:sp>
        <p:nvSpPr>
          <p:cNvPr id="9" name="8 Elipse"/>
          <p:cNvSpPr/>
          <p:nvPr/>
        </p:nvSpPr>
        <p:spPr>
          <a:xfrm>
            <a:off x="-36512" y="1988840"/>
            <a:ext cx="2448272" cy="1728192"/>
          </a:xfrm>
          <a:prstGeom prst="ellipse">
            <a:avLst/>
          </a:prstGeom>
          <a:solidFill>
            <a:srgbClr val="00B05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12 Imagen" descr="7g_casp3_dock.tiff"/>
          <p:cNvPicPr>
            <a:picLocks noChangeAspect="1"/>
          </p:cNvPicPr>
          <p:nvPr/>
        </p:nvPicPr>
        <p:blipFill>
          <a:blip r:embed="rId4" cstate="print">
            <a:clrChange>
              <a:clrFrom>
                <a:srgbClr val="FFFFFF"/>
              </a:clrFrom>
              <a:clrTo>
                <a:srgbClr val="FFFFFF">
                  <a:alpha val="0"/>
                </a:srgbClr>
              </a:clrTo>
            </a:clrChange>
          </a:blip>
          <a:stretch>
            <a:fillRect/>
          </a:stretch>
        </p:blipFill>
        <p:spPr>
          <a:xfrm>
            <a:off x="2653854" y="3818656"/>
            <a:ext cx="2422202" cy="2778696"/>
          </a:xfrm>
          <a:prstGeom prst="rect">
            <a:avLst/>
          </a:prstGeom>
        </p:spPr>
      </p:pic>
      <p:sp>
        <p:nvSpPr>
          <p:cNvPr id="15" name="14 CuadroTexto"/>
          <p:cNvSpPr txBox="1"/>
          <p:nvPr/>
        </p:nvSpPr>
        <p:spPr>
          <a:xfrm>
            <a:off x="107504" y="4931876"/>
            <a:ext cx="216024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i="1" dirty="0" smtClean="0">
                <a:solidFill>
                  <a:srgbClr val="00B050"/>
                </a:solidFill>
              </a:rPr>
              <a:t>Docking results </a:t>
            </a:r>
            <a:endParaRPr lang="en-US" b="1" i="1" dirty="0">
              <a:solidFill>
                <a:srgbClr val="00B050"/>
              </a:solidFill>
            </a:endParaRPr>
          </a:p>
        </p:txBody>
      </p:sp>
      <p:sp>
        <p:nvSpPr>
          <p:cNvPr id="16" name="15 CuadroTexto"/>
          <p:cNvSpPr txBox="1"/>
          <p:nvPr/>
        </p:nvSpPr>
        <p:spPr>
          <a:xfrm>
            <a:off x="3347864" y="6381328"/>
            <a:ext cx="1584176" cy="338554"/>
          </a:xfrm>
          <a:prstGeom prst="rect">
            <a:avLst/>
          </a:prstGeom>
          <a:noFill/>
        </p:spPr>
        <p:txBody>
          <a:bodyPr wrap="square" rtlCol="0">
            <a:spAutoFit/>
          </a:bodyPr>
          <a:lstStyle/>
          <a:p>
            <a:r>
              <a:rPr lang="es-UY" sz="1600" b="1" dirty="0" smtClean="0"/>
              <a:t>caspase-3  </a:t>
            </a:r>
            <a:endParaRPr lang="en-US" sz="1600" b="1" dirty="0"/>
          </a:p>
        </p:txBody>
      </p:sp>
      <p:sp>
        <p:nvSpPr>
          <p:cNvPr id="17" name="16 CuadroTexto"/>
          <p:cNvSpPr txBox="1"/>
          <p:nvPr/>
        </p:nvSpPr>
        <p:spPr>
          <a:xfrm>
            <a:off x="6588224" y="6402814"/>
            <a:ext cx="1584176" cy="338554"/>
          </a:xfrm>
          <a:prstGeom prst="rect">
            <a:avLst/>
          </a:prstGeom>
          <a:noFill/>
        </p:spPr>
        <p:txBody>
          <a:bodyPr wrap="square" rtlCol="0">
            <a:spAutoFit/>
          </a:bodyPr>
          <a:lstStyle/>
          <a:p>
            <a:r>
              <a:rPr lang="es-UY" sz="1600" b="1" dirty="0" smtClean="0"/>
              <a:t>caspase-7  </a:t>
            </a:r>
            <a:endParaRPr lang="en-US" sz="1600" b="1" dirty="0"/>
          </a:p>
        </p:txBody>
      </p:sp>
      <p:pic>
        <p:nvPicPr>
          <p:cNvPr id="12" name="11 Imagen" descr="casp7_7g_2_active.tiff"/>
          <p:cNvPicPr>
            <a:picLocks noChangeAspect="1"/>
          </p:cNvPicPr>
          <p:nvPr/>
        </p:nvPicPr>
        <p:blipFill>
          <a:blip r:embed="rId5" cstate="print">
            <a:clrChange>
              <a:clrFrom>
                <a:srgbClr val="FFFFFF"/>
              </a:clrFrom>
              <a:clrTo>
                <a:srgbClr val="FFFFFF">
                  <a:alpha val="0"/>
                </a:srgbClr>
              </a:clrTo>
            </a:clrChange>
          </a:blip>
          <a:stretch>
            <a:fillRect/>
          </a:stretch>
        </p:blipFill>
        <p:spPr>
          <a:xfrm>
            <a:off x="5868144" y="3933056"/>
            <a:ext cx="2160240" cy="240534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19 Imagen" descr="loop_casp7_7g_2.tiff"/>
          <p:cNvPicPr>
            <a:picLocks noChangeAspect="1"/>
          </p:cNvPicPr>
          <p:nvPr/>
        </p:nvPicPr>
        <p:blipFill>
          <a:blip r:embed="rId3" cstate="print">
            <a:clrChange>
              <a:clrFrom>
                <a:srgbClr val="FFFFFF"/>
              </a:clrFrom>
              <a:clrTo>
                <a:srgbClr val="FFFFFF">
                  <a:alpha val="0"/>
                </a:srgbClr>
              </a:clrTo>
            </a:clrChange>
          </a:blip>
          <a:stretch>
            <a:fillRect/>
          </a:stretch>
        </p:blipFill>
        <p:spPr>
          <a:xfrm>
            <a:off x="1572241" y="4221088"/>
            <a:ext cx="2207671" cy="2585639"/>
          </a:xfrm>
          <a:prstGeom prst="rect">
            <a:avLst/>
          </a:prstGeom>
        </p:spPr>
      </p:pic>
      <p:pic>
        <p:nvPicPr>
          <p:cNvPr id="18" name="17 Imagen" descr="casp3_7g_loop_2.tiff"/>
          <p:cNvPicPr>
            <a:picLocks noChangeAspect="1"/>
          </p:cNvPicPr>
          <p:nvPr/>
        </p:nvPicPr>
        <p:blipFill>
          <a:blip r:embed="rId4" cstate="print">
            <a:clrChange>
              <a:clrFrom>
                <a:srgbClr val="FFFFFF"/>
              </a:clrFrom>
              <a:clrTo>
                <a:srgbClr val="FFFFFF">
                  <a:alpha val="0"/>
                </a:srgbClr>
              </a:clrTo>
            </a:clrChange>
          </a:blip>
          <a:stretch>
            <a:fillRect/>
          </a:stretch>
        </p:blipFill>
        <p:spPr>
          <a:xfrm>
            <a:off x="1691680" y="2016224"/>
            <a:ext cx="2149557" cy="2348880"/>
          </a:xfrm>
          <a:prstGeom prst="rect">
            <a:avLst/>
          </a:prstGeom>
        </p:spPr>
      </p:pic>
      <p:sp>
        <p:nvSpPr>
          <p:cNvPr id="6" name="1 Título"/>
          <p:cNvSpPr>
            <a:spLocks noGrp="1"/>
          </p:cNvSpPr>
          <p:nvPr>
            <p:ph type="title"/>
          </p:nvPr>
        </p:nvSpPr>
        <p:spPr>
          <a:xfrm>
            <a:off x="107504" y="476672"/>
            <a:ext cx="7416824" cy="1066800"/>
          </a:xfrm>
        </p:spPr>
        <p:txBody>
          <a:bodyPr>
            <a:normAutofit/>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Computer-Aided Drug Design</a:t>
            </a:r>
            <a:endParaRPr lang="en-US" dirty="0"/>
          </a:p>
        </p:txBody>
      </p:sp>
      <p:sp>
        <p:nvSpPr>
          <p:cNvPr id="7" name="6 CuadroTexto"/>
          <p:cNvSpPr txBox="1"/>
          <p:nvPr/>
        </p:nvSpPr>
        <p:spPr>
          <a:xfrm>
            <a:off x="35496" y="1484784"/>
            <a:ext cx="3563888"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i="1" dirty="0" smtClean="0">
                <a:solidFill>
                  <a:srgbClr val="00B050"/>
                </a:solidFill>
              </a:rPr>
              <a:t>Molecular dynamics results </a:t>
            </a:r>
            <a:endParaRPr lang="en-US" b="1" i="1" dirty="0">
              <a:solidFill>
                <a:srgbClr val="00B050"/>
              </a:solidFill>
            </a:endParaRPr>
          </a:p>
        </p:txBody>
      </p:sp>
      <p:pic>
        <p:nvPicPr>
          <p:cNvPr id="12" name="11 Imagen" descr="7g_sitio_casp3.gif"/>
          <p:cNvPicPr>
            <a:picLocks noChangeAspect="1"/>
          </p:cNvPicPr>
          <p:nvPr/>
        </p:nvPicPr>
        <p:blipFill>
          <a:blip r:embed="rId5" cstate="print">
            <a:clrChange>
              <a:clrFrom>
                <a:srgbClr val="FFFFFF"/>
              </a:clrFrom>
              <a:clrTo>
                <a:srgbClr val="FFFFFF">
                  <a:alpha val="0"/>
                </a:srgbClr>
              </a:clrTo>
            </a:clrChange>
          </a:blip>
          <a:stretch>
            <a:fillRect/>
          </a:stretch>
        </p:blipFill>
        <p:spPr>
          <a:xfrm>
            <a:off x="5076056" y="1875838"/>
            <a:ext cx="2880320" cy="2273242"/>
          </a:xfrm>
          <a:prstGeom prst="rect">
            <a:avLst/>
          </a:prstGeom>
        </p:spPr>
      </p:pic>
      <p:sp>
        <p:nvSpPr>
          <p:cNvPr id="13" name="12 CuadroTexto"/>
          <p:cNvSpPr txBox="1"/>
          <p:nvPr/>
        </p:nvSpPr>
        <p:spPr>
          <a:xfrm>
            <a:off x="179512" y="2996952"/>
            <a:ext cx="1296144" cy="338554"/>
          </a:xfrm>
          <a:prstGeom prst="rect">
            <a:avLst/>
          </a:prstGeom>
          <a:noFill/>
        </p:spPr>
        <p:txBody>
          <a:bodyPr wrap="square" rtlCol="0">
            <a:spAutoFit/>
          </a:bodyPr>
          <a:lstStyle/>
          <a:p>
            <a:r>
              <a:rPr lang="es-UY" sz="1600" b="1" dirty="0" smtClean="0"/>
              <a:t>caspase-3</a:t>
            </a:r>
            <a:endParaRPr lang="en-US" sz="1600" b="1" dirty="0"/>
          </a:p>
        </p:txBody>
      </p:sp>
      <p:sp>
        <p:nvSpPr>
          <p:cNvPr id="14" name="13 Rectángulo"/>
          <p:cNvSpPr/>
          <p:nvPr/>
        </p:nvSpPr>
        <p:spPr>
          <a:xfrm>
            <a:off x="5076056" y="1844824"/>
            <a:ext cx="2880320" cy="230425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14 Elipse"/>
          <p:cNvSpPr/>
          <p:nvPr/>
        </p:nvSpPr>
        <p:spPr>
          <a:xfrm>
            <a:off x="1979712" y="1988840"/>
            <a:ext cx="648072" cy="64807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16 Conector recto"/>
          <p:cNvCxnSpPr>
            <a:stCxn id="15" idx="7"/>
          </p:cNvCxnSpPr>
          <p:nvPr/>
        </p:nvCxnSpPr>
        <p:spPr>
          <a:xfrm flipV="1">
            <a:off x="2532876" y="1844826"/>
            <a:ext cx="2543180" cy="23892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a:stCxn id="15" idx="5"/>
          </p:cNvCxnSpPr>
          <p:nvPr/>
        </p:nvCxnSpPr>
        <p:spPr>
          <a:xfrm>
            <a:off x="2532876" y="2542004"/>
            <a:ext cx="2543180" cy="160707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28 Elipse"/>
          <p:cNvSpPr/>
          <p:nvPr/>
        </p:nvSpPr>
        <p:spPr>
          <a:xfrm>
            <a:off x="2123728" y="5301208"/>
            <a:ext cx="648072" cy="64807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29 Conector recto"/>
          <p:cNvCxnSpPr>
            <a:stCxn id="29" idx="7"/>
          </p:cNvCxnSpPr>
          <p:nvPr/>
        </p:nvCxnSpPr>
        <p:spPr>
          <a:xfrm flipV="1">
            <a:off x="2676892" y="4437112"/>
            <a:ext cx="2390780" cy="95900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a:stCxn id="29" idx="5"/>
          </p:cNvCxnSpPr>
          <p:nvPr/>
        </p:nvCxnSpPr>
        <p:spPr>
          <a:xfrm>
            <a:off x="2676892" y="5854372"/>
            <a:ext cx="2399164" cy="8149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179512" y="5373216"/>
            <a:ext cx="1296144" cy="338554"/>
          </a:xfrm>
          <a:prstGeom prst="rect">
            <a:avLst/>
          </a:prstGeom>
          <a:noFill/>
        </p:spPr>
        <p:txBody>
          <a:bodyPr wrap="square" rtlCol="0">
            <a:spAutoFit/>
          </a:bodyPr>
          <a:lstStyle/>
          <a:p>
            <a:r>
              <a:rPr lang="es-UY" sz="1600" b="1" dirty="0" smtClean="0"/>
              <a:t>caspase-7</a:t>
            </a:r>
            <a:endParaRPr lang="en-US" sz="1600" b="1" dirty="0"/>
          </a:p>
        </p:txBody>
      </p:sp>
      <p:pic>
        <p:nvPicPr>
          <p:cNvPr id="44" name="43 Imagen" descr="complejo_casp7_7g_recorte.tif"/>
          <p:cNvPicPr>
            <a:picLocks noChangeAspect="1"/>
          </p:cNvPicPr>
          <p:nvPr/>
        </p:nvPicPr>
        <p:blipFill>
          <a:blip r:embed="rId6" cstate="print"/>
          <a:stretch>
            <a:fillRect/>
          </a:stretch>
        </p:blipFill>
        <p:spPr>
          <a:xfrm>
            <a:off x="5076056" y="4437112"/>
            <a:ext cx="2880320" cy="2263862"/>
          </a:xfrm>
          <a:prstGeom prst="rect">
            <a:avLst/>
          </a:prstGeom>
        </p:spPr>
      </p:pic>
      <p:sp>
        <p:nvSpPr>
          <p:cNvPr id="45" name="44 Rectángulo"/>
          <p:cNvSpPr/>
          <p:nvPr/>
        </p:nvSpPr>
        <p:spPr>
          <a:xfrm>
            <a:off x="5076056" y="4437112"/>
            <a:ext cx="2880320" cy="22322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20 CuadroTexto"/>
          <p:cNvSpPr txBox="1"/>
          <p:nvPr/>
        </p:nvSpPr>
        <p:spPr>
          <a:xfrm>
            <a:off x="251520" y="1988840"/>
            <a:ext cx="864604" cy="369332"/>
          </a:xfrm>
          <a:prstGeom prst="rect">
            <a:avLst/>
          </a:prstGeom>
          <a:noFill/>
        </p:spPr>
        <p:txBody>
          <a:bodyPr wrap="square" rtlCol="0">
            <a:spAutoFit/>
          </a:bodyPr>
          <a:lstStyle/>
          <a:p>
            <a:r>
              <a:rPr lang="es-UY" dirty="0" smtClean="0"/>
              <a:t>50 </a:t>
            </a:r>
            <a:r>
              <a:rPr lang="es-UY" dirty="0" err="1" smtClean="0"/>
              <a:t>ns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07504" y="476672"/>
            <a:ext cx="7416824" cy="1066800"/>
          </a:xfrm>
        </p:spPr>
        <p:txBody>
          <a:bodyPr>
            <a:normAutofit/>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Computer-Aided Drug Design</a:t>
            </a:r>
            <a:endParaRPr lang="en-US" dirty="0"/>
          </a:p>
        </p:txBody>
      </p:sp>
      <p:pic>
        <p:nvPicPr>
          <p:cNvPr id="5" name="4 Imagen" descr="diseño_2_STEP.tif"/>
          <p:cNvPicPr>
            <a:picLocks noChangeAspect="1"/>
          </p:cNvPicPr>
          <p:nvPr/>
        </p:nvPicPr>
        <p:blipFill>
          <a:blip r:embed="rId3" cstate="print"/>
          <a:stretch>
            <a:fillRect/>
          </a:stretch>
        </p:blipFill>
        <p:spPr>
          <a:xfrm>
            <a:off x="0" y="1556792"/>
            <a:ext cx="9144000" cy="2377953"/>
          </a:xfrm>
          <a:prstGeom prst="rect">
            <a:avLst/>
          </a:prstGeom>
        </p:spPr>
      </p:pic>
      <p:sp>
        <p:nvSpPr>
          <p:cNvPr id="6" name="5 Elipse"/>
          <p:cNvSpPr/>
          <p:nvPr/>
        </p:nvSpPr>
        <p:spPr>
          <a:xfrm>
            <a:off x="3203848" y="1628800"/>
            <a:ext cx="2520280" cy="1512168"/>
          </a:xfrm>
          <a:prstGeom prst="ellipse">
            <a:avLst/>
          </a:prstGeom>
          <a:solidFill>
            <a:srgbClr val="00B05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 CuadroTexto"/>
          <p:cNvSpPr txBox="1"/>
          <p:nvPr/>
        </p:nvSpPr>
        <p:spPr>
          <a:xfrm>
            <a:off x="107504" y="4089846"/>
            <a:ext cx="8784976" cy="1477328"/>
          </a:xfrm>
          <a:prstGeom prst="rect">
            <a:avLst/>
          </a:prstGeom>
          <a:noFill/>
        </p:spPr>
        <p:txBody>
          <a:bodyPr wrap="square" rtlCol="0">
            <a:spAutoFit/>
          </a:bodyPr>
          <a:lstStyle/>
          <a:p>
            <a:pPr algn="just">
              <a:buClr>
                <a:schemeClr val="accent2">
                  <a:lumMod val="75000"/>
                </a:schemeClr>
              </a:buClr>
              <a:buBlip>
                <a:blip r:embed="rId4"/>
              </a:buBlip>
            </a:pPr>
            <a:r>
              <a:rPr lang="en-US" dirty="0" smtClean="0"/>
              <a:t>  </a:t>
            </a:r>
            <a:r>
              <a:rPr lang="en-US" dirty="0" err="1" smtClean="0"/>
              <a:t>Dioxan</a:t>
            </a:r>
            <a:r>
              <a:rPr lang="en-US" dirty="0" smtClean="0"/>
              <a:t> moiety is not relevant for interactions with </a:t>
            </a:r>
            <a:r>
              <a:rPr lang="en-US" dirty="0" err="1" smtClean="0"/>
              <a:t>subsites</a:t>
            </a:r>
            <a:endParaRPr lang="en-US" dirty="0" smtClean="0"/>
          </a:p>
          <a:p>
            <a:pPr algn="just">
              <a:buClr>
                <a:schemeClr val="accent2">
                  <a:lumMod val="75000"/>
                </a:schemeClr>
              </a:buClr>
            </a:pPr>
            <a:r>
              <a:rPr lang="en-US" dirty="0" smtClean="0"/>
              <a:t> </a:t>
            </a:r>
          </a:p>
          <a:p>
            <a:pPr algn="just">
              <a:buClr>
                <a:schemeClr val="accent2">
                  <a:lumMod val="75000"/>
                </a:schemeClr>
              </a:buClr>
              <a:buBlip>
                <a:blip r:embed="rId4"/>
              </a:buBlip>
            </a:pPr>
            <a:r>
              <a:rPr lang="en-US" dirty="0" smtClean="0"/>
              <a:t>  Two families with aromatic or aliphatic  substituent at the </a:t>
            </a:r>
            <a:r>
              <a:rPr lang="en-US" dirty="0" err="1" smtClean="0"/>
              <a:t>esther</a:t>
            </a:r>
            <a:r>
              <a:rPr lang="en-US" dirty="0" smtClean="0"/>
              <a:t> functional group </a:t>
            </a:r>
          </a:p>
          <a:p>
            <a:pPr algn="just">
              <a:buClr>
                <a:schemeClr val="accent2">
                  <a:lumMod val="75000"/>
                </a:schemeClr>
              </a:buClr>
              <a:buBlip>
                <a:blip r:embed="rId4"/>
              </a:buBlip>
            </a:pPr>
            <a:endParaRPr lang="en-US" dirty="0" smtClean="0"/>
          </a:p>
          <a:p>
            <a:pPr algn="just">
              <a:buClr>
                <a:schemeClr val="accent2">
                  <a:lumMod val="75000"/>
                </a:schemeClr>
              </a:buClr>
              <a:buBlip>
                <a:blip r:embed="rId4"/>
              </a:buBlip>
            </a:pPr>
            <a:r>
              <a:rPr lang="en-US" dirty="0" smtClean="0"/>
              <a:t>  New compounds keep certain features like </a:t>
            </a:r>
            <a:r>
              <a:rPr lang="en-US" dirty="0" err="1" smtClean="0"/>
              <a:t>thiazol</a:t>
            </a:r>
            <a:r>
              <a:rPr lang="en-US" dirty="0" smtClean="0"/>
              <a:t> and aromatic moieties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07504" y="332656"/>
            <a:ext cx="7416824" cy="1066800"/>
          </a:xfrm>
        </p:spPr>
        <p:txBody>
          <a:bodyPr>
            <a:normAutofit/>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Computer-Aided Drug Design</a:t>
            </a:r>
            <a:endParaRPr lang="en-US" dirty="0"/>
          </a:p>
        </p:txBody>
      </p:sp>
      <p:sp>
        <p:nvSpPr>
          <p:cNvPr id="5" name="4 CuadroTexto"/>
          <p:cNvSpPr txBox="1"/>
          <p:nvPr/>
        </p:nvSpPr>
        <p:spPr>
          <a:xfrm>
            <a:off x="107504" y="1340768"/>
            <a:ext cx="216024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i="1" dirty="0" smtClean="0">
                <a:solidFill>
                  <a:srgbClr val="00B050"/>
                </a:solidFill>
              </a:rPr>
              <a:t>Docking results </a:t>
            </a:r>
            <a:endParaRPr lang="en-US" b="1" i="1" dirty="0">
              <a:solidFill>
                <a:srgbClr val="00B050"/>
              </a:solidFill>
            </a:endParaRPr>
          </a:p>
        </p:txBody>
      </p:sp>
      <p:pic>
        <p:nvPicPr>
          <p:cNvPr id="6" name="5 Imagen" descr="todos_casp3_familiaa.tiff"/>
          <p:cNvPicPr>
            <a:picLocks noChangeAspect="1"/>
          </p:cNvPicPr>
          <p:nvPr/>
        </p:nvPicPr>
        <p:blipFill>
          <a:blip r:embed="rId3" cstate="print">
            <a:clrChange>
              <a:clrFrom>
                <a:srgbClr val="FFFFFF"/>
              </a:clrFrom>
              <a:clrTo>
                <a:srgbClr val="FFFFFF">
                  <a:alpha val="0"/>
                </a:srgbClr>
              </a:clrTo>
            </a:clrChange>
          </a:blip>
          <a:stretch>
            <a:fillRect/>
          </a:stretch>
        </p:blipFill>
        <p:spPr>
          <a:xfrm>
            <a:off x="1500691" y="2276872"/>
            <a:ext cx="2423237" cy="2304256"/>
          </a:xfrm>
          <a:prstGeom prst="rect">
            <a:avLst/>
          </a:prstGeom>
        </p:spPr>
      </p:pic>
      <p:pic>
        <p:nvPicPr>
          <p:cNvPr id="7" name="todos_casp3_familiac.tiff" descr="C:\Users\pc\Google Drive\maestria\terioca\docking\caspasa-3\C\todos_casp3_familiac.tiff"/>
          <p:cNvPicPr>
            <a:picLocks noChangeAspect="1"/>
          </p:cNvPicPr>
          <p:nvPr/>
        </p:nvPicPr>
        <p:blipFill>
          <a:blip r:embed="rId4" r:link="rId5" cstate="print">
            <a:clrChange>
              <a:clrFrom>
                <a:srgbClr val="FFFFFF"/>
              </a:clrFrom>
              <a:clrTo>
                <a:srgbClr val="FFFFFF">
                  <a:alpha val="0"/>
                </a:srgbClr>
              </a:clrTo>
            </a:clrChange>
          </a:blip>
          <a:stretch>
            <a:fillRect/>
          </a:stretch>
        </p:blipFill>
        <p:spPr>
          <a:xfrm>
            <a:off x="3707904" y="2060848"/>
            <a:ext cx="2845078" cy="2718884"/>
          </a:xfrm>
          <a:prstGeom prst="rect">
            <a:avLst/>
          </a:prstGeom>
          <a:noFill/>
          <a:ln>
            <a:noFill/>
          </a:ln>
        </p:spPr>
      </p:pic>
      <p:pic>
        <p:nvPicPr>
          <p:cNvPr id="8" name="7 Imagen" descr="todos_casp3_familiad.tiff"/>
          <p:cNvPicPr>
            <a:picLocks noChangeAspect="1"/>
          </p:cNvPicPr>
          <p:nvPr/>
        </p:nvPicPr>
        <p:blipFill>
          <a:blip r:embed="rId6" cstate="print">
            <a:clrChange>
              <a:clrFrom>
                <a:srgbClr val="FFFFFF"/>
              </a:clrFrom>
              <a:clrTo>
                <a:srgbClr val="FFFFFF">
                  <a:alpha val="0"/>
                </a:srgbClr>
              </a:clrTo>
            </a:clrChange>
          </a:blip>
          <a:stretch>
            <a:fillRect/>
          </a:stretch>
        </p:blipFill>
        <p:spPr>
          <a:xfrm>
            <a:off x="6516216" y="2304256"/>
            <a:ext cx="2485338" cy="2420888"/>
          </a:xfrm>
          <a:prstGeom prst="rect">
            <a:avLst/>
          </a:prstGeom>
        </p:spPr>
      </p:pic>
      <p:pic>
        <p:nvPicPr>
          <p:cNvPr id="9" name="8 Imagen" descr="todos_familiaa_casp7.tiff"/>
          <p:cNvPicPr>
            <a:picLocks noChangeAspect="1"/>
          </p:cNvPicPr>
          <p:nvPr/>
        </p:nvPicPr>
        <p:blipFill>
          <a:blip r:embed="rId7" cstate="print">
            <a:clrChange>
              <a:clrFrom>
                <a:srgbClr val="FFFFFF"/>
              </a:clrFrom>
              <a:clrTo>
                <a:srgbClr val="FFFFFF">
                  <a:alpha val="0"/>
                </a:srgbClr>
              </a:clrTo>
            </a:clrChange>
          </a:blip>
          <a:stretch>
            <a:fillRect/>
          </a:stretch>
        </p:blipFill>
        <p:spPr>
          <a:xfrm>
            <a:off x="1691680" y="4590480"/>
            <a:ext cx="2160240" cy="2150888"/>
          </a:xfrm>
          <a:prstGeom prst="rect">
            <a:avLst/>
          </a:prstGeom>
        </p:spPr>
      </p:pic>
      <p:pic>
        <p:nvPicPr>
          <p:cNvPr id="10" name="9 Imagen" descr="todos_casp7_familiac.tiff"/>
          <p:cNvPicPr>
            <a:picLocks noChangeAspect="1"/>
          </p:cNvPicPr>
          <p:nvPr/>
        </p:nvPicPr>
        <p:blipFill>
          <a:blip r:embed="rId8" cstate="print">
            <a:clrChange>
              <a:clrFrom>
                <a:srgbClr val="FFFFFF"/>
              </a:clrFrom>
              <a:clrTo>
                <a:srgbClr val="FFFFFF">
                  <a:alpha val="0"/>
                </a:srgbClr>
              </a:clrTo>
            </a:clrChange>
          </a:blip>
          <a:stretch>
            <a:fillRect/>
          </a:stretch>
        </p:blipFill>
        <p:spPr>
          <a:xfrm>
            <a:off x="3563888" y="4213167"/>
            <a:ext cx="3248345" cy="3104265"/>
          </a:xfrm>
          <a:prstGeom prst="rect">
            <a:avLst/>
          </a:prstGeom>
        </p:spPr>
      </p:pic>
      <p:pic>
        <p:nvPicPr>
          <p:cNvPr id="11" name="10 Imagen" descr="todos_casp7_familiad.tiff"/>
          <p:cNvPicPr>
            <a:picLocks noChangeAspect="1"/>
          </p:cNvPicPr>
          <p:nvPr/>
        </p:nvPicPr>
        <p:blipFill>
          <a:blip r:embed="rId9" cstate="print">
            <a:clrChange>
              <a:clrFrom>
                <a:srgbClr val="FFFFFF"/>
              </a:clrFrom>
              <a:clrTo>
                <a:srgbClr val="FFFFFF">
                  <a:alpha val="0"/>
                </a:srgbClr>
              </a:clrTo>
            </a:clrChange>
          </a:blip>
          <a:stretch>
            <a:fillRect/>
          </a:stretch>
        </p:blipFill>
        <p:spPr>
          <a:xfrm>
            <a:off x="6516216" y="4564393"/>
            <a:ext cx="2592288" cy="2465007"/>
          </a:xfrm>
          <a:prstGeom prst="rect">
            <a:avLst/>
          </a:prstGeom>
        </p:spPr>
      </p:pic>
      <p:sp>
        <p:nvSpPr>
          <p:cNvPr id="12" name="11 CuadroTexto"/>
          <p:cNvSpPr txBox="1"/>
          <p:nvPr/>
        </p:nvSpPr>
        <p:spPr>
          <a:xfrm>
            <a:off x="107504" y="3059668"/>
            <a:ext cx="1259632" cy="369332"/>
          </a:xfrm>
          <a:prstGeom prst="rect">
            <a:avLst/>
          </a:prstGeom>
          <a:noFill/>
        </p:spPr>
        <p:txBody>
          <a:bodyPr wrap="square" rtlCol="0">
            <a:spAutoFit/>
          </a:bodyPr>
          <a:lstStyle/>
          <a:p>
            <a:r>
              <a:rPr lang="es-UY" sz="1600" b="1" dirty="0" smtClean="0"/>
              <a:t>caspase-3</a:t>
            </a:r>
            <a:r>
              <a:rPr lang="es-UY" b="1" dirty="0" smtClean="0"/>
              <a:t> </a:t>
            </a:r>
            <a:endParaRPr lang="en-US" b="1" dirty="0"/>
          </a:p>
        </p:txBody>
      </p:sp>
      <p:sp>
        <p:nvSpPr>
          <p:cNvPr id="14" name="13 CuadroTexto"/>
          <p:cNvSpPr txBox="1"/>
          <p:nvPr/>
        </p:nvSpPr>
        <p:spPr>
          <a:xfrm>
            <a:off x="179512" y="5373216"/>
            <a:ext cx="1259632" cy="369332"/>
          </a:xfrm>
          <a:prstGeom prst="rect">
            <a:avLst/>
          </a:prstGeom>
          <a:noFill/>
        </p:spPr>
        <p:txBody>
          <a:bodyPr wrap="square" rtlCol="0">
            <a:spAutoFit/>
          </a:bodyPr>
          <a:lstStyle/>
          <a:p>
            <a:r>
              <a:rPr lang="es-UY" sz="1600" b="1" dirty="0" smtClean="0"/>
              <a:t>caspase-7</a:t>
            </a:r>
            <a:r>
              <a:rPr lang="es-UY" b="1" dirty="0" smtClean="0"/>
              <a:t> </a:t>
            </a:r>
            <a:endParaRPr lang="en-US" b="1" dirty="0"/>
          </a:p>
        </p:txBody>
      </p:sp>
      <p:sp>
        <p:nvSpPr>
          <p:cNvPr id="19" name="18 Cerrar llave"/>
          <p:cNvSpPr/>
          <p:nvPr/>
        </p:nvSpPr>
        <p:spPr>
          <a:xfrm rot="16200000">
            <a:off x="4788024" y="1268760"/>
            <a:ext cx="504055" cy="2088232"/>
          </a:xfrm>
          <a:prstGeom prst="rightBrace">
            <a:avLst>
              <a:gd name="adj1" fmla="val 49476"/>
              <a:gd name="adj2" fmla="val 50231"/>
            </a:avLst>
          </a:prstGeom>
          <a:ln>
            <a:solidFill>
              <a:srgbClr val="00B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19 CuadroTexto"/>
          <p:cNvSpPr txBox="1"/>
          <p:nvPr/>
        </p:nvSpPr>
        <p:spPr>
          <a:xfrm>
            <a:off x="4139952" y="1556792"/>
            <a:ext cx="1944216" cy="523220"/>
          </a:xfrm>
          <a:prstGeom prst="rect">
            <a:avLst/>
          </a:prstGeom>
          <a:noFill/>
        </p:spPr>
        <p:txBody>
          <a:bodyPr wrap="square" rtlCol="0">
            <a:spAutoFit/>
          </a:bodyPr>
          <a:lstStyle/>
          <a:p>
            <a:pPr algn="ctr"/>
            <a:r>
              <a:rPr lang="en-US" sz="1400" b="1" dirty="0" smtClean="0"/>
              <a:t>Short Aliphatic substituent</a:t>
            </a:r>
            <a:endParaRPr lang="en-US" sz="1400" b="1" dirty="0"/>
          </a:p>
        </p:txBody>
      </p:sp>
      <p:sp>
        <p:nvSpPr>
          <p:cNvPr id="21" name="20 Cerrar llave"/>
          <p:cNvSpPr/>
          <p:nvPr/>
        </p:nvSpPr>
        <p:spPr>
          <a:xfrm rot="16200000">
            <a:off x="2447765" y="1232756"/>
            <a:ext cx="504055" cy="2160240"/>
          </a:xfrm>
          <a:prstGeom prst="rightBrace">
            <a:avLst>
              <a:gd name="adj1" fmla="val 28272"/>
              <a:gd name="adj2" fmla="val 50800"/>
            </a:avLst>
          </a:prstGeom>
          <a:ln>
            <a:solidFill>
              <a:srgbClr val="00B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21 CuadroTexto"/>
          <p:cNvSpPr txBox="1"/>
          <p:nvPr/>
        </p:nvSpPr>
        <p:spPr>
          <a:xfrm>
            <a:off x="1619672" y="1700808"/>
            <a:ext cx="2376264" cy="307777"/>
          </a:xfrm>
          <a:prstGeom prst="rect">
            <a:avLst/>
          </a:prstGeom>
          <a:noFill/>
        </p:spPr>
        <p:txBody>
          <a:bodyPr wrap="square" rtlCol="0">
            <a:spAutoFit/>
          </a:bodyPr>
          <a:lstStyle/>
          <a:p>
            <a:r>
              <a:rPr lang="en-US" sz="1400" b="1" dirty="0" smtClean="0"/>
              <a:t>Aromatic substituent</a:t>
            </a:r>
            <a:endParaRPr lang="en-US" sz="1400" b="1" dirty="0"/>
          </a:p>
        </p:txBody>
      </p:sp>
      <p:sp>
        <p:nvSpPr>
          <p:cNvPr id="17" name="16 Cerrar llave"/>
          <p:cNvSpPr/>
          <p:nvPr/>
        </p:nvSpPr>
        <p:spPr>
          <a:xfrm rot="16200000">
            <a:off x="7380312" y="1268760"/>
            <a:ext cx="504055" cy="2088232"/>
          </a:xfrm>
          <a:prstGeom prst="rightBrace">
            <a:avLst>
              <a:gd name="adj1" fmla="val 49476"/>
              <a:gd name="adj2" fmla="val 50231"/>
            </a:avLst>
          </a:prstGeom>
          <a:ln>
            <a:solidFill>
              <a:srgbClr val="00B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17 CuadroTexto"/>
          <p:cNvSpPr txBox="1"/>
          <p:nvPr/>
        </p:nvSpPr>
        <p:spPr>
          <a:xfrm>
            <a:off x="6732240" y="1556792"/>
            <a:ext cx="1944216" cy="523220"/>
          </a:xfrm>
          <a:prstGeom prst="rect">
            <a:avLst/>
          </a:prstGeom>
          <a:noFill/>
        </p:spPr>
        <p:txBody>
          <a:bodyPr wrap="square" rtlCol="0">
            <a:spAutoFit/>
          </a:bodyPr>
          <a:lstStyle/>
          <a:p>
            <a:pPr algn="ctr"/>
            <a:r>
              <a:rPr lang="en-US" sz="1400" b="1" dirty="0" smtClean="0"/>
              <a:t>Large Aliphatic substituent</a:t>
            </a:r>
            <a:endParaRPr lang="en-US" sz="1400" b="1"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5829</TotalTime>
  <Words>2686</Words>
  <Application>Microsoft Office PowerPoint</Application>
  <PresentationFormat>Presentación en pantalla (4:3)</PresentationFormat>
  <Paragraphs>243</Paragraphs>
  <Slides>23</Slides>
  <Notes>21</Notes>
  <HiddenSlides>2</HiddenSlides>
  <MMClips>0</MMClips>
  <ScaleCrop>false</ScaleCrop>
  <HeadingPairs>
    <vt:vector size="4" baseType="variant">
      <vt:variant>
        <vt:lpstr>Tema</vt:lpstr>
      </vt:variant>
      <vt:variant>
        <vt:i4>1</vt:i4>
      </vt:variant>
      <vt:variant>
        <vt:lpstr>Títulos de diapositiva</vt:lpstr>
      </vt:variant>
      <vt:variant>
        <vt:i4>23</vt:i4>
      </vt:variant>
    </vt:vector>
  </HeadingPairs>
  <TitlesOfParts>
    <vt:vector size="24" baseType="lpstr">
      <vt:lpstr>Urbano</vt:lpstr>
      <vt:lpstr>Computer-Aided Drug Design (CADD), Synthesis and Biological Evaluation of Potential Caspase-3 Inhibitors as Novel Alzheimer Disease Therapy</vt:lpstr>
      <vt:lpstr>Background</vt:lpstr>
      <vt:lpstr>Background</vt:lpstr>
      <vt:lpstr>Background</vt:lpstr>
      <vt:lpstr>Background</vt:lpstr>
      <vt:lpstr>Computer-Aided Drug Design</vt:lpstr>
      <vt:lpstr>Computer-Aided Drug Design</vt:lpstr>
      <vt:lpstr>Computer-Aided Drug Design</vt:lpstr>
      <vt:lpstr>Computer-Aided Drug Design</vt:lpstr>
      <vt:lpstr>Diapositiva 10</vt:lpstr>
      <vt:lpstr>Diapositiva 11</vt:lpstr>
      <vt:lpstr>Diapositiva 12</vt:lpstr>
      <vt:lpstr>Diapositiva 13</vt:lpstr>
      <vt:lpstr>Computer-Aided Drug Design</vt:lpstr>
      <vt:lpstr>Computer-Aided Drug Design</vt:lpstr>
      <vt:lpstr>Computer-Aided Drug Design</vt:lpstr>
      <vt:lpstr>Diapositiva 17</vt:lpstr>
      <vt:lpstr>Diapositiva 18</vt:lpstr>
      <vt:lpstr>Diapositiva 19</vt:lpstr>
      <vt:lpstr>Diapositiva 20</vt:lpstr>
      <vt:lpstr>Diapositiva 21</vt:lpstr>
      <vt:lpstr>Diapositiva 22</vt:lpstr>
      <vt:lpstr>Diapositiva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Usuarios-LQTC</dc:creator>
  <cp:lastModifiedBy>pc</cp:lastModifiedBy>
  <cp:revision>344</cp:revision>
  <dcterms:created xsi:type="dcterms:W3CDTF">2015-10-15T15:39:36Z</dcterms:created>
  <dcterms:modified xsi:type="dcterms:W3CDTF">2015-11-02T06:09:58Z</dcterms:modified>
</cp:coreProperties>
</file>