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451" r:id="rId3"/>
    <p:sldId id="469" r:id="rId4"/>
    <p:sldId id="373" r:id="rId5"/>
    <p:sldId id="452" r:id="rId6"/>
    <p:sldId id="364" r:id="rId7"/>
    <p:sldId id="442" r:id="rId8"/>
    <p:sldId id="453" r:id="rId9"/>
    <p:sldId id="467" r:id="rId10"/>
    <p:sldId id="455" r:id="rId11"/>
    <p:sldId id="463" r:id="rId12"/>
    <p:sldId id="464" r:id="rId13"/>
    <p:sldId id="465" r:id="rId14"/>
    <p:sldId id="470" r:id="rId15"/>
    <p:sldId id="456" r:id="rId16"/>
    <p:sldId id="443" r:id="rId17"/>
    <p:sldId id="444" r:id="rId18"/>
    <p:sldId id="445" r:id="rId19"/>
    <p:sldId id="449" r:id="rId20"/>
    <p:sldId id="450" r:id="rId21"/>
    <p:sldId id="434" r:id="rId22"/>
    <p:sldId id="435" r:id="rId23"/>
    <p:sldId id="436" r:id="rId24"/>
    <p:sldId id="437" r:id="rId25"/>
    <p:sldId id="438" r:id="rId26"/>
    <p:sldId id="440" r:id="rId27"/>
    <p:sldId id="407" r:id="rId28"/>
    <p:sldId id="424" r:id="rId29"/>
    <p:sldId id="461" r:id="rId30"/>
    <p:sldId id="441" r:id="rId31"/>
    <p:sldId id="359" r:id="rId32"/>
  </p:sldIdLst>
  <p:sldSz cx="9144000" cy="6858000" type="screen4x3"/>
  <p:notesSz cx="6858000" cy="92360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5FF"/>
    <a:srgbClr val="00589F"/>
    <a:srgbClr val="005898"/>
    <a:srgbClr val="005892"/>
    <a:srgbClr val="006496"/>
    <a:srgbClr val="00679A"/>
    <a:srgbClr val="D5EDFF"/>
    <a:srgbClr val="99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0" autoAdjust="0"/>
    <p:restoredTop sz="99516" autoAdjust="0"/>
  </p:normalViewPr>
  <p:slideViewPr>
    <p:cSldViewPr>
      <p:cViewPr>
        <p:scale>
          <a:sx n="60" d="100"/>
          <a:sy n="60" d="100"/>
        </p:scale>
        <p:origin x="-2035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74113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70BC46-EE40-4414-AC0D-311E158025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48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F69E-DBDB-4443-BF11-001E4D31662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278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A674B-67BB-49F1-8A78-AEB3D8231B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25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92A81-96B5-4473-9A3D-BFE344C3BB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8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B1D85-4A61-40AE-BE4F-45BC6A11A0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425E-521B-4CB6-A690-65BA359A08E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22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4E09-457F-455D-94AA-3E9E5953E4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1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F1037-69D3-4F43-AEC3-7B4AD0BF8E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6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957D-AF36-413B-8737-AC25CA8F1FF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9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62A7-6FEF-4DFA-BAB3-B0E913CF20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66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1CA64-1BB6-42F9-BBD9-1CCBDA6923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97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55CA4-A644-4374-B32C-E784AE7A95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54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B43E5F-ED95-4241-BC66-83A34339809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tif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2.wmf"/><Relationship Id="rId3" Type="http://schemas.openxmlformats.org/officeDocument/2006/relationships/image" Target="../media/image2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8"/>
          <p:cNvGrpSpPr>
            <a:grpSpLocks/>
          </p:cNvGrpSpPr>
          <p:nvPr/>
        </p:nvGrpSpPr>
        <p:grpSpPr bwMode="auto">
          <a:xfrm>
            <a:off x="0" y="1143000"/>
            <a:ext cx="9144000" cy="965200"/>
            <a:chOff x="0" y="1056"/>
            <a:chExt cx="5760" cy="608"/>
          </a:xfrm>
        </p:grpSpPr>
        <p:sp>
          <p:nvSpPr>
            <p:cNvPr id="2053" name="Rectangle 26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054" name="Rectangle 27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2" name="Rectangle 13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3" name="Rectangle 14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4" name="Rectangle 15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065" name="Rectangle 16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2051" name="Text Box 17"/>
          <p:cNvSpPr txBox="1">
            <a:spLocks noChangeArrowheads="1"/>
          </p:cNvSpPr>
          <p:nvPr/>
        </p:nvSpPr>
        <p:spPr bwMode="auto">
          <a:xfrm>
            <a:off x="228600" y="2227263"/>
            <a:ext cx="8686800" cy="409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Natural Products as Active Agents: </a:t>
            </a:r>
          </a:p>
          <a:p>
            <a:pPr algn="ctr">
              <a:lnSpc>
                <a:spcPct val="115000"/>
              </a:lnSpc>
            </a:pPr>
            <a:r>
              <a:rPr lang="en-US" sz="2800" b="1" dirty="0">
                <a:latin typeface="Arial" charset="0"/>
                <a:cs typeface="Arial" charset="0"/>
              </a:rPr>
              <a:t>On the Border between </a:t>
            </a:r>
            <a:r>
              <a:rPr lang="en-US" sz="2800" b="1" dirty="0" smtClean="0">
                <a:latin typeface="Arial" charset="0"/>
                <a:cs typeface="Arial" charset="0"/>
              </a:rPr>
              <a:t/>
            </a:r>
            <a:br>
              <a:rPr lang="en-US" sz="2800" b="1" dirty="0" smtClean="0">
                <a:latin typeface="Arial" charset="0"/>
                <a:cs typeface="Arial" charset="0"/>
              </a:rPr>
            </a:br>
            <a:r>
              <a:rPr lang="en-US" sz="2800" b="1" dirty="0" smtClean="0">
                <a:latin typeface="Arial" charset="0"/>
                <a:cs typeface="Arial" charset="0"/>
              </a:rPr>
              <a:t>Sustainable </a:t>
            </a:r>
            <a:r>
              <a:rPr lang="en-US" sz="2800" b="1" dirty="0">
                <a:latin typeface="Arial" charset="0"/>
                <a:cs typeface="Arial" charset="0"/>
              </a:rPr>
              <a:t>Application and Risky Use</a:t>
            </a:r>
          </a:p>
          <a:p>
            <a:pPr algn="ctr">
              <a:lnSpc>
                <a:spcPct val="115000"/>
              </a:lnSpc>
            </a:pPr>
            <a:endParaRPr lang="de-DE" b="1" dirty="0">
              <a:latin typeface="Arial" charset="0"/>
              <a:cs typeface="Arial" charset="0"/>
            </a:endParaRPr>
          </a:p>
          <a:p>
            <a:pPr algn="ctr"/>
            <a:r>
              <a:rPr lang="de-DE" sz="2000" b="1" u="sng" dirty="0">
                <a:latin typeface="Arial" charset="0"/>
                <a:cs typeface="Arial" charset="0"/>
              </a:rPr>
              <a:t>Lothar </a:t>
            </a:r>
            <a:r>
              <a:rPr lang="de-DE" sz="2000" b="1" u="sng" dirty="0" smtClean="0">
                <a:latin typeface="Arial" charset="0"/>
                <a:cs typeface="Arial" charset="0"/>
              </a:rPr>
              <a:t>Brecker</a:t>
            </a:r>
          </a:p>
          <a:p>
            <a:pPr algn="ctr"/>
            <a:endParaRPr lang="de-DE" b="1" dirty="0">
              <a:latin typeface="Arial" charset="0"/>
              <a:cs typeface="Arial" charset="0"/>
            </a:endParaRPr>
          </a:p>
          <a:p>
            <a:pPr algn="ctr"/>
            <a:r>
              <a:rPr lang="en-US" dirty="0" smtClean="0">
                <a:latin typeface="Arial" charset="0"/>
                <a:cs typeface="Arial" charset="0"/>
              </a:rPr>
              <a:t>2. International Conference </a:t>
            </a:r>
            <a:r>
              <a:rPr lang="en-US" dirty="0" smtClean="0">
                <a:latin typeface="Arial" charset="0"/>
                <a:cs typeface="Arial" charset="0"/>
              </a:rPr>
              <a:t>on Past </a:t>
            </a:r>
            <a:r>
              <a:rPr lang="en-US" dirty="0">
                <a:latin typeface="Arial" charset="0"/>
                <a:cs typeface="Arial" charset="0"/>
              </a:rPr>
              <a:t>and Present</a:t>
            </a:r>
          </a:p>
          <a:p>
            <a:pPr algn="ctr"/>
            <a:r>
              <a:rPr lang="en-US" dirty="0">
                <a:latin typeface="Arial" charset="0"/>
                <a:cs typeface="Arial" charset="0"/>
              </a:rPr>
              <a:t>Research Systems of Green </a:t>
            </a:r>
            <a:r>
              <a:rPr lang="en-US" dirty="0" smtClean="0">
                <a:latin typeface="Arial" charset="0"/>
                <a:cs typeface="Arial" charset="0"/>
              </a:rPr>
              <a:t>Chemistry</a:t>
            </a:r>
          </a:p>
          <a:p>
            <a:pPr algn="ctr"/>
            <a:endParaRPr lang="en-GB" dirty="0">
              <a:latin typeface="Arial" charset="0"/>
              <a:cs typeface="Arial" charset="0"/>
            </a:endParaRPr>
          </a:p>
          <a:p>
            <a:pPr algn="ctr"/>
            <a:r>
              <a:rPr lang="en-GB" sz="2000" dirty="0" smtClean="0">
                <a:latin typeface="Arial" charset="0"/>
                <a:cs typeface="Arial" charset="0"/>
              </a:rPr>
              <a:t>Orlando (Florida, </a:t>
            </a:r>
            <a:r>
              <a:rPr lang="en-GB" sz="2000" dirty="0" smtClean="0">
                <a:latin typeface="Arial" charset="0"/>
                <a:cs typeface="Arial" charset="0"/>
              </a:rPr>
              <a:t>USA</a:t>
            </a:r>
            <a:r>
              <a:rPr lang="en-GB" sz="2000" dirty="0">
                <a:latin typeface="Arial" charset="0"/>
                <a:cs typeface="Arial" charset="0"/>
              </a:rPr>
              <a:t>), </a:t>
            </a:r>
            <a:r>
              <a:rPr lang="en-GB" sz="2000" dirty="0" smtClean="0">
                <a:latin typeface="Arial" charset="0"/>
                <a:cs typeface="Arial" charset="0"/>
              </a:rPr>
              <a:t>September 14</a:t>
            </a:r>
            <a:r>
              <a:rPr lang="en-GB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GB" sz="2000" dirty="0" smtClean="0">
                <a:latin typeface="Arial" charset="0"/>
                <a:cs typeface="Arial" charset="0"/>
              </a:rPr>
              <a:t> </a:t>
            </a:r>
            <a:r>
              <a:rPr lang="en-GB" sz="2000" dirty="0">
                <a:latin typeface="Arial" charset="0"/>
                <a:cs typeface="Arial" charset="0"/>
              </a:rPr>
              <a:t>– </a:t>
            </a:r>
            <a:r>
              <a:rPr lang="en-GB" sz="2000" dirty="0" smtClean="0">
                <a:latin typeface="Arial" charset="0"/>
                <a:cs typeface="Arial" charset="0"/>
              </a:rPr>
              <a:t>16</a:t>
            </a:r>
            <a:r>
              <a:rPr lang="en-GB" sz="2000" baseline="30000" dirty="0" smtClean="0">
                <a:latin typeface="Arial" charset="0"/>
                <a:cs typeface="Arial" charset="0"/>
              </a:rPr>
              <a:t>th</a:t>
            </a:r>
            <a:r>
              <a:rPr lang="en-GB" sz="2000" dirty="0" smtClean="0">
                <a:latin typeface="Arial" charset="0"/>
                <a:cs typeface="Arial" charset="0"/>
              </a:rPr>
              <a:t> 2015</a:t>
            </a:r>
            <a:endParaRPr lang="en-GB" sz="2000" dirty="0">
              <a:latin typeface="Arial" charset="0"/>
              <a:cs typeface="Arial" charset="0"/>
            </a:endParaRPr>
          </a:p>
        </p:txBody>
      </p:sp>
      <p:pic>
        <p:nvPicPr>
          <p:cNvPr id="2052" name="Picture 18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8925"/>
            <a:ext cx="36544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10255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56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257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8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59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0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1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2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3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4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5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6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67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0243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17"/>
          <p:cNvSpPr txBox="1">
            <a:spLocks noChangeArrowheads="1"/>
          </p:cNvSpPr>
          <p:nvPr/>
        </p:nvSpPr>
        <p:spPr bwMode="auto">
          <a:xfrm>
            <a:off x="85725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 "/>
            </a:pPr>
            <a:r>
              <a:rPr lang="en-GB" b="1" dirty="0" smtClean="0">
                <a:latin typeface="Arial" charset="0"/>
                <a:sym typeface="Symbol" pitchFamily="18" charset="2"/>
              </a:rPr>
              <a:t>Vomiting Root </a:t>
            </a:r>
            <a:endParaRPr lang="en-GB" b="1" dirty="0">
              <a:latin typeface="Arial" charset="0"/>
              <a:sym typeface="Symbol" pitchFamily="18" charset="2"/>
            </a:endParaRPr>
          </a:p>
        </p:txBody>
      </p:sp>
      <p:pic>
        <p:nvPicPr>
          <p:cNvPr id="4100" name="Picture 4" descr="https://upload.wikimedia.org/wikipedia/commons/d/de/Psychotria_ipecacuanha_-_K%C3%B6hler%E2%80%93s_Medizinal-Pflanzen-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639"/>
            <a:ext cx="3642949" cy="46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pharmawiki.ch/wiki/media/Emetin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880" y="2817932"/>
            <a:ext cx="3647951" cy="22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395536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Carapichea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ipecacuanha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10/28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7749"/>
            <a:ext cx="4209563" cy="42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5725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 "/>
            </a:pPr>
            <a:r>
              <a:rPr lang="en-GB" b="1" dirty="0" smtClean="0">
                <a:latin typeface="Arial" charset="0"/>
                <a:sym typeface="Symbol" pitchFamily="18" charset="2"/>
              </a:rPr>
              <a:t>Vomiting Root </a:t>
            </a:r>
            <a:endParaRPr lang="en-GB" b="1" dirty="0">
              <a:latin typeface="Arial" charset="0"/>
              <a:sym typeface="Symbol" pitchFamily="18" charset="2"/>
            </a:endParaRPr>
          </a:p>
        </p:txBody>
      </p:sp>
      <p:pic>
        <p:nvPicPr>
          <p:cNvPr id="22" name="Picture 4" descr="https://upload.wikimedia.org/wikipedia/commons/d/de/Psychotria_ipecacuanha_-_K%C3%B6hler%E2%80%93s_Medizinal-Pflanzen-2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0639"/>
            <a:ext cx="3642949" cy="464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395536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Carapichea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ipecacuanha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5" name="Rechteck 24"/>
          <p:cNvSpPr/>
          <p:nvPr/>
        </p:nvSpPr>
        <p:spPr>
          <a:xfrm>
            <a:off x="4572000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Ronabea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emetica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11/28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27749"/>
            <a:ext cx="4209563" cy="42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8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85725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 "/>
            </a:pPr>
            <a:r>
              <a:rPr lang="en-GB" b="1" dirty="0" smtClean="0">
                <a:latin typeface="Arial" charset="0"/>
                <a:sym typeface="Symbol" pitchFamily="18" charset="2"/>
              </a:rPr>
              <a:t>False Vomiting Root </a:t>
            </a:r>
            <a:endParaRPr lang="en-GB" b="1" dirty="0">
              <a:latin typeface="Arial" charset="0"/>
              <a:sym typeface="Symbol" pitchFamily="18" charset="2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4572000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Ronabea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emetica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23" name="Picture 2" descr="C:\Daten Lothar\Institute\Publikationen\Pub065_Ronabea\1_Journal\3_Submission\Grafik1_neu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4181804" cy="30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357158" y="6550247"/>
            <a:ext cx="692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erger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Ethnopharm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2011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137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756.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12/28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7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5725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 "/>
            </a:pPr>
            <a:r>
              <a:rPr lang="en-GB" b="1" dirty="0" smtClean="0">
                <a:latin typeface="Arial" charset="0"/>
                <a:sym typeface="Symbol" pitchFamily="18" charset="2"/>
              </a:rPr>
              <a:t>Vomiting Root and F</a:t>
            </a:r>
            <a:r>
              <a:rPr lang="en-GB" b="1" dirty="0" smtClean="0">
                <a:latin typeface="Arial" charset="0"/>
                <a:sym typeface="Symbol" pitchFamily="18" charset="2"/>
              </a:rPr>
              <a:t>alse </a:t>
            </a:r>
            <a:r>
              <a:rPr lang="en-GB" b="1" dirty="0">
                <a:latin typeface="Arial" charset="0"/>
                <a:sym typeface="Symbol" pitchFamily="18" charset="2"/>
              </a:rPr>
              <a:t>Vomiting Root </a:t>
            </a:r>
            <a:endParaRPr lang="en-GB" b="1" dirty="0">
              <a:latin typeface="Arial" charset="0"/>
              <a:sym typeface="Symbol" pitchFamily="18" charset="2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Carapichea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ipecacuanha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1" name="Rechteck 20"/>
          <p:cNvSpPr/>
          <p:nvPr/>
        </p:nvSpPr>
        <p:spPr>
          <a:xfrm>
            <a:off x="4572000" y="1124744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Ronabea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emetica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Ipecac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2" name="Rechteck 21"/>
          <p:cNvSpPr/>
          <p:nvPr/>
        </p:nvSpPr>
        <p:spPr>
          <a:xfrm>
            <a:off x="636556" y="3005892"/>
            <a:ext cx="759145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look very similar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- posses some comparable pharmaceutical effects</a:t>
            </a: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contain entirely different natural products</a:t>
            </a:r>
            <a:endParaRPr lang="en-GB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13/28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44452" y="2795736"/>
            <a:ext cx="5119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The change of h</a:t>
            </a:r>
            <a:r>
              <a:rPr lang="en-GB" b="1" dirty="0" smtClean="0">
                <a:latin typeface="Arial" charset="0"/>
                <a:sym typeface="Symbol" pitchFamily="18" charset="2"/>
              </a:rPr>
              <a:t>erbal interaction!</a:t>
            </a:r>
            <a:endParaRPr lang="en-GB" b="1" dirty="0" smtClean="0">
              <a:latin typeface="Arial" charset="0"/>
              <a:sym typeface="Symbol" pitchFamily="18" charset="2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7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889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  <a:cs typeface="Times New Roman" charset="0"/>
              </a:rPr>
              <a:t>Natural Products in Green Chemistry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14/28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11286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7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88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89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0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1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2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3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4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5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6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7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98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1268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85725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Tx/>
              <a:buChar char=" "/>
            </a:pPr>
            <a:r>
              <a:rPr lang="en-US" b="1" dirty="0">
                <a:latin typeface="Arial" charset="0"/>
                <a:sym typeface="Symbol" pitchFamily="18" charset="2"/>
              </a:rPr>
              <a:t>Visit from the Medical School </a:t>
            </a:r>
            <a:r>
              <a:rPr lang="en-US" b="1" dirty="0" smtClean="0">
                <a:latin typeface="Arial" charset="0"/>
                <a:sym typeface="Symbol" pitchFamily="18" charset="2"/>
              </a:rPr>
              <a:t>…</a:t>
            </a:r>
            <a:endParaRPr lang="en-GB" b="1" dirty="0">
              <a:latin typeface="Arial" charset="0"/>
              <a:sym typeface="Symbol" pitchFamily="18" charset="2"/>
            </a:endParaRPr>
          </a:p>
        </p:txBody>
      </p:sp>
      <p:pic>
        <p:nvPicPr>
          <p:cNvPr id="35" name="Picture 4" descr="http://www.acatcm.com/store/image/cache/data/EFONG%20Si%20Ni%20San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563" y="4777571"/>
            <a:ext cx="2107813" cy="21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hteck 35"/>
          <p:cNvSpPr/>
          <p:nvPr/>
        </p:nvSpPr>
        <p:spPr>
          <a:xfrm>
            <a:off x="251520" y="1268760"/>
            <a:ext cx="8190656" cy="189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  <a:cs typeface="Times New Roman" pitchFamily="18" charset="0"/>
              </a:rPr>
              <a:t>Traditional Chinese Medicine (TCM)             </a:t>
            </a:r>
          </a:p>
          <a:p>
            <a:pPr lvl="0" eaLnBrk="0" hangingPunct="0">
              <a:spcBef>
                <a:spcPct val="50000"/>
              </a:spcBef>
              <a:spcAft>
                <a:spcPts val="8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Only medical treatment until 19</a:t>
            </a:r>
            <a:r>
              <a:rPr lang="en-US" sz="2000" baseline="30000" dirty="0" smtClean="0">
                <a:latin typeface="Arial" charset="0"/>
                <a:cs typeface="Times New Roman" pitchFamily="18" charset="0"/>
              </a:rPr>
              <a:t>th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century</a:t>
            </a:r>
          </a:p>
          <a:p>
            <a:pPr lvl="0" eaLnBrk="0" hangingPunct="0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Herbal formulation</a:t>
            </a:r>
          </a:p>
          <a:p>
            <a:pPr lvl="0" eaLnBrk="0" hangingPunct="0">
              <a:spcBef>
                <a:spcPts val="600"/>
              </a:spcBef>
              <a:spcAft>
                <a:spcPts val="8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Proper combination to reduce side effects and/or toxic impacts</a:t>
            </a:r>
            <a:endParaRPr 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257275" y="3709789"/>
            <a:ext cx="8640960" cy="271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de-AT" b="1" dirty="0">
                <a:latin typeface="Arial" charset="0"/>
                <a:cs typeface="Times New Roman" pitchFamily="18" charset="0"/>
              </a:rPr>
              <a:t>Si </a:t>
            </a:r>
            <a:r>
              <a:rPr lang="de-AT" b="1" dirty="0" err="1">
                <a:latin typeface="Arial" charset="0"/>
                <a:cs typeface="Times New Roman" pitchFamily="18" charset="0"/>
              </a:rPr>
              <a:t>Ni</a:t>
            </a:r>
            <a:r>
              <a:rPr lang="de-AT" b="1" dirty="0">
                <a:latin typeface="Arial" charset="0"/>
                <a:cs typeface="Times New Roman" pitchFamily="18" charset="0"/>
              </a:rPr>
              <a:t> Tang (SNT) </a:t>
            </a:r>
            <a:r>
              <a:rPr lang="de-AT" b="1" dirty="0" smtClean="0">
                <a:latin typeface="Arial" charset="0"/>
                <a:cs typeface="Times New Roman" pitchFamily="18" charset="0"/>
              </a:rPr>
              <a:t>–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Typical Chinese tea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 lvl="0" eaLnBrk="0" hangingPunct="0">
              <a:spcBef>
                <a:spcPct val="500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</a:t>
            </a:r>
            <a:r>
              <a:rPr lang="en-US" sz="2000" dirty="0">
                <a:latin typeface="Arial" charset="0"/>
                <a:cs typeface="Times New Roman" pitchFamily="18" charset="0"/>
              </a:rPr>
              <a:t>Treatment of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heard failures since the year 150 (!)</a:t>
            </a:r>
            <a:endParaRPr lang="en-US" sz="2000" dirty="0">
              <a:latin typeface="Arial" charset="0"/>
              <a:cs typeface="Times New Roman" pitchFamily="18" charset="0"/>
            </a:endParaRPr>
          </a:p>
          <a:p>
            <a:pPr lvl="0" eaLnBrk="0" hangingPunct="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</a:t>
            </a:r>
            <a:r>
              <a:rPr lang="en-US" sz="2000" dirty="0">
                <a:latin typeface="Arial" charset="0"/>
                <a:cs typeface="Times New Roman" pitchFamily="18" charset="0"/>
              </a:rPr>
              <a:t>Officially recorded in the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Chinese </a:t>
            </a:r>
            <a:r>
              <a:rPr lang="en-US" sz="2000" dirty="0">
                <a:latin typeface="Arial" charset="0"/>
                <a:cs typeface="Times New Roman" pitchFamily="18" charset="0"/>
              </a:rPr>
              <a:t>pharmacopoeia (2010)</a:t>
            </a:r>
            <a:endParaRPr lang="en-US" sz="2000" baseline="30000" dirty="0">
              <a:latin typeface="Arial" charset="0"/>
              <a:cs typeface="Times New Roman" pitchFamily="18" charset="0"/>
            </a:endParaRPr>
          </a:p>
          <a:p>
            <a:pPr lvl="0" eaLnBrk="0" hangingPunct="0">
              <a:spcBef>
                <a:spcPts val="600"/>
              </a:spcBef>
              <a:spcAft>
                <a:spcPts val="400"/>
              </a:spcAft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   -  </a:t>
            </a:r>
            <a:r>
              <a:rPr lang="en-US" sz="2000" dirty="0">
                <a:latin typeface="Arial" charset="0"/>
                <a:cs typeface="Times New Roman" pitchFamily="18" charset="0"/>
              </a:rPr>
              <a:t>Administered as decoction </a:t>
            </a:r>
            <a:br>
              <a:rPr lang="en-US" sz="2000" dirty="0">
                <a:latin typeface="Arial" charset="0"/>
                <a:cs typeface="Times New Roman" pitchFamily="18" charset="0"/>
              </a:rPr>
            </a:br>
            <a:r>
              <a:rPr lang="en-US" sz="2000" dirty="0">
                <a:latin typeface="Arial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   </a:t>
            </a:r>
            <a:r>
              <a:rPr lang="en-US" sz="2000" dirty="0">
                <a:latin typeface="Arial" charset="0"/>
                <a:cs typeface="Times New Roman" pitchFamily="18" charset="0"/>
              </a:rPr>
              <a:t>- ‘Warms’ the inner body </a:t>
            </a:r>
            <a:br>
              <a:rPr lang="en-US" sz="2000" dirty="0">
                <a:latin typeface="Arial" charset="0"/>
                <a:cs typeface="Times New Roman" pitchFamily="18" charset="0"/>
              </a:rPr>
            </a:br>
            <a:r>
              <a:rPr lang="en-US" sz="2000" dirty="0">
                <a:latin typeface="Arial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 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Dispels ‘colds’</a:t>
            </a:r>
            <a:br>
              <a:rPr lang="en-US" sz="2000" dirty="0">
                <a:latin typeface="Arial" charset="0"/>
                <a:cs typeface="Times New Roman" pitchFamily="18" charset="0"/>
              </a:rPr>
            </a:br>
            <a:r>
              <a:rPr lang="en-US" sz="2000" dirty="0">
                <a:latin typeface="Arial" charset="0"/>
                <a:cs typeface="Times New Roman" pitchFamily="18" charset="0"/>
              </a:rPr>
              <a:t>    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  - </a:t>
            </a:r>
            <a:r>
              <a:rPr lang="en-US" sz="2000" dirty="0">
                <a:latin typeface="Arial" charset="0"/>
                <a:cs typeface="Times New Roman" pitchFamily="18" charset="0"/>
              </a:rPr>
              <a:t>Restores the influence of ‘Yang Qi’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15/28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050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12332" name="Rectangle 2051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3" name="Rectangle 2052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334" name="Rectangle 2053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5" name="Rectangle 2054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6" name="Rectangle 2055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7" name="Rectangle 2056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8" name="Rectangle 2057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39" name="Rectangle 2058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0" name="Rectangle 2059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1" name="Rectangle 2060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2" name="Rectangle 2061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3" name="Rectangle 2062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44" name="Rectangle 2063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2291" name="Picture 2064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2065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pitchFamily="18" charset="0"/>
              </a:rPr>
              <a:t>Si Ni Tang - </a:t>
            </a:r>
            <a:r>
              <a:rPr lang="ja-JP" altLang="de-DE" b="1" dirty="0">
                <a:latin typeface="Arial" charset="0"/>
                <a:cs typeface="Times New Roman" pitchFamily="18" charset="0"/>
              </a:rPr>
              <a:t>四逆汤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57" name="Picture 2" descr="C:\Users\karo\Desktop\Dissertation Desktop zusammengefasst\TCM Kräuter für Diss\verkleinert_für Diss verwendet\DSC07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2061555" cy="15461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karo\Desktop\Dissertation Desktop zusammengefasst\TCM Kräuter für Diss\verkleinert_für Diss verwendet\DSC07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65" y="2276872"/>
            <a:ext cx="2028791" cy="15215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karo\Desktop\Dissertation Desktop zusammengefasst\TCM Kräuter für Diss\verkleinert_für Diss verwendet\DSC072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25" y="5013176"/>
            <a:ext cx="2037131" cy="15278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C:\Users\karo\Desktop\Dissertation Desktop zusammengefasst\TCM Kräuter für Diss\verkleinert_für Diss verwendet\DSC072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9" y="4005064"/>
            <a:ext cx="2078886" cy="15755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hteck 60"/>
          <p:cNvSpPr/>
          <p:nvPr/>
        </p:nvSpPr>
        <p:spPr>
          <a:xfrm>
            <a:off x="3491880" y="2862362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en-US" sz="2000" b="1" i="1" dirty="0" smtClean="0">
                <a:latin typeface="Arial" charset="0"/>
              </a:rPr>
              <a:t>Aconitum </a:t>
            </a:r>
            <a:r>
              <a:rPr lang="en-US" sz="2000" b="1" i="1" dirty="0" err="1" smtClean="0">
                <a:latin typeface="Arial" charset="0"/>
              </a:rPr>
              <a:t>carmichaelii</a:t>
            </a:r>
            <a:r>
              <a:rPr lang="en-US" sz="2000" b="1" i="1" dirty="0" smtClean="0">
                <a:latin typeface="Arial" charset="0"/>
              </a:rPr>
              <a:t> </a:t>
            </a:r>
          </a:p>
          <a:p>
            <a:pPr lvl="0" algn="r" eaLnBrk="0" hangingPunct="0"/>
            <a:r>
              <a:rPr lang="en-US" sz="1800" dirty="0" smtClean="0">
                <a:latin typeface="Arial" charset="0"/>
              </a:rPr>
              <a:t>Radix, pretreated</a:t>
            </a:r>
          </a:p>
          <a:p>
            <a:pPr lvl="0" algn="r" eaLnBrk="0" hangingPunct="0"/>
            <a:r>
              <a:rPr lang="en-US" sz="1800" dirty="0" smtClean="0">
                <a:latin typeface="Arial" charset="0"/>
              </a:rPr>
              <a:t>Monarch drug</a:t>
            </a:r>
            <a:endParaRPr lang="en-US" sz="1800" dirty="0">
              <a:latin typeface="Arial" charset="0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2339752" y="1205335"/>
            <a:ext cx="2977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000" b="1" i="1" dirty="0" err="1" smtClean="0">
                <a:latin typeface="Arial" charset="0"/>
              </a:rPr>
              <a:t>Glycyrrhiza</a:t>
            </a:r>
            <a:r>
              <a:rPr lang="en-US" sz="2000" b="1" i="1" dirty="0" smtClean="0">
                <a:latin typeface="Arial" charset="0"/>
              </a:rPr>
              <a:t> </a:t>
            </a:r>
            <a:r>
              <a:rPr lang="en-US" sz="2000" b="1" i="1" dirty="0" err="1" smtClean="0">
                <a:latin typeface="Arial" charset="0"/>
              </a:rPr>
              <a:t>uralensis</a:t>
            </a:r>
            <a:endParaRPr lang="en-US" sz="2000" b="1" i="1" dirty="0" smtClean="0">
              <a:latin typeface="Arial" charset="0"/>
            </a:endParaRPr>
          </a:p>
          <a:p>
            <a:pPr lvl="0" eaLnBrk="0" hangingPunct="0"/>
            <a:r>
              <a:rPr lang="en-US" sz="1800" dirty="0" smtClean="0">
                <a:latin typeface="Arial" charset="0"/>
              </a:rPr>
              <a:t>Radix, pretreated</a:t>
            </a:r>
          </a:p>
          <a:p>
            <a:pPr lvl="0" eaLnBrk="0" hangingPunct="0"/>
            <a:r>
              <a:rPr lang="en-US" sz="1800" dirty="0" smtClean="0">
                <a:latin typeface="Arial" charset="0"/>
              </a:rPr>
              <a:t>Adjuvant and guiding </a:t>
            </a:r>
            <a:endParaRPr lang="en-US" sz="1800" dirty="0">
              <a:latin typeface="Arial" charset="0"/>
            </a:endParaRPr>
          </a:p>
        </p:txBody>
      </p:sp>
      <p:sp>
        <p:nvSpPr>
          <p:cNvPr id="63" name="Rechteck 62"/>
          <p:cNvSpPr/>
          <p:nvPr/>
        </p:nvSpPr>
        <p:spPr>
          <a:xfrm>
            <a:off x="2339752" y="4005064"/>
            <a:ext cx="3075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2000" b="1" i="1" dirty="0" err="1" smtClean="0">
                <a:latin typeface="Arial" charset="0"/>
              </a:rPr>
              <a:t>Zingiber</a:t>
            </a:r>
            <a:r>
              <a:rPr lang="en-US" sz="2000" b="1" i="1" dirty="0" smtClean="0">
                <a:latin typeface="Arial" charset="0"/>
              </a:rPr>
              <a:t> </a:t>
            </a:r>
            <a:r>
              <a:rPr lang="en-US" sz="2000" b="1" i="1" dirty="0" err="1" smtClean="0">
                <a:latin typeface="Arial" charset="0"/>
              </a:rPr>
              <a:t>officinale</a:t>
            </a:r>
            <a:endParaRPr lang="en-US" sz="2000" b="1" i="1" dirty="0" smtClean="0">
              <a:latin typeface="Arial" charset="0"/>
            </a:endParaRPr>
          </a:p>
          <a:p>
            <a:pPr lvl="0" eaLnBrk="0" hangingPunct="0"/>
            <a:r>
              <a:rPr lang="en-US" sz="1800" dirty="0" err="1" smtClean="0">
                <a:latin typeface="Arial" charset="0"/>
              </a:rPr>
              <a:t>Rhizoma</a:t>
            </a:r>
            <a:endParaRPr lang="en-US" sz="1800" dirty="0" smtClean="0">
              <a:latin typeface="Arial" charset="0"/>
            </a:endParaRPr>
          </a:p>
          <a:p>
            <a:pPr lvl="0" eaLnBrk="0" hangingPunct="0"/>
            <a:r>
              <a:rPr lang="en-US" sz="1800" dirty="0" smtClean="0">
                <a:latin typeface="Arial" charset="0"/>
              </a:rPr>
              <a:t>Minister drug</a:t>
            </a:r>
            <a:endParaRPr lang="en-US" sz="1800" dirty="0">
              <a:latin typeface="Arial" charset="0"/>
            </a:endParaRPr>
          </a:p>
        </p:txBody>
      </p:sp>
      <p:sp>
        <p:nvSpPr>
          <p:cNvPr id="64" name="Rechteck 63"/>
          <p:cNvSpPr/>
          <p:nvPr/>
        </p:nvSpPr>
        <p:spPr>
          <a:xfrm>
            <a:off x="3491880" y="5676928"/>
            <a:ext cx="3167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hangingPunct="0"/>
            <a:r>
              <a:rPr lang="en-US" sz="2000" b="1" i="1" dirty="0" err="1" smtClean="0">
                <a:latin typeface="Arial" charset="0"/>
              </a:rPr>
              <a:t>Cinnamomum</a:t>
            </a:r>
            <a:r>
              <a:rPr lang="en-US" sz="2000" b="1" i="1" dirty="0" smtClean="0">
                <a:latin typeface="Arial" charset="0"/>
              </a:rPr>
              <a:t> cassia</a:t>
            </a:r>
          </a:p>
          <a:p>
            <a:pPr lvl="0" algn="r" eaLnBrk="0" hangingPunct="0"/>
            <a:r>
              <a:rPr lang="en-US" sz="1800" dirty="0" smtClean="0">
                <a:latin typeface="Arial" charset="0"/>
              </a:rPr>
              <a:t>Cortex</a:t>
            </a:r>
          </a:p>
          <a:p>
            <a:pPr lvl="0" algn="r" eaLnBrk="0" hangingPunct="0"/>
            <a:r>
              <a:rPr lang="en-US" sz="1800" dirty="0" smtClean="0">
                <a:latin typeface="Arial" charset="0"/>
              </a:rPr>
              <a:t>Minister drug</a:t>
            </a:r>
            <a:endParaRPr lang="en-US" sz="1800" dirty="0">
              <a:latin typeface="Arial" charset="0"/>
            </a:endParaRPr>
          </a:p>
        </p:txBody>
      </p:sp>
      <p:sp>
        <p:nvSpPr>
          <p:cNvPr id="65" name="Rechteck 64"/>
          <p:cNvSpPr/>
          <p:nvPr/>
        </p:nvSpPr>
        <p:spPr>
          <a:xfrm>
            <a:off x="5088094" y="1205335"/>
            <a:ext cx="327334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8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6" name="Rechteck 65"/>
          <p:cNvSpPr/>
          <p:nvPr/>
        </p:nvSpPr>
        <p:spPr>
          <a:xfrm>
            <a:off x="3417049" y="2889772"/>
            <a:ext cx="327334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7" name="Rechteck 66"/>
          <p:cNvSpPr/>
          <p:nvPr/>
        </p:nvSpPr>
        <p:spPr>
          <a:xfrm>
            <a:off x="4748722" y="4005064"/>
            <a:ext cx="327334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8" name="Rechteck 67"/>
          <p:cNvSpPr/>
          <p:nvPr/>
        </p:nvSpPr>
        <p:spPr>
          <a:xfrm>
            <a:off x="3563888" y="5708866"/>
            <a:ext cx="327334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16/28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4" grpId="0"/>
      <p:bldP spid="65" grpId="0" animBg="1"/>
      <p:bldP spid="66" grpId="0" animBg="1"/>
      <p:bldP spid="67" grpId="0" animBg="1"/>
      <p:bldP spid="6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3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4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6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8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9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0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1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2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3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34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3315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i="1" dirty="0">
                <a:latin typeface="Arial" charset="0"/>
                <a:cs typeface="Times New Roman" pitchFamily="18" charset="0"/>
              </a:rPr>
              <a:t>Aconitum </a:t>
            </a:r>
            <a:r>
              <a:rPr lang="en-GB" b="1" i="1" dirty="0" err="1">
                <a:latin typeface="Arial" charset="0"/>
                <a:cs typeface="Times New Roman" pitchFamily="18" charset="0"/>
              </a:rPr>
              <a:t>carmichaelii</a:t>
            </a:r>
            <a:endParaRPr lang="en-GB" b="1" i="1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" name="Picture 2" descr="http://image.karneval-megastore.de/big/grabstein-rip-kreuz-halloween-deko-grau-halloween-dekoration-deko-halloweenparty-halloween-party-halloween-shop-dekorieren-guenstig-online-kauf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3136"/>
            <a:ext cx="1430798" cy="186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hteck 23"/>
          <p:cNvSpPr/>
          <p:nvPr/>
        </p:nvSpPr>
        <p:spPr>
          <a:xfrm>
            <a:off x="194817" y="1196752"/>
            <a:ext cx="49942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b="1" dirty="0" err="1" smtClean="0">
                <a:latin typeface="Arial" charset="0"/>
                <a:cs typeface="Times New Roman" pitchFamily="18" charset="0"/>
              </a:rPr>
              <a:t>Aconitine</a:t>
            </a:r>
            <a:endParaRPr lang="en-US" sz="300" dirty="0" smtClean="0">
              <a:latin typeface="Arial" charset="0"/>
              <a:cs typeface="Times New Roman" pitchFamily="18" charset="0"/>
            </a:endParaRPr>
          </a:p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      </a:t>
            </a:r>
          </a:p>
        </p:txBody>
      </p:sp>
      <p:pic>
        <p:nvPicPr>
          <p:cNvPr id="25" name="Picture 3" descr="C:\Users\karo\Desktop\Dissertation Desktop zusammengefasst\TCM Kräuter für Diss\verkleinert_für Diss verwendet\DSC072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190" y="4941168"/>
            <a:ext cx="2088232" cy="15661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karo\Desktop\Karoline_f_Vortrag\Figure_1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830" y="1484784"/>
            <a:ext cx="31184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hteck 26"/>
          <p:cNvSpPr/>
          <p:nvPr/>
        </p:nvSpPr>
        <p:spPr>
          <a:xfrm>
            <a:off x="251520" y="43201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-  Pretreatment </a:t>
            </a:r>
            <a:r>
              <a:rPr lang="en-US" sz="2000" dirty="0" smtClean="0">
                <a:latin typeface="Arial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two-step hydrolysis</a:t>
            </a:r>
            <a:endParaRPr lang="en-US" sz="2000" dirty="0"/>
          </a:p>
        </p:txBody>
      </p:sp>
      <p:sp>
        <p:nvSpPr>
          <p:cNvPr id="28" name="Rechteck 27"/>
          <p:cNvSpPr/>
          <p:nvPr/>
        </p:nvSpPr>
        <p:spPr>
          <a:xfrm>
            <a:off x="269643" y="364502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000" dirty="0" smtClean="0">
                <a:latin typeface="Arial" charset="0"/>
                <a:cs typeface="Times New Roman" pitchFamily="18" charset="0"/>
              </a:rPr>
              <a:t>- 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Diester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Arial" charset="0"/>
                <a:cs typeface="Times New Roman" pitchFamily="18" charset="0"/>
              </a:rPr>
              <a:t>diterpene</a:t>
            </a:r>
            <a:r>
              <a:rPr lang="en-US" sz="2000" dirty="0" smtClean="0">
                <a:latin typeface="Arial" charset="0"/>
                <a:cs typeface="Times New Roman" pitchFamily="18" charset="0"/>
              </a:rPr>
              <a:t> alkaloids (DDAs)</a:t>
            </a:r>
            <a:endParaRPr lang="en-US" sz="2000" dirty="0">
              <a:latin typeface="Arial" charset="0"/>
              <a:cs typeface="Times New Roman" pitchFamily="18" charset="0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6731997" y="1422123"/>
            <a:ext cx="1648369" cy="2717610"/>
            <a:chOff x="6750857" y="1424581"/>
            <a:chExt cx="1648369" cy="2717610"/>
          </a:xfrm>
        </p:grpSpPr>
        <p:sp>
          <p:nvSpPr>
            <p:cNvPr id="30" name="Ellipse 29"/>
            <p:cNvSpPr/>
            <p:nvPr/>
          </p:nvSpPr>
          <p:spPr>
            <a:xfrm rot="19811576">
              <a:off x="7279673" y="2857593"/>
              <a:ext cx="1119553" cy="12845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/>
            <p:cNvSpPr/>
            <p:nvPr/>
          </p:nvSpPr>
          <p:spPr>
            <a:xfrm rot="19811576">
              <a:off x="6750857" y="1424581"/>
              <a:ext cx="787903" cy="77512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Gerade Verbindung 31"/>
            <p:cNvCxnSpPr/>
            <p:nvPr/>
          </p:nvCxnSpPr>
          <p:spPr>
            <a:xfrm flipV="1">
              <a:off x="7376970" y="2736320"/>
              <a:ext cx="604643" cy="315688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7089869" y="2093308"/>
              <a:ext cx="453635" cy="251491"/>
            </a:xfrm>
            <a:prstGeom prst="line">
              <a:avLst/>
            </a:prstGeom>
            <a:ln w="381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en 33"/>
          <p:cNvGrpSpPr/>
          <p:nvPr/>
        </p:nvGrpSpPr>
        <p:grpSpPr>
          <a:xfrm>
            <a:off x="437269" y="1800711"/>
            <a:ext cx="4350755" cy="1566174"/>
            <a:chOff x="438175" y="1766166"/>
            <a:chExt cx="4350755" cy="1566174"/>
          </a:xfrm>
        </p:grpSpPr>
        <p:pic>
          <p:nvPicPr>
            <p:cNvPr id="35" name="Picture 3" descr="C:\Users\karo\Desktop\Dissertation Desktop zusammengefasst\TCM Kräuter für Diss\verkleinert_für Diss verwendet\DSC07241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698" y="1766166"/>
              <a:ext cx="2088232" cy="15661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Aconitum napellus - Blauer Eisenhut , tötlich giftig !! von Velten Feurich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75" y="1766166"/>
              <a:ext cx="2088232" cy="156617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hteck 36"/>
          <p:cNvSpPr/>
          <p:nvPr/>
        </p:nvSpPr>
        <p:spPr>
          <a:xfrm>
            <a:off x="4427984" y="5047146"/>
            <a:ext cx="406794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Improper pretreatment </a:t>
            </a:r>
          </a:p>
          <a:p>
            <a:pPr algn="ctr">
              <a:defRPr/>
            </a:pPr>
            <a:endParaRPr lang="en-US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(fatal) Poisonings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Gruppieren 37"/>
          <p:cNvGrpSpPr/>
          <p:nvPr/>
        </p:nvGrpSpPr>
        <p:grpSpPr>
          <a:xfrm>
            <a:off x="5292080" y="5056990"/>
            <a:ext cx="2780968" cy="1417876"/>
            <a:chOff x="6637283" y="4304265"/>
            <a:chExt cx="2780968" cy="1417876"/>
          </a:xfrm>
        </p:grpSpPr>
        <p:sp>
          <p:nvSpPr>
            <p:cNvPr id="39" name="Rechteck 38"/>
            <p:cNvSpPr/>
            <p:nvPr/>
          </p:nvSpPr>
          <p:spPr>
            <a:xfrm>
              <a:off x="6637283" y="4304265"/>
              <a:ext cx="2780968" cy="1417876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1200"/>
                </a:spcBef>
                <a:defRPr/>
              </a:pPr>
              <a:endParaRPr lang="de-D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0" name="Gerade Verbindung mit Pfeil 39"/>
            <p:cNvCxnSpPr/>
            <p:nvPr/>
          </p:nvCxnSpPr>
          <p:spPr>
            <a:xfrm>
              <a:off x="8077200" y="4797151"/>
              <a:ext cx="0" cy="4321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17/28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"/>
          <p:cNvSpPr>
            <a:spLocks noChangeArrowheads="1"/>
          </p:cNvSpPr>
          <p:nvPr/>
        </p:nvSpPr>
        <p:spPr bwMode="auto">
          <a:xfrm>
            <a:off x="2286000" y="29781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9" name="Rechteck 10"/>
          <p:cNvSpPr>
            <a:spLocks noChangeArrowheads="1"/>
          </p:cNvSpPr>
          <p:nvPr/>
        </p:nvSpPr>
        <p:spPr bwMode="auto">
          <a:xfrm>
            <a:off x="234950" y="990600"/>
            <a:ext cx="88709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b="1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de-AT" altLang="de-DE" sz="2000">
                <a:solidFill>
                  <a:srgbClr val="3333CC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	          </a:t>
            </a: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30" name="Picture 2" descr="C:\Users\karo\Desktop\Karoline_f_Vortrag\Figure_2_vortrag_A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412875"/>
            <a:ext cx="41036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C:\Users\karo\Desktop\Karoline_f_Vortrag\Figure_2_vortrag_A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240088"/>
            <a:ext cx="41036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47"/>
          <p:cNvSpPr txBox="1">
            <a:spLocks noChangeArrowheads="1"/>
          </p:cNvSpPr>
          <p:nvPr/>
        </p:nvSpPr>
        <p:spPr bwMode="auto">
          <a:xfrm>
            <a:off x="4787900" y="2319338"/>
            <a:ext cx="431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b="1" dirty="0" err="1">
                <a:latin typeface="Arial" charset="0"/>
              </a:rPr>
              <a:t>Untreated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i="1" dirty="0">
                <a:latin typeface="Arial" charset="0"/>
              </a:rPr>
              <a:t>A. </a:t>
            </a:r>
            <a:r>
              <a:rPr lang="de-AT" altLang="de-DE" sz="2000" i="1" dirty="0" err="1">
                <a:latin typeface="Arial" charset="0"/>
              </a:rPr>
              <a:t>carmichaelii</a:t>
            </a:r>
            <a:endParaRPr lang="en-US" altLang="de-DE" sz="2000" i="1" dirty="0">
              <a:latin typeface="Arial" charset="0"/>
            </a:endParaRPr>
          </a:p>
        </p:txBody>
      </p:sp>
      <p:sp>
        <p:nvSpPr>
          <p:cNvPr id="33" name="Rechteck 7"/>
          <p:cNvSpPr>
            <a:spLocks noChangeArrowheads="1"/>
          </p:cNvSpPr>
          <p:nvPr/>
        </p:nvSpPr>
        <p:spPr bwMode="auto">
          <a:xfrm>
            <a:off x="1047565" y="981075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b="1" dirty="0" smtClean="0">
                <a:latin typeface="Arial" charset="0"/>
              </a:rPr>
              <a:t>HPLC</a:t>
            </a:r>
            <a:endParaRPr lang="en-US" altLang="de-DE" dirty="0"/>
          </a:p>
        </p:txBody>
      </p:sp>
      <p:sp>
        <p:nvSpPr>
          <p:cNvPr id="34" name="Textfeld 56"/>
          <p:cNvSpPr txBox="1">
            <a:spLocks noChangeArrowheads="1"/>
          </p:cNvSpPr>
          <p:nvPr/>
        </p:nvSpPr>
        <p:spPr bwMode="auto">
          <a:xfrm>
            <a:off x="4791075" y="4119563"/>
            <a:ext cx="431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b="1" dirty="0" err="1">
                <a:latin typeface="Arial" charset="0"/>
              </a:rPr>
              <a:t>Pretreated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i="1" dirty="0">
                <a:latin typeface="Arial" charset="0"/>
              </a:rPr>
              <a:t>A. </a:t>
            </a:r>
            <a:r>
              <a:rPr lang="de-AT" altLang="de-DE" sz="2000" i="1" dirty="0" err="1">
                <a:latin typeface="Arial" charset="0"/>
              </a:rPr>
              <a:t>carmichaelii</a:t>
            </a:r>
            <a:endParaRPr lang="en-US" altLang="de-DE" sz="2000" i="1" dirty="0">
              <a:latin typeface="Arial" charset="0"/>
            </a:endParaRPr>
          </a:p>
        </p:txBody>
      </p:sp>
      <p:grpSp>
        <p:nvGrpSpPr>
          <p:cNvPr id="35" name="Gruppieren 34"/>
          <p:cNvGrpSpPr>
            <a:grpSpLocks/>
          </p:cNvGrpSpPr>
          <p:nvPr/>
        </p:nvGrpSpPr>
        <p:grpSpPr bwMode="auto">
          <a:xfrm>
            <a:off x="3492500" y="1587500"/>
            <a:ext cx="3023716" cy="3101975"/>
            <a:chOff x="3491880" y="1622556"/>
            <a:chExt cx="3023864" cy="3102588"/>
          </a:xfrm>
        </p:grpSpPr>
        <p:sp>
          <p:nvSpPr>
            <p:cNvPr id="36" name="Rechteck 35"/>
            <p:cNvSpPr/>
            <p:nvPr/>
          </p:nvSpPr>
          <p:spPr>
            <a:xfrm>
              <a:off x="3491880" y="1914714"/>
              <a:ext cx="287352" cy="28104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7" name="Rectangle 3"/>
            <p:cNvSpPr>
              <a:spLocks noChangeArrowheads="1"/>
            </p:cNvSpPr>
            <p:nvPr/>
          </p:nvSpPr>
          <p:spPr bwMode="auto">
            <a:xfrm>
              <a:off x="4808193" y="1622556"/>
              <a:ext cx="1707551" cy="72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de-AT" altLang="de-DE" sz="1800" dirty="0" err="1">
                  <a:latin typeface="Arial" charset="0"/>
                  <a:cs typeface="Times New Roman" pitchFamily="18" charset="0"/>
                  <a:sym typeface="Wingdings" pitchFamily="2" charset="2"/>
                </a:rPr>
                <a:t>Lyophylized</a:t>
              </a:r>
              <a:r>
                <a:rPr lang="de-AT" altLang="de-DE" sz="1800" dirty="0">
                  <a:latin typeface="Arial" charset="0"/>
                  <a:cs typeface="Times New Roman" pitchFamily="18" charset="0"/>
                  <a:sym typeface="Wingdings" pitchFamily="2" charset="2"/>
                </a:rPr>
                <a:t> :</a:t>
              </a:r>
            </a:p>
            <a:p>
              <a:pPr>
                <a:spcBef>
                  <a:spcPts val="600"/>
                </a:spcBef>
              </a:pPr>
              <a:r>
                <a:rPr lang="de-AT" altLang="de-DE" sz="1800" dirty="0">
                  <a:latin typeface="Arial" charset="0"/>
                  <a:cs typeface="Times New Roman" pitchFamily="18" charset="0"/>
                  <a:sym typeface="Wingdings" pitchFamily="2" charset="2"/>
                </a:rPr>
                <a:t>0.62 µg/mg </a:t>
              </a:r>
            </a:p>
          </p:txBody>
        </p:sp>
        <p:sp>
          <p:nvSpPr>
            <p:cNvPr id="38" name="Rectangle 3"/>
            <p:cNvSpPr>
              <a:spLocks noChangeArrowheads="1"/>
            </p:cNvSpPr>
            <p:nvPr/>
          </p:nvSpPr>
          <p:spPr bwMode="auto">
            <a:xfrm>
              <a:off x="4787467" y="3792195"/>
              <a:ext cx="16874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de-AT" altLang="de-DE" sz="1800" dirty="0">
                  <a:latin typeface="Arial" charset="0"/>
                  <a:cs typeface="Times New Roman" pitchFamily="18" charset="0"/>
                </a:rPr>
                <a:t>Not </a:t>
              </a:r>
              <a:r>
                <a:rPr lang="de-AT" altLang="de-DE" sz="1800" dirty="0" err="1">
                  <a:latin typeface="Arial" charset="0"/>
                  <a:cs typeface="Times New Roman" pitchFamily="18" charset="0"/>
                </a:rPr>
                <a:t>detectable</a:t>
              </a:r>
              <a:endParaRPr lang="de-AT" altLang="de-DE" sz="1800" dirty="0">
                <a:latin typeface="Arial" charset="0"/>
                <a:cs typeface="Times New Roman" pitchFamily="18" charset="0"/>
              </a:endParaRPr>
            </a:p>
          </p:txBody>
        </p:sp>
      </p:grpSp>
      <p:grpSp>
        <p:nvGrpSpPr>
          <p:cNvPr id="39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40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2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5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7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3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Rechteck 54"/>
          <p:cNvSpPr/>
          <p:nvPr/>
        </p:nvSpPr>
        <p:spPr>
          <a:xfrm>
            <a:off x="3528157" y="2060848"/>
            <a:ext cx="216024" cy="24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Rechteck 55"/>
          <p:cNvSpPr/>
          <p:nvPr/>
        </p:nvSpPr>
        <p:spPr>
          <a:xfrm>
            <a:off x="3013510" y="1387445"/>
            <a:ext cx="184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Aconitine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i="1" dirty="0">
                <a:latin typeface="Arial" charset="0"/>
                <a:cs typeface="Times New Roman" pitchFamily="18" charset="0"/>
              </a:rPr>
              <a:t>Aconitum </a:t>
            </a:r>
            <a:r>
              <a:rPr lang="en-GB" b="1" i="1" dirty="0" err="1">
                <a:latin typeface="Arial" charset="0"/>
                <a:cs typeface="Times New Roman" pitchFamily="18" charset="0"/>
              </a:rPr>
              <a:t>carmichaelii</a:t>
            </a:r>
            <a:endParaRPr lang="en-GB" b="1" i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18/28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eck 19"/>
          <p:cNvSpPr>
            <a:spLocks noChangeArrowheads="1"/>
          </p:cNvSpPr>
          <p:nvPr/>
        </p:nvSpPr>
        <p:spPr bwMode="auto">
          <a:xfrm>
            <a:off x="2286000" y="297815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5" name="Rechteck 20"/>
          <p:cNvSpPr>
            <a:spLocks noChangeArrowheads="1"/>
          </p:cNvSpPr>
          <p:nvPr/>
        </p:nvSpPr>
        <p:spPr bwMode="auto">
          <a:xfrm>
            <a:off x="234950" y="990600"/>
            <a:ext cx="88709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b="1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de-AT" altLang="de-DE" sz="2000">
                <a:solidFill>
                  <a:srgbClr val="3333CC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	          </a:t>
            </a: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26" name="Picture 2" descr="C:\Users\karo\Desktop\Karoline_f_Vortrag\Figure_2_vortrag_A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1412875"/>
            <a:ext cx="4103688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karo\Desktop\Karoline_f_Vortrag\Figure_2_vortrag_A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240088"/>
            <a:ext cx="41036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C:\Users\karo\Desktop\Karoline_f_Vortrag\Figure_2_vortrag_A4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5022850"/>
            <a:ext cx="407987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4"/>
          <p:cNvSpPr txBox="1">
            <a:spLocks noChangeArrowheads="1"/>
          </p:cNvSpPr>
          <p:nvPr/>
        </p:nvSpPr>
        <p:spPr bwMode="auto">
          <a:xfrm>
            <a:off x="4787900" y="2319338"/>
            <a:ext cx="431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b="1">
                <a:latin typeface="Arial" charset="0"/>
              </a:rPr>
              <a:t>Untreated</a:t>
            </a:r>
            <a:r>
              <a:rPr lang="de-AT" altLang="de-DE" sz="2000">
                <a:latin typeface="Arial" charset="0"/>
              </a:rPr>
              <a:t> </a:t>
            </a:r>
            <a:r>
              <a:rPr lang="de-AT" altLang="de-DE" sz="2000" i="1">
                <a:latin typeface="Arial" charset="0"/>
              </a:rPr>
              <a:t>A. carmichaelii</a:t>
            </a:r>
            <a:endParaRPr lang="en-US" altLang="de-DE" sz="2000" i="1">
              <a:latin typeface="Arial" charset="0"/>
            </a:endParaRPr>
          </a:p>
        </p:txBody>
      </p:sp>
      <p:sp>
        <p:nvSpPr>
          <p:cNvPr id="31" name="Textfeld 26"/>
          <p:cNvSpPr txBox="1">
            <a:spLocks noChangeArrowheads="1"/>
          </p:cNvSpPr>
          <p:nvPr/>
        </p:nvSpPr>
        <p:spPr bwMode="auto">
          <a:xfrm>
            <a:off x="4791075" y="4119563"/>
            <a:ext cx="431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b="1">
                <a:latin typeface="Arial" charset="0"/>
              </a:rPr>
              <a:t>Pretreated</a:t>
            </a:r>
            <a:r>
              <a:rPr lang="de-AT" altLang="de-DE" sz="2000">
                <a:latin typeface="Arial" charset="0"/>
              </a:rPr>
              <a:t> </a:t>
            </a:r>
            <a:r>
              <a:rPr lang="de-AT" altLang="de-DE" sz="2000" i="1">
                <a:latin typeface="Arial" charset="0"/>
              </a:rPr>
              <a:t>A. carmichaelii</a:t>
            </a:r>
            <a:endParaRPr lang="en-US" altLang="de-DE" sz="2000" i="1">
              <a:latin typeface="Arial" charset="0"/>
            </a:endParaRPr>
          </a:p>
        </p:txBody>
      </p:sp>
      <p:sp>
        <p:nvSpPr>
          <p:cNvPr id="32" name="Textfeld 27"/>
          <p:cNvSpPr txBox="1">
            <a:spLocks noChangeArrowheads="1"/>
          </p:cNvSpPr>
          <p:nvPr/>
        </p:nvSpPr>
        <p:spPr bwMode="auto">
          <a:xfrm>
            <a:off x="4787900" y="5680075"/>
            <a:ext cx="431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b="1">
                <a:latin typeface="Arial" charset="0"/>
              </a:rPr>
              <a:t>Si Ni Tang </a:t>
            </a:r>
          </a:p>
          <a:p>
            <a:pPr eaLnBrk="1" hangingPunct="1"/>
            <a:r>
              <a:rPr lang="de-AT" altLang="de-DE" sz="2000">
                <a:latin typeface="Arial" charset="0"/>
              </a:rPr>
              <a:t>with </a:t>
            </a:r>
            <a:r>
              <a:rPr lang="de-AT" altLang="de-DE" sz="2000" b="1">
                <a:latin typeface="Arial" charset="0"/>
              </a:rPr>
              <a:t>untreated</a:t>
            </a:r>
            <a:r>
              <a:rPr lang="de-AT" altLang="de-DE" sz="2000">
                <a:latin typeface="Arial" charset="0"/>
              </a:rPr>
              <a:t> </a:t>
            </a:r>
            <a:r>
              <a:rPr lang="de-AT" altLang="de-DE" sz="2000" i="1">
                <a:latin typeface="Arial" charset="0"/>
              </a:rPr>
              <a:t>A. carmichaelii</a:t>
            </a:r>
            <a:endParaRPr lang="en-US" altLang="de-DE" sz="2000" i="1">
              <a:latin typeface="Arial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3492500" y="1878013"/>
            <a:ext cx="287338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787900" y="5328722"/>
            <a:ext cx="2301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AT" altLang="de-DE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Not </a:t>
            </a:r>
            <a:r>
              <a:rPr lang="de-AT" altLang="de-DE" sz="1800" b="1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detectable</a:t>
            </a:r>
            <a:endParaRPr lang="de-AT" altLang="de-DE" sz="1800" b="1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4808538" y="1587500"/>
            <a:ext cx="170815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AT" altLang="de-DE" sz="1800">
                <a:latin typeface="Arial" charset="0"/>
                <a:cs typeface="Times New Roman" pitchFamily="18" charset="0"/>
                <a:sym typeface="Wingdings" pitchFamily="2" charset="2"/>
              </a:rPr>
              <a:t>Lyophylized :</a:t>
            </a:r>
          </a:p>
          <a:p>
            <a:pPr>
              <a:spcBef>
                <a:spcPts val="600"/>
              </a:spcBef>
            </a:pPr>
            <a:r>
              <a:rPr lang="de-AT" altLang="de-DE" sz="1800">
                <a:latin typeface="Arial" charset="0"/>
                <a:cs typeface="Times New Roman" pitchFamily="18" charset="0"/>
                <a:sym typeface="Wingdings" pitchFamily="2" charset="2"/>
              </a:rPr>
              <a:t>0.62 µg/mg 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4788024" y="3757613"/>
            <a:ext cx="16875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de-AT" altLang="de-DE" sz="1800" dirty="0">
                <a:latin typeface="Arial" charset="0"/>
                <a:cs typeface="Times New Roman" pitchFamily="18" charset="0"/>
              </a:rPr>
              <a:t>Not </a:t>
            </a:r>
            <a:r>
              <a:rPr lang="de-AT" altLang="de-DE" sz="1800" dirty="0" err="1">
                <a:latin typeface="Arial" charset="0"/>
                <a:cs typeface="Times New Roman" pitchFamily="18" charset="0"/>
              </a:rPr>
              <a:t>detectable</a:t>
            </a:r>
            <a:endParaRPr lang="de-AT" altLang="de-DE" sz="1800" dirty="0">
              <a:latin typeface="Arial" charset="0"/>
              <a:cs typeface="Times New Roman" pitchFamily="18" charset="0"/>
            </a:endParaRPr>
          </a:p>
        </p:txBody>
      </p:sp>
      <p:grpSp>
        <p:nvGrpSpPr>
          <p:cNvPr id="37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8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0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2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4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5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6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7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1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hteck 7"/>
          <p:cNvSpPr>
            <a:spLocks noChangeArrowheads="1"/>
          </p:cNvSpPr>
          <p:nvPr/>
        </p:nvSpPr>
        <p:spPr bwMode="auto">
          <a:xfrm>
            <a:off x="1047565" y="981075"/>
            <a:ext cx="1023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b="1" dirty="0" smtClean="0">
                <a:latin typeface="Arial" charset="0"/>
              </a:rPr>
              <a:t>HPLC</a:t>
            </a:r>
            <a:endParaRPr lang="en-US" altLang="de-DE" dirty="0"/>
          </a:p>
        </p:txBody>
      </p:sp>
      <p:sp>
        <p:nvSpPr>
          <p:cNvPr id="54" name="Rechteck 53"/>
          <p:cNvSpPr/>
          <p:nvPr/>
        </p:nvSpPr>
        <p:spPr>
          <a:xfrm>
            <a:off x="3528157" y="2060848"/>
            <a:ext cx="216024" cy="249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5" name="Rechteck 54"/>
          <p:cNvSpPr/>
          <p:nvPr/>
        </p:nvSpPr>
        <p:spPr>
          <a:xfrm>
            <a:off x="3013510" y="1387445"/>
            <a:ext cx="18465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50000"/>
              </a:spcBef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Aconitine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i="1" dirty="0">
                <a:latin typeface="Arial" charset="0"/>
                <a:cs typeface="Times New Roman" pitchFamily="18" charset="0"/>
              </a:rPr>
              <a:t>Aconitum </a:t>
            </a:r>
            <a:r>
              <a:rPr lang="en-GB" b="1" i="1" dirty="0" err="1">
                <a:latin typeface="Arial" charset="0"/>
                <a:cs typeface="Times New Roman" pitchFamily="18" charset="0"/>
              </a:rPr>
              <a:t>carmichaelii</a:t>
            </a:r>
            <a:endParaRPr lang="en-GB" b="1" i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18/28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7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105" name="Rectangle 18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106" name="Rectangle 19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107" name="Rectangle 20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08" name="Rectangle 21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09" name="Rectangle 22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0" name="Rectangle 23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1" name="Rectangle 24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2" name="Rectangle 25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3" name="Rectangle 26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4" name="Rectangle 27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5" name="Rectangle 28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6" name="Rectangle 29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17" name="Rectangle 30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3075" name="Picture 31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32"/>
          <p:cNvSpPr txBox="1">
            <a:spLocks noChangeArrowheads="1"/>
          </p:cNvSpPr>
          <p:nvPr/>
        </p:nvSpPr>
        <p:spPr bwMode="auto">
          <a:xfrm>
            <a:off x="152399" y="2286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latin typeface="Arial" charset="0"/>
                <a:cs typeface="Times New Roman" pitchFamily="18" charset="0"/>
              </a:rPr>
              <a:t>Natural Products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in Green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Chemistry …</a:t>
            </a:r>
            <a:endParaRPr lang="en-US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082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02/28</a:t>
            </a:r>
            <a:endParaRPr lang="en-US" sz="1600" dirty="0">
              <a:latin typeface="Arial" charset="0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321060" y="3964297"/>
            <a:ext cx="87154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… but hide some risks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- False chemical structures (decomposition)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Erroneous plant identification</a:t>
            </a: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Herbal interaction (e.g. complex formation)</a:t>
            </a:r>
          </a:p>
        </p:txBody>
      </p:sp>
      <p:sp>
        <p:nvSpPr>
          <p:cNvPr id="47" name="Rechteck 46"/>
          <p:cNvSpPr/>
          <p:nvPr/>
        </p:nvSpPr>
        <p:spPr>
          <a:xfrm>
            <a:off x="321060" y="1300001"/>
            <a:ext cx="8715436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… are highly appreciable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in Pharmaceutical Science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- </a:t>
            </a:r>
            <a:r>
              <a:rPr lang="en-GB" dirty="0" smtClean="0">
                <a:latin typeface="Arial" charset="0"/>
                <a:sym typeface="Symbol" pitchFamily="18" charset="2"/>
              </a:rPr>
              <a:t>in Crop Science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- in Food Science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in several other applications</a:t>
            </a:r>
            <a:endParaRPr lang="en-GB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2345154" y="5877272"/>
            <a:ext cx="4357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… or valuable properties!?</a:t>
            </a:r>
            <a:endParaRPr lang="en-GB" b="1" dirty="0" smtClean="0">
              <a:latin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19"/>
          <p:cNvSpPr>
            <a:spLocks noChangeArrowheads="1"/>
          </p:cNvSpPr>
          <p:nvPr/>
        </p:nvSpPr>
        <p:spPr bwMode="auto">
          <a:xfrm>
            <a:off x="2286000" y="30130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27" name="Picture 2" descr="C:\Users\karo\Desktop\Karoline_f_Vortrag\Figure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101975"/>
            <a:ext cx="23161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karo\Desktop\Karoline_f_Vortrag\Strukturformeln\Cinnamaldehy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246688"/>
            <a:ext cx="11541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244475" y="5940425"/>
            <a:ext cx="184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Cinnamaldehyde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766763" y="6496050"/>
            <a:ext cx="2868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4-Methoxy-cinnamaldehyde</a:t>
            </a:r>
            <a:endParaRPr lang="en-US" altLang="de-DE" sz="16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1" name="Picture 3" descr="C:\Users\karo\Desktop\Karoline_f_Vortrag\Strukturformeln\Eugen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6165850"/>
            <a:ext cx="115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Users\karo\Desktop\Karoline_f_Vortrag\Strukturformeln\Ginger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95725"/>
            <a:ext cx="2919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66763" y="4398963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8-Gingerol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4" name="Picture 5" descr="C:\Users\karo\Desktop\Karoline_f_Vortrag\Strukturformeln\Methoxy-cinnamaldehy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826125"/>
            <a:ext cx="13636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C:\Users\karo\Desktop\Karoline_f_Vortrag\Strukturformeln\Liquiritigen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74925"/>
            <a:ext cx="18256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7904163" y="3314700"/>
            <a:ext cx="1474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Liquiritigenin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7" name="Picture 7" descr="C:\Users\karo\Desktop\Karoline_f_Vortrag\Strukturformeln\Liquirit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090613"/>
            <a:ext cx="18764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689475" y="1658938"/>
            <a:ext cx="1366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Liquiritin</a:t>
            </a:r>
            <a:endParaRPr lang="en-US" altLang="de-DE" sz="16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9" name="Picture 8" descr="C:\Users\karo\Desktop\Karoline_f_Vortrag\Strukturformeln\Shoga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28913"/>
            <a:ext cx="28670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827088" y="3233738"/>
            <a:ext cx="1479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6-Shogaol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1" name="Picture 9" descr="C:\Users\karo\Desktop\Karoline_f_Vortrag\Strukturformeln\Isoliquiriti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311275"/>
            <a:ext cx="18462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7172325" y="1852613"/>
            <a:ext cx="1590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Isoliquiritin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3" name="Picture 10" descr="C:\Users\karo\Desktop\Karoline_f_Vortrag\Strukturformeln\Licochalcone 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245100"/>
            <a:ext cx="18542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1" descr="C:\Users\karo\Desktop\Karoline_f_Vortrag\Strukturformeln\Isoliquiritigen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016375"/>
            <a:ext cx="1830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2" descr="C:\Users\karo\Desktop\Karoline_f_Vortrag\Strukturformeln\glycyrrhiz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316038"/>
            <a:ext cx="23764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07950" y="1412875"/>
            <a:ext cx="198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Glycyrrhizic</a:t>
            </a:r>
            <a:r>
              <a:rPr lang="de-AT" altLang="de-DE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acid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7459663" y="5940425"/>
            <a:ext cx="164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Licochalkon A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4932363" y="6415088"/>
            <a:ext cx="10048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Eugenol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7739063" y="4799013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Isoliquiritigenin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50" name="Gerade Verbindung mit Pfeil 49"/>
          <p:cNvCxnSpPr/>
          <p:nvPr/>
        </p:nvCxnSpPr>
        <p:spPr>
          <a:xfrm>
            <a:off x="4670425" y="2255838"/>
            <a:ext cx="92075" cy="63817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5537200" y="2460625"/>
            <a:ext cx="560388" cy="80168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5951538" y="3367088"/>
            <a:ext cx="855662" cy="23336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5937250" y="4175125"/>
            <a:ext cx="806450" cy="9842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>
            <a:off x="5778500" y="4978400"/>
            <a:ext cx="482600" cy="531813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>
            <a:off x="3208338" y="2560638"/>
            <a:ext cx="906462" cy="65246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39" idx="3"/>
          </p:cNvCxnSpPr>
          <p:nvPr/>
        </p:nvCxnSpPr>
        <p:spPr>
          <a:xfrm>
            <a:off x="2994025" y="3262313"/>
            <a:ext cx="841375" cy="25241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3124200" y="3989388"/>
            <a:ext cx="704850" cy="12223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/>
          <p:cNvSpPr/>
          <p:nvPr/>
        </p:nvSpPr>
        <p:spPr>
          <a:xfrm>
            <a:off x="3440113" y="4438650"/>
            <a:ext cx="1554162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9" name="Textfeld 54"/>
          <p:cNvSpPr txBox="1">
            <a:spLocks noChangeArrowheads="1"/>
          </p:cNvSpPr>
          <p:nvPr/>
        </p:nvSpPr>
        <p:spPr bwMode="auto">
          <a:xfrm>
            <a:off x="4067175" y="4398963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 b="1">
                <a:solidFill>
                  <a:schemeClr val="accent2"/>
                </a:solidFill>
                <a:latin typeface="Arial" charset="0"/>
              </a:rPr>
              <a:t>Aconitine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0" name="Gerade Verbindung mit Pfeil 59"/>
          <p:cNvCxnSpPr/>
          <p:nvPr/>
        </p:nvCxnSpPr>
        <p:spPr>
          <a:xfrm flipH="1">
            <a:off x="2468563" y="4787900"/>
            <a:ext cx="1192212" cy="50958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H="1">
            <a:off x="3490913" y="4978400"/>
            <a:ext cx="576262" cy="85090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>
            <a:off x="4751388" y="5092700"/>
            <a:ext cx="11112" cy="91122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64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5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6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8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1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2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3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4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5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6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77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pitchFamily="18" charset="0"/>
              </a:rPr>
              <a:t>Herbal </a:t>
            </a:r>
            <a:r>
              <a:rPr lang="en-GB" b="1" dirty="0" smtClean="0">
                <a:latin typeface="Arial" charset="0"/>
                <a:cs typeface="Times New Roman" pitchFamily="18" charset="0"/>
              </a:rPr>
              <a:t>Interaction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81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19/28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6" grpId="0"/>
      <p:bldP spid="38" grpId="0"/>
      <p:bldP spid="40" grpId="0"/>
      <p:bldP spid="42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19"/>
          <p:cNvSpPr>
            <a:spLocks noChangeArrowheads="1"/>
          </p:cNvSpPr>
          <p:nvPr/>
        </p:nvSpPr>
        <p:spPr bwMode="auto">
          <a:xfrm>
            <a:off x="2286000" y="30130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2" name="Picture 2" descr="C:\Users\karo\Desktop\Karoline_f_Vortrag\Figure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3101975"/>
            <a:ext cx="23161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karo\Desktop\Karoline_f_Vortrag\Strukturformeln\Cinnamaldehy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5246688"/>
            <a:ext cx="11541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22"/>
          <p:cNvSpPr txBox="1">
            <a:spLocks noChangeArrowheads="1"/>
          </p:cNvSpPr>
          <p:nvPr/>
        </p:nvSpPr>
        <p:spPr bwMode="auto">
          <a:xfrm>
            <a:off x="244475" y="5940425"/>
            <a:ext cx="184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Cinnamaldehyde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5" name="Textfeld 23"/>
          <p:cNvSpPr txBox="1">
            <a:spLocks noChangeArrowheads="1"/>
          </p:cNvSpPr>
          <p:nvPr/>
        </p:nvSpPr>
        <p:spPr bwMode="auto">
          <a:xfrm>
            <a:off x="766763" y="6496050"/>
            <a:ext cx="28686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4-Methoxy-cinnamaldehyde</a:t>
            </a:r>
            <a:endParaRPr lang="en-US" altLang="de-DE" sz="16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6" name="Picture 3" descr="C:\Users\karo\Desktop\Karoline_f_Vortrag\Strukturformeln\Eugeno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6165850"/>
            <a:ext cx="1150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C:\Users\karo\Desktop\Karoline_f_Vortrag\Strukturformeln\Gingero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95725"/>
            <a:ext cx="2919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feld 26"/>
          <p:cNvSpPr txBox="1">
            <a:spLocks noChangeArrowheads="1"/>
          </p:cNvSpPr>
          <p:nvPr/>
        </p:nvSpPr>
        <p:spPr bwMode="auto">
          <a:xfrm>
            <a:off x="766763" y="4398963"/>
            <a:ext cx="172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8-Gingerol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39" name="Picture 5" descr="C:\Users\karo\Desktop\Karoline_f_Vortrag\Strukturformeln\Methoxy-cinnamaldehyd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826125"/>
            <a:ext cx="136366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C:\Users\karo\Desktop\Karoline_f_Vortrag\Strukturformeln\Liquiritigen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574925"/>
            <a:ext cx="182562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feld 29"/>
          <p:cNvSpPr txBox="1">
            <a:spLocks noChangeArrowheads="1"/>
          </p:cNvSpPr>
          <p:nvPr/>
        </p:nvSpPr>
        <p:spPr bwMode="auto">
          <a:xfrm>
            <a:off x="7904163" y="3314700"/>
            <a:ext cx="1474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Liquiritigenin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45" name="Picture 7" descr="C:\Users\karo\Desktop\Karoline_f_Vortrag\Strukturformeln\Liquirit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090613"/>
            <a:ext cx="18764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feld 31"/>
          <p:cNvSpPr txBox="1">
            <a:spLocks noChangeArrowheads="1"/>
          </p:cNvSpPr>
          <p:nvPr/>
        </p:nvSpPr>
        <p:spPr bwMode="auto">
          <a:xfrm>
            <a:off x="4689475" y="1658938"/>
            <a:ext cx="1366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Liquiritin</a:t>
            </a:r>
            <a:endParaRPr lang="en-US" altLang="de-DE" sz="1600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0" name="Picture 8" descr="C:\Users\karo\Desktop\Karoline_f_Vortrag\Strukturformeln\Shoga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728913"/>
            <a:ext cx="28670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feld 33"/>
          <p:cNvSpPr txBox="1">
            <a:spLocks noChangeArrowheads="1"/>
          </p:cNvSpPr>
          <p:nvPr/>
        </p:nvSpPr>
        <p:spPr bwMode="auto">
          <a:xfrm>
            <a:off x="827088" y="3233738"/>
            <a:ext cx="1479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6-Shogaol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2" name="Picture 9" descr="C:\Users\karo\Desktop\Karoline_f_Vortrag\Strukturformeln\Isoliquiriti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311275"/>
            <a:ext cx="184626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feld 35"/>
          <p:cNvSpPr txBox="1">
            <a:spLocks noChangeArrowheads="1"/>
          </p:cNvSpPr>
          <p:nvPr/>
        </p:nvSpPr>
        <p:spPr bwMode="auto">
          <a:xfrm>
            <a:off x="7172325" y="1852613"/>
            <a:ext cx="1590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Isoliquiritin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pic>
        <p:nvPicPr>
          <p:cNvPr id="54" name="Picture 10" descr="C:\Users\karo\Desktop\Karoline_f_Vortrag\Strukturformeln\Licochalcone A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5245100"/>
            <a:ext cx="18542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11" descr="C:\Users\karo\Desktop\Karoline_f_Vortrag\Strukturformeln\Isoliquiritigenin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4016375"/>
            <a:ext cx="1830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12" descr="C:\Users\karo\Desktop\Karoline_f_Vortrag\Strukturformeln\glycyrrhizi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1316038"/>
            <a:ext cx="2376488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feld 39"/>
          <p:cNvSpPr txBox="1">
            <a:spLocks noChangeArrowheads="1"/>
          </p:cNvSpPr>
          <p:nvPr/>
        </p:nvSpPr>
        <p:spPr bwMode="auto">
          <a:xfrm>
            <a:off x="107950" y="1412875"/>
            <a:ext cx="198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Glycyrrhizic</a:t>
            </a:r>
            <a:r>
              <a:rPr lang="de-AT" altLang="de-DE" sz="1600" b="1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acid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8" name="Textfeld 40"/>
          <p:cNvSpPr txBox="1">
            <a:spLocks noChangeArrowheads="1"/>
          </p:cNvSpPr>
          <p:nvPr/>
        </p:nvSpPr>
        <p:spPr bwMode="auto">
          <a:xfrm>
            <a:off x="7459663" y="5940425"/>
            <a:ext cx="16462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Licochalkon A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9" name="Textfeld 41"/>
          <p:cNvSpPr txBox="1">
            <a:spLocks noChangeArrowheads="1"/>
          </p:cNvSpPr>
          <p:nvPr/>
        </p:nvSpPr>
        <p:spPr bwMode="auto">
          <a:xfrm>
            <a:off x="4932363" y="6415088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Eugenol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0" name="Textfeld 42"/>
          <p:cNvSpPr txBox="1">
            <a:spLocks noChangeArrowheads="1"/>
          </p:cNvSpPr>
          <p:nvPr/>
        </p:nvSpPr>
        <p:spPr bwMode="auto">
          <a:xfrm>
            <a:off x="7739063" y="4799013"/>
            <a:ext cx="17287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>
                <a:solidFill>
                  <a:schemeClr val="accent2"/>
                </a:solidFill>
                <a:latin typeface="Arial" charset="0"/>
              </a:rPr>
              <a:t>Isoliquiritigenin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61" name="Gerade Verbindung mit Pfeil 60"/>
          <p:cNvCxnSpPr/>
          <p:nvPr/>
        </p:nvCxnSpPr>
        <p:spPr>
          <a:xfrm>
            <a:off x="4670425" y="2255838"/>
            <a:ext cx="92075" cy="63817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H="1">
            <a:off x="5537200" y="2460625"/>
            <a:ext cx="560388" cy="80168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5951538" y="3367088"/>
            <a:ext cx="855662" cy="23336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>
            <a:off x="5937250" y="4175125"/>
            <a:ext cx="806450" cy="9842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>
            <a:off x="5778500" y="4978400"/>
            <a:ext cx="482600" cy="531813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>
            <a:off x="3208338" y="2560638"/>
            <a:ext cx="906462" cy="65246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>
            <a:stCxn id="50" idx="3"/>
          </p:cNvCxnSpPr>
          <p:nvPr/>
        </p:nvCxnSpPr>
        <p:spPr>
          <a:xfrm>
            <a:off x="2994025" y="3262313"/>
            <a:ext cx="841375" cy="252412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3124200" y="3989388"/>
            <a:ext cx="704850" cy="122237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/>
          <p:cNvSpPr/>
          <p:nvPr/>
        </p:nvSpPr>
        <p:spPr>
          <a:xfrm>
            <a:off x="3440113" y="4438650"/>
            <a:ext cx="1554162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0" name="Textfeld 54"/>
          <p:cNvSpPr txBox="1">
            <a:spLocks noChangeArrowheads="1"/>
          </p:cNvSpPr>
          <p:nvPr/>
        </p:nvSpPr>
        <p:spPr bwMode="auto">
          <a:xfrm>
            <a:off x="4067175" y="4398963"/>
            <a:ext cx="1368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 b="1">
                <a:solidFill>
                  <a:schemeClr val="accent2"/>
                </a:solidFill>
                <a:latin typeface="Arial" charset="0"/>
              </a:rPr>
              <a:t>Aconitine</a:t>
            </a:r>
            <a:endParaRPr lang="en-US" altLang="de-DE" sz="1600" i="1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71" name="Gerade Verbindung mit Pfeil 70"/>
          <p:cNvCxnSpPr/>
          <p:nvPr/>
        </p:nvCxnSpPr>
        <p:spPr>
          <a:xfrm flipH="1">
            <a:off x="2468563" y="4787900"/>
            <a:ext cx="1192212" cy="509588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/>
          <p:nvPr/>
        </p:nvCxnSpPr>
        <p:spPr>
          <a:xfrm flipH="1">
            <a:off x="3490913" y="4978400"/>
            <a:ext cx="576262" cy="85090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/>
          <p:nvPr/>
        </p:nvCxnSpPr>
        <p:spPr>
          <a:xfrm>
            <a:off x="4751388" y="5092700"/>
            <a:ext cx="11112" cy="911225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uppieren 58"/>
          <p:cNvGrpSpPr>
            <a:grpSpLocks/>
          </p:cNvGrpSpPr>
          <p:nvPr/>
        </p:nvGrpSpPr>
        <p:grpSpPr bwMode="auto">
          <a:xfrm>
            <a:off x="3328988" y="3851275"/>
            <a:ext cx="360362" cy="400050"/>
            <a:chOff x="9468544" y="3013502"/>
            <a:chExt cx="360040" cy="400110"/>
          </a:xfrm>
        </p:grpSpPr>
        <p:cxnSp>
          <p:nvCxnSpPr>
            <p:cNvPr id="75" name="Gerade Verbindung 74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pieren 61"/>
          <p:cNvGrpSpPr>
            <a:grpSpLocks/>
          </p:cNvGrpSpPr>
          <p:nvPr/>
        </p:nvGrpSpPr>
        <p:grpSpPr bwMode="auto">
          <a:xfrm>
            <a:off x="2944813" y="4826000"/>
            <a:ext cx="360362" cy="400050"/>
            <a:chOff x="9468544" y="3013502"/>
            <a:chExt cx="360040" cy="400110"/>
          </a:xfrm>
        </p:grpSpPr>
        <p:cxnSp>
          <p:nvCxnSpPr>
            <p:cNvPr id="78" name="Gerade Verbindung 77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uppieren 64"/>
          <p:cNvGrpSpPr>
            <a:grpSpLocks/>
          </p:cNvGrpSpPr>
          <p:nvPr/>
        </p:nvGrpSpPr>
        <p:grpSpPr bwMode="auto">
          <a:xfrm>
            <a:off x="6199188" y="4027488"/>
            <a:ext cx="360362" cy="400050"/>
            <a:chOff x="9468544" y="3013502"/>
            <a:chExt cx="360040" cy="400110"/>
          </a:xfrm>
        </p:grpSpPr>
        <p:cxnSp>
          <p:nvCxnSpPr>
            <p:cNvPr id="81" name="Gerade Verbindung 80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ieren 67"/>
          <p:cNvGrpSpPr>
            <a:grpSpLocks/>
          </p:cNvGrpSpPr>
          <p:nvPr/>
        </p:nvGrpSpPr>
        <p:grpSpPr bwMode="auto">
          <a:xfrm>
            <a:off x="6223000" y="3262313"/>
            <a:ext cx="360363" cy="400050"/>
            <a:chOff x="9468544" y="3013502"/>
            <a:chExt cx="360040" cy="400110"/>
          </a:xfrm>
        </p:grpSpPr>
        <p:cxnSp>
          <p:nvCxnSpPr>
            <p:cNvPr id="84" name="Gerade Verbindung 83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uppieren 70"/>
          <p:cNvGrpSpPr>
            <a:grpSpLocks/>
          </p:cNvGrpSpPr>
          <p:nvPr/>
        </p:nvGrpSpPr>
        <p:grpSpPr bwMode="auto">
          <a:xfrm>
            <a:off x="3600450" y="5203825"/>
            <a:ext cx="358775" cy="400050"/>
            <a:chOff x="9468544" y="3013502"/>
            <a:chExt cx="360040" cy="400110"/>
          </a:xfrm>
        </p:grpSpPr>
        <p:cxnSp>
          <p:nvCxnSpPr>
            <p:cNvPr id="87" name="Gerade Verbindung 86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87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pieren 73"/>
          <p:cNvGrpSpPr>
            <a:grpSpLocks/>
          </p:cNvGrpSpPr>
          <p:nvPr/>
        </p:nvGrpSpPr>
        <p:grpSpPr bwMode="auto">
          <a:xfrm>
            <a:off x="4572000" y="5321300"/>
            <a:ext cx="360363" cy="400050"/>
            <a:chOff x="9468544" y="3013502"/>
            <a:chExt cx="360040" cy="400110"/>
          </a:xfrm>
        </p:grpSpPr>
        <p:cxnSp>
          <p:nvCxnSpPr>
            <p:cNvPr id="90" name="Gerade Verbindung 89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uppieren 76"/>
          <p:cNvGrpSpPr>
            <a:grpSpLocks/>
          </p:cNvGrpSpPr>
          <p:nvPr/>
        </p:nvGrpSpPr>
        <p:grpSpPr bwMode="auto">
          <a:xfrm>
            <a:off x="3481388" y="2703513"/>
            <a:ext cx="360362" cy="400050"/>
            <a:chOff x="9468544" y="3013502"/>
            <a:chExt cx="360040" cy="400110"/>
          </a:xfrm>
        </p:grpSpPr>
        <p:cxnSp>
          <p:nvCxnSpPr>
            <p:cNvPr id="93" name="Gerade Verbindung 92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uppieren 79"/>
          <p:cNvGrpSpPr>
            <a:grpSpLocks/>
          </p:cNvGrpSpPr>
          <p:nvPr/>
        </p:nvGrpSpPr>
        <p:grpSpPr bwMode="auto">
          <a:xfrm>
            <a:off x="3248025" y="3224213"/>
            <a:ext cx="360363" cy="400050"/>
            <a:chOff x="9468544" y="3013502"/>
            <a:chExt cx="360040" cy="400110"/>
          </a:xfrm>
        </p:grpSpPr>
        <p:cxnSp>
          <p:nvCxnSpPr>
            <p:cNvPr id="96" name="Gerade Verbindung 95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82"/>
          <p:cNvGrpSpPr>
            <a:grpSpLocks/>
          </p:cNvGrpSpPr>
          <p:nvPr/>
        </p:nvGrpSpPr>
        <p:grpSpPr bwMode="auto">
          <a:xfrm>
            <a:off x="5838825" y="5003800"/>
            <a:ext cx="360363" cy="400050"/>
            <a:chOff x="9468544" y="3013502"/>
            <a:chExt cx="360040" cy="400110"/>
          </a:xfrm>
        </p:grpSpPr>
        <p:cxnSp>
          <p:nvCxnSpPr>
            <p:cNvPr id="99" name="Gerade Verbindung 98"/>
            <p:cNvCxnSpPr/>
            <p:nvPr/>
          </p:nvCxnSpPr>
          <p:spPr>
            <a:xfrm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/>
            <p:nvPr/>
          </p:nvCxnSpPr>
          <p:spPr>
            <a:xfrm flipH="1">
              <a:off x="9468544" y="3013502"/>
              <a:ext cx="360040" cy="4001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102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4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5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6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7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8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9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0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1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2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3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4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115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pitchFamily="18" charset="0"/>
              </a:rPr>
              <a:t>Herbal </a:t>
            </a:r>
            <a:r>
              <a:rPr lang="en-GB" b="1" dirty="0" smtClean="0">
                <a:latin typeface="Arial" charset="0"/>
                <a:cs typeface="Times New Roman" pitchFamily="18" charset="0"/>
              </a:rPr>
              <a:t>Interaction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19/28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19"/>
          <p:cNvSpPr>
            <a:spLocks noChangeArrowheads="1"/>
          </p:cNvSpPr>
          <p:nvPr/>
        </p:nvSpPr>
        <p:spPr bwMode="auto">
          <a:xfrm>
            <a:off x="2286000" y="3013075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6" name="Gruppieren 25"/>
          <p:cNvGrpSpPr>
            <a:grpSpLocks/>
          </p:cNvGrpSpPr>
          <p:nvPr/>
        </p:nvGrpSpPr>
        <p:grpSpPr bwMode="auto">
          <a:xfrm>
            <a:off x="3440113" y="1090613"/>
            <a:ext cx="5322887" cy="4046537"/>
            <a:chOff x="3440372" y="1091342"/>
            <a:chExt cx="5322628" cy="4046449"/>
          </a:xfrm>
        </p:grpSpPr>
        <p:pic>
          <p:nvPicPr>
            <p:cNvPr id="27" name="Picture 2" descr="C:\Users\karo\Desktop\Karoline_f_Vortrag\Figure_1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372" y="3102751"/>
              <a:ext cx="2315903" cy="1925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7" descr="C:\Users\karo\Desktop\Karoline_f_Vortrag\Strukturformeln\Liquirit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5594" y="1091342"/>
              <a:ext cx="1876809" cy="1059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feld 31"/>
            <p:cNvSpPr txBox="1">
              <a:spLocks noChangeArrowheads="1"/>
            </p:cNvSpPr>
            <p:nvPr/>
          </p:nvSpPr>
          <p:spPr bwMode="auto">
            <a:xfrm>
              <a:off x="4688763" y="1658830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600" b="1" dirty="0" err="1">
                  <a:solidFill>
                    <a:srgbClr val="FF0000"/>
                  </a:solidFill>
                  <a:latin typeface="Arial" charset="0"/>
                </a:rPr>
                <a:t>Liquiritin</a:t>
              </a:r>
              <a:endParaRPr lang="en-US" altLang="de-DE" sz="16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pic>
          <p:nvPicPr>
            <p:cNvPr id="30" name="Picture 9" descr="C:\Users\karo\Desktop\Karoline_f_Vortrag\Strukturformeln\Isoliquirit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961" y="1310914"/>
              <a:ext cx="1847015" cy="1042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feld 35"/>
            <p:cNvSpPr txBox="1">
              <a:spLocks noChangeArrowheads="1"/>
            </p:cNvSpPr>
            <p:nvPr/>
          </p:nvSpPr>
          <p:spPr bwMode="auto">
            <a:xfrm>
              <a:off x="7171556" y="1853026"/>
              <a:ext cx="1591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600" b="1">
                  <a:solidFill>
                    <a:srgbClr val="FF0000"/>
                  </a:solidFill>
                  <a:latin typeface="Arial" charset="0"/>
                </a:rPr>
                <a:t>Isoliquiritin</a:t>
              </a:r>
              <a:endParaRPr lang="en-US" altLang="de-DE" sz="1600" b="1" i="1">
                <a:solidFill>
                  <a:srgbClr val="FF0000"/>
                </a:solidFill>
                <a:latin typeface="Arial" charset="0"/>
              </a:endParaRPr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>
              <a:off x="4669037" y="2256542"/>
              <a:ext cx="93657" cy="63816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mit Pfeil 32"/>
            <p:cNvCxnSpPr/>
            <p:nvPr/>
          </p:nvCxnSpPr>
          <p:spPr>
            <a:xfrm flipH="1">
              <a:off x="5537357" y="2461324"/>
              <a:ext cx="560361" cy="80008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33"/>
            <p:cNvSpPr/>
            <p:nvPr/>
          </p:nvSpPr>
          <p:spPr>
            <a:xfrm>
              <a:off x="3440372" y="4439306"/>
              <a:ext cx="1554086" cy="698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35" name="Textfeld 54"/>
            <p:cNvSpPr txBox="1">
              <a:spLocks noChangeArrowheads="1"/>
            </p:cNvSpPr>
            <p:nvPr/>
          </p:nvSpPr>
          <p:spPr bwMode="auto">
            <a:xfrm>
              <a:off x="4067944" y="4399187"/>
              <a:ext cx="13681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600" b="1" dirty="0" err="1">
                  <a:solidFill>
                    <a:srgbClr val="FF0000"/>
                  </a:solidFill>
                  <a:latin typeface="Arial" charset="0"/>
                </a:rPr>
                <a:t>Aconitine</a:t>
              </a:r>
              <a:endParaRPr lang="en-US" altLang="de-DE" sz="1600" i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36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7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8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9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0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3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5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8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9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0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1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2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53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54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pitchFamily="18" charset="0"/>
              </a:rPr>
              <a:t>Herbal </a:t>
            </a:r>
            <a:r>
              <a:rPr lang="en-GB" b="1" dirty="0" smtClean="0">
                <a:latin typeface="Arial" charset="0"/>
                <a:cs typeface="Times New Roman" pitchFamily="18" charset="0"/>
              </a:rPr>
              <a:t>Interaction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19/28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21"/>
          <p:cNvSpPr>
            <a:spLocks noChangeArrowheads="1"/>
          </p:cNvSpPr>
          <p:nvPr/>
        </p:nvSpPr>
        <p:spPr bwMode="auto">
          <a:xfrm>
            <a:off x="234950" y="990600"/>
            <a:ext cx="88709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b="1" dirty="0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de-AT" altLang="de-DE" sz="2000" dirty="0">
                <a:solidFill>
                  <a:srgbClr val="3333CC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	          </a:t>
            </a:r>
          </a:p>
          <a:p>
            <a:pPr>
              <a:spcBef>
                <a:spcPct val="50000"/>
              </a:spcBef>
            </a:pPr>
            <a:endParaRPr lang="de-AT" altLang="de-DE" sz="2000" dirty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altLang="de-DE" sz="2000" dirty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69" name="Picture 3" descr="C:\Users\karo\Desktop\Dissertation Desktop zusammengefasst\NMR\Grafiken\liqu02b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429000"/>
            <a:ext cx="4386263" cy="275272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hteck 71"/>
          <p:cNvSpPr/>
          <p:nvPr/>
        </p:nvSpPr>
        <p:spPr>
          <a:xfrm>
            <a:off x="323850" y="3500438"/>
            <a:ext cx="1882775" cy="136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76" name="Rechteck 75"/>
          <p:cNvSpPr/>
          <p:nvPr/>
        </p:nvSpPr>
        <p:spPr>
          <a:xfrm>
            <a:off x="6817172" y="1831975"/>
            <a:ext cx="288925" cy="16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80" name="Gruppieren 79"/>
          <p:cNvGrpSpPr/>
          <p:nvPr/>
        </p:nvGrpSpPr>
        <p:grpSpPr>
          <a:xfrm>
            <a:off x="4670425" y="3429000"/>
            <a:ext cx="4386263" cy="2752725"/>
            <a:chOff x="4670425" y="3429000"/>
            <a:chExt cx="4386263" cy="2752725"/>
          </a:xfrm>
        </p:grpSpPr>
        <p:pic>
          <p:nvPicPr>
            <p:cNvPr id="82" name="Grafik 81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0425" y="3429000"/>
              <a:ext cx="4386263" cy="2752725"/>
            </a:xfrm>
            <a:prstGeom prst="rect">
              <a:avLst/>
            </a:prstGeom>
            <a:ln w="285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3" name="Rechteck 82"/>
            <p:cNvSpPr/>
            <p:nvPr/>
          </p:nvSpPr>
          <p:spPr>
            <a:xfrm>
              <a:off x="4716016" y="3500438"/>
              <a:ext cx="1989807" cy="187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84" name="Picture 2" descr="C:\Users\karo\Desktop\Karoline_f_Vortrag\Figure_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01" y="1412776"/>
            <a:ext cx="23161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hteck 84"/>
          <p:cNvSpPr/>
          <p:nvPr/>
        </p:nvSpPr>
        <p:spPr>
          <a:xfrm>
            <a:off x="4932040" y="2836862"/>
            <a:ext cx="1989807" cy="50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grpSp>
        <p:nvGrpSpPr>
          <p:cNvPr id="86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87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8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9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0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1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2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3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4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5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6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7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8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9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100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Ellipse 101"/>
          <p:cNvSpPr/>
          <p:nvPr/>
        </p:nvSpPr>
        <p:spPr>
          <a:xfrm>
            <a:off x="1187624" y="5380038"/>
            <a:ext cx="166415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Ellipse 102"/>
          <p:cNvSpPr/>
          <p:nvPr/>
        </p:nvSpPr>
        <p:spPr>
          <a:xfrm>
            <a:off x="1331640" y="5157192"/>
            <a:ext cx="152400" cy="779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" name="Ellipse 103"/>
          <p:cNvSpPr/>
          <p:nvPr/>
        </p:nvSpPr>
        <p:spPr>
          <a:xfrm>
            <a:off x="1979712" y="5373216"/>
            <a:ext cx="238125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5" name="Picture 7" descr="C:\Users\karo\Desktop\Karoline_f_Vortrag\Strukturformeln\Liquirit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1" y="1777120"/>
            <a:ext cx="1876900" cy="10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feld 31"/>
          <p:cNvSpPr txBox="1">
            <a:spLocks noChangeArrowheads="1"/>
          </p:cNvSpPr>
          <p:nvPr/>
        </p:nvSpPr>
        <p:spPr bwMode="auto">
          <a:xfrm>
            <a:off x="2555421" y="2498301"/>
            <a:ext cx="1368219" cy="3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 dirty="0" err="1">
                <a:latin typeface="Arial" charset="0"/>
              </a:rPr>
              <a:t>Liquiritin</a:t>
            </a:r>
            <a:endParaRPr lang="en-US" altLang="de-DE" sz="1600" dirty="0">
              <a:latin typeface="Arial" charset="0"/>
            </a:endParaRPr>
          </a:p>
        </p:txBody>
      </p:sp>
      <p:sp>
        <p:nvSpPr>
          <p:cNvPr id="107" name="Textfeld 54"/>
          <p:cNvSpPr txBox="1">
            <a:spLocks noChangeArrowheads="1"/>
          </p:cNvSpPr>
          <p:nvPr/>
        </p:nvSpPr>
        <p:spPr bwMode="auto">
          <a:xfrm>
            <a:off x="5447415" y="2835275"/>
            <a:ext cx="1368219" cy="33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600" dirty="0" err="1">
                <a:latin typeface="Arial" charset="0"/>
              </a:rPr>
              <a:t>Aconitine</a:t>
            </a:r>
            <a:endParaRPr lang="en-US" altLang="de-DE" sz="1600" i="1" dirty="0">
              <a:latin typeface="Arial" charset="0"/>
            </a:endParaRPr>
          </a:p>
        </p:txBody>
      </p:sp>
      <p:sp>
        <p:nvSpPr>
          <p:cNvPr id="109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b="1" dirty="0">
                <a:latin typeface="Arial" charset="0"/>
              </a:rPr>
              <a:t>NMR - Jobs Plot Analysis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10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20/28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5219700" y="5702300"/>
            <a:ext cx="388938" cy="23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9" name="Textfeld 29"/>
          <p:cNvSpPr txBox="1">
            <a:spLocks noChangeArrowheads="1"/>
          </p:cNvSpPr>
          <p:nvPr/>
        </p:nvSpPr>
        <p:spPr bwMode="auto">
          <a:xfrm>
            <a:off x="5219700" y="3038465"/>
            <a:ext cx="3692525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de-AT" altLang="de-DE" sz="2000" dirty="0" err="1" smtClean="0">
                <a:latin typeface="Arial" charset="0"/>
              </a:rPr>
              <a:t>Liquiritin</a:t>
            </a:r>
            <a:r>
              <a:rPr lang="de-AT" altLang="de-DE" sz="2000" dirty="0">
                <a:latin typeface="Arial" charset="0"/>
              </a:rPr>
              <a:t>: </a:t>
            </a:r>
            <a:r>
              <a:rPr lang="de-AT" altLang="de-DE" sz="2000" dirty="0" err="1">
                <a:latin typeface="Arial" charset="0"/>
              </a:rPr>
              <a:t>stepwise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increase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 smtClean="0">
                <a:latin typeface="Arial" charset="0"/>
              </a:rPr>
              <a:t>Aconitine</a:t>
            </a:r>
            <a:r>
              <a:rPr lang="de-AT" altLang="de-DE" sz="2000" dirty="0">
                <a:latin typeface="Arial" charset="0"/>
              </a:rPr>
              <a:t>: </a:t>
            </a:r>
            <a:r>
              <a:rPr lang="de-AT" altLang="de-DE" sz="2000" dirty="0" err="1">
                <a:latin typeface="Arial" charset="0"/>
              </a:rPr>
              <a:t>stepwise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increase</a:t>
            </a:r>
            <a:endParaRPr lang="de-AT" altLang="de-DE" sz="2000" dirty="0">
              <a:latin typeface="Arial" charset="0"/>
            </a:endParaRPr>
          </a:p>
        </p:txBody>
      </p:sp>
      <p:sp>
        <p:nvSpPr>
          <p:cNvPr id="50" name="Rechteck 49"/>
          <p:cNvSpPr>
            <a:spLocks noChangeArrowheads="1"/>
          </p:cNvSpPr>
          <p:nvPr/>
        </p:nvSpPr>
        <p:spPr bwMode="auto">
          <a:xfrm>
            <a:off x="5219700" y="5045114"/>
            <a:ext cx="33634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2000" dirty="0" smtClean="0">
                <a:latin typeface="Arial" charset="0"/>
                <a:sym typeface="Wingdings" pitchFamily="2" charset="2"/>
              </a:rPr>
              <a:t>Calculation of Stoichiometry</a:t>
            </a:r>
            <a:endParaRPr lang="en-US" altLang="de-DE" sz="2000" dirty="0">
              <a:latin typeface="Arial" charset="0"/>
            </a:endParaRPr>
          </a:p>
        </p:txBody>
      </p:sp>
      <p:pic>
        <p:nvPicPr>
          <p:cNvPr id="51" name="Picture 2" descr="C:\Users\karo\Desktop\Karoline_f_Vortrag\Figure_4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571625"/>
            <a:ext cx="4937125" cy="4878388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hteck 51"/>
          <p:cNvSpPr>
            <a:spLocks noChangeArrowheads="1"/>
          </p:cNvSpPr>
          <p:nvPr/>
        </p:nvSpPr>
        <p:spPr bwMode="auto">
          <a:xfrm>
            <a:off x="5219700" y="4037002"/>
            <a:ext cx="22124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de-AT" altLang="de-DE" sz="2000" b="1" dirty="0" err="1">
                <a:latin typeface="Arial" charset="0"/>
                <a:sym typeface="Wingdings" pitchFamily="2" charset="2"/>
              </a:rPr>
              <a:t>Shift</a:t>
            </a:r>
            <a:r>
              <a:rPr lang="de-AT" altLang="de-DE" sz="2000" b="1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b="1" dirty="0" err="1" smtClean="0">
                <a:latin typeface="Arial" charset="0"/>
                <a:sym typeface="Wingdings" pitchFamily="2" charset="2"/>
              </a:rPr>
              <a:t>changes</a:t>
            </a:r>
            <a:endParaRPr lang="de-AT" altLang="de-DE" sz="2000" b="1" dirty="0">
              <a:latin typeface="Arial" charset="0"/>
              <a:sym typeface="Wingdings" pitchFamily="2" charset="2"/>
            </a:endParaRPr>
          </a:p>
        </p:txBody>
      </p:sp>
      <p:sp>
        <p:nvSpPr>
          <p:cNvPr id="53" name="Parallelogramm 52"/>
          <p:cNvSpPr/>
          <p:nvPr/>
        </p:nvSpPr>
        <p:spPr>
          <a:xfrm>
            <a:off x="1100138" y="1557338"/>
            <a:ext cx="1527175" cy="4892675"/>
          </a:xfrm>
          <a:prstGeom prst="parallelogram">
            <a:avLst>
              <a:gd name="adj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4" name="Parallelogramm 53"/>
          <p:cNvSpPr/>
          <p:nvPr/>
        </p:nvSpPr>
        <p:spPr>
          <a:xfrm>
            <a:off x="3260725" y="1557338"/>
            <a:ext cx="1527175" cy="4892675"/>
          </a:xfrm>
          <a:prstGeom prst="parallelogram">
            <a:avLst>
              <a:gd name="adj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5" name="Rechteck 54"/>
          <p:cNvSpPr/>
          <p:nvPr/>
        </p:nvSpPr>
        <p:spPr>
          <a:xfrm>
            <a:off x="179512" y="1925291"/>
            <a:ext cx="399852" cy="4016722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6" name="Parallelogramm 55"/>
          <p:cNvSpPr/>
          <p:nvPr/>
        </p:nvSpPr>
        <p:spPr>
          <a:xfrm>
            <a:off x="379413" y="1557338"/>
            <a:ext cx="1528762" cy="4892675"/>
          </a:xfrm>
          <a:prstGeom prst="parallelogram">
            <a:avLst>
              <a:gd name="adj" fmla="val 5590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grpSp>
        <p:nvGrpSpPr>
          <p:cNvPr id="57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58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9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60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1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2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4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5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6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7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8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9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0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71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 descr="C:\Users\karo\Desktop\Karoline_f_Vortrag\Strukturformeln\liquiritin für NM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340768"/>
            <a:ext cx="270351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echteck 73"/>
          <p:cNvSpPr/>
          <p:nvPr/>
        </p:nvSpPr>
        <p:spPr>
          <a:xfrm>
            <a:off x="7059613" y="1642393"/>
            <a:ext cx="288925" cy="16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b="1" dirty="0">
                <a:latin typeface="Arial" charset="0"/>
              </a:rPr>
              <a:t>NMR - Jobs Plot Analysis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21/28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/>
      <p:bldP spid="52" grpId="0"/>
      <p:bldP spid="53" grpId="0" animBg="1"/>
      <p:bldP spid="54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676275"/>
            <a:ext cx="9144000" cy="304800"/>
            <a:chOff x="0" y="1056"/>
            <a:chExt cx="5760" cy="608"/>
          </a:xfrm>
        </p:grpSpPr>
        <p:sp>
          <p:nvSpPr>
            <p:cNvPr id="27657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58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659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0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1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2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3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4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5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6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7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8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669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7651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7"/>
          <p:cNvSpPr txBox="1">
            <a:spLocks noChangeArrowheads="1"/>
          </p:cNvSpPr>
          <p:nvPr/>
        </p:nvSpPr>
        <p:spPr bwMode="auto">
          <a:xfrm>
            <a:off x="179512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AT" altLang="de-DE" b="1" dirty="0">
                <a:latin typeface="Arial" charset="0"/>
              </a:rPr>
              <a:t>NMR - Jobs Plot Analysis</a:t>
            </a:r>
            <a:endParaRPr lang="en-GB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chteck 21"/>
          <p:cNvSpPr>
            <a:spLocks noChangeArrowheads="1"/>
          </p:cNvSpPr>
          <p:nvPr/>
        </p:nvSpPr>
        <p:spPr bwMode="auto">
          <a:xfrm>
            <a:off x="234950" y="990600"/>
            <a:ext cx="88709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AT" altLang="de-DE" b="1">
                <a:solidFill>
                  <a:srgbClr val="3333CC"/>
                </a:solidFill>
                <a:latin typeface="Arial" charset="0"/>
                <a:cs typeface="Times New Roman" pitchFamily="18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de-AT" altLang="de-DE" sz="2000">
                <a:solidFill>
                  <a:srgbClr val="3333CC"/>
                </a:solidFill>
                <a:latin typeface="Arial" charset="0"/>
                <a:cs typeface="Times New Roman" pitchFamily="18" charset="0"/>
                <a:sym typeface="Wingdings" pitchFamily="2" charset="2"/>
              </a:rPr>
              <a:t>	          </a:t>
            </a: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de-AT" altLang="de-DE" sz="200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4" name="Textfeld 29"/>
          <p:cNvSpPr txBox="1">
            <a:spLocks noChangeArrowheads="1"/>
          </p:cNvSpPr>
          <p:nvPr/>
        </p:nvSpPr>
        <p:spPr bwMode="auto">
          <a:xfrm>
            <a:off x="179388" y="1287116"/>
            <a:ext cx="56165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de-AT" altLang="de-DE" sz="2000" dirty="0" smtClean="0">
                <a:latin typeface="Arial" charset="0"/>
              </a:rPr>
              <a:t>Total </a:t>
            </a:r>
            <a:r>
              <a:rPr lang="de-AT" altLang="de-DE" sz="2000" dirty="0" err="1">
                <a:latin typeface="Arial" charset="0"/>
              </a:rPr>
              <a:t>conc</a:t>
            </a:r>
            <a:r>
              <a:rPr lang="de-AT" altLang="de-DE" sz="2000" dirty="0">
                <a:latin typeface="Arial" charset="0"/>
              </a:rPr>
              <a:t>. </a:t>
            </a:r>
            <a:r>
              <a:rPr lang="de-AT" altLang="de-DE" sz="2000" dirty="0" err="1">
                <a:latin typeface="Arial" charset="0"/>
              </a:rPr>
              <a:t>kept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 smtClean="0">
                <a:latin typeface="Arial" charset="0"/>
              </a:rPr>
              <a:t>constant</a:t>
            </a:r>
            <a:endParaRPr lang="de-AT" altLang="de-DE" sz="20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de-AT" altLang="de-DE" sz="2000" dirty="0" err="1" smtClean="0">
                <a:latin typeface="Arial" charset="0"/>
              </a:rPr>
              <a:t>Shift</a:t>
            </a:r>
            <a:r>
              <a:rPr lang="de-AT" altLang="de-DE" sz="2000" dirty="0" smtClean="0">
                <a:latin typeface="Arial" charset="0"/>
              </a:rPr>
              <a:t> </a:t>
            </a:r>
            <a:r>
              <a:rPr lang="de-AT" altLang="de-DE" sz="2000" dirty="0" err="1" smtClean="0">
                <a:latin typeface="Arial" charset="0"/>
              </a:rPr>
              <a:t>changes</a:t>
            </a:r>
            <a:r>
              <a:rPr lang="de-AT" altLang="de-DE" sz="2000" dirty="0" smtClean="0">
                <a:latin typeface="Arial" charset="0"/>
              </a:rPr>
              <a:t> </a:t>
            </a:r>
            <a:r>
              <a:rPr lang="de-AT" altLang="de-DE" sz="2000" dirty="0" err="1" smtClean="0">
                <a:latin typeface="Arial" charset="0"/>
              </a:rPr>
              <a:t>of</a:t>
            </a:r>
            <a:r>
              <a:rPr lang="de-AT" altLang="de-DE" sz="2000" dirty="0" smtClean="0">
                <a:latin typeface="Arial" charset="0"/>
              </a:rPr>
              <a:t> a </a:t>
            </a:r>
            <a:r>
              <a:rPr lang="de-AT" altLang="de-DE" sz="2000" baseline="30000" dirty="0" smtClean="0">
                <a:latin typeface="Arial" charset="0"/>
              </a:rPr>
              <a:t>1</a:t>
            </a:r>
            <a:r>
              <a:rPr lang="de-AT" altLang="de-DE" sz="2000" dirty="0" smtClean="0">
                <a:latin typeface="Arial" charset="0"/>
              </a:rPr>
              <a:t>H </a:t>
            </a:r>
            <a:r>
              <a:rPr lang="de-AT" altLang="de-DE" sz="2000" dirty="0" err="1" smtClean="0">
                <a:latin typeface="Arial" charset="0"/>
              </a:rPr>
              <a:t>signal</a:t>
            </a:r>
            <a:endParaRPr lang="de-AT" altLang="de-DE" sz="2000" dirty="0" smtClean="0">
              <a:latin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de-AT" altLang="de-DE" sz="2000" dirty="0" smtClean="0">
                <a:latin typeface="Arial" charset="0"/>
              </a:rPr>
              <a:t>∆</a:t>
            </a:r>
            <a:r>
              <a:rPr lang="el-GR" altLang="de-DE" sz="2000" dirty="0">
                <a:latin typeface="Arial" charset="0"/>
              </a:rPr>
              <a:t>δ</a:t>
            </a:r>
            <a:r>
              <a:rPr lang="de-AT" altLang="de-DE" sz="2000" dirty="0">
                <a:latin typeface="Arial" charset="0"/>
              </a:rPr>
              <a:t> x </a:t>
            </a:r>
            <a:r>
              <a:rPr lang="de-AT" altLang="de-DE" sz="2000" dirty="0" err="1">
                <a:latin typeface="Arial" charset="0"/>
              </a:rPr>
              <a:t>conc</a:t>
            </a:r>
            <a:r>
              <a:rPr lang="de-AT" altLang="de-DE" sz="2000" dirty="0">
                <a:latin typeface="Arial" charset="0"/>
              </a:rPr>
              <a:t>. </a:t>
            </a:r>
            <a:r>
              <a:rPr lang="de-AT" altLang="de-DE" sz="2000" dirty="0" err="1">
                <a:latin typeface="Arial" charset="0"/>
              </a:rPr>
              <a:t>is</a:t>
            </a:r>
            <a:r>
              <a:rPr lang="de-AT" altLang="de-DE" sz="2000" dirty="0">
                <a:latin typeface="Arial" charset="0"/>
              </a:rPr>
              <a:t> plottet </a:t>
            </a:r>
            <a:r>
              <a:rPr lang="de-AT" altLang="de-DE" sz="2000" dirty="0" err="1">
                <a:latin typeface="Arial" charset="0"/>
              </a:rPr>
              <a:t>against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mole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fraction</a:t>
            </a:r>
            <a:endParaRPr lang="en-US" altLang="de-DE" sz="2000" dirty="0">
              <a:latin typeface="Arial" charset="0"/>
            </a:endParaRPr>
          </a:p>
        </p:txBody>
      </p:sp>
      <p:grpSp>
        <p:nvGrpSpPr>
          <p:cNvPr id="25" name="Gruppieren 24"/>
          <p:cNvGrpSpPr>
            <a:grpSpLocks/>
          </p:cNvGrpSpPr>
          <p:nvPr/>
        </p:nvGrpSpPr>
        <p:grpSpPr bwMode="auto">
          <a:xfrm>
            <a:off x="4643438" y="2780928"/>
            <a:ext cx="4392612" cy="2752725"/>
            <a:chOff x="2268738" y="3646775"/>
            <a:chExt cx="4615437" cy="2865289"/>
          </a:xfrm>
        </p:grpSpPr>
        <p:sp>
          <p:nvSpPr>
            <p:cNvPr id="26" name="Rechteck 25"/>
            <p:cNvSpPr/>
            <p:nvPr/>
          </p:nvSpPr>
          <p:spPr>
            <a:xfrm>
              <a:off x="2268738" y="3646775"/>
              <a:ext cx="4592085" cy="286528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5451338" y="5702380"/>
              <a:ext cx="390319" cy="239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AT"/>
            </a:p>
          </p:txBody>
        </p:sp>
        <p:pic>
          <p:nvPicPr>
            <p:cNvPr id="28" name="Picture 2" descr="C:\Users\karo\Desktop\Karoline_f_Vortrag\Figure_3.t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851830"/>
              <a:ext cx="3071757" cy="260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Gerade Verbindung mit Pfeil 28"/>
            <p:cNvCxnSpPr/>
            <p:nvPr/>
          </p:nvCxnSpPr>
          <p:spPr>
            <a:xfrm>
              <a:off x="4670700" y="4076403"/>
              <a:ext cx="0" cy="18011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40"/>
            <p:cNvSpPr txBox="1">
              <a:spLocks noChangeArrowheads="1"/>
            </p:cNvSpPr>
            <p:nvPr/>
          </p:nvSpPr>
          <p:spPr bwMode="auto">
            <a:xfrm>
              <a:off x="2424802" y="5861819"/>
              <a:ext cx="897007" cy="416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aconitine </a:t>
              </a:r>
            </a:p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   100 %</a:t>
              </a:r>
              <a:endParaRPr lang="en-US" altLang="de-DE" sz="10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1" name="Textfeld 41"/>
            <p:cNvSpPr txBox="1">
              <a:spLocks noChangeArrowheads="1"/>
            </p:cNvSpPr>
            <p:nvPr/>
          </p:nvSpPr>
          <p:spPr bwMode="auto">
            <a:xfrm>
              <a:off x="6015943" y="5861819"/>
              <a:ext cx="868232" cy="43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liquiritin </a:t>
              </a:r>
            </a:p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  100 %</a:t>
              </a:r>
              <a:endParaRPr lang="en-US" altLang="de-DE" sz="10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2" name="Rechteck 20"/>
            <p:cNvSpPr>
              <a:spLocks noChangeArrowheads="1"/>
            </p:cNvSpPr>
            <p:nvPr/>
          </p:nvSpPr>
          <p:spPr bwMode="auto">
            <a:xfrm>
              <a:off x="3983364" y="3676962"/>
              <a:ext cx="1427285" cy="43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aconitine :</a:t>
              </a:r>
              <a:r>
                <a:rPr lang="en-US" altLang="de-DE" sz="1000" b="1">
                  <a:solidFill>
                    <a:srgbClr val="FF0000"/>
                  </a:solidFill>
                  <a:latin typeface="Arial" charset="0"/>
                </a:rPr>
                <a:t> liquiritin</a:t>
              </a:r>
            </a:p>
            <a:p>
              <a:pPr eaLnBrk="1" hangingPunct="1"/>
              <a:r>
                <a:rPr lang="de-AT" altLang="de-DE" sz="1000" b="1">
                  <a:solidFill>
                    <a:srgbClr val="FF0000"/>
                  </a:solidFill>
                  <a:latin typeface="Arial" charset="0"/>
                </a:rPr>
                <a:t>              1:1</a:t>
              </a:r>
            </a:p>
          </p:txBody>
        </p:sp>
      </p:grpSp>
      <p:pic>
        <p:nvPicPr>
          <p:cNvPr id="33" name="Picture 2" descr="C:\Users\karo\Desktop\Karoline_f_Vortrag\Strukturformeln\liquiritin für NM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1111324"/>
            <a:ext cx="2703513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C:\Users\karo\Desktop\Dissertation Desktop zusammengefasst\NMR\Grafiken\liqu02b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780928"/>
            <a:ext cx="4386263" cy="2752725"/>
          </a:xfrm>
          <a:prstGeom prst="rect">
            <a:avLst/>
          </a:prstGeom>
          <a:noFill/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hteck 34"/>
          <p:cNvSpPr/>
          <p:nvPr/>
        </p:nvSpPr>
        <p:spPr>
          <a:xfrm>
            <a:off x="323850" y="2852366"/>
            <a:ext cx="1882775" cy="1365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36" name="Ellipse 35"/>
          <p:cNvSpPr/>
          <p:nvPr/>
        </p:nvSpPr>
        <p:spPr>
          <a:xfrm>
            <a:off x="1165225" y="4731966"/>
            <a:ext cx="238125" cy="563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5940425" y="1927299"/>
            <a:ext cx="325438" cy="327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hteck 37"/>
          <p:cNvSpPr/>
          <p:nvPr/>
        </p:nvSpPr>
        <p:spPr>
          <a:xfrm>
            <a:off x="1957388" y="5809381"/>
            <a:ext cx="5372100" cy="715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toichiometry</a:t>
            </a: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</a:t>
            </a: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  1:1</a:t>
            </a:r>
          </a:p>
        </p:txBody>
      </p:sp>
      <p:sp>
        <p:nvSpPr>
          <p:cNvPr id="39" name="Rechteck 38"/>
          <p:cNvSpPr/>
          <p:nvPr/>
        </p:nvSpPr>
        <p:spPr>
          <a:xfrm>
            <a:off x="7059613" y="1412949"/>
            <a:ext cx="288925" cy="16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22/28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676275"/>
            <a:ext cx="9144000" cy="304800"/>
            <a:chOff x="0" y="1056"/>
            <a:chExt cx="5760" cy="608"/>
          </a:xfrm>
        </p:grpSpPr>
        <p:sp>
          <p:nvSpPr>
            <p:cNvPr id="29708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09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710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2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3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4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5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6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7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8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19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20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9700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17"/>
          <p:cNvSpPr txBox="1">
            <a:spLocks noChangeArrowheads="1"/>
          </p:cNvSpPr>
          <p:nvPr/>
        </p:nvSpPr>
        <p:spPr bwMode="auto">
          <a:xfrm>
            <a:off x="152400" y="228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sym typeface="Symbol" pitchFamily="18" charset="2"/>
              </a:rPr>
              <a:t>NMR – Binding Constant</a:t>
            </a:r>
            <a:endParaRPr lang="de-DE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5" name="Textfeld 29"/>
          <p:cNvSpPr txBox="1">
            <a:spLocks noChangeArrowheads="1"/>
          </p:cNvSpPr>
          <p:nvPr/>
        </p:nvSpPr>
        <p:spPr bwMode="auto">
          <a:xfrm>
            <a:off x="5219700" y="3476252"/>
            <a:ext cx="36925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AT" altLang="de-DE" sz="2000" dirty="0" err="1">
                <a:latin typeface="Arial" charset="0"/>
              </a:rPr>
              <a:t>Aconitine</a:t>
            </a:r>
            <a:r>
              <a:rPr lang="de-AT" altLang="de-DE" sz="2000" dirty="0" smtClean="0">
                <a:latin typeface="Arial" charset="0"/>
              </a:rPr>
              <a:t>: </a:t>
            </a:r>
            <a:r>
              <a:rPr lang="de-AT" altLang="de-DE" sz="2000" dirty="0" err="1">
                <a:latin typeface="Arial" charset="0"/>
              </a:rPr>
              <a:t>constant</a:t>
            </a:r>
            <a:r>
              <a:rPr lang="de-AT" altLang="de-DE" sz="2000" dirty="0">
                <a:latin typeface="Arial" charset="0"/>
              </a:rPr>
              <a:t> </a:t>
            </a:r>
            <a:r>
              <a:rPr lang="de-AT" altLang="de-DE" sz="2000" dirty="0" err="1">
                <a:latin typeface="Arial" charset="0"/>
              </a:rPr>
              <a:t>conc</a:t>
            </a:r>
            <a:r>
              <a:rPr lang="de-AT" altLang="de-DE" sz="2000" dirty="0">
                <a:latin typeface="Arial" charset="0"/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de-AT" altLang="de-DE" sz="2000" dirty="0" err="1" smtClean="0">
                <a:latin typeface="Arial" charset="0"/>
              </a:rPr>
              <a:t>Liquiritin</a:t>
            </a:r>
            <a:r>
              <a:rPr lang="de-AT" altLang="de-DE" sz="2000" dirty="0" smtClean="0">
                <a:latin typeface="Arial" charset="0"/>
              </a:rPr>
              <a:t>: </a:t>
            </a:r>
            <a:r>
              <a:rPr lang="de-AT" altLang="de-DE" sz="2000" dirty="0" err="1" smtClean="0">
                <a:latin typeface="Arial" charset="0"/>
              </a:rPr>
              <a:t>stepwise</a:t>
            </a:r>
            <a:r>
              <a:rPr lang="de-AT" altLang="de-DE" sz="2000" dirty="0" smtClean="0">
                <a:latin typeface="Arial" charset="0"/>
              </a:rPr>
              <a:t> </a:t>
            </a:r>
            <a:r>
              <a:rPr lang="de-AT" altLang="de-DE" sz="2000" dirty="0" err="1" smtClean="0">
                <a:latin typeface="Arial" charset="0"/>
              </a:rPr>
              <a:t>increase</a:t>
            </a:r>
            <a:endParaRPr lang="de-AT" altLang="de-DE" sz="2000" dirty="0">
              <a:latin typeface="Arial" charset="0"/>
            </a:endParaRPr>
          </a:p>
        </p:txBody>
      </p:sp>
      <p:sp>
        <p:nvSpPr>
          <p:cNvPr id="26" name="Rechteck 25"/>
          <p:cNvSpPr>
            <a:spLocks noChangeArrowheads="1"/>
          </p:cNvSpPr>
          <p:nvPr/>
        </p:nvSpPr>
        <p:spPr bwMode="auto">
          <a:xfrm>
            <a:off x="5219700" y="5556497"/>
            <a:ext cx="3805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2000" dirty="0" err="1">
                <a:latin typeface="Arial" charset="0"/>
                <a:sym typeface="Wingdings" pitchFamily="2" charset="2"/>
              </a:rPr>
              <a:t>Calculation</a:t>
            </a:r>
            <a:r>
              <a:rPr lang="de-AT" altLang="de-DE" sz="2000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dirty="0" err="1">
                <a:latin typeface="Arial" charset="0"/>
                <a:sym typeface="Wingdings" pitchFamily="2" charset="2"/>
              </a:rPr>
              <a:t>of</a:t>
            </a:r>
            <a:r>
              <a:rPr lang="de-AT" altLang="de-DE" sz="2000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dirty="0" err="1">
                <a:latin typeface="Arial" charset="0"/>
                <a:sym typeface="Wingdings" pitchFamily="2" charset="2"/>
              </a:rPr>
              <a:t>binding</a:t>
            </a:r>
            <a:r>
              <a:rPr lang="de-AT" altLang="de-DE" sz="2000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dirty="0" err="1">
                <a:latin typeface="Arial" charset="0"/>
                <a:sym typeface="Wingdings" pitchFamily="2" charset="2"/>
              </a:rPr>
              <a:t>constant</a:t>
            </a:r>
            <a:endParaRPr lang="en-US" altLang="de-DE" sz="2000" dirty="0">
              <a:latin typeface="Arial" charset="0"/>
            </a:endParaRPr>
          </a:p>
        </p:txBody>
      </p:sp>
      <p:sp>
        <p:nvSpPr>
          <p:cNvPr id="27" name="Rechteck 26"/>
          <p:cNvSpPr>
            <a:spLocks noChangeArrowheads="1"/>
          </p:cNvSpPr>
          <p:nvPr/>
        </p:nvSpPr>
        <p:spPr bwMode="auto">
          <a:xfrm>
            <a:off x="5219700" y="4474789"/>
            <a:ext cx="3720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800"/>
              </a:spcBef>
              <a:spcAft>
                <a:spcPts val="600"/>
              </a:spcAft>
              <a:buFont typeface="Wingdings" pitchFamily="2" charset="2"/>
              <a:buChar char="à"/>
            </a:pPr>
            <a:r>
              <a:rPr lang="de-AT" altLang="de-DE" sz="2000" b="1" dirty="0" err="1">
                <a:latin typeface="Arial" charset="0"/>
                <a:sym typeface="Wingdings" pitchFamily="2" charset="2"/>
              </a:rPr>
              <a:t>Shift</a:t>
            </a:r>
            <a:r>
              <a:rPr lang="de-AT" altLang="de-DE" sz="2000" b="1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b="1" dirty="0" err="1">
                <a:latin typeface="Arial" charset="0"/>
                <a:sym typeface="Wingdings" pitchFamily="2" charset="2"/>
              </a:rPr>
              <a:t>changes</a:t>
            </a:r>
            <a:r>
              <a:rPr lang="de-AT" altLang="de-DE" sz="2000" b="1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b="1" dirty="0" err="1">
                <a:latin typeface="Arial" charset="0"/>
                <a:sym typeface="Wingdings" pitchFamily="2" charset="2"/>
              </a:rPr>
              <a:t>of</a:t>
            </a:r>
            <a:r>
              <a:rPr lang="de-AT" altLang="de-DE" sz="2000" b="1" dirty="0">
                <a:latin typeface="Arial" charset="0"/>
                <a:sym typeface="Wingdings" pitchFamily="2" charset="2"/>
              </a:rPr>
              <a:t> </a:t>
            </a:r>
            <a:r>
              <a:rPr lang="de-AT" altLang="de-DE" sz="2000" b="1" dirty="0" err="1" smtClean="0">
                <a:latin typeface="Arial" charset="0"/>
                <a:sym typeface="Wingdings" pitchFamily="2" charset="2"/>
              </a:rPr>
              <a:t>aconitine</a:t>
            </a:r>
            <a:endParaRPr lang="de-AT" altLang="de-DE" sz="2000" b="1" dirty="0">
              <a:latin typeface="Arial" charset="0"/>
              <a:sym typeface="Wingdings" pitchFamily="2" charset="2"/>
            </a:endParaRPr>
          </a:p>
        </p:txBody>
      </p:sp>
      <p:pic>
        <p:nvPicPr>
          <p:cNvPr id="28" name="Grafik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2" y="1196752"/>
            <a:ext cx="3226608" cy="5350862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Rechteck 28"/>
          <p:cNvSpPr/>
          <p:nvPr/>
        </p:nvSpPr>
        <p:spPr>
          <a:xfrm>
            <a:off x="6817172" y="1687959"/>
            <a:ext cx="288925" cy="163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Picture 2" descr="C:\Users\karo\Desktop\Karoline_f_Vortrag\Figure_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01" y="1268760"/>
            <a:ext cx="2316162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4932040" y="2692846"/>
            <a:ext cx="1989807" cy="501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2" name="Rechteck 31"/>
          <p:cNvSpPr/>
          <p:nvPr/>
        </p:nvSpPr>
        <p:spPr>
          <a:xfrm>
            <a:off x="6961634" y="2231579"/>
            <a:ext cx="3417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altLang="de-DE" sz="1100" b="1" dirty="0" smtClean="0">
                <a:latin typeface="Arial" charset="0"/>
              </a:rPr>
              <a:t>12</a:t>
            </a:r>
            <a:endParaRPr lang="de-AT" sz="1100" b="1" dirty="0"/>
          </a:p>
        </p:txBody>
      </p:sp>
      <p:sp>
        <p:nvSpPr>
          <p:cNvPr id="34" name="Ellipse 33"/>
          <p:cNvSpPr/>
          <p:nvPr/>
        </p:nvSpPr>
        <p:spPr>
          <a:xfrm>
            <a:off x="6941297" y="2154582"/>
            <a:ext cx="325438" cy="327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23/28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3801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2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03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4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5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6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7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8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9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0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1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2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3795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de-DE" b="1" dirty="0">
                <a:latin typeface="Arial" charset="0"/>
                <a:cs typeface="Times New Roman" pitchFamily="18" charset="0"/>
              </a:rPr>
              <a:t>NMR – Binding Constant</a:t>
            </a:r>
            <a:endParaRPr lang="de-DE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528641" y="3033117"/>
            <a:ext cx="4176713" cy="3529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4" name="Rechteck 23"/>
          <p:cNvSpPr/>
          <p:nvPr/>
        </p:nvSpPr>
        <p:spPr>
          <a:xfrm>
            <a:off x="1130300" y="5666779"/>
            <a:ext cx="388938" cy="239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5" name="Textfeld 29"/>
          <p:cNvSpPr txBox="1">
            <a:spLocks noChangeArrowheads="1"/>
          </p:cNvSpPr>
          <p:nvPr/>
        </p:nvSpPr>
        <p:spPr bwMode="auto">
          <a:xfrm>
            <a:off x="755650" y="980728"/>
            <a:ext cx="734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de-DE" sz="2000" i="1" dirty="0">
                <a:latin typeface="Arial" charset="0"/>
              </a:rPr>
              <a:t>∆</a:t>
            </a:r>
            <a:r>
              <a:rPr lang="en-US" altLang="de-DE" sz="2000" i="1" dirty="0" err="1">
                <a:latin typeface="Arial" charset="0"/>
              </a:rPr>
              <a:t>δ</a:t>
            </a:r>
            <a:r>
              <a:rPr lang="en-US" altLang="de-DE" sz="2000" i="1" baseline="-25000" dirty="0" err="1">
                <a:latin typeface="Arial" charset="0"/>
              </a:rPr>
              <a:t>obs</a:t>
            </a:r>
            <a:r>
              <a:rPr lang="en-US" altLang="de-DE" sz="2000" i="1" dirty="0">
                <a:latin typeface="Arial" charset="0"/>
              </a:rPr>
              <a:t> = 0.5 ∆</a:t>
            </a:r>
            <a:r>
              <a:rPr lang="en-US" altLang="de-DE" sz="2000" i="1" dirty="0" err="1">
                <a:latin typeface="Arial" charset="0"/>
              </a:rPr>
              <a:t>δ</a:t>
            </a:r>
            <a:r>
              <a:rPr lang="en-US" altLang="de-DE" sz="2000" i="1" baseline="-25000" dirty="0" err="1">
                <a:latin typeface="Arial" charset="0"/>
              </a:rPr>
              <a:t>max</a:t>
            </a:r>
            <a:r>
              <a:rPr lang="en-US" altLang="de-DE" sz="2000" i="1" baseline="-25000" dirty="0">
                <a:latin typeface="Arial" charset="0"/>
              </a:rPr>
              <a:t> </a:t>
            </a:r>
            <a:r>
              <a:rPr lang="en-US" altLang="de-DE" sz="2000" i="1" dirty="0">
                <a:latin typeface="Arial" charset="0"/>
              </a:rPr>
              <a:t>[(A + B + 1/K)) – [(A + B + (1/K))</a:t>
            </a:r>
            <a:r>
              <a:rPr lang="en-US" altLang="de-DE" sz="2000" i="1" baseline="30000" dirty="0">
                <a:latin typeface="Arial" charset="0"/>
              </a:rPr>
              <a:t>2</a:t>
            </a:r>
            <a:r>
              <a:rPr lang="en-US" altLang="de-DE" sz="2000" i="1" dirty="0">
                <a:latin typeface="Arial" charset="0"/>
              </a:rPr>
              <a:t> – 4 AB]</a:t>
            </a:r>
            <a:r>
              <a:rPr lang="en-US" altLang="de-DE" sz="2000" i="1" baseline="30000" dirty="0">
                <a:latin typeface="Arial" charset="0"/>
              </a:rPr>
              <a:t>1/2</a:t>
            </a:r>
            <a:r>
              <a:rPr lang="en-US" altLang="de-DE" sz="2000" i="1" dirty="0">
                <a:latin typeface="Arial" charset="0"/>
              </a:rPr>
              <a:t>]/B</a:t>
            </a:r>
            <a:endParaRPr lang="en-US" altLang="de-DE" sz="2000" dirty="0">
              <a:latin typeface="Arial" charset="0"/>
            </a:endParaRPr>
          </a:p>
        </p:txBody>
      </p:sp>
      <p:pic>
        <p:nvPicPr>
          <p:cNvPr id="26" name="Picture 2" descr="C:\Users\karo\Desktop\Karoline_f_Vortrag\Figure_5_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54" y="3169642"/>
            <a:ext cx="35941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feld 59"/>
          <p:cNvSpPr txBox="1">
            <a:spLocks noChangeArrowheads="1"/>
          </p:cNvSpPr>
          <p:nvPr/>
        </p:nvSpPr>
        <p:spPr bwMode="auto">
          <a:xfrm>
            <a:off x="4816475" y="2340967"/>
            <a:ext cx="3455987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AT" altLang="de-DE" sz="2000" b="1" dirty="0" err="1">
                <a:latin typeface="Arial" charset="0"/>
              </a:rPr>
              <a:t>Liquiritin</a:t>
            </a:r>
            <a:r>
              <a:rPr lang="de-AT" altLang="de-DE" sz="2000" b="1" dirty="0">
                <a:latin typeface="Arial" charset="0"/>
              </a:rPr>
              <a:t> </a:t>
            </a:r>
            <a:r>
              <a:rPr lang="de-AT" altLang="de-DE" sz="2000" b="1" dirty="0" err="1">
                <a:latin typeface="Arial" charset="0"/>
              </a:rPr>
              <a:t>conc</a:t>
            </a:r>
            <a:r>
              <a:rPr lang="de-AT" altLang="de-DE" sz="2000" b="1" dirty="0">
                <a:latin typeface="Arial" charset="0"/>
              </a:rPr>
              <a:t>. </a:t>
            </a:r>
            <a:r>
              <a:rPr lang="de-AT" altLang="de-DE" sz="2000" b="1" dirty="0" err="1">
                <a:latin typeface="Arial" charset="0"/>
              </a:rPr>
              <a:t>constant</a:t>
            </a:r>
            <a:r>
              <a:rPr lang="de-AT" altLang="de-DE" sz="2000" b="1" dirty="0">
                <a:latin typeface="Arial" charset="0"/>
              </a:rPr>
              <a:t> </a:t>
            </a:r>
          </a:p>
          <a:p>
            <a:pPr algn="ctr" eaLnBrk="1" hangingPunct="1"/>
            <a:r>
              <a:rPr lang="de-AT" altLang="de-DE" sz="1800" dirty="0">
                <a:latin typeface="Arial" charset="0"/>
              </a:rPr>
              <a:t>D</a:t>
            </a:r>
            <a:r>
              <a:rPr lang="de-AT" altLang="de-DE" sz="1800" baseline="-25000" dirty="0">
                <a:latin typeface="Arial" charset="0"/>
              </a:rPr>
              <a:t>2</a:t>
            </a:r>
            <a:r>
              <a:rPr lang="de-AT" altLang="de-DE" sz="1800" dirty="0">
                <a:latin typeface="Arial" charset="0"/>
              </a:rPr>
              <a:t>O/</a:t>
            </a:r>
            <a:r>
              <a:rPr lang="de-AT" altLang="de-DE" sz="1800" dirty="0" err="1">
                <a:latin typeface="Arial" charset="0"/>
              </a:rPr>
              <a:t>MeOD</a:t>
            </a:r>
            <a:r>
              <a:rPr lang="de-AT" altLang="de-DE" sz="1800" dirty="0">
                <a:latin typeface="Arial" charset="0"/>
              </a:rPr>
              <a:t> (2:1)</a:t>
            </a:r>
            <a:endParaRPr lang="en-US" altLang="de-DE" sz="1800" dirty="0">
              <a:latin typeface="Arial" charset="0"/>
            </a:endParaRPr>
          </a:p>
        </p:txBody>
      </p:sp>
      <p:sp>
        <p:nvSpPr>
          <p:cNvPr id="28" name="Textfeld 63"/>
          <p:cNvSpPr txBox="1">
            <a:spLocks noChangeArrowheads="1"/>
          </p:cNvSpPr>
          <p:nvPr/>
        </p:nvSpPr>
        <p:spPr bwMode="auto">
          <a:xfrm>
            <a:off x="635000" y="2345729"/>
            <a:ext cx="327183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AT" altLang="de-DE" sz="2000" b="1" dirty="0" err="1">
                <a:latin typeface="Arial" charset="0"/>
              </a:rPr>
              <a:t>Aconitine</a:t>
            </a:r>
            <a:r>
              <a:rPr lang="de-AT" altLang="de-DE" sz="2000" b="1" dirty="0">
                <a:latin typeface="Arial" charset="0"/>
              </a:rPr>
              <a:t> </a:t>
            </a:r>
            <a:r>
              <a:rPr lang="de-AT" altLang="de-DE" sz="2000" b="1" dirty="0" err="1">
                <a:latin typeface="Arial" charset="0"/>
              </a:rPr>
              <a:t>conc</a:t>
            </a:r>
            <a:r>
              <a:rPr lang="de-AT" altLang="de-DE" sz="2000" b="1" dirty="0">
                <a:latin typeface="Arial" charset="0"/>
              </a:rPr>
              <a:t>. </a:t>
            </a:r>
            <a:r>
              <a:rPr lang="de-AT" altLang="de-DE" sz="2000" b="1" dirty="0" err="1">
                <a:latin typeface="Arial" charset="0"/>
              </a:rPr>
              <a:t>constant</a:t>
            </a:r>
            <a:r>
              <a:rPr lang="de-AT" altLang="de-DE" sz="2000" b="1" dirty="0">
                <a:latin typeface="Arial" charset="0"/>
              </a:rPr>
              <a:t> </a:t>
            </a:r>
          </a:p>
          <a:p>
            <a:pPr algn="ctr" eaLnBrk="1" hangingPunct="1"/>
            <a:r>
              <a:rPr lang="de-AT" altLang="de-DE" sz="1800" dirty="0">
                <a:latin typeface="Arial" charset="0"/>
              </a:rPr>
              <a:t>D</a:t>
            </a:r>
            <a:r>
              <a:rPr lang="de-AT" altLang="de-DE" sz="1800" baseline="-25000" dirty="0">
                <a:latin typeface="Arial" charset="0"/>
              </a:rPr>
              <a:t>2</a:t>
            </a:r>
            <a:r>
              <a:rPr lang="de-AT" altLang="de-DE" sz="1800" dirty="0">
                <a:latin typeface="Arial" charset="0"/>
              </a:rPr>
              <a:t>O/</a:t>
            </a:r>
            <a:r>
              <a:rPr lang="de-AT" altLang="de-DE" sz="1800" dirty="0" err="1">
                <a:latin typeface="Arial" charset="0"/>
              </a:rPr>
              <a:t>MeOD</a:t>
            </a:r>
            <a:r>
              <a:rPr lang="de-AT" altLang="de-DE" sz="1800" dirty="0">
                <a:latin typeface="Arial" charset="0"/>
              </a:rPr>
              <a:t> (1:2)</a:t>
            </a:r>
            <a:endParaRPr lang="en-US" altLang="de-DE" sz="1800" dirty="0"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538163" y="3033117"/>
            <a:ext cx="3529012" cy="3529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30" name="Picture 3" descr="C:\Users\karo\Desktop\Karoline_f_Vortrag\Figure_5_B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3182342"/>
            <a:ext cx="305911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hteck 30"/>
          <p:cNvSpPr/>
          <p:nvPr/>
        </p:nvSpPr>
        <p:spPr>
          <a:xfrm>
            <a:off x="5032375" y="1593279"/>
            <a:ext cx="3143250" cy="715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3000 ± 300 L/</a:t>
            </a:r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de-D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755650" y="1593279"/>
            <a:ext cx="3143250" cy="715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  <a:defRPr/>
            </a:pPr>
            <a:r>
              <a:rPr lang="de-DE" sz="2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de-DE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4000 ± 600 L/</a:t>
            </a:r>
            <a:r>
              <a:rPr lang="de-DE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endParaRPr lang="de-DE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24/28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/>
      <p:bldP spid="31" grpId="0" animBg="1"/>
      <p:bldP spid="3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4828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19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  <a:cs typeface="Arial" charset="0"/>
              </a:rPr>
              <a:t>Proof by HPLC and UV</a:t>
            </a:r>
            <a:endParaRPr lang="en-US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5" name="Rechteck 19"/>
          <p:cNvSpPr>
            <a:spLocks noChangeArrowheads="1"/>
          </p:cNvSpPr>
          <p:nvPr/>
        </p:nvSpPr>
        <p:spPr bwMode="auto">
          <a:xfrm>
            <a:off x="2501052" y="3013075"/>
            <a:ext cx="4356947" cy="38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de-DE" altLang="de-DE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107504" y="2636912"/>
            <a:ext cx="4376613" cy="273526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27" name="Picture 2" descr="C:\Users\karo\Desktop\Karoline_f_Vortrag\Figure_2_vortrag_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0" y="3063776"/>
            <a:ext cx="4198751" cy="19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hteck 16"/>
          <p:cNvSpPr>
            <a:spLocks noChangeArrowheads="1"/>
          </p:cNvSpPr>
          <p:nvPr/>
        </p:nvSpPr>
        <p:spPr bwMode="auto">
          <a:xfrm>
            <a:off x="827299" y="1700808"/>
            <a:ext cx="29370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AT" altLang="de-DE" b="1" dirty="0" smtClean="0">
                <a:latin typeface="Arial" charset="0"/>
              </a:rPr>
              <a:t>HPLC </a:t>
            </a:r>
            <a:r>
              <a:rPr lang="de-AT" altLang="de-DE" b="1" dirty="0" err="1" smtClean="0">
                <a:latin typeface="Arial" charset="0"/>
              </a:rPr>
              <a:t>of</a:t>
            </a:r>
            <a:endParaRPr lang="en-US" altLang="de-DE" dirty="0"/>
          </a:p>
          <a:p>
            <a:pPr algn="ctr" eaLnBrk="1" hangingPunct="1"/>
            <a:r>
              <a:rPr lang="de-AT" altLang="de-DE" b="1" dirty="0" err="1">
                <a:latin typeface="Arial" charset="0"/>
              </a:rPr>
              <a:t>c</a:t>
            </a:r>
            <a:r>
              <a:rPr lang="de-AT" altLang="de-DE" b="1" dirty="0" err="1" smtClean="0">
                <a:latin typeface="Arial" charset="0"/>
              </a:rPr>
              <a:t>omplex</a:t>
            </a:r>
            <a:r>
              <a:rPr lang="de-AT" altLang="de-DE" b="1" dirty="0" smtClean="0">
                <a:latin typeface="Arial" charset="0"/>
              </a:rPr>
              <a:t> </a:t>
            </a:r>
            <a:r>
              <a:rPr lang="de-AT" altLang="de-DE" b="1" dirty="0" err="1" smtClean="0">
                <a:latin typeface="Arial" charset="0"/>
              </a:rPr>
              <a:t>formation</a:t>
            </a:r>
            <a:endParaRPr lang="de-AT" altLang="de-DE" b="1" dirty="0">
              <a:latin typeface="Arial" charset="0"/>
            </a:endParaRPr>
          </a:p>
        </p:txBody>
      </p:sp>
      <p:pic>
        <p:nvPicPr>
          <p:cNvPr id="29" name="Picture 2" descr="C:\Users\karo\Desktop\Karoline_f_Vortrag\Figure_2_vortrag_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787" y="3063951"/>
            <a:ext cx="4199122" cy="1977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hteck 29"/>
          <p:cNvSpPr/>
          <p:nvPr/>
        </p:nvSpPr>
        <p:spPr>
          <a:xfrm>
            <a:off x="4644008" y="2636912"/>
            <a:ext cx="4376613" cy="27352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31" name="Picture 2" descr="C:\Users\karo\Desktop\Karoline_f_Vortrag\Figure_2_vortrag_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867" y="2719462"/>
            <a:ext cx="3821792" cy="253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hteck 39"/>
          <p:cNvSpPr>
            <a:spLocks noChangeArrowheads="1"/>
          </p:cNvSpPr>
          <p:nvPr/>
        </p:nvSpPr>
        <p:spPr bwMode="auto">
          <a:xfrm>
            <a:off x="7411230" y="4581128"/>
            <a:ext cx="939466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AT" altLang="de-DE" sz="1100" b="1" dirty="0" err="1">
                <a:latin typeface="Arial" charset="0"/>
              </a:rPr>
              <a:t>aconitine</a:t>
            </a:r>
            <a:endParaRPr lang="de-AT" altLang="de-DE" sz="1100" b="1" dirty="0"/>
          </a:p>
        </p:txBody>
      </p:sp>
      <p:sp>
        <p:nvSpPr>
          <p:cNvPr id="33" name="Rechteck 16"/>
          <p:cNvSpPr>
            <a:spLocks noChangeArrowheads="1"/>
          </p:cNvSpPr>
          <p:nvPr/>
        </p:nvSpPr>
        <p:spPr bwMode="auto">
          <a:xfrm>
            <a:off x="5598333" y="1700808"/>
            <a:ext cx="23551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de-AT" altLang="de-DE" b="1" dirty="0" smtClean="0">
                <a:latin typeface="Arial" charset="0"/>
              </a:rPr>
              <a:t>UV </a:t>
            </a:r>
            <a:r>
              <a:rPr lang="de-AT" altLang="de-DE" b="1" dirty="0" err="1" smtClean="0">
                <a:latin typeface="Arial" charset="0"/>
              </a:rPr>
              <a:t>spectrum</a:t>
            </a:r>
            <a:endParaRPr lang="de-AT" altLang="de-DE" b="1" dirty="0" smtClean="0">
              <a:latin typeface="Arial" charset="0"/>
            </a:endParaRPr>
          </a:p>
          <a:p>
            <a:pPr algn="ctr" eaLnBrk="1" hangingPunct="1"/>
            <a:r>
              <a:rPr lang="de-AT" altLang="de-DE" b="1" dirty="0" err="1" smtClean="0">
                <a:latin typeface="Arial" charset="0"/>
              </a:rPr>
              <a:t>of</a:t>
            </a:r>
            <a:r>
              <a:rPr lang="de-AT" altLang="de-DE" b="1" dirty="0" smtClean="0">
                <a:latin typeface="Arial" charset="0"/>
              </a:rPr>
              <a:t> </a:t>
            </a:r>
            <a:r>
              <a:rPr lang="de-AT" altLang="de-DE" b="1" dirty="0" err="1" smtClean="0">
                <a:latin typeface="Arial" charset="0"/>
              </a:rPr>
              <a:t>the</a:t>
            </a:r>
            <a:r>
              <a:rPr lang="de-AT" altLang="de-DE" b="1" dirty="0" smtClean="0">
                <a:latin typeface="Arial" charset="0"/>
              </a:rPr>
              <a:t> </a:t>
            </a:r>
            <a:r>
              <a:rPr lang="de-AT" altLang="de-DE" b="1" dirty="0" err="1" smtClean="0">
                <a:latin typeface="Arial" charset="0"/>
              </a:rPr>
              <a:t>complex</a:t>
            </a:r>
            <a:endParaRPr lang="de-AT" altLang="de-DE" b="1" dirty="0">
              <a:latin typeface="Arial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57158" y="6550247"/>
            <a:ext cx="692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 Peter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J. </a:t>
            </a:r>
            <a:r>
              <a:rPr lang="en-US" sz="1400" i="1" dirty="0" err="1" smtClean="0">
                <a:latin typeface="Arial" pitchFamily="34" charset="0"/>
                <a:cs typeface="Arial" pitchFamily="34" charset="0"/>
              </a:rPr>
              <a:t>Ethnopharm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2013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149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562.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25/28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26" name="Rectangle 20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5" name="Rectangle 29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37" name="Picture 31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152399" y="2286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  <a:cs typeface="Times New Roman" charset="0"/>
              </a:rPr>
              <a:t>Natural Products in Green Chemistry</a:t>
            </a:r>
            <a:endParaRPr lang="en-US" b="1" dirty="0">
              <a:latin typeface="Arial" charset="0"/>
              <a:cs typeface="Times New Roman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76164" y="126876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  <a:cs typeface="Times New Roman" charset="0"/>
              </a:rPr>
              <a:t>Summery</a:t>
            </a:r>
          </a:p>
          <a:p>
            <a:endParaRPr lang="en-US" b="1" dirty="0">
              <a:latin typeface="Arial" charset="0"/>
              <a:cs typeface="Times New Roman" charset="0"/>
            </a:endParaRPr>
          </a:p>
          <a:p>
            <a:r>
              <a:rPr lang="en-US" b="1" dirty="0" smtClean="0">
                <a:latin typeface="Arial" charset="0"/>
                <a:cs typeface="Times New Roman" charset="0"/>
              </a:rPr>
              <a:t>Risks and Changes:</a:t>
            </a:r>
            <a:endParaRPr lang="en-US" b="1" dirty="0">
              <a:latin typeface="Arial" charset="0"/>
              <a:cs typeface="Times New Roman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	- Wrong chemical structures (decomposition)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	</a:t>
            </a:r>
            <a:r>
              <a:rPr lang="en-GB" dirty="0" err="1" smtClean="0">
                <a:latin typeface="Arial" charset="0"/>
                <a:sym typeface="Symbol" pitchFamily="18" charset="2"/>
              </a:rPr>
              <a:t>Ritigalin</a:t>
            </a:r>
            <a:r>
              <a:rPr lang="en-GB" dirty="0" smtClean="0">
                <a:latin typeface="Arial" charset="0"/>
                <a:sym typeface="Symbol" pitchFamily="18" charset="2"/>
              </a:rPr>
              <a:t> --- </a:t>
            </a:r>
            <a:r>
              <a:rPr lang="en-GB" dirty="0" err="1" smtClean="0">
                <a:latin typeface="Arial" charset="0"/>
                <a:sym typeface="Symbol" pitchFamily="18" charset="2"/>
              </a:rPr>
              <a:t>Sinharin</a:t>
            </a: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Erroneous plant identification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	Vomiting </a:t>
            </a:r>
            <a:r>
              <a:rPr lang="en-GB" dirty="0">
                <a:latin typeface="Arial" charset="0"/>
                <a:sym typeface="Symbol" pitchFamily="18" charset="2"/>
              </a:rPr>
              <a:t>Root and False Vomiting Root</a:t>
            </a: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	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</a:t>
            </a:r>
            <a:r>
              <a:rPr lang="en-GB" dirty="0" smtClean="0">
                <a:latin typeface="Arial" charset="0"/>
                <a:sym typeface="Symbol" pitchFamily="18" charset="2"/>
              </a:rPr>
              <a:t>- Herbal interaction (e.g. complex formation)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>
                <a:latin typeface="Arial" charset="0"/>
                <a:sym typeface="Symbol" pitchFamily="18" charset="2"/>
              </a:rPr>
              <a:t>		Si Ni Tang - </a:t>
            </a:r>
            <a:r>
              <a:rPr lang="ja-JP" altLang="de-DE" b="1" dirty="0"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四逆汤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endParaRPr lang="en-GB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26/28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" name="Rectangle 18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" name="Rectangle 19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5" name="Rectangle 20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Rectangle 30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16" name="Picture 31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52399" y="228600"/>
            <a:ext cx="8232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 smtClean="0">
                <a:latin typeface="Arial" charset="0"/>
                <a:cs typeface="Times New Roman" pitchFamily="18" charset="0"/>
              </a:rPr>
              <a:t>Natural Products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in Green </a:t>
            </a:r>
            <a:r>
              <a:rPr lang="en-US" b="1" dirty="0" smtClean="0">
                <a:latin typeface="Arial" charset="0"/>
                <a:cs typeface="Times New Roman" pitchFamily="18" charset="0"/>
              </a:rPr>
              <a:t>Chemistry …</a:t>
            </a:r>
            <a:endParaRPr lang="en-US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704472" y="2795736"/>
            <a:ext cx="5941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The risk of false chemical structures!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03/28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3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5851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2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3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6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7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5845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17"/>
          <p:cNvSpPr txBox="1">
            <a:spLocks noChangeArrowheads="1"/>
          </p:cNvSpPr>
          <p:nvPr/>
        </p:nvSpPr>
        <p:spPr bwMode="auto">
          <a:xfrm>
            <a:off x="171450" y="228600"/>
            <a:ext cx="723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  <a:sym typeface="Symbol" pitchFamily="18" charset="2"/>
              </a:rPr>
              <a:t>Acknowledgement</a:t>
            </a:r>
            <a:endParaRPr lang="en-US" b="1" dirty="0">
              <a:latin typeface="Arial" charset="0"/>
              <a:sym typeface="Symbol" pitchFamily="18" charset="2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39552" y="3369218"/>
            <a:ext cx="278608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H.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Greger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K.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Valant-Vetschera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J.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Schinnerl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T.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Pacher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A. Berger</a:t>
            </a: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M. </a:t>
            </a:r>
            <a:r>
              <a:rPr lang="en-GB" sz="2000" dirty="0" smtClean="0">
                <a:latin typeface="Arial" charset="0"/>
                <a:cs typeface="Times New Roman" charset="0"/>
              </a:rPr>
              <a:t>Bernhard</a:t>
            </a:r>
          </a:p>
          <a:p>
            <a:pPr eaLnBrk="0" hangingPunct="0">
              <a:spcAft>
                <a:spcPts val="600"/>
              </a:spcAft>
            </a:pPr>
            <a:endParaRPr lang="en-GB" sz="2000" dirty="0" smtClean="0">
              <a:latin typeface="Arial" charset="0"/>
              <a:cs typeface="Times New Roman" charset="0"/>
            </a:endParaRP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6767264" y="3384862"/>
            <a:ext cx="1981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O. Hofer </a:t>
            </a:r>
            <a:r>
              <a:rPr lang="de-DE" sz="2000" baseline="30000" dirty="0" smtClean="0">
                <a:latin typeface="Arial" pitchFamily="34" charset="0"/>
                <a:cs typeface="Arial" pitchFamily="34" charset="0"/>
              </a:rPr>
              <a:t>†</a:t>
            </a:r>
            <a:endParaRPr lang="en-GB" sz="2000" baseline="300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S</a:t>
            </a:r>
            <a:r>
              <a:rPr lang="en-GB" sz="2000" dirty="0" smtClean="0">
                <a:latin typeface="Arial" charset="0"/>
                <a:cs typeface="Times New Roman" charset="0"/>
              </a:rPr>
              <a:t>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Felsinger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M.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Vogl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H</a:t>
            </a:r>
            <a:r>
              <a:rPr lang="en-GB" sz="2000" dirty="0" smtClean="0">
                <a:latin typeface="Arial" charset="0"/>
                <a:cs typeface="Times New Roman" charset="0"/>
              </a:rPr>
              <a:t>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Fasshuber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H.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Kählig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W.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Robien</a:t>
            </a: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E. </a:t>
            </a:r>
            <a:r>
              <a:rPr lang="en-GB" sz="2000" dirty="0" err="1" smtClean="0">
                <a:latin typeface="Arial" charset="0"/>
                <a:cs typeface="Times New Roman" charset="0"/>
              </a:rPr>
              <a:t>Lorbeer</a:t>
            </a:r>
            <a:endParaRPr lang="en-GB" sz="2000" dirty="0" smtClean="0">
              <a:latin typeface="Arial" charset="0"/>
              <a:cs typeface="Times New Roman" charset="0"/>
            </a:endParaRPr>
          </a:p>
        </p:txBody>
      </p:sp>
      <p:pic>
        <p:nvPicPr>
          <p:cNvPr id="30" name="Picture 24" descr="C:\Daten Lothar\Institute\Vorträge\V13_STD_Valtice-05\logo_farbe_300dpi_7,4c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2906" y="2290128"/>
            <a:ext cx="1643074" cy="4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-396552" y="1070976"/>
            <a:ext cx="39528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b="1" u="sng" dirty="0" err="1" smtClean="0">
                <a:latin typeface="Arial" charset="0"/>
                <a:cs typeface="Times New Roman" charset="0"/>
              </a:rPr>
              <a:t>Phytochemistry</a:t>
            </a:r>
            <a:endParaRPr lang="en-GB" b="1" u="sng" dirty="0">
              <a:latin typeface="Arial" charset="0"/>
              <a:cs typeface="Times New Roman" charset="0"/>
            </a:endParaRPr>
          </a:p>
          <a:p>
            <a:pPr algn="ctr" eaLnBrk="0" hangingPunct="0"/>
            <a:r>
              <a:rPr lang="en-GB" sz="1600" b="1" dirty="0" smtClean="0">
                <a:latin typeface="Arial" charset="0"/>
                <a:cs typeface="Times New Roman" charset="0"/>
              </a:rPr>
              <a:t> </a:t>
            </a:r>
            <a:endParaRPr lang="en-GB" sz="1600" b="1" dirty="0">
              <a:latin typeface="Arial" charset="0"/>
              <a:cs typeface="Times New Roman" charset="0"/>
            </a:endParaRPr>
          </a:p>
          <a:p>
            <a:pPr algn="ctr" eaLnBrk="0" hangingPunct="0"/>
            <a:r>
              <a:rPr lang="en-GB" sz="2000" b="1" dirty="0" smtClean="0">
                <a:latin typeface="Arial" charset="0"/>
              </a:rPr>
              <a:t>University of Vienna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32" name="Text Box 34"/>
          <p:cNvSpPr txBox="1">
            <a:spLocks noChangeArrowheads="1"/>
          </p:cNvSpPr>
          <p:nvPr/>
        </p:nvSpPr>
        <p:spPr bwMode="auto">
          <a:xfrm>
            <a:off x="5796136" y="1070976"/>
            <a:ext cx="3352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b="1" u="sng" dirty="0" smtClean="0">
                <a:latin typeface="Arial" charset="0"/>
              </a:rPr>
              <a:t>NMR</a:t>
            </a:r>
            <a:endParaRPr lang="en-GB" b="1" u="sng" dirty="0">
              <a:latin typeface="Arial" charset="0"/>
            </a:endParaRPr>
          </a:p>
          <a:p>
            <a:pPr algn="ctr" eaLnBrk="0" hangingPunct="0"/>
            <a:r>
              <a:rPr lang="en-GB" sz="1600" b="1" dirty="0" smtClean="0">
                <a:latin typeface="Arial" charset="0"/>
              </a:rPr>
              <a:t> </a:t>
            </a:r>
            <a:endParaRPr lang="en-GB" sz="1600" b="1" dirty="0">
              <a:latin typeface="Arial" charset="0"/>
            </a:endParaRPr>
          </a:p>
          <a:p>
            <a:pPr algn="ctr" eaLnBrk="0" hangingPunct="0"/>
            <a:r>
              <a:rPr lang="en-GB" sz="2000" b="1" dirty="0">
                <a:latin typeface="Arial" charset="0"/>
              </a:rPr>
              <a:t>University </a:t>
            </a:r>
            <a:r>
              <a:rPr lang="en-GB" sz="2000" b="1" dirty="0" smtClean="0">
                <a:latin typeface="Arial" charset="0"/>
              </a:rPr>
              <a:t>of Vienna</a:t>
            </a:r>
            <a:endParaRPr lang="en-GB" sz="2000" b="1" dirty="0">
              <a:latin typeface="Arial" charset="0"/>
            </a:endParaRPr>
          </a:p>
        </p:txBody>
      </p:sp>
      <p:pic>
        <p:nvPicPr>
          <p:cNvPr id="33" name="Picture 24" descr="C:\Daten Lothar\Institute\Vorträge\V13_STD_Valtice-05\logo_farbe_300dpi_7,4cm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46" y="2290128"/>
            <a:ext cx="1643074" cy="44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" descr="http://www.meduniwien.ac.at/homepage/uploads/pics/MUW_engl_250px_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214" y="2393101"/>
            <a:ext cx="1740882" cy="747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2491332" y="1052736"/>
            <a:ext cx="39528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b="1" u="sng" dirty="0" smtClean="0">
                <a:latin typeface="Arial" charset="0"/>
                <a:cs typeface="Times New Roman" charset="0"/>
              </a:rPr>
              <a:t>TCM</a:t>
            </a:r>
            <a:endParaRPr lang="en-GB" b="1" u="sng" dirty="0">
              <a:latin typeface="Arial" charset="0"/>
              <a:cs typeface="Times New Roman" charset="0"/>
            </a:endParaRPr>
          </a:p>
          <a:p>
            <a:pPr algn="ctr" eaLnBrk="0" hangingPunct="0"/>
            <a:r>
              <a:rPr lang="en-GB" sz="1600" b="1" dirty="0" smtClean="0">
                <a:latin typeface="Arial" charset="0"/>
                <a:cs typeface="Times New Roman" charset="0"/>
              </a:rPr>
              <a:t> </a:t>
            </a:r>
            <a:endParaRPr lang="en-GB" sz="1600" b="1" dirty="0">
              <a:latin typeface="Arial" charset="0"/>
              <a:cs typeface="Times New Roman" charset="0"/>
            </a:endParaRPr>
          </a:p>
          <a:p>
            <a:pPr algn="ctr" eaLnBrk="0" hangingPunct="0"/>
            <a:r>
              <a:rPr lang="en-GB" sz="2000" b="1" dirty="0" smtClean="0">
                <a:latin typeface="Arial" charset="0"/>
              </a:rPr>
              <a:t>Medical</a:t>
            </a:r>
          </a:p>
          <a:p>
            <a:pPr algn="ctr" eaLnBrk="0" hangingPunct="0"/>
            <a:r>
              <a:rPr lang="en-GB" sz="2000" b="1" dirty="0" smtClean="0">
                <a:latin typeface="Arial" charset="0"/>
              </a:rPr>
              <a:t>University of Vienna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3842003" y="3386896"/>
            <a:ext cx="2098149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GB" sz="2000" dirty="0" smtClean="0">
                <a:latin typeface="Arial" charset="0"/>
                <a:cs typeface="Times New Roman" charset="0"/>
              </a:rPr>
              <a:t>K</a:t>
            </a:r>
            <a:r>
              <a:rPr lang="en-GB" sz="2000" dirty="0">
                <a:latin typeface="Arial" charset="0"/>
                <a:cs typeface="Times New Roman" charset="0"/>
              </a:rPr>
              <a:t>. Peter</a:t>
            </a:r>
          </a:p>
          <a:p>
            <a:pPr eaLnBrk="0" hangingPunct="0">
              <a:spcAft>
                <a:spcPts val="600"/>
              </a:spcAft>
            </a:pPr>
            <a:r>
              <a:rPr lang="en-GB" sz="2000" dirty="0">
                <a:latin typeface="Arial" charset="0"/>
                <a:cs typeface="Times New Roman" charset="0"/>
              </a:rPr>
              <a:t>Y. Ma</a:t>
            </a:r>
          </a:p>
          <a:p>
            <a:pPr eaLnBrk="0" hangingPunct="0">
              <a:spcAft>
                <a:spcPts val="600"/>
              </a:spcAft>
            </a:pPr>
            <a:endParaRPr lang="en-GB" sz="2000" dirty="0" smtClean="0">
              <a:latin typeface="Arial" charset="0"/>
              <a:cs typeface="Times New Roman" charset="0"/>
            </a:endParaRPr>
          </a:p>
          <a:p>
            <a:pPr eaLnBrk="0" hangingPunct="0">
              <a:spcAft>
                <a:spcPts val="600"/>
              </a:spcAft>
            </a:pPr>
            <a:endParaRPr lang="en-GB" sz="2000" dirty="0" smtClean="0">
              <a:latin typeface="Arial" charset="0"/>
              <a:cs typeface="Times New Roman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27/28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19"/>
          <p:cNvGrpSpPr>
            <a:grpSpLocks/>
          </p:cNvGrpSpPr>
          <p:nvPr/>
        </p:nvGrpSpPr>
        <p:grpSpPr bwMode="auto">
          <a:xfrm>
            <a:off x="0" y="1143000"/>
            <a:ext cx="9144000" cy="965200"/>
            <a:chOff x="0" y="1056"/>
            <a:chExt cx="5760" cy="608"/>
          </a:xfrm>
        </p:grpSpPr>
        <p:sp>
          <p:nvSpPr>
            <p:cNvPr id="37895" name="Rectangle 20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6" name="Rectangle 21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897" name="Rectangle 22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8" name="Rectangle 23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899" name="Rectangle 24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0" name="Rectangle 25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1" name="Rectangle 26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2" name="Rectangle 27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3" name="Rectangle 28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4" name="Rectangle 29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5" name="Rectangle 30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6" name="Rectangle 31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907" name="Rectangle 32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37891" name="Picture 3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8925"/>
            <a:ext cx="3654425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85992"/>
            <a:ext cx="2000264" cy="24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2857500" y="3643313"/>
            <a:ext cx="5786438" cy="224631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 sz="2800" b="1" dirty="0">
              <a:latin typeface="Arial" charset="0"/>
              <a:cs typeface="Arial" charset="0"/>
            </a:endParaRPr>
          </a:p>
          <a:p>
            <a:pPr eaLnBrk="0" hangingPunct="0"/>
            <a:r>
              <a:rPr lang="en-GB" sz="2800" b="1" dirty="0">
                <a:latin typeface="Arial" charset="0"/>
                <a:cs typeface="Arial" charset="0"/>
              </a:rPr>
              <a:t> Thank you </a:t>
            </a:r>
          </a:p>
          <a:p>
            <a:pPr eaLnBrk="0" hangingPunct="0"/>
            <a:endParaRPr lang="en-GB" sz="2800" b="1" dirty="0">
              <a:latin typeface="Arial" charset="0"/>
              <a:cs typeface="Arial" charset="0"/>
            </a:endParaRPr>
          </a:p>
          <a:p>
            <a:pPr eaLnBrk="0" hangingPunct="0"/>
            <a:r>
              <a:rPr lang="en-GB" sz="2800" b="1" dirty="0">
                <a:latin typeface="Arial" charset="0"/>
                <a:cs typeface="Arial" charset="0"/>
              </a:rPr>
              <a:t>               for your kind attention !</a:t>
            </a:r>
          </a:p>
          <a:p>
            <a:pPr eaLnBrk="0" hangingPunct="0"/>
            <a:endParaRPr lang="en-GB" sz="2800" b="1" dirty="0">
              <a:cs typeface="Times New Roman" charset="0"/>
            </a:endParaRP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2857488" y="3571876"/>
            <a:ext cx="6286512" cy="304800"/>
            <a:chOff x="0" y="1056"/>
            <a:chExt cx="5760" cy="608"/>
          </a:xfrm>
        </p:grpSpPr>
        <p:sp>
          <p:nvSpPr>
            <p:cNvPr id="23" name="Rectangle 38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Rectangle 39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Rectangle 40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Rectangle 41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Rectangle 43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Rectangle 44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Rectangle 49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Rectangle 50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6" name="Group 37"/>
          <p:cNvGrpSpPr>
            <a:grpSpLocks/>
          </p:cNvGrpSpPr>
          <p:nvPr/>
        </p:nvGrpSpPr>
        <p:grpSpPr bwMode="auto">
          <a:xfrm>
            <a:off x="2857488" y="5624530"/>
            <a:ext cx="6286512" cy="304800"/>
            <a:chOff x="0" y="1056"/>
            <a:chExt cx="5760" cy="608"/>
          </a:xfrm>
        </p:grpSpPr>
        <p:sp>
          <p:nvSpPr>
            <p:cNvPr id="37" name="Rectangle 38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2857488" y="2143116"/>
            <a:ext cx="71438" cy="4071966"/>
          </a:xfrm>
          <a:prstGeom prst="rect">
            <a:avLst/>
          </a:prstGeom>
          <a:solidFill>
            <a:srgbClr val="005898"/>
          </a:solidFill>
          <a:ln w="19050">
            <a:solidFill>
              <a:srgbClr val="00589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172" y="4857760"/>
            <a:ext cx="4929222" cy="125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hteck 52"/>
          <p:cNvSpPr/>
          <p:nvPr/>
        </p:nvSpPr>
        <p:spPr>
          <a:xfrm>
            <a:off x="-142876" y="4643446"/>
            <a:ext cx="285720" cy="171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hteck 53"/>
          <p:cNvSpPr/>
          <p:nvPr/>
        </p:nvSpPr>
        <p:spPr>
          <a:xfrm>
            <a:off x="1357290" y="4929198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/>
          <p:cNvSpPr/>
          <p:nvPr/>
        </p:nvSpPr>
        <p:spPr>
          <a:xfrm>
            <a:off x="1928794" y="492919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4107" name="Rectangle 4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109" name="Rectangle 6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0" name="Rectangle 7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1" name="Rectangle 8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2" name="Rectangle 9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3" name="Rectangle 10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4" name="Rectangle 11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5" name="Rectangle 12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6" name="Rectangle 13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7" name="Rectangle 14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8" name="Rectangle 15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4119" name="Rectangle 16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 dirty="0"/>
            </a:p>
          </p:txBody>
        </p:sp>
      </p:grpSp>
      <p:pic>
        <p:nvPicPr>
          <p:cNvPr id="4099" name="Picture 17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18"/>
          <p:cNvSpPr txBox="1">
            <a:spLocks noChangeArrowheads="1"/>
          </p:cNvSpPr>
          <p:nvPr/>
        </p:nvSpPr>
        <p:spPr bwMode="auto">
          <a:xfrm>
            <a:off x="152400" y="228600"/>
            <a:ext cx="723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charset="0"/>
              </a:rPr>
              <a:t>Structure and Activity of </a:t>
            </a:r>
            <a:r>
              <a:rPr lang="en-GB" b="1" dirty="0" err="1" smtClean="0">
                <a:latin typeface="Arial" charset="0"/>
                <a:cs typeface="Times New Roman" charset="0"/>
              </a:rPr>
              <a:t>Sinharin</a:t>
            </a:r>
            <a:endParaRPr lang="en-GB" b="1" dirty="0">
              <a:latin typeface="Arial" charset="0"/>
              <a:cs typeface="Times New Roman" charset="0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5286380" y="3429000"/>
          <a:ext cx="2324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MDLDrawObject Class" r:id="rId4" imgW="2323800" imgH="914400" progId="ISISServer">
                  <p:embed/>
                </p:oleObj>
              </mc:Choice>
              <mc:Fallback>
                <p:oleObj name="MDLDrawObject Class" r:id="rId4" imgW="2323800" imgH="9144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0" y="3429000"/>
                        <a:ext cx="2324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5214942" y="1500174"/>
          <a:ext cx="2324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MDLDrawObject Class" r:id="rId6" imgW="2323800" imgH="952200" progId="ISISServer">
                  <p:embed/>
                </p:oleObj>
              </mc:Choice>
              <mc:Fallback>
                <p:oleObj name="MDLDrawObject Class" r:id="rId6" imgW="2323800" imgH="9522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42" y="1500174"/>
                        <a:ext cx="23241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hteck 25"/>
          <p:cNvSpPr/>
          <p:nvPr/>
        </p:nvSpPr>
        <p:spPr>
          <a:xfrm>
            <a:off x="4572000" y="2714620"/>
            <a:ext cx="4071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Greger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1992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48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1209.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eck 27"/>
          <p:cNvSpPr/>
          <p:nvPr/>
        </p:nvSpPr>
        <p:spPr>
          <a:xfrm>
            <a:off x="4572000" y="4500570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H.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Greger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Tetrahedron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6279.</a:t>
            </a:r>
            <a:r>
              <a:rPr lang="de-DE" sz="1400" dirty="0" smtClean="0"/>
              <a:t> </a:t>
            </a:r>
          </a:p>
          <a:p>
            <a:r>
              <a:rPr lang="de-DE" sz="1400" dirty="0" smtClean="0">
                <a:latin typeface="Arial" pitchFamily="34" charset="0"/>
                <a:cs typeface="Arial" pitchFamily="34" charset="0"/>
              </a:rPr>
              <a:t>W. M. Johnson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Aust. J. Chem.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1994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47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 751.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Gerade Verbindung 28"/>
          <p:cNvCxnSpPr/>
          <p:nvPr/>
        </p:nvCxnSpPr>
        <p:spPr>
          <a:xfrm>
            <a:off x="5143504" y="1285860"/>
            <a:ext cx="2571768" cy="1143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214422"/>
            <a:ext cx="3116130" cy="403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hteck 30"/>
          <p:cNvSpPr/>
          <p:nvPr/>
        </p:nvSpPr>
        <p:spPr>
          <a:xfrm>
            <a:off x="571472" y="5286388"/>
            <a:ext cx="2928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err="1" smtClean="0">
                <a:latin typeface="Arial" charset="0"/>
                <a:sym typeface="Symbol" pitchFamily="18" charset="2"/>
              </a:rPr>
              <a:t>Glycosmis</a:t>
            </a:r>
            <a:r>
              <a:rPr lang="en-GB" dirty="0" smtClean="0">
                <a:latin typeface="Arial" charset="0"/>
                <a:sym typeface="Symbol" pitchFamily="18" charset="2"/>
              </a:rPr>
              <a:t> species</a:t>
            </a:r>
          </a:p>
        </p:txBody>
      </p:sp>
      <p:sp>
        <p:nvSpPr>
          <p:cNvPr id="32" name="Rechteck 31"/>
          <p:cNvSpPr/>
          <p:nvPr/>
        </p:nvSpPr>
        <p:spPr>
          <a:xfrm>
            <a:off x="428596" y="600076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strong antifungal activity</a:t>
            </a:r>
          </a:p>
        </p:txBody>
      </p:sp>
      <p:sp>
        <p:nvSpPr>
          <p:cNvPr id="33" name="Rechteck 32"/>
          <p:cNvSpPr/>
          <p:nvPr/>
        </p:nvSpPr>
        <p:spPr>
          <a:xfrm>
            <a:off x="5000628" y="5286388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NO antifungal activity</a:t>
            </a:r>
          </a:p>
        </p:txBody>
      </p:sp>
      <p:sp>
        <p:nvSpPr>
          <p:cNvPr id="34" name="Rechteck 33"/>
          <p:cNvSpPr/>
          <p:nvPr/>
        </p:nvSpPr>
        <p:spPr>
          <a:xfrm>
            <a:off x="6357950" y="5657671"/>
            <a:ext cx="714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7200" dirty="0" smtClean="0">
                <a:latin typeface="Arial" charset="0"/>
                <a:sym typeface="Symbol" pitchFamily="18" charset="2"/>
              </a:rPr>
              <a:t>?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04/28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 build="allAtOnce"/>
      <p:bldP spid="3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02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5133" name="Rectangle 102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4" name="Rectangle 102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35" name="Rectangle 102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Rectangle 103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Rectangle 103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Rectangle 103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Rectangle 103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Rectangle 103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Rectangle 103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Rectangle 103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Rectangle 103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Rectangle 103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Rectangle 103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5123" name="Picture 104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1041"/>
          <p:cNvSpPr txBox="1">
            <a:spLocks noChangeArrowheads="1"/>
          </p:cNvSpPr>
          <p:nvPr/>
        </p:nvSpPr>
        <p:spPr bwMode="auto">
          <a:xfrm>
            <a:off x="1524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charset="0"/>
              </a:rPr>
              <a:t>Can M</a:t>
            </a:r>
            <a:r>
              <a:rPr lang="en-GB" b="1" dirty="0" smtClean="0">
                <a:latin typeface="Arial" charset="0"/>
                <a:cs typeface="Times New Roman" charset="0"/>
              </a:rPr>
              <a:t>odern NMR Analysis </a:t>
            </a:r>
            <a:r>
              <a:rPr lang="en-GB" b="1" dirty="0">
                <a:latin typeface="Arial" charset="0"/>
                <a:cs typeface="Times New Roman" charset="0"/>
              </a:rPr>
              <a:t>help?</a:t>
            </a:r>
            <a:endParaRPr lang="en-GB" b="1" dirty="0">
              <a:latin typeface="Arial" charset="0"/>
              <a:cs typeface="Times New Roman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285720" y="1071546"/>
            <a:ext cx="8715436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Yes!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… but we need some more information and a little bit support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571744"/>
            <a:ext cx="2000264" cy="24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hteck 27"/>
          <p:cNvSpPr/>
          <p:nvPr/>
        </p:nvSpPr>
        <p:spPr>
          <a:xfrm>
            <a:off x="285720" y="5214950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1990: </a:t>
            </a: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endParaRPr lang="en-GB" sz="800" dirty="0" smtClean="0">
              <a:latin typeface="Arial" charset="0"/>
              <a:sym typeface="Symbol" pitchFamily="18" charset="2"/>
            </a:endParaRP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extraction in rain forest</a:t>
            </a: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with methanol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14554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hteck 29"/>
          <p:cNvSpPr/>
          <p:nvPr/>
        </p:nvSpPr>
        <p:spPr>
          <a:xfrm>
            <a:off x="4357686" y="4786322"/>
            <a:ext cx="47148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2008/2009: </a:t>
            </a: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endParaRPr lang="en-GB" sz="800" dirty="0" smtClean="0">
              <a:latin typeface="Arial" charset="0"/>
              <a:sym typeface="Symbol" pitchFamily="18" charset="2"/>
            </a:endParaRP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growing </a:t>
            </a:r>
            <a:r>
              <a:rPr lang="en-GB" dirty="0" err="1" smtClean="0">
                <a:latin typeface="Arial" charset="0"/>
                <a:sym typeface="Symbol" pitchFamily="18" charset="2"/>
              </a:rPr>
              <a:t>Glycosmis</a:t>
            </a:r>
            <a:r>
              <a:rPr lang="en-GB" dirty="0" smtClean="0">
                <a:latin typeface="Arial" charset="0"/>
                <a:sym typeface="Symbol" pitchFamily="18" charset="2"/>
              </a:rPr>
              <a:t> in Vienna</a:t>
            </a: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endParaRPr lang="en-GB" sz="800" dirty="0" smtClean="0">
              <a:latin typeface="Arial" charset="0"/>
              <a:sym typeface="Symbol" pitchFamily="18" charset="2"/>
            </a:endParaRPr>
          </a:p>
          <a:p>
            <a:pPr marL="457200" indent="-457200" algn="ctr" eaLnBrk="0" hangingPunct="0">
              <a:spcBef>
                <a:spcPts val="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extraction with </a:t>
            </a:r>
            <a:r>
              <a:rPr lang="en-GB" dirty="0" err="1" smtClean="0">
                <a:latin typeface="Arial" charset="0"/>
                <a:sym typeface="Symbol" pitchFamily="18" charset="2"/>
              </a:rPr>
              <a:t>aprotic</a:t>
            </a:r>
            <a:r>
              <a:rPr lang="en-GB" dirty="0" smtClean="0">
                <a:latin typeface="Arial" charset="0"/>
                <a:sym typeface="Symbol" pitchFamily="18" charset="2"/>
              </a:rPr>
              <a:t> solvents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05/28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6183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84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85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6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7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8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89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0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1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2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3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4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95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147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524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charset="0"/>
              </a:rPr>
              <a:t>New and Known Compounds</a:t>
            </a:r>
            <a:endParaRPr lang="en-GB" b="1" dirty="0">
              <a:latin typeface="Arial" charset="0"/>
              <a:cs typeface="Times New Roman" charset="0"/>
            </a:endParaRPr>
          </a:p>
        </p:txBody>
      </p:sp>
      <p:graphicFrame>
        <p:nvGraphicFramePr>
          <p:cNvPr id="52" name="Object 3"/>
          <p:cNvGraphicFramePr>
            <a:graphicFrameLocks noChangeAspect="1"/>
          </p:cNvGraphicFramePr>
          <p:nvPr/>
        </p:nvGraphicFramePr>
        <p:xfrm>
          <a:off x="2000232" y="1357298"/>
          <a:ext cx="23241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" name="MDLDrawObject Class" r:id="rId4" imgW="2323800" imgH="1037880" progId="ISISServer">
                  <p:embed/>
                </p:oleObj>
              </mc:Choice>
              <mc:Fallback>
                <p:oleObj name="MDLDrawObject Class" r:id="rId4" imgW="2323800" imgH="1037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1357298"/>
                        <a:ext cx="2324100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hteck 52"/>
          <p:cNvSpPr/>
          <p:nvPr/>
        </p:nvSpPr>
        <p:spPr>
          <a:xfrm>
            <a:off x="2714612" y="6072206"/>
            <a:ext cx="371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strong antifungal activity!</a:t>
            </a:r>
          </a:p>
        </p:txBody>
      </p:sp>
      <p:sp>
        <p:nvSpPr>
          <p:cNvPr id="54" name="Rechteck 53"/>
          <p:cNvSpPr/>
          <p:nvPr/>
        </p:nvSpPr>
        <p:spPr>
          <a:xfrm>
            <a:off x="500034" y="164305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krabin</a:t>
            </a:r>
            <a:endParaRPr lang="en-GB" sz="2000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55" name="Rechteck 54"/>
          <p:cNvSpPr/>
          <p:nvPr/>
        </p:nvSpPr>
        <p:spPr>
          <a:xfrm>
            <a:off x="4983994" y="1643050"/>
            <a:ext cx="998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ritigalin</a:t>
            </a:r>
            <a:endParaRPr lang="en-GB" sz="2000" dirty="0" smtClean="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56" name="Object 4"/>
          <p:cNvGraphicFramePr>
            <a:graphicFrameLocks noChangeAspect="1"/>
          </p:cNvGraphicFramePr>
          <p:nvPr/>
        </p:nvGraphicFramePr>
        <p:xfrm>
          <a:off x="6429388" y="1285860"/>
          <a:ext cx="18859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" name="MDLDrawObject Class" r:id="rId6" imgW="1885680" imgH="904680" progId="ISISServer">
                  <p:embed/>
                </p:oleObj>
              </mc:Choice>
              <mc:Fallback>
                <p:oleObj name="MDLDrawObject Class" r:id="rId6" imgW="1885680" imgH="9046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1285860"/>
                        <a:ext cx="18859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"/>
          <p:cNvGraphicFramePr>
            <a:graphicFrameLocks noChangeAspect="1"/>
          </p:cNvGraphicFramePr>
          <p:nvPr/>
        </p:nvGraphicFramePr>
        <p:xfrm>
          <a:off x="6462742" y="4714884"/>
          <a:ext cx="232410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" name="MDLDrawObject Class" r:id="rId8" imgW="2323800" imgH="904680" progId="ISISServer">
                  <p:embed/>
                </p:oleObj>
              </mc:Choice>
              <mc:Fallback>
                <p:oleObj name="MDLDrawObject Class" r:id="rId8" imgW="2323800" imgH="9046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2742" y="4714884"/>
                        <a:ext cx="232410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"/>
          <p:cNvGraphicFramePr>
            <a:graphicFrameLocks noChangeAspect="1"/>
          </p:cNvGraphicFramePr>
          <p:nvPr/>
        </p:nvGraphicFramePr>
        <p:xfrm>
          <a:off x="6429388" y="3000372"/>
          <a:ext cx="21050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" name="MDLDrawObject Class" r:id="rId10" imgW="2104920" imgH="904680" progId="ISISServer">
                  <p:embed/>
                </p:oleObj>
              </mc:Choice>
              <mc:Fallback>
                <p:oleObj name="MDLDrawObject Class" r:id="rId10" imgW="2104920" imgH="9046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8" y="3000372"/>
                        <a:ext cx="21050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/>
        </p:nvGraphicFramePr>
        <p:xfrm>
          <a:off x="1857356" y="4572008"/>
          <a:ext cx="25431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MDLDrawObject Class" r:id="rId12" imgW="2543040" imgH="952200" progId="ISISServer">
                  <p:embed/>
                </p:oleObj>
              </mc:Choice>
              <mc:Fallback>
                <p:oleObj name="MDLDrawObject Class" r:id="rId12" imgW="2543040" imgH="95220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56" y="4572008"/>
                        <a:ext cx="25431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hteck 59"/>
          <p:cNvSpPr/>
          <p:nvPr/>
        </p:nvSpPr>
        <p:spPr>
          <a:xfrm>
            <a:off x="500034" y="3314642"/>
            <a:ext cx="1225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isokrabin</a:t>
            </a:r>
            <a:endParaRPr lang="en-GB" sz="2000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61" name="Rechteck 60"/>
          <p:cNvSpPr/>
          <p:nvPr/>
        </p:nvSpPr>
        <p:spPr>
          <a:xfrm>
            <a:off x="4986458" y="3243204"/>
            <a:ext cx="13548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penimid</a:t>
            </a:r>
            <a:r>
              <a:rPr lang="en-GB" sz="2000" dirty="0" smtClean="0">
                <a:latin typeface="Arial" charset="0"/>
                <a:sym typeface="Symbol" pitchFamily="18" charset="2"/>
              </a:rPr>
              <a:t> B</a:t>
            </a:r>
          </a:p>
        </p:txBody>
      </p:sp>
      <p:sp>
        <p:nvSpPr>
          <p:cNvPr id="62" name="Rechteck 61"/>
          <p:cNvSpPr/>
          <p:nvPr/>
        </p:nvSpPr>
        <p:spPr>
          <a:xfrm>
            <a:off x="5017262" y="5029154"/>
            <a:ext cx="1340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penimid</a:t>
            </a:r>
            <a:r>
              <a:rPr lang="en-GB" sz="2000" dirty="0" smtClean="0">
                <a:latin typeface="Arial" charset="0"/>
                <a:sym typeface="Symbol" pitchFamily="18" charset="2"/>
              </a:rPr>
              <a:t> A</a:t>
            </a:r>
          </a:p>
        </p:txBody>
      </p:sp>
      <p:sp>
        <p:nvSpPr>
          <p:cNvPr id="63" name="Rechteck 62"/>
          <p:cNvSpPr/>
          <p:nvPr/>
        </p:nvSpPr>
        <p:spPr>
          <a:xfrm>
            <a:off x="500034" y="4600526"/>
            <a:ext cx="13965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err="1" smtClean="0">
                <a:latin typeface="Arial" charset="0"/>
                <a:sym typeface="Symbol" pitchFamily="18" charset="2"/>
              </a:rPr>
              <a:t>methoxy</a:t>
            </a:r>
            <a:r>
              <a:rPr lang="en-GB" sz="2000" dirty="0" smtClean="0">
                <a:latin typeface="Arial" charset="0"/>
                <a:sym typeface="Symbol" pitchFamily="18" charset="2"/>
              </a:rPr>
              <a:t>-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sz="2000" dirty="0" smtClean="0">
                <a:latin typeface="Arial" charset="0"/>
                <a:sym typeface="Symbol" pitchFamily="18" charset="2"/>
              </a:rPr>
              <a:t> </a:t>
            </a:r>
            <a:r>
              <a:rPr lang="en-GB" sz="2000" dirty="0" err="1" smtClean="0">
                <a:latin typeface="Arial" charset="0"/>
                <a:sym typeface="Symbol" pitchFamily="18" charset="2"/>
              </a:rPr>
              <a:t>penimid</a:t>
            </a:r>
            <a:r>
              <a:rPr lang="en-GB" sz="2000" dirty="0" smtClean="0">
                <a:latin typeface="Arial" charset="0"/>
                <a:sym typeface="Symbol" pitchFamily="18" charset="2"/>
              </a:rPr>
              <a:t> B</a:t>
            </a:r>
          </a:p>
        </p:txBody>
      </p:sp>
      <p:graphicFrame>
        <p:nvGraphicFramePr>
          <p:cNvPr id="64" name="Object 10"/>
          <p:cNvGraphicFramePr>
            <a:graphicFrameLocks noChangeAspect="1"/>
          </p:cNvGraphicFramePr>
          <p:nvPr/>
        </p:nvGraphicFramePr>
        <p:xfrm>
          <a:off x="1979712" y="2909888"/>
          <a:ext cx="21050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MDLDrawObject Class" r:id="rId14" imgW="2104920" imgH="1037880" progId="ISISServer">
                  <p:embed/>
                </p:oleObj>
              </mc:Choice>
              <mc:Fallback>
                <p:oleObj name="MDLDrawObject Class" r:id="rId14" imgW="2104920" imgH="103788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909888"/>
                        <a:ext cx="21050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06/28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16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7179" name="Rectangle 117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0" name="Rectangle 118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7181" name="Rectangle 119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2" name="Rectangle 120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3" name="Rectangle 121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4" name="Rectangle 122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5" name="Rectangle 123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6" name="Rectangle 124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7" name="Rectangle 125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8" name="Rectangle 126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89" name="Rectangle 127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0" name="Rectangle 128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91" name="Rectangle 129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7171" name="Picture 130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131"/>
          <p:cNvSpPr txBox="1">
            <a:spLocks noChangeArrowheads="1"/>
          </p:cNvSpPr>
          <p:nvPr/>
        </p:nvSpPr>
        <p:spPr bwMode="auto">
          <a:xfrm>
            <a:off x="1524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i="1" dirty="0">
                <a:latin typeface="Arial" charset="0"/>
                <a:cs typeface="Times New Roman" charset="0"/>
              </a:rPr>
              <a:t>In situ </a:t>
            </a:r>
            <a:r>
              <a:rPr lang="en-GB" b="1" dirty="0">
                <a:latin typeface="Arial" charset="0"/>
                <a:cs typeface="Times New Roman" charset="0"/>
              </a:rPr>
              <a:t>NMR of </a:t>
            </a:r>
            <a:r>
              <a:rPr lang="en-GB" b="1" dirty="0" err="1">
                <a:latin typeface="Arial" charset="0"/>
                <a:cs typeface="Times New Roman" charset="0"/>
              </a:rPr>
              <a:t>Ritigalin</a:t>
            </a:r>
            <a:r>
              <a:rPr lang="en-GB" b="1" dirty="0">
                <a:latin typeface="Arial" charset="0"/>
                <a:cs typeface="Times New Roman" charset="0"/>
              </a:rPr>
              <a:t> in Methanol</a:t>
            </a:r>
            <a:endParaRPr lang="en-GB" b="1" dirty="0">
              <a:latin typeface="Arial" charset="0"/>
              <a:cs typeface="Times New Roman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57158" y="6550247"/>
            <a:ext cx="692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Pacher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J. Nat. </a:t>
            </a:r>
            <a:r>
              <a:rPr lang="de-DE" sz="1400" i="1" dirty="0" err="1" smtClean="0">
                <a:latin typeface="Arial" pitchFamily="34" charset="0"/>
                <a:cs typeface="Arial" pitchFamily="34" charset="0"/>
              </a:rPr>
              <a:t>Prod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2010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 1389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85860"/>
            <a:ext cx="76295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79517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hteck 26"/>
          <p:cNvSpPr/>
          <p:nvPr/>
        </p:nvSpPr>
        <p:spPr>
          <a:xfrm>
            <a:off x="1285852" y="5357826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6715140" y="5357826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07/28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8200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3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4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5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6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7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8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09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0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1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12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195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17"/>
          <p:cNvSpPr txBox="1">
            <a:spLocks noChangeArrowheads="1"/>
          </p:cNvSpPr>
          <p:nvPr/>
        </p:nvSpPr>
        <p:spPr bwMode="auto">
          <a:xfrm>
            <a:off x="889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b="1" dirty="0">
                <a:latin typeface="Arial" charset="0"/>
                <a:cs typeface="Times New Roman" charset="0"/>
              </a:rPr>
              <a:t>Identification of Artefacts by </a:t>
            </a:r>
            <a:r>
              <a:rPr lang="en-GB" b="1" i="1" dirty="0">
                <a:latin typeface="Arial" charset="0"/>
                <a:cs typeface="Times New Roman" charset="0"/>
              </a:rPr>
              <a:t>in situ </a:t>
            </a:r>
            <a:r>
              <a:rPr lang="en-GB" b="1" dirty="0">
                <a:latin typeface="Arial" charset="0"/>
                <a:cs typeface="Times New Roman" charset="0"/>
              </a:rPr>
              <a:t>NMR</a:t>
            </a:r>
            <a:endParaRPr lang="en-GB" b="1" dirty="0">
              <a:latin typeface="Arial" charset="0"/>
              <a:cs typeface="Times New Roman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6416" y="928670"/>
            <a:ext cx="5417352" cy="57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hteck 21"/>
          <p:cNvSpPr/>
          <p:nvPr/>
        </p:nvSpPr>
        <p:spPr>
          <a:xfrm>
            <a:off x="0" y="2571744"/>
            <a:ext cx="25002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natural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 products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strong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antifungal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    activity!</a:t>
            </a:r>
          </a:p>
        </p:txBody>
      </p:sp>
      <p:sp>
        <p:nvSpPr>
          <p:cNvPr id="23" name="Rechteck 22"/>
          <p:cNvSpPr/>
          <p:nvPr/>
        </p:nvSpPr>
        <p:spPr>
          <a:xfrm>
            <a:off x="7143800" y="2571744"/>
            <a:ext cx="2000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no natural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 products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endParaRPr lang="en-GB" dirty="0" smtClean="0">
              <a:latin typeface="Arial" charset="0"/>
              <a:sym typeface="Symbol" pitchFamily="18" charset="2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no 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antifungal 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dirty="0" smtClean="0">
                <a:latin typeface="Arial" charset="0"/>
                <a:sym typeface="Symbol" pitchFamily="18" charset="2"/>
              </a:rPr>
              <a:t>        activity!</a:t>
            </a:r>
          </a:p>
        </p:txBody>
      </p:sp>
      <p:sp>
        <p:nvSpPr>
          <p:cNvPr id="24" name="Rechteck 23"/>
          <p:cNvSpPr/>
          <p:nvPr/>
        </p:nvSpPr>
        <p:spPr>
          <a:xfrm>
            <a:off x="5357818" y="3786190"/>
            <a:ext cx="1714512" cy="928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357158" y="6550247"/>
            <a:ext cx="6929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Pacher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J. Nat. </a:t>
            </a:r>
            <a:r>
              <a:rPr lang="de-DE" sz="1400" i="1" dirty="0" err="1" smtClean="0">
                <a:latin typeface="Arial" pitchFamily="34" charset="0"/>
                <a:cs typeface="Arial" pitchFamily="34" charset="0"/>
              </a:rPr>
              <a:t>Prod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2010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de-DE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i="1" dirty="0" smtClean="0">
                <a:latin typeface="Arial" pitchFamily="34" charset="0"/>
                <a:cs typeface="Arial" pitchFamily="34" charset="0"/>
              </a:rPr>
              <a:t>73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, 1389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08/28</a:t>
            </a:r>
            <a:endParaRPr lang="en-US" sz="1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  <p:bldP spid="23" grpId="0" build="allAtOnce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85800"/>
            <a:ext cx="9144000" cy="304800"/>
            <a:chOff x="0" y="1056"/>
            <a:chExt cx="5760" cy="608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1296"/>
              <a:ext cx="2592" cy="192"/>
            </a:xfrm>
            <a:prstGeom prst="rect">
              <a:avLst/>
            </a:prstGeom>
            <a:solidFill>
              <a:srgbClr val="005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640" y="1296"/>
              <a:ext cx="3120" cy="192"/>
            </a:xfrm>
            <a:prstGeom prst="rect">
              <a:avLst/>
            </a:prstGeom>
            <a:gradFill rotWithShape="0">
              <a:gsLst>
                <a:gs pos="0">
                  <a:srgbClr val="005898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602" y="1088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03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4418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475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5040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28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47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616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712" y="1056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122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594" y="1072"/>
              <a:ext cx="48" cy="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6" name="Picture 16" descr="C:\Documents and Settings\Daten Lothar\Institute\Diverses\Logos\logo_farbe_300dpi_7,4cm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684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88900" y="228600"/>
            <a:ext cx="723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Arial" charset="0"/>
                <a:cs typeface="Times New Roman" charset="0"/>
              </a:rPr>
              <a:t>Natural Products in Green Chemistry</a:t>
            </a:r>
          </a:p>
        </p:txBody>
      </p:sp>
      <p:sp>
        <p:nvSpPr>
          <p:cNvPr id="19" name="Rechteck 18"/>
          <p:cNvSpPr/>
          <p:nvPr/>
        </p:nvSpPr>
        <p:spPr>
          <a:xfrm>
            <a:off x="1547664" y="2795736"/>
            <a:ext cx="6296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 b="1" dirty="0" smtClean="0">
                <a:latin typeface="Arial" charset="0"/>
                <a:sym typeface="Symbol" pitchFamily="18" charset="2"/>
              </a:rPr>
              <a:t>The risk of </a:t>
            </a:r>
            <a:r>
              <a:rPr lang="en-GB" b="1" dirty="0" smtClean="0">
                <a:latin typeface="Arial" charset="0"/>
                <a:sym typeface="Symbol" pitchFamily="18" charset="2"/>
              </a:rPr>
              <a:t>erroneous </a:t>
            </a:r>
            <a:r>
              <a:rPr lang="en-GB" b="1" dirty="0">
                <a:latin typeface="Arial" charset="0"/>
                <a:sym typeface="Symbol" pitchFamily="18" charset="2"/>
              </a:rPr>
              <a:t>plant </a:t>
            </a:r>
            <a:r>
              <a:rPr lang="en-GB" b="1" dirty="0" smtClean="0">
                <a:latin typeface="Arial" charset="0"/>
                <a:sym typeface="Symbol" pitchFamily="18" charset="2"/>
              </a:rPr>
              <a:t>identification!</a:t>
            </a:r>
            <a:endParaRPr lang="en-GB" b="1" dirty="0" smtClean="0">
              <a:latin typeface="Arial" charset="0"/>
              <a:sym typeface="Symbol" pitchFamily="18" charset="2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8429625" y="6521450"/>
            <a:ext cx="714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600" dirty="0" smtClean="0">
                <a:latin typeface="Arial" charset="0"/>
              </a:rPr>
              <a:t>09/28</a:t>
            </a:r>
            <a:endParaRPr lang="en-US" sz="1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Bildschirmpräsentation (4:3)</PresentationFormat>
  <Paragraphs>294</Paragraphs>
  <Slides>31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3" baseType="lpstr">
      <vt:lpstr>Standarddesign</vt:lpstr>
      <vt:lpstr>MDLDrawObject Class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Universität 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Lothar Brecker / NMR</dc:creator>
  <cp:lastModifiedBy>lothar1</cp:lastModifiedBy>
  <cp:revision>469</cp:revision>
  <dcterms:created xsi:type="dcterms:W3CDTF">2005-04-08T09:47:12Z</dcterms:created>
  <dcterms:modified xsi:type="dcterms:W3CDTF">2015-08-29T13:04:13Z</dcterms:modified>
</cp:coreProperties>
</file>