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5" r:id="rId3"/>
    <p:sldId id="289" r:id="rId4"/>
    <p:sldId id="258" r:id="rId5"/>
    <p:sldId id="273" r:id="rId6"/>
    <p:sldId id="287" r:id="rId7"/>
    <p:sldId id="288" r:id="rId8"/>
    <p:sldId id="261" r:id="rId9"/>
    <p:sldId id="294" r:id="rId10"/>
    <p:sldId id="291" r:id="rId11"/>
    <p:sldId id="292" r:id="rId12"/>
    <p:sldId id="293" r:id="rId13"/>
    <p:sldId id="257" r:id="rId14"/>
    <p:sldId id="263" r:id="rId15"/>
    <p:sldId id="272" r:id="rId16"/>
    <p:sldId id="271" r:id="rId17"/>
    <p:sldId id="290" r:id="rId18"/>
    <p:sldId id="264" r:id="rId19"/>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5pPr>
    <a:lvl6pPr marL="2286000" algn="l" defTabSz="914400" rtl="0" eaLnBrk="1" latinLnBrk="0" hangingPunct="1">
      <a:defRPr kern="1200">
        <a:solidFill>
          <a:schemeClr val="tx1"/>
        </a:solidFill>
        <a:latin typeface="Arial" pitchFamily="34" charset="0"/>
        <a:ea typeface="SimSun" pitchFamily="2" charset="-122"/>
        <a:cs typeface="+mn-cs"/>
        <a:sym typeface="Arial" pitchFamily="34" charset="0"/>
      </a:defRPr>
    </a:lvl6pPr>
    <a:lvl7pPr marL="2743200" algn="l" defTabSz="914400" rtl="0" eaLnBrk="1" latinLnBrk="0" hangingPunct="1">
      <a:defRPr kern="1200">
        <a:solidFill>
          <a:schemeClr val="tx1"/>
        </a:solidFill>
        <a:latin typeface="Arial" pitchFamily="34" charset="0"/>
        <a:ea typeface="SimSun" pitchFamily="2" charset="-122"/>
        <a:cs typeface="+mn-cs"/>
        <a:sym typeface="Arial" pitchFamily="34" charset="0"/>
      </a:defRPr>
    </a:lvl7pPr>
    <a:lvl8pPr marL="3200400" algn="l" defTabSz="914400" rtl="0" eaLnBrk="1" latinLnBrk="0" hangingPunct="1">
      <a:defRPr kern="1200">
        <a:solidFill>
          <a:schemeClr val="tx1"/>
        </a:solidFill>
        <a:latin typeface="Arial" pitchFamily="34" charset="0"/>
        <a:ea typeface="SimSun" pitchFamily="2" charset="-122"/>
        <a:cs typeface="+mn-cs"/>
        <a:sym typeface="Arial" pitchFamily="34" charset="0"/>
      </a:defRPr>
    </a:lvl8pPr>
    <a:lvl9pPr marL="3657600" algn="l" defTabSz="914400" rtl="0" eaLnBrk="1" latinLnBrk="0" hangingPunct="1">
      <a:defRPr kern="1200">
        <a:solidFill>
          <a:schemeClr val="tx1"/>
        </a:solidFill>
        <a:latin typeface="Arial" pitchFamily="34" charset="0"/>
        <a:ea typeface="SimSun" pitchFamily="2" charset="-122"/>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3" d="100"/>
          <a:sy n="133" d="100"/>
        </p:scale>
        <p:origin x="444" y="1296"/>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27AA9B-EA89-4C48-9012-B5B6CDF382C2}"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33077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25FE2F-D7FD-4225-8192-BB3F5FB40507}"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422786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26150" y="1547813"/>
            <a:ext cx="1651000" cy="388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9975" y="1547813"/>
            <a:ext cx="4803775"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271EA0-6487-49EE-B2DC-F1ED3045D699}"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178710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69975" y="1554163"/>
            <a:ext cx="2073275" cy="1979612"/>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162800" y="188913"/>
            <a:ext cx="1828800" cy="365125"/>
          </a:xfrm>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4" name="Footer Placeholder 3"/>
          <p:cNvSpPr>
            <a:spLocks noGrp="1"/>
          </p:cNvSpPr>
          <p:nvPr>
            <p:ph type="ftr" sz="quarter" idx="11"/>
          </p:nvPr>
        </p:nvSpPr>
        <p:spPr>
          <a:xfrm>
            <a:off x="1069975" y="6356350"/>
            <a:ext cx="5102225" cy="365125"/>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7159625" y="6356350"/>
            <a:ext cx="1138238" cy="365125"/>
          </a:xfrm>
        </p:spPr>
        <p:txBody>
          <a:bodyPr/>
          <a:lstStyle>
            <a:lvl1pPr>
              <a:defRPr/>
            </a:lvl1pPr>
          </a:lstStyle>
          <a:p>
            <a:fld id="{01F76E50-9C9E-406D-A5B4-6A9EA2CA5DFB}"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261903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8CAED2-4985-495F-B00C-44AABE3CAD6B}"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23731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F6E9AD3-7935-4439-A188-A60BBC267E15}"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30538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54400" y="1547813"/>
            <a:ext cx="2035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41975" y="1547813"/>
            <a:ext cx="2035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6E9A49-5403-4D26-961E-326B360590ED}"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119514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575D434-3A1C-434E-ADE7-61EC7BC771AE}"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131845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99E1E67-4B2A-47D4-80C4-5EFCCF557D02}"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4203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F768249-8B74-475C-92D5-F2FECF8B2900}"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226667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0AEB35-6322-4734-B1DC-4CB4EB3D2B36}"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332823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5A453E-20AA-43A0-B5AF-449CE9DB969C}" type="slidenum">
              <a:rPr lang="en-US" altLang="en-US"/>
              <a:pPr/>
              <a:t>‹#›</a:t>
            </a:fld>
            <a:endParaRPr lang="en-US" altLang="en-US" sz="1800">
              <a:solidFill>
                <a:schemeClr val="tx1"/>
              </a:solidFill>
              <a:latin typeface="Arial" pitchFamily="34" charset="0"/>
              <a:sym typeface="Arial" pitchFamily="34" charset="0"/>
            </a:endParaRPr>
          </a:p>
        </p:txBody>
      </p:sp>
    </p:spTree>
    <p:extLst>
      <p:ext uri="{BB962C8B-B14F-4D97-AF65-F5344CB8AC3E}">
        <p14:creationId xmlns:p14="http://schemas.microsoft.com/office/powerpoint/2010/main" val="73888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1">
          <a:gsLst>
            <a:gs pos="0">
              <a:srgbClr val="A1C2D1"/>
            </a:gs>
            <a:gs pos="20000">
              <a:srgbClr val="A1C2D1"/>
            </a:gs>
            <a:gs pos="100000">
              <a:srgbClr val="5194AE"/>
            </a:gs>
          </a:gsLst>
          <a:path path="rect">
            <a:fillToRect l="50000" t="20000"/>
          </a:path>
        </a:gra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1069975" y="1554163"/>
            <a:ext cx="207327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Arial Black" pitchFamily="34" charset="0"/>
              </a:rPr>
              <a:t>Click to edit Master title style</a:t>
            </a:r>
          </a:p>
        </p:txBody>
      </p:sp>
      <p:sp>
        <p:nvSpPr>
          <p:cNvPr id="1027" name="Text Placeholder 2"/>
          <p:cNvSpPr>
            <a:spLocks noGrp="1" noChangeArrowheads="1"/>
          </p:cNvSpPr>
          <p:nvPr>
            <p:ph type="body" idx="1"/>
          </p:nvPr>
        </p:nvSpPr>
        <p:spPr bwMode="auto">
          <a:xfrm>
            <a:off x="3454400" y="1547813"/>
            <a:ext cx="42227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Candara" pitchFamily="34" charset="0"/>
              </a:rPr>
              <a:t>Click to edit Master text styles</a:t>
            </a:r>
          </a:p>
          <a:p>
            <a:pPr lvl="1"/>
            <a:r>
              <a:rPr lang="en-US" altLang="zh-CN" smtClean="0">
                <a:sym typeface="Candara" pitchFamily="34" charset="0"/>
              </a:rPr>
              <a:t>Second level</a:t>
            </a:r>
          </a:p>
          <a:p>
            <a:pPr lvl="2"/>
            <a:r>
              <a:rPr lang="en-US" altLang="zh-CN" smtClean="0">
                <a:sym typeface="Candara" pitchFamily="34" charset="0"/>
              </a:rPr>
              <a:t>Third level</a:t>
            </a:r>
          </a:p>
          <a:p>
            <a:pPr lvl="3"/>
            <a:r>
              <a:rPr lang="en-US" altLang="zh-CN" smtClean="0">
                <a:sym typeface="Candara" pitchFamily="34" charset="0"/>
              </a:rPr>
              <a:t>Fourth level</a:t>
            </a:r>
          </a:p>
          <a:p>
            <a:pPr lvl="4"/>
            <a:r>
              <a:rPr lang="en-US" altLang="zh-CN" smtClean="0">
                <a:sym typeface="Candara" pitchFamily="34" charset="0"/>
              </a:rPr>
              <a:t>Fifth level</a:t>
            </a:r>
          </a:p>
        </p:txBody>
      </p:sp>
      <p:sp>
        <p:nvSpPr>
          <p:cNvPr id="1028" name="Date Placeholder 3"/>
          <p:cNvSpPr>
            <a:spLocks noGrp="1" noChangeArrowheads="1"/>
          </p:cNvSpPr>
          <p:nvPr>
            <p:ph type="dt" sz="half" idx="2"/>
          </p:nvPr>
        </p:nvSpPr>
        <p:spPr bwMode="auto">
          <a:xfrm>
            <a:off x="7162800" y="188913"/>
            <a:ext cx="1828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FFFFFF"/>
                </a:solidFill>
                <a:latin typeface="+mn-lt"/>
                <a:sym typeface="Candara" pitchFamily="34" charset="0"/>
              </a:defRPr>
            </a:lvl1pPr>
          </a:lstStyle>
          <a:p>
            <a:fld id="{97FFFFA3-BD8D-4D57-866D-34756A9D23E7}" type="datetime1">
              <a:rPr lang="en-US" altLang="en-US"/>
              <a:pPr/>
              <a:t>11/12/2015</a:t>
            </a:fld>
            <a:endParaRPr lang="en-US" altLang="en-US" sz="1800">
              <a:solidFill>
                <a:schemeClr val="tx1"/>
              </a:solidFill>
              <a:latin typeface="Arial" pitchFamily="34" charset="0"/>
              <a:sym typeface="Arial" pitchFamily="34" charset="0"/>
            </a:endParaRPr>
          </a:p>
        </p:txBody>
      </p:sp>
      <p:sp>
        <p:nvSpPr>
          <p:cNvPr id="1029" name="Footer Placeholder 4"/>
          <p:cNvSpPr>
            <a:spLocks noGrp="1" noChangeArrowheads="1"/>
          </p:cNvSpPr>
          <p:nvPr>
            <p:ph type="ftr" sz="quarter" idx="3"/>
          </p:nvPr>
        </p:nvSpPr>
        <p:spPr bwMode="auto">
          <a:xfrm>
            <a:off x="1069975" y="6356350"/>
            <a:ext cx="510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mn-lt"/>
                <a:sym typeface="Candara" pitchFamily="34" charset="0"/>
              </a:defRPr>
            </a:lvl1pPr>
          </a:lstStyle>
          <a:p>
            <a:endParaRPr lang="en-US" altLang="en-US"/>
          </a:p>
        </p:txBody>
      </p:sp>
      <p:sp>
        <p:nvSpPr>
          <p:cNvPr id="1030" name="Slide Number Placeholder 5"/>
          <p:cNvSpPr>
            <a:spLocks noGrp="1" noChangeArrowheads="1"/>
          </p:cNvSpPr>
          <p:nvPr>
            <p:ph type="sldNum" sz="quarter" idx="4"/>
          </p:nvPr>
        </p:nvSpPr>
        <p:spPr bwMode="auto">
          <a:xfrm>
            <a:off x="7159625" y="6356350"/>
            <a:ext cx="1138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FFFFFF"/>
                </a:solidFill>
                <a:latin typeface="+mn-lt"/>
                <a:sym typeface="Candara" pitchFamily="34" charset="0"/>
              </a:defRPr>
            </a:lvl1pPr>
          </a:lstStyle>
          <a:p>
            <a:fld id="{290EE083-6543-4E20-870F-B0F9207D9A92}" type="slidenum">
              <a:rPr lang="en-US" altLang="en-US"/>
              <a:pPr/>
              <a:t>‹#›</a:t>
            </a:fld>
            <a:endParaRPr lang="en-US" altLang="en-US" sz="1800">
              <a:solidFill>
                <a:schemeClr val="tx1"/>
              </a:solidFill>
              <a:latin typeface="Arial" pitchFamily="34" charset="0"/>
              <a:sym typeface="Arial" pitchFamily="34" charset="0"/>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p:txStyles>
    <p:titleStyle>
      <a:lvl1pPr algn="l" rtl="0" eaLnBrk="0" fontAlgn="base" hangingPunct="0">
        <a:spcBef>
          <a:spcPct val="0"/>
        </a:spcBef>
        <a:spcAft>
          <a:spcPct val="0"/>
        </a:spcAft>
        <a:defRPr>
          <a:solidFill>
            <a:schemeClr val="tx1"/>
          </a:solidFill>
          <a:latin typeface="+mj-lt"/>
          <a:ea typeface="+mj-ea"/>
          <a:cs typeface="+mj-cs"/>
          <a:sym typeface="Arial Black" pitchFamily="34" charset="0"/>
        </a:defRPr>
      </a:lvl1pPr>
      <a:lvl2pPr algn="l" rtl="0" eaLnBrk="0" fontAlgn="base" hangingPunct="0">
        <a:spcBef>
          <a:spcPct val="0"/>
        </a:spcBef>
        <a:spcAft>
          <a:spcPct val="0"/>
        </a:spcAft>
        <a:defRPr>
          <a:solidFill>
            <a:schemeClr val="tx1"/>
          </a:solidFill>
          <a:latin typeface="Arial Black" pitchFamily="34" charset="0"/>
          <a:ea typeface="SimSun" pitchFamily="2" charset="-122"/>
          <a:sym typeface="Arial Black" pitchFamily="34" charset="0"/>
        </a:defRPr>
      </a:lvl2pPr>
      <a:lvl3pPr algn="l" rtl="0" eaLnBrk="0" fontAlgn="base" hangingPunct="0">
        <a:spcBef>
          <a:spcPct val="0"/>
        </a:spcBef>
        <a:spcAft>
          <a:spcPct val="0"/>
        </a:spcAft>
        <a:defRPr>
          <a:solidFill>
            <a:schemeClr val="tx1"/>
          </a:solidFill>
          <a:latin typeface="Arial Black" pitchFamily="34" charset="0"/>
          <a:ea typeface="SimSun" pitchFamily="2" charset="-122"/>
          <a:sym typeface="Arial Black" pitchFamily="34" charset="0"/>
        </a:defRPr>
      </a:lvl3pPr>
      <a:lvl4pPr algn="l" rtl="0" eaLnBrk="0" fontAlgn="base" hangingPunct="0">
        <a:spcBef>
          <a:spcPct val="0"/>
        </a:spcBef>
        <a:spcAft>
          <a:spcPct val="0"/>
        </a:spcAft>
        <a:defRPr>
          <a:solidFill>
            <a:schemeClr val="tx1"/>
          </a:solidFill>
          <a:latin typeface="Arial Black" pitchFamily="34" charset="0"/>
          <a:ea typeface="SimSun" pitchFamily="2" charset="-122"/>
          <a:sym typeface="Arial Black" pitchFamily="34" charset="0"/>
        </a:defRPr>
      </a:lvl4pPr>
      <a:lvl5pPr algn="l" rtl="0" eaLnBrk="0" fontAlgn="base" hangingPunct="0">
        <a:spcBef>
          <a:spcPct val="0"/>
        </a:spcBef>
        <a:spcAft>
          <a:spcPct val="0"/>
        </a:spcAft>
        <a:defRPr>
          <a:solidFill>
            <a:schemeClr val="tx1"/>
          </a:solidFill>
          <a:latin typeface="Arial Black" pitchFamily="34" charset="0"/>
          <a:ea typeface="SimSun" pitchFamily="2" charset="-122"/>
          <a:sym typeface="Arial Black" pitchFamily="34" charset="0"/>
        </a:defRPr>
      </a:lvl5pPr>
      <a:lvl6pPr marL="457200" algn="l" rtl="0" eaLnBrk="0" fontAlgn="base" hangingPunct="0">
        <a:spcBef>
          <a:spcPct val="0"/>
        </a:spcBef>
        <a:spcAft>
          <a:spcPct val="0"/>
        </a:spcAft>
        <a:defRPr>
          <a:solidFill>
            <a:schemeClr val="tx1"/>
          </a:solidFill>
          <a:latin typeface="Arial Black" pitchFamily="34" charset="0"/>
          <a:ea typeface="SimSun" pitchFamily="2" charset="-122"/>
          <a:sym typeface="Arial Black" pitchFamily="34" charset="0"/>
        </a:defRPr>
      </a:lvl6pPr>
      <a:lvl7pPr marL="914400" algn="l" rtl="0" eaLnBrk="0" fontAlgn="base" hangingPunct="0">
        <a:spcBef>
          <a:spcPct val="0"/>
        </a:spcBef>
        <a:spcAft>
          <a:spcPct val="0"/>
        </a:spcAft>
        <a:defRPr>
          <a:solidFill>
            <a:schemeClr val="tx1"/>
          </a:solidFill>
          <a:latin typeface="Arial Black" pitchFamily="34" charset="0"/>
          <a:ea typeface="SimSun" pitchFamily="2" charset="-122"/>
          <a:sym typeface="Arial Black" pitchFamily="34" charset="0"/>
        </a:defRPr>
      </a:lvl7pPr>
      <a:lvl8pPr marL="1371600" algn="l" rtl="0" eaLnBrk="0" fontAlgn="base" hangingPunct="0">
        <a:spcBef>
          <a:spcPct val="0"/>
        </a:spcBef>
        <a:spcAft>
          <a:spcPct val="0"/>
        </a:spcAft>
        <a:defRPr>
          <a:solidFill>
            <a:schemeClr val="tx1"/>
          </a:solidFill>
          <a:latin typeface="Arial Black" pitchFamily="34" charset="0"/>
          <a:ea typeface="SimSun" pitchFamily="2" charset="-122"/>
          <a:sym typeface="Arial Black" pitchFamily="34" charset="0"/>
        </a:defRPr>
      </a:lvl8pPr>
      <a:lvl9pPr marL="1828800" algn="l" rtl="0" eaLnBrk="0" fontAlgn="base" hangingPunct="0">
        <a:spcBef>
          <a:spcPct val="0"/>
        </a:spcBef>
        <a:spcAft>
          <a:spcPct val="0"/>
        </a:spcAft>
        <a:defRPr>
          <a:solidFill>
            <a:schemeClr val="tx1"/>
          </a:solidFill>
          <a:latin typeface="Arial Black" pitchFamily="34" charset="0"/>
          <a:ea typeface="SimSun" pitchFamily="2" charset="-122"/>
          <a:sym typeface="Arial Black" pitchFamily="34" charset="0"/>
        </a:defRPr>
      </a:lvl9pPr>
    </p:titleStyle>
    <p:bodyStyle>
      <a:lvl1pPr marL="273050" indent="-27305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1pPr>
      <a:lvl2pPr marL="742950" indent="-28575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2pPr>
      <a:lvl3pPr marL="1143000" indent="-22860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3pPr>
      <a:lvl4pPr marL="1600200" indent="-22860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4pPr>
      <a:lvl5pPr marL="2057400" indent="-22860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5pPr>
      <a:lvl6pPr marL="2514600" indent="-22860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6pPr>
      <a:lvl7pPr marL="2971800" indent="-22860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7pPr>
      <a:lvl8pPr marL="3429000" indent="-22860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8pPr>
      <a:lvl9pPr marL="3886200" indent="-228600" algn="l" defTabSz="0" rtl="0" eaLnBrk="0" fontAlgn="base" hangingPunct="0">
        <a:spcBef>
          <a:spcPct val="20000"/>
        </a:spcBef>
        <a:spcAft>
          <a:spcPct val="0"/>
        </a:spcAft>
        <a:buFont typeface="Arial" pitchFamily="34" charset="0"/>
        <a:buChar char="»"/>
        <a:defRPr i="1">
          <a:solidFill>
            <a:schemeClr val="tx1"/>
          </a:solidFill>
          <a:latin typeface="+mn-lt"/>
          <a:ea typeface="+mn-ea"/>
          <a:cs typeface="+mn-cs"/>
          <a:sym typeface="Candar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ncbi.nlm.nih.gov/"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3075" name="Picture 2" descr="C:\Users\Anna\Documents\Institute\Logo-Inst\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5563"/>
            <a:ext cx="28194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1447882" y="140666"/>
            <a:ext cx="480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FFFFFF"/>
                </a:solidFill>
                <a:latin typeface="Times New Roman" panose="02020603050405020304" pitchFamily="18" charset="0"/>
                <a:ea typeface="Candara" pitchFamily="34" charset="0"/>
                <a:cs typeface="Times New Roman" panose="02020603050405020304" pitchFamily="18" charset="0"/>
              </a:rPr>
              <a:t>Association of functional polymorphisms of </a:t>
            </a:r>
          </a:p>
          <a:p>
            <a:pPr algn="ctr"/>
            <a:r>
              <a:rPr lang="en-US" altLang="en-US" sz="2800" b="1" dirty="0" err="1">
                <a:solidFill>
                  <a:srgbClr val="FFFFFF"/>
                </a:solidFill>
                <a:latin typeface="Times New Roman" panose="02020603050405020304" pitchFamily="18" charset="0"/>
                <a:ea typeface="Candara" pitchFamily="34" charset="0"/>
                <a:cs typeface="Times New Roman" panose="02020603050405020304" pitchFamily="18" charset="0"/>
              </a:rPr>
              <a:t>Bax</a:t>
            </a:r>
            <a:r>
              <a:rPr lang="en-US" altLang="en-US" sz="2800" b="1" dirty="0">
                <a:solidFill>
                  <a:srgbClr val="FFFFFF"/>
                </a:solidFill>
                <a:latin typeface="Times New Roman" panose="02020603050405020304" pitchFamily="18" charset="0"/>
                <a:ea typeface="Candara" pitchFamily="34" charset="0"/>
                <a:cs typeface="Times New Roman" panose="02020603050405020304" pitchFamily="18" charset="0"/>
              </a:rPr>
              <a:t> and Bcl2 </a:t>
            </a:r>
          </a:p>
          <a:p>
            <a:pPr algn="ctr"/>
            <a:r>
              <a:rPr lang="en-US" altLang="en-US" sz="2800" b="1" dirty="0">
                <a:solidFill>
                  <a:srgbClr val="FFFFFF"/>
                </a:solidFill>
                <a:latin typeface="Times New Roman" panose="02020603050405020304" pitchFamily="18" charset="0"/>
                <a:ea typeface="Candara" pitchFamily="34" charset="0"/>
                <a:cs typeface="Times New Roman" panose="02020603050405020304" pitchFamily="18" charset="0"/>
              </a:rPr>
              <a:t>genes with schizophrenia</a:t>
            </a:r>
          </a:p>
        </p:txBody>
      </p:sp>
      <p:sp>
        <p:nvSpPr>
          <p:cNvPr id="3077" name="Rectangle 2"/>
          <p:cNvSpPr>
            <a:spLocks noChangeArrowheads="1"/>
          </p:cNvSpPr>
          <p:nvPr/>
        </p:nvSpPr>
        <p:spPr bwMode="auto">
          <a:xfrm>
            <a:off x="5257782" y="3505198"/>
            <a:ext cx="35814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b="1" dirty="0">
                <a:solidFill>
                  <a:srgbClr val="FFFFFF"/>
                </a:solidFill>
                <a:latin typeface="Times New Roman" panose="02020603050405020304" pitchFamily="18" charset="0"/>
                <a:ea typeface="Candara" pitchFamily="34" charset="0"/>
                <a:cs typeface="Times New Roman" panose="02020603050405020304" pitchFamily="18" charset="0"/>
              </a:rPr>
              <a:t>Kristina </a:t>
            </a:r>
            <a:r>
              <a:rPr lang="en-US" altLang="en-US" sz="2000" b="1" dirty="0" err="1">
                <a:solidFill>
                  <a:srgbClr val="FFFFFF"/>
                </a:solidFill>
                <a:latin typeface="Times New Roman" panose="02020603050405020304" pitchFamily="18" charset="0"/>
                <a:ea typeface="Candara" pitchFamily="34" charset="0"/>
                <a:cs typeface="Times New Roman" panose="02020603050405020304" pitchFamily="18" charset="0"/>
              </a:rPr>
              <a:t>Pirumya</a:t>
            </a:r>
            <a:r>
              <a:rPr lang="en-US" altLang="en-US" sz="2000" b="1" dirty="0">
                <a:solidFill>
                  <a:srgbClr val="FFFFFF"/>
                </a:solidFill>
                <a:latin typeface="Times New Roman" panose="02020603050405020304" pitchFamily="18" charset="0"/>
                <a:ea typeface="Candara" pitchFamily="34" charset="0"/>
                <a:cs typeface="Times New Roman" panose="02020603050405020304" pitchFamily="18" charset="0"/>
              </a:rPr>
              <a:t>, PhD, </a:t>
            </a:r>
            <a:endParaRPr lang="en-US" altLang="en-US" sz="2000" b="1" dirty="0" smtClean="0">
              <a:solidFill>
                <a:srgbClr val="FFFFFF"/>
              </a:solidFill>
              <a:latin typeface="Times New Roman" panose="02020603050405020304" pitchFamily="18" charset="0"/>
              <a:ea typeface="Candara" pitchFamily="34" charset="0"/>
              <a:cs typeface="Times New Roman" panose="02020603050405020304" pitchFamily="18" charset="0"/>
            </a:endParaRPr>
          </a:p>
          <a:p>
            <a:pPr algn="ctr"/>
            <a:endParaRPr lang="en-US" altLang="en-US" sz="2000" b="1" dirty="0">
              <a:solidFill>
                <a:srgbClr val="FFFFFF"/>
              </a:solidFill>
              <a:latin typeface="Times New Roman" panose="02020603050405020304" pitchFamily="18" charset="0"/>
              <a:ea typeface="Candara" pitchFamily="34" charset="0"/>
              <a:cs typeface="Times New Roman" panose="02020603050405020304" pitchFamily="18" charset="0"/>
            </a:endParaRPr>
          </a:p>
          <a:p>
            <a:pPr algn="ctr"/>
            <a:r>
              <a:rPr lang="en-US" altLang="en-US" sz="2000" b="1" i="1" dirty="0" smtClean="0">
                <a:solidFill>
                  <a:srgbClr val="FFFFFF"/>
                </a:solidFill>
                <a:latin typeface="Times New Roman" panose="02020603050405020304" pitchFamily="18" charset="0"/>
                <a:ea typeface="Candara" pitchFamily="34" charset="0"/>
                <a:cs typeface="Times New Roman" panose="02020603050405020304" pitchFamily="18" charset="0"/>
              </a:rPr>
              <a:t>Laboratory </a:t>
            </a:r>
            <a:r>
              <a:rPr lang="en-US" altLang="en-US" sz="2000" b="1" i="1" dirty="0">
                <a:solidFill>
                  <a:srgbClr val="FFFFFF"/>
                </a:solidFill>
                <a:latin typeface="Times New Roman" panose="02020603050405020304" pitchFamily="18" charset="0"/>
                <a:ea typeface="Candara" pitchFamily="34" charset="0"/>
                <a:cs typeface="Times New Roman" panose="02020603050405020304" pitchFamily="18" charset="0"/>
              </a:rPr>
              <a:t>of Human Genomics and </a:t>
            </a:r>
            <a:r>
              <a:rPr lang="en-US" altLang="en-US" sz="2000" b="1" i="1" dirty="0" err="1" smtClean="0">
                <a:solidFill>
                  <a:srgbClr val="FFFFFF"/>
                </a:solidFill>
                <a:latin typeface="Times New Roman" panose="02020603050405020304" pitchFamily="18" charset="0"/>
                <a:ea typeface="Candara" pitchFamily="34" charset="0"/>
                <a:cs typeface="Times New Roman" panose="02020603050405020304" pitchFamily="18" charset="0"/>
              </a:rPr>
              <a:t>Immunomics</a:t>
            </a:r>
            <a:endParaRPr lang="en-US" altLang="en-US" sz="2000" b="1" i="1" dirty="0" smtClean="0">
              <a:solidFill>
                <a:srgbClr val="FFFFFF"/>
              </a:solidFill>
              <a:latin typeface="Times New Roman" panose="02020603050405020304" pitchFamily="18" charset="0"/>
              <a:ea typeface="Candara" pitchFamily="34" charset="0"/>
              <a:cs typeface="Times New Roman" panose="02020603050405020304" pitchFamily="18" charset="0"/>
            </a:endParaRPr>
          </a:p>
          <a:p>
            <a:pPr algn="ctr"/>
            <a:endParaRPr lang="en-US" altLang="en-US" i="1" dirty="0">
              <a:solidFill>
                <a:srgbClr val="FFFFFF"/>
              </a:solidFill>
              <a:ea typeface="Candara" pitchFamily="34" charset="0"/>
              <a:cs typeface="Candara" pitchFamily="34" charset="0"/>
            </a:endParaRPr>
          </a:p>
          <a:p>
            <a:pPr algn="ctr"/>
            <a:r>
              <a:rPr lang="en-US" sz="1600" b="1" i="1" dirty="0">
                <a:latin typeface="Times New Roman" panose="02020603050405020304" pitchFamily="18" charset="0"/>
                <a:cs typeface="Times New Roman" panose="02020603050405020304" pitchFamily="18" charset="0"/>
              </a:rPr>
              <a:t>Institute of Molecular Biology, National Academy of Sciences of the Republic of Armenia</a:t>
            </a:r>
            <a:endParaRPr lang="en-US" altLang="en-US" sz="1600" b="1" i="1" dirty="0">
              <a:solidFill>
                <a:srgbClr val="FFFFFF"/>
              </a:solidFill>
              <a:latin typeface="Times New Roman" panose="02020603050405020304" pitchFamily="18" charset="0"/>
              <a:ea typeface="Candara"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11" y="457278"/>
            <a:ext cx="8153186" cy="4800473"/>
          </a:xfrm>
        </p:spPr>
        <p:txBody>
          <a:bodyPr/>
          <a:lstStyle/>
          <a:p>
            <a:r>
              <a:rPr lang="en-US" sz="2000" b="1" dirty="0" smtClean="0">
                <a:solidFill>
                  <a:srgbClr val="002060"/>
                </a:solidFill>
                <a:latin typeface="Times New Roman" panose="02020603050405020304" pitchFamily="18" charset="0"/>
                <a:cs typeface="Times New Roman" panose="02020603050405020304" pitchFamily="18" charset="0"/>
              </a:rPr>
              <a:t/>
            </a:r>
            <a:br>
              <a:rPr lang="en-US" sz="2000" b="1" dirty="0" smtClean="0">
                <a:solidFill>
                  <a:srgbClr val="002060"/>
                </a:solidFill>
                <a:latin typeface="Times New Roman" panose="02020603050405020304" pitchFamily="18" charset="0"/>
                <a:cs typeface="Times New Roman" panose="02020603050405020304" pitchFamily="18" charset="0"/>
              </a:rPr>
            </a:br>
            <a:r>
              <a:rPr lang="en-US" sz="2000" b="1" dirty="0" smtClean="0">
                <a:solidFill>
                  <a:srgbClr val="002060"/>
                </a:solidFill>
                <a:latin typeface="Times New Roman" panose="02020603050405020304" pitchFamily="18" charset="0"/>
                <a:cs typeface="Times New Roman" panose="02020603050405020304" pitchFamily="18" charset="0"/>
              </a:rPr>
              <a:t>rs956572</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allele </a:t>
            </a:r>
            <a:r>
              <a:rPr lang="en-US" sz="2000" dirty="0">
                <a:solidFill>
                  <a:srgbClr val="002060"/>
                </a:solidFill>
                <a:latin typeface="Times New Roman" panose="02020603050405020304" pitchFamily="18" charset="0"/>
                <a:cs typeface="Times New Roman" panose="02020603050405020304" pitchFamily="18" charset="0"/>
              </a:rPr>
              <a:t>A reverse 5'-</a:t>
            </a:r>
            <a:r>
              <a:rPr lang="en-US" sz="2000" dirty="0" smtClean="0">
                <a:solidFill>
                  <a:srgbClr val="002060"/>
                </a:solidFill>
                <a:latin typeface="Times New Roman" panose="02020603050405020304" pitchFamily="18" charset="0"/>
                <a:cs typeface="Times New Roman" panose="02020603050405020304" pitchFamily="18" charset="0"/>
              </a:rPr>
              <a:t>AGAGGGAGTCATGACTGAATT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smtClean="0">
                <a:solidFill>
                  <a:srgbClr val="002060"/>
                </a:solidFill>
                <a:latin typeface="Times New Roman" panose="02020603050405020304" pitchFamily="18" charset="0"/>
                <a:cs typeface="Times New Roman" panose="02020603050405020304" pitchFamily="18" charset="0"/>
              </a:rPr>
              <a:t>                      allele </a:t>
            </a:r>
            <a:r>
              <a:rPr lang="en-US" sz="2000" dirty="0">
                <a:solidFill>
                  <a:srgbClr val="002060"/>
                </a:solidFill>
                <a:latin typeface="Times New Roman" panose="02020603050405020304" pitchFamily="18" charset="0"/>
                <a:cs typeface="Times New Roman" panose="02020603050405020304" pitchFamily="18" charset="0"/>
              </a:rPr>
              <a:t>G reverse 5'-</a:t>
            </a:r>
            <a:r>
              <a:rPr lang="en-US" sz="2000" dirty="0" smtClean="0">
                <a:solidFill>
                  <a:srgbClr val="002060"/>
                </a:solidFill>
                <a:latin typeface="Times New Roman" panose="02020603050405020304" pitchFamily="18" charset="0"/>
                <a:cs typeface="Times New Roman" panose="02020603050405020304" pitchFamily="18" charset="0"/>
              </a:rPr>
              <a:t>AGAGGGAGTCATGACTGAATC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                     constant </a:t>
            </a:r>
            <a:r>
              <a:rPr lang="en-US" sz="2000" dirty="0">
                <a:solidFill>
                  <a:srgbClr val="002060"/>
                </a:solidFill>
                <a:latin typeface="Times New Roman" panose="02020603050405020304" pitchFamily="18" charset="0"/>
                <a:cs typeface="Times New Roman" panose="02020603050405020304" pitchFamily="18" charset="0"/>
              </a:rPr>
              <a:t>forward 5'-</a:t>
            </a:r>
            <a:r>
              <a:rPr lang="en-US" sz="2000" dirty="0" smtClean="0">
                <a:solidFill>
                  <a:srgbClr val="002060"/>
                </a:solidFill>
                <a:latin typeface="Times New Roman" panose="02020603050405020304" pitchFamily="18" charset="0"/>
                <a:cs typeface="Times New Roman" panose="02020603050405020304" pitchFamily="18" charset="0"/>
              </a:rPr>
              <a:t>CAGATCTGTGCTTGAACCTCA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smtClean="0">
                <a:solidFill>
                  <a:srgbClr val="002060"/>
                </a:solidFill>
                <a:latin typeface="Times New Roman" panose="02020603050405020304" pitchFamily="18" charset="0"/>
                <a:cs typeface="Times New Roman" panose="02020603050405020304" pitchFamily="18" charset="0"/>
              </a:rPr>
              <a:t>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smtClean="0">
                <a:solidFill>
                  <a:srgbClr val="002060"/>
                </a:solidFill>
                <a:latin typeface="Times New Roman" panose="02020603050405020304" pitchFamily="18" charset="0"/>
                <a:cs typeface="Times New Roman" panose="02020603050405020304" pitchFamily="18" charset="0"/>
              </a:rPr>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b="1" dirty="0" smtClean="0">
                <a:solidFill>
                  <a:srgbClr val="002060"/>
                </a:solidFill>
                <a:latin typeface="Times New Roman" panose="02020603050405020304" pitchFamily="18" charset="0"/>
                <a:cs typeface="Times New Roman" panose="02020603050405020304" pitchFamily="18" charset="0"/>
              </a:rPr>
              <a:t>rs1801018</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allele </a:t>
            </a:r>
            <a:r>
              <a:rPr lang="en-US" sz="2000" dirty="0">
                <a:solidFill>
                  <a:srgbClr val="002060"/>
                </a:solidFill>
                <a:latin typeface="Times New Roman" panose="02020603050405020304" pitchFamily="18" charset="0"/>
                <a:cs typeface="Times New Roman" panose="02020603050405020304" pitchFamily="18" charset="0"/>
              </a:rPr>
              <a:t>A reverse 5'-</a:t>
            </a:r>
            <a:r>
              <a:rPr lang="en-US" sz="2000" dirty="0" smtClean="0">
                <a:solidFill>
                  <a:srgbClr val="002060"/>
                </a:solidFill>
                <a:latin typeface="Times New Roman" panose="02020603050405020304" pitchFamily="18" charset="0"/>
                <a:cs typeface="Times New Roman" panose="02020603050405020304" pitchFamily="18" charset="0"/>
              </a:rPr>
              <a:t>ATCTCCCGGTTATCGTACCCT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                     allele </a:t>
            </a:r>
            <a:r>
              <a:rPr lang="en-US" sz="2000" dirty="0">
                <a:solidFill>
                  <a:srgbClr val="002060"/>
                </a:solidFill>
                <a:latin typeface="Times New Roman" panose="02020603050405020304" pitchFamily="18" charset="0"/>
                <a:cs typeface="Times New Roman" panose="02020603050405020304" pitchFamily="18" charset="0"/>
              </a:rPr>
              <a:t>G reverse 5'-</a:t>
            </a:r>
            <a:r>
              <a:rPr lang="en-US" sz="2000" dirty="0" smtClean="0">
                <a:solidFill>
                  <a:srgbClr val="002060"/>
                </a:solidFill>
                <a:latin typeface="Times New Roman" panose="02020603050405020304" pitchFamily="18" charset="0"/>
                <a:cs typeface="Times New Roman" panose="02020603050405020304" pitchFamily="18" charset="0"/>
              </a:rPr>
              <a:t>ATCTCCCGGTTATCGTACCCC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                     constant  </a:t>
            </a:r>
            <a:r>
              <a:rPr lang="en-US" sz="2000" dirty="0">
                <a:solidFill>
                  <a:srgbClr val="002060"/>
                </a:solidFill>
                <a:latin typeface="Times New Roman" panose="02020603050405020304" pitchFamily="18" charset="0"/>
                <a:cs typeface="Times New Roman" panose="02020603050405020304" pitchFamily="18" charset="0"/>
              </a:rPr>
              <a:t>forward 5'-</a:t>
            </a:r>
            <a:r>
              <a:rPr lang="hy-AM" sz="2000" dirty="0" smtClean="0">
                <a:solidFill>
                  <a:srgbClr val="002060"/>
                </a:solidFill>
                <a:latin typeface="Times New Roman" panose="02020603050405020304" pitchFamily="18" charset="0"/>
                <a:cs typeface="Times New Roman" panose="02020603050405020304" pitchFamily="18" charset="0"/>
              </a:rPr>
              <a:t>GATCCGAAAGGAATTGGAATA</a:t>
            </a:r>
            <a:r>
              <a:rPr lang="en-US" sz="2000" dirty="0" smtClean="0">
                <a:solidFill>
                  <a:srgbClr val="002060"/>
                </a:solidFill>
                <a:latin typeface="Times New Roman" panose="02020603050405020304" pitchFamily="18" charset="0"/>
                <a:cs typeface="Times New Roman" panose="02020603050405020304" pitchFamily="18" charset="0"/>
              </a:rPr>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smtClean="0">
                <a:solidFill>
                  <a:srgbClr val="002060"/>
                </a:solidFill>
                <a:latin typeface="Times New Roman" panose="02020603050405020304" pitchFamily="18" charset="0"/>
                <a:cs typeface="Times New Roman" panose="02020603050405020304" pitchFamily="18" charset="0"/>
              </a:rPr>
              <a:t>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
            </a:r>
            <a:br>
              <a:rPr lang="en-US" sz="2000" dirty="0">
                <a:solidFill>
                  <a:srgbClr val="002060"/>
                </a:solidFill>
                <a:latin typeface="Times New Roman" panose="02020603050405020304" pitchFamily="18" charset="0"/>
                <a:cs typeface="Times New Roman" panose="02020603050405020304" pitchFamily="18" charset="0"/>
              </a:rPr>
            </a:br>
            <a:r>
              <a:rPr lang="en-US" sz="2000" b="1" dirty="0" smtClean="0">
                <a:solidFill>
                  <a:srgbClr val="002060"/>
                </a:solidFill>
                <a:latin typeface="Times New Roman" panose="02020603050405020304" pitchFamily="18" charset="0"/>
                <a:cs typeface="Times New Roman" panose="02020603050405020304" pitchFamily="18" charset="0"/>
              </a:rPr>
              <a:t>rs1057369</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allele </a:t>
            </a:r>
            <a:r>
              <a:rPr lang="en-US" sz="2000" dirty="0">
                <a:solidFill>
                  <a:srgbClr val="002060"/>
                </a:solidFill>
                <a:latin typeface="Times New Roman" panose="02020603050405020304" pitchFamily="18" charset="0"/>
                <a:cs typeface="Times New Roman" panose="02020603050405020304" pitchFamily="18" charset="0"/>
              </a:rPr>
              <a:t>A reverse 5'- </a:t>
            </a:r>
            <a:r>
              <a:rPr lang="en-US" sz="2000" dirty="0" smtClean="0">
                <a:solidFill>
                  <a:srgbClr val="002060"/>
                </a:solidFill>
                <a:latin typeface="Times New Roman" panose="02020603050405020304" pitchFamily="18" charset="0"/>
                <a:cs typeface="Times New Roman" panose="02020603050405020304" pitchFamily="18" charset="0"/>
              </a:rPr>
              <a:t>ATCTTCTTCCAGATGGTGAGT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                     allele </a:t>
            </a:r>
            <a:r>
              <a:rPr lang="en-US" sz="2000" dirty="0">
                <a:solidFill>
                  <a:srgbClr val="002060"/>
                </a:solidFill>
                <a:latin typeface="Times New Roman" panose="02020603050405020304" pitchFamily="18" charset="0"/>
                <a:cs typeface="Times New Roman" panose="02020603050405020304" pitchFamily="18" charset="0"/>
              </a:rPr>
              <a:t>G reverse 5'-</a:t>
            </a:r>
            <a:r>
              <a:rPr lang="en-US" sz="2000" dirty="0" smtClean="0">
                <a:solidFill>
                  <a:srgbClr val="002060"/>
                </a:solidFill>
                <a:latin typeface="Times New Roman" panose="02020603050405020304" pitchFamily="18" charset="0"/>
                <a:cs typeface="Times New Roman" panose="02020603050405020304" pitchFamily="18" charset="0"/>
              </a:rPr>
              <a:t>ATCTTCTTCCAGATGGTGAGC </a:t>
            </a:r>
            <a:br>
              <a:rPr lang="en-US" sz="2000" dirty="0" smtClean="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                     constant  </a:t>
            </a:r>
            <a:r>
              <a:rPr lang="en-US" sz="2000" dirty="0">
                <a:solidFill>
                  <a:srgbClr val="002060"/>
                </a:solidFill>
                <a:latin typeface="Times New Roman" panose="02020603050405020304" pitchFamily="18" charset="0"/>
                <a:cs typeface="Times New Roman" panose="02020603050405020304" pitchFamily="18" charset="0"/>
              </a:rPr>
              <a:t>forward 5'-</a:t>
            </a:r>
            <a:r>
              <a:rPr lang="en-US" sz="2000" dirty="0" smtClean="0">
                <a:solidFill>
                  <a:srgbClr val="002060"/>
                </a:solidFill>
                <a:latin typeface="Times New Roman" panose="02020603050405020304" pitchFamily="18" charset="0"/>
                <a:cs typeface="Times New Roman" panose="02020603050405020304" pitchFamily="18" charset="0"/>
              </a:rPr>
              <a:t>TTACAGGTGTGAGCCACCATG </a:t>
            </a:r>
            <a:r>
              <a:rPr lang="en-US" sz="2000" dirty="0">
                <a:solidFill>
                  <a:srgbClr val="002060"/>
                </a:solidFill>
                <a:latin typeface="Times New Roman" panose="02020603050405020304" pitchFamily="18" charset="0"/>
                <a:cs typeface="Times New Roman" panose="02020603050405020304" pitchFamily="18" charset="0"/>
              </a:rPr>
              <a:t/>
            </a:r>
            <a:br>
              <a:rPr lang="en-US" sz="2000" dirty="0">
                <a:solidFill>
                  <a:srgbClr val="002060"/>
                </a:solidFill>
                <a:latin typeface="Times New Roman" panose="02020603050405020304" pitchFamily="18" charset="0"/>
                <a:cs typeface="Times New Roman" panose="02020603050405020304" pitchFamily="18" charset="0"/>
              </a:rPr>
            </a:br>
            <a:r>
              <a:rPr lang="en-US" altLang="en-US" sz="2000" b="1" i="1" dirty="0">
                <a:solidFill>
                  <a:srgbClr val="002060"/>
                </a:solidFill>
                <a:latin typeface="Times New Roman" pitchFamily="18" charset="0"/>
                <a:sym typeface="Times New Roman" pitchFamily="18" charset="0"/>
              </a:rPr>
              <a:t/>
            </a:r>
            <a:br>
              <a:rPr lang="en-US" altLang="en-US" sz="2000" b="1" i="1" dirty="0">
                <a:solidFill>
                  <a:srgbClr val="002060"/>
                </a:solidFill>
                <a:latin typeface="Times New Roman" pitchFamily="18" charset="0"/>
                <a:sym typeface="Times New Roman" pitchFamily="18" charset="0"/>
              </a:rPr>
            </a:br>
            <a:r>
              <a:rPr lang="en-US" altLang="en-US" sz="2000" b="1" i="1" dirty="0" smtClean="0">
                <a:solidFill>
                  <a:srgbClr val="002060"/>
                </a:solidFill>
                <a:latin typeface="Times New Roman" pitchFamily="18" charset="0"/>
                <a:sym typeface="Times New Roman" pitchFamily="18" charset="0"/>
              </a:rPr>
              <a:t/>
            </a:r>
            <a:br>
              <a:rPr lang="en-US" altLang="en-US" sz="2000" b="1" i="1" dirty="0" smtClean="0">
                <a:solidFill>
                  <a:srgbClr val="002060"/>
                </a:solidFill>
                <a:latin typeface="Times New Roman" pitchFamily="18" charset="0"/>
                <a:sym typeface="Times New Roman" pitchFamily="18" charset="0"/>
              </a:rPr>
            </a:br>
            <a:r>
              <a:rPr lang="en-US" altLang="en-US" b="1" i="1" dirty="0">
                <a:solidFill>
                  <a:srgbClr val="002060"/>
                </a:solidFill>
                <a:latin typeface="Times New Roman" pitchFamily="18" charset="0"/>
                <a:sym typeface="Times New Roman" pitchFamily="18" charset="0"/>
              </a:rPr>
              <a:t/>
            </a:r>
            <a:br>
              <a:rPr lang="en-US" altLang="en-US" b="1" i="1" dirty="0">
                <a:solidFill>
                  <a:srgbClr val="002060"/>
                </a:solidFill>
                <a:latin typeface="Times New Roman" pitchFamily="18" charset="0"/>
                <a:sym typeface="Times New Roman" pitchFamily="18" charset="0"/>
              </a:rPr>
            </a:br>
            <a:r>
              <a:rPr lang="en-US" altLang="en-US" b="1" i="1" dirty="0" smtClean="0">
                <a:solidFill>
                  <a:srgbClr val="002060"/>
                </a:solidFill>
                <a:latin typeface="Times New Roman" pitchFamily="18" charset="0"/>
                <a:sym typeface="Times New Roman" pitchFamily="18" charset="0"/>
              </a:rPr>
              <a:t/>
            </a:r>
            <a:br>
              <a:rPr lang="en-US" altLang="en-US" b="1" i="1" dirty="0" smtClean="0">
                <a:solidFill>
                  <a:srgbClr val="002060"/>
                </a:solidFill>
                <a:latin typeface="Times New Roman" pitchFamily="18" charset="0"/>
                <a:sym typeface="Times New Roman" pitchFamily="18" charset="0"/>
              </a:rPr>
            </a:br>
            <a:r>
              <a:rPr lang="en-US" altLang="en-US" b="1" i="1" dirty="0">
                <a:solidFill>
                  <a:srgbClr val="002060"/>
                </a:solidFill>
                <a:latin typeface="Times New Roman" pitchFamily="18" charset="0"/>
                <a:sym typeface="Times New Roman" pitchFamily="18" charset="0"/>
              </a:rPr>
              <a:t/>
            </a:r>
            <a:br>
              <a:rPr lang="en-US" altLang="en-US" b="1" i="1" dirty="0">
                <a:solidFill>
                  <a:srgbClr val="002060"/>
                </a:solidFill>
                <a:latin typeface="Times New Roman" pitchFamily="18" charset="0"/>
                <a:sym typeface="Times New Roman" pitchFamily="18" charset="0"/>
              </a:rPr>
            </a:br>
            <a:r>
              <a:rPr lang="en-US" altLang="en-US" b="1" i="1" dirty="0" smtClean="0">
                <a:solidFill>
                  <a:srgbClr val="002060"/>
                </a:solidFill>
                <a:latin typeface="Times New Roman" pitchFamily="18" charset="0"/>
                <a:sym typeface="Times New Roman" pitchFamily="18" charset="0"/>
              </a:rPr>
              <a:t/>
            </a:r>
            <a:br>
              <a:rPr lang="en-US" altLang="en-US" b="1" i="1" dirty="0" smtClean="0">
                <a:solidFill>
                  <a:srgbClr val="002060"/>
                </a:solidFill>
                <a:latin typeface="Times New Roman" pitchFamily="18" charset="0"/>
                <a:sym typeface="Times New Roman" pitchFamily="18" charset="0"/>
              </a:rPr>
            </a:br>
            <a:r>
              <a:rPr lang="en-US" altLang="en-US" sz="2400" b="1" dirty="0">
                <a:solidFill>
                  <a:srgbClr val="002060"/>
                </a:solidFill>
                <a:latin typeface="Times New Roman" pitchFamily="18" charset="0"/>
                <a:sym typeface="Times New Roman" pitchFamily="18" charset="0"/>
              </a:rPr>
              <a:t/>
            </a:r>
            <a:br>
              <a:rPr lang="en-US" altLang="en-US" sz="2400" b="1" dirty="0">
                <a:solidFill>
                  <a:srgbClr val="002060"/>
                </a:solidFill>
                <a:latin typeface="Times New Roman" pitchFamily="18" charset="0"/>
                <a:sym typeface="Times New Roman" pitchFamily="18" charset="0"/>
              </a:rPr>
            </a:br>
            <a:endParaRPr lang="en-US" sz="2400" dirty="0"/>
          </a:p>
        </p:txBody>
      </p:sp>
    </p:spTree>
    <p:extLst>
      <p:ext uri="{BB962C8B-B14F-4D97-AF65-F5344CB8AC3E}">
        <p14:creationId xmlns:p14="http://schemas.microsoft.com/office/powerpoint/2010/main" val="287783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457278"/>
            <a:ext cx="7235727" cy="4648077"/>
          </a:xfrm>
        </p:spPr>
        <p:txBody>
          <a:bodyPr/>
          <a:lstStyle/>
          <a:p>
            <a:pPr marL="285750" indent="-285750">
              <a:buFont typeface="Wingdings" panose="05000000000000000000" pitchFamily="2" charset="2"/>
              <a:buChar char="§"/>
            </a:pPr>
            <a:r>
              <a:rPr lang="en-US" altLang="en-US" sz="2400" b="1" i="1" dirty="0">
                <a:solidFill>
                  <a:srgbClr val="002060"/>
                </a:solidFill>
                <a:latin typeface="Times New Roman" pitchFamily="18" charset="0"/>
                <a:sym typeface="Times New Roman" pitchFamily="18" charset="0"/>
              </a:rPr>
              <a:t>PCR-SSP</a:t>
            </a:r>
            <a:r>
              <a:rPr lang="en-US" altLang="en-US" sz="1600" b="1" i="1" dirty="0">
                <a:solidFill>
                  <a:srgbClr val="002060"/>
                </a:solidFill>
                <a:latin typeface="Times New Roman" pitchFamily="18" charset="0"/>
                <a:sym typeface="Times New Roman" pitchFamily="18" charset="0"/>
              </a:rPr>
              <a:t/>
            </a:r>
            <a:br>
              <a:rPr lang="en-US" altLang="en-US" sz="1600" b="1" i="1" dirty="0">
                <a:solidFill>
                  <a:srgbClr val="002060"/>
                </a:solidFill>
                <a:latin typeface="Times New Roman" pitchFamily="18" charset="0"/>
                <a:sym typeface="Times New Roman" pitchFamily="18" charset="0"/>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0" y="914466"/>
            <a:ext cx="7924592" cy="559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34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10" y="381080"/>
            <a:ext cx="8229383" cy="5105266"/>
          </a:xfrm>
        </p:spPr>
        <p:txBody>
          <a:bodyPr/>
          <a:lstStyle/>
          <a:p>
            <a:pPr marL="342900" indent="-342900">
              <a:buFont typeface="Wingdings" panose="05000000000000000000" pitchFamily="2" charset="2"/>
              <a:buChar char="§"/>
            </a:pPr>
            <a:r>
              <a:rPr lang="en-US" altLang="en-US" sz="2400" b="1" i="1" dirty="0">
                <a:solidFill>
                  <a:srgbClr val="002060"/>
                </a:solidFill>
                <a:latin typeface="Times New Roman" pitchFamily="18" charset="0"/>
                <a:sym typeface="Times New Roman" pitchFamily="18" charset="0"/>
              </a:rPr>
              <a:t>Gel electrophoresis  </a:t>
            </a:r>
            <a:r>
              <a:rPr lang="en-US" altLang="en-US" b="1" i="1" dirty="0">
                <a:solidFill>
                  <a:srgbClr val="002060"/>
                </a:solidFill>
                <a:latin typeface="Times New Roman" pitchFamily="18" charset="0"/>
                <a:sym typeface="Times New Roman" pitchFamily="18" charset="0"/>
              </a:rPr>
              <a:t/>
            </a:r>
            <a:br>
              <a:rPr lang="en-US" altLang="en-US" b="1" i="1" dirty="0">
                <a:solidFill>
                  <a:srgbClr val="002060"/>
                </a:solidFill>
                <a:latin typeface="Times New Roman" pitchFamily="18" charset="0"/>
                <a:sym typeface="Times New Roman" pitchFamily="18" charset="0"/>
              </a:rPr>
            </a:br>
            <a:r>
              <a:rPr lang="en-US" altLang="en-US" b="1" i="1" dirty="0">
                <a:solidFill>
                  <a:srgbClr val="002060"/>
                </a:solidFill>
                <a:latin typeface="Times New Roman" pitchFamily="18" charset="0"/>
                <a:sym typeface="Times New Roman" pitchFamily="18" charset="0"/>
              </a:rPr>
              <a:t/>
            </a:r>
            <a:br>
              <a:rPr lang="en-US" altLang="en-US" b="1" i="1" dirty="0">
                <a:solidFill>
                  <a:srgbClr val="002060"/>
                </a:solidFill>
                <a:latin typeface="Times New Roman" pitchFamily="18" charset="0"/>
                <a:sym typeface="Times New Roman" pitchFamily="18" charset="0"/>
              </a:rPr>
            </a:br>
            <a:r>
              <a:rPr lang="en-US" altLang="en-US" b="1" i="1" dirty="0">
                <a:solidFill>
                  <a:srgbClr val="002060"/>
                </a:solidFill>
                <a:latin typeface="Times New Roman" pitchFamily="18" charset="0"/>
                <a:sym typeface="Times New Roman" pitchFamily="18" charset="0"/>
              </a:rPr>
              <a:t/>
            </a:r>
            <a:br>
              <a:rPr lang="en-US" altLang="en-US" b="1" i="1" dirty="0">
                <a:solidFill>
                  <a:srgbClr val="002060"/>
                </a:solidFill>
                <a:latin typeface="Times New Roman" pitchFamily="18" charset="0"/>
                <a:sym typeface="Times New Roman" pitchFamily="18" charset="0"/>
              </a:rPr>
            </a:br>
            <a:r>
              <a:rPr lang="en-US" altLang="en-US" b="1" i="1" dirty="0">
                <a:solidFill>
                  <a:srgbClr val="002060"/>
                </a:solidFill>
                <a:latin typeface="Times New Roman" pitchFamily="18" charset="0"/>
                <a:sym typeface="Times New Roman" pitchFamily="18" charset="0"/>
              </a:rPr>
              <a:t/>
            </a:r>
            <a:br>
              <a:rPr lang="en-US" altLang="en-US" b="1" i="1" dirty="0">
                <a:solidFill>
                  <a:srgbClr val="002060"/>
                </a:solidFill>
                <a:latin typeface="Times New Roman" pitchFamily="18" charset="0"/>
                <a:sym typeface="Times New Roman" pitchFamily="18" charset="0"/>
              </a:rPr>
            </a:br>
            <a:endParaRPr lang="en-US" dirty="0"/>
          </a:p>
        </p:txBody>
      </p:sp>
      <p:pic>
        <p:nvPicPr>
          <p:cNvPr id="1026" name="Picture 2" descr="C:\Users\Aram\Desktop\electrophore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2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Fluorescence_new\Apoptosis and schizophrenia\Phores\IMG_5501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56" y="1676446"/>
            <a:ext cx="4302365" cy="42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3315" name="Rectangle 1"/>
          <p:cNvSpPr>
            <a:spLocks noChangeArrowheads="1"/>
          </p:cNvSpPr>
          <p:nvPr/>
        </p:nvSpPr>
        <p:spPr bwMode="auto">
          <a:xfrm>
            <a:off x="609600" y="304800"/>
            <a:ext cx="80770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b="1" i="1" dirty="0">
                <a:solidFill>
                  <a:srgbClr val="002060"/>
                </a:solidFill>
                <a:latin typeface="Times New Roman" pitchFamily="18" charset="0"/>
                <a:sym typeface="Times New Roman" pitchFamily="18" charset="0"/>
              </a:rPr>
              <a:t>The presence/absence of allele-specific amplicons in the PCR products was visualized in 2% agarose gel stained with ethidium bromide fluorescent dye using DNA molecular weight markers as a reference.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Table 5"/>
          <p:cNvGraphicFramePr>
            <a:graphicFrameLocks noGrp="1"/>
          </p:cNvGraphicFramePr>
          <p:nvPr>
            <p:extLst>
              <p:ext uri="{D42A27DB-BD31-4B8C-83A1-F6EECF244321}">
                <p14:modId xmlns:p14="http://schemas.microsoft.com/office/powerpoint/2010/main" val="1464798851"/>
              </p:ext>
            </p:extLst>
          </p:nvPr>
        </p:nvGraphicFramePr>
        <p:xfrm>
          <a:off x="533505" y="1279318"/>
          <a:ext cx="7467404" cy="5488926"/>
        </p:xfrm>
        <a:graphic>
          <a:graphicData uri="http://schemas.openxmlformats.org/drawingml/2006/table">
            <a:tbl>
              <a:tblPr/>
              <a:tblGrid>
                <a:gridCol w="1905594"/>
                <a:gridCol w="1863503"/>
                <a:gridCol w="1865417"/>
                <a:gridCol w="1832890"/>
              </a:tblGrid>
              <a:tr h="638020">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Bcl2 (rs956572)</a:t>
                      </a:r>
                    </a:p>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lang="en-US" sz="14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Genotypes</a:t>
                      </a: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lang="en-US" sz="1400" b="1" i="1" dirty="0" smtClean="0">
                          <a:solidFill>
                            <a:srgbClr val="002060"/>
                          </a:solidFill>
                          <a:latin typeface="Times New Roman" panose="02020603050405020304" pitchFamily="18" charset="0"/>
                          <a:cs typeface="Times New Roman" panose="02020603050405020304" pitchFamily="18" charset="0"/>
                        </a:rPr>
                        <a:t>SCH</a:t>
                      </a:r>
                      <a:r>
                        <a:rPr kumimoji="0" lang="en-US" altLang="zh-CN" sz="1400" b="1" i="1"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sym typeface="Times New Roman" pitchFamily="18" charset="0"/>
                        </a:rPr>
                        <a:t> (n=135)</a:t>
                      </a: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lang="en-US" sz="1400" b="1" i="1" dirty="0" smtClean="0">
                          <a:solidFill>
                            <a:srgbClr val="002060"/>
                          </a:solidFill>
                          <a:latin typeface="Times New Roman" panose="02020603050405020304" pitchFamily="18" charset="0"/>
                          <a:cs typeface="Times New Roman" panose="02020603050405020304" pitchFamily="18" charset="0"/>
                        </a:rPr>
                        <a:t>Controls</a:t>
                      </a:r>
                      <a:r>
                        <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(n=132)</a:t>
                      </a: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1" i="1" u="none" strike="noStrike" cap="none" normalizeH="0" baseline="0" dirty="0" err="1" smtClean="0">
                          <a:ln>
                            <a:noFill/>
                          </a:ln>
                          <a:solidFill>
                            <a:srgbClr val="002060"/>
                          </a:solidFill>
                          <a:effectLst/>
                          <a:latin typeface="Times New Roman" pitchFamily="18" charset="0"/>
                          <a:cs typeface="Times New Roman" pitchFamily="18" charset="0"/>
                          <a:sym typeface="Times New Roman" pitchFamily="18" charset="0"/>
                        </a:rPr>
                        <a:t>P</a:t>
                      </a:r>
                      <a:r>
                        <a:rPr kumimoji="0" lang="en-US" altLang="zh-CN" sz="1400" b="1" i="1" u="none" strike="noStrike" cap="none" normalizeH="0" baseline="-25000" dirty="0" err="1" smtClean="0">
                          <a:ln>
                            <a:noFill/>
                          </a:ln>
                          <a:solidFill>
                            <a:srgbClr val="002060"/>
                          </a:solidFill>
                          <a:effectLst/>
                          <a:latin typeface="Times New Roman" pitchFamily="18" charset="0"/>
                          <a:cs typeface="Times New Roman" pitchFamily="18" charset="0"/>
                          <a:sym typeface="Times New Roman" pitchFamily="18" charset="0"/>
                        </a:rPr>
                        <a:t>corrected</a:t>
                      </a: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319010">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TT</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15(11%)</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23(17%)</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319010">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CT</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74(55%)</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59(45%)</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25347">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CC</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46(34%)</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50(38%)</a:t>
                      </a:r>
                    </a:p>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1.08</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25347">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a:t>
                      </a:r>
                      <a:r>
                        <a:rPr lang="en-US" sz="14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Alleles</a:t>
                      </a: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p>
                      <a:pPr marL="0" marR="0" lvl="0" indent="0" algn="l" defTabSz="0" rtl="0" eaLnBrk="1" fontAlgn="base" latinLnBrk="0" hangingPunct="1">
                        <a:lnSpc>
                          <a:spcPct val="100000"/>
                        </a:lnSpc>
                        <a:spcBef>
                          <a:spcPct val="0"/>
                        </a:spcBef>
                        <a:spcAft>
                          <a:spcPct val="0"/>
                        </a:spcAft>
                        <a:buClrTx/>
                        <a:buSzTx/>
                        <a:buFontTx/>
                        <a:buNone/>
                        <a:tabLst>
                          <a:tab pos="739775" algn="l"/>
                        </a:tabLst>
                      </a:pP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gridSpan="3">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endParaRPr kumimoji="0" lang="en-US" altLang="en-US" sz="14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T</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104(39%)</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105(40%)</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166(61%)</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159(60%)</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2.0</a:t>
                      </a:r>
                      <a:endParaRPr kumimoji="0" lang="en-US" altLang="zh-CN" sz="14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23748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a:t>
                      </a:r>
                      <a:r>
                        <a:rPr lang="en-US" sz="14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Carriage</a:t>
                      </a: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gridSpan="3">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endParaRPr kumimoji="0" lang="en-US" altLang="en-US" sz="14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120(89%)</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109(83%)</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0.1</a:t>
                      </a:r>
                      <a:endParaRPr kumimoji="0" lang="en-US" altLang="zh-CN" sz="14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53168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Bcl2 (rs1801018)</a:t>
                      </a:r>
                    </a:p>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lang="en-US" sz="14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Genotypes</a:t>
                      </a: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TT</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28(21%)</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26(20%)</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CT</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67(50%)</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77(58%)</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CC</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20(29%)</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29(22%)</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0.309</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25347">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a:t>
                      </a:r>
                      <a:r>
                        <a:rPr lang="en-US" sz="14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Alleles</a:t>
                      </a: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p>
                      <a:pPr marL="0" marR="0" lvl="0" indent="0" algn="l" defTabSz="0" rtl="0" eaLnBrk="1" fontAlgn="base" latinLnBrk="0" hangingPunct="1">
                        <a:lnSpc>
                          <a:spcPct val="100000"/>
                        </a:lnSpc>
                        <a:spcBef>
                          <a:spcPct val="0"/>
                        </a:spcBef>
                        <a:spcAft>
                          <a:spcPct val="0"/>
                        </a:spcAft>
                        <a:buClrTx/>
                        <a:buSzTx/>
                        <a:buFontTx/>
                        <a:buNone/>
                        <a:tabLst>
                          <a:tab pos="739775" algn="l"/>
                        </a:tabLst>
                      </a:pP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gridSpan="3">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endParaRPr kumimoji="0" lang="en-US" altLang="en-US" sz="1400" b="0" i="1"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T</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123(53%)</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129(49%)</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107(47%)</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135(51%)</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0.44</a:t>
                      </a:r>
                      <a:endParaRPr kumimoji="0" lang="en-US" altLang="zh-CN" sz="14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23748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a:t>
                      </a:r>
                      <a:r>
                        <a:rPr lang="en-US" sz="14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Carriage</a:t>
                      </a:r>
                      <a:endParaRPr kumimoji="0" lang="en-US" altLang="zh-CN" sz="14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gridSpan="3">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endParaRPr kumimoji="0" lang="en-US" altLang="en-US" sz="1400" b="0" i="1"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267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a:t>
                      </a:r>
                      <a:endParaRPr kumimoji="0" lang="en-US" altLang="zh-CN" sz="14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87(64%)</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106(80%)</a:t>
                      </a:r>
                      <a:endParaRPr kumimoji="0" lang="en-US" altLang="zh-CN" sz="14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4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0.64</a:t>
                      </a:r>
                      <a:endParaRPr kumimoji="0" lang="en-US" altLang="zh-CN" sz="14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bl>
          </a:graphicData>
        </a:graphic>
      </p:graphicFrame>
      <p:sp>
        <p:nvSpPr>
          <p:cNvPr id="2" name="Rectangle 1"/>
          <p:cNvSpPr/>
          <p:nvPr/>
        </p:nvSpPr>
        <p:spPr>
          <a:xfrm>
            <a:off x="152516" y="76288"/>
            <a:ext cx="8762770" cy="1384995"/>
          </a:xfrm>
          <a:prstGeom prst="rect">
            <a:avLst/>
          </a:prstGeom>
        </p:spPr>
        <p:txBody>
          <a:bodyPr wrap="square">
            <a:spAutoFit/>
          </a:bodyPr>
          <a:lstStyle/>
          <a:p>
            <a:pPr algn="ctr"/>
            <a:r>
              <a:rPr lang="en-US" sz="2200" b="1" dirty="0" smtClean="0">
                <a:solidFill>
                  <a:srgbClr val="7030A0"/>
                </a:solidFill>
                <a:latin typeface="Times New Roman" panose="02020603050405020304" pitchFamily="18" charset="0"/>
                <a:cs typeface="Times New Roman" panose="02020603050405020304" pitchFamily="18" charset="0"/>
              </a:rPr>
              <a:t>Genotype and allele frequencies and minor allele carriage of BCL2 rs956572, rs1801018 SNPs in patients with</a:t>
            </a:r>
            <a:br>
              <a:rPr lang="en-US" sz="2200" b="1" dirty="0" smtClean="0">
                <a:solidFill>
                  <a:srgbClr val="7030A0"/>
                </a:solidFill>
                <a:latin typeface="Times New Roman" panose="02020603050405020304" pitchFamily="18" charset="0"/>
                <a:cs typeface="Times New Roman" panose="02020603050405020304" pitchFamily="18" charset="0"/>
              </a:rPr>
            </a:br>
            <a:r>
              <a:rPr lang="en-US" sz="2200" b="1" dirty="0" smtClean="0">
                <a:solidFill>
                  <a:srgbClr val="7030A0"/>
                </a:solidFill>
                <a:latin typeface="Times New Roman" panose="02020603050405020304" pitchFamily="18" charset="0"/>
                <a:cs typeface="Times New Roman" panose="02020603050405020304" pitchFamily="18" charset="0"/>
              </a:rPr>
              <a:t>schizophrenia (SCH) and controls.</a:t>
            </a:r>
            <a:r>
              <a:rPr lang="en-US" b="1" dirty="0">
                <a:solidFill>
                  <a:srgbClr val="002060"/>
                </a:solidFill>
              </a:rPr>
              <a:t/>
            </a:r>
            <a:br>
              <a:rPr lang="en-US" b="1" dirty="0">
                <a:solidFill>
                  <a:srgbClr val="002060"/>
                </a:solidFill>
              </a:rPr>
            </a:b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Table 3"/>
          <p:cNvGraphicFramePr>
            <a:graphicFrameLocks noGrp="1"/>
          </p:cNvGraphicFramePr>
          <p:nvPr>
            <p:extLst>
              <p:ext uri="{D42A27DB-BD31-4B8C-83A1-F6EECF244321}">
                <p14:modId xmlns:p14="http://schemas.microsoft.com/office/powerpoint/2010/main" val="499681480"/>
              </p:ext>
            </p:extLst>
          </p:nvPr>
        </p:nvGraphicFramePr>
        <p:xfrm>
          <a:off x="609704" y="1295456"/>
          <a:ext cx="7619800" cy="4876672"/>
        </p:xfrm>
        <a:graphic>
          <a:graphicData uri="http://schemas.openxmlformats.org/drawingml/2006/table">
            <a:tbl>
              <a:tblPr/>
              <a:tblGrid>
                <a:gridCol w="1945321"/>
                <a:gridCol w="1904011"/>
                <a:gridCol w="1902134"/>
                <a:gridCol w="1868334"/>
              </a:tblGrid>
              <a:tr h="1130419">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600" b="1" i="0" u="none" strike="noStrike" cap="none" normalizeH="0" baseline="0" dirty="0" err="1" smtClean="0">
                          <a:ln>
                            <a:noFill/>
                          </a:ln>
                          <a:solidFill>
                            <a:srgbClr val="002060"/>
                          </a:solidFill>
                          <a:effectLst/>
                          <a:latin typeface="Times New Roman" pitchFamily="18" charset="0"/>
                          <a:cs typeface="Times New Roman" pitchFamily="18" charset="0"/>
                          <a:sym typeface="Times New Roman" pitchFamily="18" charset="0"/>
                        </a:rPr>
                        <a:t>Bax</a:t>
                      </a:r>
                      <a:r>
                        <a:rPr kumimoji="0" lang="en-US" altLang="zh-CN" sz="16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(rs1057369)</a:t>
                      </a:r>
                    </a:p>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lang="en-US" sz="16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Genotypes</a:t>
                      </a:r>
                      <a:endParaRPr kumimoji="0" lang="en-US" altLang="zh-CN" sz="16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lang="en-US" sz="1600" b="1" i="1" dirty="0" smtClean="0">
                          <a:solidFill>
                            <a:srgbClr val="002060"/>
                          </a:solidFill>
                          <a:latin typeface="Times New Roman" panose="02020603050405020304" pitchFamily="18" charset="0"/>
                          <a:cs typeface="Times New Roman" panose="02020603050405020304" pitchFamily="18" charset="0"/>
                        </a:rPr>
                        <a:t>SCH</a:t>
                      </a:r>
                      <a:r>
                        <a:rPr kumimoji="0" lang="en-US" altLang="zh-CN" sz="16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sym typeface="Times New Roman" pitchFamily="18" charset="0"/>
                        </a:rPr>
                        <a:t>  (n=135)</a:t>
                      </a:r>
                      <a:endParaRPr kumimoji="0" lang="en-US" altLang="zh-CN" sz="16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lang="en-US" sz="1600" b="1" i="1" dirty="0" smtClean="0">
                          <a:solidFill>
                            <a:srgbClr val="002060"/>
                          </a:solidFill>
                          <a:latin typeface="Times New Roman" panose="02020603050405020304" pitchFamily="18" charset="0"/>
                          <a:cs typeface="Times New Roman" panose="02020603050405020304" pitchFamily="18" charset="0"/>
                        </a:rPr>
                        <a:t>Controls</a:t>
                      </a:r>
                      <a:r>
                        <a:rPr kumimoji="0" lang="en-US" altLang="zh-CN" sz="16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(n=132)</a:t>
                      </a:r>
                      <a:endParaRPr kumimoji="0" lang="en-US" altLang="zh-CN" sz="16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just" defTabSz="0" rtl="0" eaLnBrk="1" fontAlgn="base" latinLnBrk="0" hangingPunct="1">
                        <a:lnSpc>
                          <a:spcPct val="150000"/>
                        </a:lnSpc>
                        <a:spcBef>
                          <a:spcPct val="0"/>
                        </a:spcBef>
                        <a:spcAft>
                          <a:spcPct val="0"/>
                        </a:spcAft>
                        <a:buClrTx/>
                        <a:buSzTx/>
                        <a:buFontTx/>
                        <a:buNone/>
                        <a:tabLst>
                          <a:tab pos="739775" algn="l"/>
                        </a:tabLst>
                      </a:pPr>
                      <a:r>
                        <a:rPr kumimoji="0" lang="en-US" altLang="zh-CN" sz="1600" b="1" i="0" u="none" strike="noStrike" cap="none" normalizeH="0" baseline="0" dirty="0" err="1" smtClean="0">
                          <a:ln>
                            <a:noFill/>
                          </a:ln>
                          <a:solidFill>
                            <a:srgbClr val="002060"/>
                          </a:solidFill>
                          <a:effectLst/>
                          <a:latin typeface="Times New Roman" pitchFamily="18" charset="0"/>
                          <a:cs typeface="Times New Roman" pitchFamily="18" charset="0"/>
                          <a:sym typeface="Times New Roman" pitchFamily="18" charset="0"/>
                        </a:rPr>
                        <a:t>P</a:t>
                      </a:r>
                      <a:r>
                        <a:rPr kumimoji="0" lang="en-US" altLang="zh-CN" sz="1600" b="1" i="0" u="none" strike="noStrike" cap="none" normalizeH="0" baseline="-25000" dirty="0" err="1" smtClean="0">
                          <a:ln>
                            <a:noFill/>
                          </a:ln>
                          <a:solidFill>
                            <a:srgbClr val="002060"/>
                          </a:solidFill>
                          <a:effectLst/>
                          <a:latin typeface="Times New Roman" pitchFamily="18" charset="0"/>
                          <a:cs typeface="Times New Roman" pitchFamily="18" charset="0"/>
                          <a:sym typeface="Times New Roman" pitchFamily="18" charset="0"/>
                        </a:rPr>
                        <a:t>corrected</a:t>
                      </a:r>
                      <a:endParaRPr kumimoji="0" lang="en-US" altLang="zh-CN" sz="16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356630">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TT</a:t>
                      </a:r>
                      <a:endParaRPr kumimoji="0" lang="en-US" altLang="zh-CN" sz="16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21(16%)</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38(29%)</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354995">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1"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CT</a:t>
                      </a:r>
                      <a:endParaRPr kumimoji="0" lang="en-US" altLang="zh-CN" sz="1600" b="1"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76(56%)</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74(56%)</a:t>
                      </a:r>
                      <a:endParaRPr kumimoji="0" lang="en-US" altLang="zh-CN" sz="1600" b="0"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368082">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1"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CC</a:t>
                      </a:r>
                      <a:endParaRPr kumimoji="0" lang="en-US" altLang="zh-CN" sz="1600" b="1"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35(28%)</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23(15%)</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0.0237</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593838">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lang="en-US" sz="16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Alleles</a:t>
                      </a:r>
                      <a:endParaRPr kumimoji="0" lang="en-US" altLang="zh-CN" sz="16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gridSpan="3">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endParaRPr kumimoji="0" lang="en-US" altLang="en-US" sz="16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54995">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1"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T</a:t>
                      </a:r>
                      <a:endParaRPr kumimoji="0" lang="en-US" altLang="zh-CN" sz="1600" b="1"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118(45%)</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150(55%)</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 </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356630">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a:t>
                      </a:r>
                      <a:endParaRPr kumimoji="0" lang="en-US" altLang="zh-CN" sz="16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146(55%)</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120(45%)</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0.0012</a:t>
                      </a:r>
                      <a:endParaRPr kumimoji="0" lang="en-US" altLang="zh-CN" sz="16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1004453">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 </a:t>
                      </a:r>
                      <a:r>
                        <a:rPr lang="en-US" sz="1600" b="1" i="0" u="none" strike="noStrike" kern="1200" baseline="0" dirty="0" smtClean="0">
                          <a:solidFill>
                            <a:srgbClr val="002060"/>
                          </a:solidFill>
                          <a:latin typeface="Times New Roman" panose="02020603050405020304" pitchFamily="18" charset="0"/>
                          <a:ea typeface="华文楷体" charset="0"/>
                          <a:cs typeface="Times New Roman" panose="02020603050405020304" pitchFamily="18" charset="0"/>
                          <a:sym typeface="Candara" pitchFamily="34" charset="0"/>
                        </a:rPr>
                        <a:t>Carriage</a:t>
                      </a:r>
                      <a:endParaRPr kumimoji="0" lang="en-US" altLang="zh-CN" sz="1600" b="1"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gridSpan="3">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endParaRPr kumimoji="0" lang="en-US" altLang="en-US" sz="16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56630">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1"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C</a:t>
                      </a:r>
                      <a:endParaRPr kumimoji="0" lang="en-US" altLang="zh-CN" sz="1600" b="1" i="1" u="none" strike="noStrike" cap="none" normalizeH="0" baseline="0" dirty="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111(82%)</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smtClean="0">
                          <a:ln>
                            <a:noFill/>
                          </a:ln>
                          <a:solidFill>
                            <a:srgbClr val="002060"/>
                          </a:solidFill>
                          <a:effectLst/>
                          <a:latin typeface="Times New Roman" pitchFamily="18" charset="0"/>
                          <a:cs typeface="Times New Roman" pitchFamily="18" charset="0"/>
                          <a:sym typeface="Times New Roman" pitchFamily="18" charset="0"/>
                        </a:rPr>
                        <a:t>97(73%)</a:t>
                      </a:r>
                      <a:endParaRPr kumimoji="0" lang="en-US" altLang="zh-CN" sz="1600" b="0" i="1" u="none" strike="noStrike" cap="none" normalizeH="0" baseline="0" smtClean="0">
                        <a:ln>
                          <a:noFill/>
                        </a:ln>
                        <a:solidFill>
                          <a:srgbClr val="002060"/>
                        </a:solidFill>
                        <a:effectLst/>
                        <a:latin typeface="Times New Roman" panose="02020603050405020304" pitchFamily="18" charset="0"/>
                        <a:ea typeface="华文楷体" charset="0"/>
                        <a:cs typeface="Times New Roman" panose="02020603050405020304" pitchFamily="18" charset="0"/>
                        <a:sym typeface="Candara" pitchFamily="34" charset="0"/>
                      </a:endParaRPr>
                    </a:p>
                  </a:txBody>
                  <a:tcPr marL="68580" marR="68580"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lvl1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1pPr>
                      <a:lvl2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2pPr>
                      <a:lvl3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3pPr>
                      <a:lvl4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4pPr>
                      <a:lvl5pPr defTabSz="0">
                        <a:spcBef>
                          <a:spcPct val="20000"/>
                        </a:spcBef>
                        <a:tabLst>
                          <a:tab pos="739775" algn="l"/>
                        </a:tabLst>
                        <a:defRPr sz="1600" i="1">
                          <a:solidFill>
                            <a:schemeClr val="tx1"/>
                          </a:solidFill>
                          <a:latin typeface="Candara" pitchFamily="34" charset="0"/>
                          <a:ea typeface="华文楷体" charset="0"/>
                          <a:cs typeface="华文楷体" charset="0"/>
                          <a:sym typeface="Candara" pitchFamily="34" charset="0"/>
                        </a:defRPr>
                      </a:lvl5pPr>
                      <a:lvl6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6pPr>
                      <a:lvl7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7pPr>
                      <a:lvl8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8pPr>
                      <a:lvl9pPr defTabSz="0" eaLnBrk="0" fontAlgn="base" hangingPunct="0">
                        <a:spcBef>
                          <a:spcPct val="20000"/>
                        </a:spcBef>
                        <a:spcAft>
                          <a:spcPct val="0"/>
                        </a:spcAft>
                        <a:buFont typeface="Arial" pitchFamily="34" charset="0"/>
                        <a:tabLst>
                          <a:tab pos="739775" algn="l"/>
                        </a:tabLst>
                        <a:defRPr sz="1600" i="1">
                          <a:solidFill>
                            <a:schemeClr val="tx1"/>
                          </a:solidFill>
                          <a:latin typeface="Candara" pitchFamily="34" charset="0"/>
                          <a:ea typeface="华文楷体" charset="0"/>
                          <a:cs typeface="华文楷体" charset="0"/>
                          <a:sym typeface="Candara" pitchFamily="34" charset="0"/>
                        </a:defRPr>
                      </a:lvl9pPr>
                    </a:lstStyle>
                    <a:p>
                      <a:pPr marL="0" marR="0" lvl="0" indent="0" algn="l" defTabSz="0" rtl="0" eaLnBrk="1" fontAlgn="base" latinLnBrk="0" hangingPunct="1">
                        <a:lnSpc>
                          <a:spcPct val="100000"/>
                        </a:lnSpc>
                        <a:spcBef>
                          <a:spcPct val="0"/>
                        </a:spcBef>
                        <a:spcAft>
                          <a:spcPct val="0"/>
                        </a:spcAft>
                        <a:buClrTx/>
                        <a:buSzTx/>
                        <a:buFontTx/>
                        <a:buNone/>
                        <a:tabLst>
                          <a:tab pos="739775" algn="l"/>
                        </a:tabLst>
                      </a:pPr>
                      <a:r>
                        <a:rPr kumimoji="0" lang="en-US" altLang="zh-CN" sz="1600" b="0" i="0"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rPr>
                        <a:t>0.002</a:t>
                      </a:r>
                      <a:endParaRPr kumimoji="0" lang="en-US" altLang="zh-CN" sz="1600" b="0" i="1" u="none" strike="noStrike" cap="none" normalizeH="0" baseline="0" dirty="0" smtClean="0">
                        <a:ln>
                          <a:noFill/>
                        </a:ln>
                        <a:solidFill>
                          <a:srgbClr val="002060"/>
                        </a:solidFill>
                        <a:effectLst/>
                        <a:latin typeface="Times New Roman" pitchFamily="18" charset="0"/>
                        <a:cs typeface="Times New Roman" pitchFamily="18" charset="0"/>
                        <a:sym typeface="Times New Roman" pitchFamily="18" charset="0"/>
                      </a:endParaRPr>
                    </a:p>
                  </a:txBody>
                  <a:tcPr marL="35781" marR="35781" marT="0" marB="0"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bl>
          </a:graphicData>
        </a:graphic>
      </p:graphicFrame>
      <p:sp>
        <p:nvSpPr>
          <p:cNvPr id="15424" name="Rectangle 2"/>
          <p:cNvSpPr>
            <a:spLocks noChangeArrowheads="1"/>
          </p:cNvSpPr>
          <p:nvPr/>
        </p:nvSpPr>
        <p:spPr bwMode="auto">
          <a:xfrm>
            <a:off x="304800" y="193506"/>
            <a:ext cx="8153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lvl1pPr>
              <a:tabLst>
                <a:tab pos="739775" algn="l"/>
              </a:tabLst>
              <a:defRPr>
                <a:solidFill>
                  <a:schemeClr val="tx1"/>
                </a:solidFill>
                <a:latin typeface="Arial" pitchFamily="34" charset="0"/>
                <a:sym typeface="Arial" pitchFamily="34" charset="0"/>
              </a:defRPr>
            </a:lvl1pPr>
            <a:lvl2pPr>
              <a:tabLst>
                <a:tab pos="739775" algn="l"/>
              </a:tabLst>
              <a:defRPr>
                <a:solidFill>
                  <a:schemeClr val="tx1"/>
                </a:solidFill>
                <a:latin typeface="Arial" pitchFamily="34" charset="0"/>
                <a:sym typeface="Arial" pitchFamily="34" charset="0"/>
              </a:defRPr>
            </a:lvl2pPr>
            <a:lvl3pPr>
              <a:tabLst>
                <a:tab pos="739775" algn="l"/>
              </a:tabLst>
              <a:defRPr>
                <a:solidFill>
                  <a:schemeClr val="tx1"/>
                </a:solidFill>
                <a:latin typeface="Arial" pitchFamily="34" charset="0"/>
                <a:sym typeface="Arial" pitchFamily="34" charset="0"/>
              </a:defRPr>
            </a:lvl3pPr>
            <a:lvl4pPr>
              <a:tabLst>
                <a:tab pos="739775" algn="l"/>
              </a:tabLst>
              <a:defRPr>
                <a:solidFill>
                  <a:schemeClr val="tx1"/>
                </a:solidFill>
                <a:latin typeface="Arial" pitchFamily="34" charset="0"/>
                <a:sym typeface="Arial" pitchFamily="34" charset="0"/>
              </a:defRPr>
            </a:lvl4pPr>
            <a:lvl5pPr>
              <a:tabLst>
                <a:tab pos="739775" algn="l"/>
              </a:tabLst>
              <a:defRPr>
                <a:solidFill>
                  <a:schemeClr val="tx1"/>
                </a:solidFill>
                <a:latin typeface="Arial" pitchFamily="34" charset="0"/>
                <a:sym typeface="Arial" pitchFamily="34" charset="0"/>
              </a:defRPr>
            </a:lvl5pPr>
            <a:lvl6pPr eaLnBrk="0" fontAlgn="base" hangingPunct="0">
              <a:spcBef>
                <a:spcPct val="0"/>
              </a:spcBef>
              <a:spcAft>
                <a:spcPct val="0"/>
              </a:spcAft>
              <a:buFont typeface="Arial" pitchFamily="34" charset="0"/>
              <a:tabLst>
                <a:tab pos="739775" algn="l"/>
              </a:tabLst>
              <a:defRPr>
                <a:solidFill>
                  <a:schemeClr val="tx1"/>
                </a:solidFill>
                <a:latin typeface="Arial" pitchFamily="34" charset="0"/>
                <a:sym typeface="Arial" pitchFamily="34" charset="0"/>
              </a:defRPr>
            </a:lvl6pPr>
            <a:lvl7pPr eaLnBrk="0" fontAlgn="base" hangingPunct="0">
              <a:spcBef>
                <a:spcPct val="0"/>
              </a:spcBef>
              <a:spcAft>
                <a:spcPct val="0"/>
              </a:spcAft>
              <a:buFont typeface="Arial" pitchFamily="34" charset="0"/>
              <a:tabLst>
                <a:tab pos="739775" algn="l"/>
              </a:tabLst>
              <a:defRPr>
                <a:solidFill>
                  <a:schemeClr val="tx1"/>
                </a:solidFill>
                <a:latin typeface="Arial" pitchFamily="34" charset="0"/>
                <a:sym typeface="Arial" pitchFamily="34" charset="0"/>
              </a:defRPr>
            </a:lvl7pPr>
            <a:lvl8pPr eaLnBrk="0" fontAlgn="base" hangingPunct="0">
              <a:spcBef>
                <a:spcPct val="0"/>
              </a:spcBef>
              <a:spcAft>
                <a:spcPct val="0"/>
              </a:spcAft>
              <a:buFont typeface="Arial" pitchFamily="34" charset="0"/>
              <a:tabLst>
                <a:tab pos="739775" algn="l"/>
              </a:tabLst>
              <a:defRPr>
                <a:solidFill>
                  <a:schemeClr val="tx1"/>
                </a:solidFill>
                <a:latin typeface="Arial" pitchFamily="34" charset="0"/>
                <a:sym typeface="Arial" pitchFamily="34" charset="0"/>
              </a:defRPr>
            </a:lvl8pPr>
            <a:lvl9pPr eaLnBrk="0" fontAlgn="base" hangingPunct="0">
              <a:spcBef>
                <a:spcPct val="0"/>
              </a:spcBef>
              <a:spcAft>
                <a:spcPct val="0"/>
              </a:spcAft>
              <a:buFont typeface="Arial" pitchFamily="34" charset="0"/>
              <a:tabLst>
                <a:tab pos="739775" algn="l"/>
              </a:tabLst>
              <a:defRPr>
                <a:solidFill>
                  <a:schemeClr val="tx1"/>
                </a:solidFill>
                <a:latin typeface="Arial" pitchFamily="34" charset="0"/>
                <a:sym typeface="Arial" pitchFamily="34" charset="0"/>
              </a:defRPr>
            </a:lvl9pPr>
          </a:lstStyle>
          <a:p>
            <a:pPr algn="ctr"/>
            <a:r>
              <a:rPr lang="en-US" sz="2200" b="1" dirty="0" smtClean="0">
                <a:solidFill>
                  <a:srgbClr val="7030A0"/>
                </a:solidFill>
                <a:latin typeface="Times New Roman" panose="02020603050405020304" pitchFamily="18" charset="0"/>
                <a:cs typeface="Times New Roman" panose="02020603050405020304" pitchFamily="18" charset="0"/>
              </a:rPr>
              <a:t>Genotype </a:t>
            </a:r>
            <a:r>
              <a:rPr lang="en-US" sz="2200" b="1" dirty="0">
                <a:solidFill>
                  <a:srgbClr val="7030A0"/>
                </a:solidFill>
                <a:latin typeface="Times New Roman" panose="02020603050405020304" pitchFamily="18" charset="0"/>
                <a:cs typeface="Times New Roman" panose="02020603050405020304" pitchFamily="18" charset="0"/>
              </a:rPr>
              <a:t>and allele frequencies and minor allele carriage of </a:t>
            </a:r>
            <a:r>
              <a:rPr lang="en-US" sz="2200" b="1" dirty="0" smtClean="0">
                <a:solidFill>
                  <a:srgbClr val="7030A0"/>
                </a:solidFill>
                <a:latin typeface="Times New Roman" panose="02020603050405020304" pitchFamily="18" charset="0"/>
                <a:cs typeface="Times New Roman" panose="02020603050405020304" pitchFamily="18" charset="0"/>
              </a:rPr>
              <a:t>BAX </a:t>
            </a:r>
            <a:r>
              <a:rPr lang="en-US" sz="2200" b="1" dirty="0">
                <a:solidFill>
                  <a:srgbClr val="7030A0"/>
                </a:solidFill>
                <a:latin typeface="Times New Roman" panose="02020603050405020304" pitchFamily="18" charset="0"/>
                <a:cs typeface="Times New Roman" panose="02020603050405020304" pitchFamily="18" charset="0"/>
              </a:rPr>
              <a:t>rs1057369 SNPs in patients </a:t>
            </a:r>
            <a:r>
              <a:rPr lang="en-US" sz="2200" b="1" dirty="0" smtClean="0">
                <a:solidFill>
                  <a:srgbClr val="7030A0"/>
                </a:solidFill>
                <a:latin typeface="Times New Roman" panose="02020603050405020304" pitchFamily="18" charset="0"/>
                <a:cs typeface="Times New Roman" panose="02020603050405020304" pitchFamily="18" charset="0"/>
              </a:rPr>
              <a:t>with schizophrenia </a:t>
            </a:r>
            <a:r>
              <a:rPr lang="en-US" sz="2200" b="1" dirty="0">
                <a:solidFill>
                  <a:srgbClr val="7030A0"/>
                </a:solidFill>
                <a:latin typeface="Times New Roman" panose="02020603050405020304" pitchFamily="18" charset="0"/>
                <a:cs typeface="Times New Roman" panose="02020603050405020304" pitchFamily="18" charset="0"/>
              </a:rPr>
              <a:t>(SCH) and controls.</a:t>
            </a:r>
            <a:br>
              <a:rPr lang="en-US" sz="2200" b="1" dirty="0">
                <a:solidFill>
                  <a:srgbClr val="7030A0"/>
                </a:solidFill>
                <a:latin typeface="Times New Roman" panose="02020603050405020304" pitchFamily="18" charset="0"/>
                <a:cs typeface="Times New Roman" panose="02020603050405020304" pitchFamily="18" charset="0"/>
              </a:rPr>
            </a:br>
            <a:endParaRPr lang="en-US" altLang="en-US" sz="2200" b="1" dirty="0">
              <a:solidFill>
                <a:srgbClr val="7030A0"/>
              </a:solidFill>
              <a:latin typeface="Times New Roman" panose="02020603050405020304" pitchFamily="18" charset="0"/>
              <a:ea typeface="Candara"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38298" y="228684"/>
            <a:ext cx="7083425" cy="914400"/>
          </a:xfrm>
          <a:ln/>
        </p:spPr>
        <p:txBody>
          <a:bodyPr/>
          <a:lstStyle/>
          <a:p>
            <a:pPr marL="304800" indent="-304800" algn="ctr">
              <a:lnSpc>
                <a:spcPct val="120000"/>
              </a:lnSpc>
            </a:pPr>
            <a:r>
              <a:rPr lang="en-US" sz="2800" b="1" dirty="0" smtClean="0">
                <a:solidFill>
                  <a:srgbClr val="7030A0"/>
                </a:solidFill>
                <a:latin typeface="Times New Roman" panose="02020603050405020304" pitchFamily="18" charset="0"/>
                <a:cs typeface="Times New Roman" panose="02020603050405020304" pitchFamily="18" charset="0"/>
              </a:rPr>
              <a:t>CONCLUSIONS</a:t>
            </a:r>
            <a:r>
              <a:rPr lang="en-US" altLang="zh-CN" sz="2800" b="1" dirty="0">
                <a:solidFill>
                  <a:srgbClr val="7030A0"/>
                </a:solidFill>
                <a:latin typeface="Arial Armenian" pitchFamily="2" charset="0"/>
                <a:sym typeface="Arial Armenian" pitchFamily="2" charset="0"/>
              </a:rPr>
              <a:t/>
            </a:r>
            <a:br>
              <a:rPr lang="en-US" altLang="zh-CN" sz="2800" b="1" dirty="0">
                <a:solidFill>
                  <a:srgbClr val="7030A0"/>
                </a:solidFill>
                <a:latin typeface="Arial Armenian" pitchFamily="2" charset="0"/>
                <a:sym typeface="Arial Armenian" pitchFamily="2" charset="0"/>
              </a:rPr>
            </a:br>
            <a:r>
              <a:rPr lang="en-US" altLang="zh-CN" sz="2800" b="1" dirty="0">
                <a:solidFill>
                  <a:srgbClr val="002060"/>
                </a:solidFill>
                <a:latin typeface="Arial Armenian" pitchFamily="2" charset="0"/>
                <a:sym typeface="Arial Armenian" pitchFamily="2" charset="0"/>
              </a:rPr>
              <a:t/>
            </a:r>
            <a:br>
              <a:rPr lang="en-US" altLang="zh-CN" sz="2800" b="1" dirty="0">
                <a:solidFill>
                  <a:srgbClr val="002060"/>
                </a:solidFill>
                <a:latin typeface="Arial Armenian" pitchFamily="2" charset="0"/>
                <a:sym typeface="Arial Armenian" pitchFamily="2" charset="0"/>
              </a:rPr>
            </a:br>
            <a:endParaRPr lang="en-US" altLang="zh-CN" sz="2800" b="1" dirty="0">
              <a:solidFill>
                <a:srgbClr val="002060"/>
              </a:solidFill>
              <a:latin typeface="Arial Armenian" pitchFamily="2" charset="0"/>
              <a:sym typeface="Arial Armenian" pitchFamily="2" charset="0"/>
            </a:endParaRPr>
          </a:p>
        </p:txBody>
      </p:sp>
      <p:sp>
        <p:nvSpPr>
          <p:cNvPr id="16387" name="Text Box 5"/>
          <p:cNvSpPr>
            <a:spLocks noChangeArrowheads="1"/>
          </p:cNvSpPr>
          <p:nvPr/>
        </p:nvSpPr>
        <p:spPr bwMode="auto">
          <a:xfrm>
            <a:off x="685902" y="1219258"/>
            <a:ext cx="7391400" cy="511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sym typeface="Arial" pitchFamily="34" charset="0"/>
              </a:defRPr>
            </a:lvl1pPr>
            <a:lvl2pPr>
              <a:defRPr>
                <a:solidFill>
                  <a:schemeClr val="tx1"/>
                </a:solidFill>
                <a:latin typeface="Arial" pitchFamily="34" charset="0"/>
                <a:sym typeface="Arial" pitchFamily="34" charset="0"/>
              </a:defRPr>
            </a:lvl2pPr>
            <a:lvl3pPr>
              <a:defRPr>
                <a:solidFill>
                  <a:schemeClr val="tx1"/>
                </a:solidFill>
                <a:latin typeface="Arial" pitchFamily="34" charset="0"/>
                <a:sym typeface="Arial" pitchFamily="34" charset="0"/>
              </a:defRPr>
            </a:lvl3pPr>
            <a:lvl4pPr>
              <a:defRPr>
                <a:solidFill>
                  <a:schemeClr val="tx1"/>
                </a:solidFill>
                <a:latin typeface="Arial" pitchFamily="34" charset="0"/>
                <a:sym typeface="Arial" pitchFamily="34" charset="0"/>
              </a:defRPr>
            </a:lvl4pPr>
            <a:lvl5pPr>
              <a:defRPr>
                <a:solidFill>
                  <a:schemeClr val="tx1"/>
                </a:solidFill>
                <a:latin typeface="Arial" pitchFamily="34" charset="0"/>
                <a:sym typeface="Arial" pitchFamily="34" charset="0"/>
              </a:defRPr>
            </a:lvl5pPr>
            <a:lvl6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6pPr>
            <a:lvl7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7pPr>
            <a:lvl8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8pPr>
            <a:lvl9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9pPr>
          </a:lstStyle>
          <a:p>
            <a:pPr algn="just">
              <a:lnSpc>
                <a:spcPct val="150000"/>
              </a:lnSpc>
              <a:buFont typeface="Arial" panose="020B0604020202020204" pitchFamily="34" charset="0"/>
              <a:buChar char="•"/>
            </a:pPr>
            <a:r>
              <a:rPr lang="en-US" sz="2000" b="1" dirty="0" smtClean="0">
                <a:solidFill>
                  <a:srgbClr val="002060"/>
                </a:solidFill>
                <a:latin typeface="Times New Roman" panose="02020603050405020304" pitchFamily="18" charset="0"/>
                <a:cs typeface="Times New Roman" panose="02020603050405020304" pitchFamily="18" charset="0"/>
              </a:rPr>
              <a:t>Our study </a:t>
            </a:r>
            <a:r>
              <a:rPr lang="en-US" sz="2000" b="1" dirty="0">
                <a:solidFill>
                  <a:srgbClr val="002060"/>
                </a:solidFill>
                <a:latin typeface="Times New Roman" panose="02020603050405020304" pitchFamily="18" charset="0"/>
                <a:cs typeface="Times New Roman" panose="02020603050405020304" pitchFamily="18" charset="0"/>
              </a:rPr>
              <a:t>indicated no </a:t>
            </a:r>
            <a:r>
              <a:rPr lang="en-US" sz="2000" b="1" dirty="0" smtClean="0">
                <a:solidFill>
                  <a:srgbClr val="002060"/>
                </a:solidFill>
                <a:latin typeface="Times New Roman" panose="02020603050405020304" pitchFamily="18" charset="0"/>
                <a:cs typeface="Times New Roman" panose="02020603050405020304" pitchFamily="18" charset="0"/>
              </a:rPr>
              <a:t>significant association between schizophrenia and </a:t>
            </a:r>
            <a:r>
              <a:rPr lang="en-US" sz="2000" b="1" dirty="0">
                <a:solidFill>
                  <a:srgbClr val="002060"/>
                </a:solidFill>
                <a:latin typeface="Times New Roman" panose="02020603050405020304" pitchFamily="18" charset="0"/>
                <a:cs typeface="Times New Roman" panose="02020603050405020304" pitchFamily="18" charset="0"/>
              </a:rPr>
              <a:t>rs956572, </a:t>
            </a:r>
            <a:r>
              <a:rPr lang="en-US" sz="2000" b="1" dirty="0" smtClean="0">
                <a:solidFill>
                  <a:srgbClr val="002060"/>
                </a:solidFill>
                <a:latin typeface="Times New Roman" panose="02020603050405020304" pitchFamily="18" charset="0"/>
                <a:cs typeface="Times New Roman" panose="02020603050405020304" pitchFamily="18" charset="0"/>
              </a:rPr>
              <a:t>and rs1801018 </a:t>
            </a:r>
            <a:r>
              <a:rPr lang="en-US" sz="2000" b="1" dirty="0">
                <a:solidFill>
                  <a:srgbClr val="002060"/>
                </a:solidFill>
                <a:latin typeface="Times New Roman" panose="02020603050405020304" pitchFamily="18" charset="0"/>
                <a:cs typeface="Times New Roman" panose="02020603050405020304" pitchFamily="18" charset="0"/>
              </a:rPr>
              <a:t>polymorphisms of </a:t>
            </a:r>
            <a:r>
              <a:rPr lang="en-US" sz="2000" b="1" i="1" dirty="0">
                <a:solidFill>
                  <a:srgbClr val="002060"/>
                </a:solidFill>
                <a:latin typeface="Times New Roman" panose="02020603050405020304" pitchFamily="18" charset="0"/>
                <a:cs typeface="Times New Roman" panose="02020603050405020304" pitchFamily="18" charset="0"/>
              </a:rPr>
              <a:t>BCL2 </a:t>
            </a:r>
            <a:r>
              <a:rPr lang="en-US" sz="2000" b="1" dirty="0">
                <a:solidFill>
                  <a:srgbClr val="002060"/>
                </a:solidFill>
                <a:latin typeface="Times New Roman" panose="02020603050405020304" pitchFamily="18" charset="0"/>
                <a:cs typeface="Times New Roman" panose="02020603050405020304" pitchFamily="18" charset="0"/>
              </a:rPr>
              <a:t>gene encoding </a:t>
            </a:r>
            <a:r>
              <a:rPr lang="en-US" sz="2000" b="1" dirty="0" err="1" smtClean="0">
                <a:solidFill>
                  <a:srgbClr val="002060"/>
                </a:solidFill>
                <a:latin typeface="Times New Roman" panose="02020603050405020304" pitchFamily="18" charset="0"/>
                <a:cs typeface="Times New Roman" panose="02020603050405020304" pitchFamily="18" charset="0"/>
              </a:rPr>
              <a:t>antiapoptotic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bcl-2 </a:t>
            </a:r>
            <a:r>
              <a:rPr lang="en-US" sz="2000" b="1" dirty="0">
                <a:solidFill>
                  <a:srgbClr val="002060"/>
                </a:solidFill>
                <a:latin typeface="Times New Roman" panose="02020603050405020304" pitchFamily="18" charset="0"/>
                <a:cs typeface="Times New Roman" panose="02020603050405020304" pitchFamily="18" charset="0"/>
              </a:rPr>
              <a:t>proper protein. </a:t>
            </a:r>
            <a:endParaRPr lang="en-US" sz="2000" b="1" dirty="0" smtClean="0">
              <a:solidFill>
                <a:srgbClr val="002060"/>
              </a:solidFill>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F</a:t>
            </a:r>
            <a:r>
              <a:rPr lang="en-US" sz="2000" b="1" dirty="0" smtClean="0">
                <a:solidFill>
                  <a:srgbClr val="002060"/>
                </a:solidFill>
                <a:latin typeface="Times New Roman" panose="02020603050405020304" pitchFamily="18" charset="0"/>
                <a:cs typeface="Times New Roman" panose="02020603050405020304" pitchFamily="18" charset="0"/>
              </a:rPr>
              <a:t>or </a:t>
            </a:r>
            <a:r>
              <a:rPr lang="en-US" sz="2000" b="1" dirty="0">
                <a:solidFill>
                  <a:srgbClr val="002060"/>
                </a:solidFill>
                <a:latin typeface="Times New Roman" panose="02020603050405020304" pitchFamily="18" charset="0"/>
                <a:cs typeface="Times New Roman" panose="02020603050405020304" pitchFamily="18" charset="0"/>
              </a:rPr>
              <a:t>the first time, </a:t>
            </a:r>
            <a:r>
              <a:rPr lang="en-US" sz="2000" b="1" dirty="0" smtClean="0">
                <a:solidFill>
                  <a:srgbClr val="002060"/>
                </a:solidFill>
                <a:latin typeface="Times New Roman" panose="02020603050405020304" pitchFamily="18" charset="0"/>
                <a:cs typeface="Times New Roman" panose="02020603050405020304" pitchFamily="18" charset="0"/>
              </a:rPr>
              <a:t>revealed significant </a:t>
            </a:r>
            <a:r>
              <a:rPr lang="en-US" sz="2000" b="1" dirty="0">
                <a:solidFill>
                  <a:srgbClr val="002060"/>
                </a:solidFill>
                <a:latin typeface="Times New Roman" panose="02020603050405020304" pitchFamily="18" charset="0"/>
                <a:cs typeface="Times New Roman" panose="02020603050405020304" pitchFamily="18" charset="0"/>
              </a:rPr>
              <a:t>negative association </a:t>
            </a:r>
            <a:r>
              <a:rPr lang="en-US" sz="2000" b="1" dirty="0" smtClean="0">
                <a:solidFill>
                  <a:srgbClr val="002060"/>
                </a:solidFill>
                <a:latin typeface="Times New Roman" panose="02020603050405020304" pitchFamily="18" charset="0"/>
                <a:cs typeface="Times New Roman" panose="02020603050405020304" pitchFamily="18" charset="0"/>
              </a:rPr>
              <a:t>between schizophrenia and rs1057369 </a:t>
            </a:r>
            <a:r>
              <a:rPr lang="en-US" sz="2000" b="1" dirty="0">
                <a:solidFill>
                  <a:srgbClr val="002060"/>
                </a:solidFill>
                <a:latin typeface="Times New Roman" panose="02020603050405020304" pitchFamily="18" charset="0"/>
                <a:cs typeface="Times New Roman" panose="02020603050405020304" pitchFamily="18" charset="0"/>
              </a:rPr>
              <a:t>polymorphism of </a:t>
            </a:r>
            <a:r>
              <a:rPr lang="en-US" sz="2000" b="1" i="1" dirty="0">
                <a:solidFill>
                  <a:srgbClr val="002060"/>
                </a:solidFill>
                <a:latin typeface="Times New Roman" panose="02020603050405020304" pitchFamily="18" charset="0"/>
                <a:cs typeface="Times New Roman" panose="02020603050405020304" pitchFamily="18" charset="0"/>
              </a:rPr>
              <a:t>BAX </a:t>
            </a:r>
            <a:r>
              <a:rPr lang="en-US" sz="2000" b="1" dirty="0">
                <a:solidFill>
                  <a:srgbClr val="002060"/>
                </a:solidFill>
                <a:latin typeface="Times New Roman" panose="02020603050405020304" pitchFamily="18" charset="0"/>
                <a:cs typeface="Times New Roman" panose="02020603050405020304" pitchFamily="18" charset="0"/>
              </a:rPr>
              <a:t>gene encoding </a:t>
            </a:r>
            <a:r>
              <a:rPr lang="en-US" sz="2000" b="1" dirty="0" err="1" smtClean="0">
                <a:solidFill>
                  <a:srgbClr val="002060"/>
                </a:solidFill>
                <a:latin typeface="Times New Roman" panose="02020603050405020304" pitchFamily="18" charset="0"/>
                <a:cs typeface="Times New Roman" panose="02020603050405020304" pitchFamily="18" charset="0"/>
              </a:rPr>
              <a:t>proapoptotic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Bax</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protein. According to these results </a:t>
            </a:r>
            <a:r>
              <a:rPr lang="en-US" sz="2000" b="1" dirty="0" smtClean="0">
                <a:solidFill>
                  <a:srgbClr val="002060"/>
                </a:solidFill>
                <a:latin typeface="Times New Roman" panose="02020603050405020304" pitchFamily="18" charset="0"/>
                <a:cs typeface="Times New Roman" panose="02020603050405020304" pitchFamily="18" charset="0"/>
              </a:rPr>
              <a:t>the rs1057369*G </a:t>
            </a:r>
            <a:r>
              <a:rPr lang="en-US" sz="2000" b="1" dirty="0">
                <a:solidFill>
                  <a:srgbClr val="002060"/>
                </a:solidFill>
                <a:latin typeface="Times New Roman" panose="02020603050405020304" pitchFamily="18" charset="0"/>
                <a:cs typeface="Times New Roman" panose="02020603050405020304" pitchFamily="18" charset="0"/>
              </a:rPr>
              <a:t>minor allele of </a:t>
            </a:r>
            <a:r>
              <a:rPr lang="en-US" sz="2000" b="1" i="1" dirty="0">
                <a:solidFill>
                  <a:srgbClr val="002060"/>
                </a:solidFill>
                <a:latin typeface="Times New Roman" panose="02020603050405020304" pitchFamily="18" charset="0"/>
                <a:cs typeface="Times New Roman" panose="02020603050405020304" pitchFamily="18" charset="0"/>
              </a:rPr>
              <a:t>BAX </a:t>
            </a:r>
            <a:r>
              <a:rPr lang="en-US" sz="2000" b="1" dirty="0">
                <a:solidFill>
                  <a:srgbClr val="002060"/>
                </a:solidFill>
                <a:latin typeface="Times New Roman" panose="02020603050405020304" pitchFamily="18" charset="0"/>
                <a:cs typeface="Times New Roman" panose="02020603050405020304" pitchFamily="18" charset="0"/>
              </a:rPr>
              <a:t>may have a </a:t>
            </a:r>
            <a:r>
              <a:rPr lang="en-US" sz="2000" b="1" dirty="0" smtClean="0">
                <a:solidFill>
                  <a:srgbClr val="002060"/>
                </a:solidFill>
                <a:latin typeface="Times New Roman" panose="02020603050405020304" pitchFamily="18" charset="0"/>
                <a:cs typeface="Times New Roman" panose="02020603050405020304" pitchFamily="18" charset="0"/>
              </a:rPr>
              <a:t>protective effect </a:t>
            </a:r>
            <a:r>
              <a:rPr lang="en-US" sz="2000" b="1" dirty="0">
                <a:solidFill>
                  <a:srgbClr val="002060"/>
                </a:solidFill>
                <a:latin typeface="Times New Roman" panose="02020603050405020304" pitchFamily="18" charset="0"/>
                <a:cs typeface="Times New Roman" panose="02020603050405020304" pitchFamily="18" charset="0"/>
              </a:rPr>
              <a:t>relative to schizophrenia at least in </a:t>
            </a:r>
            <a:r>
              <a:rPr lang="en-US" sz="2000" b="1" dirty="0" smtClean="0">
                <a:solidFill>
                  <a:srgbClr val="002060"/>
                </a:solidFill>
                <a:latin typeface="Times New Roman" panose="02020603050405020304" pitchFamily="18" charset="0"/>
                <a:cs typeface="Times New Roman" panose="02020603050405020304" pitchFamily="18" charset="0"/>
              </a:rPr>
              <a:t>Armenian population</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b="1" dirty="0" smtClean="0">
              <a:solidFill>
                <a:srgbClr val="002060"/>
              </a:solidFill>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Char char="•"/>
            </a:pPr>
            <a:r>
              <a:rPr lang="en-US" sz="2000" b="1" dirty="0" smtClean="0">
                <a:solidFill>
                  <a:srgbClr val="002060"/>
                </a:solidFill>
                <a:latin typeface="Times New Roman" panose="02020603050405020304" pitchFamily="18" charset="0"/>
                <a:cs typeface="Times New Roman" panose="02020603050405020304" pitchFamily="18" charset="0"/>
              </a:rPr>
              <a:t>In </a:t>
            </a:r>
            <a:r>
              <a:rPr lang="en-US" sz="2000" b="1" dirty="0">
                <a:solidFill>
                  <a:srgbClr val="002060"/>
                </a:solidFill>
                <a:latin typeface="Times New Roman" panose="02020603050405020304" pitchFamily="18" charset="0"/>
                <a:cs typeface="Times New Roman" panose="02020603050405020304" pitchFamily="18" charset="0"/>
              </a:rPr>
              <a:t>addition, it was demonstrated that this </a:t>
            </a:r>
            <a:r>
              <a:rPr lang="en-US" sz="2000" b="1" dirty="0" smtClean="0">
                <a:solidFill>
                  <a:srgbClr val="002060"/>
                </a:solidFill>
                <a:latin typeface="Times New Roman" panose="02020603050405020304" pitchFamily="18" charset="0"/>
                <a:cs typeface="Times New Roman" panose="02020603050405020304" pitchFamily="18" charset="0"/>
              </a:rPr>
              <a:t>effect is </a:t>
            </a:r>
            <a:r>
              <a:rPr lang="en-US" sz="2000" b="1" dirty="0">
                <a:solidFill>
                  <a:srgbClr val="002060"/>
                </a:solidFill>
                <a:latin typeface="Times New Roman" panose="02020603050405020304" pitchFamily="18" charset="0"/>
                <a:cs typeface="Times New Roman" panose="02020603050405020304" pitchFamily="18" charset="0"/>
              </a:rPr>
              <a:t>most pronounced in individuals with GG </a:t>
            </a:r>
            <a:r>
              <a:rPr lang="en-US" sz="2000" b="1" dirty="0" smtClean="0">
                <a:solidFill>
                  <a:srgbClr val="002060"/>
                </a:solidFill>
                <a:latin typeface="Times New Roman" panose="02020603050405020304" pitchFamily="18" charset="0"/>
                <a:cs typeface="Times New Roman" panose="02020603050405020304" pitchFamily="18" charset="0"/>
              </a:rPr>
              <a:t>homozygous genotype</a:t>
            </a:r>
            <a:r>
              <a:rPr lang="en-US" sz="2000" b="1" dirty="0">
                <a:solidFill>
                  <a:srgbClr val="002060"/>
                </a:solidFill>
                <a:latin typeface="Times New Roman" panose="02020603050405020304" pitchFamily="18" charset="0"/>
                <a:cs typeface="Times New Roman" panose="02020603050405020304" pitchFamily="18" charset="0"/>
              </a:rPr>
              <a:t>.</a:t>
            </a:r>
            <a:endParaRPr lang="en-US" altLang="en-US" sz="2000" b="1" dirty="0">
              <a:solidFill>
                <a:srgbClr val="002060"/>
              </a:solidFill>
              <a:latin typeface="Times New Roman" panose="02020603050405020304" pitchFamily="18" charset="0"/>
              <a:ea typeface="Candara"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94" y="1371654"/>
            <a:ext cx="7235727" cy="4876672"/>
          </a:xfrm>
        </p:spPr>
        <p:txBody>
          <a:bodyPr/>
          <a:lstStyle/>
          <a:p>
            <a:pPr lvl="0"/>
            <a:r>
              <a:rPr lang="en-US" dirty="0" smtClean="0">
                <a:solidFill>
                  <a:srgbClr val="002060"/>
                </a:solidFill>
                <a:latin typeface="Times New Roman" panose="02020603050405020304" pitchFamily="18" charset="0"/>
                <a:cs typeface="Times New Roman" panose="02020603050405020304" pitchFamily="18" charset="0"/>
              </a:rPr>
              <a:t>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Boyajyan</a:t>
            </a:r>
            <a:r>
              <a:rPr lang="en-US" dirty="0">
                <a:solidFill>
                  <a:srgbClr val="002060"/>
                </a:solidFill>
                <a:latin typeface="Times New Roman" panose="02020603050405020304" pitchFamily="18" charset="0"/>
                <a:cs typeface="Times New Roman" panose="02020603050405020304" pitchFamily="18" charset="0"/>
              </a:rPr>
              <a:t>, A. </a:t>
            </a:r>
            <a:r>
              <a:rPr lang="en-US" dirty="0" err="1">
                <a:solidFill>
                  <a:srgbClr val="002060"/>
                </a:solidFill>
                <a:latin typeface="Times New Roman" panose="02020603050405020304" pitchFamily="18" charset="0"/>
                <a:cs typeface="Times New Roman" panose="02020603050405020304" pitchFamily="18" charset="0"/>
              </a:rPr>
              <a:t>Stepanyan</a:t>
            </a:r>
            <a:r>
              <a:rPr lang="en-US" dirty="0">
                <a:solidFill>
                  <a:srgbClr val="002060"/>
                </a:solidFill>
                <a:latin typeface="Times New Roman" panose="02020603050405020304" pitchFamily="18" charset="0"/>
                <a:cs typeface="Times New Roman" panose="02020603050405020304" pitchFamily="18" charset="0"/>
              </a:rPr>
              <a:t>, D. </a:t>
            </a:r>
            <a:r>
              <a:rPr lang="en-US" dirty="0" err="1">
                <a:solidFill>
                  <a:srgbClr val="002060"/>
                </a:solidFill>
                <a:latin typeface="Times New Roman" panose="02020603050405020304" pitchFamily="18" charset="0"/>
                <a:cs typeface="Times New Roman" panose="02020603050405020304" pitchFamily="18" charset="0"/>
              </a:rPr>
              <a:t>Avetyan</a:t>
            </a:r>
            <a:r>
              <a:rPr lang="en-US" dirty="0">
                <a:solidFill>
                  <a:srgbClr val="002060"/>
                </a:solidFill>
                <a:latin typeface="Times New Roman" panose="02020603050405020304" pitchFamily="18" charset="0"/>
                <a:cs typeface="Times New Roman" panose="02020603050405020304" pitchFamily="18" charset="0"/>
              </a:rPr>
              <a:t>, H. Ghazaryan, S. </a:t>
            </a:r>
            <a:r>
              <a:rPr lang="en-US" dirty="0" err="1">
                <a:solidFill>
                  <a:srgbClr val="002060"/>
                </a:solidFill>
                <a:latin typeface="Times New Roman" panose="02020603050405020304" pitchFamily="18" charset="0"/>
                <a:cs typeface="Times New Roman" panose="02020603050405020304" pitchFamily="18" charset="0"/>
              </a:rPr>
              <a:t>Atshemyan</a:t>
            </a:r>
            <a:r>
              <a:rPr lang="en-US" dirty="0">
                <a:solidFill>
                  <a:srgbClr val="002060"/>
                </a:solidFill>
                <a:latin typeface="Times New Roman" panose="02020603050405020304" pitchFamily="18" charset="0"/>
                <a:cs typeface="Times New Roman" panose="02020603050405020304" pitchFamily="18" charset="0"/>
              </a:rPr>
              <a:t>, R. </a:t>
            </a:r>
            <a:r>
              <a:rPr lang="en-US" dirty="0" err="1">
                <a:solidFill>
                  <a:srgbClr val="002060"/>
                </a:solidFill>
                <a:latin typeface="Times New Roman" panose="02020603050405020304" pitchFamily="18" charset="0"/>
                <a:cs typeface="Times New Roman" panose="02020603050405020304" pitchFamily="18" charset="0"/>
              </a:rPr>
              <a:t>Zakharyan</a:t>
            </a:r>
            <a:r>
              <a:rPr lang="en-US" dirty="0">
                <a:solidFill>
                  <a:srgbClr val="002060"/>
                </a:solidFill>
                <a:latin typeface="Times New Roman" panose="02020603050405020304" pitchFamily="18" charset="0"/>
                <a:cs typeface="Times New Roman" panose="02020603050405020304" pitchFamily="18" charset="0"/>
              </a:rPr>
              <a:t>, K. </a:t>
            </a:r>
            <a:r>
              <a:rPr lang="en-US" dirty="0" err="1">
                <a:solidFill>
                  <a:srgbClr val="002060"/>
                </a:solidFill>
                <a:latin typeface="Times New Roman" panose="02020603050405020304" pitchFamily="18" charset="0"/>
                <a:cs typeface="Times New Roman" panose="02020603050405020304" pitchFamily="18" charset="0"/>
              </a:rPr>
              <a:t>Pirumyan</a:t>
            </a:r>
            <a:r>
              <a:rPr lang="en-US" dirty="0">
                <a:solidFill>
                  <a:srgbClr val="002060"/>
                </a:solidFill>
                <a:latin typeface="Times New Roman" panose="02020603050405020304" pitchFamily="18" charset="0"/>
                <a:cs typeface="Times New Roman" panose="02020603050405020304" pitchFamily="18" charset="0"/>
              </a:rPr>
              <a:t>, G. </a:t>
            </a:r>
            <a:r>
              <a:rPr lang="en-US" dirty="0" err="1">
                <a:solidFill>
                  <a:srgbClr val="002060"/>
                </a:solidFill>
                <a:latin typeface="Times New Roman" panose="02020603050405020304" pitchFamily="18" charset="0"/>
                <a:cs typeface="Times New Roman" panose="02020603050405020304" pitchFamily="18" charset="0"/>
              </a:rPr>
              <a:t>Tsakanova</a:t>
            </a:r>
            <a:r>
              <a:rPr lang="en-US" dirty="0">
                <a:solidFill>
                  <a:srgbClr val="002060"/>
                </a:solidFill>
                <a:latin typeface="Times New Roman" panose="02020603050405020304" pitchFamily="18" charset="0"/>
                <a:cs typeface="Times New Roman" panose="02020603050405020304" pitchFamily="18" charset="0"/>
              </a:rPr>
              <a:t> // Genetic variations associated with brain disorders: Focus on synaptic plasticity and apoptosis regulatory genes in schizophrenia, posttraumatic stress disorder and ischemic stroke. International Journal of Genetics and Genomics. 2014; 2(2): </a:t>
            </a:r>
            <a:r>
              <a:rPr lang="en-US" dirty="0" smtClean="0">
                <a:solidFill>
                  <a:srgbClr val="002060"/>
                </a:solidFill>
                <a:latin typeface="Times New Roman" panose="02020603050405020304" pitchFamily="18" charset="0"/>
                <a:cs typeface="Times New Roman" panose="02020603050405020304" pitchFamily="18" charset="0"/>
              </a:rPr>
              <a:t>19-29.</a:t>
            </a:r>
            <a:r>
              <a:rPr lang="en-US" dirty="0">
                <a:solidFill>
                  <a:srgbClr val="002060"/>
                </a:solidFill>
                <a:latin typeface="Times New Roman" panose="02020603050405020304" pitchFamily="18" charset="0"/>
                <a:cs typeface="Times New Roman" panose="02020603050405020304" pitchFamily="18" charset="0"/>
              </a:rPr>
              <a:t/>
            </a:r>
            <a:br>
              <a:rPr lang="en-US" dirty="0">
                <a:solidFill>
                  <a:srgbClr val="002060"/>
                </a:solidFill>
                <a:latin typeface="Times New Roman" panose="02020603050405020304" pitchFamily="18" charset="0"/>
                <a:cs typeface="Times New Roman" panose="02020603050405020304" pitchFamily="18" charset="0"/>
              </a:rPr>
            </a:br>
            <a:r>
              <a:rPr lang="en-US" dirty="0" smtClean="0">
                <a:solidFill>
                  <a:srgbClr val="002060"/>
                </a:solidFill>
                <a:latin typeface="Times New Roman" panose="02020603050405020304" pitchFamily="18" charset="0"/>
                <a:cs typeface="Times New Roman" panose="02020603050405020304" pitchFamily="18" charset="0"/>
              </a:rPr>
              <a:t/>
            </a:r>
            <a:br>
              <a:rPr lang="en-US" dirty="0" smtClean="0">
                <a:solidFill>
                  <a:srgbClr val="002060"/>
                </a:solidFill>
                <a:latin typeface="Times New Roman" panose="02020603050405020304" pitchFamily="18" charset="0"/>
                <a:cs typeface="Times New Roman" panose="02020603050405020304" pitchFamily="18" charset="0"/>
              </a:rPr>
            </a:br>
            <a:r>
              <a:rPr lang="en-US" dirty="0" smtClean="0">
                <a:solidFill>
                  <a:srgbClr val="002060"/>
                </a:solidFill>
                <a:latin typeface="Times New Roman" panose="02020603050405020304" pitchFamily="18" charset="0"/>
                <a:cs typeface="Times New Roman" panose="02020603050405020304" pitchFamily="18" charset="0"/>
              </a:rPr>
              <a:t>K</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Pirumyan</a:t>
            </a:r>
            <a:r>
              <a:rPr lang="en-US" dirty="0">
                <a:solidFill>
                  <a:srgbClr val="002060"/>
                </a:solidFill>
                <a:latin typeface="Times New Roman" panose="02020603050405020304" pitchFamily="18" charset="0"/>
                <a:cs typeface="Times New Roman" panose="02020603050405020304" pitchFamily="18" charset="0"/>
              </a:rPr>
              <a:t>, A. </a:t>
            </a:r>
            <a:r>
              <a:rPr lang="en-US" dirty="0" err="1">
                <a:solidFill>
                  <a:srgbClr val="002060"/>
                </a:solidFill>
                <a:latin typeface="Times New Roman" panose="02020603050405020304" pitchFamily="18" charset="0"/>
                <a:cs typeface="Times New Roman" panose="02020603050405020304" pitchFamily="18" charset="0"/>
              </a:rPr>
              <a:t>Boyajyan</a:t>
            </a:r>
            <a:r>
              <a:rPr lang="en-US" dirty="0">
                <a:solidFill>
                  <a:srgbClr val="002060"/>
                </a:solidFill>
                <a:latin typeface="Times New Roman" panose="02020603050405020304" pitchFamily="18" charset="0"/>
                <a:cs typeface="Times New Roman" panose="02020603050405020304" pitchFamily="18" charset="0"/>
              </a:rPr>
              <a:t> // Study of association between schizophrenia and functional polymorphisms of genes encoding Bcl-2 family proteins. International Journal of Biological Sciences and Applications. 2014; 1(1): 28-34</a:t>
            </a:r>
            <a:r>
              <a:rPr lang="en-US" dirty="0" smtClean="0">
                <a:solidFill>
                  <a:srgbClr val="002060"/>
                </a:solidFill>
                <a:latin typeface="Times New Roman" panose="02020603050405020304" pitchFamily="18" charset="0"/>
                <a:cs typeface="Times New Roman" panose="02020603050405020304" pitchFamily="18" charset="0"/>
              </a:rPr>
              <a:t>.</a:t>
            </a:r>
            <a:br>
              <a:rPr lang="en-US" dirty="0" smtClean="0">
                <a:solidFill>
                  <a:srgbClr val="002060"/>
                </a:solidFill>
                <a:latin typeface="Times New Roman" panose="02020603050405020304" pitchFamily="18" charset="0"/>
                <a:cs typeface="Times New Roman" panose="02020603050405020304" pitchFamily="18" charset="0"/>
              </a:rPr>
            </a:br>
            <a:r>
              <a:rPr lang="en-US" dirty="0" smtClean="0">
                <a:solidFill>
                  <a:srgbClr val="002060"/>
                </a:solidFill>
                <a:latin typeface="Times New Roman" panose="02020603050405020304" pitchFamily="18" charset="0"/>
                <a:cs typeface="Times New Roman" panose="02020603050405020304" pitchFamily="18" charset="0"/>
              </a:rPr>
              <a:t/>
            </a:r>
            <a:br>
              <a:rPr lang="en-US" dirty="0" smtClean="0">
                <a:solidFill>
                  <a:srgbClr val="002060"/>
                </a:solidFill>
                <a:latin typeface="Times New Roman" panose="02020603050405020304" pitchFamily="18" charset="0"/>
                <a:cs typeface="Times New Roman" panose="02020603050405020304" pitchFamily="18" charset="0"/>
              </a:rPr>
            </a:br>
            <a:r>
              <a:rPr lang="en-US" dirty="0" err="1">
                <a:solidFill>
                  <a:srgbClr val="002060"/>
                </a:solidFill>
                <a:latin typeface="Times New Roman" panose="02020603050405020304" pitchFamily="18" charset="0"/>
                <a:cs typeface="Times New Roman" panose="02020603050405020304" pitchFamily="18" charset="0"/>
              </a:rPr>
              <a:t>Boyajyan</a:t>
            </a:r>
            <a:r>
              <a:rPr lang="en-US" dirty="0">
                <a:solidFill>
                  <a:srgbClr val="002060"/>
                </a:solidFill>
                <a:latin typeface="Times New Roman" panose="02020603050405020304" pitchFamily="18" charset="0"/>
                <a:cs typeface="Times New Roman" panose="02020603050405020304" pitchFamily="18" charset="0"/>
              </a:rPr>
              <a:t> A., </a:t>
            </a:r>
            <a:r>
              <a:rPr lang="en-US" dirty="0" err="1">
                <a:solidFill>
                  <a:srgbClr val="002060"/>
                </a:solidFill>
                <a:latin typeface="Times New Roman" panose="02020603050405020304" pitchFamily="18" charset="0"/>
                <a:cs typeface="Times New Roman" panose="02020603050405020304" pitchFamily="18" charset="0"/>
              </a:rPr>
              <a:t>Pirumyan</a:t>
            </a:r>
            <a:r>
              <a:rPr lang="en-US" dirty="0">
                <a:solidFill>
                  <a:srgbClr val="002060"/>
                </a:solidFill>
                <a:latin typeface="Times New Roman" panose="02020603050405020304" pitchFamily="18" charset="0"/>
                <a:cs typeface="Times New Roman" panose="02020603050405020304" pitchFamily="18" charset="0"/>
              </a:rPr>
              <a:t> K., </a:t>
            </a:r>
            <a:r>
              <a:rPr lang="en-US" dirty="0" err="1">
                <a:solidFill>
                  <a:srgbClr val="002060"/>
                </a:solidFill>
                <a:latin typeface="Times New Roman" panose="02020603050405020304" pitchFamily="18" charset="0"/>
                <a:cs typeface="Times New Roman" panose="02020603050405020304" pitchFamily="18" charset="0"/>
              </a:rPr>
              <a:t>Zakharyan</a:t>
            </a:r>
            <a:r>
              <a:rPr lang="en-US" dirty="0">
                <a:solidFill>
                  <a:srgbClr val="002060"/>
                </a:solidFill>
                <a:latin typeface="Times New Roman" panose="02020603050405020304" pitchFamily="18" charset="0"/>
                <a:cs typeface="Times New Roman" panose="02020603050405020304" pitchFamily="18" charset="0"/>
              </a:rPr>
              <a:t> R., </a:t>
            </a:r>
            <a:r>
              <a:rPr lang="en-US" dirty="0" err="1">
                <a:solidFill>
                  <a:srgbClr val="002060"/>
                </a:solidFill>
                <a:latin typeface="Times New Roman" panose="02020603050405020304" pitchFamily="18" charset="0"/>
                <a:cs typeface="Times New Roman" panose="02020603050405020304" pitchFamily="18" charset="0"/>
              </a:rPr>
              <a:t>Chavushyan</a:t>
            </a:r>
            <a:r>
              <a:rPr lang="en-US" dirty="0">
                <a:solidFill>
                  <a:srgbClr val="002060"/>
                </a:solidFill>
                <a:latin typeface="Times New Roman" panose="02020603050405020304" pitchFamily="18" charset="0"/>
                <a:cs typeface="Times New Roman" panose="02020603050405020304" pitchFamily="18" charset="0"/>
              </a:rPr>
              <a:t> A., </a:t>
            </a:r>
            <a:r>
              <a:rPr lang="en-US" dirty="0" err="1">
                <a:solidFill>
                  <a:srgbClr val="002060"/>
                </a:solidFill>
                <a:latin typeface="Times New Roman" panose="02020603050405020304" pitchFamily="18" charset="0"/>
                <a:cs typeface="Times New Roman" panose="02020603050405020304" pitchFamily="18" charset="0"/>
              </a:rPr>
              <a:t>Stepanyan</a:t>
            </a:r>
            <a:r>
              <a:rPr lang="en-US" dirty="0">
                <a:solidFill>
                  <a:srgbClr val="002060"/>
                </a:solidFill>
                <a:latin typeface="Times New Roman" panose="02020603050405020304" pitchFamily="18" charset="0"/>
                <a:cs typeface="Times New Roman" panose="02020603050405020304" pitchFamily="18" charset="0"/>
              </a:rPr>
              <a:t> A., </a:t>
            </a:r>
            <a:r>
              <a:rPr lang="en-US" dirty="0" err="1">
                <a:solidFill>
                  <a:srgbClr val="002060"/>
                </a:solidFill>
                <a:latin typeface="Times New Roman" panose="02020603050405020304" pitchFamily="18" charset="0"/>
                <a:cs typeface="Times New Roman" panose="02020603050405020304" pitchFamily="18" charset="0"/>
              </a:rPr>
              <a:t>Gevorgyan</a:t>
            </a:r>
            <a:r>
              <a:rPr lang="en-US" dirty="0">
                <a:solidFill>
                  <a:srgbClr val="002060"/>
                </a:solidFill>
                <a:latin typeface="Times New Roman" panose="02020603050405020304" pitchFamily="18" charset="0"/>
                <a:cs typeface="Times New Roman" panose="02020603050405020304" pitchFamily="18" charset="0"/>
              </a:rPr>
              <a:t> A., </a:t>
            </a:r>
            <a:r>
              <a:rPr lang="en-US" dirty="0" err="1">
                <a:solidFill>
                  <a:srgbClr val="002060"/>
                </a:solidFill>
                <a:latin typeface="Times New Roman" panose="02020603050405020304" pitchFamily="18" charset="0"/>
                <a:cs typeface="Times New Roman" panose="02020603050405020304" pitchFamily="18" charset="0"/>
              </a:rPr>
              <a:t>Melkumova</a:t>
            </a:r>
            <a:r>
              <a:rPr lang="en-US" dirty="0">
                <a:solidFill>
                  <a:srgbClr val="002060"/>
                </a:solidFill>
                <a:latin typeface="Times New Roman" panose="02020603050405020304" pitchFamily="18" charset="0"/>
                <a:cs typeface="Times New Roman" panose="02020603050405020304" pitchFamily="18" charset="0"/>
              </a:rPr>
              <a:t> M., </a:t>
            </a:r>
            <a:r>
              <a:rPr lang="en-US" dirty="0" err="1">
                <a:solidFill>
                  <a:srgbClr val="002060"/>
                </a:solidFill>
                <a:latin typeface="Times New Roman" panose="02020603050405020304" pitchFamily="18" charset="0"/>
                <a:cs typeface="Times New Roman" panose="02020603050405020304" pitchFamily="18" charset="0"/>
              </a:rPr>
              <a:t>Torosyan</a:t>
            </a:r>
            <a:r>
              <a:rPr lang="en-US" dirty="0">
                <a:solidFill>
                  <a:srgbClr val="002060"/>
                </a:solidFill>
                <a:latin typeface="Times New Roman" panose="02020603050405020304" pitchFamily="18" charset="0"/>
                <a:cs typeface="Times New Roman" panose="02020603050405020304" pitchFamily="18" charset="0"/>
              </a:rPr>
              <a:t> S. Genetic polymorphisms of apoptosis regulatory proteins in schizophrenia disorder. Proceedings of the VIII All-Russia Research and Practical Conference with international participation "Molecular Diagnostics 2014", Moscow, Russia, March 18-20, 2014, vol.2, p.155-156</a:t>
            </a:r>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71819" y="304882"/>
            <a:ext cx="4572000" cy="553998"/>
          </a:xfrm>
          <a:prstGeom prst="rect">
            <a:avLst/>
          </a:prstGeom>
        </p:spPr>
        <p:txBody>
          <a:bodyPr>
            <a:spAutoFit/>
          </a:bodyPr>
          <a:lstStyle/>
          <a:p>
            <a:pPr algn="ctr"/>
            <a:r>
              <a:rPr lang="en-US" sz="3000" b="1" dirty="0" smtClean="0">
                <a:solidFill>
                  <a:srgbClr val="7030A0"/>
                </a:solidFill>
                <a:latin typeface="Times New Roman" panose="02020603050405020304" pitchFamily="18" charset="0"/>
                <a:cs typeface="Times New Roman" panose="02020603050405020304" pitchFamily="18" charset="0"/>
              </a:rPr>
              <a:t>PUBLICATIONS</a:t>
            </a:r>
            <a:endParaRPr lang="en-US" sz="3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814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noChangeArrowheads="1"/>
          </p:cNvSpPr>
          <p:nvPr>
            <p:ph type="title" idx="4294967295"/>
          </p:nvPr>
        </p:nvSpPr>
        <p:spPr>
          <a:xfrm>
            <a:off x="762000" y="457200"/>
            <a:ext cx="7312025" cy="1371600"/>
          </a:xfrm>
          <a:ln/>
        </p:spPr>
        <p:txBody>
          <a:bodyPr/>
          <a:lstStyle/>
          <a:p>
            <a:pPr algn="ctr" eaLnBrk="1" hangingPunct="1"/>
            <a:r>
              <a:rPr lang="en-US" altLang="zh-CN" sz="3200" b="1" dirty="0">
                <a:solidFill>
                  <a:srgbClr val="002060"/>
                </a:solidFill>
                <a:latin typeface="Times New Roman" pitchFamily="18" charset="0"/>
                <a:sym typeface="Times New Roman" pitchFamily="18" charset="0"/>
              </a:rPr>
              <a:t>Thank you for your attention</a:t>
            </a:r>
          </a:p>
        </p:txBody>
      </p:sp>
      <p:pic>
        <p:nvPicPr>
          <p:cNvPr id="17411" name="Picture 2" descr="C:\Users\Aram\Desktop\celebrities-with-schizophrenia-300x28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19250"/>
            <a:ext cx="54102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14" y="461564"/>
            <a:ext cx="5486376" cy="411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
        <p:nvSpPr>
          <p:cNvPr id="3" name="Rectangle 2"/>
          <p:cNvSpPr/>
          <p:nvPr/>
        </p:nvSpPr>
        <p:spPr>
          <a:xfrm>
            <a:off x="5753096" y="933905"/>
            <a:ext cx="2743128" cy="3170099"/>
          </a:xfrm>
          <a:prstGeom prst="rect">
            <a:avLst/>
          </a:prstGeom>
        </p:spPr>
        <p:txBody>
          <a:bodyPr wrap="square">
            <a:spAutoFit/>
          </a:bodyPr>
          <a:lstStyle/>
          <a:p>
            <a:pPr algn="just"/>
            <a:r>
              <a:rPr lang="en-US" sz="2000" dirty="0">
                <a:solidFill>
                  <a:srgbClr val="002060"/>
                </a:solidFill>
                <a:latin typeface="Times New Roman" panose="02020603050405020304" pitchFamily="18" charset="0"/>
                <a:cs typeface="Times New Roman" panose="02020603050405020304" pitchFamily="18" charset="0"/>
              </a:rPr>
              <a:t>Schizophrenia is one of the most severe and disabling among mental disorders affecting up to 1% of the world population and is characterized by cognitive impairments linked to behavioral changes. </a:t>
            </a:r>
          </a:p>
        </p:txBody>
      </p:sp>
      <p:sp>
        <p:nvSpPr>
          <p:cNvPr id="4" name="Rectangle 3"/>
          <p:cNvSpPr/>
          <p:nvPr/>
        </p:nvSpPr>
        <p:spPr>
          <a:xfrm>
            <a:off x="838298" y="4724366"/>
            <a:ext cx="6934018" cy="1323439"/>
          </a:xfrm>
          <a:prstGeom prst="rect">
            <a:avLst/>
          </a:prstGeom>
        </p:spPr>
        <p:txBody>
          <a:bodyPr wrap="square">
            <a:spAutoFit/>
          </a:bodyPr>
          <a:lstStyle/>
          <a:p>
            <a:pPr algn="just"/>
            <a:r>
              <a:rPr lang="en-US" sz="2000" dirty="0">
                <a:solidFill>
                  <a:srgbClr val="002060"/>
                </a:solidFill>
                <a:latin typeface="Times New Roman" panose="02020603050405020304" pitchFamily="18" charset="0"/>
                <a:cs typeface="Times New Roman" panose="02020603050405020304" pitchFamily="18" charset="0"/>
              </a:rPr>
              <a:t>It is considered a multifactorial disease, likely to be caused by alterations in genome, both acquired (originated during prenatal development) and inherent, combined with postnatal environmental factors.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08" y="381080"/>
            <a:ext cx="8229384" cy="2070635"/>
          </a:xfrm>
        </p:spPr>
        <p:txBody>
          <a:bodyPr/>
          <a:lstStyle/>
          <a:p>
            <a:pPr algn="just"/>
            <a:r>
              <a:rPr lang="en-US" sz="2000" dirty="0" smtClean="0">
                <a:solidFill>
                  <a:srgbClr val="002060"/>
                </a:solidFill>
                <a:latin typeface="Times New Roman" panose="02020603050405020304" pitchFamily="18" charset="0"/>
                <a:cs typeface="Times New Roman" panose="02020603050405020304" pitchFamily="18" charset="0"/>
              </a:rPr>
              <a:t>	One of </a:t>
            </a:r>
            <a:r>
              <a:rPr lang="en-US" sz="2000" dirty="0">
                <a:solidFill>
                  <a:srgbClr val="002060"/>
                </a:solidFill>
                <a:latin typeface="Times New Roman" panose="02020603050405020304" pitchFamily="18" charset="0"/>
                <a:cs typeface="Times New Roman" panose="02020603050405020304" pitchFamily="18" charset="0"/>
              </a:rPr>
              <a:t>the </a:t>
            </a:r>
            <a:r>
              <a:rPr lang="en-US" sz="2000" dirty="0" smtClean="0">
                <a:solidFill>
                  <a:srgbClr val="002060"/>
                </a:solidFill>
                <a:latin typeface="Times New Roman" panose="02020603050405020304" pitchFamily="18" charset="0"/>
                <a:cs typeface="Times New Roman" panose="02020603050405020304" pitchFamily="18" charset="0"/>
              </a:rPr>
              <a:t>contemporary hypotheses </a:t>
            </a:r>
            <a:r>
              <a:rPr lang="en-US" sz="2000" dirty="0">
                <a:solidFill>
                  <a:srgbClr val="002060"/>
                </a:solidFill>
                <a:latin typeface="Times New Roman" panose="02020603050405020304" pitchFamily="18" charset="0"/>
                <a:cs typeface="Times New Roman" panose="02020603050405020304" pitchFamily="18" charset="0"/>
              </a:rPr>
              <a:t>of etiology and pathogenesis </a:t>
            </a:r>
            <a:r>
              <a:rPr lang="en-US" sz="2000" dirty="0" smtClean="0">
                <a:solidFill>
                  <a:srgbClr val="002060"/>
                </a:solidFill>
                <a:latin typeface="Times New Roman" panose="02020603050405020304" pitchFamily="18" charset="0"/>
                <a:cs typeface="Times New Roman" panose="02020603050405020304" pitchFamily="18" charset="0"/>
              </a:rPr>
              <a:t>of schizophrenia proposes </a:t>
            </a:r>
            <a:r>
              <a:rPr lang="en-US" sz="2000" dirty="0">
                <a:solidFill>
                  <a:srgbClr val="002060"/>
                </a:solidFill>
                <a:latin typeface="Times New Roman" panose="02020603050405020304" pitchFamily="18" charset="0"/>
                <a:cs typeface="Times New Roman" panose="02020603050405020304" pitchFamily="18" charset="0"/>
              </a:rPr>
              <a:t>that </a:t>
            </a:r>
            <a:r>
              <a:rPr lang="en-US" sz="2000" dirty="0" smtClean="0">
                <a:solidFill>
                  <a:srgbClr val="002060"/>
                </a:solidFill>
                <a:latin typeface="Times New Roman" panose="02020603050405020304" pitchFamily="18" charset="0"/>
                <a:cs typeface="Times New Roman" panose="02020603050405020304" pitchFamily="18" charset="0"/>
              </a:rPr>
              <a:t>in schizophrenia </a:t>
            </a:r>
            <a:r>
              <a:rPr lang="en-US" sz="2000" dirty="0">
                <a:solidFill>
                  <a:srgbClr val="002060"/>
                </a:solidFill>
                <a:latin typeface="Times New Roman" panose="02020603050405020304" pitchFamily="18" charset="0"/>
                <a:cs typeface="Times New Roman" panose="02020603050405020304" pitchFamily="18" charset="0"/>
              </a:rPr>
              <a:t>apoptotic processes and their </a:t>
            </a:r>
            <a:r>
              <a:rPr lang="en-US" sz="2000" dirty="0" smtClean="0">
                <a:solidFill>
                  <a:srgbClr val="002060"/>
                </a:solidFill>
                <a:latin typeface="Times New Roman" panose="02020603050405020304" pitchFamily="18" charset="0"/>
                <a:cs typeface="Times New Roman" panose="02020603050405020304" pitchFamily="18" charset="0"/>
              </a:rPr>
              <a:t>genetic regulation </a:t>
            </a:r>
            <a:r>
              <a:rPr lang="en-US" sz="2000" dirty="0">
                <a:solidFill>
                  <a:srgbClr val="002060"/>
                </a:solidFill>
                <a:latin typeface="Times New Roman" panose="02020603050405020304" pitchFamily="18" charset="0"/>
                <a:cs typeface="Times New Roman" panose="02020603050405020304" pitchFamily="18" charset="0"/>
              </a:rPr>
              <a:t>are altered starting from the early stages </a:t>
            </a:r>
            <a:r>
              <a:rPr lang="en-US" sz="2000" dirty="0" smtClean="0">
                <a:solidFill>
                  <a:srgbClr val="002060"/>
                </a:solidFill>
                <a:latin typeface="Times New Roman" panose="02020603050405020304" pitchFamily="18" charset="0"/>
                <a:cs typeface="Times New Roman" panose="02020603050405020304" pitchFamily="18" charset="0"/>
              </a:rPr>
              <a:t>of neural development. </a:t>
            </a:r>
            <a:r>
              <a:rPr lang="en-US" sz="2000" dirty="0">
                <a:solidFill>
                  <a:srgbClr val="002060"/>
                </a:solidFill>
                <a:latin typeface="Times New Roman" panose="02020603050405020304" pitchFamily="18" charset="0"/>
                <a:cs typeface="Times New Roman" panose="02020603050405020304" pitchFamily="18" charset="0"/>
              </a:rPr>
              <a:t>It is proposed that both pre- </a:t>
            </a:r>
            <a:r>
              <a:rPr lang="en-US" sz="2000" dirty="0" smtClean="0">
                <a:solidFill>
                  <a:srgbClr val="002060"/>
                </a:solidFill>
                <a:latin typeface="Times New Roman" panose="02020603050405020304" pitchFamily="18" charset="0"/>
                <a:cs typeface="Times New Roman" panose="02020603050405020304" pitchFamily="18" charset="0"/>
              </a:rPr>
              <a:t>and postnatal </a:t>
            </a:r>
            <a:r>
              <a:rPr lang="en-US" sz="2000" dirty="0">
                <a:solidFill>
                  <a:srgbClr val="002060"/>
                </a:solidFill>
                <a:latin typeface="Times New Roman" panose="02020603050405020304" pitchFamily="18" charset="0"/>
                <a:cs typeface="Times New Roman" panose="02020603050405020304" pitchFamily="18" charset="0"/>
              </a:rPr>
              <a:t>as well as genetically determined </a:t>
            </a:r>
            <a:r>
              <a:rPr lang="en-US" sz="2000" dirty="0" smtClean="0">
                <a:solidFill>
                  <a:srgbClr val="002060"/>
                </a:solidFill>
                <a:latin typeface="Times New Roman" panose="02020603050405020304" pitchFamily="18" charset="0"/>
                <a:cs typeface="Times New Roman" panose="02020603050405020304" pitchFamily="18" charset="0"/>
              </a:rPr>
              <a:t>abnormalities of </a:t>
            </a:r>
            <a:r>
              <a:rPr lang="en-US" sz="2000" dirty="0">
                <a:solidFill>
                  <a:srgbClr val="002060"/>
                </a:solidFill>
                <a:latin typeface="Times New Roman" panose="02020603050405020304" pitchFamily="18" charset="0"/>
                <a:cs typeface="Times New Roman" panose="02020603050405020304" pitchFamily="18" charset="0"/>
              </a:rPr>
              <a:t>the apoptotic processes are among factors </a:t>
            </a:r>
            <a:r>
              <a:rPr lang="en-US" sz="2000" dirty="0" smtClean="0">
                <a:solidFill>
                  <a:srgbClr val="002060"/>
                </a:solidFill>
                <a:latin typeface="Times New Roman" panose="02020603050405020304" pitchFamily="18" charset="0"/>
                <a:cs typeface="Times New Roman" panose="02020603050405020304" pitchFamily="18" charset="0"/>
              </a:rPr>
              <a:t>responsible for </a:t>
            </a:r>
            <a:r>
              <a:rPr lang="en-US" sz="2000" dirty="0">
                <a:solidFill>
                  <a:srgbClr val="002060"/>
                </a:solidFill>
                <a:latin typeface="Times New Roman" panose="02020603050405020304" pitchFamily="18" charset="0"/>
                <a:cs typeface="Times New Roman" panose="02020603050405020304" pitchFamily="18" charset="0"/>
              </a:rPr>
              <a:t>the development </a:t>
            </a:r>
            <a:r>
              <a:rPr lang="en-US" sz="2000" dirty="0" smtClean="0">
                <a:solidFill>
                  <a:srgbClr val="002060"/>
                </a:solidFill>
                <a:latin typeface="Times New Roman" panose="02020603050405020304" pitchFamily="18" charset="0"/>
                <a:cs typeface="Times New Roman" panose="02020603050405020304" pitchFamily="18" charset="0"/>
              </a:rPr>
              <a:t>of schizophrenia. </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C:\Users\Aram\Downloads\ImageDownloadServic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9" y="2514624"/>
            <a:ext cx="5714850" cy="40201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67366" y="2451715"/>
            <a:ext cx="2988279" cy="3893374"/>
          </a:xfrm>
          <a:prstGeom prst="rect">
            <a:avLst/>
          </a:prstGeom>
        </p:spPr>
        <p:txBody>
          <a:bodyPr wrap="square">
            <a:spAutoFit/>
          </a:bodyPr>
          <a:lstStyle/>
          <a:p>
            <a:r>
              <a:rPr lang="en-US" sz="1900" dirty="0" smtClean="0">
                <a:solidFill>
                  <a:srgbClr val="002060"/>
                </a:solidFill>
                <a:latin typeface="Times New Roman" panose="02020603050405020304" pitchFamily="18" charset="0"/>
                <a:cs typeface="Times New Roman" panose="02020603050405020304" pitchFamily="18" charset="0"/>
              </a:rPr>
              <a:t>Apoptosis </a:t>
            </a:r>
            <a:r>
              <a:rPr lang="en-US" sz="1900" dirty="0">
                <a:solidFill>
                  <a:srgbClr val="002060"/>
                </a:solidFill>
                <a:latin typeface="Times New Roman" panose="02020603050405020304" pitchFamily="18" charset="0"/>
                <a:cs typeface="Times New Roman" panose="02020603050405020304" pitchFamily="18" charset="0"/>
              </a:rPr>
              <a:t>is regulated by </a:t>
            </a:r>
            <a:r>
              <a:rPr lang="en-US" sz="1900" dirty="0" smtClean="0">
                <a:solidFill>
                  <a:srgbClr val="002060"/>
                </a:solidFill>
                <a:latin typeface="Times New Roman" panose="02020603050405020304" pitchFamily="18" charset="0"/>
                <a:cs typeface="Times New Roman" panose="02020603050405020304" pitchFamily="18" charset="0"/>
              </a:rPr>
              <a:t>several protein families, including </a:t>
            </a:r>
            <a:r>
              <a:rPr lang="en-US" sz="1900" dirty="0">
                <a:solidFill>
                  <a:srgbClr val="002060"/>
                </a:solidFill>
                <a:latin typeface="Times New Roman" panose="02020603050405020304" pitchFamily="18" charset="0"/>
                <a:cs typeface="Times New Roman" panose="02020603050405020304" pitchFamily="18" charset="0"/>
              </a:rPr>
              <a:t>the upstream Bcl-2 </a:t>
            </a:r>
            <a:r>
              <a:rPr lang="en-US" sz="1900" dirty="0" smtClean="0">
                <a:solidFill>
                  <a:srgbClr val="002060"/>
                </a:solidFill>
                <a:latin typeface="Times New Roman" panose="02020603050405020304" pitchFamily="18" charset="0"/>
                <a:cs typeface="Times New Roman" panose="02020603050405020304" pitchFamily="18" charset="0"/>
              </a:rPr>
              <a:t>family (</a:t>
            </a:r>
            <a:r>
              <a:rPr lang="en-US" sz="1900" dirty="0" err="1" smtClean="0">
                <a:solidFill>
                  <a:srgbClr val="002060"/>
                </a:solidFill>
                <a:latin typeface="Times New Roman" panose="02020603050405020304" pitchFamily="18" charset="0"/>
                <a:cs typeface="Times New Roman" panose="02020603050405020304" pitchFamily="18" charset="0"/>
              </a:rPr>
              <a:t>antiapoptotic</a:t>
            </a:r>
            <a:r>
              <a:rPr lang="en-US" sz="1900" dirty="0" smtClean="0">
                <a:solidFill>
                  <a:srgbClr val="002060"/>
                </a:solidFill>
                <a:latin typeface="Times New Roman" panose="02020603050405020304" pitchFamily="18" charset="0"/>
                <a:cs typeface="Times New Roman" panose="02020603050405020304" pitchFamily="18" charset="0"/>
              </a:rPr>
              <a:t> </a:t>
            </a:r>
            <a:r>
              <a:rPr lang="en-US" sz="1900" dirty="0">
                <a:solidFill>
                  <a:srgbClr val="002060"/>
                </a:solidFill>
                <a:latin typeface="Times New Roman" panose="02020603050405020304" pitchFamily="18" charset="0"/>
                <a:cs typeface="Times New Roman" panose="02020603050405020304" pitchFamily="18" charset="0"/>
              </a:rPr>
              <a:t>Bcl-2 and </a:t>
            </a:r>
            <a:r>
              <a:rPr lang="en-US" sz="1900" dirty="0" err="1">
                <a:solidFill>
                  <a:srgbClr val="002060"/>
                </a:solidFill>
                <a:latin typeface="Times New Roman" panose="02020603050405020304" pitchFamily="18" charset="0"/>
                <a:cs typeface="Times New Roman" panose="02020603050405020304" pitchFamily="18" charset="0"/>
              </a:rPr>
              <a:t>proapoptotic</a:t>
            </a:r>
            <a:r>
              <a:rPr lang="en-US" sz="1900" dirty="0">
                <a:solidFill>
                  <a:srgbClr val="002060"/>
                </a:solidFill>
                <a:latin typeface="Times New Roman" panose="02020603050405020304" pitchFamily="18" charset="0"/>
                <a:cs typeface="Times New Roman" panose="02020603050405020304" pitchFamily="18" charset="0"/>
              </a:rPr>
              <a:t> </a:t>
            </a:r>
            <a:r>
              <a:rPr lang="en-US" sz="1900" dirty="0" err="1">
                <a:solidFill>
                  <a:srgbClr val="002060"/>
                </a:solidFill>
                <a:latin typeface="Times New Roman" panose="02020603050405020304" pitchFamily="18" charset="0"/>
                <a:cs typeface="Times New Roman" panose="02020603050405020304" pitchFamily="18" charset="0"/>
              </a:rPr>
              <a:t>Bax</a:t>
            </a:r>
            <a:r>
              <a:rPr lang="en-US" sz="1900" dirty="0">
                <a:solidFill>
                  <a:srgbClr val="002060"/>
                </a:solidFill>
                <a:latin typeface="Times New Roman" panose="02020603050405020304" pitchFamily="18" charset="0"/>
                <a:cs typeface="Times New Roman" panose="02020603050405020304" pitchFamily="18" charset="0"/>
              </a:rPr>
              <a:t>) and the downstream caspase family (caspase-3</a:t>
            </a:r>
            <a:r>
              <a:rPr lang="en-US" sz="1900" dirty="0" smtClean="0">
                <a:solidFill>
                  <a:srgbClr val="002060"/>
                </a:solidFill>
                <a:latin typeface="Times New Roman" panose="02020603050405020304" pitchFamily="18" charset="0"/>
                <a:cs typeface="Times New Roman" panose="02020603050405020304" pitchFamily="18" charset="0"/>
              </a:rPr>
              <a:t>). The </a:t>
            </a:r>
            <a:r>
              <a:rPr lang="en-US" sz="1900" dirty="0" err="1">
                <a:solidFill>
                  <a:srgbClr val="002060"/>
                </a:solidFill>
                <a:latin typeface="Times New Roman" panose="02020603050405020304" pitchFamily="18" charset="0"/>
                <a:cs typeface="Times New Roman" panose="02020603050405020304" pitchFamily="18" charset="0"/>
              </a:rPr>
              <a:t>proapoptotic</a:t>
            </a:r>
            <a:r>
              <a:rPr lang="en-US" sz="1900" dirty="0">
                <a:solidFill>
                  <a:srgbClr val="002060"/>
                </a:solidFill>
                <a:latin typeface="Times New Roman" panose="02020603050405020304" pitchFamily="18" charset="0"/>
                <a:cs typeface="Times New Roman" panose="02020603050405020304" pitchFamily="18" charset="0"/>
              </a:rPr>
              <a:t> </a:t>
            </a:r>
            <a:r>
              <a:rPr lang="en-US" sz="1900" dirty="0" err="1">
                <a:solidFill>
                  <a:srgbClr val="002060"/>
                </a:solidFill>
                <a:latin typeface="Times New Roman" panose="02020603050405020304" pitchFamily="18" charset="0"/>
                <a:cs typeface="Times New Roman" panose="02020603050405020304" pitchFamily="18" charset="0"/>
              </a:rPr>
              <a:t>Bax</a:t>
            </a:r>
            <a:r>
              <a:rPr lang="en-US" sz="1900" dirty="0">
                <a:solidFill>
                  <a:srgbClr val="002060"/>
                </a:solidFill>
                <a:latin typeface="Times New Roman" panose="02020603050405020304" pitchFamily="18" charset="0"/>
                <a:cs typeface="Times New Roman" panose="02020603050405020304" pitchFamily="18" charset="0"/>
              </a:rPr>
              <a:t> and </a:t>
            </a:r>
            <a:r>
              <a:rPr lang="en-US" sz="1900" dirty="0" err="1">
                <a:solidFill>
                  <a:srgbClr val="002060"/>
                </a:solidFill>
                <a:latin typeface="Times New Roman" panose="02020603050405020304" pitchFamily="18" charset="0"/>
                <a:cs typeface="Times New Roman" panose="02020603050405020304" pitchFamily="18" charset="0"/>
              </a:rPr>
              <a:t>antiapoptotic</a:t>
            </a:r>
            <a:r>
              <a:rPr lang="en-US" sz="1900" dirty="0">
                <a:solidFill>
                  <a:srgbClr val="002060"/>
                </a:solidFill>
                <a:latin typeface="Times New Roman" panose="02020603050405020304" pitchFamily="18" charset="0"/>
                <a:cs typeface="Times New Roman" panose="02020603050405020304" pitchFamily="18" charset="0"/>
              </a:rPr>
              <a:t> Bcl-2 are </a:t>
            </a:r>
            <a:r>
              <a:rPr lang="en-US" sz="1900" dirty="0" smtClean="0">
                <a:solidFill>
                  <a:srgbClr val="002060"/>
                </a:solidFill>
                <a:latin typeface="Times New Roman" panose="02020603050405020304" pitchFamily="18" charset="0"/>
                <a:cs typeface="Times New Roman" panose="02020603050405020304" pitchFamily="18" charset="0"/>
              </a:rPr>
              <a:t>membrane-bound pore forming </a:t>
            </a:r>
            <a:r>
              <a:rPr lang="en-US" sz="1900" dirty="0">
                <a:solidFill>
                  <a:srgbClr val="002060"/>
                </a:solidFill>
                <a:latin typeface="Times New Roman" panose="02020603050405020304" pitchFamily="18" charset="0"/>
                <a:cs typeface="Times New Roman" panose="02020603050405020304" pitchFamily="18" charset="0"/>
              </a:rPr>
              <a:t>proteins that interact through </a:t>
            </a:r>
            <a:r>
              <a:rPr lang="en-US" sz="1900" dirty="0" err="1">
                <a:solidFill>
                  <a:srgbClr val="002060"/>
                </a:solidFill>
                <a:latin typeface="Times New Roman" panose="02020603050405020304" pitchFamily="18" charset="0"/>
                <a:cs typeface="Times New Roman" panose="02020603050405020304" pitchFamily="18" charset="0"/>
              </a:rPr>
              <a:t>heterodimerization</a:t>
            </a:r>
            <a:r>
              <a:rPr lang="en-US" sz="19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85713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idx="4294967295"/>
          </p:nvPr>
        </p:nvSpPr>
        <p:spPr>
          <a:xfrm>
            <a:off x="685800" y="838200"/>
            <a:ext cx="7620000" cy="762000"/>
          </a:xfrm>
          <a:ln/>
        </p:spPr>
        <p:txBody>
          <a:bodyPr/>
          <a:lstStyle/>
          <a:p>
            <a:pPr algn="ctr" eaLnBrk="1" hangingPunct="1"/>
            <a:r>
              <a:rPr lang="en-US" altLang="zh-CN" sz="3600" b="1" dirty="0">
                <a:solidFill>
                  <a:srgbClr val="7030A0"/>
                </a:solidFill>
                <a:latin typeface="Times New Roman" pitchFamily="18" charset="0"/>
                <a:sym typeface="Times New Roman" pitchFamily="18" charset="0"/>
              </a:rPr>
              <a:t>The Aim of Study</a:t>
            </a:r>
          </a:p>
        </p:txBody>
      </p:sp>
      <p:sp>
        <p:nvSpPr>
          <p:cNvPr id="6147" name="Text Box 3"/>
          <p:cNvSpPr>
            <a:spLocks noChangeArrowheads="1"/>
          </p:cNvSpPr>
          <p:nvPr/>
        </p:nvSpPr>
        <p:spPr bwMode="auto">
          <a:xfrm>
            <a:off x="1203325" y="2209800"/>
            <a:ext cx="6569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endParaRPr lang="en-US" altLang="en-US">
              <a:solidFill>
                <a:srgbClr val="FFFFFF"/>
              </a:solidFill>
              <a:ea typeface="Candara" pitchFamily="34" charset="0"/>
              <a:cs typeface="Candara" pitchFamily="34" charset="0"/>
            </a:endParaRPr>
          </a:p>
        </p:txBody>
      </p:sp>
      <p:sp>
        <p:nvSpPr>
          <p:cNvPr id="6148" name="Text Box 4"/>
          <p:cNvSpPr>
            <a:spLocks noChangeArrowheads="1"/>
          </p:cNvSpPr>
          <p:nvPr/>
        </p:nvSpPr>
        <p:spPr bwMode="auto">
          <a:xfrm>
            <a:off x="838200" y="1905000"/>
            <a:ext cx="73152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lgn="just">
              <a:lnSpc>
                <a:spcPct val="150000"/>
              </a:lnSpc>
            </a:pPr>
            <a:r>
              <a:rPr lang="en-US" altLang="en-US" sz="2800" dirty="0">
                <a:solidFill>
                  <a:srgbClr val="002060"/>
                </a:solidFill>
                <a:latin typeface="Times New Roman" pitchFamily="18" charset="0"/>
                <a:sym typeface="Times New Roman" pitchFamily="18" charset="0"/>
              </a:rPr>
              <a:t>	The aim of this study was to investigate the possible association of </a:t>
            </a:r>
            <a:r>
              <a:rPr lang="en-US" altLang="en-US" sz="2800" dirty="0" smtClean="0">
                <a:solidFill>
                  <a:srgbClr val="002060"/>
                </a:solidFill>
                <a:latin typeface="Times New Roman" pitchFamily="18" charset="0"/>
                <a:sym typeface="Times New Roman" pitchFamily="18" charset="0"/>
              </a:rPr>
              <a:t>single </a:t>
            </a:r>
            <a:r>
              <a:rPr lang="en-US" altLang="en-US" sz="2800" dirty="0">
                <a:solidFill>
                  <a:srgbClr val="002060"/>
                </a:solidFill>
                <a:latin typeface="Times New Roman" pitchFamily="18" charset="0"/>
                <a:sym typeface="Times New Roman" pitchFamily="18" charset="0"/>
              </a:rPr>
              <a:t>nucleotide polymorphisms (SNPs) rs1057369 and rs956572, rs1801018 of </a:t>
            </a:r>
            <a:r>
              <a:rPr lang="en-US" altLang="en-US" sz="2800" dirty="0" err="1">
                <a:solidFill>
                  <a:srgbClr val="002060"/>
                </a:solidFill>
                <a:latin typeface="Times New Roman" pitchFamily="18" charset="0"/>
                <a:sym typeface="Times New Roman" pitchFamily="18" charset="0"/>
              </a:rPr>
              <a:t>Bax</a:t>
            </a:r>
            <a:r>
              <a:rPr lang="en-US" altLang="en-US" sz="2800" dirty="0">
                <a:solidFill>
                  <a:srgbClr val="002060"/>
                </a:solidFill>
                <a:latin typeface="Times New Roman" pitchFamily="18" charset="0"/>
                <a:sym typeface="Times New Roman" pitchFamily="18" charset="0"/>
              </a:rPr>
              <a:t> and Bcl-2 encoding genes (</a:t>
            </a:r>
            <a:r>
              <a:rPr lang="en-US" altLang="en-US" sz="2800" i="1" dirty="0">
                <a:solidFill>
                  <a:srgbClr val="002060"/>
                </a:solidFill>
                <a:latin typeface="Times New Roman" pitchFamily="18" charset="0"/>
                <a:sym typeface="Times New Roman" pitchFamily="18" charset="0"/>
              </a:rPr>
              <a:t>BAX</a:t>
            </a:r>
            <a:r>
              <a:rPr lang="en-US" altLang="en-US" sz="2800" dirty="0">
                <a:solidFill>
                  <a:srgbClr val="002060"/>
                </a:solidFill>
                <a:latin typeface="Times New Roman" pitchFamily="18" charset="0"/>
                <a:sym typeface="Times New Roman" pitchFamily="18" charset="0"/>
              </a:rPr>
              <a:t> and </a:t>
            </a:r>
            <a:r>
              <a:rPr lang="en-US" altLang="en-US" sz="2800" i="1" dirty="0">
                <a:solidFill>
                  <a:srgbClr val="002060"/>
                </a:solidFill>
                <a:latin typeface="Times New Roman" pitchFamily="18" charset="0"/>
                <a:sym typeface="Times New Roman" pitchFamily="18" charset="0"/>
              </a:rPr>
              <a:t>BCL2</a:t>
            </a:r>
            <a:r>
              <a:rPr lang="en-US" altLang="en-US" sz="2800" dirty="0">
                <a:solidFill>
                  <a:srgbClr val="002060"/>
                </a:solidFill>
                <a:latin typeface="Times New Roman" pitchFamily="18" charset="0"/>
                <a:sym typeface="Times New Roman" pitchFamily="18" charset="0"/>
              </a:rPr>
              <a:t>, respectively) with schizophrenia in Armenian population.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noChangeArrowheads="1"/>
          </p:cNvSpPr>
          <p:nvPr>
            <p:ph sz="quarter" idx="4294967295"/>
          </p:nvPr>
        </p:nvSpPr>
        <p:spPr bwMode="auto">
          <a:xfrm>
            <a:off x="381000" y="381000"/>
            <a:ext cx="8153400" cy="5867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150000"/>
              </a:lnSpc>
              <a:buFont typeface="Arial" pitchFamily="34" charset="0"/>
              <a:buNone/>
            </a:pPr>
            <a:r>
              <a:rPr lang="en-US" altLang="zh-CN" sz="2400" dirty="0">
                <a:solidFill>
                  <a:srgbClr val="002060"/>
                </a:solidFill>
                <a:latin typeface="Times New Roman" pitchFamily="18" charset="0"/>
                <a:sym typeface="Times New Roman" pitchFamily="18" charset="0"/>
              </a:rPr>
              <a:t>	Information about functionality of these SNPs was obtained     from      the     databases     of      the     International </a:t>
            </a:r>
          </a:p>
          <a:p>
            <a:pPr marL="0" indent="0" algn="just">
              <a:lnSpc>
                <a:spcPct val="150000"/>
              </a:lnSpc>
              <a:buFont typeface="Arial" pitchFamily="34" charset="0"/>
              <a:buNone/>
            </a:pPr>
            <a:r>
              <a:rPr lang="en-US" altLang="zh-CN" sz="2400" dirty="0">
                <a:solidFill>
                  <a:srgbClr val="002060"/>
                </a:solidFill>
                <a:latin typeface="Times New Roman" pitchFamily="18" charset="0"/>
                <a:sym typeface="Times New Roman" pitchFamily="18" charset="0"/>
              </a:rPr>
              <a:t>Haplotype Map Project (</a:t>
            </a:r>
            <a:r>
              <a:rPr lang="en-US" altLang="zh-CN" sz="2400" dirty="0" err="1">
                <a:solidFill>
                  <a:srgbClr val="7030A0"/>
                </a:solidFill>
                <a:latin typeface="Times New Roman" pitchFamily="18" charset="0"/>
                <a:sym typeface="Times New Roman" pitchFamily="18" charset="0"/>
              </a:rPr>
              <a:t>HapMap</a:t>
            </a:r>
            <a:r>
              <a:rPr lang="en-US" altLang="zh-CN" sz="2400" dirty="0">
                <a:solidFill>
                  <a:srgbClr val="7030A0"/>
                </a:solidFill>
                <a:latin typeface="Times New Roman" pitchFamily="18" charset="0"/>
                <a:sym typeface="Times New Roman" pitchFamily="18" charset="0"/>
              </a:rPr>
              <a:t>; http://hapmap.ncbi.nlm. nih.gov/</a:t>
            </a:r>
            <a:r>
              <a:rPr lang="en-US" altLang="zh-CN" sz="2400" dirty="0" err="1">
                <a:solidFill>
                  <a:srgbClr val="7030A0"/>
                </a:solidFill>
                <a:latin typeface="Times New Roman" pitchFamily="18" charset="0"/>
                <a:sym typeface="Times New Roman" pitchFamily="18" charset="0"/>
              </a:rPr>
              <a:t>cgiperl</a:t>
            </a:r>
            <a:r>
              <a:rPr lang="en-US" altLang="zh-CN" sz="2400" dirty="0">
                <a:solidFill>
                  <a:srgbClr val="7030A0"/>
                </a:solidFill>
                <a:latin typeface="Times New Roman" pitchFamily="18" charset="0"/>
                <a:sym typeface="Times New Roman" pitchFamily="18" charset="0"/>
              </a:rPr>
              <a:t>/</a:t>
            </a:r>
            <a:r>
              <a:rPr lang="en-US" altLang="zh-CN" sz="2400" dirty="0" err="1">
                <a:solidFill>
                  <a:srgbClr val="7030A0"/>
                </a:solidFill>
                <a:latin typeface="Times New Roman" pitchFamily="18" charset="0"/>
                <a:sym typeface="Times New Roman" pitchFamily="18" charset="0"/>
              </a:rPr>
              <a:t>gbrowse</a:t>
            </a:r>
            <a:r>
              <a:rPr lang="en-US" altLang="zh-CN" sz="2400" dirty="0">
                <a:solidFill>
                  <a:srgbClr val="7030A0"/>
                </a:solidFill>
                <a:latin typeface="Times New Roman" pitchFamily="18" charset="0"/>
                <a:sym typeface="Times New Roman" pitchFamily="18" charset="0"/>
              </a:rPr>
              <a:t>/hapmap27_B36/</a:t>
            </a:r>
            <a:r>
              <a:rPr lang="en-US" altLang="zh-CN" sz="2400" dirty="0">
                <a:solidFill>
                  <a:srgbClr val="002060"/>
                </a:solidFill>
                <a:latin typeface="Times New Roman" pitchFamily="18" charset="0"/>
                <a:sym typeface="Times New Roman" pitchFamily="18" charset="0"/>
              </a:rPr>
              <a:t>) and the National Institute of Environmental Health Sciences (NIEHS; </a:t>
            </a:r>
            <a:r>
              <a:rPr lang="en-US" altLang="zh-CN" sz="2400" dirty="0">
                <a:solidFill>
                  <a:srgbClr val="7030A0"/>
                </a:solidFill>
                <a:latin typeface="Times New Roman" pitchFamily="18" charset="0"/>
                <a:sym typeface="Times New Roman" pitchFamily="18" charset="0"/>
              </a:rPr>
              <a:t>http://snpinfo.niehs.nih.gov/snpinfo/snpt ag.htm</a:t>
            </a:r>
            <a:r>
              <a:rPr lang="en-US" altLang="zh-CN" sz="2400" dirty="0">
                <a:solidFill>
                  <a:srgbClr val="002060"/>
                </a:solidFill>
                <a:latin typeface="Times New Roman" pitchFamily="18" charset="0"/>
                <a:sym typeface="Times New Roman" pitchFamily="18" charset="0"/>
              </a:rPr>
              <a:t>). </a:t>
            </a:r>
            <a:r>
              <a:rPr lang="en-US" altLang="zh-CN" sz="2400" dirty="0" smtClean="0">
                <a:solidFill>
                  <a:srgbClr val="002060"/>
                </a:solidFill>
                <a:latin typeface="Times New Roman" pitchFamily="18" charset="0"/>
                <a:sym typeface="Times New Roman" pitchFamily="18" charset="0"/>
              </a:rPr>
              <a:t>This </a:t>
            </a:r>
            <a:r>
              <a:rPr lang="en-US" altLang="zh-CN" sz="2400" dirty="0">
                <a:solidFill>
                  <a:srgbClr val="002060"/>
                </a:solidFill>
                <a:latin typeface="Times New Roman" pitchFamily="18" charset="0"/>
                <a:sym typeface="Times New Roman" pitchFamily="18" charset="0"/>
              </a:rPr>
              <a:t>is a first study evaluating potential implication of BAX (chromosome 19, locus 19q13.33) and BCL2 (chromosome 18, locus 18q21.33) polymorphisms in </a:t>
            </a:r>
            <a:r>
              <a:rPr lang="en-US" altLang="zh-CN" sz="2400" dirty="0" err="1">
                <a:solidFill>
                  <a:srgbClr val="002060"/>
                </a:solidFill>
                <a:latin typeface="Times New Roman" pitchFamily="18" charset="0"/>
                <a:sym typeface="Times New Roman" pitchFamily="18" charset="0"/>
              </a:rPr>
              <a:t>etiopathomechanisms</a:t>
            </a:r>
            <a:r>
              <a:rPr lang="en-US" altLang="zh-CN" sz="2400" dirty="0">
                <a:solidFill>
                  <a:srgbClr val="002060"/>
                </a:solidFill>
                <a:latin typeface="Times New Roman" pitchFamily="18" charset="0"/>
                <a:sym typeface="Times New Roman" pitchFamily="18" charset="0"/>
              </a:rPr>
              <a:t> of schizophrenia. </a:t>
            </a:r>
          </a:p>
          <a:p>
            <a:pPr marL="0" indent="0">
              <a:lnSpc>
                <a:spcPct val="150000"/>
              </a:lnSpc>
            </a:pPr>
            <a:endParaRPr lang="en-US" altLang="zh-CN" sz="24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am\Desktop\snpfig.c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8223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
        <p:nvSpPr>
          <p:cNvPr id="8195" name="TextBox 3"/>
          <p:cNvSpPr>
            <a:spLocks noChangeArrowheads="1"/>
          </p:cNvSpPr>
          <p:nvPr/>
        </p:nvSpPr>
        <p:spPr bwMode="auto">
          <a:xfrm>
            <a:off x="457200" y="2286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r>
              <a:rPr lang="en-US" altLang="en-US" sz="2400" b="1" dirty="0" err="1">
                <a:solidFill>
                  <a:srgbClr val="7030A0"/>
                </a:solidFill>
                <a:latin typeface="Times New Roman" pitchFamily="18" charset="0"/>
                <a:sym typeface="Times New Roman" pitchFamily="18" charset="0"/>
              </a:rPr>
              <a:t>Localisation</a:t>
            </a:r>
            <a:r>
              <a:rPr lang="en-US" altLang="en-US" sz="2400" b="1" dirty="0">
                <a:solidFill>
                  <a:srgbClr val="7030A0"/>
                </a:solidFill>
                <a:latin typeface="Times New Roman" pitchFamily="18" charset="0"/>
                <a:sym typeface="Times New Roman" pitchFamily="18" charset="0"/>
              </a:rPr>
              <a:t> of Bcl2 gene on chromosome 18</a:t>
            </a:r>
            <a:endParaRPr lang="en-US" altLang="en-US" dirty="0">
              <a:solidFill>
                <a:srgbClr val="7030A0"/>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38200"/>
            <a:ext cx="21907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
        <p:nvSpPr>
          <p:cNvPr id="8197" name="Text Box 5"/>
          <p:cNvSpPr>
            <a:spLocks noChangeArrowheads="1"/>
          </p:cNvSpPr>
          <p:nvPr/>
        </p:nvSpPr>
        <p:spPr bwMode="auto">
          <a:xfrm>
            <a:off x="4876800" y="1600200"/>
            <a:ext cx="35812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p>
            <a:pPr algn="ctr">
              <a:spcBef>
                <a:spcPct val="50000"/>
              </a:spcBef>
            </a:pPr>
            <a:r>
              <a:rPr lang="en-US" altLang="en-US" sz="2400" b="1" dirty="0">
                <a:solidFill>
                  <a:srgbClr val="002060"/>
                </a:solidFill>
                <a:latin typeface="Times New Roman" panose="02020603050405020304" pitchFamily="18" charset="0"/>
                <a:ea typeface="Candara" pitchFamily="34" charset="0"/>
                <a:cs typeface="Times New Roman" panose="02020603050405020304" pitchFamily="18" charset="0"/>
              </a:rPr>
              <a:t>SNPs </a:t>
            </a:r>
          </a:p>
          <a:p>
            <a:pPr>
              <a:spcBef>
                <a:spcPct val="50000"/>
              </a:spcBef>
            </a:pPr>
            <a:r>
              <a:rPr lang="en-US" altLang="en-US" sz="2400" b="1" dirty="0" err="1">
                <a:solidFill>
                  <a:srgbClr val="002060"/>
                </a:solidFill>
                <a:latin typeface="Times New Roman" panose="02020603050405020304" pitchFamily="18" charset="0"/>
                <a:ea typeface="Candara" pitchFamily="34" charset="0"/>
                <a:cs typeface="Times New Roman" panose="02020603050405020304" pitchFamily="18" charset="0"/>
              </a:rPr>
              <a:t>rs</a:t>
            </a:r>
            <a:r>
              <a:rPr lang="en-US" altLang="en-US" sz="2400" b="1" dirty="0">
                <a:solidFill>
                  <a:srgbClr val="002060"/>
                </a:solidFill>
                <a:latin typeface="Times New Roman" panose="02020603050405020304" pitchFamily="18" charset="0"/>
                <a:ea typeface="Candara" pitchFamily="34" charset="0"/>
                <a:cs typeface="Times New Roman" panose="02020603050405020304" pitchFamily="18" charset="0"/>
              </a:rPr>
              <a:t> </a:t>
            </a:r>
            <a:r>
              <a:rPr lang="en-US" altLang="en-US" sz="2400" b="1" dirty="0" smtClean="0">
                <a:solidFill>
                  <a:srgbClr val="002060"/>
                </a:solidFill>
                <a:latin typeface="Times New Roman" panose="02020603050405020304" pitchFamily="18" charset="0"/>
                <a:ea typeface="Candara" pitchFamily="34" charset="0"/>
                <a:cs typeface="Times New Roman" panose="02020603050405020304" pitchFamily="18" charset="0"/>
              </a:rPr>
              <a:t>1801018   MAF=0.276</a:t>
            </a:r>
            <a:endParaRPr lang="en-US" altLang="en-US" sz="2400" b="1" dirty="0">
              <a:solidFill>
                <a:srgbClr val="002060"/>
              </a:solidFill>
              <a:latin typeface="Times New Roman" panose="02020603050405020304" pitchFamily="18" charset="0"/>
              <a:ea typeface="Candara" pitchFamily="34" charset="0"/>
              <a:cs typeface="Times New Roman" panose="02020603050405020304" pitchFamily="18" charset="0"/>
            </a:endParaRPr>
          </a:p>
          <a:p>
            <a:pPr>
              <a:spcBef>
                <a:spcPct val="50000"/>
              </a:spcBef>
            </a:pPr>
            <a:r>
              <a:rPr lang="en-US" altLang="en-US" sz="2400" b="1" dirty="0" err="1">
                <a:solidFill>
                  <a:srgbClr val="002060"/>
                </a:solidFill>
                <a:latin typeface="Times New Roman" panose="02020603050405020304" pitchFamily="18" charset="0"/>
                <a:ea typeface="Candara" pitchFamily="34" charset="0"/>
                <a:cs typeface="Times New Roman" panose="02020603050405020304" pitchFamily="18" charset="0"/>
              </a:rPr>
              <a:t>rs</a:t>
            </a:r>
            <a:r>
              <a:rPr lang="en-US" altLang="en-US" sz="2400" b="1" dirty="0">
                <a:solidFill>
                  <a:srgbClr val="002060"/>
                </a:solidFill>
                <a:latin typeface="Times New Roman" panose="02020603050405020304" pitchFamily="18" charset="0"/>
                <a:ea typeface="Candara" pitchFamily="34" charset="0"/>
                <a:cs typeface="Times New Roman" panose="02020603050405020304" pitchFamily="18" charset="0"/>
              </a:rPr>
              <a:t> </a:t>
            </a:r>
            <a:r>
              <a:rPr lang="en-US" altLang="en-US" sz="2400" b="1" dirty="0" smtClean="0">
                <a:solidFill>
                  <a:srgbClr val="002060"/>
                </a:solidFill>
                <a:latin typeface="Times New Roman" panose="02020603050405020304" pitchFamily="18" charset="0"/>
                <a:ea typeface="Candara" pitchFamily="34" charset="0"/>
                <a:cs typeface="Times New Roman" panose="02020603050405020304" pitchFamily="18" charset="0"/>
              </a:rPr>
              <a:t>956572     MAF=0.377</a:t>
            </a:r>
            <a:endParaRPr lang="en-US" altLang="en-US" sz="2400" b="1" dirty="0">
              <a:solidFill>
                <a:srgbClr val="002060"/>
              </a:solidFill>
              <a:latin typeface="Times New Roman" panose="02020603050405020304" pitchFamily="18" charset="0"/>
              <a:ea typeface="Candara"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noChangeArrowheads="1"/>
          </p:cNvSpPr>
          <p:nvPr>
            <p:ph type="title" idx="4294967295"/>
          </p:nvPr>
        </p:nvSpPr>
        <p:spPr>
          <a:xfrm>
            <a:off x="381000" y="152400"/>
            <a:ext cx="7769225" cy="457200"/>
          </a:xfrm>
          <a:ln/>
        </p:spPr>
        <p:txBody>
          <a:bodyPr/>
          <a:lstStyle/>
          <a:p>
            <a:pPr eaLnBrk="1" hangingPunct="1"/>
            <a:r>
              <a:rPr lang="en-US" altLang="zh-CN" sz="2400" b="1" dirty="0" err="1">
                <a:solidFill>
                  <a:srgbClr val="7030A0"/>
                </a:solidFill>
                <a:latin typeface="Times New Roman" pitchFamily="18" charset="0"/>
                <a:sym typeface="Times New Roman" pitchFamily="18" charset="0"/>
              </a:rPr>
              <a:t>Localisation</a:t>
            </a:r>
            <a:r>
              <a:rPr lang="en-US" altLang="zh-CN" sz="2400" b="1" dirty="0">
                <a:solidFill>
                  <a:srgbClr val="7030A0"/>
                </a:solidFill>
                <a:latin typeface="Times New Roman" pitchFamily="18" charset="0"/>
                <a:sym typeface="Times New Roman" pitchFamily="18" charset="0"/>
              </a:rPr>
              <a:t> of </a:t>
            </a:r>
            <a:r>
              <a:rPr lang="en-US" altLang="zh-CN" sz="2400" b="1" dirty="0" err="1">
                <a:solidFill>
                  <a:srgbClr val="7030A0"/>
                </a:solidFill>
                <a:latin typeface="Times New Roman" pitchFamily="18" charset="0"/>
                <a:sym typeface="Times New Roman" pitchFamily="18" charset="0"/>
              </a:rPr>
              <a:t>Bax</a:t>
            </a:r>
            <a:r>
              <a:rPr lang="en-US" altLang="zh-CN" sz="2400" b="1" dirty="0">
                <a:solidFill>
                  <a:srgbClr val="7030A0"/>
                </a:solidFill>
                <a:latin typeface="Times New Roman" pitchFamily="18" charset="0"/>
                <a:sym typeface="Times New Roman" pitchFamily="18" charset="0"/>
              </a:rPr>
              <a:t> gene on chromosome 19</a:t>
            </a:r>
            <a:br>
              <a:rPr lang="en-US" altLang="zh-CN" sz="2400" b="1" dirty="0">
                <a:solidFill>
                  <a:srgbClr val="7030A0"/>
                </a:solidFill>
                <a:latin typeface="Times New Roman" pitchFamily="18" charset="0"/>
                <a:sym typeface="Times New Roman" pitchFamily="18" charset="0"/>
              </a:rPr>
            </a:br>
            <a:endParaRPr lang="en-US" altLang="zh-CN" sz="2400" b="1" dirty="0">
              <a:solidFill>
                <a:srgbClr val="7030A0"/>
              </a:solidFill>
              <a:latin typeface="Times New Roman" pitchFamily="18" charset="0"/>
              <a:sym typeface="Times New Roman" pitchFamily="18" charset="0"/>
            </a:endParaRPr>
          </a:p>
        </p:txBody>
      </p:sp>
      <p:pic>
        <p:nvPicPr>
          <p:cNvPr id="9219" name="Picture 2" descr="C:\Users\Aram\Desktop\snpfi19g.c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0" y="4066634"/>
            <a:ext cx="8534290" cy="23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0"/>
            <a:ext cx="27463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
        <p:nvSpPr>
          <p:cNvPr id="9221" name="Text Box 5"/>
          <p:cNvSpPr>
            <a:spLocks noChangeArrowheads="1"/>
          </p:cNvSpPr>
          <p:nvPr/>
        </p:nvSpPr>
        <p:spPr bwMode="auto">
          <a:xfrm>
            <a:off x="4952990" y="2133600"/>
            <a:ext cx="35813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p>
            <a:pPr algn="ctr">
              <a:spcBef>
                <a:spcPct val="50000"/>
              </a:spcBef>
            </a:pPr>
            <a:r>
              <a:rPr lang="en-US" altLang="en-US" sz="2400" b="1" dirty="0">
                <a:solidFill>
                  <a:srgbClr val="002060"/>
                </a:solidFill>
                <a:latin typeface="Times New Roman" panose="02020603050405020304" pitchFamily="18" charset="0"/>
                <a:ea typeface="Candara" pitchFamily="34" charset="0"/>
                <a:cs typeface="Times New Roman" panose="02020603050405020304" pitchFamily="18" charset="0"/>
              </a:rPr>
              <a:t>SNP</a:t>
            </a:r>
          </a:p>
          <a:p>
            <a:pPr>
              <a:spcBef>
                <a:spcPct val="50000"/>
              </a:spcBef>
            </a:pPr>
            <a:r>
              <a:rPr lang="en-US" altLang="en-US" sz="2400" b="1" dirty="0" err="1">
                <a:solidFill>
                  <a:srgbClr val="002060"/>
                </a:solidFill>
                <a:latin typeface="Times New Roman" panose="02020603050405020304" pitchFamily="18" charset="0"/>
                <a:ea typeface="Candara" pitchFamily="34" charset="0"/>
                <a:cs typeface="Times New Roman" panose="02020603050405020304" pitchFamily="18" charset="0"/>
              </a:rPr>
              <a:t>rs</a:t>
            </a:r>
            <a:r>
              <a:rPr lang="en-US" altLang="en-US" sz="2400" b="1" dirty="0">
                <a:solidFill>
                  <a:srgbClr val="002060"/>
                </a:solidFill>
                <a:latin typeface="Times New Roman" panose="02020603050405020304" pitchFamily="18" charset="0"/>
                <a:ea typeface="Candara" pitchFamily="34" charset="0"/>
                <a:cs typeface="Times New Roman" panose="02020603050405020304" pitchFamily="18" charset="0"/>
              </a:rPr>
              <a:t> </a:t>
            </a:r>
            <a:r>
              <a:rPr lang="en-US" altLang="en-US" sz="2400" b="1" dirty="0" smtClean="0">
                <a:solidFill>
                  <a:srgbClr val="002060"/>
                </a:solidFill>
                <a:latin typeface="Times New Roman" panose="02020603050405020304" pitchFamily="18" charset="0"/>
                <a:ea typeface="Candara" pitchFamily="34" charset="0"/>
                <a:cs typeface="Times New Roman" panose="02020603050405020304" pitchFamily="18" charset="0"/>
              </a:rPr>
              <a:t>1057369    MAF=0.368  </a:t>
            </a:r>
            <a:endParaRPr lang="en-US" altLang="en-US" sz="2400" b="1" dirty="0">
              <a:solidFill>
                <a:srgbClr val="002060"/>
              </a:solidFill>
              <a:latin typeface="Times New Roman" panose="02020603050405020304" pitchFamily="18" charset="0"/>
              <a:ea typeface="Candara"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noChangeArrowheads="1"/>
          </p:cNvSpPr>
          <p:nvPr>
            <p:ph type="title" idx="4294967295"/>
          </p:nvPr>
        </p:nvSpPr>
        <p:spPr>
          <a:xfrm>
            <a:off x="990694" y="304882"/>
            <a:ext cx="7235825" cy="685856"/>
          </a:xfrm>
          <a:ln/>
        </p:spPr>
        <p:txBody>
          <a:bodyPr/>
          <a:lstStyle/>
          <a:p>
            <a:pPr algn="ctr"/>
            <a:r>
              <a:rPr lang="en-US" altLang="zh-CN" sz="3200" b="1" dirty="0">
                <a:solidFill>
                  <a:srgbClr val="7030A0"/>
                </a:solidFill>
                <a:latin typeface="Times New Roman" pitchFamily="18" charset="0"/>
                <a:sym typeface="Times New Roman" pitchFamily="18" charset="0"/>
              </a:rPr>
              <a:t>Subjects and Methods Study Population</a:t>
            </a:r>
            <a:endParaRPr lang="en-US" altLang="zh-CN" dirty="0">
              <a:solidFill>
                <a:srgbClr val="7030A0"/>
              </a:solidFill>
            </a:endParaRPr>
          </a:p>
        </p:txBody>
      </p:sp>
      <p:cxnSp>
        <p:nvCxnSpPr>
          <p:cNvPr id="3" name="Straight Arrow Connector 2"/>
          <p:cNvCxnSpPr/>
          <p:nvPr/>
        </p:nvCxnSpPr>
        <p:spPr bwMode="auto">
          <a:xfrm flipH="1">
            <a:off x="1828872" y="1396673"/>
            <a:ext cx="1523960" cy="1575139"/>
          </a:xfrm>
          <a:prstGeom prst="straightConnector1">
            <a:avLst/>
          </a:prstGeom>
          <a:solidFill>
            <a:schemeClr val="accent1"/>
          </a:solidFill>
          <a:ln w="57150" cap="flat" cmpd="sng" algn="ctr">
            <a:solidFill>
              <a:srgbClr val="0070C0"/>
            </a:solidFill>
            <a:prstDash val="solid"/>
            <a:round/>
            <a:headEnd type="none" w="lg" len="lg"/>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5791168" y="1421693"/>
            <a:ext cx="1295366" cy="1550119"/>
          </a:xfrm>
          <a:prstGeom prst="straightConnector1">
            <a:avLst/>
          </a:prstGeom>
          <a:solidFill>
            <a:schemeClr val="accent1"/>
          </a:solidFill>
          <a:ln w="57150" cap="flat" cmpd="sng" algn="ctr">
            <a:solidFill>
              <a:srgbClr val="0070C0"/>
            </a:solidFill>
            <a:prstDash val="solid"/>
            <a:round/>
            <a:headEnd type="none" w="lg" len="lg"/>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4495802" y="1396673"/>
            <a:ext cx="0" cy="1600158"/>
          </a:xfrm>
          <a:prstGeom prst="straightConnector1">
            <a:avLst/>
          </a:prstGeom>
          <a:solidFill>
            <a:schemeClr val="accent1"/>
          </a:solidFill>
          <a:ln w="57150" cap="flat" cmpd="sng" algn="ctr">
            <a:solidFill>
              <a:srgbClr val="0070C0"/>
            </a:solidFill>
            <a:prstDash val="solid"/>
            <a:round/>
            <a:headEnd type="none" w="lg" len="lg"/>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685902" y="3429000"/>
            <a:ext cx="2438336" cy="1569660"/>
          </a:xfrm>
          <a:prstGeom prst="rect">
            <a:avLst/>
          </a:prstGeom>
        </p:spPr>
        <p:txBody>
          <a:bodyPr wrap="square">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1. Collection </a:t>
            </a:r>
            <a:r>
              <a:rPr lang="en-US" sz="2400" b="1" dirty="0">
                <a:solidFill>
                  <a:srgbClr val="002060"/>
                </a:solidFill>
                <a:latin typeface="Times New Roman" panose="02020603050405020304" pitchFamily="18" charset="0"/>
                <a:cs typeface="Times New Roman" panose="02020603050405020304" pitchFamily="18" charset="0"/>
              </a:rPr>
              <a:t>of Blood Samples and Extraction of Genomic DNA</a:t>
            </a:r>
          </a:p>
        </p:txBody>
      </p:sp>
      <p:sp>
        <p:nvSpPr>
          <p:cNvPr id="15" name="Rectangle 14"/>
          <p:cNvSpPr/>
          <p:nvPr/>
        </p:nvSpPr>
        <p:spPr>
          <a:xfrm>
            <a:off x="3429030" y="3352802"/>
            <a:ext cx="2666990" cy="1938992"/>
          </a:xfrm>
          <a:prstGeom prst="rect">
            <a:avLst/>
          </a:prstGeom>
        </p:spPr>
        <p:txBody>
          <a:bodyPr wrap="square">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2. Genotyping </a:t>
            </a:r>
            <a:r>
              <a:rPr lang="en-US" sz="2400" b="1" dirty="0">
                <a:solidFill>
                  <a:srgbClr val="002060"/>
                </a:solidFill>
                <a:latin typeface="Times New Roman" panose="02020603050405020304" pitchFamily="18" charset="0"/>
                <a:cs typeface="Times New Roman" panose="02020603050405020304" pitchFamily="18" charset="0"/>
              </a:rPr>
              <a:t>of BAX Rs1057369 and  BCL2                   Rs956572, Rs1801018 SNPs</a:t>
            </a:r>
          </a:p>
        </p:txBody>
      </p:sp>
      <p:sp>
        <p:nvSpPr>
          <p:cNvPr id="18" name="Rectangle 17"/>
          <p:cNvSpPr/>
          <p:nvPr/>
        </p:nvSpPr>
        <p:spPr>
          <a:xfrm>
            <a:off x="6522112" y="3321698"/>
            <a:ext cx="2438396" cy="1200329"/>
          </a:xfrm>
          <a:prstGeom prst="rect">
            <a:avLst/>
          </a:prstGeom>
        </p:spPr>
        <p:txBody>
          <a:bodyPr wrap="square">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3. Statistical </a:t>
            </a:r>
            <a:r>
              <a:rPr lang="en-US" sz="2400" b="1" dirty="0">
                <a:solidFill>
                  <a:srgbClr val="002060"/>
                </a:solidFill>
                <a:latin typeface="Times New Roman" panose="02020603050405020304" pitchFamily="18" charset="0"/>
                <a:cs typeface="Times New Roman" panose="02020603050405020304" pitchFamily="18" charset="0"/>
              </a:rPr>
              <a:t>Analysis</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a:spLocks noChangeArrowheads="1"/>
          </p:cNvSpPr>
          <p:nvPr/>
        </p:nvSpPr>
        <p:spPr bwMode="auto">
          <a:xfrm>
            <a:off x="616842" y="762070"/>
            <a:ext cx="807698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sym typeface="Arial" pitchFamily="34" charset="0"/>
              </a:defRPr>
            </a:lvl1pPr>
            <a:lvl2pPr>
              <a:defRPr>
                <a:solidFill>
                  <a:schemeClr val="tx1"/>
                </a:solidFill>
                <a:latin typeface="Arial" pitchFamily="34" charset="0"/>
                <a:sym typeface="Arial" pitchFamily="34" charset="0"/>
              </a:defRPr>
            </a:lvl2pPr>
            <a:lvl3pPr>
              <a:defRPr>
                <a:solidFill>
                  <a:schemeClr val="tx1"/>
                </a:solidFill>
                <a:latin typeface="Arial" pitchFamily="34" charset="0"/>
                <a:sym typeface="Arial" pitchFamily="34" charset="0"/>
              </a:defRPr>
            </a:lvl3pPr>
            <a:lvl4pPr>
              <a:defRPr>
                <a:solidFill>
                  <a:schemeClr val="tx1"/>
                </a:solidFill>
                <a:latin typeface="Arial" pitchFamily="34" charset="0"/>
                <a:sym typeface="Arial" pitchFamily="34" charset="0"/>
              </a:defRPr>
            </a:lvl4pPr>
            <a:lvl5pPr>
              <a:defRPr>
                <a:solidFill>
                  <a:schemeClr val="tx1"/>
                </a:solidFill>
                <a:latin typeface="Arial" pitchFamily="34" charset="0"/>
                <a:sym typeface="Arial" pitchFamily="34" charset="0"/>
              </a:defRPr>
            </a:lvl5pPr>
            <a:lvl6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6pPr>
            <a:lvl7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7pPr>
            <a:lvl8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8pPr>
            <a:lvl9pPr eaLnBrk="0" fontAlgn="base" hangingPunct="0">
              <a:spcBef>
                <a:spcPct val="0"/>
              </a:spcBef>
              <a:spcAft>
                <a:spcPct val="0"/>
              </a:spcAft>
              <a:buFont typeface="Arial" pitchFamily="34" charset="0"/>
              <a:defRPr>
                <a:solidFill>
                  <a:schemeClr val="tx1"/>
                </a:solidFill>
                <a:latin typeface="Arial" pitchFamily="34" charset="0"/>
                <a:sym typeface="Arial" pitchFamily="34" charset="0"/>
              </a:defRPr>
            </a:lvl9pPr>
          </a:lstStyle>
          <a:p>
            <a:pPr algn="just">
              <a:spcBef>
                <a:spcPct val="50000"/>
              </a:spcBef>
              <a:buFont typeface="Arial" pitchFamily="34" charset="0"/>
              <a:buAutoNum type="arabicPeriod"/>
            </a:pPr>
            <a:r>
              <a:rPr lang="en-US" altLang="en-US" sz="2400" b="1" dirty="0">
                <a:solidFill>
                  <a:srgbClr val="7030A0"/>
                </a:solidFill>
                <a:latin typeface="Times New Roman" pitchFamily="18" charset="0"/>
                <a:sym typeface="Times New Roman" pitchFamily="18" charset="0"/>
              </a:rPr>
              <a:t>Collection of Blood Samples and Extraction of Genomic </a:t>
            </a:r>
            <a:r>
              <a:rPr lang="en-US" altLang="en-US" sz="2400" b="1" dirty="0" smtClean="0">
                <a:solidFill>
                  <a:srgbClr val="7030A0"/>
                </a:solidFill>
                <a:latin typeface="Times New Roman" pitchFamily="18" charset="0"/>
                <a:sym typeface="Times New Roman" pitchFamily="18" charset="0"/>
              </a:rPr>
              <a:t>DNA</a:t>
            </a:r>
          </a:p>
          <a:p>
            <a:pPr marL="0" indent="0" algn="just">
              <a:spcBef>
                <a:spcPct val="50000"/>
              </a:spcBef>
            </a:pPr>
            <a:r>
              <a:rPr lang="en-US" sz="2200" b="1" i="1" dirty="0" smtClean="0">
                <a:solidFill>
                  <a:srgbClr val="002060"/>
                </a:solidFill>
                <a:latin typeface="Times New Roman" panose="02020603050405020304" pitchFamily="18" charset="0"/>
                <a:cs typeface="Times New Roman" panose="02020603050405020304" pitchFamily="18" charset="0"/>
              </a:rPr>
              <a:t>About </a:t>
            </a:r>
            <a:r>
              <a:rPr lang="en-US" sz="2200" b="1" i="1" dirty="0">
                <a:solidFill>
                  <a:srgbClr val="002060"/>
                </a:solidFill>
                <a:latin typeface="Times New Roman" panose="02020603050405020304" pitchFamily="18" charset="0"/>
                <a:cs typeface="Times New Roman" panose="02020603050405020304" pitchFamily="18" charset="0"/>
              </a:rPr>
              <a:t>5 ml of peripheral blood was collected from each study subject by venipuncture and transferred to EDTA-containing tubes. Genomic DNA samples were isolated from fresh blood according to a standard phenol-chloroform </a:t>
            </a:r>
            <a:r>
              <a:rPr lang="en-US" sz="2200" b="1" i="1" dirty="0" smtClean="0">
                <a:solidFill>
                  <a:srgbClr val="002060"/>
                </a:solidFill>
                <a:latin typeface="Times New Roman" panose="02020603050405020304" pitchFamily="18" charset="0"/>
                <a:cs typeface="Times New Roman" panose="02020603050405020304" pitchFamily="18" charset="0"/>
              </a:rPr>
              <a:t>method </a:t>
            </a:r>
            <a:r>
              <a:rPr lang="en-US" sz="2200" b="1" i="1" dirty="0">
                <a:solidFill>
                  <a:srgbClr val="002060"/>
                </a:solidFill>
                <a:latin typeface="Times New Roman" panose="02020603050405020304" pitchFamily="18" charset="0"/>
                <a:cs typeface="Times New Roman" panose="02020603050405020304" pitchFamily="18" charset="0"/>
              </a:rPr>
              <a:t>and stored at -</a:t>
            </a:r>
            <a:r>
              <a:rPr lang="en-US" sz="2200" b="1" i="1" dirty="0" smtClean="0">
                <a:solidFill>
                  <a:srgbClr val="002060"/>
                </a:solidFill>
                <a:latin typeface="Times New Roman" panose="02020603050405020304" pitchFamily="18" charset="0"/>
                <a:cs typeface="Times New Roman" panose="02020603050405020304" pitchFamily="18" charset="0"/>
              </a:rPr>
              <a:t>30°C </a:t>
            </a:r>
            <a:r>
              <a:rPr lang="en-US" sz="2200" b="1" i="1" dirty="0">
                <a:solidFill>
                  <a:srgbClr val="002060"/>
                </a:solidFill>
                <a:latin typeface="Times New Roman" panose="02020603050405020304" pitchFamily="18" charset="0"/>
                <a:cs typeface="Times New Roman" panose="02020603050405020304" pitchFamily="18" charset="0"/>
              </a:rPr>
              <a:t>until </a:t>
            </a:r>
            <a:r>
              <a:rPr lang="en-US" sz="2200" b="1" i="1" dirty="0" smtClean="0">
                <a:solidFill>
                  <a:srgbClr val="002060"/>
                </a:solidFill>
                <a:latin typeface="Times New Roman" panose="02020603050405020304" pitchFamily="18" charset="0"/>
                <a:cs typeface="Times New Roman" panose="02020603050405020304" pitchFamily="18" charset="0"/>
              </a:rPr>
              <a:t>use.</a:t>
            </a:r>
          </a:p>
          <a:p>
            <a:pPr marL="0" indent="0" algn="just">
              <a:spcBef>
                <a:spcPct val="50000"/>
              </a:spcBef>
            </a:pPr>
            <a:r>
              <a:rPr lang="en-US" altLang="en-US" sz="2400" b="1" dirty="0" smtClean="0">
                <a:solidFill>
                  <a:srgbClr val="002060"/>
                </a:solidFill>
                <a:latin typeface="Times New Roman" pitchFamily="18" charset="0"/>
                <a:sym typeface="Times New Roman" pitchFamily="18" charset="0"/>
              </a:rPr>
              <a:t>2. </a:t>
            </a:r>
            <a:r>
              <a:rPr lang="en-US" altLang="en-US" sz="2400" b="1" dirty="0" smtClean="0">
                <a:solidFill>
                  <a:srgbClr val="7030A0"/>
                </a:solidFill>
                <a:latin typeface="Times New Roman" pitchFamily="18" charset="0"/>
                <a:sym typeface="Times New Roman" pitchFamily="18" charset="0"/>
              </a:rPr>
              <a:t>Genotyping </a:t>
            </a:r>
            <a:r>
              <a:rPr lang="en-US" altLang="en-US" sz="2400" b="1" dirty="0">
                <a:solidFill>
                  <a:srgbClr val="7030A0"/>
                </a:solidFill>
                <a:latin typeface="Times New Roman" pitchFamily="18" charset="0"/>
                <a:sym typeface="Times New Roman" pitchFamily="18" charset="0"/>
              </a:rPr>
              <a:t>of </a:t>
            </a:r>
            <a:r>
              <a:rPr lang="en-US" altLang="en-US" sz="2400" b="1" i="1" dirty="0">
                <a:solidFill>
                  <a:srgbClr val="7030A0"/>
                </a:solidFill>
                <a:latin typeface="Times New Roman" pitchFamily="18" charset="0"/>
                <a:sym typeface="Times New Roman" pitchFamily="18" charset="0"/>
              </a:rPr>
              <a:t>BAX</a:t>
            </a:r>
            <a:r>
              <a:rPr lang="en-US" altLang="en-US" sz="2400" b="1" dirty="0">
                <a:solidFill>
                  <a:srgbClr val="7030A0"/>
                </a:solidFill>
                <a:latin typeface="Times New Roman" pitchFamily="18" charset="0"/>
                <a:sym typeface="Times New Roman" pitchFamily="18" charset="0"/>
              </a:rPr>
              <a:t> Rs1057369 and  </a:t>
            </a:r>
            <a:r>
              <a:rPr lang="en-US" altLang="en-US" sz="2400" b="1" i="1" dirty="0">
                <a:solidFill>
                  <a:srgbClr val="7030A0"/>
                </a:solidFill>
                <a:latin typeface="Times New Roman" pitchFamily="18" charset="0"/>
                <a:sym typeface="Times New Roman" pitchFamily="18" charset="0"/>
              </a:rPr>
              <a:t>BCL2</a:t>
            </a:r>
            <a:r>
              <a:rPr lang="en-US" altLang="en-US" sz="2400" b="1" dirty="0">
                <a:solidFill>
                  <a:srgbClr val="7030A0"/>
                </a:solidFill>
                <a:latin typeface="Times New Roman" pitchFamily="18" charset="0"/>
                <a:sym typeface="Times New Roman" pitchFamily="18" charset="0"/>
              </a:rPr>
              <a:t> </a:t>
            </a:r>
            <a:r>
              <a:rPr lang="en-US" altLang="en-US" sz="2400" b="1" dirty="0" smtClean="0">
                <a:solidFill>
                  <a:srgbClr val="7030A0"/>
                </a:solidFill>
                <a:latin typeface="Times New Roman" pitchFamily="18" charset="0"/>
                <a:sym typeface="Times New Roman" pitchFamily="18" charset="0"/>
              </a:rPr>
              <a:t>                  Rs956572</a:t>
            </a:r>
            <a:r>
              <a:rPr lang="en-US" altLang="en-US" sz="2400" b="1" dirty="0">
                <a:solidFill>
                  <a:srgbClr val="7030A0"/>
                </a:solidFill>
                <a:latin typeface="Times New Roman" pitchFamily="18" charset="0"/>
                <a:sym typeface="Times New Roman" pitchFamily="18" charset="0"/>
              </a:rPr>
              <a:t>, Rs1801018 SNPs</a:t>
            </a:r>
          </a:p>
          <a:p>
            <a:pPr algn="just">
              <a:spcBef>
                <a:spcPct val="50000"/>
              </a:spcBef>
              <a:buFont typeface="Wingdings" pitchFamily="2" charset="2"/>
              <a:buChar char="§"/>
            </a:pPr>
            <a:r>
              <a:rPr lang="en-US" altLang="en-US" sz="2400" b="1" dirty="0">
                <a:solidFill>
                  <a:srgbClr val="002060"/>
                </a:solidFill>
                <a:latin typeface="Times New Roman" pitchFamily="18" charset="0"/>
                <a:sym typeface="Times New Roman" pitchFamily="18" charset="0"/>
              </a:rPr>
              <a:t>Primer design </a:t>
            </a:r>
            <a:endParaRPr lang="en-US" altLang="en-US" sz="2400" b="1" dirty="0" smtClean="0">
              <a:solidFill>
                <a:srgbClr val="002060"/>
              </a:solidFill>
              <a:latin typeface="Times New Roman" pitchFamily="18" charset="0"/>
              <a:sym typeface="Times New Roman" pitchFamily="18" charset="0"/>
            </a:endParaRPr>
          </a:p>
          <a:p>
            <a:pPr marL="0" indent="0" algn="just">
              <a:spcBef>
                <a:spcPct val="50000"/>
              </a:spcBef>
            </a:pPr>
            <a:r>
              <a:rPr lang="en-US" sz="2200" b="1" i="1" dirty="0">
                <a:solidFill>
                  <a:srgbClr val="002060"/>
                </a:solidFill>
                <a:latin typeface="Times New Roman" panose="02020603050405020304" pitchFamily="18" charset="0"/>
                <a:cs typeface="Times New Roman" panose="02020603050405020304" pitchFamily="18" charset="0"/>
              </a:rPr>
              <a:t>All primers for PCR-SSP were designed using the genomic sequences in the </a:t>
            </a:r>
            <a:r>
              <a:rPr lang="en-US" sz="2200" b="1" i="1" dirty="0" err="1">
                <a:solidFill>
                  <a:srgbClr val="002060"/>
                </a:solidFill>
                <a:latin typeface="Times New Roman" panose="02020603050405020304" pitchFamily="18" charset="0"/>
                <a:cs typeface="Times New Roman" panose="02020603050405020304" pitchFamily="18" charset="0"/>
              </a:rPr>
              <a:t>GenBank</a:t>
            </a:r>
            <a:r>
              <a:rPr lang="en-US" sz="2200" b="1" i="1" dirty="0">
                <a:solidFill>
                  <a:srgbClr val="002060"/>
                </a:solidFill>
                <a:latin typeface="Times New Roman" panose="02020603050405020304" pitchFamily="18" charset="0"/>
                <a:cs typeface="Times New Roman" panose="02020603050405020304" pitchFamily="18" charset="0"/>
              </a:rPr>
              <a:t> database (</a:t>
            </a:r>
            <a:r>
              <a:rPr lang="en-US" sz="2200" b="1" i="1" u="sng" dirty="0">
                <a:solidFill>
                  <a:srgbClr val="002060"/>
                </a:solidFill>
                <a:latin typeface="Times New Roman" panose="02020603050405020304" pitchFamily="18" charset="0"/>
                <a:cs typeface="Times New Roman" panose="02020603050405020304" pitchFamily="18" charset="0"/>
                <a:hlinkClick r:id="rId2"/>
              </a:rPr>
              <a:t>http://www.ncbi.nlm.nih.gov</a:t>
            </a:r>
            <a:r>
              <a:rPr lang="en-US" sz="2200" b="1" i="1" dirty="0">
                <a:solidFill>
                  <a:srgbClr val="002060"/>
                </a:solidFill>
                <a:latin typeface="Times New Roman" panose="02020603050405020304" pitchFamily="18" charset="0"/>
                <a:cs typeface="Times New Roman" panose="02020603050405020304" pitchFamily="18" charset="0"/>
              </a:rPr>
              <a:t>, Gene IDs: 581 and 596 for BAX and BCL2, respectively</a:t>
            </a:r>
            <a:r>
              <a:rPr lang="en-US" sz="2200" b="1" i="1" dirty="0" smtClean="0">
                <a:solidFill>
                  <a:srgbClr val="002060"/>
                </a:solidFill>
                <a:latin typeface="Times New Roman" panose="02020603050405020304" pitchFamily="18" charset="0"/>
                <a:cs typeface="Times New Roman" panose="02020603050405020304" pitchFamily="18" charset="0"/>
              </a:rPr>
              <a:t>).</a:t>
            </a:r>
            <a:endParaRPr lang="en-US" altLang="en-US" sz="2200" b="1" i="1" dirty="0">
              <a:solidFill>
                <a:srgbClr val="002060"/>
              </a:solidFill>
              <a:latin typeface="Times New Roman" pitchFamily="18" charset="0"/>
              <a:sym typeface="Times New Roman" pitchFamily="18" charset="0"/>
            </a:endParaRPr>
          </a:p>
          <a:p>
            <a:pPr marL="0" indent="0" algn="just">
              <a:spcBef>
                <a:spcPct val="50000"/>
              </a:spcBef>
            </a:pPr>
            <a:endParaRPr lang="en-US" altLang="en-US" sz="2400" b="1" dirty="0">
              <a:solidFill>
                <a:srgbClr val="002060"/>
              </a:solidFill>
              <a:latin typeface="Times New Roman" pitchFamily="18" charset="0"/>
              <a:sym typeface="Times New Roman" pitchFamily="18" charset="0"/>
            </a:endParaRPr>
          </a:p>
        </p:txBody>
      </p:sp>
    </p:spTree>
    <p:extLst>
      <p:ext uri="{BB962C8B-B14F-4D97-AF65-F5344CB8AC3E}">
        <p14:creationId xmlns:p14="http://schemas.microsoft.com/office/powerpoint/2010/main" val="3553903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
      <a:dk1>
        <a:srgbClr val="7DAFC3"/>
      </a:dk1>
      <a:lt1>
        <a:srgbClr val="FFFFFF"/>
      </a:lt1>
      <a:dk2>
        <a:srgbClr val="3F3F3F"/>
      </a:dk2>
      <a:lt2>
        <a:srgbClr val="E5E4DF"/>
      </a:lt2>
      <a:accent1>
        <a:srgbClr val="7C959A"/>
      </a:accent1>
      <a:accent2>
        <a:srgbClr val="DB8631"/>
      </a:accent2>
      <a:accent3>
        <a:srgbClr val="AFAFAF"/>
      </a:accent3>
      <a:accent4>
        <a:srgbClr val="DADADA"/>
      </a:accent4>
      <a:accent5>
        <a:srgbClr val="BFC8CA"/>
      </a:accent5>
      <a:accent6>
        <a:srgbClr val="C6792B"/>
      </a:accent6>
      <a:hlink>
        <a:srgbClr val="0079A4"/>
      </a:hlink>
      <a:folHlink>
        <a:srgbClr val="595959"/>
      </a:folHlink>
    </a:clrScheme>
    <a:fontScheme name="Tradeshow">
      <a:majorFont>
        <a:latin typeface="Arial Black"/>
        <a:ea typeface="SimSun"/>
        <a:cs typeface=""/>
      </a:majorFont>
      <a:minorFont>
        <a:latin typeface="Candara"/>
        <a:ea typeface="华文楷体"/>
        <a:cs typeface="华文楷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en-US" sz="1800" b="0" i="0" u="none" strike="noStrike" cap="none" normalizeH="0" baseline="0" smtClean="0">
            <a:ln>
              <a:noFill/>
            </a:ln>
            <a:solidFill>
              <a:schemeClr val="tx1"/>
            </a:solidFill>
            <a:effectLst/>
            <a:latin typeface="Arial" pitchFamily="34" charset="0"/>
            <a:ea typeface="SimSun" pitchFamily="2" charset="-122"/>
            <a:sym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en-US" sz="1800" b="0" i="0" u="none" strike="noStrike" cap="none" normalizeH="0" baseline="0" smtClean="0">
            <a:ln>
              <a:noFill/>
            </a:ln>
            <a:solidFill>
              <a:schemeClr val="tx1"/>
            </a:solidFill>
            <a:effectLst/>
            <a:latin typeface="Arial" pitchFamily="34" charset="0"/>
            <a:ea typeface="SimSun" pitchFamily="2" charset="-122"/>
            <a:sym typeface="Arial" pitchFamily="34"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1037</TotalTime>
  <Pages>0</Pages>
  <Words>659</Words>
  <Characters>0</Characters>
  <Application>Microsoft Office PowerPoint</Application>
  <DocSecurity>0</DocSecurity>
  <PresentationFormat>On-screen Show (4:3)</PresentationFormat>
  <Lines>0</Lines>
  <Paragraphs>139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Tradeshow</vt:lpstr>
      <vt:lpstr>PowerPoint Presentation</vt:lpstr>
      <vt:lpstr>PowerPoint Presentation</vt:lpstr>
      <vt:lpstr> One of the contemporary hypotheses of etiology and pathogenesis of schizophrenia proposes that in schizophrenia apoptotic processes and their genetic regulation are altered starting from the early stages of neural development. It is proposed that both pre- and postnatal as well as genetically determined abnormalities of the apoptotic processes are among factors responsible for the development of schizophrenia. </vt:lpstr>
      <vt:lpstr>The Aim of Study</vt:lpstr>
      <vt:lpstr>PowerPoint Presentation</vt:lpstr>
      <vt:lpstr>PowerPoint Presentation</vt:lpstr>
      <vt:lpstr>Localisation of Bax gene on chromosome 19 </vt:lpstr>
      <vt:lpstr>Subjects and Methods Study Population</vt:lpstr>
      <vt:lpstr>PowerPoint Presentation</vt:lpstr>
      <vt:lpstr> rs956572:     allele A reverse 5'-AGAGGGAGTCATGACTGAATT                        allele G reverse 5'-AGAGGGAGTCATGACTGAATC                        constant forward 5'-CAGATCTGTGCTTGAACCTCA     rs1801018:   allele A reverse 5'-ATCTCCCGGTTATCGTACCCT                        allele G reverse 5'-ATCTCCCGGTTATCGTACCCC                        constant  forward 5'-GATCCGAAAGGAATTGGAATA    rs1057369:   allele A reverse 5'- ATCTTCTTCCAGATGGTGAGT                        allele G reverse 5'-ATCTTCTTCCAGATGGTGAGC                        constant  forward 5'-TTACAGGTGTGAGCCACCATG         </vt:lpstr>
      <vt:lpstr>PCR-SSP </vt:lpstr>
      <vt:lpstr>Gel electrophoresis      </vt:lpstr>
      <vt:lpstr>PowerPoint Presentation</vt:lpstr>
      <vt:lpstr>PowerPoint Presentation</vt:lpstr>
      <vt:lpstr>PowerPoint Presentation</vt:lpstr>
      <vt:lpstr>CONCLUSIONS  </vt:lpstr>
      <vt:lpstr>A. Boyajyan, A. Stepanyan, D. Avetyan, H. Ghazaryan, S. Atshemyan, R. Zakharyan, K. Pirumyan, G. Tsakanova // Genetic variations associated with brain disorders: Focus on synaptic plasticity and apoptosis regulatory genes in schizophrenia, posttraumatic stress disorder and ischemic stroke. International Journal of Genetics and Genomics. 2014; 2(2): 19-29.  K. Pirumyan, A. Boyajyan // Study of association between schizophrenia and functional polymorphisms of genes encoding Bcl-2 family proteins. International Journal of Biological Sciences and Applications. 2014; 1(1): 28-34.  Boyajyan A., Pirumyan K., Zakharyan R., Chavushyan A., Stepanyan A., Gevorgyan A., Melkumova M., Torosyan S. Genetic polymorphisms of apoptosis regulatory proteins in schizophrenia disorder. Proceedings of the VIII All-Russia Research and Practical Conference with international participation "Molecular Diagnostics 2014", Moscow, Russia, March 18-20, 2014, vol.2, p.155-156.</vt:lpstr>
      <vt:lpstr>Thank you for your attention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Bcl2 ԵՎ  Bax ԳԵՆԵՐԻ ՖՈՒՆԿՑԻՈՆԱԼ ՊՈԼԻՄՈՐՖԻԶՄՆԵՐԻ ԿԱՊԸ ՇԻԶՈՖՐԵՆԻԱՅԻ ՀԵՏ</dc:title>
  <dc:creator>Aram Barseghyan</dc:creator>
  <cp:lastModifiedBy>Abdul Hakeem</cp:lastModifiedBy>
  <cp:revision>57</cp:revision>
  <dcterms:created xsi:type="dcterms:W3CDTF">2013-11-29T20:01:00Z</dcterms:created>
  <dcterms:modified xsi:type="dcterms:W3CDTF">2015-11-12T09:31:01Z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1033-9.1.0.5106</vt:lpwstr>
  </property>
</Properties>
</file>