
<file path=[Content_Types].xml><?xml version="1.0" encoding="utf-8"?>
<Types xmlns="http://schemas.openxmlformats.org/package/2006/content-types">
  <Default Extension="png" ContentType="image/png"/>
  <Default Extension="mpg" ContentType="vide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14">
  <p:sldMasterIdLst>
    <p:sldMasterId id="2147483648" r:id="rId1"/>
  </p:sldMasterIdLst>
  <p:notesMasterIdLst>
    <p:notesMasterId r:id="rId36"/>
  </p:notesMasterIdLst>
  <p:sldIdLst>
    <p:sldId id="256" r:id="rId2"/>
    <p:sldId id="390" r:id="rId3"/>
    <p:sldId id="391" r:id="rId4"/>
    <p:sldId id="392" r:id="rId5"/>
    <p:sldId id="383" r:id="rId6"/>
    <p:sldId id="384" r:id="rId7"/>
    <p:sldId id="386" r:id="rId8"/>
    <p:sldId id="345" r:id="rId9"/>
    <p:sldId id="393" r:id="rId10"/>
    <p:sldId id="418" r:id="rId11"/>
    <p:sldId id="269" r:id="rId12"/>
    <p:sldId id="265" r:id="rId13"/>
    <p:sldId id="388" r:id="rId14"/>
    <p:sldId id="372" r:id="rId15"/>
    <p:sldId id="373" r:id="rId16"/>
    <p:sldId id="374" r:id="rId17"/>
    <p:sldId id="302" r:id="rId18"/>
    <p:sldId id="317" r:id="rId19"/>
    <p:sldId id="313" r:id="rId20"/>
    <p:sldId id="328" r:id="rId21"/>
    <p:sldId id="320" r:id="rId22"/>
    <p:sldId id="321" r:id="rId23"/>
    <p:sldId id="378" r:id="rId24"/>
    <p:sldId id="327" r:id="rId25"/>
    <p:sldId id="416" r:id="rId26"/>
    <p:sldId id="415" r:id="rId27"/>
    <p:sldId id="336" r:id="rId28"/>
    <p:sldId id="382" r:id="rId29"/>
    <p:sldId id="417" r:id="rId30"/>
    <p:sldId id="366" r:id="rId31"/>
    <p:sldId id="377" r:id="rId32"/>
    <p:sldId id="419" r:id="rId33"/>
    <p:sldId id="379" r:id="rId34"/>
    <p:sldId id="381"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65" autoAdjust="0"/>
    <p:restoredTop sz="99744" autoAdjust="0"/>
  </p:normalViewPr>
  <p:slideViewPr>
    <p:cSldViewPr snapToGrid="0" showGuides="1">
      <p:cViewPr varScale="1">
        <p:scale>
          <a:sx n="46" d="100"/>
          <a:sy n="46" d="100"/>
        </p:scale>
        <p:origin x="-1200" y="-102"/>
      </p:cViewPr>
      <p:guideLst>
        <p:guide orient="horz" pos="1251"/>
        <p:guide pos="3558"/>
      </p:guideLst>
    </p:cSldViewPr>
  </p:slideViewPr>
  <p:notesTextViewPr>
    <p:cViewPr>
      <p:scale>
        <a:sx n="1" d="1"/>
        <a:sy n="1" d="1"/>
      </p:scale>
      <p:origin x="0" y="0"/>
    </p:cViewPr>
  </p:notesTextViewPr>
  <p:sorterViewPr>
    <p:cViewPr>
      <p:scale>
        <a:sx n="100" d="100"/>
        <a:sy n="100" d="100"/>
      </p:scale>
      <p:origin x="0" y="1196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CB68E0-AED2-4E48-A6FA-5E758106397E}"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GB"/>
        </a:p>
      </dgm:t>
    </dgm:pt>
    <dgm:pt modelId="{B73BD39E-BCF7-452C-8133-3D18E2290A5D}">
      <dgm:prSet phldrT="[Text]" custT="1"/>
      <dgm:spPr>
        <a:noFill/>
        <a:ln>
          <a:noFill/>
        </a:ln>
      </dgm:spPr>
      <dgm:t>
        <a:bodyPr/>
        <a:lstStyle/>
        <a:p>
          <a:r>
            <a:rPr lang="en-GB" sz="2000" dirty="0" smtClean="0"/>
            <a:t> </a:t>
          </a:r>
          <a:endParaRPr lang="en-GB" sz="2000" dirty="0"/>
        </a:p>
      </dgm:t>
    </dgm:pt>
    <dgm:pt modelId="{405F10B4-C16C-4EDE-8332-D0B23343D266}" type="parTrans" cxnId="{87C25BAE-5112-47DE-8E51-AC6D2257E49A}">
      <dgm:prSet/>
      <dgm:spPr/>
      <dgm:t>
        <a:bodyPr/>
        <a:lstStyle/>
        <a:p>
          <a:endParaRPr lang="en-GB" sz="2000"/>
        </a:p>
      </dgm:t>
    </dgm:pt>
    <dgm:pt modelId="{B9765A22-B3AA-470C-9D29-4BF5440A550A}" type="sibTrans" cxnId="{87C25BAE-5112-47DE-8E51-AC6D2257E49A}">
      <dgm:prSet/>
      <dgm:spPr/>
      <dgm:t>
        <a:bodyPr/>
        <a:lstStyle/>
        <a:p>
          <a:endParaRPr lang="en-GB" sz="2000"/>
        </a:p>
      </dgm:t>
    </dgm:pt>
    <dgm:pt modelId="{9F5583C2-2040-44D1-9632-FD817182895B}">
      <dgm:prSet phldrT="[Tex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GB" sz="2000" dirty="0" err="1" smtClean="0"/>
            <a:t>HDACi</a:t>
          </a:r>
          <a:endParaRPr lang="en-GB" sz="2000" dirty="0"/>
        </a:p>
      </dgm:t>
    </dgm:pt>
    <dgm:pt modelId="{BBECD4F7-1B0D-4C7E-ABE9-D6C8445863BD}" type="parTrans" cxnId="{C9716A3C-6EB0-49D6-AC22-4E78ADBFB66D}">
      <dgm:prSet/>
      <dgm:spPr/>
      <dgm:t>
        <a:bodyPr/>
        <a:lstStyle/>
        <a:p>
          <a:endParaRPr lang="en-GB" sz="2000"/>
        </a:p>
      </dgm:t>
    </dgm:pt>
    <dgm:pt modelId="{4FB3BFB7-EA4A-4116-9C24-03C68D92C555}" type="sibTrans" cxnId="{C9716A3C-6EB0-49D6-AC22-4E78ADBFB66D}">
      <dgm:prSet/>
      <dgm:spPr/>
      <dgm:t>
        <a:bodyPr/>
        <a:lstStyle/>
        <a:p>
          <a:endParaRPr lang="en-GB" sz="2000"/>
        </a:p>
      </dgm:t>
    </dgm:pt>
    <dgm:pt modelId="{1F4185E7-B7DF-4F08-A572-E4F4DF55EBFC}">
      <dgm:prSet phldrT="[Text]" custT="1"/>
      <dgm:spPr/>
      <dgm:t>
        <a:bodyPr/>
        <a:lstStyle/>
        <a:p>
          <a:r>
            <a:rPr lang="en-GB" sz="2000" dirty="0" err="1" smtClean="0"/>
            <a:t>DNMTi</a:t>
          </a:r>
          <a:endParaRPr lang="en-GB" sz="2000" dirty="0"/>
        </a:p>
      </dgm:t>
    </dgm:pt>
    <dgm:pt modelId="{3F6B7AC2-122F-4CB6-9CC9-8F6421C433B8}" type="parTrans" cxnId="{0D2FA70C-5B97-43D4-A0E7-4A5AA7096E7C}">
      <dgm:prSet/>
      <dgm:spPr/>
      <dgm:t>
        <a:bodyPr/>
        <a:lstStyle/>
        <a:p>
          <a:endParaRPr lang="en-GB" sz="2000"/>
        </a:p>
      </dgm:t>
    </dgm:pt>
    <dgm:pt modelId="{24C82286-87BB-4F0F-9932-1DF8B294C9EA}" type="sibTrans" cxnId="{0D2FA70C-5B97-43D4-A0E7-4A5AA7096E7C}">
      <dgm:prSet/>
      <dgm:spPr/>
      <dgm:t>
        <a:bodyPr/>
        <a:lstStyle/>
        <a:p>
          <a:endParaRPr lang="en-GB" sz="2000"/>
        </a:p>
      </dgm:t>
    </dgm:pt>
    <dgm:pt modelId="{12CD2595-FC82-4317-9308-9444562D6FEA}">
      <dgm:prSet phldrT="[Text]" custT="1"/>
      <dgm:spPr/>
      <dgm:t>
        <a:bodyPr/>
        <a:lstStyle/>
        <a:p>
          <a:r>
            <a:rPr lang="en-GB" sz="2000" dirty="0" err="1" smtClean="0"/>
            <a:t>HDMi</a:t>
          </a:r>
          <a:endParaRPr lang="en-GB" sz="2000" dirty="0"/>
        </a:p>
      </dgm:t>
    </dgm:pt>
    <dgm:pt modelId="{872B7D94-A494-4734-AF7B-2ED48ADB3321}" type="parTrans" cxnId="{BFB0A9EE-9969-499E-B27B-E95E8723438A}">
      <dgm:prSet/>
      <dgm:spPr/>
      <dgm:t>
        <a:bodyPr/>
        <a:lstStyle/>
        <a:p>
          <a:endParaRPr lang="en-GB" sz="2000"/>
        </a:p>
      </dgm:t>
    </dgm:pt>
    <dgm:pt modelId="{4A0DBF48-C3F9-41D9-98BE-F670F4F4847E}" type="sibTrans" cxnId="{BFB0A9EE-9969-499E-B27B-E95E8723438A}">
      <dgm:prSet/>
      <dgm:spPr/>
      <dgm:t>
        <a:bodyPr/>
        <a:lstStyle/>
        <a:p>
          <a:endParaRPr lang="en-GB" sz="2000"/>
        </a:p>
      </dgm:t>
    </dgm:pt>
    <dgm:pt modelId="{7BE61493-9BBC-483A-B01E-6C63906F6D2F}" type="pres">
      <dgm:prSet presAssocID="{2ACB68E0-AED2-4E48-A6FA-5E758106397E}" presName="cycle" presStyleCnt="0">
        <dgm:presLayoutVars>
          <dgm:chMax val="1"/>
          <dgm:dir/>
          <dgm:animLvl val="ctr"/>
          <dgm:resizeHandles val="exact"/>
        </dgm:presLayoutVars>
      </dgm:prSet>
      <dgm:spPr/>
      <dgm:t>
        <a:bodyPr/>
        <a:lstStyle/>
        <a:p>
          <a:endParaRPr lang="en-GB"/>
        </a:p>
      </dgm:t>
    </dgm:pt>
    <dgm:pt modelId="{027320DC-C71B-4AFC-BCDB-73BC7D3CFCF8}" type="pres">
      <dgm:prSet presAssocID="{B73BD39E-BCF7-452C-8133-3D18E2290A5D}" presName="centerShape" presStyleLbl="node0" presStyleIdx="0" presStyleCnt="1"/>
      <dgm:spPr/>
      <dgm:t>
        <a:bodyPr/>
        <a:lstStyle/>
        <a:p>
          <a:endParaRPr lang="en-GB"/>
        </a:p>
      </dgm:t>
    </dgm:pt>
    <dgm:pt modelId="{F32879FB-19C0-4D65-BE6C-405A36CDF143}" type="pres">
      <dgm:prSet presAssocID="{BBECD4F7-1B0D-4C7E-ABE9-D6C8445863BD}" presName="parTrans" presStyleLbl="bgSibTrans2D1" presStyleIdx="0" presStyleCnt="3"/>
      <dgm:spPr/>
      <dgm:t>
        <a:bodyPr/>
        <a:lstStyle/>
        <a:p>
          <a:endParaRPr lang="en-GB"/>
        </a:p>
      </dgm:t>
    </dgm:pt>
    <dgm:pt modelId="{12EABECC-928C-4CCD-B447-744C1FF970CE}" type="pres">
      <dgm:prSet presAssocID="{9F5583C2-2040-44D1-9632-FD817182895B}" presName="node" presStyleLbl="node1" presStyleIdx="0" presStyleCnt="3" custScaleX="85400" custScaleY="61000" custRadScaleRad="85690" custRadScaleInc="17355">
        <dgm:presLayoutVars>
          <dgm:bulletEnabled val="1"/>
        </dgm:presLayoutVars>
      </dgm:prSet>
      <dgm:spPr/>
      <dgm:t>
        <a:bodyPr/>
        <a:lstStyle/>
        <a:p>
          <a:endParaRPr lang="en-GB"/>
        </a:p>
      </dgm:t>
    </dgm:pt>
    <dgm:pt modelId="{EEFB77B2-AE19-4715-84F3-6D611A764F8E}" type="pres">
      <dgm:prSet presAssocID="{3F6B7AC2-122F-4CB6-9CC9-8F6421C433B8}" presName="parTrans" presStyleLbl="bgSibTrans2D1" presStyleIdx="1" presStyleCnt="3"/>
      <dgm:spPr/>
      <dgm:t>
        <a:bodyPr/>
        <a:lstStyle/>
        <a:p>
          <a:endParaRPr lang="en-GB"/>
        </a:p>
      </dgm:t>
    </dgm:pt>
    <dgm:pt modelId="{4B4FE61C-F105-4016-BBD0-C7EA1F6A2D79}" type="pres">
      <dgm:prSet presAssocID="{1F4185E7-B7DF-4F08-A572-E4F4DF55EBFC}" presName="node" presStyleLbl="node1" presStyleIdx="1" presStyleCnt="3" custScaleX="85400" custScaleY="61000">
        <dgm:presLayoutVars>
          <dgm:bulletEnabled val="1"/>
        </dgm:presLayoutVars>
      </dgm:prSet>
      <dgm:spPr/>
      <dgm:t>
        <a:bodyPr/>
        <a:lstStyle/>
        <a:p>
          <a:endParaRPr lang="en-GB"/>
        </a:p>
      </dgm:t>
    </dgm:pt>
    <dgm:pt modelId="{E9E7894B-DFCF-481D-B371-F8243613C413}" type="pres">
      <dgm:prSet presAssocID="{872B7D94-A494-4734-AF7B-2ED48ADB3321}" presName="parTrans" presStyleLbl="bgSibTrans2D1" presStyleIdx="2" presStyleCnt="3"/>
      <dgm:spPr/>
      <dgm:t>
        <a:bodyPr/>
        <a:lstStyle/>
        <a:p>
          <a:endParaRPr lang="en-GB"/>
        </a:p>
      </dgm:t>
    </dgm:pt>
    <dgm:pt modelId="{972EE6D5-2958-41D2-AF3E-32D1B912921A}" type="pres">
      <dgm:prSet presAssocID="{12CD2595-FC82-4317-9308-9444562D6FEA}" presName="node" presStyleLbl="node1" presStyleIdx="2" presStyleCnt="3" custScaleX="85400" custScaleY="61000" custRadScaleRad="86517" custRadScaleInc="-16434">
        <dgm:presLayoutVars>
          <dgm:bulletEnabled val="1"/>
        </dgm:presLayoutVars>
      </dgm:prSet>
      <dgm:spPr/>
      <dgm:t>
        <a:bodyPr/>
        <a:lstStyle/>
        <a:p>
          <a:endParaRPr lang="en-GB"/>
        </a:p>
      </dgm:t>
    </dgm:pt>
  </dgm:ptLst>
  <dgm:cxnLst>
    <dgm:cxn modelId="{5228EA26-533C-4736-8179-05A8F659EF11}" type="presOf" srcId="{B73BD39E-BCF7-452C-8133-3D18E2290A5D}" destId="{027320DC-C71B-4AFC-BCDB-73BC7D3CFCF8}" srcOrd="0" destOrd="0" presId="urn:microsoft.com/office/officeart/2005/8/layout/radial4"/>
    <dgm:cxn modelId="{0D2FA70C-5B97-43D4-A0E7-4A5AA7096E7C}" srcId="{B73BD39E-BCF7-452C-8133-3D18E2290A5D}" destId="{1F4185E7-B7DF-4F08-A572-E4F4DF55EBFC}" srcOrd="1" destOrd="0" parTransId="{3F6B7AC2-122F-4CB6-9CC9-8F6421C433B8}" sibTransId="{24C82286-87BB-4F0F-9932-1DF8B294C9EA}"/>
    <dgm:cxn modelId="{EC4BB9DE-6292-4A6B-A37C-69139FE85F91}" type="presOf" srcId="{2ACB68E0-AED2-4E48-A6FA-5E758106397E}" destId="{7BE61493-9BBC-483A-B01E-6C63906F6D2F}" srcOrd="0" destOrd="0" presId="urn:microsoft.com/office/officeart/2005/8/layout/radial4"/>
    <dgm:cxn modelId="{060BD716-7AEA-4F43-8BA0-6C25BE4AEFCE}" type="presOf" srcId="{12CD2595-FC82-4317-9308-9444562D6FEA}" destId="{972EE6D5-2958-41D2-AF3E-32D1B912921A}" srcOrd="0" destOrd="0" presId="urn:microsoft.com/office/officeart/2005/8/layout/radial4"/>
    <dgm:cxn modelId="{A50291C9-6C49-42E1-B7D9-DD897E22D241}" type="presOf" srcId="{1F4185E7-B7DF-4F08-A572-E4F4DF55EBFC}" destId="{4B4FE61C-F105-4016-BBD0-C7EA1F6A2D79}" srcOrd="0" destOrd="0" presId="urn:microsoft.com/office/officeart/2005/8/layout/radial4"/>
    <dgm:cxn modelId="{BFB0A9EE-9969-499E-B27B-E95E8723438A}" srcId="{B73BD39E-BCF7-452C-8133-3D18E2290A5D}" destId="{12CD2595-FC82-4317-9308-9444562D6FEA}" srcOrd="2" destOrd="0" parTransId="{872B7D94-A494-4734-AF7B-2ED48ADB3321}" sibTransId="{4A0DBF48-C3F9-41D9-98BE-F670F4F4847E}"/>
    <dgm:cxn modelId="{7459780F-CEA8-45F4-9158-79CEBBC54733}" type="presOf" srcId="{BBECD4F7-1B0D-4C7E-ABE9-D6C8445863BD}" destId="{F32879FB-19C0-4D65-BE6C-405A36CDF143}" srcOrd="0" destOrd="0" presId="urn:microsoft.com/office/officeart/2005/8/layout/radial4"/>
    <dgm:cxn modelId="{87C25BAE-5112-47DE-8E51-AC6D2257E49A}" srcId="{2ACB68E0-AED2-4E48-A6FA-5E758106397E}" destId="{B73BD39E-BCF7-452C-8133-3D18E2290A5D}" srcOrd="0" destOrd="0" parTransId="{405F10B4-C16C-4EDE-8332-D0B23343D266}" sibTransId="{B9765A22-B3AA-470C-9D29-4BF5440A550A}"/>
    <dgm:cxn modelId="{B0CC6C5A-E037-42D6-A0A3-AF8CC8BED973}" type="presOf" srcId="{3F6B7AC2-122F-4CB6-9CC9-8F6421C433B8}" destId="{EEFB77B2-AE19-4715-84F3-6D611A764F8E}" srcOrd="0" destOrd="0" presId="urn:microsoft.com/office/officeart/2005/8/layout/radial4"/>
    <dgm:cxn modelId="{66B2AFEB-9287-4D33-908B-D2BBF4B353E0}" type="presOf" srcId="{872B7D94-A494-4734-AF7B-2ED48ADB3321}" destId="{E9E7894B-DFCF-481D-B371-F8243613C413}" srcOrd="0" destOrd="0" presId="urn:microsoft.com/office/officeart/2005/8/layout/radial4"/>
    <dgm:cxn modelId="{C9716A3C-6EB0-49D6-AC22-4E78ADBFB66D}" srcId="{B73BD39E-BCF7-452C-8133-3D18E2290A5D}" destId="{9F5583C2-2040-44D1-9632-FD817182895B}" srcOrd="0" destOrd="0" parTransId="{BBECD4F7-1B0D-4C7E-ABE9-D6C8445863BD}" sibTransId="{4FB3BFB7-EA4A-4116-9C24-03C68D92C555}"/>
    <dgm:cxn modelId="{08815C3A-154C-4E81-BE35-199B6933DE83}" type="presOf" srcId="{9F5583C2-2040-44D1-9632-FD817182895B}" destId="{12EABECC-928C-4CCD-B447-744C1FF970CE}" srcOrd="0" destOrd="0" presId="urn:microsoft.com/office/officeart/2005/8/layout/radial4"/>
    <dgm:cxn modelId="{7EEDB75A-80CA-468A-BEE9-444A685BF9F7}" type="presParOf" srcId="{7BE61493-9BBC-483A-B01E-6C63906F6D2F}" destId="{027320DC-C71B-4AFC-BCDB-73BC7D3CFCF8}" srcOrd="0" destOrd="0" presId="urn:microsoft.com/office/officeart/2005/8/layout/radial4"/>
    <dgm:cxn modelId="{5FC2DFAF-946C-4D66-B9ED-1D1F2D959C93}" type="presParOf" srcId="{7BE61493-9BBC-483A-B01E-6C63906F6D2F}" destId="{F32879FB-19C0-4D65-BE6C-405A36CDF143}" srcOrd="1" destOrd="0" presId="urn:microsoft.com/office/officeart/2005/8/layout/radial4"/>
    <dgm:cxn modelId="{840BDA55-706A-4C04-B152-24C31088C4E9}" type="presParOf" srcId="{7BE61493-9BBC-483A-B01E-6C63906F6D2F}" destId="{12EABECC-928C-4CCD-B447-744C1FF970CE}" srcOrd="2" destOrd="0" presId="urn:microsoft.com/office/officeart/2005/8/layout/radial4"/>
    <dgm:cxn modelId="{A8A39C47-59BD-4709-AAE2-05A8FD5B23EE}" type="presParOf" srcId="{7BE61493-9BBC-483A-B01E-6C63906F6D2F}" destId="{EEFB77B2-AE19-4715-84F3-6D611A764F8E}" srcOrd="3" destOrd="0" presId="urn:microsoft.com/office/officeart/2005/8/layout/radial4"/>
    <dgm:cxn modelId="{DAFF32B3-F929-464F-ADF0-B9F1C00C8E92}" type="presParOf" srcId="{7BE61493-9BBC-483A-B01E-6C63906F6D2F}" destId="{4B4FE61C-F105-4016-BBD0-C7EA1F6A2D79}" srcOrd="4" destOrd="0" presId="urn:microsoft.com/office/officeart/2005/8/layout/radial4"/>
    <dgm:cxn modelId="{793F1622-2903-4645-8109-5F457EE7DEAC}" type="presParOf" srcId="{7BE61493-9BBC-483A-B01E-6C63906F6D2F}" destId="{E9E7894B-DFCF-481D-B371-F8243613C413}" srcOrd="5" destOrd="0" presId="urn:microsoft.com/office/officeart/2005/8/layout/radial4"/>
    <dgm:cxn modelId="{42285122-DAE8-4E2A-AB5D-BFB272E92A41}" type="presParOf" srcId="{7BE61493-9BBC-483A-B01E-6C63906F6D2F}" destId="{972EE6D5-2958-41D2-AF3E-32D1B912921A}"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CB68E0-AED2-4E48-A6FA-5E758106397E}" type="doc">
      <dgm:prSet loTypeId="urn:microsoft.com/office/officeart/2005/8/layout/radial4" loCatId="relationship" qsTypeId="urn:microsoft.com/office/officeart/2005/8/quickstyle/simple1" qsCatId="simple" csTypeId="urn:microsoft.com/office/officeart/2005/8/colors/accent2_2" csCatId="accent2" phldr="1"/>
      <dgm:spPr/>
      <dgm:t>
        <a:bodyPr/>
        <a:lstStyle/>
        <a:p>
          <a:endParaRPr lang="en-GB"/>
        </a:p>
      </dgm:t>
    </dgm:pt>
    <dgm:pt modelId="{B73BD39E-BCF7-452C-8133-3D18E2290A5D}">
      <dgm:prSet phldrT="[Text]" custT="1"/>
      <dgm:spPr>
        <a:noFill/>
      </dgm:spPr>
      <dgm:t>
        <a:bodyPr/>
        <a:lstStyle/>
        <a:p>
          <a:r>
            <a:rPr lang="en-GB" sz="2000" dirty="0" smtClean="0"/>
            <a:t> </a:t>
          </a:r>
          <a:endParaRPr lang="en-GB" sz="2000" dirty="0"/>
        </a:p>
      </dgm:t>
    </dgm:pt>
    <dgm:pt modelId="{405F10B4-C16C-4EDE-8332-D0B23343D266}" type="parTrans" cxnId="{87C25BAE-5112-47DE-8E51-AC6D2257E49A}">
      <dgm:prSet/>
      <dgm:spPr/>
      <dgm:t>
        <a:bodyPr/>
        <a:lstStyle/>
        <a:p>
          <a:endParaRPr lang="en-GB" sz="2000"/>
        </a:p>
      </dgm:t>
    </dgm:pt>
    <dgm:pt modelId="{B9765A22-B3AA-470C-9D29-4BF5440A550A}" type="sibTrans" cxnId="{87C25BAE-5112-47DE-8E51-AC6D2257E49A}">
      <dgm:prSet/>
      <dgm:spPr/>
      <dgm:t>
        <a:bodyPr/>
        <a:lstStyle/>
        <a:p>
          <a:endParaRPr lang="en-GB" sz="2000"/>
        </a:p>
      </dgm:t>
    </dgm:pt>
    <dgm:pt modelId="{9F5583C2-2040-44D1-9632-FD817182895B}">
      <dgm:prSet phldrT="[Tex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GB" sz="2000" dirty="0" smtClean="0"/>
            <a:t>Re-purposed agents</a:t>
          </a:r>
          <a:endParaRPr lang="en-GB" sz="2000" dirty="0"/>
        </a:p>
      </dgm:t>
    </dgm:pt>
    <dgm:pt modelId="{BBECD4F7-1B0D-4C7E-ABE9-D6C8445863BD}" type="parTrans" cxnId="{C9716A3C-6EB0-49D6-AC22-4E78ADBFB66D}">
      <dgm:prSet/>
      <dgm:spPr/>
      <dgm:t>
        <a:bodyPr/>
        <a:lstStyle/>
        <a:p>
          <a:endParaRPr lang="en-GB" sz="2000"/>
        </a:p>
      </dgm:t>
    </dgm:pt>
    <dgm:pt modelId="{4FB3BFB7-EA4A-4116-9C24-03C68D92C555}" type="sibTrans" cxnId="{C9716A3C-6EB0-49D6-AC22-4E78ADBFB66D}">
      <dgm:prSet/>
      <dgm:spPr/>
      <dgm:t>
        <a:bodyPr/>
        <a:lstStyle/>
        <a:p>
          <a:endParaRPr lang="en-GB" sz="2000"/>
        </a:p>
      </dgm:t>
    </dgm:pt>
    <dgm:pt modelId="{1F4185E7-B7DF-4F08-A572-E4F4DF55EBFC}">
      <dgm:prSet phldrT="[Text]" custT="1"/>
      <dgm:spPr/>
      <dgm:t>
        <a:bodyPr/>
        <a:lstStyle/>
        <a:p>
          <a:r>
            <a:rPr lang="en-GB" sz="2000" dirty="0" smtClean="0"/>
            <a:t>Novel targets</a:t>
          </a:r>
          <a:endParaRPr lang="en-GB" sz="2000" dirty="0"/>
        </a:p>
      </dgm:t>
    </dgm:pt>
    <dgm:pt modelId="{3F6B7AC2-122F-4CB6-9CC9-8F6421C433B8}" type="parTrans" cxnId="{0D2FA70C-5B97-43D4-A0E7-4A5AA7096E7C}">
      <dgm:prSet/>
      <dgm:spPr>
        <a:solidFill>
          <a:schemeClr val="bg1"/>
        </a:solidFill>
        <a:ln>
          <a:solidFill>
            <a:schemeClr val="bg1"/>
          </a:solidFill>
        </a:ln>
      </dgm:spPr>
      <dgm:t>
        <a:bodyPr/>
        <a:lstStyle/>
        <a:p>
          <a:endParaRPr lang="en-GB" sz="2000"/>
        </a:p>
      </dgm:t>
    </dgm:pt>
    <dgm:pt modelId="{24C82286-87BB-4F0F-9932-1DF8B294C9EA}" type="sibTrans" cxnId="{0D2FA70C-5B97-43D4-A0E7-4A5AA7096E7C}">
      <dgm:prSet/>
      <dgm:spPr/>
      <dgm:t>
        <a:bodyPr/>
        <a:lstStyle/>
        <a:p>
          <a:endParaRPr lang="en-GB" sz="2000"/>
        </a:p>
      </dgm:t>
    </dgm:pt>
    <dgm:pt modelId="{12CD2595-FC82-4317-9308-9444562D6FEA}">
      <dgm:prSet phldrT="[Text]" custT="1"/>
      <dgm:spPr/>
      <dgm:t>
        <a:bodyPr/>
        <a:lstStyle/>
        <a:p>
          <a:r>
            <a:rPr lang="en-GB" sz="2000" dirty="0" smtClean="0"/>
            <a:t>Novel agents</a:t>
          </a:r>
          <a:endParaRPr lang="en-GB" sz="2000" dirty="0"/>
        </a:p>
      </dgm:t>
    </dgm:pt>
    <dgm:pt modelId="{872B7D94-A494-4734-AF7B-2ED48ADB3321}" type="parTrans" cxnId="{BFB0A9EE-9969-499E-B27B-E95E8723438A}">
      <dgm:prSet/>
      <dgm:spPr/>
      <dgm:t>
        <a:bodyPr/>
        <a:lstStyle/>
        <a:p>
          <a:endParaRPr lang="en-GB" sz="2000"/>
        </a:p>
      </dgm:t>
    </dgm:pt>
    <dgm:pt modelId="{4A0DBF48-C3F9-41D9-98BE-F670F4F4847E}" type="sibTrans" cxnId="{BFB0A9EE-9969-499E-B27B-E95E8723438A}">
      <dgm:prSet/>
      <dgm:spPr/>
      <dgm:t>
        <a:bodyPr/>
        <a:lstStyle/>
        <a:p>
          <a:endParaRPr lang="en-GB" sz="2000"/>
        </a:p>
      </dgm:t>
    </dgm:pt>
    <dgm:pt modelId="{7BE61493-9BBC-483A-B01E-6C63906F6D2F}" type="pres">
      <dgm:prSet presAssocID="{2ACB68E0-AED2-4E48-A6FA-5E758106397E}" presName="cycle" presStyleCnt="0">
        <dgm:presLayoutVars>
          <dgm:chMax val="1"/>
          <dgm:dir/>
          <dgm:animLvl val="ctr"/>
          <dgm:resizeHandles val="exact"/>
        </dgm:presLayoutVars>
      </dgm:prSet>
      <dgm:spPr/>
      <dgm:t>
        <a:bodyPr/>
        <a:lstStyle/>
        <a:p>
          <a:endParaRPr lang="en-GB"/>
        </a:p>
      </dgm:t>
    </dgm:pt>
    <dgm:pt modelId="{027320DC-C71B-4AFC-BCDB-73BC7D3CFCF8}" type="pres">
      <dgm:prSet presAssocID="{B73BD39E-BCF7-452C-8133-3D18E2290A5D}" presName="centerShape" presStyleLbl="node0" presStyleIdx="0" presStyleCnt="1"/>
      <dgm:spPr/>
      <dgm:t>
        <a:bodyPr/>
        <a:lstStyle/>
        <a:p>
          <a:endParaRPr lang="en-GB"/>
        </a:p>
      </dgm:t>
    </dgm:pt>
    <dgm:pt modelId="{F32879FB-19C0-4D65-BE6C-405A36CDF143}" type="pres">
      <dgm:prSet presAssocID="{BBECD4F7-1B0D-4C7E-ABE9-D6C8445863BD}" presName="parTrans" presStyleLbl="bgSibTrans2D1" presStyleIdx="0" presStyleCnt="3" custAng="20393639" custScaleX="261160" custLinFactY="8326" custLinFactNeighborX="72493" custLinFactNeighborY="100000" custRadScaleRad="12830"/>
      <dgm:spPr/>
      <dgm:t>
        <a:bodyPr/>
        <a:lstStyle/>
        <a:p>
          <a:endParaRPr lang="en-GB"/>
        </a:p>
      </dgm:t>
    </dgm:pt>
    <dgm:pt modelId="{12EABECC-928C-4CCD-B447-744C1FF970CE}" type="pres">
      <dgm:prSet presAssocID="{9F5583C2-2040-44D1-9632-FD817182895B}" presName="node" presStyleLbl="node1" presStyleIdx="0" presStyleCnt="3" custScaleX="97600" custScaleY="61000" custRadScaleRad="88197" custRadScaleInc="9280">
        <dgm:presLayoutVars>
          <dgm:bulletEnabled val="1"/>
        </dgm:presLayoutVars>
      </dgm:prSet>
      <dgm:spPr/>
      <dgm:t>
        <a:bodyPr/>
        <a:lstStyle/>
        <a:p>
          <a:endParaRPr lang="en-GB"/>
        </a:p>
      </dgm:t>
    </dgm:pt>
    <dgm:pt modelId="{EEFB77B2-AE19-4715-84F3-6D611A764F8E}" type="pres">
      <dgm:prSet presAssocID="{3F6B7AC2-122F-4CB6-9CC9-8F6421C433B8}" presName="parTrans" presStyleLbl="bgSibTrans2D1" presStyleIdx="1" presStyleCnt="3" custAng="5400000" custFlipVert="1" custScaleX="71675" custScaleY="35801" custLinFactY="13371" custLinFactNeighborX="31463" custLinFactNeighborY="100000"/>
      <dgm:spPr>
        <a:prstGeom prst="bentArrow">
          <a:avLst/>
        </a:prstGeom>
      </dgm:spPr>
      <dgm:t>
        <a:bodyPr/>
        <a:lstStyle/>
        <a:p>
          <a:endParaRPr lang="en-GB"/>
        </a:p>
      </dgm:t>
    </dgm:pt>
    <dgm:pt modelId="{4B4FE61C-F105-4016-BBD0-C7EA1F6A2D79}" type="pres">
      <dgm:prSet presAssocID="{1F4185E7-B7DF-4F08-A572-E4F4DF55EBFC}" presName="node" presStyleLbl="node1" presStyleIdx="1" presStyleCnt="3" custScaleX="97600" custScaleY="61000">
        <dgm:presLayoutVars>
          <dgm:bulletEnabled val="1"/>
        </dgm:presLayoutVars>
      </dgm:prSet>
      <dgm:spPr/>
      <dgm:t>
        <a:bodyPr/>
        <a:lstStyle/>
        <a:p>
          <a:endParaRPr lang="en-GB"/>
        </a:p>
      </dgm:t>
    </dgm:pt>
    <dgm:pt modelId="{E9E7894B-DFCF-481D-B371-F8243613C413}" type="pres">
      <dgm:prSet presAssocID="{872B7D94-A494-4734-AF7B-2ED48ADB3321}" presName="parTrans" presStyleLbl="bgSibTrans2D1" presStyleIdx="2" presStyleCnt="3" custAng="16159860" custLinFactNeighborX="26448" custLinFactNeighborY="50380" custRadScaleRad="30975" custRadScaleInc="-2147483648"/>
      <dgm:spPr/>
      <dgm:t>
        <a:bodyPr/>
        <a:lstStyle/>
        <a:p>
          <a:endParaRPr lang="en-GB"/>
        </a:p>
      </dgm:t>
    </dgm:pt>
    <dgm:pt modelId="{972EE6D5-2958-41D2-AF3E-32D1B912921A}" type="pres">
      <dgm:prSet presAssocID="{12CD2595-FC82-4317-9308-9444562D6FEA}" presName="node" presStyleLbl="node1" presStyleIdx="2" presStyleCnt="3" custScaleX="97600" custScaleY="61000" custRadScaleRad="87786" custRadScaleInc="-9661">
        <dgm:presLayoutVars>
          <dgm:bulletEnabled val="1"/>
        </dgm:presLayoutVars>
      </dgm:prSet>
      <dgm:spPr/>
      <dgm:t>
        <a:bodyPr/>
        <a:lstStyle/>
        <a:p>
          <a:endParaRPr lang="en-GB"/>
        </a:p>
      </dgm:t>
    </dgm:pt>
  </dgm:ptLst>
  <dgm:cxnLst>
    <dgm:cxn modelId="{DB682C92-4165-4D28-B2DC-69CA9505E63E}" type="presOf" srcId="{2ACB68E0-AED2-4E48-A6FA-5E758106397E}" destId="{7BE61493-9BBC-483A-B01E-6C63906F6D2F}" srcOrd="0" destOrd="0" presId="urn:microsoft.com/office/officeart/2005/8/layout/radial4"/>
    <dgm:cxn modelId="{646F286D-4560-478D-9ECA-6366ADAD67FA}" type="presOf" srcId="{1F4185E7-B7DF-4F08-A572-E4F4DF55EBFC}" destId="{4B4FE61C-F105-4016-BBD0-C7EA1F6A2D79}" srcOrd="0" destOrd="0" presId="urn:microsoft.com/office/officeart/2005/8/layout/radial4"/>
    <dgm:cxn modelId="{CD28B35E-139C-47B2-B3F4-211C24220D07}" type="presOf" srcId="{B73BD39E-BCF7-452C-8133-3D18E2290A5D}" destId="{027320DC-C71B-4AFC-BCDB-73BC7D3CFCF8}" srcOrd="0" destOrd="0" presId="urn:microsoft.com/office/officeart/2005/8/layout/radial4"/>
    <dgm:cxn modelId="{0D2FA70C-5B97-43D4-A0E7-4A5AA7096E7C}" srcId="{B73BD39E-BCF7-452C-8133-3D18E2290A5D}" destId="{1F4185E7-B7DF-4F08-A572-E4F4DF55EBFC}" srcOrd="1" destOrd="0" parTransId="{3F6B7AC2-122F-4CB6-9CC9-8F6421C433B8}" sibTransId="{24C82286-87BB-4F0F-9932-1DF8B294C9EA}"/>
    <dgm:cxn modelId="{BFB0A9EE-9969-499E-B27B-E95E8723438A}" srcId="{B73BD39E-BCF7-452C-8133-3D18E2290A5D}" destId="{12CD2595-FC82-4317-9308-9444562D6FEA}" srcOrd="2" destOrd="0" parTransId="{872B7D94-A494-4734-AF7B-2ED48ADB3321}" sibTransId="{4A0DBF48-C3F9-41D9-98BE-F670F4F4847E}"/>
    <dgm:cxn modelId="{4F678C09-4B29-49D5-8B0A-94375A83879F}" type="presOf" srcId="{3F6B7AC2-122F-4CB6-9CC9-8F6421C433B8}" destId="{EEFB77B2-AE19-4715-84F3-6D611A764F8E}" srcOrd="0" destOrd="0" presId="urn:microsoft.com/office/officeart/2005/8/layout/radial4"/>
    <dgm:cxn modelId="{C9716A3C-6EB0-49D6-AC22-4E78ADBFB66D}" srcId="{B73BD39E-BCF7-452C-8133-3D18E2290A5D}" destId="{9F5583C2-2040-44D1-9632-FD817182895B}" srcOrd="0" destOrd="0" parTransId="{BBECD4F7-1B0D-4C7E-ABE9-D6C8445863BD}" sibTransId="{4FB3BFB7-EA4A-4116-9C24-03C68D92C555}"/>
    <dgm:cxn modelId="{87C25BAE-5112-47DE-8E51-AC6D2257E49A}" srcId="{2ACB68E0-AED2-4E48-A6FA-5E758106397E}" destId="{B73BD39E-BCF7-452C-8133-3D18E2290A5D}" srcOrd="0" destOrd="0" parTransId="{405F10B4-C16C-4EDE-8332-D0B23343D266}" sibTransId="{B9765A22-B3AA-470C-9D29-4BF5440A550A}"/>
    <dgm:cxn modelId="{1E0D5965-DF3A-4823-BD55-1550AB89D420}" type="presOf" srcId="{872B7D94-A494-4734-AF7B-2ED48ADB3321}" destId="{E9E7894B-DFCF-481D-B371-F8243613C413}" srcOrd="0" destOrd="0" presId="urn:microsoft.com/office/officeart/2005/8/layout/radial4"/>
    <dgm:cxn modelId="{8689BC21-7E2A-44CA-A18B-5EBEE132923C}" type="presOf" srcId="{BBECD4F7-1B0D-4C7E-ABE9-D6C8445863BD}" destId="{F32879FB-19C0-4D65-BE6C-405A36CDF143}" srcOrd="0" destOrd="0" presId="urn:microsoft.com/office/officeart/2005/8/layout/radial4"/>
    <dgm:cxn modelId="{605CEB5B-8FFE-45B7-B35D-018002F2079E}" type="presOf" srcId="{12CD2595-FC82-4317-9308-9444562D6FEA}" destId="{972EE6D5-2958-41D2-AF3E-32D1B912921A}" srcOrd="0" destOrd="0" presId="urn:microsoft.com/office/officeart/2005/8/layout/radial4"/>
    <dgm:cxn modelId="{93983315-1133-4844-BB6E-7D7105C18BDF}" type="presOf" srcId="{9F5583C2-2040-44D1-9632-FD817182895B}" destId="{12EABECC-928C-4CCD-B447-744C1FF970CE}" srcOrd="0" destOrd="0" presId="urn:microsoft.com/office/officeart/2005/8/layout/radial4"/>
    <dgm:cxn modelId="{A4C2DA80-CCD5-4E8E-A485-4086BBA266B5}" type="presParOf" srcId="{7BE61493-9BBC-483A-B01E-6C63906F6D2F}" destId="{027320DC-C71B-4AFC-BCDB-73BC7D3CFCF8}" srcOrd="0" destOrd="0" presId="urn:microsoft.com/office/officeart/2005/8/layout/radial4"/>
    <dgm:cxn modelId="{552D4D4B-4D57-440B-8B95-81C197A0EB23}" type="presParOf" srcId="{7BE61493-9BBC-483A-B01E-6C63906F6D2F}" destId="{F32879FB-19C0-4D65-BE6C-405A36CDF143}" srcOrd="1" destOrd="0" presId="urn:microsoft.com/office/officeart/2005/8/layout/radial4"/>
    <dgm:cxn modelId="{7D9B932C-3994-4E80-B96A-8D8313E76F58}" type="presParOf" srcId="{7BE61493-9BBC-483A-B01E-6C63906F6D2F}" destId="{12EABECC-928C-4CCD-B447-744C1FF970CE}" srcOrd="2" destOrd="0" presId="urn:microsoft.com/office/officeart/2005/8/layout/radial4"/>
    <dgm:cxn modelId="{3019FF11-BDA8-466B-AE37-3614726A9482}" type="presParOf" srcId="{7BE61493-9BBC-483A-B01E-6C63906F6D2F}" destId="{EEFB77B2-AE19-4715-84F3-6D611A764F8E}" srcOrd="3" destOrd="0" presId="urn:microsoft.com/office/officeart/2005/8/layout/radial4"/>
    <dgm:cxn modelId="{2A331DA9-42A6-4662-B1CA-E7687FC538B6}" type="presParOf" srcId="{7BE61493-9BBC-483A-B01E-6C63906F6D2F}" destId="{4B4FE61C-F105-4016-BBD0-C7EA1F6A2D79}" srcOrd="4" destOrd="0" presId="urn:microsoft.com/office/officeart/2005/8/layout/radial4"/>
    <dgm:cxn modelId="{2E142DF2-89E4-4AEE-A16A-C7FE75930964}" type="presParOf" srcId="{7BE61493-9BBC-483A-B01E-6C63906F6D2F}" destId="{E9E7894B-DFCF-481D-B371-F8243613C413}" srcOrd="5" destOrd="0" presId="urn:microsoft.com/office/officeart/2005/8/layout/radial4"/>
    <dgm:cxn modelId="{68D09FA9-5A73-4962-ABA7-236F3D32CA8D}" type="presParOf" srcId="{7BE61493-9BBC-483A-B01E-6C63906F6D2F}" destId="{972EE6D5-2958-41D2-AF3E-32D1B912921A}" srcOrd="6" destOrd="0" presId="urn:microsoft.com/office/officeart/2005/8/layout/radial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EC31BF-825C-4318-B05B-DFB99B4A6648}" type="doc">
      <dgm:prSet loTypeId="urn:microsoft.com/office/officeart/2005/8/layout/chevron1" loCatId="process" qsTypeId="urn:microsoft.com/office/officeart/2005/8/quickstyle/simple1" qsCatId="simple" csTypeId="urn:microsoft.com/office/officeart/2005/8/colors/accent1_2" csCatId="accent1" phldr="1"/>
      <dgm:spPr/>
    </dgm:pt>
    <dgm:pt modelId="{8622195C-5ED4-4AAB-B41C-9E7E904BD60B}">
      <dgm:prSet phldrT="[Text]"/>
      <dgm:spPr/>
      <dgm:t>
        <a:bodyPr/>
        <a:lstStyle/>
        <a:p>
          <a:r>
            <a:rPr lang="en-GB" dirty="0" smtClean="0"/>
            <a:t> </a:t>
          </a:r>
          <a:endParaRPr lang="en-GB" dirty="0"/>
        </a:p>
      </dgm:t>
    </dgm:pt>
    <dgm:pt modelId="{C26620C2-51F4-4E75-9968-978FB1F22423}" type="parTrans" cxnId="{77FB1587-BDE2-432A-A7F2-DF5E6256886B}">
      <dgm:prSet/>
      <dgm:spPr/>
      <dgm:t>
        <a:bodyPr/>
        <a:lstStyle/>
        <a:p>
          <a:endParaRPr lang="en-GB"/>
        </a:p>
      </dgm:t>
    </dgm:pt>
    <dgm:pt modelId="{C4C037F5-DBD2-4747-BCEE-9DBF18C858A2}" type="sibTrans" cxnId="{77FB1587-BDE2-432A-A7F2-DF5E6256886B}">
      <dgm:prSet/>
      <dgm:spPr/>
      <dgm:t>
        <a:bodyPr/>
        <a:lstStyle/>
        <a:p>
          <a:endParaRPr lang="en-GB"/>
        </a:p>
      </dgm:t>
    </dgm:pt>
    <dgm:pt modelId="{C9962D54-DF51-40EF-B752-C5E15520D9CC}">
      <dgm:prSet phldrT="[Text]"/>
      <dgm:spPr/>
      <dgm:t>
        <a:bodyPr/>
        <a:lstStyle/>
        <a:p>
          <a:r>
            <a:rPr lang="en-GB" dirty="0" smtClean="0"/>
            <a:t> </a:t>
          </a:r>
          <a:endParaRPr lang="en-GB" dirty="0"/>
        </a:p>
      </dgm:t>
    </dgm:pt>
    <dgm:pt modelId="{DB04A2D8-4A1D-467C-8018-BA8A528F0166}" type="parTrans" cxnId="{1A9C3FD8-1F3E-4B24-BF18-E6F38CC189FB}">
      <dgm:prSet/>
      <dgm:spPr/>
      <dgm:t>
        <a:bodyPr/>
        <a:lstStyle/>
        <a:p>
          <a:endParaRPr lang="en-GB"/>
        </a:p>
      </dgm:t>
    </dgm:pt>
    <dgm:pt modelId="{6693F0B3-C3FE-4260-A5DF-B8B2AF49BBB9}" type="sibTrans" cxnId="{1A9C3FD8-1F3E-4B24-BF18-E6F38CC189FB}">
      <dgm:prSet/>
      <dgm:spPr/>
      <dgm:t>
        <a:bodyPr/>
        <a:lstStyle/>
        <a:p>
          <a:endParaRPr lang="en-GB"/>
        </a:p>
      </dgm:t>
    </dgm:pt>
    <dgm:pt modelId="{B6497BCB-89CF-484D-B0F1-221DBD3CB963}">
      <dgm:prSet phldrT="[Text]"/>
      <dgm:spPr/>
      <dgm:t>
        <a:bodyPr/>
        <a:lstStyle/>
        <a:p>
          <a:r>
            <a:rPr lang="en-GB" dirty="0" smtClean="0"/>
            <a:t> </a:t>
          </a:r>
          <a:endParaRPr lang="en-GB" dirty="0"/>
        </a:p>
      </dgm:t>
    </dgm:pt>
    <dgm:pt modelId="{5C95D4D9-2433-419B-8058-0279FD749C3E}" type="parTrans" cxnId="{7439C6AD-6871-4CE3-B8E0-8DCB3A561EFC}">
      <dgm:prSet/>
      <dgm:spPr/>
      <dgm:t>
        <a:bodyPr/>
        <a:lstStyle/>
        <a:p>
          <a:endParaRPr lang="en-GB"/>
        </a:p>
      </dgm:t>
    </dgm:pt>
    <dgm:pt modelId="{4355789E-5366-4890-BC13-375C931A708B}" type="sibTrans" cxnId="{7439C6AD-6871-4CE3-B8E0-8DCB3A561EFC}">
      <dgm:prSet/>
      <dgm:spPr/>
      <dgm:t>
        <a:bodyPr/>
        <a:lstStyle/>
        <a:p>
          <a:endParaRPr lang="en-GB"/>
        </a:p>
      </dgm:t>
    </dgm:pt>
    <dgm:pt modelId="{B337A9E7-C340-44CD-8585-839E42447018}">
      <dgm:prSet/>
      <dgm:spPr/>
      <dgm:t>
        <a:bodyPr/>
        <a:lstStyle/>
        <a:p>
          <a:endParaRPr lang="en-GB"/>
        </a:p>
      </dgm:t>
    </dgm:pt>
    <dgm:pt modelId="{A7B97F31-1D28-44E0-9C59-83CF814E7417}" type="parTrans" cxnId="{60D0730E-793C-4946-8930-E4556D897EA9}">
      <dgm:prSet/>
      <dgm:spPr/>
      <dgm:t>
        <a:bodyPr/>
        <a:lstStyle/>
        <a:p>
          <a:endParaRPr lang="en-GB"/>
        </a:p>
      </dgm:t>
    </dgm:pt>
    <dgm:pt modelId="{347989C5-B071-41A4-966F-029FA66DC774}" type="sibTrans" cxnId="{60D0730E-793C-4946-8930-E4556D897EA9}">
      <dgm:prSet/>
      <dgm:spPr/>
      <dgm:t>
        <a:bodyPr/>
        <a:lstStyle/>
        <a:p>
          <a:endParaRPr lang="en-GB"/>
        </a:p>
      </dgm:t>
    </dgm:pt>
    <dgm:pt modelId="{028C51EF-4147-4AA3-AEA4-6A48A9211F25}">
      <dgm:prSet/>
      <dgm:spPr/>
      <dgm:t>
        <a:bodyPr/>
        <a:lstStyle/>
        <a:p>
          <a:endParaRPr lang="en-GB"/>
        </a:p>
      </dgm:t>
    </dgm:pt>
    <dgm:pt modelId="{1B570A58-62EB-4EC1-9A21-025C27CA3876}" type="parTrans" cxnId="{AF128A02-319D-49A2-8E73-2CFEFF75FD0B}">
      <dgm:prSet/>
      <dgm:spPr/>
      <dgm:t>
        <a:bodyPr/>
        <a:lstStyle/>
        <a:p>
          <a:endParaRPr lang="en-GB"/>
        </a:p>
      </dgm:t>
    </dgm:pt>
    <dgm:pt modelId="{8BDE044F-2365-45F6-8C73-05BD1CA30290}" type="sibTrans" cxnId="{AF128A02-319D-49A2-8E73-2CFEFF75FD0B}">
      <dgm:prSet/>
      <dgm:spPr/>
      <dgm:t>
        <a:bodyPr/>
        <a:lstStyle/>
        <a:p>
          <a:endParaRPr lang="en-GB"/>
        </a:p>
      </dgm:t>
    </dgm:pt>
    <dgm:pt modelId="{19465E7A-B7C7-4009-90D6-2E09BB6072BA}">
      <dgm:prSet/>
      <dgm:spPr/>
      <dgm:t>
        <a:bodyPr/>
        <a:lstStyle/>
        <a:p>
          <a:endParaRPr lang="en-GB"/>
        </a:p>
      </dgm:t>
    </dgm:pt>
    <dgm:pt modelId="{BB36DBD8-3139-4CDE-8B3F-AB0051DAE0D0}" type="parTrans" cxnId="{2ACB68B9-440C-4A21-BFE6-C385AFEBF941}">
      <dgm:prSet/>
      <dgm:spPr/>
      <dgm:t>
        <a:bodyPr/>
        <a:lstStyle/>
        <a:p>
          <a:endParaRPr lang="en-GB"/>
        </a:p>
      </dgm:t>
    </dgm:pt>
    <dgm:pt modelId="{7AC96173-F4B7-45FA-930E-B9F2C2F5E112}" type="sibTrans" cxnId="{2ACB68B9-440C-4A21-BFE6-C385AFEBF941}">
      <dgm:prSet/>
      <dgm:spPr/>
      <dgm:t>
        <a:bodyPr/>
        <a:lstStyle/>
        <a:p>
          <a:endParaRPr lang="en-GB"/>
        </a:p>
      </dgm:t>
    </dgm:pt>
    <dgm:pt modelId="{0A96D16E-3E29-4143-A22E-FA54D6A6915F}">
      <dgm:prSet/>
      <dgm:spPr/>
      <dgm:t>
        <a:bodyPr/>
        <a:lstStyle/>
        <a:p>
          <a:endParaRPr lang="en-GB"/>
        </a:p>
      </dgm:t>
    </dgm:pt>
    <dgm:pt modelId="{60947E16-8350-459C-BEFD-D1B12E15C57E}" type="parTrans" cxnId="{4CDED242-749A-4183-8C6E-973DC0B1EE54}">
      <dgm:prSet/>
      <dgm:spPr/>
      <dgm:t>
        <a:bodyPr/>
        <a:lstStyle/>
        <a:p>
          <a:endParaRPr lang="en-GB"/>
        </a:p>
      </dgm:t>
    </dgm:pt>
    <dgm:pt modelId="{A730195C-7FCD-438F-B7C0-5CF9B8612E81}" type="sibTrans" cxnId="{4CDED242-749A-4183-8C6E-973DC0B1EE54}">
      <dgm:prSet/>
      <dgm:spPr/>
      <dgm:t>
        <a:bodyPr/>
        <a:lstStyle/>
        <a:p>
          <a:endParaRPr lang="en-GB"/>
        </a:p>
      </dgm:t>
    </dgm:pt>
    <dgm:pt modelId="{178322E0-3FC4-4D25-BD6D-8D78B15FB221}">
      <dgm:prSet/>
      <dgm:spPr/>
      <dgm:t>
        <a:bodyPr/>
        <a:lstStyle/>
        <a:p>
          <a:endParaRPr lang="en-GB"/>
        </a:p>
      </dgm:t>
    </dgm:pt>
    <dgm:pt modelId="{1B3A3CC5-5643-4186-B630-20A7B762DA96}" type="parTrans" cxnId="{55601C8F-F80B-4151-968E-7F88F6EF33AA}">
      <dgm:prSet/>
      <dgm:spPr/>
      <dgm:t>
        <a:bodyPr/>
        <a:lstStyle/>
        <a:p>
          <a:endParaRPr lang="en-GB"/>
        </a:p>
      </dgm:t>
    </dgm:pt>
    <dgm:pt modelId="{D34721A2-F379-451B-89A4-B4C59E1C6E88}" type="sibTrans" cxnId="{55601C8F-F80B-4151-968E-7F88F6EF33AA}">
      <dgm:prSet/>
      <dgm:spPr/>
      <dgm:t>
        <a:bodyPr/>
        <a:lstStyle/>
        <a:p>
          <a:endParaRPr lang="en-GB"/>
        </a:p>
      </dgm:t>
    </dgm:pt>
    <dgm:pt modelId="{626F8A90-D4F3-45D3-A45E-EB93CA94A630}">
      <dgm:prSet/>
      <dgm:spPr/>
      <dgm:t>
        <a:bodyPr/>
        <a:lstStyle/>
        <a:p>
          <a:endParaRPr lang="en-GB"/>
        </a:p>
      </dgm:t>
    </dgm:pt>
    <dgm:pt modelId="{646C7419-A826-4489-914C-52265AE95FF1}" type="parTrans" cxnId="{AD3B181A-DE9A-4DA1-8E0B-FEEEEE231BBD}">
      <dgm:prSet/>
      <dgm:spPr/>
      <dgm:t>
        <a:bodyPr/>
        <a:lstStyle/>
        <a:p>
          <a:endParaRPr lang="en-GB"/>
        </a:p>
      </dgm:t>
    </dgm:pt>
    <dgm:pt modelId="{508CB4D6-1CC0-437B-94F2-E66B209723E7}" type="sibTrans" cxnId="{AD3B181A-DE9A-4DA1-8E0B-FEEEEE231BBD}">
      <dgm:prSet/>
      <dgm:spPr/>
      <dgm:t>
        <a:bodyPr/>
        <a:lstStyle/>
        <a:p>
          <a:endParaRPr lang="en-GB"/>
        </a:p>
      </dgm:t>
    </dgm:pt>
    <dgm:pt modelId="{0B81B347-EE62-4718-BD5C-4EFA3EE533E7}">
      <dgm:prSet/>
      <dgm:spPr/>
      <dgm:t>
        <a:bodyPr/>
        <a:lstStyle/>
        <a:p>
          <a:endParaRPr lang="en-GB"/>
        </a:p>
      </dgm:t>
    </dgm:pt>
    <dgm:pt modelId="{F5D48A50-23AB-4038-9556-ED858842E378}" type="parTrans" cxnId="{12DDB18E-950C-4FD9-AFDA-874888556D32}">
      <dgm:prSet/>
      <dgm:spPr/>
      <dgm:t>
        <a:bodyPr/>
        <a:lstStyle/>
        <a:p>
          <a:endParaRPr lang="en-GB"/>
        </a:p>
      </dgm:t>
    </dgm:pt>
    <dgm:pt modelId="{F92C780C-E092-4788-BF59-829C71A2CC8F}" type="sibTrans" cxnId="{12DDB18E-950C-4FD9-AFDA-874888556D32}">
      <dgm:prSet/>
      <dgm:spPr/>
      <dgm:t>
        <a:bodyPr/>
        <a:lstStyle/>
        <a:p>
          <a:endParaRPr lang="en-GB"/>
        </a:p>
      </dgm:t>
    </dgm:pt>
    <dgm:pt modelId="{B16EDEE3-DF90-4E98-A314-A7495FB3EB13}">
      <dgm:prSet/>
      <dgm:spPr/>
      <dgm:t>
        <a:bodyPr/>
        <a:lstStyle/>
        <a:p>
          <a:endParaRPr lang="en-GB"/>
        </a:p>
      </dgm:t>
    </dgm:pt>
    <dgm:pt modelId="{E887A393-A3D7-4D8A-896B-561FCDA635B0}" type="parTrans" cxnId="{C30FF9FC-0848-41C6-97B2-91A651BA4D7B}">
      <dgm:prSet/>
      <dgm:spPr/>
      <dgm:t>
        <a:bodyPr/>
        <a:lstStyle/>
        <a:p>
          <a:endParaRPr lang="en-GB"/>
        </a:p>
      </dgm:t>
    </dgm:pt>
    <dgm:pt modelId="{6D247EBD-9A2B-446A-AE44-B2B73801121E}" type="sibTrans" cxnId="{C30FF9FC-0848-41C6-97B2-91A651BA4D7B}">
      <dgm:prSet/>
      <dgm:spPr/>
      <dgm:t>
        <a:bodyPr/>
        <a:lstStyle/>
        <a:p>
          <a:endParaRPr lang="en-GB"/>
        </a:p>
      </dgm:t>
    </dgm:pt>
    <dgm:pt modelId="{A2BC6C3B-5C61-4ECF-9945-4FDC5E23419F}">
      <dgm:prSet/>
      <dgm:spPr/>
      <dgm:t>
        <a:bodyPr/>
        <a:lstStyle/>
        <a:p>
          <a:endParaRPr lang="en-GB"/>
        </a:p>
      </dgm:t>
    </dgm:pt>
    <dgm:pt modelId="{2C432CF5-5D52-42C4-BDD0-066648D2259D}" type="parTrans" cxnId="{9702CCCB-1869-4F1B-AAFB-C88A7AAE55A7}">
      <dgm:prSet/>
      <dgm:spPr/>
      <dgm:t>
        <a:bodyPr/>
        <a:lstStyle/>
        <a:p>
          <a:endParaRPr lang="en-GB"/>
        </a:p>
      </dgm:t>
    </dgm:pt>
    <dgm:pt modelId="{353FB8ED-1550-41BA-8957-AD01F22481C9}" type="sibTrans" cxnId="{9702CCCB-1869-4F1B-AAFB-C88A7AAE55A7}">
      <dgm:prSet/>
      <dgm:spPr/>
      <dgm:t>
        <a:bodyPr/>
        <a:lstStyle/>
        <a:p>
          <a:endParaRPr lang="en-GB"/>
        </a:p>
      </dgm:t>
    </dgm:pt>
    <dgm:pt modelId="{20CF7D5F-00EB-4427-8164-08F1480A83C4}">
      <dgm:prSet/>
      <dgm:spPr/>
      <dgm:t>
        <a:bodyPr/>
        <a:lstStyle/>
        <a:p>
          <a:endParaRPr lang="en-GB"/>
        </a:p>
      </dgm:t>
    </dgm:pt>
    <dgm:pt modelId="{897DFDDB-6157-4B5D-87F4-3C916E4337D9}" type="parTrans" cxnId="{4D15032D-E4EC-41D5-8D7B-1BCB94762487}">
      <dgm:prSet/>
      <dgm:spPr/>
      <dgm:t>
        <a:bodyPr/>
        <a:lstStyle/>
        <a:p>
          <a:endParaRPr lang="en-GB"/>
        </a:p>
      </dgm:t>
    </dgm:pt>
    <dgm:pt modelId="{04E3F887-1142-4DEE-B03D-9A6DE8F0B368}" type="sibTrans" cxnId="{4D15032D-E4EC-41D5-8D7B-1BCB94762487}">
      <dgm:prSet/>
      <dgm:spPr/>
      <dgm:t>
        <a:bodyPr/>
        <a:lstStyle/>
        <a:p>
          <a:endParaRPr lang="en-GB"/>
        </a:p>
      </dgm:t>
    </dgm:pt>
    <dgm:pt modelId="{721ECABC-B0A0-48AC-8CAB-A3E4435BAC85}">
      <dgm:prSet/>
      <dgm:spPr/>
      <dgm:t>
        <a:bodyPr/>
        <a:lstStyle/>
        <a:p>
          <a:endParaRPr lang="en-GB"/>
        </a:p>
      </dgm:t>
    </dgm:pt>
    <dgm:pt modelId="{897350C7-F23F-4C83-9824-33496C1D4DD8}" type="parTrans" cxnId="{CEB308DD-B04A-4CA8-AA4E-65DF52C8DFFF}">
      <dgm:prSet/>
      <dgm:spPr/>
      <dgm:t>
        <a:bodyPr/>
        <a:lstStyle/>
        <a:p>
          <a:endParaRPr lang="en-GB"/>
        </a:p>
      </dgm:t>
    </dgm:pt>
    <dgm:pt modelId="{434BE0E3-1E16-4E76-99F8-2C3D85B617DF}" type="sibTrans" cxnId="{CEB308DD-B04A-4CA8-AA4E-65DF52C8DFFF}">
      <dgm:prSet/>
      <dgm:spPr/>
      <dgm:t>
        <a:bodyPr/>
        <a:lstStyle/>
        <a:p>
          <a:endParaRPr lang="en-GB"/>
        </a:p>
      </dgm:t>
    </dgm:pt>
    <dgm:pt modelId="{5218C02F-2D5C-42AE-95B3-8B01D7307AA9}">
      <dgm:prSet/>
      <dgm:spPr/>
      <dgm:t>
        <a:bodyPr/>
        <a:lstStyle/>
        <a:p>
          <a:endParaRPr lang="en-GB"/>
        </a:p>
      </dgm:t>
    </dgm:pt>
    <dgm:pt modelId="{645F7629-091C-4DDA-8AC9-40E8FAE10A54}" type="parTrans" cxnId="{296BBA32-59A8-46A5-B619-4092FEA6E891}">
      <dgm:prSet/>
      <dgm:spPr/>
      <dgm:t>
        <a:bodyPr/>
        <a:lstStyle/>
        <a:p>
          <a:endParaRPr lang="en-GB"/>
        </a:p>
      </dgm:t>
    </dgm:pt>
    <dgm:pt modelId="{CAAF14DD-C85A-469E-8E91-D3CCF6A9B23C}" type="sibTrans" cxnId="{296BBA32-59A8-46A5-B619-4092FEA6E891}">
      <dgm:prSet/>
      <dgm:spPr/>
      <dgm:t>
        <a:bodyPr/>
        <a:lstStyle/>
        <a:p>
          <a:endParaRPr lang="en-GB"/>
        </a:p>
      </dgm:t>
    </dgm:pt>
    <dgm:pt modelId="{8C94C4D7-7A80-44E3-A1BE-DC6F3BA94470}">
      <dgm:prSet/>
      <dgm:spPr/>
      <dgm:t>
        <a:bodyPr/>
        <a:lstStyle/>
        <a:p>
          <a:endParaRPr lang="en-GB"/>
        </a:p>
      </dgm:t>
    </dgm:pt>
    <dgm:pt modelId="{391BA7F3-4F03-4621-9A2C-D251410F84B3}" type="parTrans" cxnId="{BB6DDCAB-F6D7-4EBB-AC76-FEC11823CD27}">
      <dgm:prSet/>
      <dgm:spPr/>
      <dgm:t>
        <a:bodyPr/>
        <a:lstStyle/>
        <a:p>
          <a:endParaRPr lang="en-GB"/>
        </a:p>
      </dgm:t>
    </dgm:pt>
    <dgm:pt modelId="{81680658-6029-47ED-A754-837A9D4188D9}" type="sibTrans" cxnId="{BB6DDCAB-F6D7-4EBB-AC76-FEC11823CD27}">
      <dgm:prSet/>
      <dgm:spPr/>
      <dgm:t>
        <a:bodyPr/>
        <a:lstStyle/>
        <a:p>
          <a:endParaRPr lang="en-GB"/>
        </a:p>
      </dgm:t>
    </dgm:pt>
    <dgm:pt modelId="{58EC79B5-CDEB-4C2C-B9A8-DEF66274F995}">
      <dgm:prSet/>
      <dgm:spPr/>
      <dgm:t>
        <a:bodyPr/>
        <a:lstStyle/>
        <a:p>
          <a:endParaRPr lang="en-GB"/>
        </a:p>
      </dgm:t>
    </dgm:pt>
    <dgm:pt modelId="{9A397BBF-A8C7-412D-8406-C39C761275E2}" type="parTrans" cxnId="{AE8110D4-A541-47FA-80FD-FE1159347C7F}">
      <dgm:prSet/>
      <dgm:spPr/>
      <dgm:t>
        <a:bodyPr/>
        <a:lstStyle/>
        <a:p>
          <a:endParaRPr lang="en-GB"/>
        </a:p>
      </dgm:t>
    </dgm:pt>
    <dgm:pt modelId="{C0B3920C-A12D-41B7-AA7C-935F684356A0}" type="sibTrans" cxnId="{AE8110D4-A541-47FA-80FD-FE1159347C7F}">
      <dgm:prSet/>
      <dgm:spPr/>
      <dgm:t>
        <a:bodyPr/>
        <a:lstStyle/>
        <a:p>
          <a:endParaRPr lang="en-GB"/>
        </a:p>
      </dgm:t>
    </dgm:pt>
    <dgm:pt modelId="{CE3C607A-DDBF-46BE-AD5B-534C9A4AA090}">
      <dgm:prSet/>
      <dgm:spPr/>
      <dgm:t>
        <a:bodyPr/>
        <a:lstStyle/>
        <a:p>
          <a:endParaRPr lang="en-GB"/>
        </a:p>
      </dgm:t>
    </dgm:pt>
    <dgm:pt modelId="{BB9A2C2F-F479-4BF4-800B-06D9512C800B}" type="parTrans" cxnId="{D2B134C3-E665-4DDF-9A96-196B1C68D1D7}">
      <dgm:prSet/>
      <dgm:spPr/>
      <dgm:t>
        <a:bodyPr/>
        <a:lstStyle/>
        <a:p>
          <a:endParaRPr lang="en-GB"/>
        </a:p>
      </dgm:t>
    </dgm:pt>
    <dgm:pt modelId="{D17A630F-F70A-4D9D-9973-21347A7622FB}" type="sibTrans" cxnId="{D2B134C3-E665-4DDF-9A96-196B1C68D1D7}">
      <dgm:prSet/>
      <dgm:spPr/>
      <dgm:t>
        <a:bodyPr/>
        <a:lstStyle/>
        <a:p>
          <a:endParaRPr lang="en-GB"/>
        </a:p>
      </dgm:t>
    </dgm:pt>
    <dgm:pt modelId="{DBB85764-5406-4EE1-82FB-8EE07158F49D}">
      <dgm:prSet/>
      <dgm:spPr/>
      <dgm:t>
        <a:bodyPr/>
        <a:lstStyle/>
        <a:p>
          <a:endParaRPr lang="en-GB"/>
        </a:p>
      </dgm:t>
    </dgm:pt>
    <dgm:pt modelId="{497A1654-E9E5-476C-88E8-BD974F76F315}" type="parTrans" cxnId="{5B45D14D-489A-4BEF-B289-74908149C3BF}">
      <dgm:prSet/>
      <dgm:spPr/>
      <dgm:t>
        <a:bodyPr/>
        <a:lstStyle/>
        <a:p>
          <a:endParaRPr lang="en-GB"/>
        </a:p>
      </dgm:t>
    </dgm:pt>
    <dgm:pt modelId="{F2443C80-ED84-4841-B405-ED5DB68F0FF6}" type="sibTrans" cxnId="{5B45D14D-489A-4BEF-B289-74908149C3BF}">
      <dgm:prSet/>
      <dgm:spPr/>
      <dgm:t>
        <a:bodyPr/>
        <a:lstStyle/>
        <a:p>
          <a:endParaRPr lang="en-GB"/>
        </a:p>
      </dgm:t>
    </dgm:pt>
    <dgm:pt modelId="{AAC1394B-4ECF-45B3-B539-4B0E52CF2237}">
      <dgm:prSet/>
      <dgm:spPr/>
      <dgm:t>
        <a:bodyPr/>
        <a:lstStyle/>
        <a:p>
          <a:endParaRPr lang="en-GB"/>
        </a:p>
      </dgm:t>
    </dgm:pt>
    <dgm:pt modelId="{9C170FBA-2845-49AA-ACFD-891BFBCAC960}" type="parTrans" cxnId="{825B31D6-DBE2-4791-B822-D3CBECF85F87}">
      <dgm:prSet/>
      <dgm:spPr/>
      <dgm:t>
        <a:bodyPr/>
        <a:lstStyle/>
        <a:p>
          <a:endParaRPr lang="en-GB"/>
        </a:p>
      </dgm:t>
    </dgm:pt>
    <dgm:pt modelId="{26AB994F-2B83-4BF3-8E77-A536322CAFAA}" type="sibTrans" cxnId="{825B31D6-DBE2-4791-B822-D3CBECF85F87}">
      <dgm:prSet/>
      <dgm:spPr/>
      <dgm:t>
        <a:bodyPr/>
        <a:lstStyle/>
        <a:p>
          <a:endParaRPr lang="en-GB"/>
        </a:p>
      </dgm:t>
    </dgm:pt>
    <dgm:pt modelId="{C07691F1-F852-4845-98AF-EE05B51807EE}">
      <dgm:prSet/>
      <dgm:spPr/>
      <dgm:t>
        <a:bodyPr/>
        <a:lstStyle/>
        <a:p>
          <a:endParaRPr lang="en-GB"/>
        </a:p>
      </dgm:t>
    </dgm:pt>
    <dgm:pt modelId="{3E217178-1860-41E4-9131-079D9388C359}" type="parTrans" cxnId="{8693E36C-D916-4E4C-81DF-FE125F48D84D}">
      <dgm:prSet/>
      <dgm:spPr/>
      <dgm:t>
        <a:bodyPr/>
        <a:lstStyle/>
        <a:p>
          <a:endParaRPr lang="en-GB"/>
        </a:p>
      </dgm:t>
    </dgm:pt>
    <dgm:pt modelId="{14B1800B-7848-4426-934A-3DF3A82AFE0F}" type="sibTrans" cxnId="{8693E36C-D916-4E4C-81DF-FE125F48D84D}">
      <dgm:prSet/>
      <dgm:spPr/>
      <dgm:t>
        <a:bodyPr/>
        <a:lstStyle/>
        <a:p>
          <a:endParaRPr lang="en-GB"/>
        </a:p>
      </dgm:t>
    </dgm:pt>
    <dgm:pt modelId="{2197B3BC-03F6-41D9-9738-3BCB0B0FCF46}">
      <dgm:prSet/>
      <dgm:spPr/>
      <dgm:t>
        <a:bodyPr/>
        <a:lstStyle/>
        <a:p>
          <a:endParaRPr lang="en-GB"/>
        </a:p>
      </dgm:t>
    </dgm:pt>
    <dgm:pt modelId="{D008512D-3A17-4611-BE89-AD3C14C9FA93}" type="parTrans" cxnId="{0AA19C12-5FE0-484E-8D48-B20BDF4C48A1}">
      <dgm:prSet/>
      <dgm:spPr/>
      <dgm:t>
        <a:bodyPr/>
        <a:lstStyle/>
        <a:p>
          <a:endParaRPr lang="en-GB"/>
        </a:p>
      </dgm:t>
    </dgm:pt>
    <dgm:pt modelId="{922C7050-47AA-4C9F-997F-51D3F882AAC5}" type="sibTrans" cxnId="{0AA19C12-5FE0-484E-8D48-B20BDF4C48A1}">
      <dgm:prSet/>
      <dgm:spPr/>
      <dgm:t>
        <a:bodyPr/>
        <a:lstStyle/>
        <a:p>
          <a:endParaRPr lang="en-GB"/>
        </a:p>
      </dgm:t>
    </dgm:pt>
    <dgm:pt modelId="{12348B6B-9D04-4294-B184-908F943D4278}">
      <dgm:prSet/>
      <dgm:spPr/>
      <dgm:t>
        <a:bodyPr/>
        <a:lstStyle/>
        <a:p>
          <a:endParaRPr lang="en-GB"/>
        </a:p>
      </dgm:t>
    </dgm:pt>
    <dgm:pt modelId="{AF7EC0C0-7158-45D3-AD19-2E9112433523}" type="parTrans" cxnId="{3C422E7F-A66F-4B6F-AE95-3B2B5BA512B0}">
      <dgm:prSet/>
      <dgm:spPr/>
      <dgm:t>
        <a:bodyPr/>
        <a:lstStyle/>
        <a:p>
          <a:endParaRPr lang="en-GB"/>
        </a:p>
      </dgm:t>
    </dgm:pt>
    <dgm:pt modelId="{A35C2E64-61B0-4B9B-8508-1CC860A270CB}" type="sibTrans" cxnId="{3C422E7F-A66F-4B6F-AE95-3B2B5BA512B0}">
      <dgm:prSet/>
      <dgm:spPr/>
      <dgm:t>
        <a:bodyPr/>
        <a:lstStyle/>
        <a:p>
          <a:endParaRPr lang="en-GB"/>
        </a:p>
      </dgm:t>
    </dgm:pt>
    <dgm:pt modelId="{9FE05A14-36BC-4C33-8323-E6705D0C8335}">
      <dgm:prSet/>
      <dgm:spPr/>
      <dgm:t>
        <a:bodyPr/>
        <a:lstStyle/>
        <a:p>
          <a:endParaRPr lang="en-GB"/>
        </a:p>
      </dgm:t>
    </dgm:pt>
    <dgm:pt modelId="{3AE39BF5-F131-4099-B74A-64003EC1047D}" type="parTrans" cxnId="{65734B06-B658-4974-8119-DE0DDFED4DFB}">
      <dgm:prSet/>
      <dgm:spPr/>
      <dgm:t>
        <a:bodyPr/>
        <a:lstStyle/>
        <a:p>
          <a:endParaRPr lang="en-GB"/>
        </a:p>
      </dgm:t>
    </dgm:pt>
    <dgm:pt modelId="{1E131B5B-A636-4114-B92D-F778212FE323}" type="sibTrans" cxnId="{65734B06-B658-4974-8119-DE0DDFED4DFB}">
      <dgm:prSet/>
      <dgm:spPr/>
      <dgm:t>
        <a:bodyPr/>
        <a:lstStyle/>
        <a:p>
          <a:endParaRPr lang="en-GB"/>
        </a:p>
      </dgm:t>
    </dgm:pt>
    <dgm:pt modelId="{028055BC-366D-4455-BF10-74AE859A5AA2}">
      <dgm:prSet/>
      <dgm:spPr/>
      <dgm:t>
        <a:bodyPr/>
        <a:lstStyle/>
        <a:p>
          <a:endParaRPr lang="en-GB"/>
        </a:p>
      </dgm:t>
    </dgm:pt>
    <dgm:pt modelId="{E9DBEAC6-140E-4688-94FB-B86BC942CE45}" type="parTrans" cxnId="{41480500-2CD9-49B5-940D-C97FA5760CDD}">
      <dgm:prSet/>
      <dgm:spPr/>
      <dgm:t>
        <a:bodyPr/>
        <a:lstStyle/>
        <a:p>
          <a:endParaRPr lang="en-GB"/>
        </a:p>
      </dgm:t>
    </dgm:pt>
    <dgm:pt modelId="{9179D0DA-F5B3-47C4-BE50-56D6B1A5F7DC}" type="sibTrans" cxnId="{41480500-2CD9-49B5-940D-C97FA5760CDD}">
      <dgm:prSet/>
      <dgm:spPr/>
      <dgm:t>
        <a:bodyPr/>
        <a:lstStyle/>
        <a:p>
          <a:endParaRPr lang="en-GB"/>
        </a:p>
      </dgm:t>
    </dgm:pt>
    <dgm:pt modelId="{9DA23929-3C8A-4636-979F-2C01A05294E9}">
      <dgm:prSet/>
      <dgm:spPr/>
      <dgm:t>
        <a:bodyPr/>
        <a:lstStyle/>
        <a:p>
          <a:endParaRPr lang="en-GB"/>
        </a:p>
      </dgm:t>
    </dgm:pt>
    <dgm:pt modelId="{6AE3B88E-8B96-4CDB-B697-4C7A776DE905}" type="parTrans" cxnId="{313EB324-A159-4567-88B2-9D38B1C77D06}">
      <dgm:prSet/>
      <dgm:spPr/>
      <dgm:t>
        <a:bodyPr/>
        <a:lstStyle/>
        <a:p>
          <a:endParaRPr lang="en-GB"/>
        </a:p>
      </dgm:t>
    </dgm:pt>
    <dgm:pt modelId="{FE709BFD-E162-4491-B3B3-7FD4486C447B}" type="sibTrans" cxnId="{313EB324-A159-4567-88B2-9D38B1C77D06}">
      <dgm:prSet/>
      <dgm:spPr/>
      <dgm:t>
        <a:bodyPr/>
        <a:lstStyle/>
        <a:p>
          <a:endParaRPr lang="en-GB"/>
        </a:p>
      </dgm:t>
    </dgm:pt>
    <dgm:pt modelId="{D1CDA04D-6806-4309-BF1E-FA9BE77FEF58}">
      <dgm:prSet phldrT="[Text]"/>
      <dgm:spPr/>
      <dgm:t>
        <a:bodyPr/>
        <a:lstStyle/>
        <a:p>
          <a:endParaRPr lang="en-GB"/>
        </a:p>
      </dgm:t>
    </dgm:pt>
    <dgm:pt modelId="{76C57D58-3B83-4EE8-9A0E-BA9D41595053}" type="parTrans" cxnId="{D0F3D3A7-C248-4367-AFF9-1AC2F3F4E1D4}">
      <dgm:prSet/>
      <dgm:spPr/>
      <dgm:t>
        <a:bodyPr/>
        <a:lstStyle/>
        <a:p>
          <a:endParaRPr lang="en-GB"/>
        </a:p>
      </dgm:t>
    </dgm:pt>
    <dgm:pt modelId="{BCFBAD2E-E8E6-44F4-8671-C3E9D64A200A}" type="sibTrans" cxnId="{D0F3D3A7-C248-4367-AFF9-1AC2F3F4E1D4}">
      <dgm:prSet/>
      <dgm:spPr/>
      <dgm:t>
        <a:bodyPr/>
        <a:lstStyle/>
        <a:p>
          <a:endParaRPr lang="en-GB"/>
        </a:p>
      </dgm:t>
    </dgm:pt>
    <dgm:pt modelId="{7BFC9F58-64E2-46DE-BE19-452484589B83}" type="pres">
      <dgm:prSet presAssocID="{C1EC31BF-825C-4318-B05B-DFB99B4A6648}" presName="Name0" presStyleCnt="0">
        <dgm:presLayoutVars>
          <dgm:dir/>
          <dgm:animLvl val="lvl"/>
          <dgm:resizeHandles val="exact"/>
        </dgm:presLayoutVars>
      </dgm:prSet>
      <dgm:spPr/>
    </dgm:pt>
    <dgm:pt modelId="{E42611AB-93FA-413F-9DA6-63DCC2C446A4}" type="pres">
      <dgm:prSet presAssocID="{8622195C-5ED4-4AAB-B41C-9E7E904BD60B}" presName="parTxOnly" presStyleLbl="node1" presStyleIdx="0" presStyleCnt="27">
        <dgm:presLayoutVars>
          <dgm:chMax val="0"/>
          <dgm:chPref val="0"/>
          <dgm:bulletEnabled val="1"/>
        </dgm:presLayoutVars>
      </dgm:prSet>
      <dgm:spPr/>
    </dgm:pt>
    <dgm:pt modelId="{DC49B36A-131F-420E-986D-0CD9BE922D5D}" type="pres">
      <dgm:prSet presAssocID="{C4C037F5-DBD2-4747-BCEE-9DBF18C858A2}" presName="parTxOnlySpace" presStyleCnt="0"/>
      <dgm:spPr/>
    </dgm:pt>
    <dgm:pt modelId="{9A547BF0-A458-4F1F-9672-D937E5D223D6}" type="pres">
      <dgm:prSet presAssocID="{D1CDA04D-6806-4309-BF1E-FA9BE77FEF58}" presName="parTxOnly" presStyleLbl="node1" presStyleIdx="1" presStyleCnt="27">
        <dgm:presLayoutVars>
          <dgm:chMax val="0"/>
          <dgm:chPref val="0"/>
          <dgm:bulletEnabled val="1"/>
        </dgm:presLayoutVars>
      </dgm:prSet>
      <dgm:spPr/>
    </dgm:pt>
    <dgm:pt modelId="{E6262DAC-9789-4FD5-80D7-199FD9878EEE}" type="pres">
      <dgm:prSet presAssocID="{BCFBAD2E-E8E6-44F4-8671-C3E9D64A200A}" presName="parTxOnlySpace" presStyleCnt="0"/>
      <dgm:spPr/>
    </dgm:pt>
    <dgm:pt modelId="{D6BAE4F1-3E8F-4044-A9A1-C8592E43CA39}" type="pres">
      <dgm:prSet presAssocID="{B337A9E7-C340-44CD-8585-839E42447018}" presName="parTxOnly" presStyleLbl="node1" presStyleIdx="2" presStyleCnt="27">
        <dgm:presLayoutVars>
          <dgm:chMax val="0"/>
          <dgm:chPref val="0"/>
          <dgm:bulletEnabled val="1"/>
        </dgm:presLayoutVars>
      </dgm:prSet>
      <dgm:spPr/>
    </dgm:pt>
    <dgm:pt modelId="{8892D99D-C99C-4D19-9D93-3B2E28300F2E}" type="pres">
      <dgm:prSet presAssocID="{347989C5-B071-41A4-966F-029FA66DC774}" presName="parTxOnlySpace" presStyleCnt="0"/>
      <dgm:spPr/>
    </dgm:pt>
    <dgm:pt modelId="{B83828D1-08A8-4675-8723-4B66E655D412}" type="pres">
      <dgm:prSet presAssocID="{028C51EF-4147-4AA3-AEA4-6A48A9211F25}" presName="parTxOnly" presStyleLbl="node1" presStyleIdx="3" presStyleCnt="27">
        <dgm:presLayoutVars>
          <dgm:chMax val="0"/>
          <dgm:chPref val="0"/>
          <dgm:bulletEnabled val="1"/>
        </dgm:presLayoutVars>
      </dgm:prSet>
      <dgm:spPr/>
    </dgm:pt>
    <dgm:pt modelId="{E39B5803-04CD-4876-A9C3-F9A10DF52144}" type="pres">
      <dgm:prSet presAssocID="{8BDE044F-2365-45F6-8C73-05BD1CA30290}" presName="parTxOnlySpace" presStyleCnt="0"/>
      <dgm:spPr/>
    </dgm:pt>
    <dgm:pt modelId="{47193B29-9561-4040-B1DF-9A8FA0661FC9}" type="pres">
      <dgm:prSet presAssocID="{19465E7A-B7C7-4009-90D6-2E09BB6072BA}" presName="parTxOnly" presStyleLbl="node1" presStyleIdx="4" presStyleCnt="27">
        <dgm:presLayoutVars>
          <dgm:chMax val="0"/>
          <dgm:chPref val="0"/>
          <dgm:bulletEnabled val="1"/>
        </dgm:presLayoutVars>
      </dgm:prSet>
      <dgm:spPr/>
    </dgm:pt>
    <dgm:pt modelId="{7C7E4314-780C-4E29-846D-2D90BF3E41FD}" type="pres">
      <dgm:prSet presAssocID="{7AC96173-F4B7-45FA-930E-B9F2C2F5E112}" presName="parTxOnlySpace" presStyleCnt="0"/>
      <dgm:spPr/>
    </dgm:pt>
    <dgm:pt modelId="{0C95FF55-518F-40AD-A305-EB76DF985DB8}" type="pres">
      <dgm:prSet presAssocID="{0A96D16E-3E29-4143-A22E-FA54D6A6915F}" presName="parTxOnly" presStyleLbl="node1" presStyleIdx="5" presStyleCnt="27">
        <dgm:presLayoutVars>
          <dgm:chMax val="0"/>
          <dgm:chPref val="0"/>
          <dgm:bulletEnabled val="1"/>
        </dgm:presLayoutVars>
      </dgm:prSet>
      <dgm:spPr/>
    </dgm:pt>
    <dgm:pt modelId="{18529648-362D-4111-A3C3-B2E2718CCE30}" type="pres">
      <dgm:prSet presAssocID="{A730195C-7FCD-438F-B7C0-5CF9B8612E81}" presName="parTxOnlySpace" presStyleCnt="0"/>
      <dgm:spPr/>
    </dgm:pt>
    <dgm:pt modelId="{18885960-E80C-4DCB-87BA-6FAE419A1F84}" type="pres">
      <dgm:prSet presAssocID="{178322E0-3FC4-4D25-BD6D-8D78B15FB221}" presName="parTxOnly" presStyleLbl="node1" presStyleIdx="6" presStyleCnt="27">
        <dgm:presLayoutVars>
          <dgm:chMax val="0"/>
          <dgm:chPref val="0"/>
          <dgm:bulletEnabled val="1"/>
        </dgm:presLayoutVars>
      </dgm:prSet>
      <dgm:spPr/>
    </dgm:pt>
    <dgm:pt modelId="{2236036F-0050-4F79-A297-2DC83E14B4F5}" type="pres">
      <dgm:prSet presAssocID="{D34721A2-F379-451B-89A4-B4C59E1C6E88}" presName="parTxOnlySpace" presStyleCnt="0"/>
      <dgm:spPr/>
    </dgm:pt>
    <dgm:pt modelId="{169DFC07-BD93-4ED7-9939-B5C3E04B2C33}" type="pres">
      <dgm:prSet presAssocID="{626F8A90-D4F3-45D3-A45E-EB93CA94A630}" presName="parTxOnly" presStyleLbl="node1" presStyleIdx="7" presStyleCnt="27">
        <dgm:presLayoutVars>
          <dgm:chMax val="0"/>
          <dgm:chPref val="0"/>
          <dgm:bulletEnabled val="1"/>
        </dgm:presLayoutVars>
      </dgm:prSet>
      <dgm:spPr/>
    </dgm:pt>
    <dgm:pt modelId="{95CD8369-98AE-41E0-950B-E715DE7530D4}" type="pres">
      <dgm:prSet presAssocID="{508CB4D6-1CC0-437B-94F2-E66B209723E7}" presName="parTxOnlySpace" presStyleCnt="0"/>
      <dgm:spPr/>
    </dgm:pt>
    <dgm:pt modelId="{573537AD-6D22-4451-87DC-9DB62222BB11}" type="pres">
      <dgm:prSet presAssocID="{0B81B347-EE62-4718-BD5C-4EFA3EE533E7}" presName="parTxOnly" presStyleLbl="node1" presStyleIdx="8" presStyleCnt="27">
        <dgm:presLayoutVars>
          <dgm:chMax val="0"/>
          <dgm:chPref val="0"/>
          <dgm:bulletEnabled val="1"/>
        </dgm:presLayoutVars>
      </dgm:prSet>
      <dgm:spPr/>
    </dgm:pt>
    <dgm:pt modelId="{242D8C36-BED8-48AF-AAC8-EBD242B1085B}" type="pres">
      <dgm:prSet presAssocID="{F92C780C-E092-4788-BF59-829C71A2CC8F}" presName="parTxOnlySpace" presStyleCnt="0"/>
      <dgm:spPr/>
    </dgm:pt>
    <dgm:pt modelId="{CC05B28A-2AE2-480F-92B3-B47E33640112}" type="pres">
      <dgm:prSet presAssocID="{B16EDEE3-DF90-4E98-A314-A7495FB3EB13}" presName="parTxOnly" presStyleLbl="node1" presStyleIdx="9" presStyleCnt="27">
        <dgm:presLayoutVars>
          <dgm:chMax val="0"/>
          <dgm:chPref val="0"/>
          <dgm:bulletEnabled val="1"/>
        </dgm:presLayoutVars>
      </dgm:prSet>
      <dgm:spPr/>
    </dgm:pt>
    <dgm:pt modelId="{FA855950-88E4-4584-B89B-2FE55B428C12}" type="pres">
      <dgm:prSet presAssocID="{6D247EBD-9A2B-446A-AE44-B2B73801121E}" presName="parTxOnlySpace" presStyleCnt="0"/>
      <dgm:spPr/>
    </dgm:pt>
    <dgm:pt modelId="{1A121055-D6E6-491B-98CD-9C15271164DA}" type="pres">
      <dgm:prSet presAssocID="{A2BC6C3B-5C61-4ECF-9945-4FDC5E23419F}" presName="parTxOnly" presStyleLbl="node1" presStyleIdx="10" presStyleCnt="27">
        <dgm:presLayoutVars>
          <dgm:chMax val="0"/>
          <dgm:chPref val="0"/>
          <dgm:bulletEnabled val="1"/>
        </dgm:presLayoutVars>
      </dgm:prSet>
      <dgm:spPr/>
    </dgm:pt>
    <dgm:pt modelId="{9966EADF-2252-4A87-9558-B32EE6190FB0}" type="pres">
      <dgm:prSet presAssocID="{353FB8ED-1550-41BA-8957-AD01F22481C9}" presName="parTxOnlySpace" presStyleCnt="0"/>
      <dgm:spPr/>
    </dgm:pt>
    <dgm:pt modelId="{30157F7F-E0C4-4996-9283-AEBAE52AC181}" type="pres">
      <dgm:prSet presAssocID="{20CF7D5F-00EB-4427-8164-08F1480A83C4}" presName="parTxOnly" presStyleLbl="node1" presStyleIdx="11" presStyleCnt="27">
        <dgm:presLayoutVars>
          <dgm:chMax val="0"/>
          <dgm:chPref val="0"/>
          <dgm:bulletEnabled val="1"/>
        </dgm:presLayoutVars>
      </dgm:prSet>
      <dgm:spPr/>
    </dgm:pt>
    <dgm:pt modelId="{F14DF87E-1F85-4FC9-9E3A-50A24A1437B2}" type="pres">
      <dgm:prSet presAssocID="{04E3F887-1142-4DEE-B03D-9A6DE8F0B368}" presName="parTxOnlySpace" presStyleCnt="0"/>
      <dgm:spPr/>
    </dgm:pt>
    <dgm:pt modelId="{A8585DF7-7DAF-44DC-BE16-5897793C6127}" type="pres">
      <dgm:prSet presAssocID="{721ECABC-B0A0-48AC-8CAB-A3E4435BAC85}" presName="parTxOnly" presStyleLbl="node1" presStyleIdx="12" presStyleCnt="27">
        <dgm:presLayoutVars>
          <dgm:chMax val="0"/>
          <dgm:chPref val="0"/>
          <dgm:bulletEnabled val="1"/>
        </dgm:presLayoutVars>
      </dgm:prSet>
      <dgm:spPr/>
    </dgm:pt>
    <dgm:pt modelId="{F7867D01-834F-4596-BF77-1F4CE02C571E}" type="pres">
      <dgm:prSet presAssocID="{434BE0E3-1E16-4E76-99F8-2C3D85B617DF}" presName="parTxOnlySpace" presStyleCnt="0"/>
      <dgm:spPr/>
    </dgm:pt>
    <dgm:pt modelId="{E6505D2F-958F-4936-A7E6-9EFBC29E4488}" type="pres">
      <dgm:prSet presAssocID="{5218C02F-2D5C-42AE-95B3-8B01D7307AA9}" presName="parTxOnly" presStyleLbl="node1" presStyleIdx="13" presStyleCnt="27">
        <dgm:presLayoutVars>
          <dgm:chMax val="0"/>
          <dgm:chPref val="0"/>
          <dgm:bulletEnabled val="1"/>
        </dgm:presLayoutVars>
      </dgm:prSet>
      <dgm:spPr/>
    </dgm:pt>
    <dgm:pt modelId="{0C57D17E-70BB-4346-8BEB-05F84BF602C3}" type="pres">
      <dgm:prSet presAssocID="{CAAF14DD-C85A-469E-8E91-D3CCF6A9B23C}" presName="parTxOnlySpace" presStyleCnt="0"/>
      <dgm:spPr/>
    </dgm:pt>
    <dgm:pt modelId="{D040328D-DCC7-47EE-B4A0-4A14ECB05293}" type="pres">
      <dgm:prSet presAssocID="{8C94C4D7-7A80-44E3-A1BE-DC6F3BA94470}" presName="parTxOnly" presStyleLbl="node1" presStyleIdx="14" presStyleCnt="27">
        <dgm:presLayoutVars>
          <dgm:chMax val="0"/>
          <dgm:chPref val="0"/>
          <dgm:bulletEnabled val="1"/>
        </dgm:presLayoutVars>
      </dgm:prSet>
      <dgm:spPr/>
    </dgm:pt>
    <dgm:pt modelId="{E3CFFFF2-F37B-41F0-ADD0-B25FFD9AC261}" type="pres">
      <dgm:prSet presAssocID="{81680658-6029-47ED-A754-837A9D4188D9}" presName="parTxOnlySpace" presStyleCnt="0"/>
      <dgm:spPr/>
    </dgm:pt>
    <dgm:pt modelId="{4239CA99-4B95-4557-A360-6F5C84D23006}" type="pres">
      <dgm:prSet presAssocID="{58EC79B5-CDEB-4C2C-B9A8-DEF66274F995}" presName="parTxOnly" presStyleLbl="node1" presStyleIdx="15" presStyleCnt="27">
        <dgm:presLayoutVars>
          <dgm:chMax val="0"/>
          <dgm:chPref val="0"/>
          <dgm:bulletEnabled val="1"/>
        </dgm:presLayoutVars>
      </dgm:prSet>
      <dgm:spPr/>
    </dgm:pt>
    <dgm:pt modelId="{E9ABFBFA-2358-4EE6-9950-815E2F78DC29}" type="pres">
      <dgm:prSet presAssocID="{C0B3920C-A12D-41B7-AA7C-935F684356A0}" presName="parTxOnlySpace" presStyleCnt="0"/>
      <dgm:spPr/>
    </dgm:pt>
    <dgm:pt modelId="{5FE3AB48-EF1D-4A5D-A0FE-3E6C1EB15839}" type="pres">
      <dgm:prSet presAssocID="{CE3C607A-DDBF-46BE-AD5B-534C9A4AA090}" presName="parTxOnly" presStyleLbl="node1" presStyleIdx="16" presStyleCnt="27">
        <dgm:presLayoutVars>
          <dgm:chMax val="0"/>
          <dgm:chPref val="0"/>
          <dgm:bulletEnabled val="1"/>
        </dgm:presLayoutVars>
      </dgm:prSet>
      <dgm:spPr/>
    </dgm:pt>
    <dgm:pt modelId="{A80660EA-955D-4631-868B-62341A81BD6D}" type="pres">
      <dgm:prSet presAssocID="{D17A630F-F70A-4D9D-9973-21347A7622FB}" presName="parTxOnlySpace" presStyleCnt="0"/>
      <dgm:spPr/>
    </dgm:pt>
    <dgm:pt modelId="{6D2A3B3F-D1E8-4A0D-99AE-87FD6DC9C51D}" type="pres">
      <dgm:prSet presAssocID="{DBB85764-5406-4EE1-82FB-8EE07158F49D}" presName="parTxOnly" presStyleLbl="node1" presStyleIdx="17" presStyleCnt="27">
        <dgm:presLayoutVars>
          <dgm:chMax val="0"/>
          <dgm:chPref val="0"/>
          <dgm:bulletEnabled val="1"/>
        </dgm:presLayoutVars>
      </dgm:prSet>
      <dgm:spPr/>
    </dgm:pt>
    <dgm:pt modelId="{8D8560D0-00EA-431A-A471-7AA3AD5E668D}" type="pres">
      <dgm:prSet presAssocID="{F2443C80-ED84-4841-B405-ED5DB68F0FF6}" presName="parTxOnlySpace" presStyleCnt="0"/>
      <dgm:spPr/>
    </dgm:pt>
    <dgm:pt modelId="{E00095C9-75B3-49BD-8537-5A1377F940D4}" type="pres">
      <dgm:prSet presAssocID="{AAC1394B-4ECF-45B3-B539-4B0E52CF2237}" presName="parTxOnly" presStyleLbl="node1" presStyleIdx="18" presStyleCnt="27">
        <dgm:presLayoutVars>
          <dgm:chMax val="0"/>
          <dgm:chPref val="0"/>
          <dgm:bulletEnabled val="1"/>
        </dgm:presLayoutVars>
      </dgm:prSet>
      <dgm:spPr/>
    </dgm:pt>
    <dgm:pt modelId="{DC7F61CB-544C-4AEB-BAB5-56710BB76E67}" type="pres">
      <dgm:prSet presAssocID="{26AB994F-2B83-4BF3-8E77-A536322CAFAA}" presName="parTxOnlySpace" presStyleCnt="0"/>
      <dgm:spPr/>
    </dgm:pt>
    <dgm:pt modelId="{B22EA7FD-EE38-42AF-B01A-620A90FFAF78}" type="pres">
      <dgm:prSet presAssocID="{C07691F1-F852-4845-98AF-EE05B51807EE}" presName="parTxOnly" presStyleLbl="node1" presStyleIdx="19" presStyleCnt="27">
        <dgm:presLayoutVars>
          <dgm:chMax val="0"/>
          <dgm:chPref val="0"/>
          <dgm:bulletEnabled val="1"/>
        </dgm:presLayoutVars>
      </dgm:prSet>
      <dgm:spPr/>
    </dgm:pt>
    <dgm:pt modelId="{EC7D1B3B-5394-40B5-BA6F-41FD63CA28EF}" type="pres">
      <dgm:prSet presAssocID="{14B1800B-7848-4426-934A-3DF3A82AFE0F}" presName="parTxOnlySpace" presStyleCnt="0"/>
      <dgm:spPr/>
    </dgm:pt>
    <dgm:pt modelId="{94860662-164C-4463-B379-882FCF68F978}" type="pres">
      <dgm:prSet presAssocID="{2197B3BC-03F6-41D9-9738-3BCB0B0FCF46}" presName="parTxOnly" presStyleLbl="node1" presStyleIdx="20" presStyleCnt="27">
        <dgm:presLayoutVars>
          <dgm:chMax val="0"/>
          <dgm:chPref val="0"/>
          <dgm:bulletEnabled val="1"/>
        </dgm:presLayoutVars>
      </dgm:prSet>
      <dgm:spPr/>
    </dgm:pt>
    <dgm:pt modelId="{31EFEAF2-0B8A-4A5B-AEDD-BB5280486E62}" type="pres">
      <dgm:prSet presAssocID="{922C7050-47AA-4C9F-997F-51D3F882AAC5}" presName="parTxOnlySpace" presStyleCnt="0"/>
      <dgm:spPr/>
    </dgm:pt>
    <dgm:pt modelId="{8CBEA923-F39E-4760-B248-ED9D8245283C}" type="pres">
      <dgm:prSet presAssocID="{12348B6B-9D04-4294-B184-908F943D4278}" presName="parTxOnly" presStyleLbl="node1" presStyleIdx="21" presStyleCnt="27">
        <dgm:presLayoutVars>
          <dgm:chMax val="0"/>
          <dgm:chPref val="0"/>
          <dgm:bulletEnabled val="1"/>
        </dgm:presLayoutVars>
      </dgm:prSet>
      <dgm:spPr/>
    </dgm:pt>
    <dgm:pt modelId="{0C971169-F36C-4FC8-8C55-39D846AA44C6}" type="pres">
      <dgm:prSet presAssocID="{A35C2E64-61B0-4B9B-8508-1CC860A270CB}" presName="parTxOnlySpace" presStyleCnt="0"/>
      <dgm:spPr/>
    </dgm:pt>
    <dgm:pt modelId="{49860633-4035-4768-9412-A3ACC4706405}" type="pres">
      <dgm:prSet presAssocID="{9FE05A14-36BC-4C33-8323-E6705D0C8335}" presName="parTxOnly" presStyleLbl="node1" presStyleIdx="22" presStyleCnt="27">
        <dgm:presLayoutVars>
          <dgm:chMax val="0"/>
          <dgm:chPref val="0"/>
          <dgm:bulletEnabled val="1"/>
        </dgm:presLayoutVars>
      </dgm:prSet>
      <dgm:spPr/>
    </dgm:pt>
    <dgm:pt modelId="{4341FC50-E560-447B-9D56-17C1E09F0D95}" type="pres">
      <dgm:prSet presAssocID="{1E131B5B-A636-4114-B92D-F778212FE323}" presName="parTxOnlySpace" presStyleCnt="0"/>
      <dgm:spPr/>
    </dgm:pt>
    <dgm:pt modelId="{51FB9F75-D634-4DA8-905F-C706E478AE6F}" type="pres">
      <dgm:prSet presAssocID="{028055BC-366D-4455-BF10-74AE859A5AA2}" presName="parTxOnly" presStyleLbl="node1" presStyleIdx="23" presStyleCnt="27">
        <dgm:presLayoutVars>
          <dgm:chMax val="0"/>
          <dgm:chPref val="0"/>
          <dgm:bulletEnabled val="1"/>
        </dgm:presLayoutVars>
      </dgm:prSet>
      <dgm:spPr/>
    </dgm:pt>
    <dgm:pt modelId="{F0AD52A6-6854-40AF-A492-709FCFFDFD52}" type="pres">
      <dgm:prSet presAssocID="{9179D0DA-F5B3-47C4-BE50-56D6B1A5F7DC}" presName="parTxOnlySpace" presStyleCnt="0"/>
      <dgm:spPr/>
    </dgm:pt>
    <dgm:pt modelId="{2E23AB6E-AF55-401C-B359-AADB2ECC74DC}" type="pres">
      <dgm:prSet presAssocID="{9DA23929-3C8A-4636-979F-2C01A05294E9}" presName="parTxOnly" presStyleLbl="node1" presStyleIdx="24" presStyleCnt="27">
        <dgm:presLayoutVars>
          <dgm:chMax val="0"/>
          <dgm:chPref val="0"/>
          <dgm:bulletEnabled val="1"/>
        </dgm:presLayoutVars>
      </dgm:prSet>
      <dgm:spPr/>
    </dgm:pt>
    <dgm:pt modelId="{37BD79D6-5CEF-44FD-9845-D351714F1C5A}" type="pres">
      <dgm:prSet presAssocID="{FE709BFD-E162-4491-B3B3-7FD4486C447B}" presName="parTxOnlySpace" presStyleCnt="0"/>
      <dgm:spPr/>
    </dgm:pt>
    <dgm:pt modelId="{05DC9E0B-0DD1-4456-A522-242275E1D972}" type="pres">
      <dgm:prSet presAssocID="{C9962D54-DF51-40EF-B752-C5E15520D9CC}" presName="parTxOnly" presStyleLbl="node1" presStyleIdx="25" presStyleCnt="27">
        <dgm:presLayoutVars>
          <dgm:chMax val="0"/>
          <dgm:chPref val="0"/>
          <dgm:bulletEnabled val="1"/>
        </dgm:presLayoutVars>
      </dgm:prSet>
      <dgm:spPr/>
    </dgm:pt>
    <dgm:pt modelId="{9CC31BAA-EF66-4AA2-8530-7DA21852BD5E}" type="pres">
      <dgm:prSet presAssocID="{6693F0B3-C3FE-4260-A5DF-B8B2AF49BBB9}" presName="parTxOnlySpace" presStyleCnt="0"/>
      <dgm:spPr/>
    </dgm:pt>
    <dgm:pt modelId="{7C6B7A66-6A9B-43EF-81FA-A30DF3990AA1}" type="pres">
      <dgm:prSet presAssocID="{B6497BCB-89CF-484D-B0F1-221DBD3CB963}" presName="parTxOnly" presStyleLbl="node1" presStyleIdx="26" presStyleCnt="27">
        <dgm:presLayoutVars>
          <dgm:chMax val="0"/>
          <dgm:chPref val="0"/>
          <dgm:bulletEnabled val="1"/>
        </dgm:presLayoutVars>
      </dgm:prSet>
      <dgm:spPr/>
    </dgm:pt>
  </dgm:ptLst>
  <dgm:cxnLst>
    <dgm:cxn modelId="{B3810D33-30E8-4627-91D5-C3CFA4279B36}" type="presOf" srcId="{5218C02F-2D5C-42AE-95B3-8B01D7307AA9}" destId="{E6505D2F-958F-4936-A7E6-9EFBC29E4488}" srcOrd="0" destOrd="0" presId="urn:microsoft.com/office/officeart/2005/8/layout/chevron1"/>
    <dgm:cxn modelId="{CE5111FF-7C54-40F1-8C30-6D82523800EA}" type="presOf" srcId="{AAC1394B-4ECF-45B3-B539-4B0E52CF2237}" destId="{E00095C9-75B3-49BD-8537-5A1377F940D4}" srcOrd="0" destOrd="0" presId="urn:microsoft.com/office/officeart/2005/8/layout/chevron1"/>
    <dgm:cxn modelId="{715206FB-7E22-4F38-B825-DCB6F540A840}" type="presOf" srcId="{028055BC-366D-4455-BF10-74AE859A5AA2}" destId="{51FB9F75-D634-4DA8-905F-C706E478AE6F}" srcOrd="0" destOrd="0" presId="urn:microsoft.com/office/officeart/2005/8/layout/chevron1"/>
    <dgm:cxn modelId="{DFE85446-64A1-4B9C-859F-5711110DDF53}" type="presOf" srcId="{9FE05A14-36BC-4C33-8323-E6705D0C8335}" destId="{49860633-4035-4768-9412-A3ACC4706405}" srcOrd="0" destOrd="0" presId="urn:microsoft.com/office/officeart/2005/8/layout/chevron1"/>
    <dgm:cxn modelId="{99AED3C2-E485-4365-9CD8-6039D1A5D18A}" type="presOf" srcId="{B16EDEE3-DF90-4E98-A314-A7495FB3EB13}" destId="{CC05B28A-2AE2-480F-92B3-B47E33640112}" srcOrd="0" destOrd="0" presId="urn:microsoft.com/office/officeart/2005/8/layout/chevron1"/>
    <dgm:cxn modelId="{4CDED242-749A-4183-8C6E-973DC0B1EE54}" srcId="{C1EC31BF-825C-4318-B05B-DFB99B4A6648}" destId="{0A96D16E-3E29-4143-A22E-FA54D6A6915F}" srcOrd="5" destOrd="0" parTransId="{60947E16-8350-459C-BEFD-D1B12E15C57E}" sibTransId="{A730195C-7FCD-438F-B7C0-5CF9B8612E81}"/>
    <dgm:cxn modelId="{D5B6CE21-3FF6-4CC0-964F-321AE6095B75}" type="presOf" srcId="{58EC79B5-CDEB-4C2C-B9A8-DEF66274F995}" destId="{4239CA99-4B95-4557-A360-6F5C84D23006}" srcOrd="0" destOrd="0" presId="urn:microsoft.com/office/officeart/2005/8/layout/chevron1"/>
    <dgm:cxn modelId="{296BBA32-59A8-46A5-B619-4092FEA6E891}" srcId="{C1EC31BF-825C-4318-B05B-DFB99B4A6648}" destId="{5218C02F-2D5C-42AE-95B3-8B01D7307AA9}" srcOrd="13" destOrd="0" parTransId="{645F7629-091C-4DDA-8AC9-40E8FAE10A54}" sibTransId="{CAAF14DD-C85A-469E-8E91-D3CCF6A9B23C}"/>
    <dgm:cxn modelId="{3C422E7F-A66F-4B6F-AE95-3B2B5BA512B0}" srcId="{C1EC31BF-825C-4318-B05B-DFB99B4A6648}" destId="{12348B6B-9D04-4294-B184-908F943D4278}" srcOrd="21" destOrd="0" parTransId="{AF7EC0C0-7158-45D3-AD19-2E9112433523}" sibTransId="{A35C2E64-61B0-4B9B-8508-1CC860A270CB}"/>
    <dgm:cxn modelId="{5E6D4501-647A-4705-8FDF-8E072D4272BC}" type="presOf" srcId="{0B81B347-EE62-4718-BD5C-4EFA3EE533E7}" destId="{573537AD-6D22-4451-87DC-9DB62222BB11}" srcOrd="0" destOrd="0" presId="urn:microsoft.com/office/officeart/2005/8/layout/chevron1"/>
    <dgm:cxn modelId="{6B2E92BA-9388-49BE-83DB-82899D9A3466}" type="presOf" srcId="{626F8A90-D4F3-45D3-A45E-EB93CA94A630}" destId="{169DFC07-BD93-4ED7-9939-B5C3E04B2C33}" srcOrd="0" destOrd="0" presId="urn:microsoft.com/office/officeart/2005/8/layout/chevron1"/>
    <dgm:cxn modelId="{65734B06-B658-4974-8119-DE0DDFED4DFB}" srcId="{C1EC31BF-825C-4318-B05B-DFB99B4A6648}" destId="{9FE05A14-36BC-4C33-8323-E6705D0C8335}" srcOrd="22" destOrd="0" parTransId="{3AE39BF5-F131-4099-B74A-64003EC1047D}" sibTransId="{1E131B5B-A636-4114-B92D-F778212FE323}"/>
    <dgm:cxn modelId="{C30FF9FC-0848-41C6-97B2-91A651BA4D7B}" srcId="{C1EC31BF-825C-4318-B05B-DFB99B4A6648}" destId="{B16EDEE3-DF90-4E98-A314-A7495FB3EB13}" srcOrd="9" destOrd="0" parTransId="{E887A393-A3D7-4D8A-896B-561FCDA635B0}" sibTransId="{6D247EBD-9A2B-446A-AE44-B2B73801121E}"/>
    <dgm:cxn modelId="{9702CCCB-1869-4F1B-AAFB-C88A7AAE55A7}" srcId="{C1EC31BF-825C-4318-B05B-DFB99B4A6648}" destId="{A2BC6C3B-5C61-4ECF-9945-4FDC5E23419F}" srcOrd="10" destOrd="0" parTransId="{2C432CF5-5D52-42C4-BDD0-066648D2259D}" sibTransId="{353FB8ED-1550-41BA-8957-AD01F22481C9}"/>
    <dgm:cxn modelId="{AE8110D4-A541-47FA-80FD-FE1159347C7F}" srcId="{C1EC31BF-825C-4318-B05B-DFB99B4A6648}" destId="{58EC79B5-CDEB-4C2C-B9A8-DEF66274F995}" srcOrd="15" destOrd="0" parTransId="{9A397BBF-A8C7-412D-8406-C39C761275E2}" sibTransId="{C0B3920C-A12D-41B7-AA7C-935F684356A0}"/>
    <dgm:cxn modelId="{E5DE049D-2575-4139-9BDE-65DBE4C00984}" type="presOf" srcId="{A2BC6C3B-5C61-4ECF-9945-4FDC5E23419F}" destId="{1A121055-D6E6-491B-98CD-9C15271164DA}" srcOrd="0" destOrd="0" presId="urn:microsoft.com/office/officeart/2005/8/layout/chevron1"/>
    <dgm:cxn modelId="{AD3B181A-DE9A-4DA1-8E0B-FEEEEE231BBD}" srcId="{C1EC31BF-825C-4318-B05B-DFB99B4A6648}" destId="{626F8A90-D4F3-45D3-A45E-EB93CA94A630}" srcOrd="7" destOrd="0" parTransId="{646C7419-A826-4489-914C-52265AE95FF1}" sibTransId="{508CB4D6-1CC0-437B-94F2-E66B209723E7}"/>
    <dgm:cxn modelId="{7F3C304A-4C4E-4C7E-8D31-48794CE89C86}" type="presOf" srcId="{178322E0-3FC4-4D25-BD6D-8D78B15FB221}" destId="{18885960-E80C-4DCB-87BA-6FAE419A1F84}" srcOrd="0" destOrd="0" presId="urn:microsoft.com/office/officeart/2005/8/layout/chevron1"/>
    <dgm:cxn modelId="{FB0F4F0D-B8C1-4A52-AA6D-1336274F8EB2}" type="presOf" srcId="{B6497BCB-89CF-484D-B0F1-221DBD3CB963}" destId="{7C6B7A66-6A9B-43EF-81FA-A30DF3990AA1}" srcOrd="0" destOrd="0" presId="urn:microsoft.com/office/officeart/2005/8/layout/chevron1"/>
    <dgm:cxn modelId="{204CAC1C-A6A8-44EA-9D8A-5335E82AC863}" type="presOf" srcId="{9DA23929-3C8A-4636-979F-2C01A05294E9}" destId="{2E23AB6E-AF55-401C-B359-AADB2ECC74DC}" srcOrd="0" destOrd="0" presId="urn:microsoft.com/office/officeart/2005/8/layout/chevron1"/>
    <dgm:cxn modelId="{5B45D14D-489A-4BEF-B289-74908149C3BF}" srcId="{C1EC31BF-825C-4318-B05B-DFB99B4A6648}" destId="{DBB85764-5406-4EE1-82FB-8EE07158F49D}" srcOrd="17" destOrd="0" parTransId="{497A1654-E9E5-476C-88E8-BD974F76F315}" sibTransId="{F2443C80-ED84-4841-B405-ED5DB68F0FF6}"/>
    <dgm:cxn modelId="{77FB1587-BDE2-432A-A7F2-DF5E6256886B}" srcId="{C1EC31BF-825C-4318-B05B-DFB99B4A6648}" destId="{8622195C-5ED4-4AAB-B41C-9E7E904BD60B}" srcOrd="0" destOrd="0" parTransId="{C26620C2-51F4-4E75-9968-978FB1F22423}" sibTransId="{C4C037F5-DBD2-4747-BCEE-9DBF18C858A2}"/>
    <dgm:cxn modelId="{D0F3D3A7-C248-4367-AFF9-1AC2F3F4E1D4}" srcId="{C1EC31BF-825C-4318-B05B-DFB99B4A6648}" destId="{D1CDA04D-6806-4309-BF1E-FA9BE77FEF58}" srcOrd="1" destOrd="0" parTransId="{76C57D58-3B83-4EE8-9A0E-BA9D41595053}" sibTransId="{BCFBAD2E-E8E6-44F4-8671-C3E9D64A200A}"/>
    <dgm:cxn modelId="{60D0730E-793C-4946-8930-E4556D897EA9}" srcId="{C1EC31BF-825C-4318-B05B-DFB99B4A6648}" destId="{B337A9E7-C340-44CD-8585-839E42447018}" srcOrd="2" destOrd="0" parTransId="{A7B97F31-1D28-44E0-9C59-83CF814E7417}" sibTransId="{347989C5-B071-41A4-966F-029FA66DC774}"/>
    <dgm:cxn modelId="{6F1BBF79-BA75-4FD6-A2AF-403AC34EDC8D}" type="presOf" srcId="{D1CDA04D-6806-4309-BF1E-FA9BE77FEF58}" destId="{9A547BF0-A458-4F1F-9672-D937E5D223D6}" srcOrd="0" destOrd="0" presId="urn:microsoft.com/office/officeart/2005/8/layout/chevron1"/>
    <dgm:cxn modelId="{0CA67D53-49A1-473E-A855-B45A50D16717}" type="presOf" srcId="{721ECABC-B0A0-48AC-8CAB-A3E4435BAC85}" destId="{A8585DF7-7DAF-44DC-BE16-5897793C6127}" srcOrd="0" destOrd="0" presId="urn:microsoft.com/office/officeart/2005/8/layout/chevron1"/>
    <dgm:cxn modelId="{01337A48-3A30-49D5-8CE0-7CE6B64212F8}" type="presOf" srcId="{028C51EF-4147-4AA3-AEA4-6A48A9211F25}" destId="{B83828D1-08A8-4675-8723-4B66E655D412}" srcOrd="0" destOrd="0" presId="urn:microsoft.com/office/officeart/2005/8/layout/chevron1"/>
    <dgm:cxn modelId="{BCD5C3E6-3F8D-4ED4-9EB7-FC9A1B942452}" type="presOf" srcId="{DBB85764-5406-4EE1-82FB-8EE07158F49D}" destId="{6D2A3B3F-D1E8-4A0D-99AE-87FD6DC9C51D}" srcOrd="0" destOrd="0" presId="urn:microsoft.com/office/officeart/2005/8/layout/chevron1"/>
    <dgm:cxn modelId="{125DD5A3-3E8D-419C-99A5-67B0230E1616}" type="presOf" srcId="{C1EC31BF-825C-4318-B05B-DFB99B4A6648}" destId="{7BFC9F58-64E2-46DE-BE19-452484589B83}" srcOrd="0" destOrd="0" presId="urn:microsoft.com/office/officeart/2005/8/layout/chevron1"/>
    <dgm:cxn modelId="{1A9C3FD8-1F3E-4B24-BF18-E6F38CC189FB}" srcId="{C1EC31BF-825C-4318-B05B-DFB99B4A6648}" destId="{C9962D54-DF51-40EF-B752-C5E15520D9CC}" srcOrd="25" destOrd="0" parTransId="{DB04A2D8-4A1D-467C-8018-BA8A528F0166}" sibTransId="{6693F0B3-C3FE-4260-A5DF-B8B2AF49BBB9}"/>
    <dgm:cxn modelId="{23B0FB8D-A634-4C03-8FD5-17E687B35C41}" type="presOf" srcId="{8622195C-5ED4-4AAB-B41C-9E7E904BD60B}" destId="{E42611AB-93FA-413F-9DA6-63DCC2C446A4}" srcOrd="0" destOrd="0" presId="urn:microsoft.com/office/officeart/2005/8/layout/chevron1"/>
    <dgm:cxn modelId="{8C520522-C4A5-48E8-9384-D605ADE4F205}" type="presOf" srcId="{20CF7D5F-00EB-4427-8164-08F1480A83C4}" destId="{30157F7F-E0C4-4996-9283-AEBAE52AC181}" srcOrd="0" destOrd="0" presId="urn:microsoft.com/office/officeart/2005/8/layout/chevron1"/>
    <dgm:cxn modelId="{825B31D6-DBE2-4791-B822-D3CBECF85F87}" srcId="{C1EC31BF-825C-4318-B05B-DFB99B4A6648}" destId="{AAC1394B-4ECF-45B3-B539-4B0E52CF2237}" srcOrd="18" destOrd="0" parTransId="{9C170FBA-2845-49AA-ACFD-891BFBCAC960}" sibTransId="{26AB994F-2B83-4BF3-8E77-A536322CAFAA}"/>
    <dgm:cxn modelId="{2037225F-D581-4965-B25C-35BA9D07A086}" type="presOf" srcId="{C07691F1-F852-4845-98AF-EE05B51807EE}" destId="{B22EA7FD-EE38-42AF-B01A-620A90FFAF78}" srcOrd="0" destOrd="0" presId="urn:microsoft.com/office/officeart/2005/8/layout/chevron1"/>
    <dgm:cxn modelId="{BBBE7262-0A97-4776-B362-A421D450B29E}" type="presOf" srcId="{12348B6B-9D04-4294-B184-908F943D4278}" destId="{8CBEA923-F39E-4760-B248-ED9D8245283C}" srcOrd="0" destOrd="0" presId="urn:microsoft.com/office/officeart/2005/8/layout/chevron1"/>
    <dgm:cxn modelId="{C7C76620-6FED-4A9C-8F1D-E6C5413F2EC1}" type="presOf" srcId="{2197B3BC-03F6-41D9-9738-3BCB0B0FCF46}" destId="{94860662-164C-4463-B379-882FCF68F978}" srcOrd="0" destOrd="0" presId="urn:microsoft.com/office/officeart/2005/8/layout/chevron1"/>
    <dgm:cxn modelId="{AF128A02-319D-49A2-8E73-2CFEFF75FD0B}" srcId="{C1EC31BF-825C-4318-B05B-DFB99B4A6648}" destId="{028C51EF-4147-4AA3-AEA4-6A48A9211F25}" srcOrd="3" destOrd="0" parTransId="{1B570A58-62EB-4EC1-9A21-025C27CA3876}" sibTransId="{8BDE044F-2365-45F6-8C73-05BD1CA30290}"/>
    <dgm:cxn modelId="{BB6DDCAB-F6D7-4EBB-AC76-FEC11823CD27}" srcId="{C1EC31BF-825C-4318-B05B-DFB99B4A6648}" destId="{8C94C4D7-7A80-44E3-A1BE-DC6F3BA94470}" srcOrd="14" destOrd="0" parTransId="{391BA7F3-4F03-4621-9A2C-D251410F84B3}" sibTransId="{81680658-6029-47ED-A754-837A9D4188D9}"/>
    <dgm:cxn modelId="{AD587E26-25D1-41D4-96EE-662469084583}" type="presOf" srcId="{C9962D54-DF51-40EF-B752-C5E15520D9CC}" destId="{05DC9E0B-0DD1-4456-A522-242275E1D972}" srcOrd="0" destOrd="0" presId="urn:microsoft.com/office/officeart/2005/8/layout/chevron1"/>
    <dgm:cxn modelId="{0AA19C12-5FE0-484E-8D48-B20BDF4C48A1}" srcId="{C1EC31BF-825C-4318-B05B-DFB99B4A6648}" destId="{2197B3BC-03F6-41D9-9738-3BCB0B0FCF46}" srcOrd="20" destOrd="0" parTransId="{D008512D-3A17-4611-BE89-AD3C14C9FA93}" sibTransId="{922C7050-47AA-4C9F-997F-51D3F882AAC5}"/>
    <dgm:cxn modelId="{2ACB68B9-440C-4A21-BFE6-C385AFEBF941}" srcId="{C1EC31BF-825C-4318-B05B-DFB99B4A6648}" destId="{19465E7A-B7C7-4009-90D6-2E09BB6072BA}" srcOrd="4" destOrd="0" parTransId="{BB36DBD8-3139-4CDE-8B3F-AB0051DAE0D0}" sibTransId="{7AC96173-F4B7-45FA-930E-B9F2C2F5E112}"/>
    <dgm:cxn modelId="{313EB324-A159-4567-88B2-9D38B1C77D06}" srcId="{C1EC31BF-825C-4318-B05B-DFB99B4A6648}" destId="{9DA23929-3C8A-4636-979F-2C01A05294E9}" srcOrd="24" destOrd="0" parTransId="{6AE3B88E-8B96-4CDB-B697-4C7A776DE905}" sibTransId="{FE709BFD-E162-4491-B3B3-7FD4486C447B}"/>
    <dgm:cxn modelId="{62EDDB9A-2C6E-4F7F-8084-61D010F879B2}" type="presOf" srcId="{B337A9E7-C340-44CD-8585-839E42447018}" destId="{D6BAE4F1-3E8F-4044-A9A1-C8592E43CA39}" srcOrd="0" destOrd="0" presId="urn:microsoft.com/office/officeart/2005/8/layout/chevron1"/>
    <dgm:cxn modelId="{13715C81-144D-4EFE-B0CC-D19F7338C94E}" type="presOf" srcId="{CE3C607A-DDBF-46BE-AD5B-534C9A4AA090}" destId="{5FE3AB48-EF1D-4A5D-A0FE-3E6C1EB15839}" srcOrd="0" destOrd="0" presId="urn:microsoft.com/office/officeart/2005/8/layout/chevron1"/>
    <dgm:cxn modelId="{4D15032D-E4EC-41D5-8D7B-1BCB94762487}" srcId="{C1EC31BF-825C-4318-B05B-DFB99B4A6648}" destId="{20CF7D5F-00EB-4427-8164-08F1480A83C4}" srcOrd="11" destOrd="0" parTransId="{897DFDDB-6157-4B5D-87F4-3C916E4337D9}" sibTransId="{04E3F887-1142-4DEE-B03D-9A6DE8F0B368}"/>
    <dgm:cxn modelId="{A82864A1-6A14-49DB-BD52-347F1FC5B5F8}" type="presOf" srcId="{8C94C4D7-7A80-44E3-A1BE-DC6F3BA94470}" destId="{D040328D-DCC7-47EE-B4A0-4A14ECB05293}" srcOrd="0" destOrd="0" presId="urn:microsoft.com/office/officeart/2005/8/layout/chevron1"/>
    <dgm:cxn modelId="{41480500-2CD9-49B5-940D-C97FA5760CDD}" srcId="{C1EC31BF-825C-4318-B05B-DFB99B4A6648}" destId="{028055BC-366D-4455-BF10-74AE859A5AA2}" srcOrd="23" destOrd="0" parTransId="{E9DBEAC6-140E-4688-94FB-B86BC942CE45}" sibTransId="{9179D0DA-F5B3-47C4-BE50-56D6B1A5F7DC}"/>
    <dgm:cxn modelId="{D2B134C3-E665-4DDF-9A96-196B1C68D1D7}" srcId="{C1EC31BF-825C-4318-B05B-DFB99B4A6648}" destId="{CE3C607A-DDBF-46BE-AD5B-534C9A4AA090}" srcOrd="16" destOrd="0" parTransId="{BB9A2C2F-F479-4BF4-800B-06D9512C800B}" sibTransId="{D17A630F-F70A-4D9D-9973-21347A7622FB}"/>
    <dgm:cxn modelId="{66BE1C9A-DA79-4B6B-9B05-55C5180351E9}" type="presOf" srcId="{0A96D16E-3E29-4143-A22E-FA54D6A6915F}" destId="{0C95FF55-518F-40AD-A305-EB76DF985DB8}" srcOrd="0" destOrd="0" presId="urn:microsoft.com/office/officeart/2005/8/layout/chevron1"/>
    <dgm:cxn modelId="{8693E36C-D916-4E4C-81DF-FE125F48D84D}" srcId="{C1EC31BF-825C-4318-B05B-DFB99B4A6648}" destId="{C07691F1-F852-4845-98AF-EE05B51807EE}" srcOrd="19" destOrd="0" parTransId="{3E217178-1860-41E4-9131-079D9388C359}" sibTransId="{14B1800B-7848-4426-934A-3DF3A82AFE0F}"/>
    <dgm:cxn modelId="{CEB308DD-B04A-4CA8-AA4E-65DF52C8DFFF}" srcId="{C1EC31BF-825C-4318-B05B-DFB99B4A6648}" destId="{721ECABC-B0A0-48AC-8CAB-A3E4435BAC85}" srcOrd="12" destOrd="0" parTransId="{897350C7-F23F-4C83-9824-33496C1D4DD8}" sibTransId="{434BE0E3-1E16-4E76-99F8-2C3D85B617DF}"/>
    <dgm:cxn modelId="{55601C8F-F80B-4151-968E-7F88F6EF33AA}" srcId="{C1EC31BF-825C-4318-B05B-DFB99B4A6648}" destId="{178322E0-3FC4-4D25-BD6D-8D78B15FB221}" srcOrd="6" destOrd="0" parTransId="{1B3A3CC5-5643-4186-B630-20A7B762DA96}" sibTransId="{D34721A2-F379-451B-89A4-B4C59E1C6E88}"/>
    <dgm:cxn modelId="{7439C6AD-6871-4CE3-B8E0-8DCB3A561EFC}" srcId="{C1EC31BF-825C-4318-B05B-DFB99B4A6648}" destId="{B6497BCB-89CF-484D-B0F1-221DBD3CB963}" srcOrd="26" destOrd="0" parTransId="{5C95D4D9-2433-419B-8058-0279FD749C3E}" sibTransId="{4355789E-5366-4890-BC13-375C931A708B}"/>
    <dgm:cxn modelId="{19652CBA-9B66-4D26-8BED-8865C897D585}" type="presOf" srcId="{19465E7A-B7C7-4009-90D6-2E09BB6072BA}" destId="{47193B29-9561-4040-B1DF-9A8FA0661FC9}" srcOrd="0" destOrd="0" presId="urn:microsoft.com/office/officeart/2005/8/layout/chevron1"/>
    <dgm:cxn modelId="{12DDB18E-950C-4FD9-AFDA-874888556D32}" srcId="{C1EC31BF-825C-4318-B05B-DFB99B4A6648}" destId="{0B81B347-EE62-4718-BD5C-4EFA3EE533E7}" srcOrd="8" destOrd="0" parTransId="{F5D48A50-23AB-4038-9556-ED858842E378}" sibTransId="{F92C780C-E092-4788-BF59-829C71A2CC8F}"/>
    <dgm:cxn modelId="{03CD5BE4-747D-4972-A96D-63514C47FF72}" type="presParOf" srcId="{7BFC9F58-64E2-46DE-BE19-452484589B83}" destId="{E42611AB-93FA-413F-9DA6-63DCC2C446A4}" srcOrd="0" destOrd="0" presId="urn:microsoft.com/office/officeart/2005/8/layout/chevron1"/>
    <dgm:cxn modelId="{ACDD4C30-50FC-4808-ABA2-ACE7BA7E621E}" type="presParOf" srcId="{7BFC9F58-64E2-46DE-BE19-452484589B83}" destId="{DC49B36A-131F-420E-986D-0CD9BE922D5D}" srcOrd="1" destOrd="0" presId="urn:microsoft.com/office/officeart/2005/8/layout/chevron1"/>
    <dgm:cxn modelId="{10C3D9A9-F22F-4AC2-A0E6-71A94B26C802}" type="presParOf" srcId="{7BFC9F58-64E2-46DE-BE19-452484589B83}" destId="{9A547BF0-A458-4F1F-9672-D937E5D223D6}" srcOrd="2" destOrd="0" presId="urn:microsoft.com/office/officeart/2005/8/layout/chevron1"/>
    <dgm:cxn modelId="{BA1B6169-7A09-469C-ACEA-B56AFBECDB24}" type="presParOf" srcId="{7BFC9F58-64E2-46DE-BE19-452484589B83}" destId="{E6262DAC-9789-4FD5-80D7-199FD9878EEE}" srcOrd="3" destOrd="0" presId="urn:microsoft.com/office/officeart/2005/8/layout/chevron1"/>
    <dgm:cxn modelId="{22546BD9-55B5-45F9-95A8-68D6D294A7D2}" type="presParOf" srcId="{7BFC9F58-64E2-46DE-BE19-452484589B83}" destId="{D6BAE4F1-3E8F-4044-A9A1-C8592E43CA39}" srcOrd="4" destOrd="0" presId="urn:microsoft.com/office/officeart/2005/8/layout/chevron1"/>
    <dgm:cxn modelId="{A76DBEAC-ED78-46AF-9947-B5A5C670B6E8}" type="presParOf" srcId="{7BFC9F58-64E2-46DE-BE19-452484589B83}" destId="{8892D99D-C99C-4D19-9D93-3B2E28300F2E}" srcOrd="5" destOrd="0" presId="urn:microsoft.com/office/officeart/2005/8/layout/chevron1"/>
    <dgm:cxn modelId="{0973AC5C-CB2E-4763-815A-D55185D196DE}" type="presParOf" srcId="{7BFC9F58-64E2-46DE-BE19-452484589B83}" destId="{B83828D1-08A8-4675-8723-4B66E655D412}" srcOrd="6" destOrd="0" presId="urn:microsoft.com/office/officeart/2005/8/layout/chevron1"/>
    <dgm:cxn modelId="{DE7D0E8A-D42C-46FA-B344-C598FF1D5EE5}" type="presParOf" srcId="{7BFC9F58-64E2-46DE-BE19-452484589B83}" destId="{E39B5803-04CD-4876-A9C3-F9A10DF52144}" srcOrd="7" destOrd="0" presId="urn:microsoft.com/office/officeart/2005/8/layout/chevron1"/>
    <dgm:cxn modelId="{96F276F0-56C4-4B93-8AD7-B4BE311E11E0}" type="presParOf" srcId="{7BFC9F58-64E2-46DE-BE19-452484589B83}" destId="{47193B29-9561-4040-B1DF-9A8FA0661FC9}" srcOrd="8" destOrd="0" presId="urn:microsoft.com/office/officeart/2005/8/layout/chevron1"/>
    <dgm:cxn modelId="{895065F3-51B8-4287-B471-C2DAD4B6C40C}" type="presParOf" srcId="{7BFC9F58-64E2-46DE-BE19-452484589B83}" destId="{7C7E4314-780C-4E29-846D-2D90BF3E41FD}" srcOrd="9" destOrd="0" presId="urn:microsoft.com/office/officeart/2005/8/layout/chevron1"/>
    <dgm:cxn modelId="{0FEE5FA4-73E7-4FBA-98A0-3813A5C2DB6D}" type="presParOf" srcId="{7BFC9F58-64E2-46DE-BE19-452484589B83}" destId="{0C95FF55-518F-40AD-A305-EB76DF985DB8}" srcOrd="10" destOrd="0" presId="urn:microsoft.com/office/officeart/2005/8/layout/chevron1"/>
    <dgm:cxn modelId="{7B363BB6-C3B7-4F31-986E-1A4F0CB1AD9C}" type="presParOf" srcId="{7BFC9F58-64E2-46DE-BE19-452484589B83}" destId="{18529648-362D-4111-A3C3-B2E2718CCE30}" srcOrd="11" destOrd="0" presId="urn:microsoft.com/office/officeart/2005/8/layout/chevron1"/>
    <dgm:cxn modelId="{21F88ABD-C57A-4FB2-8CCB-2EA3FA38ED5B}" type="presParOf" srcId="{7BFC9F58-64E2-46DE-BE19-452484589B83}" destId="{18885960-E80C-4DCB-87BA-6FAE419A1F84}" srcOrd="12" destOrd="0" presId="urn:microsoft.com/office/officeart/2005/8/layout/chevron1"/>
    <dgm:cxn modelId="{9D9F0730-7CFB-4EC6-B929-B6EC348CE896}" type="presParOf" srcId="{7BFC9F58-64E2-46DE-BE19-452484589B83}" destId="{2236036F-0050-4F79-A297-2DC83E14B4F5}" srcOrd="13" destOrd="0" presId="urn:microsoft.com/office/officeart/2005/8/layout/chevron1"/>
    <dgm:cxn modelId="{18A2F684-1E2A-4B39-9BA8-CBC17BCAFF54}" type="presParOf" srcId="{7BFC9F58-64E2-46DE-BE19-452484589B83}" destId="{169DFC07-BD93-4ED7-9939-B5C3E04B2C33}" srcOrd="14" destOrd="0" presId="urn:microsoft.com/office/officeart/2005/8/layout/chevron1"/>
    <dgm:cxn modelId="{C9C49CD5-D2EE-4E0C-99A8-FCB75BE8CC92}" type="presParOf" srcId="{7BFC9F58-64E2-46DE-BE19-452484589B83}" destId="{95CD8369-98AE-41E0-950B-E715DE7530D4}" srcOrd="15" destOrd="0" presId="urn:microsoft.com/office/officeart/2005/8/layout/chevron1"/>
    <dgm:cxn modelId="{70EF2DC6-FCF4-4496-8B9A-675AE42F2AE8}" type="presParOf" srcId="{7BFC9F58-64E2-46DE-BE19-452484589B83}" destId="{573537AD-6D22-4451-87DC-9DB62222BB11}" srcOrd="16" destOrd="0" presId="urn:microsoft.com/office/officeart/2005/8/layout/chevron1"/>
    <dgm:cxn modelId="{6CA38ADA-AD5D-45F5-A5BB-A8E0F52958A1}" type="presParOf" srcId="{7BFC9F58-64E2-46DE-BE19-452484589B83}" destId="{242D8C36-BED8-48AF-AAC8-EBD242B1085B}" srcOrd="17" destOrd="0" presId="urn:microsoft.com/office/officeart/2005/8/layout/chevron1"/>
    <dgm:cxn modelId="{2DAB506D-2A25-47DB-B443-BB2588D451C7}" type="presParOf" srcId="{7BFC9F58-64E2-46DE-BE19-452484589B83}" destId="{CC05B28A-2AE2-480F-92B3-B47E33640112}" srcOrd="18" destOrd="0" presId="urn:microsoft.com/office/officeart/2005/8/layout/chevron1"/>
    <dgm:cxn modelId="{0CD7D0C4-5361-4375-894C-4256D09D866C}" type="presParOf" srcId="{7BFC9F58-64E2-46DE-BE19-452484589B83}" destId="{FA855950-88E4-4584-B89B-2FE55B428C12}" srcOrd="19" destOrd="0" presId="urn:microsoft.com/office/officeart/2005/8/layout/chevron1"/>
    <dgm:cxn modelId="{45E91CA0-4E21-4758-8FC7-ABD721AAE373}" type="presParOf" srcId="{7BFC9F58-64E2-46DE-BE19-452484589B83}" destId="{1A121055-D6E6-491B-98CD-9C15271164DA}" srcOrd="20" destOrd="0" presId="urn:microsoft.com/office/officeart/2005/8/layout/chevron1"/>
    <dgm:cxn modelId="{7EAD6969-26D5-4120-ADD5-273D661C50F4}" type="presParOf" srcId="{7BFC9F58-64E2-46DE-BE19-452484589B83}" destId="{9966EADF-2252-4A87-9558-B32EE6190FB0}" srcOrd="21" destOrd="0" presId="urn:microsoft.com/office/officeart/2005/8/layout/chevron1"/>
    <dgm:cxn modelId="{09419A8B-C4B3-438F-94B9-6FE2998F763B}" type="presParOf" srcId="{7BFC9F58-64E2-46DE-BE19-452484589B83}" destId="{30157F7F-E0C4-4996-9283-AEBAE52AC181}" srcOrd="22" destOrd="0" presId="urn:microsoft.com/office/officeart/2005/8/layout/chevron1"/>
    <dgm:cxn modelId="{A18F086D-CA6C-4A9D-8E91-BC0F9EA75591}" type="presParOf" srcId="{7BFC9F58-64E2-46DE-BE19-452484589B83}" destId="{F14DF87E-1F85-4FC9-9E3A-50A24A1437B2}" srcOrd="23" destOrd="0" presId="urn:microsoft.com/office/officeart/2005/8/layout/chevron1"/>
    <dgm:cxn modelId="{B0554307-965E-431A-8CE2-68DC4B65847F}" type="presParOf" srcId="{7BFC9F58-64E2-46DE-BE19-452484589B83}" destId="{A8585DF7-7DAF-44DC-BE16-5897793C6127}" srcOrd="24" destOrd="0" presId="urn:microsoft.com/office/officeart/2005/8/layout/chevron1"/>
    <dgm:cxn modelId="{B71DDC95-8718-4EA6-AA2B-C4DBD5D404B3}" type="presParOf" srcId="{7BFC9F58-64E2-46DE-BE19-452484589B83}" destId="{F7867D01-834F-4596-BF77-1F4CE02C571E}" srcOrd="25" destOrd="0" presId="urn:microsoft.com/office/officeart/2005/8/layout/chevron1"/>
    <dgm:cxn modelId="{E80D91CB-2AA0-4F4D-A71C-F22E8053AF8A}" type="presParOf" srcId="{7BFC9F58-64E2-46DE-BE19-452484589B83}" destId="{E6505D2F-958F-4936-A7E6-9EFBC29E4488}" srcOrd="26" destOrd="0" presId="urn:microsoft.com/office/officeart/2005/8/layout/chevron1"/>
    <dgm:cxn modelId="{CF755483-8DFB-4512-A265-412608A66038}" type="presParOf" srcId="{7BFC9F58-64E2-46DE-BE19-452484589B83}" destId="{0C57D17E-70BB-4346-8BEB-05F84BF602C3}" srcOrd="27" destOrd="0" presId="urn:microsoft.com/office/officeart/2005/8/layout/chevron1"/>
    <dgm:cxn modelId="{1CFAD4DB-4FCC-4BC6-B9B8-10E37D1E23F7}" type="presParOf" srcId="{7BFC9F58-64E2-46DE-BE19-452484589B83}" destId="{D040328D-DCC7-47EE-B4A0-4A14ECB05293}" srcOrd="28" destOrd="0" presId="urn:microsoft.com/office/officeart/2005/8/layout/chevron1"/>
    <dgm:cxn modelId="{EE06294C-A606-487A-B2A3-391A41CF88DB}" type="presParOf" srcId="{7BFC9F58-64E2-46DE-BE19-452484589B83}" destId="{E3CFFFF2-F37B-41F0-ADD0-B25FFD9AC261}" srcOrd="29" destOrd="0" presId="urn:microsoft.com/office/officeart/2005/8/layout/chevron1"/>
    <dgm:cxn modelId="{AD8B15FA-98B9-496C-A3C2-6CFD0D80E80B}" type="presParOf" srcId="{7BFC9F58-64E2-46DE-BE19-452484589B83}" destId="{4239CA99-4B95-4557-A360-6F5C84D23006}" srcOrd="30" destOrd="0" presId="urn:microsoft.com/office/officeart/2005/8/layout/chevron1"/>
    <dgm:cxn modelId="{E2D28A53-1C09-419F-BE73-3F5860B61177}" type="presParOf" srcId="{7BFC9F58-64E2-46DE-BE19-452484589B83}" destId="{E9ABFBFA-2358-4EE6-9950-815E2F78DC29}" srcOrd="31" destOrd="0" presId="urn:microsoft.com/office/officeart/2005/8/layout/chevron1"/>
    <dgm:cxn modelId="{32E318CC-B72D-4FD6-B7F0-8E5FB5EBFBBD}" type="presParOf" srcId="{7BFC9F58-64E2-46DE-BE19-452484589B83}" destId="{5FE3AB48-EF1D-4A5D-A0FE-3E6C1EB15839}" srcOrd="32" destOrd="0" presId="urn:microsoft.com/office/officeart/2005/8/layout/chevron1"/>
    <dgm:cxn modelId="{1430B43D-EDE4-4EA4-A83C-9E511DBC3466}" type="presParOf" srcId="{7BFC9F58-64E2-46DE-BE19-452484589B83}" destId="{A80660EA-955D-4631-868B-62341A81BD6D}" srcOrd="33" destOrd="0" presId="urn:microsoft.com/office/officeart/2005/8/layout/chevron1"/>
    <dgm:cxn modelId="{8C4CFEC0-AB88-4A56-AF32-C9131EB48F28}" type="presParOf" srcId="{7BFC9F58-64E2-46DE-BE19-452484589B83}" destId="{6D2A3B3F-D1E8-4A0D-99AE-87FD6DC9C51D}" srcOrd="34" destOrd="0" presId="urn:microsoft.com/office/officeart/2005/8/layout/chevron1"/>
    <dgm:cxn modelId="{666AA9B1-36D4-4CF1-9BA2-0F7C66EE3FB2}" type="presParOf" srcId="{7BFC9F58-64E2-46DE-BE19-452484589B83}" destId="{8D8560D0-00EA-431A-A471-7AA3AD5E668D}" srcOrd="35" destOrd="0" presId="urn:microsoft.com/office/officeart/2005/8/layout/chevron1"/>
    <dgm:cxn modelId="{8466CFC5-5B23-47A4-BC34-5A65CB797593}" type="presParOf" srcId="{7BFC9F58-64E2-46DE-BE19-452484589B83}" destId="{E00095C9-75B3-49BD-8537-5A1377F940D4}" srcOrd="36" destOrd="0" presId="urn:microsoft.com/office/officeart/2005/8/layout/chevron1"/>
    <dgm:cxn modelId="{D201B77D-D7E2-4D95-A489-29139CCA9AB5}" type="presParOf" srcId="{7BFC9F58-64E2-46DE-BE19-452484589B83}" destId="{DC7F61CB-544C-4AEB-BAB5-56710BB76E67}" srcOrd="37" destOrd="0" presId="urn:microsoft.com/office/officeart/2005/8/layout/chevron1"/>
    <dgm:cxn modelId="{98CA3A26-501F-41E8-B644-22B26E78691A}" type="presParOf" srcId="{7BFC9F58-64E2-46DE-BE19-452484589B83}" destId="{B22EA7FD-EE38-42AF-B01A-620A90FFAF78}" srcOrd="38" destOrd="0" presId="urn:microsoft.com/office/officeart/2005/8/layout/chevron1"/>
    <dgm:cxn modelId="{7A79514D-8883-4895-BD4C-497803BED3DC}" type="presParOf" srcId="{7BFC9F58-64E2-46DE-BE19-452484589B83}" destId="{EC7D1B3B-5394-40B5-BA6F-41FD63CA28EF}" srcOrd="39" destOrd="0" presId="urn:microsoft.com/office/officeart/2005/8/layout/chevron1"/>
    <dgm:cxn modelId="{6275DB73-CD9F-48D2-99C6-541BD2945E9D}" type="presParOf" srcId="{7BFC9F58-64E2-46DE-BE19-452484589B83}" destId="{94860662-164C-4463-B379-882FCF68F978}" srcOrd="40" destOrd="0" presId="urn:microsoft.com/office/officeart/2005/8/layout/chevron1"/>
    <dgm:cxn modelId="{9D732F5B-3FCF-4B08-9BF0-DC93AAA4EF34}" type="presParOf" srcId="{7BFC9F58-64E2-46DE-BE19-452484589B83}" destId="{31EFEAF2-0B8A-4A5B-AEDD-BB5280486E62}" srcOrd="41" destOrd="0" presId="urn:microsoft.com/office/officeart/2005/8/layout/chevron1"/>
    <dgm:cxn modelId="{8274CA3B-D4A6-4653-BC77-82F207BD93FA}" type="presParOf" srcId="{7BFC9F58-64E2-46DE-BE19-452484589B83}" destId="{8CBEA923-F39E-4760-B248-ED9D8245283C}" srcOrd="42" destOrd="0" presId="urn:microsoft.com/office/officeart/2005/8/layout/chevron1"/>
    <dgm:cxn modelId="{BFD6526E-CC8E-4B40-9CF7-50EB027BAEDD}" type="presParOf" srcId="{7BFC9F58-64E2-46DE-BE19-452484589B83}" destId="{0C971169-F36C-4FC8-8C55-39D846AA44C6}" srcOrd="43" destOrd="0" presId="urn:microsoft.com/office/officeart/2005/8/layout/chevron1"/>
    <dgm:cxn modelId="{203D4B7C-8F99-44F8-A1DA-B3F6603C38F6}" type="presParOf" srcId="{7BFC9F58-64E2-46DE-BE19-452484589B83}" destId="{49860633-4035-4768-9412-A3ACC4706405}" srcOrd="44" destOrd="0" presId="urn:microsoft.com/office/officeart/2005/8/layout/chevron1"/>
    <dgm:cxn modelId="{EAC46F9E-AA48-4082-A2B5-A2AB0A9DCF9C}" type="presParOf" srcId="{7BFC9F58-64E2-46DE-BE19-452484589B83}" destId="{4341FC50-E560-447B-9D56-17C1E09F0D95}" srcOrd="45" destOrd="0" presId="urn:microsoft.com/office/officeart/2005/8/layout/chevron1"/>
    <dgm:cxn modelId="{F925B002-A0BD-4491-96C1-3AEB65736C53}" type="presParOf" srcId="{7BFC9F58-64E2-46DE-BE19-452484589B83}" destId="{51FB9F75-D634-4DA8-905F-C706E478AE6F}" srcOrd="46" destOrd="0" presId="urn:microsoft.com/office/officeart/2005/8/layout/chevron1"/>
    <dgm:cxn modelId="{C74BF23B-EFD4-4A78-A966-E295B44C76EF}" type="presParOf" srcId="{7BFC9F58-64E2-46DE-BE19-452484589B83}" destId="{F0AD52A6-6854-40AF-A492-709FCFFDFD52}" srcOrd="47" destOrd="0" presId="urn:microsoft.com/office/officeart/2005/8/layout/chevron1"/>
    <dgm:cxn modelId="{33A6EE16-3640-4D4B-BEF2-CDEA85B5519E}" type="presParOf" srcId="{7BFC9F58-64E2-46DE-BE19-452484589B83}" destId="{2E23AB6E-AF55-401C-B359-AADB2ECC74DC}" srcOrd="48" destOrd="0" presId="urn:microsoft.com/office/officeart/2005/8/layout/chevron1"/>
    <dgm:cxn modelId="{183908FE-21F5-45F3-8EBD-359287C4821F}" type="presParOf" srcId="{7BFC9F58-64E2-46DE-BE19-452484589B83}" destId="{37BD79D6-5CEF-44FD-9845-D351714F1C5A}" srcOrd="49" destOrd="0" presId="urn:microsoft.com/office/officeart/2005/8/layout/chevron1"/>
    <dgm:cxn modelId="{4395BEB0-4521-4DB3-9353-E4C6F0F7F3AF}" type="presParOf" srcId="{7BFC9F58-64E2-46DE-BE19-452484589B83}" destId="{05DC9E0B-0DD1-4456-A522-242275E1D972}" srcOrd="50" destOrd="0" presId="urn:microsoft.com/office/officeart/2005/8/layout/chevron1"/>
    <dgm:cxn modelId="{99D4B9CA-E4AE-43D6-8BCE-987DB086F56E}" type="presParOf" srcId="{7BFC9F58-64E2-46DE-BE19-452484589B83}" destId="{9CC31BAA-EF66-4AA2-8530-7DA21852BD5E}" srcOrd="51" destOrd="0" presId="urn:microsoft.com/office/officeart/2005/8/layout/chevron1"/>
    <dgm:cxn modelId="{FA4D7970-4641-4B58-979C-3D836037BEC5}" type="presParOf" srcId="{7BFC9F58-64E2-46DE-BE19-452484589B83}" destId="{7C6B7A66-6A9B-43EF-81FA-A30DF3990AA1}" srcOrd="52"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7320DC-C71B-4AFC-BCDB-73BC7D3CFCF8}">
      <dsp:nvSpPr>
        <dsp:cNvPr id="0" name=""/>
        <dsp:cNvSpPr/>
      </dsp:nvSpPr>
      <dsp:spPr>
        <a:xfrm>
          <a:off x="1875436" y="1803713"/>
          <a:ext cx="1553056" cy="1553056"/>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GB" sz="2000" kern="1200" dirty="0" smtClean="0"/>
            <a:t> </a:t>
          </a:r>
          <a:endParaRPr lang="en-GB" sz="2000" kern="1200" dirty="0"/>
        </a:p>
      </dsp:txBody>
      <dsp:txXfrm>
        <a:off x="2102876" y="2031153"/>
        <a:ext cx="1098176" cy="1098176"/>
      </dsp:txXfrm>
    </dsp:sp>
    <dsp:sp modelId="{F32879FB-19C0-4D65-BE6C-405A36CDF143}">
      <dsp:nvSpPr>
        <dsp:cNvPr id="0" name=""/>
        <dsp:cNvSpPr/>
      </dsp:nvSpPr>
      <dsp:spPr>
        <a:xfrm rot="13524780">
          <a:off x="1241668" y="1420245"/>
          <a:ext cx="970092" cy="442621"/>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2EABECC-928C-4CCD-B447-744C1FF970CE}">
      <dsp:nvSpPr>
        <dsp:cNvPr id="0" name=""/>
        <dsp:cNvSpPr/>
      </dsp:nvSpPr>
      <dsp:spPr>
        <a:xfrm>
          <a:off x="756219" y="936114"/>
          <a:ext cx="1259994" cy="71999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GB" sz="2000" kern="1200" dirty="0" err="1" smtClean="0"/>
            <a:t>HDACi</a:t>
          </a:r>
          <a:endParaRPr lang="en-GB" sz="2000" kern="1200" dirty="0"/>
        </a:p>
      </dsp:txBody>
      <dsp:txXfrm>
        <a:off x="777307" y="957202"/>
        <a:ext cx="1217818" cy="677821"/>
      </dsp:txXfrm>
    </dsp:sp>
    <dsp:sp modelId="{EEFB77B2-AE19-4715-84F3-6D611A764F8E}">
      <dsp:nvSpPr>
        <dsp:cNvPr id="0" name=""/>
        <dsp:cNvSpPr/>
      </dsp:nvSpPr>
      <dsp:spPr>
        <a:xfrm rot="16200000">
          <a:off x="2024643" y="882060"/>
          <a:ext cx="1254641" cy="442621"/>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B4FE61C-F105-4016-BBD0-C7EA1F6A2D79}">
      <dsp:nvSpPr>
        <dsp:cNvPr id="0" name=""/>
        <dsp:cNvSpPr/>
      </dsp:nvSpPr>
      <dsp:spPr>
        <a:xfrm>
          <a:off x="2021967" y="116051"/>
          <a:ext cx="1259994" cy="71999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GB" sz="2000" kern="1200" dirty="0" err="1" smtClean="0"/>
            <a:t>DNMTi</a:t>
          </a:r>
          <a:endParaRPr lang="en-GB" sz="2000" kern="1200" dirty="0"/>
        </a:p>
      </dsp:txBody>
      <dsp:txXfrm>
        <a:off x="2043055" y="137139"/>
        <a:ext cx="1217818" cy="677821"/>
      </dsp:txXfrm>
    </dsp:sp>
    <dsp:sp modelId="{E9E7894B-DFCF-481D-B371-F8243613C413}">
      <dsp:nvSpPr>
        <dsp:cNvPr id="0" name=""/>
        <dsp:cNvSpPr/>
      </dsp:nvSpPr>
      <dsp:spPr>
        <a:xfrm rot="18908376">
          <a:off x="3099462" y="1422737"/>
          <a:ext cx="986537" cy="442621"/>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72EE6D5-2958-41D2-AF3E-32D1B912921A}">
      <dsp:nvSpPr>
        <dsp:cNvPr id="0" name=""/>
        <dsp:cNvSpPr/>
      </dsp:nvSpPr>
      <dsp:spPr>
        <a:xfrm>
          <a:off x="3312375" y="936106"/>
          <a:ext cx="1259994" cy="71999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GB" sz="2000" kern="1200" dirty="0" err="1" smtClean="0"/>
            <a:t>HDMi</a:t>
          </a:r>
          <a:endParaRPr lang="en-GB" sz="2000" kern="1200" dirty="0"/>
        </a:p>
      </dsp:txBody>
      <dsp:txXfrm>
        <a:off x="3333463" y="957194"/>
        <a:ext cx="1217818" cy="6778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7320DC-C71B-4AFC-BCDB-73BC7D3CFCF8}">
      <dsp:nvSpPr>
        <dsp:cNvPr id="0" name=""/>
        <dsp:cNvSpPr/>
      </dsp:nvSpPr>
      <dsp:spPr>
        <a:xfrm>
          <a:off x="1875436" y="1803713"/>
          <a:ext cx="1553056" cy="1553056"/>
        </a:xfrm>
        <a:prstGeom prst="ellipse">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GB" sz="2000" kern="1200" dirty="0" smtClean="0"/>
            <a:t> </a:t>
          </a:r>
          <a:endParaRPr lang="en-GB" sz="2000" kern="1200" dirty="0"/>
        </a:p>
      </dsp:txBody>
      <dsp:txXfrm>
        <a:off x="2102876" y="2031153"/>
        <a:ext cx="1098176" cy="1098176"/>
      </dsp:txXfrm>
    </dsp:sp>
    <dsp:sp modelId="{F32879FB-19C0-4D65-BE6C-405A36CDF143}">
      <dsp:nvSpPr>
        <dsp:cNvPr id="0" name=""/>
        <dsp:cNvSpPr/>
      </dsp:nvSpPr>
      <dsp:spPr>
        <a:xfrm rot="12027719">
          <a:off x="1037146" y="1963123"/>
          <a:ext cx="2663684" cy="442621"/>
        </a:xfrm>
        <a:prstGeom prst="lef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2EABECC-928C-4CCD-B447-744C1FF970CE}">
      <dsp:nvSpPr>
        <dsp:cNvPr id="0" name=""/>
        <dsp:cNvSpPr/>
      </dsp:nvSpPr>
      <dsp:spPr>
        <a:xfrm>
          <a:off x="522211" y="1013301"/>
          <a:ext cx="1439994" cy="719997"/>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GB" sz="2000" kern="1200" dirty="0" smtClean="0"/>
            <a:t>Re-purposed agents</a:t>
          </a:r>
          <a:endParaRPr lang="en-GB" sz="2000" kern="1200" dirty="0"/>
        </a:p>
      </dsp:txBody>
      <dsp:txXfrm>
        <a:off x="543299" y="1034389"/>
        <a:ext cx="1397818" cy="677821"/>
      </dsp:txXfrm>
    </dsp:sp>
    <dsp:sp modelId="{EEFB77B2-AE19-4715-84F3-6D611A764F8E}">
      <dsp:nvSpPr>
        <dsp:cNvPr id="0" name=""/>
        <dsp:cNvSpPr/>
      </dsp:nvSpPr>
      <dsp:spPr>
        <a:xfrm flipV="1">
          <a:off x="2597080" y="1525943"/>
          <a:ext cx="899264" cy="158462"/>
        </a:xfrm>
        <a:prstGeom prst="bentArrow">
          <a:avLst/>
        </a:prstGeom>
        <a:solidFill>
          <a:schemeClr val="bg1"/>
        </a:solidFill>
        <a:ln>
          <a:solidFill>
            <a:schemeClr val="bg1"/>
          </a:solidFill>
        </a:ln>
        <a:effectLst/>
      </dsp:spPr>
      <dsp:style>
        <a:lnRef idx="0">
          <a:scrgbClr r="0" g="0" b="0"/>
        </a:lnRef>
        <a:fillRef idx="1">
          <a:scrgbClr r="0" g="0" b="0"/>
        </a:fillRef>
        <a:effectRef idx="0">
          <a:scrgbClr r="0" g="0" b="0"/>
        </a:effectRef>
        <a:fontRef idx="minor">
          <a:schemeClr val="lt1"/>
        </a:fontRef>
      </dsp:style>
    </dsp:sp>
    <dsp:sp modelId="{4B4FE61C-F105-4016-BBD0-C7EA1F6A2D79}">
      <dsp:nvSpPr>
        <dsp:cNvPr id="0" name=""/>
        <dsp:cNvSpPr/>
      </dsp:nvSpPr>
      <dsp:spPr>
        <a:xfrm>
          <a:off x="1931967" y="116051"/>
          <a:ext cx="1439994" cy="719997"/>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GB" sz="2000" kern="1200" dirty="0" smtClean="0"/>
            <a:t>Novel targets</a:t>
          </a:r>
          <a:endParaRPr lang="en-GB" sz="2000" kern="1200" dirty="0"/>
        </a:p>
      </dsp:txBody>
      <dsp:txXfrm>
        <a:off x="1953055" y="137139"/>
        <a:ext cx="1397818" cy="677821"/>
      </dsp:txXfrm>
    </dsp:sp>
    <dsp:sp modelId="{E9E7894B-DFCF-481D-B371-F8243613C413}">
      <dsp:nvSpPr>
        <dsp:cNvPr id="0" name=""/>
        <dsp:cNvSpPr/>
      </dsp:nvSpPr>
      <dsp:spPr>
        <a:xfrm rot="13712064">
          <a:off x="3429081" y="1705550"/>
          <a:ext cx="1011771" cy="442621"/>
        </a:xfrm>
        <a:prstGeom prst="lef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72EE6D5-2958-41D2-AF3E-32D1B912921A}">
      <dsp:nvSpPr>
        <dsp:cNvPr id="0" name=""/>
        <dsp:cNvSpPr/>
      </dsp:nvSpPr>
      <dsp:spPr>
        <a:xfrm>
          <a:off x="3330349" y="1013336"/>
          <a:ext cx="1439994" cy="719997"/>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GB" sz="2000" kern="1200" dirty="0" smtClean="0"/>
            <a:t>Novel agents</a:t>
          </a:r>
          <a:endParaRPr lang="en-GB" sz="2000" kern="1200" dirty="0"/>
        </a:p>
      </dsp:txBody>
      <dsp:txXfrm>
        <a:off x="3351437" y="1034424"/>
        <a:ext cx="1397818" cy="6778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2611AB-93FA-413F-9DA6-63DCC2C446A4}">
      <dsp:nvSpPr>
        <dsp:cNvPr id="0" name=""/>
        <dsp:cNvSpPr/>
      </dsp:nvSpPr>
      <dsp:spPr>
        <a:xfrm>
          <a:off x="2913" y="2195573"/>
          <a:ext cx="337039" cy="13481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lvl="0" algn="ctr" defTabSz="355600">
            <a:lnSpc>
              <a:spcPct val="90000"/>
            </a:lnSpc>
            <a:spcBef>
              <a:spcPct val="0"/>
            </a:spcBef>
            <a:spcAft>
              <a:spcPct val="35000"/>
            </a:spcAft>
          </a:pPr>
          <a:r>
            <a:rPr lang="en-GB" sz="800" kern="1200" dirty="0" smtClean="0"/>
            <a:t> </a:t>
          </a:r>
          <a:endParaRPr lang="en-GB" sz="800" kern="1200" dirty="0"/>
        </a:p>
      </dsp:txBody>
      <dsp:txXfrm>
        <a:off x="70321" y="2195573"/>
        <a:ext cx="202224" cy="134815"/>
      </dsp:txXfrm>
    </dsp:sp>
    <dsp:sp modelId="{9A547BF0-A458-4F1F-9672-D937E5D223D6}">
      <dsp:nvSpPr>
        <dsp:cNvPr id="0" name=""/>
        <dsp:cNvSpPr/>
      </dsp:nvSpPr>
      <dsp:spPr>
        <a:xfrm>
          <a:off x="306249" y="2195573"/>
          <a:ext cx="337039" cy="13481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lvl="0" algn="ctr" defTabSz="355600">
            <a:lnSpc>
              <a:spcPct val="90000"/>
            </a:lnSpc>
            <a:spcBef>
              <a:spcPct val="0"/>
            </a:spcBef>
            <a:spcAft>
              <a:spcPct val="35000"/>
            </a:spcAft>
          </a:pPr>
          <a:endParaRPr lang="en-GB" sz="800" kern="1200"/>
        </a:p>
      </dsp:txBody>
      <dsp:txXfrm>
        <a:off x="373657" y="2195573"/>
        <a:ext cx="202224" cy="134815"/>
      </dsp:txXfrm>
    </dsp:sp>
    <dsp:sp modelId="{D6BAE4F1-3E8F-4044-A9A1-C8592E43CA39}">
      <dsp:nvSpPr>
        <dsp:cNvPr id="0" name=""/>
        <dsp:cNvSpPr/>
      </dsp:nvSpPr>
      <dsp:spPr>
        <a:xfrm>
          <a:off x="609585" y="2195573"/>
          <a:ext cx="337039" cy="13481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lvl="0" algn="ctr" defTabSz="355600">
            <a:lnSpc>
              <a:spcPct val="90000"/>
            </a:lnSpc>
            <a:spcBef>
              <a:spcPct val="0"/>
            </a:spcBef>
            <a:spcAft>
              <a:spcPct val="35000"/>
            </a:spcAft>
          </a:pPr>
          <a:endParaRPr lang="en-GB" sz="800" kern="1200"/>
        </a:p>
      </dsp:txBody>
      <dsp:txXfrm>
        <a:off x="676993" y="2195573"/>
        <a:ext cx="202224" cy="134815"/>
      </dsp:txXfrm>
    </dsp:sp>
    <dsp:sp modelId="{B83828D1-08A8-4675-8723-4B66E655D412}">
      <dsp:nvSpPr>
        <dsp:cNvPr id="0" name=""/>
        <dsp:cNvSpPr/>
      </dsp:nvSpPr>
      <dsp:spPr>
        <a:xfrm>
          <a:off x="912921" y="2195573"/>
          <a:ext cx="337039" cy="13481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lvl="0" algn="ctr" defTabSz="355600">
            <a:lnSpc>
              <a:spcPct val="90000"/>
            </a:lnSpc>
            <a:spcBef>
              <a:spcPct val="0"/>
            </a:spcBef>
            <a:spcAft>
              <a:spcPct val="35000"/>
            </a:spcAft>
          </a:pPr>
          <a:endParaRPr lang="en-GB" sz="800" kern="1200"/>
        </a:p>
      </dsp:txBody>
      <dsp:txXfrm>
        <a:off x="980329" y="2195573"/>
        <a:ext cx="202224" cy="134815"/>
      </dsp:txXfrm>
    </dsp:sp>
    <dsp:sp modelId="{47193B29-9561-4040-B1DF-9A8FA0661FC9}">
      <dsp:nvSpPr>
        <dsp:cNvPr id="0" name=""/>
        <dsp:cNvSpPr/>
      </dsp:nvSpPr>
      <dsp:spPr>
        <a:xfrm>
          <a:off x="1216256" y="2195573"/>
          <a:ext cx="337039" cy="13481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lvl="0" algn="ctr" defTabSz="355600">
            <a:lnSpc>
              <a:spcPct val="90000"/>
            </a:lnSpc>
            <a:spcBef>
              <a:spcPct val="0"/>
            </a:spcBef>
            <a:spcAft>
              <a:spcPct val="35000"/>
            </a:spcAft>
          </a:pPr>
          <a:endParaRPr lang="en-GB" sz="800" kern="1200"/>
        </a:p>
      </dsp:txBody>
      <dsp:txXfrm>
        <a:off x="1283664" y="2195573"/>
        <a:ext cx="202224" cy="134815"/>
      </dsp:txXfrm>
    </dsp:sp>
    <dsp:sp modelId="{0C95FF55-518F-40AD-A305-EB76DF985DB8}">
      <dsp:nvSpPr>
        <dsp:cNvPr id="0" name=""/>
        <dsp:cNvSpPr/>
      </dsp:nvSpPr>
      <dsp:spPr>
        <a:xfrm>
          <a:off x="1519592" y="2195573"/>
          <a:ext cx="337039" cy="13481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lvl="0" algn="ctr" defTabSz="355600">
            <a:lnSpc>
              <a:spcPct val="90000"/>
            </a:lnSpc>
            <a:spcBef>
              <a:spcPct val="0"/>
            </a:spcBef>
            <a:spcAft>
              <a:spcPct val="35000"/>
            </a:spcAft>
          </a:pPr>
          <a:endParaRPr lang="en-GB" sz="800" kern="1200"/>
        </a:p>
      </dsp:txBody>
      <dsp:txXfrm>
        <a:off x="1587000" y="2195573"/>
        <a:ext cx="202224" cy="134815"/>
      </dsp:txXfrm>
    </dsp:sp>
    <dsp:sp modelId="{18885960-E80C-4DCB-87BA-6FAE419A1F84}">
      <dsp:nvSpPr>
        <dsp:cNvPr id="0" name=""/>
        <dsp:cNvSpPr/>
      </dsp:nvSpPr>
      <dsp:spPr>
        <a:xfrm>
          <a:off x="1822928" y="2195573"/>
          <a:ext cx="337039" cy="13481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lvl="0" algn="ctr" defTabSz="355600">
            <a:lnSpc>
              <a:spcPct val="90000"/>
            </a:lnSpc>
            <a:spcBef>
              <a:spcPct val="0"/>
            </a:spcBef>
            <a:spcAft>
              <a:spcPct val="35000"/>
            </a:spcAft>
          </a:pPr>
          <a:endParaRPr lang="en-GB" sz="800" kern="1200"/>
        </a:p>
      </dsp:txBody>
      <dsp:txXfrm>
        <a:off x="1890336" y="2195573"/>
        <a:ext cx="202224" cy="134815"/>
      </dsp:txXfrm>
    </dsp:sp>
    <dsp:sp modelId="{169DFC07-BD93-4ED7-9939-B5C3E04B2C33}">
      <dsp:nvSpPr>
        <dsp:cNvPr id="0" name=""/>
        <dsp:cNvSpPr/>
      </dsp:nvSpPr>
      <dsp:spPr>
        <a:xfrm>
          <a:off x="2126264" y="2195573"/>
          <a:ext cx="337039" cy="13481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lvl="0" algn="ctr" defTabSz="355600">
            <a:lnSpc>
              <a:spcPct val="90000"/>
            </a:lnSpc>
            <a:spcBef>
              <a:spcPct val="0"/>
            </a:spcBef>
            <a:spcAft>
              <a:spcPct val="35000"/>
            </a:spcAft>
          </a:pPr>
          <a:endParaRPr lang="en-GB" sz="800" kern="1200"/>
        </a:p>
      </dsp:txBody>
      <dsp:txXfrm>
        <a:off x="2193672" y="2195573"/>
        <a:ext cx="202224" cy="134815"/>
      </dsp:txXfrm>
    </dsp:sp>
    <dsp:sp modelId="{573537AD-6D22-4451-87DC-9DB62222BB11}">
      <dsp:nvSpPr>
        <dsp:cNvPr id="0" name=""/>
        <dsp:cNvSpPr/>
      </dsp:nvSpPr>
      <dsp:spPr>
        <a:xfrm>
          <a:off x="2429600" y="2195573"/>
          <a:ext cx="337039" cy="13481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lvl="0" algn="ctr" defTabSz="355600">
            <a:lnSpc>
              <a:spcPct val="90000"/>
            </a:lnSpc>
            <a:spcBef>
              <a:spcPct val="0"/>
            </a:spcBef>
            <a:spcAft>
              <a:spcPct val="35000"/>
            </a:spcAft>
          </a:pPr>
          <a:endParaRPr lang="en-GB" sz="800" kern="1200"/>
        </a:p>
      </dsp:txBody>
      <dsp:txXfrm>
        <a:off x="2497008" y="2195573"/>
        <a:ext cx="202224" cy="134815"/>
      </dsp:txXfrm>
    </dsp:sp>
    <dsp:sp modelId="{CC05B28A-2AE2-480F-92B3-B47E33640112}">
      <dsp:nvSpPr>
        <dsp:cNvPr id="0" name=""/>
        <dsp:cNvSpPr/>
      </dsp:nvSpPr>
      <dsp:spPr>
        <a:xfrm>
          <a:off x="2732936" y="2195573"/>
          <a:ext cx="337039" cy="13481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lvl="0" algn="ctr" defTabSz="355600">
            <a:lnSpc>
              <a:spcPct val="90000"/>
            </a:lnSpc>
            <a:spcBef>
              <a:spcPct val="0"/>
            </a:spcBef>
            <a:spcAft>
              <a:spcPct val="35000"/>
            </a:spcAft>
          </a:pPr>
          <a:endParaRPr lang="en-GB" sz="800" kern="1200"/>
        </a:p>
      </dsp:txBody>
      <dsp:txXfrm>
        <a:off x="2800344" y="2195573"/>
        <a:ext cx="202224" cy="134815"/>
      </dsp:txXfrm>
    </dsp:sp>
    <dsp:sp modelId="{1A121055-D6E6-491B-98CD-9C15271164DA}">
      <dsp:nvSpPr>
        <dsp:cNvPr id="0" name=""/>
        <dsp:cNvSpPr/>
      </dsp:nvSpPr>
      <dsp:spPr>
        <a:xfrm>
          <a:off x="3036272" y="2195573"/>
          <a:ext cx="337039" cy="13481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lvl="0" algn="ctr" defTabSz="355600">
            <a:lnSpc>
              <a:spcPct val="90000"/>
            </a:lnSpc>
            <a:spcBef>
              <a:spcPct val="0"/>
            </a:spcBef>
            <a:spcAft>
              <a:spcPct val="35000"/>
            </a:spcAft>
          </a:pPr>
          <a:endParaRPr lang="en-GB" sz="800" kern="1200"/>
        </a:p>
      </dsp:txBody>
      <dsp:txXfrm>
        <a:off x="3103680" y="2195573"/>
        <a:ext cx="202224" cy="134815"/>
      </dsp:txXfrm>
    </dsp:sp>
    <dsp:sp modelId="{30157F7F-E0C4-4996-9283-AEBAE52AC181}">
      <dsp:nvSpPr>
        <dsp:cNvPr id="0" name=""/>
        <dsp:cNvSpPr/>
      </dsp:nvSpPr>
      <dsp:spPr>
        <a:xfrm>
          <a:off x="3339608" y="2195573"/>
          <a:ext cx="337039" cy="13481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lvl="0" algn="ctr" defTabSz="355600">
            <a:lnSpc>
              <a:spcPct val="90000"/>
            </a:lnSpc>
            <a:spcBef>
              <a:spcPct val="0"/>
            </a:spcBef>
            <a:spcAft>
              <a:spcPct val="35000"/>
            </a:spcAft>
          </a:pPr>
          <a:endParaRPr lang="en-GB" sz="800" kern="1200"/>
        </a:p>
      </dsp:txBody>
      <dsp:txXfrm>
        <a:off x="3407016" y="2195573"/>
        <a:ext cx="202224" cy="134815"/>
      </dsp:txXfrm>
    </dsp:sp>
    <dsp:sp modelId="{A8585DF7-7DAF-44DC-BE16-5897793C6127}">
      <dsp:nvSpPr>
        <dsp:cNvPr id="0" name=""/>
        <dsp:cNvSpPr/>
      </dsp:nvSpPr>
      <dsp:spPr>
        <a:xfrm>
          <a:off x="3642944" y="2195573"/>
          <a:ext cx="337039" cy="13481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lvl="0" algn="ctr" defTabSz="355600">
            <a:lnSpc>
              <a:spcPct val="90000"/>
            </a:lnSpc>
            <a:spcBef>
              <a:spcPct val="0"/>
            </a:spcBef>
            <a:spcAft>
              <a:spcPct val="35000"/>
            </a:spcAft>
          </a:pPr>
          <a:endParaRPr lang="en-GB" sz="800" kern="1200"/>
        </a:p>
      </dsp:txBody>
      <dsp:txXfrm>
        <a:off x="3710352" y="2195573"/>
        <a:ext cx="202224" cy="134815"/>
      </dsp:txXfrm>
    </dsp:sp>
    <dsp:sp modelId="{E6505D2F-958F-4936-A7E6-9EFBC29E4488}">
      <dsp:nvSpPr>
        <dsp:cNvPr id="0" name=""/>
        <dsp:cNvSpPr/>
      </dsp:nvSpPr>
      <dsp:spPr>
        <a:xfrm>
          <a:off x="3946280" y="2195573"/>
          <a:ext cx="337039" cy="13481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lvl="0" algn="ctr" defTabSz="355600">
            <a:lnSpc>
              <a:spcPct val="90000"/>
            </a:lnSpc>
            <a:spcBef>
              <a:spcPct val="0"/>
            </a:spcBef>
            <a:spcAft>
              <a:spcPct val="35000"/>
            </a:spcAft>
          </a:pPr>
          <a:endParaRPr lang="en-GB" sz="800" kern="1200"/>
        </a:p>
      </dsp:txBody>
      <dsp:txXfrm>
        <a:off x="4013688" y="2195573"/>
        <a:ext cx="202224" cy="134815"/>
      </dsp:txXfrm>
    </dsp:sp>
    <dsp:sp modelId="{D040328D-DCC7-47EE-B4A0-4A14ECB05293}">
      <dsp:nvSpPr>
        <dsp:cNvPr id="0" name=""/>
        <dsp:cNvSpPr/>
      </dsp:nvSpPr>
      <dsp:spPr>
        <a:xfrm>
          <a:off x="4249615" y="2195573"/>
          <a:ext cx="337039" cy="13481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lvl="0" algn="ctr" defTabSz="355600">
            <a:lnSpc>
              <a:spcPct val="90000"/>
            </a:lnSpc>
            <a:spcBef>
              <a:spcPct val="0"/>
            </a:spcBef>
            <a:spcAft>
              <a:spcPct val="35000"/>
            </a:spcAft>
          </a:pPr>
          <a:endParaRPr lang="en-GB" sz="800" kern="1200"/>
        </a:p>
      </dsp:txBody>
      <dsp:txXfrm>
        <a:off x="4317023" y="2195573"/>
        <a:ext cx="202224" cy="134815"/>
      </dsp:txXfrm>
    </dsp:sp>
    <dsp:sp modelId="{4239CA99-4B95-4557-A360-6F5C84D23006}">
      <dsp:nvSpPr>
        <dsp:cNvPr id="0" name=""/>
        <dsp:cNvSpPr/>
      </dsp:nvSpPr>
      <dsp:spPr>
        <a:xfrm>
          <a:off x="4552951" y="2195573"/>
          <a:ext cx="337039" cy="13481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lvl="0" algn="ctr" defTabSz="355600">
            <a:lnSpc>
              <a:spcPct val="90000"/>
            </a:lnSpc>
            <a:spcBef>
              <a:spcPct val="0"/>
            </a:spcBef>
            <a:spcAft>
              <a:spcPct val="35000"/>
            </a:spcAft>
          </a:pPr>
          <a:endParaRPr lang="en-GB" sz="800" kern="1200"/>
        </a:p>
      </dsp:txBody>
      <dsp:txXfrm>
        <a:off x="4620359" y="2195573"/>
        <a:ext cx="202224" cy="134815"/>
      </dsp:txXfrm>
    </dsp:sp>
    <dsp:sp modelId="{5FE3AB48-EF1D-4A5D-A0FE-3E6C1EB15839}">
      <dsp:nvSpPr>
        <dsp:cNvPr id="0" name=""/>
        <dsp:cNvSpPr/>
      </dsp:nvSpPr>
      <dsp:spPr>
        <a:xfrm>
          <a:off x="4856287" y="2195573"/>
          <a:ext cx="337039" cy="13481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lvl="0" algn="ctr" defTabSz="355600">
            <a:lnSpc>
              <a:spcPct val="90000"/>
            </a:lnSpc>
            <a:spcBef>
              <a:spcPct val="0"/>
            </a:spcBef>
            <a:spcAft>
              <a:spcPct val="35000"/>
            </a:spcAft>
          </a:pPr>
          <a:endParaRPr lang="en-GB" sz="800" kern="1200"/>
        </a:p>
      </dsp:txBody>
      <dsp:txXfrm>
        <a:off x="4923695" y="2195573"/>
        <a:ext cx="202224" cy="134815"/>
      </dsp:txXfrm>
    </dsp:sp>
    <dsp:sp modelId="{6D2A3B3F-D1E8-4A0D-99AE-87FD6DC9C51D}">
      <dsp:nvSpPr>
        <dsp:cNvPr id="0" name=""/>
        <dsp:cNvSpPr/>
      </dsp:nvSpPr>
      <dsp:spPr>
        <a:xfrm>
          <a:off x="5159623" y="2195573"/>
          <a:ext cx="337039" cy="13481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lvl="0" algn="ctr" defTabSz="355600">
            <a:lnSpc>
              <a:spcPct val="90000"/>
            </a:lnSpc>
            <a:spcBef>
              <a:spcPct val="0"/>
            </a:spcBef>
            <a:spcAft>
              <a:spcPct val="35000"/>
            </a:spcAft>
          </a:pPr>
          <a:endParaRPr lang="en-GB" sz="800" kern="1200"/>
        </a:p>
      </dsp:txBody>
      <dsp:txXfrm>
        <a:off x="5227031" y="2195573"/>
        <a:ext cx="202224" cy="134815"/>
      </dsp:txXfrm>
    </dsp:sp>
    <dsp:sp modelId="{E00095C9-75B3-49BD-8537-5A1377F940D4}">
      <dsp:nvSpPr>
        <dsp:cNvPr id="0" name=""/>
        <dsp:cNvSpPr/>
      </dsp:nvSpPr>
      <dsp:spPr>
        <a:xfrm>
          <a:off x="5462959" y="2195573"/>
          <a:ext cx="337039" cy="13481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lvl="0" algn="ctr" defTabSz="355600">
            <a:lnSpc>
              <a:spcPct val="90000"/>
            </a:lnSpc>
            <a:spcBef>
              <a:spcPct val="0"/>
            </a:spcBef>
            <a:spcAft>
              <a:spcPct val="35000"/>
            </a:spcAft>
          </a:pPr>
          <a:endParaRPr lang="en-GB" sz="800" kern="1200"/>
        </a:p>
      </dsp:txBody>
      <dsp:txXfrm>
        <a:off x="5530367" y="2195573"/>
        <a:ext cx="202224" cy="134815"/>
      </dsp:txXfrm>
    </dsp:sp>
    <dsp:sp modelId="{B22EA7FD-EE38-42AF-B01A-620A90FFAF78}">
      <dsp:nvSpPr>
        <dsp:cNvPr id="0" name=""/>
        <dsp:cNvSpPr/>
      </dsp:nvSpPr>
      <dsp:spPr>
        <a:xfrm>
          <a:off x="5766295" y="2195573"/>
          <a:ext cx="337039" cy="13481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lvl="0" algn="ctr" defTabSz="355600">
            <a:lnSpc>
              <a:spcPct val="90000"/>
            </a:lnSpc>
            <a:spcBef>
              <a:spcPct val="0"/>
            </a:spcBef>
            <a:spcAft>
              <a:spcPct val="35000"/>
            </a:spcAft>
          </a:pPr>
          <a:endParaRPr lang="en-GB" sz="800" kern="1200"/>
        </a:p>
      </dsp:txBody>
      <dsp:txXfrm>
        <a:off x="5833703" y="2195573"/>
        <a:ext cx="202224" cy="134815"/>
      </dsp:txXfrm>
    </dsp:sp>
    <dsp:sp modelId="{94860662-164C-4463-B379-882FCF68F978}">
      <dsp:nvSpPr>
        <dsp:cNvPr id="0" name=""/>
        <dsp:cNvSpPr/>
      </dsp:nvSpPr>
      <dsp:spPr>
        <a:xfrm>
          <a:off x="6069631" y="2195573"/>
          <a:ext cx="337039" cy="13481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lvl="0" algn="ctr" defTabSz="355600">
            <a:lnSpc>
              <a:spcPct val="90000"/>
            </a:lnSpc>
            <a:spcBef>
              <a:spcPct val="0"/>
            </a:spcBef>
            <a:spcAft>
              <a:spcPct val="35000"/>
            </a:spcAft>
          </a:pPr>
          <a:endParaRPr lang="en-GB" sz="800" kern="1200"/>
        </a:p>
      </dsp:txBody>
      <dsp:txXfrm>
        <a:off x="6137039" y="2195573"/>
        <a:ext cx="202224" cy="134815"/>
      </dsp:txXfrm>
    </dsp:sp>
    <dsp:sp modelId="{8CBEA923-F39E-4760-B248-ED9D8245283C}">
      <dsp:nvSpPr>
        <dsp:cNvPr id="0" name=""/>
        <dsp:cNvSpPr/>
      </dsp:nvSpPr>
      <dsp:spPr>
        <a:xfrm>
          <a:off x="6372967" y="2195573"/>
          <a:ext cx="337039" cy="13481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lvl="0" algn="ctr" defTabSz="355600">
            <a:lnSpc>
              <a:spcPct val="90000"/>
            </a:lnSpc>
            <a:spcBef>
              <a:spcPct val="0"/>
            </a:spcBef>
            <a:spcAft>
              <a:spcPct val="35000"/>
            </a:spcAft>
          </a:pPr>
          <a:endParaRPr lang="en-GB" sz="800" kern="1200"/>
        </a:p>
      </dsp:txBody>
      <dsp:txXfrm>
        <a:off x="6440375" y="2195573"/>
        <a:ext cx="202224" cy="134815"/>
      </dsp:txXfrm>
    </dsp:sp>
    <dsp:sp modelId="{49860633-4035-4768-9412-A3ACC4706405}">
      <dsp:nvSpPr>
        <dsp:cNvPr id="0" name=""/>
        <dsp:cNvSpPr/>
      </dsp:nvSpPr>
      <dsp:spPr>
        <a:xfrm>
          <a:off x="6676303" y="2195573"/>
          <a:ext cx="337039" cy="13481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lvl="0" algn="ctr" defTabSz="355600">
            <a:lnSpc>
              <a:spcPct val="90000"/>
            </a:lnSpc>
            <a:spcBef>
              <a:spcPct val="0"/>
            </a:spcBef>
            <a:spcAft>
              <a:spcPct val="35000"/>
            </a:spcAft>
          </a:pPr>
          <a:endParaRPr lang="en-GB" sz="800" kern="1200"/>
        </a:p>
      </dsp:txBody>
      <dsp:txXfrm>
        <a:off x="6743711" y="2195573"/>
        <a:ext cx="202224" cy="134815"/>
      </dsp:txXfrm>
    </dsp:sp>
    <dsp:sp modelId="{51FB9F75-D634-4DA8-905F-C706E478AE6F}">
      <dsp:nvSpPr>
        <dsp:cNvPr id="0" name=""/>
        <dsp:cNvSpPr/>
      </dsp:nvSpPr>
      <dsp:spPr>
        <a:xfrm>
          <a:off x="6979639" y="2195573"/>
          <a:ext cx="337039" cy="13481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lvl="0" algn="ctr" defTabSz="355600">
            <a:lnSpc>
              <a:spcPct val="90000"/>
            </a:lnSpc>
            <a:spcBef>
              <a:spcPct val="0"/>
            </a:spcBef>
            <a:spcAft>
              <a:spcPct val="35000"/>
            </a:spcAft>
          </a:pPr>
          <a:endParaRPr lang="en-GB" sz="800" kern="1200"/>
        </a:p>
      </dsp:txBody>
      <dsp:txXfrm>
        <a:off x="7047047" y="2195573"/>
        <a:ext cx="202224" cy="134815"/>
      </dsp:txXfrm>
    </dsp:sp>
    <dsp:sp modelId="{2E23AB6E-AF55-401C-B359-AADB2ECC74DC}">
      <dsp:nvSpPr>
        <dsp:cNvPr id="0" name=""/>
        <dsp:cNvSpPr/>
      </dsp:nvSpPr>
      <dsp:spPr>
        <a:xfrm>
          <a:off x="7282974" y="2195573"/>
          <a:ext cx="337039" cy="13481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lvl="0" algn="ctr" defTabSz="355600">
            <a:lnSpc>
              <a:spcPct val="90000"/>
            </a:lnSpc>
            <a:spcBef>
              <a:spcPct val="0"/>
            </a:spcBef>
            <a:spcAft>
              <a:spcPct val="35000"/>
            </a:spcAft>
          </a:pPr>
          <a:endParaRPr lang="en-GB" sz="800" kern="1200"/>
        </a:p>
      </dsp:txBody>
      <dsp:txXfrm>
        <a:off x="7350382" y="2195573"/>
        <a:ext cx="202224" cy="134815"/>
      </dsp:txXfrm>
    </dsp:sp>
    <dsp:sp modelId="{05DC9E0B-0DD1-4456-A522-242275E1D972}">
      <dsp:nvSpPr>
        <dsp:cNvPr id="0" name=""/>
        <dsp:cNvSpPr/>
      </dsp:nvSpPr>
      <dsp:spPr>
        <a:xfrm>
          <a:off x="7586310" y="2195573"/>
          <a:ext cx="337039" cy="13481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lvl="0" algn="ctr" defTabSz="355600">
            <a:lnSpc>
              <a:spcPct val="90000"/>
            </a:lnSpc>
            <a:spcBef>
              <a:spcPct val="0"/>
            </a:spcBef>
            <a:spcAft>
              <a:spcPct val="35000"/>
            </a:spcAft>
          </a:pPr>
          <a:r>
            <a:rPr lang="en-GB" sz="800" kern="1200" dirty="0" smtClean="0"/>
            <a:t> </a:t>
          </a:r>
          <a:endParaRPr lang="en-GB" sz="800" kern="1200" dirty="0"/>
        </a:p>
      </dsp:txBody>
      <dsp:txXfrm>
        <a:off x="7653718" y="2195573"/>
        <a:ext cx="202224" cy="134815"/>
      </dsp:txXfrm>
    </dsp:sp>
    <dsp:sp modelId="{7C6B7A66-6A9B-43EF-81FA-A30DF3990AA1}">
      <dsp:nvSpPr>
        <dsp:cNvPr id="0" name=""/>
        <dsp:cNvSpPr/>
      </dsp:nvSpPr>
      <dsp:spPr>
        <a:xfrm>
          <a:off x="7889646" y="2195573"/>
          <a:ext cx="337039" cy="13481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lvl="0" algn="ctr" defTabSz="355600">
            <a:lnSpc>
              <a:spcPct val="90000"/>
            </a:lnSpc>
            <a:spcBef>
              <a:spcPct val="0"/>
            </a:spcBef>
            <a:spcAft>
              <a:spcPct val="35000"/>
            </a:spcAft>
          </a:pPr>
          <a:r>
            <a:rPr lang="en-GB" sz="800" kern="1200" dirty="0" smtClean="0"/>
            <a:t> </a:t>
          </a:r>
          <a:endParaRPr lang="en-GB" sz="800" kern="1200" dirty="0"/>
        </a:p>
      </dsp:txBody>
      <dsp:txXfrm>
        <a:off x="7957054" y="2195573"/>
        <a:ext cx="202224" cy="134815"/>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1EB6236-47E7-48CC-9362-E4D29F069631}" type="datetimeFigureOut">
              <a:rPr lang="en-GB" smtClean="0"/>
              <a:t>30/10/2015</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C6C72F2-D4C3-4CE6-83C1-14D8298082C2}" type="slidenum">
              <a:rPr lang="en-GB" smtClean="0"/>
              <a:t>‹#›</a:t>
            </a:fld>
            <a:endParaRPr lang="en-GB"/>
          </a:p>
        </p:txBody>
      </p:sp>
    </p:spTree>
    <p:extLst>
      <p:ext uri="{BB962C8B-B14F-4D97-AF65-F5344CB8AC3E}">
        <p14:creationId xmlns:p14="http://schemas.microsoft.com/office/powerpoint/2010/main" val="3329148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8FF8557-B0CC-4D0A-8C68-84BEA8660B23}" type="slidenum">
              <a:rPr lang="en-GB" smtClean="0"/>
              <a:pPr/>
              <a:t>2</a:t>
            </a:fld>
            <a:endParaRPr lang="en-GB"/>
          </a:p>
        </p:txBody>
      </p:sp>
    </p:spTree>
    <p:extLst>
      <p:ext uri="{BB962C8B-B14F-4D97-AF65-F5344CB8AC3E}">
        <p14:creationId xmlns:p14="http://schemas.microsoft.com/office/powerpoint/2010/main" val="7692912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 I said </a:t>
            </a:r>
            <a:r>
              <a:rPr lang="en-GB" dirty="0" err="1" smtClean="0"/>
              <a:t>axl</a:t>
            </a:r>
            <a:r>
              <a:rPr lang="en-GB" dirty="0" smtClean="0"/>
              <a:t> is localised to the cell</a:t>
            </a:r>
            <a:r>
              <a:rPr lang="en-GB" baseline="0" dirty="0" smtClean="0"/>
              <a:t> membrane and requires a binding of a ligand known as Growth arrest specific 6 which leads to the dimerisation and </a:t>
            </a:r>
            <a:r>
              <a:rPr lang="en-GB" baseline="0" dirty="0" err="1" smtClean="0"/>
              <a:t>autophosphorylation</a:t>
            </a:r>
            <a:r>
              <a:rPr lang="en-GB" baseline="0" dirty="0" smtClean="0"/>
              <a:t> of </a:t>
            </a:r>
            <a:r>
              <a:rPr lang="en-GB" baseline="0" dirty="0" err="1" smtClean="0"/>
              <a:t>axl</a:t>
            </a:r>
            <a:r>
              <a:rPr lang="en-GB" baseline="0" dirty="0" smtClean="0"/>
              <a:t> which activates downstream pathways such as the pi3k </a:t>
            </a:r>
            <a:r>
              <a:rPr lang="en-GB" baseline="0" dirty="0" err="1" smtClean="0"/>
              <a:t>akt</a:t>
            </a:r>
            <a:r>
              <a:rPr lang="en-GB" baseline="0" dirty="0" smtClean="0"/>
              <a:t> and </a:t>
            </a:r>
            <a:r>
              <a:rPr lang="en-GB" baseline="0" dirty="0" err="1" smtClean="0"/>
              <a:t>mapk</a:t>
            </a:r>
            <a:r>
              <a:rPr lang="en-GB" baseline="0" dirty="0" smtClean="0"/>
              <a:t> </a:t>
            </a:r>
            <a:r>
              <a:rPr lang="en-GB" baseline="0" dirty="0" err="1" smtClean="0"/>
              <a:t>erk</a:t>
            </a:r>
            <a:r>
              <a:rPr lang="en-GB" baseline="0" dirty="0" smtClean="0"/>
              <a:t> pathways which </a:t>
            </a:r>
            <a:r>
              <a:rPr lang="en-GB" baseline="0" dirty="0" err="1" smtClean="0"/>
              <a:t>ultimatley</a:t>
            </a:r>
            <a:r>
              <a:rPr lang="en-GB" baseline="0" dirty="0" smtClean="0"/>
              <a:t> lead to the survival and proliferation of cells</a:t>
            </a:r>
            <a:endParaRPr lang="en-GB" dirty="0"/>
          </a:p>
        </p:txBody>
      </p:sp>
      <p:sp>
        <p:nvSpPr>
          <p:cNvPr id="4" name="Slide Number Placeholder 3"/>
          <p:cNvSpPr>
            <a:spLocks noGrp="1"/>
          </p:cNvSpPr>
          <p:nvPr>
            <p:ph type="sldNum" sz="quarter" idx="10"/>
          </p:nvPr>
        </p:nvSpPr>
        <p:spPr/>
        <p:txBody>
          <a:bodyPr/>
          <a:lstStyle/>
          <a:p>
            <a:fld id="{64375A78-EE1E-4CE8-BBE6-C0F10D465BA2}" type="slidenum">
              <a:rPr lang="en-GB" smtClean="0"/>
              <a:pPr/>
              <a:t>29</a:t>
            </a:fld>
            <a:endParaRPr lang="en-GB"/>
          </a:p>
        </p:txBody>
      </p:sp>
    </p:spTree>
    <p:extLst>
      <p:ext uri="{BB962C8B-B14F-4D97-AF65-F5344CB8AC3E}">
        <p14:creationId xmlns:p14="http://schemas.microsoft.com/office/powerpoint/2010/main" val="38862563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cells were treated as </a:t>
            </a:r>
            <a:r>
              <a:rPr lang="en-GB" dirty="0" err="1" smtClean="0"/>
              <a:t>beofore</a:t>
            </a:r>
            <a:r>
              <a:rPr lang="en-GB" baseline="0" dirty="0" smtClean="0"/>
              <a:t> wit the double combination and then treated with AXL inhibitor 8 hours post vorinostat addition as this is where I had previously shown </a:t>
            </a:r>
            <a:r>
              <a:rPr lang="en-GB" baseline="0" dirty="0" err="1" smtClean="0"/>
              <a:t>axl</a:t>
            </a:r>
            <a:r>
              <a:rPr lang="en-GB" baseline="0" dirty="0" smtClean="0"/>
              <a:t> to start to increase. So some preliminary </a:t>
            </a:r>
            <a:r>
              <a:rPr lang="en-GB" baseline="0" dirty="0" err="1" smtClean="0"/>
              <a:t>viabilty</a:t>
            </a:r>
            <a:r>
              <a:rPr lang="en-GB" baseline="0" dirty="0" smtClean="0"/>
              <a:t> assays again support the idea that </a:t>
            </a:r>
            <a:r>
              <a:rPr lang="en-GB" baseline="0" dirty="0" err="1" smtClean="0"/>
              <a:t>axl</a:t>
            </a:r>
            <a:r>
              <a:rPr lang="en-GB" baseline="0" dirty="0" smtClean="0"/>
              <a:t> may be signalling within these cells. So </a:t>
            </a:r>
            <a:r>
              <a:rPr lang="en-GB" baseline="0" dirty="0" err="1" smtClean="0"/>
              <a:t>axl</a:t>
            </a:r>
            <a:r>
              <a:rPr lang="en-GB" baseline="0" dirty="0" smtClean="0"/>
              <a:t> alone does not induce much of a change in cell viability even at 0.5 um  however once </a:t>
            </a:r>
            <a:r>
              <a:rPr lang="en-GB" baseline="0" dirty="0" err="1" smtClean="0"/>
              <a:t>axl</a:t>
            </a:r>
            <a:r>
              <a:rPr lang="en-GB" baseline="0" dirty="0" smtClean="0"/>
              <a:t> is induced with the combination treatment we see a further 15% </a:t>
            </a:r>
            <a:r>
              <a:rPr lang="en-GB" baseline="0" dirty="0" err="1" smtClean="0"/>
              <a:t>reducition</a:t>
            </a:r>
            <a:r>
              <a:rPr lang="en-GB" baseline="0" dirty="0" smtClean="0"/>
              <a:t> in the </a:t>
            </a:r>
            <a:r>
              <a:rPr lang="en-GB" baseline="0" dirty="0" err="1" smtClean="0"/>
              <a:t>viabilty</a:t>
            </a:r>
            <a:r>
              <a:rPr lang="en-GB" baseline="0" dirty="0" smtClean="0"/>
              <a:t> of the cells when also </a:t>
            </a:r>
            <a:r>
              <a:rPr lang="en-GB" baseline="0" dirty="0" err="1" smtClean="0"/>
              <a:t>treatmed</a:t>
            </a:r>
            <a:r>
              <a:rPr lang="en-GB" baseline="0" dirty="0" smtClean="0"/>
              <a:t> with the </a:t>
            </a:r>
            <a:r>
              <a:rPr lang="en-GB" baseline="0" dirty="0" err="1" smtClean="0"/>
              <a:t>axl</a:t>
            </a:r>
            <a:r>
              <a:rPr lang="en-GB" baseline="0" dirty="0" smtClean="0"/>
              <a:t> inhibitor. </a:t>
            </a:r>
            <a:endParaRPr lang="en-GB" dirty="0"/>
          </a:p>
        </p:txBody>
      </p:sp>
      <p:sp>
        <p:nvSpPr>
          <p:cNvPr id="4" name="Slide Number Placeholder 3"/>
          <p:cNvSpPr>
            <a:spLocks noGrp="1"/>
          </p:cNvSpPr>
          <p:nvPr>
            <p:ph type="sldNum" sz="quarter" idx="10"/>
          </p:nvPr>
        </p:nvSpPr>
        <p:spPr/>
        <p:txBody>
          <a:bodyPr/>
          <a:lstStyle/>
          <a:p>
            <a:fld id="{64375A78-EE1E-4CE8-BBE6-C0F10D465BA2}" type="slidenum">
              <a:rPr lang="en-GB" smtClean="0"/>
              <a:pPr/>
              <a:t>30</a:t>
            </a:fld>
            <a:endParaRPr lang="en-GB"/>
          </a:p>
        </p:txBody>
      </p:sp>
    </p:spTree>
    <p:extLst>
      <p:ext uri="{BB962C8B-B14F-4D97-AF65-F5344CB8AC3E}">
        <p14:creationId xmlns:p14="http://schemas.microsoft.com/office/powerpoint/2010/main" val="14937789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853887-398E-BF49-8F6B-1E856AB3BD02}" type="slidenum">
              <a:rPr lang="en-US" smtClean="0"/>
              <a:t>31</a:t>
            </a:fld>
            <a:endParaRPr lang="en-US"/>
          </a:p>
        </p:txBody>
      </p:sp>
    </p:spTree>
    <p:extLst>
      <p:ext uri="{BB962C8B-B14F-4D97-AF65-F5344CB8AC3E}">
        <p14:creationId xmlns:p14="http://schemas.microsoft.com/office/powerpoint/2010/main" val="401189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058" tIns="41029" rIns="82058" bIns="41029" anchor="ctr"/>
          <a:lstStyle/>
          <a:p>
            <a:endParaRPr lang="en-GB" dirty="0"/>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9pPr>
          </a:lstStyle>
          <a:p>
            <a:pPr eaLnBrk="1">
              <a:lnSpc>
                <a:spcPct val="93000"/>
              </a:lnSpc>
              <a:spcBef>
                <a:spcPct val="0"/>
              </a:spcBef>
              <a:buSzPct val="45000"/>
              <a:buFont typeface="Wingdings" charset="2"/>
              <a:buNone/>
            </a:pPr>
            <a:endParaRPr lang="en-GB" dirty="0">
              <a:latin typeface="Arial" charset="0"/>
              <a:ea typeface="msgothic" charset="0"/>
              <a:cs typeface="msgothic" charset="0"/>
            </a:endParaRPr>
          </a:p>
        </p:txBody>
      </p:sp>
    </p:spTree>
    <p:extLst>
      <p:ext uri="{BB962C8B-B14F-4D97-AF65-F5344CB8AC3E}">
        <p14:creationId xmlns:p14="http://schemas.microsoft.com/office/powerpoint/2010/main" val="1634648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1A206D0-9F0A-4363-89F3-2C00B4A694E2}" type="slidenum">
              <a:rPr lang="en-GB" smtClean="0">
                <a:solidFill>
                  <a:prstClr val="black"/>
                </a:solidFill>
              </a:rPr>
              <a:pPr/>
              <a:t>13</a:t>
            </a:fld>
            <a:endParaRPr lang="en-GB">
              <a:solidFill>
                <a:prstClr val="black"/>
              </a:solidFill>
            </a:endParaRPr>
          </a:p>
        </p:txBody>
      </p:sp>
    </p:spTree>
    <p:extLst>
      <p:ext uri="{BB962C8B-B14F-4D97-AF65-F5344CB8AC3E}">
        <p14:creationId xmlns:p14="http://schemas.microsoft.com/office/powerpoint/2010/main" val="908327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1A206D0-9F0A-4363-89F3-2C00B4A694E2}" type="slidenum">
              <a:rPr lang="en-GB" smtClean="0"/>
              <a:pPr/>
              <a:t>14</a:t>
            </a:fld>
            <a:endParaRPr lang="en-GB"/>
          </a:p>
        </p:txBody>
      </p:sp>
    </p:spTree>
    <p:extLst>
      <p:ext uri="{BB962C8B-B14F-4D97-AF65-F5344CB8AC3E}">
        <p14:creationId xmlns:p14="http://schemas.microsoft.com/office/powerpoint/2010/main" val="908327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1A206D0-9F0A-4363-89F3-2C00B4A694E2}" type="slidenum">
              <a:rPr lang="en-GB" smtClean="0"/>
              <a:pPr/>
              <a:t>15</a:t>
            </a:fld>
            <a:endParaRPr lang="en-GB"/>
          </a:p>
        </p:txBody>
      </p:sp>
    </p:spTree>
    <p:extLst>
      <p:ext uri="{BB962C8B-B14F-4D97-AF65-F5344CB8AC3E}">
        <p14:creationId xmlns:p14="http://schemas.microsoft.com/office/powerpoint/2010/main" val="908327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E858A86-DA29-4D4F-8276-B049A3964959}" type="slidenum">
              <a:rPr lang="en-GB" smtClean="0"/>
              <a:t>22</a:t>
            </a:fld>
            <a:endParaRPr lang="en-GB"/>
          </a:p>
        </p:txBody>
      </p:sp>
    </p:spTree>
    <p:extLst>
      <p:ext uri="{BB962C8B-B14F-4D97-AF65-F5344CB8AC3E}">
        <p14:creationId xmlns:p14="http://schemas.microsoft.com/office/powerpoint/2010/main" val="2885558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853887-398E-BF49-8F6B-1E856AB3BD02}" type="slidenum">
              <a:rPr lang="en-US" smtClean="0"/>
              <a:t>23</a:t>
            </a:fld>
            <a:endParaRPr lang="en-US"/>
          </a:p>
        </p:txBody>
      </p:sp>
    </p:spTree>
    <p:extLst>
      <p:ext uri="{BB962C8B-B14F-4D97-AF65-F5344CB8AC3E}">
        <p14:creationId xmlns:p14="http://schemas.microsoft.com/office/powerpoint/2010/main" val="401189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to summarise this chapter of work, I have</a:t>
            </a:r>
            <a:r>
              <a:rPr lang="en-GB" baseline="0" dirty="0" smtClean="0"/>
              <a:t> shown that the combined action of Decitabine and vorinostat in oci-aml3 cells leading to the inhibition and </a:t>
            </a:r>
            <a:r>
              <a:rPr lang="en-GB" baseline="0" dirty="0" err="1" smtClean="0"/>
              <a:t>dna</a:t>
            </a:r>
            <a:r>
              <a:rPr lang="en-GB" baseline="0" dirty="0" smtClean="0"/>
              <a:t> methylation and increased histone acetylation produces a unique gene expression signature within these cells. Specific functions that were found to be enriched included those such as the immune and </a:t>
            </a:r>
            <a:r>
              <a:rPr lang="en-GB" baseline="0" dirty="0" err="1" smtClean="0"/>
              <a:t>inf</a:t>
            </a:r>
            <a:r>
              <a:rPr lang="en-GB" baseline="0" dirty="0" smtClean="0"/>
              <a:t> response and cell death and upon further investigation some of the genes altered were found to play a role in the induction if caspase activity which may provide a possible reason for the increase in caspase and apoptosis seen in the first chapter. Differentiation was also enriched and although this was not investigated directly in the human </a:t>
            </a:r>
            <a:r>
              <a:rPr lang="en-GB" baseline="0" dirty="0" err="1" smtClean="0"/>
              <a:t>aml</a:t>
            </a:r>
            <a:r>
              <a:rPr lang="en-GB" baseline="0" dirty="0" smtClean="0"/>
              <a:t> cell lines, treatments on murine cell lines suggested a role for these agents in the induction of differentiation. And finally, the cell cycle and </a:t>
            </a:r>
            <a:r>
              <a:rPr lang="en-GB" baseline="0" dirty="0" err="1" smtClean="0"/>
              <a:t>dna</a:t>
            </a:r>
            <a:r>
              <a:rPr lang="en-GB" baseline="0" dirty="0" smtClean="0"/>
              <a:t> replication related genes both of which were down regulated following combination treatment.  </a:t>
            </a:r>
            <a:endParaRPr lang="en-GB" dirty="0"/>
          </a:p>
        </p:txBody>
      </p:sp>
      <p:sp>
        <p:nvSpPr>
          <p:cNvPr id="4" name="Slide Number Placeholder 3"/>
          <p:cNvSpPr>
            <a:spLocks noGrp="1"/>
          </p:cNvSpPr>
          <p:nvPr>
            <p:ph type="sldNum" sz="quarter" idx="10"/>
          </p:nvPr>
        </p:nvSpPr>
        <p:spPr/>
        <p:txBody>
          <a:bodyPr/>
          <a:lstStyle/>
          <a:p>
            <a:fld id="{64375A78-EE1E-4CE8-BBE6-C0F10D465BA2}" type="slidenum">
              <a:rPr lang="en-GB" smtClean="0"/>
              <a:pPr/>
              <a:t>25</a:t>
            </a:fld>
            <a:endParaRPr lang="en-GB"/>
          </a:p>
        </p:txBody>
      </p:sp>
    </p:spTree>
    <p:extLst>
      <p:ext uri="{BB962C8B-B14F-4D97-AF65-F5344CB8AC3E}">
        <p14:creationId xmlns:p14="http://schemas.microsoft.com/office/powerpoint/2010/main" val="1797171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gene lists for each</a:t>
            </a:r>
            <a:r>
              <a:rPr lang="en-GB" baseline="0" dirty="0" smtClean="0"/>
              <a:t> function were entered into string which maps known and predicted protein-protein interactions and creates these interaction </a:t>
            </a:r>
            <a:r>
              <a:rPr lang="en-GB" baseline="0" dirty="0" err="1" smtClean="0"/>
              <a:t>netweorks</a:t>
            </a:r>
            <a:r>
              <a:rPr lang="en-GB" baseline="0" dirty="0" smtClean="0"/>
              <a:t> . From these networks, 19 genes said to be upregulated and 8 genes said to be down regulated following combination treatment were chosen for </a:t>
            </a:r>
            <a:r>
              <a:rPr lang="en-GB" baseline="0" dirty="0" err="1" smtClean="0"/>
              <a:t>validatuon</a:t>
            </a:r>
            <a:r>
              <a:rPr lang="en-GB" baseline="0" dirty="0" smtClean="0"/>
              <a:t> by qPCR. </a:t>
            </a:r>
            <a:endParaRPr lang="en-GB" dirty="0"/>
          </a:p>
        </p:txBody>
      </p:sp>
      <p:sp>
        <p:nvSpPr>
          <p:cNvPr id="4" name="Slide Number Placeholder 3"/>
          <p:cNvSpPr>
            <a:spLocks noGrp="1"/>
          </p:cNvSpPr>
          <p:nvPr>
            <p:ph type="sldNum" sz="quarter" idx="10"/>
          </p:nvPr>
        </p:nvSpPr>
        <p:spPr/>
        <p:txBody>
          <a:bodyPr/>
          <a:lstStyle/>
          <a:p>
            <a:fld id="{64375A78-EE1E-4CE8-BBE6-C0F10D465BA2}" type="slidenum">
              <a:rPr lang="en-GB" smtClean="0"/>
              <a:pPr/>
              <a:t>26</a:t>
            </a:fld>
            <a:endParaRPr lang="en-GB"/>
          </a:p>
        </p:txBody>
      </p:sp>
    </p:spTree>
    <p:extLst>
      <p:ext uri="{BB962C8B-B14F-4D97-AF65-F5344CB8AC3E}">
        <p14:creationId xmlns:p14="http://schemas.microsoft.com/office/powerpoint/2010/main" val="1143804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C87D543-F297-4A7B-AC92-1DD6472785C2}" type="datetimeFigureOut">
              <a:rPr lang="en-GB" smtClean="0"/>
              <a:t>30/10/2015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3D9166-B5AF-4137-BB97-5FEF8646EFD0}" type="slidenum">
              <a:rPr lang="en-GB" smtClean="0"/>
              <a:t>‹#›</a:t>
            </a:fld>
            <a:endParaRPr lang="en-GB"/>
          </a:p>
        </p:txBody>
      </p:sp>
    </p:spTree>
    <p:extLst>
      <p:ext uri="{BB962C8B-B14F-4D97-AF65-F5344CB8AC3E}">
        <p14:creationId xmlns:p14="http://schemas.microsoft.com/office/powerpoint/2010/main" val="38243806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C87D543-F297-4A7B-AC92-1DD6472785C2}" type="datetimeFigureOut">
              <a:rPr lang="en-GB" smtClean="0"/>
              <a:t>30/10/2015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3D9166-B5AF-4137-BB97-5FEF8646EFD0}" type="slidenum">
              <a:rPr lang="en-GB" smtClean="0"/>
              <a:t>‹#›</a:t>
            </a:fld>
            <a:endParaRPr lang="en-GB"/>
          </a:p>
        </p:txBody>
      </p:sp>
    </p:spTree>
    <p:extLst>
      <p:ext uri="{BB962C8B-B14F-4D97-AF65-F5344CB8AC3E}">
        <p14:creationId xmlns:p14="http://schemas.microsoft.com/office/powerpoint/2010/main" val="2324379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C87D543-F297-4A7B-AC92-1DD6472785C2}" type="datetimeFigureOut">
              <a:rPr lang="en-GB" smtClean="0"/>
              <a:t>30/10/2015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3D9166-B5AF-4137-BB97-5FEF8646EFD0}" type="slidenum">
              <a:rPr lang="en-GB" smtClean="0"/>
              <a:t>‹#›</a:t>
            </a:fld>
            <a:endParaRPr lang="en-GB"/>
          </a:p>
        </p:txBody>
      </p:sp>
    </p:spTree>
    <p:extLst>
      <p:ext uri="{BB962C8B-B14F-4D97-AF65-F5344CB8AC3E}">
        <p14:creationId xmlns:p14="http://schemas.microsoft.com/office/powerpoint/2010/main" val="2819763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C87D543-F297-4A7B-AC92-1DD6472785C2}" type="datetimeFigureOut">
              <a:rPr lang="en-GB" smtClean="0"/>
              <a:t>30/10/2015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3D9166-B5AF-4137-BB97-5FEF8646EFD0}" type="slidenum">
              <a:rPr lang="en-GB" smtClean="0"/>
              <a:t>‹#›</a:t>
            </a:fld>
            <a:endParaRPr lang="en-GB"/>
          </a:p>
        </p:txBody>
      </p:sp>
    </p:spTree>
    <p:extLst>
      <p:ext uri="{BB962C8B-B14F-4D97-AF65-F5344CB8AC3E}">
        <p14:creationId xmlns:p14="http://schemas.microsoft.com/office/powerpoint/2010/main" val="2974717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C87D543-F297-4A7B-AC92-1DD6472785C2}" type="datetimeFigureOut">
              <a:rPr lang="en-GB" smtClean="0"/>
              <a:t>30/10/2015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3D9166-B5AF-4137-BB97-5FEF8646EFD0}" type="slidenum">
              <a:rPr lang="en-GB" smtClean="0"/>
              <a:t>‹#›</a:t>
            </a:fld>
            <a:endParaRPr lang="en-GB"/>
          </a:p>
        </p:txBody>
      </p:sp>
    </p:spTree>
    <p:extLst>
      <p:ext uri="{BB962C8B-B14F-4D97-AF65-F5344CB8AC3E}">
        <p14:creationId xmlns:p14="http://schemas.microsoft.com/office/powerpoint/2010/main" val="4216933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1C87D543-F297-4A7B-AC92-1DD6472785C2}" type="datetimeFigureOut">
              <a:rPr lang="en-GB" smtClean="0"/>
              <a:t>30/10/2015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53D9166-B5AF-4137-BB97-5FEF8646EFD0}" type="slidenum">
              <a:rPr lang="en-GB" smtClean="0"/>
              <a:t>‹#›</a:t>
            </a:fld>
            <a:endParaRPr lang="en-GB"/>
          </a:p>
        </p:txBody>
      </p:sp>
    </p:spTree>
    <p:extLst>
      <p:ext uri="{BB962C8B-B14F-4D97-AF65-F5344CB8AC3E}">
        <p14:creationId xmlns:p14="http://schemas.microsoft.com/office/powerpoint/2010/main" val="553783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1C87D543-F297-4A7B-AC92-1DD6472785C2}" type="datetimeFigureOut">
              <a:rPr lang="en-GB" smtClean="0"/>
              <a:t>30/10/2015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53D9166-B5AF-4137-BB97-5FEF8646EFD0}" type="slidenum">
              <a:rPr lang="en-GB" smtClean="0"/>
              <a:t>‹#›</a:t>
            </a:fld>
            <a:endParaRPr lang="en-GB"/>
          </a:p>
        </p:txBody>
      </p:sp>
    </p:spTree>
    <p:extLst>
      <p:ext uri="{BB962C8B-B14F-4D97-AF65-F5344CB8AC3E}">
        <p14:creationId xmlns:p14="http://schemas.microsoft.com/office/powerpoint/2010/main" val="3767324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1C87D543-F297-4A7B-AC92-1DD6472785C2}" type="datetimeFigureOut">
              <a:rPr lang="en-GB" smtClean="0"/>
              <a:t>30/10/2015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53D9166-B5AF-4137-BB97-5FEF8646EFD0}" type="slidenum">
              <a:rPr lang="en-GB" smtClean="0"/>
              <a:t>‹#›</a:t>
            </a:fld>
            <a:endParaRPr lang="en-GB"/>
          </a:p>
        </p:txBody>
      </p:sp>
    </p:spTree>
    <p:extLst>
      <p:ext uri="{BB962C8B-B14F-4D97-AF65-F5344CB8AC3E}">
        <p14:creationId xmlns:p14="http://schemas.microsoft.com/office/powerpoint/2010/main" val="1692655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87D543-F297-4A7B-AC92-1DD6472785C2}" type="datetimeFigureOut">
              <a:rPr lang="en-GB" smtClean="0"/>
              <a:t>30/10/2015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53D9166-B5AF-4137-BB97-5FEF8646EFD0}" type="slidenum">
              <a:rPr lang="en-GB" smtClean="0"/>
              <a:t>‹#›</a:t>
            </a:fld>
            <a:endParaRPr lang="en-GB"/>
          </a:p>
        </p:txBody>
      </p:sp>
    </p:spTree>
    <p:extLst>
      <p:ext uri="{BB962C8B-B14F-4D97-AF65-F5344CB8AC3E}">
        <p14:creationId xmlns:p14="http://schemas.microsoft.com/office/powerpoint/2010/main" val="4187239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87D543-F297-4A7B-AC92-1DD6472785C2}" type="datetimeFigureOut">
              <a:rPr lang="en-GB" smtClean="0"/>
              <a:t>30/10/2015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53D9166-B5AF-4137-BB97-5FEF8646EFD0}" type="slidenum">
              <a:rPr lang="en-GB" smtClean="0"/>
              <a:t>‹#›</a:t>
            </a:fld>
            <a:endParaRPr lang="en-GB"/>
          </a:p>
        </p:txBody>
      </p:sp>
    </p:spTree>
    <p:extLst>
      <p:ext uri="{BB962C8B-B14F-4D97-AF65-F5344CB8AC3E}">
        <p14:creationId xmlns:p14="http://schemas.microsoft.com/office/powerpoint/2010/main" val="31651268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87D543-F297-4A7B-AC92-1DD6472785C2}" type="datetimeFigureOut">
              <a:rPr lang="en-GB" smtClean="0"/>
              <a:t>30/10/2015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53D9166-B5AF-4137-BB97-5FEF8646EFD0}" type="slidenum">
              <a:rPr lang="en-GB" smtClean="0"/>
              <a:t>‹#›</a:t>
            </a:fld>
            <a:endParaRPr lang="en-GB"/>
          </a:p>
        </p:txBody>
      </p:sp>
    </p:spTree>
    <p:extLst>
      <p:ext uri="{BB962C8B-B14F-4D97-AF65-F5344CB8AC3E}">
        <p14:creationId xmlns:p14="http://schemas.microsoft.com/office/powerpoint/2010/main" val="1703299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87D543-F297-4A7B-AC92-1DD6472785C2}" type="datetimeFigureOut">
              <a:rPr lang="en-GB" smtClean="0"/>
              <a:t>30/10/2015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3D9166-B5AF-4137-BB97-5FEF8646EFD0}" type="slidenum">
              <a:rPr lang="en-GB" smtClean="0"/>
              <a:t>‹#›</a:t>
            </a:fld>
            <a:endParaRPr lang="en-GB"/>
          </a:p>
        </p:txBody>
      </p:sp>
    </p:spTree>
    <p:extLst>
      <p:ext uri="{BB962C8B-B14F-4D97-AF65-F5344CB8AC3E}">
        <p14:creationId xmlns:p14="http://schemas.microsoft.com/office/powerpoint/2010/main" val="433320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epibeat.com/wp-content/uploads/2013/01/shutterstock_103017095-Converted.png" TargetMode="External"/><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g"/><Relationship Id="rId1" Type="http://schemas.openxmlformats.org/officeDocument/2006/relationships/video" Target="NULL" TargetMode="Externa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slideLayout" Target="../slideLayouts/slideLayout7.xml"/><Relationship Id="rId7" Type="http://schemas.openxmlformats.org/officeDocument/2006/relationships/diagramLayout" Target="../diagrams/layout2.xml"/><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diagramData" Target="../diagrams/data2.xml"/><Relationship Id="rId5" Type="http://schemas.openxmlformats.org/officeDocument/2006/relationships/image" Target="../media/image32.png"/><Relationship Id="rId10" Type="http://schemas.microsoft.com/office/2007/relationships/diagramDrawing" Target="../diagrams/drawing2.xml"/><Relationship Id="rId4" Type="http://schemas.openxmlformats.org/officeDocument/2006/relationships/notesSlide" Target="../notesSlides/notesSlide5.xml"/><Relationship Id="rId9" Type="http://schemas.openxmlformats.org/officeDocument/2006/relationships/diagramColors" Target="../diagrams/colors2.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6.jpeg"/><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2.jpeg"/><Relationship Id="rId11" Type="http://schemas.openxmlformats.org/officeDocument/2006/relationships/image" Target="../media/image68.png"/><Relationship Id="rId5" Type="http://schemas.openxmlformats.org/officeDocument/2006/relationships/image" Target="../media/image51.png"/><Relationship Id="rId10" Type="http://schemas.openxmlformats.org/officeDocument/2006/relationships/image" Target="../media/image67.png"/><Relationship Id="rId4" Type="http://schemas.openxmlformats.org/officeDocument/2006/relationships/image" Target="../media/image50.jpeg"/><Relationship Id="rId9"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gif"/><Relationship Id="rId1" Type="http://schemas.openxmlformats.org/officeDocument/2006/relationships/slideLayout" Target="../slideLayouts/slideLayout6.xml"/><Relationship Id="rId6" Type="http://schemas.openxmlformats.org/officeDocument/2006/relationships/image" Target="../media/image73.jpeg"/><Relationship Id="rId5" Type="http://schemas.openxmlformats.org/officeDocument/2006/relationships/image" Target="../media/image72.jpg"/><Relationship Id="rId4" Type="http://schemas.openxmlformats.org/officeDocument/2006/relationships/image" Target="../media/image71.jpe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gif"/><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3568" y="260648"/>
            <a:ext cx="7772400" cy="1470025"/>
          </a:xfrm>
        </p:spPr>
        <p:txBody>
          <a:bodyPr>
            <a:noAutofit/>
          </a:bodyPr>
          <a:lstStyle/>
          <a:p>
            <a:r>
              <a:rPr lang="en-GB" sz="2800" dirty="0"/>
              <a:t/>
            </a:r>
            <a:br>
              <a:rPr lang="en-GB" sz="2800" dirty="0"/>
            </a:br>
            <a:r>
              <a:rPr lang="en-GB" sz="2800" b="1" dirty="0"/>
              <a:t>Identifying novel epigenetically induced synthetic lethality therapeutic combinations for high risk MDS/AML </a:t>
            </a:r>
            <a:endParaRPr lang="en-GB" sz="2800" dirty="0"/>
          </a:p>
        </p:txBody>
      </p:sp>
      <p:sp>
        <p:nvSpPr>
          <p:cNvPr id="6" name="Subtitle 5"/>
          <p:cNvSpPr>
            <a:spLocks noGrp="1"/>
          </p:cNvSpPr>
          <p:nvPr>
            <p:ph type="subTitle" idx="1"/>
          </p:nvPr>
        </p:nvSpPr>
        <p:spPr>
          <a:xfrm>
            <a:off x="1113543" y="2323750"/>
            <a:ext cx="6996834" cy="4278581"/>
          </a:xfrm>
        </p:spPr>
        <p:txBody>
          <a:bodyPr>
            <a:normAutofit/>
          </a:bodyPr>
          <a:lstStyle/>
          <a:p>
            <a:r>
              <a:rPr lang="en-GB" dirty="0" smtClean="0"/>
              <a:t>Ken Mills</a:t>
            </a:r>
          </a:p>
          <a:p>
            <a:endParaRPr lang="en-GB" sz="2000" dirty="0" smtClean="0"/>
          </a:p>
          <a:p>
            <a:r>
              <a:rPr lang="en-GB" sz="2000" dirty="0" smtClean="0"/>
              <a:t>3</a:t>
            </a:r>
            <a:r>
              <a:rPr lang="en-GB" sz="2000" baseline="30000" dirty="0" smtClean="0"/>
              <a:t>rd</a:t>
            </a:r>
            <a:r>
              <a:rPr lang="en-GB" sz="2000" dirty="0" smtClean="0"/>
              <a:t> International Conference on </a:t>
            </a:r>
            <a:r>
              <a:rPr lang="en-GB" sz="2000" dirty="0" err="1" smtClean="0"/>
              <a:t>Hematology</a:t>
            </a:r>
            <a:r>
              <a:rPr lang="en-GB" sz="2000" dirty="0" smtClean="0"/>
              <a:t> </a:t>
            </a:r>
            <a:r>
              <a:rPr lang="en-GB" sz="2000" dirty="0"/>
              <a:t>&amp; Blood Disorders </a:t>
            </a:r>
            <a:endParaRPr lang="en-GB" sz="2000" dirty="0" smtClean="0"/>
          </a:p>
          <a:p>
            <a:r>
              <a:rPr lang="en-GB" sz="2000" dirty="0" smtClean="0"/>
              <a:t>Atlanta, USA: 1</a:t>
            </a:r>
            <a:r>
              <a:rPr lang="en-GB" sz="2000" baseline="30000" dirty="0" smtClean="0"/>
              <a:t>st</a:t>
            </a:r>
            <a:r>
              <a:rPr lang="en-GB" sz="2000" dirty="0" smtClean="0"/>
              <a:t> November, 2015</a:t>
            </a:r>
          </a:p>
        </p:txBody>
      </p:sp>
      <p:grpSp>
        <p:nvGrpSpPr>
          <p:cNvPr id="7" name="Group 6"/>
          <p:cNvGrpSpPr/>
          <p:nvPr/>
        </p:nvGrpSpPr>
        <p:grpSpPr>
          <a:xfrm>
            <a:off x="1811338" y="4308891"/>
            <a:ext cx="5522912" cy="2324089"/>
            <a:chOff x="611188" y="3050752"/>
            <a:chExt cx="8208962" cy="3454402"/>
          </a:xfrm>
        </p:grpSpPr>
        <p:pic>
          <p:nvPicPr>
            <p:cNvPr id="8" name="Picture 8" descr="Image,84176,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4813" y="3182795"/>
              <a:ext cx="2017712"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650" y="3182795"/>
              <a:ext cx="2190750"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PictureClinica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363" y="3182795"/>
              <a:ext cx="3708400"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2"/>
            <p:cNvSpPr>
              <a:spLocks noChangeArrowheads="1"/>
            </p:cNvSpPr>
            <p:nvPr/>
          </p:nvSpPr>
          <p:spPr bwMode="auto">
            <a:xfrm>
              <a:off x="611188" y="3050752"/>
              <a:ext cx="8208962" cy="345440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grpSp>
      <p:pic>
        <p:nvPicPr>
          <p:cNvPr id="12" name="Picture 7" descr="CCRCB_final_2_colours[1].JPG"/>
          <p:cNvPicPr>
            <a:picLocks noChangeAspect="1"/>
          </p:cNvPicPr>
          <p:nvPr/>
        </p:nvPicPr>
        <p:blipFill>
          <a:blip r:embed="rId5" cstate="print"/>
          <a:srcRect l="8368" t="11395" r="12134" b="6563"/>
          <a:stretch>
            <a:fillRect/>
          </a:stretch>
        </p:blipFill>
        <p:spPr bwMode="auto">
          <a:xfrm>
            <a:off x="8110377" y="5964763"/>
            <a:ext cx="775381" cy="664612"/>
          </a:xfrm>
          <a:prstGeom prst="rect">
            <a:avLst/>
          </a:prstGeom>
          <a:noFill/>
          <a:ln w="9525">
            <a:noFill/>
            <a:miter lim="800000"/>
            <a:headEnd/>
            <a:tailEnd/>
          </a:ln>
        </p:spPr>
      </p:pic>
      <p:pic>
        <p:nvPicPr>
          <p:cNvPr id="13" name="Picture 8" descr="Queens_University_Logo__P11182178696.jpg"/>
          <p:cNvPicPr>
            <a:picLocks noChangeAspect="1"/>
          </p:cNvPicPr>
          <p:nvPr/>
        </p:nvPicPr>
        <p:blipFill>
          <a:blip r:embed="rId6" cstate="print"/>
          <a:srcRect/>
          <a:stretch>
            <a:fillRect/>
          </a:stretch>
        </p:blipFill>
        <p:spPr bwMode="auto">
          <a:xfrm>
            <a:off x="244277" y="5983787"/>
            <a:ext cx="1218456" cy="627689"/>
          </a:xfrm>
          <a:prstGeom prst="rect">
            <a:avLst/>
          </a:prstGeom>
          <a:noFill/>
          <a:ln w="9525">
            <a:noFill/>
            <a:miter lim="800000"/>
            <a:headEnd/>
            <a:tailEnd/>
          </a:ln>
        </p:spPr>
      </p:pic>
      <p:sp>
        <p:nvSpPr>
          <p:cNvPr id="14" name="Title 4"/>
          <p:cNvSpPr txBox="1">
            <a:spLocks/>
          </p:cNvSpPr>
          <p:nvPr/>
        </p:nvSpPr>
        <p:spPr>
          <a:xfrm>
            <a:off x="775824" y="413048"/>
            <a:ext cx="7892688" cy="1470025"/>
          </a:xfrm>
          <a:prstGeom prst="rect">
            <a:avLst/>
          </a:prstGeom>
          <a:solidFill>
            <a:schemeClr val="bg1"/>
          </a:solidFill>
        </p:spPr>
        <p:txBody>
          <a:bodyPr vert="horz" lIns="36000" tIns="45720" rIns="3600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800" b="1" dirty="0" smtClean="0"/>
              <a:t>Identifying </a:t>
            </a:r>
            <a:r>
              <a:rPr lang="en-GB" sz="2800" b="1" dirty="0"/>
              <a:t>novel epigenetically induced synthetic lethality therapeutic combinations for high risk MDS/ AML </a:t>
            </a:r>
            <a:r>
              <a:rPr lang="en-GB" sz="2800" dirty="0"/>
              <a:t>	</a:t>
            </a:r>
          </a:p>
        </p:txBody>
      </p:sp>
    </p:spTree>
    <p:extLst>
      <p:ext uri="{BB962C8B-B14F-4D97-AF65-F5344CB8AC3E}">
        <p14:creationId xmlns:p14="http://schemas.microsoft.com/office/powerpoint/2010/main" val="2995294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119116"/>
          </a:xfrm>
          <a:noFill/>
        </p:spPr>
        <p:txBody>
          <a:bodyPr>
            <a:normAutofit fontScale="90000"/>
          </a:bodyPr>
          <a:lstStyle/>
          <a:p>
            <a:pPr algn="ctr"/>
            <a:r>
              <a:rPr lang="en-GB" dirty="0" smtClean="0"/>
              <a:t>MDS – emergence as an epigenetic disease</a:t>
            </a:r>
            <a:endParaRPr lang="en-GB" dirty="0"/>
          </a:p>
        </p:txBody>
      </p:sp>
      <p:pic>
        <p:nvPicPr>
          <p:cNvPr id="8194" name="Picture 2" descr="http://d3md5dngttnvbj.cloudfront.net/content/121/19/3811/F1.medium.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871" y="2111375"/>
            <a:ext cx="3615347" cy="350579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955986" y="6383385"/>
            <a:ext cx="2188029" cy="253916"/>
          </a:xfrm>
          <a:prstGeom prst="rect">
            <a:avLst/>
          </a:prstGeom>
        </p:spPr>
        <p:txBody>
          <a:bodyPr wrap="square">
            <a:spAutoFit/>
          </a:bodyPr>
          <a:lstStyle/>
          <a:p>
            <a:r>
              <a:rPr lang="en-GB" sz="1050" b="0" i="0" dirty="0" err="1" smtClean="0">
                <a:effectLst/>
                <a:latin typeface="Helvetica Neue"/>
              </a:rPr>
              <a:t>Issa</a:t>
            </a:r>
            <a:r>
              <a:rPr lang="en-GB" sz="1050" b="0" i="0" dirty="0" smtClean="0">
                <a:effectLst/>
                <a:latin typeface="Helvetica Neue"/>
              </a:rPr>
              <a:t>, Jean-Pierre J, Blood (2013)</a:t>
            </a:r>
            <a:endParaRPr lang="en-GB" sz="1050" b="0" i="0" dirty="0">
              <a:effectLst/>
              <a:latin typeface="Helvetica Neue"/>
            </a:endParaRPr>
          </a:p>
        </p:txBody>
      </p:sp>
      <p:pic>
        <p:nvPicPr>
          <p:cNvPr id="9218" name="Picture 2" descr="http://www.nature.com/nm/journal/v17/n3/images_article/nm.2305-F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7625" y="1604465"/>
            <a:ext cx="4364432" cy="45196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385169" y="6611781"/>
            <a:ext cx="2758846" cy="246219"/>
          </a:xfrm>
          <a:prstGeom prst="rect">
            <a:avLst/>
          </a:prstGeom>
        </p:spPr>
        <p:txBody>
          <a:bodyPr wrap="square">
            <a:spAutoFit/>
          </a:bodyPr>
          <a:lstStyle/>
          <a:p>
            <a:r>
              <a:rPr lang="en-GB" sz="1000" dirty="0" smtClean="0">
                <a:latin typeface="arial" panose="020B0604020202020204" pitchFamily="34" charset="0"/>
              </a:rPr>
              <a:t>Rodríguez-Paredes</a:t>
            </a:r>
            <a:r>
              <a:rPr lang="en-GB" sz="1000" dirty="0">
                <a:latin typeface="arial" panose="020B0604020202020204" pitchFamily="34" charset="0"/>
              </a:rPr>
              <a:t> </a:t>
            </a:r>
            <a:r>
              <a:rPr lang="en-GB" sz="1000" dirty="0" smtClean="0">
                <a:latin typeface="arial" panose="020B0604020202020204" pitchFamily="34" charset="0"/>
              </a:rPr>
              <a:t>&amp; Esteller, Nature (2011)</a:t>
            </a:r>
            <a:endParaRPr lang="en-GB" sz="1000" i="0" dirty="0">
              <a:effectLst/>
              <a:latin typeface="arial" panose="020B0604020202020204" pitchFamily="34" charset="0"/>
            </a:endParaRPr>
          </a:p>
        </p:txBody>
      </p:sp>
    </p:spTree>
    <p:extLst>
      <p:ext uri="{BB962C8B-B14F-4D97-AF65-F5344CB8AC3E}">
        <p14:creationId xmlns:p14="http://schemas.microsoft.com/office/powerpoint/2010/main" val="32671163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403648" y="2364138"/>
            <a:ext cx="6910072" cy="1844162"/>
            <a:chOff x="2555776" y="171112"/>
            <a:chExt cx="5150596" cy="1374593"/>
          </a:xfrm>
        </p:grpSpPr>
        <p:grpSp>
          <p:nvGrpSpPr>
            <p:cNvPr id="10" name="Group 9"/>
            <p:cNvGrpSpPr/>
            <p:nvPr/>
          </p:nvGrpSpPr>
          <p:grpSpPr>
            <a:xfrm>
              <a:off x="2555776" y="171112"/>
              <a:ext cx="4878177" cy="1055661"/>
              <a:chOff x="1979712" y="4173803"/>
              <a:chExt cx="5457825" cy="1181100"/>
            </a:xfrm>
          </p:grpSpPr>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4173803"/>
                <a:ext cx="5457825" cy="1181100"/>
              </a:xfrm>
              <a:prstGeom prst="rect">
                <a:avLst/>
              </a:prstGeom>
              <a:noFill/>
              <a:ln>
                <a:noFill/>
              </a:ln>
              <a:effectLst>
                <a:glow rad="63500">
                  <a:schemeClr val="accent1">
                    <a:satMod val="175000"/>
                    <a:alpha val="40000"/>
                  </a:schemeClr>
                </a:glow>
                <a:outerShdw blurRad="152400" dist="317500" dir="5400000" sx="90000" sy="-19000" rotWithShape="0">
                  <a:prstClr val="black">
                    <a:alpha val="15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1979712" y="4173804"/>
                <a:ext cx="3456384" cy="27654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5292080" y="4173803"/>
                <a:ext cx="2088232" cy="59646"/>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5883501" y="1237928"/>
              <a:ext cx="1822871" cy="307777"/>
            </a:xfrm>
            <a:prstGeom prst="rect">
              <a:avLst/>
            </a:prstGeom>
            <a:noFill/>
          </p:spPr>
          <p:txBody>
            <a:bodyPr wrap="none" rtlCol="0">
              <a:spAutoFit/>
            </a:bodyPr>
            <a:lstStyle/>
            <a:p>
              <a:r>
                <a:rPr lang="en-GB" sz="1400" dirty="0" err="1" smtClean="0">
                  <a:solidFill>
                    <a:schemeClr val="bg1">
                      <a:lumMod val="50000"/>
                    </a:schemeClr>
                  </a:solidFill>
                </a:rPr>
                <a:t>Estey</a:t>
              </a:r>
              <a:r>
                <a:rPr lang="en-GB" sz="1400" dirty="0" smtClean="0">
                  <a:solidFill>
                    <a:schemeClr val="bg1">
                      <a:lumMod val="50000"/>
                    </a:schemeClr>
                  </a:solidFill>
                </a:rPr>
                <a:t>, 2013. Leukaemia</a:t>
              </a:r>
              <a:endParaRPr lang="en-GB" sz="1400" dirty="0">
                <a:solidFill>
                  <a:schemeClr val="bg1">
                    <a:lumMod val="50000"/>
                  </a:schemeClr>
                </a:solidFill>
              </a:endParaRPr>
            </a:p>
          </p:txBody>
        </p:sp>
      </p:grpSp>
      <p:sp>
        <p:nvSpPr>
          <p:cNvPr id="5" name="Title 4"/>
          <p:cNvSpPr>
            <a:spLocks noGrp="1"/>
          </p:cNvSpPr>
          <p:nvPr>
            <p:ph type="title"/>
          </p:nvPr>
        </p:nvSpPr>
        <p:spPr/>
        <p:txBody>
          <a:bodyPr>
            <a:noAutofit/>
          </a:bodyPr>
          <a:lstStyle/>
          <a:p>
            <a:r>
              <a:rPr lang="en-GB" sz="3600" dirty="0" smtClean="0"/>
              <a:t>A need to identify rationally defined  epigenetic therapeutic combinations</a:t>
            </a:r>
            <a:endParaRPr lang="en-GB" sz="3600" dirty="0"/>
          </a:p>
        </p:txBody>
      </p:sp>
      <p:pic>
        <p:nvPicPr>
          <p:cNvPr id="2052" name="Picture 4" descr="http://www.epibeat.com/wp-content/uploads/2013/01/shutterstock_103017095-Converted.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7486" y="5167557"/>
            <a:ext cx="1102036" cy="1106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2053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200" dirty="0" smtClean="0"/>
              <a:t>Phase I Epigenetic Priming Using </a:t>
            </a:r>
            <a:r>
              <a:rPr lang="en-GB" sz="3200" dirty="0" err="1" smtClean="0"/>
              <a:t>Decitabine</a:t>
            </a:r>
            <a:r>
              <a:rPr lang="en-GB" sz="3200" dirty="0" smtClean="0"/>
              <a:t> With Induction Chemotherapy in AML</a:t>
            </a:r>
            <a:endParaRPr lang="en-GB" sz="3200"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035" y="1681189"/>
            <a:ext cx="6219825" cy="178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6142" y="6196039"/>
            <a:ext cx="3000375"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1905" y="5441791"/>
            <a:ext cx="1114425" cy="24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2040" y="4165649"/>
            <a:ext cx="2590800"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844800" y="5534468"/>
            <a:ext cx="828040" cy="3235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1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5640" y="3452937"/>
            <a:ext cx="2876550" cy="2733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05273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AutoShape 2" descr="http://www.cell.com/cms/attachment/2014950298/2036224145/gr4.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grpSp>
        <p:nvGrpSpPr>
          <p:cNvPr id="87" name="Group 86"/>
          <p:cNvGrpSpPr/>
          <p:nvPr/>
        </p:nvGrpSpPr>
        <p:grpSpPr>
          <a:xfrm>
            <a:off x="1600826" y="4293096"/>
            <a:ext cx="1019831" cy="1269786"/>
            <a:chOff x="1750397" y="1988840"/>
            <a:chExt cx="1019831" cy="1269786"/>
          </a:xfrm>
        </p:grpSpPr>
        <p:grpSp>
          <p:nvGrpSpPr>
            <p:cNvPr id="67" name="Group 66"/>
            <p:cNvGrpSpPr/>
            <p:nvPr/>
          </p:nvGrpSpPr>
          <p:grpSpPr>
            <a:xfrm>
              <a:off x="1908396" y="1988840"/>
              <a:ext cx="703832" cy="728464"/>
              <a:chOff x="1896939" y="1988840"/>
              <a:chExt cx="703832" cy="728464"/>
            </a:xfrm>
          </p:grpSpPr>
          <p:grpSp>
            <p:nvGrpSpPr>
              <p:cNvPr id="8" name="Group 7"/>
              <p:cNvGrpSpPr/>
              <p:nvPr/>
            </p:nvGrpSpPr>
            <p:grpSpPr>
              <a:xfrm>
                <a:off x="1978240" y="2074247"/>
                <a:ext cx="216024" cy="216024"/>
                <a:chOff x="1979712" y="2060848"/>
                <a:chExt cx="216024" cy="216024"/>
              </a:xfrm>
            </p:grpSpPr>
            <p:sp>
              <p:nvSpPr>
                <p:cNvPr id="6" name="Oval 5"/>
                <p:cNvSpPr/>
                <p:nvPr/>
              </p:nvSpPr>
              <p:spPr>
                <a:xfrm>
                  <a:off x="1979712" y="2060848"/>
                  <a:ext cx="216024" cy="216024"/>
                </a:xfrm>
                <a:prstGeom prst="ellipse">
                  <a:avLst/>
                </a:prstGeom>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5-Point Star 6"/>
                <p:cNvSpPr/>
                <p:nvPr/>
              </p:nvSpPr>
              <p:spPr>
                <a:xfrm>
                  <a:off x="2099183" y="2132856"/>
                  <a:ext cx="45719" cy="45719"/>
                </a:xfrm>
                <a:prstGeom prst="star5">
                  <a:avLst/>
                </a:prstGeom>
                <a:solidFill>
                  <a:srgbClr val="FFC000"/>
                </a:solidFill>
                <a:ln>
                  <a:solidFill>
                    <a:srgbClr val="FFC000"/>
                  </a:solidFill>
                </a:ln>
                <a:effectLst>
                  <a:glow rad="63500">
                    <a:schemeClr val="accent1">
                      <a:satMod val="175000"/>
                      <a:alpha val="40000"/>
                    </a:schemeClr>
                  </a:glow>
                </a:effectLst>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10" name="Group 9"/>
              <p:cNvGrpSpPr/>
              <p:nvPr/>
            </p:nvGrpSpPr>
            <p:grpSpPr>
              <a:xfrm>
                <a:off x="2140842" y="2245061"/>
                <a:ext cx="216024" cy="216024"/>
                <a:chOff x="1979712" y="2060848"/>
                <a:chExt cx="216024" cy="216024"/>
              </a:xfrm>
            </p:grpSpPr>
            <p:sp>
              <p:nvSpPr>
                <p:cNvPr id="11" name="Oval 10"/>
                <p:cNvSpPr/>
                <p:nvPr/>
              </p:nvSpPr>
              <p:spPr>
                <a:xfrm>
                  <a:off x="1979712" y="2060848"/>
                  <a:ext cx="216024" cy="216024"/>
                </a:xfrm>
                <a:prstGeom prst="ellipse">
                  <a:avLst/>
                </a:prstGeom>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 name="5-Point Star 11"/>
                <p:cNvSpPr/>
                <p:nvPr/>
              </p:nvSpPr>
              <p:spPr>
                <a:xfrm>
                  <a:off x="2099183" y="2132856"/>
                  <a:ext cx="45719" cy="45719"/>
                </a:xfrm>
                <a:prstGeom prst="star5">
                  <a:avLst/>
                </a:prstGeom>
                <a:solidFill>
                  <a:srgbClr val="FFC000"/>
                </a:solidFill>
                <a:ln>
                  <a:solidFill>
                    <a:srgbClr val="FFC000"/>
                  </a:solidFill>
                </a:ln>
                <a:effectLst>
                  <a:glow rad="63500">
                    <a:schemeClr val="accent1">
                      <a:satMod val="175000"/>
                      <a:alpha val="40000"/>
                    </a:schemeClr>
                  </a:glow>
                </a:effectLst>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13" name="Group 12"/>
              <p:cNvGrpSpPr/>
              <p:nvPr/>
            </p:nvGrpSpPr>
            <p:grpSpPr>
              <a:xfrm>
                <a:off x="2222143" y="1988840"/>
                <a:ext cx="216024" cy="216024"/>
                <a:chOff x="1979712" y="2060848"/>
                <a:chExt cx="216024" cy="216024"/>
              </a:xfrm>
            </p:grpSpPr>
            <p:sp>
              <p:nvSpPr>
                <p:cNvPr id="14" name="Oval 13"/>
                <p:cNvSpPr/>
                <p:nvPr/>
              </p:nvSpPr>
              <p:spPr>
                <a:xfrm>
                  <a:off x="1979712" y="2060848"/>
                  <a:ext cx="216024" cy="216024"/>
                </a:xfrm>
                <a:prstGeom prst="ellipse">
                  <a:avLst/>
                </a:prstGeom>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5-Point Star 14"/>
                <p:cNvSpPr/>
                <p:nvPr/>
              </p:nvSpPr>
              <p:spPr>
                <a:xfrm>
                  <a:off x="2099183" y="2132856"/>
                  <a:ext cx="45719" cy="45719"/>
                </a:xfrm>
                <a:prstGeom prst="star5">
                  <a:avLst/>
                </a:prstGeom>
                <a:solidFill>
                  <a:srgbClr val="FFC000"/>
                </a:solidFill>
                <a:ln>
                  <a:solidFill>
                    <a:srgbClr val="FFC000"/>
                  </a:solidFill>
                </a:ln>
                <a:effectLst>
                  <a:glow rad="63500">
                    <a:schemeClr val="accent1">
                      <a:satMod val="175000"/>
                      <a:alpha val="40000"/>
                    </a:schemeClr>
                  </a:glow>
                </a:effectLst>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16" name="Group 15"/>
              <p:cNvGrpSpPr/>
              <p:nvPr/>
            </p:nvGrpSpPr>
            <p:grpSpPr>
              <a:xfrm>
                <a:off x="1896939" y="2330468"/>
                <a:ext cx="216024" cy="216024"/>
                <a:chOff x="1979712" y="2060848"/>
                <a:chExt cx="216024" cy="216024"/>
              </a:xfrm>
            </p:grpSpPr>
            <p:sp>
              <p:nvSpPr>
                <p:cNvPr id="17" name="Oval 16"/>
                <p:cNvSpPr/>
                <p:nvPr/>
              </p:nvSpPr>
              <p:spPr>
                <a:xfrm>
                  <a:off x="1979712" y="2060848"/>
                  <a:ext cx="216024" cy="216024"/>
                </a:xfrm>
                <a:prstGeom prst="ellipse">
                  <a:avLst/>
                </a:prstGeom>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8" name="5-Point Star 17"/>
                <p:cNvSpPr/>
                <p:nvPr/>
              </p:nvSpPr>
              <p:spPr>
                <a:xfrm>
                  <a:off x="2099183" y="2132856"/>
                  <a:ext cx="45719" cy="45719"/>
                </a:xfrm>
                <a:prstGeom prst="star5">
                  <a:avLst/>
                </a:prstGeom>
                <a:solidFill>
                  <a:srgbClr val="FFC000"/>
                </a:solidFill>
                <a:ln>
                  <a:solidFill>
                    <a:srgbClr val="FFC000"/>
                  </a:solidFill>
                </a:ln>
                <a:effectLst>
                  <a:glow rad="63500">
                    <a:schemeClr val="accent1">
                      <a:satMod val="175000"/>
                      <a:alpha val="40000"/>
                    </a:schemeClr>
                  </a:glow>
                </a:effectLst>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19" name="Group 18"/>
              <p:cNvGrpSpPr/>
              <p:nvPr/>
            </p:nvGrpSpPr>
            <p:grpSpPr>
              <a:xfrm>
                <a:off x="2384747" y="2159654"/>
                <a:ext cx="216024" cy="216024"/>
                <a:chOff x="1979712" y="2060848"/>
                <a:chExt cx="216024" cy="216024"/>
              </a:xfrm>
            </p:grpSpPr>
            <p:sp>
              <p:nvSpPr>
                <p:cNvPr id="20" name="Oval 19"/>
                <p:cNvSpPr/>
                <p:nvPr/>
              </p:nvSpPr>
              <p:spPr>
                <a:xfrm>
                  <a:off x="1979712" y="2060848"/>
                  <a:ext cx="216024" cy="216024"/>
                </a:xfrm>
                <a:prstGeom prst="ellipse">
                  <a:avLst/>
                </a:prstGeom>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1" name="5-Point Star 20"/>
                <p:cNvSpPr/>
                <p:nvPr/>
              </p:nvSpPr>
              <p:spPr>
                <a:xfrm>
                  <a:off x="2099183" y="2132856"/>
                  <a:ext cx="45719" cy="45719"/>
                </a:xfrm>
                <a:prstGeom prst="star5">
                  <a:avLst/>
                </a:prstGeom>
                <a:solidFill>
                  <a:srgbClr val="FFC000"/>
                </a:solidFill>
                <a:ln>
                  <a:solidFill>
                    <a:srgbClr val="FFC000"/>
                  </a:solidFill>
                </a:ln>
                <a:effectLst>
                  <a:glow rad="63500">
                    <a:schemeClr val="accent1">
                      <a:satMod val="175000"/>
                      <a:alpha val="40000"/>
                    </a:schemeClr>
                  </a:glow>
                </a:effectLst>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22" name="Group 21"/>
              <p:cNvGrpSpPr/>
              <p:nvPr/>
            </p:nvGrpSpPr>
            <p:grpSpPr>
              <a:xfrm>
                <a:off x="2059541" y="2501280"/>
                <a:ext cx="216024" cy="216024"/>
                <a:chOff x="1979712" y="2060848"/>
                <a:chExt cx="216024" cy="216024"/>
              </a:xfrm>
            </p:grpSpPr>
            <p:sp>
              <p:nvSpPr>
                <p:cNvPr id="23" name="Oval 22"/>
                <p:cNvSpPr/>
                <p:nvPr/>
              </p:nvSpPr>
              <p:spPr>
                <a:xfrm>
                  <a:off x="1979712" y="2060848"/>
                  <a:ext cx="216024" cy="216024"/>
                </a:xfrm>
                <a:prstGeom prst="ellipse">
                  <a:avLst/>
                </a:prstGeom>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4" name="5-Point Star 23"/>
                <p:cNvSpPr/>
                <p:nvPr/>
              </p:nvSpPr>
              <p:spPr>
                <a:xfrm>
                  <a:off x="2099183" y="2132856"/>
                  <a:ext cx="45719" cy="45719"/>
                </a:xfrm>
                <a:prstGeom prst="star5">
                  <a:avLst/>
                </a:prstGeom>
                <a:solidFill>
                  <a:srgbClr val="FFC000"/>
                </a:solidFill>
                <a:ln>
                  <a:solidFill>
                    <a:srgbClr val="FFC000"/>
                  </a:solidFill>
                </a:ln>
                <a:effectLst>
                  <a:glow rad="63500">
                    <a:schemeClr val="accent1">
                      <a:satMod val="175000"/>
                      <a:alpha val="40000"/>
                    </a:schemeClr>
                  </a:glow>
                </a:effectLst>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25" name="Group 24"/>
              <p:cNvGrpSpPr/>
              <p:nvPr/>
            </p:nvGrpSpPr>
            <p:grpSpPr>
              <a:xfrm>
                <a:off x="2303444" y="2415875"/>
                <a:ext cx="216024" cy="216024"/>
                <a:chOff x="1979712" y="2060848"/>
                <a:chExt cx="216024" cy="216024"/>
              </a:xfrm>
            </p:grpSpPr>
            <p:sp>
              <p:nvSpPr>
                <p:cNvPr id="26" name="Oval 25"/>
                <p:cNvSpPr/>
                <p:nvPr/>
              </p:nvSpPr>
              <p:spPr>
                <a:xfrm>
                  <a:off x="1979712" y="2060848"/>
                  <a:ext cx="216024" cy="216024"/>
                </a:xfrm>
                <a:prstGeom prst="ellipse">
                  <a:avLst/>
                </a:prstGeom>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7" name="5-Point Star 26"/>
                <p:cNvSpPr/>
                <p:nvPr/>
              </p:nvSpPr>
              <p:spPr>
                <a:xfrm>
                  <a:off x="2099183" y="2132856"/>
                  <a:ext cx="45719" cy="45719"/>
                </a:xfrm>
                <a:prstGeom prst="star5">
                  <a:avLst/>
                </a:prstGeom>
                <a:solidFill>
                  <a:srgbClr val="FFC000"/>
                </a:solidFill>
                <a:ln>
                  <a:solidFill>
                    <a:srgbClr val="FFC000"/>
                  </a:solidFill>
                </a:ln>
                <a:effectLst>
                  <a:glow rad="63500">
                    <a:schemeClr val="accent1">
                      <a:satMod val="175000"/>
                      <a:alpha val="40000"/>
                    </a:schemeClr>
                  </a:glow>
                </a:effectLst>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sp>
          <p:nvSpPr>
            <p:cNvPr id="68" name="TextBox 67"/>
            <p:cNvSpPr txBox="1"/>
            <p:nvPr/>
          </p:nvSpPr>
          <p:spPr>
            <a:xfrm>
              <a:off x="1750397" y="2827739"/>
              <a:ext cx="1019831" cy="430887"/>
            </a:xfrm>
            <a:prstGeom prst="rect">
              <a:avLst/>
            </a:prstGeom>
            <a:noFill/>
          </p:spPr>
          <p:txBody>
            <a:bodyPr wrap="none" rtlCol="0">
              <a:spAutoFit/>
            </a:bodyPr>
            <a:lstStyle/>
            <a:p>
              <a:pPr algn="ctr"/>
              <a:r>
                <a:rPr lang="en-GB" sz="1100" dirty="0" smtClean="0">
                  <a:solidFill>
                    <a:prstClr val="black"/>
                  </a:solidFill>
                </a:rPr>
                <a:t>Drug resistant </a:t>
              </a:r>
            </a:p>
            <a:p>
              <a:pPr algn="ctr"/>
              <a:r>
                <a:rPr lang="en-GB" sz="1100" dirty="0" smtClean="0">
                  <a:solidFill>
                    <a:prstClr val="black"/>
                  </a:solidFill>
                </a:rPr>
                <a:t>cells</a:t>
              </a:r>
              <a:endParaRPr lang="en-GB" sz="1100" dirty="0">
                <a:solidFill>
                  <a:prstClr val="black"/>
                </a:solidFill>
              </a:endParaRPr>
            </a:p>
          </p:txBody>
        </p:sp>
      </p:grpSp>
      <p:grpSp>
        <p:nvGrpSpPr>
          <p:cNvPr id="86" name="Group 85"/>
          <p:cNvGrpSpPr/>
          <p:nvPr/>
        </p:nvGrpSpPr>
        <p:grpSpPr>
          <a:xfrm>
            <a:off x="4949726" y="4304971"/>
            <a:ext cx="1642328" cy="1235525"/>
            <a:chOff x="2918619" y="2026132"/>
            <a:chExt cx="1642328" cy="1235525"/>
          </a:xfrm>
        </p:grpSpPr>
        <p:grpSp>
          <p:nvGrpSpPr>
            <p:cNvPr id="9" name="Group 8"/>
            <p:cNvGrpSpPr/>
            <p:nvPr/>
          </p:nvGrpSpPr>
          <p:grpSpPr>
            <a:xfrm>
              <a:off x="3380294" y="2026132"/>
              <a:ext cx="718976" cy="784963"/>
              <a:chOff x="3452662" y="2026132"/>
              <a:chExt cx="718976" cy="784963"/>
            </a:xfrm>
          </p:grpSpPr>
          <p:grpSp>
            <p:nvGrpSpPr>
              <p:cNvPr id="28" name="Group 27"/>
              <p:cNvGrpSpPr/>
              <p:nvPr/>
            </p:nvGrpSpPr>
            <p:grpSpPr>
              <a:xfrm>
                <a:off x="3536487" y="2120955"/>
                <a:ext cx="216024" cy="216024"/>
                <a:chOff x="1979712" y="2060848"/>
                <a:chExt cx="216024" cy="216024"/>
              </a:xfrm>
            </p:grpSpPr>
            <p:sp>
              <p:nvSpPr>
                <p:cNvPr id="29" name="Oval 28"/>
                <p:cNvSpPr/>
                <p:nvPr/>
              </p:nvSpPr>
              <p:spPr>
                <a:xfrm>
                  <a:off x="1979712" y="2060848"/>
                  <a:ext cx="216024" cy="216024"/>
                </a:xfrm>
                <a:prstGeom prst="ellipse">
                  <a:avLst/>
                </a:prstGeom>
                <a:solidFill>
                  <a:schemeClr val="accent2">
                    <a:lumMod val="60000"/>
                    <a:lumOff val="40000"/>
                  </a:schemeClr>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0" name="5-Point Star 29"/>
                <p:cNvSpPr/>
                <p:nvPr/>
              </p:nvSpPr>
              <p:spPr>
                <a:xfrm>
                  <a:off x="2099183" y="2132856"/>
                  <a:ext cx="45719" cy="45719"/>
                </a:xfrm>
                <a:prstGeom prst="star5">
                  <a:avLst/>
                </a:prstGeom>
                <a:solidFill>
                  <a:srgbClr val="FFC000"/>
                </a:solidFill>
                <a:ln>
                  <a:solidFill>
                    <a:srgbClr val="FFC000"/>
                  </a:solidFill>
                </a:ln>
                <a:effectLst>
                  <a:glow rad="63500">
                    <a:schemeClr val="accent2">
                      <a:satMod val="175000"/>
                      <a:alpha val="40000"/>
                    </a:schemeClr>
                  </a:glow>
                </a:effectLst>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49" name="Group 48"/>
              <p:cNvGrpSpPr/>
              <p:nvPr/>
            </p:nvGrpSpPr>
            <p:grpSpPr>
              <a:xfrm>
                <a:off x="3787962" y="2026132"/>
                <a:ext cx="216024" cy="216024"/>
                <a:chOff x="1979712" y="2060848"/>
                <a:chExt cx="216024" cy="216024"/>
              </a:xfrm>
            </p:grpSpPr>
            <p:sp>
              <p:nvSpPr>
                <p:cNvPr id="50" name="Oval 49"/>
                <p:cNvSpPr/>
                <p:nvPr/>
              </p:nvSpPr>
              <p:spPr>
                <a:xfrm>
                  <a:off x="1979712" y="2060848"/>
                  <a:ext cx="216024" cy="216024"/>
                </a:xfrm>
                <a:prstGeom prst="ellipse">
                  <a:avLst/>
                </a:prstGeom>
                <a:solidFill>
                  <a:schemeClr val="accent2">
                    <a:lumMod val="60000"/>
                    <a:lumOff val="40000"/>
                  </a:schemeClr>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1" name="5-Point Star 50"/>
                <p:cNvSpPr/>
                <p:nvPr/>
              </p:nvSpPr>
              <p:spPr>
                <a:xfrm>
                  <a:off x="2099183" y="2132856"/>
                  <a:ext cx="45719" cy="45719"/>
                </a:xfrm>
                <a:prstGeom prst="star5">
                  <a:avLst/>
                </a:prstGeom>
                <a:solidFill>
                  <a:srgbClr val="FFC000"/>
                </a:solidFill>
                <a:ln>
                  <a:solidFill>
                    <a:srgbClr val="FFC000"/>
                  </a:solidFill>
                </a:ln>
                <a:effectLst>
                  <a:glow rad="63500">
                    <a:schemeClr val="accent2">
                      <a:satMod val="175000"/>
                      <a:alpha val="40000"/>
                    </a:schemeClr>
                  </a:glow>
                </a:effectLst>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52" name="Group 51"/>
              <p:cNvGrpSpPr/>
              <p:nvPr/>
            </p:nvGrpSpPr>
            <p:grpSpPr>
              <a:xfrm>
                <a:off x="3704137" y="2310601"/>
                <a:ext cx="216024" cy="216024"/>
                <a:chOff x="1979712" y="2060848"/>
                <a:chExt cx="216024" cy="216024"/>
              </a:xfrm>
            </p:grpSpPr>
            <p:sp>
              <p:nvSpPr>
                <p:cNvPr id="53" name="Oval 52"/>
                <p:cNvSpPr/>
                <p:nvPr/>
              </p:nvSpPr>
              <p:spPr>
                <a:xfrm>
                  <a:off x="1979712" y="2060848"/>
                  <a:ext cx="216024" cy="216024"/>
                </a:xfrm>
                <a:prstGeom prst="ellipse">
                  <a:avLst/>
                </a:prstGeom>
                <a:solidFill>
                  <a:schemeClr val="accent2">
                    <a:lumMod val="60000"/>
                    <a:lumOff val="40000"/>
                  </a:schemeClr>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4" name="5-Point Star 53"/>
                <p:cNvSpPr/>
                <p:nvPr/>
              </p:nvSpPr>
              <p:spPr>
                <a:xfrm>
                  <a:off x="2099183" y="2132856"/>
                  <a:ext cx="45719" cy="45719"/>
                </a:xfrm>
                <a:prstGeom prst="star5">
                  <a:avLst/>
                </a:prstGeom>
                <a:solidFill>
                  <a:srgbClr val="FFC000"/>
                </a:solidFill>
                <a:ln>
                  <a:solidFill>
                    <a:srgbClr val="FFC000"/>
                  </a:solidFill>
                </a:ln>
                <a:effectLst>
                  <a:glow rad="63500">
                    <a:schemeClr val="accent2">
                      <a:satMod val="175000"/>
                      <a:alpha val="40000"/>
                    </a:schemeClr>
                  </a:glow>
                </a:effectLst>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55" name="Group 54"/>
              <p:cNvGrpSpPr/>
              <p:nvPr/>
            </p:nvGrpSpPr>
            <p:grpSpPr>
              <a:xfrm>
                <a:off x="3452662" y="2405424"/>
                <a:ext cx="216024" cy="216024"/>
                <a:chOff x="1979712" y="2060848"/>
                <a:chExt cx="216024" cy="216024"/>
              </a:xfrm>
            </p:grpSpPr>
            <p:sp>
              <p:nvSpPr>
                <p:cNvPr id="56" name="Oval 55"/>
                <p:cNvSpPr/>
                <p:nvPr/>
              </p:nvSpPr>
              <p:spPr>
                <a:xfrm>
                  <a:off x="1979712" y="2060848"/>
                  <a:ext cx="216024" cy="216024"/>
                </a:xfrm>
                <a:prstGeom prst="ellipse">
                  <a:avLst/>
                </a:prstGeom>
                <a:solidFill>
                  <a:schemeClr val="accent2">
                    <a:lumMod val="60000"/>
                    <a:lumOff val="40000"/>
                  </a:schemeClr>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7" name="5-Point Star 56"/>
                <p:cNvSpPr/>
                <p:nvPr/>
              </p:nvSpPr>
              <p:spPr>
                <a:xfrm>
                  <a:off x="2099183" y="2132856"/>
                  <a:ext cx="45719" cy="45719"/>
                </a:xfrm>
                <a:prstGeom prst="star5">
                  <a:avLst/>
                </a:prstGeom>
                <a:solidFill>
                  <a:srgbClr val="FFC000"/>
                </a:solidFill>
                <a:ln>
                  <a:solidFill>
                    <a:srgbClr val="FFC000"/>
                  </a:solidFill>
                </a:ln>
                <a:effectLst>
                  <a:glow rad="63500">
                    <a:schemeClr val="accent2">
                      <a:satMod val="175000"/>
                      <a:alpha val="40000"/>
                    </a:schemeClr>
                  </a:glow>
                </a:effectLst>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58" name="Group 57"/>
              <p:cNvGrpSpPr/>
              <p:nvPr/>
            </p:nvGrpSpPr>
            <p:grpSpPr>
              <a:xfrm>
                <a:off x="3955614" y="2215778"/>
                <a:ext cx="216024" cy="216024"/>
                <a:chOff x="1979712" y="2060848"/>
                <a:chExt cx="216024" cy="216024"/>
              </a:xfrm>
            </p:grpSpPr>
            <p:sp>
              <p:nvSpPr>
                <p:cNvPr id="59" name="Oval 58"/>
                <p:cNvSpPr/>
                <p:nvPr/>
              </p:nvSpPr>
              <p:spPr>
                <a:xfrm>
                  <a:off x="1979712" y="2060848"/>
                  <a:ext cx="216024" cy="216024"/>
                </a:xfrm>
                <a:prstGeom prst="ellipse">
                  <a:avLst/>
                </a:prstGeom>
                <a:solidFill>
                  <a:schemeClr val="accent2">
                    <a:lumMod val="60000"/>
                    <a:lumOff val="40000"/>
                  </a:schemeClr>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0" name="5-Point Star 59"/>
                <p:cNvSpPr/>
                <p:nvPr/>
              </p:nvSpPr>
              <p:spPr>
                <a:xfrm>
                  <a:off x="2099183" y="2132856"/>
                  <a:ext cx="45719" cy="45719"/>
                </a:xfrm>
                <a:prstGeom prst="star5">
                  <a:avLst/>
                </a:prstGeom>
                <a:solidFill>
                  <a:srgbClr val="FFC000"/>
                </a:solidFill>
                <a:ln>
                  <a:solidFill>
                    <a:srgbClr val="FFC000"/>
                  </a:solidFill>
                </a:ln>
                <a:effectLst>
                  <a:glow rad="63500">
                    <a:schemeClr val="accent2">
                      <a:satMod val="175000"/>
                      <a:alpha val="40000"/>
                    </a:schemeClr>
                  </a:glow>
                </a:effectLst>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61" name="Group 60"/>
              <p:cNvGrpSpPr/>
              <p:nvPr/>
            </p:nvGrpSpPr>
            <p:grpSpPr>
              <a:xfrm>
                <a:off x="3871787" y="2500247"/>
                <a:ext cx="216024" cy="216024"/>
                <a:chOff x="1979712" y="2060848"/>
                <a:chExt cx="216024" cy="216024"/>
              </a:xfrm>
            </p:grpSpPr>
            <p:sp>
              <p:nvSpPr>
                <p:cNvPr id="62" name="Oval 61"/>
                <p:cNvSpPr/>
                <p:nvPr/>
              </p:nvSpPr>
              <p:spPr>
                <a:xfrm>
                  <a:off x="1979712" y="2060848"/>
                  <a:ext cx="216024" cy="216024"/>
                </a:xfrm>
                <a:prstGeom prst="ellipse">
                  <a:avLst/>
                </a:prstGeom>
                <a:solidFill>
                  <a:schemeClr val="accent2">
                    <a:lumMod val="60000"/>
                    <a:lumOff val="40000"/>
                  </a:schemeClr>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3" name="5-Point Star 62"/>
                <p:cNvSpPr/>
                <p:nvPr/>
              </p:nvSpPr>
              <p:spPr>
                <a:xfrm>
                  <a:off x="2099183" y="2132856"/>
                  <a:ext cx="45719" cy="45719"/>
                </a:xfrm>
                <a:prstGeom prst="star5">
                  <a:avLst/>
                </a:prstGeom>
                <a:solidFill>
                  <a:srgbClr val="FFC000"/>
                </a:solidFill>
                <a:ln>
                  <a:solidFill>
                    <a:srgbClr val="FFC000"/>
                  </a:solidFill>
                </a:ln>
                <a:effectLst>
                  <a:glow rad="63500">
                    <a:schemeClr val="accent2">
                      <a:satMod val="175000"/>
                      <a:alpha val="40000"/>
                    </a:schemeClr>
                  </a:glow>
                </a:effectLst>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64" name="Group 63"/>
              <p:cNvGrpSpPr/>
              <p:nvPr/>
            </p:nvGrpSpPr>
            <p:grpSpPr>
              <a:xfrm>
                <a:off x="3620312" y="2595071"/>
                <a:ext cx="216024" cy="216024"/>
                <a:chOff x="1979712" y="2060848"/>
                <a:chExt cx="216024" cy="216024"/>
              </a:xfrm>
            </p:grpSpPr>
            <p:sp>
              <p:nvSpPr>
                <p:cNvPr id="65" name="Oval 64"/>
                <p:cNvSpPr/>
                <p:nvPr/>
              </p:nvSpPr>
              <p:spPr>
                <a:xfrm>
                  <a:off x="1979712" y="2060848"/>
                  <a:ext cx="216024" cy="216024"/>
                </a:xfrm>
                <a:prstGeom prst="ellipse">
                  <a:avLst/>
                </a:prstGeom>
                <a:solidFill>
                  <a:schemeClr val="accent2">
                    <a:lumMod val="60000"/>
                    <a:lumOff val="40000"/>
                  </a:schemeClr>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6" name="5-Point Star 65"/>
                <p:cNvSpPr/>
                <p:nvPr/>
              </p:nvSpPr>
              <p:spPr>
                <a:xfrm>
                  <a:off x="2099183" y="2132856"/>
                  <a:ext cx="45719" cy="45719"/>
                </a:xfrm>
                <a:prstGeom prst="star5">
                  <a:avLst/>
                </a:prstGeom>
                <a:solidFill>
                  <a:srgbClr val="FFC000"/>
                </a:solidFill>
                <a:ln>
                  <a:solidFill>
                    <a:srgbClr val="FFC000"/>
                  </a:solidFill>
                </a:ln>
                <a:effectLst>
                  <a:glow rad="63500">
                    <a:schemeClr val="accent2">
                      <a:satMod val="175000"/>
                      <a:alpha val="40000"/>
                    </a:schemeClr>
                  </a:glow>
                </a:effectLst>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sp>
          <p:nvSpPr>
            <p:cNvPr id="82" name="TextBox 81"/>
            <p:cNvSpPr txBox="1"/>
            <p:nvPr/>
          </p:nvSpPr>
          <p:spPr>
            <a:xfrm>
              <a:off x="2918619" y="2830770"/>
              <a:ext cx="1642328" cy="430887"/>
            </a:xfrm>
            <a:prstGeom prst="rect">
              <a:avLst/>
            </a:prstGeom>
            <a:noFill/>
          </p:spPr>
          <p:txBody>
            <a:bodyPr wrap="square" rtlCol="0">
              <a:spAutoFit/>
            </a:bodyPr>
            <a:lstStyle/>
            <a:p>
              <a:pPr algn="ctr"/>
              <a:r>
                <a:rPr lang="en-GB" sz="1100" dirty="0" smtClean="0">
                  <a:solidFill>
                    <a:prstClr val="black"/>
                  </a:solidFill>
                </a:rPr>
                <a:t>Primed epi-sensitised cells</a:t>
              </a:r>
              <a:endParaRPr lang="en-GB" sz="1100" dirty="0">
                <a:solidFill>
                  <a:prstClr val="black"/>
                </a:solidFill>
              </a:endParaRPr>
            </a:p>
          </p:txBody>
        </p:sp>
      </p:grpSp>
      <p:sp>
        <p:nvSpPr>
          <p:cNvPr id="69" name="Right Arrow 68"/>
          <p:cNvSpPr/>
          <p:nvPr/>
        </p:nvSpPr>
        <p:spPr>
          <a:xfrm>
            <a:off x="3693755" y="4869176"/>
            <a:ext cx="540000" cy="144000"/>
          </a:xfrm>
          <a:prstGeom prst="rightArrow">
            <a:avLst/>
          </a:prstGeom>
          <a:gradFill flip="none" rotWithShape="1">
            <a:gsLst>
              <a:gs pos="0">
                <a:schemeClr val="accent1"/>
              </a:gs>
              <a:gs pos="100000">
                <a:schemeClr val="accent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9" name="Lightning Bolt 88"/>
          <p:cNvSpPr/>
          <p:nvPr/>
        </p:nvSpPr>
        <p:spPr>
          <a:xfrm>
            <a:off x="1547664" y="3411412"/>
            <a:ext cx="360000" cy="681826"/>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2" name="Group 1"/>
          <p:cNvGrpSpPr/>
          <p:nvPr/>
        </p:nvGrpSpPr>
        <p:grpSpPr>
          <a:xfrm>
            <a:off x="794541" y="2496081"/>
            <a:ext cx="1594422" cy="1913055"/>
            <a:chOff x="1149486" y="2480013"/>
            <a:chExt cx="1594422" cy="1913055"/>
          </a:xfrm>
        </p:grpSpPr>
        <p:sp>
          <p:nvSpPr>
            <p:cNvPr id="3" name="Freeform 2"/>
            <p:cNvSpPr/>
            <p:nvPr/>
          </p:nvSpPr>
          <p:spPr>
            <a:xfrm>
              <a:off x="1190852" y="2840012"/>
              <a:ext cx="1553056" cy="1553056"/>
            </a:xfrm>
            <a:custGeom>
              <a:avLst/>
              <a:gdLst>
                <a:gd name="connsiteX0" fmla="*/ 0 w 1553056"/>
                <a:gd name="connsiteY0" fmla="*/ 776528 h 1553056"/>
                <a:gd name="connsiteX1" fmla="*/ 776528 w 1553056"/>
                <a:gd name="connsiteY1" fmla="*/ 0 h 1553056"/>
                <a:gd name="connsiteX2" fmla="*/ 1553056 w 1553056"/>
                <a:gd name="connsiteY2" fmla="*/ 776528 h 1553056"/>
                <a:gd name="connsiteX3" fmla="*/ 776528 w 1553056"/>
                <a:gd name="connsiteY3" fmla="*/ 1553056 h 1553056"/>
                <a:gd name="connsiteX4" fmla="*/ 0 w 1553056"/>
                <a:gd name="connsiteY4" fmla="*/ 776528 h 1553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3056" h="1553056">
                  <a:moveTo>
                    <a:pt x="0" y="776528"/>
                  </a:moveTo>
                  <a:cubicBezTo>
                    <a:pt x="0" y="347663"/>
                    <a:pt x="347663" y="0"/>
                    <a:pt x="776528" y="0"/>
                  </a:cubicBezTo>
                  <a:cubicBezTo>
                    <a:pt x="1205393" y="0"/>
                    <a:pt x="1553056" y="347663"/>
                    <a:pt x="1553056" y="776528"/>
                  </a:cubicBezTo>
                  <a:cubicBezTo>
                    <a:pt x="1553056" y="1205393"/>
                    <a:pt x="1205393" y="1553056"/>
                    <a:pt x="776528" y="1553056"/>
                  </a:cubicBezTo>
                  <a:cubicBezTo>
                    <a:pt x="347663" y="1553056"/>
                    <a:pt x="0" y="1205393"/>
                    <a:pt x="0" y="776528"/>
                  </a:cubicBez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40140" tIns="240140" rIns="240140" bIns="240140" numCol="1" spcCol="1270" anchor="ctr" anchorCtr="0">
              <a:noAutofit/>
            </a:bodyPr>
            <a:lstStyle/>
            <a:p>
              <a:pPr lvl="0" algn="ctr" defTabSz="889000">
                <a:lnSpc>
                  <a:spcPct val="90000"/>
                </a:lnSpc>
                <a:spcBef>
                  <a:spcPct val="0"/>
                </a:spcBef>
                <a:spcAft>
                  <a:spcPct val="35000"/>
                </a:spcAft>
              </a:pPr>
              <a:r>
                <a:rPr lang="en-GB" sz="2000" kern="1200" dirty="0" smtClean="0"/>
                <a:t> </a:t>
              </a:r>
              <a:endParaRPr lang="en-GB" sz="2000" kern="1200" dirty="0"/>
            </a:p>
          </p:txBody>
        </p:sp>
        <p:sp>
          <p:nvSpPr>
            <p:cNvPr id="33" name="Freeform 32"/>
            <p:cNvSpPr/>
            <p:nvPr/>
          </p:nvSpPr>
          <p:spPr>
            <a:xfrm>
              <a:off x="1149486" y="2480013"/>
              <a:ext cx="1259994" cy="719997"/>
            </a:xfrm>
            <a:custGeom>
              <a:avLst/>
              <a:gdLst>
                <a:gd name="connsiteX0" fmla="*/ 0 w 1259994"/>
                <a:gd name="connsiteY0" fmla="*/ 72000 h 719997"/>
                <a:gd name="connsiteX1" fmla="*/ 72000 w 1259994"/>
                <a:gd name="connsiteY1" fmla="*/ 0 h 719997"/>
                <a:gd name="connsiteX2" fmla="*/ 1187994 w 1259994"/>
                <a:gd name="connsiteY2" fmla="*/ 0 h 719997"/>
                <a:gd name="connsiteX3" fmla="*/ 1259994 w 1259994"/>
                <a:gd name="connsiteY3" fmla="*/ 72000 h 719997"/>
                <a:gd name="connsiteX4" fmla="*/ 1259994 w 1259994"/>
                <a:gd name="connsiteY4" fmla="*/ 647997 h 719997"/>
                <a:gd name="connsiteX5" fmla="*/ 1187994 w 1259994"/>
                <a:gd name="connsiteY5" fmla="*/ 719997 h 719997"/>
                <a:gd name="connsiteX6" fmla="*/ 72000 w 1259994"/>
                <a:gd name="connsiteY6" fmla="*/ 719997 h 719997"/>
                <a:gd name="connsiteX7" fmla="*/ 0 w 1259994"/>
                <a:gd name="connsiteY7" fmla="*/ 647997 h 719997"/>
                <a:gd name="connsiteX8" fmla="*/ 0 w 1259994"/>
                <a:gd name="connsiteY8" fmla="*/ 72000 h 7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994" h="719997">
                  <a:moveTo>
                    <a:pt x="0" y="72000"/>
                  </a:moveTo>
                  <a:cubicBezTo>
                    <a:pt x="0" y="32235"/>
                    <a:pt x="32235" y="0"/>
                    <a:pt x="72000" y="0"/>
                  </a:cubicBezTo>
                  <a:lnTo>
                    <a:pt x="1187994" y="0"/>
                  </a:lnTo>
                  <a:cubicBezTo>
                    <a:pt x="1227759" y="0"/>
                    <a:pt x="1259994" y="32235"/>
                    <a:pt x="1259994" y="72000"/>
                  </a:cubicBezTo>
                  <a:lnTo>
                    <a:pt x="1259994" y="647997"/>
                  </a:lnTo>
                  <a:cubicBezTo>
                    <a:pt x="1259994" y="687762"/>
                    <a:pt x="1227759" y="719997"/>
                    <a:pt x="1187994" y="719997"/>
                  </a:cubicBezTo>
                  <a:lnTo>
                    <a:pt x="72000" y="719997"/>
                  </a:lnTo>
                  <a:cubicBezTo>
                    <a:pt x="32235" y="719997"/>
                    <a:pt x="0" y="687762"/>
                    <a:pt x="0" y="647997"/>
                  </a:cubicBezTo>
                  <a:lnTo>
                    <a:pt x="0" y="7200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188" tIns="59188" rIns="59188" bIns="59188" numCol="1" spcCol="1270" anchor="ctr" anchorCtr="0">
              <a:noAutofit/>
            </a:bodyPr>
            <a:lstStyle/>
            <a:p>
              <a:pPr algn="ctr" defTabSz="889000">
                <a:lnSpc>
                  <a:spcPct val="90000"/>
                </a:lnSpc>
                <a:spcBef>
                  <a:spcPct val="0"/>
                </a:spcBef>
                <a:spcAft>
                  <a:spcPct val="35000"/>
                </a:spcAft>
              </a:pPr>
              <a:r>
                <a:rPr lang="en-GB" sz="2000" dirty="0">
                  <a:solidFill>
                    <a:prstClr val="black"/>
                  </a:solidFill>
                </a:rPr>
                <a:t>Epigenetic </a:t>
              </a:r>
              <a:r>
                <a:rPr lang="en-GB" sz="2000" dirty="0" smtClean="0">
                  <a:solidFill>
                    <a:prstClr val="black"/>
                  </a:solidFill>
                </a:rPr>
                <a:t>Therapies</a:t>
              </a:r>
              <a:endParaRPr lang="en-GB" sz="2000" kern="1200" dirty="0"/>
            </a:p>
          </p:txBody>
        </p:sp>
      </p:grpSp>
      <p:sp>
        <p:nvSpPr>
          <p:cNvPr id="93" name="TextBox 92"/>
          <p:cNvSpPr txBox="1"/>
          <p:nvPr/>
        </p:nvSpPr>
        <p:spPr>
          <a:xfrm>
            <a:off x="-29261" y="621655"/>
            <a:ext cx="6721264" cy="584775"/>
          </a:xfrm>
          <a:prstGeom prst="rect">
            <a:avLst/>
          </a:prstGeom>
          <a:noFill/>
        </p:spPr>
        <p:txBody>
          <a:bodyPr wrap="none" rtlCol="0">
            <a:spAutoFit/>
          </a:bodyPr>
          <a:lstStyle/>
          <a:p>
            <a:pPr lvl="1"/>
            <a:r>
              <a:rPr lang="en-GB" sz="3200" b="1" dirty="0" smtClean="0">
                <a:solidFill>
                  <a:prstClr val="black"/>
                </a:solidFill>
              </a:rPr>
              <a:t>An epigenetic therapeutic approach</a:t>
            </a:r>
            <a:endParaRPr lang="en-GB" sz="3200" b="1" dirty="0">
              <a:solidFill>
                <a:prstClr val="black"/>
              </a:solidFill>
            </a:endParaRPr>
          </a:p>
        </p:txBody>
      </p:sp>
      <p:sp>
        <p:nvSpPr>
          <p:cNvPr id="36" name="TextBox 35"/>
          <p:cNvSpPr txBox="1"/>
          <p:nvPr/>
        </p:nvSpPr>
        <p:spPr>
          <a:xfrm>
            <a:off x="2794000" y="1368193"/>
            <a:ext cx="3667992" cy="646331"/>
          </a:xfrm>
          <a:prstGeom prst="rect">
            <a:avLst/>
          </a:prstGeom>
          <a:noFill/>
        </p:spPr>
        <p:txBody>
          <a:bodyPr wrap="none" rtlCol="0">
            <a:spAutoFit/>
          </a:bodyPr>
          <a:lstStyle/>
          <a:p>
            <a:pPr marL="285750" indent="-285750">
              <a:buFont typeface="Arial" panose="020B0604020202020204" pitchFamily="34" charset="0"/>
              <a:buChar char="•"/>
            </a:pPr>
            <a:r>
              <a:rPr lang="en-GB" dirty="0" smtClean="0"/>
              <a:t>Less toxic for unfit patients</a:t>
            </a:r>
          </a:p>
          <a:p>
            <a:pPr marL="285750" indent="-285750">
              <a:buFont typeface="Arial" panose="020B0604020202020204" pitchFamily="34" charset="0"/>
              <a:buChar char="•"/>
            </a:pPr>
            <a:r>
              <a:rPr lang="en-GB" dirty="0" smtClean="0"/>
              <a:t>Sensitises cells for other therapies</a:t>
            </a:r>
            <a:endParaRPr lang="en-GB" dirty="0"/>
          </a:p>
        </p:txBody>
      </p:sp>
      <p:sp>
        <p:nvSpPr>
          <p:cNvPr id="70" name="Bent Arrow 69"/>
          <p:cNvSpPr/>
          <p:nvPr/>
        </p:nvSpPr>
        <p:spPr>
          <a:xfrm rot="16200000" flipV="1">
            <a:off x="2715406" y="2531367"/>
            <a:ext cx="2265738" cy="2322302"/>
          </a:xfrm>
          <a:prstGeom prst="bentArrow">
            <a:avLst>
              <a:gd name="adj1" fmla="val 4440"/>
              <a:gd name="adj2" fmla="val 5575"/>
              <a:gd name="adj3" fmla="val 8726"/>
              <a:gd name="adj4" fmla="val 5514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1" name="TextBox 70"/>
          <p:cNvSpPr txBox="1"/>
          <p:nvPr/>
        </p:nvSpPr>
        <p:spPr>
          <a:xfrm>
            <a:off x="4017461" y="1753005"/>
            <a:ext cx="1839286" cy="830997"/>
          </a:xfrm>
          <a:prstGeom prst="rect">
            <a:avLst/>
          </a:prstGeom>
          <a:noFill/>
        </p:spPr>
        <p:txBody>
          <a:bodyPr wrap="none" rtlCol="0">
            <a:spAutoFit/>
          </a:bodyPr>
          <a:lstStyle/>
          <a:p>
            <a:pPr algn="ctr"/>
            <a:r>
              <a:rPr lang="en-GB" sz="1600" dirty="0" smtClean="0"/>
              <a:t>Mutation detection </a:t>
            </a:r>
          </a:p>
          <a:p>
            <a:pPr algn="ctr"/>
            <a:r>
              <a:rPr lang="en-GB" sz="1600" dirty="0" smtClean="0"/>
              <a:t>DNA sequencing</a:t>
            </a:r>
          </a:p>
          <a:p>
            <a:pPr algn="ctr"/>
            <a:r>
              <a:rPr lang="en-GB" sz="1600" dirty="0" smtClean="0"/>
              <a:t>Epigenetic profiling</a:t>
            </a:r>
          </a:p>
        </p:txBody>
      </p:sp>
      <p:sp>
        <p:nvSpPr>
          <p:cNvPr id="72" name="TextBox 71"/>
          <p:cNvSpPr txBox="1"/>
          <p:nvPr/>
        </p:nvSpPr>
        <p:spPr>
          <a:xfrm>
            <a:off x="6315564" y="3534586"/>
            <a:ext cx="1635247" cy="646331"/>
          </a:xfrm>
          <a:prstGeom prst="rect">
            <a:avLst/>
          </a:prstGeom>
          <a:noFill/>
        </p:spPr>
        <p:txBody>
          <a:bodyPr wrap="square" rtlCol="0" anchor="ctr">
            <a:spAutoFit/>
          </a:bodyPr>
          <a:lstStyle/>
          <a:p>
            <a:pPr algn="ctr"/>
            <a:r>
              <a:rPr lang="en-GB" b="1" dirty="0" smtClean="0">
                <a:solidFill>
                  <a:schemeClr val="accent5">
                    <a:lumMod val="50000"/>
                  </a:schemeClr>
                </a:solidFill>
                <a:effectLst>
                  <a:outerShdw blurRad="38100" dist="38100" dir="2700000" algn="tl">
                    <a:srgbClr val="000000">
                      <a:alpha val="43137"/>
                    </a:srgbClr>
                  </a:outerShdw>
                </a:effectLst>
              </a:rPr>
              <a:t>2</a:t>
            </a:r>
            <a:r>
              <a:rPr lang="en-GB" b="1" baseline="30000" dirty="0" smtClean="0">
                <a:solidFill>
                  <a:schemeClr val="accent5">
                    <a:lumMod val="50000"/>
                  </a:schemeClr>
                </a:solidFill>
                <a:effectLst>
                  <a:outerShdw blurRad="38100" dist="38100" dir="2700000" algn="tl">
                    <a:srgbClr val="000000">
                      <a:alpha val="43137"/>
                    </a:srgbClr>
                  </a:outerShdw>
                </a:effectLst>
              </a:rPr>
              <a:t>nd</a:t>
            </a:r>
            <a:r>
              <a:rPr lang="en-GB" b="1" dirty="0">
                <a:solidFill>
                  <a:schemeClr val="accent5">
                    <a:lumMod val="50000"/>
                  </a:schemeClr>
                </a:solidFill>
                <a:effectLst>
                  <a:outerShdw blurRad="38100" dist="38100" dir="2700000" algn="tl">
                    <a:srgbClr val="000000">
                      <a:alpha val="43137"/>
                    </a:srgbClr>
                  </a:outerShdw>
                </a:effectLst>
              </a:rPr>
              <a:t> </a:t>
            </a:r>
            <a:endParaRPr lang="en-GB" b="1" dirty="0" smtClean="0">
              <a:solidFill>
                <a:schemeClr val="accent5">
                  <a:lumMod val="50000"/>
                </a:schemeClr>
              </a:solidFill>
              <a:effectLst>
                <a:outerShdw blurRad="38100" dist="38100" dir="2700000" algn="tl">
                  <a:srgbClr val="000000">
                    <a:alpha val="43137"/>
                  </a:srgbClr>
                </a:outerShdw>
              </a:effectLst>
            </a:endParaRPr>
          </a:p>
          <a:p>
            <a:pPr algn="ctr"/>
            <a:r>
              <a:rPr lang="en-GB" b="1" dirty="0" smtClean="0">
                <a:solidFill>
                  <a:schemeClr val="accent5">
                    <a:lumMod val="50000"/>
                  </a:schemeClr>
                </a:solidFill>
                <a:effectLst>
                  <a:outerShdw blurRad="38100" dist="38100" dir="2700000" algn="tl">
                    <a:srgbClr val="000000">
                      <a:alpha val="43137"/>
                    </a:srgbClr>
                  </a:outerShdw>
                </a:effectLst>
              </a:rPr>
              <a:t>Therapy</a:t>
            </a:r>
            <a:endParaRPr lang="en-GB" b="1" dirty="0">
              <a:solidFill>
                <a:schemeClr val="accent5">
                  <a:lumMod val="50000"/>
                </a:schemeClr>
              </a:solidFill>
              <a:effectLst>
                <a:outerShdw blurRad="38100" dist="38100" dir="2700000" algn="tl">
                  <a:srgbClr val="000000">
                    <a:alpha val="43137"/>
                  </a:srgbClr>
                </a:outerShdw>
              </a:effectLst>
            </a:endParaRPr>
          </a:p>
        </p:txBody>
      </p:sp>
      <p:sp>
        <p:nvSpPr>
          <p:cNvPr id="73" name="Bent Arrow 72"/>
          <p:cNvSpPr/>
          <p:nvPr/>
        </p:nvSpPr>
        <p:spPr>
          <a:xfrm rot="5400000">
            <a:off x="5871010" y="2018807"/>
            <a:ext cx="2027894" cy="726672"/>
          </a:xfrm>
          <a:prstGeom prst="bentArrow">
            <a:avLst>
              <a:gd name="adj1" fmla="val 7820"/>
              <a:gd name="adj2" fmla="val 15687"/>
              <a:gd name="adj3" fmla="val 25000"/>
              <a:gd name="adj4" fmla="val 4375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74" name="Picture 2" descr="http://www.stsiweb.org/images/fogm_slideshows/9/images/Slide3.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8688" t="37942" r="3922" b="10847"/>
          <a:stretch/>
        </p:blipFill>
        <p:spPr bwMode="auto">
          <a:xfrm>
            <a:off x="3683451" y="75348"/>
            <a:ext cx="2567990" cy="1718634"/>
          </a:xfrm>
          <a:prstGeom prst="rect">
            <a:avLst/>
          </a:prstGeom>
          <a:noFill/>
          <a:extLst>
            <a:ext uri="{909E8E84-426E-40DD-AFC4-6F175D3DCCD1}">
              <a14:hiddenFill xmlns:a14="http://schemas.microsoft.com/office/drawing/2010/main">
                <a:solidFill>
                  <a:srgbClr val="FFFFFF"/>
                </a:solidFill>
              </a14:hiddenFill>
            </a:ext>
          </a:extLst>
        </p:spPr>
      </p:pic>
      <p:sp>
        <p:nvSpPr>
          <p:cNvPr id="75" name="Bent Arrow 74"/>
          <p:cNvSpPr/>
          <p:nvPr/>
        </p:nvSpPr>
        <p:spPr>
          <a:xfrm rot="5400000" flipH="1" flipV="1">
            <a:off x="3866381" y="3473240"/>
            <a:ext cx="2212745" cy="473549"/>
          </a:xfrm>
          <a:prstGeom prst="bentArrow">
            <a:avLst>
              <a:gd name="adj1" fmla="val 19728"/>
              <a:gd name="adj2" fmla="val 29736"/>
              <a:gd name="adj3" fmla="val 39966"/>
              <a:gd name="adj4" fmla="val 55146"/>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76" name="apoptosis.mpg">
            <a:hlinkClick r:id="" action="ppaction://media"/>
          </p:cNvPr>
          <p:cNvPicPr>
            <a:picLocks noChangeAspect="1"/>
          </p:cNvPicPr>
          <p:nvPr>
            <a:videoFile r:link="rId1"/>
            <p:extLst>
              <p:ext uri="{DAA4B4D4-6D71-4841-9C94-3DE7FCFB9230}">
                <p14:media xmlns:p14="http://schemas.microsoft.com/office/powerpoint/2010/main" r:embed="rId2">
                  <p14:trim st="17478.1872" end="31736.7072"/>
                </p14:media>
              </p:ext>
            </p:extLst>
          </p:nvPr>
        </p:nvPicPr>
        <p:blipFill>
          <a:blip r:embed="rId6"/>
          <a:stretch>
            <a:fillRect/>
          </a:stretch>
        </p:blipFill>
        <p:spPr>
          <a:xfrm>
            <a:off x="7543065" y="5243854"/>
            <a:ext cx="1385016" cy="1133195"/>
          </a:xfrm>
          <a:prstGeom prst="rect">
            <a:avLst/>
          </a:prstGeom>
        </p:spPr>
      </p:pic>
      <p:sp>
        <p:nvSpPr>
          <p:cNvPr id="77" name="Bent Arrow 76"/>
          <p:cNvSpPr/>
          <p:nvPr/>
        </p:nvSpPr>
        <p:spPr>
          <a:xfrm rot="5400000">
            <a:off x="7428174" y="4110159"/>
            <a:ext cx="1260921" cy="726672"/>
          </a:xfrm>
          <a:prstGeom prst="bentArrow">
            <a:avLst>
              <a:gd name="adj1" fmla="val 9455"/>
              <a:gd name="adj2" fmla="val 15687"/>
              <a:gd name="adj3" fmla="val 25000"/>
              <a:gd name="adj4" fmla="val 4375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8687827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8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89"/>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1000"/>
                                  </p:stCondLst>
                                  <p:childTnLst>
                                    <p:set>
                                      <p:cBhvr>
                                        <p:cTn id="19" dur="1" fill="hold">
                                          <p:stCondLst>
                                            <p:cond delay="0"/>
                                          </p:stCondLst>
                                        </p:cTn>
                                        <p:tgtEl>
                                          <p:spTgt spid="69"/>
                                        </p:tgtEl>
                                        <p:attrNameLst>
                                          <p:attrName>style.visibility</p:attrName>
                                        </p:attrNameLst>
                                      </p:cBhvr>
                                      <p:to>
                                        <p:strVal val="visible"/>
                                      </p:to>
                                    </p:set>
                                  </p:childTnLst>
                                </p:cTn>
                              </p:par>
                            </p:childTnLst>
                          </p:cTn>
                        </p:par>
                        <p:par>
                          <p:cTn id="20" fill="hold">
                            <p:stCondLst>
                              <p:cond delay="1000"/>
                            </p:stCondLst>
                            <p:childTnLst>
                              <p:par>
                                <p:cTn id="21" presetID="1" presetClass="entr" presetSubtype="0" fill="hold" nodeType="afterEffect">
                                  <p:stCondLst>
                                    <p:cond delay="0"/>
                                  </p:stCondLst>
                                  <p:childTnLst>
                                    <p:set>
                                      <p:cBhvr>
                                        <p:cTn id="22" dur="1" fill="hold">
                                          <p:stCondLst>
                                            <p:cond delay="0"/>
                                          </p:stCondLst>
                                        </p:cTn>
                                        <p:tgtEl>
                                          <p:spTgt spid="8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93"/>
                                        </p:tgtEl>
                                        <p:attrNameLst>
                                          <p:attrName>style.visibility</p:attrName>
                                        </p:attrNameLst>
                                      </p:cBhvr>
                                      <p:to>
                                        <p:strVal val="hidden"/>
                                      </p:to>
                                    </p:set>
                                  </p:childTnLst>
                                </p:cTn>
                              </p:par>
                              <p:par>
                                <p:cTn id="27" presetID="22" presetClass="entr" presetSubtype="4" fill="hold" grpId="0" nodeType="withEffect">
                                  <p:stCondLst>
                                    <p:cond delay="0"/>
                                  </p:stCondLst>
                                  <p:childTnLst>
                                    <p:set>
                                      <p:cBhvr>
                                        <p:cTn id="28" dur="1" fill="hold">
                                          <p:stCondLst>
                                            <p:cond delay="0"/>
                                          </p:stCondLst>
                                        </p:cTn>
                                        <p:tgtEl>
                                          <p:spTgt spid="70"/>
                                        </p:tgtEl>
                                        <p:attrNameLst>
                                          <p:attrName>style.visibility</p:attrName>
                                        </p:attrNameLst>
                                      </p:cBhvr>
                                      <p:to>
                                        <p:strVal val="visible"/>
                                      </p:to>
                                    </p:set>
                                    <p:animEffect transition="in" filter="wipe(down)">
                                      <p:cBhvr>
                                        <p:cTn id="29" dur="500"/>
                                        <p:tgtEl>
                                          <p:spTgt spid="70"/>
                                        </p:tgtEl>
                                      </p:cBhvr>
                                    </p:animEffect>
                                  </p:childTnLst>
                                </p:cTn>
                              </p:par>
                              <p:par>
                                <p:cTn id="30" presetID="1" presetClass="exit" presetSubtype="0" fill="hold" grpId="1" nodeType="withEffect">
                                  <p:stCondLst>
                                    <p:cond delay="0"/>
                                  </p:stCondLst>
                                  <p:childTnLst>
                                    <p:set>
                                      <p:cBhvr>
                                        <p:cTn id="31" dur="1" fill="hold">
                                          <p:stCondLst>
                                            <p:cond delay="0"/>
                                          </p:stCondLst>
                                        </p:cTn>
                                        <p:tgtEl>
                                          <p:spTgt spid="69"/>
                                        </p:tgtEl>
                                        <p:attrNameLst>
                                          <p:attrName>style.visibility</p:attrName>
                                        </p:attrNameLst>
                                      </p:cBhvr>
                                      <p:to>
                                        <p:strVal val="hidden"/>
                                      </p:to>
                                    </p:set>
                                  </p:childTnLst>
                                </p:cTn>
                              </p:par>
                              <p:par>
                                <p:cTn id="32" presetID="22" presetClass="entr" presetSubtype="4" fill="hold" grpId="0" nodeType="withEffect">
                                  <p:stCondLst>
                                    <p:cond delay="0"/>
                                  </p:stCondLst>
                                  <p:childTnLst>
                                    <p:set>
                                      <p:cBhvr>
                                        <p:cTn id="33" dur="1" fill="hold">
                                          <p:stCondLst>
                                            <p:cond delay="0"/>
                                          </p:stCondLst>
                                        </p:cTn>
                                        <p:tgtEl>
                                          <p:spTgt spid="75"/>
                                        </p:tgtEl>
                                        <p:attrNameLst>
                                          <p:attrName>style.visibility</p:attrName>
                                        </p:attrNameLst>
                                      </p:cBhvr>
                                      <p:to>
                                        <p:strVal val="visible"/>
                                      </p:to>
                                    </p:set>
                                    <p:animEffect transition="in" filter="wipe(down)">
                                      <p:cBhvr>
                                        <p:cTn id="34" dur="500"/>
                                        <p:tgtEl>
                                          <p:spTgt spid="75"/>
                                        </p:tgtEl>
                                      </p:cBhvr>
                                    </p:animEffect>
                                  </p:childTnLst>
                                </p:cTn>
                              </p:par>
                            </p:childTnLst>
                          </p:cTn>
                        </p:par>
                        <p:par>
                          <p:cTn id="35" fill="hold">
                            <p:stCondLst>
                              <p:cond delay="500"/>
                            </p:stCondLst>
                            <p:childTnLst>
                              <p:par>
                                <p:cTn id="36" presetID="1" presetClass="entr" presetSubtype="0" fill="hold" grpId="0" nodeType="afterEffect">
                                  <p:stCondLst>
                                    <p:cond delay="0"/>
                                  </p:stCondLst>
                                  <p:childTnLst>
                                    <p:set>
                                      <p:cBhvr>
                                        <p:cTn id="37" dur="1" fill="hold">
                                          <p:stCondLst>
                                            <p:cond delay="0"/>
                                          </p:stCondLst>
                                        </p:cTn>
                                        <p:tgtEl>
                                          <p:spTgt spid="71"/>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74"/>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73"/>
                                        </p:tgtEl>
                                        <p:attrNameLst>
                                          <p:attrName>style.visibility</p:attrName>
                                        </p:attrNameLst>
                                      </p:cBhvr>
                                      <p:to>
                                        <p:strVal val="visible"/>
                                      </p:to>
                                    </p:set>
                                    <p:animEffect transition="in" filter="wipe(up)">
                                      <p:cBhvr>
                                        <p:cTn id="44" dur="500"/>
                                        <p:tgtEl>
                                          <p:spTgt spid="73"/>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72"/>
                                        </p:tgtEl>
                                        <p:attrNameLst>
                                          <p:attrName>style.visibility</p:attrName>
                                        </p:attrNameLst>
                                      </p:cBhvr>
                                      <p:to>
                                        <p:strVal val="visible"/>
                                      </p:to>
                                    </p:set>
                                    <p:animEffect transition="in" filter="wipe(up)">
                                      <p:cBhvr>
                                        <p:cTn id="47" dur="500"/>
                                        <p:tgtEl>
                                          <p:spTgt spid="72"/>
                                        </p:tgtEl>
                                      </p:cBhvr>
                                    </p:animEffect>
                                  </p:childTnLst>
                                </p:cTn>
                              </p:par>
                            </p:childTnLst>
                          </p:cTn>
                        </p:par>
                        <p:par>
                          <p:cTn id="48" fill="hold">
                            <p:stCondLst>
                              <p:cond delay="500"/>
                            </p:stCondLst>
                            <p:childTnLst>
                              <p:par>
                                <p:cTn id="49" presetID="22" presetClass="entr" presetSubtype="1" fill="hold" grpId="0" nodeType="afterEffect">
                                  <p:stCondLst>
                                    <p:cond delay="1000"/>
                                  </p:stCondLst>
                                  <p:childTnLst>
                                    <p:set>
                                      <p:cBhvr>
                                        <p:cTn id="50" dur="1" fill="hold">
                                          <p:stCondLst>
                                            <p:cond delay="0"/>
                                          </p:stCondLst>
                                        </p:cTn>
                                        <p:tgtEl>
                                          <p:spTgt spid="77"/>
                                        </p:tgtEl>
                                        <p:attrNameLst>
                                          <p:attrName>style.visibility</p:attrName>
                                        </p:attrNameLst>
                                      </p:cBhvr>
                                      <p:to>
                                        <p:strVal val="visible"/>
                                      </p:to>
                                    </p:set>
                                    <p:animEffect transition="in" filter="wipe(up)">
                                      <p:cBhvr>
                                        <p:cTn id="51" dur="500"/>
                                        <p:tgtEl>
                                          <p:spTgt spid="77"/>
                                        </p:tgtEl>
                                      </p:cBhvr>
                                    </p:animEffect>
                                  </p:childTnLst>
                                </p:cTn>
                              </p:par>
                            </p:childTnLst>
                          </p:cTn>
                        </p:par>
                        <p:par>
                          <p:cTn id="52" fill="hold">
                            <p:stCondLst>
                              <p:cond delay="2000"/>
                            </p:stCondLst>
                            <p:childTnLst>
                              <p:par>
                                <p:cTn id="53" presetID="1" presetClass="entr" presetSubtype="0" fill="hold" nodeType="afterEffect">
                                  <p:stCondLst>
                                    <p:cond delay="0"/>
                                  </p:stCondLst>
                                  <p:childTnLst>
                                    <p:set>
                                      <p:cBhvr>
                                        <p:cTn id="54" dur="1" fill="hold">
                                          <p:stCondLst>
                                            <p:cond delay="0"/>
                                          </p:stCondLst>
                                        </p:cTn>
                                        <p:tgtEl>
                                          <p:spTgt spid="76"/>
                                        </p:tgtEl>
                                        <p:attrNameLst>
                                          <p:attrName>style.visibility</p:attrName>
                                        </p:attrNameLst>
                                      </p:cBhvr>
                                      <p:to>
                                        <p:strVal val="visible"/>
                                      </p:to>
                                    </p:set>
                                  </p:childTnLst>
                                </p:cTn>
                              </p:par>
                              <p:par>
                                <p:cTn id="55" presetID="2" presetClass="mediacall" presetSubtype="0" fill="hold" nodeType="withEffect">
                                  <p:stCondLst>
                                    <p:cond delay="500"/>
                                  </p:stCondLst>
                                  <p:childTnLst>
                                    <p:cmd type="call" cmd="togglePause">
                                      <p:cBhvr>
                                        <p:cTn id="56" dur="1" fill="hold"/>
                                        <p:tgtEl>
                                          <p:spTgt spid="7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57" fill="hold" display="0">
                  <p:stCondLst>
                    <p:cond delay="indefinite"/>
                  </p:stCondLst>
                </p:cTn>
                <p:tgtEl>
                  <p:spTgt spid="76"/>
                </p:tgtEl>
              </p:cMediaNode>
            </p:video>
          </p:childTnLst>
        </p:cTn>
      </p:par>
    </p:tnLst>
    <p:bldLst>
      <p:bldP spid="69" grpId="0" animBg="1"/>
      <p:bldP spid="69" grpId="1" animBg="1"/>
      <p:bldP spid="89" grpId="0" animBg="1"/>
      <p:bldP spid="93" grpId="0"/>
      <p:bldP spid="36" grpId="0"/>
      <p:bldP spid="70" grpId="0" animBg="1"/>
      <p:bldP spid="71" grpId="0"/>
      <p:bldP spid="72" grpId="0"/>
      <p:bldP spid="73" grpId="0" animBg="1"/>
      <p:bldP spid="75" grpId="0" animBg="1"/>
      <p:bldP spid="7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Bent Arrow 30"/>
          <p:cNvSpPr/>
          <p:nvPr/>
        </p:nvSpPr>
        <p:spPr>
          <a:xfrm rot="16200000" flipV="1">
            <a:off x="2931104" y="2288372"/>
            <a:ext cx="2292484" cy="3143788"/>
          </a:xfrm>
          <a:prstGeom prst="bentArrow">
            <a:avLst>
              <a:gd name="adj1" fmla="val 4416"/>
              <a:gd name="adj2" fmla="val 10755"/>
              <a:gd name="adj3" fmla="val 15978"/>
              <a:gd name="adj4" fmla="val 5514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0" name="Bent Arrow 69"/>
          <p:cNvSpPr/>
          <p:nvPr/>
        </p:nvSpPr>
        <p:spPr>
          <a:xfrm rot="5400000" flipH="1" flipV="1">
            <a:off x="4652463" y="3264160"/>
            <a:ext cx="2270713" cy="1187183"/>
          </a:xfrm>
          <a:prstGeom prst="bentArrow">
            <a:avLst>
              <a:gd name="adj1" fmla="val 8083"/>
              <a:gd name="adj2" fmla="val 18091"/>
              <a:gd name="adj3" fmla="val 30649"/>
              <a:gd name="adj4" fmla="val 55146"/>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 name="AutoShape 2" descr="http://www.cell.com/cms/attachment/2014950298/2036224145/gr4.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nvGrpSpPr>
          <p:cNvPr id="87" name="Group 86"/>
          <p:cNvGrpSpPr/>
          <p:nvPr/>
        </p:nvGrpSpPr>
        <p:grpSpPr>
          <a:xfrm>
            <a:off x="1397342" y="4750287"/>
            <a:ext cx="1426801" cy="1577563"/>
            <a:chOff x="1546913" y="1988840"/>
            <a:chExt cx="1426801" cy="1577563"/>
          </a:xfrm>
        </p:grpSpPr>
        <p:grpSp>
          <p:nvGrpSpPr>
            <p:cNvPr id="67" name="Group 66"/>
            <p:cNvGrpSpPr/>
            <p:nvPr/>
          </p:nvGrpSpPr>
          <p:grpSpPr>
            <a:xfrm>
              <a:off x="1908396" y="1988840"/>
              <a:ext cx="703832" cy="728464"/>
              <a:chOff x="1896939" y="1988840"/>
              <a:chExt cx="703832" cy="728464"/>
            </a:xfrm>
          </p:grpSpPr>
          <p:grpSp>
            <p:nvGrpSpPr>
              <p:cNvPr id="8" name="Group 7"/>
              <p:cNvGrpSpPr/>
              <p:nvPr/>
            </p:nvGrpSpPr>
            <p:grpSpPr>
              <a:xfrm>
                <a:off x="1978240" y="2074247"/>
                <a:ext cx="216024" cy="216024"/>
                <a:chOff x="1979712" y="2060848"/>
                <a:chExt cx="216024" cy="216024"/>
              </a:xfrm>
            </p:grpSpPr>
            <p:sp>
              <p:nvSpPr>
                <p:cNvPr id="6" name="Oval 5"/>
                <p:cNvSpPr/>
                <p:nvPr/>
              </p:nvSpPr>
              <p:spPr>
                <a:xfrm>
                  <a:off x="1979712" y="2060848"/>
                  <a:ext cx="216024" cy="216024"/>
                </a:xfrm>
                <a:prstGeom prst="ellipse">
                  <a:avLst/>
                </a:prstGeom>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5-Point Star 6"/>
                <p:cNvSpPr/>
                <p:nvPr/>
              </p:nvSpPr>
              <p:spPr>
                <a:xfrm>
                  <a:off x="2099183" y="2132856"/>
                  <a:ext cx="45719" cy="45719"/>
                </a:xfrm>
                <a:prstGeom prst="star5">
                  <a:avLst/>
                </a:prstGeom>
                <a:solidFill>
                  <a:srgbClr val="FFC000"/>
                </a:solidFill>
                <a:ln>
                  <a:solidFill>
                    <a:srgbClr val="FFC000"/>
                  </a:solidFill>
                </a:ln>
                <a:effectLst>
                  <a:glow rad="63500">
                    <a:schemeClr val="accent1">
                      <a:satMod val="175000"/>
                      <a:alpha val="40000"/>
                    </a:schemeClr>
                  </a:glow>
                </a:effectLst>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 name="Group 9"/>
              <p:cNvGrpSpPr/>
              <p:nvPr/>
            </p:nvGrpSpPr>
            <p:grpSpPr>
              <a:xfrm>
                <a:off x="2140842" y="2245061"/>
                <a:ext cx="216024" cy="216024"/>
                <a:chOff x="1979712" y="2060848"/>
                <a:chExt cx="216024" cy="216024"/>
              </a:xfrm>
            </p:grpSpPr>
            <p:sp>
              <p:nvSpPr>
                <p:cNvPr id="11" name="Oval 10"/>
                <p:cNvSpPr/>
                <p:nvPr/>
              </p:nvSpPr>
              <p:spPr>
                <a:xfrm>
                  <a:off x="1979712" y="2060848"/>
                  <a:ext cx="216024" cy="216024"/>
                </a:xfrm>
                <a:prstGeom prst="ellipse">
                  <a:avLst/>
                </a:prstGeom>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5-Point Star 11"/>
                <p:cNvSpPr/>
                <p:nvPr/>
              </p:nvSpPr>
              <p:spPr>
                <a:xfrm>
                  <a:off x="2099183" y="2132856"/>
                  <a:ext cx="45719" cy="45719"/>
                </a:xfrm>
                <a:prstGeom prst="star5">
                  <a:avLst/>
                </a:prstGeom>
                <a:solidFill>
                  <a:srgbClr val="FFC000"/>
                </a:solidFill>
                <a:ln>
                  <a:solidFill>
                    <a:srgbClr val="FFC000"/>
                  </a:solidFill>
                </a:ln>
                <a:effectLst>
                  <a:glow rad="63500">
                    <a:schemeClr val="accent1">
                      <a:satMod val="175000"/>
                      <a:alpha val="40000"/>
                    </a:schemeClr>
                  </a:glow>
                </a:effectLst>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 name="Group 12"/>
              <p:cNvGrpSpPr/>
              <p:nvPr/>
            </p:nvGrpSpPr>
            <p:grpSpPr>
              <a:xfrm>
                <a:off x="2222143" y="1988840"/>
                <a:ext cx="216024" cy="216024"/>
                <a:chOff x="1979712" y="2060848"/>
                <a:chExt cx="216024" cy="216024"/>
              </a:xfrm>
            </p:grpSpPr>
            <p:sp>
              <p:nvSpPr>
                <p:cNvPr id="14" name="Oval 13"/>
                <p:cNvSpPr/>
                <p:nvPr/>
              </p:nvSpPr>
              <p:spPr>
                <a:xfrm>
                  <a:off x="1979712" y="2060848"/>
                  <a:ext cx="216024" cy="216024"/>
                </a:xfrm>
                <a:prstGeom prst="ellipse">
                  <a:avLst/>
                </a:prstGeom>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5-Point Star 14"/>
                <p:cNvSpPr/>
                <p:nvPr/>
              </p:nvSpPr>
              <p:spPr>
                <a:xfrm>
                  <a:off x="2099183" y="2132856"/>
                  <a:ext cx="45719" cy="45719"/>
                </a:xfrm>
                <a:prstGeom prst="star5">
                  <a:avLst/>
                </a:prstGeom>
                <a:solidFill>
                  <a:srgbClr val="FFC000"/>
                </a:solidFill>
                <a:ln>
                  <a:solidFill>
                    <a:srgbClr val="FFC000"/>
                  </a:solidFill>
                </a:ln>
                <a:effectLst>
                  <a:glow rad="63500">
                    <a:schemeClr val="accent1">
                      <a:satMod val="175000"/>
                      <a:alpha val="40000"/>
                    </a:schemeClr>
                  </a:glow>
                </a:effectLst>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 name="Group 15"/>
              <p:cNvGrpSpPr/>
              <p:nvPr/>
            </p:nvGrpSpPr>
            <p:grpSpPr>
              <a:xfrm>
                <a:off x="1896939" y="2330468"/>
                <a:ext cx="216024" cy="216024"/>
                <a:chOff x="1979712" y="2060848"/>
                <a:chExt cx="216024" cy="216024"/>
              </a:xfrm>
            </p:grpSpPr>
            <p:sp>
              <p:nvSpPr>
                <p:cNvPr id="17" name="Oval 16"/>
                <p:cNvSpPr/>
                <p:nvPr/>
              </p:nvSpPr>
              <p:spPr>
                <a:xfrm>
                  <a:off x="1979712" y="2060848"/>
                  <a:ext cx="216024" cy="216024"/>
                </a:xfrm>
                <a:prstGeom prst="ellipse">
                  <a:avLst/>
                </a:prstGeom>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5-Point Star 17"/>
                <p:cNvSpPr/>
                <p:nvPr/>
              </p:nvSpPr>
              <p:spPr>
                <a:xfrm>
                  <a:off x="2099183" y="2132856"/>
                  <a:ext cx="45719" cy="45719"/>
                </a:xfrm>
                <a:prstGeom prst="star5">
                  <a:avLst/>
                </a:prstGeom>
                <a:solidFill>
                  <a:srgbClr val="FFC000"/>
                </a:solidFill>
                <a:ln>
                  <a:solidFill>
                    <a:srgbClr val="FFC000"/>
                  </a:solidFill>
                </a:ln>
                <a:effectLst>
                  <a:glow rad="63500">
                    <a:schemeClr val="accent1">
                      <a:satMod val="175000"/>
                      <a:alpha val="40000"/>
                    </a:schemeClr>
                  </a:glow>
                </a:effectLst>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 name="Group 18"/>
              <p:cNvGrpSpPr/>
              <p:nvPr/>
            </p:nvGrpSpPr>
            <p:grpSpPr>
              <a:xfrm>
                <a:off x="2384747" y="2159654"/>
                <a:ext cx="216024" cy="216024"/>
                <a:chOff x="1979712" y="2060848"/>
                <a:chExt cx="216024" cy="216024"/>
              </a:xfrm>
            </p:grpSpPr>
            <p:sp>
              <p:nvSpPr>
                <p:cNvPr id="20" name="Oval 19"/>
                <p:cNvSpPr/>
                <p:nvPr/>
              </p:nvSpPr>
              <p:spPr>
                <a:xfrm>
                  <a:off x="1979712" y="2060848"/>
                  <a:ext cx="216024" cy="216024"/>
                </a:xfrm>
                <a:prstGeom prst="ellipse">
                  <a:avLst/>
                </a:prstGeom>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5-Point Star 20"/>
                <p:cNvSpPr/>
                <p:nvPr/>
              </p:nvSpPr>
              <p:spPr>
                <a:xfrm>
                  <a:off x="2099183" y="2132856"/>
                  <a:ext cx="45719" cy="45719"/>
                </a:xfrm>
                <a:prstGeom prst="star5">
                  <a:avLst/>
                </a:prstGeom>
                <a:solidFill>
                  <a:srgbClr val="FFC000"/>
                </a:solidFill>
                <a:ln>
                  <a:solidFill>
                    <a:srgbClr val="FFC000"/>
                  </a:solidFill>
                </a:ln>
                <a:effectLst>
                  <a:glow rad="63500">
                    <a:schemeClr val="accent1">
                      <a:satMod val="175000"/>
                      <a:alpha val="40000"/>
                    </a:schemeClr>
                  </a:glow>
                </a:effectLst>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2" name="Group 21"/>
              <p:cNvGrpSpPr/>
              <p:nvPr/>
            </p:nvGrpSpPr>
            <p:grpSpPr>
              <a:xfrm>
                <a:off x="2059541" y="2501280"/>
                <a:ext cx="216024" cy="216024"/>
                <a:chOff x="1979712" y="2060848"/>
                <a:chExt cx="216024" cy="216024"/>
              </a:xfrm>
            </p:grpSpPr>
            <p:sp>
              <p:nvSpPr>
                <p:cNvPr id="23" name="Oval 22"/>
                <p:cNvSpPr/>
                <p:nvPr/>
              </p:nvSpPr>
              <p:spPr>
                <a:xfrm>
                  <a:off x="1979712" y="2060848"/>
                  <a:ext cx="216024" cy="216024"/>
                </a:xfrm>
                <a:prstGeom prst="ellipse">
                  <a:avLst/>
                </a:prstGeom>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5-Point Star 23"/>
                <p:cNvSpPr/>
                <p:nvPr/>
              </p:nvSpPr>
              <p:spPr>
                <a:xfrm>
                  <a:off x="2099183" y="2132856"/>
                  <a:ext cx="45719" cy="45719"/>
                </a:xfrm>
                <a:prstGeom prst="star5">
                  <a:avLst/>
                </a:prstGeom>
                <a:solidFill>
                  <a:srgbClr val="FFC000"/>
                </a:solidFill>
                <a:ln>
                  <a:solidFill>
                    <a:srgbClr val="FFC000"/>
                  </a:solidFill>
                </a:ln>
                <a:effectLst>
                  <a:glow rad="63500">
                    <a:schemeClr val="accent1">
                      <a:satMod val="175000"/>
                      <a:alpha val="40000"/>
                    </a:schemeClr>
                  </a:glow>
                </a:effectLst>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5" name="Group 24"/>
              <p:cNvGrpSpPr/>
              <p:nvPr/>
            </p:nvGrpSpPr>
            <p:grpSpPr>
              <a:xfrm>
                <a:off x="2303444" y="2415875"/>
                <a:ext cx="216024" cy="216024"/>
                <a:chOff x="1979712" y="2060848"/>
                <a:chExt cx="216024" cy="216024"/>
              </a:xfrm>
            </p:grpSpPr>
            <p:sp>
              <p:nvSpPr>
                <p:cNvPr id="26" name="Oval 25"/>
                <p:cNvSpPr/>
                <p:nvPr/>
              </p:nvSpPr>
              <p:spPr>
                <a:xfrm>
                  <a:off x="1979712" y="2060848"/>
                  <a:ext cx="216024" cy="216024"/>
                </a:xfrm>
                <a:prstGeom prst="ellipse">
                  <a:avLst/>
                </a:prstGeom>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5-Point Star 26"/>
                <p:cNvSpPr/>
                <p:nvPr/>
              </p:nvSpPr>
              <p:spPr>
                <a:xfrm>
                  <a:off x="2099183" y="2132856"/>
                  <a:ext cx="45719" cy="45719"/>
                </a:xfrm>
                <a:prstGeom prst="star5">
                  <a:avLst/>
                </a:prstGeom>
                <a:solidFill>
                  <a:srgbClr val="FFC000"/>
                </a:solidFill>
                <a:ln>
                  <a:solidFill>
                    <a:srgbClr val="FFC000"/>
                  </a:solidFill>
                </a:ln>
                <a:effectLst>
                  <a:glow rad="63500">
                    <a:schemeClr val="accent1">
                      <a:satMod val="175000"/>
                      <a:alpha val="40000"/>
                    </a:schemeClr>
                  </a:glow>
                </a:effectLst>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68" name="TextBox 67"/>
            <p:cNvSpPr txBox="1"/>
            <p:nvPr/>
          </p:nvSpPr>
          <p:spPr>
            <a:xfrm>
              <a:off x="1546913" y="2827739"/>
              <a:ext cx="1426801" cy="738664"/>
            </a:xfrm>
            <a:prstGeom prst="rect">
              <a:avLst/>
            </a:prstGeom>
            <a:noFill/>
          </p:spPr>
          <p:txBody>
            <a:bodyPr wrap="none" rtlCol="0">
              <a:spAutoFit/>
            </a:bodyPr>
            <a:lstStyle/>
            <a:p>
              <a:pPr algn="ctr"/>
              <a:r>
                <a:rPr lang="en-GB" sz="1400" dirty="0" smtClean="0"/>
                <a:t>Chemo-resistant </a:t>
              </a:r>
            </a:p>
            <a:p>
              <a:pPr algn="ctr"/>
              <a:r>
                <a:rPr lang="en-GB" sz="1400" dirty="0"/>
                <a:t>l</a:t>
              </a:r>
              <a:r>
                <a:rPr lang="en-GB" sz="1400" dirty="0" smtClean="0"/>
                <a:t>eukaemia </a:t>
              </a:r>
            </a:p>
            <a:p>
              <a:pPr algn="ctr"/>
              <a:r>
                <a:rPr lang="en-GB" sz="1400" dirty="0" smtClean="0"/>
                <a:t>cells</a:t>
              </a:r>
              <a:endParaRPr lang="en-GB" sz="1400" dirty="0"/>
            </a:p>
          </p:txBody>
        </p:sp>
      </p:grpSp>
      <p:sp>
        <p:nvSpPr>
          <p:cNvPr id="32" name="Flowchart: Process 31"/>
          <p:cNvSpPr/>
          <p:nvPr/>
        </p:nvSpPr>
        <p:spPr>
          <a:xfrm>
            <a:off x="5435872" y="4750287"/>
            <a:ext cx="1258842" cy="386838"/>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ight Arrow 68"/>
          <p:cNvSpPr/>
          <p:nvPr/>
        </p:nvSpPr>
        <p:spPr>
          <a:xfrm>
            <a:off x="3491880" y="5326367"/>
            <a:ext cx="540000" cy="144000"/>
          </a:xfrm>
          <a:prstGeom prst="rightArrow">
            <a:avLst/>
          </a:prstGeom>
          <a:gradFill flip="none" rotWithShape="1">
            <a:gsLst>
              <a:gs pos="0">
                <a:schemeClr val="accent1"/>
              </a:gs>
              <a:gs pos="100000">
                <a:schemeClr val="accent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TextBox 87"/>
          <p:cNvSpPr txBox="1"/>
          <p:nvPr/>
        </p:nvSpPr>
        <p:spPr>
          <a:xfrm>
            <a:off x="653975" y="3447191"/>
            <a:ext cx="2608984" cy="461665"/>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GB"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Epigenetic Therapy</a:t>
            </a:r>
            <a:endParaRPr lang="en-GB"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89" name="Lightning Bolt 88"/>
          <p:cNvSpPr/>
          <p:nvPr/>
        </p:nvSpPr>
        <p:spPr>
          <a:xfrm>
            <a:off x="1547664" y="3946660"/>
            <a:ext cx="360000" cy="681826"/>
          </a:xfrm>
          <a:prstGeom prst="lightningBolt">
            <a:avLst/>
          </a:prstGeom>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21" name="Diagram 120"/>
          <p:cNvGraphicFramePr/>
          <p:nvPr>
            <p:extLst>
              <p:ext uri="{D42A27DB-BD31-4B8C-83A1-F6EECF244321}">
                <p14:modId xmlns:p14="http://schemas.microsoft.com/office/powerpoint/2010/main" val="1383308590"/>
              </p:ext>
            </p:extLst>
          </p:nvPr>
        </p:nvGraphicFramePr>
        <p:xfrm>
          <a:off x="-684584" y="1036299"/>
          <a:ext cx="5303929" cy="34728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4148445" y="1729255"/>
            <a:ext cx="2503570" cy="923330"/>
          </a:xfrm>
          <a:prstGeom prst="rect">
            <a:avLst/>
          </a:prstGeom>
          <a:noFill/>
        </p:spPr>
        <p:txBody>
          <a:bodyPr wrap="none" rtlCol="0">
            <a:spAutoFit/>
          </a:bodyPr>
          <a:lstStyle/>
          <a:p>
            <a:pPr algn="ctr"/>
            <a:r>
              <a:rPr lang="en-GB" dirty="0" smtClean="0"/>
              <a:t>NGS mutation detection </a:t>
            </a:r>
          </a:p>
          <a:p>
            <a:pPr algn="ctr"/>
            <a:r>
              <a:rPr lang="en-GB" dirty="0" smtClean="0"/>
              <a:t>DNA sequencing</a:t>
            </a:r>
          </a:p>
          <a:p>
            <a:pPr algn="ctr"/>
            <a:r>
              <a:rPr lang="en-GB" dirty="0" smtClean="0"/>
              <a:t>Methylation profiling</a:t>
            </a:r>
          </a:p>
        </p:txBody>
      </p:sp>
      <p:grpSp>
        <p:nvGrpSpPr>
          <p:cNvPr id="86" name="Group 85"/>
          <p:cNvGrpSpPr/>
          <p:nvPr/>
        </p:nvGrpSpPr>
        <p:grpSpPr>
          <a:xfrm>
            <a:off x="5013913" y="4750287"/>
            <a:ext cx="1323953" cy="1543302"/>
            <a:chOff x="3077806" y="2026132"/>
            <a:chExt cx="1323953" cy="1543302"/>
          </a:xfrm>
        </p:grpSpPr>
        <p:grpSp>
          <p:nvGrpSpPr>
            <p:cNvPr id="9" name="Group 8"/>
            <p:cNvGrpSpPr/>
            <p:nvPr/>
          </p:nvGrpSpPr>
          <p:grpSpPr>
            <a:xfrm>
              <a:off x="3380294" y="2026132"/>
              <a:ext cx="718976" cy="784963"/>
              <a:chOff x="3452662" y="2026132"/>
              <a:chExt cx="718976" cy="784963"/>
            </a:xfrm>
          </p:grpSpPr>
          <p:grpSp>
            <p:nvGrpSpPr>
              <p:cNvPr id="28" name="Group 27"/>
              <p:cNvGrpSpPr/>
              <p:nvPr/>
            </p:nvGrpSpPr>
            <p:grpSpPr>
              <a:xfrm>
                <a:off x="3536487" y="2120955"/>
                <a:ext cx="216024" cy="216024"/>
                <a:chOff x="1979712" y="2060848"/>
                <a:chExt cx="216024" cy="216024"/>
              </a:xfrm>
            </p:grpSpPr>
            <p:sp>
              <p:nvSpPr>
                <p:cNvPr id="29" name="Oval 28"/>
                <p:cNvSpPr/>
                <p:nvPr/>
              </p:nvSpPr>
              <p:spPr>
                <a:xfrm>
                  <a:off x="1979712" y="2060848"/>
                  <a:ext cx="216024" cy="216024"/>
                </a:xfrm>
                <a:prstGeom prst="ellipse">
                  <a:avLst/>
                </a:prstGeom>
                <a:solidFill>
                  <a:schemeClr val="accent2">
                    <a:lumMod val="60000"/>
                    <a:lumOff val="40000"/>
                  </a:schemeClr>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5-Point Star 29"/>
                <p:cNvSpPr/>
                <p:nvPr/>
              </p:nvSpPr>
              <p:spPr>
                <a:xfrm>
                  <a:off x="2099183" y="2132856"/>
                  <a:ext cx="45719" cy="45719"/>
                </a:xfrm>
                <a:prstGeom prst="star5">
                  <a:avLst/>
                </a:prstGeom>
                <a:solidFill>
                  <a:srgbClr val="FFC000"/>
                </a:solidFill>
                <a:ln>
                  <a:solidFill>
                    <a:srgbClr val="FFC000"/>
                  </a:solidFill>
                </a:ln>
                <a:effectLst>
                  <a:glow rad="63500">
                    <a:schemeClr val="accent2">
                      <a:satMod val="175000"/>
                      <a:alpha val="40000"/>
                    </a:schemeClr>
                  </a:glow>
                </a:effectLst>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9" name="Group 48"/>
              <p:cNvGrpSpPr/>
              <p:nvPr/>
            </p:nvGrpSpPr>
            <p:grpSpPr>
              <a:xfrm>
                <a:off x="3787962" y="2026132"/>
                <a:ext cx="216024" cy="216024"/>
                <a:chOff x="1979712" y="2060848"/>
                <a:chExt cx="216024" cy="216024"/>
              </a:xfrm>
            </p:grpSpPr>
            <p:sp>
              <p:nvSpPr>
                <p:cNvPr id="50" name="Oval 49"/>
                <p:cNvSpPr/>
                <p:nvPr/>
              </p:nvSpPr>
              <p:spPr>
                <a:xfrm>
                  <a:off x="1979712" y="2060848"/>
                  <a:ext cx="216024" cy="216024"/>
                </a:xfrm>
                <a:prstGeom prst="ellipse">
                  <a:avLst/>
                </a:prstGeom>
                <a:solidFill>
                  <a:schemeClr val="accent2">
                    <a:lumMod val="60000"/>
                    <a:lumOff val="40000"/>
                  </a:schemeClr>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5-Point Star 50"/>
                <p:cNvSpPr/>
                <p:nvPr/>
              </p:nvSpPr>
              <p:spPr>
                <a:xfrm>
                  <a:off x="2099183" y="2132856"/>
                  <a:ext cx="45719" cy="45719"/>
                </a:xfrm>
                <a:prstGeom prst="star5">
                  <a:avLst/>
                </a:prstGeom>
                <a:solidFill>
                  <a:srgbClr val="FFC000"/>
                </a:solidFill>
                <a:ln>
                  <a:solidFill>
                    <a:srgbClr val="FFC000"/>
                  </a:solidFill>
                </a:ln>
                <a:effectLst>
                  <a:glow rad="63500">
                    <a:schemeClr val="accent2">
                      <a:satMod val="175000"/>
                      <a:alpha val="40000"/>
                    </a:schemeClr>
                  </a:glow>
                </a:effectLst>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2" name="Group 51"/>
              <p:cNvGrpSpPr/>
              <p:nvPr/>
            </p:nvGrpSpPr>
            <p:grpSpPr>
              <a:xfrm>
                <a:off x="3704137" y="2310601"/>
                <a:ext cx="216024" cy="216024"/>
                <a:chOff x="1979712" y="2060848"/>
                <a:chExt cx="216024" cy="216024"/>
              </a:xfrm>
            </p:grpSpPr>
            <p:sp>
              <p:nvSpPr>
                <p:cNvPr id="53" name="Oval 52"/>
                <p:cNvSpPr/>
                <p:nvPr/>
              </p:nvSpPr>
              <p:spPr>
                <a:xfrm>
                  <a:off x="1979712" y="2060848"/>
                  <a:ext cx="216024" cy="216024"/>
                </a:xfrm>
                <a:prstGeom prst="ellipse">
                  <a:avLst/>
                </a:prstGeom>
                <a:solidFill>
                  <a:schemeClr val="accent2">
                    <a:lumMod val="60000"/>
                    <a:lumOff val="40000"/>
                  </a:schemeClr>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5-Point Star 53"/>
                <p:cNvSpPr/>
                <p:nvPr/>
              </p:nvSpPr>
              <p:spPr>
                <a:xfrm>
                  <a:off x="2099183" y="2132856"/>
                  <a:ext cx="45719" cy="45719"/>
                </a:xfrm>
                <a:prstGeom prst="star5">
                  <a:avLst/>
                </a:prstGeom>
                <a:solidFill>
                  <a:srgbClr val="FFC000"/>
                </a:solidFill>
                <a:ln>
                  <a:solidFill>
                    <a:srgbClr val="FFC000"/>
                  </a:solidFill>
                </a:ln>
                <a:effectLst>
                  <a:glow rad="63500">
                    <a:schemeClr val="accent2">
                      <a:satMod val="175000"/>
                      <a:alpha val="40000"/>
                    </a:schemeClr>
                  </a:glow>
                </a:effectLst>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5" name="Group 54"/>
              <p:cNvGrpSpPr/>
              <p:nvPr/>
            </p:nvGrpSpPr>
            <p:grpSpPr>
              <a:xfrm>
                <a:off x="3452662" y="2405424"/>
                <a:ext cx="216024" cy="216024"/>
                <a:chOff x="1979712" y="2060848"/>
                <a:chExt cx="216024" cy="216024"/>
              </a:xfrm>
            </p:grpSpPr>
            <p:sp>
              <p:nvSpPr>
                <p:cNvPr id="56" name="Oval 55"/>
                <p:cNvSpPr/>
                <p:nvPr/>
              </p:nvSpPr>
              <p:spPr>
                <a:xfrm>
                  <a:off x="1979712" y="2060848"/>
                  <a:ext cx="216024" cy="216024"/>
                </a:xfrm>
                <a:prstGeom prst="ellipse">
                  <a:avLst/>
                </a:prstGeom>
                <a:solidFill>
                  <a:schemeClr val="accent2">
                    <a:lumMod val="60000"/>
                    <a:lumOff val="40000"/>
                  </a:schemeClr>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5-Point Star 56"/>
                <p:cNvSpPr/>
                <p:nvPr/>
              </p:nvSpPr>
              <p:spPr>
                <a:xfrm>
                  <a:off x="2099183" y="2132856"/>
                  <a:ext cx="45719" cy="45719"/>
                </a:xfrm>
                <a:prstGeom prst="star5">
                  <a:avLst/>
                </a:prstGeom>
                <a:solidFill>
                  <a:srgbClr val="FFC000"/>
                </a:solidFill>
                <a:ln>
                  <a:solidFill>
                    <a:srgbClr val="FFC000"/>
                  </a:solidFill>
                </a:ln>
                <a:effectLst>
                  <a:glow rad="63500">
                    <a:schemeClr val="accent2">
                      <a:satMod val="175000"/>
                      <a:alpha val="40000"/>
                    </a:schemeClr>
                  </a:glow>
                </a:effectLst>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8" name="Group 57"/>
              <p:cNvGrpSpPr/>
              <p:nvPr/>
            </p:nvGrpSpPr>
            <p:grpSpPr>
              <a:xfrm>
                <a:off x="3955614" y="2215778"/>
                <a:ext cx="216024" cy="216024"/>
                <a:chOff x="1979712" y="2060848"/>
                <a:chExt cx="216024" cy="216024"/>
              </a:xfrm>
            </p:grpSpPr>
            <p:sp>
              <p:nvSpPr>
                <p:cNvPr id="59" name="Oval 58"/>
                <p:cNvSpPr/>
                <p:nvPr/>
              </p:nvSpPr>
              <p:spPr>
                <a:xfrm>
                  <a:off x="1979712" y="2060848"/>
                  <a:ext cx="216024" cy="216024"/>
                </a:xfrm>
                <a:prstGeom prst="ellipse">
                  <a:avLst/>
                </a:prstGeom>
                <a:solidFill>
                  <a:schemeClr val="accent2">
                    <a:lumMod val="60000"/>
                    <a:lumOff val="40000"/>
                  </a:schemeClr>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5-Point Star 59"/>
                <p:cNvSpPr/>
                <p:nvPr/>
              </p:nvSpPr>
              <p:spPr>
                <a:xfrm>
                  <a:off x="2099183" y="2132856"/>
                  <a:ext cx="45719" cy="45719"/>
                </a:xfrm>
                <a:prstGeom prst="star5">
                  <a:avLst/>
                </a:prstGeom>
                <a:solidFill>
                  <a:srgbClr val="FFC000"/>
                </a:solidFill>
                <a:ln>
                  <a:solidFill>
                    <a:srgbClr val="FFC000"/>
                  </a:solidFill>
                </a:ln>
                <a:effectLst>
                  <a:glow rad="63500">
                    <a:schemeClr val="accent2">
                      <a:satMod val="175000"/>
                      <a:alpha val="40000"/>
                    </a:schemeClr>
                  </a:glow>
                </a:effectLst>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1" name="Group 60"/>
              <p:cNvGrpSpPr/>
              <p:nvPr/>
            </p:nvGrpSpPr>
            <p:grpSpPr>
              <a:xfrm>
                <a:off x="3871787" y="2500247"/>
                <a:ext cx="216024" cy="216024"/>
                <a:chOff x="1979712" y="2060848"/>
                <a:chExt cx="216024" cy="216024"/>
              </a:xfrm>
            </p:grpSpPr>
            <p:sp>
              <p:nvSpPr>
                <p:cNvPr id="62" name="Oval 61"/>
                <p:cNvSpPr/>
                <p:nvPr/>
              </p:nvSpPr>
              <p:spPr>
                <a:xfrm>
                  <a:off x="1979712" y="2060848"/>
                  <a:ext cx="216024" cy="216024"/>
                </a:xfrm>
                <a:prstGeom prst="ellipse">
                  <a:avLst/>
                </a:prstGeom>
                <a:solidFill>
                  <a:schemeClr val="accent2">
                    <a:lumMod val="60000"/>
                    <a:lumOff val="40000"/>
                  </a:schemeClr>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5-Point Star 62"/>
                <p:cNvSpPr/>
                <p:nvPr/>
              </p:nvSpPr>
              <p:spPr>
                <a:xfrm>
                  <a:off x="2099183" y="2132856"/>
                  <a:ext cx="45719" cy="45719"/>
                </a:xfrm>
                <a:prstGeom prst="star5">
                  <a:avLst/>
                </a:prstGeom>
                <a:solidFill>
                  <a:srgbClr val="FFC000"/>
                </a:solidFill>
                <a:ln>
                  <a:solidFill>
                    <a:srgbClr val="FFC000"/>
                  </a:solidFill>
                </a:ln>
                <a:effectLst>
                  <a:glow rad="63500">
                    <a:schemeClr val="accent2">
                      <a:satMod val="175000"/>
                      <a:alpha val="40000"/>
                    </a:schemeClr>
                  </a:glow>
                </a:effectLst>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4" name="Group 63"/>
              <p:cNvGrpSpPr/>
              <p:nvPr/>
            </p:nvGrpSpPr>
            <p:grpSpPr>
              <a:xfrm>
                <a:off x="3620312" y="2595071"/>
                <a:ext cx="216024" cy="216024"/>
                <a:chOff x="1979712" y="2060848"/>
                <a:chExt cx="216024" cy="216024"/>
              </a:xfrm>
            </p:grpSpPr>
            <p:sp>
              <p:nvSpPr>
                <p:cNvPr id="65" name="Oval 64"/>
                <p:cNvSpPr/>
                <p:nvPr/>
              </p:nvSpPr>
              <p:spPr>
                <a:xfrm>
                  <a:off x="1979712" y="2060848"/>
                  <a:ext cx="216024" cy="216024"/>
                </a:xfrm>
                <a:prstGeom prst="ellipse">
                  <a:avLst/>
                </a:prstGeom>
                <a:solidFill>
                  <a:schemeClr val="accent2">
                    <a:lumMod val="60000"/>
                    <a:lumOff val="40000"/>
                  </a:schemeClr>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5-Point Star 65"/>
                <p:cNvSpPr/>
                <p:nvPr/>
              </p:nvSpPr>
              <p:spPr>
                <a:xfrm>
                  <a:off x="2099183" y="2132856"/>
                  <a:ext cx="45719" cy="45719"/>
                </a:xfrm>
                <a:prstGeom prst="star5">
                  <a:avLst/>
                </a:prstGeom>
                <a:solidFill>
                  <a:srgbClr val="FFC000"/>
                </a:solidFill>
                <a:ln>
                  <a:solidFill>
                    <a:srgbClr val="FFC000"/>
                  </a:solidFill>
                </a:ln>
                <a:effectLst>
                  <a:glow rad="63500">
                    <a:schemeClr val="accent2">
                      <a:satMod val="175000"/>
                      <a:alpha val="40000"/>
                    </a:schemeClr>
                  </a:glow>
                </a:effectLst>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82" name="TextBox 81"/>
            <p:cNvSpPr txBox="1"/>
            <p:nvPr/>
          </p:nvSpPr>
          <p:spPr>
            <a:xfrm>
              <a:off x="3077806" y="2830770"/>
              <a:ext cx="1323953" cy="738664"/>
            </a:xfrm>
            <a:prstGeom prst="rect">
              <a:avLst/>
            </a:prstGeom>
            <a:noFill/>
          </p:spPr>
          <p:txBody>
            <a:bodyPr wrap="square" rtlCol="0">
              <a:spAutoFit/>
            </a:bodyPr>
            <a:lstStyle/>
            <a:p>
              <a:pPr algn="ctr"/>
              <a:r>
                <a:rPr lang="en-GB" sz="1400" dirty="0" smtClean="0"/>
                <a:t>Primed </a:t>
              </a:r>
            </a:p>
            <a:p>
              <a:pPr algn="ctr"/>
              <a:r>
                <a:rPr lang="en-GB" sz="1400" dirty="0"/>
                <a:t>l</a:t>
              </a:r>
              <a:r>
                <a:rPr lang="en-GB" sz="1400" dirty="0" smtClean="0"/>
                <a:t>eukaemia </a:t>
              </a:r>
            </a:p>
            <a:p>
              <a:pPr algn="ctr"/>
              <a:r>
                <a:rPr lang="en-GB" sz="1400" dirty="0" smtClean="0"/>
                <a:t>cells</a:t>
              </a:r>
              <a:endParaRPr lang="en-GB" sz="1400" dirty="0"/>
            </a:p>
          </p:txBody>
        </p:sp>
      </p:grpSp>
      <p:sp>
        <p:nvSpPr>
          <p:cNvPr id="3" name="TextBox 2"/>
          <p:cNvSpPr txBox="1"/>
          <p:nvPr/>
        </p:nvSpPr>
        <p:spPr>
          <a:xfrm>
            <a:off x="6315564" y="3396086"/>
            <a:ext cx="1635247" cy="923330"/>
          </a:xfrm>
          <a:prstGeom prst="rect">
            <a:avLst/>
          </a:prstGeom>
          <a:noFill/>
        </p:spPr>
        <p:txBody>
          <a:bodyPr wrap="square" rtlCol="0" anchor="ctr">
            <a:spAutoFit/>
          </a:bodyPr>
          <a:lstStyle/>
          <a:p>
            <a:pPr algn="ctr"/>
            <a:r>
              <a:rPr lang="en-GB" b="1" dirty="0" smtClean="0">
                <a:solidFill>
                  <a:schemeClr val="accent5">
                    <a:lumMod val="50000"/>
                  </a:schemeClr>
                </a:solidFill>
                <a:effectLst>
                  <a:outerShdw blurRad="38100" dist="38100" dir="2700000" algn="tl">
                    <a:srgbClr val="000000">
                      <a:alpha val="43137"/>
                    </a:srgbClr>
                  </a:outerShdw>
                </a:effectLst>
              </a:rPr>
              <a:t>2</a:t>
            </a:r>
            <a:r>
              <a:rPr lang="en-GB" b="1" baseline="30000" dirty="0" smtClean="0">
                <a:solidFill>
                  <a:schemeClr val="accent5">
                    <a:lumMod val="50000"/>
                  </a:schemeClr>
                </a:solidFill>
                <a:effectLst>
                  <a:outerShdw blurRad="38100" dist="38100" dir="2700000" algn="tl">
                    <a:srgbClr val="000000">
                      <a:alpha val="43137"/>
                    </a:srgbClr>
                  </a:outerShdw>
                </a:effectLst>
              </a:rPr>
              <a:t>nd</a:t>
            </a:r>
            <a:r>
              <a:rPr lang="en-GB" b="1" dirty="0">
                <a:solidFill>
                  <a:schemeClr val="accent5">
                    <a:lumMod val="50000"/>
                  </a:schemeClr>
                </a:solidFill>
                <a:effectLst>
                  <a:outerShdw blurRad="38100" dist="38100" dir="2700000" algn="tl">
                    <a:srgbClr val="000000">
                      <a:alpha val="43137"/>
                    </a:srgbClr>
                  </a:outerShdw>
                </a:effectLst>
              </a:rPr>
              <a:t> </a:t>
            </a:r>
            <a:r>
              <a:rPr lang="en-GB" b="1" dirty="0" smtClean="0">
                <a:solidFill>
                  <a:schemeClr val="accent5">
                    <a:lumMod val="50000"/>
                  </a:schemeClr>
                </a:solidFill>
                <a:effectLst>
                  <a:outerShdw blurRad="38100" dist="38100" dir="2700000" algn="tl">
                    <a:srgbClr val="000000">
                      <a:alpha val="43137"/>
                    </a:srgbClr>
                  </a:outerShdw>
                </a:effectLst>
              </a:rPr>
              <a:t>Combination Therapy</a:t>
            </a:r>
            <a:endParaRPr lang="en-GB" b="1" dirty="0">
              <a:solidFill>
                <a:schemeClr val="accent5">
                  <a:lumMod val="50000"/>
                </a:schemeClr>
              </a:solidFill>
              <a:effectLst>
                <a:outerShdw blurRad="38100" dist="38100" dir="2700000" algn="tl">
                  <a:srgbClr val="000000">
                    <a:alpha val="43137"/>
                  </a:srgbClr>
                </a:outerShdw>
              </a:effectLst>
            </a:endParaRPr>
          </a:p>
        </p:txBody>
      </p:sp>
      <p:sp>
        <p:nvSpPr>
          <p:cNvPr id="4" name="Bent Arrow 3"/>
          <p:cNvSpPr/>
          <p:nvPr/>
        </p:nvSpPr>
        <p:spPr>
          <a:xfrm rot="5400000">
            <a:off x="6254496" y="2402292"/>
            <a:ext cx="1260921" cy="726672"/>
          </a:xfrm>
          <a:prstGeom prst="bentArrow">
            <a:avLst>
              <a:gd name="adj1" fmla="val 14357"/>
              <a:gd name="adj2" fmla="val 15687"/>
              <a:gd name="adj3" fmla="val 25000"/>
              <a:gd name="adj4" fmla="val 4375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2050" name="Picture 2" descr="http://www.stsiweb.org/images/fogm_slideshows/9/images/Slide3.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8688" t="37942" r="3922" b="10847"/>
          <a:stretch/>
        </p:blipFill>
        <p:spPr bwMode="auto">
          <a:xfrm>
            <a:off x="4110951" y="75348"/>
            <a:ext cx="2567990" cy="1718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9378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121"/>
                                        </p:tgtEl>
                                        <p:attrNameLst>
                                          <p:attrName>style.visibility</p:attrName>
                                        </p:attrNameLst>
                                      </p:cBhvr>
                                      <p:to>
                                        <p:strVal val="visible"/>
                                      </p:to>
                                    </p:se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89"/>
                                        </p:tgtEl>
                                        <p:attrNameLst>
                                          <p:attrName>style.visibility</p:attrName>
                                        </p:attrNameLst>
                                      </p:cBhvr>
                                      <p:to>
                                        <p:strVal val="visible"/>
                                      </p:to>
                                    </p:set>
                                    <p:animEffect transition="in" filter="wipe(up)">
                                      <p:cBhvr>
                                        <p:cTn id="13" dur="500"/>
                                        <p:tgtEl>
                                          <p:spTgt spid="89"/>
                                        </p:tgtEl>
                                      </p:cBhvr>
                                    </p:animEffect>
                                  </p:childTnLst>
                                </p:cTn>
                              </p:par>
                              <p:par>
                                <p:cTn id="14" presetID="26" presetClass="emph" presetSubtype="0" repeatCount="indefinite" fill="hold" grpId="1" nodeType="withEffect">
                                  <p:stCondLst>
                                    <p:cond delay="0"/>
                                  </p:stCondLst>
                                  <p:endCondLst>
                                    <p:cond evt="onNext" delay="0">
                                      <p:tgtEl>
                                        <p:sldTgt/>
                                      </p:tgtEl>
                                    </p:cond>
                                  </p:endCondLst>
                                  <p:childTnLst>
                                    <p:animEffect transition="out" filter="fade">
                                      <p:cBhvr>
                                        <p:cTn id="15" dur="500" tmFilter="0, 0; .2, .5; .8, .5; 1, 0"/>
                                        <p:tgtEl>
                                          <p:spTgt spid="89"/>
                                        </p:tgtEl>
                                      </p:cBhvr>
                                    </p:animEffect>
                                    <p:animScale>
                                      <p:cBhvr>
                                        <p:cTn id="16" dur="250" autoRev="1" fill="hold"/>
                                        <p:tgtEl>
                                          <p:spTgt spid="89"/>
                                        </p:tgtEl>
                                      </p:cBhvr>
                                      <p:by x="105000" y="105000"/>
                                    </p:animScale>
                                  </p:childTnLst>
                                </p:cTn>
                              </p:par>
                            </p:childTnLst>
                          </p:cTn>
                        </p:par>
                        <p:par>
                          <p:cTn id="17" fill="hold">
                            <p:stCondLst>
                              <p:cond delay="1000"/>
                            </p:stCondLst>
                            <p:childTnLst>
                              <p:par>
                                <p:cTn id="18" presetID="1" presetClass="entr" presetSubtype="0" fill="hold" grpId="0" nodeType="afterEffect">
                                  <p:stCondLst>
                                    <p:cond delay="500"/>
                                  </p:stCondLst>
                                  <p:childTnLst>
                                    <p:set>
                                      <p:cBhvr>
                                        <p:cTn id="19" dur="1" fill="hold">
                                          <p:stCondLst>
                                            <p:cond delay="0"/>
                                          </p:stCondLst>
                                        </p:cTn>
                                        <p:tgtEl>
                                          <p:spTgt spid="69"/>
                                        </p:tgtEl>
                                        <p:attrNameLst>
                                          <p:attrName>style.visibility</p:attrName>
                                        </p:attrNameLst>
                                      </p:cBhvr>
                                      <p:to>
                                        <p:strVal val="visible"/>
                                      </p:to>
                                    </p:set>
                                  </p:childTnLst>
                                </p:cTn>
                              </p:par>
                            </p:childTnLst>
                          </p:cTn>
                        </p:par>
                        <p:par>
                          <p:cTn id="20" fill="hold">
                            <p:stCondLst>
                              <p:cond delay="1500"/>
                            </p:stCondLst>
                            <p:childTnLst>
                              <p:par>
                                <p:cTn id="21" presetID="1" presetClass="entr" presetSubtype="0" fill="hold" nodeType="afterEffect">
                                  <p:stCondLst>
                                    <p:cond delay="0"/>
                                  </p:stCondLst>
                                  <p:childTnLst>
                                    <p:set>
                                      <p:cBhvr>
                                        <p:cTn id="22" dur="1" fill="hold">
                                          <p:stCondLst>
                                            <p:cond delay="0"/>
                                          </p:stCondLst>
                                        </p:cTn>
                                        <p:tgtEl>
                                          <p:spTgt spid="8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wipe(down)">
                                      <p:cBhvr>
                                        <p:cTn id="27" dur="500"/>
                                        <p:tgtEl>
                                          <p:spTgt spid="70"/>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ipe(down)">
                                      <p:cBhvr>
                                        <p:cTn id="30" dur="500"/>
                                        <p:tgtEl>
                                          <p:spTgt spid="31"/>
                                        </p:tgtEl>
                                      </p:cBhvr>
                                    </p:animEffect>
                                  </p:childTnLst>
                                </p:cTn>
                              </p:par>
                            </p:childTnLst>
                          </p:cTn>
                        </p:par>
                        <p:par>
                          <p:cTn id="31" fill="hold">
                            <p:stCondLst>
                              <p:cond delay="500"/>
                            </p:stCondLst>
                            <p:childTnLst>
                              <p:par>
                                <p:cTn id="32" presetID="22" presetClass="entr" presetSubtype="4" fill="hold" grpId="0" nodeType="after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down)">
                                      <p:cBhvr>
                                        <p:cTn id="34" dur="500"/>
                                        <p:tgtEl>
                                          <p:spTgt spid="2"/>
                                        </p:tgtEl>
                                      </p:cBhvr>
                                    </p:animEffect>
                                  </p:childTnLst>
                                </p:cTn>
                              </p:par>
                              <p:par>
                                <p:cTn id="35" presetID="1" presetClass="entr" presetSubtype="0" fill="hold" nodeType="withEffect">
                                  <p:stCondLst>
                                    <p:cond delay="0"/>
                                  </p:stCondLst>
                                  <p:childTnLst>
                                    <p:set>
                                      <p:cBhvr>
                                        <p:cTn id="36" dur="1" fill="hold">
                                          <p:stCondLst>
                                            <p:cond delay="0"/>
                                          </p:stCondLst>
                                        </p:cTn>
                                        <p:tgtEl>
                                          <p:spTgt spid="205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wipe(up)">
                                      <p:cBhvr>
                                        <p:cTn id="41" dur="500"/>
                                        <p:tgtEl>
                                          <p:spTgt spid="3"/>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wipe(up)">
                                      <p:cBhvr>
                                        <p:cTn id="4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70" grpId="0" animBg="1"/>
      <p:bldP spid="69" grpId="0" animBg="1"/>
      <p:bldP spid="88" grpId="0"/>
      <p:bldP spid="89" grpId="0" animBg="1"/>
      <p:bldP spid="89" grpId="1" animBg="1"/>
      <p:bldGraphic spid="121" grpId="0">
        <p:bldAsOne/>
      </p:bldGraphic>
      <p:bldP spid="2" grpId="0"/>
      <p:bldP spid="3" grpId="0"/>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http://www.cell.com/cms/attachment/2014950298/2036224145/gr4.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5" name="Right Arrow 84"/>
          <p:cNvSpPr/>
          <p:nvPr/>
        </p:nvSpPr>
        <p:spPr>
          <a:xfrm flipH="1">
            <a:off x="4583035" y="5201603"/>
            <a:ext cx="360000" cy="144000"/>
          </a:xfrm>
          <a:prstGeom prst="rightArrow">
            <a:avLst/>
          </a:prstGeom>
          <a:gradFill flip="none" rotWithShape="1">
            <a:gsLst>
              <a:gs pos="0">
                <a:schemeClr val="accent2">
                  <a:lumMod val="60000"/>
                  <a:lumOff val="40000"/>
                </a:schemeClr>
              </a:gs>
              <a:gs pos="100000">
                <a:schemeClr val="tx1">
                  <a:lumMod val="50000"/>
                  <a:lumOff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3" name="apoptosis.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2152189" y="4498615"/>
            <a:ext cx="1978783" cy="1619006"/>
          </a:xfrm>
          <a:prstGeom prst="rect">
            <a:avLst/>
          </a:prstGeom>
        </p:spPr>
      </p:pic>
      <p:sp>
        <p:nvSpPr>
          <p:cNvPr id="92" name="Lightning Bolt 91"/>
          <p:cNvSpPr/>
          <p:nvPr/>
        </p:nvSpPr>
        <p:spPr>
          <a:xfrm rot="3925887">
            <a:off x="6289359" y="4273334"/>
            <a:ext cx="360000" cy="681826"/>
          </a:xfrm>
          <a:prstGeom prst="lightningBolt">
            <a:avLst/>
          </a:prstGeom>
          <a:solidFill>
            <a:schemeClr val="accent2">
              <a:lumMod val="60000"/>
              <a:lumOff val="40000"/>
            </a:schemeClr>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90" name="Diagram 89"/>
          <p:cNvGraphicFramePr/>
          <p:nvPr>
            <p:extLst>
              <p:ext uri="{D42A27DB-BD31-4B8C-83A1-F6EECF244321}">
                <p14:modId xmlns:p14="http://schemas.microsoft.com/office/powerpoint/2010/main" val="3926066896"/>
              </p:ext>
            </p:extLst>
          </p:nvPr>
        </p:nvGraphicFramePr>
        <p:xfrm>
          <a:off x="2724455" y="1114540"/>
          <a:ext cx="5303929" cy="347282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pSp>
        <p:nvGrpSpPr>
          <p:cNvPr id="72" name="Group 71"/>
          <p:cNvGrpSpPr/>
          <p:nvPr/>
        </p:nvGrpSpPr>
        <p:grpSpPr>
          <a:xfrm>
            <a:off x="5013913" y="4750287"/>
            <a:ext cx="1323953" cy="1543302"/>
            <a:chOff x="3077806" y="2026132"/>
            <a:chExt cx="1323953" cy="1543302"/>
          </a:xfrm>
        </p:grpSpPr>
        <p:grpSp>
          <p:nvGrpSpPr>
            <p:cNvPr id="73" name="Group 72"/>
            <p:cNvGrpSpPr/>
            <p:nvPr/>
          </p:nvGrpSpPr>
          <p:grpSpPr>
            <a:xfrm>
              <a:off x="3380294" y="2026132"/>
              <a:ext cx="718976" cy="784963"/>
              <a:chOff x="3452662" y="2026132"/>
              <a:chExt cx="718976" cy="784963"/>
            </a:xfrm>
          </p:grpSpPr>
          <p:grpSp>
            <p:nvGrpSpPr>
              <p:cNvPr id="75" name="Group 74"/>
              <p:cNvGrpSpPr/>
              <p:nvPr/>
            </p:nvGrpSpPr>
            <p:grpSpPr>
              <a:xfrm>
                <a:off x="3536487" y="2120955"/>
                <a:ext cx="216024" cy="216024"/>
                <a:chOff x="1979712" y="2060848"/>
                <a:chExt cx="216024" cy="216024"/>
              </a:xfrm>
            </p:grpSpPr>
            <p:sp>
              <p:nvSpPr>
                <p:cNvPr id="102" name="Oval 101"/>
                <p:cNvSpPr/>
                <p:nvPr/>
              </p:nvSpPr>
              <p:spPr>
                <a:xfrm>
                  <a:off x="1979712" y="2060848"/>
                  <a:ext cx="216024" cy="216024"/>
                </a:xfrm>
                <a:prstGeom prst="ellipse">
                  <a:avLst/>
                </a:prstGeom>
                <a:solidFill>
                  <a:schemeClr val="accent2">
                    <a:lumMod val="60000"/>
                    <a:lumOff val="40000"/>
                  </a:schemeClr>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5-Point Star 102"/>
                <p:cNvSpPr/>
                <p:nvPr/>
              </p:nvSpPr>
              <p:spPr>
                <a:xfrm>
                  <a:off x="2099183" y="2132856"/>
                  <a:ext cx="45719" cy="45719"/>
                </a:xfrm>
                <a:prstGeom prst="star5">
                  <a:avLst/>
                </a:prstGeom>
                <a:solidFill>
                  <a:srgbClr val="FFC000"/>
                </a:solidFill>
                <a:ln>
                  <a:solidFill>
                    <a:srgbClr val="FFC000"/>
                  </a:solidFill>
                </a:ln>
                <a:effectLst>
                  <a:glow rad="63500">
                    <a:schemeClr val="accent2">
                      <a:satMod val="175000"/>
                      <a:alpha val="40000"/>
                    </a:schemeClr>
                  </a:glow>
                </a:effectLst>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6" name="Group 75"/>
              <p:cNvGrpSpPr/>
              <p:nvPr/>
            </p:nvGrpSpPr>
            <p:grpSpPr>
              <a:xfrm>
                <a:off x="3787962" y="2026132"/>
                <a:ext cx="216024" cy="216024"/>
                <a:chOff x="1979712" y="2060848"/>
                <a:chExt cx="216024" cy="216024"/>
              </a:xfrm>
            </p:grpSpPr>
            <p:sp>
              <p:nvSpPr>
                <p:cNvPr id="100" name="Oval 99"/>
                <p:cNvSpPr/>
                <p:nvPr/>
              </p:nvSpPr>
              <p:spPr>
                <a:xfrm>
                  <a:off x="1979712" y="2060848"/>
                  <a:ext cx="216024" cy="216024"/>
                </a:xfrm>
                <a:prstGeom prst="ellipse">
                  <a:avLst/>
                </a:prstGeom>
                <a:solidFill>
                  <a:schemeClr val="accent2">
                    <a:lumMod val="60000"/>
                    <a:lumOff val="40000"/>
                  </a:schemeClr>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5-Point Star 100"/>
                <p:cNvSpPr/>
                <p:nvPr/>
              </p:nvSpPr>
              <p:spPr>
                <a:xfrm>
                  <a:off x="2099183" y="2132856"/>
                  <a:ext cx="45719" cy="45719"/>
                </a:xfrm>
                <a:prstGeom prst="star5">
                  <a:avLst/>
                </a:prstGeom>
                <a:solidFill>
                  <a:srgbClr val="FFC000"/>
                </a:solidFill>
                <a:ln>
                  <a:solidFill>
                    <a:srgbClr val="FFC000"/>
                  </a:solidFill>
                </a:ln>
                <a:effectLst>
                  <a:glow rad="63500">
                    <a:schemeClr val="accent2">
                      <a:satMod val="175000"/>
                      <a:alpha val="40000"/>
                    </a:schemeClr>
                  </a:glow>
                </a:effectLst>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7" name="Group 76"/>
              <p:cNvGrpSpPr/>
              <p:nvPr/>
            </p:nvGrpSpPr>
            <p:grpSpPr>
              <a:xfrm>
                <a:off x="3704137" y="2310601"/>
                <a:ext cx="216024" cy="216024"/>
                <a:chOff x="1979712" y="2060848"/>
                <a:chExt cx="216024" cy="216024"/>
              </a:xfrm>
            </p:grpSpPr>
            <p:sp>
              <p:nvSpPr>
                <p:cNvPr id="98" name="Oval 97"/>
                <p:cNvSpPr/>
                <p:nvPr/>
              </p:nvSpPr>
              <p:spPr>
                <a:xfrm>
                  <a:off x="1979712" y="2060848"/>
                  <a:ext cx="216024" cy="216024"/>
                </a:xfrm>
                <a:prstGeom prst="ellipse">
                  <a:avLst/>
                </a:prstGeom>
                <a:solidFill>
                  <a:schemeClr val="accent2">
                    <a:lumMod val="60000"/>
                    <a:lumOff val="40000"/>
                  </a:schemeClr>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5-Point Star 98"/>
                <p:cNvSpPr/>
                <p:nvPr/>
              </p:nvSpPr>
              <p:spPr>
                <a:xfrm>
                  <a:off x="2099183" y="2132856"/>
                  <a:ext cx="45719" cy="45719"/>
                </a:xfrm>
                <a:prstGeom prst="star5">
                  <a:avLst/>
                </a:prstGeom>
                <a:solidFill>
                  <a:srgbClr val="FFC000"/>
                </a:solidFill>
                <a:ln>
                  <a:solidFill>
                    <a:srgbClr val="FFC000"/>
                  </a:solidFill>
                </a:ln>
                <a:effectLst>
                  <a:glow rad="63500">
                    <a:schemeClr val="accent2">
                      <a:satMod val="175000"/>
                      <a:alpha val="40000"/>
                    </a:schemeClr>
                  </a:glow>
                </a:effectLst>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8" name="Group 77"/>
              <p:cNvGrpSpPr/>
              <p:nvPr/>
            </p:nvGrpSpPr>
            <p:grpSpPr>
              <a:xfrm>
                <a:off x="3452662" y="2405424"/>
                <a:ext cx="216024" cy="216024"/>
                <a:chOff x="1979712" y="2060848"/>
                <a:chExt cx="216024" cy="216024"/>
              </a:xfrm>
            </p:grpSpPr>
            <p:sp>
              <p:nvSpPr>
                <p:cNvPr id="96" name="Oval 95"/>
                <p:cNvSpPr/>
                <p:nvPr/>
              </p:nvSpPr>
              <p:spPr>
                <a:xfrm>
                  <a:off x="1979712" y="2060848"/>
                  <a:ext cx="216024" cy="216024"/>
                </a:xfrm>
                <a:prstGeom prst="ellipse">
                  <a:avLst/>
                </a:prstGeom>
                <a:solidFill>
                  <a:schemeClr val="accent2">
                    <a:lumMod val="60000"/>
                    <a:lumOff val="40000"/>
                  </a:schemeClr>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5-Point Star 96"/>
                <p:cNvSpPr/>
                <p:nvPr/>
              </p:nvSpPr>
              <p:spPr>
                <a:xfrm>
                  <a:off x="2099183" y="2132856"/>
                  <a:ext cx="45719" cy="45719"/>
                </a:xfrm>
                <a:prstGeom prst="star5">
                  <a:avLst/>
                </a:prstGeom>
                <a:solidFill>
                  <a:srgbClr val="FFC000"/>
                </a:solidFill>
                <a:ln>
                  <a:solidFill>
                    <a:srgbClr val="FFC000"/>
                  </a:solidFill>
                </a:ln>
                <a:effectLst>
                  <a:glow rad="63500">
                    <a:schemeClr val="accent2">
                      <a:satMod val="175000"/>
                      <a:alpha val="40000"/>
                    </a:schemeClr>
                  </a:glow>
                </a:effectLst>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9" name="Group 78"/>
              <p:cNvGrpSpPr/>
              <p:nvPr/>
            </p:nvGrpSpPr>
            <p:grpSpPr>
              <a:xfrm>
                <a:off x="3955614" y="2215778"/>
                <a:ext cx="216024" cy="216024"/>
                <a:chOff x="1979712" y="2060848"/>
                <a:chExt cx="216024" cy="216024"/>
              </a:xfrm>
            </p:grpSpPr>
            <p:sp>
              <p:nvSpPr>
                <p:cNvPr id="94" name="Oval 93"/>
                <p:cNvSpPr/>
                <p:nvPr/>
              </p:nvSpPr>
              <p:spPr>
                <a:xfrm>
                  <a:off x="1979712" y="2060848"/>
                  <a:ext cx="216024" cy="216024"/>
                </a:xfrm>
                <a:prstGeom prst="ellipse">
                  <a:avLst/>
                </a:prstGeom>
                <a:solidFill>
                  <a:schemeClr val="accent2">
                    <a:lumMod val="60000"/>
                    <a:lumOff val="40000"/>
                  </a:schemeClr>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5-Point Star 94"/>
                <p:cNvSpPr/>
                <p:nvPr/>
              </p:nvSpPr>
              <p:spPr>
                <a:xfrm>
                  <a:off x="2099183" y="2132856"/>
                  <a:ext cx="45719" cy="45719"/>
                </a:xfrm>
                <a:prstGeom prst="star5">
                  <a:avLst/>
                </a:prstGeom>
                <a:solidFill>
                  <a:srgbClr val="FFC000"/>
                </a:solidFill>
                <a:ln>
                  <a:solidFill>
                    <a:srgbClr val="FFC000"/>
                  </a:solidFill>
                </a:ln>
                <a:effectLst>
                  <a:glow rad="63500">
                    <a:schemeClr val="accent2">
                      <a:satMod val="175000"/>
                      <a:alpha val="40000"/>
                    </a:schemeClr>
                  </a:glow>
                </a:effectLst>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0" name="Group 79"/>
              <p:cNvGrpSpPr/>
              <p:nvPr/>
            </p:nvGrpSpPr>
            <p:grpSpPr>
              <a:xfrm>
                <a:off x="3871787" y="2500247"/>
                <a:ext cx="216024" cy="216024"/>
                <a:chOff x="1979712" y="2060848"/>
                <a:chExt cx="216024" cy="216024"/>
              </a:xfrm>
            </p:grpSpPr>
            <p:sp>
              <p:nvSpPr>
                <p:cNvPr id="89" name="Oval 88"/>
                <p:cNvSpPr/>
                <p:nvPr/>
              </p:nvSpPr>
              <p:spPr>
                <a:xfrm>
                  <a:off x="1979712" y="2060848"/>
                  <a:ext cx="216024" cy="216024"/>
                </a:xfrm>
                <a:prstGeom prst="ellipse">
                  <a:avLst/>
                </a:prstGeom>
                <a:solidFill>
                  <a:schemeClr val="accent2">
                    <a:lumMod val="60000"/>
                    <a:lumOff val="40000"/>
                  </a:schemeClr>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5-Point Star 92"/>
                <p:cNvSpPr/>
                <p:nvPr/>
              </p:nvSpPr>
              <p:spPr>
                <a:xfrm>
                  <a:off x="2099183" y="2132856"/>
                  <a:ext cx="45719" cy="45719"/>
                </a:xfrm>
                <a:prstGeom prst="star5">
                  <a:avLst/>
                </a:prstGeom>
                <a:solidFill>
                  <a:srgbClr val="FFC000"/>
                </a:solidFill>
                <a:ln>
                  <a:solidFill>
                    <a:srgbClr val="FFC000"/>
                  </a:solidFill>
                </a:ln>
                <a:effectLst>
                  <a:glow rad="63500">
                    <a:schemeClr val="accent2">
                      <a:satMod val="175000"/>
                      <a:alpha val="40000"/>
                    </a:schemeClr>
                  </a:glow>
                </a:effectLst>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1" name="Group 80"/>
              <p:cNvGrpSpPr/>
              <p:nvPr/>
            </p:nvGrpSpPr>
            <p:grpSpPr>
              <a:xfrm>
                <a:off x="3620312" y="2595071"/>
                <a:ext cx="216024" cy="216024"/>
                <a:chOff x="1979712" y="2060848"/>
                <a:chExt cx="216024" cy="216024"/>
              </a:xfrm>
            </p:grpSpPr>
            <p:sp>
              <p:nvSpPr>
                <p:cNvPr id="84" name="Oval 83"/>
                <p:cNvSpPr/>
                <p:nvPr/>
              </p:nvSpPr>
              <p:spPr>
                <a:xfrm>
                  <a:off x="1979712" y="2060848"/>
                  <a:ext cx="216024" cy="216024"/>
                </a:xfrm>
                <a:prstGeom prst="ellipse">
                  <a:avLst/>
                </a:prstGeom>
                <a:solidFill>
                  <a:schemeClr val="accent2">
                    <a:lumMod val="60000"/>
                    <a:lumOff val="40000"/>
                  </a:schemeClr>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5-Point Star 87"/>
                <p:cNvSpPr/>
                <p:nvPr/>
              </p:nvSpPr>
              <p:spPr>
                <a:xfrm>
                  <a:off x="2099183" y="2132856"/>
                  <a:ext cx="45719" cy="45719"/>
                </a:xfrm>
                <a:prstGeom prst="star5">
                  <a:avLst/>
                </a:prstGeom>
                <a:solidFill>
                  <a:srgbClr val="FFC000"/>
                </a:solidFill>
                <a:ln>
                  <a:solidFill>
                    <a:srgbClr val="FFC000"/>
                  </a:solidFill>
                </a:ln>
                <a:effectLst>
                  <a:glow rad="63500">
                    <a:schemeClr val="accent2">
                      <a:satMod val="175000"/>
                      <a:alpha val="40000"/>
                    </a:schemeClr>
                  </a:glow>
                </a:effectLst>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74" name="TextBox 73"/>
            <p:cNvSpPr txBox="1"/>
            <p:nvPr/>
          </p:nvSpPr>
          <p:spPr>
            <a:xfrm>
              <a:off x="3077806" y="2830770"/>
              <a:ext cx="1323953" cy="738664"/>
            </a:xfrm>
            <a:prstGeom prst="rect">
              <a:avLst/>
            </a:prstGeom>
            <a:noFill/>
          </p:spPr>
          <p:txBody>
            <a:bodyPr wrap="square" rtlCol="0">
              <a:spAutoFit/>
            </a:bodyPr>
            <a:lstStyle/>
            <a:p>
              <a:pPr algn="ctr"/>
              <a:r>
                <a:rPr lang="en-GB" sz="1400" dirty="0" smtClean="0"/>
                <a:t>Primed </a:t>
              </a:r>
            </a:p>
            <a:p>
              <a:pPr algn="ctr"/>
              <a:r>
                <a:rPr lang="en-GB" sz="1400" dirty="0" smtClean="0"/>
                <a:t>Leukaemia </a:t>
              </a:r>
            </a:p>
            <a:p>
              <a:pPr algn="ctr"/>
              <a:r>
                <a:rPr lang="en-GB" sz="1400" dirty="0" smtClean="0"/>
                <a:t>cells</a:t>
              </a:r>
              <a:endParaRPr lang="en-GB" sz="1400" dirty="0"/>
            </a:p>
          </p:txBody>
        </p:sp>
      </p:grpSp>
      <p:sp>
        <p:nvSpPr>
          <p:cNvPr id="33" name="Bent Arrow 32"/>
          <p:cNvSpPr/>
          <p:nvPr/>
        </p:nvSpPr>
        <p:spPr>
          <a:xfrm rot="11996510" flipH="1">
            <a:off x="5165297" y="2223055"/>
            <a:ext cx="1578411" cy="1034731"/>
          </a:xfrm>
          <a:prstGeom prst="bentArrow">
            <a:avLst>
              <a:gd name="adj1" fmla="val 18664"/>
              <a:gd name="adj2" fmla="val 14141"/>
              <a:gd name="adj3" fmla="val 25000"/>
              <a:gd name="adj4" fmla="val 43750"/>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2" name="TextBox 31"/>
          <p:cNvSpPr txBox="1"/>
          <p:nvPr/>
        </p:nvSpPr>
        <p:spPr>
          <a:xfrm>
            <a:off x="6315564" y="3396086"/>
            <a:ext cx="1635247" cy="923330"/>
          </a:xfrm>
          <a:prstGeom prst="rect">
            <a:avLst/>
          </a:prstGeom>
          <a:noFill/>
        </p:spPr>
        <p:txBody>
          <a:bodyPr wrap="square" rtlCol="0" anchor="ctr">
            <a:spAutoFit/>
          </a:bodyPr>
          <a:lstStyle/>
          <a:p>
            <a:pPr algn="ctr"/>
            <a:r>
              <a:rPr lang="en-GB" b="1" dirty="0" smtClean="0">
                <a:solidFill>
                  <a:schemeClr val="accent5">
                    <a:lumMod val="50000"/>
                  </a:schemeClr>
                </a:solidFill>
                <a:effectLst>
                  <a:outerShdw blurRad="38100" dist="38100" dir="2700000" algn="tl">
                    <a:srgbClr val="000000">
                      <a:alpha val="43137"/>
                    </a:srgbClr>
                  </a:outerShdw>
                </a:effectLst>
              </a:rPr>
              <a:t>2</a:t>
            </a:r>
            <a:r>
              <a:rPr lang="en-GB" b="1" baseline="30000" dirty="0" smtClean="0">
                <a:solidFill>
                  <a:schemeClr val="accent5">
                    <a:lumMod val="50000"/>
                  </a:schemeClr>
                </a:solidFill>
                <a:effectLst>
                  <a:outerShdw blurRad="38100" dist="38100" dir="2700000" algn="tl">
                    <a:srgbClr val="000000">
                      <a:alpha val="43137"/>
                    </a:srgbClr>
                  </a:outerShdw>
                </a:effectLst>
              </a:rPr>
              <a:t>nd</a:t>
            </a:r>
            <a:r>
              <a:rPr lang="en-GB" b="1" dirty="0" smtClean="0">
                <a:solidFill>
                  <a:schemeClr val="accent5">
                    <a:lumMod val="50000"/>
                  </a:schemeClr>
                </a:solidFill>
                <a:effectLst>
                  <a:outerShdw blurRad="38100" dist="38100" dir="2700000" algn="tl">
                    <a:srgbClr val="000000">
                      <a:alpha val="43137"/>
                    </a:srgbClr>
                  </a:outerShdw>
                </a:effectLst>
              </a:rPr>
              <a:t>  </a:t>
            </a:r>
            <a:r>
              <a:rPr lang="en-GB" b="1" dirty="0">
                <a:solidFill>
                  <a:schemeClr val="accent5">
                    <a:lumMod val="50000"/>
                  </a:schemeClr>
                </a:solidFill>
                <a:effectLst>
                  <a:outerShdw blurRad="38100" dist="38100" dir="2700000" algn="tl">
                    <a:srgbClr val="000000">
                      <a:alpha val="43137"/>
                    </a:srgbClr>
                  </a:outerShdw>
                </a:effectLst>
              </a:rPr>
              <a:t>Combination </a:t>
            </a:r>
            <a:r>
              <a:rPr lang="en-GB" b="1" dirty="0" smtClean="0">
                <a:solidFill>
                  <a:schemeClr val="accent5">
                    <a:lumMod val="50000"/>
                  </a:schemeClr>
                </a:solidFill>
                <a:effectLst>
                  <a:outerShdw blurRad="38100" dist="38100" dir="2700000" algn="tl">
                    <a:srgbClr val="000000">
                      <a:alpha val="43137"/>
                    </a:srgbClr>
                  </a:outerShdw>
                </a:effectLst>
              </a:rPr>
              <a:t>Therapy</a:t>
            </a:r>
            <a:endParaRPr lang="en-GB" b="1" dirty="0">
              <a:solidFill>
                <a:schemeClr val="accent5">
                  <a:lumMod val="50000"/>
                </a:schemeClr>
              </a:solidFill>
              <a:effectLst>
                <a:outerShdw blurRad="38100" dist="38100" dir="2700000" algn="tl">
                  <a:srgbClr val="000000">
                    <a:alpha val="43137"/>
                  </a:srgbClr>
                </a:outerShdw>
              </a:effectLst>
            </a:endParaRPr>
          </a:p>
        </p:txBody>
      </p:sp>
      <p:sp>
        <p:nvSpPr>
          <p:cNvPr id="2" name="TextBox 1"/>
          <p:cNvSpPr txBox="1"/>
          <p:nvPr/>
        </p:nvSpPr>
        <p:spPr>
          <a:xfrm>
            <a:off x="2550567" y="6163568"/>
            <a:ext cx="1202060" cy="369332"/>
          </a:xfrm>
          <a:prstGeom prst="rect">
            <a:avLst/>
          </a:prstGeom>
          <a:noFill/>
        </p:spPr>
        <p:txBody>
          <a:bodyPr wrap="none" rtlCol="0">
            <a:spAutoFit/>
          </a:bodyPr>
          <a:lstStyle/>
          <a:p>
            <a:r>
              <a:rPr lang="en-GB" dirty="0" smtClean="0"/>
              <a:t>Cell death!</a:t>
            </a:r>
            <a:endParaRPr lang="en-GB" dirty="0"/>
          </a:p>
        </p:txBody>
      </p:sp>
    </p:spTree>
    <p:extLst>
      <p:ext uri="{BB962C8B-B14F-4D97-AF65-F5344CB8AC3E}">
        <p14:creationId xmlns:p14="http://schemas.microsoft.com/office/powerpoint/2010/main" val="814232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90"/>
                                        </p:tgtEl>
                                        <p:attrNameLst>
                                          <p:attrName>style.visibility</p:attrName>
                                        </p:attrNameLst>
                                      </p:cBhvr>
                                      <p:to>
                                        <p:strVal val="visible"/>
                                      </p:to>
                                    </p:set>
                                    <p:animEffect transition="in" filter="wipe(up)">
                                      <p:cBhvr>
                                        <p:cTn id="7" dur="500"/>
                                        <p:tgtEl>
                                          <p:spTgt spid="90"/>
                                        </p:tgtEl>
                                      </p:cBhvr>
                                    </p:animEffect>
                                  </p:childTnLst>
                                </p:cTn>
                              </p:par>
                              <p:par>
                                <p:cTn id="8" presetID="22" presetClass="entr" presetSubtype="1" fill="hold" grpId="0" nodeType="withEffect">
                                  <p:stCondLst>
                                    <p:cond delay="500"/>
                                  </p:stCondLst>
                                  <p:childTnLst>
                                    <p:set>
                                      <p:cBhvr>
                                        <p:cTn id="9" dur="1" fill="hold">
                                          <p:stCondLst>
                                            <p:cond delay="0"/>
                                          </p:stCondLst>
                                        </p:cTn>
                                        <p:tgtEl>
                                          <p:spTgt spid="33"/>
                                        </p:tgtEl>
                                        <p:attrNameLst>
                                          <p:attrName>style.visibility</p:attrName>
                                        </p:attrNameLst>
                                      </p:cBhvr>
                                      <p:to>
                                        <p:strVal val="visible"/>
                                      </p:to>
                                    </p:set>
                                    <p:animEffect transition="in" filter="wipe(up)">
                                      <p:cBhvr>
                                        <p:cTn id="10" dur="500"/>
                                        <p:tgtEl>
                                          <p:spTgt spid="33"/>
                                        </p:tgtEl>
                                      </p:cBhvr>
                                    </p:animEffect>
                                  </p:childTnLst>
                                </p:cTn>
                              </p:par>
                            </p:childTnLst>
                          </p:cTn>
                        </p:par>
                        <p:par>
                          <p:cTn id="11" fill="hold">
                            <p:stCondLst>
                              <p:cond delay="1000"/>
                            </p:stCondLst>
                            <p:childTnLst>
                              <p:par>
                                <p:cTn id="12" presetID="1" presetClass="entr" presetSubtype="0" fill="hold" grpId="0" nodeType="afterEffect">
                                  <p:stCondLst>
                                    <p:cond delay="1000"/>
                                  </p:stCondLst>
                                  <p:childTnLst>
                                    <p:set>
                                      <p:cBhvr>
                                        <p:cTn id="13" dur="1" fill="hold">
                                          <p:stCondLst>
                                            <p:cond delay="0"/>
                                          </p:stCondLst>
                                        </p:cTn>
                                        <p:tgtEl>
                                          <p:spTgt spid="92"/>
                                        </p:tgtEl>
                                        <p:attrNameLst>
                                          <p:attrName>style.visibility</p:attrName>
                                        </p:attrNameLst>
                                      </p:cBhvr>
                                      <p:to>
                                        <p:strVal val="visible"/>
                                      </p:to>
                                    </p:set>
                                  </p:childTnLst>
                                </p:cTn>
                              </p:par>
                            </p:childTnLst>
                          </p:cTn>
                        </p:par>
                        <p:par>
                          <p:cTn id="14" fill="hold">
                            <p:stCondLst>
                              <p:cond delay="2000"/>
                            </p:stCondLst>
                            <p:childTnLst>
                              <p:par>
                                <p:cTn id="15" presetID="26" presetClass="emph" presetSubtype="0" repeatCount="indefinite" fill="hold" grpId="1" nodeType="afterEffect">
                                  <p:stCondLst>
                                    <p:cond delay="0"/>
                                  </p:stCondLst>
                                  <p:childTnLst>
                                    <p:animEffect transition="out" filter="fade">
                                      <p:cBhvr>
                                        <p:cTn id="16" dur="500" tmFilter="0, 0; .2, .5; .8, .5; 1, 0"/>
                                        <p:tgtEl>
                                          <p:spTgt spid="92"/>
                                        </p:tgtEl>
                                      </p:cBhvr>
                                    </p:animEffect>
                                    <p:animScale>
                                      <p:cBhvr>
                                        <p:cTn id="17" dur="250" autoRev="1" fill="hold"/>
                                        <p:tgtEl>
                                          <p:spTgt spid="92"/>
                                        </p:tgtEl>
                                      </p:cBhvr>
                                      <p:by x="105000" y="105000"/>
                                    </p:animScale>
                                  </p:childTnLst>
                                </p:cTn>
                              </p:par>
                            </p:childTnLst>
                          </p:cTn>
                        </p:par>
                        <p:par>
                          <p:cTn id="18" fill="hold">
                            <p:stCondLst>
                              <p:cond delay="2500"/>
                            </p:stCondLst>
                            <p:childTnLst>
                              <p:par>
                                <p:cTn id="19" presetID="1" presetClass="entr" presetSubtype="0" fill="hold" grpId="0" nodeType="afterEffect">
                                  <p:stCondLst>
                                    <p:cond delay="0"/>
                                  </p:stCondLst>
                                  <p:childTnLst>
                                    <p:set>
                                      <p:cBhvr>
                                        <p:cTn id="20" dur="1" fill="hold">
                                          <p:stCondLst>
                                            <p:cond delay="0"/>
                                          </p:stCondLst>
                                        </p:cTn>
                                        <p:tgtEl>
                                          <p:spTgt spid="85"/>
                                        </p:tgtEl>
                                        <p:attrNameLst>
                                          <p:attrName>style.visibility</p:attrName>
                                        </p:attrNameLst>
                                      </p:cBhvr>
                                      <p:to>
                                        <p:strVal val="visible"/>
                                      </p:to>
                                    </p:set>
                                  </p:childTnLst>
                                </p:cTn>
                              </p:par>
                            </p:childTnLst>
                          </p:cTn>
                        </p:par>
                        <p:par>
                          <p:cTn id="21" fill="hold">
                            <p:stCondLst>
                              <p:cond delay="2500"/>
                            </p:stCondLst>
                            <p:childTnLst>
                              <p:par>
                                <p:cTn id="22" presetID="1" presetClass="entr" presetSubtype="0" fill="hold" nodeType="afterEffect">
                                  <p:stCondLst>
                                    <p:cond delay="0"/>
                                  </p:stCondLst>
                                  <p:childTnLst>
                                    <p:set>
                                      <p:cBhvr>
                                        <p:cTn id="23" dur="1" fill="hold">
                                          <p:stCondLst>
                                            <p:cond delay="0"/>
                                          </p:stCondLst>
                                        </p:cTn>
                                        <p:tgtEl>
                                          <p:spTgt spid="83"/>
                                        </p:tgtEl>
                                        <p:attrNameLst>
                                          <p:attrName>style.visibility</p:attrName>
                                        </p:attrNameLst>
                                      </p:cBhvr>
                                      <p:to>
                                        <p:strVal val="visible"/>
                                      </p:to>
                                    </p:set>
                                  </p:childTnLst>
                                </p:cTn>
                              </p:par>
                              <p:par>
                                <p:cTn id="24" presetID="2" presetClass="mediacall" presetSubtype="0" fill="hold" nodeType="withEffect">
                                  <p:stCondLst>
                                    <p:cond delay="0"/>
                                  </p:stCondLst>
                                  <p:childTnLst>
                                    <p:cmd type="call" cmd="togglePause">
                                      <p:cBhvr>
                                        <p:cTn id="25" dur="1" fill="hold"/>
                                        <p:tgtEl>
                                          <p:spTgt spid="83"/>
                                        </p:tgtEl>
                                      </p:cBhvr>
                                    </p:cmd>
                                  </p:childTnLst>
                                </p:cTn>
                              </p:par>
                              <p:par>
                                <p:cTn id="26" presetID="1" presetClass="entr" presetSubtype="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83"/>
                </p:tgtEl>
              </p:cMediaNode>
            </p:video>
          </p:childTnLst>
        </p:cTn>
      </p:par>
    </p:tnLst>
    <p:bldLst>
      <p:bldP spid="85" grpId="0" animBg="1"/>
      <p:bldP spid="92" grpId="0" animBg="1"/>
      <p:bldP spid="92" grpId="1" animBg="1"/>
      <p:bldGraphic spid="90" grpId="0">
        <p:bldAsOne/>
      </p:bldGraphic>
      <p:bldP spid="33"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428" y="83022"/>
            <a:ext cx="8229600" cy="1143000"/>
          </a:xfrm>
        </p:spPr>
        <p:txBody>
          <a:bodyPr>
            <a:noAutofit/>
          </a:bodyPr>
          <a:lstStyle/>
          <a:p>
            <a:r>
              <a:rPr lang="en-GB" sz="2800" dirty="0" smtClean="0"/>
              <a:t>Integrated analysis of the molecular consequences of epigenetic therapies</a:t>
            </a:r>
            <a:endParaRPr lang="en-GB" sz="2800" dirty="0"/>
          </a:p>
        </p:txBody>
      </p:sp>
      <p:sp>
        <p:nvSpPr>
          <p:cNvPr id="3" name="Content Placeholder 2"/>
          <p:cNvSpPr>
            <a:spLocks noGrp="1"/>
          </p:cNvSpPr>
          <p:nvPr>
            <p:ph idx="1"/>
          </p:nvPr>
        </p:nvSpPr>
        <p:spPr/>
        <p:txBody>
          <a:bodyPr/>
          <a:lstStyle/>
          <a:p>
            <a:r>
              <a:rPr lang="en-GB" dirty="0" smtClean="0"/>
              <a:t>DNMT inhibitors</a:t>
            </a:r>
          </a:p>
          <a:p>
            <a:pPr lvl="1"/>
            <a:r>
              <a:rPr lang="en-GB" dirty="0" err="1" smtClean="0"/>
              <a:t>Decitabine</a:t>
            </a:r>
            <a:endParaRPr lang="en-GB" dirty="0" smtClean="0"/>
          </a:p>
          <a:p>
            <a:pPr lvl="1"/>
            <a:r>
              <a:rPr lang="en-GB" dirty="0" err="1" smtClean="0"/>
              <a:t>Azacytidine</a:t>
            </a:r>
            <a:endParaRPr lang="en-GB" dirty="0" smtClean="0"/>
          </a:p>
          <a:p>
            <a:r>
              <a:rPr lang="en-GB" dirty="0" smtClean="0"/>
              <a:t>HDAC inhibitors</a:t>
            </a:r>
          </a:p>
          <a:p>
            <a:pPr lvl="1"/>
            <a:r>
              <a:rPr lang="en-GB" dirty="0" smtClean="0"/>
              <a:t>Vorinostat</a:t>
            </a:r>
          </a:p>
          <a:p>
            <a:pPr lvl="1"/>
            <a:r>
              <a:rPr lang="en-GB" dirty="0" err="1" smtClean="0"/>
              <a:t>Romidepsin</a:t>
            </a:r>
            <a:endParaRPr lang="en-GB" dirty="0" smtClean="0"/>
          </a:p>
          <a:p>
            <a:r>
              <a:rPr lang="en-GB" dirty="0" smtClean="0"/>
              <a:t>Combinations</a:t>
            </a:r>
          </a:p>
          <a:p>
            <a:pPr lvl="1"/>
            <a:r>
              <a:rPr lang="en-GB" dirty="0" err="1" smtClean="0"/>
              <a:t>Decitabine</a:t>
            </a:r>
            <a:r>
              <a:rPr lang="en-GB" dirty="0" smtClean="0"/>
              <a:t> </a:t>
            </a:r>
            <a:r>
              <a:rPr lang="en-GB" dirty="0" smtClean="0">
                <a:sym typeface="Wingdings"/>
              </a:rPr>
              <a:t></a:t>
            </a:r>
            <a:r>
              <a:rPr lang="en-GB" dirty="0" smtClean="0"/>
              <a:t>Vorinostat </a:t>
            </a:r>
            <a:endParaRPr lang="en-GB" dirty="0"/>
          </a:p>
        </p:txBody>
      </p:sp>
      <p:grpSp>
        <p:nvGrpSpPr>
          <p:cNvPr id="18" name="Group 17"/>
          <p:cNvGrpSpPr/>
          <p:nvPr/>
        </p:nvGrpSpPr>
        <p:grpSpPr>
          <a:xfrm>
            <a:off x="2960915" y="1712990"/>
            <a:ext cx="5200512" cy="2303839"/>
            <a:chOff x="893541" y="1288447"/>
            <a:chExt cx="5200512" cy="2303839"/>
          </a:xfrm>
        </p:grpSpPr>
        <p:cxnSp>
          <p:nvCxnSpPr>
            <p:cNvPr id="9" name="Straight Connector 8"/>
            <p:cNvCxnSpPr/>
            <p:nvPr/>
          </p:nvCxnSpPr>
          <p:spPr>
            <a:xfrm flipH="1">
              <a:off x="893541" y="1886885"/>
              <a:ext cx="4192581" cy="1705401"/>
            </a:xfrm>
            <a:prstGeom prst="line">
              <a:avLst/>
            </a:prstGeom>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4294053" y="1288447"/>
              <a:ext cx="1800000" cy="1551134"/>
              <a:chOff x="6106887" y="1623556"/>
              <a:chExt cx="1800000" cy="1551134"/>
            </a:xfrm>
          </p:grpSpPr>
          <p:pic>
            <p:nvPicPr>
              <p:cNvPr id="3077" name="Picture 5" descr="C:\Users\3042319\Documents\Winword\DOCUMENT\Organisations\LLNI\Photo Albums\Leukaemia &amp; Lymphoma NI\20130820_EHP_497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06887" y="1623556"/>
                <a:ext cx="1800000" cy="11968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333517" y="2805358"/>
                <a:ext cx="1353769" cy="369332"/>
              </a:xfrm>
              <a:prstGeom prst="rect">
                <a:avLst/>
              </a:prstGeom>
              <a:noFill/>
            </p:spPr>
            <p:txBody>
              <a:bodyPr wrap="none" rtlCol="0">
                <a:spAutoFit/>
              </a:bodyPr>
              <a:lstStyle/>
              <a:p>
                <a:r>
                  <a:rPr lang="en-GB" dirty="0" smtClean="0"/>
                  <a:t>Dr Jodie Hay</a:t>
                </a:r>
                <a:endParaRPr lang="en-GB" dirty="0"/>
              </a:p>
            </p:txBody>
          </p:sp>
        </p:grpSp>
      </p:grpSp>
      <p:grpSp>
        <p:nvGrpSpPr>
          <p:cNvPr id="19" name="Group 18"/>
          <p:cNvGrpSpPr/>
          <p:nvPr/>
        </p:nvGrpSpPr>
        <p:grpSpPr>
          <a:xfrm>
            <a:off x="3233058" y="3336486"/>
            <a:ext cx="5720438" cy="1494540"/>
            <a:chOff x="2601670" y="2726870"/>
            <a:chExt cx="5720438" cy="1494540"/>
          </a:xfrm>
        </p:grpSpPr>
        <p:cxnSp>
          <p:nvCxnSpPr>
            <p:cNvPr id="15" name="Straight Connector 14"/>
            <p:cNvCxnSpPr/>
            <p:nvPr/>
          </p:nvCxnSpPr>
          <p:spPr>
            <a:xfrm flipH="1">
              <a:off x="2601670" y="3325307"/>
              <a:ext cx="4708768" cy="652868"/>
            </a:xfrm>
            <a:prstGeom prst="line">
              <a:avLst/>
            </a:prstGeom>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6522108" y="2726870"/>
              <a:ext cx="1800000" cy="1494540"/>
              <a:chOff x="6901543" y="4817607"/>
              <a:chExt cx="1800000" cy="1494540"/>
            </a:xfrm>
          </p:grpSpPr>
          <p:pic>
            <p:nvPicPr>
              <p:cNvPr id="3078" name="Picture 6" descr="C:\Users\3042319\Documents\Winword\DOCUMENT\Organisations\LLNI\Photo Albums\Leukaemia &amp; Lymphoma NI\Kathryn Clark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1543" y="4817607"/>
                <a:ext cx="1800000" cy="11968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042045" y="5942815"/>
                <a:ext cx="1547796" cy="369332"/>
              </a:xfrm>
              <a:prstGeom prst="rect">
                <a:avLst/>
              </a:prstGeom>
              <a:noFill/>
            </p:spPr>
            <p:txBody>
              <a:bodyPr wrap="none" rtlCol="0">
                <a:spAutoFit/>
              </a:bodyPr>
              <a:lstStyle/>
              <a:p>
                <a:r>
                  <a:rPr lang="en-GB" dirty="0" smtClean="0"/>
                  <a:t>Kathryn Clarke</a:t>
                </a:r>
                <a:endParaRPr lang="en-GB" dirty="0"/>
              </a:p>
            </p:txBody>
          </p:sp>
        </p:grpSp>
      </p:grpSp>
      <p:grpSp>
        <p:nvGrpSpPr>
          <p:cNvPr id="20" name="Group 19"/>
          <p:cNvGrpSpPr/>
          <p:nvPr/>
        </p:nvGrpSpPr>
        <p:grpSpPr>
          <a:xfrm>
            <a:off x="4861257" y="4815213"/>
            <a:ext cx="3409750" cy="2039782"/>
            <a:chOff x="4861257" y="4815213"/>
            <a:chExt cx="3409750" cy="2039782"/>
          </a:xfrm>
        </p:grpSpPr>
        <p:cxnSp>
          <p:nvCxnSpPr>
            <p:cNvPr id="17" name="Straight Connector 16"/>
            <p:cNvCxnSpPr/>
            <p:nvPr/>
          </p:nvCxnSpPr>
          <p:spPr>
            <a:xfrm flipH="1" flipV="1">
              <a:off x="4861257" y="5704115"/>
              <a:ext cx="2400170" cy="11098"/>
            </a:xfrm>
            <a:prstGeom prst="line">
              <a:avLst/>
            </a:prstGeom>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6355674" y="4815213"/>
              <a:ext cx="1915333" cy="2039782"/>
              <a:chOff x="4531679" y="3886197"/>
              <a:chExt cx="1915333" cy="2039782"/>
            </a:xfrm>
          </p:grpSpPr>
          <p:pic>
            <p:nvPicPr>
              <p:cNvPr id="3075" name="Picture 3" descr="C:\Users\3042319\Documents\Winword\DOCUMENT\Organisations\LLNI\Photo Albums\Leukaemia &amp; Lymphoma NI\20130820_EHP_4779.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64274" y="3886197"/>
                <a:ext cx="1196875" cy="1800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531679" y="5556647"/>
                <a:ext cx="1915333" cy="369332"/>
              </a:xfrm>
              <a:prstGeom prst="rect">
                <a:avLst/>
              </a:prstGeom>
              <a:noFill/>
            </p:spPr>
            <p:txBody>
              <a:bodyPr wrap="none" rtlCol="0">
                <a:spAutoFit/>
              </a:bodyPr>
              <a:lstStyle/>
              <a:p>
                <a:r>
                  <a:rPr lang="en-GB" dirty="0" smtClean="0"/>
                  <a:t>Dr Christine Young</a:t>
                </a:r>
                <a:endParaRPr lang="en-GB" dirty="0"/>
              </a:p>
            </p:txBody>
          </p:sp>
        </p:grpSp>
      </p:grpSp>
      <p:grpSp>
        <p:nvGrpSpPr>
          <p:cNvPr id="3082" name="Group 3081"/>
          <p:cNvGrpSpPr/>
          <p:nvPr/>
        </p:nvGrpSpPr>
        <p:grpSpPr>
          <a:xfrm>
            <a:off x="3037114" y="1183219"/>
            <a:ext cx="2977998" cy="1884160"/>
            <a:chOff x="2819394" y="1041701"/>
            <a:chExt cx="2977998" cy="1884160"/>
          </a:xfrm>
        </p:grpSpPr>
        <p:cxnSp>
          <p:nvCxnSpPr>
            <p:cNvPr id="28" name="Straight Connector 27"/>
            <p:cNvCxnSpPr/>
            <p:nvPr/>
          </p:nvCxnSpPr>
          <p:spPr>
            <a:xfrm flipH="1">
              <a:off x="2819394" y="1844445"/>
              <a:ext cx="2150720" cy="452437"/>
            </a:xfrm>
            <a:prstGeom prst="line">
              <a:avLst/>
            </a:prstGeom>
          </p:spPr>
          <p:style>
            <a:lnRef idx="1">
              <a:schemeClr val="accent1"/>
            </a:lnRef>
            <a:fillRef idx="0">
              <a:schemeClr val="accent1"/>
            </a:fillRef>
            <a:effectRef idx="0">
              <a:schemeClr val="accent1"/>
            </a:effectRef>
            <a:fontRef idx="minor">
              <a:schemeClr val="tx1"/>
            </a:fontRef>
          </p:style>
        </p:cxnSp>
        <p:pic>
          <p:nvPicPr>
            <p:cNvPr id="26" name="Picture 2" descr="C:\Users\3042319\Documents\Powerpoint\TIF\Belfast pics\IMG_0892.jpg"/>
            <p:cNvPicPr>
              <a:picLocks noChangeAspect="1" noChangeArrowheads="1"/>
            </p:cNvPicPr>
            <p:nvPr/>
          </p:nvPicPr>
          <p:blipFill rotWithShape="1">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l="7220" t="12014" r="70631" b="49491"/>
            <a:stretch/>
          </p:blipFill>
          <p:spPr bwMode="auto">
            <a:xfrm>
              <a:off x="4335938" y="1041701"/>
              <a:ext cx="1188000" cy="15486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4142836" y="2556529"/>
              <a:ext cx="1654556" cy="369332"/>
            </a:xfrm>
            <a:prstGeom prst="rect">
              <a:avLst/>
            </a:prstGeom>
            <a:noFill/>
          </p:spPr>
          <p:txBody>
            <a:bodyPr wrap="none" rtlCol="0">
              <a:spAutoFit/>
            </a:bodyPr>
            <a:lstStyle/>
            <a:p>
              <a:r>
                <a:rPr lang="en-GB" dirty="0" smtClean="0"/>
                <a:t>Dr Hilary Colyer</a:t>
              </a:r>
              <a:endParaRPr lang="en-GB" dirty="0"/>
            </a:p>
          </p:txBody>
        </p:sp>
      </p:grpSp>
    </p:spTree>
    <p:extLst>
      <p:ext uri="{BB962C8B-B14F-4D97-AF65-F5344CB8AC3E}">
        <p14:creationId xmlns:p14="http://schemas.microsoft.com/office/powerpoint/2010/main" val="1751571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82"/>
                                        </p:tgtEl>
                                        <p:attrNameLst>
                                          <p:attrName>style.visibility</p:attrName>
                                        </p:attrNameLst>
                                      </p:cBhvr>
                                      <p:to>
                                        <p:strVal val="visible"/>
                                      </p:to>
                                    </p:set>
                                    <p:animEffect transition="in" filter="wipe(down)">
                                      <p:cBhvr>
                                        <p:cTn id="7" dur="500"/>
                                        <p:tgtEl>
                                          <p:spTgt spid="3082"/>
                                        </p:tgtEl>
                                      </p:cBhvr>
                                    </p:animEffect>
                                  </p:childTnLst>
                                </p:cTn>
                              </p:par>
                            </p:childTnLst>
                          </p:cTn>
                        </p:par>
                        <p:par>
                          <p:cTn id="8" fill="hold">
                            <p:stCondLst>
                              <p:cond delay="500"/>
                            </p:stCondLst>
                            <p:childTnLst>
                              <p:par>
                                <p:cTn id="9" presetID="22" presetClass="entr" presetSubtype="2" fill="hold" nodeType="afterEffect">
                                  <p:stCondLst>
                                    <p:cond delay="500"/>
                                  </p:stCondLst>
                                  <p:childTnLst>
                                    <p:set>
                                      <p:cBhvr>
                                        <p:cTn id="10" dur="1" fill="hold">
                                          <p:stCondLst>
                                            <p:cond delay="0"/>
                                          </p:stCondLst>
                                        </p:cTn>
                                        <p:tgtEl>
                                          <p:spTgt spid="18"/>
                                        </p:tgtEl>
                                        <p:attrNameLst>
                                          <p:attrName>style.visibility</p:attrName>
                                        </p:attrNameLst>
                                      </p:cBhvr>
                                      <p:to>
                                        <p:strVal val="visible"/>
                                      </p:to>
                                    </p:set>
                                    <p:animEffect transition="in" filter="wipe(right)">
                                      <p:cBhvr>
                                        <p:cTn id="11" dur="500"/>
                                        <p:tgtEl>
                                          <p:spTgt spid="18"/>
                                        </p:tgtEl>
                                      </p:cBhvr>
                                    </p:animEffect>
                                  </p:childTnLst>
                                </p:cTn>
                              </p:par>
                            </p:childTnLst>
                          </p:cTn>
                        </p:par>
                        <p:par>
                          <p:cTn id="12" fill="hold">
                            <p:stCondLst>
                              <p:cond delay="1500"/>
                            </p:stCondLst>
                            <p:childTnLst>
                              <p:par>
                                <p:cTn id="13" presetID="22" presetClass="entr" presetSubtype="2" fill="hold" nodeType="afterEffect">
                                  <p:stCondLst>
                                    <p:cond delay="500"/>
                                  </p:stCondLst>
                                  <p:childTnLst>
                                    <p:set>
                                      <p:cBhvr>
                                        <p:cTn id="14" dur="1" fill="hold">
                                          <p:stCondLst>
                                            <p:cond delay="0"/>
                                          </p:stCondLst>
                                        </p:cTn>
                                        <p:tgtEl>
                                          <p:spTgt spid="19"/>
                                        </p:tgtEl>
                                        <p:attrNameLst>
                                          <p:attrName>style.visibility</p:attrName>
                                        </p:attrNameLst>
                                      </p:cBhvr>
                                      <p:to>
                                        <p:strVal val="visible"/>
                                      </p:to>
                                    </p:set>
                                    <p:animEffect transition="in" filter="wipe(right)">
                                      <p:cBhvr>
                                        <p:cTn id="15" dur="500"/>
                                        <p:tgtEl>
                                          <p:spTgt spid="19"/>
                                        </p:tgtEl>
                                      </p:cBhvr>
                                    </p:animEffect>
                                  </p:childTnLst>
                                </p:cTn>
                              </p:par>
                            </p:childTnLst>
                          </p:cTn>
                        </p:par>
                        <p:par>
                          <p:cTn id="16" fill="hold">
                            <p:stCondLst>
                              <p:cond delay="2500"/>
                            </p:stCondLst>
                            <p:childTnLst>
                              <p:par>
                                <p:cTn id="17" presetID="22" presetClass="entr" presetSubtype="2" fill="hold" nodeType="afterEffect">
                                  <p:stCondLst>
                                    <p:cond delay="500"/>
                                  </p:stCondLst>
                                  <p:childTnLst>
                                    <p:set>
                                      <p:cBhvr>
                                        <p:cTn id="18" dur="1" fill="hold">
                                          <p:stCondLst>
                                            <p:cond delay="0"/>
                                          </p:stCondLst>
                                        </p:cTn>
                                        <p:tgtEl>
                                          <p:spTgt spid="20"/>
                                        </p:tgtEl>
                                        <p:attrNameLst>
                                          <p:attrName>style.visibility</p:attrName>
                                        </p:attrNameLst>
                                      </p:cBhvr>
                                      <p:to>
                                        <p:strVal val="visible"/>
                                      </p:to>
                                    </p:set>
                                    <p:animEffect transition="in" filter="wipe(right)">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mph" presetSubtype="1" nodeType="clickEffect">
                                  <p:stCondLst>
                                    <p:cond delay="0"/>
                                  </p:stCondLst>
                                  <p:childTnLst>
                                    <p:set>
                                      <p:cBhvr override="childStyle">
                                        <p:cTn id="23" dur="indefinite"/>
                                        <p:tgtEl>
                                          <p:spTgt spid="3">
                                            <p:txEl>
                                              <p:pRg st="4" end="4"/>
                                            </p:txEl>
                                          </p:spTgt>
                                        </p:tgtEl>
                                        <p:attrNameLst>
                                          <p:attrName>style.color</p:attrName>
                                        </p:attrNameLst>
                                      </p:cBhvr>
                                      <p:to>
                                        <p:clrVal>
                                          <a:schemeClr val="accent2"/>
                                        </p:clrVal>
                                      </p:to>
                                    </p:set>
                                  </p:childTnLst>
                                </p:cTn>
                              </p:par>
                              <p:par>
                                <p:cTn id="24" presetID="3" presetClass="emph" presetSubtype="1" nodeType="withEffect">
                                  <p:stCondLst>
                                    <p:cond delay="0"/>
                                  </p:stCondLst>
                                  <p:childTnLst>
                                    <p:set>
                                      <p:cBhvr override="childStyle">
                                        <p:cTn id="25" dur="indefinite"/>
                                        <p:tgtEl>
                                          <p:spTgt spid="3">
                                            <p:txEl>
                                              <p:pRg st="7" end="7"/>
                                            </p:txEl>
                                          </p:spTgt>
                                        </p:tgtEl>
                                        <p:attrNameLst>
                                          <p:attrName>style.color</p:attrName>
                                        </p:attrNameLst>
                                      </p:cBhvr>
                                      <p:to>
                                        <p:clrVal>
                                          <a:schemeClr val="accent2"/>
                                        </p:clrVal>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Vorinostat</a:t>
            </a:r>
            <a:endParaRPr lang="en-GB" dirty="0"/>
          </a:p>
        </p:txBody>
      </p:sp>
      <p:sp>
        <p:nvSpPr>
          <p:cNvPr id="5" name="Content Placeholder 4"/>
          <p:cNvSpPr>
            <a:spLocks noGrp="1"/>
          </p:cNvSpPr>
          <p:nvPr>
            <p:ph sz="quarter" idx="1"/>
          </p:nvPr>
        </p:nvSpPr>
        <p:spPr>
          <a:xfrm>
            <a:off x="293910" y="1219200"/>
            <a:ext cx="3624947" cy="4937760"/>
          </a:xfrm>
        </p:spPr>
        <p:txBody>
          <a:bodyPr>
            <a:normAutofit/>
          </a:bodyPr>
          <a:lstStyle/>
          <a:p>
            <a:r>
              <a:rPr lang="en-GB" sz="1800" dirty="0" smtClean="0"/>
              <a:t>Pan-HDAC inhibitor</a:t>
            </a:r>
          </a:p>
          <a:p>
            <a:pPr lvl="1"/>
            <a:r>
              <a:rPr lang="en-GB" sz="1600" dirty="0" smtClean="0"/>
              <a:t>HDACs 1, 2, 3 and 6</a:t>
            </a:r>
          </a:p>
          <a:p>
            <a:r>
              <a:rPr lang="en-GB" sz="1800" dirty="0" smtClean="0"/>
              <a:t>Binds Zn</a:t>
            </a:r>
            <a:r>
              <a:rPr lang="en-GB" sz="1800" baseline="30000" dirty="0" smtClean="0"/>
              <a:t>2+ </a:t>
            </a:r>
            <a:r>
              <a:rPr lang="en-GB" sz="1800" dirty="0" smtClean="0"/>
              <a:t>within enzyme pocket</a:t>
            </a:r>
          </a:p>
          <a:p>
            <a:r>
              <a:rPr lang="en-GB" sz="1800" dirty="0" smtClean="0"/>
              <a:t>FDA approved 2006 for CTCL treatment</a:t>
            </a:r>
          </a:p>
          <a:p>
            <a:r>
              <a:rPr lang="en-GB" sz="1800" dirty="0" smtClean="0"/>
              <a:t>Phase I and II clinical trials in haematological malignancies including AML</a:t>
            </a:r>
          </a:p>
        </p:txBody>
      </p:sp>
      <p:grpSp>
        <p:nvGrpSpPr>
          <p:cNvPr id="3" name="Group 2"/>
          <p:cNvGrpSpPr/>
          <p:nvPr/>
        </p:nvGrpSpPr>
        <p:grpSpPr>
          <a:xfrm>
            <a:off x="1096273" y="3933223"/>
            <a:ext cx="2139950" cy="2475479"/>
            <a:chOff x="6192334" y="1628800"/>
            <a:chExt cx="2139950" cy="2475479"/>
          </a:xfrm>
        </p:grpSpPr>
        <p:pic>
          <p:nvPicPr>
            <p:cNvPr id="6" name="Picture 5" descr="saha"/>
            <p:cNvPicPr/>
            <p:nvPr/>
          </p:nvPicPr>
          <p:blipFill rotWithShape="1">
            <a:blip r:embed="rId2" cstate="print">
              <a:extLst>
                <a:ext uri="{28A0092B-C50C-407E-A947-70E740481C1C}">
                  <a14:useLocalDpi xmlns:a14="http://schemas.microsoft.com/office/drawing/2010/main" val="0"/>
                </a:ext>
              </a:extLst>
            </a:blip>
            <a:srcRect l="25610" t="9955" r="25535"/>
            <a:stretch/>
          </p:blipFill>
          <p:spPr bwMode="auto">
            <a:xfrm>
              <a:off x="6192334" y="1628800"/>
              <a:ext cx="2139950" cy="1999615"/>
            </a:xfrm>
            <a:prstGeom prst="rect">
              <a:avLst/>
            </a:prstGeom>
            <a:noFill/>
            <a:ln>
              <a:noFill/>
            </a:ln>
            <a:extLst>
              <a:ext uri="{53640926-AAD7-44D8-BBD7-CCE9431645EC}">
                <a14:shadowObscured xmlns:a14="http://schemas.microsoft.com/office/drawing/2010/main"/>
              </a:ext>
            </a:extLst>
          </p:spPr>
        </p:pic>
        <p:sp>
          <p:nvSpPr>
            <p:cNvPr id="8" name="TextBox 7"/>
            <p:cNvSpPr txBox="1"/>
            <p:nvPr/>
          </p:nvSpPr>
          <p:spPr>
            <a:xfrm>
              <a:off x="6372450" y="3642614"/>
              <a:ext cx="1779718" cy="461665"/>
            </a:xfrm>
            <a:prstGeom prst="rect">
              <a:avLst/>
            </a:prstGeom>
            <a:noFill/>
          </p:spPr>
          <p:txBody>
            <a:bodyPr wrap="none" rtlCol="0">
              <a:spAutoFit/>
            </a:bodyPr>
            <a:lstStyle/>
            <a:p>
              <a:pPr algn="ctr"/>
              <a:r>
                <a:rPr lang="en-GB" sz="1200" dirty="0" smtClean="0"/>
                <a:t>Vorinostat </a:t>
              </a:r>
            </a:p>
            <a:p>
              <a:pPr algn="ctr"/>
              <a:r>
                <a:rPr lang="en-GB" sz="1200" dirty="0" smtClean="0"/>
                <a:t>(UCSF </a:t>
              </a:r>
              <a:r>
                <a:rPr lang="en-GB" sz="1200" dirty="0"/>
                <a:t>Chimera </a:t>
              </a:r>
              <a:r>
                <a:rPr lang="en-GB" sz="1200" dirty="0" smtClean="0"/>
                <a:t>PDB 4LXZ)</a:t>
              </a:r>
              <a:endParaRPr lang="en-GB" sz="1200" dirty="0"/>
            </a:p>
          </p:txBody>
        </p:sp>
      </p:gr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3802" y="1687094"/>
            <a:ext cx="5301338" cy="33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7486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132114"/>
            <a:ext cx="6705600" cy="45937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3" name="TextBox 2"/>
          <p:cNvSpPr txBox="1"/>
          <p:nvPr/>
        </p:nvSpPr>
        <p:spPr>
          <a:xfrm>
            <a:off x="1593265" y="2892734"/>
            <a:ext cx="1091196" cy="738664"/>
          </a:xfrm>
          <a:prstGeom prst="rect">
            <a:avLst/>
          </a:prstGeom>
          <a:solidFill>
            <a:schemeClr val="accent6">
              <a:lumMod val="40000"/>
              <a:lumOff val="60000"/>
            </a:schemeClr>
          </a:solidFill>
        </p:spPr>
        <p:txBody>
          <a:bodyPr wrap="none" rtlCol="0">
            <a:spAutoFit/>
          </a:bodyPr>
          <a:lstStyle/>
          <a:p>
            <a:pPr algn="ctr"/>
            <a:endParaRPr lang="en-GB" sz="1400" dirty="0" smtClean="0"/>
          </a:p>
          <a:p>
            <a:pPr algn="ctr"/>
            <a:r>
              <a:rPr lang="en-GB" sz="1400" dirty="0" smtClean="0"/>
              <a:t>Microarray</a:t>
            </a:r>
          </a:p>
          <a:p>
            <a:pPr algn="r"/>
            <a:r>
              <a:rPr lang="en-GB" sz="1400" dirty="0" smtClean="0"/>
              <a:t> analysis</a:t>
            </a:r>
            <a:endParaRPr lang="en-GB" sz="1400" dirty="0"/>
          </a:p>
        </p:txBody>
      </p:sp>
      <p:sp>
        <p:nvSpPr>
          <p:cNvPr id="4" name="TextBox 3"/>
          <p:cNvSpPr txBox="1"/>
          <p:nvPr/>
        </p:nvSpPr>
        <p:spPr>
          <a:xfrm>
            <a:off x="4603634" y="2983971"/>
            <a:ext cx="1667767" cy="738664"/>
          </a:xfrm>
          <a:prstGeom prst="rect">
            <a:avLst/>
          </a:prstGeom>
          <a:solidFill>
            <a:schemeClr val="accent2">
              <a:lumMod val="40000"/>
              <a:lumOff val="60000"/>
            </a:schemeClr>
          </a:solidFill>
        </p:spPr>
        <p:txBody>
          <a:bodyPr wrap="square" rtlCol="0">
            <a:spAutoFit/>
          </a:bodyPr>
          <a:lstStyle/>
          <a:p>
            <a:pPr algn="r"/>
            <a:r>
              <a:rPr lang="en-GB" sz="1400" dirty="0" smtClean="0"/>
              <a:t>Chromatin-immuno-precipitation with sequencing</a:t>
            </a:r>
            <a:endParaRPr lang="en-GB" sz="1400" dirty="0"/>
          </a:p>
        </p:txBody>
      </p:sp>
      <p:sp>
        <p:nvSpPr>
          <p:cNvPr id="5" name="TextBox 4"/>
          <p:cNvSpPr txBox="1"/>
          <p:nvPr/>
        </p:nvSpPr>
        <p:spPr>
          <a:xfrm>
            <a:off x="2764972" y="1258827"/>
            <a:ext cx="2486688" cy="523220"/>
          </a:xfrm>
          <a:prstGeom prst="rect">
            <a:avLst/>
          </a:prstGeom>
          <a:solidFill>
            <a:schemeClr val="accent4">
              <a:lumMod val="20000"/>
              <a:lumOff val="80000"/>
            </a:schemeClr>
          </a:solidFill>
        </p:spPr>
        <p:txBody>
          <a:bodyPr wrap="square" rtlCol="0">
            <a:spAutoFit/>
          </a:bodyPr>
          <a:lstStyle/>
          <a:p>
            <a:pPr algn="ctr"/>
            <a:r>
              <a:rPr lang="en-GB" sz="1400" dirty="0" smtClean="0"/>
              <a:t>AML cells </a:t>
            </a:r>
          </a:p>
          <a:p>
            <a:pPr algn="ctr"/>
            <a:r>
              <a:rPr lang="en-GB" sz="1400" dirty="0" smtClean="0"/>
              <a:t>1 </a:t>
            </a:r>
            <a:r>
              <a:rPr lang="en-GB" sz="1400" dirty="0" smtClean="0">
                <a:latin typeface="Symbol" panose="05050102010706020507" pitchFamily="18" charset="2"/>
              </a:rPr>
              <a:t>m</a:t>
            </a:r>
            <a:r>
              <a:rPr lang="en-GB" sz="1400" dirty="0" smtClean="0"/>
              <a:t>m </a:t>
            </a:r>
            <a:r>
              <a:rPr lang="en-GB" sz="1400" dirty="0" err="1" smtClean="0"/>
              <a:t>Vorinostat</a:t>
            </a:r>
            <a:r>
              <a:rPr lang="en-GB" sz="1400" dirty="0" smtClean="0"/>
              <a:t> or DMSO</a:t>
            </a:r>
            <a:endParaRPr lang="en-GB" sz="1400" dirty="0"/>
          </a:p>
        </p:txBody>
      </p:sp>
      <p:sp>
        <p:nvSpPr>
          <p:cNvPr id="6" name="TextBox 5"/>
          <p:cNvSpPr txBox="1"/>
          <p:nvPr/>
        </p:nvSpPr>
        <p:spPr>
          <a:xfrm>
            <a:off x="3393649" y="4920053"/>
            <a:ext cx="1161981" cy="523220"/>
          </a:xfrm>
          <a:prstGeom prst="rect">
            <a:avLst/>
          </a:prstGeom>
          <a:solidFill>
            <a:schemeClr val="accent3">
              <a:lumMod val="60000"/>
              <a:lumOff val="40000"/>
            </a:schemeClr>
          </a:solidFill>
        </p:spPr>
        <p:txBody>
          <a:bodyPr wrap="square" rtlCol="0">
            <a:spAutoFit/>
          </a:bodyPr>
          <a:lstStyle/>
          <a:p>
            <a:pPr algn="r"/>
            <a:r>
              <a:rPr lang="en-GB" sz="1400" dirty="0" smtClean="0"/>
              <a:t>Integrated</a:t>
            </a:r>
          </a:p>
          <a:p>
            <a:pPr algn="ctr"/>
            <a:r>
              <a:rPr lang="en-GB" sz="1400" dirty="0" smtClean="0"/>
              <a:t> analysis</a:t>
            </a:r>
            <a:endParaRPr lang="en-GB" sz="1400" dirty="0"/>
          </a:p>
        </p:txBody>
      </p:sp>
      <p:pic>
        <p:nvPicPr>
          <p:cNvPr id="7" name="Picture 5" descr="C:\Users\3042319\Documents\Winword\DOCUMENT\Organisations\LLNI\Photo Albums\Leukaemia &amp; Lymphoma NI\20130820_EHP_497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4000" y="0"/>
            <a:ext cx="1800000" cy="11968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48804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2474" y="61875"/>
            <a:ext cx="4963052" cy="2729154"/>
          </a:xfrm>
          <a:prstGeom prst="rect">
            <a:avLst/>
          </a:prstGeom>
          <a:noFill/>
        </p:spPr>
      </p:pic>
      <p:pic>
        <p:nvPicPr>
          <p:cNvPr id="3" name="Picture 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6126" y="2356846"/>
            <a:ext cx="3989018" cy="4359729"/>
          </a:xfrm>
          <a:prstGeom prst="rect">
            <a:avLst/>
          </a:prstGeom>
          <a:noFill/>
        </p:spPr>
      </p:pic>
      <p:pic>
        <p:nvPicPr>
          <p:cNvPr id="4" name="Picture 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2474" y="3073592"/>
            <a:ext cx="4206694" cy="3642984"/>
          </a:xfrm>
          <a:prstGeom prst="rect">
            <a:avLst/>
          </a:prstGeom>
          <a:noFill/>
        </p:spPr>
      </p:pic>
      <p:sp>
        <p:nvSpPr>
          <p:cNvPr id="5" name="TextBox 4"/>
          <p:cNvSpPr txBox="1"/>
          <p:nvPr/>
        </p:nvSpPr>
        <p:spPr>
          <a:xfrm>
            <a:off x="5789926" y="395465"/>
            <a:ext cx="2999896" cy="1015663"/>
          </a:xfrm>
          <a:prstGeom prst="rect">
            <a:avLst/>
          </a:prstGeom>
          <a:effectLst>
            <a:outerShdw blurRad="40000" dist="20000" dir="5400000" rotWithShape="0">
              <a:srgbClr val="000000">
                <a:alpha val="38000"/>
              </a:srgbClr>
            </a:outerShdw>
            <a:softEdge rad="31750"/>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GB" sz="2000" dirty="0" smtClean="0"/>
              <a:t>Gene networks associated with increased H3 acetylation</a:t>
            </a:r>
            <a:endParaRPr lang="en-GB" sz="2000" dirty="0"/>
          </a:p>
        </p:txBody>
      </p:sp>
    </p:spTree>
    <p:extLst>
      <p:ext uri="{BB962C8B-B14F-4D97-AF65-F5344CB8AC3E}">
        <p14:creationId xmlns:p14="http://schemas.microsoft.com/office/powerpoint/2010/main" val="14194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7720" y="2276872"/>
            <a:ext cx="7064680" cy="3535388"/>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8426" y="2276872"/>
            <a:ext cx="7156113" cy="4285134"/>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7720" y="2276603"/>
            <a:ext cx="7064680" cy="3864545"/>
          </a:xfrm>
          <a:prstGeom prst="rect">
            <a:avLst/>
          </a:prstGeom>
        </p:spPr>
      </p:pic>
      <p:sp>
        <p:nvSpPr>
          <p:cNvPr id="14" name="TextBox 13"/>
          <p:cNvSpPr txBox="1"/>
          <p:nvPr/>
        </p:nvSpPr>
        <p:spPr>
          <a:xfrm>
            <a:off x="2699792" y="1558533"/>
            <a:ext cx="3744416" cy="646331"/>
          </a:xfrm>
          <a:prstGeom prst="rect">
            <a:avLst/>
          </a:prstGeom>
          <a:noFill/>
        </p:spPr>
        <p:txBody>
          <a:bodyPr wrap="square" rtlCol="0">
            <a:spAutoFit/>
          </a:bodyPr>
          <a:lstStyle/>
          <a:p>
            <a:pPr algn="ctr"/>
            <a:r>
              <a:rPr lang="en-GB" dirty="0" err="1" smtClean="0"/>
              <a:t>Myelodysplastic</a:t>
            </a:r>
            <a:r>
              <a:rPr lang="en-GB" dirty="0" smtClean="0"/>
              <a:t> Syndrome (MDS)</a:t>
            </a:r>
            <a:endParaRPr lang="en-GB" dirty="0"/>
          </a:p>
        </p:txBody>
      </p:sp>
      <p:sp>
        <p:nvSpPr>
          <p:cNvPr id="15" name="TextBox 14"/>
          <p:cNvSpPr txBox="1"/>
          <p:nvPr/>
        </p:nvSpPr>
        <p:spPr>
          <a:xfrm>
            <a:off x="2627784" y="1556792"/>
            <a:ext cx="3744416" cy="646331"/>
          </a:xfrm>
          <a:prstGeom prst="rect">
            <a:avLst/>
          </a:prstGeom>
          <a:noFill/>
        </p:spPr>
        <p:txBody>
          <a:bodyPr wrap="square" rtlCol="0">
            <a:spAutoFit/>
          </a:bodyPr>
          <a:lstStyle/>
          <a:p>
            <a:pPr algn="ctr"/>
            <a:r>
              <a:rPr lang="en-GB" dirty="0" smtClean="0"/>
              <a:t>Acute Myeloid Leukaemia (AML)</a:t>
            </a:r>
            <a:endParaRPr lang="en-GB" dirty="0"/>
          </a:p>
        </p:txBody>
      </p:sp>
      <p:sp>
        <p:nvSpPr>
          <p:cNvPr id="2" name="Title 1"/>
          <p:cNvSpPr>
            <a:spLocks noGrp="1"/>
          </p:cNvSpPr>
          <p:nvPr>
            <p:ph type="title"/>
          </p:nvPr>
        </p:nvSpPr>
        <p:spPr/>
        <p:txBody>
          <a:bodyPr/>
          <a:lstStyle/>
          <a:p>
            <a:r>
              <a:rPr lang="en-GB" dirty="0"/>
              <a:t>N</a:t>
            </a:r>
            <a:r>
              <a:rPr lang="en-GB" dirty="0" smtClean="0"/>
              <a:t>BM </a:t>
            </a:r>
            <a:r>
              <a:rPr lang="en-GB" dirty="0" smtClean="0">
                <a:sym typeface="Wingdings" pitchFamily="2" charset="2"/>
              </a:rPr>
              <a:t></a:t>
            </a:r>
            <a:r>
              <a:rPr lang="en-GB" dirty="0" smtClean="0"/>
              <a:t> MDS </a:t>
            </a:r>
            <a:r>
              <a:rPr lang="en-GB" dirty="0" smtClean="0">
                <a:sym typeface="Wingdings" pitchFamily="2" charset="2"/>
              </a:rPr>
              <a:t></a:t>
            </a:r>
            <a:r>
              <a:rPr lang="en-GB" dirty="0" smtClean="0"/>
              <a:t>  AML</a:t>
            </a:r>
            <a:endParaRPr lang="en-GB" dirty="0"/>
          </a:p>
        </p:txBody>
      </p:sp>
      <p:sp>
        <p:nvSpPr>
          <p:cNvPr id="5" name="TextBox 4"/>
          <p:cNvSpPr txBox="1"/>
          <p:nvPr/>
        </p:nvSpPr>
        <p:spPr>
          <a:xfrm>
            <a:off x="2699792" y="1556792"/>
            <a:ext cx="3744416" cy="369332"/>
          </a:xfrm>
          <a:prstGeom prst="rect">
            <a:avLst/>
          </a:prstGeom>
          <a:noFill/>
        </p:spPr>
        <p:txBody>
          <a:bodyPr wrap="square" rtlCol="0">
            <a:spAutoFit/>
          </a:bodyPr>
          <a:lstStyle/>
          <a:p>
            <a:pPr algn="ctr"/>
            <a:r>
              <a:rPr lang="en-GB" dirty="0" smtClean="0"/>
              <a:t>Normal Bone Marrow (NBM)</a:t>
            </a:r>
            <a:endParaRPr lang="en-GB" dirty="0"/>
          </a:p>
        </p:txBody>
      </p:sp>
      <p:sp>
        <p:nvSpPr>
          <p:cNvPr id="4" name="TextBox 3"/>
          <p:cNvSpPr txBox="1"/>
          <p:nvPr/>
        </p:nvSpPr>
        <p:spPr>
          <a:xfrm>
            <a:off x="7392451" y="2169730"/>
            <a:ext cx="1584176" cy="830997"/>
          </a:xfrm>
          <a:prstGeom prst="rect">
            <a:avLst/>
          </a:prstGeom>
          <a:noFill/>
        </p:spPr>
        <p:txBody>
          <a:bodyPr wrap="square" rtlCol="0">
            <a:spAutoFit/>
          </a:bodyPr>
          <a:lstStyle/>
          <a:p>
            <a:pPr algn="ctr"/>
            <a:r>
              <a:rPr lang="en-GB" sz="2400" b="1" dirty="0" smtClean="0"/>
              <a:t>~</a:t>
            </a:r>
            <a:r>
              <a:rPr lang="en-GB" sz="2400" b="1" baseline="30000" dirty="0" smtClean="0"/>
              <a:t>1</a:t>
            </a:r>
            <a:r>
              <a:rPr lang="en-GB" sz="2400" b="1" dirty="0" smtClean="0"/>
              <a:t>/</a:t>
            </a:r>
            <a:r>
              <a:rPr lang="en-GB" sz="2400" b="1" baseline="-25000" dirty="0" smtClean="0"/>
              <a:t>3</a:t>
            </a:r>
            <a:r>
              <a:rPr lang="en-GB" sz="2400" b="1" dirty="0" smtClean="0"/>
              <a:t> </a:t>
            </a:r>
            <a:r>
              <a:rPr lang="en-GB" sz="2400" dirty="0" smtClean="0"/>
              <a:t>transform</a:t>
            </a:r>
            <a:endParaRPr lang="en-GB" sz="2400" dirty="0"/>
          </a:p>
        </p:txBody>
      </p:sp>
    </p:spTree>
    <p:extLst>
      <p:ext uri="{BB962C8B-B14F-4D97-AF65-F5344CB8AC3E}">
        <p14:creationId xmlns:p14="http://schemas.microsoft.com/office/powerpoint/2010/main" val="30164717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par>
                          <p:cTn id="22" fill="hold">
                            <p:stCondLst>
                              <p:cond delay="500"/>
                            </p:stCondLst>
                            <p:childTnLst>
                              <p:par>
                                <p:cTn id="23" presetID="10" presetClass="exit" presetSubtype="0" fill="hold" nodeType="afterEffect">
                                  <p:stCondLst>
                                    <p:cond delay="1000"/>
                                  </p:stCondLst>
                                  <p:childTnLst>
                                    <p:animEffect transition="out" filter="fade">
                                      <p:cBhvr>
                                        <p:cTn id="24" dur="500"/>
                                        <p:tgtEl>
                                          <p:spTgt spid="18"/>
                                        </p:tgtEl>
                                      </p:cBhvr>
                                    </p:animEffect>
                                    <p:set>
                                      <p:cBhvr>
                                        <p:cTn id="25" dur="1" fill="hold">
                                          <p:stCondLst>
                                            <p:cond delay="499"/>
                                          </p:stCondLst>
                                        </p:cTn>
                                        <p:tgtEl>
                                          <p:spTgt spid="18"/>
                                        </p:tgtEl>
                                        <p:attrNameLst>
                                          <p:attrName>style.visibility</p:attrName>
                                        </p:attrNameLst>
                                      </p:cBhvr>
                                      <p:to>
                                        <p:strVal val="hidden"/>
                                      </p:to>
                                    </p:set>
                                  </p:childTnLst>
                                </p:cTn>
                              </p:par>
                              <p:par>
                                <p:cTn id="26" presetID="10" presetClass="exit" presetSubtype="0" fill="hold" grpId="1" nodeType="withEffect">
                                  <p:stCondLst>
                                    <p:cond delay="100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par>
                                <p:cTn id="29" presetID="10" presetClass="entr" presetSubtype="0" fill="hold" grpId="0" nodeType="withEffect">
                                  <p:stCondLst>
                                    <p:cond delay="100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nodeType="withEffect">
                                  <p:stCondLst>
                                    <p:cond delay="100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P spid="5"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660" y="853175"/>
            <a:ext cx="8103233" cy="5161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478169" y="664027"/>
            <a:ext cx="1316387" cy="400110"/>
          </a:xfrm>
          <a:prstGeom prst="rect">
            <a:avLst/>
          </a:prstGeom>
          <a:solidFill>
            <a:schemeClr val="bg1"/>
          </a:solidFill>
        </p:spPr>
        <p:txBody>
          <a:bodyPr wrap="none" rtlCol="0">
            <a:spAutoFit/>
          </a:bodyPr>
          <a:lstStyle/>
          <a:p>
            <a:pPr algn="ctr"/>
            <a:r>
              <a:rPr lang="en-GB" sz="1000" b="1" dirty="0" smtClean="0"/>
              <a:t>Combination therapy</a:t>
            </a:r>
          </a:p>
          <a:p>
            <a:pPr algn="ctr"/>
            <a:r>
              <a:rPr lang="en-GB" sz="1000" b="1" dirty="0" smtClean="0"/>
              <a:t> targets</a:t>
            </a:r>
            <a:endParaRPr lang="en-GB" b="1" dirty="0"/>
          </a:p>
        </p:txBody>
      </p:sp>
      <p:grpSp>
        <p:nvGrpSpPr>
          <p:cNvPr id="4" name="Group 3"/>
          <p:cNvGrpSpPr/>
          <p:nvPr/>
        </p:nvGrpSpPr>
        <p:grpSpPr>
          <a:xfrm>
            <a:off x="5862734" y="1060026"/>
            <a:ext cx="525483" cy="737562"/>
            <a:chOff x="511875" y="587832"/>
            <a:chExt cx="525483" cy="737562"/>
          </a:xfrm>
        </p:grpSpPr>
        <p:sp>
          <p:nvSpPr>
            <p:cNvPr id="3" name="Oval 2"/>
            <p:cNvSpPr/>
            <p:nvPr/>
          </p:nvSpPr>
          <p:spPr>
            <a:xfrm>
              <a:off x="511875" y="587832"/>
              <a:ext cx="525483" cy="228599"/>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000" b="1" dirty="0" smtClean="0">
                  <a:solidFill>
                    <a:schemeClr val="tx1"/>
                  </a:solidFill>
                </a:rPr>
                <a:t>TRAIL</a:t>
              </a:r>
              <a:endParaRPr lang="en-GB" sz="1000" b="1" dirty="0">
                <a:solidFill>
                  <a:schemeClr val="tx1"/>
                </a:solidFill>
              </a:endParaRPr>
            </a:p>
          </p:txBody>
        </p:sp>
        <p:sp>
          <p:nvSpPr>
            <p:cNvPr id="5" name="Oval 4"/>
            <p:cNvSpPr/>
            <p:nvPr/>
          </p:nvSpPr>
          <p:spPr>
            <a:xfrm>
              <a:off x="511875" y="842313"/>
              <a:ext cx="525483" cy="228599"/>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000" b="1" dirty="0" err="1" smtClean="0">
                  <a:solidFill>
                    <a:schemeClr val="tx1"/>
                  </a:solidFill>
                </a:rPr>
                <a:t>Hh</a:t>
              </a:r>
              <a:endParaRPr lang="en-GB" sz="1000" b="1" dirty="0">
                <a:solidFill>
                  <a:schemeClr val="tx1"/>
                </a:solidFill>
              </a:endParaRPr>
            </a:p>
          </p:txBody>
        </p:sp>
        <p:sp>
          <p:nvSpPr>
            <p:cNvPr id="6" name="Oval 5"/>
            <p:cNvSpPr/>
            <p:nvPr/>
          </p:nvSpPr>
          <p:spPr>
            <a:xfrm>
              <a:off x="511875" y="1096795"/>
              <a:ext cx="525483" cy="228599"/>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000" b="1" dirty="0" smtClean="0">
                  <a:solidFill>
                    <a:schemeClr val="tx1"/>
                  </a:solidFill>
                </a:rPr>
                <a:t>BRD4</a:t>
              </a:r>
              <a:endParaRPr lang="en-GB" sz="1000" b="1" dirty="0">
                <a:solidFill>
                  <a:schemeClr val="tx1"/>
                </a:solidFill>
              </a:endParaRPr>
            </a:p>
          </p:txBody>
        </p:sp>
      </p:grpSp>
    </p:spTree>
    <p:extLst>
      <p:ext uri="{BB962C8B-B14F-4D97-AF65-F5344CB8AC3E}">
        <p14:creationId xmlns:p14="http://schemas.microsoft.com/office/powerpoint/2010/main" val="19145400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428" y="252866"/>
            <a:ext cx="8229600" cy="1143000"/>
          </a:xfrm>
        </p:spPr>
        <p:txBody>
          <a:bodyPr>
            <a:normAutofit/>
          </a:bodyPr>
          <a:lstStyle/>
          <a:p>
            <a:r>
              <a:rPr lang="en-GB" sz="3600" dirty="0" smtClean="0"/>
              <a:t>Targeting SHH </a:t>
            </a:r>
            <a:endParaRPr lang="en-GB" sz="3600" dirty="0"/>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1716" y="3248322"/>
            <a:ext cx="4464496" cy="3147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572000" y="1382482"/>
            <a:ext cx="4032448" cy="3731680"/>
            <a:chOff x="4572000" y="1382482"/>
            <a:chExt cx="4032448" cy="3731680"/>
          </a:xfrm>
        </p:grpSpPr>
        <p:pic>
          <p:nvPicPr>
            <p:cNvPr id="20484" name="Picture 4" descr="Sonic hedgehog signalling in T-cell development and activation"/>
            <p:cNvPicPr>
              <a:picLocks noChangeAspect="1" noChangeArrowheads="1"/>
            </p:cNvPicPr>
            <p:nvPr/>
          </p:nvPicPr>
          <p:blipFill rotWithShape="1">
            <a:blip r:embed="rId3">
              <a:extLst>
                <a:ext uri="{28A0092B-C50C-407E-A947-70E740481C1C}">
                  <a14:useLocalDpi xmlns:a14="http://schemas.microsoft.com/office/drawing/2010/main" val="0"/>
                </a:ext>
              </a:extLst>
            </a:blip>
            <a:srcRect l="30865" b="8054"/>
            <a:stretch/>
          </p:blipFill>
          <p:spPr bwMode="auto">
            <a:xfrm>
              <a:off x="4572000" y="1382482"/>
              <a:ext cx="4032448" cy="373168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644008" y="1382482"/>
              <a:ext cx="216024" cy="246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Oval 6"/>
          <p:cNvSpPr/>
          <p:nvPr/>
        </p:nvSpPr>
        <p:spPr>
          <a:xfrm>
            <a:off x="9468544" y="-7849"/>
            <a:ext cx="717828" cy="41119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err="1" smtClean="0"/>
              <a:t>Hh</a:t>
            </a:r>
            <a:r>
              <a:rPr lang="en-GB" sz="1200" dirty="0" smtClean="0"/>
              <a:t> inhibitor</a:t>
            </a:r>
            <a:endParaRPr lang="en-GB" sz="1200" dirty="0"/>
          </a:p>
        </p:txBody>
      </p:sp>
      <p:pic>
        <p:nvPicPr>
          <p:cNvPr id="2048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727593">
            <a:off x="9525833" y="1024474"/>
            <a:ext cx="603250"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7164288" y="4960273"/>
            <a:ext cx="2157631" cy="307777"/>
          </a:xfrm>
          <a:prstGeom prst="rect">
            <a:avLst/>
          </a:prstGeom>
          <a:noFill/>
        </p:spPr>
        <p:txBody>
          <a:bodyPr wrap="square" rtlCol="0">
            <a:spAutoFit/>
          </a:bodyPr>
          <a:lstStyle/>
          <a:p>
            <a:r>
              <a:rPr lang="en-GB" sz="1400" dirty="0" smtClean="0"/>
              <a:t>Crompton, 2007</a:t>
            </a:r>
            <a:endParaRPr lang="en-GB" sz="1400" dirty="0"/>
          </a:p>
        </p:txBody>
      </p:sp>
      <p:sp>
        <p:nvSpPr>
          <p:cNvPr id="21" name="TextBox 20"/>
          <p:cNvSpPr txBox="1"/>
          <p:nvPr/>
        </p:nvSpPr>
        <p:spPr>
          <a:xfrm>
            <a:off x="323528" y="1505640"/>
            <a:ext cx="3255244" cy="4247317"/>
          </a:xfrm>
          <a:prstGeom prst="rect">
            <a:avLst/>
          </a:prstGeom>
          <a:noFill/>
        </p:spPr>
        <p:txBody>
          <a:bodyPr wrap="square" rtlCol="0">
            <a:spAutoFit/>
          </a:bodyPr>
          <a:lstStyle/>
          <a:p>
            <a:pPr marL="285750" indent="-285750">
              <a:buFont typeface="Arial" panose="020B0604020202020204" pitchFamily="34" charset="0"/>
              <a:buChar char="•"/>
            </a:pPr>
            <a:r>
              <a:rPr lang="en-GB" dirty="0" smtClean="0"/>
              <a:t>Essential in embryonic development</a:t>
            </a:r>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r>
              <a:rPr lang="en-GB" dirty="0" smtClean="0"/>
              <a:t>Can control proliferation and activate the cell cycle</a:t>
            </a:r>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r>
              <a:rPr lang="en-GB" dirty="0" smtClean="0"/>
              <a:t>Aberrant activation linked to cancer</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smtClean="0"/>
              <a:t>Regulates Bcl-2 expression</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err="1" smtClean="0"/>
              <a:t>Hh</a:t>
            </a:r>
            <a:r>
              <a:rPr lang="en-GB" dirty="0" smtClean="0"/>
              <a:t> inhibitor and Vorinostat are synergistic in pancreatic cancer</a:t>
            </a: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1690866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grpId="0" nodeType="clickEffect">
                                  <p:stCondLst>
                                    <p:cond delay="0"/>
                                  </p:stCondLst>
                                  <p:childTnLst>
                                    <p:animMotion origin="layout" path="M -2.77778E-6 -3.7037E-6 L -0.1651 0.2088 " pathEditMode="relative" rAng="0" ptsTypes="AA">
                                      <p:cBhvr>
                                        <p:cTn id="6" dur="2000" fill="hold"/>
                                        <p:tgtEl>
                                          <p:spTgt spid="7"/>
                                        </p:tgtEl>
                                        <p:attrNameLst>
                                          <p:attrName>ppt_x</p:attrName>
                                          <p:attrName>ppt_y</p:attrName>
                                        </p:attrNameLst>
                                      </p:cBhvr>
                                      <p:rCtr x="-8264" y="10440"/>
                                    </p:animMotion>
                                  </p:childTnLst>
                                </p:cTn>
                              </p:par>
                              <p:par>
                                <p:cTn id="7" presetID="56" presetClass="path" presetSubtype="0" accel="50000" decel="50000" fill="hold" nodeType="withEffect">
                                  <p:stCondLst>
                                    <p:cond delay="0"/>
                                  </p:stCondLst>
                                  <p:childTnLst>
                                    <p:animMotion origin="layout" path="M 3.61111E-6 -3.7037E-6 L -0.18108 0.21204 " pathEditMode="relative" rAng="0" ptsTypes="AA">
                                      <p:cBhvr>
                                        <p:cTn id="8" dur="2000" fill="hold"/>
                                        <p:tgtEl>
                                          <p:spTgt spid="20485"/>
                                        </p:tgtEl>
                                        <p:attrNameLst>
                                          <p:attrName>ppt_x</p:attrName>
                                          <p:attrName>ppt_y</p:attrName>
                                        </p:attrNameLst>
                                      </p:cBhvr>
                                      <p:rCtr x="-9063" y="10602"/>
                                    </p:animMotion>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par>
                                <p:cTn id="14" presetID="10" presetClass="exit" presetSubtype="0" fill="hold" grpId="1" nodeType="withEffect">
                                  <p:stCondLst>
                                    <p:cond delay="0"/>
                                  </p:stCondLst>
                                  <p:childTnLst>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20485"/>
                                        </p:tgtEl>
                                      </p:cBhvr>
                                    </p:animEffect>
                                    <p:set>
                                      <p:cBhvr>
                                        <p:cTn id="19" dur="1" fill="hold">
                                          <p:stCondLst>
                                            <p:cond delay="499"/>
                                          </p:stCondLst>
                                        </p:cTn>
                                        <p:tgtEl>
                                          <p:spTgt spid="20485"/>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20"/>
                                        </p:tgtEl>
                                      </p:cBhvr>
                                    </p:animEffect>
                                    <p:set>
                                      <p:cBhvr>
                                        <p:cTn id="22" dur="1" fill="hold">
                                          <p:stCondLst>
                                            <p:cond delay="499"/>
                                          </p:stCondLst>
                                        </p:cTn>
                                        <p:tgtEl>
                                          <p:spTgt spid="20"/>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0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GB" sz="3200" dirty="0" smtClean="0"/>
              <a:t>Vorinostat up-regulates Sonic Hedgehog Homolog (SHH)</a:t>
            </a:r>
            <a:endParaRPr lang="en-GB" sz="3200" dirty="0"/>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921" y="1132651"/>
            <a:ext cx="4136497"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ounded Rectangle 5"/>
          <p:cNvSpPr/>
          <p:nvPr/>
        </p:nvSpPr>
        <p:spPr>
          <a:xfrm>
            <a:off x="784985" y="5013176"/>
            <a:ext cx="7553471" cy="1254529"/>
          </a:xfrm>
          <a:prstGeom prst="roundRect">
            <a:avLst/>
          </a:prstGeom>
          <a:solidFill>
            <a:schemeClr val="accent4">
              <a:lumMod val="60000"/>
              <a:lumOff val="40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dirty="0" smtClean="0">
                <a:solidFill>
                  <a:schemeClr val="tx1"/>
                </a:solidFill>
              </a:rPr>
              <a:t>Vorinostat </a:t>
            </a:r>
            <a:r>
              <a:rPr lang="en-GB" b="1" dirty="0" smtClean="0">
                <a:solidFill>
                  <a:schemeClr val="tx1"/>
                </a:solidFill>
              </a:rPr>
              <a:t>up-regulates</a:t>
            </a:r>
            <a:r>
              <a:rPr lang="en-GB" dirty="0" smtClean="0">
                <a:solidFill>
                  <a:schemeClr val="tx1"/>
                </a:solidFill>
              </a:rPr>
              <a:t> both SHH protein and mRNA</a:t>
            </a:r>
          </a:p>
          <a:p>
            <a:pPr marL="285750" indent="-285750">
              <a:buFont typeface="Arial" panose="020B0604020202020204" pitchFamily="34" charset="0"/>
              <a:buChar char="•"/>
            </a:pPr>
            <a:r>
              <a:rPr lang="en-GB" dirty="0" smtClean="0">
                <a:solidFill>
                  <a:schemeClr val="tx1"/>
                </a:solidFill>
              </a:rPr>
              <a:t>SHH </a:t>
            </a:r>
            <a:r>
              <a:rPr lang="en-GB" b="1" dirty="0" smtClean="0">
                <a:solidFill>
                  <a:schemeClr val="tx1"/>
                </a:solidFill>
              </a:rPr>
              <a:t>stimulates cell cycle </a:t>
            </a:r>
            <a:r>
              <a:rPr lang="en-GB" dirty="0" smtClean="0">
                <a:solidFill>
                  <a:schemeClr val="tx1"/>
                </a:solidFill>
              </a:rPr>
              <a:t>and induces </a:t>
            </a:r>
            <a:r>
              <a:rPr lang="en-GB" b="1" dirty="0" smtClean="0">
                <a:solidFill>
                  <a:schemeClr val="tx1"/>
                </a:solidFill>
              </a:rPr>
              <a:t>proliferation</a:t>
            </a:r>
          </a:p>
          <a:p>
            <a:pPr marL="285750" indent="-285750">
              <a:buFont typeface="Arial" panose="020B0604020202020204" pitchFamily="34" charset="0"/>
              <a:buChar char="•"/>
            </a:pPr>
            <a:r>
              <a:rPr lang="en-GB" b="1" dirty="0" smtClean="0">
                <a:solidFill>
                  <a:schemeClr val="tx1"/>
                </a:solidFill>
              </a:rPr>
              <a:t>Inhibit</a:t>
            </a:r>
            <a:r>
              <a:rPr lang="en-GB" dirty="0" smtClean="0">
                <a:solidFill>
                  <a:schemeClr val="tx1"/>
                </a:solidFill>
              </a:rPr>
              <a:t> SHH with </a:t>
            </a:r>
            <a:r>
              <a:rPr lang="en-GB" dirty="0" err="1" smtClean="0">
                <a:solidFill>
                  <a:schemeClr val="tx1"/>
                </a:solidFill>
              </a:rPr>
              <a:t>Hh</a:t>
            </a:r>
            <a:r>
              <a:rPr lang="en-GB" dirty="0" smtClean="0">
                <a:solidFill>
                  <a:schemeClr val="tx1"/>
                </a:solidFill>
              </a:rPr>
              <a:t> inhibitor  (</a:t>
            </a:r>
            <a:r>
              <a:rPr lang="en-US" dirty="0" smtClean="0">
                <a:solidFill>
                  <a:schemeClr val="tx1"/>
                </a:solidFill>
              </a:rPr>
              <a:t>potent inhibitor </a:t>
            </a:r>
            <a:r>
              <a:rPr lang="en-US" dirty="0">
                <a:solidFill>
                  <a:schemeClr val="tx1"/>
                </a:solidFill>
              </a:rPr>
              <a:t>of </a:t>
            </a:r>
            <a:r>
              <a:rPr lang="en-US" dirty="0" err="1" smtClean="0">
                <a:solidFill>
                  <a:schemeClr val="tx1"/>
                </a:solidFill>
              </a:rPr>
              <a:t>Shh</a:t>
            </a:r>
            <a:r>
              <a:rPr lang="en-US" dirty="0" smtClean="0">
                <a:solidFill>
                  <a:schemeClr val="tx1"/>
                </a:solidFill>
              </a:rPr>
              <a:t> </a:t>
            </a:r>
            <a:r>
              <a:rPr lang="en-US" dirty="0" err="1" smtClean="0">
                <a:solidFill>
                  <a:schemeClr val="tx1"/>
                </a:solidFill>
              </a:rPr>
              <a:t>signalling</a:t>
            </a:r>
            <a:r>
              <a:rPr lang="en-US" dirty="0" smtClean="0">
                <a:solidFill>
                  <a:schemeClr val="tx1"/>
                </a:solidFill>
              </a:rPr>
              <a:t> which inhibits SMO </a:t>
            </a:r>
            <a:r>
              <a:rPr lang="en-US" dirty="0">
                <a:solidFill>
                  <a:schemeClr val="tx1"/>
                </a:solidFill>
              </a:rPr>
              <a:t>agonist effects </a:t>
            </a:r>
            <a:r>
              <a:rPr lang="en-US" dirty="0" smtClean="0">
                <a:solidFill>
                  <a:schemeClr val="tx1"/>
                </a:solidFill>
              </a:rPr>
              <a:t> with IC50 of 20nM</a:t>
            </a:r>
            <a:endParaRPr lang="en-GB" dirty="0">
              <a:solidFill>
                <a:schemeClr val="tx1"/>
              </a:solidFill>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2000" y="1993747"/>
            <a:ext cx="3815224" cy="2602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61001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76154" cy="972154"/>
          </a:xfrm>
          <a:prstGeom prst="rect">
            <a:avLst/>
          </a:prstGeom>
          <a:solidFill>
            <a:schemeClr val="tx2"/>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2000" dirty="0">
                <a:latin typeface="Arial"/>
                <a:cs typeface="Arial"/>
              </a:rPr>
              <a:t>OCI-AML3 cells treated with drug combinations – Day 28 </a:t>
            </a:r>
            <a:r>
              <a:rPr lang="en-US" sz="2000" dirty="0" smtClean="0">
                <a:latin typeface="Arial"/>
                <a:cs typeface="Arial"/>
              </a:rPr>
              <a:t>visualization</a:t>
            </a:r>
            <a:endParaRPr lang="en-US" sz="2000" dirty="0">
              <a:latin typeface="Arial"/>
              <a:cs typeface="Arial"/>
            </a:endParaRPr>
          </a:p>
        </p:txBody>
      </p:sp>
      <p:grpSp>
        <p:nvGrpSpPr>
          <p:cNvPr id="3" name="Group 2"/>
          <p:cNvGrpSpPr/>
          <p:nvPr/>
        </p:nvGrpSpPr>
        <p:grpSpPr>
          <a:xfrm>
            <a:off x="1759036" y="1203242"/>
            <a:ext cx="2918320" cy="1484741"/>
            <a:chOff x="1206424" y="1203242"/>
            <a:chExt cx="2918320" cy="1484741"/>
          </a:xfrm>
        </p:grpSpPr>
        <p:sp>
          <p:nvSpPr>
            <p:cNvPr id="4" name="TextBox 3"/>
            <p:cNvSpPr txBox="1"/>
            <p:nvPr/>
          </p:nvSpPr>
          <p:spPr>
            <a:xfrm>
              <a:off x="1309316" y="1203242"/>
              <a:ext cx="1198390" cy="369332"/>
            </a:xfrm>
            <a:prstGeom prst="rect">
              <a:avLst/>
            </a:prstGeom>
            <a:noFill/>
          </p:spPr>
          <p:txBody>
            <a:bodyPr wrap="none" rtlCol="0">
              <a:spAutoFit/>
            </a:bodyPr>
            <a:lstStyle/>
            <a:p>
              <a:r>
                <a:rPr lang="en-US" dirty="0" smtClean="0">
                  <a:latin typeface="Arial"/>
                  <a:cs typeface="Arial"/>
                </a:rPr>
                <a:t>Untreated</a:t>
              </a:r>
            </a:p>
          </p:txBody>
        </p:sp>
        <p:sp>
          <p:nvSpPr>
            <p:cNvPr id="7" name="TextBox 6"/>
            <p:cNvSpPr txBox="1"/>
            <p:nvPr/>
          </p:nvSpPr>
          <p:spPr>
            <a:xfrm>
              <a:off x="3014660" y="1203242"/>
              <a:ext cx="877163" cy="369332"/>
            </a:xfrm>
            <a:prstGeom prst="rect">
              <a:avLst/>
            </a:prstGeom>
            <a:noFill/>
          </p:spPr>
          <p:txBody>
            <a:bodyPr wrap="none" rtlCol="0">
              <a:spAutoFit/>
            </a:bodyPr>
            <a:lstStyle/>
            <a:p>
              <a:r>
                <a:rPr lang="en-US" dirty="0" smtClean="0">
                  <a:latin typeface="Arial"/>
                  <a:cs typeface="Arial"/>
                </a:rPr>
                <a:t>DMSO</a:t>
              </a:r>
              <a:endParaRPr lang="en-US" dirty="0">
                <a:latin typeface="Arial"/>
                <a:cs typeface="Arial"/>
              </a:endParaRPr>
            </a:p>
          </p:txBody>
        </p:sp>
        <p:pic>
          <p:nvPicPr>
            <p:cNvPr id="2" name="Picture 1" descr="JAC20150430095500.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2704" y="1607983"/>
              <a:ext cx="1238355" cy="1080000"/>
            </a:xfrm>
            <a:prstGeom prst="rect">
              <a:avLst/>
            </a:prstGeom>
          </p:spPr>
        </p:pic>
        <p:pic>
          <p:nvPicPr>
            <p:cNvPr id="5" name="Picture 4" descr="JAC20150430102443.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74417" y="1607983"/>
              <a:ext cx="1238355" cy="1080000"/>
            </a:xfrm>
            <a:prstGeom prst="rect">
              <a:avLst/>
            </a:prstGeom>
          </p:spPr>
        </p:pic>
        <p:sp>
          <p:nvSpPr>
            <p:cNvPr id="80" name="TextBox 79"/>
            <p:cNvSpPr txBox="1"/>
            <p:nvPr/>
          </p:nvSpPr>
          <p:spPr>
            <a:xfrm>
              <a:off x="1206424" y="1635074"/>
              <a:ext cx="1397254" cy="338554"/>
            </a:xfrm>
            <a:prstGeom prst="rect">
              <a:avLst/>
            </a:prstGeom>
            <a:noFill/>
          </p:spPr>
          <p:txBody>
            <a:bodyPr wrap="square" rtlCol="0">
              <a:spAutoFit/>
            </a:bodyPr>
            <a:lstStyle/>
            <a:p>
              <a:pPr algn="ctr"/>
              <a:r>
                <a:rPr lang="en-US" sz="1600" dirty="0" smtClean="0">
                  <a:solidFill>
                    <a:schemeClr val="bg1"/>
                  </a:solidFill>
                  <a:latin typeface="Arial"/>
                  <a:cs typeface="Arial"/>
                </a:rPr>
                <a:t>D31</a:t>
              </a:r>
              <a:endParaRPr lang="en-US" sz="1600" dirty="0">
                <a:solidFill>
                  <a:schemeClr val="bg1"/>
                </a:solidFill>
                <a:latin typeface="Arial"/>
                <a:cs typeface="Arial"/>
              </a:endParaRPr>
            </a:p>
          </p:txBody>
        </p:sp>
        <p:sp>
          <p:nvSpPr>
            <p:cNvPr id="83" name="TextBox 82"/>
            <p:cNvSpPr txBox="1"/>
            <p:nvPr/>
          </p:nvSpPr>
          <p:spPr>
            <a:xfrm>
              <a:off x="2727490" y="1635074"/>
              <a:ext cx="1397254" cy="338554"/>
            </a:xfrm>
            <a:prstGeom prst="rect">
              <a:avLst/>
            </a:prstGeom>
            <a:noFill/>
          </p:spPr>
          <p:txBody>
            <a:bodyPr wrap="square" rtlCol="0">
              <a:spAutoFit/>
            </a:bodyPr>
            <a:lstStyle/>
            <a:p>
              <a:pPr algn="ctr"/>
              <a:r>
                <a:rPr lang="en-US" sz="1600" dirty="0" smtClean="0">
                  <a:solidFill>
                    <a:schemeClr val="bg1"/>
                  </a:solidFill>
                  <a:latin typeface="Arial"/>
                  <a:cs typeface="Arial"/>
                </a:rPr>
                <a:t>D29.5</a:t>
              </a:r>
              <a:endParaRPr lang="en-US" sz="1600" dirty="0">
                <a:solidFill>
                  <a:schemeClr val="bg1"/>
                </a:solidFill>
                <a:latin typeface="Arial"/>
                <a:cs typeface="Arial"/>
              </a:endParaRPr>
            </a:p>
          </p:txBody>
        </p:sp>
      </p:grpSp>
      <p:sp>
        <p:nvSpPr>
          <p:cNvPr id="77" name="TextBox 76"/>
          <p:cNvSpPr txBox="1"/>
          <p:nvPr/>
        </p:nvSpPr>
        <p:spPr>
          <a:xfrm>
            <a:off x="6806416" y="5834682"/>
            <a:ext cx="1972728" cy="338554"/>
          </a:xfrm>
          <a:prstGeom prst="rect">
            <a:avLst/>
          </a:prstGeom>
          <a:noFill/>
        </p:spPr>
        <p:txBody>
          <a:bodyPr wrap="square" rtlCol="0">
            <a:spAutoFit/>
          </a:bodyPr>
          <a:lstStyle/>
          <a:p>
            <a:pPr algn="ctr"/>
            <a:r>
              <a:rPr lang="en-US" sz="1600" dirty="0" smtClean="0">
                <a:solidFill>
                  <a:schemeClr val="bg1"/>
                </a:solidFill>
                <a:latin typeface="Arial"/>
                <a:cs typeface="Arial"/>
              </a:rPr>
              <a:t>2.5 x 10</a:t>
            </a:r>
            <a:r>
              <a:rPr lang="en-US" sz="1600" baseline="30000" dirty="0" smtClean="0">
                <a:solidFill>
                  <a:schemeClr val="bg1"/>
                </a:solidFill>
                <a:latin typeface="Arial"/>
                <a:cs typeface="Arial"/>
              </a:rPr>
              <a:t>4</a:t>
            </a:r>
            <a:endParaRPr lang="en-US" sz="1600" dirty="0">
              <a:solidFill>
                <a:schemeClr val="bg1"/>
              </a:solidFill>
              <a:latin typeface="Arial"/>
              <a:cs typeface="Arial"/>
            </a:endParaRPr>
          </a:p>
        </p:txBody>
      </p:sp>
      <p:sp>
        <p:nvSpPr>
          <p:cNvPr id="89" name="TextBox 88"/>
          <p:cNvSpPr txBox="1"/>
          <p:nvPr/>
        </p:nvSpPr>
        <p:spPr>
          <a:xfrm>
            <a:off x="6766137" y="5817805"/>
            <a:ext cx="1972728" cy="338554"/>
          </a:xfrm>
          <a:prstGeom prst="rect">
            <a:avLst/>
          </a:prstGeom>
          <a:noFill/>
        </p:spPr>
        <p:txBody>
          <a:bodyPr wrap="square" rtlCol="0">
            <a:spAutoFit/>
          </a:bodyPr>
          <a:lstStyle/>
          <a:p>
            <a:pPr algn="ctr"/>
            <a:r>
              <a:rPr lang="en-US" sz="1600" dirty="0">
                <a:solidFill>
                  <a:schemeClr val="bg1"/>
                </a:solidFill>
                <a:latin typeface="Arial"/>
                <a:cs typeface="Arial"/>
              </a:rPr>
              <a:t>1</a:t>
            </a:r>
            <a:r>
              <a:rPr lang="en-US" sz="1600" dirty="0" smtClean="0">
                <a:solidFill>
                  <a:schemeClr val="bg1"/>
                </a:solidFill>
                <a:latin typeface="Arial"/>
                <a:cs typeface="Arial"/>
              </a:rPr>
              <a:t> x 10</a:t>
            </a:r>
            <a:r>
              <a:rPr lang="en-US" sz="1600" baseline="30000" dirty="0" smtClean="0">
                <a:solidFill>
                  <a:schemeClr val="bg1"/>
                </a:solidFill>
                <a:latin typeface="Arial"/>
                <a:cs typeface="Arial"/>
              </a:rPr>
              <a:t>5</a:t>
            </a:r>
            <a:endParaRPr lang="en-US" sz="1600" dirty="0">
              <a:solidFill>
                <a:schemeClr val="bg1"/>
              </a:solidFill>
              <a:latin typeface="Arial"/>
              <a:cs typeface="Arial"/>
            </a:endParaRPr>
          </a:p>
        </p:txBody>
      </p:sp>
      <p:sp>
        <p:nvSpPr>
          <p:cNvPr id="93" name="TextBox 92"/>
          <p:cNvSpPr txBox="1"/>
          <p:nvPr/>
        </p:nvSpPr>
        <p:spPr>
          <a:xfrm>
            <a:off x="6816936" y="5834682"/>
            <a:ext cx="1972728" cy="338554"/>
          </a:xfrm>
          <a:prstGeom prst="rect">
            <a:avLst/>
          </a:prstGeom>
          <a:noFill/>
        </p:spPr>
        <p:txBody>
          <a:bodyPr wrap="square" rtlCol="0">
            <a:spAutoFit/>
          </a:bodyPr>
          <a:lstStyle/>
          <a:p>
            <a:pPr algn="ctr"/>
            <a:r>
              <a:rPr lang="en-US" sz="1600" dirty="0" smtClean="0">
                <a:solidFill>
                  <a:schemeClr val="bg1"/>
                </a:solidFill>
                <a:latin typeface="Arial"/>
                <a:cs typeface="Arial"/>
              </a:rPr>
              <a:t>3 x 10</a:t>
            </a:r>
            <a:r>
              <a:rPr lang="en-US" sz="1600" baseline="30000" dirty="0" smtClean="0">
                <a:solidFill>
                  <a:schemeClr val="bg1"/>
                </a:solidFill>
                <a:latin typeface="Arial"/>
                <a:cs typeface="Arial"/>
              </a:rPr>
              <a:t>5</a:t>
            </a:r>
            <a:endParaRPr lang="en-US" sz="1600" dirty="0">
              <a:solidFill>
                <a:schemeClr val="bg1"/>
              </a:solidFill>
              <a:latin typeface="Arial"/>
              <a:cs typeface="Arial"/>
            </a:endParaRPr>
          </a:p>
        </p:txBody>
      </p:sp>
      <p:sp>
        <p:nvSpPr>
          <p:cNvPr id="97" name="TextBox 96"/>
          <p:cNvSpPr txBox="1"/>
          <p:nvPr/>
        </p:nvSpPr>
        <p:spPr>
          <a:xfrm>
            <a:off x="6820201" y="5834738"/>
            <a:ext cx="1972728" cy="338554"/>
          </a:xfrm>
          <a:prstGeom prst="rect">
            <a:avLst/>
          </a:prstGeom>
          <a:noFill/>
        </p:spPr>
        <p:txBody>
          <a:bodyPr wrap="square" rtlCol="0">
            <a:spAutoFit/>
          </a:bodyPr>
          <a:lstStyle/>
          <a:p>
            <a:pPr algn="ctr"/>
            <a:r>
              <a:rPr lang="en-US" sz="1600" dirty="0">
                <a:solidFill>
                  <a:schemeClr val="bg1"/>
                </a:solidFill>
                <a:latin typeface="Arial"/>
                <a:cs typeface="Arial"/>
              </a:rPr>
              <a:t>1</a:t>
            </a:r>
            <a:r>
              <a:rPr lang="en-US" sz="1600" dirty="0" smtClean="0">
                <a:solidFill>
                  <a:schemeClr val="bg1"/>
                </a:solidFill>
                <a:latin typeface="Arial"/>
                <a:cs typeface="Arial"/>
              </a:rPr>
              <a:t> x 10</a:t>
            </a:r>
            <a:r>
              <a:rPr lang="en-US" sz="1600" baseline="30000" dirty="0">
                <a:solidFill>
                  <a:schemeClr val="bg1"/>
                </a:solidFill>
                <a:latin typeface="Arial"/>
                <a:cs typeface="Arial"/>
              </a:rPr>
              <a:t>5</a:t>
            </a:r>
            <a:endParaRPr lang="en-US" sz="1600" dirty="0">
              <a:solidFill>
                <a:schemeClr val="bg1"/>
              </a:solidFill>
              <a:latin typeface="Arial"/>
              <a:cs typeface="Arial"/>
            </a:endParaRPr>
          </a:p>
        </p:txBody>
      </p:sp>
      <p:sp>
        <p:nvSpPr>
          <p:cNvPr id="102" name="TextBox 101"/>
          <p:cNvSpPr txBox="1"/>
          <p:nvPr/>
        </p:nvSpPr>
        <p:spPr>
          <a:xfrm>
            <a:off x="6820201" y="5846913"/>
            <a:ext cx="1972728" cy="338554"/>
          </a:xfrm>
          <a:prstGeom prst="rect">
            <a:avLst/>
          </a:prstGeom>
          <a:noFill/>
        </p:spPr>
        <p:txBody>
          <a:bodyPr wrap="square" rtlCol="0">
            <a:spAutoFit/>
          </a:bodyPr>
          <a:lstStyle/>
          <a:p>
            <a:pPr algn="ctr"/>
            <a:r>
              <a:rPr lang="en-US" sz="1600" dirty="0" smtClean="0">
                <a:solidFill>
                  <a:schemeClr val="bg1"/>
                </a:solidFill>
                <a:latin typeface="Arial"/>
                <a:cs typeface="Arial"/>
              </a:rPr>
              <a:t>1.5 x 10</a:t>
            </a:r>
            <a:r>
              <a:rPr lang="en-US" sz="1600" baseline="30000" dirty="0" smtClean="0">
                <a:solidFill>
                  <a:schemeClr val="bg1"/>
                </a:solidFill>
                <a:latin typeface="Arial"/>
                <a:cs typeface="Arial"/>
              </a:rPr>
              <a:t>6</a:t>
            </a:r>
            <a:endParaRPr lang="en-US" sz="1600" dirty="0">
              <a:solidFill>
                <a:schemeClr val="bg1"/>
              </a:solidFill>
              <a:latin typeface="Arial"/>
              <a:cs typeface="Arial"/>
            </a:endParaRPr>
          </a:p>
        </p:txBody>
      </p:sp>
      <p:sp>
        <p:nvSpPr>
          <p:cNvPr id="116" name="TextBox 115"/>
          <p:cNvSpPr txBox="1"/>
          <p:nvPr/>
        </p:nvSpPr>
        <p:spPr>
          <a:xfrm>
            <a:off x="7769986" y="5827314"/>
            <a:ext cx="1056811" cy="338554"/>
          </a:xfrm>
          <a:prstGeom prst="rect">
            <a:avLst/>
          </a:prstGeom>
          <a:noFill/>
        </p:spPr>
        <p:txBody>
          <a:bodyPr wrap="square" rtlCol="0">
            <a:spAutoFit/>
          </a:bodyPr>
          <a:lstStyle/>
          <a:p>
            <a:pPr algn="ctr"/>
            <a:r>
              <a:rPr lang="en-US" sz="1600" dirty="0" smtClean="0">
                <a:solidFill>
                  <a:schemeClr val="bg1"/>
                </a:solidFill>
                <a:latin typeface="Arial"/>
                <a:cs typeface="Arial"/>
              </a:rPr>
              <a:t>D39</a:t>
            </a:r>
            <a:endParaRPr lang="en-US" sz="1600" dirty="0">
              <a:solidFill>
                <a:schemeClr val="bg1"/>
              </a:solidFill>
              <a:latin typeface="Arial"/>
              <a:cs typeface="Arial"/>
            </a:endParaRPr>
          </a:p>
        </p:txBody>
      </p:sp>
      <p:grpSp>
        <p:nvGrpSpPr>
          <p:cNvPr id="16" name="Group 15"/>
          <p:cNvGrpSpPr/>
          <p:nvPr/>
        </p:nvGrpSpPr>
        <p:grpSpPr>
          <a:xfrm>
            <a:off x="3279666" y="3009991"/>
            <a:ext cx="1435526" cy="1484741"/>
            <a:chOff x="3605551" y="3009991"/>
            <a:chExt cx="1435526" cy="1484741"/>
          </a:xfrm>
        </p:grpSpPr>
        <p:sp>
          <p:nvSpPr>
            <p:cNvPr id="72" name="TextBox 71"/>
            <p:cNvSpPr txBox="1"/>
            <p:nvPr/>
          </p:nvSpPr>
          <p:spPr>
            <a:xfrm>
              <a:off x="3689425" y="3009991"/>
              <a:ext cx="1351652" cy="369332"/>
            </a:xfrm>
            <a:prstGeom prst="rect">
              <a:avLst/>
            </a:prstGeom>
            <a:noFill/>
          </p:spPr>
          <p:txBody>
            <a:bodyPr wrap="none" rtlCol="0">
              <a:spAutoFit/>
            </a:bodyPr>
            <a:lstStyle/>
            <a:p>
              <a:r>
                <a:rPr lang="en-US" dirty="0" err="1" smtClean="0">
                  <a:latin typeface="Arial"/>
                  <a:cs typeface="Arial"/>
                </a:rPr>
                <a:t>Hh</a:t>
              </a:r>
              <a:r>
                <a:rPr lang="en-US" dirty="0" smtClean="0">
                  <a:latin typeface="Arial"/>
                  <a:cs typeface="Arial"/>
                </a:rPr>
                <a:t> inhibitor</a:t>
              </a:r>
              <a:endParaRPr lang="en-US" dirty="0">
                <a:latin typeface="Arial"/>
                <a:cs typeface="Arial"/>
              </a:endParaRPr>
            </a:p>
          </p:txBody>
        </p:sp>
        <p:pic>
          <p:nvPicPr>
            <p:cNvPr id="105" name="Picture 104" descr="JAC20150430115936.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29498" y="3414732"/>
              <a:ext cx="1238353" cy="1080000"/>
            </a:xfrm>
            <a:prstGeom prst="rect">
              <a:avLst/>
            </a:prstGeom>
          </p:spPr>
        </p:pic>
        <p:sp>
          <p:nvSpPr>
            <p:cNvPr id="115" name="TextBox 114"/>
            <p:cNvSpPr txBox="1"/>
            <p:nvPr/>
          </p:nvSpPr>
          <p:spPr>
            <a:xfrm>
              <a:off x="3605551" y="3441823"/>
              <a:ext cx="1397254" cy="338554"/>
            </a:xfrm>
            <a:prstGeom prst="rect">
              <a:avLst/>
            </a:prstGeom>
            <a:noFill/>
          </p:spPr>
          <p:txBody>
            <a:bodyPr wrap="square" rtlCol="0">
              <a:spAutoFit/>
            </a:bodyPr>
            <a:lstStyle/>
            <a:p>
              <a:pPr algn="ctr"/>
              <a:r>
                <a:rPr lang="en-US" sz="1600" dirty="0" smtClean="0">
                  <a:solidFill>
                    <a:schemeClr val="bg1"/>
                  </a:solidFill>
                  <a:latin typeface="Arial"/>
                  <a:cs typeface="Arial"/>
                </a:rPr>
                <a:t>D31</a:t>
              </a:r>
              <a:endParaRPr lang="en-US" sz="1600" dirty="0">
                <a:solidFill>
                  <a:schemeClr val="bg1"/>
                </a:solidFill>
                <a:latin typeface="Arial"/>
                <a:cs typeface="Arial"/>
              </a:endParaRPr>
            </a:p>
          </p:txBody>
        </p:sp>
      </p:grpSp>
      <p:grpSp>
        <p:nvGrpSpPr>
          <p:cNvPr id="12" name="Group 11"/>
          <p:cNvGrpSpPr/>
          <p:nvPr/>
        </p:nvGrpSpPr>
        <p:grpSpPr>
          <a:xfrm>
            <a:off x="244582" y="3009991"/>
            <a:ext cx="1397254" cy="1484741"/>
            <a:chOff x="538504" y="3009991"/>
            <a:chExt cx="1397254" cy="1484741"/>
          </a:xfrm>
        </p:grpSpPr>
        <p:sp>
          <p:nvSpPr>
            <p:cNvPr id="13" name="TextBox 12"/>
            <p:cNvSpPr txBox="1"/>
            <p:nvPr/>
          </p:nvSpPr>
          <p:spPr>
            <a:xfrm>
              <a:off x="611048" y="3009991"/>
              <a:ext cx="1275372" cy="369332"/>
            </a:xfrm>
            <a:prstGeom prst="rect">
              <a:avLst/>
            </a:prstGeom>
            <a:noFill/>
          </p:spPr>
          <p:txBody>
            <a:bodyPr wrap="none" rtlCol="0">
              <a:spAutoFit/>
            </a:bodyPr>
            <a:lstStyle/>
            <a:p>
              <a:r>
                <a:rPr lang="en-US" dirty="0" err="1">
                  <a:latin typeface="Arial"/>
                  <a:cs typeface="Arial"/>
                </a:rPr>
                <a:t>Decitabine</a:t>
              </a:r>
              <a:endParaRPr lang="en-US" dirty="0">
                <a:latin typeface="Arial"/>
                <a:cs typeface="Arial"/>
              </a:endParaRPr>
            </a:p>
          </p:txBody>
        </p:sp>
        <p:pic>
          <p:nvPicPr>
            <p:cNvPr id="8" name="Picture 7" descr="JAC20150430104552.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1945" y="3414732"/>
              <a:ext cx="1238355" cy="1080000"/>
            </a:xfrm>
            <a:prstGeom prst="rect">
              <a:avLst/>
            </a:prstGeom>
          </p:spPr>
        </p:pic>
        <p:sp>
          <p:nvSpPr>
            <p:cNvPr id="119" name="TextBox 118"/>
            <p:cNvSpPr txBox="1"/>
            <p:nvPr/>
          </p:nvSpPr>
          <p:spPr>
            <a:xfrm>
              <a:off x="538504" y="3441823"/>
              <a:ext cx="1397254" cy="338554"/>
            </a:xfrm>
            <a:prstGeom prst="rect">
              <a:avLst/>
            </a:prstGeom>
            <a:noFill/>
          </p:spPr>
          <p:txBody>
            <a:bodyPr wrap="square" rtlCol="0">
              <a:spAutoFit/>
            </a:bodyPr>
            <a:lstStyle/>
            <a:p>
              <a:pPr algn="ctr"/>
              <a:r>
                <a:rPr lang="en-US" sz="1600" dirty="0" smtClean="0">
                  <a:solidFill>
                    <a:schemeClr val="bg1"/>
                  </a:solidFill>
                  <a:latin typeface="Arial"/>
                  <a:cs typeface="Arial"/>
                </a:rPr>
                <a:t>D32</a:t>
              </a:r>
              <a:endParaRPr lang="en-US" sz="1600" dirty="0">
                <a:solidFill>
                  <a:schemeClr val="bg1"/>
                </a:solidFill>
                <a:latin typeface="Arial"/>
                <a:cs typeface="Arial"/>
              </a:endParaRPr>
            </a:p>
          </p:txBody>
        </p:sp>
      </p:grpSp>
      <p:grpSp>
        <p:nvGrpSpPr>
          <p:cNvPr id="15" name="Group 14"/>
          <p:cNvGrpSpPr/>
          <p:nvPr/>
        </p:nvGrpSpPr>
        <p:grpSpPr>
          <a:xfrm>
            <a:off x="1762124" y="3009991"/>
            <a:ext cx="1397254" cy="1484741"/>
            <a:chOff x="2098248" y="3009991"/>
            <a:chExt cx="1397254" cy="1484741"/>
          </a:xfrm>
        </p:grpSpPr>
        <p:sp>
          <p:nvSpPr>
            <p:cNvPr id="14" name="TextBox 13"/>
            <p:cNvSpPr txBox="1"/>
            <p:nvPr/>
          </p:nvSpPr>
          <p:spPr>
            <a:xfrm>
              <a:off x="2197426" y="3009991"/>
              <a:ext cx="1224063" cy="369332"/>
            </a:xfrm>
            <a:prstGeom prst="rect">
              <a:avLst/>
            </a:prstGeom>
            <a:noFill/>
          </p:spPr>
          <p:txBody>
            <a:bodyPr wrap="none" rtlCol="0">
              <a:spAutoFit/>
            </a:bodyPr>
            <a:lstStyle/>
            <a:p>
              <a:r>
                <a:rPr lang="en-US" dirty="0" err="1" smtClean="0">
                  <a:latin typeface="Arial"/>
                  <a:cs typeface="Arial"/>
                </a:rPr>
                <a:t>Vorinostat</a:t>
              </a:r>
              <a:endParaRPr lang="en-US" dirty="0">
                <a:latin typeface="Arial"/>
                <a:cs typeface="Arial"/>
              </a:endParaRPr>
            </a:p>
          </p:txBody>
        </p:sp>
        <p:pic>
          <p:nvPicPr>
            <p:cNvPr id="11" name="Picture 10" descr="JAC20150430110928.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13658" y="3414732"/>
              <a:ext cx="1238355" cy="1080000"/>
            </a:xfrm>
            <a:prstGeom prst="rect">
              <a:avLst/>
            </a:prstGeom>
          </p:spPr>
        </p:pic>
        <p:sp>
          <p:nvSpPr>
            <p:cNvPr id="120" name="TextBox 119"/>
            <p:cNvSpPr txBox="1"/>
            <p:nvPr/>
          </p:nvSpPr>
          <p:spPr>
            <a:xfrm>
              <a:off x="2098248" y="3414732"/>
              <a:ext cx="1397254" cy="338554"/>
            </a:xfrm>
            <a:prstGeom prst="rect">
              <a:avLst/>
            </a:prstGeom>
            <a:noFill/>
          </p:spPr>
          <p:txBody>
            <a:bodyPr wrap="square" rtlCol="0">
              <a:spAutoFit/>
            </a:bodyPr>
            <a:lstStyle/>
            <a:p>
              <a:pPr algn="ctr"/>
              <a:r>
                <a:rPr lang="en-US" sz="1600" dirty="0" smtClean="0">
                  <a:solidFill>
                    <a:schemeClr val="bg1"/>
                  </a:solidFill>
                  <a:latin typeface="Arial"/>
                  <a:cs typeface="Arial"/>
                </a:rPr>
                <a:t>D30</a:t>
              </a:r>
              <a:endParaRPr lang="en-US" sz="1600" dirty="0">
                <a:solidFill>
                  <a:schemeClr val="bg1"/>
                </a:solidFill>
                <a:latin typeface="Arial"/>
                <a:cs typeface="Arial"/>
              </a:endParaRPr>
            </a:p>
          </p:txBody>
        </p:sp>
      </p:grpSp>
      <p:grpSp>
        <p:nvGrpSpPr>
          <p:cNvPr id="10" name="Group 9"/>
          <p:cNvGrpSpPr/>
          <p:nvPr/>
        </p:nvGrpSpPr>
        <p:grpSpPr>
          <a:xfrm>
            <a:off x="824477" y="4840299"/>
            <a:ext cx="1455451" cy="1771828"/>
            <a:chOff x="1934849" y="4816740"/>
            <a:chExt cx="1455451" cy="1771828"/>
          </a:xfrm>
        </p:grpSpPr>
        <p:sp>
          <p:nvSpPr>
            <p:cNvPr id="121" name="TextBox 120"/>
            <p:cNvSpPr txBox="1"/>
            <p:nvPr/>
          </p:nvSpPr>
          <p:spPr>
            <a:xfrm>
              <a:off x="1934849" y="4816740"/>
              <a:ext cx="1455451" cy="646331"/>
            </a:xfrm>
            <a:prstGeom prst="rect">
              <a:avLst/>
            </a:prstGeom>
            <a:noFill/>
          </p:spPr>
          <p:txBody>
            <a:bodyPr wrap="square" rtlCol="0">
              <a:spAutoFit/>
            </a:bodyPr>
            <a:lstStyle/>
            <a:p>
              <a:pPr algn="ctr"/>
              <a:r>
                <a:rPr lang="en-US" dirty="0" err="1" smtClean="0">
                  <a:latin typeface="Arial"/>
                  <a:cs typeface="Arial"/>
                </a:rPr>
                <a:t>Vorinostat</a:t>
              </a:r>
              <a:r>
                <a:rPr lang="en-US" dirty="0" smtClean="0">
                  <a:latin typeface="Arial"/>
                  <a:cs typeface="Arial"/>
                </a:rPr>
                <a:t> + </a:t>
              </a:r>
              <a:r>
                <a:rPr lang="en-US" dirty="0" err="1" smtClean="0">
                  <a:latin typeface="Arial"/>
                  <a:cs typeface="Arial"/>
                </a:rPr>
                <a:t>Hh</a:t>
              </a:r>
              <a:r>
                <a:rPr lang="en-US" dirty="0" smtClean="0">
                  <a:latin typeface="Arial"/>
                  <a:cs typeface="Arial"/>
                </a:rPr>
                <a:t> inhibitor</a:t>
              </a:r>
            </a:p>
          </p:txBody>
        </p:sp>
        <p:pic>
          <p:nvPicPr>
            <p:cNvPr id="134" name="Picture 133" descr="KBM20150430131350.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43398" y="5508568"/>
              <a:ext cx="1238353" cy="1080000"/>
            </a:xfrm>
            <a:prstGeom prst="rect">
              <a:avLst/>
            </a:prstGeom>
          </p:spPr>
        </p:pic>
        <p:sp>
          <p:nvSpPr>
            <p:cNvPr id="138" name="TextBox 137"/>
            <p:cNvSpPr txBox="1"/>
            <p:nvPr/>
          </p:nvSpPr>
          <p:spPr>
            <a:xfrm>
              <a:off x="1963947" y="5570679"/>
              <a:ext cx="1397254" cy="338554"/>
            </a:xfrm>
            <a:prstGeom prst="rect">
              <a:avLst/>
            </a:prstGeom>
            <a:noFill/>
          </p:spPr>
          <p:txBody>
            <a:bodyPr wrap="square" rtlCol="0">
              <a:spAutoFit/>
            </a:bodyPr>
            <a:lstStyle/>
            <a:p>
              <a:pPr algn="ctr"/>
              <a:r>
                <a:rPr lang="en-US" sz="1600" dirty="0" smtClean="0">
                  <a:solidFill>
                    <a:schemeClr val="bg1"/>
                  </a:solidFill>
                  <a:latin typeface="Arial"/>
                  <a:cs typeface="Arial"/>
                </a:rPr>
                <a:t>D36</a:t>
              </a:r>
              <a:endParaRPr lang="en-US" sz="1600" dirty="0">
                <a:solidFill>
                  <a:schemeClr val="bg1"/>
                </a:solidFill>
                <a:latin typeface="Arial"/>
                <a:cs typeface="Arial"/>
              </a:endParaRPr>
            </a:p>
          </p:txBody>
        </p:sp>
      </p:grpSp>
      <p:sp>
        <p:nvSpPr>
          <p:cNvPr id="52" name="TextBox 51"/>
          <p:cNvSpPr txBox="1"/>
          <p:nvPr/>
        </p:nvSpPr>
        <p:spPr>
          <a:xfrm>
            <a:off x="5265373" y="3127579"/>
            <a:ext cx="3910781" cy="2862322"/>
          </a:xfrm>
          <a:prstGeom prst="rect">
            <a:avLst/>
          </a:prstGeom>
          <a:noFill/>
        </p:spPr>
        <p:txBody>
          <a:bodyPr wrap="square" rtlCol="0">
            <a:spAutoFit/>
          </a:bodyPr>
          <a:lstStyle/>
          <a:p>
            <a:pPr marL="285750" indent="-285750">
              <a:buFont typeface="Arial"/>
              <a:buChar char="•"/>
            </a:pPr>
            <a:r>
              <a:rPr lang="en-US" dirty="0" smtClean="0">
                <a:latin typeface="Arial"/>
                <a:cs typeface="Arial"/>
              </a:rPr>
              <a:t>Modest extension of survival with single agents</a:t>
            </a:r>
          </a:p>
          <a:p>
            <a:pPr marL="285750" indent="-285750">
              <a:buFont typeface="Arial"/>
              <a:buChar char="•"/>
            </a:pPr>
            <a:endParaRPr lang="en-US" dirty="0">
              <a:latin typeface="Arial"/>
              <a:cs typeface="Arial"/>
            </a:endParaRPr>
          </a:p>
          <a:p>
            <a:pPr marL="285750" indent="-285750">
              <a:buFont typeface="Arial"/>
              <a:buChar char="•"/>
            </a:pPr>
            <a:endParaRPr lang="en-US" dirty="0" smtClean="0">
              <a:latin typeface="Arial"/>
              <a:cs typeface="Arial"/>
            </a:endParaRPr>
          </a:p>
          <a:p>
            <a:pPr marL="285750" indent="-285750">
              <a:buFont typeface="Arial"/>
              <a:buChar char="•"/>
            </a:pPr>
            <a:endParaRPr lang="en-US" dirty="0">
              <a:latin typeface="Arial"/>
              <a:cs typeface="Arial"/>
            </a:endParaRPr>
          </a:p>
          <a:p>
            <a:pPr marL="285750" indent="-285750">
              <a:buFont typeface="Arial"/>
              <a:buChar char="•"/>
            </a:pPr>
            <a:endParaRPr lang="en-US" dirty="0" smtClean="0">
              <a:latin typeface="Arial"/>
              <a:cs typeface="Arial"/>
            </a:endParaRPr>
          </a:p>
          <a:p>
            <a:pPr marL="285750" indent="-285750">
              <a:buFont typeface="Arial"/>
              <a:buChar char="•"/>
            </a:pPr>
            <a:endParaRPr lang="en-US" dirty="0" smtClean="0">
              <a:latin typeface="Arial"/>
              <a:cs typeface="Arial"/>
            </a:endParaRPr>
          </a:p>
          <a:p>
            <a:pPr marL="285750" indent="-285750">
              <a:buFont typeface="Arial"/>
              <a:buChar char="•"/>
            </a:pPr>
            <a:endParaRPr lang="en-US" dirty="0">
              <a:latin typeface="Arial"/>
              <a:cs typeface="Arial"/>
            </a:endParaRPr>
          </a:p>
          <a:p>
            <a:pPr marL="285750" indent="-285750">
              <a:buFont typeface="Arial"/>
              <a:buChar char="•"/>
            </a:pPr>
            <a:r>
              <a:rPr lang="en-US" dirty="0" smtClean="0">
                <a:latin typeface="Arial"/>
                <a:cs typeface="Arial"/>
              </a:rPr>
              <a:t>Vorinostat + </a:t>
            </a:r>
            <a:r>
              <a:rPr lang="en-US" dirty="0" err="1" smtClean="0">
                <a:latin typeface="Arial"/>
                <a:cs typeface="Arial"/>
              </a:rPr>
              <a:t>Hh</a:t>
            </a:r>
            <a:r>
              <a:rPr lang="en-US" dirty="0" smtClean="0">
                <a:latin typeface="Arial"/>
                <a:cs typeface="Arial"/>
              </a:rPr>
              <a:t> inhibitor combination increases survival</a:t>
            </a:r>
            <a:endParaRPr lang="en-US" dirty="0">
              <a:latin typeface="Arial"/>
              <a:cs typeface="Arial"/>
            </a:endParaRPr>
          </a:p>
        </p:txBody>
      </p:sp>
    </p:spTree>
    <p:extLst>
      <p:ext uri="{BB962C8B-B14F-4D97-AF65-F5344CB8AC3E}">
        <p14:creationId xmlns:p14="http://schemas.microsoft.com/office/powerpoint/2010/main" val="3978628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2">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121959684"/>
              </p:ext>
            </p:extLst>
          </p:nvPr>
        </p:nvGraphicFramePr>
        <p:xfrm>
          <a:off x="271753" y="1680727"/>
          <a:ext cx="8548719" cy="2972409"/>
        </p:xfrm>
        <a:graphic>
          <a:graphicData uri="http://schemas.openxmlformats.org/drawingml/2006/table">
            <a:tbl>
              <a:tblPr firstRow="1" bandRow="1">
                <a:tableStyleId>{5C22544A-7EE6-4342-B048-85BDC9FD1C3A}</a:tableStyleId>
              </a:tblPr>
              <a:tblGrid>
                <a:gridCol w="2860087"/>
                <a:gridCol w="2839059"/>
                <a:gridCol w="2849573"/>
              </a:tblGrid>
              <a:tr h="406366">
                <a:tc>
                  <a:txBody>
                    <a:bodyPr/>
                    <a:lstStyle/>
                    <a:p>
                      <a:r>
                        <a:rPr lang="en-GB" dirty="0" smtClean="0"/>
                        <a:t>PATIENTS</a:t>
                      </a:r>
                      <a:endParaRPr lang="en-GB" dirty="0"/>
                    </a:p>
                  </a:txBody>
                  <a:tcPr/>
                </a:tc>
                <a:tc>
                  <a:txBody>
                    <a:bodyPr/>
                    <a:lstStyle/>
                    <a:p>
                      <a:pPr marL="0" algn="ctr" defTabSz="914400" rtl="0" eaLnBrk="1" latinLnBrk="0" hangingPunct="1"/>
                      <a:r>
                        <a:rPr lang="en-GB" sz="2000" b="1" kern="1200" dirty="0" smtClean="0">
                          <a:solidFill>
                            <a:schemeClr val="bg1"/>
                          </a:solidFill>
                          <a:latin typeface="+mj-lt"/>
                          <a:ea typeface="ＭＳ Ｐゴシック" pitchFamily="-106" charset="-128"/>
                          <a:cs typeface="ＭＳ Ｐゴシック" pitchFamily="-106" charset="-128"/>
                        </a:rPr>
                        <a:t>Dose ESCALATION</a:t>
                      </a:r>
                    </a:p>
                  </a:txBody>
                  <a:tcPr/>
                </a:tc>
                <a:tc>
                  <a:txBody>
                    <a:bodyPr/>
                    <a:lstStyle/>
                    <a:p>
                      <a:pPr algn="ctr"/>
                      <a:r>
                        <a:rPr lang="en-GB" sz="2000" b="1" kern="1200" dirty="0" smtClean="0">
                          <a:solidFill>
                            <a:schemeClr val="bg1"/>
                          </a:solidFill>
                          <a:latin typeface="+mj-lt"/>
                          <a:ea typeface="ＭＳ Ｐゴシック" pitchFamily="-106" charset="-128"/>
                          <a:cs typeface="ＭＳ Ｐゴシック" pitchFamily="-106" charset="-128"/>
                        </a:rPr>
                        <a:t>Dose EXPANSION </a:t>
                      </a:r>
                    </a:p>
                  </a:txBody>
                  <a:tcPr/>
                </a:tc>
              </a:tr>
              <a:tr h="354036">
                <a:tc>
                  <a:txBody>
                    <a:bodyPr/>
                    <a:lstStyle/>
                    <a:p>
                      <a:r>
                        <a:rPr lang="en-GB" sz="1600" dirty="0" smtClean="0"/>
                        <a:t>Patient</a:t>
                      </a:r>
                      <a:r>
                        <a:rPr lang="en-GB" sz="1600" baseline="0" dirty="0" smtClean="0"/>
                        <a:t> Population</a:t>
                      </a:r>
                      <a:endParaRPr lang="en-GB" sz="1600" dirty="0"/>
                    </a:p>
                  </a:txBody>
                  <a:tcPr anchor="ctr"/>
                </a:tc>
                <a:tc>
                  <a:txBody>
                    <a:bodyPr/>
                    <a:lstStyle/>
                    <a:p>
                      <a:pPr algn="ctr"/>
                      <a:r>
                        <a:rPr lang="en-GB" dirty="0" smtClean="0"/>
                        <a:t>Acute Myeloid Leukaemia/High</a:t>
                      </a:r>
                      <a:r>
                        <a:rPr lang="en-GB" baseline="0" dirty="0" smtClean="0"/>
                        <a:t> Risk MDS</a:t>
                      </a:r>
                      <a:endParaRPr lang="en-GB"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mn-lt"/>
                        </a:rPr>
                        <a:t>Acute Myeloid Leukaemia/High Risk MDS</a:t>
                      </a:r>
                      <a:endParaRPr kumimoji="0" lang="en-GB" sz="1800" b="0" i="0" u="none" strike="noStrike" kern="1200" cap="none" spc="0" normalizeH="0" baseline="0" noProof="0" dirty="0">
                        <a:ln>
                          <a:noFill/>
                        </a:ln>
                        <a:solidFill>
                          <a:prstClr val="black"/>
                        </a:solidFill>
                        <a:effectLst/>
                        <a:uLnTx/>
                        <a:uFillTx/>
                        <a:latin typeface="+mn-lt"/>
                      </a:endParaRPr>
                    </a:p>
                  </a:txBody>
                  <a:tcPr anchor="ctr"/>
                </a:tc>
              </a:tr>
              <a:tr h="531054">
                <a:tc>
                  <a:txBody>
                    <a:bodyPr/>
                    <a:lstStyle/>
                    <a:p>
                      <a:r>
                        <a:rPr lang="en-GB" sz="1600" dirty="0" smtClean="0"/>
                        <a:t>No. Patients </a:t>
                      </a:r>
                    </a:p>
                    <a:p>
                      <a:r>
                        <a:rPr lang="en-GB" sz="1600" b="1" dirty="0" smtClean="0"/>
                        <a:t>(Total</a:t>
                      </a:r>
                      <a:r>
                        <a:rPr lang="en-GB" sz="1600" b="1" baseline="0" dirty="0" smtClean="0"/>
                        <a:t> = 30 – 48)</a:t>
                      </a:r>
                      <a:endParaRPr lang="en-GB" sz="1600" b="1" dirty="0"/>
                    </a:p>
                  </a:txBody>
                  <a:tcPr anchor="ctr"/>
                </a:tc>
                <a:tc>
                  <a:txBody>
                    <a:bodyPr/>
                    <a:lstStyle/>
                    <a:p>
                      <a:pPr algn="ctr"/>
                      <a:r>
                        <a:rPr lang="en-GB" dirty="0" smtClean="0"/>
                        <a:t>3+3 cohorts =  18 - 36 patients</a:t>
                      </a:r>
                      <a:endParaRPr lang="en-GB" dirty="0"/>
                    </a:p>
                  </a:txBody>
                  <a:tcPr anchor="ctr"/>
                </a:tc>
                <a:tc>
                  <a:txBody>
                    <a:bodyPr/>
                    <a:lstStyle/>
                    <a:p>
                      <a:pPr algn="ctr"/>
                      <a:r>
                        <a:rPr lang="en-GB" dirty="0" smtClean="0"/>
                        <a:t>12 patients</a:t>
                      </a:r>
                      <a:endParaRPr lang="en-GB" dirty="0"/>
                    </a:p>
                  </a:txBody>
                  <a:tcPr anchor="ctr"/>
                </a:tc>
              </a:tr>
              <a:tr h="354036">
                <a:tc>
                  <a:txBody>
                    <a:bodyPr/>
                    <a:lstStyle/>
                    <a:p>
                      <a:r>
                        <a:rPr lang="en-GB" sz="1600" dirty="0" smtClean="0"/>
                        <a:t>Patient</a:t>
                      </a:r>
                      <a:r>
                        <a:rPr lang="en-GB" sz="1600" baseline="0" dirty="0" smtClean="0"/>
                        <a:t> group</a:t>
                      </a:r>
                      <a:endParaRPr lang="en-GB" sz="1600" dirty="0"/>
                    </a:p>
                  </a:txBody>
                  <a:tcPr anchor="ctr"/>
                </a:tc>
                <a:tc>
                  <a:txBody>
                    <a:bodyPr/>
                    <a:lstStyle/>
                    <a:p>
                      <a:pPr algn="ctr"/>
                      <a:r>
                        <a:rPr lang="en-GB" dirty="0" smtClean="0"/>
                        <a:t>Relapsed</a:t>
                      </a:r>
                      <a:r>
                        <a:rPr lang="en-GB" baseline="0" dirty="0" smtClean="0"/>
                        <a:t> and refractory AML/high risk  MDS, not fit for intensive therapy </a:t>
                      </a:r>
                      <a:endParaRPr lang="en-GB"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mn-lt"/>
                        </a:rPr>
                        <a:t>Relapsed and refractory AML/high risk  MDS, not fit for intensive therapy </a:t>
                      </a:r>
                      <a:endParaRPr kumimoji="0" lang="en-GB" sz="1800" b="0" i="0" u="none" strike="noStrike" kern="1200" cap="none" spc="0" normalizeH="0" baseline="0" noProof="0" dirty="0">
                        <a:ln>
                          <a:noFill/>
                        </a:ln>
                        <a:solidFill>
                          <a:prstClr val="black"/>
                        </a:solidFill>
                        <a:effectLst/>
                        <a:uLnTx/>
                        <a:uFillTx/>
                        <a:latin typeface="+mn-lt"/>
                      </a:endParaRPr>
                    </a:p>
                  </a:txBody>
                  <a:tcPr anchor="ctr"/>
                </a:tc>
              </a:tr>
              <a:tr h="371483">
                <a:tc>
                  <a:txBody>
                    <a:bodyPr/>
                    <a:lstStyle/>
                    <a:p>
                      <a:r>
                        <a:rPr lang="en-GB" sz="1600" dirty="0" smtClean="0"/>
                        <a:t>No. of</a:t>
                      </a:r>
                      <a:r>
                        <a:rPr lang="en-GB" sz="1600" baseline="0" dirty="0" smtClean="0"/>
                        <a:t> Centres required</a:t>
                      </a:r>
                      <a:endParaRPr lang="en-GB" sz="1600" dirty="0"/>
                    </a:p>
                  </a:txBody>
                  <a:tcPr anchor="ctr"/>
                </a:tc>
                <a:tc>
                  <a:txBody>
                    <a:bodyPr/>
                    <a:lstStyle/>
                    <a:p>
                      <a:pPr algn="ctr"/>
                      <a:r>
                        <a:rPr lang="en-GB" dirty="0" smtClean="0"/>
                        <a:t>5-6</a:t>
                      </a:r>
                      <a:endParaRPr lang="en-GB" dirty="0"/>
                    </a:p>
                  </a:txBody>
                  <a:tcPr anchor="ctr"/>
                </a:tc>
                <a:tc>
                  <a:txBody>
                    <a:bodyPr/>
                    <a:lstStyle/>
                    <a:p>
                      <a:pPr algn="ctr"/>
                      <a:r>
                        <a:rPr lang="en-GB" dirty="0" smtClean="0"/>
                        <a:t>5-6</a:t>
                      </a:r>
                      <a:endParaRPr lang="en-GB" dirty="0"/>
                    </a:p>
                  </a:txBody>
                  <a:tcPr anchor="ctr"/>
                </a:tc>
              </a:tr>
            </a:tbl>
          </a:graphicData>
        </a:graphic>
      </p:graphicFrame>
      <p:sp>
        <p:nvSpPr>
          <p:cNvPr id="5" name="Title 1"/>
          <p:cNvSpPr>
            <a:spLocks noGrp="1"/>
          </p:cNvSpPr>
          <p:nvPr>
            <p:ph type="title"/>
          </p:nvPr>
        </p:nvSpPr>
        <p:spPr>
          <a:xfrm>
            <a:off x="234460" y="247651"/>
            <a:ext cx="8552381" cy="538143"/>
          </a:xfrm>
        </p:spPr>
        <p:txBody>
          <a:bodyPr>
            <a:normAutofit/>
          </a:bodyPr>
          <a:lstStyle/>
          <a:p>
            <a:pPr algn="r"/>
            <a:r>
              <a:rPr lang="en-GB" sz="2600" b="1" dirty="0" smtClean="0">
                <a:solidFill>
                  <a:schemeClr val="accent1">
                    <a:lumMod val="75000"/>
                  </a:schemeClr>
                </a:solidFill>
              </a:rPr>
              <a:t>Vorinostat + </a:t>
            </a:r>
            <a:r>
              <a:rPr lang="en-GB" sz="2600" b="1" dirty="0" err="1" smtClean="0">
                <a:solidFill>
                  <a:schemeClr val="accent1">
                    <a:lumMod val="75000"/>
                  </a:schemeClr>
                </a:solidFill>
              </a:rPr>
              <a:t>Hh</a:t>
            </a:r>
            <a:r>
              <a:rPr lang="en-GB" sz="2600" b="1" dirty="0" smtClean="0">
                <a:solidFill>
                  <a:schemeClr val="accent1">
                    <a:lumMod val="75000"/>
                  </a:schemeClr>
                </a:solidFill>
              </a:rPr>
              <a:t> combination: TRIAL DESIGN</a:t>
            </a:r>
            <a:endParaRPr lang="en-GB" sz="2600" b="1" dirty="0">
              <a:solidFill>
                <a:schemeClr val="accent1">
                  <a:lumMod val="75000"/>
                </a:schemeClr>
              </a:solidFill>
            </a:endParaRPr>
          </a:p>
        </p:txBody>
      </p:sp>
    </p:spTree>
    <p:extLst>
      <p:ext uri="{BB962C8B-B14F-4D97-AF65-F5344CB8AC3E}">
        <p14:creationId xmlns:p14="http://schemas.microsoft.com/office/powerpoint/2010/main" val="37438912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Christine\Dropbox\2013-2014 thesis chapters\Figures\discussions\chapter 4.png"/>
          <p:cNvPicPr/>
          <p:nvPr/>
        </p:nvPicPr>
        <p:blipFill rotWithShape="1">
          <a:blip r:embed="rId3" cstate="print">
            <a:extLst>
              <a:ext uri="{28A0092B-C50C-407E-A947-70E740481C1C}">
                <a14:useLocalDpi xmlns:a14="http://schemas.microsoft.com/office/drawing/2010/main" val="0"/>
              </a:ext>
            </a:extLst>
          </a:blip>
          <a:srcRect l="4533" r="3116" b="11190"/>
          <a:stretch/>
        </p:blipFill>
        <p:spPr bwMode="auto">
          <a:xfrm>
            <a:off x="2267744" y="556175"/>
            <a:ext cx="4536504" cy="5877272"/>
          </a:xfrm>
          <a:prstGeom prst="rect">
            <a:avLst/>
          </a:prstGeom>
          <a:noFill/>
          <a:ln>
            <a:noFill/>
          </a:ln>
          <a:extLst>
            <a:ext uri="{53640926-AAD7-44D8-BBD7-CCE9431645EC}">
              <a14:shadowObscured xmlns:a14="http://schemas.microsoft.com/office/drawing/2010/main"/>
            </a:ext>
          </a:extLst>
        </p:spPr>
      </p:pic>
      <p:sp>
        <p:nvSpPr>
          <p:cNvPr id="13" name="TextBox 12"/>
          <p:cNvSpPr txBox="1"/>
          <p:nvPr/>
        </p:nvSpPr>
        <p:spPr>
          <a:xfrm>
            <a:off x="2603276" y="5498723"/>
            <a:ext cx="1080120" cy="253916"/>
          </a:xfrm>
          <a:prstGeom prst="rect">
            <a:avLst/>
          </a:prstGeom>
          <a:noFill/>
        </p:spPr>
        <p:txBody>
          <a:bodyPr wrap="square" rtlCol="0">
            <a:spAutoFit/>
          </a:bodyPr>
          <a:lstStyle/>
          <a:p>
            <a:r>
              <a:rPr lang="en-GB" sz="1050" i="1" dirty="0" smtClean="0">
                <a:latin typeface="Calibri" panose="020F0502020204030204" pitchFamily="34" charset="0"/>
              </a:rPr>
              <a:t>AXL</a:t>
            </a:r>
            <a:endParaRPr lang="en-GB" sz="1050" i="1" dirty="0">
              <a:latin typeface="Calibri" panose="020F0502020204030204" pitchFamily="34" charset="0"/>
            </a:endParaRPr>
          </a:p>
        </p:txBody>
      </p:sp>
      <p:sp>
        <p:nvSpPr>
          <p:cNvPr id="14" name="TextBox 13"/>
          <p:cNvSpPr txBox="1"/>
          <p:nvPr/>
        </p:nvSpPr>
        <p:spPr>
          <a:xfrm>
            <a:off x="3707146" y="5651123"/>
            <a:ext cx="1080120" cy="253916"/>
          </a:xfrm>
          <a:prstGeom prst="rect">
            <a:avLst/>
          </a:prstGeom>
          <a:noFill/>
        </p:spPr>
        <p:txBody>
          <a:bodyPr wrap="square" rtlCol="0">
            <a:spAutoFit/>
          </a:bodyPr>
          <a:lstStyle/>
          <a:p>
            <a:r>
              <a:rPr lang="en-GB" sz="1050" i="1" dirty="0" smtClean="0">
                <a:latin typeface="Calibri" panose="020F0502020204030204" pitchFamily="34" charset="0"/>
              </a:rPr>
              <a:t>AXL</a:t>
            </a:r>
            <a:endParaRPr lang="en-GB" sz="1050" i="1" dirty="0">
              <a:latin typeface="Calibri" panose="020F0502020204030204" pitchFamily="34" charset="0"/>
            </a:endParaRPr>
          </a:p>
        </p:txBody>
      </p:sp>
      <p:sp>
        <p:nvSpPr>
          <p:cNvPr id="16" name="Rectangle 15"/>
          <p:cNvSpPr/>
          <p:nvPr/>
        </p:nvSpPr>
        <p:spPr>
          <a:xfrm>
            <a:off x="4932040" y="5277271"/>
            <a:ext cx="216024" cy="3127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p:cNvSpPr txBox="1"/>
          <p:nvPr/>
        </p:nvSpPr>
        <p:spPr>
          <a:xfrm>
            <a:off x="4794979" y="5218352"/>
            <a:ext cx="1080120" cy="253916"/>
          </a:xfrm>
          <a:prstGeom prst="rect">
            <a:avLst/>
          </a:prstGeom>
          <a:noFill/>
        </p:spPr>
        <p:txBody>
          <a:bodyPr wrap="square" rtlCol="0">
            <a:spAutoFit/>
          </a:bodyPr>
          <a:lstStyle/>
          <a:p>
            <a:r>
              <a:rPr lang="en-GB" sz="1050" i="1" dirty="0" smtClean="0">
                <a:latin typeface="Calibri" panose="020F0502020204030204" pitchFamily="34" charset="0"/>
              </a:rPr>
              <a:t>AXL</a:t>
            </a:r>
            <a:endParaRPr lang="en-GB" sz="1050" i="1" dirty="0">
              <a:latin typeface="Calibri" panose="020F0502020204030204" pitchFamily="34" charset="0"/>
            </a:endParaRPr>
          </a:p>
        </p:txBody>
      </p:sp>
      <p:cxnSp>
        <p:nvCxnSpPr>
          <p:cNvPr id="19" name="Straight Arrow Connector 18"/>
          <p:cNvCxnSpPr/>
          <p:nvPr/>
        </p:nvCxnSpPr>
        <p:spPr>
          <a:xfrm>
            <a:off x="5004427" y="5472268"/>
            <a:ext cx="0" cy="153413"/>
          </a:xfrm>
          <a:prstGeom prst="straightConnector1">
            <a:avLst/>
          </a:prstGeom>
          <a:ln>
            <a:headEnd type="none"/>
            <a:tailEnd type="arrow" w="sm" len="sm"/>
          </a:ln>
        </p:spPr>
        <p:style>
          <a:lnRef idx="1">
            <a:schemeClr val="accent6"/>
          </a:lnRef>
          <a:fillRef idx="0">
            <a:schemeClr val="accent6"/>
          </a:fillRef>
          <a:effectRef idx="0">
            <a:schemeClr val="accent6"/>
          </a:effectRef>
          <a:fontRef idx="minor">
            <a:schemeClr val="tx1"/>
          </a:fontRef>
        </p:style>
      </p:cxn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48613" y="0"/>
            <a:ext cx="1195387" cy="179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29016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u="sng" dirty="0" smtClean="0"/>
              <a:t>Identifying Protein-protein interactions</a:t>
            </a:r>
            <a:endParaRPr lang="en-GB" u="sng" dirty="0"/>
          </a:p>
        </p:txBody>
      </p:sp>
      <p:sp>
        <p:nvSpPr>
          <p:cNvPr id="10" name="Down Arrow 9"/>
          <p:cNvSpPr/>
          <p:nvPr/>
        </p:nvSpPr>
        <p:spPr>
          <a:xfrm>
            <a:off x="7147107" y="3573016"/>
            <a:ext cx="792088" cy="1152128"/>
          </a:xfrm>
          <a:prstGeom prst="downArrow">
            <a:avLst/>
          </a:prstGeom>
          <a:solidFill>
            <a:schemeClr val="accent1">
              <a:lumMod val="60000"/>
              <a:lumOff val="40000"/>
            </a:schemeClr>
          </a:solidFill>
          <a:ln>
            <a:solidFill>
              <a:schemeClr val="accent1">
                <a:lumMod val="40000"/>
                <a:lumOff val="60000"/>
              </a:schemeClr>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Content Placeholder 3" descr="C:\Users\Christine\Dropbox\2013-2014 thesis chapters\Figures\microarray chapter - figures\final string\immune system.png"/>
          <p:cNvPicPr>
            <a:picLocks noGrp="1"/>
          </p:cNvPicPr>
          <p:nvPr>
            <p:ph idx="1"/>
          </p:nvPr>
        </p:nvPicPr>
        <p:blipFill rotWithShape="1">
          <a:blip r:embed="rId3" cstate="print">
            <a:extLst>
              <a:ext uri="{28A0092B-C50C-407E-A947-70E740481C1C}">
                <a14:useLocalDpi xmlns:a14="http://schemas.microsoft.com/office/drawing/2010/main" val="0"/>
              </a:ext>
            </a:extLst>
          </a:blip>
          <a:srcRect l="14918" r="21526"/>
          <a:stretch/>
        </p:blipFill>
        <p:spPr bwMode="auto">
          <a:xfrm>
            <a:off x="323528" y="1412776"/>
            <a:ext cx="4896544" cy="5445224"/>
          </a:xfrm>
          <a:prstGeom prst="rect">
            <a:avLst/>
          </a:prstGeom>
          <a:noFill/>
          <a:ln>
            <a:noFill/>
          </a:ln>
          <a:extLst>
            <a:ext uri="{53640926-AAD7-44D8-BBD7-CCE9431645EC}">
              <a14:shadowObscured xmlns:a14="http://schemas.microsoft.com/office/drawing/2010/main"/>
            </a:ext>
          </a:extLst>
        </p:spPr>
      </p:pic>
      <p:sp>
        <p:nvSpPr>
          <p:cNvPr id="56" name="Down Arrow 55"/>
          <p:cNvSpPr/>
          <p:nvPr/>
        </p:nvSpPr>
        <p:spPr>
          <a:xfrm rot="10800000">
            <a:off x="6507418" y="2780928"/>
            <a:ext cx="792088" cy="1152128"/>
          </a:xfrm>
          <a:prstGeom prst="downArrow">
            <a:avLst/>
          </a:prstGeom>
          <a:solidFill>
            <a:schemeClr val="accent1">
              <a:lumMod val="60000"/>
              <a:lumOff val="40000"/>
            </a:schemeClr>
          </a:solidFill>
          <a:ln>
            <a:solidFill>
              <a:schemeClr val="accent1">
                <a:lumMod val="40000"/>
                <a:lumOff val="60000"/>
              </a:schemeClr>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5385261" y="3322990"/>
            <a:ext cx="1440160" cy="369332"/>
          </a:xfrm>
          <a:prstGeom prst="rect">
            <a:avLst/>
          </a:prstGeom>
          <a:noFill/>
        </p:spPr>
        <p:txBody>
          <a:bodyPr wrap="square" rtlCol="0">
            <a:spAutoFit/>
          </a:bodyPr>
          <a:lstStyle/>
          <a:p>
            <a:r>
              <a:rPr lang="en-GB" b="1" dirty="0" smtClean="0"/>
              <a:t>19 genes</a:t>
            </a:r>
            <a:endParaRPr lang="en-GB" b="1" dirty="0"/>
          </a:p>
        </p:txBody>
      </p:sp>
      <p:sp>
        <p:nvSpPr>
          <p:cNvPr id="13" name="TextBox 12"/>
          <p:cNvSpPr txBox="1"/>
          <p:nvPr/>
        </p:nvSpPr>
        <p:spPr>
          <a:xfrm>
            <a:off x="7939195" y="3789040"/>
            <a:ext cx="1584176" cy="369332"/>
          </a:xfrm>
          <a:prstGeom prst="rect">
            <a:avLst/>
          </a:prstGeom>
          <a:noFill/>
        </p:spPr>
        <p:txBody>
          <a:bodyPr wrap="square" rtlCol="0">
            <a:spAutoFit/>
          </a:bodyPr>
          <a:lstStyle/>
          <a:p>
            <a:r>
              <a:rPr lang="en-GB" b="1" dirty="0" smtClean="0"/>
              <a:t>8 genes</a:t>
            </a:r>
            <a:endParaRPr lang="en-GB" b="1" dirty="0"/>
          </a:p>
        </p:txBody>
      </p:sp>
      <p:pic>
        <p:nvPicPr>
          <p:cNvPr id="9" name="Picture 8" descr="C:\Users\Christine\Dropbox\2013-2014 thesis chapters\Figures\microarray chapter - figures\final string\cell death.png"/>
          <p:cNvPicPr/>
          <p:nvPr/>
        </p:nvPicPr>
        <p:blipFill rotWithShape="1">
          <a:blip r:embed="rId4" cstate="print">
            <a:extLst>
              <a:ext uri="{28A0092B-C50C-407E-A947-70E740481C1C}">
                <a14:useLocalDpi xmlns:a14="http://schemas.microsoft.com/office/drawing/2010/main" val="0"/>
              </a:ext>
            </a:extLst>
          </a:blip>
          <a:srcRect l="17744" t="16784" r="19329" b="6341"/>
          <a:stretch/>
        </p:blipFill>
        <p:spPr bwMode="auto">
          <a:xfrm>
            <a:off x="-108520" y="1454274"/>
            <a:ext cx="5580112" cy="5410200"/>
          </a:xfrm>
          <a:prstGeom prst="rect">
            <a:avLst/>
          </a:prstGeom>
          <a:noFill/>
          <a:ln>
            <a:noFill/>
          </a:ln>
          <a:extLst>
            <a:ext uri="{53640926-AAD7-44D8-BBD7-CCE9431645EC}">
              <a14:shadowObscured xmlns:a14="http://schemas.microsoft.com/office/drawing/2010/main"/>
            </a:ext>
          </a:extLst>
        </p:spPr>
      </p:pic>
      <p:pic>
        <p:nvPicPr>
          <p:cNvPr id="11" name="Picture 10" descr="C:\Users\Christine\Dropbox\2013-2014 thesis chapters\Figures\microarray chapter - figures\final string\cell cycle dna replication.png"/>
          <p:cNvPicPr/>
          <p:nvPr/>
        </p:nvPicPr>
        <p:blipFill rotWithShape="1">
          <a:blip r:embed="rId5" cstate="print">
            <a:extLst>
              <a:ext uri="{28A0092B-C50C-407E-A947-70E740481C1C}">
                <a14:useLocalDpi xmlns:a14="http://schemas.microsoft.com/office/drawing/2010/main" val="0"/>
              </a:ext>
            </a:extLst>
          </a:blip>
          <a:srcRect l="17195" t="21903" r="26463" b="20488"/>
          <a:stretch/>
        </p:blipFill>
        <p:spPr bwMode="auto">
          <a:xfrm>
            <a:off x="-133350" y="1721768"/>
            <a:ext cx="5524624" cy="507754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36068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3995057" y="2068287"/>
            <a:ext cx="1624752"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0" name="Group 39"/>
          <p:cNvGrpSpPr/>
          <p:nvPr/>
        </p:nvGrpSpPr>
        <p:grpSpPr>
          <a:xfrm>
            <a:off x="-152405" y="1314853"/>
            <a:ext cx="6792687" cy="5250858"/>
            <a:chOff x="-1" y="1010045"/>
            <a:chExt cx="6792687" cy="5250858"/>
          </a:xfrm>
        </p:grpSpPr>
        <p:pic>
          <p:nvPicPr>
            <p:cNvPr id="41" name="Picture 40" descr="C:\Users\Christine\Dropbox\2013-2014 thesis chapters\Figures\discussions\final discussion diagram.png"/>
            <p:cNvPicPr/>
            <p:nvPr/>
          </p:nvPicPr>
          <p:blipFill>
            <a:blip r:embed="rId2">
              <a:extLst>
                <a:ext uri="{28A0092B-C50C-407E-A947-70E740481C1C}">
                  <a14:useLocalDpi xmlns:a14="http://schemas.microsoft.com/office/drawing/2010/main" val="0"/>
                </a:ext>
              </a:extLst>
            </a:blip>
            <a:srcRect/>
            <a:stretch>
              <a:fillRect/>
            </a:stretch>
          </p:blipFill>
          <p:spPr bwMode="auto">
            <a:xfrm>
              <a:off x="-1" y="1010045"/>
              <a:ext cx="6792687" cy="5250858"/>
            </a:xfrm>
            <a:prstGeom prst="rect">
              <a:avLst/>
            </a:prstGeom>
            <a:noFill/>
            <a:ln>
              <a:noFill/>
            </a:ln>
          </p:spPr>
        </p:pic>
        <p:sp>
          <p:nvSpPr>
            <p:cNvPr id="42" name="TextBox 41"/>
            <p:cNvSpPr txBox="1"/>
            <p:nvPr/>
          </p:nvSpPr>
          <p:spPr>
            <a:xfrm>
              <a:off x="6081902" y="6045459"/>
              <a:ext cx="626775" cy="138499"/>
            </a:xfrm>
            <a:prstGeom prst="rect">
              <a:avLst/>
            </a:prstGeom>
            <a:solidFill>
              <a:schemeClr val="bg1"/>
            </a:solidFill>
          </p:spPr>
          <p:txBody>
            <a:bodyPr wrap="none" lIns="0" tIns="0" rIns="0" bIns="0" rtlCol="0">
              <a:spAutoFit/>
            </a:bodyPr>
            <a:lstStyle/>
            <a:p>
              <a:r>
                <a:rPr lang="en-GB" sz="900" b="1" dirty="0" smtClean="0"/>
                <a:t>AXL inhibitor</a:t>
              </a:r>
              <a:endParaRPr lang="en-GB" sz="900" b="1" dirty="0"/>
            </a:p>
          </p:txBody>
        </p:sp>
      </p:grpSp>
      <p:sp>
        <p:nvSpPr>
          <p:cNvPr id="43" name="Freeform 42"/>
          <p:cNvSpPr/>
          <p:nvPr/>
        </p:nvSpPr>
        <p:spPr>
          <a:xfrm>
            <a:off x="3514498" y="4201894"/>
            <a:ext cx="2309355" cy="2656114"/>
          </a:xfrm>
          <a:custGeom>
            <a:avLst/>
            <a:gdLst>
              <a:gd name="connsiteX0" fmla="*/ 1329641 w 2309355"/>
              <a:gd name="connsiteY0" fmla="*/ 32657 h 2656114"/>
              <a:gd name="connsiteX1" fmla="*/ 1090155 w 2309355"/>
              <a:gd name="connsiteY1" fmla="*/ 32657 h 2656114"/>
              <a:gd name="connsiteX2" fmla="*/ 1057498 w 2309355"/>
              <a:gd name="connsiteY2" fmla="*/ 43543 h 2656114"/>
              <a:gd name="connsiteX3" fmla="*/ 992184 w 2309355"/>
              <a:gd name="connsiteY3" fmla="*/ 54428 h 2656114"/>
              <a:gd name="connsiteX4" fmla="*/ 926869 w 2309355"/>
              <a:gd name="connsiteY4" fmla="*/ 76200 h 2656114"/>
              <a:gd name="connsiteX5" fmla="*/ 894212 w 2309355"/>
              <a:gd name="connsiteY5" fmla="*/ 87085 h 2656114"/>
              <a:gd name="connsiteX6" fmla="*/ 828898 w 2309355"/>
              <a:gd name="connsiteY6" fmla="*/ 130628 h 2656114"/>
              <a:gd name="connsiteX7" fmla="*/ 785355 w 2309355"/>
              <a:gd name="connsiteY7" fmla="*/ 174171 h 2656114"/>
              <a:gd name="connsiteX8" fmla="*/ 763584 w 2309355"/>
              <a:gd name="connsiteY8" fmla="*/ 195943 h 2656114"/>
              <a:gd name="connsiteX9" fmla="*/ 752698 w 2309355"/>
              <a:gd name="connsiteY9" fmla="*/ 228600 h 2656114"/>
              <a:gd name="connsiteX10" fmla="*/ 730927 w 2309355"/>
              <a:gd name="connsiteY10" fmla="*/ 315685 h 2656114"/>
              <a:gd name="connsiteX11" fmla="*/ 709155 w 2309355"/>
              <a:gd name="connsiteY11" fmla="*/ 348343 h 2656114"/>
              <a:gd name="connsiteX12" fmla="*/ 687384 w 2309355"/>
              <a:gd name="connsiteY12" fmla="*/ 413657 h 2656114"/>
              <a:gd name="connsiteX13" fmla="*/ 709155 w 2309355"/>
              <a:gd name="connsiteY13" fmla="*/ 522514 h 2656114"/>
              <a:gd name="connsiteX14" fmla="*/ 730927 w 2309355"/>
              <a:gd name="connsiteY14" fmla="*/ 544285 h 2656114"/>
              <a:gd name="connsiteX15" fmla="*/ 752698 w 2309355"/>
              <a:gd name="connsiteY15" fmla="*/ 609600 h 2656114"/>
              <a:gd name="connsiteX16" fmla="*/ 774469 w 2309355"/>
              <a:gd name="connsiteY16" fmla="*/ 642257 h 2656114"/>
              <a:gd name="connsiteX17" fmla="*/ 807127 w 2309355"/>
              <a:gd name="connsiteY17" fmla="*/ 696685 h 2656114"/>
              <a:gd name="connsiteX18" fmla="*/ 828898 w 2309355"/>
              <a:gd name="connsiteY18" fmla="*/ 762000 h 2656114"/>
              <a:gd name="connsiteX19" fmla="*/ 807127 w 2309355"/>
              <a:gd name="connsiteY19" fmla="*/ 892628 h 2656114"/>
              <a:gd name="connsiteX20" fmla="*/ 785355 w 2309355"/>
              <a:gd name="connsiteY20" fmla="*/ 925285 h 2656114"/>
              <a:gd name="connsiteX21" fmla="*/ 752698 w 2309355"/>
              <a:gd name="connsiteY21" fmla="*/ 947057 h 2656114"/>
              <a:gd name="connsiteX22" fmla="*/ 730927 w 2309355"/>
              <a:gd name="connsiteY22" fmla="*/ 979714 h 2656114"/>
              <a:gd name="connsiteX23" fmla="*/ 687384 w 2309355"/>
              <a:gd name="connsiteY23" fmla="*/ 1023257 h 2656114"/>
              <a:gd name="connsiteX24" fmla="*/ 665612 w 2309355"/>
              <a:gd name="connsiteY24" fmla="*/ 1055914 h 2656114"/>
              <a:gd name="connsiteX25" fmla="*/ 632955 w 2309355"/>
              <a:gd name="connsiteY25" fmla="*/ 1066800 h 2656114"/>
              <a:gd name="connsiteX26" fmla="*/ 589412 w 2309355"/>
              <a:gd name="connsiteY26" fmla="*/ 1088571 h 2656114"/>
              <a:gd name="connsiteX27" fmla="*/ 480555 w 2309355"/>
              <a:gd name="connsiteY27" fmla="*/ 1132114 h 2656114"/>
              <a:gd name="connsiteX28" fmla="*/ 447898 w 2309355"/>
              <a:gd name="connsiteY28" fmla="*/ 1164771 h 2656114"/>
              <a:gd name="connsiteX29" fmla="*/ 393469 w 2309355"/>
              <a:gd name="connsiteY29" fmla="*/ 1186543 h 2656114"/>
              <a:gd name="connsiteX30" fmla="*/ 360812 w 2309355"/>
              <a:gd name="connsiteY30" fmla="*/ 1208314 h 2656114"/>
              <a:gd name="connsiteX31" fmla="*/ 339041 w 2309355"/>
              <a:gd name="connsiteY31" fmla="*/ 1240971 h 2656114"/>
              <a:gd name="connsiteX32" fmla="*/ 273727 w 2309355"/>
              <a:gd name="connsiteY32" fmla="*/ 1295400 h 2656114"/>
              <a:gd name="connsiteX33" fmla="*/ 251955 w 2309355"/>
              <a:gd name="connsiteY33" fmla="*/ 1328057 h 2656114"/>
              <a:gd name="connsiteX34" fmla="*/ 175755 w 2309355"/>
              <a:gd name="connsiteY34" fmla="*/ 1415143 h 2656114"/>
              <a:gd name="connsiteX35" fmla="*/ 164869 w 2309355"/>
              <a:gd name="connsiteY35" fmla="*/ 1458685 h 2656114"/>
              <a:gd name="connsiteX36" fmla="*/ 143098 w 2309355"/>
              <a:gd name="connsiteY36" fmla="*/ 1480457 h 2656114"/>
              <a:gd name="connsiteX37" fmla="*/ 99555 w 2309355"/>
              <a:gd name="connsiteY37" fmla="*/ 1589314 h 2656114"/>
              <a:gd name="connsiteX38" fmla="*/ 77784 w 2309355"/>
              <a:gd name="connsiteY38" fmla="*/ 1621971 h 2656114"/>
              <a:gd name="connsiteX39" fmla="*/ 34241 w 2309355"/>
              <a:gd name="connsiteY39" fmla="*/ 1774371 h 2656114"/>
              <a:gd name="connsiteX40" fmla="*/ 12469 w 2309355"/>
              <a:gd name="connsiteY40" fmla="*/ 1850571 h 2656114"/>
              <a:gd name="connsiteX41" fmla="*/ 1584 w 2309355"/>
              <a:gd name="connsiteY41" fmla="*/ 2057400 h 2656114"/>
              <a:gd name="connsiteX42" fmla="*/ 12469 w 2309355"/>
              <a:gd name="connsiteY42" fmla="*/ 2405743 h 2656114"/>
              <a:gd name="connsiteX43" fmla="*/ 66898 w 2309355"/>
              <a:gd name="connsiteY43" fmla="*/ 2460171 h 2656114"/>
              <a:gd name="connsiteX44" fmla="*/ 88669 w 2309355"/>
              <a:gd name="connsiteY44" fmla="*/ 2481943 h 2656114"/>
              <a:gd name="connsiteX45" fmla="*/ 143098 w 2309355"/>
              <a:gd name="connsiteY45" fmla="*/ 2525485 h 2656114"/>
              <a:gd name="connsiteX46" fmla="*/ 164869 w 2309355"/>
              <a:gd name="connsiteY46" fmla="*/ 2547257 h 2656114"/>
              <a:gd name="connsiteX47" fmla="*/ 197527 w 2309355"/>
              <a:gd name="connsiteY47" fmla="*/ 2558143 h 2656114"/>
              <a:gd name="connsiteX48" fmla="*/ 230184 w 2309355"/>
              <a:gd name="connsiteY48" fmla="*/ 2579914 h 2656114"/>
              <a:gd name="connsiteX49" fmla="*/ 360812 w 2309355"/>
              <a:gd name="connsiteY49" fmla="*/ 2612571 h 2656114"/>
              <a:gd name="connsiteX50" fmla="*/ 622069 w 2309355"/>
              <a:gd name="connsiteY50" fmla="*/ 2634343 h 2656114"/>
              <a:gd name="connsiteX51" fmla="*/ 1035727 w 2309355"/>
              <a:gd name="connsiteY51" fmla="*/ 2623457 h 2656114"/>
              <a:gd name="connsiteX52" fmla="*/ 1471155 w 2309355"/>
              <a:gd name="connsiteY52" fmla="*/ 2645228 h 2656114"/>
              <a:gd name="connsiteX53" fmla="*/ 1503812 w 2309355"/>
              <a:gd name="connsiteY53" fmla="*/ 2656114 h 2656114"/>
              <a:gd name="connsiteX54" fmla="*/ 1677984 w 2309355"/>
              <a:gd name="connsiteY54" fmla="*/ 2645228 h 2656114"/>
              <a:gd name="connsiteX55" fmla="*/ 1743298 w 2309355"/>
              <a:gd name="connsiteY55" fmla="*/ 2623457 h 2656114"/>
              <a:gd name="connsiteX56" fmla="*/ 1928355 w 2309355"/>
              <a:gd name="connsiteY56" fmla="*/ 2601685 h 2656114"/>
              <a:gd name="connsiteX57" fmla="*/ 2026327 w 2309355"/>
              <a:gd name="connsiteY57" fmla="*/ 2579914 h 2656114"/>
              <a:gd name="connsiteX58" fmla="*/ 2058984 w 2309355"/>
              <a:gd name="connsiteY58" fmla="*/ 2569028 h 2656114"/>
              <a:gd name="connsiteX59" fmla="*/ 2135184 w 2309355"/>
              <a:gd name="connsiteY59" fmla="*/ 2547257 h 2656114"/>
              <a:gd name="connsiteX60" fmla="*/ 2156955 w 2309355"/>
              <a:gd name="connsiteY60" fmla="*/ 2525485 h 2656114"/>
              <a:gd name="connsiteX61" fmla="*/ 2189612 w 2309355"/>
              <a:gd name="connsiteY61" fmla="*/ 2514600 h 2656114"/>
              <a:gd name="connsiteX62" fmla="*/ 2211384 w 2309355"/>
              <a:gd name="connsiteY62" fmla="*/ 2481943 h 2656114"/>
              <a:gd name="connsiteX63" fmla="*/ 2233155 w 2309355"/>
              <a:gd name="connsiteY63" fmla="*/ 2460171 h 2656114"/>
              <a:gd name="connsiteX64" fmla="*/ 2265812 w 2309355"/>
              <a:gd name="connsiteY64" fmla="*/ 2362200 h 2656114"/>
              <a:gd name="connsiteX65" fmla="*/ 2276698 w 2309355"/>
              <a:gd name="connsiteY65" fmla="*/ 2329543 h 2656114"/>
              <a:gd name="connsiteX66" fmla="*/ 2287584 w 2309355"/>
              <a:gd name="connsiteY66" fmla="*/ 2296885 h 2656114"/>
              <a:gd name="connsiteX67" fmla="*/ 2309355 w 2309355"/>
              <a:gd name="connsiteY67" fmla="*/ 2002971 h 2656114"/>
              <a:gd name="connsiteX68" fmla="*/ 2287584 w 2309355"/>
              <a:gd name="connsiteY68" fmla="*/ 1665514 h 2656114"/>
              <a:gd name="connsiteX69" fmla="*/ 2276698 w 2309355"/>
              <a:gd name="connsiteY69" fmla="*/ 1589314 h 2656114"/>
              <a:gd name="connsiteX70" fmla="*/ 2265812 w 2309355"/>
              <a:gd name="connsiteY70" fmla="*/ 1469571 h 2656114"/>
              <a:gd name="connsiteX71" fmla="*/ 2244041 w 2309355"/>
              <a:gd name="connsiteY71" fmla="*/ 1404257 h 2656114"/>
              <a:gd name="connsiteX72" fmla="*/ 2222269 w 2309355"/>
              <a:gd name="connsiteY72" fmla="*/ 1295400 h 2656114"/>
              <a:gd name="connsiteX73" fmla="*/ 2200498 w 2309355"/>
              <a:gd name="connsiteY73" fmla="*/ 1121228 h 2656114"/>
              <a:gd name="connsiteX74" fmla="*/ 2189612 w 2309355"/>
              <a:gd name="connsiteY74" fmla="*/ 1088571 h 2656114"/>
              <a:gd name="connsiteX75" fmla="*/ 2167841 w 2309355"/>
              <a:gd name="connsiteY75" fmla="*/ 1055914 h 2656114"/>
              <a:gd name="connsiteX76" fmla="*/ 2156955 w 2309355"/>
              <a:gd name="connsiteY76" fmla="*/ 1023257 h 2656114"/>
              <a:gd name="connsiteX77" fmla="*/ 2113412 w 2309355"/>
              <a:gd name="connsiteY77" fmla="*/ 979714 h 2656114"/>
              <a:gd name="connsiteX78" fmla="*/ 2069869 w 2309355"/>
              <a:gd name="connsiteY78" fmla="*/ 914400 h 2656114"/>
              <a:gd name="connsiteX79" fmla="*/ 2048098 w 2309355"/>
              <a:gd name="connsiteY79" fmla="*/ 870857 h 2656114"/>
              <a:gd name="connsiteX80" fmla="*/ 2004555 w 2309355"/>
              <a:gd name="connsiteY80" fmla="*/ 805543 h 2656114"/>
              <a:gd name="connsiteX81" fmla="*/ 1982784 w 2309355"/>
              <a:gd name="connsiteY81" fmla="*/ 740228 h 2656114"/>
              <a:gd name="connsiteX82" fmla="*/ 1971898 w 2309355"/>
              <a:gd name="connsiteY82" fmla="*/ 707571 h 2656114"/>
              <a:gd name="connsiteX83" fmla="*/ 1961012 w 2309355"/>
              <a:gd name="connsiteY83" fmla="*/ 642257 h 2656114"/>
              <a:gd name="connsiteX84" fmla="*/ 1950127 w 2309355"/>
              <a:gd name="connsiteY84" fmla="*/ 609600 h 2656114"/>
              <a:gd name="connsiteX85" fmla="*/ 1917469 w 2309355"/>
              <a:gd name="connsiteY85" fmla="*/ 500743 h 2656114"/>
              <a:gd name="connsiteX86" fmla="*/ 1906584 w 2309355"/>
              <a:gd name="connsiteY86" fmla="*/ 468085 h 2656114"/>
              <a:gd name="connsiteX87" fmla="*/ 1852155 w 2309355"/>
              <a:gd name="connsiteY87" fmla="*/ 359228 h 2656114"/>
              <a:gd name="connsiteX88" fmla="*/ 1841269 w 2309355"/>
              <a:gd name="connsiteY88" fmla="*/ 326571 h 2656114"/>
              <a:gd name="connsiteX89" fmla="*/ 1808612 w 2309355"/>
              <a:gd name="connsiteY89" fmla="*/ 304800 h 2656114"/>
              <a:gd name="connsiteX90" fmla="*/ 1732412 w 2309355"/>
              <a:gd name="connsiteY90" fmla="*/ 217714 h 2656114"/>
              <a:gd name="connsiteX91" fmla="*/ 1667098 w 2309355"/>
              <a:gd name="connsiteY91" fmla="*/ 174171 h 2656114"/>
              <a:gd name="connsiteX92" fmla="*/ 1623555 w 2309355"/>
              <a:gd name="connsiteY92" fmla="*/ 163285 h 2656114"/>
              <a:gd name="connsiteX93" fmla="*/ 1558241 w 2309355"/>
              <a:gd name="connsiteY93" fmla="*/ 141514 h 2656114"/>
              <a:gd name="connsiteX94" fmla="*/ 1471155 w 2309355"/>
              <a:gd name="connsiteY94" fmla="*/ 119743 h 2656114"/>
              <a:gd name="connsiteX95" fmla="*/ 1427612 w 2309355"/>
              <a:gd name="connsiteY95" fmla="*/ 108857 h 2656114"/>
              <a:gd name="connsiteX96" fmla="*/ 1329641 w 2309355"/>
              <a:gd name="connsiteY96" fmla="*/ 65314 h 2656114"/>
              <a:gd name="connsiteX97" fmla="*/ 1296984 w 2309355"/>
              <a:gd name="connsiteY97" fmla="*/ 54428 h 2656114"/>
              <a:gd name="connsiteX98" fmla="*/ 1275212 w 2309355"/>
              <a:gd name="connsiteY98" fmla="*/ 0 h 265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309355" h="2656114">
                <a:moveTo>
                  <a:pt x="1329641" y="32657"/>
                </a:moveTo>
                <a:cubicBezTo>
                  <a:pt x="1222984" y="11325"/>
                  <a:pt x="1265747" y="15097"/>
                  <a:pt x="1090155" y="32657"/>
                </a:cubicBezTo>
                <a:cubicBezTo>
                  <a:pt x="1078737" y="33799"/>
                  <a:pt x="1068699" y="41054"/>
                  <a:pt x="1057498" y="43543"/>
                </a:cubicBezTo>
                <a:cubicBezTo>
                  <a:pt x="1035952" y="48331"/>
                  <a:pt x="1013955" y="50800"/>
                  <a:pt x="992184" y="54428"/>
                </a:cubicBezTo>
                <a:lnTo>
                  <a:pt x="926869" y="76200"/>
                </a:lnTo>
                <a:lnTo>
                  <a:pt x="894212" y="87085"/>
                </a:lnTo>
                <a:cubicBezTo>
                  <a:pt x="827628" y="153672"/>
                  <a:pt x="934334" y="51552"/>
                  <a:pt x="828898" y="130628"/>
                </a:cubicBezTo>
                <a:cubicBezTo>
                  <a:pt x="812477" y="142944"/>
                  <a:pt x="799869" y="159657"/>
                  <a:pt x="785355" y="174171"/>
                </a:cubicBezTo>
                <a:lnTo>
                  <a:pt x="763584" y="195943"/>
                </a:lnTo>
                <a:cubicBezTo>
                  <a:pt x="759955" y="206829"/>
                  <a:pt x="755481" y="217468"/>
                  <a:pt x="752698" y="228600"/>
                </a:cubicBezTo>
                <a:cubicBezTo>
                  <a:pt x="746489" y="253435"/>
                  <a:pt x="743366" y="290806"/>
                  <a:pt x="730927" y="315685"/>
                </a:cubicBezTo>
                <a:cubicBezTo>
                  <a:pt x="725076" y="327387"/>
                  <a:pt x="714469" y="336387"/>
                  <a:pt x="709155" y="348343"/>
                </a:cubicBezTo>
                <a:cubicBezTo>
                  <a:pt x="699835" y="369314"/>
                  <a:pt x="687384" y="413657"/>
                  <a:pt x="687384" y="413657"/>
                </a:cubicBezTo>
                <a:cubicBezTo>
                  <a:pt x="688751" y="421861"/>
                  <a:pt x="701034" y="506273"/>
                  <a:pt x="709155" y="522514"/>
                </a:cubicBezTo>
                <a:cubicBezTo>
                  <a:pt x="713745" y="531694"/>
                  <a:pt x="723670" y="537028"/>
                  <a:pt x="730927" y="544285"/>
                </a:cubicBezTo>
                <a:cubicBezTo>
                  <a:pt x="738184" y="566057"/>
                  <a:pt x="739968" y="590505"/>
                  <a:pt x="752698" y="609600"/>
                </a:cubicBezTo>
                <a:cubicBezTo>
                  <a:pt x="759955" y="620486"/>
                  <a:pt x="768618" y="630555"/>
                  <a:pt x="774469" y="642257"/>
                </a:cubicBezTo>
                <a:cubicBezTo>
                  <a:pt x="802730" y="698779"/>
                  <a:pt x="764603" y="654163"/>
                  <a:pt x="807127" y="696685"/>
                </a:cubicBezTo>
                <a:cubicBezTo>
                  <a:pt x="814384" y="718457"/>
                  <a:pt x="831432" y="739191"/>
                  <a:pt x="828898" y="762000"/>
                </a:cubicBezTo>
                <a:cubicBezTo>
                  <a:pt x="825450" y="793031"/>
                  <a:pt x="825362" y="856158"/>
                  <a:pt x="807127" y="892628"/>
                </a:cubicBezTo>
                <a:cubicBezTo>
                  <a:pt x="801276" y="904330"/>
                  <a:pt x="794606" y="916034"/>
                  <a:pt x="785355" y="925285"/>
                </a:cubicBezTo>
                <a:cubicBezTo>
                  <a:pt x="776104" y="934536"/>
                  <a:pt x="763584" y="939800"/>
                  <a:pt x="752698" y="947057"/>
                </a:cubicBezTo>
                <a:cubicBezTo>
                  <a:pt x="745441" y="957943"/>
                  <a:pt x="739441" y="969781"/>
                  <a:pt x="730927" y="979714"/>
                </a:cubicBezTo>
                <a:cubicBezTo>
                  <a:pt x="717569" y="995299"/>
                  <a:pt x="698770" y="1006178"/>
                  <a:pt x="687384" y="1023257"/>
                </a:cubicBezTo>
                <a:cubicBezTo>
                  <a:pt x="680127" y="1034143"/>
                  <a:pt x="675828" y="1047741"/>
                  <a:pt x="665612" y="1055914"/>
                </a:cubicBezTo>
                <a:cubicBezTo>
                  <a:pt x="656652" y="1063082"/>
                  <a:pt x="643502" y="1062280"/>
                  <a:pt x="632955" y="1066800"/>
                </a:cubicBezTo>
                <a:cubicBezTo>
                  <a:pt x="618040" y="1073192"/>
                  <a:pt x="604479" y="1082544"/>
                  <a:pt x="589412" y="1088571"/>
                </a:cubicBezTo>
                <a:cubicBezTo>
                  <a:pt x="454897" y="1142377"/>
                  <a:pt x="582671" y="1081057"/>
                  <a:pt x="480555" y="1132114"/>
                </a:cubicBezTo>
                <a:cubicBezTo>
                  <a:pt x="469669" y="1143000"/>
                  <a:pt x="460953" y="1156612"/>
                  <a:pt x="447898" y="1164771"/>
                </a:cubicBezTo>
                <a:cubicBezTo>
                  <a:pt x="431328" y="1175128"/>
                  <a:pt x="410947" y="1177804"/>
                  <a:pt x="393469" y="1186543"/>
                </a:cubicBezTo>
                <a:cubicBezTo>
                  <a:pt x="381767" y="1192394"/>
                  <a:pt x="371698" y="1201057"/>
                  <a:pt x="360812" y="1208314"/>
                </a:cubicBezTo>
                <a:cubicBezTo>
                  <a:pt x="353555" y="1219200"/>
                  <a:pt x="348292" y="1231720"/>
                  <a:pt x="339041" y="1240971"/>
                </a:cubicBezTo>
                <a:cubicBezTo>
                  <a:pt x="253405" y="1326609"/>
                  <a:pt x="362903" y="1188390"/>
                  <a:pt x="273727" y="1295400"/>
                </a:cubicBezTo>
                <a:cubicBezTo>
                  <a:pt x="265351" y="1305451"/>
                  <a:pt x="259987" y="1317730"/>
                  <a:pt x="251955" y="1328057"/>
                </a:cubicBezTo>
                <a:cubicBezTo>
                  <a:pt x="209254" y="1382958"/>
                  <a:pt x="210940" y="1379958"/>
                  <a:pt x="175755" y="1415143"/>
                </a:cubicBezTo>
                <a:cubicBezTo>
                  <a:pt x="172126" y="1429657"/>
                  <a:pt x="171560" y="1445304"/>
                  <a:pt x="164869" y="1458685"/>
                </a:cubicBezTo>
                <a:cubicBezTo>
                  <a:pt x="160279" y="1467865"/>
                  <a:pt x="147688" y="1471277"/>
                  <a:pt x="143098" y="1480457"/>
                </a:cubicBezTo>
                <a:cubicBezTo>
                  <a:pt x="125621" y="1515412"/>
                  <a:pt x="121233" y="1556797"/>
                  <a:pt x="99555" y="1589314"/>
                </a:cubicBezTo>
                <a:cubicBezTo>
                  <a:pt x="92298" y="1600200"/>
                  <a:pt x="83097" y="1610016"/>
                  <a:pt x="77784" y="1621971"/>
                </a:cubicBezTo>
                <a:cubicBezTo>
                  <a:pt x="49821" y="1684887"/>
                  <a:pt x="57312" y="1705159"/>
                  <a:pt x="34241" y="1774371"/>
                </a:cubicBezTo>
                <a:cubicBezTo>
                  <a:pt x="18624" y="1821221"/>
                  <a:pt x="26138" y="1795896"/>
                  <a:pt x="12469" y="1850571"/>
                </a:cubicBezTo>
                <a:cubicBezTo>
                  <a:pt x="8841" y="1919514"/>
                  <a:pt x="1584" y="1988362"/>
                  <a:pt x="1584" y="2057400"/>
                </a:cubicBezTo>
                <a:cubicBezTo>
                  <a:pt x="1584" y="2173571"/>
                  <a:pt x="-6127" y="2291070"/>
                  <a:pt x="12469" y="2405743"/>
                </a:cubicBezTo>
                <a:cubicBezTo>
                  <a:pt x="16576" y="2431070"/>
                  <a:pt x="48755" y="2442028"/>
                  <a:pt x="66898" y="2460171"/>
                </a:cubicBezTo>
                <a:lnTo>
                  <a:pt x="88669" y="2481943"/>
                </a:lnTo>
                <a:cubicBezTo>
                  <a:pt x="141235" y="2534509"/>
                  <a:pt x="74440" y="2470558"/>
                  <a:pt x="143098" y="2525485"/>
                </a:cubicBezTo>
                <a:cubicBezTo>
                  <a:pt x="151112" y="2531896"/>
                  <a:pt x="156068" y="2541977"/>
                  <a:pt x="164869" y="2547257"/>
                </a:cubicBezTo>
                <a:cubicBezTo>
                  <a:pt x="174709" y="2553161"/>
                  <a:pt x="187264" y="2553011"/>
                  <a:pt x="197527" y="2558143"/>
                </a:cubicBezTo>
                <a:cubicBezTo>
                  <a:pt x="209229" y="2563994"/>
                  <a:pt x="218229" y="2574601"/>
                  <a:pt x="230184" y="2579914"/>
                </a:cubicBezTo>
                <a:cubicBezTo>
                  <a:pt x="285220" y="2604374"/>
                  <a:pt x="302885" y="2602039"/>
                  <a:pt x="360812" y="2612571"/>
                </a:cubicBezTo>
                <a:cubicBezTo>
                  <a:pt x="500125" y="2637901"/>
                  <a:pt x="332634" y="2619109"/>
                  <a:pt x="622069" y="2634343"/>
                </a:cubicBezTo>
                <a:cubicBezTo>
                  <a:pt x="759955" y="2630714"/>
                  <a:pt x="897793" y="2623457"/>
                  <a:pt x="1035727" y="2623457"/>
                </a:cubicBezTo>
                <a:cubicBezTo>
                  <a:pt x="1143666" y="2623457"/>
                  <a:pt x="1334600" y="2611090"/>
                  <a:pt x="1471155" y="2645228"/>
                </a:cubicBezTo>
                <a:cubicBezTo>
                  <a:pt x="1482287" y="2648011"/>
                  <a:pt x="1492926" y="2652485"/>
                  <a:pt x="1503812" y="2656114"/>
                </a:cubicBezTo>
                <a:cubicBezTo>
                  <a:pt x="1561869" y="2652485"/>
                  <a:pt x="1620347" y="2653088"/>
                  <a:pt x="1677984" y="2645228"/>
                </a:cubicBezTo>
                <a:cubicBezTo>
                  <a:pt x="1700723" y="2642127"/>
                  <a:pt x="1720489" y="2625991"/>
                  <a:pt x="1743298" y="2623457"/>
                </a:cubicBezTo>
                <a:cubicBezTo>
                  <a:pt x="1870345" y="2609340"/>
                  <a:pt x="1808665" y="2616647"/>
                  <a:pt x="1928355" y="2601685"/>
                </a:cubicBezTo>
                <a:cubicBezTo>
                  <a:pt x="2001876" y="2577179"/>
                  <a:pt x="1911367" y="2605461"/>
                  <a:pt x="2026327" y="2579914"/>
                </a:cubicBezTo>
                <a:cubicBezTo>
                  <a:pt x="2037528" y="2577425"/>
                  <a:pt x="2047951" y="2572180"/>
                  <a:pt x="2058984" y="2569028"/>
                </a:cubicBezTo>
                <a:cubicBezTo>
                  <a:pt x="2154665" y="2541691"/>
                  <a:pt x="2056884" y="2573358"/>
                  <a:pt x="2135184" y="2547257"/>
                </a:cubicBezTo>
                <a:cubicBezTo>
                  <a:pt x="2142441" y="2540000"/>
                  <a:pt x="2148154" y="2530765"/>
                  <a:pt x="2156955" y="2525485"/>
                </a:cubicBezTo>
                <a:cubicBezTo>
                  <a:pt x="2166794" y="2519581"/>
                  <a:pt x="2180652" y="2521768"/>
                  <a:pt x="2189612" y="2514600"/>
                </a:cubicBezTo>
                <a:cubicBezTo>
                  <a:pt x="2199828" y="2506427"/>
                  <a:pt x="2203211" y="2492159"/>
                  <a:pt x="2211384" y="2481943"/>
                </a:cubicBezTo>
                <a:cubicBezTo>
                  <a:pt x="2217795" y="2473929"/>
                  <a:pt x="2225898" y="2467428"/>
                  <a:pt x="2233155" y="2460171"/>
                </a:cubicBezTo>
                <a:lnTo>
                  <a:pt x="2265812" y="2362200"/>
                </a:lnTo>
                <a:lnTo>
                  <a:pt x="2276698" y="2329543"/>
                </a:lnTo>
                <a:lnTo>
                  <a:pt x="2287584" y="2296885"/>
                </a:lnTo>
                <a:cubicBezTo>
                  <a:pt x="2304448" y="2178830"/>
                  <a:pt x="2309355" y="2161134"/>
                  <a:pt x="2309355" y="2002971"/>
                </a:cubicBezTo>
                <a:cubicBezTo>
                  <a:pt x="2309355" y="1977712"/>
                  <a:pt x="2291434" y="1705939"/>
                  <a:pt x="2287584" y="1665514"/>
                </a:cubicBezTo>
                <a:cubicBezTo>
                  <a:pt x="2285151" y="1639972"/>
                  <a:pt x="2279532" y="1614815"/>
                  <a:pt x="2276698" y="1589314"/>
                </a:cubicBezTo>
                <a:cubicBezTo>
                  <a:pt x="2272272" y="1549480"/>
                  <a:pt x="2272777" y="1509040"/>
                  <a:pt x="2265812" y="1469571"/>
                </a:cubicBezTo>
                <a:cubicBezTo>
                  <a:pt x="2261824" y="1446971"/>
                  <a:pt x="2249607" y="1426521"/>
                  <a:pt x="2244041" y="1404257"/>
                </a:cubicBezTo>
                <a:cubicBezTo>
                  <a:pt x="2227802" y="1339301"/>
                  <a:pt x="2235615" y="1375471"/>
                  <a:pt x="2222269" y="1295400"/>
                </a:cubicBezTo>
                <a:cubicBezTo>
                  <a:pt x="2213832" y="1194149"/>
                  <a:pt x="2220718" y="1191996"/>
                  <a:pt x="2200498" y="1121228"/>
                </a:cubicBezTo>
                <a:cubicBezTo>
                  <a:pt x="2197346" y="1110195"/>
                  <a:pt x="2194744" y="1098834"/>
                  <a:pt x="2189612" y="1088571"/>
                </a:cubicBezTo>
                <a:cubicBezTo>
                  <a:pt x="2183761" y="1076869"/>
                  <a:pt x="2173692" y="1067616"/>
                  <a:pt x="2167841" y="1055914"/>
                </a:cubicBezTo>
                <a:cubicBezTo>
                  <a:pt x="2162709" y="1045651"/>
                  <a:pt x="2163624" y="1032594"/>
                  <a:pt x="2156955" y="1023257"/>
                </a:cubicBezTo>
                <a:cubicBezTo>
                  <a:pt x="2145024" y="1006554"/>
                  <a:pt x="2113412" y="979714"/>
                  <a:pt x="2113412" y="979714"/>
                </a:cubicBezTo>
                <a:cubicBezTo>
                  <a:pt x="2089530" y="884179"/>
                  <a:pt x="2123567" y="978836"/>
                  <a:pt x="2069869" y="914400"/>
                </a:cubicBezTo>
                <a:cubicBezTo>
                  <a:pt x="2059480" y="901934"/>
                  <a:pt x="2056447" y="884772"/>
                  <a:pt x="2048098" y="870857"/>
                </a:cubicBezTo>
                <a:cubicBezTo>
                  <a:pt x="2034636" y="848420"/>
                  <a:pt x="2004555" y="805543"/>
                  <a:pt x="2004555" y="805543"/>
                </a:cubicBezTo>
                <a:lnTo>
                  <a:pt x="1982784" y="740228"/>
                </a:lnTo>
                <a:cubicBezTo>
                  <a:pt x="1979155" y="729342"/>
                  <a:pt x="1973784" y="718889"/>
                  <a:pt x="1971898" y="707571"/>
                </a:cubicBezTo>
                <a:cubicBezTo>
                  <a:pt x="1968269" y="685800"/>
                  <a:pt x="1965800" y="663803"/>
                  <a:pt x="1961012" y="642257"/>
                </a:cubicBezTo>
                <a:cubicBezTo>
                  <a:pt x="1958523" y="631056"/>
                  <a:pt x="1953279" y="620633"/>
                  <a:pt x="1950127" y="609600"/>
                </a:cubicBezTo>
                <a:cubicBezTo>
                  <a:pt x="1917225" y="494441"/>
                  <a:pt x="1969205" y="655952"/>
                  <a:pt x="1917469" y="500743"/>
                </a:cubicBezTo>
                <a:cubicBezTo>
                  <a:pt x="1913840" y="489857"/>
                  <a:pt x="1911716" y="478348"/>
                  <a:pt x="1906584" y="468085"/>
                </a:cubicBezTo>
                <a:cubicBezTo>
                  <a:pt x="1888441" y="431799"/>
                  <a:pt x="1864984" y="397715"/>
                  <a:pt x="1852155" y="359228"/>
                </a:cubicBezTo>
                <a:cubicBezTo>
                  <a:pt x="1848526" y="348342"/>
                  <a:pt x="1848437" y="335531"/>
                  <a:pt x="1841269" y="326571"/>
                </a:cubicBezTo>
                <a:cubicBezTo>
                  <a:pt x="1833096" y="316355"/>
                  <a:pt x="1819498" y="312057"/>
                  <a:pt x="1808612" y="304800"/>
                </a:cubicBezTo>
                <a:cubicBezTo>
                  <a:pt x="1788552" y="278053"/>
                  <a:pt x="1760599" y="236505"/>
                  <a:pt x="1732412" y="217714"/>
                </a:cubicBezTo>
                <a:cubicBezTo>
                  <a:pt x="1710641" y="203200"/>
                  <a:pt x="1692483" y="180517"/>
                  <a:pt x="1667098" y="174171"/>
                </a:cubicBezTo>
                <a:cubicBezTo>
                  <a:pt x="1652584" y="170542"/>
                  <a:pt x="1637885" y="167584"/>
                  <a:pt x="1623555" y="163285"/>
                </a:cubicBezTo>
                <a:cubicBezTo>
                  <a:pt x="1601574" y="156691"/>
                  <a:pt x="1580505" y="147080"/>
                  <a:pt x="1558241" y="141514"/>
                </a:cubicBezTo>
                <a:lnTo>
                  <a:pt x="1471155" y="119743"/>
                </a:lnTo>
                <a:lnTo>
                  <a:pt x="1427612" y="108857"/>
                </a:lnTo>
                <a:cubicBezTo>
                  <a:pt x="1375860" y="74354"/>
                  <a:pt x="1407368" y="91223"/>
                  <a:pt x="1329641" y="65314"/>
                </a:cubicBezTo>
                <a:lnTo>
                  <a:pt x="1296984" y="54428"/>
                </a:lnTo>
                <a:cubicBezTo>
                  <a:pt x="1283532" y="14074"/>
                  <a:pt x="1291230" y="32034"/>
                  <a:pt x="1275212" y="0"/>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Freeform 43"/>
          <p:cNvSpPr/>
          <p:nvPr/>
        </p:nvSpPr>
        <p:spPr>
          <a:xfrm>
            <a:off x="3690253" y="2126363"/>
            <a:ext cx="3287486" cy="4437731"/>
          </a:xfrm>
          <a:custGeom>
            <a:avLst/>
            <a:gdLst>
              <a:gd name="connsiteX0" fmla="*/ 54429 w 3287486"/>
              <a:gd name="connsiteY0" fmla="*/ 159645 h 4437731"/>
              <a:gd name="connsiteX1" fmla="*/ 54429 w 3287486"/>
              <a:gd name="connsiteY1" fmla="*/ 529759 h 4437731"/>
              <a:gd name="connsiteX2" fmla="*/ 65314 w 3287486"/>
              <a:gd name="connsiteY2" fmla="*/ 693045 h 4437731"/>
              <a:gd name="connsiteX3" fmla="*/ 76200 w 3287486"/>
              <a:gd name="connsiteY3" fmla="*/ 725702 h 4437731"/>
              <a:gd name="connsiteX4" fmla="*/ 119743 w 3287486"/>
              <a:gd name="connsiteY4" fmla="*/ 736588 h 4437731"/>
              <a:gd name="connsiteX5" fmla="*/ 152400 w 3287486"/>
              <a:gd name="connsiteY5" fmla="*/ 747474 h 4437731"/>
              <a:gd name="connsiteX6" fmla="*/ 827314 w 3287486"/>
              <a:gd name="connsiteY6" fmla="*/ 747474 h 4437731"/>
              <a:gd name="connsiteX7" fmla="*/ 881743 w 3287486"/>
              <a:gd name="connsiteY7" fmla="*/ 758359 h 4437731"/>
              <a:gd name="connsiteX8" fmla="*/ 1709057 w 3287486"/>
              <a:gd name="connsiteY8" fmla="*/ 769245 h 4437731"/>
              <a:gd name="connsiteX9" fmla="*/ 1883229 w 3287486"/>
              <a:gd name="connsiteY9" fmla="*/ 791016 h 4437731"/>
              <a:gd name="connsiteX10" fmla="*/ 1905000 w 3287486"/>
              <a:gd name="connsiteY10" fmla="*/ 812788 h 4437731"/>
              <a:gd name="connsiteX11" fmla="*/ 1894114 w 3287486"/>
              <a:gd name="connsiteY11" fmla="*/ 943416 h 4437731"/>
              <a:gd name="connsiteX12" fmla="*/ 1872343 w 3287486"/>
              <a:gd name="connsiteY12" fmla="*/ 1008731 h 4437731"/>
              <a:gd name="connsiteX13" fmla="*/ 1883229 w 3287486"/>
              <a:gd name="connsiteY13" fmla="*/ 1465931 h 4437731"/>
              <a:gd name="connsiteX14" fmla="*/ 1894114 w 3287486"/>
              <a:gd name="connsiteY14" fmla="*/ 1509474 h 4437731"/>
              <a:gd name="connsiteX15" fmla="*/ 1915886 w 3287486"/>
              <a:gd name="connsiteY15" fmla="*/ 1672759 h 4437731"/>
              <a:gd name="connsiteX16" fmla="*/ 1926772 w 3287486"/>
              <a:gd name="connsiteY16" fmla="*/ 1716302 h 4437731"/>
              <a:gd name="connsiteX17" fmla="*/ 1937657 w 3287486"/>
              <a:gd name="connsiteY17" fmla="*/ 2053759 h 4437731"/>
              <a:gd name="connsiteX18" fmla="*/ 1959429 w 3287486"/>
              <a:gd name="connsiteY18" fmla="*/ 2162616 h 4437731"/>
              <a:gd name="connsiteX19" fmla="*/ 1970314 w 3287486"/>
              <a:gd name="connsiteY19" fmla="*/ 2891959 h 4437731"/>
              <a:gd name="connsiteX20" fmla="*/ 1981200 w 3287486"/>
              <a:gd name="connsiteY20" fmla="*/ 2924616 h 4437731"/>
              <a:gd name="connsiteX21" fmla="*/ 2002972 w 3287486"/>
              <a:gd name="connsiteY21" fmla="*/ 3066131 h 4437731"/>
              <a:gd name="connsiteX22" fmla="*/ 2024743 w 3287486"/>
              <a:gd name="connsiteY22" fmla="*/ 3251188 h 4437731"/>
              <a:gd name="connsiteX23" fmla="*/ 2046514 w 3287486"/>
              <a:gd name="connsiteY23" fmla="*/ 3403588 h 4437731"/>
              <a:gd name="connsiteX24" fmla="*/ 2057400 w 3287486"/>
              <a:gd name="connsiteY24" fmla="*/ 3436245 h 4437731"/>
              <a:gd name="connsiteX25" fmla="*/ 2079172 w 3287486"/>
              <a:gd name="connsiteY25" fmla="*/ 3468902 h 4437731"/>
              <a:gd name="connsiteX26" fmla="*/ 2090057 w 3287486"/>
              <a:gd name="connsiteY26" fmla="*/ 3566874 h 4437731"/>
              <a:gd name="connsiteX27" fmla="*/ 2111829 w 3287486"/>
              <a:gd name="connsiteY27" fmla="*/ 3773702 h 4437731"/>
              <a:gd name="connsiteX28" fmla="*/ 2133600 w 3287486"/>
              <a:gd name="connsiteY28" fmla="*/ 3991416 h 4437731"/>
              <a:gd name="connsiteX29" fmla="*/ 2155372 w 3287486"/>
              <a:gd name="connsiteY29" fmla="*/ 4078502 h 4437731"/>
              <a:gd name="connsiteX30" fmla="*/ 2166257 w 3287486"/>
              <a:gd name="connsiteY30" fmla="*/ 4187359 h 4437731"/>
              <a:gd name="connsiteX31" fmla="*/ 2188029 w 3287486"/>
              <a:gd name="connsiteY31" fmla="*/ 4317988 h 4437731"/>
              <a:gd name="connsiteX32" fmla="*/ 2198914 w 3287486"/>
              <a:gd name="connsiteY32" fmla="*/ 4394188 h 4437731"/>
              <a:gd name="connsiteX33" fmla="*/ 2253343 w 3287486"/>
              <a:gd name="connsiteY33" fmla="*/ 4426845 h 4437731"/>
              <a:gd name="connsiteX34" fmla="*/ 2471057 w 3287486"/>
              <a:gd name="connsiteY34" fmla="*/ 4437731 h 4437731"/>
              <a:gd name="connsiteX35" fmla="*/ 3254829 w 3287486"/>
              <a:gd name="connsiteY35" fmla="*/ 4415959 h 4437731"/>
              <a:gd name="connsiteX36" fmla="*/ 3287486 w 3287486"/>
              <a:gd name="connsiteY36" fmla="*/ 4405074 h 4437731"/>
              <a:gd name="connsiteX37" fmla="*/ 3265714 w 3287486"/>
              <a:gd name="connsiteY37" fmla="*/ 4372416 h 4437731"/>
              <a:gd name="connsiteX38" fmla="*/ 3222172 w 3287486"/>
              <a:gd name="connsiteY38" fmla="*/ 4361531 h 4437731"/>
              <a:gd name="connsiteX39" fmla="*/ 3091543 w 3287486"/>
              <a:gd name="connsiteY39" fmla="*/ 4317988 h 4437731"/>
              <a:gd name="connsiteX40" fmla="*/ 3026229 w 3287486"/>
              <a:gd name="connsiteY40" fmla="*/ 4230902 h 4437731"/>
              <a:gd name="connsiteX41" fmla="*/ 2982686 w 3287486"/>
              <a:gd name="connsiteY41" fmla="*/ 4002302 h 4437731"/>
              <a:gd name="connsiteX42" fmla="*/ 2960914 w 3287486"/>
              <a:gd name="connsiteY42" fmla="*/ 3936988 h 4437731"/>
              <a:gd name="connsiteX43" fmla="*/ 2950029 w 3287486"/>
              <a:gd name="connsiteY43" fmla="*/ 3904331 h 4437731"/>
              <a:gd name="connsiteX44" fmla="*/ 2960914 w 3287486"/>
              <a:gd name="connsiteY44" fmla="*/ 3762816 h 4437731"/>
              <a:gd name="connsiteX45" fmla="*/ 2982686 w 3287486"/>
              <a:gd name="connsiteY45" fmla="*/ 3719274 h 4437731"/>
              <a:gd name="connsiteX46" fmla="*/ 3004457 w 3287486"/>
              <a:gd name="connsiteY46" fmla="*/ 3643074 h 4437731"/>
              <a:gd name="connsiteX47" fmla="*/ 3015343 w 3287486"/>
              <a:gd name="connsiteY47" fmla="*/ 3610416 h 4437731"/>
              <a:gd name="connsiteX48" fmla="*/ 3026229 w 3287486"/>
              <a:gd name="connsiteY48" fmla="*/ 3512445 h 4437731"/>
              <a:gd name="connsiteX49" fmla="*/ 3037114 w 3287486"/>
              <a:gd name="connsiteY49" fmla="*/ 3479788 h 4437731"/>
              <a:gd name="connsiteX50" fmla="*/ 3048000 w 3287486"/>
              <a:gd name="connsiteY50" fmla="*/ 3414474 h 4437731"/>
              <a:gd name="connsiteX51" fmla="*/ 3069772 w 3287486"/>
              <a:gd name="connsiteY51" fmla="*/ 2946388 h 4437731"/>
              <a:gd name="connsiteX52" fmla="*/ 3080657 w 3287486"/>
              <a:gd name="connsiteY52" fmla="*/ 638616 h 4437731"/>
              <a:gd name="connsiteX53" fmla="*/ 3069772 w 3287486"/>
              <a:gd name="connsiteY53" fmla="*/ 18131 h 4437731"/>
              <a:gd name="connsiteX54" fmla="*/ 2928257 w 3287486"/>
              <a:gd name="connsiteY54" fmla="*/ 29016 h 4437731"/>
              <a:gd name="connsiteX55" fmla="*/ 2220686 w 3287486"/>
              <a:gd name="connsiteY55" fmla="*/ 39902 h 4437731"/>
              <a:gd name="connsiteX56" fmla="*/ 664029 w 3287486"/>
              <a:gd name="connsiteY56" fmla="*/ 50788 h 4437731"/>
              <a:gd name="connsiteX57" fmla="*/ 576943 w 3287486"/>
              <a:gd name="connsiteY57" fmla="*/ 61674 h 4437731"/>
              <a:gd name="connsiteX58" fmla="*/ 468086 w 3287486"/>
              <a:gd name="connsiteY58" fmla="*/ 83445 h 4437731"/>
              <a:gd name="connsiteX59" fmla="*/ 228600 w 3287486"/>
              <a:gd name="connsiteY59" fmla="*/ 105216 h 4437731"/>
              <a:gd name="connsiteX60" fmla="*/ 152400 w 3287486"/>
              <a:gd name="connsiteY60" fmla="*/ 126988 h 4437731"/>
              <a:gd name="connsiteX61" fmla="*/ 54429 w 3287486"/>
              <a:gd name="connsiteY61" fmla="*/ 137874 h 4437731"/>
              <a:gd name="connsiteX62" fmla="*/ 0 w 3287486"/>
              <a:gd name="connsiteY62" fmla="*/ 148759 h 4437731"/>
              <a:gd name="connsiteX63" fmla="*/ 54429 w 3287486"/>
              <a:gd name="connsiteY63" fmla="*/ 159645 h 4437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287486" h="4437731">
                <a:moveTo>
                  <a:pt x="54429" y="159645"/>
                </a:moveTo>
                <a:cubicBezTo>
                  <a:pt x="23418" y="314696"/>
                  <a:pt x="39918" y="210518"/>
                  <a:pt x="54429" y="529759"/>
                </a:cubicBezTo>
                <a:cubicBezTo>
                  <a:pt x="56906" y="584252"/>
                  <a:pt x="59290" y="638829"/>
                  <a:pt x="65314" y="693045"/>
                </a:cubicBezTo>
                <a:cubicBezTo>
                  <a:pt x="66581" y="704449"/>
                  <a:pt x="67240" y="718534"/>
                  <a:pt x="76200" y="725702"/>
                </a:cubicBezTo>
                <a:cubicBezTo>
                  <a:pt x="87883" y="735048"/>
                  <a:pt x="105358" y="732478"/>
                  <a:pt x="119743" y="736588"/>
                </a:cubicBezTo>
                <a:cubicBezTo>
                  <a:pt x="130776" y="739740"/>
                  <a:pt x="141514" y="743845"/>
                  <a:pt x="152400" y="747474"/>
                </a:cubicBezTo>
                <a:cubicBezTo>
                  <a:pt x="465945" y="730054"/>
                  <a:pt x="385115" y="729425"/>
                  <a:pt x="827314" y="747474"/>
                </a:cubicBezTo>
                <a:cubicBezTo>
                  <a:pt x="845801" y="748229"/>
                  <a:pt x="863246" y="757902"/>
                  <a:pt x="881743" y="758359"/>
                </a:cubicBezTo>
                <a:cubicBezTo>
                  <a:pt x="1157454" y="765167"/>
                  <a:pt x="1433286" y="765616"/>
                  <a:pt x="1709057" y="769245"/>
                </a:cubicBezTo>
                <a:cubicBezTo>
                  <a:pt x="1713173" y="769702"/>
                  <a:pt x="1867702" y="785840"/>
                  <a:pt x="1883229" y="791016"/>
                </a:cubicBezTo>
                <a:cubicBezTo>
                  <a:pt x="1892966" y="794262"/>
                  <a:pt x="1897743" y="805531"/>
                  <a:pt x="1905000" y="812788"/>
                </a:cubicBezTo>
                <a:cubicBezTo>
                  <a:pt x="1901371" y="856331"/>
                  <a:pt x="1901297" y="900317"/>
                  <a:pt x="1894114" y="943416"/>
                </a:cubicBezTo>
                <a:cubicBezTo>
                  <a:pt x="1890341" y="966053"/>
                  <a:pt x="1872343" y="1008731"/>
                  <a:pt x="1872343" y="1008731"/>
                </a:cubicBezTo>
                <a:cubicBezTo>
                  <a:pt x="1875972" y="1161131"/>
                  <a:pt x="1876607" y="1313632"/>
                  <a:pt x="1883229" y="1465931"/>
                </a:cubicBezTo>
                <a:cubicBezTo>
                  <a:pt x="1883879" y="1480878"/>
                  <a:pt x="1891654" y="1494717"/>
                  <a:pt x="1894114" y="1509474"/>
                </a:cubicBezTo>
                <a:cubicBezTo>
                  <a:pt x="1913059" y="1623144"/>
                  <a:pt x="1896586" y="1566612"/>
                  <a:pt x="1915886" y="1672759"/>
                </a:cubicBezTo>
                <a:cubicBezTo>
                  <a:pt x="1918562" y="1687479"/>
                  <a:pt x="1923143" y="1701788"/>
                  <a:pt x="1926772" y="1716302"/>
                </a:cubicBezTo>
                <a:cubicBezTo>
                  <a:pt x="1910744" y="1876576"/>
                  <a:pt x="1907234" y="1840803"/>
                  <a:pt x="1937657" y="2053759"/>
                </a:cubicBezTo>
                <a:cubicBezTo>
                  <a:pt x="1950166" y="2141318"/>
                  <a:pt x="1940429" y="2105618"/>
                  <a:pt x="1959429" y="2162616"/>
                </a:cubicBezTo>
                <a:cubicBezTo>
                  <a:pt x="1963057" y="2405730"/>
                  <a:pt x="1963370" y="2648917"/>
                  <a:pt x="1970314" y="2891959"/>
                </a:cubicBezTo>
                <a:cubicBezTo>
                  <a:pt x="1970642" y="2903429"/>
                  <a:pt x="1979455" y="2913275"/>
                  <a:pt x="1981200" y="2924616"/>
                </a:cubicBezTo>
                <a:cubicBezTo>
                  <a:pt x="2005256" y="3080974"/>
                  <a:pt x="1976769" y="2987525"/>
                  <a:pt x="2002972" y="3066131"/>
                </a:cubicBezTo>
                <a:cubicBezTo>
                  <a:pt x="2010370" y="3132717"/>
                  <a:pt x="2015762" y="3185328"/>
                  <a:pt x="2024743" y="3251188"/>
                </a:cubicBezTo>
                <a:cubicBezTo>
                  <a:pt x="2031676" y="3302033"/>
                  <a:pt x="2030286" y="3354906"/>
                  <a:pt x="2046514" y="3403588"/>
                </a:cubicBezTo>
                <a:cubicBezTo>
                  <a:pt x="2050143" y="3414474"/>
                  <a:pt x="2052268" y="3425982"/>
                  <a:pt x="2057400" y="3436245"/>
                </a:cubicBezTo>
                <a:cubicBezTo>
                  <a:pt x="2063251" y="3447947"/>
                  <a:pt x="2071915" y="3458016"/>
                  <a:pt x="2079172" y="3468902"/>
                </a:cubicBezTo>
                <a:cubicBezTo>
                  <a:pt x="2082800" y="3501559"/>
                  <a:pt x="2087328" y="3534129"/>
                  <a:pt x="2090057" y="3566874"/>
                </a:cubicBezTo>
                <a:cubicBezTo>
                  <a:pt x="2106392" y="3762904"/>
                  <a:pt x="2086491" y="3672352"/>
                  <a:pt x="2111829" y="3773702"/>
                </a:cubicBezTo>
                <a:cubicBezTo>
                  <a:pt x="2115403" y="3816599"/>
                  <a:pt x="2123815" y="3939232"/>
                  <a:pt x="2133600" y="3991416"/>
                </a:cubicBezTo>
                <a:cubicBezTo>
                  <a:pt x="2139114" y="4020826"/>
                  <a:pt x="2155372" y="4078502"/>
                  <a:pt x="2155372" y="4078502"/>
                </a:cubicBezTo>
                <a:cubicBezTo>
                  <a:pt x="2159000" y="4114788"/>
                  <a:pt x="2162440" y="4151093"/>
                  <a:pt x="2166257" y="4187359"/>
                </a:cubicBezTo>
                <a:cubicBezTo>
                  <a:pt x="2177475" y="4293929"/>
                  <a:pt x="2167079" y="4255139"/>
                  <a:pt x="2188029" y="4317988"/>
                </a:cubicBezTo>
                <a:cubicBezTo>
                  <a:pt x="2191657" y="4343388"/>
                  <a:pt x="2190800" y="4369847"/>
                  <a:pt x="2198914" y="4394188"/>
                </a:cubicBezTo>
                <a:cubicBezTo>
                  <a:pt x="2205074" y="4412667"/>
                  <a:pt x="2237476" y="4425465"/>
                  <a:pt x="2253343" y="4426845"/>
                </a:cubicBezTo>
                <a:cubicBezTo>
                  <a:pt x="2325732" y="4433140"/>
                  <a:pt x="2398486" y="4434102"/>
                  <a:pt x="2471057" y="4437731"/>
                </a:cubicBezTo>
                <a:lnTo>
                  <a:pt x="3254829" y="4415959"/>
                </a:lnTo>
                <a:cubicBezTo>
                  <a:pt x="3266284" y="4415285"/>
                  <a:pt x="3276600" y="4408702"/>
                  <a:pt x="3287486" y="4405074"/>
                </a:cubicBezTo>
                <a:cubicBezTo>
                  <a:pt x="3280229" y="4394188"/>
                  <a:pt x="3276600" y="4379673"/>
                  <a:pt x="3265714" y="4372416"/>
                </a:cubicBezTo>
                <a:cubicBezTo>
                  <a:pt x="3253266" y="4364117"/>
                  <a:pt x="3236605" y="4365467"/>
                  <a:pt x="3222172" y="4361531"/>
                </a:cubicBezTo>
                <a:cubicBezTo>
                  <a:pt x="3136882" y="4338270"/>
                  <a:pt x="3163325" y="4346700"/>
                  <a:pt x="3091543" y="4317988"/>
                </a:cubicBezTo>
                <a:cubicBezTo>
                  <a:pt x="3036525" y="4262970"/>
                  <a:pt x="3057180" y="4292804"/>
                  <a:pt x="3026229" y="4230902"/>
                </a:cubicBezTo>
                <a:cubicBezTo>
                  <a:pt x="3001425" y="4044876"/>
                  <a:pt x="3021821" y="4119706"/>
                  <a:pt x="2982686" y="4002302"/>
                </a:cubicBezTo>
                <a:lnTo>
                  <a:pt x="2960914" y="3936988"/>
                </a:lnTo>
                <a:lnTo>
                  <a:pt x="2950029" y="3904331"/>
                </a:lnTo>
                <a:cubicBezTo>
                  <a:pt x="2953657" y="3857159"/>
                  <a:pt x="2952692" y="3809407"/>
                  <a:pt x="2960914" y="3762816"/>
                </a:cubicBezTo>
                <a:cubicBezTo>
                  <a:pt x="2963734" y="3746836"/>
                  <a:pt x="2976294" y="3734189"/>
                  <a:pt x="2982686" y="3719274"/>
                </a:cubicBezTo>
                <a:cubicBezTo>
                  <a:pt x="2993873" y="3693173"/>
                  <a:pt x="2996565" y="3670695"/>
                  <a:pt x="3004457" y="3643074"/>
                </a:cubicBezTo>
                <a:cubicBezTo>
                  <a:pt x="3007609" y="3632041"/>
                  <a:pt x="3011714" y="3621302"/>
                  <a:pt x="3015343" y="3610416"/>
                </a:cubicBezTo>
                <a:cubicBezTo>
                  <a:pt x="3018972" y="3577759"/>
                  <a:pt x="3020827" y="3544856"/>
                  <a:pt x="3026229" y="3512445"/>
                </a:cubicBezTo>
                <a:cubicBezTo>
                  <a:pt x="3028115" y="3501127"/>
                  <a:pt x="3034625" y="3490989"/>
                  <a:pt x="3037114" y="3479788"/>
                </a:cubicBezTo>
                <a:cubicBezTo>
                  <a:pt x="3041902" y="3458242"/>
                  <a:pt x="3044371" y="3436245"/>
                  <a:pt x="3048000" y="3414474"/>
                </a:cubicBezTo>
                <a:cubicBezTo>
                  <a:pt x="3054872" y="3290782"/>
                  <a:pt x="3068832" y="3057814"/>
                  <a:pt x="3069772" y="2946388"/>
                </a:cubicBezTo>
                <a:cubicBezTo>
                  <a:pt x="3076263" y="2177149"/>
                  <a:pt x="3077029" y="1407873"/>
                  <a:pt x="3080657" y="638616"/>
                </a:cubicBezTo>
                <a:cubicBezTo>
                  <a:pt x="3077029" y="431788"/>
                  <a:pt x="3119943" y="218815"/>
                  <a:pt x="3069772" y="18131"/>
                </a:cubicBezTo>
                <a:cubicBezTo>
                  <a:pt x="3058297" y="-27767"/>
                  <a:pt x="2975552" y="27803"/>
                  <a:pt x="2928257" y="29016"/>
                </a:cubicBezTo>
                <a:cubicBezTo>
                  <a:pt x="2692450" y="35062"/>
                  <a:pt x="2456560" y="37634"/>
                  <a:pt x="2220686" y="39902"/>
                </a:cubicBezTo>
                <a:lnTo>
                  <a:pt x="664029" y="50788"/>
                </a:lnTo>
                <a:cubicBezTo>
                  <a:pt x="635000" y="54417"/>
                  <a:pt x="605800" y="56865"/>
                  <a:pt x="576943" y="61674"/>
                </a:cubicBezTo>
                <a:cubicBezTo>
                  <a:pt x="436360" y="85104"/>
                  <a:pt x="659728" y="59489"/>
                  <a:pt x="468086" y="83445"/>
                </a:cubicBezTo>
                <a:cubicBezTo>
                  <a:pt x="407135" y="91064"/>
                  <a:pt x="286076" y="100427"/>
                  <a:pt x="228600" y="105216"/>
                </a:cubicBezTo>
                <a:cubicBezTo>
                  <a:pt x="203200" y="112473"/>
                  <a:pt x="178364" y="122120"/>
                  <a:pt x="152400" y="126988"/>
                </a:cubicBezTo>
                <a:cubicBezTo>
                  <a:pt x="120105" y="133044"/>
                  <a:pt x="86957" y="133227"/>
                  <a:pt x="54429" y="137874"/>
                </a:cubicBezTo>
                <a:cubicBezTo>
                  <a:pt x="36113" y="140491"/>
                  <a:pt x="18143" y="145131"/>
                  <a:pt x="0" y="148759"/>
                </a:cubicBezTo>
                <a:lnTo>
                  <a:pt x="54429" y="15964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ight Arrow 4"/>
          <p:cNvSpPr/>
          <p:nvPr/>
        </p:nvSpPr>
        <p:spPr>
          <a:xfrm>
            <a:off x="5750423" y="1156627"/>
            <a:ext cx="3188693" cy="2394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ight Arrow 5"/>
          <p:cNvSpPr/>
          <p:nvPr/>
        </p:nvSpPr>
        <p:spPr>
          <a:xfrm>
            <a:off x="7809186" y="1487271"/>
            <a:ext cx="1129931" cy="23948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3" name="TextBox 2"/>
          <p:cNvSpPr txBox="1"/>
          <p:nvPr/>
        </p:nvSpPr>
        <p:spPr>
          <a:xfrm>
            <a:off x="4582062" y="1423713"/>
            <a:ext cx="1151726" cy="369332"/>
          </a:xfrm>
          <a:prstGeom prst="rect">
            <a:avLst/>
          </a:prstGeom>
          <a:noFill/>
        </p:spPr>
        <p:txBody>
          <a:bodyPr wrap="none" rtlCol="0">
            <a:spAutoFit/>
          </a:bodyPr>
          <a:lstStyle/>
          <a:p>
            <a:pPr algn="r"/>
            <a:r>
              <a:rPr lang="en-GB" dirty="0" smtClean="0"/>
              <a:t>Vorinostat</a:t>
            </a:r>
          </a:p>
        </p:txBody>
      </p:sp>
      <p:sp>
        <p:nvSpPr>
          <p:cNvPr id="8" name="TextBox 7"/>
          <p:cNvSpPr txBox="1"/>
          <p:nvPr/>
        </p:nvSpPr>
        <p:spPr>
          <a:xfrm>
            <a:off x="4560290" y="1091703"/>
            <a:ext cx="1190133" cy="369332"/>
          </a:xfrm>
          <a:prstGeom prst="rect">
            <a:avLst/>
          </a:prstGeom>
          <a:noFill/>
        </p:spPr>
        <p:txBody>
          <a:bodyPr wrap="none" rtlCol="0">
            <a:spAutoFit/>
          </a:bodyPr>
          <a:lstStyle/>
          <a:p>
            <a:pPr algn="r"/>
            <a:r>
              <a:rPr lang="en-GB" dirty="0" err="1" smtClean="0"/>
              <a:t>Decitabine</a:t>
            </a:r>
            <a:endParaRPr lang="en-GB" dirty="0"/>
          </a:p>
        </p:txBody>
      </p:sp>
      <p:grpSp>
        <p:nvGrpSpPr>
          <p:cNvPr id="13" name="Group 12"/>
          <p:cNvGrpSpPr/>
          <p:nvPr/>
        </p:nvGrpSpPr>
        <p:grpSpPr>
          <a:xfrm>
            <a:off x="4633749" y="4183999"/>
            <a:ext cx="4305368" cy="2367140"/>
            <a:chOff x="-97398" y="1168936"/>
            <a:chExt cx="6239515" cy="3955995"/>
          </a:xfrm>
        </p:grpSpPr>
        <p:pic>
          <p:nvPicPr>
            <p:cNvPr id="14" name="Picture 13" descr="heat map no axl"/>
            <p:cNvPicPr/>
            <p:nvPr/>
          </p:nvPicPr>
          <p:blipFill>
            <a:blip r:embed="rId3" cstate="print">
              <a:extLst>
                <a:ext uri="{28A0092B-C50C-407E-A947-70E740481C1C}">
                  <a14:useLocalDpi xmlns:a14="http://schemas.microsoft.com/office/drawing/2010/main" val="0"/>
                </a:ext>
              </a:extLst>
            </a:blip>
            <a:srcRect b="8530"/>
            <a:stretch>
              <a:fillRect/>
            </a:stretch>
          </p:blipFill>
          <p:spPr bwMode="auto">
            <a:xfrm>
              <a:off x="-97398" y="1168936"/>
              <a:ext cx="6239515" cy="3598881"/>
            </a:xfrm>
            <a:prstGeom prst="rect">
              <a:avLst/>
            </a:prstGeom>
            <a:noFill/>
            <a:ln>
              <a:noFill/>
            </a:ln>
          </p:spPr>
        </p:pic>
        <p:grpSp>
          <p:nvGrpSpPr>
            <p:cNvPr id="15" name="Group 14"/>
            <p:cNvGrpSpPr/>
            <p:nvPr/>
          </p:nvGrpSpPr>
          <p:grpSpPr>
            <a:xfrm>
              <a:off x="1331640" y="4743362"/>
              <a:ext cx="974974" cy="111742"/>
              <a:chOff x="1331640" y="4721846"/>
              <a:chExt cx="1083418" cy="104282"/>
            </a:xfrm>
          </p:grpSpPr>
          <p:cxnSp>
            <p:nvCxnSpPr>
              <p:cNvPr id="32" name="Straight Connector 31"/>
              <p:cNvCxnSpPr/>
              <p:nvPr/>
            </p:nvCxnSpPr>
            <p:spPr>
              <a:xfrm>
                <a:off x="1331640" y="4767816"/>
                <a:ext cx="108012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2415058" y="4724784"/>
                <a:ext cx="0" cy="10134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1331640" y="4721846"/>
                <a:ext cx="0" cy="101344"/>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2495390" y="4746660"/>
              <a:ext cx="974974" cy="111742"/>
              <a:chOff x="1331640" y="4721846"/>
              <a:chExt cx="1083418" cy="104282"/>
            </a:xfrm>
          </p:grpSpPr>
          <p:cxnSp>
            <p:nvCxnSpPr>
              <p:cNvPr id="29" name="Straight Connector 28"/>
              <p:cNvCxnSpPr/>
              <p:nvPr/>
            </p:nvCxnSpPr>
            <p:spPr>
              <a:xfrm>
                <a:off x="1331640" y="4767816"/>
                <a:ext cx="108012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2415058" y="4724784"/>
                <a:ext cx="0" cy="10134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1331640" y="4721846"/>
                <a:ext cx="0" cy="101344"/>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3669034" y="4743362"/>
              <a:ext cx="974974" cy="111742"/>
              <a:chOff x="1331640" y="4721846"/>
              <a:chExt cx="1083418" cy="104282"/>
            </a:xfrm>
          </p:grpSpPr>
          <p:cxnSp>
            <p:nvCxnSpPr>
              <p:cNvPr id="26" name="Straight Connector 25"/>
              <p:cNvCxnSpPr/>
              <p:nvPr/>
            </p:nvCxnSpPr>
            <p:spPr>
              <a:xfrm>
                <a:off x="1331640" y="4767816"/>
                <a:ext cx="108012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2415058" y="4724784"/>
                <a:ext cx="0" cy="10134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1331640" y="4721846"/>
                <a:ext cx="0" cy="101344"/>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4799646" y="4746660"/>
              <a:ext cx="974974" cy="111742"/>
              <a:chOff x="1331640" y="4721846"/>
              <a:chExt cx="1083418" cy="104282"/>
            </a:xfrm>
          </p:grpSpPr>
          <p:cxnSp>
            <p:nvCxnSpPr>
              <p:cNvPr id="23" name="Straight Connector 22"/>
              <p:cNvCxnSpPr/>
              <p:nvPr/>
            </p:nvCxnSpPr>
            <p:spPr>
              <a:xfrm>
                <a:off x="1331640" y="4767816"/>
                <a:ext cx="108012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2415058" y="4724784"/>
                <a:ext cx="0" cy="10134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1331640" y="4721846"/>
                <a:ext cx="0" cy="101344"/>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1428463" y="4747524"/>
              <a:ext cx="974974" cy="360053"/>
            </a:xfrm>
            <a:prstGeom prst="rect">
              <a:avLst/>
            </a:prstGeom>
            <a:noFill/>
          </p:spPr>
          <p:txBody>
            <a:bodyPr wrap="square" rtlCol="0">
              <a:spAutoFit/>
            </a:bodyPr>
            <a:lstStyle/>
            <a:p>
              <a:r>
                <a:rPr lang="en-GB" sz="800" b="1" dirty="0" smtClean="0"/>
                <a:t>Control</a:t>
              </a:r>
              <a:endParaRPr lang="en-GB" sz="800" b="1" dirty="0"/>
            </a:p>
          </p:txBody>
        </p:sp>
        <p:sp>
          <p:nvSpPr>
            <p:cNvPr id="20" name="TextBox 19"/>
            <p:cNvSpPr txBox="1"/>
            <p:nvPr/>
          </p:nvSpPr>
          <p:spPr>
            <a:xfrm>
              <a:off x="2498689" y="4754122"/>
              <a:ext cx="974974" cy="360053"/>
            </a:xfrm>
            <a:prstGeom prst="rect">
              <a:avLst/>
            </a:prstGeom>
            <a:noFill/>
          </p:spPr>
          <p:txBody>
            <a:bodyPr wrap="square" rtlCol="0">
              <a:spAutoFit/>
            </a:bodyPr>
            <a:lstStyle/>
            <a:p>
              <a:r>
                <a:rPr lang="en-GB" sz="800" b="1" dirty="0" smtClean="0"/>
                <a:t>Decitabine</a:t>
              </a:r>
              <a:endParaRPr lang="en-GB" sz="800" b="1" dirty="0"/>
            </a:p>
          </p:txBody>
        </p:sp>
        <p:sp>
          <p:nvSpPr>
            <p:cNvPr id="21" name="TextBox 20"/>
            <p:cNvSpPr txBox="1"/>
            <p:nvPr/>
          </p:nvSpPr>
          <p:spPr>
            <a:xfrm>
              <a:off x="3669034" y="4764878"/>
              <a:ext cx="974974" cy="360053"/>
            </a:xfrm>
            <a:prstGeom prst="rect">
              <a:avLst/>
            </a:prstGeom>
            <a:noFill/>
          </p:spPr>
          <p:txBody>
            <a:bodyPr wrap="square" rtlCol="0">
              <a:spAutoFit/>
            </a:bodyPr>
            <a:lstStyle/>
            <a:p>
              <a:r>
                <a:rPr lang="en-GB" sz="800" b="1" dirty="0" smtClean="0"/>
                <a:t>Vorinostat</a:t>
              </a:r>
              <a:endParaRPr lang="en-GB" sz="800" b="1" dirty="0"/>
            </a:p>
          </p:txBody>
        </p:sp>
        <p:sp>
          <p:nvSpPr>
            <p:cNvPr id="22" name="TextBox 21"/>
            <p:cNvSpPr txBox="1"/>
            <p:nvPr/>
          </p:nvSpPr>
          <p:spPr>
            <a:xfrm>
              <a:off x="4724341" y="4764878"/>
              <a:ext cx="1129748" cy="360053"/>
            </a:xfrm>
            <a:prstGeom prst="rect">
              <a:avLst/>
            </a:prstGeom>
            <a:noFill/>
          </p:spPr>
          <p:txBody>
            <a:bodyPr wrap="square" rtlCol="0">
              <a:spAutoFit/>
            </a:bodyPr>
            <a:lstStyle/>
            <a:p>
              <a:r>
                <a:rPr lang="en-GB" sz="800" b="1" dirty="0" smtClean="0"/>
                <a:t>Combination</a:t>
              </a:r>
              <a:endParaRPr lang="en-GB" sz="800" b="1" dirty="0"/>
            </a:p>
          </p:txBody>
        </p:sp>
      </p:grpSp>
      <p:sp>
        <p:nvSpPr>
          <p:cNvPr id="45" name="TextBox 44"/>
          <p:cNvSpPr txBox="1"/>
          <p:nvPr/>
        </p:nvSpPr>
        <p:spPr>
          <a:xfrm>
            <a:off x="5750422" y="153025"/>
            <a:ext cx="3188693" cy="646331"/>
          </a:xfrm>
          <a:prstGeom prst="rect">
            <a:avLst/>
          </a:prstGeom>
          <a:noFill/>
        </p:spPr>
        <p:txBody>
          <a:bodyPr wrap="none" rtlCol="0">
            <a:spAutoFit/>
          </a:bodyPr>
          <a:lstStyle/>
          <a:p>
            <a:r>
              <a:rPr lang="en-GB" dirty="0" smtClean="0"/>
              <a:t>	       Hours</a:t>
            </a:r>
          </a:p>
          <a:p>
            <a:r>
              <a:rPr lang="en-GB" dirty="0" smtClean="0"/>
              <a:t>0	24	48	72</a:t>
            </a:r>
            <a:endParaRPr lang="en-GB" dirty="0"/>
          </a:p>
        </p:txBody>
      </p:sp>
    </p:spTree>
    <p:extLst>
      <p:ext uri="{BB962C8B-B14F-4D97-AF65-F5344CB8AC3E}">
        <p14:creationId xmlns:p14="http://schemas.microsoft.com/office/powerpoint/2010/main" val="97612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50422" y="153025"/>
            <a:ext cx="3188693" cy="646331"/>
          </a:xfrm>
          <a:prstGeom prst="rect">
            <a:avLst/>
          </a:prstGeom>
          <a:noFill/>
        </p:spPr>
        <p:txBody>
          <a:bodyPr wrap="none" rtlCol="0">
            <a:spAutoFit/>
          </a:bodyPr>
          <a:lstStyle/>
          <a:p>
            <a:r>
              <a:rPr lang="en-GB" dirty="0" smtClean="0"/>
              <a:t>	       Hours</a:t>
            </a:r>
          </a:p>
          <a:p>
            <a:r>
              <a:rPr lang="en-GB" dirty="0" smtClean="0"/>
              <a:t>0	24	48	72</a:t>
            </a:r>
            <a:endParaRPr lang="en-GB" dirty="0"/>
          </a:p>
        </p:txBody>
      </p:sp>
      <p:sp>
        <p:nvSpPr>
          <p:cNvPr id="6" name="Right Arrow 5"/>
          <p:cNvSpPr/>
          <p:nvPr/>
        </p:nvSpPr>
        <p:spPr>
          <a:xfrm>
            <a:off x="7809186" y="1487271"/>
            <a:ext cx="1129931" cy="23948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7" name="Right Arrow 6"/>
          <p:cNvSpPr/>
          <p:nvPr/>
        </p:nvSpPr>
        <p:spPr>
          <a:xfrm>
            <a:off x="8113986" y="1853305"/>
            <a:ext cx="825131" cy="239485"/>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12" name="TextBox 11"/>
          <p:cNvSpPr txBox="1"/>
          <p:nvPr/>
        </p:nvSpPr>
        <p:spPr>
          <a:xfrm>
            <a:off x="7977219" y="734040"/>
            <a:ext cx="418704" cy="369332"/>
          </a:xfrm>
          <a:prstGeom prst="rect">
            <a:avLst/>
          </a:prstGeom>
          <a:noFill/>
        </p:spPr>
        <p:txBody>
          <a:bodyPr wrap="none" rtlCol="0">
            <a:spAutoFit/>
          </a:bodyPr>
          <a:lstStyle/>
          <a:p>
            <a:r>
              <a:rPr lang="en-GB" dirty="0" smtClean="0"/>
              <a:t>56</a:t>
            </a:r>
            <a:endParaRPr lang="en-GB" dirty="0"/>
          </a:p>
        </p:txBody>
      </p:sp>
      <p:grpSp>
        <p:nvGrpSpPr>
          <p:cNvPr id="19" name="Group 18"/>
          <p:cNvGrpSpPr/>
          <p:nvPr/>
        </p:nvGrpSpPr>
        <p:grpSpPr>
          <a:xfrm>
            <a:off x="-152405" y="1314853"/>
            <a:ext cx="6792687" cy="5250858"/>
            <a:chOff x="-1" y="1010045"/>
            <a:chExt cx="6792687" cy="5250858"/>
          </a:xfrm>
        </p:grpSpPr>
        <p:pic>
          <p:nvPicPr>
            <p:cNvPr id="2" name="Picture 1" descr="C:\Users\Christine\Dropbox\2013-2014 thesis chapters\Figures\discussions\final discussion diagram.png"/>
            <p:cNvPicPr/>
            <p:nvPr/>
          </p:nvPicPr>
          <p:blipFill>
            <a:blip r:embed="rId2">
              <a:extLst>
                <a:ext uri="{28A0092B-C50C-407E-A947-70E740481C1C}">
                  <a14:useLocalDpi xmlns:a14="http://schemas.microsoft.com/office/drawing/2010/main" val="0"/>
                </a:ext>
              </a:extLst>
            </a:blip>
            <a:srcRect/>
            <a:stretch>
              <a:fillRect/>
            </a:stretch>
          </p:blipFill>
          <p:spPr bwMode="auto">
            <a:xfrm>
              <a:off x="-1" y="1010045"/>
              <a:ext cx="6792687" cy="5250858"/>
            </a:xfrm>
            <a:prstGeom prst="rect">
              <a:avLst/>
            </a:prstGeom>
            <a:noFill/>
            <a:ln>
              <a:noFill/>
            </a:ln>
          </p:spPr>
        </p:pic>
        <p:sp>
          <p:nvSpPr>
            <p:cNvPr id="18" name="TextBox 17"/>
            <p:cNvSpPr txBox="1"/>
            <p:nvPr/>
          </p:nvSpPr>
          <p:spPr>
            <a:xfrm>
              <a:off x="6081902" y="6045459"/>
              <a:ext cx="626775" cy="138499"/>
            </a:xfrm>
            <a:prstGeom prst="rect">
              <a:avLst/>
            </a:prstGeom>
            <a:solidFill>
              <a:schemeClr val="bg1"/>
            </a:solidFill>
          </p:spPr>
          <p:txBody>
            <a:bodyPr wrap="none" lIns="0" tIns="0" rIns="0" bIns="0" rtlCol="0">
              <a:spAutoFit/>
            </a:bodyPr>
            <a:lstStyle/>
            <a:p>
              <a:r>
                <a:rPr lang="en-GB" sz="900" b="1" dirty="0" smtClean="0"/>
                <a:t>AXL inhibitor</a:t>
              </a:r>
              <a:endParaRPr lang="en-GB" sz="900" b="1" dirty="0"/>
            </a:p>
          </p:txBody>
        </p:sp>
      </p:grpSp>
      <p:sp>
        <p:nvSpPr>
          <p:cNvPr id="16" name="Freeform 15"/>
          <p:cNvSpPr/>
          <p:nvPr/>
        </p:nvSpPr>
        <p:spPr>
          <a:xfrm>
            <a:off x="3514498" y="4201894"/>
            <a:ext cx="2309355" cy="2656114"/>
          </a:xfrm>
          <a:custGeom>
            <a:avLst/>
            <a:gdLst>
              <a:gd name="connsiteX0" fmla="*/ 1329641 w 2309355"/>
              <a:gd name="connsiteY0" fmla="*/ 32657 h 2656114"/>
              <a:gd name="connsiteX1" fmla="*/ 1090155 w 2309355"/>
              <a:gd name="connsiteY1" fmla="*/ 32657 h 2656114"/>
              <a:gd name="connsiteX2" fmla="*/ 1057498 w 2309355"/>
              <a:gd name="connsiteY2" fmla="*/ 43543 h 2656114"/>
              <a:gd name="connsiteX3" fmla="*/ 992184 w 2309355"/>
              <a:gd name="connsiteY3" fmla="*/ 54428 h 2656114"/>
              <a:gd name="connsiteX4" fmla="*/ 926869 w 2309355"/>
              <a:gd name="connsiteY4" fmla="*/ 76200 h 2656114"/>
              <a:gd name="connsiteX5" fmla="*/ 894212 w 2309355"/>
              <a:gd name="connsiteY5" fmla="*/ 87085 h 2656114"/>
              <a:gd name="connsiteX6" fmla="*/ 828898 w 2309355"/>
              <a:gd name="connsiteY6" fmla="*/ 130628 h 2656114"/>
              <a:gd name="connsiteX7" fmla="*/ 785355 w 2309355"/>
              <a:gd name="connsiteY7" fmla="*/ 174171 h 2656114"/>
              <a:gd name="connsiteX8" fmla="*/ 763584 w 2309355"/>
              <a:gd name="connsiteY8" fmla="*/ 195943 h 2656114"/>
              <a:gd name="connsiteX9" fmla="*/ 752698 w 2309355"/>
              <a:gd name="connsiteY9" fmla="*/ 228600 h 2656114"/>
              <a:gd name="connsiteX10" fmla="*/ 730927 w 2309355"/>
              <a:gd name="connsiteY10" fmla="*/ 315685 h 2656114"/>
              <a:gd name="connsiteX11" fmla="*/ 709155 w 2309355"/>
              <a:gd name="connsiteY11" fmla="*/ 348343 h 2656114"/>
              <a:gd name="connsiteX12" fmla="*/ 687384 w 2309355"/>
              <a:gd name="connsiteY12" fmla="*/ 413657 h 2656114"/>
              <a:gd name="connsiteX13" fmla="*/ 709155 w 2309355"/>
              <a:gd name="connsiteY13" fmla="*/ 522514 h 2656114"/>
              <a:gd name="connsiteX14" fmla="*/ 730927 w 2309355"/>
              <a:gd name="connsiteY14" fmla="*/ 544285 h 2656114"/>
              <a:gd name="connsiteX15" fmla="*/ 752698 w 2309355"/>
              <a:gd name="connsiteY15" fmla="*/ 609600 h 2656114"/>
              <a:gd name="connsiteX16" fmla="*/ 774469 w 2309355"/>
              <a:gd name="connsiteY16" fmla="*/ 642257 h 2656114"/>
              <a:gd name="connsiteX17" fmla="*/ 807127 w 2309355"/>
              <a:gd name="connsiteY17" fmla="*/ 696685 h 2656114"/>
              <a:gd name="connsiteX18" fmla="*/ 828898 w 2309355"/>
              <a:gd name="connsiteY18" fmla="*/ 762000 h 2656114"/>
              <a:gd name="connsiteX19" fmla="*/ 807127 w 2309355"/>
              <a:gd name="connsiteY19" fmla="*/ 892628 h 2656114"/>
              <a:gd name="connsiteX20" fmla="*/ 785355 w 2309355"/>
              <a:gd name="connsiteY20" fmla="*/ 925285 h 2656114"/>
              <a:gd name="connsiteX21" fmla="*/ 752698 w 2309355"/>
              <a:gd name="connsiteY21" fmla="*/ 947057 h 2656114"/>
              <a:gd name="connsiteX22" fmla="*/ 730927 w 2309355"/>
              <a:gd name="connsiteY22" fmla="*/ 979714 h 2656114"/>
              <a:gd name="connsiteX23" fmla="*/ 687384 w 2309355"/>
              <a:gd name="connsiteY23" fmla="*/ 1023257 h 2656114"/>
              <a:gd name="connsiteX24" fmla="*/ 665612 w 2309355"/>
              <a:gd name="connsiteY24" fmla="*/ 1055914 h 2656114"/>
              <a:gd name="connsiteX25" fmla="*/ 632955 w 2309355"/>
              <a:gd name="connsiteY25" fmla="*/ 1066800 h 2656114"/>
              <a:gd name="connsiteX26" fmla="*/ 589412 w 2309355"/>
              <a:gd name="connsiteY26" fmla="*/ 1088571 h 2656114"/>
              <a:gd name="connsiteX27" fmla="*/ 480555 w 2309355"/>
              <a:gd name="connsiteY27" fmla="*/ 1132114 h 2656114"/>
              <a:gd name="connsiteX28" fmla="*/ 447898 w 2309355"/>
              <a:gd name="connsiteY28" fmla="*/ 1164771 h 2656114"/>
              <a:gd name="connsiteX29" fmla="*/ 393469 w 2309355"/>
              <a:gd name="connsiteY29" fmla="*/ 1186543 h 2656114"/>
              <a:gd name="connsiteX30" fmla="*/ 360812 w 2309355"/>
              <a:gd name="connsiteY30" fmla="*/ 1208314 h 2656114"/>
              <a:gd name="connsiteX31" fmla="*/ 339041 w 2309355"/>
              <a:gd name="connsiteY31" fmla="*/ 1240971 h 2656114"/>
              <a:gd name="connsiteX32" fmla="*/ 273727 w 2309355"/>
              <a:gd name="connsiteY32" fmla="*/ 1295400 h 2656114"/>
              <a:gd name="connsiteX33" fmla="*/ 251955 w 2309355"/>
              <a:gd name="connsiteY33" fmla="*/ 1328057 h 2656114"/>
              <a:gd name="connsiteX34" fmla="*/ 175755 w 2309355"/>
              <a:gd name="connsiteY34" fmla="*/ 1415143 h 2656114"/>
              <a:gd name="connsiteX35" fmla="*/ 164869 w 2309355"/>
              <a:gd name="connsiteY35" fmla="*/ 1458685 h 2656114"/>
              <a:gd name="connsiteX36" fmla="*/ 143098 w 2309355"/>
              <a:gd name="connsiteY36" fmla="*/ 1480457 h 2656114"/>
              <a:gd name="connsiteX37" fmla="*/ 99555 w 2309355"/>
              <a:gd name="connsiteY37" fmla="*/ 1589314 h 2656114"/>
              <a:gd name="connsiteX38" fmla="*/ 77784 w 2309355"/>
              <a:gd name="connsiteY38" fmla="*/ 1621971 h 2656114"/>
              <a:gd name="connsiteX39" fmla="*/ 34241 w 2309355"/>
              <a:gd name="connsiteY39" fmla="*/ 1774371 h 2656114"/>
              <a:gd name="connsiteX40" fmla="*/ 12469 w 2309355"/>
              <a:gd name="connsiteY40" fmla="*/ 1850571 h 2656114"/>
              <a:gd name="connsiteX41" fmla="*/ 1584 w 2309355"/>
              <a:gd name="connsiteY41" fmla="*/ 2057400 h 2656114"/>
              <a:gd name="connsiteX42" fmla="*/ 12469 w 2309355"/>
              <a:gd name="connsiteY42" fmla="*/ 2405743 h 2656114"/>
              <a:gd name="connsiteX43" fmla="*/ 66898 w 2309355"/>
              <a:gd name="connsiteY43" fmla="*/ 2460171 h 2656114"/>
              <a:gd name="connsiteX44" fmla="*/ 88669 w 2309355"/>
              <a:gd name="connsiteY44" fmla="*/ 2481943 h 2656114"/>
              <a:gd name="connsiteX45" fmla="*/ 143098 w 2309355"/>
              <a:gd name="connsiteY45" fmla="*/ 2525485 h 2656114"/>
              <a:gd name="connsiteX46" fmla="*/ 164869 w 2309355"/>
              <a:gd name="connsiteY46" fmla="*/ 2547257 h 2656114"/>
              <a:gd name="connsiteX47" fmla="*/ 197527 w 2309355"/>
              <a:gd name="connsiteY47" fmla="*/ 2558143 h 2656114"/>
              <a:gd name="connsiteX48" fmla="*/ 230184 w 2309355"/>
              <a:gd name="connsiteY48" fmla="*/ 2579914 h 2656114"/>
              <a:gd name="connsiteX49" fmla="*/ 360812 w 2309355"/>
              <a:gd name="connsiteY49" fmla="*/ 2612571 h 2656114"/>
              <a:gd name="connsiteX50" fmla="*/ 622069 w 2309355"/>
              <a:gd name="connsiteY50" fmla="*/ 2634343 h 2656114"/>
              <a:gd name="connsiteX51" fmla="*/ 1035727 w 2309355"/>
              <a:gd name="connsiteY51" fmla="*/ 2623457 h 2656114"/>
              <a:gd name="connsiteX52" fmla="*/ 1471155 w 2309355"/>
              <a:gd name="connsiteY52" fmla="*/ 2645228 h 2656114"/>
              <a:gd name="connsiteX53" fmla="*/ 1503812 w 2309355"/>
              <a:gd name="connsiteY53" fmla="*/ 2656114 h 2656114"/>
              <a:gd name="connsiteX54" fmla="*/ 1677984 w 2309355"/>
              <a:gd name="connsiteY54" fmla="*/ 2645228 h 2656114"/>
              <a:gd name="connsiteX55" fmla="*/ 1743298 w 2309355"/>
              <a:gd name="connsiteY55" fmla="*/ 2623457 h 2656114"/>
              <a:gd name="connsiteX56" fmla="*/ 1928355 w 2309355"/>
              <a:gd name="connsiteY56" fmla="*/ 2601685 h 2656114"/>
              <a:gd name="connsiteX57" fmla="*/ 2026327 w 2309355"/>
              <a:gd name="connsiteY57" fmla="*/ 2579914 h 2656114"/>
              <a:gd name="connsiteX58" fmla="*/ 2058984 w 2309355"/>
              <a:gd name="connsiteY58" fmla="*/ 2569028 h 2656114"/>
              <a:gd name="connsiteX59" fmla="*/ 2135184 w 2309355"/>
              <a:gd name="connsiteY59" fmla="*/ 2547257 h 2656114"/>
              <a:gd name="connsiteX60" fmla="*/ 2156955 w 2309355"/>
              <a:gd name="connsiteY60" fmla="*/ 2525485 h 2656114"/>
              <a:gd name="connsiteX61" fmla="*/ 2189612 w 2309355"/>
              <a:gd name="connsiteY61" fmla="*/ 2514600 h 2656114"/>
              <a:gd name="connsiteX62" fmla="*/ 2211384 w 2309355"/>
              <a:gd name="connsiteY62" fmla="*/ 2481943 h 2656114"/>
              <a:gd name="connsiteX63" fmla="*/ 2233155 w 2309355"/>
              <a:gd name="connsiteY63" fmla="*/ 2460171 h 2656114"/>
              <a:gd name="connsiteX64" fmla="*/ 2265812 w 2309355"/>
              <a:gd name="connsiteY64" fmla="*/ 2362200 h 2656114"/>
              <a:gd name="connsiteX65" fmla="*/ 2276698 w 2309355"/>
              <a:gd name="connsiteY65" fmla="*/ 2329543 h 2656114"/>
              <a:gd name="connsiteX66" fmla="*/ 2287584 w 2309355"/>
              <a:gd name="connsiteY66" fmla="*/ 2296885 h 2656114"/>
              <a:gd name="connsiteX67" fmla="*/ 2309355 w 2309355"/>
              <a:gd name="connsiteY67" fmla="*/ 2002971 h 2656114"/>
              <a:gd name="connsiteX68" fmla="*/ 2287584 w 2309355"/>
              <a:gd name="connsiteY68" fmla="*/ 1665514 h 2656114"/>
              <a:gd name="connsiteX69" fmla="*/ 2276698 w 2309355"/>
              <a:gd name="connsiteY69" fmla="*/ 1589314 h 2656114"/>
              <a:gd name="connsiteX70" fmla="*/ 2265812 w 2309355"/>
              <a:gd name="connsiteY70" fmla="*/ 1469571 h 2656114"/>
              <a:gd name="connsiteX71" fmla="*/ 2244041 w 2309355"/>
              <a:gd name="connsiteY71" fmla="*/ 1404257 h 2656114"/>
              <a:gd name="connsiteX72" fmla="*/ 2222269 w 2309355"/>
              <a:gd name="connsiteY72" fmla="*/ 1295400 h 2656114"/>
              <a:gd name="connsiteX73" fmla="*/ 2200498 w 2309355"/>
              <a:gd name="connsiteY73" fmla="*/ 1121228 h 2656114"/>
              <a:gd name="connsiteX74" fmla="*/ 2189612 w 2309355"/>
              <a:gd name="connsiteY74" fmla="*/ 1088571 h 2656114"/>
              <a:gd name="connsiteX75" fmla="*/ 2167841 w 2309355"/>
              <a:gd name="connsiteY75" fmla="*/ 1055914 h 2656114"/>
              <a:gd name="connsiteX76" fmla="*/ 2156955 w 2309355"/>
              <a:gd name="connsiteY76" fmla="*/ 1023257 h 2656114"/>
              <a:gd name="connsiteX77" fmla="*/ 2113412 w 2309355"/>
              <a:gd name="connsiteY77" fmla="*/ 979714 h 2656114"/>
              <a:gd name="connsiteX78" fmla="*/ 2069869 w 2309355"/>
              <a:gd name="connsiteY78" fmla="*/ 914400 h 2656114"/>
              <a:gd name="connsiteX79" fmla="*/ 2048098 w 2309355"/>
              <a:gd name="connsiteY79" fmla="*/ 870857 h 2656114"/>
              <a:gd name="connsiteX80" fmla="*/ 2004555 w 2309355"/>
              <a:gd name="connsiteY80" fmla="*/ 805543 h 2656114"/>
              <a:gd name="connsiteX81" fmla="*/ 1982784 w 2309355"/>
              <a:gd name="connsiteY81" fmla="*/ 740228 h 2656114"/>
              <a:gd name="connsiteX82" fmla="*/ 1971898 w 2309355"/>
              <a:gd name="connsiteY82" fmla="*/ 707571 h 2656114"/>
              <a:gd name="connsiteX83" fmla="*/ 1961012 w 2309355"/>
              <a:gd name="connsiteY83" fmla="*/ 642257 h 2656114"/>
              <a:gd name="connsiteX84" fmla="*/ 1950127 w 2309355"/>
              <a:gd name="connsiteY84" fmla="*/ 609600 h 2656114"/>
              <a:gd name="connsiteX85" fmla="*/ 1917469 w 2309355"/>
              <a:gd name="connsiteY85" fmla="*/ 500743 h 2656114"/>
              <a:gd name="connsiteX86" fmla="*/ 1906584 w 2309355"/>
              <a:gd name="connsiteY86" fmla="*/ 468085 h 2656114"/>
              <a:gd name="connsiteX87" fmla="*/ 1852155 w 2309355"/>
              <a:gd name="connsiteY87" fmla="*/ 359228 h 2656114"/>
              <a:gd name="connsiteX88" fmla="*/ 1841269 w 2309355"/>
              <a:gd name="connsiteY88" fmla="*/ 326571 h 2656114"/>
              <a:gd name="connsiteX89" fmla="*/ 1808612 w 2309355"/>
              <a:gd name="connsiteY89" fmla="*/ 304800 h 2656114"/>
              <a:gd name="connsiteX90" fmla="*/ 1732412 w 2309355"/>
              <a:gd name="connsiteY90" fmla="*/ 217714 h 2656114"/>
              <a:gd name="connsiteX91" fmla="*/ 1667098 w 2309355"/>
              <a:gd name="connsiteY91" fmla="*/ 174171 h 2656114"/>
              <a:gd name="connsiteX92" fmla="*/ 1623555 w 2309355"/>
              <a:gd name="connsiteY92" fmla="*/ 163285 h 2656114"/>
              <a:gd name="connsiteX93" fmla="*/ 1558241 w 2309355"/>
              <a:gd name="connsiteY93" fmla="*/ 141514 h 2656114"/>
              <a:gd name="connsiteX94" fmla="*/ 1471155 w 2309355"/>
              <a:gd name="connsiteY94" fmla="*/ 119743 h 2656114"/>
              <a:gd name="connsiteX95" fmla="*/ 1427612 w 2309355"/>
              <a:gd name="connsiteY95" fmla="*/ 108857 h 2656114"/>
              <a:gd name="connsiteX96" fmla="*/ 1329641 w 2309355"/>
              <a:gd name="connsiteY96" fmla="*/ 65314 h 2656114"/>
              <a:gd name="connsiteX97" fmla="*/ 1296984 w 2309355"/>
              <a:gd name="connsiteY97" fmla="*/ 54428 h 2656114"/>
              <a:gd name="connsiteX98" fmla="*/ 1275212 w 2309355"/>
              <a:gd name="connsiteY98" fmla="*/ 0 h 265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309355" h="2656114">
                <a:moveTo>
                  <a:pt x="1329641" y="32657"/>
                </a:moveTo>
                <a:cubicBezTo>
                  <a:pt x="1222984" y="11325"/>
                  <a:pt x="1265747" y="15097"/>
                  <a:pt x="1090155" y="32657"/>
                </a:cubicBezTo>
                <a:cubicBezTo>
                  <a:pt x="1078737" y="33799"/>
                  <a:pt x="1068699" y="41054"/>
                  <a:pt x="1057498" y="43543"/>
                </a:cubicBezTo>
                <a:cubicBezTo>
                  <a:pt x="1035952" y="48331"/>
                  <a:pt x="1013955" y="50800"/>
                  <a:pt x="992184" y="54428"/>
                </a:cubicBezTo>
                <a:lnTo>
                  <a:pt x="926869" y="76200"/>
                </a:lnTo>
                <a:lnTo>
                  <a:pt x="894212" y="87085"/>
                </a:lnTo>
                <a:cubicBezTo>
                  <a:pt x="827628" y="153672"/>
                  <a:pt x="934334" y="51552"/>
                  <a:pt x="828898" y="130628"/>
                </a:cubicBezTo>
                <a:cubicBezTo>
                  <a:pt x="812477" y="142944"/>
                  <a:pt x="799869" y="159657"/>
                  <a:pt x="785355" y="174171"/>
                </a:cubicBezTo>
                <a:lnTo>
                  <a:pt x="763584" y="195943"/>
                </a:lnTo>
                <a:cubicBezTo>
                  <a:pt x="759955" y="206829"/>
                  <a:pt x="755481" y="217468"/>
                  <a:pt x="752698" y="228600"/>
                </a:cubicBezTo>
                <a:cubicBezTo>
                  <a:pt x="746489" y="253435"/>
                  <a:pt x="743366" y="290806"/>
                  <a:pt x="730927" y="315685"/>
                </a:cubicBezTo>
                <a:cubicBezTo>
                  <a:pt x="725076" y="327387"/>
                  <a:pt x="714469" y="336387"/>
                  <a:pt x="709155" y="348343"/>
                </a:cubicBezTo>
                <a:cubicBezTo>
                  <a:pt x="699835" y="369314"/>
                  <a:pt x="687384" y="413657"/>
                  <a:pt x="687384" y="413657"/>
                </a:cubicBezTo>
                <a:cubicBezTo>
                  <a:pt x="688751" y="421861"/>
                  <a:pt x="701034" y="506273"/>
                  <a:pt x="709155" y="522514"/>
                </a:cubicBezTo>
                <a:cubicBezTo>
                  <a:pt x="713745" y="531694"/>
                  <a:pt x="723670" y="537028"/>
                  <a:pt x="730927" y="544285"/>
                </a:cubicBezTo>
                <a:cubicBezTo>
                  <a:pt x="738184" y="566057"/>
                  <a:pt x="739968" y="590505"/>
                  <a:pt x="752698" y="609600"/>
                </a:cubicBezTo>
                <a:cubicBezTo>
                  <a:pt x="759955" y="620486"/>
                  <a:pt x="768618" y="630555"/>
                  <a:pt x="774469" y="642257"/>
                </a:cubicBezTo>
                <a:cubicBezTo>
                  <a:pt x="802730" y="698779"/>
                  <a:pt x="764603" y="654163"/>
                  <a:pt x="807127" y="696685"/>
                </a:cubicBezTo>
                <a:cubicBezTo>
                  <a:pt x="814384" y="718457"/>
                  <a:pt x="831432" y="739191"/>
                  <a:pt x="828898" y="762000"/>
                </a:cubicBezTo>
                <a:cubicBezTo>
                  <a:pt x="825450" y="793031"/>
                  <a:pt x="825362" y="856158"/>
                  <a:pt x="807127" y="892628"/>
                </a:cubicBezTo>
                <a:cubicBezTo>
                  <a:pt x="801276" y="904330"/>
                  <a:pt x="794606" y="916034"/>
                  <a:pt x="785355" y="925285"/>
                </a:cubicBezTo>
                <a:cubicBezTo>
                  <a:pt x="776104" y="934536"/>
                  <a:pt x="763584" y="939800"/>
                  <a:pt x="752698" y="947057"/>
                </a:cubicBezTo>
                <a:cubicBezTo>
                  <a:pt x="745441" y="957943"/>
                  <a:pt x="739441" y="969781"/>
                  <a:pt x="730927" y="979714"/>
                </a:cubicBezTo>
                <a:cubicBezTo>
                  <a:pt x="717569" y="995299"/>
                  <a:pt x="698770" y="1006178"/>
                  <a:pt x="687384" y="1023257"/>
                </a:cubicBezTo>
                <a:cubicBezTo>
                  <a:pt x="680127" y="1034143"/>
                  <a:pt x="675828" y="1047741"/>
                  <a:pt x="665612" y="1055914"/>
                </a:cubicBezTo>
                <a:cubicBezTo>
                  <a:pt x="656652" y="1063082"/>
                  <a:pt x="643502" y="1062280"/>
                  <a:pt x="632955" y="1066800"/>
                </a:cubicBezTo>
                <a:cubicBezTo>
                  <a:pt x="618040" y="1073192"/>
                  <a:pt x="604479" y="1082544"/>
                  <a:pt x="589412" y="1088571"/>
                </a:cubicBezTo>
                <a:cubicBezTo>
                  <a:pt x="454897" y="1142377"/>
                  <a:pt x="582671" y="1081057"/>
                  <a:pt x="480555" y="1132114"/>
                </a:cubicBezTo>
                <a:cubicBezTo>
                  <a:pt x="469669" y="1143000"/>
                  <a:pt x="460953" y="1156612"/>
                  <a:pt x="447898" y="1164771"/>
                </a:cubicBezTo>
                <a:cubicBezTo>
                  <a:pt x="431328" y="1175128"/>
                  <a:pt x="410947" y="1177804"/>
                  <a:pt x="393469" y="1186543"/>
                </a:cubicBezTo>
                <a:cubicBezTo>
                  <a:pt x="381767" y="1192394"/>
                  <a:pt x="371698" y="1201057"/>
                  <a:pt x="360812" y="1208314"/>
                </a:cubicBezTo>
                <a:cubicBezTo>
                  <a:pt x="353555" y="1219200"/>
                  <a:pt x="348292" y="1231720"/>
                  <a:pt x="339041" y="1240971"/>
                </a:cubicBezTo>
                <a:cubicBezTo>
                  <a:pt x="253405" y="1326609"/>
                  <a:pt x="362903" y="1188390"/>
                  <a:pt x="273727" y="1295400"/>
                </a:cubicBezTo>
                <a:cubicBezTo>
                  <a:pt x="265351" y="1305451"/>
                  <a:pt x="259987" y="1317730"/>
                  <a:pt x="251955" y="1328057"/>
                </a:cubicBezTo>
                <a:cubicBezTo>
                  <a:pt x="209254" y="1382958"/>
                  <a:pt x="210940" y="1379958"/>
                  <a:pt x="175755" y="1415143"/>
                </a:cubicBezTo>
                <a:cubicBezTo>
                  <a:pt x="172126" y="1429657"/>
                  <a:pt x="171560" y="1445304"/>
                  <a:pt x="164869" y="1458685"/>
                </a:cubicBezTo>
                <a:cubicBezTo>
                  <a:pt x="160279" y="1467865"/>
                  <a:pt x="147688" y="1471277"/>
                  <a:pt x="143098" y="1480457"/>
                </a:cubicBezTo>
                <a:cubicBezTo>
                  <a:pt x="125621" y="1515412"/>
                  <a:pt x="121233" y="1556797"/>
                  <a:pt x="99555" y="1589314"/>
                </a:cubicBezTo>
                <a:cubicBezTo>
                  <a:pt x="92298" y="1600200"/>
                  <a:pt x="83097" y="1610016"/>
                  <a:pt x="77784" y="1621971"/>
                </a:cubicBezTo>
                <a:cubicBezTo>
                  <a:pt x="49821" y="1684887"/>
                  <a:pt x="57312" y="1705159"/>
                  <a:pt x="34241" y="1774371"/>
                </a:cubicBezTo>
                <a:cubicBezTo>
                  <a:pt x="18624" y="1821221"/>
                  <a:pt x="26138" y="1795896"/>
                  <a:pt x="12469" y="1850571"/>
                </a:cubicBezTo>
                <a:cubicBezTo>
                  <a:pt x="8841" y="1919514"/>
                  <a:pt x="1584" y="1988362"/>
                  <a:pt x="1584" y="2057400"/>
                </a:cubicBezTo>
                <a:cubicBezTo>
                  <a:pt x="1584" y="2173571"/>
                  <a:pt x="-6127" y="2291070"/>
                  <a:pt x="12469" y="2405743"/>
                </a:cubicBezTo>
                <a:cubicBezTo>
                  <a:pt x="16576" y="2431070"/>
                  <a:pt x="48755" y="2442028"/>
                  <a:pt x="66898" y="2460171"/>
                </a:cubicBezTo>
                <a:lnTo>
                  <a:pt x="88669" y="2481943"/>
                </a:lnTo>
                <a:cubicBezTo>
                  <a:pt x="141235" y="2534509"/>
                  <a:pt x="74440" y="2470558"/>
                  <a:pt x="143098" y="2525485"/>
                </a:cubicBezTo>
                <a:cubicBezTo>
                  <a:pt x="151112" y="2531896"/>
                  <a:pt x="156068" y="2541977"/>
                  <a:pt x="164869" y="2547257"/>
                </a:cubicBezTo>
                <a:cubicBezTo>
                  <a:pt x="174709" y="2553161"/>
                  <a:pt x="187264" y="2553011"/>
                  <a:pt x="197527" y="2558143"/>
                </a:cubicBezTo>
                <a:cubicBezTo>
                  <a:pt x="209229" y="2563994"/>
                  <a:pt x="218229" y="2574601"/>
                  <a:pt x="230184" y="2579914"/>
                </a:cubicBezTo>
                <a:cubicBezTo>
                  <a:pt x="285220" y="2604374"/>
                  <a:pt x="302885" y="2602039"/>
                  <a:pt x="360812" y="2612571"/>
                </a:cubicBezTo>
                <a:cubicBezTo>
                  <a:pt x="500125" y="2637901"/>
                  <a:pt x="332634" y="2619109"/>
                  <a:pt x="622069" y="2634343"/>
                </a:cubicBezTo>
                <a:cubicBezTo>
                  <a:pt x="759955" y="2630714"/>
                  <a:pt x="897793" y="2623457"/>
                  <a:pt x="1035727" y="2623457"/>
                </a:cubicBezTo>
                <a:cubicBezTo>
                  <a:pt x="1143666" y="2623457"/>
                  <a:pt x="1334600" y="2611090"/>
                  <a:pt x="1471155" y="2645228"/>
                </a:cubicBezTo>
                <a:cubicBezTo>
                  <a:pt x="1482287" y="2648011"/>
                  <a:pt x="1492926" y="2652485"/>
                  <a:pt x="1503812" y="2656114"/>
                </a:cubicBezTo>
                <a:cubicBezTo>
                  <a:pt x="1561869" y="2652485"/>
                  <a:pt x="1620347" y="2653088"/>
                  <a:pt x="1677984" y="2645228"/>
                </a:cubicBezTo>
                <a:cubicBezTo>
                  <a:pt x="1700723" y="2642127"/>
                  <a:pt x="1720489" y="2625991"/>
                  <a:pt x="1743298" y="2623457"/>
                </a:cubicBezTo>
                <a:cubicBezTo>
                  <a:pt x="1870345" y="2609340"/>
                  <a:pt x="1808665" y="2616647"/>
                  <a:pt x="1928355" y="2601685"/>
                </a:cubicBezTo>
                <a:cubicBezTo>
                  <a:pt x="2001876" y="2577179"/>
                  <a:pt x="1911367" y="2605461"/>
                  <a:pt x="2026327" y="2579914"/>
                </a:cubicBezTo>
                <a:cubicBezTo>
                  <a:pt x="2037528" y="2577425"/>
                  <a:pt x="2047951" y="2572180"/>
                  <a:pt x="2058984" y="2569028"/>
                </a:cubicBezTo>
                <a:cubicBezTo>
                  <a:pt x="2154665" y="2541691"/>
                  <a:pt x="2056884" y="2573358"/>
                  <a:pt x="2135184" y="2547257"/>
                </a:cubicBezTo>
                <a:cubicBezTo>
                  <a:pt x="2142441" y="2540000"/>
                  <a:pt x="2148154" y="2530765"/>
                  <a:pt x="2156955" y="2525485"/>
                </a:cubicBezTo>
                <a:cubicBezTo>
                  <a:pt x="2166794" y="2519581"/>
                  <a:pt x="2180652" y="2521768"/>
                  <a:pt x="2189612" y="2514600"/>
                </a:cubicBezTo>
                <a:cubicBezTo>
                  <a:pt x="2199828" y="2506427"/>
                  <a:pt x="2203211" y="2492159"/>
                  <a:pt x="2211384" y="2481943"/>
                </a:cubicBezTo>
                <a:cubicBezTo>
                  <a:pt x="2217795" y="2473929"/>
                  <a:pt x="2225898" y="2467428"/>
                  <a:pt x="2233155" y="2460171"/>
                </a:cubicBezTo>
                <a:lnTo>
                  <a:pt x="2265812" y="2362200"/>
                </a:lnTo>
                <a:lnTo>
                  <a:pt x="2276698" y="2329543"/>
                </a:lnTo>
                <a:lnTo>
                  <a:pt x="2287584" y="2296885"/>
                </a:lnTo>
                <a:cubicBezTo>
                  <a:pt x="2304448" y="2178830"/>
                  <a:pt x="2309355" y="2161134"/>
                  <a:pt x="2309355" y="2002971"/>
                </a:cubicBezTo>
                <a:cubicBezTo>
                  <a:pt x="2309355" y="1977712"/>
                  <a:pt x="2291434" y="1705939"/>
                  <a:pt x="2287584" y="1665514"/>
                </a:cubicBezTo>
                <a:cubicBezTo>
                  <a:pt x="2285151" y="1639972"/>
                  <a:pt x="2279532" y="1614815"/>
                  <a:pt x="2276698" y="1589314"/>
                </a:cubicBezTo>
                <a:cubicBezTo>
                  <a:pt x="2272272" y="1549480"/>
                  <a:pt x="2272777" y="1509040"/>
                  <a:pt x="2265812" y="1469571"/>
                </a:cubicBezTo>
                <a:cubicBezTo>
                  <a:pt x="2261824" y="1446971"/>
                  <a:pt x="2249607" y="1426521"/>
                  <a:pt x="2244041" y="1404257"/>
                </a:cubicBezTo>
                <a:cubicBezTo>
                  <a:pt x="2227802" y="1339301"/>
                  <a:pt x="2235615" y="1375471"/>
                  <a:pt x="2222269" y="1295400"/>
                </a:cubicBezTo>
                <a:cubicBezTo>
                  <a:pt x="2213832" y="1194149"/>
                  <a:pt x="2220718" y="1191996"/>
                  <a:pt x="2200498" y="1121228"/>
                </a:cubicBezTo>
                <a:cubicBezTo>
                  <a:pt x="2197346" y="1110195"/>
                  <a:pt x="2194744" y="1098834"/>
                  <a:pt x="2189612" y="1088571"/>
                </a:cubicBezTo>
                <a:cubicBezTo>
                  <a:pt x="2183761" y="1076869"/>
                  <a:pt x="2173692" y="1067616"/>
                  <a:pt x="2167841" y="1055914"/>
                </a:cubicBezTo>
                <a:cubicBezTo>
                  <a:pt x="2162709" y="1045651"/>
                  <a:pt x="2163624" y="1032594"/>
                  <a:pt x="2156955" y="1023257"/>
                </a:cubicBezTo>
                <a:cubicBezTo>
                  <a:pt x="2145024" y="1006554"/>
                  <a:pt x="2113412" y="979714"/>
                  <a:pt x="2113412" y="979714"/>
                </a:cubicBezTo>
                <a:cubicBezTo>
                  <a:pt x="2089530" y="884179"/>
                  <a:pt x="2123567" y="978836"/>
                  <a:pt x="2069869" y="914400"/>
                </a:cubicBezTo>
                <a:cubicBezTo>
                  <a:pt x="2059480" y="901934"/>
                  <a:pt x="2056447" y="884772"/>
                  <a:pt x="2048098" y="870857"/>
                </a:cubicBezTo>
                <a:cubicBezTo>
                  <a:pt x="2034636" y="848420"/>
                  <a:pt x="2004555" y="805543"/>
                  <a:pt x="2004555" y="805543"/>
                </a:cubicBezTo>
                <a:lnTo>
                  <a:pt x="1982784" y="740228"/>
                </a:lnTo>
                <a:cubicBezTo>
                  <a:pt x="1979155" y="729342"/>
                  <a:pt x="1973784" y="718889"/>
                  <a:pt x="1971898" y="707571"/>
                </a:cubicBezTo>
                <a:cubicBezTo>
                  <a:pt x="1968269" y="685800"/>
                  <a:pt x="1965800" y="663803"/>
                  <a:pt x="1961012" y="642257"/>
                </a:cubicBezTo>
                <a:cubicBezTo>
                  <a:pt x="1958523" y="631056"/>
                  <a:pt x="1953279" y="620633"/>
                  <a:pt x="1950127" y="609600"/>
                </a:cubicBezTo>
                <a:cubicBezTo>
                  <a:pt x="1917225" y="494441"/>
                  <a:pt x="1969205" y="655952"/>
                  <a:pt x="1917469" y="500743"/>
                </a:cubicBezTo>
                <a:cubicBezTo>
                  <a:pt x="1913840" y="489857"/>
                  <a:pt x="1911716" y="478348"/>
                  <a:pt x="1906584" y="468085"/>
                </a:cubicBezTo>
                <a:cubicBezTo>
                  <a:pt x="1888441" y="431799"/>
                  <a:pt x="1864984" y="397715"/>
                  <a:pt x="1852155" y="359228"/>
                </a:cubicBezTo>
                <a:cubicBezTo>
                  <a:pt x="1848526" y="348342"/>
                  <a:pt x="1848437" y="335531"/>
                  <a:pt x="1841269" y="326571"/>
                </a:cubicBezTo>
                <a:cubicBezTo>
                  <a:pt x="1833096" y="316355"/>
                  <a:pt x="1819498" y="312057"/>
                  <a:pt x="1808612" y="304800"/>
                </a:cubicBezTo>
                <a:cubicBezTo>
                  <a:pt x="1788552" y="278053"/>
                  <a:pt x="1760599" y="236505"/>
                  <a:pt x="1732412" y="217714"/>
                </a:cubicBezTo>
                <a:cubicBezTo>
                  <a:pt x="1710641" y="203200"/>
                  <a:pt x="1692483" y="180517"/>
                  <a:pt x="1667098" y="174171"/>
                </a:cubicBezTo>
                <a:cubicBezTo>
                  <a:pt x="1652584" y="170542"/>
                  <a:pt x="1637885" y="167584"/>
                  <a:pt x="1623555" y="163285"/>
                </a:cubicBezTo>
                <a:cubicBezTo>
                  <a:pt x="1601574" y="156691"/>
                  <a:pt x="1580505" y="147080"/>
                  <a:pt x="1558241" y="141514"/>
                </a:cubicBezTo>
                <a:lnTo>
                  <a:pt x="1471155" y="119743"/>
                </a:lnTo>
                <a:lnTo>
                  <a:pt x="1427612" y="108857"/>
                </a:lnTo>
                <a:cubicBezTo>
                  <a:pt x="1375860" y="74354"/>
                  <a:pt x="1407368" y="91223"/>
                  <a:pt x="1329641" y="65314"/>
                </a:cubicBezTo>
                <a:lnTo>
                  <a:pt x="1296984" y="54428"/>
                </a:lnTo>
                <a:cubicBezTo>
                  <a:pt x="1283532" y="14074"/>
                  <a:pt x="1291230" y="32034"/>
                  <a:pt x="1275212" y="0"/>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reeform 19"/>
          <p:cNvSpPr/>
          <p:nvPr/>
        </p:nvSpPr>
        <p:spPr>
          <a:xfrm>
            <a:off x="3690253" y="2126363"/>
            <a:ext cx="3287486" cy="4437731"/>
          </a:xfrm>
          <a:custGeom>
            <a:avLst/>
            <a:gdLst>
              <a:gd name="connsiteX0" fmla="*/ 54429 w 3287486"/>
              <a:gd name="connsiteY0" fmla="*/ 159645 h 4437731"/>
              <a:gd name="connsiteX1" fmla="*/ 54429 w 3287486"/>
              <a:gd name="connsiteY1" fmla="*/ 529759 h 4437731"/>
              <a:gd name="connsiteX2" fmla="*/ 65314 w 3287486"/>
              <a:gd name="connsiteY2" fmla="*/ 693045 h 4437731"/>
              <a:gd name="connsiteX3" fmla="*/ 76200 w 3287486"/>
              <a:gd name="connsiteY3" fmla="*/ 725702 h 4437731"/>
              <a:gd name="connsiteX4" fmla="*/ 119743 w 3287486"/>
              <a:gd name="connsiteY4" fmla="*/ 736588 h 4437731"/>
              <a:gd name="connsiteX5" fmla="*/ 152400 w 3287486"/>
              <a:gd name="connsiteY5" fmla="*/ 747474 h 4437731"/>
              <a:gd name="connsiteX6" fmla="*/ 827314 w 3287486"/>
              <a:gd name="connsiteY6" fmla="*/ 747474 h 4437731"/>
              <a:gd name="connsiteX7" fmla="*/ 881743 w 3287486"/>
              <a:gd name="connsiteY7" fmla="*/ 758359 h 4437731"/>
              <a:gd name="connsiteX8" fmla="*/ 1709057 w 3287486"/>
              <a:gd name="connsiteY8" fmla="*/ 769245 h 4437731"/>
              <a:gd name="connsiteX9" fmla="*/ 1883229 w 3287486"/>
              <a:gd name="connsiteY9" fmla="*/ 791016 h 4437731"/>
              <a:gd name="connsiteX10" fmla="*/ 1905000 w 3287486"/>
              <a:gd name="connsiteY10" fmla="*/ 812788 h 4437731"/>
              <a:gd name="connsiteX11" fmla="*/ 1894114 w 3287486"/>
              <a:gd name="connsiteY11" fmla="*/ 943416 h 4437731"/>
              <a:gd name="connsiteX12" fmla="*/ 1872343 w 3287486"/>
              <a:gd name="connsiteY12" fmla="*/ 1008731 h 4437731"/>
              <a:gd name="connsiteX13" fmla="*/ 1883229 w 3287486"/>
              <a:gd name="connsiteY13" fmla="*/ 1465931 h 4437731"/>
              <a:gd name="connsiteX14" fmla="*/ 1894114 w 3287486"/>
              <a:gd name="connsiteY14" fmla="*/ 1509474 h 4437731"/>
              <a:gd name="connsiteX15" fmla="*/ 1915886 w 3287486"/>
              <a:gd name="connsiteY15" fmla="*/ 1672759 h 4437731"/>
              <a:gd name="connsiteX16" fmla="*/ 1926772 w 3287486"/>
              <a:gd name="connsiteY16" fmla="*/ 1716302 h 4437731"/>
              <a:gd name="connsiteX17" fmla="*/ 1937657 w 3287486"/>
              <a:gd name="connsiteY17" fmla="*/ 2053759 h 4437731"/>
              <a:gd name="connsiteX18" fmla="*/ 1959429 w 3287486"/>
              <a:gd name="connsiteY18" fmla="*/ 2162616 h 4437731"/>
              <a:gd name="connsiteX19" fmla="*/ 1970314 w 3287486"/>
              <a:gd name="connsiteY19" fmla="*/ 2891959 h 4437731"/>
              <a:gd name="connsiteX20" fmla="*/ 1981200 w 3287486"/>
              <a:gd name="connsiteY20" fmla="*/ 2924616 h 4437731"/>
              <a:gd name="connsiteX21" fmla="*/ 2002972 w 3287486"/>
              <a:gd name="connsiteY21" fmla="*/ 3066131 h 4437731"/>
              <a:gd name="connsiteX22" fmla="*/ 2024743 w 3287486"/>
              <a:gd name="connsiteY22" fmla="*/ 3251188 h 4437731"/>
              <a:gd name="connsiteX23" fmla="*/ 2046514 w 3287486"/>
              <a:gd name="connsiteY23" fmla="*/ 3403588 h 4437731"/>
              <a:gd name="connsiteX24" fmla="*/ 2057400 w 3287486"/>
              <a:gd name="connsiteY24" fmla="*/ 3436245 h 4437731"/>
              <a:gd name="connsiteX25" fmla="*/ 2079172 w 3287486"/>
              <a:gd name="connsiteY25" fmla="*/ 3468902 h 4437731"/>
              <a:gd name="connsiteX26" fmla="*/ 2090057 w 3287486"/>
              <a:gd name="connsiteY26" fmla="*/ 3566874 h 4437731"/>
              <a:gd name="connsiteX27" fmla="*/ 2111829 w 3287486"/>
              <a:gd name="connsiteY27" fmla="*/ 3773702 h 4437731"/>
              <a:gd name="connsiteX28" fmla="*/ 2133600 w 3287486"/>
              <a:gd name="connsiteY28" fmla="*/ 3991416 h 4437731"/>
              <a:gd name="connsiteX29" fmla="*/ 2155372 w 3287486"/>
              <a:gd name="connsiteY29" fmla="*/ 4078502 h 4437731"/>
              <a:gd name="connsiteX30" fmla="*/ 2166257 w 3287486"/>
              <a:gd name="connsiteY30" fmla="*/ 4187359 h 4437731"/>
              <a:gd name="connsiteX31" fmla="*/ 2188029 w 3287486"/>
              <a:gd name="connsiteY31" fmla="*/ 4317988 h 4437731"/>
              <a:gd name="connsiteX32" fmla="*/ 2198914 w 3287486"/>
              <a:gd name="connsiteY32" fmla="*/ 4394188 h 4437731"/>
              <a:gd name="connsiteX33" fmla="*/ 2253343 w 3287486"/>
              <a:gd name="connsiteY33" fmla="*/ 4426845 h 4437731"/>
              <a:gd name="connsiteX34" fmla="*/ 2471057 w 3287486"/>
              <a:gd name="connsiteY34" fmla="*/ 4437731 h 4437731"/>
              <a:gd name="connsiteX35" fmla="*/ 3254829 w 3287486"/>
              <a:gd name="connsiteY35" fmla="*/ 4415959 h 4437731"/>
              <a:gd name="connsiteX36" fmla="*/ 3287486 w 3287486"/>
              <a:gd name="connsiteY36" fmla="*/ 4405074 h 4437731"/>
              <a:gd name="connsiteX37" fmla="*/ 3265714 w 3287486"/>
              <a:gd name="connsiteY37" fmla="*/ 4372416 h 4437731"/>
              <a:gd name="connsiteX38" fmla="*/ 3222172 w 3287486"/>
              <a:gd name="connsiteY38" fmla="*/ 4361531 h 4437731"/>
              <a:gd name="connsiteX39" fmla="*/ 3091543 w 3287486"/>
              <a:gd name="connsiteY39" fmla="*/ 4317988 h 4437731"/>
              <a:gd name="connsiteX40" fmla="*/ 3026229 w 3287486"/>
              <a:gd name="connsiteY40" fmla="*/ 4230902 h 4437731"/>
              <a:gd name="connsiteX41" fmla="*/ 2982686 w 3287486"/>
              <a:gd name="connsiteY41" fmla="*/ 4002302 h 4437731"/>
              <a:gd name="connsiteX42" fmla="*/ 2960914 w 3287486"/>
              <a:gd name="connsiteY42" fmla="*/ 3936988 h 4437731"/>
              <a:gd name="connsiteX43" fmla="*/ 2950029 w 3287486"/>
              <a:gd name="connsiteY43" fmla="*/ 3904331 h 4437731"/>
              <a:gd name="connsiteX44" fmla="*/ 2960914 w 3287486"/>
              <a:gd name="connsiteY44" fmla="*/ 3762816 h 4437731"/>
              <a:gd name="connsiteX45" fmla="*/ 2982686 w 3287486"/>
              <a:gd name="connsiteY45" fmla="*/ 3719274 h 4437731"/>
              <a:gd name="connsiteX46" fmla="*/ 3004457 w 3287486"/>
              <a:gd name="connsiteY46" fmla="*/ 3643074 h 4437731"/>
              <a:gd name="connsiteX47" fmla="*/ 3015343 w 3287486"/>
              <a:gd name="connsiteY47" fmla="*/ 3610416 h 4437731"/>
              <a:gd name="connsiteX48" fmla="*/ 3026229 w 3287486"/>
              <a:gd name="connsiteY48" fmla="*/ 3512445 h 4437731"/>
              <a:gd name="connsiteX49" fmla="*/ 3037114 w 3287486"/>
              <a:gd name="connsiteY49" fmla="*/ 3479788 h 4437731"/>
              <a:gd name="connsiteX50" fmla="*/ 3048000 w 3287486"/>
              <a:gd name="connsiteY50" fmla="*/ 3414474 h 4437731"/>
              <a:gd name="connsiteX51" fmla="*/ 3069772 w 3287486"/>
              <a:gd name="connsiteY51" fmla="*/ 2946388 h 4437731"/>
              <a:gd name="connsiteX52" fmla="*/ 3080657 w 3287486"/>
              <a:gd name="connsiteY52" fmla="*/ 638616 h 4437731"/>
              <a:gd name="connsiteX53" fmla="*/ 3069772 w 3287486"/>
              <a:gd name="connsiteY53" fmla="*/ 18131 h 4437731"/>
              <a:gd name="connsiteX54" fmla="*/ 2928257 w 3287486"/>
              <a:gd name="connsiteY54" fmla="*/ 29016 h 4437731"/>
              <a:gd name="connsiteX55" fmla="*/ 2220686 w 3287486"/>
              <a:gd name="connsiteY55" fmla="*/ 39902 h 4437731"/>
              <a:gd name="connsiteX56" fmla="*/ 664029 w 3287486"/>
              <a:gd name="connsiteY56" fmla="*/ 50788 h 4437731"/>
              <a:gd name="connsiteX57" fmla="*/ 576943 w 3287486"/>
              <a:gd name="connsiteY57" fmla="*/ 61674 h 4437731"/>
              <a:gd name="connsiteX58" fmla="*/ 468086 w 3287486"/>
              <a:gd name="connsiteY58" fmla="*/ 83445 h 4437731"/>
              <a:gd name="connsiteX59" fmla="*/ 228600 w 3287486"/>
              <a:gd name="connsiteY59" fmla="*/ 105216 h 4437731"/>
              <a:gd name="connsiteX60" fmla="*/ 152400 w 3287486"/>
              <a:gd name="connsiteY60" fmla="*/ 126988 h 4437731"/>
              <a:gd name="connsiteX61" fmla="*/ 54429 w 3287486"/>
              <a:gd name="connsiteY61" fmla="*/ 137874 h 4437731"/>
              <a:gd name="connsiteX62" fmla="*/ 0 w 3287486"/>
              <a:gd name="connsiteY62" fmla="*/ 148759 h 4437731"/>
              <a:gd name="connsiteX63" fmla="*/ 54429 w 3287486"/>
              <a:gd name="connsiteY63" fmla="*/ 159645 h 4437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287486" h="4437731">
                <a:moveTo>
                  <a:pt x="54429" y="159645"/>
                </a:moveTo>
                <a:cubicBezTo>
                  <a:pt x="23418" y="314696"/>
                  <a:pt x="39918" y="210518"/>
                  <a:pt x="54429" y="529759"/>
                </a:cubicBezTo>
                <a:cubicBezTo>
                  <a:pt x="56906" y="584252"/>
                  <a:pt x="59290" y="638829"/>
                  <a:pt x="65314" y="693045"/>
                </a:cubicBezTo>
                <a:cubicBezTo>
                  <a:pt x="66581" y="704449"/>
                  <a:pt x="67240" y="718534"/>
                  <a:pt x="76200" y="725702"/>
                </a:cubicBezTo>
                <a:cubicBezTo>
                  <a:pt x="87883" y="735048"/>
                  <a:pt x="105358" y="732478"/>
                  <a:pt x="119743" y="736588"/>
                </a:cubicBezTo>
                <a:cubicBezTo>
                  <a:pt x="130776" y="739740"/>
                  <a:pt x="141514" y="743845"/>
                  <a:pt x="152400" y="747474"/>
                </a:cubicBezTo>
                <a:cubicBezTo>
                  <a:pt x="465945" y="730054"/>
                  <a:pt x="385115" y="729425"/>
                  <a:pt x="827314" y="747474"/>
                </a:cubicBezTo>
                <a:cubicBezTo>
                  <a:pt x="845801" y="748229"/>
                  <a:pt x="863246" y="757902"/>
                  <a:pt x="881743" y="758359"/>
                </a:cubicBezTo>
                <a:cubicBezTo>
                  <a:pt x="1157454" y="765167"/>
                  <a:pt x="1433286" y="765616"/>
                  <a:pt x="1709057" y="769245"/>
                </a:cubicBezTo>
                <a:cubicBezTo>
                  <a:pt x="1713173" y="769702"/>
                  <a:pt x="1867702" y="785840"/>
                  <a:pt x="1883229" y="791016"/>
                </a:cubicBezTo>
                <a:cubicBezTo>
                  <a:pt x="1892966" y="794262"/>
                  <a:pt x="1897743" y="805531"/>
                  <a:pt x="1905000" y="812788"/>
                </a:cubicBezTo>
                <a:cubicBezTo>
                  <a:pt x="1901371" y="856331"/>
                  <a:pt x="1901297" y="900317"/>
                  <a:pt x="1894114" y="943416"/>
                </a:cubicBezTo>
                <a:cubicBezTo>
                  <a:pt x="1890341" y="966053"/>
                  <a:pt x="1872343" y="1008731"/>
                  <a:pt x="1872343" y="1008731"/>
                </a:cubicBezTo>
                <a:cubicBezTo>
                  <a:pt x="1875972" y="1161131"/>
                  <a:pt x="1876607" y="1313632"/>
                  <a:pt x="1883229" y="1465931"/>
                </a:cubicBezTo>
                <a:cubicBezTo>
                  <a:pt x="1883879" y="1480878"/>
                  <a:pt x="1891654" y="1494717"/>
                  <a:pt x="1894114" y="1509474"/>
                </a:cubicBezTo>
                <a:cubicBezTo>
                  <a:pt x="1913059" y="1623144"/>
                  <a:pt x="1896586" y="1566612"/>
                  <a:pt x="1915886" y="1672759"/>
                </a:cubicBezTo>
                <a:cubicBezTo>
                  <a:pt x="1918562" y="1687479"/>
                  <a:pt x="1923143" y="1701788"/>
                  <a:pt x="1926772" y="1716302"/>
                </a:cubicBezTo>
                <a:cubicBezTo>
                  <a:pt x="1910744" y="1876576"/>
                  <a:pt x="1907234" y="1840803"/>
                  <a:pt x="1937657" y="2053759"/>
                </a:cubicBezTo>
                <a:cubicBezTo>
                  <a:pt x="1950166" y="2141318"/>
                  <a:pt x="1940429" y="2105618"/>
                  <a:pt x="1959429" y="2162616"/>
                </a:cubicBezTo>
                <a:cubicBezTo>
                  <a:pt x="1963057" y="2405730"/>
                  <a:pt x="1963370" y="2648917"/>
                  <a:pt x="1970314" y="2891959"/>
                </a:cubicBezTo>
                <a:cubicBezTo>
                  <a:pt x="1970642" y="2903429"/>
                  <a:pt x="1979455" y="2913275"/>
                  <a:pt x="1981200" y="2924616"/>
                </a:cubicBezTo>
                <a:cubicBezTo>
                  <a:pt x="2005256" y="3080974"/>
                  <a:pt x="1976769" y="2987525"/>
                  <a:pt x="2002972" y="3066131"/>
                </a:cubicBezTo>
                <a:cubicBezTo>
                  <a:pt x="2010370" y="3132717"/>
                  <a:pt x="2015762" y="3185328"/>
                  <a:pt x="2024743" y="3251188"/>
                </a:cubicBezTo>
                <a:cubicBezTo>
                  <a:pt x="2031676" y="3302033"/>
                  <a:pt x="2030286" y="3354906"/>
                  <a:pt x="2046514" y="3403588"/>
                </a:cubicBezTo>
                <a:cubicBezTo>
                  <a:pt x="2050143" y="3414474"/>
                  <a:pt x="2052268" y="3425982"/>
                  <a:pt x="2057400" y="3436245"/>
                </a:cubicBezTo>
                <a:cubicBezTo>
                  <a:pt x="2063251" y="3447947"/>
                  <a:pt x="2071915" y="3458016"/>
                  <a:pt x="2079172" y="3468902"/>
                </a:cubicBezTo>
                <a:cubicBezTo>
                  <a:pt x="2082800" y="3501559"/>
                  <a:pt x="2087328" y="3534129"/>
                  <a:pt x="2090057" y="3566874"/>
                </a:cubicBezTo>
                <a:cubicBezTo>
                  <a:pt x="2106392" y="3762904"/>
                  <a:pt x="2086491" y="3672352"/>
                  <a:pt x="2111829" y="3773702"/>
                </a:cubicBezTo>
                <a:cubicBezTo>
                  <a:pt x="2115403" y="3816599"/>
                  <a:pt x="2123815" y="3939232"/>
                  <a:pt x="2133600" y="3991416"/>
                </a:cubicBezTo>
                <a:cubicBezTo>
                  <a:pt x="2139114" y="4020826"/>
                  <a:pt x="2155372" y="4078502"/>
                  <a:pt x="2155372" y="4078502"/>
                </a:cubicBezTo>
                <a:cubicBezTo>
                  <a:pt x="2159000" y="4114788"/>
                  <a:pt x="2162440" y="4151093"/>
                  <a:pt x="2166257" y="4187359"/>
                </a:cubicBezTo>
                <a:cubicBezTo>
                  <a:pt x="2177475" y="4293929"/>
                  <a:pt x="2167079" y="4255139"/>
                  <a:pt x="2188029" y="4317988"/>
                </a:cubicBezTo>
                <a:cubicBezTo>
                  <a:pt x="2191657" y="4343388"/>
                  <a:pt x="2190800" y="4369847"/>
                  <a:pt x="2198914" y="4394188"/>
                </a:cubicBezTo>
                <a:cubicBezTo>
                  <a:pt x="2205074" y="4412667"/>
                  <a:pt x="2237476" y="4425465"/>
                  <a:pt x="2253343" y="4426845"/>
                </a:cubicBezTo>
                <a:cubicBezTo>
                  <a:pt x="2325732" y="4433140"/>
                  <a:pt x="2398486" y="4434102"/>
                  <a:pt x="2471057" y="4437731"/>
                </a:cubicBezTo>
                <a:lnTo>
                  <a:pt x="3254829" y="4415959"/>
                </a:lnTo>
                <a:cubicBezTo>
                  <a:pt x="3266284" y="4415285"/>
                  <a:pt x="3276600" y="4408702"/>
                  <a:pt x="3287486" y="4405074"/>
                </a:cubicBezTo>
                <a:cubicBezTo>
                  <a:pt x="3280229" y="4394188"/>
                  <a:pt x="3276600" y="4379673"/>
                  <a:pt x="3265714" y="4372416"/>
                </a:cubicBezTo>
                <a:cubicBezTo>
                  <a:pt x="3253266" y="4364117"/>
                  <a:pt x="3236605" y="4365467"/>
                  <a:pt x="3222172" y="4361531"/>
                </a:cubicBezTo>
                <a:cubicBezTo>
                  <a:pt x="3136882" y="4338270"/>
                  <a:pt x="3163325" y="4346700"/>
                  <a:pt x="3091543" y="4317988"/>
                </a:cubicBezTo>
                <a:cubicBezTo>
                  <a:pt x="3036525" y="4262970"/>
                  <a:pt x="3057180" y="4292804"/>
                  <a:pt x="3026229" y="4230902"/>
                </a:cubicBezTo>
                <a:cubicBezTo>
                  <a:pt x="3001425" y="4044876"/>
                  <a:pt x="3021821" y="4119706"/>
                  <a:pt x="2982686" y="4002302"/>
                </a:cubicBezTo>
                <a:lnTo>
                  <a:pt x="2960914" y="3936988"/>
                </a:lnTo>
                <a:lnTo>
                  <a:pt x="2950029" y="3904331"/>
                </a:lnTo>
                <a:cubicBezTo>
                  <a:pt x="2953657" y="3857159"/>
                  <a:pt x="2952692" y="3809407"/>
                  <a:pt x="2960914" y="3762816"/>
                </a:cubicBezTo>
                <a:cubicBezTo>
                  <a:pt x="2963734" y="3746836"/>
                  <a:pt x="2976294" y="3734189"/>
                  <a:pt x="2982686" y="3719274"/>
                </a:cubicBezTo>
                <a:cubicBezTo>
                  <a:pt x="2993873" y="3693173"/>
                  <a:pt x="2996565" y="3670695"/>
                  <a:pt x="3004457" y="3643074"/>
                </a:cubicBezTo>
                <a:cubicBezTo>
                  <a:pt x="3007609" y="3632041"/>
                  <a:pt x="3011714" y="3621302"/>
                  <a:pt x="3015343" y="3610416"/>
                </a:cubicBezTo>
                <a:cubicBezTo>
                  <a:pt x="3018972" y="3577759"/>
                  <a:pt x="3020827" y="3544856"/>
                  <a:pt x="3026229" y="3512445"/>
                </a:cubicBezTo>
                <a:cubicBezTo>
                  <a:pt x="3028115" y="3501127"/>
                  <a:pt x="3034625" y="3490989"/>
                  <a:pt x="3037114" y="3479788"/>
                </a:cubicBezTo>
                <a:cubicBezTo>
                  <a:pt x="3041902" y="3458242"/>
                  <a:pt x="3044371" y="3436245"/>
                  <a:pt x="3048000" y="3414474"/>
                </a:cubicBezTo>
                <a:cubicBezTo>
                  <a:pt x="3054872" y="3290782"/>
                  <a:pt x="3068832" y="3057814"/>
                  <a:pt x="3069772" y="2946388"/>
                </a:cubicBezTo>
                <a:cubicBezTo>
                  <a:pt x="3076263" y="2177149"/>
                  <a:pt x="3077029" y="1407873"/>
                  <a:pt x="3080657" y="638616"/>
                </a:cubicBezTo>
                <a:cubicBezTo>
                  <a:pt x="3077029" y="431788"/>
                  <a:pt x="3119943" y="218815"/>
                  <a:pt x="3069772" y="18131"/>
                </a:cubicBezTo>
                <a:cubicBezTo>
                  <a:pt x="3058297" y="-27767"/>
                  <a:pt x="2975552" y="27803"/>
                  <a:pt x="2928257" y="29016"/>
                </a:cubicBezTo>
                <a:cubicBezTo>
                  <a:pt x="2692450" y="35062"/>
                  <a:pt x="2456560" y="37634"/>
                  <a:pt x="2220686" y="39902"/>
                </a:cubicBezTo>
                <a:lnTo>
                  <a:pt x="664029" y="50788"/>
                </a:lnTo>
                <a:cubicBezTo>
                  <a:pt x="635000" y="54417"/>
                  <a:pt x="605800" y="56865"/>
                  <a:pt x="576943" y="61674"/>
                </a:cubicBezTo>
                <a:cubicBezTo>
                  <a:pt x="436360" y="85104"/>
                  <a:pt x="659728" y="59489"/>
                  <a:pt x="468086" y="83445"/>
                </a:cubicBezTo>
                <a:cubicBezTo>
                  <a:pt x="407135" y="91064"/>
                  <a:pt x="286076" y="100427"/>
                  <a:pt x="228600" y="105216"/>
                </a:cubicBezTo>
                <a:cubicBezTo>
                  <a:pt x="203200" y="112473"/>
                  <a:pt x="178364" y="122120"/>
                  <a:pt x="152400" y="126988"/>
                </a:cubicBezTo>
                <a:cubicBezTo>
                  <a:pt x="120105" y="133044"/>
                  <a:pt x="86957" y="133227"/>
                  <a:pt x="54429" y="137874"/>
                </a:cubicBezTo>
                <a:cubicBezTo>
                  <a:pt x="36113" y="140491"/>
                  <a:pt x="18143" y="145131"/>
                  <a:pt x="0" y="148759"/>
                </a:cubicBezTo>
                <a:lnTo>
                  <a:pt x="54429" y="15964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4582062" y="1423713"/>
            <a:ext cx="1151726" cy="369332"/>
          </a:xfrm>
          <a:prstGeom prst="rect">
            <a:avLst/>
          </a:prstGeom>
          <a:noFill/>
        </p:spPr>
        <p:txBody>
          <a:bodyPr wrap="none" rtlCol="0">
            <a:spAutoFit/>
          </a:bodyPr>
          <a:lstStyle/>
          <a:p>
            <a:pPr algn="r"/>
            <a:r>
              <a:rPr lang="en-GB" dirty="0" smtClean="0"/>
              <a:t>Vorinostat</a:t>
            </a:r>
          </a:p>
        </p:txBody>
      </p:sp>
      <p:sp>
        <p:nvSpPr>
          <p:cNvPr id="8" name="TextBox 7"/>
          <p:cNvSpPr txBox="1"/>
          <p:nvPr/>
        </p:nvSpPr>
        <p:spPr>
          <a:xfrm>
            <a:off x="4560290" y="1091703"/>
            <a:ext cx="1190133" cy="369332"/>
          </a:xfrm>
          <a:prstGeom prst="rect">
            <a:avLst/>
          </a:prstGeom>
          <a:noFill/>
        </p:spPr>
        <p:txBody>
          <a:bodyPr wrap="none" rtlCol="0">
            <a:spAutoFit/>
          </a:bodyPr>
          <a:lstStyle/>
          <a:p>
            <a:pPr algn="r"/>
            <a:r>
              <a:rPr lang="en-GB" dirty="0" err="1" smtClean="0"/>
              <a:t>Decitabine</a:t>
            </a:r>
            <a:endParaRPr lang="en-GB" dirty="0"/>
          </a:p>
        </p:txBody>
      </p:sp>
      <p:sp>
        <p:nvSpPr>
          <p:cNvPr id="9" name="TextBox 8"/>
          <p:cNvSpPr txBox="1"/>
          <p:nvPr/>
        </p:nvSpPr>
        <p:spPr>
          <a:xfrm>
            <a:off x="4377798" y="1788381"/>
            <a:ext cx="1323760" cy="369332"/>
          </a:xfrm>
          <a:prstGeom prst="rect">
            <a:avLst/>
          </a:prstGeom>
          <a:noFill/>
        </p:spPr>
        <p:txBody>
          <a:bodyPr wrap="none" rtlCol="0">
            <a:spAutoFit/>
          </a:bodyPr>
          <a:lstStyle/>
          <a:p>
            <a:pPr algn="r"/>
            <a:r>
              <a:rPr lang="en-GB" dirty="0" err="1" smtClean="0"/>
              <a:t>Axl</a:t>
            </a:r>
            <a:r>
              <a:rPr lang="en-GB" dirty="0" smtClean="0"/>
              <a:t> inhibitor</a:t>
            </a:r>
            <a:endParaRPr lang="en-GB" dirty="0"/>
          </a:p>
        </p:txBody>
      </p:sp>
      <p:pic>
        <p:nvPicPr>
          <p:cNvPr id="11" name="Picture 10" descr="C:\Users\Christine\Dropbox\2013-2014 thesis chapters\Figures\AXL\AXL time course.png"/>
          <p:cNvPicPr/>
          <p:nvPr/>
        </p:nvPicPr>
        <p:blipFill>
          <a:blip r:embed="rId3">
            <a:extLst>
              <a:ext uri="{28A0092B-C50C-407E-A947-70E740481C1C}">
                <a14:useLocalDpi xmlns:a14="http://schemas.microsoft.com/office/drawing/2010/main" val="0"/>
              </a:ext>
            </a:extLst>
          </a:blip>
          <a:srcRect/>
          <a:stretch>
            <a:fillRect/>
          </a:stretch>
        </p:blipFill>
        <p:spPr bwMode="auto">
          <a:xfrm>
            <a:off x="5458747" y="3552825"/>
            <a:ext cx="3601720" cy="3000375"/>
          </a:xfrm>
          <a:prstGeom prst="rect">
            <a:avLst/>
          </a:prstGeom>
          <a:noFill/>
          <a:ln>
            <a:noFill/>
          </a:ln>
        </p:spPr>
      </p:pic>
      <p:sp>
        <p:nvSpPr>
          <p:cNvPr id="5" name="Right Arrow 4"/>
          <p:cNvSpPr/>
          <p:nvPr/>
        </p:nvSpPr>
        <p:spPr>
          <a:xfrm>
            <a:off x="5750423" y="1156627"/>
            <a:ext cx="3188693" cy="2394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95535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22" presetClass="entr" presetSubtype="8"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P spid="16" grpId="0" animBg="1"/>
      <p:bldP spid="20" grpId="0" animBg="1"/>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u="sng" dirty="0" smtClean="0"/>
              <a:t>AXL-GAS6 signalling</a:t>
            </a:r>
            <a:endParaRPr lang="en-GB" u="sng" dirty="0"/>
          </a:p>
        </p:txBody>
      </p:sp>
      <p:sp>
        <p:nvSpPr>
          <p:cNvPr id="3" name="Content Placeholder 2"/>
          <p:cNvSpPr>
            <a:spLocks noGrp="1"/>
          </p:cNvSpPr>
          <p:nvPr>
            <p:ph idx="1"/>
          </p:nvPr>
        </p:nvSpPr>
        <p:spPr>
          <a:xfrm>
            <a:off x="5868144" y="2367805"/>
            <a:ext cx="3312368" cy="4589587"/>
          </a:xfrm>
        </p:spPr>
        <p:txBody>
          <a:bodyPr>
            <a:normAutofit/>
          </a:bodyPr>
          <a:lstStyle/>
          <a:p>
            <a:r>
              <a:rPr lang="en-GB" sz="2000" dirty="0" smtClean="0"/>
              <a:t>GAS6 (ligand)</a:t>
            </a:r>
          </a:p>
          <a:p>
            <a:endParaRPr lang="en-GB" sz="2000" dirty="0" smtClean="0"/>
          </a:p>
          <a:p>
            <a:r>
              <a:rPr lang="en-GB" sz="2000" dirty="0" smtClean="0"/>
              <a:t>PI3K and MAPK signalling</a:t>
            </a:r>
          </a:p>
          <a:p>
            <a:endParaRPr lang="en-GB" sz="2000" dirty="0" smtClean="0"/>
          </a:p>
          <a:p>
            <a:r>
              <a:rPr lang="en-GB" sz="2000" dirty="0" smtClean="0"/>
              <a:t>Promotes cell proliferation and survival</a:t>
            </a:r>
          </a:p>
          <a:p>
            <a:endParaRPr lang="en-GB" sz="2000" dirty="0" smtClean="0"/>
          </a:p>
        </p:txBody>
      </p:sp>
      <p:pic>
        <p:nvPicPr>
          <p:cNvPr id="4" name="Picture 3" descr="C:\Users\Christine\Dropbox\2013-2014 thesis chapters\Figures\introduction\axl signalling.png"/>
          <p:cNvPicPr/>
          <p:nvPr/>
        </p:nvPicPr>
        <p:blipFill rotWithShape="1">
          <a:blip r:embed="rId3" cstate="print">
            <a:extLst>
              <a:ext uri="{28A0092B-C50C-407E-A947-70E740481C1C}">
                <a14:useLocalDpi xmlns:a14="http://schemas.microsoft.com/office/drawing/2010/main" val="0"/>
              </a:ext>
            </a:extLst>
          </a:blip>
          <a:srcRect b="2288"/>
          <a:stretch/>
        </p:blipFill>
        <p:spPr bwMode="auto">
          <a:xfrm>
            <a:off x="-18224" y="1939016"/>
            <a:ext cx="6120680" cy="441931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218582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825" y="240177"/>
            <a:ext cx="5400000" cy="720000"/>
          </a:xfrm>
        </p:spPr>
        <p:txBody>
          <a:bodyPr>
            <a:normAutofit fontScale="90000"/>
          </a:bodyPr>
          <a:lstStyle/>
          <a:p>
            <a:r>
              <a:rPr lang="en-GB" sz="3200" dirty="0" smtClean="0"/>
              <a:t>Overall and Age-Specific </a:t>
            </a:r>
            <a:br>
              <a:rPr lang="en-GB" sz="3200" dirty="0" smtClean="0"/>
            </a:br>
            <a:r>
              <a:rPr lang="en-GB" sz="3200" dirty="0" smtClean="0"/>
              <a:t>Relative Survival</a:t>
            </a:r>
            <a:endParaRPr lang="en-GB" sz="3200" dirty="0"/>
          </a:p>
        </p:txBody>
      </p:sp>
      <p:sp>
        <p:nvSpPr>
          <p:cNvPr id="9" name="Text Placeholder 8"/>
          <p:cNvSpPr>
            <a:spLocks noGrp="1"/>
          </p:cNvSpPr>
          <p:nvPr>
            <p:ph type="body" idx="1"/>
          </p:nvPr>
        </p:nvSpPr>
        <p:spPr>
          <a:xfrm>
            <a:off x="457200" y="922358"/>
            <a:ext cx="4040188" cy="639762"/>
          </a:xfrm>
        </p:spPr>
        <p:txBody>
          <a:bodyPr/>
          <a:lstStyle/>
          <a:p>
            <a:r>
              <a:rPr lang="en-GB" dirty="0" smtClean="0"/>
              <a:t>MDS</a:t>
            </a:r>
            <a:endParaRPr lang="en-GB" dirty="0"/>
          </a:p>
        </p:txBody>
      </p:sp>
      <p:sp>
        <p:nvSpPr>
          <p:cNvPr id="11" name="Text Placeholder 10"/>
          <p:cNvSpPr>
            <a:spLocks noGrp="1"/>
          </p:cNvSpPr>
          <p:nvPr>
            <p:ph type="body" sz="quarter" idx="3"/>
          </p:nvPr>
        </p:nvSpPr>
        <p:spPr>
          <a:xfrm>
            <a:off x="4645025" y="922358"/>
            <a:ext cx="4041775" cy="639762"/>
          </a:xfrm>
        </p:spPr>
        <p:txBody>
          <a:bodyPr/>
          <a:lstStyle/>
          <a:p>
            <a:r>
              <a:rPr lang="en-GB" dirty="0" smtClean="0"/>
              <a:t>AML</a:t>
            </a:r>
            <a:endParaRPr lang="en-GB" dirty="0"/>
          </a:p>
        </p:txBody>
      </p:sp>
      <p:pic>
        <p:nvPicPr>
          <p:cNvPr id="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21295"/>
          <a:stretch/>
        </p:blipFill>
        <p:spPr bwMode="auto">
          <a:xfrm>
            <a:off x="297860" y="1601245"/>
            <a:ext cx="3829534" cy="2458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24625"/>
          <a:stretch/>
        </p:blipFill>
        <p:spPr bwMode="auto">
          <a:xfrm>
            <a:off x="4462896" y="1601244"/>
            <a:ext cx="3674646" cy="2470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301653" y="4257686"/>
            <a:ext cx="3816314" cy="2301332"/>
            <a:chOff x="616828" y="4356131"/>
            <a:chExt cx="3077093" cy="1818947"/>
          </a:xfrm>
        </p:grpSpPr>
        <p:pic>
          <p:nvPicPr>
            <p:cNvPr id="1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22000"/>
            <a:stretch/>
          </p:blipFill>
          <p:spPr bwMode="auto">
            <a:xfrm>
              <a:off x="616828" y="4356131"/>
              <a:ext cx="3077093" cy="1818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87076" t="14943" r="-133" b="68473"/>
            <a:stretch/>
          </p:blipFill>
          <p:spPr bwMode="auto">
            <a:xfrm>
              <a:off x="2263725" y="4733203"/>
              <a:ext cx="837693" cy="537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 name="Group 12"/>
          <p:cNvGrpSpPr/>
          <p:nvPr/>
        </p:nvGrpSpPr>
        <p:grpSpPr>
          <a:xfrm>
            <a:off x="4474929" y="4248726"/>
            <a:ext cx="3585195" cy="2286854"/>
            <a:chOff x="5044632" y="4434222"/>
            <a:chExt cx="2748645" cy="1807504"/>
          </a:xfrm>
        </p:grpSpPr>
        <p:pic>
          <p:nvPicPr>
            <p:cNvPr id="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r="22526"/>
            <a:stretch/>
          </p:blipFill>
          <p:spPr bwMode="auto">
            <a:xfrm>
              <a:off x="5044632" y="4449124"/>
              <a:ext cx="2748645" cy="1792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89213" t="13708" b="58378"/>
            <a:stretch/>
          </p:blipFill>
          <p:spPr bwMode="auto">
            <a:xfrm>
              <a:off x="6902170" y="4434222"/>
              <a:ext cx="612818" cy="8012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26" name="Straight Connector 25"/>
          <p:cNvCxnSpPr/>
          <p:nvPr/>
        </p:nvCxnSpPr>
        <p:spPr>
          <a:xfrm>
            <a:off x="4769963" y="5462062"/>
            <a:ext cx="3168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03250" y="5462062"/>
            <a:ext cx="1451793"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a:xfrm>
            <a:off x="603250" y="2903456"/>
            <a:ext cx="1272684" cy="857839"/>
            <a:chOff x="603250" y="2903456"/>
            <a:chExt cx="1272684" cy="857839"/>
          </a:xfrm>
        </p:grpSpPr>
        <p:cxnSp>
          <p:nvCxnSpPr>
            <p:cNvPr id="22" name="Straight Connector 21"/>
            <p:cNvCxnSpPr/>
            <p:nvPr/>
          </p:nvCxnSpPr>
          <p:spPr>
            <a:xfrm>
              <a:off x="603250" y="2903456"/>
              <a:ext cx="127268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875934" y="2903456"/>
              <a:ext cx="0" cy="857839"/>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a:off x="4769963" y="2894029"/>
            <a:ext cx="273377" cy="857839"/>
            <a:chOff x="4769963" y="2894029"/>
            <a:chExt cx="273377" cy="857839"/>
          </a:xfrm>
        </p:grpSpPr>
        <p:cxnSp>
          <p:nvCxnSpPr>
            <p:cNvPr id="24" name="Straight Connector 23"/>
            <p:cNvCxnSpPr/>
            <p:nvPr/>
          </p:nvCxnSpPr>
          <p:spPr>
            <a:xfrm>
              <a:off x="4769963" y="2903456"/>
              <a:ext cx="27337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5035484" y="2894029"/>
              <a:ext cx="0" cy="857839"/>
            </a:xfrm>
            <a:prstGeom prst="line">
              <a:avLst/>
            </a:prstGeom>
          </p:spPr>
          <p:style>
            <a:lnRef idx="1">
              <a:schemeClr val="accent1"/>
            </a:lnRef>
            <a:fillRef idx="0">
              <a:schemeClr val="accent1"/>
            </a:fillRef>
            <a:effectRef idx="0">
              <a:schemeClr val="accent1"/>
            </a:effectRef>
            <a:fontRef idx="minor">
              <a:schemeClr val="tx1"/>
            </a:fontRef>
          </p:style>
        </p:cxnSp>
      </p:grpSp>
      <p:sp>
        <p:nvSpPr>
          <p:cNvPr id="33" name="TextBox 32"/>
          <p:cNvSpPr txBox="1"/>
          <p:nvPr/>
        </p:nvSpPr>
        <p:spPr>
          <a:xfrm>
            <a:off x="8094077" y="6512317"/>
            <a:ext cx="944489" cy="276999"/>
          </a:xfrm>
          <a:prstGeom prst="rect">
            <a:avLst/>
          </a:prstGeom>
          <a:noFill/>
        </p:spPr>
        <p:txBody>
          <a:bodyPr wrap="none" rtlCol="0">
            <a:spAutoFit/>
          </a:bodyPr>
          <a:lstStyle/>
          <a:p>
            <a:r>
              <a:rPr lang="en-GB" sz="1200" dirty="0" smtClean="0"/>
              <a:t>HMRN 2015</a:t>
            </a:r>
            <a:endParaRPr lang="en-GB" sz="1200" dirty="0"/>
          </a:p>
        </p:txBody>
      </p:sp>
    </p:spTree>
    <p:extLst>
      <p:ext uri="{BB962C8B-B14F-4D97-AF65-F5344CB8AC3E}">
        <p14:creationId xmlns:p14="http://schemas.microsoft.com/office/powerpoint/2010/main" val="300366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ipe(left)">
                                      <p:cBhvr>
                                        <p:cTn id="11" dur="500"/>
                                        <p:tgtEl>
                                          <p:spTgt spid="3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0"/>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128" y="177809"/>
            <a:ext cx="8260672" cy="1039427"/>
          </a:xfrm>
        </p:spPr>
        <p:txBody>
          <a:bodyPr>
            <a:normAutofit fontScale="90000"/>
          </a:bodyPr>
          <a:lstStyle/>
          <a:p>
            <a:r>
              <a:rPr lang="en-GB" dirty="0" smtClean="0"/>
              <a:t>Triple combination:</a:t>
            </a:r>
            <a:br>
              <a:rPr lang="en-GB" dirty="0" smtClean="0"/>
            </a:br>
            <a:r>
              <a:rPr lang="en-GB" dirty="0" err="1" smtClean="0"/>
              <a:t>Decitabine</a:t>
            </a:r>
            <a:r>
              <a:rPr lang="en-GB" dirty="0" smtClean="0"/>
              <a:t>/Vorinostat/</a:t>
            </a:r>
            <a:r>
              <a:rPr lang="en-GB" dirty="0" err="1" smtClean="0"/>
              <a:t>AXLi</a:t>
            </a:r>
            <a:endParaRPr lang="en-GB"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050" y="2231677"/>
            <a:ext cx="8851900" cy="293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763688" y="2231677"/>
            <a:ext cx="792088" cy="3332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3707904" y="2220630"/>
            <a:ext cx="792088" cy="3332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5796136" y="2231677"/>
            <a:ext cx="792088" cy="3332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7956376" y="2276872"/>
            <a:ext cx="792088" cy="3332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5907552" y="2204864"/>
            <a:ext cx="696438" cy="2878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ysClr val="windowText" lastClr="000000"/>
                </a:solidFill>
              </a:rPr>
              <a:t>48 h</a:t>
            </a:r>
            <a:endParaRPr lang="en-GB" dirty="0">
              <a:solidFill>
                <a:sysClr val="windowText" lastClr="000000"/>
              </a:solidFill>
            </a:endParaRPr>
          </a:p>
        </p:txBody>
      </p:sp>
      <p:sp>
        <p:nvSpPr>
          <p:cNvPr id="6" name="Rectangle 5"/>
          <p:cNvSpPr/>
          <p:nvPr/>
        </p:nvSpPr>
        <p:spPr>
          <a:xfrm>
            <a:off x="7980018" y="2204864"/>
            <a:ext cx="696438" cy="2878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ysClr val="windowText" lastClr="000000"/>
                </a:solidFill>
              </a:rPr>
              <a:t>72 h</a:t>
            </a:r>
            <a:endParaRPr lang="en-GB" dirty="0">
              <a:solidFill>
                <a:sysClr val="windowText" lastClr="000000"/>
              </a:solidFill>
            </a:endParaRPr>
          </a:p>
        </p:txBody>
      </p:sp>
      <p:sp>
        <p:nvSpPr>
          <p:cNvPr id="7" name="Rectangle 6"/>
          <p:cNvSpPr/>
          <p:nvPr/>
        </p:nvSpPr>
        <p:spPr>
          <a:xfrm>
            <a:off x="1755954" y="2205064"/>
            <a:ext cx="576064" cy="2878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ysClr val="windowText" lastClr="000000"/>
                </a:solidFill>
              </a:rPr>
              <a:t>0 h</a:t>
            </a:r>
            <a:endParaRPr lang="en-GB" dirty="0">
              <a:solidFill>
                <a:sysClr val="windowText" lastClr="000000"/>
              </a:solidFill>
            </a:endParaRPr>
          </a:p>
        </p:txBody>
      </p:sp>
      <p:sp>
        <p:nvSpPr>
          <p:cNvPr id="8" name="Rectangle 7"/>
          <p:cNvSpPr/>
          <p:nvPr/>
        </p:nvSpPr>
        <p:spPr>
          <a:xfrm>
            <a:off x="3844642" y="2204864"/>
            <a:ext cx="696438" cy="2878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ysClr val="windowText" lastClr="000000"/>
                </a:solidFill>
              </a:rPr>
              <a:t>24 h</a:t>
            </a:r>
            <a:endParaRPr lang="en-GB" dirty="0">
              <a:solidFill>
                <a:sysClr val="windowText" lastClr="000000"/>
              </a:solidFill>
            </a:endParaRPr>
          </a:p>
        </p:txBody>
      </p:sp>
      <p:sp>
        <p:nvSpPr>
          <p:cNvPr id="13" name="Content Placeholder 2"/>
          <p:cNvSpPr txBox="1">
            <a:spLocks/>
          </p:cNvSpPr>
          <p:nvPr/>
        </p:nvSpPr>
        <p:spPr>
          <a:xfrm>
            <a:off x="734888" y="5250354"/>
            <a:ext cx="8229600" cy="136821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1800" dirty="0" smtClean="0"/>
              <a:t>Performed using OCI-AML3_Luciferase expressing cells</a:t>
            </a:r>
          </a:p>
          <a:p>
            <a:r>
              <a:rPr lang="en-GB" sz="1800" dirty="0" smtClean="0"/>
              <a:t>Transplanted into NSG mice</a:t>
            </a:r>
          </a:p>
          <a:p>
            <a:r>
              <a:rPr lang="en-GB" sz="1800" dirty="0" smtClean="0"/>
              <a:t>Mice imaged using IVIS </a:t>
            </a:r>
            <a:r>
              <a:rPr lang="en-GB" sz="1800" dirty="0" err="1" smtClean="0"/>
              <a:t>bioimager</a:t>
            </a:r>
            <a:r>
              <a:rPr lang="en-GB" sz="1800" dirty="0" smtClean="0"/>
              <a:t> 15 </a:t>
            </a:r>
            <a:r>
              <a:rPr lang="en-GB" sz="1800" dirty="0" err="1" smtClean="0"/>
              <a:t>mins</a:t>
            </a:r>
            <a:r>
              <a:rPr lang="en-GB" sz="1800" dirty="0" smtClean="0"/>
              <a:t> after D-luciferin injection on day 15, 21, 28 post injection</a:t>
            </a:r>
            <a:endParaRPr lang="en-GB" sz="1600" dirty="0"/>
          </a:p>
        </p:txBody>
      </p:sp>
      <p:sp>
        <p:nvSpPr>
          <p:cNvPr id="9" name="TextBox 8"/>
          <p:cNvSpPr txBox="1"/>
          <p:nvPr/>
        </p:nvSpPr>
        <p:spPr>
          <a:xfrm>
            <a:off x="475331" y="3929743"/>
            <a:ext cx="1337610" cy="338554"/>
          </a:xfrm>
          <a:prstGeom prst="rect">
            <a:avLst/>
          </a:prstGeom>
          <a:solidFill>
            <a:schemeClr val="bg1"/>
          </a:solidFill>
        </p:spPr>
        <p:txBody>
          <a:bodyPr wrap="none" rtlCol="0">
            <a:spAutoFit/>
          </a:bodyPr>
          <a:lstStyle/>
          <a:p>
            <a:r>
              <a:rPr lang="en-GB" sz="1600" dirty="0" smtClean="0">
                <a:latin typeface="Arial" panose="020B0604020202020204" pitchFamily="34" charset="0"/>
                <a:cs typeface="Arial" panose="020B0604020202020204" pitchFamily="34" charset="0"/>
              </a:rPr>
              <a:t>AXL inhibitor</a:t>
            </a:r>
            <a:endParaRPr lang="en-GB" sz="1600" dirty="0">
              <a:latin typeface="Arial" panose="020B0604020202020204" pitchFamily="34" charset="0"/>
              <a:cs typeface="Arial" panose="020B0604020202020204" pitchFamily="34" charset="0"/>
            </a:endParaRPr>
          </a:p>
        </p:txBody>
      </p:sp>
      <p:sp>
        <p:nvSpPr>
          <p:cNvPr id="15" name="TextBox 14"/>
          <p:cNvSpPr txBox="1"/>
          <p:nvPr/>
        </p:nvSpPr>
        <p:spPr>
          <a:xfrm>
            <a:off x="7224476" y="4757061"/>
            <a:ext cx="967060" cy="184666"/>
          </a:xfrm>
          <a:prstGeom prst="rect">
            <a:avLst/>
          </a:prstGeom>
          <a:solidFill>
            <a:schemeClr val="bg1"/>
          </a:solidFill>
        </p:spPr>
        <p:txBody>
          <a:bodyPr wrap="none" lIns="0" tIns="0" rIns="0" bIns="0" rtlCol="0">
            <a:spAutoFit/>
          </a:bodyPr>
          <a:lstStyle/>
          <a:p>
            <a:r>
              <a:rPr lang="en-GB" sz="1200" b="1" dirty="0" smtClean="0">
                <a:latin typeface="Arial" panose="020B0604020202020204" pitchFamily="34" charset="0"/>
                <a:cs typeface="Arial" panose="020B0604020202020204" pitchFamily="34" charset="0"/>
              </a:rPr>
              <a:t>AXL inhibitor</a:t>
            </a:r>
            <a:endParaRPr lang="en-GB"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020268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76154" cy="972154"/>
          </a:xfrm>
          <a:prstGeom prst="rect">
            <a:avLst/>
          </a:prstGeom>
          <a:solidFill>
            <a:schemeClr val="tx2"/>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2000" dirty="0">
                <a:latin typeface="Arial"/>
                <a:cs typeface="Arial"/>
              </a:rPr>
              <a:t>OCI-AML3 cells treated with drug combinations – Day 28 </a:t>
            </a:r>
            <a:r>
              <a:rPr lang="en-US" sz="2000" dirty="0" smtClean="0">
                <a:latin typeface="Arial"/>
                <a:cs typeface="Arial"/>
              </a:rPr>
              <a:t>visualization</a:t>
            </a:r>
            <a:endParaRPr lang="en-US" sz="2000" dirty="0">
              <a:latin typeface="Arial"/>
              <a:cs typeface="Arial"/>
            </a:endParaRPr>
          </a:p>
        </p:txBody>
      </p:sp>
      <p:grpSp>
        <p:nvGrpSpPr>
          <p:cNvPr id="3" name="Group 2"/>
          <p:cNvGrpSpPr/>
          <p:nvPr/>
        </p:nvGrpSpPr>
        <p:grpSpPr>
          <a:xfrm>
            <a:off x="1759036" y="1203242"/>
            <a:ext cx="2918320" cy="1484741"/>
            <a:chOff x="1206424" y="1203242"/>
            <a:chExt cx="2918320" cy="1484741"/>
          </a:xfrm>
        </p:grpSpPr>
        <p:sp>
          <p:nvSpPr>
            <p:cNvPr id="4" name="TextBox 3"/>
            <p:cNvSpPr txBox="1"/>
            <p:nvPr/>
          </p:nvSpPr>
          <p:spPr>
            <a:xfrm>
              <a:off x="1309316" y="1203242"/>
              <a:ext cx="1198390" cy="369332"/>
            </a:xfrm>
            <a:prstGeom prst="rect">
              <a:avLst/>
            </a:prstGeom>
            <a:noFill/>
          </p:spPr>
          <p:txBody>
            <a:bodyPr wrap="none" rtlCol="0">
              <a:spAutoFit/>
            </a:bodyPr>
            <a:lstStyle/>
            <a:p>
              <a:r>
                <a:rPr lang="en-US" dirty="0" smtClean="0">
                  <a:latin typeface="Arial"/>
                  <a:cs typeface="Arial"/>
                </a:rPr>
                <a:t>Untreated</a:t>
              </a:r>
            </a:p>
          </p:txBody>
        </p:sp>
        <p:sp>
          <p:nvSpPr>
            <p:cNvPr id="7" name="TextBox 6"/>
            <p:cNvSpPr txBox="1"/>
            <p:nvPr/>
          </p:nvSpPr>
          <p:spPr>
            <a:xfrm>
              <a:off x="3014660" y="1203242"/>
              <a:ext cx="877163" cy="369332"/>
            </a:xfrm>
            <a:prstGeom prst="rect">
              <a:avLst/>
            </a:prstGeom>
            <a:noFill/>
          </p:spPr>
          <p:txBody>
            <a:bodyPr wrap="none" rtlCol="0">
              <a:spAutoFit/>
            </a:bodyPr>
            <a:lstStyle/>
            <a:p>
              <a:r>
                <a:rPr lang="en-US" dirty="0" smtClean="0">
                  <a:latin typeface="Arial"/>
                  <a:cs typeface="Arial"/>
                </a:rPr>
                <a:t>DMSO</a:t>
              </a:r>
              <a:endParaRPr lang="en-US" dirty="0">
                <a:latin typeface="Arial"/>
                <a:cs typeface="Arial"/>
              </a:endParaRPr>
            </a:p>
          </p:txBody>
        </p:sp>
        <p:pic>
          <p:nvPicPr>
            <p:cNvPr id="2" name="Picture 1" descr="JAC20150430095500.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2704" y="1607983"/>
              <a:ext cx="1238355" cy="1080000"/>
            </a:xfrm>
            <a:prstGeom prst="rect">
              <a:avLst/>
            </a:prstGeom>
          </p:spPr>
        </p:pic>
        <p:pic>
          <p:nvPicPr>
            <p:cNvPr id="5" name="Picture 4" descr="JAC20150430102443.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74417" y="1607983"/>
              <a:ext cx="1238355" cy="1080000"/>
            </a:xfrm>
            <a:prstGeom prst="rect">
              <a:avLst/>
            </a:prstGeom>
          </p:spPr>
        </p:pic>
        <p:sp>
          <p:nvSpPr>
            <p:cNvPr id="80" name="TextBox 79"/>
            <p:cNvSpPr txBox="1"/>
            <p:nvPr/>
          </p:nvSpPr>
          <p:spPr>
            <a:xfrm>
              <a:off x="1206424" y="1635074"/>
              <a:ext cx="1397254" cy="338554"/>
            </a:xfrm>
            <a:prstGeom prst="rect">
              <a:avLst/>
            </a:prstGeom>
            <a:noFill/>
          </p:spPr>
          <p:txBody>
            <a:bodyPr wrap="square" rtlCol="0">
              <a:spAutoFit/>
            </a:bodyPr>
            <a:lstStyle/>
            <a:p>
              <a:pPr algn="ctr"/>
              <a:r>
                <a:rPr lang="en-US" sz="1600" dirty="0" smtClean="0">
                  <a:solidFill>
                    <a:schemeClr val="bg1"/>
                  </a:solidFill>
                  <a:latin typeface="Arial"/>
                  <a:cs typeface="Arial"/>
                </a:rPr>
                <a:t>D31</a:t>
              </a:r>
              <a:endParaRPr lang="en-US" sz="1600" dirty="0">
                <a:solidFill>
                  <a:schemeClr val="bg1"/>
                </a:solidFill>
                <a:latin typeface="Arial"/>
                <a:cs typeface="Arial"/>
              </a:endParaRPr>
            </a:p>
          </p:txBody>
        </p:sp>
        <p:sp>
          <p:nvSpPr>
            <p:cNvPr id="83" name="TextBox 82"/>
            <p:cNvSpPr txBox="1"/>
            <p:nvPr/>
          </p:nvSpPr>
          <p:spPr>
            <a:xfrm>
              <a:off x="2727490" y="1635074"/>
              <a:ext cx="1397254" cy="338554"/>
            </a:xfrm>
            <a:prstGeom prst="rect">
              <a:avLst/>
            </a:prstGeom>
            <a:noFill/>
          </p:spPr>
          <p:txBody>
            <a:bodyPr wrap="square" rtlCol="0">
              <a:spAutoFit/>
            </a:bodyPr>
            <a:lstStyle/>
            <a:p>
              <a:pPr algn="ctr"/>
              <a:r>
                <a:rPr lang="en-US" sz="1600" dirty="0" smtClean="0">
                  <a:solidFill>
                    <a:schemeClr val="bg1"/>
                  </a:solidFill>
                  <a:latin typeface="Arial"/>
                  <a:cs typeface="Arial"/>
                </a:rPr>
                <a:t>D29.5</a:t>
              </a:r>
              <a:endParaRPr lang="en-US" sz="1600" dirty="0">
                <a:solidFill>
                  <a:schemeClr val="bg1"/>
                </a:solidFill>
                <a:latin typeface="Arial"/>
                <a:cs typeface="Arial"/>
              </a:endParaRPr>
            </a:p>
          </p:txBody>
        </p:sp>
      </p:grpSp>
      <p:sp>
        <p:nvSpPr>
          <p:cNvPr id="77" name="TextBox 76"/>
          <p:cNvSpPr txBox="1"/>
          <p:nvPr/>
        </p:nvSpPr>
        <p:spPr>
          <a:xfrm>
            <a:off x="6806416" y="5834682"/>
            <a:ext cx="1972728" cy="338554"/>
          </a:xfrm>
          <a:prstGeom prst="rect">
            <a:avLst/>
          </a:prstGeom>
          <a:noFill/>
        </p:spPr>
        <p:txBody>
          <a:bodyPr wrap="square" rtlCol="0">
            <a:spAutoFit/>
          </a:bodyPr>
          <a:lstStyle/>
          <a:p>
            <a:pPr algn="ctr"/>
            <a:r>
              <a:rPr lang="en-US" sz="1600" dirty="0" smtClean="0">
                <a:solidFill>
                  <a:schemeClr val="bg1"/>
                </a:solidFill>
                <a:latin typeface="Arial"/>
                <a:cs typeface="Arial"/>
              </a:rPr>
              <a:t>2.5 x 10</a:t>
            </a:r>
            <a:r>
              <a:rPr lang="en-US" sz="1600" baseline="30000" dirty="0" smtClean="0">
                <a:solidFill>
                  <a:schemeClr val="bg1"/>
                </a:solidFill>
                <a:latin typeface="Arial"/>
                <a:cs typeface="Arial"/>
              </a:rPr>
              <a:t>4</a:t>
            </a:r>
            <a:endParaRPr lang="en-US" sz="1600" dirty="0">
              <a:solidFill>
                <a:schemeClr val="bg1"/>
              </a:solidFill>
              <a:latin typeface="Arial"/>
              <a:cs typeface="Arial"/>
            </a:endParaRPr>
          </a:p>
        </p:txBody>
      </p:sp>
      <p:sp>
        <p:nvSpPr>
          <p:cNvPr id="89" name="TextBox 88"/>
          <p:cNvSpPr txBox="1"/>
          <p:nvPr/>
        </p:nvSpPr>
        <p:spPr>
          <a:xfrm>
            <a:off x="6766137" y="5817805"/>
            <a:ext cx="1972728" cy="338554"/>
          </a:xfrm>
          <a:prstGeom prst="rect">
            <a:avLst/>
          </a:prstGeom>
          <a:noFill/>
        </p:spPr>
        <p:txBody>
          <a:bodyPr wrap="square" rtlCol="0">
            <a:spAutoFit/>
          </a:bodyPr>
          <a:lstStyle/>
          <a:p>
            <a:pPr algn="ctr"/>
            <a:r>
              <a:rPr lang="en-US" sz="1600" dirty="0">
                <a:solidFill>
                  <a:schemeClr val="bg1"/>
                </a:solidFill>
                <a:latin typeface="Arial"/>
                <a:cs typeface="Arial"/>
              </a:rPr>
              <a:t>1</a:t>
            </a:r>
            <a:r>
              <a:rPr lang="en-US" sz="1600" dirty="0" smtClean="0">
                <a:solidFill>
                  <a:schemeClr val="bg1"/>
                </a:solidFill>
                <a:latin typeface="Arial"/>
                <a:cs typeface="Arial"/>
              </a:rPr>
              <a:t> x 10</a:t>
            </a:r>
            <a:r>
              <a:rPr lang="en-US" sz="1600" baseline="30000" dirty="0" smtClean="0">
                <a:solidFill>
                  <a:schemeClr val="bg1"/>
                </a:solidFill>
                <a:latin typeface="Arial"/>
                <a:cs typeface="Arial"/>
              </a:rPr>
              <a:t>5</a:t>
            </a:r>
            <a:endParaRPr lang="en-US" sz="1600" dirty="0">
              <a:solidFill>
                <a:schemeClr val="bg1"/>
              </a:solidFill>
              <a:latin typeface="Arial"/>
              <a:cs typeface="Arial"/>
            </a:endParaRPr>
          </a:p>
        </p:txBody>
      </p:sp>
      <p:sp>
        <p:nvSpPr>
          <p:cNvPr id="93" name="TextBox 92"/>
          <p:cNvSpPr txBox="1"/>
          <p:nvPr/>
        </p:nvSpPr>
        <p:spPr>
          <a:xfrm>
            <a:off x="6816936" y="5834682"/>
            <a:ext cx="1972728" cy="338554"/>
          </a:xfrm>
          <a:prstGeom prst="rect">
            <a:avLst/>
          </a:prstGeom>
          <a:noFill/>
        </p:spPr>
        <p:txBody>
          <a:bodyPr wrap="square" rtlCol="0">
            <a:spAutoFit/>
          </a:bodyPr>
          <a:lstStyle/>
          <a:p>
            <a:pPr algn="ctr"/>
            <a:r>
              <a:rPr lang="en-US" sz="1600" dirty="0" smtClean="0">
                <a:solidFill>
                  <a:schemeClr val="bg1"/>
                </a:solidFill>
                <a:latin typeface="Arial"/>
                <a:cs typeface="Arial"/>
              </a:rPr>
              <a:t>3 x 10</a:t>
            </a:r>
            <a:r>
              <a:rPr lang="en-US" sz="1600" baseline="30000" dirty="0" smtClean="0">
                <a:solidFill>
                  <a:schemeClr val="bg1"/>
                </a:solidFill>
                <a:latin typeface="Arial"/>
                <a:cs typeface="Arial"/>
              </a:rPr>
              <a:t>5</a:t>
            </a:r>
            <a:endParaRPr lang="en-US" sz="1600" dirty="0">
              <a:solidFill>
                <a:schemeClr val="bg1"/>
              </a:solidFill>
              <a:latin typeface="Arial"/>
              <a:cs typeface="Arial"/>
            </a:endParaRPr>
          </a:p>
        </p:txBody>
      </p:sp>
      <p:sp>
        <p:nvSpPr>
          <p:cNvPr id="97" name="TextBox 96"/>
          <p:cNvSpPr txBox="1"/>
          <p:nvPr/>
        </p:nvSpPr>
        <p:spPr>
          <a:xfrm>
            <a:off x="6820201" y="5834738"/>
            <a:ext cx="1972728" cy="338554"/>
          </a:xfrm>
          <a:prstGeom prst="rect">
            <a:avLst/>
          </a:prstGeom>
          <a:noFill/>
        </p:spPr>
        <p:txBody>
          <a:bodyPr wrap="square" rtlCol="0">
            <a:spAutoFit/>
          </a:bodyPr>
          <a:lstStyle/>
          <a:p>
            <a:pPr algn="ctr"/>
            <a:r>
              <a:rPr lang="en-US" sz="1600" dirty="0">
                <a:solidFill>
                  <a:schemeClr val="bg1"/>
                </a:solidFill>
                <a:latin typeface="Arial"/>
                <a:cs typeface="Arial"/>
              </a:rPr>
              <a:t>1</a:t>
            </a:r>
            <a:r>
              <a:rPr lang="en-US" sz="1600" dirty="0" smtClean="0">
                <a:solidFill>
                  <a:schemeClr val="bg1"/>
                </a:solidFill>
                <a:latin typeface="Arial"/>
                <a:cs typeface="Arial"/>
              </a:rPr>
              <a:t> x 10</a:t>
            </a:r>
            <a:r>
              <a:rPr lang="en-US" sz="1600" baseline="30000" dirty="0">
                <a:solidFill>
                  <a:schemeClr val="bg1"/>
                </a:solidFill>
                <a:latin typeface="Arial"/>
                <a:cs typeface="Arial"/>
              </a:rPr>
              <a:t>5</a:t>
            </a:r>
            <a:endParaRPr lang="en-US" sz="1600" dirty="0">
              <a:solidFill>
                <a:schemeClr val="bg1"/>
              </a:solidFill>
              <a:latin typeface="Arial"/>
              <a:cs typeface="Arial"/>
            </a:endParaRPr>
          </a:p>
        </p:txBody>
      </p:sp>
      <p:sp>
        <p:nvSpPr>
          <p:cNvPr id="102" name="TextBox 101"/>
          <p:cNvSpPr txBox="1"/>
          <p:nvPr/>
        </p:nvSpPr>
        <p:spPr>
          <a:xfrm>
            <a:off x="6820201" y="5846913"/>
            <a:ext cx="1972728" cy="338554"/>
          </a:xfrm>
          <a:prstGeom prst="rect">
            <a:avLst/>
          </a:prstGeom>
          <a:noFill/>
        </p:spPr>
        <p:txBody>
          <a:bodyPr wrap="square" rtlCol="0">
            <a:spAutoFit/>
          </a:bodyPr>
          <a:lstStyle/>
          <a:p>
            <a:pPr algn="ctr"/>
            <a:r>
              <a:rPr lang="en-US" sz="1600" dirty="0" smtClean="0">
                <a:solidFill>
                  <a:schemeClr val="bg1"/>
                </a:solidFill>
                <a:latin typeface="Arial"/>
                <a:cs typeface="Arial"/>
              </a:rPr>
              <a:t>1.5 x 10</a:t>
            </a:r>
            <a:r>
              <a:rPr lang="en-US" sz="1600" baseline="30000" dirty="0" smtClean="0">
                <a:solidFill>
                  <a:schemeClr val="bg1"/>
                </a:solidFill>
                <a:latin typeface="Arial"/>
                <a:cs typeface="Arial"/>
              </a:rPr>
              <a:t>6</a:t>
            </a:r>
            <a:endParaRPr lang="en-US" sz="1600" dirty="0">
              <a:solidFill>
                <a:schemeClr val="bg1"/>
              </a:solidFill>
              <a:latin typeface="Arial"/>
              <a:cs typeface="Arial"/>
            </a:endParaRPr>
          </a:p>
        </p:txBody>
      </p:sp>
      <p:sp>
        <p:nvSpPr>
          <p:cNvPr id="116" name="TextBox 115"/>
          <p:cNvSpPr txBox="1"/>
          <p:nvPr/>
        </p:nvSpPr>
        <p:spPr>
          <a:xfrm>
            <a:off x="7769986" y="5827314"/>
            <a:ext cx="1056811" cy="338554"/>
          </a:xfrm>
          <a:prstGeom prst="rect">
            <a:avLst/>
          </a:prstGeom>
          <a:noFill/>
        </p:spPr>
        <p:txBody>
          <a:bodyPr wrap="square" rtlCol="0">
            <a:spAutoFit/>
          </a:bodyPr>
          <a:lstStyle/>
          <a:p>
            <a:pPr algn="ctr"/>
            <a:r>
              <a:rPr lang="en-US" sz="1600" dirty="0" smtClean="0">
                <a:solidFill>
                  <a:schemeClr val="bg1"/>
                </a:solidFill>
                <a:latin typeface="Arial"/>
                <a:cs typeface="Arial"/>
              </a:rPr>
              <a:t>D39</a:t>
            </a:r>
            <a:endParaRPr lang="en-US" sz="1600" dirty="0">
              <a:solidFill>
                <a:schemeClr val="bg1"/>
              </a:solidFill>
              <a:latin typeface="Arial"/>
              <a:cs typeface="Arial"/>
            </a:endParaRPr>
          </a:p>
        </p:txBody>
      </p:sp>
      <p:grpSp>
        <p:nvGrpSpPr>
          <p:cNvPr id="16" name="Group 15"/>
          <p:cNvGrpSpPr/>
          <p:nvPr/>
        </p:nvGrpSpPr>
        <p:grpSpPr>
          <a:xfrm>
            <a:off x="3279666" y="3009991"/>
            <a:ext cx="1435526" cy="1484741"/>
            <a:chOff x="3605551" y="3009991"/>
            <a:chExt cx="1435526" cy="1484741"/>
          </a:xfrm>
        </p:grpSpPr>
        <p:sp>
          <p:nvSpPr>
            <p:cNvPr id="72" name="TextBox 71"/>
            <p:cNvSpPr txBox="1"/>
            <p:nvPr/>
          </p:nvSpPr>
          <p:spPr>
            <a:xfrm>
              <a:off x="3689425" y="3009991"/>
              <a:ext cx="1351652" cy="369332"/>
            </a:xfrm>
            <a:prstGeom prst="rect">
              <a:avLst/>
            </a:prstGeom>
            <a:noFill/>
          </p:spPr>
          <p:txBody>
            <a:bodyPr wrap="none" rtlCol="0">
              <a:spAutoFit/>
            </a:bodyPr>
            <a:lstStyle/>
            <a:p>
              <a:r>
                <a:rPr lang="en-US" dirty="0" err="1" smtClean="0">
                  <a:latin typeface="Arial"/>
                  <a:cs typeface="Arial"/>
                </a:rPr>
                <a:t>Hh</a:t>
              </a:r>
              <a:r>
                <a:rPr lang="en-US" dirty="0" smtClean="0">
                  <a:latin typeface="Arial"/>
                  <a:cs typeface="Arial"/>
                </a:rPr>
                <a:t> inhibitor</a:t>
              </a:r>
              <a:endParaRPr lang="en-US" dirty="0">
                <a:latin typeface="Arial"/>
                <a:cs typeface="Arial"/>
              </a:endParaRPr>
            </a:p>
          </p:txBody>
        </p:sp>
        <p:pic>
          <p:nvPicPr>
            <p:cNvPr id="105" name="Picture 104" descr="JAC20150430115936.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29498" y="3414732"/>
              <a:ext cx="1238353" cy="1080000"/>
            </a:xfrm>
            <a:prstGeom prst="rect">
              <a:avLst/>
            </a:prstGeom>
          </p:spPr>
        </p:pic>
        <p:sp>
          <p:nvSpPr>
            <p:cNvPr id="115" name="TextBox 114"/>
            <p:cNvSpPr txBox="1"/>
            <p:nvPr/>
          </p:nvSpPr>
          <p:spPr>
            <a:xfrm>
              <a:off x="3605551" y="3441823"/>
              <a:ext cx="1397254" cy="338554"/>
            </a:xfrm>
            <a:prstGeom prst="rect">
              <a:avLst/>
            </a:prstGeom>
            <a:noFill/>
          </p:spPr>
          <p:txBody>
            <a:bodyPr wrap="square" rtlCol="0">
              <a:spAutoFit/>
            </a:bodyPr>
            <a:lstStyle/>
            <a:p>
              <a:pPr algn="ctr"/>
              <a:r>
                <a:rPr lang="en-US" sz="1600" dirty="0" smtClean="0">
                  <a:solidFill>
                    <a:schemeClr val="bg1"/>
                  </a:solidFill>
                  <a:latin typeface="Arial"/>
                  <a:cs typeface="Arial"/>
                </a:rPr>
                <a:t>D31</a:t>
              </a:r>
              <a:endParaRPr lang="en-US" sz="1600" dirty="0">
                <a:solidFill>
                  <a:schemeClr val="bg1"/>
                </a:solidFill>
                <a:latin typeface="Arial"/>
                <a:cs typeface="Arial"/>
              </a:endParaRPr>
            </a:p>
          </p:txBody>
        </p:sp>
      </p:grpSp>
      <p:grpSp>
        <p:nvGrpSpPr>
          <p:cNvPr id="12" name="Group 11"/>
          <p:cNvGrpSpPr/>
          <p:nvPr/>
        </p:nvGrpSpPr>
        <p:grpSpPr>
          <a:xfrm>
            <a:off x="244582" y="3009991"/>
            <a:ext cx="1397254" cy="1484741"/>
            <a:chOff x="538504" y="3009991"/>
            <a:chExt cx="1397254" cy="1484741"/>
          </a:xfrm>
        </p:grpSpPr>
        <p:sp>
          <p:nvSpPr>
            <p:cNvPr id="13" name="TextBox 12"/>
            <p:cNvSpPr txBox="1"/>
            <p:nvPr/>
          </p:nvSpPr>
          <p:spPr>
            <a:xfrm>
              <a:off x="611048" y="3009991"/>
              <a:ext cx="1275372" cy="369332"/>
            </a:xfrm>
            <a:prstGeom prst="rect">
              <a:avLst/>
            </a:prstGeom>
            <a:noFill/>
          </p:spPr>
          <p:txBody>
            <a:bodyPr wrap="none" rtlCol="0">
              <a:spAutoFit/>
            </a:bodyPr>
            <a:lstStyle/>
            <a:p>
              <a:r>
                <a:rPr lang="en-US" dirty="0" err="1">
                  <a:latin typeface="Arial"/>
                  <a:cs typeface="Arial"/>
                </a:rPr>
                <a:t>Decitabine</a:t>
              </a:r>
              <a:endParaRPr lang="en-US" dirty="0">
                <a:latin typeface="Arial"/>
                <a:cs typeface="Arial"/>
              </a:endParaRPr>
            </a:p>
          </p:txBody>
        </p:sp>
        <p:pic>
          <p:nvPicPr>
            <p:cNvPr id="8" name="Picture 7" descr="JAC20150430104552.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1945" y="3414732"/>
              <a:ext cx="1238355" cy="1080000"/>
            </a:xfrm>
            <a:prstGeom prst="rect">
              <a:avLst/>
            </a:prstGeom>
          </p:spPr>
        </p:pic>
        <p:sp>
          <p:nvSpPr>
            <p:cNvPr id="119" name="TextBox 118"/>
            <p:cNvSpPr txBox="1"/>
            <p:nvPr/>
          </p:nvSpPr>
          <p:spPr>
            <a:xfrm>
              <a:off x="538504" y="3441823"/>
              <a:ext cx="1397254" cy="338554"/>
            </a:xfrm>
            <a:prstGeom prst="rect">
              <a:avLst/>
            </a:prstGeom>
            <a:noFill/>
          </p:spPr>
          <p:txBody>
            <a:bodyPr wrap="square" rtlCol="0">
              <a:spAutoFit/>
            </a:bodyPr>
            <a:lstStyle/>
            <a:p>
              <a:pPr algn="ctr"/>
              <a:r>
                <a:rPr lang="en-US" sz="1600" dirty="0" smtClean="0">
                  <a:solidFill>
                    <a:schemeClr val="bg1"/>
                  </a:solidFill>
                  <a:latin typeface="Arial"/>
                  <a:cs typeface="Arial"/>
                </a:rPr>
                <a:t>D32</a:t>
              </a:r>
              <a:endParaRPr lang="en-US" sz="1600" dirty="0">
                <a:solidFill>
                  <a:schemeClr val="bg1"/>
                </a:solidFill>
                <a:latin typeface="Arial"/>
                <a:cs typeface="Arial"/>
              </a:endParaRPr>
            </a:p>
          </p:txBody>
        </p:sp>
      </p:grpSp>
      <p:grpSp>
        <p:nvGrpSpPr>
          <p:cNvPr id="15" name="Group 14"/>
          <p:cNvGrpSpPr/>
          <p:nvPr/>
        </p:nvGrpSpPr>
        <p:grpSpPr>
          <a:xfrm>
            <a:off x="1762124" y="3009991"/>
            <a:ext cx="1397254" cy="1484741"/>
            <a:chOff x="2098248" y="3009991"/>
            <a:chExt cx="1397254" cy="1484741"/>
          </a:xfrm>
        </p:grpSpPr>
        <p:sp>
          <p:nvSpPr>
            <p:cNvPr id="14" name="TextBox 13"/>
            <p:cNvSpPr txBox="1"/>
            <p:nvPr/>
          </p:nvSpPr>
          <p:spPr>
            <a:xfrm>
              <a:off x="2197426" y="3009991"/>
              <a:ext cx="1224063" cy="369332"/>
            </a:xfrm>
            <a:prstGeom prst="rect">
              <a:avLst/>
            </a:prstGeom>
            <a:noFill/>
          </p:spPr>
          <p:txBody>
            <a:bodyPr wrap="none" rtlCol="0">
              <a:spAutoFit/>
            </a:bodyPr>
            <a:lstStyle/>
            <a:p>
              <a:r>
                <a:rPr lang="en-US" dirty="0" err="1" smtClean="0">
                  <a:latin typeface="Arial"/>
                  <a:cs typeface="Arial"/>
                </a:rPr>
                <a:t>Vorinostat</a:t>
              </a:r>
              <a:endParaRPr lang="en-US" dirty="0">
                <a:latin typeface="Arial"/>
                <a:cs typeface="Arial"/>
              </a:endParaRPr>
            </a:p>
          </p:txBody>
        </p:sp>
        <p:pic>
          <p:nvPicPr>
            <p:cNvPr id="11" name="Picture 10" descr="JAC20150430110928.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13658" y="3414732"/>
              <a:ext cx="1238355" cy="1080000"/>
            </a:xfrm>
            <a:prstGeom prst="rect">
              <a:avLst/>
            </a:prstGeom>
          </p:spPr>
        </p:pic>
        <p:sp>
          <p:nvSpPr>
            <p:cNvPr id="120" name="TextBox 119"/>
            <p:cNvSpPr txBox="1"/>
            <p:nvPr/>
          </p:nvSpPr>
          <p:spPr>
            <a:xfrm>
              <a:off x="2098248" y="3414732"/>
              <a:ext cx="1397254" cy="338554"/>
            </a:xfrm>
            <a:prstGeom prst="rect">
              <a:avLst/>
            </a:prstGeom>
            <a:noFill/>
          </p:spPr>
          <p:txBody>
            <a:bodyPr wrap="square" rtlCol="0">
              <a:spAutoFit/>
            </a:bodyPr>
            <a:lstStyle/>
            <a:p>
              <a:pPr algn="ctr"/>
              <a:r>
                <a:rPr lang="en-US" sz="1600" dirty="0" smtClean="0">
                  <a:solidFill>
                    <a:schemeClr val="bg1"/>
                  </a:solidFill>
                  <a:latin typeface="Arial"/>
                  <a:cs typeface="Arial"/>
                </a:rPr>
                <a:t>D30</a:t>
              </a:r>
              <a:endParaRPr lang="en-US" sz="1600" dirty="0">
                <a:solidFill>
                  <a:schemeClr val="bg1"/>
                </a:solidFill>
                <a:latin typeface="Arial"/>
                <a:cs typeface="Arial"/>
              </a:endParaRPr>
            </a:p>
          </p:txBody>
        </p:sp>
      </p:grpSp>
      <p:grpSp>
        <p:nvGrpSpPr>
          <p:cNvPr id="18" name="Group 17"/>
          <p:cNvGrpSpPr/>
          <p:nvPr/>
        </p:nvGrpSpPr>
        <p:grpSpPr>
          <a:xfrm>
            <a:off x="4835480" y="3016234"/>
            <a:ext cx="1397254" cy="1484741"/>
            <a:chOff x="5129402" y="3016234"/>
            <a:chExt cx="1397254" cy="1484741"/>
          </a:xfrm>
        </p:grpSpPr>
        <p:sp>
          <p:nvSpPr>
            <p:cNvPr id="33" name="TextBox 32"/>
            <p:cNvSpPr txBox="1"/>
            <p:nvPr/>
          </p:nvSpPr>
          <p:spPr>
            <a:xfrm>
              <a:off x="5132704" y="3016234"/>
              <a:ext cx="1390650" cy="369332"/>
            </a:xfrm>
            <a:prstGeom prst="rect">
              <a:avLst/>
            </a:prstGeom>
            <a:noFill/>
          </p:spPr>
          <p:txBody>
            <a:bodyPr wrap="none" rtlCol="0">
              <a:spAutoFit/>
            </a:bodyPr>
            <a:lstStyle/>
            <a:p>
              <a:r>
                <a:rPr lang="en-US" dirty="0" err="1" smtClean="0">
                  <a:latin typeface="Arial"/>
                  <a:cs typeface="Arial"/>
                </a:rPr>
                <a:t>Axl</a:t>
              </a:r>
              <a:r>
                <a:rPr lang="en-US" dirty="0" smtClean="0">
                  <a:latin typeface="Arial"/>
                  <a:cs typeface="Arial"/>
                </a:rPr>
                <a:t> inhibitor</a:t>
              </a:r>
            </a:p>
          </p:txBody>
        </p:sp>
        <p:pic>
          <p:nvPicPr>
            <p:cNvPr id="34" name="Picture 33" descr="JAC20150430113524.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08852" y="3420975"/>
              <a:ext cx="1238355" cy="1080000"/>
            </a:xfrm>
            <a:prstGeom prst="rect">
              <a:avLst/>
            </a:prstGeom>
          </p:spPr>
        </p:pic>
        <p:sp>
          <p:nvSpPr>
            <p:cNvPr id="35" name="TextBox 34"/>
            <p:cNvSpPr txBox="1"/>
            <p:nvPr/>
          </p:nvSpPr>
          <p:spPr>
            <a:xfrm>
              <a:off x="5129402" y="3420975"/>
              <a:ext cx="1397254" cy="338554"/>
            </a:xfrm>
            <a:prstGeom prst="rect">
              <a:avLst/>
            </a:prstGeom>
            <a:noFill/>
          </p:spPr>
          <p:txBody>
            <a:bodyPr wrap="square" rtlCol="0">
              <a:spAutoFit/>
            </a:bodyPr>
            <a:lstStyle/>
            <a:p>
              <a:pPr algn="ctr"/>
              <a:r>
                <a:rPr lang="en-US" sz="1600" dirty="0" smtClean="0">
                  <a:solidFill>
                    <a:schemeClr val="bg1"/>
                  </a:solidFill>
                  <a:latin typeface="Arial"/>
                  <a:cs typeface="Arial"/>
                </a:rPr>
                <a:t>D29.5</a:t>
              </a:r>
              <a:endParaRPr lang="en-US" sz="1600" dirty="0">
                <a:solidFill>
                  <a:schemeClr val="bg1"/>
                </a:solidFill>
                <a:latin typeface="Arial"/>
                <a:cs typeface="Arial"/>
              </a:endParaRPr>
            </a:p>
          </p:txBody>
        </p:sp>
      </p:grpSp>
      <p:grpSp>
        <p:nvGrpSpPr>
          <p:cNvPr id="36" name="Group 35"/>
          <p:cNvGrpSpPr/>
          <p:nvPr/>
        </p:nvGrpSpPr>
        <p:grpSpPr>
          <a:xfrm>
            <a:off x="4138776" y="4843463"/>
            <a:ext cx="1888390" cy="1765500"/>
            <a:chOff x="3349959" y="2605066"/>
            <a:chExt cx="1888390" cy="1765500"/>
          </a:xfrm>
        </p:grpSpPr>
        <p:sp>
          <p:nvSpPr>
            <p:cNvPr id="37" name="TextBox 36"/>
            <p:cNvSpPr txBox="1"/>
            <p:nvPr/>
          </p:nvSpPr>
          <p:spPr>
            <a:xfrm>
              <a:off x="3349959" y="2605066"/>
              <a:ext cx="1888390" cy="646331"/>
            </a:xfrm>
            <a:prstGeom prst="rect">
              <a:avLst/>
            </a:prstGeom>
            <a:noFill/>
          </p:spPr>
          <p:txBody>
            <a:bodyPr wrap="square" rtlCol="0">
              <a:spAutoFit/>
            </a:bodyPr>
            <a:lstStyle/>
            <a:p>
              <a:pPr algn="ctr"/>
              <a:r>
                <a:rPr lang="en-US" dirty="0" err="1" smtClean="0">
                  <a:latin typeface="Arial"/>
                  <a:cs typeface="Arial"/>
                </a:rPr>
                <a:t>Decitabine</a:t>
              </a:r>
              <a:r>
                <a:rPr lang="en-US" dirty="0" smtClean="0">
                  <a:latin typeface="Arial"/>
                  <a:cs typeface="Arial"/>
                </a:rPr>
                <a:t> + </a:t>
              </a:r>
              <a:r>
                <a:rPr lang="en-US" dirty="0" err="1" smtClean="0">
                  <a:latin typeface="Arial"/>
                  <a:cs typeface="Arial"/>
                </a:rPr>
                <a:t>Axl</a:t>
              </a:r>
              <a:r>
                <a:rPr lang="en-US" dirty="0" smtClean="0">
                  <a:latin typeface="Arial"/>
                  <a:cs typeface="Arial"/>
                </a:rPr>
                <a:t> inhibitor</a:t>
              </a:r>
              <a:endParaRPr lang="en-US" dirty="0">
                <a:latin typeface="Arial"/>
                <a:cs typeface="Arial"/>
              </a:endParaRPr>
            </a:p>
          </p:txBody>
        </p:sp>
        <p:pic>
          <p:nvPicPr>
            <p:cNvPr id="38" name="Picture 37" descr="KBM20150430123407.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74978" y="3290566"/>
              <a:ext cx="1238353" cy="1080000"/>
            </a:xfrm>
            <a:prstGeom prst="rect">
              <a:avLst/>
            </a:prstGeom>
          </p:spPr>
        </p:pic>
        <p:sp>
          <p:nvSpPr>
            <p:cNvPr id="39" name="TextBox 38"/>
            <p:cNvSpPr txBox="1"/>
            <p:nvPr/>
          </p:nvSpPr>
          <p:spPr>
            <a:xfrm>
              <a:off x="3595527" y="3352677"/>
              <a:ext cx="1397254" cy="338554"/>
            </a:xfrm>
            <a:prstGeom prst="rect">
              <a:avLst/>
            </a:prstGeom>
            <a:noFill/>
          </p:spPr>
          <p:txBody>
            <a:bodyPr wrap="square" rtlCol="0">
              <a:spAutoFit/>
            </a:bodyPr>
            <a:lstStyle/>
            <a:p>
              <a:pPr algn="ctr"/>
              <a:r>
                <a:rPr lang="en-US" sz="1600" dirty="0" smtClean="0">
                  <a:solidFill>
                    <a:schemeClr val="bg1"/>
                  </a:solidFill>
                  <a:latin typeface="Arial"/>
                  <a:cs typeface="Arial"/>
                </a:rPr>
                <a:t>D31</a:t>
              </a:r>
              <a:endParaRPr lang="en-US" sz="1600" dirty="0">
                <a:solidFill>
                  <a:schemeClr val="bg1"/>
                </a:solidFill>
                <a:latin typeface="Arial"/>
                <a:cs typeface="Arial"/>
              </a:endParaRPr>
            </a:p>
          </p:txBody>
        </p:sp>
      </p:grpSp>
      <p:grpSp>
        <p:nvGrpSpPr>
          <p:cNvPr id="44" name="Group 43"/>
          <p:cNvGrpSpPr/>
          <p:nvPr/>
        </p:nvGrpSpPr>
        <p:grpSpPr>
          <a:xfrm>
            <a:off x="2480247" y="4840299"/>
            <a:ext cx="1458211" cy="1771828"/>
            <a:chOff x="1695069" y="2598738"/>
            <a:chExt cx="1458211" cy="1771828"/>
          </a:xfrm>
        </p:grpSpPr>
        <p:sp>
          <p:nvSpPr>
            <p:cNvPr id="45" name="TextBox 44"/>
            <p:cNvSpPr txBox="1"/>
            <p:nvPr/>
          </p:nvSpPr>
          <p:spPr>
            <a:xfrm>
              <a:off x="1695069" y="2598738"/>
              <a:ext cx="1458211" cy="646331"/>
            </a:xfrm>
            <a:prstGeom prst="rect">
              <a:avLst/>
            </a:prstGeom>
            <a:noFill/>
          </p:spPr>
          <p:txBody>
            <a:bodyPr wrap="square" rtlCol="0">
              <a:spAutoFit/>
            </a:bodyPr>
            <a:lstStyle/>
            <a:p>
              <a:pPr algn="ctr"/>
              <a:r>
                <a:rPr lang="en-US" dirty="0" err="1" smtClean="0">
                  <a:latin typeface="Arial"/>
                  <a:cs typeface="Arial"/>
                </a:rPr>
                <a:t>Decitabine</a:t>
              </a:r>
              <a:r>
                <a:rPr lang="en-US" dirty="0" smtClean="0">
                  <a:latin typeface="Arial"/>
                  <a:cs typeface="Arial"/>
                </a:rPr>
                <a:t> + </a:t>
              </a:r>
              <a:r>
                <a:rPr lang="en-US" dirty="0" err="1" smtClean="0">
                  <a:latin typeface="Arial"/>
                  <a:cs typeface="Arial"/>
                </a:rPr>
                <a:t>Vorinostat</a:t>
              </a:r>
              <a:endParaRPr lang="en-US" dirty="0">
                <a:latin typeface="Arial"/>
                <a:cs typeface="Arial"/>
              </a:endParaRPr>
            </a:p>
          </p:txBody>
        </p:sp>
        <p:pic>
          <p:nvPicPr>
            <p:cNvPr id="46" name="Picture 45" descr="KBM20150430125343.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04998" y="3290566"/>
              <a:ext cx="1238353" cy="1080000"/>
            </a:xfrm>
            <a:prstGeom prst="rect">
              <a:avLst/>
            </a:prstGeom>
          </p:spPr>
        </p:pic>
        <p:sp>
          <p:nvSpPr>
            <p:cNvPr id="47" name="TextBox 46"/>
            <p:cNvSpPr txBox="1"/>
            <p:nvPr/>
          </p:nvSpPr>
          <p:spPr>
            <a:xfrm>
              <a:off x="1725547" y="3352677"/>
              <a:ext cx="1397254" cy="338554"/>
            </a:xfrm>
            <a:prstGeom prst="rect">
              <a:avLst/>
            </a:prstGeom>
            <a:noFill/>
          </p:spPr>
          <p:txBody>
            <a:bodyPr wrap="square" rtlCol="0">
              <a:spAutoFit/>
            </a:bodyPr>
            <a:lstStyle/>
            <a:p>
              <a:pPr algn="ctr"/>
              <a:r>
                <a:rPr lang="en-US" sz="1600" dirty="0" smtClean="0">
                  <a:solidFill>
                    <a:schemeClr val="bg1"/>
                  </a:solidFill>
                  <a:latin typeface="Arial"/>
                  <a:cs typeface="Arial"/>
                </a:rPr>
                <a:t>D35</a:t>
              </a:r>
              <a:endParaRPr lang="en-US" sz="1600" dirty="0">
                <a:solidFill>
                  <a:schemeClr val="bg1"/>
                </a:solidFill>
                <a:latin typeface="Arial"/>
                <a:cs typeface="Arial"/>
              </a:endParaRPr>
            </a:p>
          </p:txBody>
        </p:sp>
      </p:grpSp>
      <p:grpSp>
        <p:nvGrpSpPr>
          <p:cNvPr id="48" name="Group 47"/>
          <p:cNvGrpSpPr/>
          <p:nvPr/>
        </p:nvGrpSpPr>
        <p:grpSpPr>
          <a:xfrm>
            <a:off x="6372249" y="4818166"/>
            <a:ext cx="2649996" cy="1813524"/>
            <a:chOff x="1092526" y="4675710"/>
            <a:chExt cx="2649996" cy="1813524"/>
          </a:xfrm>
        </p:grpSpPr>
        <p:sp>
          <p:nvSpPr>
            <p:cNvPr id="49" name="TextBox 48"/>
            <p:cNvSpPr txBox="1"/>
            <p:nvPr/>
          </p:nvSpPr>
          <p:spPr>
            <a:xfrm>
              <a:off x="1092526" y="4675710"/>
              <a:ext cx="2649996" cy="646331"/>
            </a:xfrm>
            <a:prstGeom prst="rect">
              <a:avLst/>
            </a:prstGeom>
            <a:noFill/>
          </p:spPr>
          <p:txBody>
            <a:bodyPr wrap="square" rtlCol="0">
              <a:spAutoFit/>
            </a:bodyPr>
            <a:lstStyle/>
            <a:p>
              <a:pPr algn="ctr"/>
              <a:r>
                <a:rPr lang="en-US" dirty="0" err="1" smtClean="0">
                  <a:latin typeface="Arial"/>
                  <a:cs typeface="Arial"/>
                </a:rPr>
                <a:t>Decitabine</a:t>
              </a:r>
              <a:r>
                <a:rPr lang="en-US" dirty="0" smtClean="0">
                  <a:latin typeface="Arial"/>
                  <a:cs typeface="Arial"/>
                </a:rPr>
                <a:t> + </a:t>
              </a:r>
              <a:r>
                <a:rPr lang="en-US" dirty="0" err="1" smtClean="0">
                  <a:latin typeface="Arial"/>
                  <a:cs typeface="Arial"/>
                </a:rPr>
                <a:t>Vorinostat</a:t>
              </a:r>
              <a:r>
                <a:rPr lang="en-US" dirty="0" smtClean="0">
                  <a:latin typeface="Arial"/>
                  <a:cs typeface="Arial"/>
                </a:rPr>
                <a:t> + </a:t>
              </a:r>
              <a:r>
                <a:rPr lang="en-US" dirty="0" err="1" smtClean="0">
                  <a:latin typeface="Arial"/>
                  <a:cs typeface="Arial"/>
                </a:rPr>
                <a:t>Axl</a:t>
              </a:r>
              <a:r>
                <a:rPr lang="en-US" dirty="0" smtClean="0">
                  <a:latin typeface="Arial"/>
                  <a:cs typeface="Arial"/>
                </a:rPr>
                <a:t> inhibitor</a:t>
              </a:r>
              <a:endParaRPr lang="en-US" dirty="0">
                <a:latin typeface="Arial"/>
                <a:cs typeface="Arial"/>
              </a:endParaRPr>
            </a:p>
          </p:txBody>
        </p:sp>
        <p:pic>
          <p:nvPicPr>
            <p:cNvPr id="50" name="Picture 49" descr="KBM20150430133444.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98348" y="5409234"/>
              <a:ext cx="1238353" cy="1080000"/>
            </a:xfrm>
            <a:prstGeom prst="rect">
              <a:avLst/>
            </a:prstGeom>
          </p:spPr>
        </p:pic>
        <p:sp>
          <p:nvSpPr>
            <p:cNvPr id="51" name="TextBox 50"/>
            <p:cNvSpPr txBox="1"/>
            <p:nvPr/>
          </p:nvSpPr>
          <p:spPr>
            <a:xfrm>
              <a:off x="1718897" y="5440434"/>
              <a:ext cx="1397254" cy="338554"/>
            </a:xfrm>
            <a:prstGeom prst="rect">
              <a:avLst/>
            </a:prstGeom>
            <a:noFill/>
          </p:spPr>
          <p:txBody>
            <a:bodyPr wrap="square" rtlCol="0">
              <a:spAutoFit/>
            </a:bodyPr>
            <a:lstStyle/>
            <a:p>
              <a:pPr algn="ctr"/>
              <a:r>
                <a:rPr lang="en-US" sz="1600" dirty="0" smtClean="0">
                  <a:solidFill>
                    <a:schemeClr val="bg1"/>
                  </a:solidFill>
                  <a:latin typeface="Arial"/>
                  <a:cs typeface="Arial"/>
                </a:rPr>
                <a:t>D36.5</a:t>
              </a:r>
              <a:endParaRPr lang="en-US" sz="1600" dirty="0">
                <a:solidFill>
                  <a:schemeClr val="bg1"/>
                </a:solidFill>
                <a:latin typeface="Arial"/>
                <a:cs typeface="Arial"/>
              </a:endParaRPr>
            </a:p>
          </p:txBody>
        </p:sp>
      </p:grpSp>
      <p:sp>
        <p:nvSpPr>
          <p:cNvPr id="57" name="TextBox 56"/>
          <p:cNvSpPr txBox="1"/>
          <p:nvPr/>
        </p:nvSpPr>
        <p:spPr>
          <a:xfrm>
            <a:off x="6463700" y="3780377"/>
            <a:ext cx="2467094" cy="923330"/>
          </a:xfrm>
          <a:prstGeom prst="rect">
            <a:avLst/>
          </a:prstGeom>
          <a:noFill/>
        </p:spPr>
        <p:txBody>
          <a:bodyPr wrap="square" rtlCol="0">
            <a:spAutoFit/>
          </a:bodyPr>
          <a:lstStyle/>
          <a:p>
            <a:pPr algn="ctr"/>
            <a:r>
              <a:rPr lang="en-US" dirty="0" smtClean="0">
                <a:latin typeface="Arial"/>
                <a:cs typeface="Arial"/>
              </a:rPr>
              <a:t>Triple combination confers longest survival</a:t>
            </a:r>
            <a:endParaRPr lang="en-US" dirty="0">
              <a:latin typeface="Arial"/>
              <a:cs typeface="Arial"/>
            </a:endParaRPr>
          </a:p>
        </p:txBody>
      </p:sp>
      <p:grpSp>
        <p:nvGrpSpPr>
          <p:cNvPr id="66" name="Group 65"/>
          <p:cNvGrpSpPr/>
          <p:nvPr/>
        </p:nvGrpSpPr>
        <p:grpSpPr>
          <a:xfrm>
            <a:off x="824477" y="4840299"/>
            <a:ext cx="1455451" cy="1771828"/>
            <a:chOff x="1934849" y="4816740"/>
            <a:chExt cx="1455451" cy="1771828"/>
          </a:xfrm>
        </p:grpSpPr>
        <p:sp>
          <p:nvSpPr>
            <p:cNvPr id="67" name="TextBox 66"/>
            <p:cNvSpPr txBox="1"/>
            <p:nvPr/>
          </p:nvSpPr>
          <p:spPr>
            <a:xfrm>
              <a:off x="1934849" y="4816740"/>
              <a:ext cx="1455451" cy="646331"/>
            </a:xfrm>
            <a:prstGeom prst="rect">
              <a:avLst/>
            </a:prstGeom>
            <a:noFill/>
          </p:spPr>
          <p:txBody>
            <a:bodyPr wrap="square" rtlCol="0">
              <a:spAutoFit/>
            </a:bodyPr>
            <a:lstStyle/>
            <a:p>
              <a:pPr algn="ctr"/>
              <a:r>
                <a:rPr lang="en-US" dirty="0" err="1" smtClean="0">
                  <a:latin typeface="Arial"/>
                  <a:cs typeface="Arial"/>
                </a:rPr>
                <a:t>Vorinostat</a:t>
              </a:r>
              <a:r>
                <a:rPr lang="en-US" dirty="0" smtClean="0">
                  <a:latin typeface="Arial"/>
                  <a:cs typeface="Arial"/>
                </a:rPr>
                <a:t> + </a:t>
              </a:r>
              <a:r>
                <a:rPr lang="en-US" dirty="0" err="1" smtClean="0">
                  <a:latin typeface="Arial"/>
                  <a:cs typeface="Arial"/>
                </a:rPr>
                <a:t>Hh</a:t>
              </a:r>
              <a:r>
                <a:rPr lang="en-US" dirty="0" smtClean="0">
                  <a:latin typeface="Arial"/>
                  <a:cs typeface="Arial"/>
                </a:rPr>
                <a:t> inhibitor</a:t>
              </a:r>
            </a:p>
          </p:txBody>
        </p:sp>
        <p:pic>
          <p:nvPicPr>
            <p:cNvPr id="68" name="Picture 67" descr="KBM20150430131350.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43398" y="5508568"/>
              <a:ext cx="1238353" cy="1080000"/>
            </a:xfrm>
            <a:prstGeom prst="rect">
              <a:avLst/>
            </a:prstGeom>
          </p:spPr>
        </p:pic>
        <p:sp>
          <p:nvSpPr>
            <p:cNvPr id="69" name="TextBox 68"/>
            <p:cNvSpPr txBox="1"/>
            <p:nvPr/>
          </p:nvSpPr>
          <p:spPr>
            <a:xfrm>
              <a:off x="1963947" y="5570679"/>
              <a:ext cx="1397254" cy="338554"/>
            </a:xfrm>
            <a:prstGeom prst="rect">
              <a:avLst/>
            </a:prstGeom>
            <a:noFill/>
          </p:spPr>
          <p:txBody>
            <a:bodyPr wrap="square" rtlCol="0">
              <a:spAutoFit/>
            </a:bodyPr>
            <a:lstStyle/>
            <a:p>
              <a:pPr algn="ctr"/>
              <a:r>
                <a:rPr lang="en-US" sz="1600" dirty="0" smtClean="0">
                  <a:solidFill>
                    <a:schemeClr val="bg1"/>
                  </a:solidFill>
                  <a:latin typeface="Arial"/>
                  <a:cs typeface="Arial"/>
                </a:rPr>
                <a:t>D36</a:t>
              </a:r>
              <a:endParaRPr lang="en-US" sz="1600" dirty="0">
                <a:solidFill>
                  <a:schemeClr val="bg1"/>
                </a:solidFill>
                <a:latin typeface="Arial"/>
                <a:cs typeface="Arial"/>
              </a:endParaRPr>
            </a:p>
          </p:txBody>
        </p:sp>
      </p:grpSp>
    </p:spTree>
    <p:extLst>
      <p:ext uri="{BB962C8B-B14F-4D97-AF65-F5344CB8AC3E}">
        <p14:creationId xmlns:p14="http://schemas.microsoft.com/office/powerpoint/2010/main" val="2623460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 </a:t>
            </a:r>
            <a:r>
              <a:rPr lang="en-GB" dirty="0" smtClean="0"/>
              <a:t>vivo  </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47124153"/>
              </p:ext>
            </p:extLst>
          </p:nvPr>
        </p:nvGraphicFramePr>
        <p:xfrm>
          <a:off x="477982"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Line Callout 1 4"/>
          <p:cNvSpPr/>
          <p:nvPr/>
        </p:nvSpPr>
        <p:spPr>
          <a:xfrm>
            <a:off x="353290" y="1985963"/>
            <a:ext cx="1496292" cy="612648"/>
          </a:xfrm>
          <a:prstGeom prst="borderCallout1">
            <a:avLst>
              <a:gd name="adj1" fmla="val 103553"/>
              <a:gd name="adj2" fmla="val 47222"/>
              <a:gd name="adj3" fmla="val 275322"/>
              <a:gd name="adj4" fmla="val 241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D0: </a:t>
            </a:r>
          </a:p>
          <a:p>
            <a:pPr algn="ctr"/>
            <a:r>
              <a:rPr lang="en-GB" dirty="0" smtClean="0">
                <a:solidFill>
                  <a:schemeClr val="tx1"/>
                </a:solidFill>
              </a:rPr>
              <a:t>Cells injected</a:t>
            </a:r>
          </a:p>
        </p:txBody>
      </p:sp>
      <p:sp>
        <p:nvSpPr>
          <p:cNvPr id="6" name="Line Callout 1 5"/>
          <p:cNvSpPr/>
          <p:nvPr/>
        </p:nvSpPr>
        <p:spPr>
          <a:xfrm>
            <a:off x="3148445" y="5029197"/>
            <a:ext cx="1392382" cy="1080655"/>
          </a:xfrm>
          <a:prstGeom prst="borderCallout1">
            <a:avLst>
              <a:gd name="adj1" fmla="val -8173"/>
              <a:gd name="adj2" fmla="val 46891"/>
              <a:gd name="adj3" fmla="val -97115"/>
              <a:gd name="adj4" fmla="val 37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D11: </a:t>
            </a:r>
          </a:p>
          <a:p>
            <a:pPr algn="ctr"/>
            <a:r>
              <a:rPr lang="en-GB" dirty="0" smtClean="0"/>
              <a:t>Tumour load confirmed by imaging </a:t>
            </a:r>
            <a:endParaRPr lang="en-GB" dirty="0"/>
          </a:p>
        </p:txBody>
      </p:sp>
      <p:sp>
        <p:nvSpPr>
          <p:cNvPr id="7" name="Right Arrow 6"/>
          <p:cNvSpPr/>
          <p:nvPr/>
        </p:nvSpPr>
        <p:spPr>
          <a:xfrm>
            <a:off x="3844636" y="3408218"/>
            <a:ext cx="1803689" cy="27016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ight Arrow 7"/>
          <p:cNvSpPr/>
          <p:nvPr/>
        </p:nvSpPr>
        <p:spPr>
          <a:xfrm>
            <a:off x="5008418" y="3096491"/>
            <a:ext cx="598343" cy="274320"/>
          </a:xfrm>
          <a:prstGeom prst="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Down Arrow 8"/>
          <p:cNvSpPr/>
          <p:nvPr/>
        </p:nvSpPr>
        <p:spPr>
          <a:xfrm>
            <a:off x="6047509" y="3158835"/>
            <a:ext cx="166255" cy="311727"/>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Down Arrow 10"/>
          <p:cNvSpPr/>
          <p:nvPr/>
        </p:nvSpPr>
        <p:spPr>
          <a:xfrm>
            <a:off x="6641523" y="3158835"/>
            <a:ext cx="166255" cy="311727"/>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Down Arrow 11"/>
          <p:cNvSpPr/>
          <p:nvPr/>
        </p:nvSpPr>
        <p:spPr>
          <a:xfrm>
            <a:off x="7235537" y="3158835"/>
            <a:ext cx="166255" cy="311727"/>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Down Arrow 15"/>
          <p:cNvSpPr/>
          <p:nvPr/>
        </p:nvSpPr>
        <p:spPr>
          <a:xfrm>
            <a:off x="8423564" y="3158835"/>
            <a:ext cx="166255" cy="311727"/>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Down Arrow 16"/>
          <p:cNvSpPr/>
          <p:nvPr/>
        </p:nvSpPr>
        <p:spPr>
          <a:xfrm>
            <a:off x="7829551" y="3158835"/>
            <a:ext cx="166255" cy="311727"/>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Up Arrow 9"/>
          <p:cNvSpPr/>
          <p:nvPr/>
        </p:nvSpPr>
        <p:spPr>
          <a:xfrm>
            <a:off x="5648325" y="4346864"/>
            <a:ext cx="232930" cy="436418"/>
          </a:xfrm>
          <a:prstGeom prst="up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Up Arrow 18"/>
          <p:cNvSpPr/>
          <p:nvPr/>
        </p:nvSpPr>
        <p:spPr>
          <a:xfrm>
            <a:off x="6283902" y="4346864"/>
            <a:ext cx="232930" cy="436418"/>
          </a:xfrm>
          <a:prstGeom prst="up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Up Arrow 19"/>
          <p:cNvSpPr/>
          <p:nvPr/>
        </p:nvSpPr>
        <p:spPr>
          <a:xfrm>
            <a:off x="7555056" y="4346864"/>
            <a:ext cx="232930" cy="436418"/>
          </a:xfrm>
          <a:prstGeom prst="up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Up Arrow 20"/>
          <p:cNvSpPr/>
          <p:nvPr/>
        </p:nvSpPr>
        <p:spPr>
          <a:xfrm>
            <a:off x="6919479" y="4346864"/>
            <a:ext cx="232930" cy="436418"/>
          </a:xfrm>
          <a:prstGeom prst="up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Up Arrow 21"/>
          <p:cNvSpPr/>
          <p:nvPr/>
        </p:nvSpPr>
        <p:spPr>
          <a:xfrm>
            <a:off x="8190634" y="4346864"/>
            <a:ext cx="232930" cy="436418"/>
          </a:xfrm>
          <a:prstGeom prst="up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2664892" y="3361914"/>
            <a:ext cx="1190134" cy="369332"/>
          </a:xfrm>
          <a:prstGeom prst="rect">
            <a:avLst/>
          </a:prstGeom>
          <a:noFill/>
        </p:spPr>
        <p:txBody>
          <a:bodyPr wrap="none" rtlCol="0">
            <a:spAutoFit/>
          </a:bodyPr>
          <a:lstStyle/>
          <a:p>
            <a:r>
              <a:rPr lang="en-GB" dirty="0" err="1" smtClean="0"/>
              <a:t>Decitabine</a:t>
            </a:r>
            <a:endParaRPr lang="en-GB" dirty="0"/>
          </a:p>
        </p:txBody>
      </p:sp>
      <p:sp>
        <p:nvSpPr>
          <p:cNvPr id="24" name="TextBox 23"/>
          <p:cNvSpPr txBox="1"/>
          <p:nvPr/>
        </p:nvSpPr>
        <p:spPr>
          <a:xfrm>
            <a:off x="3945760" y="2669554"/>
            <a:ext cx="1361829" cy="646331"/>
          </a:xfrm>
          <a:prstGeom prst="rect">
            <a:avLst/>
          </a:prstGeom>
          <a:noFill/>
        </p:spPr>
        <p:txBody>
          <a:bodyPr wrap="square" rtlCol="0">
            <a:spAutoFit/>
          </a:bodyPr>
          <a:lstStyle/>
          <a:p>
            <a:r>
              <a:rPr lang="en-GB" dirty="0" err="1" smtClean="0"/>
              <a:t>Decitabine</a:t>
            </a:r>
            <a:r>
              <a:rPr lang="en-GB" dirty="0" smtClean="0"/>
              <a:t> / </a:t>
            </a:r>
            <a:r>
              <a:rPr lang="en-GB" dirty="0" err="1"/>
              <a:t>v</a:t>
            </a:r>
            <a:r>
              <a:rPr lang="en-GB" dirty="0" err="1" smtClean="0"/>
              <a:t>orinostat</a:t>
            </a:r>
            <a:endParaRPr lang="en-GB" dirty="0"/>
          </a:p>
        </p:txBody>
      </p:sp>
      <p:sp>
        <p:nvSpPr>
          <p:cNvPr id="25" name="TextBox 24"/>
          <p:cNvSpPr txBox="1"/>
          <p:nvPr/>
        </p:nvSpPr>
        <p:spPr>
          <a:xfrm>
            <a:off x="6028084" y="2413945"/>
            <a:ext cx="2928879" cy="369332"/>
          </a:xfrm>
          <a:prstGeom prst="rect">
            <a:avLst/>
          </a:prstGeom>
          <a:noFill/>
        </p:spPr>
        <p:txBody>
          <a:bodyPr wrap="none" rtlCol="0">
            <a:spAutoFit/>
          </a:bodyPr>
          <a:lstStyle/>
          <a:p>
            <a:r>
              <a:rPr lang="en-GB" dirty="0" err="1" smtClean="0"/>
              <a:t>Decitabine</a:t>
            </a:r>
            <a:r>
              <a:rPr lang="en-GB" dirty="0" smtClean="0"/>
              <a:t> /  </a:t>
            </a:r>
            <a:r>
              <a:rPr lang="en-GB" dirty="0" err="1"/>
              <a:t>v</a:t>
            </a:r>
            <a:r>
              <a:rPr lang="en-GB" dirty="0" err="1" smtClean="0"/>
              <a:t>oronistat</a:t>
            </a:r>
            <a:r>
              <a:rPr lang="en-GB" dirty="0" smtClean="0"/>
              <a:t> / AXL</a:t>
            </a:r>
            <a:endParaRPr lang="en-GB" dirty="0"/>
          </a:p>
        </p:txBody>
      </p:sp>
      <p:sp>
        <p:nvSpPr>
          <p:cNvPr id="26" name="TextBox 25"/>
          <p:cNvSpPr txBox="1"/>
          <p:nvPr/>
        </p:nvSpPr>
        <p:spPr>
          <a:xfrm>
            <a:off x="6475702" y="5128365"/>
            <a:ext cx="930063" cy="369332"/>
          </a:xfrm>
          <a:prstGeom prst="rect">
            <a:avLst/>
          </a:prstGeom>
          <a:noFill/>
        </p:spPr>
        <p:txBody>
          <a:bodyPr wrap="none" rtlCol="0">
            <a:spAutoFit/>
          </a:bodyPr>
          <a:lstStyle/>
          <a:p>
            <a:r>
              <a:rPr lang="en-GB" dirty="0" smtClean="0"/>
              <a:t>Imaging</a:t>
            </a:r>
            <a:endParaRPr lang="en-GB" dirty="0"/>
          </a:p>
        </p:txBody>
      </p:sp>
    </p:spTree>
    <p:extLst>
      <p:ext uri="{BB962C8B-B14F-4D97-AF65-F5344CB8AC3E}">
        <p14:creationId xmlns:p14="http://schemas.microsoft.com/office/powerpoint/2010/main" val="12094951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Conclusion</a:t>
            </a:r>
            <a:endParaRPr lang="en-GB" dirty="0"/>
          </a:p>
        </p:txBody>
      </p:sp>
      <p:sp>
        <p:nvSpPr>
          <p:cNvPr id="3" name="Content Placeholder 2"/>
          <p:cNvSpPr>
            <a:spLocks noGrp="1"/>
          </p:cNvSpPr>
          <p:nvPr>
            <p:ph idx="1"/>
          </p:nvPr>
        </p:nvSpPr>
        <p:spPr/>
        <p:txBody>
          <a:bodyPr/>
          <a:lstStyle/>
          <a:p>
            <a:pPr marL="0" indent="0" algn="ctr">
              <a:buNone/>
            </a:pPr>
            <a:endParaRPr lang="en-GB" dirty="0" smtClean="0"/>
          </a:p>
          <a:p>
            <a:pPr marL="0" indent="0" algn="ctr">
              <a:buNone/>
            </a:pPr>
            <a:r>
              <a:rPr lang="en-GB" dirty="0" smtClean="0"/>
              <a:t>Integrated transcriptomics / epi-genomics analysis can identify novel and rational therapeutic targets for pre-clinical and phase I testing</a:t>
            </a:r>
          </a:p>
          <a:p>
            <a:pPr algn="ctr"/>
            <a:endParaRPr lang="en-GB" dirty="0"/>
          </a:p>
        </p:txBody>
      </p:sp>
    </p:spTree>
    <p:extLst>
      <p:ext uri="{BB962C8B-B14F-4D97-AF65-F5344CB8AC3E}">
        <p14:creationId xmlns:p14="http://schemas.microsoft.com/office/powerpoint/2010/main" val="2257501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Thank you!</a:t>
            </a:r>
            <a:endParaRPr lang="en-GB" dirty="0"/>
          </a:p>
        </p:txBody>
      </p:sp>
      <p:pic>
        <p:nvPicPr>
          <p:cNvPr id="11" name="Picture 74" descr="Department for Employment and Learning - www.delni.gov.uk"/>
          <p:cNvPicPr>
            <a:picLocks noChangeAspect="1" noChangeArrowheads="1"/>
          </p:cNvPicPr>
          <p:nvPr/>
        </p:nvPicPr>
        <p:blipFill>
          <a:blip r:embed="rId2" cstate="print"/>
          <a:srcRect/>
          <a:stretch>
            <a:fillRect/>
          </a:stretch>
        </p:blipFill>
        <p:spPr bwMode="auto">
          <a:xfrm>
            <a:off x="7871863" y="6221913"/>
            <a:ext cx="1041802" cy="602516"/>
          </a:xfrm>
          <a:prstGeom prst="rect">
            <a:avLst/>
          </a:prstGeom>
          <a:noFill/>
        </p:spPr>
      </p:pic>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4662" y="6259651"/>
            <a:ext cx="1240882" cy="527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283" y="6259651"/>
            <a:ext cx="1024318" cy="480930"/>
          </a:xfrm>
          <a:prstGeom prst="rect">
            <a:avLst/>
          </a:prstGeom>
        </p:spPr>
      </p:pic>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l="26511" t="8316" r="27907" b="11199"/>
          <a:stretch/>
        </p:blipFill>
        <p:spPr>
          <a:xfrm>
            <a:off x="3644605" y="5448329"/>
            <a:ext cx="1049963" cy="1311013"/>
          </a:xfrm>
          <a:prstGeom prst="rect">
            <a:avLst/>
          </a:prstGeom>
        </p:spPr>
      </p:pic>
      <p:pic>
        <p:nvPicPr>
          <p:cNvPr id="17" name="Picture 2" descr="C:\Users\3042319\Documents\My Dropbox\CCRCB Haematology\group_phot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78484" y="1960512"/>
            <a:ext cx="4583326" cy="293277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9"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8709" t="15119" r="34202" b="75507"/>
          <a:stretch/>
        </p:blipFill>
        <p:spPr bwMode="auto">
          <a:xfrm>
            <a:off x="5243629" y="6371022"/>
            <a:ext cx="2079171" cy="273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1992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575" y="246499"/>
            <a:ext cx="5400000" cy="720000"/>
          </a:xfrm>
        </p:spPr>
        <p:txBody>
          <a:bodyPr>
            <a:noAutofit/>
          </a:bodyPr>
          <a:lstStyle/>
          <a:p>
            <a:r>
              <a:rPr lang="en-GB" sz="2800" dirty="0" smtClean="0"/>
              <a:t>Novel therapies are needed for elderly AML / MDS</a:t>
            </a:r>
            <a:endParaRPr lang="en-GB" sz="2800" dirty="0"/>
          </a:p>
        </p:txBody>
      </p:sp>
      <p:sp>
        <p:nvSpPr>
          <p:cNvPr id="5" name="TextBox 4"/>
          <p:cNvSpPr txBox="1"/>
          <p:nvPr/>
        </p:nvSpPr>
        <p:spPr>
          <a:xfrm>
            <a:off x="353223" y="3599013"/>
            <a:ext cx="4003941" cy="1077218"/>
          </a:xfrm>
          <a:prstGeom prst="rect">
            <a:avLst/>
          </a:prstGeom>
          <a:noFill/>
        </p:spPr>
        <p:txBody>
          <a:bodyPr wrap="square" rtlCol="0">
            <a:spAutoFit/>
          </a:bodyPr>
          <a:lstStyle/>
          <a:p>
            <a:pPr marL="285750" indent="-285750">
              <a:buFont typeface="Arial" panose="020B0604020202020204" pitchFamily="34" charset="0"/>
              <a:buChar char="•"/>
            </a:pPr>
            <a:r>
              <a:rPr lang="en-GB" sz="1600" dirty="0" smtClean="0"/>
              <a:t>Elderly patients are unable to  withstand harsh standard chemotherapy</a:t>
            </a:r>
          </a:p>
          <a:p>
            <a:pPr marL="285750" indent="-285750">
              <a:buFont typeface="Arial" panose="020B0604020202020204" pitchFamily="34" charset="0"/>
              <a:buChar char="•"/>
            </a:pPr>
            <a:r>
              <a:rPr lang="en-GB" sz="1600" dirty="0" smtClean="0"/>
              <a:t>Bleak outlook</a:t>
            </a:r>
          </a:p>
          <a:p>
            <a:pPr marL="285750" indent="-285750">
              <a:buFont typeface="Arial" panose="020B0604020202020204" pitchFamily="34" charset="0"/>
              <a:buChar char="•"/>
            </a:pPr>
            <a:r>
              <a:rPr lang="en-GB" sz="1600" b="1" dirty="0" smtClean="0"/>
              <a:t>Novel therapies required</a:t>
            </a:r>
            <a:endParaRPr lang="en-GB" sz="1600" b="1" dirty="0"/>
          </a:p>
        </p:txBody>
      </p:sp>
      <p:pic>
        <p:nvPicPr>
          <p:cNvPr id="41" name="Picture 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943621"/>
            <a:ext cx="3673552" cy="2207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943621"/>
            <a:ext cx="3673552" cy="2207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943621"/>
            <a:ext cx="3673552" cy="2207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TextBox 45"/>
          <p:cNvSpPr txBox="1"/>
          <p:nvPr/>
        </p:nvSpPr>
        <p:spPr>
          <a:xfrm>
            <a:off x="8100392" y="4054072"/>
            <a:ext cx="708977" cy="307777"/>
          </a:xfrm>
          <a:prstGeom prst="rect">
            <a:avLst/>
          </a:prstGeom>
          <a:noFill/>
        </p:spPr>
        <p:txBody>
          <a:bodyPr wrap="none" rtlCol="0">
            <a:spAutoFit/>
          </a:bodyPr>
          <a:lstStyle/>
          <a:p>
            <a:r>
              <a:rPr lang="en-GB" sz="1400" dirty="0" smtClean="0"/>
              <a:t>&lt;20 </a:t>
            </a:r>
            <a:r>
              <a:rPr lang="en-GB" sz="1400" dirty="0" err="1" smtClean="0"/>
              <a:t>yrs</a:t>
            </a:r>
            <a:endParaRPr lang="en-GB" sz="1400" dirty="0"/>
          </a:p>
        </p:txBody>
      </p:sp>
      <p:sp>
        <p:nvSpPr>
          <p:cNvPr id="47" name="TextBox 46"/>
          <p:cNvSpPr txBox="1"/>
          <p:nvPr/>
        </p:nvSpPr>
        <p:spPr>
          <a:xfrm>
            <a:off x="8100392" y="4550970"/>
            <a:ext cx="708977" cy="307777"/>
          </a:xfrm>
          <a:prstGeom prst="rect">
            <a:avLst/>
          </a:prstGeom>
          <a:noFill/>
        </p:spPr>
        <p:txBody>
          <a:bodyPr wrap="none" rtlCol="0">
            <a:spAutoFit/>
          </a:bodyPr>
          <a:lstStyle/>
          <a:p>
            <a:r>
              <a:rPr lang="en-GB" sz="1400" dirty="0" smtClean="0"/>
              <a:t>&lt;65 </a:t>
            </a:r>
            <a:r>
              <a:rPr lang="en-GB" sz="1400" dirty="0" err="1" smtClean="0"/>
              <a:t>yrs</a:t>
            </a:r>
            <a:endParaRPr lang="en-GB" sz="1400" dirty="0"/>
          </a:p>
        </p:txBody>
      </p:sp>
      <p:sp>
        <p:nvSpPr>
          <p:cNvPr id="48" name="TextBox 47"/>
          <p:cNvSpPr txBox="1"/>
          <p:nvPr/>
        </p:nvSpPr>
        <p:spPr>
          <a:xfrm>
            <a:off x="8100392" y="5503524"/>
            <a:ext cx="708977" cy="307777"/>
          </a:xfrm>
          <a:prstGeom prst="rect">
            <a:avLst/>
          </a:prstGeom>
          <a:noFill/>
        </p:spPr>
        <p:txBody>
          <a:bodyPr wrap="none" rtlCol="0">
            <a:spAutoFit/>
          </a:bodyPr>
          <a:lstStyle/>
          <a:p>
            <a:r>
              <a:rPr lang="en-GB" sz="1400" dirty="0" smtClean="0"/>
              <a:t>&gt;65 </a:t>
            </a:r>
            <a:r>
              <a:rPr lang="en-GB" sz="1400" dirty="0" err="1" smtClean="0"/>
              <a:t>yrs</a:t>
            </a:r>
            <a:endParaRPr lang="en-GB" sz="1400" dirty="0"/>
          </a:p>
        </p:txBody>
      </p:sp>
      <p:sp>
        <p:nvSpPr>
          <p:cNvPr id="49" name="TextBox 48"/>
          <p:cNvSpPr txBox="1"/>
          <p:nvPr/>
        </p:nvSpPr>
        <p:spPr>
          <a:xfrm>
            <a:off x="7032080" y="6453336"/>
            <a:ext cx="1538819" cy="307777"/>
          </a:xfrm>
          <a:prstGeom prst="rect">
            <a:avLst/>
          </a:prstGeom>
          <a:noFill/>
        </p:spPr>
        <p:txBody>
          <a:bodyPr wrap="none" rtlCol="0">
            <a:spAutoFit/>
          </a:bodyPr>
          <a:lstStyle/>
          <a:p>
            <a:r>
              <a:rPr lang="en-GB" sz="1400" dirty="0" smtClean="0"/>
              <a:t>SEER, August 2014</a:t>
            </a:r>
            <a:endParaRPr lang="en-GB" sz="1400" dirty="0"/>
          </a:p>
        </p:txBody>
      </p:sp>
      <p:sp>
        <p:nvSpPr>
          <p:cNvPr id="3" name="Rectangle 2"/>
          <p:cNvSpPr/>
          <p:nvPr/>
        </p:nvSpPr>
        <p:spPr>
          <a:xfrm>
            <a:off x="4772721" y="1671217"/>
            <a:ext cx="4109679" cy="1969770"/>
          </a:xfrm>
          <a:prstGeom prst="rect">
            <a:avLst/>
          </a:prstGeom>
        </p:spPr>
        <p:txBody>
          <a:bodyPr wrap="square">
            <a:spAutoFit/>
          </a:bodyPr>
          <a:lstStyle/>
          <a:p>
            <a:pPr marL="342900" lvl="1" indent="-342900">
              <a:spcBef>
                <a:spcPts val="1200"/>
              </a:spcBef>
              <a:buFont typeface="Arial" charset="0"/>
              <a:buChar char="•"/>
              <a:defRPr/>
            </a:pPr>
            <a:r>
              <a:rPr lang="en-US" sz="1400" dirty="0"/>
              <a:t>Leukaemia is the most common cancer in children less than 20 years old</a:t>
            </a:r>
          </a:p>
          <a:p>
            <a:pPr marL="742950" lvl="2" indent="-342900">
              <a:buFont typeface="Arial" charset="0"/>
              <a:buChar char="•"/>
              <a:defRPr/>
            </a:pPr>
            <a:r>
              <a:rPr lang="en-US" sz="1100" dirty="0"/>
              <a:t>The survival rate for children 0-14 years old has increased from ~10% at 1 year in the 1960’s to &gt;90% at 10 years now</a:t>
            </a:r>
          </a:p>
          <a:p>
            <a:pPr marL="742950" lvl="2" indent="-342900">
              <a:buFont typeface="Arial" charset="0"/>
              <a:buChar char="•"/>
              <a:defRPr/>
            </a:pPr>
            <a:endParaRPr lang="en-US" sz="1100" dirty="0"/>
          </a:p>
          <a:p>
            <a:pPr marL="342900" lvl="1" indent="-342900">
              <a:buFont typeface="Arial" panose="020B0604020202020204" pitchFamily="34" charset="0"/>
              <a:buChar char="•"/>
              <a:defRPr/>
            </a:pPr>
            <a:r>
              <a:rPr lang="en-US" sz="1400" dirty="0"/>
              <a:t>Over </a:t>
            </a:r>
            <a:r>
              <a:rPr lang="en-US" sz="1400" b="1" dirty="0">
                <a:effectLst>
                  <a:outerShdw blurRad="38100" dist="38100" dir="2700000" algn="tl">
                    <a:srgbClr val="000000">
                      <a:alpha val="43137"/>
                    </a:srgbClr>
                  </a:outerShdw>
                </a:effectLst>
              </a:rPr>
              <a:t>95%</a:t>
            </a:r>
            <a:r>
              <a:rPr lang="en-US" sz="1400" dirty="0"/>
              <a:t> of cases of leukaemia occur in people over the age of 20 years old</a:t>
            </a:r>
          </a:p>
          <a:p>
            <a:pPr marL="742950" lvl="2" indent="-285750">
              <a:defRPr/>
            </a:pPr>
            <a:r>
              <a:rPr lang="en-US" sz="1100" dirty="0"/>
              <a:t>BUT survival rates for some types of leukaemia in patients over the age of 65 years old still remain poor</a:t>
            </a:r>
            <a:endParaRPr lang="en-US" sz="1400" dirty="0"/>
          </a:p>
        </p:txBody>
      </p:sp>
      <p:grpSp>
        <p:nvGrpSpPr>
          <p:cNvPr id="17" name="Group 16"/>
          <p:cNvGrpSpPr/>
          <p:nvPr/>
        </p:nvGrpSpPr>
        <p:grpSpPr>
          <a:xfrm>
            <a:off x="93820" y="1003495"/>
            <a:ext cx="4428964" cy="2458996"/>
            <a:chOff x="490654" y="1373575"/>
            <a:chExt cx="7805854" cy="4333875"/>
          </a:xfrm>
        </p:grpSpPr>
        <p:pic>
          <p:nvPicPr>
            <p:cNvPr id="1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15340"/>
            <a:stretch/>
          </p:blipFill>
          <p:spPr bwMode="auto">
            <a:xfrm>
              <a:off x="490654" y="1373575"/>
              <a:ext cx="7805854" cy="433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ectangle 18"/>
            <p:cNvSpPr/>
            <p:nvPr/>
          </p:nvSpPr>
          <p:spPr>
            <a:xfrm>
              <a:off x="6289288" y="1373575"/>
              <a:ext cx="2007220" cy="10685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TextBox 19"/>
          <p:cNvSpPr txBox="1"/>
          <p:nvPr/>
        </p:nvSpPr>
        <p:spPr>
          <a:xfrm>
            <a:off x="353223" y="3170667"/>
            <a:ext cx="944489" cy="276999"/>
          </a:xfrm>
          <a:prstGeom prst="rect">
            <a:avLst/>
          </a:prstGeom>
          <a:noFill/>
        </p:spPr>
        <p:txBody>
          <a:bodyPr wrap="none" rtlCol="0">
            <a:spAutoFit/>
          </a:bodyPr>
          <a:lstStyle/>
          <a:p>
            <a:r>
              <a:rPr lang="en-GB" sz="1200" dirty="0" smtClean="0"/>
              <a:t>HMRN 2015</a:t>
            </a:r>
            <a:endParaRPr lang="en-GB" sz="1200" dirty="0"/>
          </a:p>
        </p:txBody>
      </p:sp>
      <p:sp>
        <p:nvSpPr>
          <p:cNvPr id="4" name="Rectangle 3"/>
          <p:cNvSpPr/>
          <p:nvPr/>
        </p:nvSpPr>
        <p:spPr>
          <a:xfrm>
            <a:off x="353223" y="5022304"/>
            <a:ext cx="3643941" cy="1569660"/>
          </a:xfrm>
          <a:prstGeom prst="rect">
            <a:avLst/>
          </a:prstGeom>
        </p:spPr>
        <p:txBody>
          <a:bodyPr wrap="square">
            <a:spAutoFit/>
          </a:bodyPr>
          <a:lstStyle/>
          <a:p>
            <a:r>
              <a:rPr lang="en-IE" sz="1600" dirty="0"/>
              <a:t>Why has this person developed this disease?</a:t>
            </a:r>
          </a:p>
          <a:p>
            <a:r>
              <a:rPr lang="en-IE" sz="1600" dirty="0"/>
              <a:t>How can I treat this more successfully?</a:t>
            </a:r>
          </a:p>
          <a:p>
            <a:r>
              <a:rPr lang="en-IE" sz="1600" dirty="0"/>
              <a:t>How can I treat this patient without so much damage?</a:t>
            </a:r>
          </a:p>
          <a:p>
            <a:r>
              <a:rPr lang="en-IE" sz="1600" dirty="0"/>
              <a:t>How can I treat the elderly?</a:t>
            </a:r>
          </a:p>
        </p:txBody>
      </p:sp>
      <p:pic>
        <p:nvPicPr>
          <p:cNvPr id="21" name="Picture 18" descr="C:\Users\3042319\AppData\Local\Microsoft\Windows\Temporary Internet Files\Content.IE5\J056DJ08\doctor-rx-copyright1[1].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09596" y="5469844"/>
            <a:ext cx="720000" cy="101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6949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right)">
                                      <p:cBhvr>
                                        <p:cTn id="39" dur="500"/>
                                        <p:tgtEl>
                                          <p:spTgt spid="21"/>
                                        </p:tgtEl>
                                      </p:cBhvr>
                                    </p:animEffect>
                                  </p:childTnLst>
                                </p:cTn>
                              </p:par>
                            </p:childTnLst>
                          </p:cTn>
                        </p:par>
                        <p:par>
                          <p:cTn id="40" fill="hold">
                            <p:stCondLst>
                              <p:cond delay="500"/>
                            </p:stCondLst>
                            <p:childTnLst>
                              <p:par>
                                <p:cTn id="41" presetID="22" presetClass="entr" presetSubtype="2" fill="hold" grpId="0" nodeType="after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ipe(right)">
                                      <p:cBhvr>
                                        <p:cTn id="4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6" grpId="0"/>
      <p:bldP spid="47" grpId="0"/>
      <p:bldP spid="48" grpId="0"/>
      <p:bldP spid="49"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20" y="274638"/>
            <a:ext cx="6779096" cy="1143000"/>
          </a:xfrm>
        </p:spPr>
        <p:txBody>
          <a:bodyPr>
            <a:normAutofit/>
          </a:bodyPr>
          <a:lstStyle/>
          <a:p>
            <a:r>
              <a:rPr lang="en-GB" sz="3200" b="1" dirty="0" smtClean="0"/>
              <a:t>Personalised medicine</a:t>
            </a:r>
            <a:endParaRPr lang="en-GB" sz="3200" b="1" dirty="0"/>
          </a:p>
        </p:txBody>
      </p:sp>
      <p:grpSp>
        <p:nvGrpSpPr>
          <p:cNvPr id="5" name="Group 4"/>
          <p:cNvGrpSpPr/>
          <p:nvPr/>
        </p:nvGrpSpPr>
        <p:grpSpPr>
          <a:xfrm>
            <a:off x="1249846" y="1896201"/>
            <a:ext cx="6153430" cy="3740922"/>
            <a:chOff x="1249846" y="1896201"/>
            <a:chExt cx="6153430" cy="3740922"/>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96"/>
            <a:stretch/>
          </p:blipFill>
          <p:spPr bwMode="auto">
            <a:xfrm>
              <a:off x="1249846" y="1981350"/>
              <a:ext cx="6153430" cy="3655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341912" y="2280062"/>
              <a:ext cx="1452088" cy="2493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5315175" y="4105845"/>
              <a:ext cx="1585801" cy="330072"/>
            </a:xfrm>
            <a:prstGeom prst="rect">
              <a:avLst/>
            </a:prstGeom>
            <a:solidFill>
              <a:schemeClr val="bg1"/>
            </a:solidFill>
          </p:spPr>
          <p:txBody>
            <a:bodyPr vert="horz" wrap="none" lIns="72000" tIns="72000" rIns="72000" bIns="72000" rtlCol="0">
              <a:spAutoFit/>
            </a:bodyPr>
            <a:lstStyle>
              <a:defPPr>
                <a:defRPr lang="en-US"/>
              </a:defPPr>
              <a:lvl1pPr>
                <a:defRPr sz="1200" b="1"/>
              </a:lvl1pPr>
            </a:lstStyle>
            <a:p>
              <a:r>
                <a:rPr lang="en-GB" dirty="0"/>
                <a:t>Mutation B: Therapy B</a:t>
              </a:r>
            </a:p>
          </p:txBody>
        </p:sp>
        <p:sp>
          <p:nvSpPr>
            <p:cNvPr id="7" name="TextBox 6"/>
            <p:cNvSpPr txBox="1"/>
            <p:nvPr/>
          </p:nvSpPr>
          <p:spPr>
            <a:xfrm>
              <a:off x="4186728" y="1957600"/>
              <a:ext cx="184666" cy="1303627"/>
            </a:xfrm>
            <a:prstGeom prst="rect">
              <a:avLst/>
            </a:prstGeom>
            <a:solidFill>
              <a:schemeClr val="bg1"/>
            </a:solidFill>
          </p:spPr>
          <p:txBody>
            <a:bodyPr vert="vert" wrap="none" lIns="0" tIns="0" rIns="0" bIns="0" rtlCol="0">
              <a:spAutoFit/>
            </a:bodyPr>
            <a:lstStyle>
              <a:defPPr>
                <a:defRPr lang="en-US"/>
              </a:defPPr>
              <a:lvl1pPr>
                <a:defRPr sz="1200" b="1"/>
              </a:lvl1pPr>
            </a:lstStyle>
            <a:p>
              <a:r>
                <a:rPr lang="en-GB" dirty="0"/>
                <a:t>Favourable outcome</a:t>
              </a:r>
            </a:p>
          </p:txBody>
        </p:sp>
        <p:sp>
          <p:nvSpPr>
            <p:cNvPr id="8" name="TextBox 7"/>
            <p:cNvSpPr txBox="1"/>
            <p:nvPr/>
          </p:nvSpPr>
          <p:spPr>
            <a:xfrm>
              <a:off x="4186728" y="3797361"/>
              <a:ext cx="184666" cy="1116011"/>
            </a:xfrm>
            <a:prstGeom prst="rect">
              <a:avLst/>
            </a:prstGeom>
            <a:solidFill>
              <a:schemeClr val="bg1"/>
            </a:solidFill>
          </p:spPr>
          <p:txBody>
            <a:bodyPr vert="vert" wrap="none" lIns="0" tIns="0" rIns="0" bIns="0" rtlCol="0">
              <a:spAutoFit/>
            </a:bodyPr>
            <a:lstStyle/>
            <a:p>
              <a:r>
                <a:rPr lang="en-GB" sz="1200" b="1" dirty="0" smtClean="0"/>
                <a:t>Adverse outcome</a:t>
              </a:r>
              <a:endParaRPr lang="en-GB" sz="1200" b="1" dirty="0"/>
            </a:p>
          </p:txBody>
        </p:sp>
        <p:sp>
          <p:nvSpPr>
            <p:cNvPr id="11" name="TextBox 10"/>
            <p:cNvSpPr txBox="1"/>
            <p:nvPr/>
          </p:nvSpPr>
          <p:spPr>
            <a:xfrm>
              <a:off x="5331859" y="4595175"/>
              <a:ext cx="1576183" cy="330072"/>
            </a:xfrm>
            <a:prstGeom prst="rect">
              <a:avLst/>
            </a:prstGeom>
            <a:solidFill>
              <a:schemeClr val="bg1"/>
            </a:solidFill>
          </p:spPr>
          <p:txBody>
            <a:bodyPr vert="horz" wrap="none" lIns="72000" tIns="72000" rIns="72000" bIns="72000" rtlCol="0">
              <a:spAutoFit/>
            </a:bodyPr>
            <a:lstStyle>
              <a:defPPr>
                <a:defRPr lang="en-US"/>
              </a:defPPr>
              <a:lvl1pPr>
                <a:defRPr sz="1200" b="1"/>
              </a:lvl1pPr>
            </a:lstStyle>
            <a:p>
              <a:r>
                <a:rPr lang="en-GB" dirty="0"/>
                <a:t>Mutation C: Therapy C</a:t>
              </a:r>
            </a:p>
          </p:txBody>
        </p:sp>
        <p:sp>
          <p:nvSpPr>
            <p:cNvPr id="12" name="TextBox 11"/>
            <p:cNvSpPr txBox="1"/>
            <p:nvPr/>
          </p:nvSpPr>
          <p:spPr>
            <a:xfrm>
              <a:off x="5337437" y="3724913"/>
              <a:ext cx="1598625" cy="330072"/>
            </a:xfrm>
            <a:prstGeom prst="rect">
              <a:avLst/>
            </a:prstGeom>
            <a:solidFill>
              <a:schemeClr val="bg1"/>
            </a:solidFill>
          </p:spPr>
          <p:txBody>
            <a:bodyPr vert="horz" wrap="none" lIns="72000" tIns="72000" rIns="72000" bIns="72000" rtlCol="0">
              <a:spAutoFit/>
            </a:bodyPr>
            <a:lstStyle>
              <a:defPPr>
                <a:defRPr lang="en-US"/>
              </a:defPPr>
              <a:lvl1pPr>
                <a:defRPr sz="1200" b="1"/>
              </a:lvl1pPr>
            </a:lstStyle>
            <a:p>
              <a:r>
                <a:rPr lang="en-GB" dirty="0"/>
                <a:t>Mutation A: Therapy A</a:t>
              </a:r>
            </a:p>
          </p:txBody>
        </p:sp>
        <p:sp>
          <p:nvSpPr>
            <p:cNvPr id="13" name="TextBox 12"/>
            <p:cNvSpPr txBox="1"/>
            <p:nvPr/>
          </p:nvSpPr>
          <p:spPr>
            <a:xfrm>
              <a:off x="3481927" y="2619603"/>
              <a:ext cx="246221" cy="1897343"/>
            </a:xfrm>
            <a:prstGeom prst="rect">
              <a:avLst/>
            </a:prstGeom>
            <a:solidFill>
              <a:schemeClr val="bg1"/>
            </a:solidFill>
          </p:spPr>
          <p:txBody>
            <a:bodyPr vert="vert" wrap="none" lIns="0" tIns="144000" rIns="0" bIns="144000" rtlCol="0">
              <a:spAutoFit/>
            </a:bodyPr>
            <a:lstStyle/>
            <a:p>
              <a:r>
                <a:rPr lang="en-GB" sz="1600" b="1" dirty="0" smtClean="0"/>
                <a:t>Molecular Analysis</a:t>
              </a:r>
              <a:endParaRPr lang="en-GB" sz="1600" b="1" dirty="0"/>
            </a:p>
          </p:txBody>
        </p:sp>
        <p:sp>
          <p:nvSpPr>
            <p:cNvPr id="14" name="TextBox 13"/>
            <p:cNvSpPr txBox="1"/>
            <p:nvPr/>
          </p:nvSpPr>
          <p:spPr>
            <a:xfrm>
              <a:off x="6877163" y="1896201"/>
              <a:ext cx="492443" cy="1361513"/>
            </a:xfrm>
            <a:prstGeom prst="rect">
              <a:avLst/>
            </a:prstGeom>
            <a:solidFill>
              <a:schemeClr val="bg1"/>
            </a:solidFill>
          </p:spPr>
          <p:txBody>
            <a:bodyPr vert="vert" wrap="square" lIns="0" tIns="144000" rIns="0" bIns="144000" rtlCol="0">
              <a:spAutoFit/>
            </a:bodyPr>
            <a:lstStyle/>
            <a:p>
              <a:pPr algn="ctr"/>
              <a:r>
                <a:rPr lang="en-GB" sz="1600" b="1" dirty="0" smtClean="0"/>
                <a:t>Standard Therapy</a:t>
              </a:r>
              <a:endParaRPr lang="en-GB" sz="1600" b="1" dirty="0"/>
            </a:p>
          </p:txBody>
        </p:sp>
        <p:sp>
          <p:nvSpPr>
            <p:cNvPr id="15" name="TextBox 14"/>
            <p:cNvSpPr txBox="1"/>
            <p:nvPr/>
          </p:nvSpPr>
          <p:spPr>
            <a:xfrm>
              <a:off x="6887087" y="3443199"/>
              <a:ext cx="492443" cy="1663196"/>
            </a:xfrm>
            <a:prstGeom prst="rect">
              <a:avLst/>
            </a:prstGeom>
            <a:solidFill>
              <a:schemeClr val="bg1"/>
            </a:solidFill>
          </p:spPr>
          <p:txBody>
            <a:bodyPr vert="vert" wrap="square" lIns="0" tIns="288000" rIns="0" bIns="288000" rtlCol="0">
              <a:spAutoFit/>
            </a:bodyPr>
            <a:lstStyle/>
            <a:p>
              <a:pPr algn="ctr"/>
              <a:r>
                <a:rPr lang="en-GB" sz="1600" b="1" dirty="0" smtClean="0"/>
                <a:t>Personalised Therapy</a:t>
              </a:r>
              <a:endParaRPr lang="en-GB" sz="1600" b="1" dirty="0"/>
            </a:p>
          </p:txBody>
        </p:sp>
      </p:grpSp>
    </p:spTree>
    <p:extLst>
      <p:ext uri="{BB962C8B-B14F-4D97-AF65-F5344CB8AC3E}">
        <p14:creationId xmlns:p14="http://schemas.microsoft.com/office/powerpoint/2010/main" val="30646874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AutoShape 2"/>
          <p:cNvSpPr>
            <a:spLocks noChangeArrowheads="1"/>
          </p:cNvSpPr>
          <p:nvPr/>
        </p:nvSpPr>
        <p:spPr bwMode="auto">
          <a:xfrm>
            <a:off x="244909" y="3832225"/>
            <a:ext cx="7993063" cy="288925"/>
          </a:xfrm>
          <a:prstGeom prst="homePlate">
            <a:avLst>
              <a:gd name="adj" fmla="val 220051"/>
            </a:avLst>
          </a:prstGeom>
          <a:solidFill>
            <a:srgbClr val="AD2624"/>
          </a:solidFill>
          <a:ln w="9525" algn="ctr">
            <a:solidFill>
              <a:srgbClr val="AD2624"/>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69667" name="Line 3"/>
          <p:cNvSpPr>
            <a:spLocks noChangeShapeType="1"/>
          </p:cNvSpPr>
          <p:nvPr/>
        </p:nvSpPr>
        <p:spPr bwMode="auto">
          <a:xfrm>
            <a:off x="406673" y="3832225"/>
            <a:ext cx="0" cy="2889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69668" name="Line 4"/>
          <p:cNvSpPr>
            <a:spLocks noChangeShapeType="1"/>
          </p:cNvSpPr>
          <p:nvPr/>
        </p:nvSpPr>
        <p:spPr bwMode="auto">
          <a:xfrm>
            <a:off x="4604658" y="3832225"/>
            <a:ext cx="0" cy="2889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69669" name="Line 5"/>
          <p:cNvSpPr>
            <a:spLocks noChangeShapeType="1"/>
          </p:cNvSpPr>
          <p:nvPr/>
        </p:nvSpPr>
        <p:spPr bwMode="auto">
          <a:xfrm>
            <a:off x="4986293" y="3832225"/>
            <a:ext cx="0" cy="2889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69670" name="Line 6"/>
          <p:cNvSpPr>
            <a:spLocks noChangeShapeType="1"/>
          </p:cNvSpPr>
          <p:nvPr/>
        </p:nvSpPr>
        <p:spPr bwMode="auto">
          <a:xfrm>
            <a:off x="3841388" y="3832225"/>
            <a:ext cx="0" cy="2889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69671" name="Line 7"/>
          <p:cNvSpPr>
            <a:spLocks noChangeShapeType="1"/>
          </p:cNvSpPr>
          <p:nvPr/>
        </p:nvSpPr>
        <p:spPr bwMode="auto">
          <a:xfrm>
            <a:off x="5367928" y="3832225"/>
            <a:ext cx="0" cy="2889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69672" name="Line 8"/>
          <p:cNvSpPr>
            <a:spLocks noChangeShapeType="1"/>
          </p:cNvSpPr>
          <p:nvPr/>
        </p:nvSpPr>
        <p:spPr bwMode="auto">
          <a:xfrm>
            <a:off x="6894468" y="3832225"/>
            <a:ext cx="0" cy="2889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69673" name="Line 9"/>
          <p:cNvSpPr>
            <a:spLocks noChangeShapeType="1"/>
          </p:cNvSpPr>
          <p:nvPr/>
        </p:nvSpPr>
        <p:spPr bwMode="auto">
          <a:xfrm>
            <a:off x="5749563" y="3832225"/>
            <a:ext cx="0" cy="2889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69674" name="Line 10"/>
          <p:cNvSpPr>
            <a:spLocks noChangeShapeType="1"/>
          </p:cNvSpPr>
          <p:nvPr/>
        </p:nvSpPr>
        <p:spPr bwMode="auto">
          <a:xfrm>
            <a:off x="7276103" y="3832225"/>
            <a:ext cx="0" cy="2889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69675" name="Line 11"/>
          <p:cNvSpPr>
            <a:spLocks noChangeShapeType="1"/>
          </p:cNvSpPr>
          <p:nvPr/>
        </p:nvSpPr>
        <p:spPr bwMode="auto">
          <a:xfrm>
            <a:off x="6131198" y="3832225"/>
            <a:ext cx="0" cy="2889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69676" name="Text Box 12"/>
          <p:cNvSpPr txBox="1">
            <a:spLocks noChangeArrowheads="1"/>
          </p:cNvSpPr>
          <p:nvPr/>
        </p:nvSpPr>
        <p:spPr bwMode="auto">
          <a:xfrm>
            <a:off x="2541234" y="4427538"/>
            <a:ext cx="10080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en-US" sz="1400"/>
              <a:t>1998</a:t>
            </a:r>
          </a:p>
        </p:txBody>
      </p:sp>
      <p:sp>
        <p:nvSpPr>
          <p:cNvPr id="369677" name="Text Box 13"/>
          <p:cNvSpPr txBox="1">
            <a:spLocks noChangeArrowheads="1"/>
          </p:cNvSpPr>
          <p:nvPr/>
        </p:nvSpPr>
        <p:spPr bwMode="auto">
          <a:xfrm>
            <a:off x="1219231" y="4427538"/>
            <a:ext cx="10080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en-US" sz="1400"/>
              <a:t>1994</a:t>
            </a:r>
          </a:p>
        </p:txBody>
      </p:sp>
      <p:sp>
        <p:nvSpPr>
          <p:cNvPr id="369678" name="Text Box 14"/>
          <p:cNvSpPr txBox="1">
            <a:spLocks noChangeArrowheads="1"/>
          </p:cNvSpPr>
          <p:nvPr/>
        </p:nvSpPr>
        <p:spPr bwMode="auto">
          <a:xfrm>
            <a:off x="3202236" y="4427538"/>
            <a:ext cx="10080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en-US" sz="1400"/>
              <a:t>2000</a:t>
            </a:r>
          </a:p>
        </p:txBody>
      </p:sp>
      <p:sp>
        <p:nvSpPr>
          <p:cNvPr id="369679" name="Text Box 15"/>
          <p:cNvSpPr txBox="1">
            <a:spLocks noChangeArrowheads="1"/>
          </p:cNvSpPr>
          <p:nvPr/>
        </p:nvSpPr>
        <p:spPr bwMode="auto">
          <a:xfrm>
            <a:off x="1880233" y="4427538"/>
            <a:ext cx="10080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en-US" sz="1400"/>
              <a:t>1996</a:t>
            </a:r>
          </a:p>
        </p:txBody>
      </p:sp>
      <p:sp>
        <p:nvSpPr>
          <p:cNvPr id="369680" name="Text Box 16"/>
          <p:cNvSpPr txBox="1">
            <a:spLocks noChangeArrowheads="1"/>
          </p:cNvSpPr>
          <p:nvPr/>
        </p:nvSpPr>
        <p:spPr bwMode="auto">
          <a:xfrm>
            <a:off x="6507243" y="4427538"/>
            <a:ext cx="10080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en-US" sz="1400"/>
              <a:t>2010</a:t>
            </a:r>
          </a:p>
        </p:txBody>
      </p:sp>
      <p:sp>
        <p:nvSpPr>
          <p:cNvPr id="369681" name="Line 17"/>
          <p:cNvSpPr>
            <a:spLocks noChangeShapeType="1"/>
          </p:cNvSpPr>
          <p:nvPr/>
        </p:nvSpPr>
        <p:spPr bwMode="auto">
          <a:xfrm>
            <a:off x="6512833" y="3832225"/>
            <a:ext cx="0" cy="2889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69682" name="Line 18"/>
          <p:cNvSpPr>
            <a:spLocks noChangeShapeType="1"/>
          </p:cNvSpPr>
          <p:nvPr/>
        </p:nvSpPr>
        <p:spPr bwMode="auto">
          <a:xfrm>
            <a:off x="8039373" y="3832225"/>
            <a:ext cx="0" cy="2889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69683" name="Text Box 19"/>
          <p:cNvSpPr txBox="1">
            <a:spLocks noChangeArrowheads="1"/>
          </p:cNvSpPr>
          <p:nvPr/>
        </p:nvSpPr>
        <p:spPr bwMode="auto">
          <a:xfrm>
            <a:off x="558230" y="4427538"/>
            <a:ext cx="10080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en-US" sz="1400"/>
              <a:t>1992</a:t>
            </a:r>
          </a:p>
        </p:txBody>
      </p:sp>
      <p:sp>
        <p:nvSpPr>
          <p:cNvPr id="369684" name="Line 20"/>
          <p:cNvSpPr>
            <a:spLocks noChangeShapeType="1"/>
          </p:cNvSpPr>
          <p:nvPr/>
        </p:nvSpPr>
        <p:spPr bwMode="auto">
          <a:xfrm>
            <a:off x="2696483" y="3832225"/>
            <a:ext cx="0" cy="2889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69685" name="Line 21"/>
          <p:cNvSpPr>
            <a:spLocks noChangeShapeType="1"/>
          </p:cNvSpPr>
          <p:nvPr/>
        </p:nvSpPr>
        <p:spPr bwMode="auto">
          <a:xfrm>
            <a:off x="2314848" y="3832225"/>
            <a:ext cx="0" cy="2889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69686" name="Line 22"/>
          <p:cNvSpPr>
            <a:spLocks noChangeShapeType="1"/>
          </p:cNvSpPr>
          <p:nvPr/>
        </p:nvSpPr>
        <p:spPr bwMode="auto">
          <a:xfrm>
            <a:off x="1933213" y="3832225"/>
            <a:ext cx="0" cy="2889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69687" name="Line 23"/>
          <p:cNvSpPr>
            <a:spLocks noChangeShapeType="1"/>
          </p:cNvSpPr>
          <p:nvPr/>
        </p:nvSpPr>
        <p:spPr bwMode="auto">
          <a:xfrm>
            <a:off x="1551578" y="3832225"/>
            <a:ext cx="0" cy="2889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69688" name="Line 24"/>
          <p:cNvSpPr>
            <a:spLocks noChangeShapeType="1"/>
          </p:cNvSpPr>
          <p:nvPr/>
        </p:nvSpPr>
        <p:spPr bwMode="auto">
          <a:xfrm>
            <a:off x="1169943" y="3832225"/>
            <a:ext cx="0" cy="2889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69689" name="Line 25"/>
          <p:cNvSpPr>
            <a:spLocks noChangeShapeType="1"/>
          </p:cNvSpPr>
          <p:nvPr/>
        </p:nvSpPr>
        <p:spPr bwMode="auto">
          <a:xfrm>
            <a:off x="788308" y="3832225"/>
            <a:ext cx="0" cy="2889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69690" name="Line 26"/>
          <p:cNvSpPr>
            <a:spLocks noChangeShapeType="1"/>
          </p:cNvSpPr>
          <p:nvPr/>
        </p:nvSpPr>
        <p:spPr bwMode="auto">
          <a:xfrm>
            <a:off x="3078118" y="3832225"/>
            <a:ext cx="0" cy="2889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69691" name="Line 27"/>
          <p:cNvSpPr>
            <a:spLocks noChangeShapeType="1"/>
          </p:cNvSpPr>
          <p:nvPr/>
        </p:nvSpPr>
        <p:spPr bwMode="auto">
          <a:xfrm>
            <a:off x="3459753" y="3832225"/>
            <a:ext cx="0" cy="2889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69692" name="Line 28"/>
          <p:cNvSpPr>
            <a:spLocks noChangeShapeType="1"/>
          </p:cNvSpPr>
          <p:nvPr/>
        </p:nvSpPr>
        <p:spPr bwMode="auto">
          <a:xfrm>
            <a:off x="4223023" y="3832225"/>
            <a:ext cx="0" cy="2889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69693" name="Text Box 29"/>
          <p:cNvSpPr txBox="1">
            <a:spLocks noChangeArrowheads="1"/>
          </p:cNvSpPr>
          <p:nvPr/>
        </p:nvSpPr>
        <p:spPr bwMode="auto">
          <a:xfrm>
            <a:off x="3863237" y="4427538"/>
            <a:ext cx="10080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en-US" sz="1400"/>
              <a:t>2002</a:t>
            </a:r>
          </a:p>
        </p:txBody>
      </p:sp>
      <p:sp>
        <p:nvSpPr>
          <p:cNvPr id="369694" name="Text Box 30"/>
          <p:cNvSpPr txBox="1">
            <a:spLocks noChangeArrowheads="1"/>
          </p:cNvSpPr>
          <p:nvPr/>
        </p:nvSpPr>
        <p:spPr bwMode="auto">
          <a:xfrm>
            <a:off x="4524239" y="4427538"/>
            <a:ext cx="10080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en-US" sz="1400"/>
              <a:t>2004</a:t>
            </a:r>
          </a:p>
        </p:txBody>
      </p:sp>
      <p:sp>
        <p:nvSpPr>
          <p:cNvPr id="369695" name="Text Box 31"/>
          <p:cNvSpPr txBox="1">
            <a:spLocks noChangeArrowheads="1"/>
          </p:cNvSpPr>
          <p:nvPr/>
        </p:nvSpPr>
        <p:spPr bwMode="auto">
          <a:xfrm>
            <a:off x="5185240" y="4427538"/>
            <a:ext cx="10080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en-US" sz="1400"/>
              <a:t>2006</a:t>
            </a:r>
          </a:p>
        </p:txBody>
      </p:sp>
      <p:sp>
        <p:nvSpPr>
          <p:cNvPr id="369696" name="Text Box 32"/>
          <p:cNvSpPr txBox="1">
            <a:spLocks noChangeArrowheads="1"/>
          </p:cNvSpPr>
          <p:nvPr/>
        </p:nvSpPr>
        <p:spPr bwMode="auto">
          <a:xfrm>
            <a:off x="5846242" y="4427538"/>
            <a:ext cx="10080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en-US" sz="1400"/>
              <a:t>2008</a:t>
            </a:r>
          </a:p>
        </p:txBody>
      </p:sp>
      <p:sp>
        <p:nvSpPr>
          <p:cNvPr id="369697" name="Line 33"/>
          <p:cNvSpPr>
            <a:spLocks noChangeShapeType="1"/>
          </p:cNvSpPr>
          <p:nvPr/>
        </p:nvSpPr>
        <p:spPr bwMode="auto">
          <a:xfrm>
            <a:off x="7657738" y="3825875"/>
            <a:ext cx="0" cy="2889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69698" name="Text Box 34"/>
          <p:cNvSpPr txBox="1">
            <a:spLocks noChangeArrowheads="1"/>
          </p:cNvSpPr>
          <p:nvPr/>
        </p:nvSpPr>
        <p:spPr bwMode="auto">
          <a:xfrm>
            <a:off x="2041304" y="3186113"/>
            <a:ext cx="15128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en-US" sz="1400" i="1"/>
              <a:t>MLL</a:t>
            </a:r>
            <a:r>
              <a:rPr lang="de-DE" altLang="en-US" sz="1400"/>
              <a:t>-PTD</a:t>
            </a:r>
          </a:p>
        </p:txBody>
      </p:sp>
      <p:sp>
        <p:nvSpPr>
          <p:cNvPr id="369699" name="Text Box 35"/>
          <p:cNvSpPr txBox="1">
            <a:spLocks noChangeArrowheads="1"/>
          </p:cNvSpPr>
          <p:nvPr/>
        </p:nvSpPr>
        <p:spPr bwMode="auto">
          <a:xfrm>
            <a:off x="4528439" y="3130550"/>
            <a:ext cx="15128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en-US" sz="1400" i="1"/>
              <a:t>RUNX1</a:t>
            </a:r>
          </a:p>
        </p:txBody>
      </p:sp>
      <p:sp>
        <p:nvSpPr>
          <p:cNvPr id="369700" name="Text Box 36"/>
          <p:cNvSpPr txBox="1">
            <a:spLocks noChangeArrowheads="1"/>
          </p:cNvSpPr>
          <p:nvPr/>
        </p:nvSpPr>
        <p:spPr bwMode="auto">
          <a:xfrm>
            <a:off x="3558353" y="2708275"/>
            <a:ext cx="15128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en-US" sz="1400" i="1"/>
              <a:t>FLT3</a:t>
            </a:r>
            <a:r>
              <a:rPr lang="de-DE" altLang="en-US" sz="1400"/>
              <a:t>-TKD</a:t>
            </a:r>
          </a:p>
        </p:txBody>
      </p:sp>
      <p:sp>
        <p:nvSpPr>
          <p:cNvPr id="369701" name="Text Box 37"/>
          <p:cNvSpPr txBox="1">
            <a:spLocks noChangeArrowheads="1"/>
          </p:cNvSpPr>
          <p:nvPr/>
        </p:nvSpPr>
        <p:spPr bwMode="auto">
          <a:xfrm>
            <a:off x="2672450" y="2836863"/>
            <a:ext cx="15128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en-US" sz="1400" i="1" dirty="0"/>
              <a:t>FLT3</a:t>
            </a:r>
            <a:r>
              <a:rPr lang="de-DE" altLang="en-US" sz="1400" dirty="0"/>
              <a:t>-ITD</a:t>
            </a:r>
            <a:endParaRPr lang="de-DE" altLang="en-US" sz="1400" i="1" dirty="0"/>
          </a:p>
        </p:txBody>
      </p:sp>
      <p:sp>
        <p:nvSpPr>
          <p:cNvPr id="369702" name="Text Box 38"/>
          <p:cNvSpPr txBox="1">
            <a:spLocks noChangeArrowheads="1"/>
          </p:cNvSpPr>
          <p:nvPr/>
        </p:nvSpPr>
        <p:spPr bwMode="auto">
          <a:xfrm>
            <a:off x="1465041" y="2492375"/>
            <a:ext cx="15128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en-US" sz="1400" i="1"/>
              <a:t>WT1</a:t>
            </a:r>
            <a:endParaRPr lang="de-DE" altLang="en-US" sz="1400"/>
          </a:p>
        </p:txBody>
      </p:sp>
      <p:sp>
        <p:nvSpPr>
          <p:cNvPr id="369703" name="Text Box 39"/>
          <p:cNvSpPr txBox="1">
            <a:spLocks noChangeArrowheads="1"/>
          </p:cNvSpPr>
          <p:nvPr/>
        </p:nvSpPr>
        <p:spPr bwMode="auto">
          <a:xfrm>
            <a:off x="845916" y="2843213"/>
            <a:ext cx="15128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en-US" sz="1400" i="1"/>
              <a:t>TP53</a:t>
            </a:r>
            <a:endParaRPr lang="de-DE" altLang="en-US" sz="1400"/>
          </a:p>
        </p:txBody>
      </p:sp>
      <p:sp>
        <p:nvSpPr>
          <p:cNvPr id="369704" name="Text Box 40"/>
          <p:cNvSpPr txBox="1">
            <a:spLocks noChangeArrowheads="1"/>
          </p:cNvSpPr>
          <p:nvPr/>
        </p:nvSpPr>
        <p:spPr bwMode="auto">
          <a:xfrm>
            <a:off x="3558353" y="3124200"/>
            <a:ext cx="15128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en-US" sz="1400" i="1"/>
              <a:t>CEBPA</a:t>
            </a:r>
          </a:p>
        </p:txBody>
      </p:sp>
      <p:sp>
        <p:nvSpPr>
          <p:cNvPr id="369705" name="Text Box 41"/>
          <p:cNvSpPr txBox="1">
            <a:spLocks noChangeArrowheads="1"/>
          </p:cNvSpPr>
          <p:nvPr/>
        </p:nvSpPr>
        <p:spPr bwMode="auto">
          <a:xfrm>
            <a:off x="3937765" y="3400425"/>
            <a:ext cx="15128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en-US" sz="1400" i="1"/>
              <a:t>KIT</a:t>
            </a:r>
          </a:p>
        </p:txBody>
      </p:sp>
      <p:sp>
        <p:nvSpPr>
          <p:cNvPr id="369706" name="Text Box 42"/>
          <p:cNvSpPr txBox="1">
            <a:spLocks noChangeArrowheads="1"/>
          </p:cNvSpPr>
          <p:nvPr/>
        </p:nvSpPr>
        <p:spPr bwMode="auto">
          <a:xfrm>
            <a:off x="4887214" y="2565400"/>
            <a:ext cx="15128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en-US" sz="1400" i="1"/>
              <a:t>NPM1</a:t>
            </a:r>
          </a:p>
        </p:txBody>
      </p:sp>
      <p:sp>
        <p:nvSpPr>
          <p:cNvPr id="369707" name="Text Box 43"/>
          <p:cNvSpPr txBox="1">
            <a:spLocks noChangeArrowheads="1"/>
          </p:cNvSpPr>
          <p:nvPr/>
        </p:nvSpPr>
        <p:spPr bwMode="auto">
          <a:xfrm>
            <a:off x="5247576" y="2924175"/>
            <a:ext cx="15128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en-US" sz="1400" i="1"/>
              <a:t>JAK2</a:t>
            </a:r>
          </a:p>
        </p:txBody>
      </p:sp>
      <p:sp>
        <p:nvSpPr>
          <p:cNvPr id="369708" name="Text Box 44"/>
          <p:cNvSpPr txBox="1">
            <a:spLocks noChangeArrowheads="1"/>
          </p:cNvSpPr>
          <p:nvPr/>
        </p:nvSpPr>
        <p:spPr bwMode="auto">
          <a:xfrm>
            <a:off x="5677353" y="2698750"/>
            <a:ext cx="15128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en-US" sz="1400" i="1"/>
              <a:t>TET2</a:t>
            </a:r>
          </a:p>
        </p:txBody>
      </p:sp>
      <p:sp>
        <p:nvSpPr>
          <p:cNvPr id="369709" name="Text Box 45"/>
          <p:cNvSpPr txBox="1">
            <a:spLocks noChangeArrowheads="1"/>
          </p:cNvSpPr>
          <p:nvPr/>
        </p:nvSpPr>
        <p:spPr bwMode="auto">
          <a:xfrm>
            <a:off x="5925868" y="3068638"/>
            <a:ext cx="15128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en-US" sz="1400" i="1" dirty="0"/>
              <a:t>IDH1</a:t>
            </a:r>
          </a:p>
        </p:txBody>
      </p:sp>
      <p:sp>
        <p:nvSpPr>
          <p:cNvPr id="369710" name="Text Box 46"/>
          <p:cNvSpPr txBox="1">
            <a:spLocks noChangeArrowheads="1"/>
          </p:cNvSpPr>
          <p:nvPr/>
        </p:nvSpPr>
        <p:spPr bwMode="auto">
          <a:xfrm>
            <a:off x="6292581" y="2466975"/>
            <a:ext cx="15128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en-US" sz="1400" i="1"/>
              <a:t>IDH2</a:t>
            </a:r>
          </a:p>
        </p:txBody>
      </p:sp>
      <p:sp>
        <p:nvSpPr>
          <p:cNvPr id="369711" name="Text Box 47"/>
          <p:cNvSpPr txBox="1">
            <a:spLocks noChangeArrowheads="1"/>
          </p:cNvSpPr>
          <p:nvPr/>
        </p:nvSpPr>
        <p:spPr bwMode="auto">
          <a:xfrm>
            <a:off x="6313363" y="2784475"/>
            <a:ext cx="15128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en-US" sz="1400" i="1"/>
              <a:t>EZH2</a:t>
            </a:r>
          </a:p>
        </p:txBody>
      </p:sp>
      <p:sp>
        <p:nvSpPr>
          <p:cNvPr id="369712" name="Text Box 48"/>
          <p:cNvSpPr txBox="1">
            <a:spLocks noChangeArrowheads="1"/>
          </p:cNvSpPr>
          <p:nvPr/>
        </p:nvSpPr>
        <p:spPr bwMode="auto">
          <a:xfrm>
            <a:off x="6292581" y="2133600"/>
            <a:ext cx="15128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en-US" sz="1400" i="1"/>
              <a:t>ASXL1</a:t>
            </a:r>
          </a:p>
        </p:txBody>
      </p:sp>
      <p:sp>
        <p:nvSpPr>
          <p:cNvPr id="369713" name="Text Box 49"/>
          <p:cNvSpPr txBox="1">
            <a:spLocks noChangeArrowheads="1"/>
          </p:cNvSpPr>
          <p:nvPr/>
        </p:nvSpPr>
        <p:spPr bwMode="auto">
          <a:xfrm>
            <a:off x="6255639" y="3402013"/>
            <a:ext cx="15128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en-US" sz="1400" i="1"/>
              <a:t>CBL</a:t>
            </a:r>
          </a:p>
        </p:txBody>
      </p:sp>
      <p:sp>
        <p:nvSpPr>
          <p:cNvPr id="369714" name="Text Box 50"/>
          <p:cNvSpPr txBox="1">
            <a:spLocks noChangeArrowheads="1"/>
          </p:cNvSpPr>
          <p:nvPr/>
        </p:nvSpPr>
        <p:spPr bwMode="auto">
          <a:xfrm>
            <a:off x="-102772" y="4424363"/>
            <a:ext cx="10080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en-US" sz="1400" dirty="0"/>
              <a:t>1990</a:t>
            </a:r>
          </a:p>
        </p:txBody>
      </p:sp>
      <p:sp>
        <p:nvSpPr>
          <p:cNvPr id="369715" name="Text Box 51"/>
          <p:cNvSpPr txBox="1">
            <a:spLocks noChangeArrowheads="1"/>
          </p:cNvSpPr>
          <p:nvPr/>
        </p:nvSpPr>
        <p:spPr bwMode="auto">
          <a:xfrm>
            <a:off x="458566" y="3284538"/>
            <a:ext cx="15128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en-US" sz="1400" i="1"/>
              <a:t>NRAS</a:t>
            </a:r>
          </a:p>
        </p:txBody>
      </p:sp>
      <p:sp>
        <p:nvSpPr>
          <p:cNvPr id="369716" name="Rectangle 52"/>
          <p:cNvSpPr>
            <a:spLocks noChangeArrowheads="1"/>
          </p:cNvSpPr>
          <p:nvPr/>
        </p:nvSpPr>
        <p:spPr bwMode="auto">
          <a:xfrm>
            <a:off x="0" y="349896"/>
            <a:ext cx="7599980" cy="984885"/>
          </a:xfrm>
          <a:prstGeom prst="rect">
            <a:avLst/>
          </a:prstGeom>
          <a:extLst/>
        </p:spPr>
        <p:txBody>
          <a:bodyPr vert="horz" lIns="91440" tIns="45720" rIns="91440" bIns="45720" rtlCol="0" anchor="ctr">
            <a:normAutofit/>
          </a:bodyPr>
          <a:lstStyle/>
          <a:p>
            <a:pPr lvl="2">
              <a:spcBef>
                <a:spcPct val="0"/>
              </a:spcBef>
            </a:pPr>
            <a:r>
              <a:rPr lang="de-DE" altLang="en-US" sz="3200" b="1" dirty="0">
                <a:latin typeface="+mj-lt"/>
                <a:ea typeface="+mj-ea"/>
                <a:cs typeface="+mj-cs"/>
              </a:rPr>
              <a:t>Genes mutated </a:t>
            </a:r>
            <a:r>
              <a:rPr lang="de-DE" altLang="en-US" sz="3200" b="1" dirty="0" smtClean="0">
                <a:latin typeface="+mj-lt"/>
                <a:ea typeface="+mj-ea"/>
                <a:cs typeface="+mj-cs"/>
              </a:rPr>
              <a:t>in MDS &amp; AML</a:t>
            </a:r>
          </a:p>
        </p:txBody>
      </p:sp>
      <p:sp>
        <p:nvSpPr>
          <p:cNvPr id="369717" name="Text Box 53"/>
          <p:cNvSpPr txBox="1">
            <a:spLocks noChangeArrowheads="1"/>
          </p:cNvSpPr>
          <p:nvPr/>
        </p:nvSpPr>
        <p:spPr bwMode="auto">
          <a:xfrm>
            <a:off x="7168247" y="4419600"/>
            <a:ext cx="10080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en-US" sz="1400" dirty="0"/>
              <a:t>2012</a:t>
            </a:r>
          </a:p>
        </p:txBody>
      </p:sp>
      <p:sp>
        <p:nvSpPr>
          <p:cNvPr id="369718" name="Text Box 54"/>
          <p:cNvSpPr txBox="1">
            <a:spLocks noChangeArrowheads="1"/>
          </p:cNvSpPr>
          <p:nvPr/>
        </p:nvSpPr>
        <p:spPr bwMode="auto">
          <a:xfrm>
            <a:off x="6927796" y="3500438"/>
            <a:ext cx="15128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en-US" sz="1400" i="1"/>
              <a:t>BCOR/BCORL1</a:t>
            </a:r>
          </a:p>
        </p:txBody>
      </p:sp>
      <p:sp>
        <p:nvSpPr>
          <p:cNvPr id="369719" name="Text Box 55"/>
          <p:cNvSpPr txBox="1">
            <a:spLocks noChangeArrowheads="1"/>
          </p:cNvSpPr>
          <p:nvPr/>
        </p:nvSpPr>
        <p:spPr bwMode="auto">
          <a:xfrm>
            <a:off x="6725968" y="3179763"/>
            <a:ext cx="15128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en-US" sz="1400" i="1" dirty="0"/>
              <a:t>DNMT3A</a:t>
            </a:r>
          </a:p>
        </p:txBody>
      </p:sp>
      <p:sp>
        <p:nvSpPr>
          <p:cNvPr id="2" name="Right Arrow 1"/>
          <p:cNvSpPr/>
          <p:nvPr/>
        </p:nvSpPr>
        <p:spPr>
          <a:xfrm>
            <a:off x="7325740" y="4912144"/>
            <a:ext cx="1385350" cy="2820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NGS</a:t>
            </a:r>
            <a:endParaRPr lang="en-GB" dirty="0"/>
          </a:p>
        </p:txBody>
      </p:sp>
      <p:sp>
        <p:nvSpPr>
          <p:cNvPr id="62" name="Text Box 55"/>
          <p:cNvSpPr txBox="1">
            <a:spLocks noChangeArrowheads="1"/>
          </p:cNvSpPr>
          <p:nvPr/>
        </p:nvSpPr>
        <p:spPr bwMode="auto">
          <a:xfrm>
            <a:off x="7181988" y="2562423"/>
            <a:ext cx="66851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de-DE" altLang="en-US" sz="1400" i="1" dirty="0" smtClean="0"/>
              <a:t>SF3B1</a:t>
            </a:r>
            <a:endParaRPr lang="de-DE" altLang="en-US" sz="1400" i="1" dirty="0"/>
          </a:p>
        </p:txBody>
      </p:sp>
      <p:sp>
        <p:nvSpPr>
          <p:cNvPr id="63" name="Text Box 55"/>
          <p:cNvSpPr txBox="1">
            <a:spLocks noChangeArrowheads="1"/>
          </p:cNvSpPr>
          <p:nvPr/>
        </p:nvSpPr>
        <p:spPr bwMode="auto">
          <a:xfrm>
            <a:off x="7373668" y="2878876"/>
            <a:ext cx="67259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de-DE" altLang="en-US" sz="1400" i="1" dirty="0" smtClean="0"/>
              <a:t>STAG2</a:t>
            </a:r>
            <a:endParaRPr lang="de-DE" altLang="en-US" sz="1400" i="1" dirty="0"/>
          </a:p>
        </p:txBody>
      </p:sp>
      <p:sp>
        <p:nvSpPr>
          <p:cNvPr id="64" name="Text Box 55"/>
          <p:cNvSpPr txBox="1">
            <a:spLocks noChangeArrowheads="1"/>
          </p:cNvSpPr>
          <p:nvPr/>
        </p:nvSpPr>
        <p:spPr bwMode="auto">
          <a:xfrm>
            <a:off x="7581466" y="2249650"/>
            <a:ext cx="640484"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de-DE" altLang="en-US" sz="1400" i="1" dirty="0" smtClean="0"/>
              <a:t>PHF6</a:t>
            </a:r>
            <a:endParaRPr lang="de-DE" altLang="en-US" sz="1400" i="1" dirty="0"/>
          </a:p>
        </p:txBody>
      </p:sp>
      <p:sp>
        <p:nvSpPr>
          <p:cNvPr id="3" name="Rectangle 2"/>
          <p:cNvSpPr/>
          <p:nvPr/>
        </p:nvSpPr>
        <p:spPr>
          <a:xfrm>
            <a:off x="8307670" y="1300833"/>
            <a:ext cx="1210406" cy="5262979"/>
          </a:xfrm>
          <a:prstGeom prst="rect">
            <a:avLst/>
          </a:prstGeom>
        </p:spPr>
        <p:txBody>
          <a:bodyPr wrap="square">
            <a:spAutoFit/>
          </a:bodyPr>
          <a:lstStyle/>
          <a:p>
            <a:r>
              <a:rPr lang="en-GB" sz="1400" i="1" dirty="0" smtClean="0"/>
              <a:t>BIRC3</a:t>
            </a:r>
            <a:endParaRPr lang="en-GB" sz="1400" i="1" dirty="0"/>
          </a:p>
          <a:p>
            <a:r>
              <a:rPr lang="en-GB" sz="1400" i="1" dirty="0"/>
              <a:t>BRAF</a:t>
            </a:r>
          </a:p>
          <a:p>
            <a:r>
              <a:rPr lang="en-GB" sz="1400" i="1" dirty="0" smtClean="0"/>
              <a:t>CDKN2A</a:t>
            </a:r>
            <a:endParaRPr lang="en-GB" sz="1400" i="1" dirty="0"/>
          </a:p>
          <a:p>
            <a:r>
              <a:rPr lang="en-GB" sz="1400" i="1" dirty="0"/>
              <a:t>CEBPA</a:t>
            </a:r>
          </a:p>
          <a:p>
            <a:r>
              <a:rPr lang="en-GB" sz="1400" i="1" dirty="0"/>
              <a:t>CSF3R</a:t>
            </a:r>
          </a:p>
          <a:p>
            <a:r>
              <a:rPr lang="en-GB" sz="1400" i="1" dirty="0" smtClean="0"/>
              <a:t>ETV6</a:t>
            </a:r>
            <a:endParaRPr lang="en-GB" sz="1400" i="1" dirty="0"/>
          </a:p>
          <a:p>
            <a:r>
              <a:rPr lang="en-GB" sz="1400" i="1" dirty="0" smtClean="0"/>
              <a:t>FBXW7</a:t>
            </a:r>
            <a:endParaRPr lang="en-GB" sz="1400" i="1" dirty="0"/>
          </a:p>
          <a:p>
            <a:r>
              <a:rPr lang="en-GB" sz="1400" i="1" dirty="0" smtClean="0"/>
              <a:t>GATA2 </a:t>
            </a:r>
          </a:p>
          <a:p>
            <a:pPr>
              <a:spcBef>
                <a:spcPct val="0"/>
              </a:spcBef>
            </a:pPr>
            <a:r>
              <a:rPr lang="de-DE" altLang="en-US" sz="1400" i="1" dirty="0" smtClean="0">
                <a:cs typeface="Arial" pitchFamily="34" charset="0"/>
              </a:rPr>
              <a:t>GNAS</a:t>
            </a:r>
          </a:p>
          <a:p>
            <a:pPr>
              <a:spcBef>
                <a:spcPct val="0"/>
              </a:spcBef>
            </a:pPr>
            <a:r>
              <a:rPr lang="de-DE" altLang="en-US" sz="1400" i="1" dirty="0" smtClean="0">
                <a:cs typeface="Arial" pitchFamily="34" charset="0"/>
              </a:rPr>
              <a:t>KDM6A</a:t>
            </a:r>
          </a:p>
          <a:p>
            <a:pPr>
              <a:spcBef>
                <a:spcPct val="0"/>
              </a:spcBef>
            </a:pPr>
            <a:r>
              <a:rPr lang="de-DE" altLang="en-US" sz="1400" i="1" dirty="0" smtClean="0">
                <a:cs typeface="Arial" pitchFamily="34" charset="0"/>
              </a:rPr>
              <a:t>KRAS</a:t>
            </a:r>
            <a:endParaRPr lang="de-DE" altLang="en-US" sz="1400" i="1" dirty="0">
              <a:cs typeface="Arial" pitchFamily="34" charset="0"/>
            </a:endParaRPr>
          </a:p>
          <a:p>
            <a:pPr>
              <a:spcBef>
                <a:spcPct val="0"/>
              </a:spcBef>
            </a:pPr>
            <a:r>
              <a:rPr lang="de-DE" altLang="en-US" sz="1400" i="1" dirty="0">
                <a:cs typeface="Arial" pitchFamily="34" charset="0"/>
              </a:rPr>
              <a:t>MAP2K1</a:t>
            </a:r>
          </a:p>
          <a:p>
            <a:pPr>
              <a:spcBef>
                <a:spcPct val="0"/>
              </a:spcBef>
            </a:pPr>
            <a:r>
              <a:rPr lang="de-DE" altLang="en-US" sz="1400" i="1" dirty="0">
                <a:cs typeface="Arial" pitchFamily="34" charset="0"/>
              </a:rPr>
              <a:t>MLL</a:t>
            </a:r>
          </a:p>
          <a:p>
            <a:pPr>
              <a:spcBef>
                <a:spcPct val="0"/>
              </a:spcBef>
            </a:pPr>
            <a:r>
              <a:rPr lang="de-DE" altLang="en-US" sz="1400" i="1" dirty="0" smtClean="0">
                <a:cs typeface="Arial" pitchFamily="34" charset="0"/>
              </a:rPr>
              <a:t>PTPN11</a:t>
            </a:r>
            <a:endParaRPr lang="de-DE" altLang="en-US" sz="1400" i="1" dirty="0">
              <a:cs typeface="Arial" pitchFamily="34" charset="0"/>
            </a:endParaRPr>
          </a:p>
          <a:p>
            <a:pPr>
              <a:spcBef>
                <a:spcPct val="0"/>
              </a:spcBef>
            </a:pPr>
            <a:r>
              <a:rPr lang="de-DE" altLang="en-US" sz="1400" i="1" dirty="0">
                <a:cs typeface="Arial" pitchFamily="34" charset="0"/>
              </a:rPr>
              <a:t>RAD21</a:t>
            </a:r>
          </a:p>
          <a:p>
            <a:pPr>
              <a:spcBef>
                <a:spcPct val="0"/>
              </a:spcBef>
            </a:pPr>
            <a:r>
              <a:rPr lang="de-DE" altLang="en-US" sz="1400" i="1" dirty="0">
                <a:cs typeface="Arial" pitchFamily="34" charset="0"/>
              </a:rPr>
              <a:t>RHOA</a:t>
            </a:r>
          </a:p>
          <a:p>
            <a:pPr>
              <a:spcBef>
                <a:spcPct val="0"/>
              </a:spcBef>
            </a:pPr>
            <a:r>
              <a:rPr lang="de-DE" altLang="en-US" sz="1400" i="1" dirty="0">
                <a:cs typeface="Arial" pitchFamily="34" charset="0"/>
              </a:rPr>
              <a:t>RUNX1</a:t>
            </a:r>
          </a:p>
          <a:p>
            <a:pPr>
              <a:spcBef>
                <a:spcPct val="0"/>
              </a:spcBef>
            </a:pPr>
            <a:r>
              <a:rPr lang="de-DE" altLang="en-US" sz="1400" i="1" dirty="0">
                <a:cs typeface="Arial" pitchFamily="34" charset="0"/>
              </a:rPr>
              <a:t>SETBP1</a:t>
            </a:r>
          </a:p>
          <a:p>
            <a:pPr>
              <a:spcBef>
                <a:spcPct val="0"/>
              </a:spcBef>
            </a:pPr>
            <a:r>
              <a:rPr lang="de-DE" altLang="en-US" sz="1400" i="1" dirty="0" smtClean="0">
                <a:cs typeface="Arial" pitchFamily="34" charset="0"/>
              </a:rPr>
              <a:t>SMC1A</a:t>
            </a:r>
            <a:endParaRPr lang="de-DE" altLang="en-US" sz="1400" i="1" dirty="0">
              <a:cs typeface="Arial" pitchFamily="34" charset="0"/>
            </a:endParaRPr>
          </a:p>
          <a:p>
            <a:pPr>
              <a:spcBef>
                <a:spcPct val="0"/>
              </a:spcBef>
            </a:pPr>
            <a:r>
              <a:rPr lang="de-DE" altLang="en-US" sz="1400" i="1" dirty="0">
                <a:cs typeface="Arial" pitchFamily="34" charset="0"/>
              </a:rPr>
              <a:t>SMC3</a:t>
            </a:r>
          </a:p>
          <a:p>
            <a:pPr>
              <a:spcBef>
                <a:spcPct val="0"/>
              </a:spcBef>
            </a:pPr>
            <a:r>
              <a:rPr lang="de-DE" altLang="en-US" sz="1400" i="1" dirty="0">
                <a:cs typeface="Arial" pitchFamily="34" charset="0"/>
              </a:rPr>
              <a:t>SRSF2</a:t>
            </a:r>
          </a:p>
          <a:p>
            <a:pPr>
              <a:spcBef>
                <a:spcPct val="0"/>
              </a:spcBef>
            </a:pPr>
            <a:r>
              <a:rPr lang="de-DE" altLang="en-US" sz="1400" i="1" dirty="0" smtClean="0">
                <a:cs typeface="Arial" pitchFamily="34" charset="0"/>
              </a:rPr>
              <a:t>U2AF1</a:t>
            </a:r>
            <a:endParaRPr lang="de-DE" altLang="en-US" sz="1400" i="1" dirty="0">
              <a:cs typeface="Arial" pitchFamily="34" charset="0"/>
            </a:endParaRPr>
          </a:p>
          <a:p>
            <a:pPr>
              <a:spcBef>
                <a:spcPct val="0"/>
              </a:spcBef>
            </a:pPr>
            <a:r>
              <a:rPr lang="de-DE" altLang="en-US" sz="1400" i="1" dirty="0" smtClean="0">
                <a:cs typeface="Arial" pitchFamily="34" charset="0"/>
              </a:rPr>
              <a:t>XPO1</a:t>
            </a:r>
            <a:endParaRPr lang="de-DE" altLang="en-US" sz="1400" i="1" dirty="0">
              <a:cs typeface="Arial" pitchFamily="34" charset="0"/>
            </a:endParaRPr>
          </a:p>
          <a:p>
            <a:pPr>
              <a:spcBef>
                <a:spcPct val="0"/>
              </a:spcBef>
            </a:pPr>
            <a:r>
              <a:rPr lang="de-DE" altLang="en-US" sz="1400" i="1" dirty="0" smtClean="0">
                <a:cs typeface="Arial" pitchFamily="34" charset="0"/>
              </a:rPr>
              <a:t>ZRSR2</a:t>
            </a:r>
            <a:endParaRPr lang="en-GB" sz="1400" i="1" dirty="0"/>
          </a:p>
        </p:txBody>
      </p:sp>
    </p:spTree>
    <p:extLst>
      <p:ext uri="{BB962C8B-B14F-4D97-AF65-F5344CB8AC3E}">
        <p14:creationId xmlns:p14="http://schemas.microsoft.com/office/powerpoint/2010/main" val="18118631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9715"/>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200"/>
                                  </p:stCondLst>
                                  <p:childTnLst>
                                    <p:set>
                                      <p:cBhvr>
                                        <p:cTn id="9" dur="1" fill="hold">
                                          <p:stCondLst>
                                            <p:cond delay="0"/>
                                          </p:stCondLst>
                                        </p:cTn>
                                        <p:tgtEl>
                                          <p:spTgt spid="369703"/>
                                        </p:tgtEl>
                                        <p:attrNameLst>
                                          <p:attrName>style.visibility</p:attrName>
                                        </p:attrNameLst>
                                      </p:cBhvr>
                                      <p:to>
                                        <p:strVal val="visible"/>
                                      </p:to>
                                    </p:set>
                                  </p:childTnLst>
                                </p:cTn>
                              </p:par>
                            </p:childTnLst>
                          </p:cTn>
                        </p:par>
                        <p:par>
                          <p:cTn id="10" fill="hold" nodeType="afterGroup">
                            <p:stCondLst>
                              <p:cond delay="200"/>
                            </p:stCondLst>
                            <p:childTnLst>
                              <p:par>
                                <p:cTn id="11" presetID="1" presetClass="entr" presetSubtype="0" fill="hold" grpId="0" nodeType="afterEffect">
                                  <p:stCondLst>
                                    <p:cond delay="200"/>
                                  </p:stCondLst>
                                  <p:childTnLst>
                                    <p:set>
                                      <p:cBhvr>
                                        <p:cTn id="12" dur="1" fill="hold">
                                          <p:stCondLst>
                                            <p:cond delay="0"/>
                                          </p:stCondLst>
                                        </p:cTn>
                                        <p:tgtEl>
                                          <p:spTgt spid="369702"/>
                                        </p:tgtEl>
                                        <p:attrNameLst>
                                          <p:attrName>style.visibility</p:attrName>
                                        </p:attrNameLst>
                                      </p:cBhvr>
                                      <p:to>
                                        <p:strVal val="visible"/>
                                      </p:to>
                                    </p:set>
                                  </p:childTnLst>
                                </p:cTn>
                              </p:par>
                            </p:childTnLst>
                          </p:cTn>
                        </p:par>
                        <p:par>
                          <p:cTn id="13" fill="hold" nodeType="afterGroup">
                            <p:stCondLst>
                              <p:cond delay="400"/>
                            </p:stCondLst>
                            <p:childTnLst>
                              <p:par>
                                <p:cTn id="14" presetID="1" presetClass="entr" presetSubtype="0" fill="hold" grpId="0" nodeType="afterEffect">
                                  <p:stCondLst>
                                    <p:cond delay="200"/>
                                  </p:stCondLst>
                                  <p:childTnLst>
                                    <p:set>
                                      <p:cBhvr>
                                        <p:cTn id="15" dur="1" fill="hold">
                                          <p:stCondLst>
                                            <p:cond delay="0"/>
                                          </p:stCondLst>
                                        </p:cTn>
                                        <p:tgtEl>
                                          <p:spTgt spid="369698"/>
                                        </p:tgtEl>
                                        <p:attrNameLst>
                                          <p:attrName>style.visibility</p:attrName>
                                        </p:attrNameLst>
                                      </p:cBhvr>
                                      <p:to>
                                        <p:strVal val="visible"/>
                                      </p:to>
                                    </p:set>
                                  </p:childTnLst>
                                </p:cTn>
                              </p:par>
                            </p:childTnLst>
                          </p:cTn>
                        </p:par>
                        <p:par>
                          <p:cTn id="16" fill="hold" nodeType="afterGroup">
                            <p:stCondLst>
                              <p:cond delay="600"/>
                            </p:stCondLst>
                            <p:childTnLst>
                              <p:par>
                                <p:cTn id="17" presetID="1" presetClass="entr" presetSubtype="0" fill="hold" grpId="0" nodeType="afterEffect">
                                  <p:stCondLst>
                                    <p:cond delay="200"/>
                                  </p:stCondLst>
                                  <p:childTnLst>
                                    <p:set>
                                      <p:cBhvr>
                                        <p:cTn id="18" dur="1" fill="hold">
                                          <p:stCondLst>
                                            <p:cond delay="0"/>
                                          </p:stCondLst>
                                        </p:cTn>
                                        <p:tgtEl>
                                          <p:spTgt spid="369701"/>
                                        </p:tgtEl>
                                        <p:attrNameLst>
                                          <p:attrName>style.visibility</p:attrName>
                                        </p:attrNameLst>
                                      </p:cBhvr>
                                      <p:to>
                                        <p:strVal val="visible"/>
                                      </p:to>
                                    </p:set>
                                  </p:childTnLst>
                                </p:cTn>
                              </p:par>
                            </p:childTnLst>
                          </p:cTn>
                        </p:par>
                        <p:par>
                          <p:cTn id="19" fill="hold" nodeType="afterGroup">
                            <p:stCondLst>
                              <p:cond delay="800"/>
                            </p:stCondLst>
                            <p:childTnLst>
                              <p:par>
                                <p:cTn id="20" presetID="1" presetClass="entr" presetSubtype="0" fill="hold" grpId="0" nodeType="afterEffect">
                                  <p:stCondLst>
                                    <p:cond delay="200"/>
                                  </p:stCondLst>
                                  <p:childTnLst>
                                    <p:set>
                                      <p:cBhvr>
                                        <p:cTn id="21" dur="1" fill="hold">
                                          <p:stCondLst>
                                            <p:cond delay="0"/>
                                          </p:stCondLst>
                                        </p:cTn>
                                        <p:tgtEl>
                                          <p:spTgt spid="369700"/>
                                        </p:tgtEl>
                                        <p:attrNameLst>
                                          <p:attrName>style.visibility</p:attrName>
                                        </p:attrNameLst>
                                      </p:cBhvr>
                                      <p:to>
                                        <p:strVal val="visible"/>
                                      </p:to>
                                    </p:set>
                                  </p:childTnLst>
                                </p:cTn>
                              </p:par>
                            </p:childTnLst>
                          </p:cTn>
                        </p:par>
                        <p:par>
                          <p:cTn id="22" fill="hold" nodeType="afterGroup">
                            <p:stCondLst>
                              <p:cond delay="1000"/>
                            </p:stCondLst>
                            <p:childTnLst>
                              <p:par>
                                <p:cTn id="23" presetID="1" presetClass="entr" presetSubtype="0" fill="hold" grpId="0" nodeType="afterEffect">
                                  <p:stCondLst>
                                    <p:cond delay="200"/>
                                  </p:stCondLst>
                                  <p:childTnLst>
                                    <p:set>
                                      <p:cBhvr>
                                        <p:cTn id="24" dur="1" fill="hold">
                                          <p:stCondLst>
                                            <p:cond delay="0"/>
                                          </p:stCondLst>
                                        </p:cTn>
                                        <p:tgtEl>
                                          <p:spTgt spid="369704"/>
                                        </p:tgtEl>
                                        <p:attrNameLst>
                                          <p:attrName>style.visibility</p:attrName>
                                        </p:attrNameLst>
                                      </p:cBhvr>
                                      <p:to>
                                        <p:strVal val="visible"/>
                                      </p:to>
                                    </p:set>
                                  </p:childTnLst>
                                </p:cTn>
                              </p:par>
                            </p:childTnLst>
                          </p:cTn>
                        </p:par>
                        <p:par>
                          <p:cTn id="25" fill="hold" nodeType="afterGroup">
                            <p:stCondLst>
                              <p:cond delay="1200"/>
                            </p:stCondLst>
                            <p:childTnLst>
                              <p:par>
                                <p:cTn id="26" presetID="1" presetClass="entr" presetSubtype="0" fill="hold" grpId="0" nodeType="afterEffect">
                                  <p:stCondLst>
                                    <p:cond delay="200"/>
                                  </p:stCondLst>
                                  <p:childTnLst>
                                    <p:set>
                                      <p:cBhvr>
                                        <p:cTn id="27" dur="1" fill="hold">
                                          <p:stCondLst>
                                            <p:cond delay="0"/>
                                          </p:stCondLst>
                                        </p:cTn>
                                        <p:tgtEl>
                                          <p:spTgt spid="369705"/>
                                        </p:tgtEl>
                                        <p:attrNameLst>
                                          <p:attrName>style.visibility</p:attrName>
                                        </p:attrNameLst>
                                      </p:cBhvr>
                                      <p:to>
                                        <p:strVal val="visible"/>
                                      </p:to>
                                    </p:set>
                                  </p:childTnLst>
                                </p:cTn>
                              </p:par>
                            </p:childTnLst>
                          </p:cTn>
                        </p:par>
                        <p:par>
                          <p:cTn id="28" fill="hold" nodeType="afterGroup">
                            <p:stCondLst>
                              <p:cond delay="1400"/>
                            </p:stCondLst>
                            <p:childTnLst>
                              <p:par>
                                <p:cTn id="29" presetID="1" presetClass="entr" presetSubtype="0" fill="hold" grpId="0" nodeType="afterEffect">
                                  <p:stCondLst>
                                    <p:cond delay="200"/>
                                  </p:stCondLst>
                                  <p:childTnLst>
                                    <p:set>
                                      <p:cBhvr>
                                        <p:cTn id="30" dur="1" fill="hold">
                                          <p:stCondLst>
                                            <p:cond delay="0"/>
                                          </p:stCondLst>
                                        </p:cTn>
                                        <p:tgtEl>
                                          <p:spTgt spid="369699"/>
                                        </p:tgtEl>
                                        <p:attrNameLst>
                                          <p:attrName>style.visibility</p:attrName>
                                        </p:attrNameLst>
                                      </p:cBhvr>
                                      <p:to>
                                        <p:strVal val="visible"/>
                                      </p:to>
                                    </p:set>
                                  </p:childTnLst>
                                </p:cTn>
                              </p:par>
                            </p:childTnLst>
                          </p:cTn>
                        </p:par>
                        <p:par>
                          <p:cTn id="31" fill="hold" nodeType="afterGroup">
                            <p:stCondLst>
                              <p:cond delay="1600"/>
                            </p:stCondLst>
                            <p:childTnLst>
                              <p:par>
                                <p:cTn id="32" presetID="1" presetClass="entr" presetSubtype="0" fill="hold" grpId="0" nodeType="afterEffect">
                                  <p:stCondLst>
                                    <p:cond delay="200"/>
                                  </p:stCondLst>
                                  <p:childTnLst>
                                    <p:set>
                                      <p:cBhvr>
                                        <p:cTn id="33" dur="1" fill="hold">
                                          <p:stCondLst>
                                            <p:cond delay="0"/>
                                          </p:stCondLst>
                                        </p:cTn>
                                        <p:tgtEl>
                                          <p:spTgt spid="369706"/>
                                        </p:tgtEl>
                                        <p:attrNameLst>
                                          <p:attrName>style.visibility</p:attrName>
                                        </p:attrNameLst>
                                      </p:cBhvr>
                                      <p:to>
                                        <p:strVal val="visible"/>
                                      </p:to>
                                    </p:set>
                                  </p:childTnLst>
                                </p:cTn>
                              </p:par>
                            </p:childTnLst>
                          </p:cTn>
                        </p:par>
                        <p:par>
                          <p:cTn id="34" fill="hold" nodeType="afterGroup">
                            <p:stCondLst>
                              <p:cond delay="1800"/>
                            </p:stCondLst>
                            <p:childTnLst>
                              <p:par>
                                <p:cTn id="35" presetID="1" presetClass="entr" presetSubtype="0" fill="hold" grpId="0" nodeType="afterEffect">
                                  <p:stCondLst>
                                    <p:cond delay="200"/>
                                  </p:stCondLst>
                                  <p:childTnLst>
                                    <p:set>
                                      <p:cBhvr>
                                        <p:cTn id="36" dur="1" fill="hold">
                                          <p:stCondLst>
                                            <p:cond delay="0"/>
                                          </p:stCondLst>
                                        </p:cTn>
                                        <p:tgtEl>
                                          <p:spTgt spid="369707"/>
                                        </p:tgtEl>
                                        <p:attrNameLst>
                                          <p:attrName>style.visibility</p:attrName>
                                        </p:attrNameLst>
                                      </p:cBhvr>
                                      <p:to>
                                        <p:strVal val="visible"/>
                                      </p:to>
                                    </p:set>
                                  </p:childTnLst>
                                </p:cTn>
                              </p:par>
                            </p:childTnLst>
                          </p:cTn>
                        </p:par>
                        <p:par>
                          <p:cTn id="37" fill="hold" nodeType="afterGroup">
                            <p:stCondLst>
                              <p:cond delay="2000"/>
                            </p:stCondLst>
                            <p:childTnLst>
                              <p:par>
                                <p:cTn id="38" presetID="1" presetClass="entr" presetSubtype="0" fill="hold" grpId="0" nodeType="afterEffect">
                                  <p:stCondLst>
                                    <p:cond delay="200"/>
                                  </p:stCondLst>
                                  <p:childTnLst>
                                    <p:set>
                                      <p:cBhvr>
                                        <p:cTn id="39" dur="1" fill="hold">
                                          <p:stCondLst>
                                            <p:cond delay="0"/>
                                          </p:stCondLst>
                                        </p:cTn>
                                        <p:tgtEl>
                                          <p:spTgt spid="369708"/>
                                        </p:tgtEl>
                                        <p:attrNameLst>
                                          <p:attrName>style.visibility</p:attrName>
                                        </p:attrNameLst>
                                      </p:cBhvr>
                                      <p:to>
                                        <p:strVal val="visible"/>
                                      </p:to>
                                    </p:set>
                                  </p:childTnLst>
                                </p:cTn>
                              </p:par>
                            </p:childTnLst>
                          </p:cTn>
                        </p:par>
                        <p:par>
                          <p:cTn id="40" fill="hold" nodeType="afterGroup">
                            <p:stCondLst>
                              <p:cond delay="2200"/>
                            </p:stCondLst>
                            <p:childTnLst>
                              <p:par>
                                <p:cTn id="41" presetID="1" presetClass="entr" presetSubtype="0" fill="hold" grpId="0" nodeType="afterEffect">
                                  <p:stCondLst>
                                    <p:cond delay="200"/>
                                  </p:stCondLst>
                                  <p:childTnLst>
                                    <p:set>
                                      <p:cBhvr>
                                        <p:cTn id="42" dur="1" fill="hold">
                                          <p:stCondLst>
                                            <p:cond delay="0"/>
                                          </p:stCondLst>
                                        </p:cTn>
                                        <p:tgtEl>
                                          <p:spTgt spid="369713"/>
                                        </p:tgtEl>
                                        <p:attrNameLst>
                                          <p:attrName>style.visibility</p:attrName>
                                        </p:attrNameLst>
                                      </p:cBhvr>
                                      <p:to>
                                        <p:strVal val="visible"/>
                                      </p:to>
                                    </p:set>
                                  </p:childTnLst>
                                </p:cTn>
                              </p:par>
                            </p:childTnLst>
                          </p:cTn>
                        </p:par>
                        <p:par>
                          <p:cTn id="43" fill="hold">
                            <p:stCondLst>
                              <p:cond delay="2400"/>
                            </p:stCondLst>
                            <p:childTnLst>
                              <p:par>
                                <p:cTn id="44" presetID="22" presetClass="entr" presetSubtype="8" fill="hold" grpId="0" nodeType="after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wipe(left)">
                                      <p:cBhvr>
                                        <p:cTn id="46" dur="500"/>
                                        <p:tgtEl>
                                          <p:spTgt spid="2"/>
                                        </p:tgtEl>
                                      </p:cBhvr>
                                    </p:animEffect>
                                  </p:childTnLst>
                                </p:cTn>
                              </p:par>
                            </p:childTnLst>
                          </p:cTn>
                        </p:par>
                        <p:par>
                          <p:cTn id="47" fill="hold">
                            <p:stCondLst>
                              <p:cond delay="2900"/>
                            </p:stCondLst>
                            <p:childTnLst>
                              <p:par>
                                <p:cTn id="48" presetID="1" presetClass="entr" presetSubtype="0" fill="hold" grpId="0" nodeType="afterEffect">
                                  <p:stCondLst>
                                    <p:cond delay="200"/>
                                  </p:stCondLst>
                                  <p:childTnLst>
                                    <p:set>
                                      <p:cBhvr>
                                        <p:cTn id="49" dur="1" fill="hold">
                                          <p:stCondLst>
                                            <p:cond delay="0"/>
                                          </p:stCondLst>
                                        </p:cTn>
                                        <p:tgtEl>
                                          <p:spTgt spid="369709"/>
                                        </p:tgtEl>
                                        <p:attrNameLst>
                                          <p:attrName>style.visibility</p:attrName>
                                        </p:attrNameLst>
                                      </p:cBhvr>
                                      <p:to>
                                        <p:strVal val="visible"/>
                                      </p:to>
                                    </p:set>
                                  </p:childTnLst>
                                </p:cTn>
                              </p:par>
                            </p:childTnLst>
                          </p:cTn>
                        </p:par>
                        <p:par>
                          <p:cTn id="50" fill="hold">
                            <p:stCondLst>
                              <p:cond delay="3100"/>
                            </p:stCondLst>
                            <p:childTnLst>
                              <p:par>
                                <p:cTn id="51" presetID="1" presetClass="entr" presetSubtype="0" fill="hold" grpId="0" nodeType="afterEffect">
                                  <p:stCondLst>
                                    <p:cond delay="200"/>
                                  </p:stCondLst>
                                  <p:childTnLst>
                                    <p:set>
                                      <p:cBhvr>
                                        <p:cTn id="52" dur="1" fill="hold">
                                          <p:stCondLst>
                                            <p:cond delay="0"/>
                                          </p:stCondLst>
                                        </p:cTn>
                                        <p:tgtEl>
                                          <p:spTgt spid="369711"/>
                                        </p:tgtEl>
                                        <p:attrNameLst>
                                          <p:attrName>style.visibility</p:attrName>
                                        </p:attrNameLst>
                                      </p:cBhvr>
                                      <p:to>
                                        <p:strVal val="visible"/>
                                      </p:to>
                                    </p:set>
                                  </p:childTnLst>
                                </p:cTn>
                              </p:par>
                            </p:childTnLst>
                          </p:cTn>
                        </p:par>
                        <p:par>
                          <p:cTn id="53" fill="hold">
                            <p:stCondLst>
                              <p:cond delay="3300"/>
                            </p:stCondLst>
                            <p:childTnLst>
                              <p:par>
                                <p:cTn id="54" presetID="1" presetClass="entr" presetSubtype="0" fill="hold" grpId="0" nodeType="afterEffect">
                                  <p:stCondLst>
                                    <p:cond delay="200"/>
                                  </p:stCondLst>
                                  <p:childTnLst>
                                    <p:set>
                                      <p:cBhvr>
                                        <p:cTn id="55" dur="1" fill="hold">
                                          <p:stCondLst>
                                            <p:cond delay="0"/>
                                          </p:stCondLst>
                                        </p:cTn>
                                        <p:tgtEl>
                                          <p:spTgt spid="369710"/>
                                        </p:tgtEl>
                                        <p:attrNameLst>
                                          <p:attrName>style.visibility</p:attrName>
                                        </p:attrNameLst>
                                      </p:cBhvr>
                                      <p:to>
                                        <p:strVal val="visible"/>
                                      </p:to>
                                    </p:set>
                                  </p:childTnLst>
                                </p:cTn>
                              </p:par>
                            </p:childTnLst>
                          </p:cTn>
                        </p:par>
                        <p:par>
                          <p:cTn id="56" fill="hold">
                            <p:stCondLst>
                              <p:cond delay="3500"/>
                            </p:stCondLst>
                            <p:childTnLst>
                              <p:par>
                                <p:cTn id="57" presetID="1" presetClass="entr" presetSubtype="0" fill="hold" grpId="0" nodeType="afterEffect">
                                  <p:stCondLst>
                                    <p:cond delay="200"/>
                                  </p:stCondLst>
                                  <p:childTnLst>
                                    <p:set>
                                      <p:cBhvr>
                                        <p:cTn id="58" dur="1" fill="hold">
                                          <p:stCondLst>
                                            <p:cond delay="0"/>
                                          </p:stCondLst>
                                        </p:cTn>
                                        <p:tgtEl>
                                          <p:spTgt spid="369712"/>
                                        </p:tgtEl>
                                        <p:attrNameLst>
                                          <p:attrName>style.visibility</p:attrName>
                                        </p:attrNameLst>
                                      </p:cBhvr>
                                      <p:to>
                                        <p:strVal val="visible"/>
                                      </p:to>
                                    </p:set>
                                  </p:childTnLst>
                                </p:cTn>
                              </p:par>
                            </p:childTnLst>
                          </p:cTn>
                        </p:par>
                        <p:par>
                          <p:cTn id="59" fill="hold">
                            <p:stCondLst>
                              <p:cond delay="3700"/>
                            </p:stCondLst>
                            <p:childTnLst>
                              <p:par>
                                <p:cTn id="60" presetID="1" presetClass="entr" presetSubtype="0" fill="hold" grpId="0" nodeType="afterEffect">
                                  <p:stCondLst>
                                    <p:cond delay="200"/>
                                  </p:stCondLst>
                                  <p:childTnLst>
                                    <p:set>
                                      <p:cBhvr>
                                        <p:cTn id="61" dur="1" fill="hold">
                                          <p:stCondLst>
                                            <p:cond delay="0"/>
                                          </p:stCondLst>
                                        </p:cTn>
                                        <p:tgtEl>
                                          <p:spTgt spid="369719"/>
                                        </p:tgtEl>
                                        <p:attrNameLst>
                                          <p:attrName>style.visibility</p:attrName>
                                        </p:attrNameLst>
                                      </p:cBhvr>
                                      <p:to>
                                        <p:strVal val="visible"/>
                                      </p:to>
                                    </p:set>
                                  </p:childTnLst>
                                </p:cTn>
                              </p:par>
                            </p:childTnLst>
                          </p:cTn>
                        </p:par>
                        <p:par>
                          <p:cTn id="62" fill="hold">
                            <p:stCondLst>
                              <p:cond delay="3900"/>
                            </p:stCondLst>
                            <p:childTnLst>
                              <p:par>
                                <p:cTn id="63" presetID="1" presetClass="entr" presetSubtype="0" fill="hold" grpId="0" nodeType="afterEffect">
                                  <p:stCondLst>
                                    <p:cond delay="200"/>
                                  </p:stCondLst>
                                  <p:childTnLst>
                                    <p:set>
                                      <p:cBhvr>
                                        <p:cTn id="64" dur="1" fill="hold">
                                          <p:stCondLst>
                                            <p:cond delay="0"/>
                                          </p:stCondLst>
                                        </p:cTn>
                                        <p:tgtEl>
                                          <p:spTgt spid="369718"/>
                                        </p:tgtEl>
                                        <p:attrNameLst>
                                          <p:attrName>style.visibility</p:attrName>
                                        </p:attrNameLst>
                                      </p:cBhvr>
                                      <p:to>
                                        <p:strVal val="visible"/>
                                      </p:to>
                                    </p:set>
                                  </p:childTnLst>
                                </p:cTn>
                              </p:par>
                            </p:childTnLst>
                          </p:cTn>
                        </p:par>
                        <p:par>
                          <p:cTn id="65" fill="hold">
                            <p:stCondLst>
                              <p:cond delay="4100"/>
                            </p:stCondLst>
                            <p:childTnLst>
                              <p:par>
                                <p:cTn id="66" presetID="1" presetClass="entr" presetSubtype="0" fill="hold" grpId="0" nodeType="afterEffect">
                                  <p:stCondLst>
                                    <p:cond delay="200"/>
                                  </p:stCondLst>
                                  <p:childTnLst>
                                    <p:set>
                                      <p:cBhvr>
                                        <p:cTn id="67" dur="1" fill="hold">
                                          <p:stCondLst>
                                            <p:cond delay="0"/>
                                          </p:stCondLst>
                                        </p:cTn>
                                        <p:tgtEl>
                                          <p:spTgt spid="62"/>
                                        </p:tgtEl>
                                        <p:attrNameLst>
                                          <p:attrName>style.visibility</p:attrName>
                                        </p:attrNameLst>
                                      </p:cBhvr>
                                      <p:to>
                                        <p:strVal val="visible"/>
                                      </p:to>
                                    </p:set>
                                  </p:childTnLst>
                                </p:cTn>
                              </p:par>
                            </p:childTnLst>
                          </p:cTn>
                        </p:par>
                        <p:par>
                          <p:cTn id="68" fill="hold">
                            <p:stCondLst>
                              <p:cond delay="4300"/>
                            </p:stCondLst>
                            <p:childTnLst>
                              <p:par>
                                <p:cTn id="69" presetID="1" presetClass="entr" presetSubtype="0" fill="hold" grpId="0" nodeType="afterEffect">
                                  <p:stCondLst>
                                    <p:cond delay="200"/>
                                  </p:stCondLst>
                                  <p:childTnLst>
                                    <p:set>
                                      <p:cBhvr>
                                        <p:cTn id="70" dur="1" fill="hold">
                                          <p:stCondLst>
                                            <p:cond delay="0"/>
                                          </p:stCondLst>
                                        </p:cTn>
                                        <p:tgtEl>
                                          <p:spTgt spid="63"/>
                                        </p:tgtEl>
                                        <p:attrNameLst>
                                          <p:attrName>style.visibility</p:attrName>
                                        </p:attrNameLst>
                                      </p:cBhvr>
                                      <p:to>
                                        <p:strVal val="visible"/>
                                      </p:to>
                                    </p:set>
                                  </p:childTnLst>
                                </p:cTn>
                              </p:par>
                            </p:childTnLst>
                          </p:cTn>
                        </p:par>
                        <p:par>
                          <p:cTn id="71" fill="hold">
                            <p:stCondLst>
                              <p:cond delay="4500"/>
                            </p:stCondLst>
                            <p:childTnLst>
                              <p:par>
                                <p:cTn id="72" presetID="1" presetClass="entr" presetSubtype="0" fill="hold" grpId="0" nodeType="afterEffect">
                                  <p:stCondLst>
                                    <p:cond delay="200"/>
                                  </p:stCondLst>
                                  <p:childTnLst>
                                    <p:set>
                                      <p:cBhvr>
                                        <p:cTn id="73" dur="1" fill="hold">
                                          <p:stCondLst>
                                            <p:cond delay="0"/>
                                          </p:stCondLst>
                                        </p:cTn>
                                        <p:tgtEl>
                                          <p:spTgt spid="64"/>
                                        </p:tgtEl>
                                        <p:attrNameLst>
                                          <p:attrName>style.visibility</p:attrName>
                                        </p:attrNameLst>
                                      </p:cBhvr>
                                      <p:to>
                                        <p:strVal val="visible"/>
                                      </p:to>
                                    </p:set>
                                  </p:childTnLst>
                                </p:cTn>
                              </p:par>
                            </p:childTnLst>
                          </p:cTn>
                        </p:par>
                        <p:par>
                          <p:cTn id="74" fill="hold">
                            <p:stCondLst>
                              <p:cond delay="4700"/>
                            </p:stCondLst>
                            <p:childTnLst>
                              <p:par>
                                <p:cTn id="75" presetID="22" presetClass="entr" presetSubtype="1" fill="hold" grpId="0" nodeType="afterEffect">
                                  <p:stCondLst>
                                    <p:cond delay="1000"/>
                                  </p:stCondLst>
                                  <p:childTnLst>
                                    <p:set>
                                      <p:cBhvr>
                                        <p:cTn id="76" dur="1" fill="hold">
                                          <p:stCondLst>
                                            <p:cond delay="0"/>
                                          </p:stCondLst>
                                        </p:cTn>
                                        <p:tgtEl>
                                          <p:spTgt spid="3"/>
                                        </p:tgtEl>
                                        <p:attrNameLst>
                                          <p:attrName>style.visibility</p:attrName>
                                        </p:attrNameLst>
                                      </p:cBhvr>
                                      <p:to>
                                        <p:strVal val="visible"/>
                                      </p:to>
                                    </p:set>
                                    <p:animEffect transition="in" filter="wipe(up)">
                                      <p:cBhvr>
                                        <p:cTn id="7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698" grpId="0"/>
      <p:bldP spid="369699" grpId="0"/>
      <p:bldP spid="369700" grpId="0"/>
      <p:bldP spid="369701" grpId="0"/>
      <p:bldP spid="369702" grpId="0"/>
      <p:bldP spid="369703" grpId="0"/>
      <p:bldP spid="369704" grpId="0"/>
      <p:bldP spid="369705" grpId="0"/>
      <p:bldP spid="369706" grpId="0"/>
      <p:bldP spid="369707" grpId="0"/>
      <p:bldP spid="369708" grpId="0"/>
      <p:bldP spid="369709" grpId="0"/>
      <p:bldP spid="369710" grpId="0"/>
      <p:bldP spid="369711" grpId="0"/>
      <p:bldP spid="369712" grpId="0"/>
      <p:bldP spid="369713" grpId="0"/>
      <p:bldP spid="369715" grpId="0"/>
      <p:bldP spid="369718" grpId="0"/>
      <p:bldP spid="369719" grpId="0"/>
      <p:bldP spid="2" grpId="0" animBg="1"/>
      <p:bldP spid="62" grpId="0"/>
      <p:bldP spid="63" grpId="0"/>
      <p:bldP spid="64"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079" y="849299"/>
            <a:ext cx="7045920" cy="48936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 name="Oval 12"/>
          <p:cNvSpPr/>
          <p:nvPr/>
        </p:nvSpPr>
        <p:spPr>
          <a:xfrm>
            <a:off x="4552836" y="2418088"/>
            <a:ext cx="2636828" cy="1139553"/>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Oval 13"/>
          <p:cNvSpPr/>
          <p:nvPr/>
        </p:nvSpPr>
        <p:spPr>
          <a:xfrm>
            <a:off x="3572101" y="4980447"/>
            <a:ext cx="2636828" cy="1139553"/>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p:cNvSpPr txBox="1"/>
          <p:nvPr/>
        </p:nvSpPr>
        <p:spPr>
          <a:xfrm>
            <a:off x="1637051" y="6146180"/>
            <a:ext cx="1772350"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GB" sz="2400" dirty="0" smtClean="0"/>
              <a:t>Epigenetics</a:t>
            </a:r>
            <a:endParaRPr lang="en-GB" sz="2400" dirty="0"/>
          </a:p>
        </p:txBody>
      </p:sp>
    </p:spTree>
    <p:extLst>
      <p:ext uri="{BB962C8B-B14F-4D97-AF65-F5344CB8AC3E}">
        <p14:creationId xmlns:p14="http://schemas.microsoft.com/office/powerpoint/2010/main" val="238361880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4025" y="802888"/>
            <a:ext cx="8229600" cy="1694986"/>
          </a:xfrm>
        </p:spPr>
        <p:txBody>
          <a:bodyPr>
            <a:normAutofit/>
          </a:bodyPr>
          <a:lstStyle/>
          <a:p>
            <a:pPr marL="0" indent="0" algn="ctr">
              <a:spcBef>
                <a:spcPct val="0"/>
              </a:spcBef>
              <a:buNone/>
              <a:defRPr/>
            </a:pPr>
            <a:r>
              <a:rPr lang="en-GB" sz="2800" b="1" dirty="0">
                <a:latin typeface="Arial" pitchFamily="34" charset="0"/>
                <a:cs typeface="Arial" pitchFamily="34" charset="0"/>
              </a:rPr>
              <a:t>“Epigenetics is a layer of regulation over our genes that is key to how genes are turned on and off.” </a:t>
            </a:r>
          </a:p>
        </p:txBody>
      </p:sp>
      <p:pic>
        <p:nvPicPr>
          <p:cNvPr id="4098" name="Picture 2" descr="Epigenetic changes can make it hard or easy for chemicals in the cell to read DNA and translate it into proteins with crucial functions. In effect, these changes turn genes on or off without altering DN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97075" y="3049936"/>
            <a:ext cx="5143500" cy="3086100"/>
          </a:xfrm>
          <a:prstGeom prst="rect">
            <a:avLst/>
          </a:prstGeom>
          <a:noFill/>
          <a:extLst>
            <a:ext uri="{909E8E84-426E-40DD-AFC4-6F175D3DCCD1}">
              <a14:hiddenFill xmlns:a14="http://schemas.microsoft.com/office/drawing/2010/main">
                <a:solidFill>
                  <a:srgbClr val="FFFFFF"/>
                </a:solidFill>
              </a14:hiddenFill>
            </a:ext>
          </a:extLst>
        </p:spPr>
      </p:pic>
      <p:sp>
        <p:nvSpPr>
          <p:cNvPr id="4" name="Curved Down Arrow 3"/>
          <p:cNvSpPr/>
          <p:nvPr/>
        </p:nvSpPr>
        <p:spPr>
          <a:xfrm rot="20496347">
            <a:off x="3523785" y="3422650"/>
            <a:ext cx="1460810" cy="36876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Curved Down Arrow 5"/>
          <p:cNvSpPr/>
          <p:nvPr/>
        </p:nvSpPr>
        <p:spPr>
          <a:xfrm rot="20496347" flipH="1" flipV="1">
            <a:off x="3894174" y="5336941"/>
            <a:ext cx="1460810" cy="36876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4272406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par>
                          <p:cTn id="11" fill="hold">
                            <p:stCondLst>
                              <p:cond delay="500"/>
                            </p:stCondLst>
                            <p:childTnLst>
                              <p:par>
                                <p:cTn id="12" presetID="22" presetClass="entr" presetSubtype="2"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right)">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025" name="Picture 406"/>
          <p:cNvPicPr>
            <a:picLocks noChangeAspect="1" noChangeArrowheads="1"/>
          </p:cNvPicPr>
          <p:nvPr/>
        </p:nvPicPr>
        <p:blipFill>
          <a:blip r:embed="rId2">
            <a:extLst>
              <a:ext uri="{28A0092B-C50C-407E-A947-70E740481C1C}">
                <a14:useLocalDpi xmlns:a14="http://schemas.microsoft.com/office/drawing/2010/main" val="0"/>
              </a:ext>
            </a:extLst>
          </a:blip>
          <a:srcRect r="6395"/>
          <a:stretch>
            <a:fillRect/>
          </a:stretch>
        </p:blipFill>
        <p:spPr bwMode="auto">
          <a:xfrm>
            <a:off x="1696754" y="1307592"/>
            <a:ext cx="5964109" cy="406908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811872" y="250901"/>
            <a:ext cx="550580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dirty="0" smtClean="0">
                <a:ln>
                  <a:noFill/>
                </a:ln>
                <a:solidFill>
                  <a:srgbClr val="943634"/>
                </a:solidFill>
                <a:effectLst/>
                <a:latin typeface="Calibri" pitchFamily="34" charset="0"/>
                <a:ea typeface="Calibri" pitchFamily="34" charset="0"/>
                <a:cs typeface="Times New Roman" pitchFamily="18" charset="0"/>
              </a:rPr>
              <a:t>Common mutations in epigenetic readers, writers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dirty="0" smtClean="0">
                <a:ln>
                  <a:noFill/>
                </a:ln>
                <a:solidFill>
                  <a:srgbClr val="943634"/>
                </a:solidFill>
                <a:effectLst/>
                <a:latin typeface="Calibri" pitchFamily="34" charset="0"/>
                <a:ea typeface="Calibri" pitchFamily="34" charset="0"/>
                <a:cs typeface="Times New Roman" pitchFamily="18" charset="0"/>
              </a:rPr>
              <a:t>and erasers in haematological malignancies.  </a:t>
            </a:r>
            <a:endParaRPr kumimoji="0" lang="en-GB" altLang="en-US" sz="32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45168645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3329</TotalTime>
  <Words>1346</Words>
  <Application>Microsoft Office PowerPoint</Application>
  <PresentationFormat>On-screen Show (4:3)</PresentationFormat>
  <Paragraphs>341</Paragraphs>
  <Slides>34</Slides>
  <Notes>12</Notes>
  <HiddenSlides>1</HiddenSlides>
  <MMClips>2</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 Identifying novel epigenetically induced synthetic lethality therapeutic combinations for high risk MDS/AML </vt:lpstr>
      <vt:lpstr>NBM  MDS   AML</vt:lpstr>
      <vt:lpstr>Overall and Age-Specific  Relative Survival</vt:lpstr>
      <vt:lpstr>Novel therapies are needed for elderly AML / MDS</vt:lpstr>
      <vt:lpstr>Personalised medicine</vt:lpstr>
      <vt:lpstr>PowerPoint Presentation</vt:lpstr>
      <vt:lpstr>PowerPoint Presentation</vt:lpstr>
      <vt:lpstr>PowerPoint Presentation</vt:lpstr>
      <vt:lpstr>PowerPoint Presentation</vt:lpstr>
      <vt:lpstr>MDS – emergence as an epigenetic disease</vt:lpstr>
      <vt:lpstr>A need to identify rationally defined  epigenetic therapeutic combinations</vt:lpstr>
      <vt:lpstr>Phase I Epigenetic Priming Using Decitabine With Induction Chemotherapy in AML</vt:lpstr>
      <vt:lpstr>PowerPoint Presentation</vt:lpstr>
      <vt:lpstr>PowerPoint Presentation</vt:lpstr>
      <vt:lpstr>PowerPoint Presentation</vt:lpstr>
      <vt:lpstr>Integrated analysis of the molecular consequences of epigenetic therapies</vt:lpstr>
      <vt:lpstr>Vorinostat</vt:lpstr>
      <vt:lpstr>PowerPoint Presentation</vt:lpstr>
      <vt:lpstr>PowerPoint Presentation</vt:lpstr>
      <vt:lpstr>PowerPoint Presentation</vt:lpstr>
      <vt:lpstr>Targeting SHH </vt:lpstr>
      <vt:lpstr>Vorinostat up-regulates Sonic Hedgehog Homolog (SHH)</vt:lpstr>
      <vt:lpstr>PowerPoint Presentation</vt:lpstr>
      <vt:lpstr>Vorinostat + Hh combination: TRIAL DESIGN</vt:lpstr>
      <vt:lpstr>PowerPoint Presentation</vt:lpstr>
      <vt:lpstr>Identifying Protein-protein interactions</vt:lpstr>
      <vt:lpstr>PowerPoint Presentation</vt:lpstr>
      <vt:lpstr>PowerPoint Presentation</vt:lpstr>
      <vt:lpstr>AXL-GAS6 signalling</vt:lpstr>
      <vt:lpstr>Triple combination: Decitabine/Vorinostat/AXLi</vt:lpstr>
      <vt:lpstr>PowerPoint Presentation</vt:lpstr>
      <vt:lpstr>In vivo  </vt:lpstr>
      <vt:lpstr>Conclusion</vt:lpstr>
      <vt:lpstr>Thank you!</vt:lpstr>
    </vt:vector>
  </TitlesOfParts>
  <Company>Medicine, Dentistry and Biomedical Sciences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 Mills</dc:creator>
  <cp:lastModifiedBy>Ken</cp:lastModifiedBy>
  <cp:revision>68</cp:revision>
  <dcterms:created xsi:type="dcterms:W3CDTF">2015-08-20T09:08:03Z</dcterms:created>
  <dcterms:modified xsi:type="dcterms:W3CDTF">2015-10-30T11:14:04Z</dcterms:modified>
</cp:coreProperties>
</file>