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0080625" cy="7559675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40" y="-90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nl-N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nl-N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nl-N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E021339E-A594-448D-BCBE-2FEE8B07684A}" type="slidenum">
              <a:t>‹#›</a:t>
            </a:fld>
            <a:endParaRPr lang="nl-NL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84527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nl-NL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nl-N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nl-NL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nl-N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nl-NL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nl-N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nl-NL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nl-N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0A65D5D9-CC1D-4C6D-BC74-594CF1A4BA7E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056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nl-NL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 sz="2810"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5C2EF03-BEC1-4A9F-B140-FB97BCAE8741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7733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DF6135-7806-4BEF-9B38-4831093B1DA3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4430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7366115-86B9-4529-99F0-653F4441C6EE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54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D450DD-C0FC-4571-9D57-3F89541188B0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5106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531C83-82CB-4BC6-BD92-1E7B95AD36D4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3693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3EF60C9-154D-458D-B99E-646F39F7C2D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652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79613"/>
            <a:ext cx="4351338" cy="414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4463" y="1979613"/>
            <a:ext cx="4351337" cy="414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196A0A-7D20-4FA3-A32F-E64F6F402EF6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6828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5D13AC4-4FC6-453E-82A9-8BD00C9D8BD1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4529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F7FBB-B7D6-4367-9FBC-B67A5AAA7628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2079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A1E294-154F-4442-B2C4-5B2B9F8E199D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3522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FAB62E-A42E-483A-A969-16A9B43B8648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2684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EF191D-A7E6-4FB2-857D-F79FC378F72A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132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0C42131-7745-46A5-9B17-2A75C6A3F9FF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1598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AC209D1-2457-491D-A0F4-B2480711365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5074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181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181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F867697-FA11-4264-8FA8-BCE878D0661E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86005D1-1CBE-4B2C-A895-6CFDB1019FC0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2247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A195CE0-6A6D-4A4D-894A-F692A0E669F9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8232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8F2B00B-BA27-4C5A-988D-00DC4999BE03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3666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CC14B19-9FE0-4B20-93D3-16D10D51FC5B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7216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4ED4D9-4689-4043-9640-7DF0A5289DFF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5030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B82F35-3824-4AEC-863D-7652905320E2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067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9670EC9-C1FB-4B3A-9A8A-CE50725720D8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1732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nl-N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nl-NL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nl-NL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nl-NL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nl-N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l-N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l-N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l-N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l-N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nl-NL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nl-N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nl-NL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nl-N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nl-NL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nl-NL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845D64E7-992C-40ED-A5A0-87918F90BDFE}" type="slidenum"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nl-NL" sz="44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nl-NL" sz="32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nl-NL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0000" y="1980000"/>
            <a:ext cx="8855640" cy="414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12000" y="6563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nl-NL" sz="14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nl-NL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555360" y="6563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ctr" rtl="0" hangingPunct="0">
              <a:buNone/>
              <a:tabLst/>
              <a:defRPr lang="nl-NL" sz="14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nl-NL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335360" y="6563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nl-NL" sz="14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D902C39E-AF0C-45A1-9C32-8DA94BD4B630}" type="slidenum"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nl-NL" sz="4400" b="0" i="0" u="none" strike="noStrike">
          <a:ln>
            <a:noFill/>
          </a:ln>
          <a:solidFill>
            <a:srgbClr val="280099"/>
          </a:solidFill>
          <a:latin typeface="Albany" pitchFamily="18"/>
          <a:cs typeface="Tahoma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7"/>
        </a:spcAft>
        <a:tabLst/>
        <a:defRPr lang="nl-NL" sz="3200" b="0" i="0" u="none" strike="noStrike">
          <a:ln>
            <a:noFill/>
          </a:ln>
          <a:solidFill>
            <a:srgbClr val="000080"/>
          </a:solidFill>
          <a:latin typeface="Albany" pitchFamily="18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720000" y="1875960"/>
            <a:ext cx="8855640" cy="4348440"/>
          </a:xfrm>
        </p:spPr>
        <p:txBody>
          <a:bodyPr anchor="ctr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-216000" algn="ctr">
              <a:buNone/>
            </a:pPr>
            <a:r>
              <a:rPr lang="nl-NL" sz="3600">
                <a:solidFill>
                  <a:srgbClr val="280099"/>
                </a:solidFill>
              </a:rPr>
              <a:t>Socio-Cultural Construction of HIV/AIDS Stigma among African-migrant women in Lower Saxony, Germany.</a:t>
            </a:r>
          </a:p>
          <a:p>
            <a:pPr marL="0" lvl="0" indent="-216000" algn="ctr">
              <a:buNone/>
            </a:pPr>
            <a:endParaRPr lang="nl-NL" sz="3600">
              <a:solidFill>
                <a:srgbClr val="280099"/>
              </a:solidFill>
            </a:endParaRPr>
          </a:p>
          <a:p>
            <a:pPr marL="0" lvl="0" indent="-216000" algn="ctr">
              <a:buNone/>
            </a:pPr>
            <a:endParaRPr lang="nl-NL">
              <a:solidFill>
                <a:srgbClr val="280099"/>
              </a:solidFill>
            </a:endParaRPr>
          </a:p>
          <a:p>
            <a:pPr marL="0" lvl="0" indent="-216000" algn="ctr">
              <a:buNone/>
            </a:pPr>
            <a:endParaRPr lang="nl-NL">
              <a:solidFill>
                <a:srgbClr val="280099"/>
              </a:solidFill>
            </a:endParaRPr>
          </a:p>
          <a:p>
            <a:pPr marL="0" lvl="0" indent="-216000" algn="ctr">
              <a:buNone/>
            </a:pPr>
            <a:endParaRPr lang="nl-NL">
              <a:solidFill>
                <a:srgbClr val="280099"/>
              </a:solidFill>
            </a:endParaRPr>
          </a:p>
          <a:p>
            <a:pPr marL="0" lvl="0" indent="-216000" algn="ctr">
              <a:buNone/>
            </a:pPr>
            <a:r>
              <a:rPr lang="nl-NL" sz="2200">
                <a:solidFill>
                  <a:srgbClr val="280099"/>
                </a:solidFill>
              </a:rPr>
              <a:t>Joyceline Ntoh Yuh</a:t>
            </a:r>
          </a:p>
          <a:p>
            <a:pPr marL="0" lvl="0" indent="-216000" algn="ctr">
              <a:buNone/>
            </a:pPr>
            <a:r>
              <a:rPr lang="nl-NL" sz="2200">
                <a:solidFill>
                  <a:srgbClr val="280099"/>
                </a:solidFill>
              </a:rPr>
              <a:t>University of Oldenburg</a:t>
            </a:r>
          </a:p>
          <a:p>
            <a:pPr marL="0" lvl="0" indent="-216000" algn="ctr">
              <a:buNone/>
            </a:pPr>
            <a:r>
              <a:rPr lang="nl-NL" sz="2200">
                <a:solidFill>
                  <a:srgbClr val="280099"/>
                </a:solidFill>
              </a:rPr>
              <a:t>Germany.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Research questions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46422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/>
              <a:t>Open ended questions</a:t>
            </a:r>
          </a:p>
          <a:p>
            <a:pPr lvl="0"/>
            <a:r>
              <a:rPr lang="nl-NL" i="1"/>
              <a:t>What are the processes that construct stigma using intersectionality framework within the context of HIV/AIDS</a:t>
            </a:r>
            <a:r>
              <a:rPr lang="nl-NL"/>
              <a:t>?</a:t>
            </a:r>
          </a:p>
          <a:p>
            <a:pPr lvl="0"/>
            <a:r>
              <a:rPr lang="nl-NL" i="1"/>
              <a:t>What are the dilemmas faced by HIV-migrant women?</a:t>
            </a:r>
          </a:p>
          <a:p>
            <a:pPr lvl="0"/>
            <a:r>
              <a:rPr lang="nl-NL" i="1"/>
              <a:t>How do these women deal with challenges,especially in seeking social support  and health care services?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Significance of study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537372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/>
              <a:t>HIV-research in Germany mostly focus on the medical aspect targeting prevention,testing, treatment without addressing underlying issues creating stigma.</a:t>
            </a:r>
          </a:p>
          <a:p>
            <a:pPr lvl="0"/>
            <a:r>
              <a:rPr lang="nl-NL"/>
              <a:t>The various socio-cultural factors that constructs stigma will also highlight power differences between dominate and subordinates</a:t>
            </a:r>
          </a:p>
          <a:p>
            <a:pPr lvl="0"/>
            <a:r>
              <a:rPr lang="nl-NL"/>
              <a:t>It would serve as an eye opener for policy members, NGOs &amp; social workers carrying out evidence based intervention programs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Theoretical framework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488448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 sz="2800"/>
              <a:t>Intersectionality:Used for analysis bringing out the realities of women's lives &amp; their experiences</a:t>
            </a:r>
          </a:p>
          <a:p>
            <a:pPr lvl="0"/>
            <a:r>
              <a:rPr lang="nl-NL" sz="2800"/>
              <a:t>Intersectionality arose out of a critique gender based &amp; race based research failing to account for lived experiences at neglected point of intersection.</a:t>
            </a:r>
          </a:p>
          <a:p>
            <a:pPr lvl="0"/>
            <a:r>
              <a:rPr lang="nl-NL" sz="2800"/>
              <a:t>Challenging us to look at the different positioning of women,bringing out the complexity that plays between advantaged &amp; disadvantaged(distorting the multidimension of black women's experiences)</a:t>
            </a:r>
          </a:p>
          <a:p>
            <a:pPr lvl="0"/>
            <a:r>
              <a:rPr lang="nl-NL" sz="2800"/>
              <a:t>Ideal framework for analyzing complex health inequalities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Theoretical framework.cont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585431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 sz="2800"/>
              <a:t>Multiple factors often precipitate stigmatization  experiences and their social identities at individual level such as being female,ethnic minority(or race),low economic status.</a:t>
            </a:r>
          </a:p>
          <a:p>
            <a:pPr lvl="0"/>
            <a:r>
              <a:rPr lang="nl-NL" sz="2800"/>
              <a:t>All the above interlocks with oppression forces at the macro level e.g classism or sexism which creates social injustice.</a:t>
            </a:r>
          </a:p>
          <a:p>
            <a:pPr lvl="0"/>
            <a:r>
              <a:rPr lang="nl-NL" sz="2800"/>
              <a:t>Not just HIV that precipitates stigma but multiple factors mentioned above.</a:t>
            </a:r>
          </a:p>
          <a:p>
            <a:pPr lvl="0"/>
            <a:r>
              <a:rPr lang="nl-NL" sz="2800"/>
              <a:t>Therefore,stigma is very much socio-cultural phenomenon and not generated by positive status alone e.g stigma &amp; sexuality,stigma &amp; race or class.</a:t>
            </a:r>
          </a:p>
          <a:p>
            <a:pPr lvl="0"/>
            <a:endParaRPr lang="nl-NL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Previous research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687312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 sz="2600"/>
              <a:t>Researchers point out the fact that stigma is hooked up with other pre-existing stigmatizing wereby one stigma conflated with the stigma of the other.</a:t>
            </a:r>
          </a:p>
          <a:p>
            <a:pPr lvl="0"/>
            <a:r>
              <a:rPr lang="nl-NL" sz="2600"/>
              <a:t>Studies in Tanzania &amp; Uganda shows that Church based organizations have been proven to both foster and mitigate stigma.</a:t>
            </a:r>
          </a:p>
          <a:p>
            <a:pPr lvl="0"/>
            <a:r>
              <a:rPr lang="nl-NL" sz="2600"/>
              <a:t>HIV(Stigma) &amp; Gender: Women are a surbordinate group with several cultural expectations,norms etc</a:t>
            </a:r>
          </a:p>
          <a:p>
            <a:pPr lvl="0"/>
            <a:r>
              <a:rPr lang="nl-NL" sz="2600"/>
              <a:t>Research in Ghana attributes stigma to immorality due to cultural values against prostitution &amp; immorality.</a:t>
            </a:r>
          </a:p>
          <a:p>
            <a:pPr lvl="0"/>
            <a:r>
              <a:rPr lang="nl-NL" sz="2600"/>
              <a:t>Germany:Gay community &amp; little info about African migrants</a:t>
            </a:r>
          </a:p>
          <a:p>
            <a:pPr lvl="0"/>
            <a:endParaRPr lang="nl-NL" sz="2800"/>
          </a:p>
          <a:p>
            <a:pPr lvl="0"/>
            <a:endParaRPr lang="nl-NL" sz="2800"/>
          </a:p>
          <a:p>
            <a:pPr lvl="0"/>
            <a:endParaRPr lang="nl-NL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Methodology &amp; conclusion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52794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 sz="2800"/>
              <a:t>Qualitative methods: Ethnographic research to  provide in depth and accurate descriptions</a:t>
            </a:r>
          </a:p>
          <a:p>
            <a:pPr lvl="0"/>
            <a:r>
              <a:rPr lang="nl-NL" sz="2800"/>
              <a:t>The research will aid in explicating a phenomenom in a cultural sensitive way</a:t>
            </a:r>
          </a:p>
          <a:p>
            <a:pPr lvl="0"/>
            <a:r>
              <a:rPr lang="nl-NL" sz="2800"/>
              <a:t>Purposive sampling and convenience sample of18 respondents would be interviewed(ample size to generate data).Those who are negative and who don't know their status will also be involved</a:t>
            </a:r>
          </a:p>
          <a:p>
            <a:pPr lvl="0"/>
            <a:r>
              <a:rPr lang="nl-NL" sz="2800"/>
              <a:t>Jonathan Mann founder of WHO Global program on AIDS: 3 stages of the epidemic, after the initial silent spread of virus came the outbreak of ill health.The final stage-social impact marked by stigma.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Thank you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marL="0" indent="0"/>
            <a:endParaRPr lang="nl-NL"/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32000" y="1800000"/>
            <a:ext cx="8856000" cy="475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Outline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55422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/>
              <a:t>Introduction</a:t>
            </a:r>
          </a:p>
          <a:p>
            <a:pPr lvl="0"/>
            <a:r>
              <a:rPr lang="nl-NL"/>
              <a:t>Background of the problem</a:t>
            </a:r>
          </a:p>
          <a:p>
            <a:pPr lvl="0"/>
            <a:r>
              <a:rPr lang="nl-NL"/>
              <a:t>Purpose &amp; objectives of the study</a:t>
            </a:r>
          </a:p>
          <a:p>
            <a:pPr lvl="0"/>
            <a:r>
              <a:rPr lang="nl-NL"/>
              <a:t>Problem statement</a:t>
            </a:r>
          </a:p>
          <a:p>
            <a:pPr lvl="0"/>
            <a:r>
              <a:rPr lang="nl-NL"/>
              <a:t>Research questions</a:t>
            </a:r>
          </a:p>
          <a:p>
            <a:pPr lvl="0"/>
            <a:r>
              <a:rPr lang="nl-NL"/>
              <a:t>Significance of study</a:t>
            </a:r>
          </a:p>
          <a:p>
            <a:pPr lvl="0"/>
            <a:r>
              <a:rPr lang="nl-NL"/>
              <a:t>Theoretical framework &amp; previous research</a:t>
            </a:r>
          </a:p>
          <a:p>
            <a:pPr lvl="0"/>
            <a:r>
              <a:rPr lang="nl-NL"/>
              <a:t>Methology &amp; conclusion.</a:t>
            </a:r>
          </a:p>
          <a:p>
            <a:pPr lvl="0"/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Introduction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46422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/>
              <a:t>Despite the several HIV/AIDS prevention &amp; treatment intervention programs, stigma continues to stand as a blight.</a:t>
            </a:r>
          </a:p>
          <a:p>
            <a:pPr lvl="0"/>
            <a:r>
              <a:rPr lang="nl-NL"/>
              <a:t>Still new infection cases world wide with others not knowing their status(undiagnosed cases).</a:t>
            </a:r>
          </a:p>
          <a:p>
            <a:pPr lvl="0"/>
            <a:r>
              <a:rPr lang="nl-NL"/>
              <a:t>HIV/AIDS currently gaining scant attention or no longer considered,a major health crisis.</a:t>
            </a:r>
          </a:p>
          <a:p>
            <a:pPr lvl="0"/>
            <a:r>
              <a:rPr lang="nl-NL"/>
              <a:t>High levels of stigma due to socio-cultural constructs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Background of the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491796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/>
              <a:t>Migration not only linked to socio-cultural changes,integration problems,economic growth,crime etc...</a:t>
            </a:r>
          </a:p>
          <a:p>
            <a:pPr lvl="0"/>
            <a:r>
              <a:rPr lang="nl-NL"/>
              <a:t>Migration also associated with disease e.g migrants including tourists and expatriates who cross international boarders move with diseases that are not easy to detect.</a:t>
            </a:r>
          </a:p>
          <a:p>
            <a:pPr lvl="0"/>
            <a:r>
              <a:rPr lang="nl-NL"/>
              <a:t>AIDS country report in Germany-est of 9000 migrants from high prevalence countries were infected,while 10-20% after migrating.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Background of the problem. Cont...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491796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/>
              <a:t>HIV-positive migrants mostly from Sub-Saharan Africa(experiencing high risk of infection from their home countries,while others become infected due to risk in Germany).</a:t>
            </a:r>
          </a:p>
          <a:p>
            <a:pPr lvl="0"/>
            <a:r>
              <a:rPr lang="nl-NL"/>
              <a:t>Highest mode of transmission in Sub-Saharan Africa is through sexual coitus with infected persons.</a:t>
            </a:r>
          </a:p>
          <a:p>
            <a:pPr lvl="0"/>
            <a:r>
              <a:rPr lang="nl-NL"/>
              <a:t>2013-est.80,000 PLWA in Germany with 4,400 in the state of Lower saxony,970 women.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Background of the problem.end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537372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/>
              <a:t>Further statistics includes 3400 sero-positive men(including gay community(2600) which records a high prevalence-mostly non Africans)</a:t>
            </a:r>
          </a:p>
          <a:p>
            <a:pPr lvl="0"/>
            <a:r>
              <a:rPr lang="nl-NL"/>
              <a:t>An estimate of 210 new infection cases was recorded in the state, with about a 1000 via heterosexual contact.</a:t>
            </a:r>
          </a:p>
          <a:p>
            <a:pPr lvl="0"/>
            <a:r>
              <a:rPr lang="nl-NL"/>
              <a:t>Stigma continues to be manifested at different levels within the society which differs e.g African migrant communities, integration problems &amp; language barriers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Purpose &amp; Objective of study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44622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/>
              <a:t>Is to understand the socio-cultural construction of HIV-related stigma affecting HIV-positive women in the state of Lower Saxony.&amp; the dilemmas they encounter.</a:t>
            </a:r>
          </a:p>
          <a:p>
            <a:pPr lvl="0"/>
            <a:r>
              <a:rPr lang="nl-NL"/>
              <a:t>Stigma label on African positive women leads to negative effects on their self esteem,aspirations</a:t>
            </a:r>
          </a:p>
          <a:p>
            <a:pPr lvl="0"/>
            <a:r>
              <a:rPr lang="nl-NL"/>
              <a:t>Negative behaviours &amp; attitudes with diverse outcomes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Objectives of study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/>
              <a:t>To examine the challenges faced by HIV-positive African women migrants in relation to stigma within the state</a:t>
            </a:r>
          </a:p>
          <a:p>
            <a:pPr lvl="0"/>
            <a:r>
              <a:rPr lang="nl-NL"/>
              <a:t>Investigate HIV-related stigma perceptions and attitudes in the state</a:t>
            </a:r>
          </a:p>
          <a:p>
            <a:pPr lvl="0"/>
            <a:r>
              <a:rPr lang="nl-NL"/>
              <a:t>Find out barriers obscurring HIV-positive African women migrant in seeking support services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nl-NL"/>
              <a:t>Problem statement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20000" y="1980000"/>
            <a:ext cx="8855640" cy="537372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None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32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8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4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633"/>
              </a:buClr>
              <a:buSzPct val="75000"/>
              <a:buFont typeface="StarSymbol"/>
              <a:buChar char="–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633"/>
              </a:buClr>
              <a:buSzPct val="45000"/>
              <a:buFont typeface="StarSymbol"/>
              <a:buChar char="●"/>
              <a:defRPr lang="nl-NL" sz="2000" b="0" i="0" u="none" strike="noStrike">
                <a:ln>
                  <a:noFill/>
                </a:ln>
                <a:solidFill>
                  <a:srgbClr val="000080"/>
                </a:solidFill>
                <a:latin typeface="Albany" pitchFamily="18"/>
                <a:ea typeface="Andale Sans UI" pitchFamily="2"/>
                <a:cs typeface="Tahoma" pitchFamily="2"/>
              </a:defRPr>
            </a:lvl9pPr>
          </a:lstStyle>
          <a:p>
            <a:pPr lvl="0"/>
            <a:r>
              <a:rPr lang="nl-NL"/>
              <a:t>In the face of HIV/AIDS,women in Africa are often blamed for contracting the virus and transmitting it to others</a:t>
            </a:r>
          </a:p>
          <a:p>
            <a:pPr lvl="0"/>
            <a:r>
              <a:rPr lang="nl-NL"/>
              <a:t>HIV-related stigma is a gendered concept affecting men and women differently(HIV+ women are more stigmatized in their home countries not ruling out home countries)</a:t>
            </a:r>
          </a:p>
          <a:p>
            <a:pPr lvl="0"/>
            <a:r>
              <a:rPr lang="nl-NL"/>
              <a:t>Need to understand underlying lay discourses surrounding stigma construction among gay communities in Germany to better understand &amp; compare the analysis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yt-aqu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885</Words>
  <Application>Microsoft Office PowerPoint</Application>
  <PresentationFormat>On-screen Show (4:3)</PresentationFormat>
  <Paragraphs>78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</vt:lpstr>
      <vt:lpstr>lyt-aqua</vt:lpstr>
      <vt:lpstr>PowerPoint Presentation</vt:lpstr>
      <vt:lpstr>Outline</vt:lpstr>
      <vt:lpstr>Introduction</vt:lpstr>
      <vt:lpstr>Background of the problem</vt:lpstr>
      <vt:lpstr>Background of the problem. Cont...</vt:lpstr>
      <vt:lpstr>Background of the problem.end</vt:lpstr>
      <vt:lpstr>Purpose &amp; Objective of study</vt:lpstr>
      <vt:lpstr>Objectives of study</vt:lpstr>
      <vt:lpstr>Problem statement</vt:lpstr>
      <vt:lpstr>Research questions</vt:lpstr>
      <vt:lpstr>Significance of study</vt:lpstr>
      <vt:lpstr>Theoretical framework</vt:lpstr>
      <vt:lpstr>Theoretical framework.cont</vt:lpstr>
      <vt:lpstr>Previous research</vt:lpstr>
      <vt:lpstr>Methodology &amp; conclusion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omics</dc:creator>
  <cp:lastModifiedBy>omics</cp:lastModifiedBy>
  <cp:revision>4</cp:revision>
  <dcterms:created xsi:type="dcterms:W3CDTF">2015-11-23T21:41:14Z</dcterms:created>
  <dcterms:modified xsi:type="dcterms:W3CDTF">2015-12-02T13:58:13Z</dcterms:modified>
</cp:coreProperties>
</file>