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48"/>
  </p:notesMasterIdLst>
  <p:sldIdLst>
    <p:sldId id="256" r:id="rId3"/>
    <p:sldId id="446" r:id="rId4"/>
    <p:sldId id="475" r:id="rId5"/>
    <p:sldId id="471" r:id="rId6"/>
    <p:sldId id="438" r:id="rId7"/>
    <p:sldId id="339" r:id="rId8"/>
    <p:sldId id="448" r:id="rId9"/>
    <p:sldId id="449" r:id="rId10"/>
    <p:sldId id="477" r:id="rId11"/>
    <p:sldId id="312" r:id="rId12"/>
    <p:sldId id="293" r:id="rId13"/>
    <p:sldId id="500" r:id="rId14"/>
    <p:sldId id="501" r:id="rId15"/>
    <p:sldId id="502" r:id="rId16"/>
    <p:sldId id="459" r:id="rId17"/>
    <p:sldId id="454" r:id="rId18"/>
    <p:sldId id="478" r:id="rId19"/>
    <p:sldId id="482" r:id="rId20"/>
    <p:sldId id="480" r:id="rId21"/>
    <p:sldId id="481" r:id="rId22"/>
    <p:sldId id="483" r:id="rId23"/>
    <p:sldId id="465" r:id="rId24"/>
    <p:sldId id="383" r:id="rId25"/>
    <p:sldId id="440" r:id="rId26"/>
    <p:sldId id="472" r:id="rId27"/>
    <p:sldId id="503" r:id="rId28"/>
    <p:sldId id="504" r:id="rId29"/>
    <p:sldId id="276" r:id="rId30"/>
    <p:sldId id="466" r:id="rId31"/>
    <p:sldId id="462" r:id="rId32"/>
    <p:sldId id="344" r:id="rId33"/>
    <p:sldId id="489" r:id="rId34"/>
    <p:sldId id="272" r:id="rId35"/>
    <p:sldId id="360" r:id="rId36"/>
    <p:sldId id="474" r:id="rId37"/>
    <p:sldId id="362" r:id="rId38"/>
    <p:sldId id="496" r:id="rId39"/>
    <p:sldId id="506" r:id="rId40"/>
    <p:sldId id="336" r:id="rId41"/>
    <p:sldId id="509" r:id="rId42"/>
    <p:sldId id="505" r:id="rId43"/>
    <p:sldId id="377" r:id="rId44"/>
    <p:sldId id="510" r:id="rId45"/>
    <p:sldId id="511" r:id="rId46"/>
    <p:sldId id="512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24" userDrawn="1">
          <p15:clr>
            <a:srgbClr val="A4A3A4"/>
          </p15:clr>
        </p15:guide>
        <p15:guide id="2" pos="29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5DFFF"/>
    <a:srgbClr val="0066CC"/>
    <a:srgbClr val="21C5FF"/>
    <a:srgbClr val="11EF11"/>
    <a:srgbClr val="0D7F10"/>
    <a:srgbClr val="007E39"/>
    <a:srgbClr val="00CC00"/>
    <a:srgbClr val="33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83745" autoAdjust="0"/>
  </p:normalViewPr>
  <p:slideViewPr>
    <p:cSldViewPr>
      <p:cViewPr varScale="1">
        <p:scale>
          <a:sx n="77" d="100"/>
          <a:sy n="77" d="100"/>
        </p:scale>
        <p:origin x="1074" y="90"/>
      </p:cViewPr>
      <p:guideLst>
        <p:guide orient="horz" pos="1824"/>
        <p:guide pos="2976"/>
      </p:guideLst>
    </p:cSldViewPr>
  </p:slideViewPr>
  <p:outlineViewPr>
    <p:cViewPr>
      <p:scale>
        <a:sx n="33" d="100"/>
        <a:sy n="33" d="100"/>
      </p:scale>
      <p:origin x="0" y="-1622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71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n>
                  <a:solidFill>
                    <a:sysClr val="windowText" lastClr="000000"/>
                  </a:solidFill>
                </a:ln>
              </a:defRPr>
            </a:pPr>
            <a:r>
              <a:rPr lang="en-US" sz="2800" baseline="0" dirty="0" smtClean="0">
                <a:ln>
                  <a:solidFill>
                    <a:sysClr val="windowText" lastClr="000000"/>
                  </a:solidFill>
                </a:ln>
              </a:rPr>
              <a:t>Access to HIV medicines </a:t>
            </a:r>
            <a:r>
              <a:rPr lang="en-US" sz="2800" baseline="0" dirty="0" smtClean="0">
                <a:ln>
                  <a:solidFill>
                    <a:sysClr val="windowText" lastClr="000000"/>
                  </a:solidFill>
                </a:ln>
              </a:rPr>
              <a:t>in </a:t>
            </a:r>
            <a:r>
              <a:rPr lang="en-US" sz="2800" baseline="0" dirty="0" smtClean="0">
                <a:ln>
                  <a:solidFill>
                    <a:sysClr val="windowText" lastClr="000000"/>
                  </a:solidFill>
                </a:ln>
              </a:rPr>
              <a:t>LMICs </a:t>
            </a:r>
          </a:p>
          <a:p>
            <a:pPr>
              <a:defRPr>
                <a:ln>
                  <a:solidFill>
                    <a:sysClr val="windowText" lastClr="000000"/>
                  </a:solidFill>
                </a:ln>
              </a:defRPr>
            </a:pPr>
            <a:r>
              <a:rPr lang="en-US" sz="2800" baseline="0" dirty="0" smtClean="0">
                <a:ln>
                  <a:solidFill>
                    <a:sysClr val="windowText" lastClr="000000"/>
                  </a:solidFill>
                </a:ln>
              </a:rPr>
              <a:t>- Demonstrated Success </a:t>
            </a:r>
            <a:endParaRPr lang="en-US" sz="2800" dirty="0">
              <a:ln>
                <a:solidFill>
                  <a:sysClr val="windowText" lastClr="000000"/>
                </a:solidFill>
              </a:ln>
            </a:endParaRPr>
          </a:p>
        </c:rich>
      </c:tx>
      <c:layout>
        <c:manualLayout>
          <c:xMode val="edge"/>
          <c:yMode val="edge"/>
          <c:x val="0.10328989518862937"/>
          <c:y val="4.50848624911694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5519807285054696"/>
          <c:y val="0.24320911275766061"/>
          <c:w val="0.67869623363294251"/>
          <c:h val="0.602013295677629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rgbClr val="11EF11"/>
            </a:solidFill>
          </c:spPr>
          <c:invertIfNegative val="0"/>
          <c:cat>
            <c:numRef>
              <c:f>Sheet1!$A$2:$A$14</c:f>
              <c:numCache>
                <c:formatCode>General</c:formatCode>
                <c:ptCount val="13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</c:numCache>
            </c:num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235000</c:v>
                </c:pt>
                <c:pt idx="1">
                  <c:v>840000</c:v>
                </c:pt>
                <c:pt idx="2">
                  <c:v>1400000</c:v>
                </c:pt>
                <c:pt idx="3">
                  <c:v>2050000</c:v>
                </c:pt>
                <c:pt idx="4">
                  <c:v>3150000</c:v>
                </c:pt>
                <c:pt idx="5">
                  <c:v>4000000</c:v>
                </c:pt>
                <c:pt idx="6">
                  <c:v>5270000</c:v>
                </c:pt>
                <c:pt idx="7">
                  <c:v>6600000</c:v>
                </c:pt>
                <c:pt idx="8">
                  <c:v>7700000</c:v>
                </c:pt>
                <c:pt idx="9">
                  <c:v>8950000</c:v>
                </c:pt>
                <c:pt idx="10">
                  <c:v>10900000</c:v>
                </c:pt>
                <c:pt idx="11">
                  <c:v>13800000</c:v>
                </c:pt>
                <c:pt idx="12">
                  <c:v>16100000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299200608"/>
        <c:axId val="299201000"/>
      </c:barChart>
      <c:catAx>
        <c:axId val="29920060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dk1"/>
            </a:solidFill>
            <a:prstDash val="solid"/>
          </a:ln>
          <a:effectLst/>
        </c:spPr>
        <c:txPr>
          <a:bodyPr rot="5400000" vert="horz"/>
          <a:lstStyle/>
          <a:p>
            <a:pPr>
              <a:defRPr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9201000"/>
        <c:crossesAt val="0"/>
        <c:auto val="1"/>
        <c:lblAlgn val="ctr"/>
        <c:lblOffset val="100"/>
        <c:noMultiLvlLbl val="0"/>
      </c:catAx>
      <c:valAx>
        <c:axId val="29920100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>
                <a:ln>
                  <a:solidFill>
                    <a:sysClr val="windowText" lastClr="000000"/>
                  </a:solidFill>
                </a:ln>
              </a:defRPr>
            </a:pPr>
            <a:endParaRPr lang="en-US"/>
          </a:p>
        </c:txPr>
        <c:crossAx val="2992006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3928B7-C9D6-4468-90B6-37B66DAF25A3}" type="datetimeFigureOut">
              <a:rPr lang="en-US" smtClean="0"/>
              <a:t>9/14/2015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43B054-FD96-4C7E-A385-48B92DDA4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288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3B054-FD96-4C7E-A385-48B92DDA466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921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3B054-FD96-4C7E-A385-48B92DDA466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6527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3B054-FD96-4C7E-A385-48B92DDA466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0797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3B054-FD96-4C7E-A385-48B92DDA466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8427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3B054-FD96-4C7E-A385-48B92DDA466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7508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3B054-FD96-4C7E-A385-48B92DDA466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2620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3B054-FD96-4C7E-A385-48B92DDA466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1380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3B054-FD96-4C7E-A385-48B92DDA466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6627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3B054-FD96-4C7E-A385-48B92DDA466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5507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3B054-FD96-4C7E-A385-48B92DDA466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5045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3B054-FD96-4C7E-A385-48B92DDA466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015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3B054-FD96-4C7E-A385-48B92DDA466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6714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B28233-598D-490C-9D58-2F1FCD297689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950009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3B054-FD96-4C7E-A385-48B92DDA466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1355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3B054-FD96-4C7E-A385-48B92DDA466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8725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3B054-FD96-4C7E-A385-48B92DDA466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045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3B054-FD96-4C7E-A385-48B92DDA466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440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3B054-FD96-4C7E-A385-48B92DDA466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9142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3B054-FD96-4C7E-A385-48B92DDA466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624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3B054-FD96-4C7E-A385-48B92DDA466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2541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3B054-FD96-4C7E-A385-48B92DDA466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5348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3B054-FD96-4C7E-A385-48B92DDA466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450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3B054-FD96-4C7E-A385-48B92DDA466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2026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3B054-FD96-4C7E-A385-48B92DDA466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617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8218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8373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3063" y="319088"/>
            <a:ext cx="1963737" cy="58070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088" y="319088"/>
            <a:ext cx="5743575" cy="58070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45793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D6B4623-2A4E-4654-8F26-94BF2E4C5CE2}" type="datetime1">
              <a:rPr lang="en-US" smtClean="0"/>
              <a:t>9/14/2015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B050">
                  <a:tint val="2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9D3B38-4DC9-44B1-9ECD-D78198DA835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7365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CD3E5CD-818F-4329-BA46-B3A8DBE2BFA4}" type="datetime1">
              <a:rPr lang="en-US" smtClean="0">
                <a:solidFill>
                  <a:prstClr val="black"/>
                </a:solidFill>
              </a:rPr>
              <a:t>9/14/2015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F5F2A6-1421-4233-8DA3-ED30794AE9C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2635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74B8B0-7EA6-40CB-8CE2-FF48F3A28639}" type="datetime1">
              <a:rPr lang="en-US" smtClean="0">
                <a:solidFill>
                  <a:prstClr val="white"/>
                </a:solidFill>
              </a:rPr>
              <a:t>9/14/2015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D1889A-609E-4F3B-A1EE-8F07AC171A94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4212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247325-0A50-4D68-A406-0D5C8C3D6015}" type="datetime1">
              <a:rPr lang="en-US" smtClean="0">
                <a:solidFill>
                  <a:prstClr val="white"/>
                </a:solidFill>
              </a:rPr>
              <a:t>9/14/2015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48B5EF-171F-45AE-A6F2-E2F84CCCD228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4939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FD217E-1C80-4C17-838C-1C2569ECA961}" type="datetime1">
              <a:rPr lang="en-US" smtClean="0">
                <a:solidFill>
                  <a:prstClr val="black"/>
                </a:solidFill>
              </a:rPr>
              <a:t>9/14/2015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BE943E-6CDB-4D3A-B001-BCA9409D625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7910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787C54-2B94-4F04-A7D1-2103B4590C8F}" type="datetime1">
              <a:rPr lang="en-US" smtClean="0">
                <a:solidFill>
                  <a:prstClr val="white"/>
                </a:solidFill>
              </a:rPr>
              <a:t>9/14/2015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580F95-3797-494F-BD7D-C730ABCA5B7E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3273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73A365-3EF6-489D-A8BE-3E9EEADEBA20}" type="datetime1">
              <a:rPr lang="en-US" smtClean="0">
                <a:solidFill>
                  <a:prstClr val="black"/>
                </a:solidFill>
              </a:rPr>
              <a:t>9/14/2015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895556-F7FF-4CEE-BED2-0269C93487C8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0686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E20A852-C184-4B35-827D-AEE18389A78B}" type="datetime1">
              <a:rPr lang="en-US" smtClean="0">
                <a:solidFill>
                  <a:prstClr val="black"/>
                </a:solidFill>
              </a:rPr>
              <a:t>9/14/2015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4912C-9EC1-4A04-BB63-BE696303178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788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10663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B9D22A-904C-483D-BED0-C20F949F4E30}" type="datetime1">
              <a:rPr lang="en-US" smtClean="0">
                <a:solidFill>
                  <a:prstClr val="white"/>
                </a:solidFill>
              </a:rPr>
              <a:t>9/14/2015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BB8AFB-9C35-4443-ADD7-A8A2007A7473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3058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5ECD43-CCAC-4C4A-8619-670270D13410}" type="datetime1">
              <a:rPr lang="en-US" smtClean="0">
                <a:solidFill>
                  <a:prstClr val="black"/>
                </a:solidFill>
              </a:rPr>
              <a:t>9/14/2015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595BA0-0639-4A98-B555-CC3A094590A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306037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5ECD43-CCAC-4C4A-8619-670270D13410}" type="datetime1">
              <a:rPr lang="en-US" smtClean="0">
                <a:solidFill>
                  <a:prstClr val="black"/>
                </a:solidFill>
              </a:rPr>
              <a:t>9/14/2015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595BA0-0639-4A98-B555-CC3A094590A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93888915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5ECD43-CCAC-4C4A-8619-670270D13410}" type="datetime1">
              <a:rPr lang="en-US" smtClean="0">
                <a:solidFill>
                  <a:prstClr val="black"/>
                </a:solidFill>
              </a:rPr>
              <a:t>9/14/2015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595BA0-0639-4A98-B555-CC3A094590A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493864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5ECD43-CCAC-4C4A-8619-670270D13410}" type="datetime1">
              <a:rPr lang="en-US" smtClean="0">
                <a:solidFill>
                  <a:prstClr val="black"/>
                </a:solidFill>
              </a:rPr>
              <a:t>9/14/2015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595BA0-0639-4A98-B555-CC3A094590A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57853474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5ECD43-CCAC-4C4A-8619-670270D13410}" type="datetime1">
              <a:rPr lang="en-US" smtClean="0">
                <a:solidFill>
                  <a:prstClr val="black"/>
                </a:solidFill>
              </a:rPr>
              <a:t>9/14/2015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595BA0-0639-4A98-B555-CC3A094590A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62246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F73B51E-6CC1-44E7-B400-8192675EF6E3}" type="datetime1">
              <a:rPr lang="en-US" smtClean="0">
                <a:solidFill>
                  <a:prstClr val="black"/>
                </a:solidFill>
              </a:rPr>
              <a:t>9/14/2015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A83024-BEF5-4143-9A19-40DA54289EB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0093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58AB5CE-255B-440D-B458-6D27E093AEC8}" type="datetime1">
              <a:rPr lang="en-US" smtClean="0">
                <a:solidFill>
                  <a:prstClr val="black"/>
                </a:solidFill>
              </a:rPr>
              <a:t>9/14/2015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C6B4B3-1877-4E0D-974C-732F984E54D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026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0900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088" y="1773238"/>
            <a:ext cx="3852862" cy="4352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2350" y="1773238"/>
            <a:ext cx="3854450" cy="4352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4183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6365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115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0882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0814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3437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poster card_final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5" r="12903" b="4454"/>
          <a:stretch>
            <a:fillRect/>
          </a:stretch>
        </p:blipFill>
        <p:spPr bwMode="auto">
          <a:xfrm>
            <a:off x="0" y="892175"/>
            <a:ext cx="9144000" cy="597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8" descr="GCI 4C w-re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238" y="25400"/>
            <a:ext cx="1585912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Rectangle 9"/>
          <p:cNvSpPr>
            <a:spLocks noChangeArrowheads="1"/>
          </p:cNvSpPr>
          <p:nvPr userDrawn="1"/>
        </p:nvSpPr>
        <p:spPr bwMode="auto">
          <a:xfrm>
            <a:off x="4578350" y="412750"/>
            <a:ext cx="1758950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800" b="1" dirty="0">
              <a:solidFill>
                <a:srgbClr val="0054A6"/>
              </a:solidFill>
            </a:endParaRPr>
          </a:p>
        </p:txBody>
      </p:sp>
      <p:pic>
        <p:nvPicPr>
          <p:cNvPr id="3077" name="Picture 11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05" b="70438"/>
          <a:stretch>
            <a:fillRect/>
          </a:stretch>
        </p:blipFill>
        <p:spPr bwMode="auto">
          <a:xfrm>
            <a:off x="57150" y="49213"/>
            <a:ext cx="2016125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27088" y="319088"/>
            <a:ext cx="6265862" cy="94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30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7088" y="1773238"/>
            <a:ext cx="7859712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17563" y="401638"/>
            <a:ext cx="2895600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800" b="1">
                <a:solidFill>
                  <a:srgbClr val="0054A6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9299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039A6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039A6"/>
          </a:solidFill>
          <a:latin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039A6"/>
          </a:solidFill>
          <a:latin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039A6"/>
          </a:solidFill>
          <a:latin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039A6"/>
          </a:solidFill>
          <a:latin typeface="Arial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039A6"/>
          </a:solidFill>
          <a:latin typeface="Arial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039A6"/>
          </a:solidFill>
          <a:latin typeface="Arial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039A6"/>
          </a:solidFill>
          <a:latin typeface="Arial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0039A6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10000"/>
        </a:spcBef>
        <a:spcAft>
          <a:spcPct val="40000"/>
        </a:spcAft>
        <a:buChar char="•"/>
        <a:defRPr>
          <a:solidFill>
            <a:srgbClr val="0039A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10000"/>
        </a:spcBef>
        <a:spcAft>
          <a:spcPct val="40000"/>
        </a:spcAft>
        <a:buChar char="–"/>
        <a:defRPr sz="1600">
          <a:solidFill>
            <a:srgbClr val="0039A6"/>
          </a:solidFill>
          <a:latin typeface="+mn-lt"/>
        </a:defRPr>
      </a:lvl2pPr>
      <a:lvl3pPr marL="1143000" indent="-228600" algn="l" rtl="0" eaLnBrk="0" fontAlgn="base" hangingPunct="0">
        <a:spcBef>
          <a:spcPct val="10000"/>
        </a:spcBef>
        <a:spcAft>
          <a:spcPct val="40000"/>
        </a:spcAft>
        <a:buChar char="•"/>
        <a:defRPr sz="1400">
          <a:solidFill>
            <a:srgbClr val="0039A6"/>
          </a:solidFill>
          <a:latin typeface="+mn-lt"/>
        </a:defRPr>
      </a:lvl3pPr>
      <a:lvl4pPr marL="1600200" indent="-228600" algn="l" rtl="0" eaLnBrk="0" fontAlgn="base" hangingPunct="0">
        <a:spcBef>
          <a:spcPct val="10000"/>
        </a:spcBef>
        <a:spcAft>
          <a:spcPct val="40000"/>
        </a:spcAft>
        <a:buChar char="–"/>
        <a:defRPr sz="1200">
          <a:solidFill>
            <a:srgbClr val="0039A6"/>
          </a:solidFill>
          <a:latin typeface="+mn-lt"/>
        </a:defRPr>
      </a:lvl4pPr>
      <a:lvl5pPr marL="2057400" indent="-228600" algn="l" rtl="0" eaLnBrk="0" fontAlgn="base" hangingPunct="0">
        <a:spcBef>
          <a:spcPct val="10000"/>
        </a:spcBef>
        <a:spcAft>
          <a:spcPct val="40000"/>
        </a:spcAft>
        <a:buChar char="»"/>
        <a:defRPr sz="1000">
          <a:solidFill>
            <a:srgbClr val="0039A6"/>
          </a:solidFill>
          <a:latin typeface="+mn-lt"/>
        </a:defRPr>
      </a:lvl5pPr>
      <a:lvl6pPr marL="2514600" indent="-228600" algn="l" rtl="0" fontAlgn="base">
        <a:spcBef>
          <a:spcPct val="10000"/>
        </a:spcBef>
        <a:spcAft>
          <a:spcPct val="40000"/>
        </a:spcAft>
        <a:buChar char="»"/>
        <a:defRPr sz="1000">
          <a:solidFill>
            <a:srgbClr val="0039A6"/>
          </a:solidFill>
          <a:latin typeface="+mn-lt"/>
        </a:defRPr>
      </a:lvl6pPr>
      <a:lvl7pPr marL="2971800" indent="-228600" algn="l" rtl="0" fontAlgn="base">
        <a:spcBef>
          <a:spcPct val="10000"/>
        </a:spcBef>
        <a:spcAft>
          <a:spcPct val="40000"/>
        </a:spcAft>
        <a:buChar char="»"/>
        <a:defRPr sz="1000">
          <a:solidFill>
            <a:srgbClr val="0039A6"/>
          </a:solidFill>
          <a:latin typeface="+mn-lt"/>
        </a:defRPr>
      </a:lvl7pPr>
      <a:lvl8pPr marL="3429000" indent="-228600" algn="l" rtl="0" fontAlgn="base">
        <a:spcBef>
          <a:spcPct val="10000"/>
        </a:spcBef>
        <a:spcAft>
          <a:spcPct val="40000"/>
        </a:spcAft>
        <a:buChar char="»"/>
        <a:defRPr sz="1000">
          <a:solidFill>
            <a:srgbClr val="0039A6"/>
          </a:solidFill>
          <a:latin typeface="+mn-lt"/>
        </a:defRPr>
      </a:lvl8pPr>
      <a:lvl9pPr marL="3886200" indent="-228600" algn="l" rtl="0" fontAlgn="base">
        <a:spcBef>
          <a:spcPct val="10000"/>
        </a:spcBef>
        <a:spcAft>
          <a:spcPct val="40000"/>
        </a:spcAft>
        <a:buChar char="»"/>
        <a:defRPr sz="1000">
          <a:solidFill>
            <a:srgbClr val="0039A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9/14/2015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587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.png"/><Relationship Id="rId5" Type="http://schemas.openxmlformats.org/officeDocument/2006/relationships/image" Target="../media/image8.emf"/><Relationship Id="rId4" Type="http://schemas.openxmlformats.org/officeDocument/2006/relationships/oleObject" Target="../embeddings/oleObject3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4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.png"/><Relationship Id="rId5" Type="http://schemas.openxmlformats.org/officeDocument/2006/relationships/image" Target="../media/image11.emf"/><Relationship Id="rId4" Type="http://schemas.openxmlformats.org/officeDocument/2006/relationships/oleObject" Target="../embeddings/oleObject6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7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7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8.emf"/><Relationship Id="rId4" Type="http://schemas.openxmlformats.org/officeDocument/2006/relationships/oleObject" Target="../embeddings/oleObject11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12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20.emf"/><Relationship Id="rId4" Type="http://schemas.openxmlformats.org/officeDocument/2006/relationships/oleObject" Target="../embeddings/oleObject13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4.png"/><Relationship Id="rId5" Type="http://schemas.openxmlformats.org/officeDocument/2006/relationships/image" Target="../media/image24.emf"/><Relationship Id="rId4" Type="http://schemas.openxmlformats.org/officeDocument/2006/relationships/oleObject" Target="../embeddings/oleObject14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25.e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26.e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27.e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4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pn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533400"/>
            <a:ext cx="8001000" cy="2133600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Green Chemistry and</a:t>
            </a:r>
            <a:br>
              <a:rPr lang="en-US" sz="4000" dirty="0" smtClean="0"/>
            </a:br>
            <a:r>
              <a:rPr lang="en-US" sz="4000" dirty="0" smtClean="0"/>
              <a:t>Global Access to Medicines:</a:t>
            </a:r>
            <a:br>
              <a:rPr lang="en-US" sz="4000" dirty="0" smtClean="0"/>
            </a:br>
            <a:r>
              <a:rPr lang="en-US" sz="2800" dirty="0" smtClean="0"/>
              <a:t>New Chemistry for Access to HIV, Malaria, </a:t>
            </a:r>
            <a:br>
              <a:rPr lang="en-US" sz="2800" dirty="0" smtClean="0"/>
            </a:br>
            <a:r>
              <a:rPr lang="en-US" sz="2800" dirty="0" smtClean="0"/>
              <a:t>and Hepatitis Medicines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5508" y="2895600"/>
            <a:ext cx="8001000" cy="1534711"/>
          </a:xfrm>
        </p:spPr>
        <p:txBody>
          <a:bodyPr>
            <a:noAutofit/>
          </a:bodyPr>
          <a:lstStyle/>
          <a:p>
            <a:pPr algn="l"/>
            <a:r>
              <a:rPr lang="en-US" sz="2800" dirty="0" smtClean="0"/>
              <a:t>Joseph M. Fortunak</a:t>
            </a:r>
          </a:p>
          <a:p>
            <a:pPr algn="l"/>
            <a:r>
              <a:rPr lang="en-US" sz="2800" dirty="0" smtClean="0">
                <a:solidFill>
                  <a:schemeClr val="tx1"/>
                </a:solidFill>
              </a:rPr>
              <a:t>Howard University</a:t>
            </a:r>
          </a:p>
          <a:p>
            <a:pPr algn="l"/>
            <a:r>
              <a:rPr lang="en-US" sz="2800" dirty="0" smtClean="0">
                <a:solidFill>
                  <a:schemeClr val="tx1"/>
                </a:solidFill>
              </a:rPr>
              <a:t>Washington, DC USA </a:t>
            </a:r>
          </a:p>
          <a:p>
            <a:pPr algn="l"/>
            <a:r>
              <a:rPr lang="en-US" sz="2800" dirty="0" smtClean="0">
                <a:solidFill>
                  <a:srgbClr val="0066CC"/>
                </a:solidFill>
              </a:rPr>
              <a:t>jfortunak@comcast.net  </a:t>
            </a:r>
            <a:endParaRPr lang="en-US" sz="2800" dirty="0">
              <a:solidFill>
                <a:srgbClr val="0066CC"/>
              </a:solidFill>
            </a:endParaRPr>
          </a:p>
          <a:p>
            <a:endParaRPr lang="en-US" sz="2800" b="1" dirty="0" smtClean="0">
              <a:solidFill>
                <a:srgbClr val="00B05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9D3B38-4DC9-44B1-9ECD-D78198DA8351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164439"/>
            <a:ext cx="1371600" cy="49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68841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9025876"/>
              </p:ext>
            </p:extLst>
          </p:nvPr>
        </p:nvGraphicFramePr>
        <p:xfrm>
          <a:off x="304800" y="1367763"/>
          <a:ext cx="7496175" cy="467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1" name="CS ChemDraw Drawing" r:id="rId4" imgW="5743532" imgH="3579589" progId="ChemDraw.Document.6.0">
                  <p:embed/>
                </p:oleObj>
              </mc:Choice>
              <mc:Fallback>
                <p:oleObj name="CS ChemDraw Drawing" r:id="rId4" imgW="5743532" imgH="3579589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4800" y="1367763"/>
                        <a:ext cx="7496175" cy="4673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Key Drugs for HIV/AIDS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F5F2A6-1421-4233-8DA3-ED30794AE9C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170613"/>
            <a:ext cx="13716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68006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dirty="0" smtClean="0"/>
              <a:t>Generic Pricing for ART APIs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F5F2A6-1421-4233-8DA3-ED30794AE9C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2765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273211"/>
              </p:ext>
            </p:extLst>
          </p:nvPr>
        </p:nvGraphicFramePr>
        <p:xfrm>
          <a:off x="246136" y="1600200"/>
          <a:ext cx="7310553" cy="35416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94" name="CS ChemDraw Drawing" r:id="rId4" imgW="5111074" imgH="2479286" progId="ChemDraw.Document.6.0">
                  <p:embed/>
                </p:oleObj>
              </mc:Choice>
              <mc:Fallback>
                <p:oleObj name="CS ChemDraw Drawing" r:id="rId4" imgW="5111074" imgH="2479286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136" y="1600200"/>
                        <a:ext cx="7310553" cy="35416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36" y="6155514"/>
            <a:ext cx="1409700" cy="506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35328" y="5562600"/>
            <a:ext cx="6752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Equivalent to $19 for TDF and $24 for EFV API costs / year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4606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 err="1" smtClean="0"/>
              <a:t>Efavirenz</a:t>
            </a:r>
            <a:r>
              <a:rPr lang="en-US" dirty="0"/>
              <a:t> </a:t>
            </a:r>
            <a:r>
              <a:rPr lang="en-US" dirty="0" smtClean="0"/>
              <a:t>Synthesis 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E3E52-365E-4BFF-B2A1-2649FD64896D}" type="slidenum">
              <a:rPr lang="en-US" smtClean="0"/>
              <a:t>12</a:t>
            </a:fld>
            <a:endParaRPr lang="en-US"/>
          </a:p>
        </p:txBody>
      </p:sp>
      <p:graphicFrame>
        <p:nvGraphicFramePr>
          <p:cNvPr id="2867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7888184"/>
              </p:ext>
            </p:extLst>
          </p:nvPr>
        </p:nvGraphicFramePr>
        <p:xfrm>
          <a:off x="336550" y="1600199"/>
          <a:ext cx="7207250" cy="408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38" name="CS ChemDraw Drawing" r:id="rId4" imgW="6357647" imgH="3291570" progId="ChemDraw.Document.6.0">
                  <p:embed/>
                </p:oleObj>
              </mc:Choice>
              <mc:Fallback>
                <p:oleObj name="CS ChemDraw Drawing" r:id="rId4" imgW="6357647" imgH="329157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550" y="1600199"/>
                        <a:ext cx="7207250" cy="4087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150751"/>
            <a:ext cx="1409700" cy="506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338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dirty="0" err="1" smtClean="0"/>
              <a:t>Efavirenz</a:t>
            </a:r>
            <a:r>
              <a:rPr lang="en-US" sz="3200" dirty="0" smtClean="0"/>
              <a:t> Through Four Generations </a:t>
            </a:r>
            <a:endParaRPr lang="en-US" sz="3200" dirty="0"/>
          </a:p>
        </p:txBody>
      </p:sp>
      <p:sp>
        <p:nvSpPr>
          <p:cNvPr id="29698" name="Content Placeholder 2"/>
          <p:cNvSpPr>
            <a:spLocks noGrp="1"/>
          </p:cNvSpPr>
          <p:nvPr>
            <p:ph idx="1"/>
          </p:nvPr>
        </p:nvSpPr>
        <p:spPr>
          <a:xfrm>
            <a:off x="381000" y="2160590"/>
            <a:ext cx="7620000" cy="388077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1</a:t>
            </a:r>
            <a:r>
              <a:rPr lang="en-US" sz="2000" baseline="30000" dirty="0" smtClean="0"/>
              <a:t>st</a:t>
            </a:r>
            <a:r>
              <a:rPr lang="en-US" sz="2000" dirty="0" smtClean="0"/>
              <a:t> Generation – E-factor 55 ($</a:t>
            </a:r>
            <a:r>
              <a:rPr lang="en-US" sz="2000" dirty="0"/>
              <a:t>9</a:t>
            </a:r>
            <a:r>
              <a:rPr lang="en-US" sz="2000" dirty="0" smtClean="0"/>
              <a:t>00/kg)</a:t>
            </a:r>
          </a:p>
          <a:p>
            <a:r>
              <a:rPr lang="en-US" sz="2000" dirty="0" smtClean="0"/>
              <a:t>2</a:t>
            </a:r>
            <a:r>
              <a:rPr lang="en-US" sz="2000" baseline="30000" dirty="0" smtClean="0"/>
              <a:t>nd</a:t>
            </a:r>
            <a:r>
              <a:rPr lang="en-US" sz="2000" dirty="0" smtClean="0"/>
              <a:t> Generation – E-factor 35 ($450/kg)</a:t>
            </a:r>
          </a:p>
          <a:p>
            <a:r>
              <a:rPr lang="en-US" sz="2000" dirty="0" smtClean="0"/>
              <a:t>3</a:t>
            </a:r>
            <a:r>
              <a:rPr lang="en-US" sz="2000" baseline="30000" dirty="0" smtClean="0"/>
              <a:t>rd</a:t>
            </a:r>
            <a:r>
              <a:rPr lang="en-US" sz="2000" dirty="0" smtClean="0"/>
              <a:t> Generation – E-factor about 26 ($</a:t>
            </a:r>
            <a:r>
              <a:rPr lang="en-US" sz="2000" dirty="0" smtClean="0"/>
              <a:t>300/kg</a:t>
            </a:r>
            <a:r>
              <a:rPr lang="en-US" sz="2000" dirty="0" smtClean="0"/>
              <a:t>)</a:t>
            </a:r>
          </a:p>
          <a:p>
            <a:r>
              <a:rPr lang="en-US" sz="2800" dirty="0" smtClean="0"/>
              <a:t>4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Generation – E-factor 12 ($</a:t>
            </a:r>
            <a:r>
              <a:rPr lang="en-US" sz="2800" dirty="0" smtClean="0"/>
              <a:t>106-$110/kg</a:t>
            </a:r>
            <a:r>
              <a:rPr lang="en-US" sz="2800" dirty="0" smtClean="0"/>
              <a:t>)</a:t>
            </a:r>
          </a:p>
          <a:p>
            <a:pPr lvl="1"/>
            <a:r>
              <a:rPr lang="en-US" sz="2400" dirty="0"/>
              <a:t>5 </a:t>
            </a:r>
            <a:r>
              <a:rPr lang="en-US" sz="2400" dirty="0" err="1"/>
              <a:t>mol</a:t>
            </a:r>
            <a:r>
              <a:rPr lang="en-US" sz="2400" dirty="0"/>
              <a:t>% inorganic zinc(II), new </a:t>
            </a:r>
            <a:r>
              <a:rPr lang="en-US" sz="2400" dirty="0" smtClean="0"/>
              <a:t>chiral catalyst</a:t>
            </a:r>
            <a:endParaRPr lang="en-US" sz="24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E3E52-365E-4BFF-B2A1-2649FD64896D}" type="slidenum">
              <a:rPr lang="en-US" smtClean="0"/>
              <a:t>13</a:t>
            </a:fld>
            <a:endParaRPr lang="en-US"/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96000"/>
            <a:ext cx="1485900" cy="53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7502" y="5203728"/>
            <a:ext cx="3304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>
                <a:solidFill>
                  <a:srgbClr val="FF0000"/>
                </a:solidFill>
              </a:rPr>
              <a:t>GWP reduced by </a:t>
            </a:r>
            <a:r>
              <a:rPr lang="en-US" sz="2400" b="1" u="sng" dirty="0" smtClean="0">
                <a:solidFill>
                  <a:srgbClr val="FF0000"/>
                </a:solidFill>
              </a:rPr>
              <a:t>81</a:t>
            </a:r>
            <a:r>
              <a:rPr lang="en-US" sz="2400" b="1" u="sng" dirty="0" smtClean="0">
                <a:solidFill>
                  <a:srgbClr val="FF0000"/>
                </a:solidFill>
              </a:rPr>
              <a:t>% </a:t>
            </a:r>
            <a:endParaRPr lang="en-US" sz="2400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74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 err="1" smtClean="0"/>
              <a:t>Efavirenz</a:t>
            </a:r>
            <a:r>
              <a:rPr lang="en-US" dirty="0" smtClean="0"/>
              <a:t> – 4</a:t>
            </a:r>
            <a:r>
              <a:rPr lang="en-US" baseline="30000" dirty="0" smtClean="0"/>
              <a:t>th</a:t>
            </a:r>
            <a:r>
              <a:rPr lang="en-US" dirty="0" smtClean="0"/>
              <a:t> Generation 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E3E52-365E-4BFF-B2A1-2649FD64896D}" type="slidenum">
              <a:rPr lang="en-US" smtClean="0"/>
              <a:t>14</a:t>
            </a:fld>
            <a:endParaRPr lang="en-US"/>
          </a:p>
        </p:txBody>
      </p:sp>
      <p:graphicFrame>
        <p:nvGraphicFramePr>
          <p:cNvPr id="3072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3137262"/>
              </p:ext>
            </p:extLst>
          </p:nvPr>
        </p:nvGraphicFramePr>
        <p:xfrm>
          <a:off x="314325" y="1808163"/>
          <a:ext cx="7433491" cy="291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3" name="CS ChemDraw Drawing" r:id="rId4" imgW="5437419" imgH="2133285" progId="ChemDraw.Document.6.0">
                  <p:embed/>
                </p:oleObj>
              </mc:Choice>
              <mc:Fallback>
                <p:oleObj name="CS ChemDraw Drawing" r:id="rId4" imgW="5437419" imgH="2133285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325" y="1808163"/>
                        <a:ext cx="7433491" cy="2916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185254"/>
            <a:ext cx="1562100" cy="561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12681" y="5254772"/>
            <a:ext cx="61446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Catalyst </a:t>
            </a:r>
            <a:r>
              <a:rPr lang="en-US" sz="2000" b="1" dirty="0" smtClean="0"/>
              <a:t>from </a:t>
            </a:r>
            <a:r>
              <a:rPr lang="en-US" sz="2000" b="1" dirty="0" smtClean="0"/>
              <a:t>chloramphenicol </a:t>
            </a:r>
            <a:r>
              <a:rPr lang="en-US" sz="2000" b="1" dirty="0" smtClean="0"/>
              <a:t>synthesis = </a:t>
            </a:r>
            <a:r>
              <a:rPr lang="en-US" sz="2000" b="1" dirty="0" smtClean="0"/>
              <a:t>cheap!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30630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Line ART – Protease Inhibitors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F5F2A6-1421-4233-8DA3-ED30794AE9C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170613"/>
            <a:ext cx="13716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6196813"/>
              </p:ext>
            </p:extLst>
          </p:nvPr>
        </p:nvGraphicFramePr>
        <p:xfrm>
          <a:off x="321501" y="1812547"/>
          <a:ext cx="7222299" cy="44113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60" name="CS ChemDraw Drawing" r:id="rId5" imgW="5578813" imgH="3408782" progId="ChemDraw.Document.6.0">
                  <p:embed/>
                </p:oleObj>
              </mc:Choice>
              <mc:Fallback>
                <p:oleObj name="CS ChemDraw Drawing" r:id="rId5" imgW="5578813" imgH="3408782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1501" y="1812547"/>
                        <a:ext cx="7222299" cy="44113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5411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Current DRV and ATV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F5F2A6-1421-4233-8DA3-ED30794AE9C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2007152"/>
              </p:ext>
            </p:extLst>
          </p:nvPr>
        </p:nvGraphicFramePr>
        <p:xfrm>
          <a:off x="376172" y="1400598"/>
          <a:ext cx="7419975" cy="495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83" name="CS ChemDraw Drawing" r:id="rId4" imgW="5726889" imgH="3818806" progId="ChemDraw.Document.6.0">
                  <p:embed/>
                </p:oleObj>
              </mc:Choice>
              <mc:Fallback>
                <p:oleObj name="CS ChemDraw Drawing" r:id="rId4" imgW="5726889" imgH="3818806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6172" y="1400598"/>
                        <a:ext cx="7419975" cy="4956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27" y="6222354"/>
            <a:ext cx="1384316" cy="49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975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F5F2A6-1421-4233-8DA3-ED30794AE9C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599" y="1019793"/>
            <a:ext cx="4029869" cy="408560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7"/>
          <p:cNvSpPr txBox="1"/>
          <p:nvPr/>
        </p:nvSpPr>
        <p:spPr>
          <a:xfrm>
            <a:off x="825046" y="5576169"/>
            <a:ext cx="28248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Dr. Fred </a:t>
            </a:r>
            <a:r>
              <a:rPr lang="en-US" sz="2400" dirty="0" err="1" smtClean="0"/>
              <a:t>Nytko</a:t>
            </a:r>
            <a:r>
              <a:rPr lang="en-US" sz="2400" dirty="0" smtClean="0"/>
              <a:t>, III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5671630" y="5576170"/>
            <a:ext cx="2287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Tiffany Ellison</a:t>
            </a:r>
            <a:endParaRPr lang="en-US" sz="2400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198867"/>
            <a:ext cx="1447800" cy="520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18" y="1019793"/>
            <a:ext cx="4162425" cy="408560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0594093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F5F2A6-1421-4233-8DA3-ED30794AE9C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148586"/>
            <a:ext cx="1447800" cy="520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0340866"/>
              </p:ext>
            </p:extLst>
          </p:nvPr>
        </p:nvGraphicFramePr>
        <p:xfrm>
          <a:off x="334027" y="1295400"/>
          <a:ext cx="7889666" cy="396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25" name="CS ChemDraw Drawing" r:id="rId4" imgW="4990830" imgH="2506782" progId="ChemDraw.Document.6.0">
                  <p:embed/>
                </p:oleObj>
              </mc:Choice>
              <mc:Fallback>
                <p:oleObj name="CS ChemDraw Drawing" r:id="rId4" imgW="4990830" imgH="2506782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4027" y="1295400"/>
                        <a:ext cx="7889666" cy="3962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303709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170613"/>
            <a:ext cx="13716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F5F2A6-1421-4233-8DA3-ED30794AE9C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9069785"/>
              </p:ext>
            </p:extLst>
          </p:nvPr>
        </p:nvGraphicFramePr>
        <p:xfrm>
          <a:off x="304800" y="1219200"/>
          <a:ext cx="7521624" cy="43176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9" name="CS ChemDraw Drawing" r:id="rId5" imgW="6619672" imgH="3802092" progId="ChemDraw.Document.6.0">
                  <p:embed/>
                </p:oleObj>
              </mc:Choice>
              <mc:Fallback>
                <p:oleObj name="CS ChemDraw Drawing" r:id="rId5" imgW="6619672" imgH="3802092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4800" y="1219200"/>
                        <a:ext cx="7521624" cy="43176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62000" y="5392944"/>
            <a:ext cx="5129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Same, cheap raw materials and reactions </a:t>
            </a:r>
          </a:p>
          <a:p>
            <a:r>
              <a:rPr lang="en-US" dirty="0" smtClean="0"/>
              <a:t>to synthesize both </a:t>
            </a:r>
            <a:r>
              <a:rPr lang="en-US" dirty="0" err="1" smtClean="0"/>
              <a:t>atazanavir</a:t>
            </a:r>
            <a:r>
              <a:rPr lang="en-US" dirty="0" smtClean="0"/>
              <a:t> and </a:t>
            </a:r>
            <a:r>
              <a:rPr lang="en-US" dirty="0" err="1" smtClean="0"/>
              <a:t>darunavir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44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711700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eaLnBrk="1" hangingPunct="1">
              <a:defRPr/>
            </a:pPr>
            <a:endParaRPr lang="en-US" sz="2800" b="1" dirty="0" smtClean="0">
              <a:solidFill>
                <a:schemeClr val="tx2"/>
              </a:solidFill>
            </a:endParaRPr>
          </a:p>
          <a:p>
            <a:pPr eaLnBrk="1" hangingPunct="1">
              <a:defRPr/>
            </a:pPr>
            <a:r>
              <a:rPr lang="en-US" sz="2800" b="1" dirty="0" smtClean="0">
                <a:solidFill>
                  <a:schemeClr val="tx2"/>
                </a:solidFill>
              </a:rPr>
              <a:t>Green Chemistry is increasing access to essential medicines in LMICs</a:t>
            </a:r>
            <a:endParaRPr lang="en-US" sz="2800" dirty="0" smtClean="0"/>
          </a:p>
          <a:p>
            <a:pPr eaLnBrk="1" hangingPunct="1">
              <a:defRPr/>
            </a:pPr>
            <a:r>
              <a:rPr lang="en-US" sz="2800" b="1" u="sng" dirty="0" smtClean="0"/>
              <a:t>Sustainability</a:t>
            </a:r>
            <a:r>
              <a:rPr lang="en-US" sz="2800" b="1" dirty="0" smtClean="0"/>
              <a:t> </a:t>
            </a:r>
            <a:r>
              <a:rPr lang="en-US" sz="2800" b="1" dirty="0" smtClean="0"/>
              <a:t>requires industrial </a:t>
            </a:r>
            <a:r>
              <a:rPr lang="en-US" sz="2800" b="1" dirty="0" smtClean="0"/>
              <a:t>development</a:t>
            </a:r>
          </a:p>
          <a:p>
            <a:pPr eaLnBrk="1" hangingPunct="1">
              <a:defRPr/>
            </a:pPr>
            <a:endParaRPr lang="en-US" sz="2800" b="1" dirty="0" smtClean="0"/>
          </a:p>
          <a:p>
            <a:pPr marL="109537" indent="0" algn="ctr" eaLnBrk="1" hangingPunct="1">
              <a:buNone/>
              <a:defRPr/>
            </a:pPr>
            <a:r>
              <a:rPr lang="en-US" sz="2400" b="1" u="sng" dirty="0" smtClean="0"/>
              <a:t>NEEDED</a:t>
            </a:r>
            <a:r>
              <a:rPr lang="en-US" sz="2400" dirty="0" smtClean="0"/>
              <a:t>:  Scientists to promote in this area</a:t>
            </a:r>
            <a:r>
              <a:rPr lang="en-US" sz="2400" dirty="0" smtClean="0"/>
              <a:t>:</a:t>
            </a:r>
            <a:endParaRPr lang="en-US" sz="2400" dirty="0"/>
          </a:p>
          <a:p>
            <a:pPr algn="ctr" eaLnBrk="1" hangingPunct="1">
              <a:defRPr/>
            </a:pPr>
            <a:r>
              <a:rPr lang="en-US" sz="2400" dirty="0"/>
              <a:t>E</a:t>
            </a:r>
            <a:r>
              <a:rPr lang="en-US" sz="2400" dirty="0" smtClean="0"/>
              <a:t>conomic </a:t>
            </a:r>
            <a:r>
              <a:rPr lang="en-US" sz="2400" dirty="0"/>
              <a:t>and human development </a:t>
            </a:r>
          </a:p>
          <a:p>
            <a:pPr algn="ctr" eaLnBrk="1" hangingPunct="1">
              <a:defRPr/>
            </a:pPr>
            <a:r>
              <a:rPr lang="en-US" sz="2400" dirty="0"/>
              <a:t>Stable, democratic governance </a:t>
            </a:r>
          </a:p>
          <a:p>
            <a:pPr eaLnBrk="1" hangingPunct="1">
              <a:defRPr/>
            </a:pPr>
            <a:endParaRPr lang="en-US" sz="2400" b="1" dirty="0" smtClean="0">
              <a:solidFill>
                <a:schemeClr val="tx2"/>
              </a:solidFill>
            </a:endParaRPr>
          </a:p>
          <a:p>
            <a:pPr marL="109537" indent="0" eaLnBrk="1" hangingPunct="1">
              <a:buFont typeface="Wingdings 3" pitchFamily="18" charset="2"/>
              <a:buNone/>
              <a:defRPr/>
            </a:pPr>
            <a:endParaRPr lang="en-US" sz="24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F5F2A6-1421-4233-8DA3-ED30794AE9C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096000"/>
            <a:ext cx="1485900" cy="53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132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170613"/>
            <a:ext cx="13716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F5F2A6-1421-4233-8DA3-ED30794AE9C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0202733"/>
              </p:ext>
            </p:extLst>
          </p:nvPr>
        </p:nvGraphicFramePr>
        <p:xfrm>
          <a:off x="533401" y="1066800"/>
          <a:ext cx="7372278" cy="4275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71" name="CS ChemDraw Drawing" r:id="rId5" imgW="5673387" imgH="3285586" progId="ChemDraw.Document.6.0">
                  <p:embed/>
                </p:oleObj>
              </mc:Choice>
              <mc:Fallback>
                <p:oleObj name="CS ChemDraw Drawing" r:id="rId5" imgW="5673387" imgH="3285586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3401" y="1066800"/>
                        <a:ext cx="7372278" cy="4275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212189" y="5493345"/>
            <a:ext cx="48098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5 steps versus 8 and 10 steps for commercial</a:t>
            </a:r>
          </a:p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Syntheses of ATV and DRV:  </a:t>
            </a:r>
          </a:p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Cheaper starting materials 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61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170613"/>
            <a:ext cx="13716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F5F2A6-1421-4233-8DA3-ED30794AE9C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7740124"/>
              </p:ext>
            </p:extLst>
          </p:nvPr>
        </p:nvGraphicFramePr>
        <p:xfrm>
          <a:off x="1123950" y="398463"/>
          <a:ext cx="6591300" cy="538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41" name="CS ChemDraw Drawing" r:id="rId5" imgW="4812489" imgH="3929871" progId="ChemDraw.Document.6.0">
                  <p:embed/>
                </p:oleObj>
              </mc:Choice>
              <mc:Fallback>
                <p:oleObj name="CS ChemDraw Drawing" r:id="rId5" imgW="4812489" imgH="3929871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23950" y="398463"/>
                        <a:ext cx="6591300" cy="5387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219200" y="5181600"/>
            <a:ext cx="21164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Target:  $400/kg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11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52400" y="2209800"/>
            <a:ext cx="8077200" cy="1829761"/>
          </a:xfrm>
        </p:spPr>
        <p:txBody>
          <a:bodyPr/>
          <a:lstStyle/>
          <a:p>
            <a:pPr algn="ctr"/>
            <a:r>
              <a:rPr lang="en-US" dirty="0" smtClean="0"/>
              <a:t>Universal Access = </a:t>
            </a:r>
            <a:br>
              <a:rPr lang="en-US" dirty="0" smtClean="0"/>
            </a:br>
            <a:r>
              <a:rPr lang="en-US" dirty="0" smtClean="0"/>
              <a:t>35MM people on treatment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F5F2A6-1421-4233-8DA3-ED30794AE9C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172200"/>
            <a:ext cx="1524000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87983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APIs – MT/A 2015 vs 35 MM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F5F2A6-1421-4233-8DA3-ED30794AE9C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8345795"/>
              </p:ext>
            </p:extLst>
          </p:nvPr>
        </p:nvGraphicFramePr>
        <p:xfrm>
          <a:off x="0" y="1219200"/>
          <a:ext cx="9144001" cy="60283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05000"/>
                <a:gridCol w="1600200"/>
                <a:gridCol w="2743200"/>
                <a:gridCol w="2895601"/>
              </a:tblGrid>
              <a:tr h="1143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API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D7F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Daily </a:t>
                      </a:r>
                      <a:r>
                        <a:rPr lang="en-US" sz="2800" dirty="0" smtClean="0">
                          <a:effectLst/>
                        </a:rPr>
                        <a:t>Dose</a:t>
                      </a:r>
                      <a:r>
                        <a:rPr lang="en-US" sz="2800" baseline="0" dirty="0" smtClean="0">
                          <a:effectLst/>
                        </a:rPr>
                        <a:t> (</a:t>
                      </a:r>
                      <a:r>
                        <a:rPr lang="en-US" sz="2800" dirty="0" smtClean="0">
                          <a:effectLst/>
                        </a:rPr>
                        <a:t>mg)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D7F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</a:rPr>
                        <a:t>2015 </a:t>
                      </a:r>
                      <a:r>
                        <a:rPr lang="en-US" sz="2800" dirty="0">
                          <a:effectLst/>
                        </a:rPr>
                        <a:t>Volumes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MT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D7F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aseline="0" dirty="0" smtClean="0">
                          <a:effectLst/>
                        </a:rPr>
                        <a:t>35 MM Patients - MT</a:t>
                      </a:r>
                      <a:endParaRPr lang="en-US" sz="2800" dirty="0">
                        <a:effectLst/>
                      </a:endParaRPr>
                    </a:p>
                  </a:txBody>
                  <a:tcPr marL="68580" marR="68580" marT="0" marB="0">
                    <a:solidFill>
                      <a:srgbClr val="0D7F10"/>
                    </a:solidFill>
                  </a:tcPr>
                </a:tc>
              </a:tr>
              <a:tr h="5852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PI</a:t>
                      </a:r>
                      <a:r>
                        <a:rPr lang="en-US" sz="28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drugs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D7F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1000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270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smtClean="0">
                          <a:solidFill>
                            <a:srgbClr val="0066CC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1300</a:t>
                      </a:r>
                      <a:endParaRPr lang="en-US" sz="3200" b="0" dirty="0">
                        <a:solidFill>
                          <a:srgbClr val="0066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877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NVP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D7F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400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710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smtClean="0">
                          <a:solidFill>
                            <a:srgbClr val="0066CC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440</a:t>
                      </a:r>
                      <a:endParaRPr lang="en-US" sz="3200" b="0" dirty="0">
                        <a:solidFill>
                          <a:srgbClr val="0066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09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</a:rPr>
                        <a:t>3TC/FTC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D7F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300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1510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smtClean="0">
                          <a:solidFill>
                            <a:srgbClr val="0066C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2890</a:t>
                      </a:r>
                      <a:endParaRPr lang="en-US" sz="3200" b="0" dirty="0">
                        <a:solidFill>
                          <a:srgbClr val="0066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845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AZT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D7F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600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1085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smtClean="0">
                          <a:solidFill>
                            <a:srgbClr val="0066C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650</a:t>
                      </a:r>
                      <a:endParaRPr lang="en-US" sz="3200" b="0" dirty="0">
                        <a:solidFill>
                          <a:srgbClr val="0066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913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EFV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D7F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600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1989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smtClean="0">
                          <a:solidFill>
                            <a:srgbClr val="0066C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6570</a:t>
                      </a:r>
                      <a:endParaRPr lang="en-US" sz="3200" b="0" dirty="0">
                        <a:solidFill>
                          <a:srgbClr val="0066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746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TDF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D7F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300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997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smtClean="0">
                          <a:solidFill>
                            <a:srgbClr val="0066C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3235</a:t>
                      </a:r>
                      <a:endParaRPr lang="en-US" sz="3200" b="0" dirty="0">
                        <a:solidFill>
                          <a:srgbClr val="0066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229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TOTAL</a:t>
                      </a:r>
                      <a:endParaRPr lang="en-US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D7F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6561</a:t>
                      </a:r>
                      <a:endParaRPr lang="en-US" sz="3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dirty="0" smtClean="0">
                          <a:solidFill>
                            <a:srgbClr val="0066CC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15085</a:t>
                      </a:r>
                      <a:endParaRPr lang="en-US" sz="3600" b="1" dirty="0">
                        <a:solidFill>
                          <a:srgbClr val="0066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470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The Future of ART for LMICs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F5F2A6-1421-4233-8DA3-ED30794AE9C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172155"/>
            <a:ext cx="1524000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9804143"/>
              </p:ext>
            </p:extLst>
          </p:nvPr>
        </p:nvGraphicFramePr>
        <p:xfrm>
          <a:off x="1671638" y="1600200"/>
          <a:ext cx="5343525" cy="457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94" name="CS ChemDraw Drawing" r:id="rId4" imgW="3799191" imgH="3253506" progId="ChemDraw.Document.6.0">
                  <p:embed/>
                </p:oleObj>
              </mc:Choice>
              <mc:Fallback>
                <p:oleObj name="CS ChemDraw Drawing" r:id="rId4" imgW="3799191" imgH="3253506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71638" y="1600200"/>
                        <a:ext cx="5343525" cy="4575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4260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The “Ultimate” 1</a:t>
            </a:r>
            <a:r>
              <a:rPr lang="en-US" baseline="30000" dirty="0" smtClean="0"/>
              <a:t>st</a:t>
            </a:r>
            <a:r>
              <a:rPr lang="en-US" dirty="0" smtClean="0"/>
              <a:t>-line ART?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F5F2A6-1421-4233-8DA3-ED30794AE9C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7120492"/>
              </p:ext>
            </p:extLst>
          </p:nvPr>
        </p:nvGraphicFramePr>
        <p:xfrm>
          <a:off x="533400" y="1066800"/>
          <a:ext cx="7235405" cy="50486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90800"/>
                <a:gridCol w="2209800"/>
                <a:gridCol w="2434805"/>
              </a:tblGrid>
              <a:tr h="1524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</a:rPr>
                        <a:t>API</a:t>
                      </a:r>
                      <a:endParaRPr lang="en-US" sz="2800" dirty="0">
                        <a:effectLst/>
                      </a:endParaRPr>
                    </a:p>
                  </a:txBody>
                  <a:tcPr marL="68580" marR="68580" marT="0" marB="0">
                    <a:solidFill>
                      <a:srgbClr val="0D7F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Daily</a:t>
                      </a:r>
                      <a:r>
                        <a:rPr lang="en-US" sz="2800" b="1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Dose (mg)</a:t>
                      </a:r>
                      <a:endParaRPr lang="en-US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D7F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MT/A</a:t>
                      </a:r>
                      <a:r>
                        <a:rPr lang="en-US" sz="2800" b="1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to Treat 35MM People</a:t>
                      </a:r>
                      <a:endParaRPr lang="en-US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D7F10"/>
                    </a:solidFill>
                  </a:tcPr>
                </a:tc>
              </a:tr>
              <a:tr h="8746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DTG</a:t>
                      </a:r>
                      <a:endParaRPr lang="en-US" sz="36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en-US" sz="3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85D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639</a:t>
                      </a:r>
                      <a:endParaRPr lang="en-US" sz="3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763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TAF/(</a:t>
                      </a:r>
                      <a:r>
                        <a:rPr lang="en-US" sz="3600" b="1" dirty="0" smtClean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RIL</a:t>
                      </a:r>
                      <a:r>
                        <a:rPr lang="en-US" sz="3600" b="1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36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endParaRPr lang="en-US" sz="3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85D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320</a:t>
                      </a:r>
                      <a:endParaRPr lang="en-US" sz="3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763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FTC(?*)</a:t>
                      </a:r>
                      <a:endParaRPr lang="en-US" sz="3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200</a:t>
                      </a:r>
                      <a:endParaRPr lang="en-US" sz="3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85D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2555</a:t>
                      </a:r>
                      <a:endParaRPr lang="en-US" sz="3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973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Total</a:t>
                      </a:r>
                      <a:endParaRPr lang="en-US" sz="3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280 (75)</a:t>
                      </a:r>
                      <a:endParaRPr lang="en-US" sz="3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85D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3514 (959)</a:t>
                      </a:r>
                      <a:endParaRPr lang="en-US" sz="3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170613"/>
            <a:ext cx="13716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56619" y="6185842"/>
            <a:ext cx="4142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*DTG / RIL for maintenance?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0003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Dolutegravir</a:t>
            </a:r>
            <a:r>
              <a:rPr lang="en-US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</a:t>
            </a:r>
            <a:r>
              <a:rPr lang="en-US" dirty="0" smtClean="0"/>
              <a:t>Generation - GSK)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F5F2A6-1421-4233-8DA3-ED30794AE9C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172155"/>
            <a:ext cx="1524000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9314627"/>
              </p:ext>
            </p:extLst>
          </p:nvPr>
        </p:nvGraphicFramePr>
        <p:xfrm>
          <a:off x="1219200" y="1365537"/>
          <a:ext cx="5373336" cy="51578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80" name="CS ChemDraw Drawing" r:id="rId4" imgW="4954351" imgH="4762051" progId="ChemDraw.Document.6.0">
                  <p:embed/>
                </p:oleObj>
              </mc:Choice>
              <mc:Fallback>
                <p:oleObj name="CS ChemDraw Drawing" r:id="rId4" imgW="4954351" imgH="4762051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19200" y="1365537"/>
                        <a:ext cx="5373336" cy="51578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4850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Dolutegravir</a:t>
            </a:r>
            <a:r>
              <a:rPr lang="en-US" dirty="0" smtClean="0"/>
              <a:t>… 3</a:t>
            </a:r>
            <a:r>
              <a:rPr lang="en-US" baseline="30000" dirty="0" smtClean="0"/>
              <a:t>rd</a:t>
            </a:r>
            <a:r>
              <a:rPr lang="en-US" dirty="0" smtClean="0"/>
              <a:t> Generation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F5F2A6-1421-4233-8DA3-ED30794AE9C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172155"/>
            <a:ext cx="1524000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4196877"/>
              </p:ext>
            </p:extLst>
          </p:nvPr>
        </p:nvGraphicFramePr>
        <p:xfrm>
          <a:off x="533400" y="1371600"/>
          <a:ext cx="6350000" cy="458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04" name="CS ChemDraw Drawing" r:id="rId4" imgW="5291036" imgH="3829320" progId="ChemDraw.Document.6.0">
                  <p:embed/>
                </p:oleObj>
              </mc:Choice>
              <mc:Fallback>
                <p:oleObj name="CS ChemDraw Drawing" r:id="rId4" imgW="5291036" imgH="382932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3400" y="1371600"/>
                        <a:ext cx="6350000" cy="4584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789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43609" y="914400"/>
            <a:ext cx="8153400" cy="14478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400" b="1" dirty="0" smtClean="0">
                <a:solidFill>
                  <a:srgbClr val="FF0000"/>
                </a:solidFill>
              </a:rPr>
              <a:t>2. </a:t>
            </a:r>
            <a:r>
              <a:rPr lang="en-US" sz="4400" dirty="0" smtClean="0">
                <a:solidFill>
                  <a:srgbClr val="FF0000"/>
                </a:solidFill>
              </a:rPr>
              <a:t>Promoting African Independence </a:t>
            </a:r>
            <a:endParaRPr lang="en-US" sz="4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9D3B38-4DC9-44B1-9ECD-D78198DA835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115556"/>
            <a:ext cx="1524000" cy="547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95384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0" b="3631"/>
          <a:stretch/>
        </p:blipFill>
        <p:spPr bwMode="auto">
          <a:xfrm>
            <a:off x="0" y="0"/>
            <a:ext cx="52673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7325" y="0"/>
            <a:ext cx="3876675" cy="6857999"/>
          </a:xfrm>
          <a:solidFill>
            <a:schemeClr val="bg1">
              <a:lumMod val="9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 algn="l"/>
            <a:r>
              <a:rPr lang="en-US" sz="3600" dirty="0" smtClean="0">
                <a:solidFill>
                  <a:schemeClr val="tx1"/>
                </a:solidFill>
              </a:rPr>
              <a:t/>
            </a:r>
            <a:br>
              <a:rPr lang="en-US" sz="3600" dirty="0" smtClean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3600" dirty="0" smtClean="0">
                <a:solidFill>
                  <a:schemeClr val="tx1"/>
                </a:solidFill>
              </a:rPr>
              <a:t>Sir Richard Frances Burton</a:t>
            </a:r>
            <a:br>
              <a:rPr lang="en-US" sz="3600" dirty="0" smtClean="0">
                <a:solidFill>
                  <a:schemeClr val="tx1"/>
                </a:solidFill>
              </a:rPr>
            </a:br>
            <a:r>
              <a:rPr lang="en-US" sz="3600" dirty="0" smtClean="0">
                <a:solidFill>
                  <a:schemeClr val="tx1"/>
                </a:solidFill>
              </a:rPr>
              <a:t/>
            </a:r>
            <a:br>
              <a:rPr lang="en-US" sz="3600" dirty="0" smtClean="0">
                <a:solidFill>
                  <a:schemeClr val="tx1"/>
                </a:solidFill>
              </a:rPr>
            </a:br>
            <a:r>
              <a:rPr lang="en-US" sz="3600" dirty="0" smtClean="0">
                <a:solidFill>
                  <a:schemeClr val="tx1"/>
                </a:solidFill>
              </a:rPr>
              <a:t>“</a:t>
            </a:r>
            <a:r>
              <a:rPr lang="en-US" sz="3600" i="1" dirty="0" smtClean="0">
                <a:solidFill>
                  <a:schemeClr val="tx1"/>
                </a:solidFill>
              </a:rPr>
              <a:t>First Footsteps in East Africa”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smtClean="0">
                <a:solidFill>
                  <a:schemeClr val="tx1"/>
                </a:solidFill>
              </a:rPr>
              <a:t>(1856)   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580F95-3797-494F-BD7D-C730ABCA5B7E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29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89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SSW-Carnegie7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3538"/>
            <a:ext cx="9144000" cy="522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Rectangle 5"/>
          <p:cNvSpPr>
            <a:spLocks noChangeArrowheads="1"/>
          </p:cNvSpPr>
          <p:nvPr/>
        </p:nvSpPr>
        <p:spPr bwMode="auto">
          <a:xfrm>
            <a:off x="63500" y="582613"/>
            <a:ext cx="8242300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 dirty="0"/>
              <a:t>Howard </a:t>
            </a:r>
            <a:r>
              <a:rPr lang="en-US" sz="4000" dirty="0" smtClean="0"/>
              <a:t>University (HBCU)</a:t>
            </a:r>
          </a:p>
          <a:p>
            <a:pPr algn="ctr"/>
            <a:r>
              <a:rPr lang="en-US" sz="4000" dirty="0" smtClean="0"/>
              <a:t>Washington</a:t>
            </a:r>
            <a:r>
              <a:rPr lang="en-US" sz="4000" dirty="0"/>
              <a:t>, D.C.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A921AF-7981-4878-8826-1E1D442DE9B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142135"/>
            <a:ext cx="1485900" cy="53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083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Joe\Pictures\DCIM 12.19.2008\100CASIO\CIMG073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1278A6-AB80-480B-A4FA-5D9FE52C33D0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58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895556-F7FF-4CEE-BED2-0269C93487C8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53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3158" y="1223530"/>
            <a:ext cx="7183041" cy="124691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African Pharmaceutical Manufacturing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1" y="2860099"/>
            <a:ext cx="8382000" cy="2340552"/>
          </a:xfrm>
        </p:spPr>
        <p:txBody>
          <a:bodyPr>
            <a:normAutofit/>
          </a:bodyPr>
          <a:lstStyle/>
          <a:p>
            <a:pPr algn="ctr"/>
            <a:r>
              <a:rPr lang="en-US" sz="2175" dirty="0" smtClean="0">
                <a:solidFill>
                  <a:schemeClr val="tx1"/>
                </a:solidFill>
              </a:rPr>
              <a:t>Kilimanjaro </a:t>
            </a:r>
            <a:r>
              <a:rPr lang="en-US" sz="2175" dirty="0">
                <a:solidFill>
                  <a:schemeClr val="tx1"/>
                </a:solidFill>
              </a:rPr>
              <a:t>School of </a:t>
            </a:r>
            <a:r>
              <a:rPr lang="en-US" sz="2175" dirty="0" smtClean="0">
                <a:solidFill>
                  <a:schemeClr val="tx1"/>
                </a:solidFill>
              </a:rPr>
              <a:t>Pharmacy, </a:t>
            </a:r>
          </a:p>
          <a:p>
            <a:pPr algn="ctr"/>
            <a:r>
              <a:rPr lang="en-US" sz="2175" dirty="0" smtClean="0">
                <a:solidFill>
                  <a:schemeClr val="tx1"/>
                </a:solidFill>
              </a:rPr>
              <a:t>Ibadan University, School of Pharmacy</a:t>
            </a:r>
          </a:p>
          <a:p>
            <a:pPr algn="ctr"/>
            <a:r>
              <a:rPr lang="en-US" sz="2175" dirty="0">
                <a:solidFill>
                  <a:schemeClr val="tx1"/>
                </a:solidFill>
              </a:rPr>
              <a:t>	</a:t>
            </a:r>
          </a:p>
          <a:p>
            <a:pPr algn="ctr"/>
            <a:r>
              <a:rPr lang="en-US" sz="2175" dirty="0" smtClean="0">
                <a:solidFill>
                  <a:schemeClr val="tx1"/>
                </a:solidFill>
              </a:rPr>
              <a:t>Z</a:t>
            </a:r>
            <a:r>
              <a:rPr lang="en-US" sz="2175" dirty="0">
                <a:solidFill>
                  <a:schemeClr val="tx1"/>
                </a:solidFill>
              </a:rPr>
              <a:t>. </a:t>
            </a:r>
            <a:r>
              <a:rPr lang="en-US" sz="2175" dirty="0" err="1" smtClean="0">
                <a:solidFill>
                  <a:schemeClr val="tx1"/>
                </a:solidFill>
              </a:rPr>
              <a:t>Ekeocha</a:t>
            </a:r>
            <a:r>
              <a:rPr lang="en-US" sz="2175" dirty="0" smtClean="0">
                <a:solidFill>
                  <a:schemeClr val="tx1"/>
                </a:solidFill>
              </a:rPr>
              <a:t>, C. </a:t>
            </a:r>
            <a:r>
              <a:rPr lang="en-US" sz="2175" dirty="0" err="1" smtClean="0">
                <a:solidFill>
                  <a:schemeClr val="tx1"/>
                </a:solidFill>
              </a:rPr>
              <a:t>Babalola</a:t>
            </a:r>
            <a:r>
              <a:rPr lang="en-US" sz="2175" dirty="0" smtClean="0">
                <a:solidFill>
                  <a:schemeClr val="tx1"/>
                </a:solidFill>
              </a:rPr>
              <a:t> </a:t>
            </a:r>
            <a:endParaRPr lang="en-US" sz="2175" dirty="0">
              <a:solidFill>
                <a:schemeClr val="tx1"/>
              </a:solidFill>
            </a:endParaRPr>
          </a:p>
          <a:p>
            <a:pPr algn="ctr"/>
            <a:r>
              <a:rPr lang="en-US" sz="2175" dirty="0">
                <a:solidFill>
                  <a:schemeClr val="tx1"/>
                </a:solidFill>
              </a:rPr>
              <a:t>W. </a:t>
            </a:r>
            <a:r>
              <a:rPr lang="en-US" sz="2175" dirty="0" err="1">
                <a:solidFill>
                  <a:schemeClr val="tx1"/>
                </a:solidFill>
              </a:rPr>
              <a:t>Mlaki</a:t>
            </a:r>
            <a:r>
              <a:rPr lang="en-US" sz="2175" dirty="0">
                <a:solidFill>
                  <a:schemeClr val="tx1"/>
                </a:solidFill>
              </a:rPr>
              <a:t>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170613"/>
            <a:ext cx="13716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56392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Key Drugs for Malaria (ACTs)</a:t>
            </a:r>
            <a:endParaRPr lang="en-US" dirty="0"/>
          </a:p>
        </p:txBody>
      </p:sp>
      <p:graphicFrame>
        <p:nvGraphicFramePr>
          <p:cNvPr id="26626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9505971"/>
              </p:ext>
            </p:extLst>
          </p:nvPr>
        </p:nvGraphicFramePr>
        <p:xfrm>
          <a:off x="304800" y="1271588"/>
          <a:ext cx="7683500" cy="4621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1" name="CS ChemDraw Drawing" r:id="rId4" imgW="6548066" imgH="3939037" progId="ChemDraw.Document.6.0">
                  <p:embed/>
                </p:oleObj>
              </mc:Choice>
              <mc:Fallback>
                <p:oleObj name="CS ChemDraw Drawing" r:id="rId4" imgW="6548066" imgH="3939037" progId="ChemDraw.Document.6.0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271588"/>
                        <a:ext cx="7683500" cy="4621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F5F2A6-1421-4233-8DA3-ED30794AE9C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170613"/>
            <a:ext cx="13716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17193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609600"/>
            <a:ext cx="6934199" cy="1320800"/>
          </a:xfrm>
        </p:spPr>
        <p:txBody>
          <a:bodyPr/>
          <a:lstStyle/>
          <a:p>
            <a:pPr>
              <a:defRPr/>
            </a:pPr>
            <a:r>
              <a:rPr lang="en-US" sz="3200" dirty="0" smtClean="0"/>
              <a:t>DHAP = Fixed-dose combination ACT</a:t>
            </a:r>
            <a:endParaRPr lang="en-US" sz="3200" dirty="0"/>
          </a:p>
        </p:txBody>
      </p:sp>
      <p:sp>
        <p:nvSpPr>
          <p:cNvPr id="45058" name="Content Placeholder 1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/>
          <a:lstStyle/>
          <a:p>
            <a:r>
              <a:rPr lang="en-US" dirty="0" smtClean="0"/>
              <a:t>Useful for pediatric, less-expensive, clears parasites from liver </a:t>
            </a:r>
          </a:p>
          <a:p>
            <a:pPr marL="0" indent="0">
              <a:buNone/>
            </a:pPr>
            <a:r>
              <a:rPr lang="en-US" dirty="0" smtClean="0"/>
              <a:t>(radical cure)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E3E52-365E-4BFF-B2A1-2649FD64896D}" type="slidenum">
              <a:rPr lang="en-US" smtClean="0"/>
              <a:t>34</a:t>
            </a:fld>
            <a:endParaRPr lang="en-US"/>
          </a:p>
        </p:txBody>
      </p:sp>
      <p:pic>
        <p:nvPicPr>
          <p:cNvPr id="4506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199576"/>
            <a:ext cx="1485900" cy="53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2479477"/>
              </p:ext>
            </p:extLst>
          </p:nvPr>
        </p:nvGraphicFramePr>
        <p:xfrm>
          <a:off x="457200" y="2406498"/>
          <a:ext cx="6815370" cy="31984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48" name="CS ChemDraw Drawing" r:id="rId5" imgW="4989209" imgH="2342072" progId="ChemDraw.Document.6.0">
                  <p:embed/>
                </p:oleObj>
              </mc:Choice>
              <mc:Fallback>
                <p:oleObj name="CS ChemDraw Drawing" r:id="rId5" imgW="4989209" imgH="2342072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7200" y="2406498"/>
                        <a:ext cx="6815370" cy="31984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4430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New, Green Chemistry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E3E52-365E-4BFF-B2A1-2649FD64896D}" type="slidenum">
              <a:rPr lang="en-US" smtClean="0"/>
              <a:t>35</a:t>
            </a:fld>
            <a:endParaRPr lang="en-US"/>
          </a:p>
        </p:txBody>
      </p:sp>
      <p:pic>
        <p:nvPicPr>
          <p:cNvPr id="4506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226951"/>
            <a:ext cx="1409700" cy="506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8718829"/>
              </p:ext>
            </p:extLst>
          </p:nvPr>
        </p:nvGraphicFramePr>
        <p:xfrm>
          <a:off x="838200" y="1409287"/>
          <a:ext cx="6934200" cy="44756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76" name="CS ChemDraw Drawing" r:id="rId5" imgW="5702300" imgH="3681592" progId="ChemDraw.Document.6.0">
                  <p:embed/>
                </p:oleObj>
              </mc:Choice>
              <mc:Fallback>
                <p:oleObj name="CS ChemDraw Drawing" r:id="rId5" imgW="5702300" imgH="3681592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38200" y="1409287"/>
                        <a:ext cx="6934200" cy="44756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6358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 err="1" smtClean="0"/>
              <a:t>Piperaquine</a:t>
            </a:r>
            <a:r>
              <a:rPr lang="en-US" dirty="0" smtClean="0"/>
              <a:t> GC  </a:t>
            </a:r>
            <a:endParaRPr lang="en-US" dirty="0"/>
          </a:p>
        </p:txBody>
      </p:sp>
      <p:sp>
        <p:nvSpPr>
          <p:cNvPr id="48130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Overall yield 93% on 5kg scale (vs. 55%) </a:t>
            </a:r>
          </a:p>
          <a:p>
            <a:r>
              <a:rPr lang="en-US" dirty="0" smtClean="0"/>
              <a:t>E-factor reduced from 45 to 8</a:t>
            </a:r>
            <a:endParaRPr lang="en-US" dirty="0"/>
          </a:p>
          <a:p>
            <a:r>
              <a:rPr lang="en-US" dirty="0" smtClean="0"/>
              <a:t>Pediatric and adult tablets in KSP Pilot Plant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E3E52-365E-4BFF-B2A1-2649FD64896D}" type="slidenum">
              <a:rPr lang="en-US" smtClean="0"/>
              <a:t>36</a:t>
            </a:fld>
            <a:endParaRPr lang="en-US"/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857"/>
            <a:ext cx="1333500" cy="479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9120692"/>
              </p:ext>
            </p:extLst>
          </p:nvPr>
        </p:nvGraphicFramePr>
        <p:xfrm>
          <a:off x="2819400" y="3390161"/>
          <a:ext cx="4271962" cy="2593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01" name="CS ChemDraw Drawing" r:id="rId5" imgW="3327940" imgH="2020468" progId="ChemDraw.Document.6.0">
                  <p:embed/>
                </p:oleObj>
              </mc:Choice>
              <mc:Fallback>
                <p:oleObj name="CS ChemDraw Drawing" r:id="rId5" imgW="3327940" imgH="2020468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19400" y="3390161"/>
                        <a:ext cx="4271962" cy="2593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9802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19833" y="2286000"/>
            <a:ext cx="8229600" cy="338296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St. Luke Foundation – Kilimanjaro School of Pharmacy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F5F2A6-1421-4233-8DA3-ED30794AE9C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3258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8</a:t>
            </a:r>
          </a:p>
        </p:txBody>
      </p:sp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5972175" y="3516266"/>
            <a:ext cx="971550" cy="2286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tx2"/>
                </a:solidFill>
                <a:latin typeface="Britannic Bold" panose="020B09030607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ACADEMIA</a:t>
            </a:r>
            <a:endParaRPr lang="en-US" altLang="en-US" sz="135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cxnSp>
        <p:nvCxnSpPr>
          <p:cNvPr id="4" name="AutoShape 10"/>
          <p:cNvCxnSpPr>
            <a:cxnSpLocks noChangeShapeType="1"/>
          </p:cNvCxnSpPr>
          <p:nvPr/>
        </p:nvCxnSpPr>
        <p:spPr bwMode="auto">
          <a:xfrm flipH="1">
            <a:off x="3460849" y="1699920"/>
            <a:ext cx="1095375" cy="1976438"/>
          </a:xfrm>
          <a:prstGeom prst="straightConnector1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" name="AutoShape 9"/>
          <p:cNvCxnSpPr>
            <a:cxnSpLocks noChangeShapeType="1"/>
          </p:cNvCxnSpPr>
          <p:nvPr/>
        </p:nvCxnSpPr>
        <p:spPr bwMode="auto">
          <a:xfrm>
            <a:off x="4557962" y="1699920"/>
            <a:ext cx="1219200" cy="1975485"/>
          </a:xfrm>
          <a:prstGeom prst="straightConnector1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4081463" y="2694302"/>
            <a:ext cx="1057275" cy="82196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641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641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641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641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641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641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641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641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641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>
              <a:tabLst>
                <a:tab pos="1981200" algn="l"/>
              </a:tabLst>
            </a:pPr>
            <a:r>
              <a:rPr lang="en-US" altLang="en-US" sz="1050" dirty="0">
                <a:solidFill>
                  <a:schemeClr val="tx2"/>
                </a:solidFill>
                <a:latin typeface="Britannic Bold" panose="020B09030607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CLASSROOM</a:t>
            </a:r>
            <a:endParaRPr lang="en-US" altLang="en-US" sz="675" dirty="0">
              <a:solidFill>
                <a:schemeClr val="tx2"/>
              </a:solidFill>
            </a:endParaRPr>
          </a:p>
          <a:p>
            <a:pPr algn="ctr" defTabSz="685800">
              <a:tabLst>
                <a:tab pos="1981200" algn="l"/>
              </a:tabLst>
            </a:pPr>
            <a:r>
              <a:rPr lang="en-US" altLang="en-US" sz="1050" dirty="0">
                <a:solidFill>
                  <a:schemeClr val="tx2"/>
                </a:solidFill>
                <a:latin typeface="Britannic Bold" panose="020B09030607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endParaRPr lang="en-US" altLang="en-US" sz="675" dirty="0">
              <a:solidFill>
                <a:schemeClr val="tx2"/>
              </a:solidFill>
            </a:endParaRPr>
          </a:p>
          <a:p>
            <a:pPr algn="ctr" defTabSz="685800">
              <a:tabLst>
                <a:tab pos="1981200" algn="l"/>
              </a:tabLst>
            </a:pPr>
            <a:r>
              <a:rPr lang="en-US" altLang="en-US" sz="1050" dirty="0">
                <a:solidFill>
                  <a:schemeClr val="tx2"/>
                </a:solidFill>
                <a:latin typeface="Britannic Bold" panose="020B09030607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LABORATORY</a:t>
            </a:r>
            <a:endParaRPr lang="en-US" altLang="en-US" sz="675" dirty="0">
              <a:solidFill>
                <a:schemeClr val="tx2"/>
              </a:solidFill>
            </a:endParaRPr>
          </a:p>
          <a:p>
            <a:pPr algn="ctr" defTabSz="685800">
              <a:tabLst>
                <a:tab pos="1981200" algn="l"/>
              </a:tabLst>
            </a:pPr>
            <a:r>
              <a:rPr lang="en-US" altLang="en-US" sz="1050" dirty="0">
                <a:solidFill>
                  <a:schemeClr val="tx2"/>
                </a:solidFill>
                <a:latin typeface="Britannic Bold" panose="020B09030607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TRAINING</a:t>
            </a:r>
            <a:endParaRPr lang="en-US" altLang="en-US" sz="675" dirty="0">
              <a:solidFill>
                <a:schemeClr val="tx2"/>
              </a:solidFill>
            </a:endParaRPr>
          </a:p>
          <a:p>
            <a:pPr defTabSz="685800">
              <a:tabLst>
                <a:tab pos="1981200" algn="l"/>
              </a:tabLst>
            </a:pPr>
            <a:endParaRPr lang="en-US" altLang="en-US" sz="1350" dirty="0"/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4081463" y="1388704"/>
            <a:ext cx="981075" cy="2286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tx2"/>
                </a:solidFill>
                <a:latin typeface="Britannic Bold" panose="020B09030607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INDUSTRY</a:t>
            </a:r>
            <a:endParaRPr lang="en-US" altLang="en-US" sz="135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cxnSp>
        <p:nvCxnSpPr>
          <p:cNvPr id="8" name="AutoShape 11"/>
          <p:cNvCxnSpPr>
            <a:cxnSpLocks noChangeShapeType="1"/>
          </p:cNvCxnSpPr>
          <p:nvPr/>
        </p:nvCxnSpPr>
        <p:spPr bwMode="auto">
          <a:xfrm flipH="1">
            <a:off x="3448548" y="3681499"/>
            <a:ext cx="2314575" cy="476"/>
          </a:xfrm>
          <a:prstGeom prst="straightConnector1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2384379" y="3516266"/>
            <a:ext cx="959644" cy="2286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050" dirty="0">
                <a:solidFill>
                  <a:schemeClr val="tx2"/>
                </a:solidFill>
                <a:latin typeface="Britannic Bold" panose="020B09030607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Regulatory</a:t>
            </a:r>
            <a:endParaRPr lang="en-US" altLang="en-US" sz="120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1" y="882408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0" y="905839"/>
            <a:ext cx="427040" cy="588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675"/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350">
                <a:latin typeface="Arial" panose="020B0604020202020204" pitchFamily="34" charset="0"/>
              </a:rPr>
              <a:t>      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350">
              <a:latin typeface="Arial" panose="020B0604020202020204" pitchFamily="34" charset="0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0" y="934693"/>
            <a:ext cx="4293483" cy="530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3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3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3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3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3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3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3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3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3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>
              <a:tabLst>
                <a:tab pos="1952625" algn="l"/>
              </a:tabLst>
            </a:pPr>
            <a:r>
              <a:rPr lang="en-US" altLang="en-US" sz="825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endParaRPr lang="en-US" altLang="en-US" sz="675"/>
          </a:p>
          <a:p>
            <a:pPr defTabSz="685800">
              <a:tabLst>
                <a:tab pos="1952625" algn="l"/>
              </a:tabLst>
            </a:pPr>
            <a:r>
              <a:rPr lang="en-US" altLang="en-US" sz="825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altLang="en-US" sz="675"/>
          </a:p>
          <a:p>
            <a:pPr defTabSz="685800">
              <a:tabLst>
                <a:tab pos="1952625" algn="l"/>
              </a:tabLst>
            </a:pPr>
            <a:endParaRPr lang="en-US" altLang="en-US" sz="1350"/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0" y="957777"/>
            <a:ext cx="4255011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641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641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641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641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641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641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641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641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641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>
              <a:tabLst>
                <a:tab pos="1981200" algn="l"/>
              </a:tabLst>
            </a:pPr>
            <a:r>
              <a:rPr lang="en-US" altLang="en-US" sz="1350" dirty="0"/>
              <a:t>	                                            </a:t>
            </a:r>
          </a:p>
          <a:p>
            <a:pPr defTabSz="685800">
              <a:tabLst>
                <a:tab pos="1981200" algn="l"/>
              </a:tabLst>
            </a:pPr>
            <a:endParaRPr lang="en-US" altLang="en-US" sz="1350" dirty="0"/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1" y="1152310"/>
            <a:ext cx="138564" cy="43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050" b="1" dirty="0"/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350" dirty="0">
              <a:latin typeface="Arial" panose="020B0604020202020204" pitchFamily="34" charset="0"/>
            </a:endParaRP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1" y="1576001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pic>
        <p:nvPicPr>
          <p:cNvPr id="16" name="Picture 2" descr="C:\Users\Joe\Desktop\101MSDCF\DSC000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82" y="957777"/>
            <a:ext cx="2990163" cy="2242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C:\Users\Joe\Desktop\101MSDCF\DSC000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308" y="957778"/>
            <a:ext cx="3130517" cy="2322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83" y="3400425"/>
            <a:ext cx="1966666" cy="2753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E:\01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74248" y="3973526"/>
            <a:ext cx="3244914" cy="2257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C:\Users\Steve\Searches\Pictures\2009-10-07\43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51762" y="4007109"/>
            <a:ext cx="3068142" cy="2146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29" y="6278202"/>
            <a:ext cx="1191199" cy="427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01421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85800"/>
            <a:ext cx="7467600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38" y="2387600"/>
            <a:ext cx="7459662" cy="271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15050"/>
            <a:ext cx="1524000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4F5FDA-6055-4EA7-9D6C-99B40A680806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23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Impact of Medicines 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599" y="1270000"/>
            <a:ext cx="6652515" cy="3880773"/>
          </a:xfrm>
        </p:spPr>
        <p:txBody>
          <a:bodyPr>
            <a:noAutofit/>
          </a:bodyPr>
          <a:lstStyle/>
          <a:p>
            <a:r>
              <a:rPr lang="en-US" sz="2400" dirty="0" smtClean="0"/>
              <a:t>US: Life expectancy 48.6 years </a:t>
            </a:r>
            <a:r>
              <a:rPr lang="en-US" sz="2400" dirty="0"/>
              <a:t>(</a:t>
            </a:r>
            <a:r>
              <a:rPr lang="en-US" sz="2400" dirty="0" smtClean="0"/>
              <a:t>1900), 78.7 (2010)</a:t>
            </a:r>
          </a:p>
          <a:p>
            <a:r>
              <a:rPr lang="en-US" sz="2400" dirty="0"/>
              <a:t>D</a:t>
            </a:r>
            <a:r>
              <a:rPr lang="en-US" sz="2400" dirty="0" smtClean="0"/>
              <a:t>eath rate from simple infections in 1900 exceeded rate from </a:t>
            </a:r>
            <a:r>
              <a:rPr lang="en-US" sz="2400" b="1" i="1" dirty="0" smtClean="0"/>
              <a:t>all causes </a:t>
            </a:r>
            <a:r>
              <a:rPr lang="en-US" sz="2400" dirty="0" smtClean="0"/>
              <a:t>in 2010</a:t>
            </a:r>
            <a:endParaRPr lang="en-US" sz="2400" dirty="0"/>
          </a:p>
          <a:p>
            <a:r>
              <a:rPr lang="en-US" sz="2400" dirty="0" smtClean="0"/>
              <a:t>Nigeria: Life expectancy 48.6 years in 2003; 54.5 years in 2013</a:t>
            </a:r>
          </a:p>
          <a:p>
            <a:pPr lvl="1"/>
            <a:r>
              <a:rPr lang="en-US" sz="2400" dirty="0"/>
              <a:t>A</a:t>
            </a:r>
            <a:r>
              <a:rPr lang="en-US" sz="2400" dirty="0" smtClean="0"/>
              <a:t>bsolute </a:t>
            </a:r>
            <a:r>
              <a:rPr lang="en-US" sz="2400" dirty="0" smtClean="0"/>
              <a:t>number</a:t>
            </a:r>
            <a:r>
              <a:rPr lang="en-US" sz="2400" dirty="0" smtClean="0"/>
              <a:t> </a:t>
            </a:r>
            <a:r>
              <a:rPr lang="en-US" sz="2400" dirty="0" smtClean="0"/>
              <a:t>and increase both correlate heavily with medicines access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The richest 15% of the world consumes 91% of medicines (UN MDG report: 2005)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F5F2A6-1421-4233-8DA3-ED30794AE9C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0"/>
            <a:ext cx="1485900" cy="53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32295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altLang="en-US" smtClean="0"/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GB" altLang="en-US" smtClean="0"/>
          </a:p>
        </p:txBody>
      </p:sp>
      <p:pic>
        <p:nvPicPr>
          <p:cNvPr id="46084" name="Picture 2" descr="D:\32-Red-Cross-Disp-Shanty-Town-Kisangani-copy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212"/>
            <a:ext cx="9266238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Box 3"/>
          <p:cNvSpPr txBox="1">
            <a:spLocks noChangeArrowheads="1"/>
          </p:cNvSpPr>
          <p:nvPr/>
        </p:nvSpPr>
        <p:spPr bwMode="auto">
          <a:xfrm>
            <a:off x="323850" y="4076700"/>
            <a:ext cx="8707438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b="1" dirty="0">
                <a:solidFill>
                  <a:srgbClr val="85DFFF"/>
                </a:solidFill>
              </a:rPr>
              <a:t>Universal access to HIV treatment is one of the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b="1" dirty="0">
                <a:solidFill>
                  <a:srgbClr val="85DFFF"/>
                </a:solidFill>
              </a:rPr>
              <a:t>greatest success stories in medicine (&gt;</a:t>
            </a:r>
            <a:r>
              <a:rPr lang="en-GB" altLang="en-US" sz="2800" b="1" dirty="0" smtClean="0">
                <a:solidFill>
                  <a:srgbClr val="85DFFF"/>
                </a:solidFill>
              </a:rPr>
              <a:t>15 </a:t>
            </a:r>
            <a:r>
              <a:rPr lang="en-GB" altLang="en-US" sz="2800" b="1" dirty="0">
                <a:solidFill>
                  <a:srgbClr val="85DFFF"/>
                </a:solidFill>
              </a:rPr>
              <a:t>million treated).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800" b="1" dirty="0">
              <a:solidFill>
                <a:srgbClr val="85DFFF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b="1" dirty="0">
                <a:solidFill>
                  <a:srgbClr val="85DFFF"/>
                </a:solidFill>
              </a:rPr>
              <a:t>This should not stand alone, but be repeated for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b="1" dirty="0">
                <a:solidFill>
                  <a:srgbClr val="85DFFF"/>
                </a:solidFill>
              </a:rPr>
              <a:t>mass treatment of  Hepatitis C – this time, more quickly</a:t>
            </a:r>
          </a:p>
        </p:txBody>
      </p:sp>
    </p:spTree>
    <p:extLst>
      <p:ext uri="{BB962C8B-B14F-4D97-AF65-F5344CB8AC3E}">
        <p14:creationId xmlns:p14="http://schemas.microsoft.com/office/powerpoint/2010/main" val="331134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598" y="346075"/>
            <a:ext cx="6347713" cy="1320800"/>
          </a:xfrm>
        </p:spPr>
        <p:txBody>
          <a:bodyPr/>
          <a:lstStyle/>
          <a:p>
            <a:r>
              <a:rPr lang="en-US" dirty="0" smtClean="0"/>
              <a:t>Hepatitis C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598" y="1143000"/>
            <a:ext cx="6858001" cy="4898363"/>
          </a:xfrm>
        </p:spPr>
        <p:txBody>
          <a:bodyPr/>
          <a:lstStyle/>
          <a:p>
            <a:r>
              <a:rPr lang="en-US" sz="2000" dirty="0" err="1" smtClean="0"/>
              <a:t>Sofosbuvir</a:t>
            </a:r>
            <a:r>
              <a:rPr lang="en-US" sz="2000" dirty="0" smtClean="0"/>
              <a:t> ($1,000/tab in US)</a:t>
            </a:r>
          </a:p>
          <a:p>
            <a:pPr lvl="1"/>
            <a:r>
              <a:rPr lang="en-US" sz="2000" dirty="0" smtClean="0"/>
              <a:t>$84,000/treatment in US</a:t>
            </a:r>
            <a:endParaRPr lang="en-US" sz="2000" dirty="0"/>
          </a:p>
          <a:p>
            <a:pPr lvl="1"/>
            <a:r>
              <a:rPr lang="en-US" sz="2000" dirty="0" smtClean="0"/>
              <a:t>$531/treatment in India</a:t>
            </a:r>
            <a:endParaRPr lang="en-US" sz="2000" dirty="0"/>
          </a:p>
          <a:p>
            <a:r>
              <a:rPr lang="en-US" sz="2000" dirty="0" smtClean="0"/>
              <a:t>API is selling for $3,500/kg in India</a:t>
            </a:r>
          </a:p>
          <a:p>
            <a:pPr lvl="1"/>
            <a:r>
              <a:rPr lang="en-US" sz="2000" dirty="0" smtClean="0"/>
              <a:t>Equal to $117/treatment in API cost</a:t>
            </a:r>
            <a:endParaRPr lang="en-US" sz="2000" dirty="0"/>
          </a:p>
          <a:p>
            <a:pPr lvl="1"/>
            <a:r>
              <a:rPr lang="en-US" sz="2000" dirty="0" smtClean="0"/>
              <a:t>Roughly approximates $235/treatment for mass treatment programs (&gt;1 MM patients) 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895556-F7FF-4CEE-BED2-0269C93487C8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41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631" y="4038600"/>
            <a:ext cx="6694027" cy="281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15050"/>
            <a:ext cx="1524000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45685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Take-Home Message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3949700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r>
              <a:rPr lang="en-US" sz="3600" dirty="0" smtClean="0"/>
              <a:t>Green Chemistry is helping millions in LMICs</a:t>
            </a:r>
          </a:p>
          <a:p>
            <a:r>
              <a:rPr lang="en-US" sz="3600" dirty="0" smtClean="0"/>
              <a:t>Science can help shape policy for the good of humanity</a:t>
            </a:r>
          </a:p>
          <a:p>
            <a:r>
              <a:rPr lang="en-US" sz="3600" dirty="0" smtClean="0"/>
              <a:t>More engagement by Global Pharma, individual scientists, and US is invited </a:t>
            </a:r>
            <a:endParaRPr lang="en-US" sz="3600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895556-F7FF-4CEE-BED2-0269C93487C8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42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115050"/>
            <a:ext cx="1524000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250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847062"/>
            <a:ext cx="6669066" cy="1320800"/>
          </a:xfrm>
        </p:spPr>
        <p:txBody>
          <a:bodyPr>
            <a:normAutofit/>
          </a:bodyPr>
          <a:lstStyle/>
          <a:p>
            <a:pPr algn="ctr"/>
            <a:r>
              <a:rPr lang="en-US" sz="6600" dirty="0" smtClean="0"/>
              <a:t>We’re Needed…</a:t>
            </a:r>
            <a:endParaRPr lang="en-US" sz="6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F5F2A6-1421-4233-8DA3-ED30794AE9C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43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64514" name="Picture 2" descr="http://www.dissolute.com.au/the-avengers-tv-series/series-4/images/crowd5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724" y="2073446"/>
            <a:ext cx="6001590" cy="4451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0324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Contributors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 smtClean="0"/>
              <a:t>Tiffany Ellison</a:t>
            </a:r>
          </a:p>
          <a:p>
            <a:r>
              <a:rPr lang="en-US" sz="2400" dirty="0" smtClean="0"/>
              <a:t>Christopher King</a:t>
            </a:r>
          </a:p>
          <a:p>
            <a:r>
              <a:rPr lang="en-US" sz="2400" dirty="0" smtClean="0"/>
              <a:t>Fred E. </a:t>
            </a:r>
            <a:r>
              <a:rPr lang="en-US" sz="2400" dirty="0" err="1" smtClean="0"/>
              <a:t>Nytko</a:t>
            </a:r>
            <a:r>
              <a:rPr lang="en-US" sz="2400" dirty="0" smtClean="0"/>
              <a:t>, III</a:t>
            </a:r>
          </a:p>
          <a:p>
            <a:r>
              <a:rPr lang="en-US" sz="2400" dirty="0" err="1" smtClean="0"/>
              <a:t>Addebowale</a:t>
            </a:r>
            <a:r>
              <a:rPr lang="en-US" sz="2400" dirty="0" smtClean="0"/>
              <a:t> </a:t>
            </a:r>
            <a:r>
              <a:rPr lang="en-US" sz="2400" dirty="0" err="1" smtClean="0"/>
              <a:t>Ogunjirin</a:t>
            </a:r>
            <a:endParaRPr lang="en-US" sz="2400" dirty="0" smtClean="0"/>
          </a:p>
          <a:p>
            <a:r>
              <a:rPr lang="en-US" sz="2400" dirty="0" err="1" smtClean="0"/>
              <a:t>Endalkachew</a:t>
            </a:r>
            <a:r>
              <a:rPr lang="en-US" sz="2400" dirty="0" smtClean="0"/>
              <a:t> </a:t>
            </a:r>
            <a:r>
              <a:rPr lang="en-US" sz="2400" dirty="0" err="1" smtClean="0"/>
              <a:t>Tadesse</a:t>
            </a:r>
            <a:endParaRPr lang="en-US" sz="2400" dirty="0" smtClean="0"/>
          </a:p>
          <a:p>
            <a:r>
              <a:rPr lang="en-US" sz="2400" dirty="0" err="1" smtClean="0"/>
              <a:t>Frajovon</a:t>
            </a:r>
            <a:r>
              <a:rPr lang="en-US" sz="2400" dirty="0" smtClean="0"/>
              <a:t> Talley</a:t>
            </a:r>
          </a:p>
          <a:p>
            <a:r>
              <a:rPr lang="en-US" sz="2400" dirty="0" smtClean="0"/>
              <a:t>Adrian Williams</a:t>
            </a:r>
          </a:p>
          <a:p>
            <a:r>
              <a:rPr lang="en-US" sz="2400" dirty="0" smtClean="0"/>
              <a:t>Joseph Williams Jr. 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580F95-3797-494F-BD7D-C730ABCA5B7E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44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9642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American Chemical Society</a:t>
            </a:r>
          </a:p>
          <a:p>
            <a:r>
              <a:rPr lang="en-US" sz="2400" dirty="0" smtClean="0"/>
              <a:t>United Nations Industrial Development Organization</a:t>
            </a:r>
          </a:p>
          <a:p>
            <a:r>
              <a:rPr lang="en-US" sz="2400" dirty="0" smtClean="0"/>
              <a:t>UNITAID</a:t>
            </a:r>
          </a:p>
          <a:p>
            <a:r>
              <a:rPr lang="en-US" sz="2400" dirty="0" smtClean="0"/>
              <a:t>William J. Clinton Healthcare Initiative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F5F2A6-1421-4233-8DA3-ED30794AE9C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0712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Two Approaches to Increasing Access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F5F2A6-1421-4233-8DA3-ED30794AE9C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170613"/>
            <a:ext cx="13716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22718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ontent Placeholder 1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0165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1.  Work with NGOs and </a:t>
            </a:r>
            <a:r>
              <a:rPr lang="en-US" sz="2400" dirty="0" smtClean="0"/>
              <a:t>producers: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b="1" dirty="0" smtClean="0">
                <a:solidFill>
                  <a:srgbClr val="0033CC"/>
                </a:solidFill>
              </a:rPr>
              <a:t>Lowest </a:t>
            </a:r>
            <a:r>
              <a:rPr lang="en-US" sz="2400" b="1" dirty="0" smtClean="0">
                <a:solidFill>
                  <a:srgbClr val="0033CC"/>
                </a:solidFill>
              </a:rPr>
              <a:t>sustainable prices for LMICs</a:t>
            </a:r>
          </a:p>
          <a:p>
            <a:pPr marL="0" indent="0">
              <a:buNone/>
            </a:pPr>
            <a:r>
              <a:rPr lang="en-US" sz="2400" b="1" dirty="0" smtClean="0">
                <a:solidFill>
                  <a:srgbClr val="0033CC"/>
                </a:solidFill>
              </a:rPr>
              <a:t>===============================</a:t>
            </a: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2.  Improve regional manufacturing and </a:t>
            </a:r>
            <a:r>
              <a:rPr lang="en-US" sz="2400" dirty="0" smtClean="0"/>
              <a:t>regulation: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b="1" dirty="0" smtClean="0">
                <a:solidFill>
                  <a:srgbClr val="0033CC"/>
                </a:solidFill>
              </a:rPr>
              <a:t>Assure </a:t>
            </a:r>
            <a:r>
              <a:rPr lang="en-US" sz="2400" b="1" dirty="0" smtClean="0">
                <a:solidFill>
                  <a:srgbClr val="0033CC"/>
                </a:solidFill>
              </a:rPr>
              <a:t>quality, increase supply, expand </a:t>
            </a:r>
            <a:r>
              <a:rPr lang="en-US" sz="2400" b="1" dirty="0" smtClean="0">
                <a:solidFill>
                  <a:srgbClr val="0033CC"/>
                </a:solidFill>
              </a:rPr>
              <a:t>beyond </a:t>
            </a:r>
            <a:r>
              <a:rPr lang="en-US" sz="2400" b="1" dirty="0" smtClean="0">
                <a:solidFill>
                  <a:srgbClr val="0033CC"/>
                </a:solidFill>
              </a:rPr>
              <a:t>AIDS, TB, malaria</a:t>
            </a:r>
            <a:r>
              <a:rPr lang="en-US" b="1" dirty="0" smtClean="0">
                <a:solidFill>
                  <a:srgbClr val="0033CC"/>
                </a:solidFill>
              </a:rPr>
              <a:t>…</a:t>
            </a:r>
            <a:endParaRPr lang="en-US" sz="3600" b="1" i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3600" b="1" i="1" dirty="0" smtClean="0">
                <a:solidFill>
                  <a:srgbClr val="FF0000"/>
                </a:solidFill>
              </a:rPr>
              <a:t>	= End dependence,</a:t>
            </a:r>
          </a:p>
          <a:p>
            <a:pPr marL="0" indent="0" algn="ctr"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Create jobs, economic development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F5F2A6-1421-4233-8DA3-ED30794AE9C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28756"/>
            <a:ext cx="1426336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54125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895556-F7FF-4CEE-BED2-0269C93487C8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3" name="Chart 2" title="Historical and Projected Access to ARVs in LMICs"/>
          <p:cNvGraphicFramePr/>
          <p:nvPr>
            <p:extLst>
              <p:ext uri="{D42A27DB-BD31-4B8C-83A1-F6EECF244321}">
                <p14:modId xmlns:p14="http://schemas.microsoft.com/office/powerpoint/2010/main" val="2681550876"/>
              </p:ext>
            </p:extLst>
          </p:nvPr>
        </p:nvGraphicFramePr>
        <p:xfrm>
          <a:off x="0" y="171708"/>
          <a:ext cx="8842075" cy="61972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197202"/>
            <a:ext cx="1295400" cy="465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362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Pricing (LMICs) for HIV/AIDS Medicines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sz="3200" dirty="0" smtClean="0"/>
              <a:t>2004</a:t>
            </a:r>
            <a:r>
              <a:rPr lang="en-US" sz="3200" dirty="0" smtClean="0"/>
              <a:t>:		$</a:t>
            </a:r>
            <a:r>
              <a:rPr lang="en-US" sz="3200" dirty="0" smtClean="0"/>
              <a:t>569/PPPY</a:t>
            </a:r>
          </a:p>
          <a:p>
            <a:endParaRPr lang="en-US" sz="3200" dirty="0"/>
          </a:p>
          <a:p>
            <a:r>
              <a:rPr lang="en-US" sz="3200" dirty="0" smtClean="0"/>
              <a:t>2012:  </a:t>
            </a:r>
            <a:r>
              <a:rPr lang="en-US" sz="3200" dirty="0"/>
              <a:t>	</a:t>
            </a:r>
            <a:r>
              <a:rPr lang="en-US" sz="3200" dirty="0" smtClean="0"/>
              <a:t>$143/PPPY</a:t>
            </a:r>
            <a:endParaRPr lang="en-US" sz="3200" dirty="0" smtClean="0"/>
          </a:p>
          <a:p>
            <a:endParaRPr lang="en-US" sz="3200" dirty="0"/>
          </a:p>
          <a:p>
            <a:r>
              <a:rPr lang="en-US" sz="3200" dirty="0" smtClean="0"/>
              <a:t>2015:		 </a:t>
            </a:r>
            <a:r>
              <a:rPr lang="en-US" sz="3200" dirty="0" smtClean="0"/>
              <a:t>$</a:t>
            </a:r>
            <a:r>
              <a:rPr lang="en-US" sz="3200" dirty="0" smtClean="0"/>
              <a:t>117/PPPY</a:t>
            </a:r>
            <a:endParaRPr lang="en-US" sz="3200" dirty="0" smtClean="0"/>
          </a:p>
          <a:p>
            <a:pPr lvl="1"/>
            <a:r>
              <a:rPr lang="en-US" sz="3000" dirty="0" smtClean="0"/>
              <a:t>(API contents = about $</a:t>
            </a:r>
            <a:r>
              <a:rPr lang="en-US" sz="3000" dirty="0" smtClean="0"/>
              <a:t>64)</a:t>
            </a:r>
            <a:endParaRPr lang="en-US" sz="3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895556-F7FF-4CEE-BED2-0269C93487C8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170613"/>
            <a:ext cx="13716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5218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Examples of Green “Leap-frogging” Technologies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 err="1" smtClean="0"/>
              <a:t>Organocatalysis</a:t>
            </a:r>
            <a:r>
              <a:rPr lang="en-US" sz="2800" dirty="0" smtClean="0"/>
              <a:t> </a:t>
            </a:r>
          </a:p>
          <a:p>
            <a:r>
              <a:rPr lang="en-US" sz="2800" dirty="0"/>
              <a:t>R</a:t>
            </a:r>
            <a:r>
              <a:rPr lang="en-US" sz="2800" dirty="0" smtClean="0"/>
              <a:t>eactions in water, C-H bond activation, PATs, (etc.)</a:t>
            </a:r>
            <a:endParaRPr lang="en-US" sz="2800" dirty="0"/>
          </a:p>
          <a:p>
            <a:r>
              <a:rPr lang="en-US" sz="2800" dirty="0" smtClean="0"/>
              <a:t>Continuous (flow) processing </a:t>
            </a:r>
          </a:p>
          <a:p>
            <a:endParaRPr lang="en-US" sz="2800" dirty="0"/>
          </a:p>
          <a:p>
            <a:r>
              <a:rPr lang="en-US" sz="2800" dirty="0"/>
              <a:t>N</a:t>
            </a:r>
            <a:r>
              <a:rPr lang="en-US" sz="2800" dirty="0" smtClean="0"/>
              <a:t>o </a:t>
            </a:r>
            <a:r>
              <a:rPr lang="en-US" sz="2800" b="1" i="1" u="sng" dirty="0" smtClean="0"/>
              <a:t>single</a:t>
            </a:r>
            <a:r>
              <a:rPr lang="en-US" sz="2800" dirty="0" smtClean="0"/>
              <a:t> technology will revolutionize pharmaceutical </a:t>
            </a:r>
            <a:r>
              <a:rPr lang="en-US" sz="2800" dirty="0" smtClean="0"/>
              <a:t>manufacturing and regulation</a:t>
            </a:r>
            <a:endParaRPr lang="en-US" sz="2800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F5F2A6-1421-4233-8DA3-ED30794AE9C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170613"/>
            <a:ext cx="13716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0674121"/>
      </p:ext>
    </p:extLst>
  </p:cSld>
  <p:clrMapOvr>
    <a:masterClrMapping/>
  </p:clrMapOvr>
</p:sld>
</file>

<file path=ppt/theme/theme1.xml><?xml version="1.0" encoding="utf-8"?>
<a:theme xmlns:a="http://schemas.openxmlformats.org/drawingml/2006/main" name="6_Default Design">
  <a:themeElements>
    <a:clrScheme name="4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12926</TotalTime>
  <Words>796</Words>
  <Application>Microsoft Office PowerPoint</Application>
  <PresentationFormat>On-screen Show (4:3)</PresentationFormat>
  <Paragraphs>254</Paragraphs>
  <Slides>45</Slides>
  <Notes>24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4" baseType="lpstr">
      <vt:lpstr>Arial</vt:lpstr>
      <vt:lpstr>Britannic Bold</vt:lpstr>
      <vt:lpstr>Calibri</vt:lpstr>
      <vt:lpstr>Times New Roman</vt:lpstr>
      <vt:lpstr>Trebuchet MS</vt:lpstr>
      <vt:lpstr>Wingdings 3</vt:lpstr>
      <vt:lpstr>6_Default Design</vt:lpstr>
      <vt:lpstr>Facet</vt:lpstr>
      <vt:lpstr>CS ChemDraw Drawing</vt:lpstr>
      <vt:lpstr>Green Chemistry and Global Access to Medicines: New Chemistry for Access to HIV, Malaria,  and Hepatitis Medicines</vt:lpstr>
      <vt:lpstr>Summary</vt:lpstr>
      <vt:lpstr>PowerPoint Presentation</vt:lpstr>
      <vt:lpstr>Impact of Medicines </vt:lpstr>
      <vt:lpstr>Two Approaches to Increasing Access  </vt:lpstr>
      <vt:lpstr>PowerPoint Presentation</vt:lpstr>
      <vt:lpstr>PowerPoint Presentation</vt:lpstr>
      <vt:lpstr>Pricing (LMICs) for HIV/AIDS Medicines</vt:lpstr>
      <vt:lpstr>Examples of Green “Leap-frogging” Technologies</vt:lpstr>
      <vt:lpstr>Key Drugs for HIV/AIDS</vt:lpstr>
      <vt:lpstr>Generic Pricing for ART APIs</vt:lpstr>
      <vt:lpstr>Efavirenz Synthesis </vt:lpstr>
      <vt:lpstr>Efavirenz Through Four Generations </vt:lpstr>
      <vt:lpstr>Efavirenz – 4th Generation </vt:lpstr>
      <vt:lpstr>2nd Line ART – Protease Inhibitors</vt:lpstr>
      <vt:lpstr>Current DRV and ATV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Universal Access =  35MM people on treatment</vt:lpstr>
      <vt:lpstr>APIs – MT/A 2015 vs 35 MM</vt:lpstr>
      <vt:lpstr>The Future of ART for LMICs </vt:lpstr>
      <vt:lpstr>The “Ultimate” 1st-line ART?</vt:lpstr>
      <vt:lpstr>Dolutegravir  (2nd Generation - GSK)</vt:lpstr>
      <vt:lpstr>Dolutegravir… 3rd Generation</vt:lpstr>
      <vt:lpstr>2. Promoting African Independence </vt:lpstr>
      <vt:lpstr>   Sir Richard Frances Burton  “First Footsteps in East Africa” (1856)   </vt:lpstr>
      <vt:lpstr>PowerPoint Presentation</vt:lpstr>
      <vt:lpstr>PowerPoint Presentation</vt:lpstr>
      <vt:lpstr>African Pharmaceutical Manufacturing</vt:lpstr>
      <vt:lpstr>Key Drugs for Malaria (ACTs)</vt:lpstr>
      <vt:lpstr>DHAP = Fixed-dose combination ACT</vt:lpstr>
      <vt:lpstr>New, Green Chemistry</vt:lpstr>
      <vt:lpstr>Piperaquine GC  </vt:lpstr>
      <vt:lpstr>St. Luke Foundation – Kilimanjaro School of Pharmacy</vt:lpstr>
      <vt:lpstr>PowerPoint Presentation</vt:lpstr>
      <vt:lpstr>PowerPoint Presentation</vt:lpstr>
      <vt:lpstr>PowerPoint Presentation</vt:lpstr>
      <vt:lpstr>Hepatitis C</vt:lpstr>
      <vt:lpstr>Take-Home Message</vt:lpstr>
      <vt:lpstr>We’re Needed…</vt:lpstr>
      <vt:lpstr>Contributors</vt:lpstr>
      <vt:lpstr>Funding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Sustainable Pharmaceutical Manufacturing in Sub-Saharan Africa</dc:title>
  <dc:creator>Joe</dc:creator>
  <cp:lastModifiedBy>Joe Fortunak</cp:lastModifiedBy>
  <cp:revision>408</cp:revision>
  <dcterms:created xsi:type="dcterms:W3CDTF">2012-07-31T15:33:51Z</dcterms:created>
  <dcterms:modified xsi:type="dcterms:W3CDTF">2015-09-14T10:21:29Z</dcterms:modified>
</cp:coreProperties>
</file>