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8"/>
  </p:notesMasterIdLst>
  <p:sldIdLst>
    <p:sldId id="256" r:id="rId2"/>
    <p:sldId id="257" r:id="rId3"/>
    <p:sldId id="259" r:id="rId4"/>
    <p:sldId id="278" r:id="rId5"/>
    <p:sldId id="279" r:id="rId6"/>
    <p:sldId id="280" r:id="rId7"/>
    <p:sldId id="281" r:id="rId8"/>
    <p:sldId id="260" r:id="rId9"/>
    <p:sldId id="272" r:id="rId10"/>
    <p:sldId id="261" r:id="rId11"/>
    <p:sldId id="267" r:id="rId12"/>
    <p:sldId id="268" r:id="rId13"/>
    <p:sldId id="282" r:id="rId14"/>
    <p:sldId id="283" r:id="rId15"/>
    <p:sldId id="274" r:id="rId16"/>
    <p:sldId id="271" r:id="rId17"/>
    <p:sldId id="269" r:id="rId18"/>
    <p:sldId id="275" r:id="rId19"/>
    <p:sldId id="276" r:id="rId20"/>
    <p:sldId id="273" r:id="rId21"/>
    <p:sldId id="270" r:id="rId22"/>
    <p:sldId id="262" r:id="rId23"/>
    <p:sldId id="263" r:id="rId24"/>
    <p:sldId id="264" r:id="rId25"/>
    <p:sldId id="265" r:id="rId26"/>
    <p:sldId id="266" r:id="rId27"/>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F0D35E-7D8E-42C1-B2C8-AD4CAEDBBD49}" type="datetimeFigureOut">
              <a:rPr lang="nb-NO" smtClean="0"/>
              <a:pPr/>
              <a:t>09.12.2015</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594166-5EB9-44D6-86B5-14220BED8EB6}" type="slidenum">
              <a:rPr lang="nb-NO" smtClean="0"/>
              <a:pPr/>
              <a:t>‹#›</a:t>
            </a:fld>
            <a:endParaRPr lang="nb-N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8C594166-5EB9-44D6-86B5-14220BED8EB6}" type="slidenum">
              <a:rPr lang="nb-NO" smtClean="0"/>
              <a:pPr/>
              <a:t>7</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3 4 5 </a:t>
            </a:r>
            <a:r>
              <a:rPr lang="nb-NO" dirty="0" err="1" smtClean="0"/>
              <a:t>treatments</a:t>
            </a:r>
            <a:endParaRPr lang="nb-NO" dirty="0" smtClean="0"/>
          </a:p>
          <a:p>
            <a:r>
              <a:rPr lang="nb-NO" dirty="0" smtClean="0"/>
              <a:t>7 10 14 </a:t>
            </a:r>
            <a:r>
              <a:rPr lang="nb-NO" dirty="0" err="1" smtClean="0"/>
              <a:t>days</a:t>
            </a:r>
            <a:r>
              <a:rPr lang="nb-NO" dirty="0" smtClean="0"/>
              <a:t> </a:t>
            </a:r>
            <a:r>
              <a:rPr lang="nb-NO" dirty="0" err="1" smtClean="0"/>
              <a:t>interval</a:t>
            </a:r>
            <a:endParaRPr lang="nb-NO" dirty="0" smtClean="0"/>
          </a:p>
          <a:p>
            <a:endParaRPr lang="nb-NO" dirty="0"/>
          </a:p>
        </p:txBody>
      </p:sp>
      <p:sp>
        <p:nvSpPr>
          <p:cNvPr id="4" name="Plassholder for lysbildenummer 3"/>
          <p:cNvSpPr>
            <a:spLocks noGrp="1"/>
          </p:cNvSpPr>
          <p:nvPr>
            <p:ph type="sldNum" sz="quarter" idx="10"/>
          </p:nvPr>
        </p:nvSpPr>
        <p:spPr/>
        <p:txBody>
          <a:bodyPr/>
          <a:lstStyle/>
          <a:p>
            <a:fld id="{8C594166-5EB9-44D6-86B5-14220BED8EB6}" type="slidenum">
              <a:rPr lang="nb-NO" smtClean="0"/>
              <a:pPr/>
              <a:t>8</a:t>
            </a:fld>
            <a:endParaRPr lang="nb-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4 </a:t>
            </a:r>
            <a:r>
              <a:rPr lang="en-GB" noProof="0" dirty="0" smtClean="0"/>
              <a:t>limbs</a:t>
            </a:r>
            <a:r>
              <a:rPr lang="nb-NO" dirty="0" smtClean="0"/>
              <a:t> </a:t>
            </a:r>
            <a:r>
              <a:rPr lang="en-GB" noProof="0" dirty="0" smtClean="0"/>
              <a:t>measured simultaneous /  systolic blood pressure is on the legs higher than the arms</a:t>
            </a:r>
            <a:endParaRPr lang="en-GB" noProof="0" dirty="0"/>
          </a:p>
        </p:txBody>
      </p:sp>
      <p:sp>
        <p:nvSpPr>
          <p:cNvPr id="4" name="Plassholder for lysbildenummer 3"/>
          <p:cNvSpPr>
            <a:spLocks noGrp="1"/>
          </p:cNvSpPr>
          <p:nvPr>
            <p:ph type="sldNum" sz="quarter" idx="10"/>
          </p:nvPr>
        </p:nvSpPr>
        <p:spPr/>
        <p:txBody>
          <a:bodyPr/>
          <a:lstStyle/>
          <a:p>
            <a:fld id="{8C594166-5EB9-44D6-86B5-14220BED8EB6}" type="slidenum">
              <a:rPr lang="nb-NO" smtClean="0"/>
              <a:pPr/>
              <a:t>12</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14" name="Tittel 13"/>
          <p:cNvSpPr>
            <a:spLocks noGrp="1"/>
          </p:cNvSpPr>
          <p:nvPr>
            <p:ph type="ctrTitle"/>
          </p:nvPr>
        </p:nvSpPr>
        <p:spPr>
          <a:xfrm>
            <a:off x="1432560" y="359898"/>
            <a:ext cx="7406640" cy="1472184"/>
          </a:xfrm>
        </p:spPr>
        <p:txBody>
          <a:bodyPr anchor="b"/>
          <a:lstStyle>
            <a:lvl1pPr algn="l">
              <a:defRPr/>
            </a:lvl1pPr>
            <a:extLst/>
          </a:lstStyle>
          <a:p>
            <a:r>
              <a:rPr kumimoji="0" lang="nb-NO" smtClean="0"/>
              <a:t>Klikk for å redigere tittelstil</a:t>
            </a:r>
            <a:endParaRPr kumimoji="0" lang="en-US"/>
          </a:p>
        </p:txBody>
      </p:sp>
      <p:sp>
        <p:nvSpPr>
          <p:cNvPr id="22" name="Undertittel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nb-NO" smtClean="0"/>
              <a:t>Klikk for å redigere undertittelstil i malen</a:t>
            </a:r>
            <a:endParaRPr kumimoji="0" lang="en-US"/>
          </a:p>
        </p:txBody>
      </p:sp>
      <p:sp>
        <p:nvSpPr>
          <p:cNvPr id="7" name="Plassholder for dato 6"/>
          <p:cNvSpPr>
            <a:spLocks noGrp="1"/>
          </p:cNvSpPr>
          <p:nvPr>
            <p:ph type="dt" sz="half" idx="10"/>
          </p:nvPr>
        </p:nvSpPr>
        <p:spPr/>
        <p:txBody>
          <a:bodyPr/>
          <a:lstStyle>
            <a:extLst/>
          </a:lstStyle>
          <a:p>
            <a:fld id="{7B291FA3-9C17-4384-A20B-00B41EC665F1}" type="datetimeFigureOut">
              <a:rPr lang="nb-NO" smtClean="0"/>
              <a:pPr/>
              <a:t>09.12.2015</a:t>
            </a:fld>
            <a:endParaRPr lang="nb-NO"/>
          </a:p>
        </p:txBody>
      </p:sp>
      <p:sp>
        <p:nvSpPr>
          <p:cNvPr id="20" name="Plassholder for bunntekst 19"/>
          <p:cNvSpPr>
            <a:spLocks noGrp="1"/>
          </p:cNvSpPr>
          <p:nvPr>
            <p:ph type="ftr" sz="quarter" idx="11"/>
          </p:nvPr>
        </p:nvSpPr>
        <p:spPr/>
        <p:txBody>
          <a:bodyPr/>
          <a:lstStyle>
            <a:extLst/>
          </a:lstStyle>
          <a:p>
            <a:endParaRPr lang="nb-NO"/>
          </a:p>
        </p:txBody>
      </p:sp>
      <p:sp>
        <p:nvSpPr>
          <p:cNvPr id="10" name="Plassholder for lysbildenummer 9"/>
          <p:cNvSpPr>
            <a:spLocks noGrp="1"/>
          </p:cNvSpPr>
          <p:nvPr>
            <p:ph type="sldNum" sz="quarter" idx="12"/>
          </p:nvPr>
        </p:nvSpPr>
        <p:spPr/>
        <p:txBody>
          <a:bodyPr/>
          <a:lstStyle>
            <a:extLst/>
          </a:lstStyle>
          <a:p>
            <a:fld id="{7827A463-4C83-454C-A81B-B12E58798F92}" type="slidenum">
              <a:rPr lang="nb-NO" smtClean="0"/>
              <a:pPr/>
              <a:t>‹#›</a:t>
            </a:fld>
            <a:endParaRPr lang="nb-NO"/>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extLst/>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p:txBody>
          <a:bodyPr vert="eaVert"/>
          <a:lstStyle>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extLst/>
          </a:lstStyle>
          <a:p>
            <a:fld id="{7B291FA3-9C17-4384-A20B-00B41EC665F1}" type="datetimeFigureOut">
              <a:rPr lang="nb-NO" smtClean="0"/>
              <a:pPr/>
              <a:t>09.12.2015</a:t>
            </a:fld>
            <a:endParaRPr lang="nb-NO"/>
          </a:p>
        </p:txBody>
      </p:sp>
      <p:sp>
        <p:nvSpPr>
          <p:cNvPr id="5" name="Plassholder for bunntekst 4"/>
          <p:cNvSpPr>
            <a:spLocks noGrp="1"/>
          </p:cNvSpPr>
          <p:nvPr>
            <p:ph type="ftr" sz="quarter" idx="11"/>
          </p:nvPr>
        </p:nvSpPr>
        <p:spPr/>
        <p:txBody>
          <a:bodyPr/>
          <a:lstStyle>
            <a:extLst/>
          </a:lstStyle>
          <a:p>
            <a:endParaRPr lang="nb-NO"/>
          </a:p>
        </p:txBody>
      </p:sp>
      <p:sp>
        <p:nvSpPr>
          <p:cNvPr id="6" name="Plassholder for lysbildenummer 5"/>
          <p:cNvSpPr>
            <a:spLocks noGrp="1"/>
          </p:cNvSpPr>
          <p:nvPr>
            <p:ph type="sldNum" sz="quarter" idx="12"/>
          </p:nvPr>
        </p:nvSpPr>
        <p:spPr/>
        <p:txBody>
          <a:bodyPr/>
          <a:lstStyle>
            <a:extLst/>
          </a:lstStyle>
          <a:p>
            <a:fld id="{7827A463-4C83-454C-A81B-B12E58798F92}"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858000" y="274639"/>
            <a:ext cx="1828800" cy="5851525"/>
          </a:xfrm>
        </p:spPr>
        <p:txBody>
          <a:bodyPr vert="eaVert"/>
          <a:lstStyle>
            <a:extLst/>
          </a:lstStyle>
          <a:p>
            <a:r>
              <a:rPr kumimoji="0" lang="nb-NO" smtClean="0"/>
              <a:t>Klikk for å redigere tittelstil</a:t>
            </a:r>
            <a:endParaRPr kumimoji="0" lang="en-US"/>
          </a:p>
        </p:txBody>
      </p:sp>
      <p:sp>
        <p:nvSpPr>
          <p:cNvPr id="3" name="Plassholder for loddrett tekst 2"/>
          <p:cNvSpPr>
            <a:spLocks noGrp="1"/>
          </p:cNvSpPr>
          <p:nvPr>
            <p:ph type="body" orient="vert" idx="1"/>
          </p:nvPr>
        </p:nvSpPr>
        <p:spPr>
          <a:xfrm>
            <a:off x="1143000" y="274640"/>
            <a:ext cx="5562600" cy="5851525"/>
          </a:xfrm>
        </p:spPr>
        <p:txBody>
          <a:bodyPr vert="eaVert"/>
          <a:lstStyle>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extLst/>
          </a:lstStyle>
          <a:p>
            <a:fld id="{7B291FA3-9C17-4384-A20B-00B41EC665F1}" type="datetimeFigureOut">
              <a:rPr lang="nb-NO" smtClean="0"/>
              <a:pPr/>
              <a:t>09.12.2015</a:t>
            </a:fld>
            <a:endParaRPr lang="nb-NO"/>
          </a:p>
        </p:txBody>
      </p:sp>
      <p:sp>
        <p:nvSpPr>
          <p:cNvPr id="5" name="Plassholder for bunntekst 4"/>
          <p:cNvSpPr>
            <a:spLocks noGrp="1"/>
          </p:cNvSpPr>
          <p:nvPr>
            <p:ph type="ftr" sz="quarter" idx="11"/>
          </p:nvPr>
        </p:nvSpPr>
        <p:spPr/>
        <p:txBody>
          <a:bodyPr/>
          <a:lstStyle>
            <a:extLst/>
          </a:lstStyle>
          <a:p>
            <a:endParaRPr lang="nb-NO"/>
          </a:p>
        </p:txBody>
      </p:sp>
      <p:sp>
        <p:nvSpPr>
          <p:cNvPr id="6" name="Plassholder for lysbildenummer 5"/>
          <p:cNvSpPr>
            <a:spLocks noGrp="1"/>
          </p:cNvSpPr>
          <p:nvPr>
            <p:ph type="sldNum" sz="quarter" idx="12"/>
          </p:nvPr>
        </p:nvSpPr>
        <p:spPr/>
        <p:txBody>
          <a:bodyPr/>
          <a:lstStyle>
            <a:extLst/>
          </a:lstStyle>
          <a:p>
            <a:fld id="{7827A463-4C83-454C-A81B-B12E58798F92}"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extLst/>
          </a:lstStyle>
          <a:p>
            <a:r>
              <a:rPr kumimoji="0" lang="nb-NO" smtClean="0"/>
              <a:t>Klikk for å redigere tittelstil</a:t>
            </a:r>
            <a:endParaRPr kumimoji="0" lang="en-US"/>
          </a:p>
        </p:txBody>
      </p:sp>
      <p:sp>
        <p:nvSpPr>
          <p:cNvPr id="3" name="Plassholder for innhold 2"/>
          <p:cNvSpPr>
            <a:spLocks noGrp="1"/>
          </p:cNvSpPr>
          <p:nvPr>
            <p:ph idx="1"/>
          </p:nvPr>
        </p:nvSpPr>
        <p:spPr/>
        <p:txBody>
          <a:bodyPr/>
          <a:lstStyle>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dato 3"/>
          <p:cNvSpPr>
            <a:spLocks noGrp="1"/>
          </p:cNvSpPr>
          <p:nvPr>
            <p:ph type="dt" sz="half" idx="10"/>
          </p:nvPr>
        </p:nvSpPr>
        <p:spPr/>
        <p:txBody>
          <a:bodyPr/>
          <a:lstStyle>
            <a:extLst/>
          </a:lstStyle>
          <a:p>
            <a:fld id="{7B291FA3-9C17-4384-A20B-00B41EC665F1}" type="datetimeFigureOut">
              <a:rPr lang="nb-NO" smtClean="0"/>
              <a:pPr/>
              <a:t>09.12.2015</a:t>
            </a:fld>
            <a:endParaRPr lang="nb-NO"/>
          </a:p>
        </p:txBody>
      </p:sp>
      <p:sp>
        <p:nvSpPr>
          <p:cNvPr id="5" name="Plassholder for bunntekst 4"/>
          <p:cNvSpPr>
            <a:spLocks noGrp="1"/>
          </p:cNvSpPr>
          <p:nvPr>
            <p:ph type="ftr" sz="quarter" idx="11"/>
          </p:nvPr>
        </p:nvSpPr>
        <p:spPr/>
        <p:txBody>
          <a:bodyPr/>
          <a:lstStyle>
            <a:extLst/>
          </a:lstStyle>
          <a:p>
            <a:endParaRPr lang="nb-NO"/>
          </a:p>
        </p:txBody>
      </p:sp>
      <p:sp>
        <p:nvSpPr>
          <p:cNvPr id="6" name="Plassholder for lysbildenummer 5"/>
          <p:cNvSpPr>
            <a:spLocks noGrp="1"/>
          </p:cNvSpPr>
          <p:nvPr>
            <p:ph type="sldNum" sz="quarter" idx="12"/>
          </p:nvPr>
        </p:nvSpPr>
        <p:spPr/>
        <p:txBody>
          <a:bodyPr/>
          <a:lstStyle>
            <a:extLst/>
          </a:lstStyle>
          <a:p>
            <a:fld id="{7827A463-4C83-454C-A81B-B12E58798F92}"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ndelingsoverskrift">
    <p:spTree>
      <p:nvGrpSpPr>
        <p:cNvPr id="1" name=""/>
        <p:cNvGrpSpPr/>
        <p:nvPr/>
      </p:nvGrpSpPr>
      <p:grpSpPr>
        <a:xfrm>
          <a:off x="0" y="0"/>
          <a:ext cx="0" cy="0"/>
          <a:chOff x="0" y="0"/>
          <a:chExt cx="0" cy="0"/>
        </a:xfrm>
      </p:grpSpPr>
      <p:sp>
        <p:nvSpPr>
          <p:cNvPr id="7" name="Rektangel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tel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nb-NO" smtClean="0"/>
              <a:t>Klikk for å redigere tittelstil</a:t>
            </a:r>
            <a:endParaRPr kumimoji="0" lang="en-US"/>
          </a:p>
        </p:txBody>
      </p:sp>
      <p:sp>
        <p:nvSpPr>
          <p:cNvPr id="3" name="Plassholder for tekst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nb-NO" smtClean="0"/>
              <a:t>Klikk for å redigere tekststiler i malen</a:t>
            </a:r>
          </a:p>
        </p:txBody>
      </p:sp>
      <p:sp>
        <p:nvSpPr>
          <p:cNvPr id="4" name="Plassholder for dato 3"/>
          <p:cNvSpPr>
            <a:spLocks noGrp="1"/>
          </p:cNvSpPr>
          <p:nvPr>
            <p:ph type="dt" sz="half" idx="10"/>
          </p:nvPr>
        </p:nvSpPr>
        <p:spPr/>
        <p:txBody>
          <a:bodyPr/>
          <a:lstStyle>
            <a:extLst/>
          </a:lstStyle>
          <a:p>
            <a:fld id="{7B291FA3-9C17-4384-A20B-00B41EC665F1}" type="datetimeFigureOut">
              <a:rPr lang="nb-NO" smtClean="0"/>
              <a:pPr/>
              <a:t>09.12.2015</a:t>
            </a:fld>
            <a:endParaRPr lang="nb-NO"/>
          </a:p>
        </p:txBody>
      </p:sp>
      <p:sp>
        <p:nvSpPr>
          <p:cNvPr id="5" name="Plassholder for bunntekst 4"/>
          <p:cNvSpPr>
            <a:spLocks noGrp="1"/>
          </p:cNvSpPr>
          <p:nvPr>
            <p:ph type="ftr" sz="quarter" idx="11"/>
          </p:nvPr>
        </p:nvSpPr>
        <p:spPr/>
        <p:txBody>
          <a:bodyPr/>
          <a:lstStyle>
            <a:extLst/>
          </a:lstStyle>
          <a:p>
            <a:endParaRPr lang="nb-NO"/>
          </a:p>
        </p:txBody>
      </p:sp>
      <p:sp>
        <p:nvSpPr>
          <p:cNvPr id="6" name="Plassholder for lysbildenummer 5"/>
          <p:cNvSpPr>
            <a:spLocks noGrp="1"/>
          </p:cNvSpPr>
          <p:nvPr>
            <p:ph type="sldNum" sz="quarter" idx="12"/>
          </p:nvPr>
        </p:nvSpPr>
        <p:spPr/>
        <p:txBody>
          <a:bodyPr/>
          <a:lstStyle>
            <a:extLst/>
          </a:lstStyle>
          <a:p>
            <a:fld id="{7827A463-4C83-454C-A81B-B12E58798F92}" type="slidenum">
              <a:rPr lang="nb-NO" smtClean="0"/>
              <a:pPr/>
              <a:t>‹#›</a:t>
            </a:fld>
            <a:endParaRPr lang="nb-NO"/>
          </a:p>
        </p:txBody>
      </p:sp>
      <p:sp>
        <p:nvSpPr>
          <p:cNvPr id="10" name="Rektangel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a:xfrm>
            <a:off x="1435608" y="274320"/>
            <a:ext cx="7498080" cy="1143000"/>
          </a:xfrm>
        </p:spPr>
        <p:txBody>
          <a:bodyPr/>
          <a:lstStyle>
            <a:extLst/>
          </a:lstStyle>
          <a:p>
            <a:r>
              <a:rPr kumimoji="0" lang="nb-NO" smtClean="0"/>
              <a:t>Klikk for å redigere tittelstil</a:t>
            </a:r>
            <a:endParaRPr kumimoji="0" lang="en-US"/>
          </a:p>
        </p:txBody>
      </p:sp>
      <p:sp>
        <p:nvSpPr>
          <p:cNvPr id="3" name="Plassholder for innhold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4" name="Plassholder for innhold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5" name="Plassholder for dato 4"/>
          <p:cNvSpPr>
            <a:spLocks noGrp="1"/>
          </p:cNvSpPr>
          <p:nvPr>
            <p:ph type="dt" sz="half" idx="10"/>
          </p:nvPr>
        </p:nvSpPr>
        <p:spPr/>
        <p:txBody>
          <a:bodyPr/>
          <a:lstStyle>
            <a:extLst/>
          </a:lstStyle>
          <a:p>
            <a:fld id="{7B291FA3-9C17-4384-A20B-00B41EC665F1}" type="datetimeFigureOut">
              <a:rPr lang="nb-NO" smtClean="0"/>
              <a:pPr/>
              <a:t>09.12.2015</a:t>
            </a:fld>
            <a:endParaRPr lang="nb-NO"/>
          </a:p>
        </p:txBody>
      </p:sp>
      <p:sp>
        <p:nvSpPr>
          <p:cNvPr id="6" name="Plassholder for bunntekst 5"/>
          <p:cNvSpPr>
            <a:spLocks noGrp="1"/>
          </p:cNvSpPr>
          <p:nvPr>
            <p:ph type="ftr" sz="quarter" idx="11"/>
          </p:nvPr>
        </p:nvSpPr>
        <p:spPr/>
        <p:txBody>
          <a:bodyPr/>
          <a:lstStyle>
            <a:extLst/>
          </a:lstStyle>
          <a:p>
            <a:endParaRPr lang="nb-NO"/>
          </a:p>
        </p:txBody>
      </p:sp>
      <p:sp>
        <p:nvSpPr>
          <p:cNvPr id="7" name="Plassholder for lysbildenummer 6"/>
          <p:cNvSpPr>
            <a:spLocks noGrp="1"/>
          </p:cNvSpPr>
          <p:nvPr>
            <p:ph type="sldNum" sz="quarter" idx="12"/>
          </p:nvPr>
        </p:nvSpPr>
        <p:spPr/>
        <p:txBody>
          <a:bodyPr/>
          <a:lstStyle>
            <a:extLst/>
          </a:lstStyle>
          <a:p>
            <a:fld id="{7827A463-4C83-454C-A81B-B12E58798F92}"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nb-NO" smtClean="0"/>
              <a:t>Klikk for å redigere tittelstil</a:t>
            </a:r>
            <a:endParaRPr kumimoji="0" lang="en-US"/>
          </a:p>
        </p:txBody>
      </p:sp>
      <p:sp>
        <p:nvSpPr>
          <p:cNvPr id="3" name="Plassholder for tekst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b-NO" smtClean="0"/>
              <a:t>Klikk for å redigere tekststiler i malen</a:t>
            </a:r>
          </a:p>
        </p:txBody>
      </p:sp>
      <p:sp>
        <p:nvSpPr>
          <p:cNvPr id="4" name="Plassholder for tekst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b-NO" smtClean="0"/>
              <a:t>Klikk for å redigere tekststiler i malen</a:t>
            </a:r>
          </a:p>
        </p:txBody>
      </p:sp>
      <p:sp>
        <p:nvSpPr>
          <p:cNvPr id="5" name="Plassholder for innhold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6" name="Plassholder for innhold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7" name="Plassholder for dato 6"/>
          <p:cNvSpPr>
            <a:spLocks noGrp="1"/>
          </p:cNvSpPr>
          <p:nvPr>
            <p:ph type="dt" sz="half" idx="10"/>
          </p:nvPr>
        </p:nvSpPr>
        <p:spPr/>
        <p:txBody>
          <a:bodyPr/>
          <a:lstStyle>
            <a:extLst/>
          </a:lstStyle>
          <a:p>
            <a:fld id="{7B291FA3-9C17-4384-A20B-00B41EC665F1}" type="datetimeFigureOut">
              <a:rPr lang="nb-NO" smtClean="0"/>
              <a:pPr/>
              <a:t>09.12.2015</a:t>
            </a:fld>
            <a:endParaRPr lang="nb-NO"/>
          </a:p>
        </p:txBody>
      </p:sp>
      <p:sp>
        <p:nvSpPr>
          <p:cNvPr id="8" name="Plassholder for bunntekst 7"/>
          <p:cNvSpPr>
            <a:spLocks noGrp="1"/>
          </p:cNvSpPr>
          <p:nvPr>
            <p:ph type="ftr" sz="quarter" idx="11"/>
          </p:nvPr>
        </p:nvSpPr>
        <p:spPr/>
        <p:txBody>
          <a:bodyPr/>
          <a:lstStyle>
            <a:extLst/>
          </a:lstStyle>
          <a:p>
            <a:endParaRPr lang="nb-NO"/>
          </a:p>
        </p:txBody>
      </p:sp>
      <p:sp>
        <p:nvSpPr>
          <p:cNvPr id="9" name="Plassholder for lysbildenummer 8"/>
          <p:cNvSpPr>
            <a:spLocks noGrp="1"/>
          </p:cNvSpPr>
          <p:nvPr>
            <p:ph type="sldNum" sz="quarter" idx="12"/>
          </p:nvPr>
        </p:nvSpPr>
        <p:spPr/>
        <p:txBody>
          <a:bodyPr/>
          <a:lstStyle>
            <a:extLst/>
          </a:lstStyle>
          <a:p>
            <a:fld id="{7827A463-4C83-454C-A81B-B12E58798F92}"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a:xfrm>
            <a:off x="1435608" y="274320"/>
            <a:ext cx="7498080" cy="1143000"/>
          </a:xfrm>
        </p:spPr>
        <p:txBody>
          <a:bodyPr anchor="ctr"/>
          <a:lstStyle>
            <a:extLst/>
          </a:lstStyle>
          <a:p>
            <a:r>
              <a:rPr kumimoji="0" lang="nb-NO" smtClean="0"/>
              <a:t>Klikk for å redigere tittelstil</a:t>
            </a:r>
            <a:endParaRPr kumimoji="0" lang="en-US"/>
          </a:p>
        </p:txBody>
      </p:sp>
      <p:sp>
        <p:nvSpPr>
          <p:cNvPr id="3" name="Plassholder for dato 2"/>
          <p:cNvSpPr>
            <a:spLocks noGrp="1"/>
          </p:cNvSpPr>
          <p:nvPr>
            <p:ph type="dt" sz="half" idx="10"/>
          </p:nvPr>
        </p:nvSpPr>
        <p:spPr/>
        <p:txBody>
          <a:bodyPr/>
          <a:lstStyle>
            <a:extLst/>
          </a:lstStyle>
          <a:p>
            <a:fld id="{7B291FA3-9C17-4384-A20B-00B41EC665F1}" type="datetimeFigureOut">
              <a:rPr lang="nb-NO" smtClean="0"/>
              <a:pPr/>
              <a:t>09.12.2015</a:t>
            </a:fld>
            <a:endParaRPr lang="nb-NO"/>
          </a:p>
        </p:txBody>
      </p:sp>
      <p:sp>
        <p:nvSpPr>
          <p:cNvPr id="4" name="Plassholder for bunntekst 3"/>
          <p:cNvSpPr>
            <a:spLocks noGrp="1"/>
          </p:cNvSpPr>
          <p:nvPr>
            <p:ph type="ftr" sz="quarter" idx="11"/>
          </p:nvPr>
        </p:nvSpPr>
        <p:spPr/>
        <p:txBody>
          <a:bodyPr/>
          <a:lstStyle>
            <a:extLst/>
          </a:lstStyle>
          <a:p>
            <a:endParaRPr lang="nb-NO"/>
          </a:p>
        </p:txBody>
      </p:sp>
      <p:sp>
        <p:nvSpPr>
          <p:cNvPr id="5" name="Plassholder for lysbildenummer 4"/>
          <p:cNvSpPr>
            <a:spLocks noGrp="1"/>
          </p:cNvSpPr>
          <p:nvPr>
            <p:ph type="sldNum" sz="quarter" idx="12"/>
          </p:nvPr>
        </p:nvSpPr>
        <p:spPr/>
        <p:txBody>
          <a:bodyPr/>
          <a:lstStyle>
            <a:extLst/>
          </a:lstStyle>
          <a:p>
            <a:fld id="{7827A463-4C83-454C-A81B-B12E58798F92}"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t">
    <p:spTree>
      <p:nvGrpSpPr>
        <p:cNvPr id="1" name=""/>
        <p:cNvGrpSpPr/>
        <p:nvPr/>
      </p:nvGrpSpPr>
      <p:grpSpPr>
        <a:xfrm>
          <a:off x="0" y="0"/>
          <a:ext cx="0" cy="0"/>
          <a:chOff x="0" y="0"/>
          <a:chExt cx="0" cy="0"/>
        </a:xfrm>
      </p:grpSpPr>
      <p:sp>
        <p:nvSpPr>
          <p:cNvPr id="5" name="Rektangel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Plassholder for dato 1"/>
          <p:cNvSpPr>
            <a:spLocks noGrp="1"/>
          </p:cNvSpPr>
          <p:nvPr>
            <p:ph type="dt" sz="half" idx="10"/>
          </p:nvPr>
        </p:nvSpPr>
        <p:spPr/>
        <p:txBody>
          <a:bodyPr/>
          <a:lstStyle>
            <a:extLst/>
          </a:lstStyle>
          <a:p>
            <a:fld id="{7B291FA3-9C17-4384-A20B-00B41EC665F1}" type="datetimeFigureOut">
              <a:rPr lang="nb-NO" smtClean="0"/>
              <a:pPr/>
              <a:t>09.12.2015</a:t>
            </a:fld>
            <a:endParaRPr lang="nb-NO"/>
          </a:p>
        </p:txBody>
      </p:sp>
      <p:sp>
        <p:nvSpPr>
          <p:cNvPr id="3" name="Plassholder for bunntekst 2"/>
          <p:cNvSpPr>
            <a:spLocks noGrp="1"/>
          </p:cNvSpPr>
          <p:nvPr>
            <p:ph type="ftr" sz="quarter" idx="11"/>
          </p:nvPr>
        </p:nvSpPr>
        <p:spPr/>
        <p:txBody>
          <a:bodyPr/>
          <a:lstStyle>
            <a:extLst/>
          </a:lstStyle>
          <a:p>
            <a:endParaRPr lang="nb-NO"/>
          </a:p>
        </p:txBody>
      </p:sp>
      <p:sp>
        <p:nvSpPr>
          <p:cNvPr id="4" name="Plassholder for lysbildenummer 3"/>
          <p:cNvSpPr>
            <a:spLocks noGrp="1"/>
          </p:cNvSpPr>
          <p:nvPr>
            <p:ph type="sldNum" sz="quarter" idx="12"/>
          </p:nvPr>
        </p:nvSpPr>
        <p:spPr/>
        <p:txBody>
          <a:bodyPr/>
          <a:lstStyle>
            <a:extLst/>
          </a:lstStyle>
          <a:p>
            <a:fld id="{7827A463-4C83-454C-A81B-B12E58798F92}" type="slidenum">
              <a:rPr lang="nb-NO" smtClean="0"/>
              <a:pPr/>
              <a:t>‹#›</a:t>
            </a:fld>
            <a:endParaRPr lang="nb-NO"/>
          </a:p>
        </p:txBody>
      </p:sp>
      <p:sp>
        <p:nvSpPr>
          <p:cNvPr id="6" name="Rektangel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nb-NO" smtClean="0"/>
              <a:t>Klikk for å redigere tittelstil</a:t>
            </a:r>
            <a:endParaRPr kumimoji="0" lang="en-US"/>
          </a:p>
        </p:txBody>
      </p:sp>
      <p:sp>
        <p:nvSpPr>
          <p:cNvPr id="3" name="Plassholder for tekst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nb-NO" smtClean="0"/>
              <a:t>Klikk for å redigere tekststiler i malen</a:t>
            </a:r>
          </a:p>
        </p:txBody>
      </p:sp>
      <p:sp>
        <p:nvSpPr>
          <p:cNvPr id="4" name="Plassholder for innhold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nb-NO" smtClean="0"/>
              <a:t>Klikk for å redigere tekststiler i malen</a:t>
            </a:r>
          </a:p>
          <a:p>
            <a:pPr lvl="1" eaLnBrk="1" latinLnBrk="0" hangingPunct="1"/>
            <a:r>
              <a:rPr lang="nb-NO" smtClean="0"/>
              <a:t>Andre nivå</a:t>
            </a:r>
          </a:p>
          <a:p>
            <a:pPr lvl="2" eaLnBrk="1" latinLnBrk="0" hangingPunct="1"/>
            <a:r>
              <a:rPr lang="nb-NO" smtClean="0"/>
              <a:t>Tredje nivå</a:t>
            </a:r>
          </a:p>
          <a:p>
            <a:pPr lvl="3" eaLnBrk="1" latinLnBrk="0" hangingPunct="1"/>
            <a:r>
              <a:rPr lang="nb-NO" smtClean="0"/>
              <a:t>Fjerde nivå</a:t>
            </a:r>
          </a:p>
          <a:p>
            <a:pPr lvl="4" eaLnBrk="1" latinLnBrk="0" hangingPunct="1"/>
            <a:r>
              <a:rPr lang="nb-NO" smtClean="0"/>
              <a:t>Femte nivå</a:t>
            </a:r>
            <a:endParaRPr kumimoji="0" lang="en-US"/>
          </a:p>
        </p:txBody>
      </p:sp>
      <p:sp>
        <p:nvSpPr>
          <p:cNvPr id="5" name="Plassholder for dato 4"/>
          <p:cNvSpPr>
            <a:spLocks noGrp="1"/>
          </p:cNvSpPr>
          <p:nvPr>
            <p:ph type="dt" sz="half" idx="10"/>
          </p:nvPr>
        </p:nvSpPr>
        <p:spPr/>
        <p:txBody>
          <a:bodyPr/>
          <a:lstStyle>
            <a:extLst/>
          </a:lstStyle>
          <a:p>
            <a:fld id="{7B291FA3-9C17-4384-A20B-00B41EC665F1}" type="datetimeFigureOut">
              <a:rPr lang="nb-NO" smtClean="0"/>
              <a:pPr/>
              <a:t>09.12.2015</a:t>
            </a:fld>
            <a:endParaRPr lang="nb-NO"/>
          </a:p>
        </p:txBody>
      </p:sp>
      <p:sp>
        <p:nvSpPr>
          <p:cNvPr id="6" name="Plassholder for bunntekst 5"/>
          <p:cNvSpPr>
            <a:spLocks noGrp="1"/>
          </p:cNvSpPr>
          <p:nvPr>
            <p:ph type="ftr" sz="quarter" idx="11"/>
          </p:nvPr>
        </p:nvSpPr>
        <p:spPr/>
        <p:txBody>
          <a:bodyPr/>
          <a:lstStyle>
            <a:extLst/>
          </a:lstStyle>
          <a:p>
            <a:endParaRPr lang="nb-NO"/>
          </a:p>
        </p:txBody>
      </p:sp>
      <p:sp>
        <p:nvSpPr>
          <p:cNvPr id="7" name="Plassholder for lysbildenummer 6"/>
          <p:cNvSpPr>
            <a:spLocks noGrp="1"/>
          </p:cNvSpPr>
          <p:nvPr>
            <p:ph type="sldNum" sz="quarter" idx="12"/>
          </p:nvPr>
        </p:nvSpPr>
        <p:spPr/>
        <p:txBody>
          <a:bodyPr/>
          <a:lstStyle>
            <a:extLst/>
          </a:lstStyle>
          <a:p>
            <a:fld id="{7827A463-4C83-454C-A81B-B12E58798F92}" type="slidenum">
              <a:rPr lang="nb-NO" smtClean="0"/>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nb-NO" smtClean="0"/>
              <a:t>Klikk for å redigere tittelstil</a:t>
            </a:r>
            <a:endParaRPr kumimoji="0" lang="en-US"/>
          </a:p>
        </p:txBody>
      </p:sp>
      <p:sp>
        <p:nvSpPr>
          <p:cNvPr id="5" name="Plassholder for dato 4"/>
          <p:cNvSpPr>
            <a:spLocks noGrp="1"/>
          </p:cNvSpPr>
          <p:nvPr>
            <p:ph type="dt" sz="half" idx="10"/>
          </p:nvPr>
        </p:nvSpPr>
        <p:spPr/>
        <p:txBody>
          <a:bodyPr/>
          <a:lstStyle>
            <a:extLst/>
          </a:lstStyle>
          <a:p>
            <a:fld id="{7B291FA3-9C17-4384-A20B-00B41EC665F1}" type="datetimeFigureOut">
              <a:rPr lang="nb-NO" smtClean="0"/>
              <a:pPr/>
              <a:t>09.12.2015</a:t>
            </a:fld>
            <a:endParaRPr lang="nb-NO"/>
          </a:p>
        </p:txBody>
      </p:sp>
      <p:sp>
        <p:nvSpPr>
          <p:cNvPr id="6" name="Plassholder for bunntekst 5"/>
          <p:cNvSpPr>
            <a:spLocks noGrp="1"/>
          </p:cNvSpPr>
          <p:nvPr>
            <p:ph type="ftr" sz="quarter" idx="11"/>
          </p:nvPr>
        </p:nvSpPr>
        <p:spPr/>
        <p:txBody>
          <a:bodyPr/>
          <a:lstStyle>
            <a:extLst/>
          </a:lstStyle>
          <a:p>
            <a:endParaRPr lang="nb-NO"/>
          </a:p>
        </p:txBody>
      </p:sp>
      <p:sp>
        <p:nvSpPr>
          <p:cNvPr id="7" name="Plassholder for lysbildenummer 6"/>
          <p:cNvSpPr>
            <a:spLocks noGrp="1"/>
          </p:cNvSpPr>
          <p:nvPr>
            <p:ph type="sldNum" sz="quarter" idx="12"/>
          </p:nvPr>
        </p:nvSpPr>
        <p:spPr/>
        <p:txBody>
          <a:bodyPr/>
          <a:lstStyle>
            <a:extLst/>
          </a:lstStyle>
          <a:p>
            <a:fld id="{7827A463-4C83-454C-A81B-B12E58798F92}" type="slidenum">
              <a:rPr lang="nb-NO" smtClean="0"/>
              <a:pPr/>
              <a:t>‹#›</a:t>
            </a:fld>
            <a:endParaRPr lang="nb-NO"/>
          </a:p>
        </p:txBody>
      </p:sp>
      <p:sp>
        <p:nvSpPr>
          <p:cNvPr id="8" name="Rektangel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lassholder for bild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nb-NO" smtClean="0"/>
              <a:t>Klikk ikonet for å legge til et bilde</a:t>
            </a:r>
            <a:endParaRPr kumimoji="0" lang="en-US" dirty="0"/>
          </a:p>
        </p:txBody>
      </p:sp>
      <p:sp>
        <p:nvSpPr>
          <p:cNvPr id="9" name="Pros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s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Plassholder for tekst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nb-NO" smtClean="0"/>
              <a:t>Klikk for å redigere tekststiler i malen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ktor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Smultring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ktangel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Plassholder for tittel 4"/>
          <p:cNvSpPr>
            <a:spLocks noGrp="1"/>
          </p:cNvSpPr>
          <p:nvPr>
            <p:ph type="title"/>
          </p:nvPr>
        </p:nvSpPr>
        <p:spPr>
          <a:xfrm>
            <a:off x="1435608" y="274638"/>
            <a:ext cx="7498080" cy="1143000"/>
          </a:xfrm>
          <a:prstGeom prst="rect">
            <a:avLst/>
          </a:prstGeom>
        </p:spPr>
        <p:txBody>
          <a:bodyPr anchor="ctr">
            <a:normAutofit/>
          </a:bodyPr>
          <a:lstStyle>
            <a:extLst/>
          </a:lstStyle>
          <a:p>
            <a:r>
              <a:rPr kumimoji="0" lang="nb-NO" smtClean="0"/>
              <a:t>Klikk for å redigere tittelstil</a:t>
            </a:r>
            <a:endParaRPr kumimoji="0" lang="en-US"/>
          </a:p>
        </p:txBody>
      </p:sp>
      <p:sp>
        <p:nvSpPr>
          <p:cNvPr id="9" name="Plassholder for tekst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nb-NO" smtClean="0"/>
              <a:t>Klikk for å redigere tekststiler i malen</a:t>
            </a:r>
          </a:p>
          <a:p>
            <a:pPr lvl="1" eaLnBrk="1" latinLnBrk="0" hangingPunct="1"/>
            <a:r>
              <a:rPr kumimoji="0" lang="nb-NO" smtClean="0"/>
              <a:t>Andre nivå</a:t>
            </a:r>
          </a:p>
          <a:p>
            <a:pPr lvl="2" eaLnBrk="1" latinLnBrk="0" hangingPunct="1"/>
            <a:r>
              <a:rPr kumimoji="0" lang="nb-NO" smtClean="0"/>
              <a:t>Tredje nivå</a:t>
            </a:r>
          </a:p>
          <a:p>
            <a:pPr lvl="3" eaLnBrk="1" latinLnBrk="0" hangingPunct="1"/>
            <a:r>
              <a:rPr kumimoji="0" lang="nb-NO" smtClean="0"/>
              <a:t>Fjerde nivå</a:t>
            </a:r>
          </a:p>
          <a:p>
            <a:pPr lvl="4" eaLnBrk="1" latinLnBrk="0" hangingPunct="1"/>
            <a:r>
              <a:rPr kumimoji="0" lang="nb-NO" smtClean="0"/>
              <a:t>Femte nivå</a:t>
            </a:r>
            <a:endParaRPr kumimoji="0" lang="en-US"/>
          </a:p>
        </p:txBody>
      </p:sp>
      <p:sp>
        <p:nvSpPr>
          <p:cNvPr id="24" name="Plassholder for dato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B291FA3-9C17-4384-A20B-00B41EC665F1}" type="datetimeFigureOut">
              <a:rPr lang="nb-NO" smtClean="0"/>
              <a:pPr/>
              <a:t>09.12.2015</a:t>
            </a:fld>
            <a:endParaRPr lang="nb-NO"/>
          </a:p>
        </p:txBody>
      </p:sp>
      <p:sp>
        <p:nvSpPr>
          <p:cNvPr id="10" name="Plassholder for bunntekst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nb-NO"/>
          </a:p>
        </p:txBody>
      </p:sp>
      <p:sp>
        <p:nvSpPr>
          <p:cNvPr id="22" name="Plassholder for lysbildenumm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827A463-4C83-454C-A81B-B12E58798F92}" type="slidenum">
              <a:rPr lang="nb-NO" smtClean="0"/>
              <a:pPr/>
              <a:t>‹#›</a:t>
            </a:fld>
            <a:endParaRPr lang="nb-NO"/>
          </a:p>
        </p:txBody>
      </p:sp>
      <p:sp>
        <p:nvSpPr>
          <p:cNvPr id="15" name="Rektangel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8.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1043608" y="332657"/>
            <a:ext cx="7484368" cy="2376264"/>
          </a:xfrm>
        </p:spPr>
        <p:txBody>
          <a:bodyPr>
            <a:noAutofit/>
          </a:bodyPr>
          <a:lstStyle/>
          <a:p>
            <a:pPr algn="ctr"/>
            <a:r>
              <a:rPr lang="en-GB" sz="3200" dirty="0" smtClean="0"/>
              <a:t>The effect of numbers and duration between osteopathic treatments on </a:t>
            </a:r>
            <a:r>
              <a:rPr lang="nb-NO" sz="3200" dirty="0" smtClean="0"/>
              <a:t/>
            </a:r>
            <a:br>
              <a:rPr lang="nb-NO" sz="3200" dirty="0" smtClean="0"/>
            </a:br>
            <a:r>
              <a:rPr lang="en-GB" sz="3200" dirty="0" smtClean="0"/>
              <a:t>Patients suffering from foot related pain; a dose-response study</a:t>
            </a:r>
            <a:endParaRPr lang="nb-NO" sz="3200" dirty="0"/>
          </a:p>
        </p:txBody>
      </p:sp>
      <p:sp>
        <p:nvSpPr>
          <p:cNvPr id="3" name="Undertittel 2"/>
          <p:cNvSpPr>
            <a:spLocks noGrp="1"/>
          </p:cNvSpPr>
          <p:nvPr>
            <p:ph type="subTitle" idx="1"/>
          </p:nvPr>
        </p:nvSpPr>
        <p:spPr>
          <a:xfrm>
            <a:off x="1432560" y="5157192"/>
            <a:ext cx="2995424" cy="1512168"/>
          </a:xfrm>
        </p:spPr>
        <p:txBody>
          <a:bodyPr>
            <a:normAutofit/>
          </a:bodyPr>
          <a:lstStyle/>
          <a:p>
            <a:pPr algn="l"/>
            <a:r>
              <a:rPr lang="nb-NO" sz="2400" dirty="0" smtClean="0"/>
              <a:t>Joachim </a:t>
            </a:r>
            <a:r>
              <a:rPr lang="nb-NO" sz="2400" dirty="0" err="1" smtClean="0"/>
              <a:t>Kaufmann</a:t>
            </a:r>
            <a:endParaRPr lang="nb-NO" sz="2400" dirty="0" smtClean="0"/>
          </a:p>
          <a:p>
            <a:pPr algn="l"/>
            <a:r>
              <a:rPr lang="nb-NO" sz="2400" dirty="0" smtClean="0"/>
              <a:t>Osteopat </a:t>
            </a:r>
            <a:r>
              <a:rPr lang="nb-NO" sz="2400" dirty="0" err="1" smtClean="0"/>
              <a:t>MSc</a:t>
            </a:r>
            <a:r>
              <a:rPr lang="nb-NO" sz="2400" dirty="0" smtClean="0"/>
              <a:t> (GB)</a:t>
            </a:r>
          </a:p>
          <a:p>
            <a:pPr algn="l"/>
            <a:r>
              <a:rPr lang="nb-NO" dirty="0" smtClean="0"/>
              <a:t>Bergen, </a:t>
            </a:r>
            <a:r>
              <a:rPr lang="nb-NO" dirty="0" err="1" smtClean="0"/>
              <a:t>Norway</a:t>
            </a:r>
            <a:endParaRPr lang="nb-NO" dirty="0"/>
          </a:p>
        </p:txBody>
      </p:sp>
      <p:pic>
        <p:nvPicPr>
          <p:cNvPr id="5" name="Picture 2" descr="Faszien in Nahaufnahme"/>
          <p:cNvPicPr>
            <a:picLocks noChangeAspect="1" noChangeArrowheads="1"/>
          </p:cNvPicPr>
          <p:nvPr/>
        </p:nvPicPr>
        <p:blipFill>
          <a:blip r:embed="rId2" cstate="print"/>
          <a:srcRect l="12658" r="12658"/>
          <a:stretch>
            <a:fillRect/>
          </a:stretch>
        </p:blipFill>
        <p:spPr bwMode="auto">
          <a:xfrm>
            <a:off x="4427984" y="2835686"/>
            <a:ext cx="4536504" cy="383367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amond(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pPr algn="ctr"/>
            <a:r>
              <a:rPr lang="en-US" dirty="0" smtClean="0">
                <a:solidFill>
                  <a:srgbClr val="002060"/>
                </a:solidFill>
              </a:rPr>
              <a:t>Material &amp; Methods</a:t>
            </a:r>
            <a:endParaRPr lang="nb-NO" dirty="0">
              <a:solidFill>
                <a:srgbClr val="002060"/>
              </a:solidFill>
            </a:endParaRPr>
          </a:p>
        </p:txBody>
      </p:sp>
      <p:sp>
        <p:nvSpPr>
          <p:cNvPr id="2" name="Plassholder for innhold 1"/>
          <p:cNvSpPr>
            <a:spLocks noGrp="1"/>
          </p:cNvSpPr>
          <p:nvPr>
            <p:ph sz="half" idx="1"/>
          </p:nvPr>
        </p:nvSpPr>
        <p:spPr>
          <a:xfrm>
            <a:off x="1043608" y="1524000"/>
            <a:ext cx="3384376" cy="4663440"/>
          </a:xfrm>
        </p:spPr>
        <p:txBody>
          <a:bodyPr>
            <a:normAutofit fontScale="92500" lnSpcReduction="10000"/>
          </a:bodyPr>
          <a:lstStyle/>
          <a:p>
            <a:r>
              <a:rPr lang="en-GB" dirty="0" smtClean="0">
                <a:solidFill>
                  <a:srgbClr val="002060"/>
                </a:solidFill>
              </a:rPr>
              <a:t>Primary variables: “Pain </a:t>
            </a:r>
            <a:r>
              <a:rPr lang="en-US" dirty="0" smtClean="0">
                <a:solidFill>
                  <a:srgbClr val="002060"/>
                </a:solidFill>
              </a:rPr>
              <a:t>at rest” +	 “Pain at load” </a:t>
            </a:r>
          </a:p>
          <a:p>
            <a:r>
              <a:rPr lang="en-US" dirty="0" smtClean="0">
                <a:solidFill>
                  <a:srgbClr val="002060"/>
                </a:solidFill>
              </a:rPr>
              <a:t>recorded on 10 cm Visual Analogue Scales (VAS)</a:t>
            </a:r>
          </a:p>
          <a:p>
            <a:pPr lvl="1"/>
            <a:r>
              <a:rPr lang="en-US" dirty="0" smtClean="0">
                <a:solidFill>
                  <a:srgbClr val="002060"/>
                </a:solidFill>
              </a:rPr>
              <a:t>before each treatment</a:t>
            </a:r>
          </a:p>
          <a:p>
            <a:pPr lvl="1"/>
            <a:r>
              <a:rPr lang="en-US" dirty="0" smtClean="0">
                <a:solidFill>
                  <a:srgbClr val="002060"/>
                </a:solidFill>
              </a:rPr>
              <a:t>one day after the last treatment </a:t>
            </a:r>
          </a:p>
          <a:p>
            <a:pPr lvl="1"/>
            <a:r>
              <a:rPr lang="en-US" dirty="0" smtClean="0">
                <a:solidFill>
                  <a:srgbClr val="002060"/>
                </a:solidFill>
              </a:rPr>
              <a:t>at four weeks follow-up</a:t>
            </a:r>
            <a:endParaRPr lang="nb-NO" dirty="0">
              <a:solidFill>
                <a:srgbClr val="002060"/>
              </a:solidFill>
            </a:endParaRPr>
          </a:p>
        </p:txBody>
      </p:sp>
      <p:sp>
        <p:nvSpPr>
          <p:cNvPr id="3" name="Plassholder for innhold 2"/>
          <p:cNvSpPr>
            <a:spLocks noGrp="1"/>
          </p:cNvSpPr>
          <p:nvPr>
            <p:ph sz="half" idx="2"/>
          </p:nvPr>
        </p:nvSpPr>
        <p:spPr>
          <a:xfrm>
            <a:off x="4572000" y="5027173"/>
            <a:ext cx="4114800" cy="1498171"/>
          </a:xfrm>
        </p:spPr>
        <p:txBody>
          <a:bodyPr>
            <a:normAutofit fontScale="92500" lnSpcReduction="10000"/>
          </a:bodyPr>
          <a:lstStyle/>
          <a:p>
            <a:r>
              <a:rPr lang="en-US" dirty="0" smtClean="0">
                <a:solidFill>
                  <a:srgbClr val="002060"/>
                </a:solidFill>
              </a:rPr>
              <a:t>Additionally, the Ankle-Brachial Index (ABI) was obtained</a:t>
            </a:r>
          </a:p>
          <a:p>
            <a:endParaRPr lang="nb-NO" dirty="0"/>
          </a:p>
        </p:txBody>
      </p:sp>
      <p:pic>
        <p:nvPicPr>
          <p:cNvPr id="5" name="Plassholder for innhold 4" descr="VAS.jpg"/>
          <p:cNvPicPr>
            <a:picLocks noChangeAspect="1"/>
          </p:cNvPicPr>
          <p:nvPr/>
        </p:nvPicPr>
        <p:blipFill>
          <a:blip r:embed="rId2" cstate="print"/>
          <a:stretch>
            <a:fillRect/>
          </a:stretch>
        </p:blipFill>
        <p:spPr>
          <a:xfrm>
            <a:off x="4283968" y="1412776"/>
            <a:ext cx="4593655" cy="3366779"/>
          </a:xfrm>
          <a:prstGeom prst="rect">
            <a:avLst/>
          </a:prstGeom>
        </p:spPr>
      </p:pic>
      <p:sp>
        <p:nvSpPr>
          <p:cNvPr id="6" name="Pil høyre 5"/>
          <p:cNvSpPr/>
          <p:nvPr/>
        </p:nvSpPr>
        <p:spPr>
          <a:xfrm>
            <a:off x="8165592" y="5877272"/>
            <a:ext cx="978408" cy="484632"/>
          </a:xfrm>
          <a:prstGeom prst="rightArrow">
            <a:avLst>
              <a:gd name="adj1" fmla="val 50000"/>
              <a:gd name="adj2" fmla="val 67417"/>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Pil ned 7"/>
          <p:cNvSpPr/>
          <p:nvPr/>
        </p:nvSpPr>
        <p:spPr>
          <a:xfrm>
            <a:off x="3059832" y="5517232"/>
            <a:ext cx="484632" cy="97840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 calcmode="lin" valueType="num">
                                      <p:cBhvr additive="base">
                                        <p:cTn id="2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3" end="3"/>
                                            </p:txEl>
                                          </p:spTgt>
                                        </p:tgtEl>
                                        <p:attrNameLst>
                                          <p:attrName>style.visibility</p:attrName>
                                        </p:attrNameLst>
                                      </p:cBhvr>
                                      <p:to>
                                        <p:strVal val="visible"/>
                                      </p:to>
                                    </p:set>
                                    <p:anim calcmode="lin" valueType="num">
                                      <p:cBhvr additive="base">
                                        <p:cTn id="2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 calcmode="lin" valueType="num">
                                      <p:cBhvr additive="base">
                                        <p:cTn id="3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0" end="0"/>
                                            </p:txEl>
                                          </p:spTgt>
                                        </p:tgtEl>
                                        <p:attrNameLst>
                                          <p:attrName>style.visibility</p:attrName>
                                        </p:attrNameLst>
                                      </p:cBhvr>
                                      <p:to>
                                        <p:strVal val="visible"/>
                                      </p:to>
                                    </p:set>
                                    <p:anim calcmode="lin" valueType="num">
                                      <p:cBhvr additive="base">
                                        <p:cTn id="4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anim calcmode="lin" valueType="num">
                                      <p:cBhvr additive="base">
                                        <p:cTn id="51" dur="500" fill="hold"/>
                                        <p:tgtEl>
                                          <p:spTgt spid="6"/>
                                        </p:tgtEl>
                                        <p:attrNameLst>
                                          <p:attrName>ppt_x</p:attrName>
                                        </p:attrNameLst>
                                      </p:cBhvr>
                                      <p:tavLst>
                                        <p:tav tm="0">
                                          <p:val>
                                            <p:strVal val="#ppt_x"/>
                                          </p:val>
                                        </p:tav>
                                        <p:tav tm="100000">
                                          <p:val>
                                            <p:strVal val="#ppt_x"/>
                                          </p:val>
                                        </p:tav>
                                      </p:tavLst>
                                    </p:anim>
                                    <p:anim calcmode="lin" valueType="num">
                                      <p:cBhvr additive="base">
                                        <p:cTn id="5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1259632" y="274638"/>
            <a:ext cx="7128792" cy="778098"/>
          </a:xfrm>
          <a:solidFill>
            <a:srgbClr val="FF0000"/>
          </a:solidFill>
        </p:spPr>
        <p:txBody>
          <a:bodyPr/>
          <a:lstStyle/>
          <a:p>
            <a:pPr algn="ctr"/>
            <a:r>
              <a:rPr lang="nb-NO" dirty="0" smtClean="0"/>
              <a:t>Visual analoge </a:t>
            </a:r>
            <a:r>
              <a:rPr lang="en-GB" dirty="0" smtClean="0"/>
              <a:t>scale</a:t>
            </a:r>
            <a:r>
              <a:rPr lang="nb-NO" dirty="0" smtClean="0"/>
              <a:t> (VAS)</a:t>
            </a:r>
            <a:endParaRPr lang="nb-NO" dirty="0"/>
          </a:p>
        </p:txBody>
      </p:sp>
      <p:sp>
        <p:nvSpPr>
          <p:cNvPr id="2" name="Plassholder for innhold 1"/>
          <p:cNvSpPr>
            <a:spLocks noGrp="1"/>
          </p:cNvSpPr>
          <p:nvPr>
            <p:ph sz="half" idx="1"/>
          </p:nvPr>
        </p:nvSpPr>
        <p:spPr>
          <a:xfrm>
            <a:off x="1043608" y="1196752"/>
            <a:ext cx="7704856" cy="2232247"/>
          </a:xfrm>
        </p:spPr>
        <p:txBody>
          <a:bodyPr>
            <a:normAutofit lnSpcReduction="10000"/>
          </a:bodyPr>
          <a:lstStyle/>
          <a:p>
            <a:pPr algn="ctr"/>
            <a:r>
              <a:rPr lang="en-US" b="1" dirty="0" smtClean="0">
                <a:solidFill>
                  <a:srgbClr val="002060"/>
                </a:solidFill>
              </a:rPr>
              <a:t>Pain Intensity scales</a:t>
            </a:r>
            <a:r>
              <a:rPr lang="en-US" dirty="0" smtClean="0">
                <a:solidFill>
                  <a:srgbClr val="002060"/>
                </a:solidFill>
              </a:rPr>
              <a:t> </a:t>
            </a:r>
          </a:p>
          <a:p>
            <a:r>
              <a:rPr lang="en-US" dirty="0" smtClean="0">
                <a:solidFill>
                  <a:srgbClr val="002060"/>
                </a:solidFill>
              </a:rPr>
              <a:t>If used as a graphic rating scale, a 10cm baseline is recommended.</a:t>
            </a:r>
            <a:br>
              <a:rPr lang="en-US" dirty="0" smtClean="0">
                <a:solidFill>
                  <a:srgbClr val="002060"/>
                </a:solidFill>
              </a:rPr>
            </a:br>
            <a:r>
              <a:rPr lang="en-US" dirty="0" smtClean="0">
                <a:solidFill>
                  <a:srgbClr val="002060"/>
                </a:solidFill>
              </a:rPr>
              <a:t>A 10-cm baseline is recommended for VAS scales</a:t>
            </a:r>
          </a:p>
          <a:p>
            <a:endParaRPr lang="nb-NO" dirty="0">
              <a:solidFill>
                <a:srgbClr val="002060"/>
              </a:solidFill>
            </a:endParaRPr>
          </a:p>
        </p:txBody>
      </p:sp>
      <p:pic>
        <p:nvPicPr>
          <p:cNvPr id="7" name="Plassholder for innhold 6"/>
          <p:cNvPicPr>
            <a:picLocks noGrp="1"/>
          </p:cNvPicPr>
          <p:nvPr>
            <p:ph sz="half" idx="2"/>
          </p:nvPr>
        </p:nvPicPr>
        <p:blipFill>
          <a:blip r:embed="rId2"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1043608" y="3516900"/>
            <a:ext cx="7344816" cy="2648404"/>
          </a:xfrm>
          <a:prstGeom prst="rect">
            <a:avLst/>
          </a:prstGeom>
          <a:noFill/>
          <a:ln>
            <a:noFill/>
          </a:ln>
        </p:spPr>
      </p:pic>
      <p:sp>
        <p:nvSpPr>
          <p:cNvPr id="8" name="TekstSylinder 7"/>
          <p:cNvSpPr txBox="1"/>
          <p:nvPr/>
        </p:nvSpPr>
        <p:spPr>
          <a:xfrm>
            <a:off x="4716016" y="2780928"/>
            <a:ext cx="3672408" cy="646331"/>
          </a:xfrm>
          <a:prstGeom prst="rect">
            <a:avLst/>
          </a:prstGeom>
          <a:noFill/>
        </p:spPr>
        <p:txBody>
          <a:bodyPr wrap="square" rtlCol="0">
            <a:spAutoFit/>
          </a:bodyPr>
          <a:lstStyle/>
          <a:p>
            <a:r>
              <a:rPr lang="en-US" b="1" dirty="0" smtClean="0">
                <a:solidFill>
                  <a:srgbClr val="002060"/>
                </a:solidFill>
              </a:rPr>
              <a:t>Source:</a:t>
            </a:r>
            <a:r>
              <a:rPr lang="en-US" dirty="0" smtClean="0">
                <a:solidFill>
                  <a:srgbClr val="002060"/>
                </a:solidFill>
              </a:rPr>
              <a:t> Acute Pain Management  	   Guideline Panel, 1992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 calcmode="lin" valueType="num">
                                      <p:cBhvr additive="base">
                                        <p:cTn id="2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pPr algn="ctr"/>
            <a:r>
              <a:rPr lang="en-US" dirty="0" smtClean="0">
                <a:solidFill>
                  <a:srgbClr val="002060"/>
                </a:solidFill>
              </a:rPr>
              <a:t>Ankle-Brachial Index</a:t>
            </a:r>
            <a:endParaRPr lang="nb-NO" dirty="0">
              <a:solidFill>
                <a:srgbClr val="002060"/>
              </a:solidFill>
            </a:endParaRPr>
          </a:p>
        </p:txBody>
      </p:sp>
      <p:pic>
        <p:nvPicPr>
          <p:cNvPr id="13314" name="Picture 2" descr="http://www.boso.de/typo3temp/pics/bd52a7e345.jpg"/>
          <p:cNvPicPr>
            <a:picLocks noGrp="1" noChangeAspect="1" noChangeArrowheads="1"/>
          </p:cNvPicPr>
          <p:nvPr>
            <p:ph type="pic" idx="1"/>
          </p:nvPr>
        </p:nvPicPr>
        <p:blipFill>
          <a:blip r:embed="rId3" cstate="print"/>
          <a:srcRect l="7885" r="7885"/>
          <a:stretch>
            <a:fillRect/>
          </a:stretch>
        </p:blipFill>
        <p:spPr bwMode="auto">
          <a:prstGeom prst="rect">
            <a:avLst/>
          </a:prstGeom>
          <a:noFill/>
        </p:spPr>
      </p:pic>
      <p:sp>
        <p:nvSpPr>
          <p:cNvPr id="6" name="Plassholder for tekst 5"/>
          <p:cNvSpPr>
            <a:spLocks noGrp="1"/>
          </p:cNvSpPr>
          <p:nvPr>
            <p:ph type="body" sz="half" idx="2"/>
          </p:nvPr>
        </p:nvSpPr>
        <p:spPr/>
        <p:txBody>
          <a:bodyPr>
            <a:normAutofit/>
          </a:bodyPr>
          <a:lstStyle/>
          <a:p>
            <a:pPr algn="ctr"/>
            <a:r>
              <a:rPr lang="nb-NO" sz="2000" dirty="0" smtClean="0"/>
              <a:t>Boso ABI 100</a:t>
            </a:r>
            <a:endParaRPr lang="nb-NO"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pPr algn="ctr"/>
            <a:r>
              <a:rPr lang="en-GB" dirty="0" smtClean="0"/>
              <a:t>Treatment</a:t>
            </a:r>
            <a:endParaRPr lang="en-GB" dirty="0"/>
          </a:p>
        </p:txBody>
      </p:sp>
      <p:sp>
        <p:nvSpPr>
          <p:cNvPr id="6" name="Plassholder for innhold 5"/>
          <p:cNvSpPr>
            <a:spLocks noGrp="1"/>
          </p:cNvSpPr>
          <p:nvPr>
            <p:ph sz="half" idx="1"/>
          </p:nvPr>
        </p:nvSpPr>
        <p:spPr>
          <a:xfrm>
            <a:off x="1435608" y="1524000"/>
            <a:ext cx="3657600" cy="680864"/>
          </a:xfrm>
        </p:spPr>
        <p:txBody>
          <a:bodyPr>
            <a:normAutofit fontScale="92500"/>
          </a:bodyPr>
          <a:lstStyle/>
          <a:p>
            <a:r>
              <a:rPr lang="en-GB" dirty="0" smtClean="0"/>
              <a:t>Local</a:t>
            </a:r>
            <a:r>
              <a:rPr lang="nb-NO" dirty="0" smtClean="0"/>
              <a:t> </a:t>
            </a:r>
            <a:r>
              <a:rPr lang="en-GB" dirty="0" smtClean="0"/>
              <a:t>treatment</a:t>
            </a:r>
          </a:p>
          <a:p>
            <a:endParaRPr lang="nb-NO" dirty="0"/>
          </a:p>
        </p:txBody>
      </p:sp>
      <p:sp>
        <p:nvSpPr>
          <p:cNvPr id="7" name="Plassholder for innhold 6"/>
          <p:cNvSpPr>
            <a:spLocks noGrp="1"/>
          </p:cNvSpPr>
          <p:nvPr>
            <p:ph sz="half" idx="2"/>
          </p:nvPr>
        </p:nvSpPr>
        <p:spPr>
          <a:xfrm>
            <a:off x="5276088" y="1524000"/>
            <a:ext cx="3657600" cy="2625080"/>
          </a:xfrm>
        </p:spPr>
        <p:txBody>
          <a:bodyPr>
            <a:normAutofit fontScale="92500"/>
          </a:bodyPr>
          <a:lstStyle/>
          <a:p>
            <a:r>
              <a:rPr lang="nb-NO" dirty="0" smtClean="0"/>
              <a:t>General </a:t>
            </a:r>
            <a:r>
              <a:rPr lang="en-GB" dirty="0" smtClean="0"/>
              <a:t>treatment</a:t>
            </a:r>
          </a:p>
          <a:p>
            <a:pPr lvl="1"/>
            <a:r>
              <a:rPr lang="nb-NO" dirty="0" smtClean="0"/>
              <a:t>The </a:t>
            </a:r>
            <a:r>
              <a:rPr lang="nb-NO" dirty="0" err="1" smtClean="0"/>
              <a:t>whole</a:t>
            </a:r>
            <a:r>
              <a:rPr lang="nb-NO" dirty="0" smtClean="0"/>
              <a:t> body</a:t>
            </a:r>
          </a:p>
          <a:p>
            <a:pPr lvl="2"/>
            <a:r>
              <a:rPr lang="en-GB" dirty="0" smtClean="0"/>
              <a:t>Depending on where the areas of decreased movement are situated</a:t>
            </a:r>
            <a:r>
              <a:rPr lang="nb-NO" dirty="0" smtClean="0"/>
              <a:t>…</a:t>
            </a:r>
          </a:p>
          <a:p>
            <a:pPr lvl="1"/>
            <a:r>
              <a:rPr lang="en-GB" dirty="0" smtClean="0"/>
              <a:t>Patterns of restrictions </a:t>
            </a:r>
          </a:p>
          <a:p>
            <a:endParaRPr lang="en-GB" dirty="0" smtClean="0"/>
          </a:p>
          <a:p>
            <a:pPr lvl="2"/>
            <a:endParaRPr lang="nb-NO" dirty="0"/>
          </a:p>
        </p:txBody>
      </p:sp>
      <p:pic>
        <p:nvPicPr>
          <p:cNvPr id="41986" name="Picture 2" descr="https://encrypted-tbn2.gstatic.com/images?q=tbn:ANd9GcSEbN2JnWDuNqP4pU0VM_K5CV36vLrtO0X6IecfAIA8dmxYWzM2Ow"/>
          <p:cNvPicPr>
            <a:picLocks noChangeAspect="1" noChangeArrowheads="1"/>
          </p:cNvPicPr>
          <p:nvPr/>
        </p:nvPicPr>
        <p:blipFill>
          <a:blip r:embed="rId2" cstate="print"/>
          <a:srcRect/>
          <a:stretch>
            <a:fillRect/>
          </a:stretch>
        </p:blipFill>
        <p:spPr bwMode="auto">
          <a:xfrm>
            <a:off x="1808609" y="2420888"/>
            <a:ext cx="2619375" cy="1743076"/>
          </a:xfrm>
          <a:prstGeom prst="rect">
            <a:avLst/>
          </a:prstGeom>
          <a:noFill/>
        </p:spPr>
      </p:pic>
      <p:sp>
        <p:nvSpPr>
          <p:cNvPr id="10" name="TekstSylinder 9"/>
          <p:cNvSpPr txBox="1"/>
          <p:nvPr/>
        </p:nvSpPr>
        <p:spPr>
          <a:xfrm>
            <a:off x="1691680" y="4725144"/>
            <a:ext cx="6984776" cy="369332"/>
          </a:xfrm>
          <a:prstGeom prst="rect">
            <a:avLst/>
          </a:prstGeom>
          <a:noFill/>
        </p:spPr>
        <p:txBody>
          <a:bodyPr wrap="square" rtlCol="0">
            <a:spAutoFit/>
          </a:bodyPr>
          <a:lstStyle/>
          <a:p>
            <a:r>
              <a:rPr lang="en-GB" b="1" dirty="0" smtClean="0"/>
              <a:t>40 Minutes / Included documentation of all relevant findings </a:t>
            </a:r>
            <a:r>
              <a:rPr lang="en-GB" dirty="0" smtClean="0"/>
              <a:t>...</a:t>
            </a:r>
            <a:endParaRPr lang="en-GB" dirty="0"/>
          </a:p>
        </p:txBody>
      </p:sp>
      <p:sp>
        <p:nvSpPr>
          <p:cNvPr id="11" name="Pil ned 10"/>
          <p:cNvSpPr/>
          <p:nvPr/>
        </p:nvSpPr>
        <p:spPr>
          <a:xfrm>
            <a:off x="4572000" y="5373216"/>
            <a:ext cx="288032" cy="8640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41986"/>
                                        </p:tgtEl>
                                        <p:attrNameLst>
                                          <p:attrName>style.visibility</p:attrName>
                                        </p:attrNameLst>
                                      </p:cBhvr>
                                      <p:to>
                                        <p:strVal val="visible"/>
                                      </p:to>
                                    </p:set>
                                    <p:animEffect transition="in" filter="diamond(in)">
                                      <p:cBhvr>
                                        <p:cTn id="13" dur="2000"/>
                                        <p:tgtEl>
                                          <p:spTgt spid="4198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7">
                                            <p:txEl>
                                              <p:pRg st="0" end="0"/>
                                            </p:txEl>
                                          </p:spTgt>
                                        </p:tgtEl>
                                        <p:attrNameLst>
                                          <p:attrName>style.visibility</p:attrName>
                                        </p:attrNameLst>
                                      </p:cBhvr>
                                      <p:to>
                                        <p:strVal val="visible"/>
                                      </p:to>
                                    </p:set>
                                    <p:anim calcmode="lin" valueType="num">
                                      <p:cBhvr additive="base">
                                        <p:cTn id="18"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7">
                                            <p:txEl>
                                              <p:pRg st="1" end="1"/>
                                            </p:txEl>
                                          </p:spTgt>
                                        </p:tgtEl>
                                        <p:attrNameLst>
                                          <p:attrName>style.visibility</p:attrName>
                                        </p:attrNameLst>
                                      </p:cBhvr>
                                      <p:to>
                                        <p:strVal val="visible"/>
                                      </p:to>
                                    </p:set>
                                    <p:anim calcmode="lin" valueType="num">
                                      <p:cBhvr additive="base">
                                        <p:cTn id="24"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7">
                                            <p:txEl>
                                              <p:pRg st="2" end="2"/>
                                            </p:txEl>
                                          </p:spTgt>
                                        </p:tgtEl>
                                        <p:attrNameLst>
                                          <p:attrName>style.visibility</p:attrName>
                                        </p:attrNameLst>
                                      </p:cBhvr>
                                      <p:to>
                                        <p:strVal val="visible"/>
                                      </p:to>
                                    </p:set>
                                    <p:anim calcmode="lin" valueType="num">
                                      <p:cBhvr additive="base">
                                        <p:cTn id="30"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nodeType="clickEffect">
                                  <p:stCondLst>
                                    <p:cond delay="0"/>
                                  </p:stCondLst>
                                  <p:childTnLst>
                                    <p:set>
                                      <p:cBhvr>
                                        <p:cTn id="35" dur="1" fill="hold">
                                          <p:stCondLst>
                                            <p:cond delay="0"/>
                                          </p:stCondLst>
                                        </p:cTn>
                                        <p:tgtEl>
                                          <p:spTgt spid="7">
                                            <p:txEl>
                                              <p:pRg st="3" end="3"/>
                                            </p:txEl>
                                          </p:spTgt>
                                        </p:tgtEl>
                                        <p:attrNameLst>
                                          <p:attrName>style.visibility</p:attrName>
                                        </p:attrNameLst>
                                      </p:cBhvr>
                                      <p:to>
                                        <p:strVal val="visible"/>
                                      </p:to>
                                    </p:set>
                                    <p:animEffect transition="in" filter="diamond(in)">
                                      <p:cBhvr>
                                        <p:cTn id="36" dur="2000"/>
                                        <p:tgtEl>
                                          <p:spTgt spid="7">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10">
                                            <p:txEl>
                                              <p:pRg st="0" end="0"/>
                                            </p:txEl>
                                          </p:spTgt>
                                        </p:tgtEl>
                                        <p:attrNameLst>
                                          <p:attrName>style.visibility</p:attrName>
                                        </p:attrNameLst>
                                      </p:cBhvr>
                                      <p:to>
                                        <p:strVal val="visible"/>
                                      </p:to>
                                    </p:set>
                                    <p:animEffect transition="in" filter="blinds(horizontal)">
                                      <p:cBhvr>
                                        <p:cTn id="41" dur="500"/>
                                        <p:tgtEl>
                                          <p:spTgt spid="10">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box(in)">
                                      <p:cBhvr>
                                        <p:cTn id="4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Sylinder 4"/>
          <p:cNvSpPr txBox="1"/>
          <p:nvPr/>
        </p:nvSpPr>
        <p:spPr>
          <a:xfrm>
            <a:off x="1259632" y="332656"/>
            <a:ext cx="6264696" cy="6336704"/>
          </a:xfrm>
          <a:prstGeom prst="rect">
            <a:avLst/>
          </a:prstGeom>
          <a:noFill/>
        </p:spPr>
        <p:txBody>
          <a:bodyPr wrap="none" rtlCol="0">
            <a:noAutofit/>
          </a:bodyPr>
          <a:lstStyle/>
          <a:p>
            <a:endParaRPr lang="nb-NO" dirty="0"/>
          </a:p>
        </p:txBody>
      </p:sp>
      <p:graphicFrame>
        <p:nvGraphicFramePr>
          <p:cNvPr id="44037" name="Object 5"/>
          <p:cNvGraphicFramePr>
            <a:graphicFrameLocks noChangeAspect="1"/>
          </p:cNvGraphicFramePr>
          <p:nvPr/>
        </p:nvGraphicFramePr>
        <p:xfrm>
          <a:off x="1619672" y="0"/>
          <a:ext cx="5249236" cy="7245424"/>
        </p:xfrm>
        <a:graphic>
          <a:graphicData uri="http://schemas.openxmlformats.org/presentationml/2006/ole">
            <p:oleObj spid="_x0000_s44037" name="Acrobat Document" r:id="rId3" imgW="5667037" imgH="8019948" progId="AcroExch.Document.DC">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normAutofit/>
          </a:bodyPr>
          <a:lstStyle/>
          <a:p>
            <a:pPr algn="ctr"/>
            <a:r>
              <a:rPr lang="nb-NO" sz="3200" dirty="0" err="1" smtClean="0">
                <a:solidFill>
                  <a:srgbClr val="002060"/>
                </a:solidFill>
                <a:effectLst>
                  <a:outerShdw blurRad="38100" dist="38100" dir="2700000" algn="tl">
                    <a:srgbClr val="000000">
                      <a:alpha val="43137"/>
                    </a:srgbClr>
                  </a:outerShdw>
                </a:effectLst>
              </a:rPr>
              <a:t>Results</a:t>
            </a:r>
            <a:r>
              <a:rPr lang="nb-NO" sz="3200" dirty="0" smtClean="0">
                <a:solidFill>
                  <a:srgbClr val="002060"/>
                </a:solidFill>
                <a:effectLst>
                  <a:outerShdw blurRad="38100" dist="38100" dir="2700000" algn="tl">
                    <a:srgbClr val="000000">
                      <a:alpha val="43137"/>
                    </a:srgbClr>
                  </a:outerShdw>
                </a:effectLst>
              </a:rPr>
              <a:t> </a:t>
            </a:r>
            <a:r>
              <a:rPr lang="nb-NO" sz="2000" dirty="0" err="1" smtClean="0">
                <a:solidFill>
                  <a:srgbClr val="002060"/>
                </a:solidFill>
                <a:effectLst>
                  <a:outerShdw blurRad="38100" dist="38100" dir="2700000" algn="tl">
                    <a:srgbClr val="000000">
                      <a:alpha val="43137"/>
                    </a:srgbClr>
                  </a:outerShdw>
                </a:effectLst>
              </a:rPr>
              <a:t>related</a:t>
            </a:r>
            <a:r>
              <a:rPr lang="nb-NO" sz="2000" dirty="0" smtClean="0">
                <a:solidFill>
                  <a:srgbClr val="002060"/>
                </a:solidFill>
                <a:effectLst>
                  <a:outerShdw blurRad="38100" dist="38100" dir="2700000" algn="tl">
                    <a:srgbClr val="000000">
                      <a:alpha val="43137"/>
                    </a:srgbClr>
                  </a:outerShdw>
                </a:effectLst>
              </a:rPr>
              <a:t> to</a:t>
            </a:r>
            <a:r>
              <a:rPr lang="nb-NO" sz="3200" dirty="0" smtClean="0">
                <a:solidFill>
                  <a:srgbClr val="002060"/>
                </a:solidFill>
                <a:effectLst>
                  <a:outerShdw blurRad="38100" dist="38100" dir="2700000" algn="tl">
                    <a:srgbClr val="000000">
                      <a:alpha val="43137"/>
                    </a:srgbClr>
                  </a:outerShdw>
                </a:effectLst>
              </a:rPr>
              <a:t> </a:t>
            </a:r>
            <a:r>
              <a:rPr lang="nb-NO" sz="3200" dirty="0" err="1" smtClean="0">
                <a:solidFill>
                  <a:srgbClr val="002060"/>
                </a:solidFill>
                <a:effectLst>
                  <a:outerShdw blurRad="38100" dist="38100" dir="2700000" algn="tl">
                    <a:srgbClr val="000000">
                      <a:alpha val="43137"/>
                    </a:srgbClr>
                  </a:outerShdw>
                </a:effectLst>
              </a:rPr>
              <a:t>number</a:t>
            </a:r>
            <a:r>
              <a:rPr lang="nb-NO" sz="3200" dirty="0" smtClean="0">
                <a:solidFill>
                  <a:srgbClr val="002060"/>
                </a:solidFill>
                <a:effectLst>
                  <a:outerShdw blurRad="38100" dist="38100" dir="2700000" algn="tl">
                    <a:srgbClr val="000000">
                      <a:alpha val="43137"/>
                    </a:srgbClr>
                  </a:outerShdw>
                </a:effectLst>
              </a:rPr>
              <a:t> </a:t>
            </a:r>
            <a:r>
              <a:rPr lang="nb-NO" sz="3200" dirty="0" err="1" smtClean="0">
                <a:solidFill>
                  <a:srgbClr val="002060"/>
                </a:solidFill>
                <a:effectLst>
                  <a:outerShdw blurRad="38100" dist="38100" dir="2700000" algn="tl">
                    <a:srgbClr val="000000">
                      <a:alpha val="43137"/>
                    </a:srgbClr>
                  </a:outerShdw>
                </a:effectLst>
              </a:rPr>
              <a:t>of</a:t>
            </a:r>
            <a:r>
              <a:rPr lang="nb-NO" sz="3200" dirty="0" smtClean="0">
                <a:solidFill>
                  <a:srgbClr val="002060"/>
                </a:solidFill>
                <a:effectLst>
                  <a:outerShdw blurRad="38100" dist="38100" dir="2700000" algn="tl">
                    <a:srgbClr val="000000">
                      <a:alpha val="43137"/>
                    </a:srgbClr>
                  </a:outerShdw>
                </a:effectLst>
              </a:rPr>
              <a:t> </a:t>
            </a:r>
            <a:r>
              <a:rPr lang="nb-NO" sz="3200" dirty="0" err="1" smtClean="0">
                <a:solidFill>
                  <a:srgbClr val="002060"/>
                </a:solidFill>
                <a:effectLst>
                  <a:outerShdw blurRad="38100" dist="38100" dir="2700000" algn="tl">
                    <a:srgbClr val="000000">
                      <a:alpha val="43137"/>
                    </a:srgbClr>
                  </a:outerShdw>
                </a:effectLst>
              </a:rPr>
              <a:t>treatments</a:t>
            </a:r>
            <a:endParaRPr lang="nb-NO" sz="3200" dirty="0">
              <a:solidFill>
                <a:srgbClr val="002060"/>
              </a:solidFill>
              <a:effectLst>
                <a:outerShdw blurRad="38100" dist="38100" dir="2700000" algn="tl">
                  <a:srgbClr val="000000">
                    <a:alpha val="43137"/>
                  </a:srgbClr>
                </a:outerShdw>
              </a:effectLst>
            </a:endParaRPr>
          </a:p>
        </p:txBody>
      </p:sp>
      <p:sp>
        <p:nvSpPr>
          <p:cNvPr id="8" name="Plassholder for innhold 6"/>
          <p:cNvSpPr>
            <a:spLocks noGrp="1"/>
          </p:cNvSpPr>
          <p:nvPr>
            <p:ph sz="half" idx="1"/>
          </p:nvPr>
        </p:nvSpPr>
        <p:spPr>
          <a:xfrm>
            <a:off x="971600" y="1481138"/>
            <a:ext cx="7848550" cy="4900190"/>
          </a:xfrm>
        </p:spPr>
        <p:txBody>
          <a:bodyPr>
            <a:normAutofit fontScale="77500" lnSpcReduction="20000"/>
          </a:bodyPr>
          <a:lstStyle/>
          <a:p>
            <a:r>
              <a:rPr lang="en-GB" dirty="0" smtClean="0">
                <a:solidFill>
                  <a:srgbClr val="002060"/>
                </a:solidFill>
              </a:rPr>
              <a:t>Pain at rest was </a:t>
            </a:r>
            <a:r>
              <a:rPr lang="en-GB" sz="3100" dirty="0" smtClean="0">
                <a:solidFill>
                  <a:srgbClr val="002060"/>
                </a:solidFill>
              </a:rPr>
              <a:t>significantly reduced </a:t>
            </a:r>
            <a:r>
              <a:rPr lang="en-GB" sz="2300" dirty="0" smtClean="0">
                <a:solidFill>
                  <a:srgbClr val="002060"/>
                </a:solidFill>
              </a:rPr>
              <a:t>(p &lt; 0.01)</a:t>
            </a:r>
            <a:r>
              <a:rPr lang="en-GB" dirty="0" smtClean="0">
                <a:solidFill>
                  <a:srgbClr val="002060"/>
                </a:solidFill>
              </a:rPr>
              <a:t> in all three groups under the treatment </a:t>
            </a:r>
            <a:r>
              <a:rPr lang="en-GB" sz="2300" dirty="0" smtClean="0">
                <a:solidFill>
                  <a:srgbClr val="FF0000"/>
                </a:solidFill>
              </a:rPr>
              <a:t>(Fig. 2a</a:t>
            </a:r>
            <a:r>
              <a:rPr lang="en-GB" sz="2300" dirty="0" smtClean="0">
                <a:solidFill>
                  <a:srgbClr val="002060"/>
                </a:solidFill>
              </a:rPr>
              <a:t>). </a:t>
            </a:r>
          </a:p>
          <a:p>
            <a:r>
              <a:rPr lang="en-GB" dirty="0" smtClean="0">
                <a:solidFill>
                  <a:srgbClr val="002060"/>
                </a:solidFill>
              </a:rPr>
              <a:t>Largest reduction -&gt; three and four treatments:              For </a:t>
            </a:r>
            <a:r>
              <a:rPr lang="en-GB" b="1" dirty="0" smtClean="0">
                <a:solidFill>
                  <a:srgbClr val="002060"/>
                </a:solidFill>
              </a:rPr>
              <a:t>three treatments </a:t>
            </a:r>
            <a:r>
              <a:rPr lang="en-GB" dirty="0" smtClean="0">
                <a:solidFill>
                  <a:srgbClr val="002060"/>
                </a:solidFill>
              </a:rPr>
              <a:t>the pain was reduced from 3.7 at baseline to 2.5 one day after final treatment                  </a:t>
            </a:r>
            <a:r>
              <a:rPr lang="en-GB" b="1" dirty="0" smtClean="0">
                <a:solidFill>
                  <a:srgbClr val="002060"/>
                </a:solidFill>
              </a:rPr>
              <a:t>four treatments</a:t>
            </a:r>
            <a:r>
              <a:rPr lang="en-GB" dirty="0" smtClean="0">
                <a:solidFill>
                  <a:srgbClr val="002060"/>
                </a:solidFill>
              </a:rPr>
              <a:t>: reduction from 3.3 to 1.7,                    </a:t>
            </a:r>
            <a:r>
              <a:rPr lang="en-GB" b="1" dirty="0" smtClean="0">
                <a:solidFill>
                  <a:srgbClr val="002060"/>
                </a:solidFill>
              </a:rPr>
              <a:t>five treatment </a:t>
            </a:r>
            <a:r>
              <a:rPr lang="en-GB" dirty="0" smtClean="0">
                <a:solidFill>
                  <a:srgbClr val="002060"/>
                </a:solidFill>
              </a:rPr>
              <a:t>group: from 3.0 to 1.8 </a:t>
            </a:r>
          </a:p>
          <a:p>
            <a:r>
              <a:rPr lang="en-GB" dirty="0" smtClean="0">
                <a:solidFill>
                  <a:srgbClr val="002060"/>
                </a:solidFill>
              </a:rPr>
              <a:t>Similar pattern was detected for pain at load with significantly </a:t>
            </a:r>
            <a:r>
              <a:rPr lang="en-GB" sz="2300" dirty="0" smtClean="0">
                <a:solidFill>
                  <a:srgbClr val="002060"/>
                </a:solidFill>
              </a:rPr>
              <a:t>(p &lt; 0.01) </a:t>
            </a:r>
            <a:r>
              <a:rPr lang="en-GB" dirty="0" smtClean="0">
                <a:solidFill>
                  <a:srgbClr val="002060"/>
                </a:solidFill>
              </a:rPr>
              <a:t>reduction in all three groups </a:t>
            </a:r>
            <a:r>
              <a:rPr lang="en-GB" sz="2300" dirty="0" smtClean="0">
                <a:solidFill>
                  <a:srgbClr val="002060"/>
                </a:solidFill>
              </a:rPr>
              <a:t>(</a:t>
            </a:r>
            <a:r>
              <a:rPr lang="en-GB" sz="2300" dirty="0" smtClean="0">
                <a:solidFill>
                  <a:srgbClr val="FF0000"/>
                </a:solidFill>
              </a:rPr>
              <a:t>Fig. 2b</a:t>
            </a:r>
            <a:r>
              <a:rPr lang="en-GB" sz="2300" dirty="0" smtClean="0">
                <a:solidFill>
                  <a:srgbClr val="002060"/>
                </a:solidFill>
              </a:rPr>
              <a:t>). </a:t>
            </a:r>
          </a:p>
          <a:p>
            <a:r>
              <a:rPr lang="en-GB" sz="2600" b="1" dirty="0" smtClean="0">
                <a:solidFill>
                  <a:srgbClr val="002060"/>
                </a:solidFill>
              </a:rPr>
              <a:t>Three treatment </a:t>
            </a:r>
            <a:r>
              <a:rPr lang="en-GB" dirty="0" smtClean="0">
                <a:solidFill>
                  <a:srgbClr val="002060"/>
                </a:solidFill>
              </a:rPr>
              <a:t>group: from 6.0 at baseline to 3.1 after,  </a:t>
            </a:r>
            <a:r>
              <a:rPr lang="en-GB" b="1" dirty="0" smtClean="0">
                <a:solidFill>
                  <a:srgbClr val="002060"/>
                </a:solidFill>
              </a:rPr>
              <a:t>four treatment </a:t>
            </a:r>
            <a:r>
              <a:rPr lang="en-GB" dirty="0" smtClean="0">
                <a:solidFill>
                  <a:srgbClr val="002060"/>
                </a:solidFill>
              </a:rPr>
              <a:t>reduced from 5.7 to 3.1 and for              </a:t>
            </a:r>
            <a:r>
              <a:rPr lang="en-GB" b="1" dirty="0" smtClean="0">
                <a:solidFill>
                  <a:srgbClr val="002060"/>
                </a:solidFill>
              </a:rPr>
              <a:t>five treatments</a:t>
            </a:r>
            <a:r>
              <a:rPr lang="en-GB" dirty="0" smtClean="0">
                <a:solidFill>
                  <a:srgbClr val="002060"/>
                </a:solidFill>
              </a:rPr>
              <a:t> from 5.6 to 3.6</a:t>
            </a:r>
          </a:p>
          <a:p>
            <a:r>
              <a:rPr lang="en-GB" dirty="0" smtClean="0">
                <a:solidFill>
                  <a:srgbClr val="002060"/>
                </a:solidFill>
              </a:rPr>
              <a:t>For both pain at rest and at load, </a:t>
            </a:r>
            <a:r>
              <a:rPr lang="en-GB" b="1" dirty="0" smtClean="0">
                <a:solidFill>
                  <a:srgbClr val="002060"/>
                </a:solidFill>
              </a:rPr>
              <a:t>three and four treatments were found superior to five treatments </a:t>
            </a:r>
            <a:r>
              <a:rPr lang="en-GB" sz="2300" dirty="0" smtClean="0">
                <a:solidFill>
                  <a:srgbClr val="002060"/>
                </a:solidFill>
              </a:rPr>
              <a:t>(Fig. </a:t>
            </a:r>
            <a:r>
              <a:rPr lang="en-GB" sz="2300" dirty="0" smtClean="0">
                <a:solidFill>
                  <a:srgbClr val="FF0000"/>
                </a:solidFill>
              </a:rPr>
              <a:t>2a &amp; 2b</a:t>
            </a:r>
            <a:r>
              <a:rPr lang="en-GB" sz="2300" dirty="0" smtClean="0">
                <a:solidFill>
                  <a:srgbClr val="002060"/>
                </a:solidFill>
              </a:rPr>
              <a:t>).</a:t>
            </a:r>
            <a:endParaRPr lang="nb-NO" sz="2300" dirty="0" smtClean="0">
              <a:solidFill>
                <a:srgbClr val="002060"/>
              </a:solidFill>
            </a:endParaRPr>
          </a:p>
          <a:p>
            <a:endParaRPr lang="nb-NO"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 calcmode="lin" valueType="num">
                                      <p:cBhvr additive="base">
                                        <p:cTn id="31"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ssholder for tekst 6"/>
          <p:cNvSpPr>
            <a:spLocks noGrp="1"/>
          </p:cNvSpPr>
          <p:nvPr>
            <p:ph type="body" idx="2"/>
          </p:nvPr>
        </p:nvSpPr>
        <p:spPr>
          <a:xfrm>
            <a:off x="1259632" y="5517232"/>
            <a:ext cx="7134560" cy="1008112"/>
          </a:xfrm>
        </p:spPr>
        <p:txBody>
          <a:bodyPr/>
          <a:lstStyle/>
          <a:p>
            <a:pPr algn="ctr"/>
            <a:endParaRPr lang="en-US" dirty="0" smtClean="0"/>
          </a:p>
          <a:p>
            <a:pPr algn="ctr"/>
            <a:r>
              <a:rPr lang="en-US" b="1" dirty="0" smtClean="0"/>
              <a:t>Development of Pain at Rest related to “Number of treatment”</a:t>
            </a:r>
            <a:endParaRPr lang="nb-NO" b="1" dirty="0"/>
          </a:p>
        </p:txBody>
      </p:sp>
      <p:pic>
        <p:nvPicPr>
          <p:cNvPr id="8" name="Plassholder for innhold 7"/>
          <p:cNvPicPr>
            <a:picLocks noGrp="1"/>
          </p:cNvPicPr>
          <p:nvPr>
            <p:ph sz="half" idx="1"/>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tretch>
            <a:fillRect/>
          </a:stretch>
        </p:blipFill>
        <p:spPr>
          <a:xfrm>
            <a:off x="755576" y="476672"/>
            <a:ext cx="7632848" cy="5184576"/>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ssholder for tekst 6"/>
          <p:cNvSpPr>
            <a:spLocks noGrp="1"/>
          </p:cNvSpPr>
          <p:nvPr>
            <p:ph type="body" idx="2"/>
          </p:nvPr>
        </p:nvSpPr>
        <p:spPr>
          <a:xfrm>
            <a:off x="1187624" y="6093296"/>
            <a:ext cx="7206568" cy="648072"/>
          </a:xfrm>
        </p:spPr>
        <p:txBody>
          <a:bodyPr/>
          <a:lstStyle/>
          <a:p>
            <a:pPr algn="ctr"/>
            <a:r>
              <a:rPr lang="en-US" b="1" dirty="0" smtClean="0"/>
              <a:t>Development of Pain at Load related to “Number of treatment” </a:t>
            </a:r>
            <a:endParaRPr lang="nb-NO" b="1" dirty="0"/>
          </a:p>
        </p:txBody>
      </p:sp>
      <p:pic>
        <p:nvPicPr>
          <p:cNvPr id="8" name="Plassholder for innhold 7"/>
          <p:cNvPicPr>
            <a:picLocks noGrp="1"/>
          </p:cNvPicPr>
          <p:nvPr>
            <p:ph sz="half" idx="1"/>
          </p:nvPr>
        </p:nvPicPr>
        <p:blipFill>
          <a:blip r:embed="rId2" cstate="print"/>
          <a:stretch>
            <a:fillRect/>
          </a:stretch>
        </p:blipFill>
        <p:spPr>
          <a:xfrm>
            <a:off x="1331639" y="260648"/>
            <a:ext cx="7056785" cy="5688632"/>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a:xfrm>
            <a:off x="899592" y="116632"/>
            <a:ext cx="7787208" cy="936104"/>
          </a:xfrm>
        </p:spPr>
        <p:txBody>
          <a:bodyPr>
            <a:normAutofit/>
          </a:bodyPr>
          <a:lstStyle/>
          <a:p>
            <a:r>
              <a:rPr lang="nb-NO" sz="3200" dirty="0" err="1" smtClean="0">
                <a:solidFill>
                  <a:srgbClr val="002060"/>
                </a:solidFill>
                <a:effectLst>
                  <a:outerShdw blurRad="38100" dist="38100" dir="2700000" algn="tl">
                    <a:srgbClr val="000000">
                      <a:alpha val="43137"/>
                    </a:srgbClr>
                  </a:outerShdw>
                </a:effectLst>
              </a:rPr>
              <a:t>Results</a:t>
            </a:r>
            <a:r>
              <a:rPr lang="nb-NO" sz="3200" dirty="0" smtClean="0">
                <a:solidFill>
                  <a:srgbClr val="002060"/>
                </a:solidFill>
                <a:effectLst>
                  <a:outerShdw blurRad="38100" dist="38100" dir="2700000" algn="tl">
                    <a:srgbClr val="000000">
                      <a:alpha val="43137"/>
                    </a:srgbClr>
                  </a:outerShdw>
                </a:effectLst>
              </a:rPr>
              <a:t> </a:t>
            </a:r>
            <a:r>
              <a:rPr lang="nb-NO" sz="2000" dirty="0" err="1" smtClean="0">
                <a:solidFill>
                  <a:srgbClr val="002060"/>
                </a:solidFill>
                <a:effectLst>
                  <a:outerShdw blurRad="38100" dist="38100" dir="2700000" algn="tl">
                    <a:srgbClr val="000000">
                      <a:alpha val="43137"/>
                    </a:srgbClr>
                  </a:outerShdw>
                </a:effectLst>
              </a:rPr>
              <a:t>related</a:t>
            </a:r>
            <a:r>
              <a:rPr lang="nb-NO" sz="2000" dirty="0" smtClean="0">
                <a:solidFill>
                  <a:srgbClr val="002060"/>
                </a:solidFill>
                <a:effectLst>
                  <a:outerShdw blurRad="38100" dist="38100" dir="2700000" algn="tl">
                    <a:srgbClr val="000000">
                      <a:alpha val="43137"/>
                    </a:srgbClr>
                  </a:outerShdw>
                </a:effectLst>
              </a:rPr>
              <a:t> to </a:t>
            </a:r>
            <a:r>
              <a:rPr lang="nb-NO" sz="2800" dirty="0" err="1" smtClean="0">
                <a:solidFill>
                  <a:srgbClr val="002060"/>
                </a:solidFill>
                <a:effectLst>
                  <a:outerShdw blurRad="38100" dist="38100" dir="2700000" algn="tl">
                    <a:srgbClr val="000000">
                      <a:alpha val="43137"/>
                    </a:srgbClr>
                  </a:outerShdw>
                </a:effectLst>
              </a:rPr>
              <a:t>duration</a:t>
            </a:r>
            <a:r>
              <a:rPr lang="nb-NO" sz="2800" dirty="0" smtClean="0">
                <a:solidFill>
                  <a:srgbClr val="002060"/>
                </a:solidFill>
                <a:effectLst>
                  <a:outerShdw blurRad="38100" dist="38100" dir="2700000" algn="tl">
                    <a:srgbClr val="000000">
                      <a:alpha val="43137"/>
                    </a:srgbClr>
                  </a:outerShdw>
                </a:effectLst>
              </a:rPr>
              <a:t> </a:t>
            </a:r>
            <a:r>
              <a:rPr lang="nb-NO" sz="2800" dirty="0" err="1" smtClean="0">
                <a:solidFill>
                  <a:srgbClr val="002060"/>
                </a:solidFill>
                <a:effectLst>
                  <a:outerShdw blurRad="38100" dist="38100" dir="2700000" algn="tl">
                    <a:srgbClr val="000000">
                      <a:alpha val="43137"/>
                    </a:srgbClr>
                  </a:outerShdw>
                </a:effectLst>
              </a:rPr>
              <a:t>between</a:t>
            </a:r>
            <a:r>
              <a:rPr lang="nb-NO" sz="2800" dirty="0" smtClean="0">
                <a:solidFill>
                  <a:srgbClr val="002060"/>
                </a:solidFill>
                <a:effectLst>
                  <a:outerShdw blurRad="38100" dist="38100" dir="2700000" algn="tl">
                    <a:srgbClr val="000000">
                      <a:alpha val="43137"/>
                    </a:srgbClr>
                  </a:outerShdw>
                </a:effectLst>
              </a:rPr>
              <a:t> </a:t>
            </a:r>
            <a:r>
              <a:rPr lang="nb-NO" sz="2800" dirty="0" err="1" smtClean="0">
                <a:solidFill>
                  <a:srgbClr val="002060"/>
                </a:solidFill>
                <a:effectLst>
                  <a:outerShdw blurRad="38100" dist="38100" dir="2700000" algn="tl">
                    <a:srgbClr val="000000">
                      <a:alpha val="43137"/>
                    </a:srgbClr>
                  </a:outerShdw>
                </a:effectLst>
              </a:rPr>
              <a:t>treatments</a:t>
            </a:r>
            <a:endParaRPr lang="nb-NO" sz="2800" dirty="0">
              <a:solidFill>
                <a:srgbClr val="002060"/>
              </a:solidFill>
            </a:endParaRPr>
          </a:p>
        </p:txBody>
      </p:sp>
      <p:sp>
        <p:nvSpPr>
          <p:cNvPr id="6" name="Plassholder for innhold 5"/>
          <p:cNvSpPr>
            <a:spLocks noGrp="1"/>
          </p:cNvSpPr>
          <p:nvPr>
            <p:ph sz="half" idx="1"/>
          </p:nvPr>
        </p:nvSpPr>
        <p:spPr>
          <a:xfrm>
            <a:off x="611560" y="4581128"/>
            <a:ext cx="8352928" cy="2088232"/>
          </a:xfrm>
        </p:spPr>
        <p:txBody>
          <a:bodyPr>
            <a:normAutofit fontScale="77500" lnSpcReduction="20000"/>
          </a:bodyPr>
          <a:lstStyle/>
          <a:p>
            <a:r>
              <a:rPr lang="en-GB" dirty="0" smtClean="0">
                <a:solidFill>
                  <a:srgbClr val="002060"/>
                </a:solidFill>
              </a:rPr>
              <a:t>Pain at rest was significantly reduced (p &lt; 0.01) in all groups related to duration between treatments (Fig. 3a). In the group with 7 days treatment interval, pain at rest was reduced from 2.9 to 1.4 one day after final treatmen,10 days: from 2.9 to 1.7 and 14 days interval from 3.7 to 2.4. </a:t>
            </a:r>
            <a:r>
              <a:rPr lang="en-GB" b="1" dirty="0" smtClean="0">
                <a:solidFill>
                  <a:srgbClr val="002060"/>
                </a:solidFill>
              </a:rPr>
              <a:t>For pain at rest, seven days duration between treatments seems to be the superior choice</a:t>
            </a:r>
            <a:r>
              <a:rPr lang="en-GB" dirty="0" smtClean="0">
                <a:solidFill>
                  <a:srgbClr val="002060"/>
                </a:solidFill>
              </a:rPr>
              <a:t>. </a:t>
            </a:r>
          </a:p>
          <a:p>
            <a:endParaRPr lang="nb-NO" dirty="0" smtClean="0">
              <a:solidFill>
                <a:srgbClr val="002060"/>
              </a:solidFill>
            </a:endParaRPr>
          </a:p>
        </p:txBody>
      </p:sp>
      <p:pic>
        <p:nvPicPr>
          <p:cNvPr id="10" name="Plassholder for innhold 7" descr="C:\Users\OSTEOP~1\AppData\Local\Temp\Skjermbilde 2015-11-18 kl. 12.28.40.png"/>
          <p:cNvPicPr>
            <a:picLocks noGrp="1"/>
          </p:cNvPicPr>
          <p:nvPr>
            <p:ph sz="half" idx="2"/>
          </p:nvPr>
        </p:nvPicPr>
        <p:blipFill>
          <a:blip r:embed="rId2" cstate="print"/>
          <a:srcRect/>
          <a:stretch>
            <a:fillRect/>
          </a:stretch>
        </p:blipFill>
        <p:spPr bwMode="auto">
          <a:xfrm>
            <a:off x="899592" y="908720"/>
            <a:ext cx="7776864" cy="367240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971600" y="274638"/>
            <a:ext cx="7715200" cy="850106"/>
          </a:xfrm>
        </p:spPr>
        <p:txBody>
          <a:bodyPr>
            <a:normAutofit/>
          </a:bodyPr>
          <a:lstStyle/>
          <a:p>
            <a:r>
              <a:rPr lang="nb-NO" sz="3200" dirty="0" err="1" smtClean="0">
                <a:solidFill>
                  <a:srgbClr val="002060"/>
                </a:solidFill>
                <a:effectLst>
                  <a:outerShdw blurRad="38100" dist="38100" dir="2700000" algn="tl">
                    <a:srgbClr val="000000">
                      <a:alpha val="43137"/>
                    </a:srgbClr>
                  </a:outerShdw>
                </a:effectLst>
              </a:rPr>
              <a:t>Results</a:t>
            </a:r>
            <a:r>
              <a:rPr lang="nb-NO" sz="3200" dirty="0" smtClean="0">
                <a:solidFill>
                  <a:srgbClr val="002060"/>
                </a:solidFill>
                <a:effectLst>
                  <a:outerShdw blurRad="38100" dist="38100" dir="2700000" algn="tl">
                    <a:srgbClr val="000000">
                      <a:alpha val="43137"/>
                    </a:srgbClr>
                  </a:outerShdw>
                </a:effectLst>
              </a:rPr>
              <a:t> </a:t>
            </a:r>
            <a:r>
              <a:rPr lang="nb-NO" sz="2000" dirty="0" err="1" smtClean="0">
                <a:solidFill>
                  <a:srgbClr val="002060"/>
                </a:solidFill>
                <a:effectLst>
                  <a:outerShdw blurRad="38100" dist="38100" dir="2700000" algn="tl">
                    <a:srgbClr val="000000">
                      <a:alpha val="43137"/>
                    </a:srgbClr>
                  </a:outerShdw>
                </a:effectLst>
              </a:rPr>
              <a:t>related</a:t>
            </a:r>
            <a:r>
              <a:rPr lang="nb-NO" sz="2000" dirty="0" smtClean="0">
                <a:solidFill>
                  <a:srgbClr val="002060"/>
                </a:solidFill>
                <a:effectLst>
                  <a:outerShdw blurRad="38100" dist="38100" dir="2700000" algn="tl">
                    <a:srgbClr val="000000">
                      <a:alpha val="43137"/>
                    </a:srgbClr>
                  </a:outerShdw>
                </a:effectLst>
              </a:rPr>
              <a:t> to </a:t>
            </a:r>
            <a:r>
              <a:rPr lang="nb-NO" sz="2800" dirty="0" err="1" smtClean="0">
                <a:solidFill>
                  <a:srgbClr val="002060"/>
                </a:solidFill>
                <a:effectLst>
                  <a:outerShdw blurRad="38100" dist="38100" dir="2700000" algn="tl">
                    <a:srgbClr val="000000">
                      <a:alpha val="43137"/>
                    </a:srgbClr>
                  </a:outerShdw>
                </a:effectLst>
              </a:rPr>
              <a:t>duration</a:t>
            </a:r>
            <a:r>
              <a:rPr lang="nb-NO" sz="2800" dirty="0" smtClean="0">
                <a:solidFill>
                  <a:srgbClr val="002060"/>
                </a:solidFill>
                <a:effectLst>
                  <a:outerShdw blurRad="38100" dist="38100" dir="2700000" algn="tl">
                    <a:srgbClr val="000000">
                      <a:alpha val="43137"/>
                    </a:srgbClr>
                  </a:outerShdw>
                </a:effectLst>
              </a:rPr>
              <a:t> </a:t>
            </a:r>
            <a:r>
              <a:rPr lang="nb-NO" sz="2800" dirty="0" err="1" smtClean="0">
                <a:solidFill>
                  <a:srgbClr val="002060"/>
                </a:solidFill>
                <a:effectLst>
                  <a:outerShdw blurRad="38100" dist="38100" dir="2700000" algn="tl">
                    <a:srgbClr val="000000">
                      <a:alpha val="43137"/>
                    </a:srgbClr>
                  </a:outerShdw>
                </a:effectLst>
              </a:rPr>
              <a:t>between</a:t>
            </a:r>
            <a:r>
              <a:rPr lang="nb-NO" sz="2800" dirty="0" smtClean="0">
                <a:solidFill>
                  <a:srgbClr val="002060"/>
                </a:solidFill>
                <a:effectLst>
                  <a:outerShdw blurRad="38100" dist="38100" dir="2700000" algn="tl">
                    <a:srgbClr val="000000">
                      <a:alpha val="43137"/>
                    </a:srgbClr>
                  </a:outerShdw>
                </a:effectLst>
              </a:rPr>
              <a:t> </a:t>
            </a:r>
            <a:r>
              <a:rPr lang="nb-NO" sz="2800" dirty="0" err="1" smtClean="0">
                <a:solidFill>
                  <a:srgbClr val="002060"/>
                </a:solidFill>
                <a:effectLst>
                  <a:outerShdw blurRad="38100" dist="38100" dir="2700000" algn="tl">
                    <a:srgbClr val="000000">
                      <a:alpha val="43137"/>
                    </a:srgbClr>
                  </a:outerShdw>
                </a:effectLst>
              </a:rPr>
              <a:t>treatments</a:t>
            </a:r>
            <a:endParaRPr lang="nb-NO" sz="2800" dirty="0">
              <a:solidFill>
                <a:srgbClr val="002060"/>
              </a:solidFill>
            </a:endParaRPr>
          </a:p>
        </p:txBody>
      </p:sp>
      <p:pic>
        <p:nvPicPr>
          <p:cNvPr id="5" name="Picture 2"/>
          <p:cNvPicPr>
            <a:picLocks noGrp="1" noChangeAspect="1" noChangeArrowheads="1"/>
          </p:cNvPicPr>
          <p:nvPr>
            <p:ph sz="half" idx="1"/>
          </p:nvPr>
        </p:nvPicPr>
        <p:blipFill>
          <a:blip r:embed="rId2" cstate="print"/>
          <a:srcRect/>
          <a:stretch>
            <a:fillRect/>
          </a:stretch>
        </p:blipFill>
        <p:spPr bwMode="auto">
          <a:xfrm>
            <a:off x="1008112" y="1052736"/>
            <a:ext cx="8135888" cy="3672408"/>
          </a:xfrm>
          <a:prstGeom prst="rect">
            <a:avLst/>
          </a:prstGeom>
          <a:noFill/>
          <a:ln w="9525">
            <a:noFill/>
            <a:miter lim="800000"/>
            <a:headEnd/>
            <a:tailEnd/>
          </a:ln>
        </p:spPr>
      </p:pic>
      <p:sp>
        <p:nvSpPr>
          <p:cNvPr id="3" name="Plassholder for innhold 2"/>
          <p:cNvSpPr>
            <a:spLocks noGrp="1"/>
          </p:cNvSpPr>
          <p:nvPr>
            <p:ph sz="half" idx="2"/>
          </p:nvPr>
        </p:nvSpPr>
        <p:spPr>
          <a:xfrm>
            <a:off x="971600" y="4581128"/>
            <a:ext cx="7715200" cy="2146243"/>
          </a:xfrm>
        </p:spPr>
        <p:txBody>
          <a:bodyPr>
            <a:normAutofit fontScale="70000" lnSpcReduction="20000"/>
          </a:bodyPr>
          <a:lstStyle/>
          <a:p>
            <a:endParaRPr lang="en-GB" dirty="0" smtClean="0">
              <a:solidFill>
                <a:srgbClr val="002060"/>
              </a:solidFill>
            </a:endParaRPr>
          </a:p>
          <a:p>
            <a:r>
              <a:rPr lang="en-GB" dirty="0" smtClean="0">
                <a:solidFill>
                  <a:srgbClr val="002060"/>
                </a:solidFill>
              </a:rPr>
              <a:t>Pain at load was significantly (p &lt; 0.01) reduced in all the three groups (Fig. 3b). In the seven days treatment interval group, pain at load was reduced from 5.9 at baseline to 3.9  one day after the final treatment, 10 days: from 5.2 to 2.7, 14 days treatment interval resulted in a reduction was from 6.2 to 3.5. </a:t>
            </a:r>
            <a:r>
              <a:rPr lang="en-GB" b="1" dirty="0" smtClean="0">
                <a:solidFill>
                  <a:srgbClr val="002060"/>
                </a:solidFill>
              </a:rPr>
              <a:t>Ten and 14 days treatment interval was found superior to seven days regarding reduction in pain at load</a:t>
            </a:r>
            <a:r>
              <a:rPr lang="en-GB" dirty="0" smtClean="0">
                <a:solidFill>
                  <a:srgbClr val="002060"/>
                </a:solidFill>
              </a:rPr>
              <a:t>.</a:t>
            </a:r>
            <a:endParaRPr lang="nb-NO" dirty="0" smtClean="0">
              <a:solidFill>
                <a:srgbClr val="002060"/>
              </a:solidFill>
            </a:endParaRPr>
          </a:p>
          <a:p>
            <a:endParaRPr lang="nb-NO"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2578392" y="1196753"/>
            <a:ext cx="6400800" cy="792087"/>
          </a:xfrm>
        </p:spPr>
        <p:txBody>
          <a:bodyPr>
            <a:normAutofit fontScale="90000"/>
          </a:bodyPr>
          <a:lstStyle/>
          <a:p>
            <a:pPr algn="ctr"/>
            <a:r>
              <a:rPr lang="en-US" dirty="0" smtClean="0">
                <a:solidFill>
                  <a:srgbClr val="002060"/>
                </a:solidFill>
              </a:rPr>
              <a:t>The aim of the study</a:t>
            </a:r>
            <a:br>
              <a:rPr lang="en-US" dirty="0" smtClean="0">
                <a:solidFill>
                  <a:srgbClr val="002060"/>
                </a:solidFill>
              </a:rPr>
            </a:br>
            <a:r>
              <a:rPr lang="en-US" dirty="0" smtClean="0">
                <a:solidFill>
                  <a:srgbClr val="002060"/>
                </a:solidFill>
              </a:rPr>
              <a:t> </a:t>
            </a:r>
            <a:r>
              <a:rPr lang="en-US" dirty="0" smtClean="0"/>
              <a:t/>
            </a:r>
            <a:br>
              <a:rPr lang="en-US" dirty="0" smtClean="0"/>
            </a:br>
            <a:endParaRPr lang="nb-NO" dirty="0"/>
          </a:p>
        </p:txBody>
      </p:sp>
      <p:sp>
        <p:nvSpPr>
          <p:cNvPr id="5" name="Plassholder for tekst 4"/>
          <p:cNvSpPr>
            <a:spLocks noGrp="1"/>
          </p:cNvSpPr>
          <p:nvPr>
            <p:ph type="body" idx="1"/>
          </p:nvPr>
        </p:nvSpPr>
        <p:spPr>
          <a:xfrm>
            <a:off x="2627784" y="3212976"/>
            <a:ext cx="5866929" cy="1944216"/>
          </a:xfrm>
        </p:spPr>
        <p:txBody>
          <a:bodyPr>
            <a:normAutofit fontScale="85000" lnSpcReduction="20000"/>
          </a:bodyPr>
          <a:lstStyle/>
          <a:p>
            <a:pPr>
              <a:lnSpc>
                <a:spcPct val="150000"/>
              </a:lnSpc>
            </a:pPr>
            <a:r>
              <a:rPr lang="en-US" sz="2600" dirty="0" smtClean="0">
                <a:solidFill>
                  <a:srgbClr val="002060"/>
                </a:solidFill>
              </a:rPr>
              <a:t>To determine the combination of “number of treatments” and “interval between treatments” in order to optimize the effect of Osteopathic treatment of foot related pain</a:t>
            </a:r>
            <a:endParaRPr lang="nb-NO" sz="2600" dirty="0">
              <a:solidFill>
                <a:srgbClr val="00206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ssholder for tekst 6"/>
          <p:cNvSpPr>
            <a:spLocks noGrp="1"/>
          </p:cNvSpPr>
          <p:nvPr>
            <p:ph type="body" idx="2"/>
          </p:nvPr>
        </p:nvSpPr>
        <p:spPr>
          <a:xfrm>
            <a:off x="899592" y="5805264"/>
            <a:ext cx="7494600" cy="464238"/>
          </a:xfrm>
        </p:spPr>
        <p:txBody>
          <a:bodyPr/>
          <a:lstStyle/>
          <a:p>
            <a:pPr algn="ctr"/>
            <a:r>
              <a:rPr lang="en-US" b="1" dirty="0" smtClean="0"/>
              <a:t>Development of Pain at Rest related to “Duration between treatment”</a:t>
            </a:r>
            <a:endParaRPr lang="nb-NO" b="1" dirty="0"/>
          </a:p>
        </p:txBody>
      </p:sp>
      <p:pic>
        <p:nvPicPr>
          <p:cNvPr id="8" name="Plassholder for innhold 7" descr="C:\Users\OSTEOP~1\AppData\Local\Temp\Skjermbilde 2015-11-18 kl. 12.28.40.png"/>
          <p:cNvPicPr>
            <a:picLocks noGrp="1"/>
          </p:cNvPicPr>
          <p:nvPr>
            <p:ph sz="half" idx="1"/>
          </p:nvPr>
        </p:nvPicPr>
        <p:blipFill>
          <a:blip r:embed="rId2" cstate="print"/>
          <a:srcRect/>
          <a:stretch>
            <a:fillRect/>
          </a:stretch>
        </p:blipFill>
        <p:spPr bwMode="auto">
          <a:xfrm>
            <a:off x="611560" y="339596"/>
            <a:ext cx="7783140" cy="53936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ssholder for tekst 6"/>
          <p:cNvSpPr>
            <a:spLocks noGrp="1"/>
          </p:cNvSpPr>
          <p:nvPr>
            <p:ph type="body" idx="2"/>
          </p:nvPr>
        </p:nvSpPr>
        <p:spPr>
          <a:xfrm>
            <a:off x="827584" y="6165304"/>
            <a:ext cx="8316416" cy="692696"/>
          </a:xfrm>
        </p:spPr>
        <p:txBody>
          <a:bodyPr>
            <a:normAutofit/>
          </a:bodyPr>
          <a:lstStyle/>
          <a:p>
            <a:pPr algn="ctr"/>
            <a:r>
              <a:rPr lang="en-US" sz="1800" b="1" dirty="0" smtClean="0"/>
              <a:t>Development of Pain at Load related to “Duration between treatment</a:t>
            </a:r>
            <a:r>
              <a:rPr lang="en-US" dirty="0" smtClean="0"/>
              <a:t>”</a:t>
            </a:r>
            <a:endParaRPr lang="nb-NO" dirty="0"/>
          </a:p>
        </p:txBody>
      </p:sp>
      <p:pic>
        <p:nvPicPr>
          <p:cNvPr id="2050" name="Picture 2"/>
          <p:cNvPicPr>
            <a:picLocks noGrp="1" noChangeAspect="1" noChangeArrowheads="1"/>
          </p:cNvPicPr>
          <p:nvPr>
            <p:ph sz="half" idx="1"/>
          </p:nvPr>
        </p:nvPicPr>
        <p:blipFill>
          <a:blip r:embed="rId2" cstate="print"/>
          <a:stretch>
            <a:fillRect/>
          </a:stretch>
        </p:blipFill>
        <p:spPr bwMode="auto">
          <a:xfrm>
            <a:off x="1432376" y="476672"/>
            <a:ext cx="7100064" cy="53614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971600" y="260648"/>
            <a:ext cx="7869560" cy="1143000"/>
          </a:xfrm>
        </p:spPr>
        <p:txBody>
          <a:bodyPr>
            <a:noAutofit/>
          </a:bodyPr>
          <a:lstStyle/>
          <a:p>
            <a:pPr algn="ctr"/>
            <a:r>
              <a:rPr lang="nb-NO" sz="3200" dirty="0" err="1" smtClean="0">
                <a:solidFill>
                  <a:srgbClr val="002060"/>
                </a:solidFill>
              </a:rPr>
              <a:t>Results</a:t>
            </a:r>
            <a:r>
              <a:rPr lang="nb-NO" sz="3200" dirty="0" smtClean="0">
                <a:solidFill>
                  <a:srgbClr val="002060"/>
                </a:solidFill>
              </a:rPr>
              <a:t>: </a:t>
            </a:r>
            <a:r>
              <a:rPr lang="en-US" sz="3200" dirty="0" smtClean="0">
                <a:solidFill>
                  <a:srgbClr val="002060"/>
                </a:solidFill>
              </a:rPr>
              <a:t>Interaction </a:t>
            </a:r>
            <a:r>
              <a:rPr lang="en-US" sz="2400" dirty="0" smtClean="0">
                <a:solidFill>
                  <a:srgbClr val="002060"/>
                </a:solidFill>
              </a:rPr>
              <a:t>between</a:t>
            </a:r>
            <a:r>
              <a:rPr lang="en-US" sz="3200" dirty="0" smtClean="0">
                <a:solidFill>
                  <a:srgbClr val="002060"/>
                </a:solidFill>
              </a:rPr>
              <a:t> numbers </a:t>
            </a:r>
            <a:r>
              <a:rPr lang="en-US" sz="2400" dirty="0" smtClean="0">
                <a:solidFill>
                  <a:srgbClr val="002060"/>
                </a:solidFill>
              </a:rPr>
              <a:t>and</a:t>
            </a:r>
            <a:r>
              <a:rPr lang="en-US" sz="3200" dirty="0" smtClean="0">
                <a:solidFill>
                  <a:srgbClr val="002060"/>
                </a:solidFill>
              </a:rPr>
              <a:t> duration between treatments</a:t>
            </a:r>
            <a:endParaRPr lang="nb-NO" sz="3200" dirty="0">
              <a:solidFill>
                <a:srgbClr val="002060"/>
              </a:solidFill>
            </a:endParaRPr>
          </a:p>
        </p:txBody>
      </p:sp>
      <p:sp>
        <p:nvSpPr>
          <p:cNvPr id="2" name="Plassholder for innhold 1"/>
          <p:cNvSpPr>
            <a:spLocks noGrp="1"/>
          </p:cNvSpPr>
          <p:nvPr>
            <p:ph sz="half" idx="1"/>
          </p:nvPr>
        </p:nvSpPr>
        <p:spPr>
          <a:xfrm>
            <a:off x="1043608" y="1481328"/>
            <a:ext cx="3168352" cy="4525963"/>
          </a:xfrm>
        </p:spPr>
        <p:txBody>
          <a:bodyPr>
            <a:normAutofit fontScale="92500" lnSpcReduction="10000"/>
          </a:bodyPr>
          <a:lstStyle/>
          <a:p>
            <a:r>
              <a:rPr lang="en-GB" dirty="0" smtClean="0">
                <a:solidFill>
                  <a:srgbClr val="002060"/>
                </a:solidFill>
              </a:rPr>
              <a:t>Reduction in </a:t>
            </a:r>
            <a:r>
              <a:rPr lang="en-GB" b="1" dirty="0" smtClean="0">
                <a:solidFill>
                  <a:srgbClr val="FF0000"/>
                </a:solidFill>
              </a:rPr>
              <a:t>pain at rest</a:t>
            </a:r>
            <a:r>
              <a:rPr lang="en-GB" dirty="0" smtClean="0">
                <a:solidFill>
                  <a:srgbClr val="002060"/>
                </a:solidFill>
              </a:rPr>
              <a:t>       </a:t>
            </a:r>
            <a:r>
              <a:rPr lang="en-GB" sz="2400" dirty="0" smtClean="0">
                <a:solidFill>
                  <a:srgbClr val="002060"/>
                </a:solidFill>
              </a:rPr>
              <a:t>superior combination was</a:t>
            </a:r>
            <a:endParaRPr lang="en-GB" dirty="0" smtClean="0">
              <a:solidFill>
                <a:srgbClr val="002060"/>
              </a:solidFill>
            </a:endParaRPr>
          </a:p>
          <a:p>
            <a:pPr lvl="1"/>
            <a:r>
              <a:rPr lang="en-GB" sz="2800" u="sng" dirty="0" smtClean="0">
                <a:solidFill>
                  <a:srgbClr val="002060"/>
                </a:solidFill>
              </a:rPr>
              <a:t>Four treatments </a:t>
            </a:r>
            <a:r>
              <a:rPr lang="en-GB" dirty="0" smtClean="0">
                <a:solidFill>
                  <a:srgbClr val="002060"/>
                </a:solidFill>
              </a:rPr>
              <a:t>with</a:t>
            </a:r>
            <a:r>
              <a:rPr lang="en-GB" sz="2800" dirty="0" smtClean="0">
                <a:solidFill>
                  <a:srgbClr val="002060"/>
                </a:solidFill>
              </a:rPr>
              <a:t> </a:t>
            </a:r>
            <a:r>
              <a:rPr lang="en-GB" sz="2800" u="sng" dirty="0" smtClean="0">
                <a:solidFill>
                  <a:srgbClr val="002060"/>
                </a:solidFill>
              </a:rPr>
              <a:t>seven days </a:t>
            </a:r>
            <a:r>
              <a:rPr lang="en-GB" dirty="0" smtClean="0">
                <a:solidFill>
                  <a:srgbClr val="002060"/>
                </a:solidFill>
              </a:rPr>
              <a:t>treatment interval</a:t>
            </a:r>
            <a:endParaRPr lang="nb-NO" dirty="0">
              <a:solidFill>
                <a:srgbClr val="002060"/>
              </a:solidFill>
            </a:endParaRPr>
          </a:p>
        </p:txBody>
      </p:sp>
      <p:sp>
        <p:nvSpPr>
          <p:cNvPr id="3" name="Plassholder for innhold 2"/>
          <p:cNvSpPr>
            <a:spLocks noGrp="1"/>
          </p:cNvSpPr>
          <p:nvPr>
            <p:ph sz="half" idx="2"/>
          </p:nvPr>
        </p:nvSpPr>
        <p:spPr>
          <a:xfrm>
            <a:off x="4355976" y="1481328"/>
            <a:ext cx="4330824" cy="4525963"/>
          </a:xfrm>
        </p:spPr>
        <p:txBody>
          <a:bodyPr>
            <a:normAutofit fontScale="92500" lnSpcReduction="10000"/>
          </a:bodyPr>
          <a:lstStyle/>
          <a:p>
            <a:r>
              <a:rPr lang="en-GB" sz="3000" dirty="0" smtClean="0">
                <a:solidFill>
                  <a:srgbClr val="002060"/>
                </a:solidFill>
              </a:rPr>
              <a:t>Reduction in </a:t>
            </a:r>
            <a:r>
              <a:rPr lang="en-GB" sz="3200" b="1" dirty="0" smtClean="0">
                <a:solidFill>
                  <a:srgbClr val="FF0000"/>
                </a:solidFill>
              </a:rPr>
              <a:t>pain at rest </a:t>
            </a:r>
            <a:endParaRPr lang="en-GB" sz="3000" b="1" dirty="0" smtClean="0">
              <a:solidFill>
                <a:srgbClr val="FF0000"/>
              </a:solidFill>
            </a:endParaRPr>
          </a:p>
          <a:p>
            <a:pPr lvl="1"/>
            <a:r>
              <a:rPr lang="en-GB" sz="3000" u="sng" dirty="0" smtClean="0">
                <a:solidFill>
                  <a:srgbClr val="002060"/>
                </a:solidFill>
              </a:rPr>
              <a:t>Four treatments </a:t>
            </a:r>
            <a:r>
              <a:rPr lang="en-GB" dirty="0" smtClean="0">
                <a:solidFill>
                  <a:srgbClr val="002060"/>
                </a:solidFill>
              </a:rPr>
              <a:t>gave significant (p&lt;0.01) results</a:t>
            </a:r>
          </a:p>
          <a:p>
            <a:pPr lvl="1"/>
            <a:r>
              <a:rPr lang="en-GB" dirty="0" smtClean="0">
                <a:solidFill>
                  <a:srgbClr val="002060"/>
                </a:solidFill>
              </a:rPr>
              <a:t>both for </a:t>
            </a:r>
            <a:r>
              <a:rPr lang="en-GB" sz="2600" u="sng" dirty="0" smtClean="0">
                <a:solidFill>
                  <a:srgbClr val="002060"/>
                </a:solidFill>
              </a:rPr>
              <a:t>7 and 10 days </a:t>
            </a:r>
            <a:r>
              <a:rPr lang="en-GB" dirty="0" smtClean="0">
                <a:solidFill>
                  <a:srgbClr val="002060"/>
                </a:solidFill>
              </a:rPr>
              <a:t>treatment intervals </a:t>
            </a:r>
          </a:p>
          <a:p>
            <a:pPr lvl="1"/>
            <a:endParaRPr lang="en-GB" dirty="0" smtClean="0">
              <a:solidFill>
                <a:srgbClr val="002060"/>
              </a:solidFill>
            </a:endParaRPr>
          </a:p>
          <a:p>
            <a:r>
              <a:rPr lang="en-GB" dirty="0" smtClean="0">
                <a:solidFill>
                  <a:srgbClr val="002060"/>
                </a:solidFill>
              </a:rPr>
              <a:t>but </a:t>
            </a:r>
            <a:r>
              <a:rPr lang="en-GB" sz="3000" u="sng" dirty="0" smtClean="0">
                <a:solidFill>
                  <a:srgbClr val="002060"/>
                </a:solidFill>
              </a:rPr>
              <a:t>10 days </a:t>
            </a:r>
            <a:r>
              <a:rPr lang="en-GB" dirty="0" smtClean="0">
                <a:solidFill>
                  <a:srgbClr val="002060"/>
                </a:solidFill>
              </a:rPr>
              <a:t>treatment intervals were found to be the </a:t>
            </a:r>
            <a:r>
              <a:rPr lang="en-GB" sz="3000" u="sng" dirty="0" smtClean="0">
                <a:solidFill>
                  <a:srgbClr val="002060"/>
                </a:solidFill>
              </a:rPr>
              <a:t>optimal combination</a:t>
            </a:r>
            <a:endParaRPr lang="nb-NO" sz="3000" u="sng" dirty="0" smtClean="0">
              <a:solidFill>
                <a:srgbClr val="002060"/>
              </a:solidFill>
            </a:endParaRPr>
          </a:p>
          <a:p>
            <a:endParaRPr lang="nb-NO"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additive="base">
                                        <p:cTn id="12"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ox(in)">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box(in)">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box(in)">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box(in)">
                                      <p:cBhvr>
                                        <p:cTn id="3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1043608" y="260648"/>
            <a:ext cx="7797552" cy="1143000"/>
          </a:xfrm>
        </p:spPr>
        <p:txBody>
          <a:bodyPr>
            <a:noAutofit/>
          </a:bodyPr>
          <a:lstStyle/>
          <a:p>
            <a:r>
              <a:rPr lang="nb-NO" sz="3600" dirty="0" err="1" smtClean="0">
                <a:solidFill>
                  <a:srgbClr val="002060"/>
                </a:solidFill>
              </a:rPr>
              <a:t>Results</a:t>
            </a:r>
            <a:r>
              <a:rPr lang="nb-NO" sz="3600" dirty="0" smtClean="0">
                <a:solidFill>
                  <a:srgbClr val="002060"/>
                </a:solidFill>
              </a:rPr>
              <a:t>: </a:t>
            </a:r>
            <a:r>
              <a:rPr lang="en-US" sz="3600" dirty="0" smtClean="0">
                <a:solidFill>
                  <a:srgbClr val="002060"/>
                </a:solidFill>
              </a:rPr>
              <a:t>Interaction </a:t>
            </a:r>
            <a:r>
              <a:rPr lang="en-US" sz="2800" dirty="0" smtClean="0">
                <a:solidFill>
                  <a:srgbClr val="002060"/>
                </a:solidFill>
              </a:rPr>
              <a:t>between</a:t>
            </a:r>
            <a:r>
              <a:rPr lang="en-US" sz="3600" dirty="0" smtClean="0">
                <a:solidFill>
                  <a:srgbClr val="002060"/>
                </a:solidFill>
              </a:rPr>
              <a:t> numbers </a:t>
            </a:r>
            <a:r>
              <a:rPr lang="en-US" sz="2400" dirty="0" smtClean="0">
                <a:solidFill>
                  <a:srgbClr val="002060"/>
                </a:solidFill>
              </a:rPr>
              <a:t>and </a:t>
            </a:r>
            <a:r>
              <a:rPr lang="en-US" sz="3600" dirty="0" smtClean="0">
                <a:solidFill>
                  <a:srgbClr val="002060"/>
                </a:solidFill>
              </a:rPr>
              <a:t>duration between treatment</a:t>
            </a:r>
            <a:endParaRPr lang="nb-NO" sz="3600" dirty="0">
              <a:solidFill>
                <a:srgbClr val="002060"/>
              </a:solidFill>
            </a:endParaRPr>
          </a:p>
        </p:txBody>
      </p:sp>
      <p:sp>
        <p:nvSpPr>
          <p:cNvPr id="2" name="Plassholder for innhold 1"/>
          <p:cNvSpPr>
            <a:spLocks noGrp="1"/>
          </p:cNvSpPr>
          <p:nvPr>
            <p:ph sz="half" idx="1"/>
          </p:nvPr>
        </p:nvSpPr>
        <p:spPr>
          <a:xfrm>
            <a:off x="1043608" y="1481328"/>
            <a:ext cx="3528392" cy="4525963"/>
          </a:xfrm>
        </p:spPr>
        <p:txBody>
          <a:bodyPr>
            <a:normAutofit/>
          </a:bodyPr>
          <a:lstStyle/>
          <a:p>
            <a:endParaRPr lang="en-GB" dirty="0" smtClean="0">
              <a:solidFill>
                <a:srgbClr val="002060"/>
              </a:solidFill>
            </a:endParaRPr>
          </a:p>
          <a:p>
            <a:r>
              <a:rPr lang="en-GB" dirty="0" smtClean="0">
                <a:solidFill>
                  <a:srgbClr val="002060"/>
                </a:solidFill>
              </a:rPr>
              <a:t>Number of treatments seems to be the dominant factor with regards to both reduction of pain at rest and at load</a:t>
            </a:r>
            <a:endParaRPr lang="nb-NO" dirty="0" smtClean="0">
              <a:solidFill>
                <a:srgbClr val="002060"/>
              </a:solidFill>
            </a:endParaRPr>
          </a:p>
          <a:p>
            <a:endParaRPr lang="nb-NO" u="sng" dirty="0"/>
          </a:p>
        </p:txBody>
      </p:sp>
      <p:sp>
        <p:nvSpPr>
          <p:cNvPr id="3" name="Plassholder for innhold 2"/>
          <p:cNvSpPr>
            <a:spLocks noGrp="1"/>
          </p:cNvSpPr>
          <p:nvPr>
            <p:ph sz="half" idx="2"/>
          </p:nvPr>
        </p:nvSpPr>
        <p:spPr>
          <a:xfrm>
            <a:off x="4499992" y="1481328"/>
            <a:ext cx="4186808" cy="4525963"/>
          </a:xfrm>
        </p:spPr>
        <p:txBody>
          <a:bodyPr>
            <a:normAutofit/>
          </a:bodyPr>
          <a:lstStyle/>
          <a:p>
            <a:endParaRPr lang="en-GB" dirty="0" smtClean="0">
              <a:solidFill>
                <a:srgbClr val="002060"/>
              </a:solidFill>
            </a:endParaRPr>
          </a:p>
          <a:p>
            <a:r>
              <a:rPr lang="en-GB" dirty="0" smtClean="0">
                <a:solidFill>
                  <a:srgbClr val="002060"/>
                </a:solidFill>
              </a:rPr>
              <a:t>An increase in number of treatments, recommending increased duration between treatments in order to keep the significant reduction</a:t>
            </a:r>
          </a:p>
          <a:p>
            <a:endParaRPr lang="en-GB" dirty="0" smtClean="0">
              <a:solidFill>
                <a:srgbClr val="002060"/>
              </a:solidFill>
            </a:endParaRPr>
          </a:p>
          <a:p>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ox(in)">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a:xfrm>
            <a:off x="539552" y="476672"/>
            <a:ext cx="7992888" cy="648072"/>
          </a:xfrm>
        </p:spPr>
        <p:txBody>
          <a:bodyPr>
            <a:normAutofit fontScale="90000"/>
          </a:bodyPr>
          <a:lstStyle/>
          <a:p>
            <a:pPr algn="ctr"/>
            <a:r>
              <a:rPr lang="nb-NO" dirty="0" err="1" smtClean="0">
                <a:solidFill>
                  <a:srgbClr val="002060"/>
                </a:solidFill>
              </a:rPr>
              <a:t>Diskussion</a:t>
            </a:r>
            <a:endParaRPr lang="nb-NO" dirty="0">
              <a:solidFill>
                <a:srgbClr val="002060"/>
              </a:solidFill>
            </a:endParaRPr>
          </a:p>
        </p:txBody>
      </p:sp>
      <p:sp>
        <p:nvSpPr>
          <p:cNvPr id="7" name="Plassholder for innhold 6"/>
          <p:cNvSpPr>
            <a:spLocks noGrp="1"/>
          </p:cNvSpPr>
          <p:nvPr>
            <p:ph sz="quarter" idx="2"/>
          </p:nvPr>
        </p:nvSpPr>
        <p:spPr>
          <a:xfrm>
            <a:off x="457200" y="1444294"/>
            <a:ext cx="4040188" cy="4144946"/>
          </a:xfrm>
        </p:spPr>
        <p:txBody>
          <a:bodyPr>
            <a:normAutofit/>
          </a:bodyPr>
          <a:lstStyle/>
          <a:p>
            <a:r>
              <a:rPr lang="nb-NO" b="1" dirty="0" err="1" smtClean="0"/>
              <a:t>Number</a:t>
            </a:r>
            <a:r>
              <a:rPr lang="nb-NO" b="1" dirty="0" smtClean="0"/>
              <a:t> </a:t>
            </a:r>
            <a:r>
              <a:rPr lang="nb-NO" b="1" dirty="0" err="1" smtClean="0"/>
              <a:t>of</a:t>
            </a:r>
            <a:r>
              <a:rPr lang="nb-NO" b="1" dirty="0" smtClean="0"/>
              <a:t> </a:t>
            </a:r>
            <a:r>
              <a:rPr lang="nb-NO" b="1" dirty="0" err="1" smtClean="0"/>
              <a:t>treatments</a:t>
            </a:r>
            <a:endParaRPr lang="nb-NO" b="1" dirty="0" smtClean="0"/>
          </a:p>
          <a:p>
            <a:pPr lvl="1"/>
            <a:r>
              <a:rPr lang="nb-NO" dirty="0" smtClean="0"/>
              <a:t>3 / not </a:t>
            </a:r>
            <a:r>
              <a:rPr lang="nb-NO" dirty="0" err="1" smtClean="0"/>
              <a:t>enough</a:t>
            </a:r>
            <a:r>
              <a:rPr lang="nb-NO" dirty="0" smtClean="0"/>
              <a:t> input?</a:t>
            </a:r>
          </a:p>
          <a:p>
            <a:pPr lvl="1"/>
            <a:r>
              <a:rPr lang="nb-NO" dirty="0" smtClean="0"/>
              <a:t>4 / right </a:t>
            </a:r>
            <a:r>
              <a:rPr lang="nb-NO" dirty="0" err="1" smtClean="0"/>
              <a:t>amount</a:t>
            </a:r>
            <a:r>
              <a:rPr lang="nb-NO" dirty="0" smtClean="0"/>
              <a:t>…</a:t>
            </a:r>
          </a:p>
          <a:p>
            <a:pPr lvl="1"/>
            <a:r>
              <a:rPr lang="nb-NO" dirty="0" smtClean="0"/>
              <a:t>5 / </a:t>
            </a:r>
            <a:r>
              <a:rPr lang="nb-NO" dirty="0" err="1" smtClean="0"/>
              <a:t>overload</a:t>
            </a:r>
            <a:r>
              <a:rPr lang="nb-NO" dirty="0" smtClean="0"/>
              <a:t>?</a:t>
            </a:r>
          </a:p>
          <a:p>
            <a:endParaRPr lang="nb-NO" dirty="0" smtClean="0"/>
          </a:p>
          <a:p>
            <a:r>
              <a:rPr lang="nb-NO" dirty="0" smtClean="0"/>
              <a:t>More </a:t>
            </a:r>
            <a:r>
              <a:rPr lang="nb-NO" dirty="0" err="1" smtClean="0"/>
              <a:t>patients</a:t>
            </a:r>
            <a:r>
              <a:rPr lang="nb-NO" dirty="0" smtClean="0"/>
              <a:t> – more </a:t>
            </a:r>
            <a:r>
              <a:rPr lang="nb-NO" dirty="0" err="1" smtClean="0"/>
              <a:t>exact</a:t>
            </a:r>
            <a:r>
              <a:rPr lang="nb-NO" dirty="0" smtClean="0"/>
              <a:t> </a:t>
            </a:r>
            <a:r>
              <a:rPr lang="nb-NO" smtClean="0"/>
              <a:t>results</a:t>
            </a:r>
            <a:endParaRPr lang="nb-NO" dirty="0" smtClean="0"/>
          </a:p>
          <a:p>
            <a:endParaRPr lang="nb-NO" b="1" dirty="0" smtClean="0"/>
          </a:p>
          <a:p>
            <a:pPr lvl="4"/>
            <a:endParaRPr lang="nb-NO" dirty="0" smtClean="0"/>
          </a:p>
        </p:txBody>
      </p:sp>
      <p:sp>
        <p:nvSpPr>
          <p:cNvPr id="9" name="Plassholder for innhold 8"/>
          <p:cNvSpPr>
            <a:spLocks noGrp="1"/>
          </p:cNvSpPr>
          <p:nvPr>
            <p:ph sz="quarter" idx="4"/>
          </p:nvPr>
        </p:nvSpPr>
        <p:spPr>
          <a:xfrm>
            <a:off x="4663440" y="1484784"/>
            <a:ext cx="4023360" cy="4680520"/>
          </a:xfrm>
        </p:spPr>
        <p:txBody>
          <a:bodyPr>
            <a:normAutofit lnSpcReduction="10000"/>
          </a:bodyPr>
          <a:lstStyle/>
          <a:p>
            <a:r>
              <a:rPr lang="nb-NO" dirty="0" err="1" smtClean="0"/>
              <a:t>Recovery</a:t>
            </a:r>
            <a:r>
              <a:rPr lang="nb-NO" dirty="0" smtClean="0"/>
              <a:t> time, </a:t>
            </a:r>
            <a:r>
              <a:rPr lang="nb-NO" dirty="0" err="1" smtClean="0"/>
              <a:t>fnding</a:t>
            </a:r>
            <a:r>
              <a:rPr lang="nb-NO" dirty="0" smtClean="0"/>
              <a:t> </a:t>
            </a:r>
            <a:r>
              <a:rPr lang="nb-NO" dirty="0" err="1" smtClean="0"/>
              <a:t>the</a:t>
            </a:r>
            <a:r>
              <a:rPr lang="nb-NO" dirty="0" smtClean="0"/>
              <a:t> optimal </a:t>
            </a:r>
            <a:r>
              <a:rPr lang="nb-NO" dirty="0" err="1" smtClean="0"/>
              <a:t>point</a:t>
            </a:r>
            <a:r>
              <a:rPr lang="nb-NO" dirty="0" smtClean="0"/>
              <a:t> </a:t>
            </a:r>
            <a:r>
              <a:rPr lang="nb-NO" dirty="0" err="1" smtClean="0"/>
              <a:t>of</a:t>
            </a:r>
            <a:r>
              <a:rPr lang="nb-NO" dirty="0" smtClean="0"/>
              <a:t> </a:t>
            </a:r>
            <a:r>
              <a:rPr lang="nb-NO" dirty="0" err="1" smtClean="0"/>
              <a:t>new</a:t>
            </a:r>
            <a:r>
              <a:rPr lang="nb-NO" dirty="0" smtClean="0"/>
              <a:t> dose…</a:t>
            </a:r>
          </a:p>
          <a:p>
            <a:r>
              <a:rPr lang="nb-NO" b="1" dirty="0" err="1" smtClean="0"/>
              <a:t>Duration</a:t>
            </a:r>
            <a:r>
              <a:rPr lang="nb-NO" b="1" dirty="0" smtClean="0"/>
              <a:t> </a:t>
            </a:r>
            <a:r>
              <a:rPr lang="nb-NO" b="1" dirty="0" err="1" smtClean="0"/>
              <a:t>between</a:t>
            </a:r>
            <a:r>
              <a:rPr lang="nb-NO" b="1" dirty="0" smtClean="0"/>
              <a:t> </a:t>
            </a:r>
            <a:r>
              <a:rPr lang="nb-NO" b="1" dirty="0" err="1" smtClean="0"/>
              <a:t>treatments</a:t>
            </a:r>
            <a:endParaRPr lang="nb-NO" b="1" dirty="0" smtClean="0"/>
          </a:p>
          <a:p>
            <a:pPr lvl="1"/>
            <a:r>
              <a:rPr lang="nb-NO" sz="2400" u="sng" dirty="0" err="1" smtClean="0"/>
              <a:t>Depending</a:t>
            </a:r>
            <a:r>
              <a:rPr lang="nb-NO" sz="2400" u="sng" dirty="0" smtClean="0"/>
              <a:t> </a:t>
            </a:r>
            <a:r>
              <a:rPr lang="nb-NO" sz="2400" u="sng" dirty="0" err="1" smtClean="0"/>
              <a:t>on</a:t>
            </a:r>
            <a:r>
              <a:rPr lang="nb-NO" sz="2400" u="sng" dirty="0" smtClean="0"/>
              <a:t>:</a:t>
            </a:r>
          </a:p>
          <a:p>
            <a:pPr lvl="1"/>
            <a:r>
              <a:rPr lang="nb-NO" dirty="0" smtClean="0"/>
              <a:t>VAS score?</a:t>
            </a:r>
          </a:p>
          <a:p>
            <a:pPr lvl="2"/>
            <a:r>
              <a:rPr lang="nb-NO" dirty="0" err="1" smtClean="0"/>
              <a:t>Low</a:t>
            </a:r>
            <a:r>
              <a:rPr lang="nb-NO" dirty="0" smtClean="0"/>
              <a:t> score – </a:t>
            </a:r>
            <a:r>
              <a:rPr lang="nb-NO" dirty="0" err="1" smtClean="0"/>
              <a:t>shorter</a:t>
            </a:r>
            <a:r>
              <a:rPr lang="nb-NO" dirty="0" smtClean="0"/>
              <a:t> </a:t>
            </a:r>
            <a:r>
              <a:rPr lang="nb-NO" dirty="0" err="1" smtClean="0"/>
              <a:t>rythm</a:t>
            </a:r>
            <a:endParaRPr lang="nb-NO" dirty="0" smtClean="0"/>
          </a:p>
          <a:p>
            <a:pPr lvl="2"/>
            <a:r>
              <a:rPr lang="nb-NO" dirty="0" err="1" smtClean="0"/>
              <a:t>High</a:t>
            </a:r>
            <a:r>
              <a:rPr lang="nb-NO" dirty="0" smtClean="0"/>
              <a:t> score – longer </a:t>
            </a:r>
            <a:r>
              <a:rPr lang="nb-NO" dirty="0" err="1" smtClean="0"/>
              <a:t>rythm</a:t>
            </a:r>
            <a:endParaRPr lang="nb-NO" dirty="0" smtClean="0"/>
          </a:p>
          <a:p>
            <a:pPr lvl="1"/>
            <a:r>
              <a:rPr lang="nb-NO" dirty="0" err="1" smtClean="0"/>
              <a:t>Pain</a:t>
            </a:r>
            <a:r>
              <a:rPr lang="nb-NO" dirty="0" smtClean="0"/>
              <a:t> </a:t>
            </a:r>
            <a:r>
              <a:rPr lang="nb-NO" dirty="0" err="1" smtClean="0"/>
              <a:t>occurance</a:t>
            </a:r>
            <a:r>
              <a:rPr lang="nb-NO" dirty="0" smtClean="0"/>
              <a:t>?</a:t>
            </a:r>
          </a:p>
          <a:p>
            <a:pPr lvl="2"/>
            <a:r>
              <a:rPr lang="nb-NO" dirty="0" smtClean="0"/>
              <a:t>Rest / 7 </a:t>
            </a:r>
            <a:r>
              <a:rPr lang="nb-NO" dirty="0" err="1" smtClean="0"/>
              <a:t>days</a:t>
            </a:r>
            <a:r>
              <a:rPr lang="nb-NO" dirty="0" smtClean="0"/>
              <a:t> best</a:t>
            </a:r>
          </a:p>
          <a:p>
            <a:pPr lvl="2"/>
            <a:r>
              <a:rPr lang="nb-NO" dirty="0" err="1" smtClean="0"/>
              <a:t>Load</a:t>
            </a:r>
            <a:r>
              <a:rPr lang="nb-NO" dirty="0" smtClean="0"/>
              <a:t> / 10 </a:t>
            </a:r>
            <a:r>
              <a:rPr lang="nb-NO" dirty="0" err="1" smtClean="0"/>
              <a:t>days</a:t>
            </a:r>
            <a:r>
              <a:rPr lang="nb-NO" dirty="0" smtClean="0"/>
              <a:t> best </a:t>
            </a:r>
            <a:endParaRPr lang="nb-NO" b="1" dirty="0" smtClean="0"/>
          </a:p>
          <a:p>
            <a:endParaRPr lang="nb-NO" dirty="0" smtClean="0"/>
          </a:p>
          <a:p>
            <a:endParaRPr lang="nb-NO" dirty="0" smtClean="0"/>
          </a:p>
          <a:p>
            <a:endParaRPr lang="nb-NO"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 calcmode="lin" valueType="num">
                                      <p:cBhvr additive="base">
                                        <p:cTn id="2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box(in)">
                                      <p:cBhvr>
                                        <p:cTn id="31" dur="500"/>
                                        <p:tgtEl>
                                          <p:spTgt spid="9">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9">
                                            <p:txEl>
                                              <p:pRg st="1" end="1"/>
                                            </p:txEl>
                                          </p:spTgt>
                                        </p:tgtEl>
                                        <p:attrNameLst>
                                          <p:attrName>style.visibility</p:attrName>
                                        </p:attrNameLst>
                                      </p:cBhvr>
                                      <p:to>
                                        <p:strVal val="visible"/>
                                      </p:to>
                                    </p:set>
                                    <p:anim calcmode="lin" valueType="num">
                                      <p:cBhvr additive="base">
                                        <p:cTn id="36"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9">
                                            <p:txEl>
                                              <p:pRg st="1" end="1"/>
                                            </p:txEl>
                                          </p:spTgt>
                                        </p:tgtEl>
                                        <p:attrNameLst>
                                          <p:attrName>ppt_y</p:attrName>
                                        </p:attrNameLst>
                                      </p:cBhvr>
                                      <p:tavLst>
                                        <p:tav tm="0">
                                          <p:val>
                                            <p:strVal val="1+#ppt_h/2"/>
                                          </p:val>
                                        </p:tav>
                                        <p:tav tm="100000">
                                          <p:val>
                                            <p:strVal val="#ppt_y"/>
                                          </p:val>
                                        </p:tav>
                                      </p:tavLst>
                                    </p:anim>
                                  </p:childTnLst>
                                </p:cTn>
                              </p:par>
                              <p:par>
                                <p:cTn id="38" presetID="2" presetClass="entr" presetSubtype="4" fill="hold" nodeType="withEffect">
                                  <p:stCondLst>
                                    <p:cond delay="0"/>
                                  </p:stCondLst>
                                  <p:childTnLst>
                                    <p:set>
                                      <p:cBhvr>
                                        <p:cTn id="39" dur="1" fill="hold">
                                          <p:stCondLst>
                                            <p:cond delay="0"/>
                                          </p:stCondLst>
                                        </p:cTn>
                                        <p:tgtEl>
                                          <p:spTgt spid="9">
                                            <p:txEl>
                                              <p:pRg st="2" end="2"/>
                                            </p:txEl>
                                          </p:spTgt>
                                        </p:tgtEl>
                                        <p:attrNameLst>
                                          <p:attrName>style.visibility</p:attrName>
                                        </p:attrNameLst>
                                      </p:cBhvr>
                                      <p:to>
                                        <p:strVal val="visible"/>
                                      </p:to>
                                    </p:set>
                                    <p:anim calcmode="lin" valueType="num">
                                      <p:cBhvr additive="base">
                                        <p:cTn id="40"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9">
                                            <p:txEl>
                                              <p:pRg st="3" end="3"/>
                                            </p:txEl>
                                          </p:spTgt>
                                        </p:tgtEl>
                                        <p:attrNameLst>
                                          <p:attrName>style.visibility</p:attrName>
                                        </p:attrNameLst>
                                      </p:cBhvr>
                                      <p:to>
                                        <p:strVal val="visible"/>
                                      </p:to>
                                    </p:set>
                                    <p:anim calcmode="lin" valueType="num">
                                      <p:cBhvr additive="base">
                                        <p:cTn id="46"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9">
                                            <p:txEl>
                                              <p:pRg st="3" end="3"/>
                                            </p:txEl>
                                          </p:spTgt>
                                        </p:tgtEl>
                                        <p:attrNameLst>
                                          <p:attrName>ppt_y</p:attrName>
                                        </p:attrNameLst>
                                      </p:cBhvr>
                                      <p:tavLst>
                                        <p:tav tm="0">
                                          <p:val>
                                            <p:strVal val="1+#ppt_h/2"/>
                                          </p:val>
                                        </p:tav>
                                        <p:tav tm="100000">
                                          <p:val>
                                            <p:strVal val="#ppt_y"/>
                                          </p:val>
                                        </p:tav>
                                      </p:tavLst>
                                    </p:anim>
                                  </p:childTnLst>
                                </p:cTn>
                              </p:par>
                              <p:par>
                                <p:cTn id="48" presetID="2" presetClass="entr" presetSubtype="4" fill="hold" nodeType="withEffect">
                                  <p:stCondLst>
                                    <p:cond delay="0"/>
                                  </p:stCondLst>
                                  <p:childTnLst>
                                    <p:set>
                                      <p:cBhvr>
                                        <p:cTn id="49" dur="1" fill="hold">
                                          <p:stCondLst>
                                            <p:cond delay="0"/>
                                          </p:stCondLst>
                                        </p:cTn>
                                        <p:tgtEl>
                                          <p:spTgt spid="9">
                                            <p:txEl>
                                              <p:pRg st="4" end="4"/>
                                            </p:txEl>
                                          </p:spTgt>
                                        </p:tgtEl>
                                        <p:attrNameLst>
                                          <p:attrName>style.visibility</p:attrName>
                                        </p:attrNameLst>
                                      </p:cBhvr>
                                      <p:to>
                                        <p:strVal val="visible"/>
                                      </p:to>
                                    </p:set>
                                    <p:anim calcmode="lin" valueType="num">
                                      <p:cBhvr additive="base">
                                        <p:cTn id="50"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9">
                                            <p:txEl>
                                              <p:pRg st="4" end="4"/>
                                            </p:txEl>
                                          </p:spTgt>
                                        </p:tgtEl>
                                        <p:attrNameLst>
                                          <p:attrName>ppt_y</p:attrName>
                                        </p:attrNameLst>
                                      </p:cBhvr>
                                      <p:tavLst>
                                        <p:tav tm="0">
                                          <p:val>
                                            <p:strVal val="1+#ppt_h/2"/>
                                          </p:val>
                                        </p:tav>
                                        <p:tav tm="100000">
                                          <p:val>
                                            <p:strVal val="#ppt_y"/>
                                          </p:val>
                                        </p:tav>
                                      </p:tavLst>
                                    </p:anim>
                                  </p:childTnLst>
                                </p:cTn>
                              </p:par>
                              <p:par>
                                <p:cTn id="52" presetID="2" presetClass="entr" presetSubtype="4" fill="hold" nodeType="withEffect">
                                  <p:stCondLst>
                                    <p:cond delay="0"/>
                                  </p:stCondLst>
                                  <p:childTnLst>
                                    <p:set>
                                      <p:cBhvr>
                                        <p:cTn id="53" dur="1" fill="hold">
                                          <p:stCondLst>
                                            <p:cond delay="0"/>
                                          </p:stCondLst>
                                        </p:cTn>
                                        <p:tgtEl>
                                          <p:spTgt spid="9">
                                            <p:txEl>
                                              <p:pRg st="5" end="5"/>
                                            </p:txEl>
                                          </p:spTgt>
                                        </p:tgtEl>
                                        <p:attrNameLst>
                                          <p:attrName>style.visibility</p:attrName>
                                        </p:attrNameLst>
                                      </p:cBhvr>
                                      <p:to>
                                        <p:strVal val="visible"/>
                                      </p:to>
                                    </p:set>
                                    <p:anim calcmode="lin" valueType="num">
                                      <p:cBhvr additive="base">
                                        <p:cTn id="54"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9">
                                            <p:txEl>
                                              <p:pRg st="6" end="6"/>
                                            </p:txEl>
                                          </p:spTgt>
                                        </p:tgtEl>
                                        <p:attrNameLst>
                                          <p:attrName>style.visibility</p:attrName>
                                        </p:attrNameLst>
                                      </p:cBhvr>
                                      <p:to>
                                        <p:strVal val="visible"/>
                                      </p:to>
                                    </p:set>
                                    <p:anim calcmode="lin" valueType="num">
                                      <p:cBhvr additive="base">
                                        <p:cTn id="60"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9">
                                            <p:txEl>
                                              <p:pRg st="6" end="6"/>
                                            </p:txEl>
                                          </p:spTgt>
                                        </p:tgtEl>
                                        <p:attrNameLst>
                                          <p:attrName>ppt_y</p:attrName>
                                        </p:attrNameLst>
                                      </p:cBhvr>
                                      <p:tavLst>
                                        <p:tav tm="0">
                                          <p:val>
                                            <p:strVal val="1+#ppt_h/2"/>
                                          </p:val>
                                        </p:tav>
                                        <p:tav tm="100000">
                                          <p:val>
                                            <p:strVal val="#ppt_y"/>
                                          </p:val>
                                        </p:tav>
                                      </p:tavLst>
                                    </p:anim>
                                  </p:childTnLst>
                                </p:cTn>
                              </p:par>
                              <p:par>
                                <p:cTn id="62" presetID="2" presetClass="entr" presetSubtype="4" fill="hold" nodeType="withEffect">
                                  <p:stCondLst>
                                    <p:cond delay="0"/>
                                  </p:stCondLst>
                                  <p:childTnLst>
                                    <p:set>
                                      <p:cBhvr>
                                        <p:cTn id="63" dur="1" fill="hold">
                                          <p:stCondLst>
                                            <p:cond delay="0"/>
                                          </p:stCondLst>
                                        </p:cTn>
                                        <p:tgtEl>
                                          <p:spTgt spid="9">
                                            <p:txEl>
                                              <p:pRg st="7" end="7"/>
                                            </p:txEl>
                                          </p:spTgt>
                                        </p:tgtEl>
                                        <p:attrNameLst>
                                          <p:attrName>style.visibility</p:attrName>
                                        </p:attrNameLst>
                                      </p:cBhvr>
                                      <p:to>
                                        <p:strVal val="visible"/>
                                      </p:to>
                                    </p:set>
                                    <p:anim calcmode="lin" valueType="num">
                                      <p:cBhvr additive="base">
                                        <p:cTn id="64"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9">
                                            <p:txEl>
                                              <p:pRg st="7" end="7"/>
                                            </p:txEl>
                                          </p:spTgt>
                                        </p:tgtEl>
                                        <p:attrNameLst>
                                          <p:attrName>ppt_y</p:attrName>
                                        </p:attrNameLst>
                                      </p:cBhvr>
                                      <p:tavLst>
                                        <p:tav tm="0">
                                          <p:val>
                                            <p:strVal val="1+#ppt_h/2"/>
                                          </p:val>
                                        </p:tav>
                                        <p:tav tm="100000">
                                          <p:val>
                                            <p:strVal val="#ppt_y"/>
                                          </p:val>
                                        </p:tav>
                                      </p:tavLst>
                                    </p:anim>
                                  </p:childTnLst>
                                </p:cTn>
                              </p:par>
                              <p:par>
                                <p:cTn id="66" presetID="2" presetClass="entr" presetSubtype="4" fill="hold" nodeType="withEffect">
                                  <p:stCondLst>
                                    <p:cond delay="0"/>
                                  </p:stCondLst>
                                  <p:childTnLst>
                                    <p:set>
                                      <p:cBhvr>
                                        <p:cTn id="67" dur="1" fill="hold">
                                          <p:stCondLst>
                                            <p:cond delay="0"/>
                                          </p:stCondLst>
                                        </p:cTn>
                                        <p:tgtEl>
                                          <p:spTgt spid="9">
                                            <p:txEl>
                                              <p:pRg st="8" end="8"/>
                                            </p:txEl>
                                          </p:spTgt>
                                        </p:tgtEl>
                                        <p:attrNameLst>
                                          <p:attrName>style.visibility</p:attrName>
                                        </p:attrNameLst>
                                      </p:cBhvr>
                                      <p:to>
                                        <p:strVal val="visible"/>
                                      </p:to>
                                    </p:set>
                                    <p:anim calcmode="lin" valueType="num">
                                      <p:cBhvr additive="base">
                                        <p:cTn id="68"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 presetClass="entr" presetSubtype="16" fill="hold" nodeType="clickEffect">
                                  <p:stCondLst>
                                    <p:cond delay="0"/>
                                  </p:stCondLst>
                                  <p:childTnLst>
                                    <p:set>
                                      <p:cBhvr>
                                        <p:cTn id="73" dur="1" fill="hold">
                                          <p:stCondLst>
                                            <p:cond delay="0"/>
                                          </p:stCondLst>
                                        </p:cTn>
                                        <p:tgtEl>
                                          <p:spTgt spid="7">
                                            <p:txEl>
                                              <p:pRg st="5" end="5"/>
                                            </p:txEl>
                                          </p:spTgt>
                                        </p:tgtEl>
                                        <p:attrNameLst>
                                          <p:attrName>style.visibility</p:attrName>
                                        </p:attrNameLst>
                                      </p:cBhvr>
                                      <p:to>
                                        <p:strVal val="visible"/>
                                      </p:to>
                                    </p:set>
                                    <p:animEffect transition="in" filter="box(in)">
                                      <p:cBhvr>
                                        <p:cTn id="74"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pPr algn="ctr"/>
            <a:r>
              <a:rPr lang="en-GB" dirty="0" smtClean="0"/>
              <a:t>Conclusion</a:t>
            </a:r>
            <a:endParaRPr lang="nb-NO" dirty="0"/>
          </a:p>
        </p:txBody>
      </p:sp>
      <p:sp>
        <p:nvSpPr>
          <p:cNvPr id="5" name="Plassholder for innhold 4"/>
          <p:cNvSpPr>
            <a:spLocks noGrp="1"/>
          </p:cNvSpPr>
          <p:nvPr>
            <p:ph idx="1"/>
          </p:nvPr>
        </p:nvSpPr>
        <p:spPr/>
        <p:txBody>
          <a:bodyPr/>
          <a:lstStyle/>
          <a:p>
            <a:endParaRPr lang="en-GB" dirty="0" smtClean="0"/>
          </a:p>
          <a:p>
            <a:r>
              <a:rPr lang="en-GB" dirty="0" smtClean="0"/>
              <a:t>The combinations for obtaining the largest </a:t>
            </a:r>
            <a:r>
              <a:rPr lang="en-GB" sz="3200" dirty="0" smtClean="0">
                <a:solidFill>
                  <a:srgbClr val="FF0000"/>
                </a:solidFill>
              </a:rPr>
              <a:t>reduction in pain at rest and at load </a:t>
            </a:r>
            <a:r>
              <a:rPr lang="en-GB" dirty="0" smtClean="0"/>
              <a:t>seem to be </a:t>
            </a:r>
            <a:r>
              <a:rPr lang="en-GB" sz="3200" dirty="0" smtClean="0"/>
              <a:t>four treatments </a:t>
            </a:r>
            <a:r>
              <a:rPr lang="en-GB" dirty="0" smtClean="0"/>
              <a:t>with  </a:t>
            </a:r>
            <a:r>
              <a:rPr lang="en-GB" sz="3200" dirty="0" smtClean="0"/>
              <a:t>7 and 10 days treatment intervals</a:t>
            </a:r>
            <a:r>
              <a:rPr lang="en-GB" dirty="0" smtClean="0"/>
              <a:t>, respectively</a:t>
            </a:r>
            <a:endParaRPr lang="nb-NO"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p:txBody>
          <a:bodyPr/>
          <a:lstStyle/>
          <a:p>
            <a:pPr algn="ctr"/>
            <a:r>
              <a:rPr lang="nb-NO" dirty="0" err="1" smtClean="0"/>
              <a:t>Thank</a:t>
            </a:r>
            <a:r>
              <a:rPr lang="nb-NO" dirty="0" smtClean="0"/>
              <a:t> </a:t>
            </a:r>
            <a:r>
              <a:rPr lang="nb-NO" dirty="0" err="1" smtClean="0"/>
              <a:t>you</a:t>
            </a:r>
            <a:r>
              <a:rPr lang="nb-NO" dirty="0" smtClean="0"/>
              <a:t> for </a:t>
            </a:r>
            <a:r>
              <a:rPr lang="nb-NO" dirty="0" err="1" smtClean="0"/>
              <a:t>your</a:t>
            </a:r>
            <a:r>
              <a:rPr lang="nb-NO" dirty="0" smtClean="0"/>
              <a:t> </a:t>
            </a:r>
            <a:r>
              <a:rPr lang="nb-NO" dirty="0" err="1" smtClean="0"/>
              <a:t>attention</a:t>
            </a:r>
            <a:endParaRPr lang="nb-NO" dirty="0"/>
          </a:p>
        </p:txBody>
      </p:sp>
      <p:sp>
        <p:nvSpPr>
          <p:cNvPr id="2" name="Plassholder for innhold 1"/>
          <p:cNvSpPr>
            <a:spLocks noGrp="1"/>
          </p:cNvSpPr>
          <p:nvPr>
            <p:ph idx="1"/>
          </p:nvPr>
        </p:nvSpPr>
        <p:spPr/>
        <p:txBody>
          <a:bodyPr>
            <a:normAutofit lnSpcReduction="10000"/>
          </a:bodyPr>
          <a:lstStyle/>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endParaRPr lang="nb-NO" dirty="0" smtClean="0"/>
          </a:p>
          <a:p>
            <a:pPr algn="ctr">
              <a:buNone/>
            </a:pPr>
            <a:r>
              <a:rPr lang="nb-NO" dirty="0" err="1" smtClean="0"/>
              <a:t>Any</a:t>
            </a:r>
            <a:r>
              <a:rPr lang="nb-NO" dirty="0" smtClean="0"/>
              <a:t> </a:t>
            </a:r>
            <a:r>
              <a:rPr lang="nb-NO" dirty="0" err="1" smtClean="0"/>
              <a:t>questions</a:t>
            </a:r>
            <a:r>
              <a:rPr lang="nb-NO" dirty="0" smtClean="0"/>
              <a:t>?</a:t>
            </a:r>
            <a:endParaRPr lang="nb-NO" dirty="0"/>
          </a:p>
        </p:txBody>
      </p:sp>
      <p:sp>
        <p:nvSpPr>
          <p:cNvPr id="4" name="Smilefjes 3"/>
          <p:cNvSpPr/>
          <p:nvPr/>
        </p:nvSpPr>
        <p:spPr>
          <a:xfrm>
            <a:off x="3491880" y="2708920"/>
            <a:ext cx="2232248" cy="1872208"/>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solidFill>
                <a:srgbClr val="FFFF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en-US" dirty="0" smtClean="0">
                <a:solidFill>
                  <a:srgbClr val="002060"/>
                </a:solidFill>
              </a:rPr>
              <a:t>Material &amp; Methods</a:t>
            </a:r>
            <a:endParaRPr lang="nb-NO" dirty="0">
              <a:solidFill>
                <a:srgbClr val="002060"/>
              </a:solidFill>
            </a:endParaRPr>
          </a:p>
        </p:txBody>
      </p:sp>
      <p:sp>
        <p:nvSpPr>
          <p:cNvPr id="3" name="Plassholder for innhold 2"/>
          <p:cNvSpPr>
            <a:spLocks noGrp="1"/>
          </p:cNvSpPr>
          <p:nvPr>
            <p:ph sz="half" idx="1"/>
          </p:nvPr>
        </p:nvSpPr>
        <p:spPr/>
        <p:txBody>
          <a:bodyPr/>
          <a:lstStyle/>
          <a:p>
            <a:r>
              <a:rPr lang="en-GB" dirty="0" smtClean="0">
                <a:solidFill>
                  <a:srgbClr val="002060"/>
                </a:solidFill>
              </a:rPr>
              <a:t>32 female and     22 male patients</a:t>
            </a:r>
          </a:p>
          <a:p>
            <a:r>
              <a:rPr lang="en-GB" dirty="0" smtClean="0">
                <a:solidFill>
                  <a:srgbClr val="002060"/>
                </a:solidFill>
              </a:rPr>
              <a:t>mean age of 42 years (SD =13.1) </a:t>
            </a:r>
          </a:p>
          <a:p>
            <a:r>
              <a:rPr lang="en-GB" dirty="0" smtClean="0">
                <a:solidFill>
                  <a:srgbClr val="002060"/>
                </a:solidFill>
              </a:rPr>
              <a:t>BMI of 27.0         (SD =4.4)</a:t>
            </a:r>
          </a:p>
          <a:p>
            <a:endParaRPr lang="en-GB" dirty="0" smtClean="0">
              <a:solidFill>
                <a:srgbClr val="002060"/>
              </a:solidFill>
            </a:endParaRPr>
          </a:p>
          <a:p>
            <a:r>
              <a:rPr lang="en-GB" dirty="0" smtClean="0">
                <a:solidFill>
                  <a:srgbClr val="002060"/>
                </a:solidFill>
              </a:rPr>
              <a:t>suffered from foot injuries</a:t>
            </a:r>
            <a:endParaRPr lang="nb-NO" dirty="0">
              <a:solidFill>
                <a:srgbClr val="002060"/>
              </a:solidFill>
            </a:endParaRPr>
          </a:p>
        </p:txBody>
      </p:sp>
      <p:sp>
        <p:nvSpPr>
          <p:cNvPr id="4" name="Plassholder for innhold 3"/>
          <p:cNvSpPr>
            <a:spLocks noGrp="1"/>
          </p:cNvSpPr>
          <p:nvPr>
            <p:ph sz="half" idx="2"/>
          </p:nvPr>
        </p:nvSpPr>
        <p:spPr/>
        <p:txBody>
          <a:bodyPr/>
          <a:lstStyle/>
          <a:p>
            <a:r>
              <a:rPr lang="en-GB" dirty="0" smtClean="0">
                <a:solidFill>
                  <a:srgbClr val="002060"/>
                </a:solidFill>
              </a:rPr>
              <a:t>patients reported the injured side </a:t>
            </a:r>
          </a:p>
          <a:p>
            <a:endParaRPr lang="en-GB" dirty="0" smtClean="0">
              <a:solidFill>
                <a:srgbClr val="002060"/>
              </a:solidFill>
            </a:endParaRPr>
          </a:p>
          <a:p>
            <a:r>
              <a:rPr lang="en-GB" dirty="0" smtClean="0">
                <a:solidFill>
                  <a:srgbClr val="002060"/>
                </a:solidFill>
              </a:rPr>
              <a:t>10 left side</a:t>
            </a:r>
          </a:p>
          <a:p>
            <a:r>
              <a:rPr lang="en-GB" dirty="0" smtClean="0">
                <a:solidFill>
                  <a:srgbClr val="002060"/>
                </a:solidFill>
              </a:rPr>
              <a:t>17 right side </a:t>
            </a:r>
          </a:p>
          <a:p>
            <a:r>
              <a:rPr lang="en-GB" dirty="0" smtClean="0">
                <a:solidFill>
                  <a:srgbClr val="002060"/>
                </a:solidFill>
              </a:rPr>
              <a:t>27 on both sides</a:t>
            </a:r>
            <a:endParaRPr lang="nb-NO" dirty="0">
              <a:solidFill>
                <a:srgbClr val="002060"/>
              </a:solidFill>
            </a:endParaRPr>
          </a:p>
        </p:txBody>
      </p:sp>
      <p:sp>
        <p:nvSpPr>
          <p:cNvPr id="5" name="Pil ned 4"/>
          <p:cNvSpPr/>
          <p:nvPr/>
        </p:nvSpPr>
        <p:spPr>
          <a:xfrm>
            <a:off x="3851920" y="558924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 calcmode="lin" valueType="num">
                                      <p:cBhvr additive="base">
                                        <p:cTn id="2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2" end="2"/>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 calcmode="lin" valueType="num">
                                      <p:cBhvr additive="base">
                                        <p:cTn id="3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3" end="3"/>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8" presetClass="entr" presetSubtype="16"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diamond(in)">
                                      <p:cBhvr>
                                        <p:cTn id="4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en-GB" dirty="0" smtClean="0"/>
              <a:t>Twisted</a:t>
            </a:r>
            <a:r>
              <a:rPr lang="nb-NO" dirty="0" smtClean="0"/>
              <a:t> </a:t>
            </a:r>
            <a:r>
              <a:rPr lang="en-GB" dirty="0" smtClean="0"/>
              <a:t>ankle</a:t>
            </a:r>
            <a:endParaRPr lang="en-GB" dirty="0"/>
          </a:p>
        </p:txBody>
      </p:sp>
      <p:sp>
        <p:nvSpPr>
          <p:cNvPr id="6" name="Plassholder for tekst 5"/>
          <p:cNvSpPr>
            <a:spLocks noGrp="1"/>
          </p:cNvSpPr>
          <p:nvPr>
            <p:ph type="body" sz="half" idx="2"/>
          </p:nvPr>
        </p:nvSpPr>
        <p:spPr/>
        <p:txBody>
          <a:bodyPr/>
          <a:lstStyle/>
          <a:p>
            <a:r>
              <a:rPr lang="nb-NO" dirty="0" err="1" smtClean="0"/>
              <a:t>Footcaredirect.com</a:t>
            </a:r>
            <a:endParaRPr lang="nb-NO" dirty="0"/>
          </a:p>
        </p:txBody>
      </p:sp>
      <p:pic>
        <p:nvPicPr>
          <p:cNvPr id="20482" name="Picture 2" descr="Bildergebnis für ankeltwist picture"/>
          <p:cNvPicPr>
            <a:picLocks noGrp="1" noChangeAspect="1" noChangeArrowheads="1"/>
          </p:cNvPicPr>
          <p:nvPr>
            <p:ph type="pic" idx="1"/>
          </p:nvPr>
        </p:nvPicPr>
        <p:blipFill>
          <a:blip r:embed="rId2" cstate="print"/>
          <a:srcRect t="14258" b="14258"/>
          <a:stretch>
            <a:fillRect/>
          </a:stretch>
        </p:blipFill>
        <p:spPr bwMode="auto">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Achillestendinitis</a:t>
            </a:r>
            <a:endParaRPr lang="nb-NO" dirty="0"/>
          </a:p>
        </p:txBody>
      </p:sp>
      <p:sp>
        <p:nvSpPr>
          <p:cNvPr id="4" name="Plassholder for tekst 3"/>
          <p:cNvSpPr>
            <a:spLocks noGrp="1"/>
          </p:cNvSpPr>
          <p:nvPr>
            <p:ph type="body" sz="half" idx="2"/>
          </p:nvPr>
        </p:nvSpPr>
        <p:spPr/>
        <p:txBody>
          <a:bodyPr/>
          <a:lstStyle/>
          <a:p>
            <a:r>
              <a:rPr lang="nb-NO" dirty="0" err="1" smtClean="0"/>
              <a:t>Orthopaedicsurgeon.com</a:t>
            </a:r>
            <a:endParaRPr lang="nb-NO" dirty="0"/>
          </a:p>
        </p:txBody>
      </p:sp>
      <p:pic>
        <p:nvPicPr>
          <p:cNvPr id="38914" name="Picture 2" descr="Bildergebnis für achillestendinitis picture"/>
          <p:cNvPicPr>
            <a:picLocks noGrp="1" noChangeAspect="1" noChangeArrowheads="1"/>
          </p:cNvPicPr>
          <p:nvPr>
            <p:ph type="pic" idx="1"/>
          </p:nvPr>
        </p:nvPicPr>
        <p:blipFill>
          <a:blip r:embed="rId2" cstate="print"/>
          <a:srcRect l="2204" r="2204"/>
          <a:stretch>
            <a:fillRect/>
          </a:stretch>
        </p:blipFill>
        <p:spPr bwMode="auto">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Plantarfasciitis</a:t>
            </a:r>
            <a:endParaRPr lang="nb-NO" dirty="0"/>
          </a:p>
        </p:txBody>
      </p:sp>
      <p:sp>
        <p:nvSpPr>
          <p:cNvPr id="4" name="Plassholder for tekst 3"/>
          <p:cNvSpPr>
            <a:spLocks noGrp="1"/>
          </p:cNvSpPr>
          <p:nvPr>
            <p:ph type="body" sz="half" idx="2"/>
          </p:nvPr>
        </p:nvSpPr>
        <p:spPr/>
        <p:txBody>
          <a:bodyPr/>
          <a:lstStyle/>
          <a:p>
            <a:r>
              <a:rPr lang="nb-NO" dirty="0" err="1" smtClean="0"/>
              <a:t>Newyork-footdictor.com</a:t>
            </a:r>
            <a:endParaRPr lang="nb-NO" dirty="0"/>
          </a:p>
        </p:txBody>
      </p:sp>
      <p:pic>
        <p:nvPicPr>
          <p:cNvPr id="39942" name="Picture 6" descr="http://newyork-footdoctor.com/wp-content/uploads/2012/06/Plantar-Fasciitis.bmp"/>
          <p:cNvPicPr>
            <a:picLocks noGrp="1" noChangeAspect="1" noChangeArrowheads="1"/>
          </p:cNvPicPr>
          <p:nvPr>
            <p:ph type="pic" idx="1"/>
          </p:nvPr>
        </p:nvPicPr>
        <p:blipFill>
          <a:blip r:embed="rId2" cstate="print"/>
          <a:srcRect t="7450" b="7450"/>
          <a:stretch>
            <a:fillRect/>
          </a:stretch>
        </p:blipFill>
        <p:spPr bwMode="auto">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5886896" y="5157192"/>
            <a:ext cx="2743200" cy="648072"/>
          </a:xfrm>
        </p:spPr>
        <p:txBody>
          <a:bodyPr/>
          <a:lstStyle/>
          <a:p>
            <a:r>
              <a:rPr lang="en-GB" dirty="0" smtClean="0"/>
              <a:t>Ankle</a:t>
            </a:r>
            <a:r>
              <a:rPr lang="nb-NO" dirty="0" smtClean="0"/>
              <a:t> </a:t>
            </a:r>
            <a:r>
              <a:rPr lang="en-GB" dirty="0" err="1" smtClean="0"/>
              <a:t>artritis</a:t>
            </a:r>
            <a:endParaRPr lang="en-GB" dirty="0"/>
          </a:p>
        </p:txBody>
      </p:sp>
      <p:sp>
        <p:nvSpPr>
          <p:cNvPr id="4" name="Plassholder for tekst 3"/>
          <p:cNvSpPr>
            <a:spLocks noGrp="1"/>
          </p:cNvSpPr>
          <p:nvPr>
            <p:ph type="body" sz="half" idx="2"/>
          </p:nvPr>
        </p:nvSpPr>
        <p:spPr/>
        <p:txBody>
          <a:bodyPr/>
          <a:lstStyle/>
          <a:p>
            <a:r>
              <a:rPr lang="nb-NO" dirty="0" err="1" smtClean="0"/>
              <a:t>Atlsntisfootandankle.com</a:t>
            </a:r>
            <a:endParaRPr lang="nb-NO" dirty="0"/>
          </a:p>
        </p:txBody>
      </p:sp>
      <p:pic>
        <p:nvPicPr>
          <p:cNvPr id="40964" name="Picture 4" descr="http://www.atlantisfootandankle.com/images/AnkleArthritis.jpg"/>
          <p:cNvPicPr>
            <a:picLocks noGrp="1" noChangeAspect="1" noChangeArrowheads="1"/>
          </p:cNvPicPr>
          <p:nvPr>
            <p:ph type="pic" idx="1"/>
          </p:nvPr>
        </p:nvPicPr>
        <p:blipFill>
          <a:blip r:embed="rId3" cstate="print"/>
          <a:srcRect l="1106" r="1106"/>
          <a:stretch>
            <a:fillRect/>
          </a:stretch>
        </p:blipFill>
        <p:spPr bwMode="auto">
          <a:xfrm>
            <a:off x="838200" y="1143000"/>
            <a:ext cx="7334250" cy="3514725"/>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pPr algn="ctr"/>
            <a:r>
              <a:rPr lang="en-US" dirty="0" smtClean="0">
                <a:solidFill>
                  <a:srgbClr val="002060"/>
                </a:solidFill>
              </a:rPr>
              <a:t>Material &amp; Methods</a:t>
            </a:r>
            <a:endParaRPr lang="nb-NO" dirty="0">
              <a:solidFill>
                <a:srgbClr val="002060"/>
              </a:solidFill>
            </a:endParaRPr>
          </a:p>
        </p:txBody>
      </p:sp>
      <p:sp>
        <p:nvSpPr>
          <p:cNvPr id="2" name="Plassholder for innhold 1"/>
          <p:cNvSpPr>
            <a:spLocks noGrp="1"/>
          </p:cNvSpPr>
          <p:nvPr>
            <p:ph sz="half" idx="1"/>
          </p:nvPr>
        </p:nvSpPr>
        <p:spPr/>
        <p:txBody>
          <a:bodyPr>
            <a:normAutofit/>
          </a:bodyPr>
          <a:lstStyle/>
          <a:p>
            <a:r>
              <a:rPr lang="en-GB" dirty="0" smtClean="0">
                <a:solidFill>
                  <a:srgbClr val="002060"/>
                </a:solidFill>
              </a:rPr>
              <a:t>Study</a:t>
            </a:r>
          </a:p>
          <a:p>
            <a:pPr lvl="1"/>
            <a:r>
              <a:rPr lang="en-GB" dirty="0" smtClean="0">
                <a:solidFill>
                  <a:srgbClr val="002060"/>
                </a:solidFill>
              </a:rPr>
              <a:t>performed as  observer blinded, randomised single centre trial with 3</a:t>
            </a:r>
            <a:r>
              <a:rPr lang="en-GB" baseline="30000" dirty="0" smtClean="0">
                <a:solidFill>
                  <a:srgbClr val="002060"/>
                </a:solidFill>
              </a:rPr>
              <a:t>2</a:t>
            </a:r>
            <a:r>
              <a:rPr lang="en-GB" dirty="0" smtClean="0">
                <a:solidFill>
                  <a:srgbClr val="002060"/>
                </a:solidFill>
              </a:rPr>
              <a:t>-factorial design</a:t>
            </a:r>
          </a:p>
          <a:p>
            <a:pPr lvl="1"/>
            <a:endParaRPr lang="en-GB" dirty="0" smtClean="0">
              <a:solidFill>
                <a:srgbClr val="002060"/>
              </a:solidFill>
            </a:endParaRPr>
          </a:p>
          <a:p>
            <a:pPr lvl="1"/>
            <a:r>
              <a:rPr lang="en-GB" dirty="0" smtClean="0">
                <a:solidFill>
                  <a:srgbClr val="002060"/>
                </a:solidFill>
              </a:rPr>
              <a:t>The 2 factors:   </a:t>
            </a:r>
            <a:r>
              <a:rPr lang="en-GB" sz="2000" dirty="0" smtClean="0">
                <a:solidFill>
                  <a:srgbClr val="002060"/>
                </a:solidFill>
              </a:rPr>
              <a:t>Number of treatments  +      Treatment intervals</a:t>
            </a:r>
            <a:endParaRPr lang="nb-NO" sz="2000" dirty="0">
              <a:solidFill>
                <a:srgbClr val="002060"/>
              </a:solidFill>
            </a:endParaRPr>
          </a:p>
        </p:txBody>
      </p:sp>
      <p:sp>
        <p:nvSpPr>
          <p:cNvPr id="3" name="Plassholder for innhold 2"/>
          <p:cNvSpPr>
            <a:spLocks noGrp="1"/>
          </p:cNvSpPr>
          <p:nvPr>
            <p:ph sz="half" idx="2"/>
          </p:nvPr>
        </p:nvSpPr>
        <p:spPr/>
        <p:txBody>
          <a:bodyPr>
            <a:normAutofit/>
          </a:bodyPr>
          <a:lstStyle/>
          <a:p>
            <a:r>
              <a:rPr lang="en-GB" dirty="0" smtClean="0">
                <a:solidFill>
                  <a:srgbClr val="002060"/>
                </a:solidFill>
              </a:rPr>
              <a:t>Randomisation</a:t>
            </a:r>
          </a:p>
          <a:p>
            <a:pPr lvl="1"/>
            <a:r>
              <a:rPr lang="en-GB" dirty="0" smtClean="0">
                <a:solidFill>
                  <a:srgbClr val="002060"/>
                </a:solidFill>
              </a:rPr>
              <a:t>The patients were allocated to treatment groups </a:t>
            </a:r>
          </a:p>
          <a:p>
            <a:pPr lvl="1"/>
            <a:endParaRPr lang="en-GB" dirty="0" smtClean="0">
              <a:solidFill>
                <a:srgbClr val="002060"/>
              </a:solidFill>
            </a:endParaRPr>
          </a:p>
          <a:p>
            <a:pPr lvl="1"/>
            <a:r>
              <a:rPr lang="en-GB" dirty="0" smtClean="0">
                <a:solidFill>
                  <a:srgbClr val="002060"/>
                </a:solidFill>
              </a:rPr>
              <a:t>nested block randomisation with a fixed block size of 18 and six</a:t>
            </a:r>
            <a:endParaRPr lang="nb-NO"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 calcmode="lin" valueType="num">
                                      <p:cBhvr additive="base">
                                        <p:cTn id="2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additive="base">
                                        <p:cTn id="2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endParaRPr lang="nb-NO"/>
          </a:p>
        </p:txBody>
      </p:sp>
      <p:sp>
        <p:nvSpPr>
          <p:cNvPr id="7" name="Plassholder for tekst 6"/>
          <p:cNvSpPr>
            <a:spLocks noGrp="1"/>
          </p:cNvSpPr>
          <p:nvPr>
            <p:ph type="body" idx="2"/>
          </p:nvPr>
        </p:nvSpPr>
        <p:spPr/>
        <p:txBody>
          <a:bodyPr/>
          <a:lstStyle/>
          <a:p>
            <a:endParaRPr lang="nb-NO"/>
          </a:p>
        </p:txBody>
      </p:sp>
      <p:sp>
        <p:nvSpPr>
          <p:cNvPr id="6" name="Plassholder for innhold 5"/>
          <p:cNvSpPr>
            <a:spLocks noGrp="1"/>
          </p:cNvSpPr>
          <p:nvPr>
            <p:ph sz="half" idx="1"/>
          </p:nvPr>
        </p:nvSpPr>
        <p:spPr/>
        <p:txBody>
          <a:bodyPr/>
          <a:lstStyle/>
          <a:p>
            <a:endParaRPr lang="nb-NO" dirty="0"/>
          </a:p>
        </p:txBody>
      </p:sp>
      <p:sp>
        <p:nvSpPr>
          <p:cNvPr id="10" name="Plassholder for bunntekst 9"/>
          <p:cNvSpPr>
            <a:spLocks noGrp="1"/>
          </p:cNvSpPr>
          <p:nvPr>
            <p:ph type="ftr" sz="quarter" idx="11"/>
          </p:nvPr>
        </p:nvSpPr>
        <p:spPr>
          <a:xfrm>
            <a:off x="1043608" y="5661249"/>
            <a:ext cx="7632848" cy="792087"/>
          </a:xfrm>
        </p:spPr>
        <p:txBody>
          <a:bodyPr/>
          <a:lstStyle/>
          <a:p>
            <a:pPr algn="ctr"/>
            <a:r>
              <a:rPr lang="en-US" sz="1600" b="1" dirty="0" smtClean="0"/>
              <a:t>3</a:t>
            </a:r>
            <a:r>
              <a:rPr lang="en-US" sz="1600" b="1" baseline="30000" dirty="0" smtClean="0"/>
              <a:t>2</a:t>
            </a:r>
            <a:r>
              <a:rPr lang="en-US" sz="1600" b="1" dirty="0" smtClean="0"/>
              <a:t> factorial design with “Number of treatments” and “Treatment intervals” is used as the two factors </a:t>
            </a:r>
            <a:endParaRPr lang="nb-NO" sz="1600" b="1" dirty="0"/>
          </a:p>
        </p:txBody>
      </p:sp>
      <p:graphicFrame>
        <p:nvGraphicFramePr>
          <p:cNvPr id="1026" name="Object 2"/>
          <p:cNvGraphicFramePr>
            <a:graphicFrameLocks noChangeAspect="1"/>
          </p:cNvGraphicFramePr>
          <p:nvPr/>
        </p:nvGraphicFramePr>
        <p:xfrm>
          <a:off x="0" y="0"/>
          <a:ext cx="9144000" cy="12940102"/>
        </p:xfrm>
        <a:graphic>
          <a:graphicData uri="http://schemas.openxmlformats.org/presentationml/2006/ole">
            <p:oleObj spid="_x0000_s1026" name="Acrobat Document" r:id="rId3" imgW="5667037" imgH="8019948" progId="AcroExch.Document.DC">
              <p:embed/>
            </p:oleObj>
          </a:graphicData>
        </a:graphic>
      </p:graphicFrame>
      <p:sp>
        <p:nvSpPr>
          <p:cNvPr id="9" name="TekstSylinder 8"/>
          <p:cNvSpPr txBox="1"/>
          <p:nvPr/>
        </p:nvSpPr>
        <p:spPr>
          <a:xfrm>
            <a:off x="1187624" y="6381328"/>
            <a:ext cx="184731" cy="369332"/>
          </a:xfrm>
          <a:prstGeom prst="rect">
            <a:avLst/>
          </a:prstGeom>
          <a:noFill/>
        </p:spPr>
        <p:txBody>
          <a:bodyPr wrap="none" rtlCol="0">
            <a:spAutoFit/>
          </a:bodyPr>
          <a:lstStyle/>
          <a:p>
            <a:endParaRPr lang="nb-NO"/>
          </a:p>
        </p:txBody>
      </p:sp>
      <p:sp>
        <p:nvSpPr>
          <p:cNvPr id="11" name="Rektangel 10"/>
          <p:cNvSpPr/>
          <p:nvPr/>
        </p:nvSpPr>
        <p:spPr>
          <a:xfrm>
            <a:off x="3059832" y="5877272"/>
            <a:ext cx="4037595" cy="461665"/>
          </a:xfrm>
          <a:prstGeom prst="rect">
            <a:avLst/>
          </a:prstGeom>
        </p:spPr>
        <p:txBody>
          <a:bodyPr wrap="square">
            <a:spAutoFit/>
          </a:bodyPr>
          <a:lstStyle/>
          <a:p>
            <a:pPr algn="ctr"/>
            <a:r>
              <a:rPr lang="en-GB" sz="2400" b="1" dirty="0" smtClean="0">
                <a:solidFill>
                  <a:srgbClr val="002060"/>
                </a:solidFill>
              </a:rPr>
              <a:t>3</a:t>
            </a:r>
            <a:r>
              <a:rPr lang="en-GB" sz="2400" b="1" baseline="30000" dirty="0" smtClean="0">
                <a:solidFill>
                  <a:srgbClr val="002060"/>
                </a:solidFill>
              </a:rPr>
              <a:t>2</a:t>
            </a:r>
            <a:r>
              <a:rPr lang="en-GB" sz="2400" b="1" dirty="0" smtClean="0">
                <a:solidFill>
                  <a:srgbClr val="002060"/>
                </a:solidFill>
              </a:rPr>
              <a:t>-factorial design</a:t>
            </a:r>
            <a:endParaRPr lang="nb-NO" sz="24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verv">
  <a:themeElements>
    <a:clrScheme name="Solverv">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verv">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verv">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776</TotalTime>
  <Words>881</Words>
  <Application>Microsoft Office PowerPoint</Application>
  <PresentationFormat>Skjermfremvisning (4:3)</PresentationFormat>
  <Paragraphs>121</Paragraphs>
  <Slides>26</Slides>
  <Notes>3</Notes>
  <HiddenSlides>0</HiddenSlides>
  <MMClips>0</MMClips>
  <ScaleCrop>false</ScaleCrop>
  <HeadingPairs>
    <vt:vector size="6" baseType="variant">
      <vt:variant>
        <vt:lpstr>Tema</vt:lpstr>
      </vt:variant>
      <vt:variant>
        <vt:i4>1</vt:i4>
      </vt:variant>
      <vt:variant>
        <vt:lpstr>Innebygde OLE-servere</vt:lpstr>
      </vt:variant>
      <vt:variant>
        <vt:i4>1</vt:i4>
      </vt:variant>
      <vt:variant>
        <vt:lpstr>Lysbildetitler</vt:lpstr>
      </vt:variant>
      <vt:variant>
        <vt:i4>26</vt:i4>
      </vt:variant>
    </vt:vector>
  </HeadingPairs>
  <TitlesOfParts>
    <vt:vector size="28" baseType="lpstr">
      <vt:lpstr>Solverv</vt:lpstr>
      <vt:lpstr>Acrobat Document</vt:lpstr>
      <vt:lpstr>The effect of numbers and duration between osteopathic treatments on  Patients suffering from foot related pain; a dose-response study</vt:lpstr>
      <vt:lpstr>The aim of the study   </vt:lpstr>
      <vt:lpstr>Material &amp; Methods</vt:lpstr>
      <vt:lpstr>Twisted ankle</vt:lpstr>
      <vt:lpstr>Achillestendinitis</vt:lpstr>
      <vt:lpstr>Plantarfasciitis</vt:lpstr>
      <vt:lpstr>Ankle artritis</vt:lpstr>
      <vt:lpstr>Material &amp; Methods</vt:lpstr>
      <vt:lpstr>Lysbilde 9</vt:lpstr>
      <vt:lpstr>Material &amp; Methods</vt:lpstr>
      <vt:lpstr>Visual analoge scale (VAS)</vt:lpstr>
      <vt:lpstr>Ankle-Brachial Index</vt:lpstr>
      <vt:lpstr>Treatment</vt:lpstr>
      <vt:lpstr>Lysbilde 14</vt:lpstr>
      <vt:lpstr>Results related to number of treatments</vt:lpstr>
      <vt:lpstr>Lysbilde 16</vt:lpstr>
      <vt:lpstr>Lysbilde 17</vt:lpstr>
      <vt:lpstr>Results related to duration between treatments</vt:lpstr>
      <vt:lpstr>Results related to duration between treatments</vt:lpstr>
      <vt:lpstr>Lysbilde 20</vt:lpstr>
      <vt:lpstr>Lysbilde 21</vt:lpstr>
      <vt:lpstr>Results: Interaction between numbers and duration between treatments</vt:lpstr>
      <vt:lpstr>Results: Interaction between numbers and duration between treatment</vt:lpstr>
      <vt:lpstr>Diskussion</vt:lpstr>
      <vt:lpstr>Conclusion</vt:lpstr>
      <vt:lpstr>Thank you for your attention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Kjeder</dc:title>
  <dc:creator>Osteopatiklinikk JoK</dc:creator>
  <cp:lastModifiedBy>Osteopatiklinikk JoK</cp:lastModifiedBy>
  <cp:revision>74</cp:revision>
  <dcterms:created xsi:type="dcterms:W3CDTF">2015-05-27T06:15:21Z</dcterms:created>
  <dcterms:modified xsi:type="dcterms:W3CDTF">2015-12-09T00:11:20Z</dcterms:modified>
</cp:coreProperties>
</file>