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2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1C0B7-25DF-4A9D-97E0-DD879FF67502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C97DFB8-B80B-41B5-AF81-575FD8FC49CA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Cancer Cells</a:t>
          </a:r>
          <a:endParaRPr lang="en-GB" b="1" dirty="0">
            <a:solidFill>
              <a:schemeClr val="tx1"/>
            </a:solidFill>
          </a:endParaRPr>
        </a:p>
      </dgm:t>
    </dgm:pt>
    <dgm:pt modelId="{5AB87210-DE25-4CF8-991C-8052F220C4C7}" type="parTrans" cxnId="{B009439F-99B1-40BF-A49A-C805AF1ABE04}">
      <dgm:prSet/>
      <dgm:spPr/>
      <dgm:t>
        <a:bodyPr/>
        <a:lstStyle/>
        <a:p>
          <a:endParaRPr lang="en-GB"/>
        </a:p>
      </dgm:t>
    </dgm:pt>
    <dgm:pt modelId="{8D0BCB3B-01E6-41F8-AA04-920663BC0B04}" type="sibTrans" cxnId="{B009439F-99B1-40BF-A49A-C805AF1ABE04}">
      <dgm:prSet/>
      <dgm:spPr/>
      <dgm:t>
        <a:bodyPr/>
        <a:lstStyle/>
        <a:p>
          <a:endParaRPr lang="en-GB"/>
        </a:p>
      </dgm:t>
    </dgm:pt>
    <dgm:pt modelId="{E70CF341-213C-45E2-B6F4-F56D7235585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Self-sufficiency in growth signals</a:t>
          </a:r>
          <a:endParaRPr lang="en-GB" dirty="0">
            <a:solidFill>
              <a:schemeClr val="tx1"/>
            </a:solidFill>
          </a:endParaRPr>
        </a:p>
      </dgm:t>
    </dgm:pt>
    <dgm:pt modelId="{9DE774AB-4056-43A4-9EFE-FAB72925A800}" type="parTrans" cxnId="{344A2C6F-05F2-42FD-89F6-1ACC148512CE}">
      <dgm:prSet/>
      <dgm:spPr/>
      <dgm:t>
        <a:bodyPr/>
        <a:lstStyle/>
        <a:p>
          <a:endParaRPr lang="en-GB"/>
        </a:p>
      </dgm:t>
    </dgm:pt>
    <dgm:pt modelId="{DFB6690B-B53B-4A90-B1AD-56B5D7A708AF}" type="sibTrans" cxnId="{344A2C6F-05F2-42FD-89F6-1ACC148512CE}">
      <dgm:prSet/>
      <dgm:spPr/>
      <dgm:t>
        <a:bodyPr/>
        <a:lstStyle/>
        <a:p>
          <a:endParaRPr lang="en-GB"/>
        </a:p>
      </dgm:t>
    </dgm:pt>
    <dgm:pt modelId="{3250ABEE-25BA-4B90-A0F2-BEBB4F222BD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Resistance to anti-growth signals</a:t>
          </a:r>
          <a:endParaRPr lang="en-GB" dirty="0">
            <a:solidFill>
              <a:schemeClr val="tx1"/>
            </a:solidFill>
          </a:endParaRPr>
        </a:p>
      </dgm:t>
    </dgm:pt>
    <dgm:pt modelId="{CEEFE05B-EE23-467B-9B8F-297107398550}" type="parTrans" cxnId="{95470076-70C2-4AB8-A662-ADC5E4934770}">
      <dgm:prSet/>
      <dgm:spPr/>
      <dgm:t>
        <a:bodyPr/>
        <a:lstStyle/>
        <a:p>
          <a:endParaRPr lang="en-GB"/>
        </a:p>
      </dgm:t>
    </dgm:pt>
    <dgm:pt modelId="{4B05AE21-76BD-4537-8018-ECDF50DF3782}" type="sibTrans" cxnId="{95470076-70C2-4AB8-A662-ADC5E4934770}">
      <dgm:prSet/>
      <dgm:spPr/>
      <dgm:t>
        <a:bodyPr/>
        <a:lstStyle/>
        <a:p>
          <a:endParaRPr lang="en-GB"/>
        </a:p>
      </dgm:t>
    </dgm:pt>
    <dgm:pt modelId="{EA23D523-43B8-4409-8963-08600E5E3C5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Evasion of apoptosis </a:t>
          </a:r>
          <a:endParaRPr lang="en-GB" dirty="0">
            <a:solidFill>
              <a:schemeClr val="tx1"/>
            </a:solidFill>
          </a:endParaRPr>
        </a:p>
      </dgm:t>
    </dgm:pt>
    <dgm:pt modelId="{6D238C6C-1C52-49FD-9797-1E816D4614CA}" type="parTrans" cxnId="{D45B3356-4664-4D7F-AED2-9550AED4A3CF}">
      <dgm:prSet/>
      <dgm:spPr/>
      <dgm:t>
        <a:bodyPr/>
        <a:lstStyle/>
        <a:p>
          <a:endParaRPr lang="en-GB"/>
        </a:p>
      </dgm:t>
    </dgm:pt>
    <dgm:pt modelId="{CD18196A-E30A-4164-AF37-F73EFD5447FB}" type="sibTrans" cxnId="{D45B3356-4664-4D7F-AED2-9550AED4A3CF}">
      <dgm:prSet/>
      <dgm:spPr/>
      <dgm:t>
        <a:bodyPr/>
        <a:lstStyle/>
        <a:p>
          <a:endParaRPr lang="en-GB"/>
        </a:p>
      </dgm:t>
    </dgm:pt>
    <dgm:pt modelId="{10125E8C-6A36-4990-8411-543F088733F7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Sustained </a:t>
          </a:r>
          <a:r>
            <a:rPr lang="en-GB" dirty="0" err="1" smtClean="0">
              <a:solidFill>
                <a:schemeClr val="tx1"/>
              </a:solidFill>
            </a:rPr>
            <a:t>angiogensis</a:t>
          </a:r>
          <a:endParaRPr lang="en-GB" dirty="0">
            <a:solidFill>
              <a:schemeClr val="tx1"/>
            </a:solidFill>
          </a:endParaRPr>
        </a:p>
      </dgm:t>
    </dgm:pt>
    <dgm:pt modelId="{02EA167B-7B81-4CA6-9BED-7C2018F32F4A}" type="parTrans" cxnId="{B086AAF0-7CDD-4C63-B6C7-40A61EC25E44}">
      <dgm:prSet/>
      <dgm:spPr/>
      <dgm:t>
        <a:bodyPr/>
        <a:lstStyle/>
        <a:p>
          <a:endParaRPr lang="en-GB"/>
        </a:p>
      </dgm:t>
    </dgm:pt>
    <dgm:pt modelId="{3DD832AC-0A40-4EA1-8ABC-CE7011054202}" type="sibTrans" cxnId="{B086AAF0-7CDD-4C63-B6C7-40A61EC25E44}">
      <dgm:prSet/>
      <dgm:spPr/>
      <dgm:t>
        <a:bodyPr/>
        <a:lstStyle/>
        <a:p>
          <a:endParaRPr lang="en-GB"/>
        </a:p>
      </dgm:t>
    </dgm:pt>
    <dgm:pt modelId="{0DCBE9BB-BA13-4814-B45C-2F245128D4C6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Limitless reproductive potential</a:t>
          </a:r>
          <a:endParaRPr lang="en-GB" dirty="0">
            <a:solidFill>
              <a:schemeClr val="tx1"/>
            </a:solidFill>
          </a:endParaRPr>
        </a:p>
      </dgm:t>
    </dgm:pt>
    <dgm:pt modelId="{D44D0A31-5F05-44FF-95CF-7DCED2DFD658}" type="parTrans" cxnId="{4C86FE18-7200-4B2A-B585-37068BE63F35}">
      <dgm:prSet/>
      <dgm:spPr/>
      <dgm:t>
        <a:bodyPr/>
        <a:lstStyle/>
        <a:p>
          <a:endParaRPr lang="en-GB"/>
        </a:p>
      </dgm:t>
    </dgm:pt>
    <dgm:pt modelId="{1D8B2A68-492F-4365-8C7F-48A25DB280DA}" type="sibTrans" cxnId="{4C86FE18-7200-4B2A-B585-37068BE63F35}">
      <dgm:prSet/>
      <dgm:spPr/>
      <dgm:t>
        <a:bodyPr/>
        <a:lstStyle/>
        <a:p>
          <a:endParaRPr lang="en-GB"/>
        </a:p>
      </dgm:t>
    </dgm:pt>
    <dgm:pt modelId="{771643A1-63DA-4142-8923-40026427D0C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Tissue invasion and </a:t>
          </a:r>
          <a:r>
            <a:rPr lang="en-GB" dirty="0" err="1" smtClean="0">
              <a:solidFill>
                <a:schemeClr val="tx1"/>
              </a:solidFill>
            </a:rPr>
            <a:t>metatasis</a:t>
          </a:r>
          <a:endParaRPr lang="en-GB" dirty="0">
            <a:solidFill>
              <a:schemeClr val="tx1"/>
            </a:solidFill>
          </a:endParaRPr>
        </a:p>
      </dgm:t>
    </dgm:pt>
    <dgm:pt modelId="{9172AB2F-3F37-4E54-99D3-FEB760B1F9E3}" type="parTrans" cxnId="{7F94AC2C-F139-4E52-8E47-9957FFBDECD7}">
      <dgm:prSet/>
      <dgm:spPr/>
      <dgm:t>
        <a:bodyPr/>
        <a:lstStyle/>
        <a:p>
          <a:endParaRPr lang="en-GB"/>
        </a:p>
      </dgm:t>
    </dgm:pt>
    <dgm:pt modelId="{80AD1808-E0A6-432A-BEF7-FEB6F0C68542}" type="sibTrans" cxnId="{7F94AC2C-F139-4E52-8E47-9957FFBDECD7}">
      <dgm:prSet/>
      <dgm:spPr/>
      <dgm:t>
        <a:bodyPr/>
        <a:lstStyle/>
        <a:p>
          <a:endParaRPr lang="en-GB"/>
        </a:p>
      </dgm:t>
    </dgm:pt>
    <dgm:pt modelId="{09BBD57A-DDE4-43C6-B319-CFD5EF968321}" type="pres">
      <dgm:prSet presAssocID="{C971C0B7-25DF-4A9D-97E0-DD879FF675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CC7FFD-840C-4BE9-B5D6-DEEF2FD038D5}" type="pres">
      <dgm:prSet presAssocID="{7C97DFB8-B80B-41B5-AF81-575FD8FC49C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1D291C1D-9FAC-4367-A2A8-523BB38489EE}" type="pres">
      <dgm:prSet presAssocID="{E70CF341-213C-45E2-B6F4-F56D7235585D}" presName="Accent1" presStyleCnt="0"/>
      <dgm:spPr/>
    </dgm:pt>
    <dgm:pt modelId="{A2DD35DC-B392-496D-9F39-3074B7748871}" type="pres">
      <dgm:prSet presAssocID="{E70CF341-213C-45E2-B6F4-F56D7235585D}" presName="Accent" presStyleLbl="bgShp" presStyleIdx="0" presStyleCnt="6"/>
      <dgm:spPr/>
    </dgm:pt>
    <dgm:pt modelId="{DA9AE9A5-16C1-4732-AE43-57E82259CAD6}" type="pres">
      <dgm:prSet presAssocID="{E70CF341-213C-45E2-B6F4-F56D7235585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5B55E7-F4F9-42A5-ACAC-0316E46E96A6}" type="pres">
      <dgm:prSet presAssocID="{3250ABEE-25BA-4B90-A0F2-BEBB4F222BD2}" presName="Accent2" presStyleCnt="0"/>
      <dgm:spPr/>
    </dgm:pt>
    <dgm:pt modelId="{FE8B9600-0C74-45B3-AC6B-B17FE36C9A3B}" type="pres">
      <dgm:prSet presAssocID="{3250ABEE-25BA-4B90-A0F2-BEBB4F222BD2}" presName="Accent" presStyleLbl="bgShp" presStyleIdx="1" presStyleCnt="6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7C3A4C5-D5FB-40CD-9DD6-BDD19A132589}" type="pres">
      <dgm:prSet presAssocID="{3250ABEE-25BA-4B90-A0F2-BEBB4F222BD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24542-7C8F-4326-AB40-7AB4E6D8F4B7}" type="pres">
      <dgm:prSet presAssocID="{EA23D523-43B8-4409-8963-08600E5E3C5E}" presName="Accent3" presStyleCnt="0"/>
      <dgm:spPr/>
    </dgm:pt>
    <dgm:pt modelId="{F1DBCED3-8FF8-485D-A62B-5775E02A8371}" type="pres">
      <dgm:prSet presAssocID="{EA23D523-43B8-4409-8963-08600E5E3C5E}" presName="Accent" presStyleLbl="bgShp" presStyleIdx="2" presStyleCnt="6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94A74A2-ED99-4B81-B8DC-710930F70AD2}" type="pres">
      <dgm:prSet presAssocID="{EA23D523-43B8-4409-8963-08600E5E3C5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5B1BA5-C221-4843-9076-E8D38E9F4CB9}" type="pres">
      <dgm:prSet presAssocID="{10125E8C-6A36-4990-8411-543F088733F7}" presName="Accent4" presStyleCnt="0"/>
      <dgm:spPr/>
    </dgm:pt>
    <dgm:pt modelId="{FA8E2C6E-0287-4CB8-8603-51BF0647B366}" type="pres">
      <dgm:prSet presAssocID="{10125E8C-6A36-4990-8411-543F088733F7}" presName="Accent" presStyleLbl="bgShp" presStyleIdx="3" presStyleCnt="6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BCC4A34-E516-4912-888A-C8F749A8CB49}" type="pres">
      <dgm:prSet presAssocID="{10125E8C-6A36-4990-8411-543F088733F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5B79EA-7EF0-46D5-83A8-A9EC8D3AD26B}" type="pres">
      <dgm:prSet presAssocID="{0DCBE9BB-BA13-4814-B45C-2F245128D4C6}" presName="Accent5" presStyleCnt="0"/>
      <dgm:spPr/>
    </dgm:pt>
    <dgm:pt modelId="{89A32D7D-482B-4AB4-9B52-2F4A430856E4}" type="pres">
      <dgm:prSet presAssocID="{0DCBE9BB-BA13-4814-B45C-2F245128D4C6}" presName="Accent" presStyleLbl="bgShp" presStyleIdx="4" presStyleCnt="6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EFB25CB-D77A-494E-9D48-D9661E0EFE91}" type="pres">
      <dgm:prSet presAssocID="{0DCBE9BB-BA13-4814-B45C-2F245128D4C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1C38B-090D-4119-A45C-E83BC679F387}" type="pres">
      <dgm:prSet presAssocID="{771643A1-63DA-4142-8923-40026427D0CF}" presName="Accent6" presStyleCnt="0"/>
      <dgm:spPr/>
    </dgm:pt>
    <dgm:pt modelId="{397DA7C7-99DE-4604-B04C-14B8093EC490}" type="pres">
      <dgm:prSet presAssocID="{771643A1-63DA-4142-8923-40026427D0CF}" presName="Accent" presStyleLbl="bgShp" presStyleIdx="5" presStyleCnt="6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FE5B104-2B7B-4D14-8219-8FD28FFE191D}" type="pres">
      <dgm:prSet presAssocID="{771643A1-63DA-4142-8923-40026427D0C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54B46D-3D6B-7348-AF28-938356F6E5BC}" type="presOf" srcId="{3250ABEE-25BA-4B90-A0F2-BEBB4F222BD2}" destId="{17C3A4C5-D5FB-40CD-9DD6-BDD19A132589}" srcOrd="0" destOrd="0" presId="urn:microsoft.com/office/officeart/2011/layout/HexagonRadial"/>
    <dgm:cxn modelId="{4C86FE18-7200-4B2A-B585-37068BE63F35}" srcId="{7C97DFB8-B80B-41B5-AF81-575FD8FC49CA}" destId="{0DCBE9BB-BA13-4814-B45C-2F245128D4C6}" srcOrd="4" destOrd="0" parTransId="{D44D0A31-5F05-44FF-95CF-7DCED2DFD658}" sibTransId="{1D8B2A68-492F-4365-8C7F-48A25DB280DA}"/>
    <dgm:cxn modelId="{E87EC6CD-A05D-5148-9192-D77FF3930259}" type="presOf" srcId="{0DCBE9BB-BA13-4814-B45C-2F245128D4C6}" destId="{FEFB25CB-D77A-494E-9D48-D9661E0EFE91}" srcOrd="0" destOrd="0" presId="urn:microsoft.com/office/officeart/2011/layout/HexagonRadial"/>
    <dgm:cxn modelId="{208A31C3-5641-234A-8BBE-C921D1FA2C18}" type="presOf" srcId="{C971C0B7-25DF-4A9D-97E0-DD879FF67502}" destId="{09BBD57A-DDE4-43C6-B319-CFD5EF968321}" srcOrd="0" destOrd="0" presId="urn:microsoft.com/office/officeart/2011/layout/HexagonRadial"/>
    <dgm:cxn modelId="{7F94AC2C-F139-4E52-8E47-9957FFBDECD7}" srcId="{7C97DFB8-B80B-41B5-AF81-575FD8FC49CA}" destId="{771643A1-63DA-4142-8923-40026427D0CF}" srcOrd="5" destOrd="0" parTransId="{9172AB2F-3F37-4E54-99D3-FEB760B1F9E3}" sibTransId="{80AD1808-E0A6-432A-BEF7-FEB6F0C68542}"/>
    <dgm:cxn modelId="{C64C39A0-5546-E047-89B7-C9A4EFF08522}" type="presOf" srcId="{10125E8C-6A36-4990-8411-543F088733F7}" destId="{9BCC4A34-E516-4912-888A-C8F749A8CB49}" srcOrd="0" destOrd="0" presId="urn:microsoft.com/office/officeart/2011/layout/HexagonRadial"/>
    <dgm:cxn modelId="{B086AAF0-7CDD-4C63-B6C7-40A61EC25E44}" srcId="{7C97DFB8-B80B-41B5-AF81-575FD8FC49CA}" destId="{10125E8C-6A36-4990-8411-543F088733F7}" srcOrd="3" destOrd="0" parTransId="{02EA167B-7B81-4CA6-9BED-7C2018F32F4A}" sibTransId="{3DD832AC-0A40-4EA1-8ABC-CE7011054202}"/>
    <dgm:cxn modelId="{DEA2FF1B-32C7-5C43-B66E-770579FD9EDC}" type="presOf" srcId="{EA23D523-43B8-4409-8963-08600E5E3C5E}" destId="{A94A74A2-ED99-4B81-B8DC-710930F70AD2}" srcOrd="0" destOrd="0" presId="urn:microsoft.com/office/officeart/2011/layout/HexagonRadial"/>
    <dgm:cxn modelId="{95470076-70C2-4AB8-A662-ADC5E4934770}" srcId="{7C97DFB8-B80B-41B5-AF81-575FD8FC49CA}" destId="{3250ABEE-25BA-4B90-A0F2-BEBB4F222BD2}" srcOrd="1" destOrd="0" parTransId="{CEEFE05B-EE23-467B-9B8F-297107398550}" sibTransId="{4B05AE21-76BD-4537-8018-ECDF50DF3782}"/>
    <dgm:cxn modelId="{D45B3356-4664-4D7F-AED2-9550AED4A3CF}" srcId="{7C97DFB8-B80B-41B5-AF81-575FD8FC49CA}" destId="{EA23D523-43B8-4409-8963-08600E5E3C5E}" srcOrd="2" destOrd="0" parTransId="{6D238C6C-1C52-49FD-9797-1E816D4614CA}" sibTransId="{CD18196A-E30A-4164-AF37-F73EFD5447FB}"/>
    <dgm:cxn modelId="{B009439F-99B1-40BF-A49A-C805AF1ABE04}" srcId="{C971C0B7-25DF-4A9D-97E0-DD879FF67502}" destId="{7C97DFB8-B80B-41B5-AF81-575FD8FC49CA}" srcOrd="0" destOrd="0" parTransId="{5AB87210-DE25-4CF8-991C-8052F220C4C7}" sibTransId="{8D0BCB3B-01E6-41F8-AA04-920663BC0B04}"/>
    <dgm:cxn modelId="{344A2C6F-05F2-42FD-89F6-1ACC148512CE}" srcId="{7C97DFB8-B80B-41B5-AF81-575FD8FC49CA}" destId="{E70CF341-213C-45E2-B6F4-F56D7235585D}" srcOrd="0" destOrd="0" parTransId="{9DE774AB-4056-43A4-9EFE-FAB72925A800}" sibTransId="{DFB6690B-B53B-4A90-B1AD-56B5D7A708AF}"/>
    <dgm:cxn modelId="{65D01488-AC75-2A4E-BCE0-11A70EAF3628}" type="presOf" srcId="{7C97DFB8-B80B-41B5-AF81-575FD8FC49CA}" destId="{B9CC7FFD-840C-4BE9-B5D6-DEEF2FD038D5}" srcOrd="0" destOrd="0" presId="urn:microsoft.com/office/officeart/2011/layout/HexagonRadial"/>
    <dgm:cxn modelId="{E90FB0D4-FBF8-CB49-87BD-1B44A7A617E4}" type="presOf" srcId="{771643A1-63DA-4142-8923-40026427D0CF}" destId="{2FE5B104-2B7B-4D14-8219-8FD28FFE191D}" srcOrd="0" destOrd="0" presId="urn:microsoft.com/office/officeart/2011/layout/HexagonRadial"/>
    <dgm:cxn modelId="{4F9D24F4-E43E-194E-88D3-EBABA55B1B34}" type="presOf" srcId="{E70CF341-213C-45E2-B6F4-F56D7235585D}" destId="{DA9AE9A5-16C1-4732-AE43-57E82259CAD6}" srcOrd="0" destOrd="0" presId="urn:microsoft.com/office/officeart/2011/layout/HexagonRadial"/>
    <dgm:cxn modelId="{EB25F8B5-DC37-E849-8899-475698E8B12C}" type="presParOf" srcId="{09BBD57A-DDE4-43C6-B319-CFD5EF968321}" destId="{B9CC7FFD-840C-4BE9-B5D6-DEEF2FD038D5}" srcOrd="0" destOrd="0" presId="urn:microsoft.com/office/officeart/2011/layout/HexagonRadial"/>
    <dgm:cxn modelId="{1F783EC5-369B-9B4E-8509-118BDD254A76}" type="presParOf" srcId="{09BBD57A-DDE4-43C6-B319-CFD5EF968321}" destId="{1D291C1D-9FAC-4367-A2A8-523BB38489EE}" srcOrd="1" destOrd="0" presId="urn:microsoft.com/office/officeart/2011/layout/HexagonRadial"/>
    <dgm:cxn modelId="{5C8A2DDE-4CBA-6544-9DA6-857AE5A28360}" type="presParOf" srcId="{1D291C1D-9FAC-4367-A2A8-523BB38489EE}" destId="{A2DD35DC-B392-496D-9F39-3074B7748871}" srcOrd="0" destOrd="0" presId="urn:microsoft.com/office/officeart/2011/layout/HexagonRadial"/>
    <dgm:cxn modelId="{F3B53B49-5820-A345-868C-F49DF66EA5F0}" type="presParOf" srcId="{09BBD57A-DDE4-43C6-B319-CFD5EF968321}" destId="{DA9AE9A5-16C1-4732-AE43-57E82259CAD6}" srcOrd="2" destOrd="0" presId="urn:microsoft.com/office/officeart/2011/layout/HexagonRadial"/>
    <dgm:cxn modelId="{F5B9C9E9-3747-584E-A271-FEB26AA3DAA6}" type="presParOf" srcId="{09BBD57A-DDE4-43C6-B319-CFD5EF968321}" destId="{FD5B55E7-F4F9-42A5-ACAC-0316E46E96A6}" srcOrd="3" destOrd="0" presId="urn:microsoft.com/office/officeart/2011/layout/HexagonRadial"/>
    <dgm:cxn modelId="{183EA6FF-1FB3-CC4F-BC3B-99068620C65B}" type="presParOf" srcId="{FD5B55E7-F4F9-42A5-ACAC-0316E46E96A6}" destId="{FE8B9600-0C74-45B3-AC6B-B17FE36C9A3B}" srcOrd="0" destOrd="0" presId="urn:microsoft.com/office/officeart/2011/layout/HexagonRadial"/>
    <dgm:cxn modelId="{937F935A-675F-414A-BBEA-8014C4F87A3F}" type="presParOf" srcId="{09BBD57A-DDE4-43C6-B319-CFD5EF968321}" destId="{17C3A4C5-D5FB-40CD-9DD6-BDD19A132589}" srcOrd="4" destOrd="0" presId="urn:microsoft.com/office/officeart/2011/layout/HexagonRadial"/>
    <dgm:cxn modelId="{763B5EB3-F6C1-8F4D-A28C-A72D1394E1A3}" type="presParOf" srcId="{09BBD57A-DDE4-43C6-B319-CFD5EF968321}" destId="{98824542-7C8F-4326-AB40-7AB4E6D8F4B7}" srcOrd="5" destOrd="0" presId="urn:microsoft.com/office/officeart/2011/layout/HexagonRadial"/>
    <dgm:cxn modelId="{3F9D5711-3B21-DF47-A27E-DDEE75D964F0}" type="presParOf" srcId="{98824542-7C8F-4326-AB40-7AB4E6D8F4B7}" destId="{F1DBCED3-8FF8-485D-A62B-5775E02A8371}" srcOrd="0" destOrd="0" presId="urn:microsoft.com/office/officeart/2011/layout/HexagonRadial"/>
    <dgm:cxn modelId="{0E3E2E50-06B9-704B-A459-F1563AA7DE8E}" type="presParOf" srcId="{09BBD57A-DDE4-43C6-B319-CFD5EF968321}" destId="{A94A74A2-ED99-4B81-B8DC-710930F70AD2}" srcOrd="6" destOrd="0" presId="urn:microsoft.com/office/officeart/2011/layout/HexagonRadial"/>
    <dgm:cxn modelId="{1B2F3727-1356-C745-9B77-995A896CCE5B}" type="presParOf" srcId="{09BBD57A-DDE4-43C6-B319-CFD5EF968321}" destId="{495B1BA5-C221-4843-9076-E8D38E9F4CB9}" srcOrd="7" destOrd="0" presId="urn:microsoft.com/office/officeart/2011/layout/HexagonRadial"/>
    <dgm:cxn modelId="{E035CB92-16EF-6B45-9E33-151C277AB2BB}" type="presParOf" srcId="{495B1BA5-C221-4843-9076-E8D38E9F4CB9}" destId="{FA8E2C6E-0287-4CB8-8603-51BF0647B366}" srcOrd="0" destOrd="0" presId="urn:microsoft.com/office/officeart/2011/layout/HexagonRadial"/>
    <dgm:cxn modelId="{E5527013-0C8D-DC44-B024-D0A62A3A9B95}" type="presParOf" srcId="{09BBD57A-DDE4-43C6-B319-CFD5EF968321}" destId="{9BCC4A34-E516-4912-888A-C8F749A8CB49}" srcOrd="8" destOrd="0" presId="urn:microsoft.com/office/officeart/2011/layout/HexagonRadial"/>
    <dgm:cxn modelId="{8999BDA7-89BC-B747-BA8A-3C05909BC9BB}" type="presParOf" srcId="{09BBD57A-DDE4-43C6-B319-CFD5EF968321}" destId="{D05B79EA-7EF0-46D5-83A8-A9EC8D3AD26B}" srcOrd="9" destOrd="0" presId="urn:microsoft.com/office/officeart/2011/layout/HexagonRadial"/>
    <dgm:cxn modelId="{FDE960DE-7635-654C-AD11-9F510C61C933}" type="presParOf" srcId="{D05B79EA-7EF0-46D5-83A8-A9EC8D3AD26B}" destId="{89A32D7D-482B-4AB4-9B52-2F4A430856E4}" srcOrd="0" destOrd="0" presId="urn:microsoft.com/office/officeart/2011/layout/HexagonRadial"/>
    <dgm:cxn modelId="{72447415-B563-3440-82C6-ECA2A6A905CB}" type="presParOf" srcId="{09BBD57A-DDE4-43C6-B319-CFD5EF968321}" destId="{FEFB25CB-D77A-494E-9D48-D9661E0EFE91}" srcOrd="10" destOrd="0" presId="urn:microsoft.com/office/officeart/2011/layout/HexagonRadial"/>
    <dgm:cxn modelId="{B91B6EB7-09A5-BB42-8118-19D0AE53690A}" type="presParOf" srcId="{09BBD57A-DDE4-43C6-B319-CFD5EF968321}" destId="{5501C38B-090D-4119-A45C-E83BC679F387}" srcOrd="11" destOrd="0" presId="urn:microsoft.com/office/officeart/2011/layout/HexagonRadial"/>
    <dgm:cxn modelId="{BD72B752-1A19-AA4B-8086-A4C0DDAC7CC9}" type="presParOf" srcId="{5501C38B-090D-4119-A45C-E83BC679F387}" destId="{397DA7C7-99DE-4604-B04C-14B8093EC490}" srcOrd="0" destOrd="0" presId="urn:microsoft.com/office/officeart/2011/layout/HexagonRadial"/>
    <dgm:cxn modelId="{8BE55DDB-925B-8F43-9F66-9C619049B742}" type="presParOf" srcId="{09BBD57A-DDE4-43C6-B319-CFD5EF968321}" destId="{2FE5B104-2B7B-4D14-8219-8FD28FFE191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C7FFD-840C-4BE9-B5D6-DEEF2FD038D5}">
      <dsp:nvSpPr>
        <dsp:cNvPr id="0" name=""/>
        <dsp:cNvSpPr/>
      </dsp:nvSpPr>
      <dsp:spPr>
        <a:xfrm>
          <a:off x="2661344" y="1912488"/>
          <a:ext cx="2430856" cy="21027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1"/>
              </a:solidFill>
            </a:rPr>
            <a:t>Cancer Cells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3064171" y="2260950"/>
        <a:ext cx="1625202" cy="1405865"/>
      </dsp:txXfrm>
    </dsp:sp>
    <dsp:sp modelId="{FE8B9600-0C74-45B3-AC6B-B17FE36C9A3B}">
      <dsp:nvSpPr>
        <dsp:cNvPr id="0" name=""/>
        <dsp:cNvSpPr/>
      </dsp:nvSpPr>
      <dsp:spPr>
        <a:xfrm>
          <a:off x="4183528" y="906446"/>
          <a:ext cx="917154" cy="7902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AE9A5-16C1-4732-AE43-57E82259CAD6}">
      <dsp:nvSpPr>
        <dsp:cNvPr id="0" name=""/>
        <dsp:cNvSpPr/>
      </dsp:nvSpPr>
      <dsp:spPr>
        <a:xfrm>
          <a:off x="2885262" y="0"/>
          <a:ext cx="1992069" cy="17233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tx1"/>
              </a:solidFill>
            </a:rPr>
            <a:t>Self-sufficiency in growth signals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3215390" y="285600"/>
        <a:ext cx="1331813" cy="1152174"/>
      </dsp:txXfrm>
    </dsp:sp>
    <dsp:sp modelId="{F1DBCED3-8FF8-485D-A62B-5775E02A8371}">
      <dsp:nvSpPr>
        <dsp:cNvPr id="0" name=""/>
        <dsp:cNvSpPr/>
      </dsp:nvSpPr>
      <dsp:spPr>
        <a:xfrm>
          <a:off x="5253919" y="2383793"/>
          <a:ext cx="917154" cy="7902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3A4C5-D5FB-40CD-9DD6-BDD19A132589}">
      <dsp:nvSpPr>
        <dsp:cNvPr id="0" name=""/>
        <dsp:cNvSpPr/>
      </dsp:nvSpPr>
      <dsp:spPr>
        <a:xfrm>
          <a:off x="4712221" y="1059990"/>
          <a:ext cx="1992069" cy="17233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-303480"/>
            <a:satOff val="-3150"/>
            <a:lumOff val="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tx1"/>
              </a:solidFill>
            </a:rPr>
            <a:t>Resistance to anti-growth signals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5042349" y="1345590"/>
        <a:ext cx="1331813" cy="1152174"/>
      </dsp:txXfrm>
    </dsp:sp>
    <dsp:sp modelId="{FA8E2C6E-0287-4CB8-8603-51BF0647B366}">
      <dsp:nvSpPr>
        <dsp:cNvPr id="0" name=""/>
        <dsp:cNvSpPr/>
      </dsp:nvSpPr>
      <dsp:spPr>
        <a:xfrm>
          <a:off x="4510356" y="4051441"/>
          <a:ext cx="917154" cy="7902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A74A2-ED99-4B81-B8DC-710930F70AD2}">
      <dsp:nvSpPr>
        <dsp:cNvPr id="0" name=""/>
        <dsp:cNvSpPr/>
      </dsp:nvSpPr>
      <dsp:spPr>
        <a:xfrm>
          <a:off x="4712221" y="3143809"/>
          <a:ext cx="1992069" cy="17233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-606960"/>
            <a:satOff val="-6299"/>
            <a:lumOff val="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tx1"/>
              </a:solidFill>
            </a:rPr>
            <a:t>Evasion of apoptosis 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5042349" y="3429409"/>
        <a:ext cx="1331813" cy="1152174"/>
      </dsp:txXfrm>
    </dsp:sp>
    <dsp:sp modelId="{89A32D7D-482B-4AB4-9B52-2F4A430856E4}">
      <dsp:nvSpPr>
        <dsp:cNvPr id="0" name=""/>
        <dsp:cNvSpPr/>
      </dsp:nvSpPr>
      <dsp:spPr>
        <a:xfrm>
          <a:off x="2665868" y="4224549"/>
          <a:ext cx="917154" cy="7902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C4A34-E516-4912-888A-C8F749A8CB49}">
      <dsp:nvSpPr>
        <dsp:cNvPr id="0" name=""/>
        <dsp:cNvSpPr/>
      </dsp:nvSpPr>
      <dsp:spPr>
        <a:xfrm>
          <a:off x="2885262" y="4204985"/>
          <a:ext cx="1992069" cy="17233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-910439"/>
            <a:satOff val="-9449"/>
            <a:lumOff val="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tx1"/>
              </a:solidFill>
            </a:rPr>
            <a:t>Sustained </a:t>
          </a:r>
          <a:r>
            <a:rPr lang="en-GB" sz="1900" kern="1200" dirty="0" err="1" smtClean="0">
              <a:solidFill>
                <a:schemeClr val="tx1"/>
              </a:solidFill>
            </a:rPr>
            <a:t>angiogensis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3215390" y="4490585"/>
        <a:ext cx="1331813" cy="1152174"/>
      </dsp:txXfrm>
    </dsp:sp>
    <dsp:sp modelId="{397DA7C7-99DE-4604-B04C-14B8093EC490}">
      <dsp:nvSpPr>
        <dsp:cNvPr id="0" name=""/>
        <dsp:cNvSpPr/>
      </dsp:nvSpPr>
      <dsp:spPr>
        <a:xfrm>
          <a:off x="1577948" y="2747794"/>
          <a:ext cx="917154" cy="79025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B25CB-D77A-494E-9D48-D9661E0EFE91}">
      <dsp:nvSpPr>
        <dsp:cNvPr id="0" name=""/>
        <dsp:cNvSpPr/>
      </dsp:nvSpPr>
      <dsp:spPr>
        <a:xfrm>
          <a:off x="1049821" y="3144994"/>
          <a:ext cx="1992069" cy="17233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-1213919"/>
            <a:satOff val="-12598"/>
            <a:lumOff val="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tx1"/>
              </a:solidFill>
            </a:rPr>
            <a:t>Limitless reproductive potential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1379949" y="3430594"/>
        <a:ext cx="1331813" cy="1152174"/>
      </dsp:txXfrm>
    </dsp:sp>
    <dsp:sp modelId="{2FE5B104-2B7B-4D14-8219-8FD28FFE191D}">
      <dsp:nvSpPr>
        <dsp:cNvPr id="0" name=""/>
        <dsp:cNvSpPr/>
      </dsp:nvSpPr>
      <dsp:spPr>
        <a:xfrm>
          <a:off x="1049821" y="1057619"/>
          <a:ext cx="1992069" cy="17233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-1517399"/>
            <a:satOff val="-15748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tx1"/>
              </a:solidFill>
            </a:rPr>
            <a:t>Tissue invasion and </a:t>
          </a:r>
          <a:r>
            <a:rPr lang="en-GB" sz="1900" kern="1200" dirty="0" err="1" smtClean="0">
              <a:solidFill>
                <a:schemeClr val="tx1"/>
              </a:solidFill>
            </a:rPr>
            <a:t>metatasis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1379949" y="1343219"/>
        <a:ext cx="1331813" cy="1152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43ED-0852-4FF1-8441-E944D1DB0C3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0FE60-E7FA-4A67-9594-160002BB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39C63-6344-814A-9673-D2E28347E69B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1678-3FAF-784C-8B55-5FEB4E7F1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1678-3FAF-784C-8B55-5FEB4E7F1A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Loss of p53 allows </a:t>
            </a:r>
            <a:r>
              <a:rPr lang="en-US" dirty="0" err="1" smtClean="0"/>
              <a:t>RelA</a:t>
            </a:r>
            <a:r>
              <a:rPr lang="en-US" dirty="0" smtClean="0"/>
              <a:t> to interact with </a:t>
            </a:r>
            <a:r>
              <a:rPr lang="en-US" dirty="0" err="1" smtClean="0"/>
              <a:t>Mortalin</a:t>
            </a:r>
            <a:r>
              <a:rPr lang="en-US" dirty="0" smtClean="0"/>
              <a:t> and be imported into the mitochondria where it reduces binding of POLRMT to the genome resulting in a reduction in mitochondrial gene expression. This results in a reduction in oxidative phosphorylation and cellular ATP production. We propose that this contributes to the switch from ATP production through oxidative phosphorylation to glycolysis seen in cancer cells.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2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1678-3FAF-784C-8B55-5FEB4E7F1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1678-3FAF-784C-8B55-5FEB4E7F1A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4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BF5B8-384B-EA49-A221-26C7B0DF7A44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0100"/>
            <a:ext cx="4265612" cy="319881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6576"/>
            <a:ext cx="5029200" cy="3852863"/>
          </a:xfrm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The NF</a:t>
            </a:r>
            <a:r>
              <a:rPr lang="en-US" sz="1200" dirty="0" smtClean="0">
                <a:sym typeface="Symbol" pitchFamily="18" charset="2"/>
              </a:rPr>
              <a:t></a:t>
            </a:r>
            <a:r>
              <a:rPr lang="en-US" sz="1200" dirty="0" smtClean="0"/>
              <a:t>B subunits </a:t>
            </a:r>
            <a:r>
              <a:rPr lang="en-US" sz="1200" dirty="0" err="1" smtClean="0"/>
              <a:t>RelA</a:t>
            </a:r>
            <a:r>
              <a:rPr lang="en-US" sz="1200" dirty="0" smtClean="0"/>
              <a:t> and p50 have been identified in mitochondria </a:t>
            </a:r>
            <a:r>
              <a:rPr lang="en-US" sz="1200" baseline="30000" dirty="0" smtClean="0"/>
              <a:t>1-4</a:t>
            </a:r>
            <a:endParaRPr lang="en-US" sz="12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err="1" smtClean="0"/>
              <a:t>RelA</a:t>
            </a:r>
            <a:r>
              <a:rPr lang="en-US" sz="1200" dirty="0" smtClean="0"/>
              <a:t> and p50 bind to mitochondrial DNA </a:t>
            </a:r>
            <a:r>
              <a:rPr lang="en-US" sz="1200" i="1" dirty="0" smtClean="0"/>
              <a:t>in vitro</a:t>
            </a:r>
            <a:r>
              <a:rPr lang="en-US" sz="1200" dirty="0" smtClean="0"/>
              <a:t> </a:t>
            </a:r>
            <a:r>
              <a:rPr lang="en-US" sz="1200" baseline="30000" dirty="0" smtClean="0"/>
              <a:t>2,3</a:t>
            </a:r>
            <a:endParaRPr lang="en-US" sz="8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Expression of the I</a:t>
            </a:r>
            <a:r>
              <a:rPr lang="en-US" sz="1200" dirty="0" smtClean="0">
                <a:sym typeface="Symbol" pitchFamily="18" charset="2"/>
              </a:rPr>
              <a:t></a:t>
            </a:r>
            <a:r>
              <a:rPr lang="en-US" sz="1200" dirty="0" smtClean="0"/>
              <a:t>B super repressor prevents the NF</a:t>
            </a:r>
            <a:r>
              <a:rPr lang="en-US" sz="1200" dirty="0" smtClean="0">
                <a:sym typeface="Symbol" pitchFamily="18" charset="2"/>
              </a:rPr>
              <a:t></a:t>
            </a:r>
            <a:r>
              <a:rPr lang="en-US" sz="1200" dirty="0" smtClean="0"/>
              <a:t>B mediated decrease of mitochondrial genes following TNFα and TRAIL treatments </a:t>
            </a:r>
            <a:r>
              <a:rPr lang="en-US" sz="1200" baseline="30000" dirty="0" smtClean="0"/>
              <a:t>2,3</a:t>
            </a:r>
            <a:endParaRPr lang="en-US" sz="12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However, it remains unclear if these are direct effects mediated through NF-</a:t>
            </a:r>
            <a:r>
              <a:rPr lang="en-US" sz="1200" dirty="0" smtClean="0">
                <a:sym typeface="Symbol" pitchFamily="18" charset="2"/>
              </a:rPr>
              <a:t></a:t>
            </a:r>
            <a:r>
              <a:rPr lang="en-US" sz="1200" dirty="0" smtClean="0"/>
              <a:t>B binding to the mitochondrial genome.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Moreover, the mechanism and consequences of NF-</a:t>
            </a:r>
            <a:r>
              <a:rPr lang="en-US" sz="1200" dirty="0" smtClean="0">
                <a:sym typeface="Symbol" pitchFamily="18" charset="2"/>
              </a:rPr>
              <a:t></a:t>
            </a:r>
            <a:r>
              <a:rPr lang="en-US" sz="1200" dirty="0" smtClean="0"/>
              <a:t>B mitochondrial localization on oxidative phosphorylation and ATP production, together with how these might contribute to the switch to glycolysis observed in cancer cells, have not been clearly defined.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9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err="1" smtClean="0"/>
              <a:t>RelA</a:t>
            </a:r>
            <a:r>
              <a:rPr lang="en-US" sz="1200" dirty="0" smtClean="0"/>
              <a:t> regulates oxygen consumption in U-2 OS cells.  Increasing time in culture results in a switch in </a:t>
            </a:r>
            <a:r>
              <a:rPr lang="en-US" sz="1200" dirty="0" err="1" smtClean="0"/>
              <a:t>RelA</a:t>
            </a:r>
            <a:r>
              <a:rPr lang="en-US" sz="1200" dirty="0" smtClean="0"/>
              <a:t> regulation of oxygen consumption that is inhibited by </a:t>
            </a:r>
            <a:r>
              <a:rPr lang="en-US" sz="1200" dirty="0" err="1" smtClean="0"/>
              <a:t>oligomycin</a:t>
            </a:r>
            <a:r>
              <a:rPr lang="en-US" sz="1200" dirty="0" smtClean="0"/>
              <a:t>, an inhibitor of mitochondrial ATP synthase.</a:t>
            </a:r>
          </a:p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RelA</a:t>
            </a:r>
            <a:r>
              <a:rPr lang="en-US" sz="1200" dirty="0" smtClean="0"/>
              <a:t> regulation of oxygen consumption results in altered ATP production in U-2 OS cells that is independent of changes in glucose consumption. U-2 OS cells generate the majority of their ATP through glycolysis, however in the absence of </a:t>
            </a:r>
            <a:r>
              <a:rPr lang="en-US" sz="1200" dirty="0" err="1" smtClean="0"/>
              <a:t>RelA</a:t>
            </a:r>
            <a:r>
              <a:rPr lang="en-US" sz="1200" dirty="0" smtClean="0"/>
              <a:t> there is and increase in ATP produced through oxidative phosphorylation</a:t>
            </a:r>
          </a:p>
          <a:p>
            <a:pPr algn="ctr"/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507F-C958-FB4B-91CA-AEE069279C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0881-1EDA-734C-89AE-D1FF4BAD4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0881-1EDA-734C-89AE-D1FF4BAD47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0DA4476-A910-2D42-A323-6B5475C911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9B27EC-ABEC-9546-B564-D620E9574E03}" type="datetimeFigureOut">
              <a:rPr lang="en-US" smtClean="0"/>
              <a:t>11/2/2015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6.png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5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35466"/>
            <a:ext cx="8246533" cy="3132667"/>
          </a:xfrm>
        </p:spPr>
        <p:txBody>
          <a:bodyPr>
            <a:normAutofit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53-dependent Regulation </a:t>
            </a:r>
            <a:br>
              <a:rPr lang="en-US" sz="4400" dirty="0" smtClean="0"/>
            </a:br>
            <a:r>
              <a:rPr lang="en-US" sz="4400" dirty="0" smtClean="0"/>
              <a:t>of Mitochondrial </a:t>
            </a:r>
            <a:r>
              <a:rPr lang="en-US" sz="4400" dirty="0"/>
              <a:t>E</a:t>
            </a:r>
            <a:r>
              <a:rPr lang="en-US" sz="4400" dirty="0" smtClean="0"/>
              <a:t>nergy </a:t>
            </a:r>
            <a:r>
              <a:rPr lang="en-US" sz="4400" dirty="0"/>
              <a:t>P</a:t>
            </a:r>
            <a:r>
              <a:rPr lang="en-US" sz="4400" dirty="0" smtClean="0"/>
              <a:t>roduction </a:t>
            </a:r>
            <a:br>
              <a:rPr lang="en-US" sz="4400" dirty="0" smtClean="0"/>
            </a:br>
            <a:r>
              <a:rPr lang="en-US" sz="4400" dirty="0" smtClean="0"/>
              <a:t>by </a:t>
            </a:r>
            <a:r>
              <a:rPr lang="en-US" sz="4400" dirty="0"/>
              <a:t>the </a:t>
            </a:r>
            <a:r>
              <a:rPr lang="en-US" sz="4400" dirty="0" err="1"/>
              <a:t>RelA</a:t>
            </a:r>
            <a:r>
              <a:rPr lang="en-US" sz="4400" dirty="0"/>
              <a:t> NF-</a:t>
            </a:r>
            <a:r>
              <a:rPr lang="en-US" sz="4400" dirty="0" err="1"/>
              <a:t>κB</a:t>
            </a:r>
            <a:r>
              <a:rPr lang="en-US" sz="4400" dirty="0"/>
              <a:t> </a:t>
            </a:r>
            <a:r>
              <a:rPr lang="en-US" sz="4400" dirty="0" smtClean="0"/>
              <a:t>Subunit</a:t>
            </a:r>
            <a:r>
              <a:rPr lang="en-US" sz="44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99" y="3993253"/>
            <a:ext cx="6498159" cy="91664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Ini-Isabée</a:t>
            </a:r>
            <a:r>
              <a:rPr lang="en-US" sz="3200" dirty="0" smtClean="0">
                <a:solidFill>
                  <a:schemeClr val="tx1"/>
                </a:solidFill>
              </a:rPr>
              <a:t> Witzel</a:t>
            </a:r>
            <a:r>
              <a:rPr lang="en-US" sz="3000" baseline="30000" dirty="0" smtClean="0">
                <a:solidFill>
                  <a:schemeClr val="tx1"/>
                </a:solidFill>
              </a:rPr>
              <a:t>1,2</a:t>
            </a:r>
            <a:r>
              <a:rPr lang="en-US" sz="3200" dirty="0" smtClean="0">
                <a:solidFill>
                  <a:schemeClr val="tx1"/>
                </a:solidFill>
              </a:rPr>
              <a:t>, Renée Johnson</a:t>
            </a:r>
            <a:r>
              <a:rPr lang="en-US" sz="3200" baseline="30000" dirty="0" smtClean="0">
                <a:solidFill>
                  <a:schemeClr val="tx1"/>
                </a:solidFill>
              </a:rPr>
              <a:t>1,3</a:t>
            </a:r>
            <a:r>
              <a:rPr lang="en-US" sz="3200" dirty="0" smtClean="0">
                <a:solidFill>
                  <a:schemeClr val="tx1"/>
                </a:solidFill>
              </a:rPr>
              <a:t> and Neil Perkins</a:t>
            </a:r>
            <a:r>
              <a:rPr lang="en-US" sz="3200" baseline="30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999" y="5612943"/>
            <a:ext cx="8669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Institute for Cellular &amp;Molecular Biosciences, Newcastle University, UK.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New York University Abu Dhabi, </a:t>
            </a:r>
            <a:r>
              <a:rPr lang="en-US" dirty="0" err="1" smtClean="0"/>
              <a:t>Saadiyat</a:t>
            </a:r>
            <a:r>
              <a:rPr lang="en-US" dirty="0" smtClean="0"/>
              <a:t> Campus, Abu Dhabi, UAE.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Victor Chang Cardiac Research Institute, Sydney, Australia. </a:t>
            </a:r>
          </a:p>
        </p:txBody>
      </p:sp>
    </p:spTree>
    <p:extLst>
      <p:ext uri="{BB962C8B-B14F-4D97-AF65-F5344CB8AC3E}">
        <p14:creationId xmlns:p14="http://schemas.microsoft.com/office/powerpoint/2010/main" val="30833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707" y="961722"/>
            <a:ext cx="722921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400" dirty="0" smtClean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Loss of p53: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Results in reduced oxygen consumption and increased glycolysis</a:t>
            </a:r>
            <a:r>
              <a:rPr lang="en-US" sz="2400" baseline="30000" dirty="0" smtClean="0"/>
              <a:t>1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Reduced SCO2 and TIGAR and increased PGM and GLUT3</a:t>
            </a:r>
            <a:r>
              <a:rPr lang="en-US" sz="2400" baseline="30000" dirty="0" smtClean="0"/>
              <a:t>1,2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Enhances activation of NF-κB</a:t>
            </a:r>
            <a:r>
              <a:rPr lang="en-US" sz="2400" baseline="30000" dirty="0" smtClean="0"/>
              <a:t>2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Increased 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 in the absence of p53 via up-regulation of GLUT3 is </a:t>
            </a:r>
            <a:r>
              <a:rPr lang="en-US" sz="2400" dirty="0" err="1" smtClean="0"/>
              <a:t>RelA</a:t>
            </a:r>
            <a:r>
              <a:rPr lang="en-US" sz="2400" dirty="0" smtClean="0"/>
              <a:t> dependent</a:t>
            </a:r>
            <a:r>
              <a:rPr lang="en-US" sz="2400" baseline="30000" dirty="0" smtClean="0"/>
              <a:t>2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5930" y="5972324"/>
            <a:ext cx="784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 S. </a:t>
            </a:r>
            <a:r>
              <a:rPr lang="en-US" sz="1200" dirty="0" err="1" smtClean="0"/>
              <a:t>Matoba</a:t>
            </a:r>
            <a:r>
              <a:rPr lang="en-US" sz="1200" dirty="0" smtClean="0"/>
              <a:t> </a:t>
            </a:r>
            <a:r>
              <a:rPr lang="en-US" sz="1200" i="1" dirty="0" smtClean="0"/>
              <a:t>et al., Science</a:t>
            </a:r>
            <a:r>
              <a:rPr lang="en-US" sz="1200" dirty="0" smtClean="0"/>
              <a:t> </a:t>
            </a:r>
            <a:r>
              <a:rPr lang="en-US" sz="1200" b="1" dirty="0" smtClean="0"/>
              <a:t>312,</a:t>
            </a:r>
            <a:r>
              <a:rPr lang="en-US" sz="1200" dirty="0" smtClean="0"/>
              <a:t> 1650 (Jun 16,2006).</a:t>
            </a:r>
            <a:endParaRPr lang="en-US" sz="1200" i="1" dirty="0" smtClean="0"/>
          </a:p>
          <a:p>
            <a:r>
              <a:rPr lang="en-US" sz="1200" dirty="0" smtClean="0"/>
              <a:t>2. K. </a:t>
            </a:r>
            <a:r>
              <a:rPr lang="en-US" sz="1200" dirty="0" err="1" smtClean="0"/>
              <a:t>Kawauchi</a:t>
            </a:r>
            <a:r>
              <a:rPr lang="en-US" sz="1200" dirty="0" smtClean="0"/>
              <a:t>, K. Araki, K. </a:t>
            </a:r>
            <a:r>
              <a:rPr lang="en-US" sz="1200" dirty="0" err="1" smtClean="0"/>
              <a:t>Tobiume</a:t>
            </a:r>
            <a:r>
              <a:rPr lang="en-US" sz="1200" dirty="0" smtClean="0"/>
              <a:t>, N. Tanaka, </a:t>
            </a:r>
            <a:r>
              <a:rPr lang="en-US" sz="1200" i="1" dirty="0" smtClean="0"/>
              <a:t>Nat Cell </a:t>
            </a:r>
            <a:r>
              <a:rPr lang="en-US" sz="1200" i="1" dirty="0" err="1" smtClean="0"/>
              <a:t>Biol</a:t>
            </a:r>
            <a:r>
              <a:rPr lang="en-US" sz="1200" dirty="0" smtClean="0"/>
              <a:t> </a:t>
            </a:r>
            <a:r>
              <a:rPr lang="en-US" sz="1200" b="1" dirty="0" smtClean="0"/>
              <a:t>10,</a:t>
            </a:r>
            <a:r>
              <a:rPr lang="en-US" sz="1200" dirty="0" smtClean="0"/>
              <a:t> 611 (May, 2008)</a:t>
            </a:r>
            <a:endParaRPr lang="en-US" sz="12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326"/>
            <a:ext cx="8004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</a:t>
            </a:r>
            <a:r>
              <a:rPr lang="en-US" sz="3200" dirty="0" smtClean="0"/>
              <a:t>53, </a:t>
            </a:r>
            <a:r>
              <a:rPr lang="en-US" sz="3200" dirty="0" err="1" smtClean="0"/>
              <a:t>RelA</a:t>
            </a:r>
            <a:r>
              <a:rPr lang="en-US" sz="3200" dirty="0" smtClean="0"/>
              <a:t> and Energy Production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32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262"/>
          <p:cNvGrpSpPr/>
          <p:nvPr/>
        </p:nvGrpSpPr>
        <p:grpSpPr>
          <a:xfrm>
            <a:off x="1137086" y="1117641"/>
            <a:ext cx="2753511" cy="2728099"/>
            <a:chOff x="881063" y="2990850"/>
            <a:chExt cx="2753511" cy="2728099"/>
          </a:xfrm>
        </p:grpSpPr>
        <p:sp>
          <p:nvSpPr>
            <p:cNvPr id="142" name="Isosceles Triangle 141"/>
            <p:cNvSpPr/>
            <p:nvPr/>
          </p:nvSpPr>
          <p:spPr>
            <a:xfrm rot="16200000">
              <a:off x="1375569" y="2802731"/>
              <a:ext cx="152400" cy="107473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48" name="Object 2"/>
            <p:cNvGraphicFramePr>
              <a:graphicFrameLocks/>
            </p:cNvGraphicFramePr>
            <p:nvPr/>
          </p:nvGraphicFramePr>
          <p:xfrm>
            <a:off x="914400" y="3468688"/>
            <a:ext cx="10795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" name="Image" r:id="rId4" imgW="853225" imgH="133920" progId="">
                    <p:embed/>
                  </p:oleObj>
                </mc:Choice>
                <mc:Fallback>
                  <p:oleObj name="Image" r:id="rId4" imgW="853225" imgH="1339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468688"/>
                          <a:ext cx="1079500" cy="36036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3"/>
            <p:cNvGraphicFramePr>
              <a:graphicFrameLocks/>
            </p:cNvGraphicFramePr>
            <p:nvPr/>
          </p:nvGraphicFramePr>
          <p:xfrm>
            <a:off x="914400" y="4279900"/>
            <a:ext cx="10795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Image" r:id="rId6" imgW="840965" imgH="274321" progId="">
                    <p:embed/>
                  </p:oleObj>
                </mc:Choice>
                <mc:Fallback>
                  <p:oleObj name="Image" r:id="rId6" imgW="840965" imgH="27432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279900"/>
                          <a:ext cx="1079500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4"/>
            <p:cNvGraphicFramePr>
              <a:graphicFrameLocks/>
            </p:cNvGraphicFramePr>
            <p:nvPr/>
          </p:nvGraphicFramePr>
          <p:xfrm>
            <a:off x="914400" y="3873500"/>
            <a:ext cx="10795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Image" r:id="rId8" imgW="877677" imgH="204113" progId="">
                    <p:embed/>
                  </p:oleObj>
                </mc:Choice>
                <mc:Fallback>
                  <p:oleObj name="Image" r:id="rId8" imgW="877677" imgH="20411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873500"/>
                          <a:ext cx="1079500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" name="Object 5"/>
            <p:cNvGraphicFramePr>
              <a:graphicFrameLocks/>
            </p:cNvGraphicFramePr>
            <p:nvPr/>
          </p:nvGraphicFramePr>
          <p:xfrm>
            <a:off x="914400" y="4692650"/>
            <a:ext cx="10795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Image" r:id="rId10" imgW="822962" imgH="249831" progId="">
                    <p:embed/>
                  </p:oleObj>
                </mc:Choice>
                <mc:Fallback>
                  <p:oleObj name="Image" r:id="rId10" imgW="822962" imgH="24983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692650"/>
                          <a:ext cx="1079500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6"/>
            <p:cNvGraphicFramePr>
              <a:graphicFrameLocks/>
            </p:cNvGraphicFramePr>
            <p:nvPr/>
          </p:nvGraphicFramePr>
          <p:xfrm>
            <a:off x="914400" y="5108575"/>
            <a:ext cx="10795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Image" r:id="rId12" imgW="859319" imgH="274321" progId="">
                    <p:embed/>
                  </p:oleObj>
                </mc:Choice>
                <mc:Fallback>
                  <p:oleObj name="Image" r:id="rId12" imgW="859319" imgH="27432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108575"/>
                          <a:ext cx="1079500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TextBox 79"/>
            <p:cNvSpPr txBox="1">
              <a:spLocks noChangeArrowheads="1"/>
            </p:cNvSpPr>
            <p:nvPr/>
          </p:nvSpPr>
          <p:spPr bwMode="auto">
            <a:xfrm>
              <a:off x="881063" y="2990850"/>
              <a:ext cx="13692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>
                  <a:latin typeface="Helvetica CE" pitchFamily="1" charset="0"/>
                  <a:ea typeface="Helvetica CE" pitchFamily="1" charset="0"/>
                  <a:cs typeface="Helvetica CE" pitchFamily="1" charset="0"/>
                </a:rPr>
                <a:t>Passage Number</a:t>
              </a:r>
            </a:p>
          </p:txBody>
        </p:sp>
        <p:sp>
          <p:nvSpPr>
            <p:cNvPr id="158" name="TextBox 79"/>
            <p:cNvSpPr txBox="1">
              <a:spLocks noChangeArrowheads="1"/>
            </p:cNvSpPr>
            <p:nvPr/>
          </p:nvSpPr>
          <p:spPr bwMode="auto">
            <a:xfrm>
              <a:off x="1020763" y="5441950"/>
              <a:ext cx="10470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>
                  <a:latin typeface="Helvetica CE" pitchFamily="1" charset="0"/>
                  <a:ea typeface="Helvetica CE" pitchFamily="1" charset="0"/>
                  <a:cs typeface="Helvetica CE" pitchFamily="1" charset="0"/>
                </a:rPr>
                <a:t>U-2 OS cells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1944688" y="3525838"/>
              <a:ext cx="16898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latin typeface="Helvetica" charset="0"/>
                  <a:ea typeface="Helvetica" charset="0"/>
                  <a:cs typeface="Helvetica" charset="0"/>
                </a:rPr>
                <a:t>Phospho-RelA Thr505</a:t>
              </a:r>
            </a:p>
          </p:txBody>
        </p:sp>
        <p:sp>
          <p:nvSpPr>
            <p:cNvPr id="160" name="Text Box 29"/>
            <p:cNvSpPr txBox="1">
              <a:spLocks noChangeArrowheads="1"/>
            </p:cNvSpPr>
            <p:nvPr/>
          </p:nvSpPr>
          <p:spPr bwMode="auto">
            <a:xfrm>
              <a:off x="1944688" y="4325938"/>
              <a:ext cx="15472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latin typeface="Helvetica" charset="0"/>
                  <a:ea typeface="Helvetica" charset="0"/>
                  <a:cs typeface="Helvetica" charset="0"/>
                </a:rPr>
                <a:t>Phospho-p53 Ser15</a:t>
              </a:r>
            </a:p>
          </p:txBody>
        </p:sp>
        <p:sp>
          <p:nvSpPr>
            <p:cNvPr id="161" name="Text Box 33"/>
            <p:cNvSpPr txBox="1">
              <a:spLocks noChangeArrowheads="1"/>
            </p:cNvSpPr>
            <p:nvPr/>
          </p:nvSpPr>
          <p:spPr bwMode="auto">
            <a:xfrm>
              <a:off x="1944688" y="3913188"/>
              <a:ext cx="5164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latin typeface="Helvetica" charset="0"/>
                  <a:ea typeface="Helvetica" charset="0"/>
                  <a:cs typeface="Helvetica" charset="0"/>
                </a:rPr>
                <a:t>RelA</a:t>
              </a: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1944688" y="4719638"/>
              <a:ext cx="4395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latin typeface="Helvetica" charset="0"/>
                  <a:ea typeface="Helvetica" charset="0"/>
                  <a:cs typeface="Helvetica" charset="0"/>
                </a:rPr>
                <a:t>p53</a:t>
              </a:r>
            </a:p>
          </p:txBody>
        </p:sp>
        <p:sp>
          <p:nvSpPr>
            <p:cNvPr id="163" name="Text Box 65"/>
            <p:cNvSpPr txBox="1">
              <a:spLocks noChangeArrowheads="1"/>
            </p:cNvSpPr>
            <p:nvPr/>
          </p:nvSpPr>
          <p:spPr bwMode="auto">
            <a:xfrm>
              <a:off x="1944688" y="5167313"/>
              <a:ext cx="5261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latin typeface="Helvetica" charset="0"/>
                  <a:ea typeface="Helvetica" charset="0"/>
                  <a:cs typeface="Helvetica" charset="0"/>
                </a:rPr>
                <a:t>Actin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08968" y="1179554"/>
            <a:ext cx="4643651" cy="2633662"/>
            <a:chOff x="4510725" y="1179554"/>
            <a:chExt cx="4643651" cy="2633662"/>
          </a:xfrm>
        </p:grpSpPr>
        <p:grpSp>
          <p:nvGrpSpPr>
            <p:cNvPr id="165" name="Group 2266"/>
            <p:cNvGrpSpPr>
              <a:grpSpLocks/>
            </p:cNvGrpSpPr>
            <p:nvPr/>
          </p:nvGrpSpPr>
          <p:grpSpPr bwMode="auto">
            <a:xfrm>
              <a:off x="4510725" y="1179554"/>
              <a:ext cx="2452688" cy="2633662"/>
              <a:chOff x="3601888" y="3422423"/>
              <a:chExt cx="2453903" cy="2632979"/>
            </a:xfrm>
          </p:grpSpPr>
          <p:sp>
            <p:nvSpPr>
              <p:cNvPr id="166" name="Rectangle 97"/>
              <p:cNvSpPr>
                <a:spLocks noChangeArrowheads="1"/>
              </p:cNvSpPr>
              <p:nvPr/>
            </p:nvSpPr>
            <p:spPr bwMode="auto">
              <a:xfrm>
                <a:off x="4734337" y="4427049"/>
                <a:ext cx="317657" cy="1150640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Helvetica CE" charset="-18"/>
                  <a:cs typeface="Helvetica"/>
                </a:endParaRPr>
              </a:p>
            </p:txBody>
          </p:sp>
          <p:sp>
            <p:nvSpPr>
              <p:cNvPr id="167" name="Rectangle 100"/>
              <p:cNvSpPr>
                <a:spLocks noChangeArrowheads="1"/>
              </p:cNvSpPr>
              <p:nvPr/>
            </p:nvSpPr>
            <p:spPr bwMode="auto">
              <a:xfrm>
                <a:off x="5117577" y="5203827"/>
                <a:ext cx="315913" cy="3810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68" name="Line 103"/>
              <p:cNvSpPr>
                <a:spLocks noChangeShapeType="1"/>
              </p:cNvSpPr>
              <p:nvPr/>
            </p:nvSpPr>
            <p:spPr bwMode="auto">
              <a:xfrm flipV="1">
                <a:off x="4890564" y="4032250"/>
                <a:ext cx="1588" cy="395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Line 104"/>
              <p:cNvSpPr>
                <a:spLocks noChangeShapeType="1"/>
              </p:cNvSpPr>
              <p:nvPr/>
            </p:nvSpPr>
            <p:spPr bwMode="auto">
              <a:xfrm>
                <a:off x="4869927" y="4032250"/>
                <a:ext cx="47625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Line 109"/>
              <p:cNvSpPr>
                <a:spLocks noChangeShapeType="1"/>
              </p:cNvSpPr>
              <p:nvPr/>
            </p:nvSpPr>
            <p:spPr bwMode="auto">
              <a:xfrm flipV="1">
                <a:off x="5273152" y="4852988"/>
                <a:ext cx="1588" cy="3508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Line 110"/>
              <p:cNvSpPr>
                <a:spLocks noChangeShapeType="1"/>
              </p:cNvSpPr>
              <p:nvPr/>
            </p:nvSpPr>
            <p:spPr bwMode="auto">
              <a:xfrm>
                <a:off x="5250927" y="4852988"/>
                <a:ext cx="4921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Line 115"/>
              <p:cNvSpPr>
                <a:spLocks noChangeShapeType="1"/>
              </p:cNvSpPr>
              <p:nvPr/>
            </p:nvSpPr>
            <p:spPr bwMode="auto">
              <a:xfrm flipH="1">
                <a:off x="4660377" y="3792537"/>
                <a:ext cx="14288" cy="17859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Line 116"/>
              <p:cNvSpPr>
                <a:spLocks noChangeShapeType="1"/>
              </p:cNvSpPr>
              <p:nvPr/>
            </p:nvSpPr>
            <p:spPr bwMode="auto">
              <a:xfrm>
                <a:off x="4623864" y="5578477"/>
                <a:ext cx="3492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Line 117"/>
              <p:cNvSpPr>
                <a:spLocks noChangeShapeType="1"/>
              </p:cNvSpPr>
              <p:nvPr/>
            </p:nvSpPr>
            <p:spPr bwMode="auto">
              <a:xfrm>
                <a:off x="4623864" y="5130802"/>
                <a:ext cx="3492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Line 118"/>
              <p:cNvSpPr>
                <a:spLocks noChangeShapeType="1"/>
              </p:cNvSpPr>
              <p:nvPr/>
            </p:nvSpPr>
            <p:spPr bwMode="auto">
              <a:xfrm>
                <a:off x="4623864" y="4689476"/>
                <a:ext cx="3492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Line 119"/>
              <p:cNvSpPr>
                <a:spLocks noChangeShapeType="1"/>
              </p:cNvSpPr>
              <p:nvPr/>
            </p:nvSpPr>
            <p:spPr bwMode="auto">
              <a:xfrm>
                <a:off x="4623864" y="4241800"/>
                <a:ext cx="3492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Line 120"/>
              <p:cNvSpPr>
                <a:spLocks noChangeShapeType="1"/>
              </p:cNvSpPr>
              <p:nvPr/>
            </p:nvSpPr>
            <p:spPr bwMode="auto">
              <a:xfrm>
                <a:off x="4631802" y="3794124"/>
                <a:ext cx="3492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Line 122"/>
              <p:cNvSpPr>
                <a:spLocks noChangeShapeType="1"/>
              </p:cNvSpPr>
              <p:nvPr/>
            </p:nvSpPr>
            <p:spPr bwMode="auto">
              <a:xfrm>
                <a:off x="4658789" y="5578477"/>
                <a:ext cx="828000" cy="11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Line 123"/>
              <p:cNvSpPr>
                <a:spLocks noChangeShapeType="1"/>
              </p:cNvSpPr>
              <p:nvPr/>
            </p:nvSpPr>
            <p:spPr bwMode="auto">
              <a:xfrm flipV="1">
                <a:off x="4658789" y="5578477"/>
                <a:ext cx="1588" cy="365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Line 125"/>
              <p:cNvSpPr>
                <a:spLocks noChangeShapeType="1"/>
              </p:cNvSpPr>
              <p:nvPr/>
            </p:nvSpPr>
            <p:spPr bwMode="auto">
              <a:xfrm flipV="1">
                <a:off x="5489053" y="5584827"/>
                <a:ext cx="1588" cy="365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Rectangle 127"/>
              <p:cNvSpPr>
                <a:spLocks noChangeArrowheads="1"/>
              </p:cNvSpPr>
              <p:nvPr/>
            </p:nvSpPr>
            <p:spPr bwMode="auto">
              <a:xfrm>
                <a:off x="4492101" y="5484815"/>
                <a:ext cx="69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1" name="Rectangle 128"/>
              <p:cNvSpPr>
                <a:spLocks noChangeArrowheads="1"/>
              </p:cNvSpPr>
              <p:nvPr/>
            </p:nvSpPr>
            <p:spPr bwMode="auto">
              <a:xfrm>
                <a:off x="4492101" y="5037139"/>
                <a:ext cx="69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2" name="Rectangle 129"/>
              <p:cNvSpPr>
                <a:spLocks noChangeArrowheads="1"/>
              </p:cNvSpPr>
              <p:nvPr/>
            </p:nvSpPr>
            <p:spPr bwMode="auto">
              <a:xfrm>
                <a:off x="4492101" y="4597401"/>
                <a:ext cx="69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3" name="Rectangle 130"/>
              <p:cNvSpPr>
                <a:spLocks noChangeArrowheads="1"/>
              </p:cNvSpPr>
              <p:nvPr/>
            </p:nvSpPr>
            <p:spPr bwMode="auto">
              <a:xfrm>
                <a:off x="4492101" y="4148137"/>
                <a:ext cx="69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3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4" name="Rectangle 131"/>
              <p:cNvSpPr>
                <a:spLocks noChangeArrowheads="1"/>
              </p:cNvSpPr>
              <p:nvPr/>
            </p:nvSpPr>
            <p:spPr bwMode="auto">
              <a:xfrm>
                <a:off x="4492101" y="3708399"/>
                <a:ext cx="69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4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5" name="Rectangle 134"/>
              <p:cNvSpPr>
                <a:spLocks noChangeArrowheads="1"/>
              </p:cNvSpPr>
              <p:nvPr/>
            </p:nvSpPr>
            <p:spPr bwMode="auto">
              <a:xfrm>
                <a:off x="3601888" y="4452938"/>
                <a:ext cx="76125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Relative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enrichment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(ChIP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assay)</a:t>
                </a:r>
              </a:p>
            </p:txBody>
          </p:sp>
          <p:sp>
            <p:nvSpPr>
              <p:cNvPr id="226" name="Rectangle 135"/>
              <p:cNvSpPr>
                <a:spLocks noChangeArrowheads="1"/>
              </p:cNvSpPr>
              <p:nvPr/>
            </p:nvSpPr>
            <p:spPr bwMode="auto">
              <a:xfrm>
                <a:off x="3811063" y="5624515"/>
                <a:ext cx="224472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Treatment: Control IPTG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7" name="Text Box 136"/>
              <p:cNvSpPr txBox="1">
                <a:spLocks noChangeArrowheads="1"/>
              </p:cNvSpPr>
              <p:nvPr/>
            </p:nvSpPr>
            <p:spPr bwMode="auto">
              <a:xfrm>
                <a:off x="5157265" y="4619625"/>
                <a:ext cx="2428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</a:rPr>
                  <a:t>*</a:t>
                </a:r>
              </a:p>
            </p:txBody>
          </p:sp>
          <p:sp>
            <p:nvSpPr>
              <p:cNvPr id="228" name="Rectangle 167"/>
              <p:cNvSpPr>
                <a:spLocks noChangeArrowheads="1"/>
              </p:cNvSpPr>
              <p:nvPr/>
            </p:nvSpPr>
            <p:spPr bwMode="auto">
              <a:xfrm>
                <a:off x="4734989" y="3422423"/>
                <a:ext cx="9749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Cytochrome B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α-RelA   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29" name="TextBox 80"/>
              <p:cNvSpPr txBox="1">
                <a:spLocks noChangeArrowheads="1"/>
              </p:cNvSpPr>
              <p:nvPr/>
            </p:nvSpPr>
            <p:spPr bwMode="auto">
              <a:xfrm>
                <a:off x="4517501" y="5778403"/>
                <a:ext cx="12625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 CE" charset="0"/>
                  </a:rPr>
                  <a:t>H1299</a:t>
                </a:r>
                <a:r>
                  <a:rPr lang="en-US" sz="1200" baseline="30000">
                    <a:latin typeface="Helvetica CE" charset="0"/>
                  </a:rPr>
                  <a:t>wtp53</a:t>
                </a:r>
                <a:r>
                  <a:rPr lang="en-US" sz="1200">
                    <a:latin typeface="Helvetica CE" charset="0"/>
                  </a:rPr>
                  <a:t> cells</a:t>
                </a:r>
              </a:p>
            </p:txBody>
          </p:sp>
        </p:grpSp>
        <p:sp>
          <p:nvSpPr>
            <p:cNvPr id="230" name="TextBox 2398"/>
            <p:cNvSpPr txBox="1">
              <a:spLocks noChangeArrowheads="1"/>
            </p:cNvSpPr>
            <p:nvPr/>
          </p:nvSpPr>
          <p:spPr bwMode="auto">
            <a:xfrm>
              <a:off x="6741292" y="2073536"/>
              <a:ext cx="241308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400" dirty="0"/>
                <a:t>Induction of p53 reduces </a:t>
              </a:r>
              <a:r>
                <a:rPr lang="en-US" sz="1400" dirty="0" err="1"/>
                <a:t>RelA</a:t>
              </a:r>
              <a:r>
                <a:rPr lang="en-US" sz="1400" dirty="0"/>
                <a:t> binding to the mitochondrial genome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431" y="3772467"/>
            <a:ext cx="6581989" cy="3000609"/>
            <a:chOff x="1266188" y="3772467"/>
            <a:chExt cx="6581989" cy="3000609"/>
          </a:xfrm>
        </p:grpSpPr>
        <p:grpSp>
          <p:nvGrpSpPr>
            <p:cNvPr id="74" name="Group 161"/>
            <p:cNvGrpSpPr/>
            <p:nvPr/>
          </p:nvGrpSpPr>
          <p:grpSpPr>
            <a:xfrm>
              <a:off x="1266188" y="3916481"/>
              <a:ext cx="3025150" cy="2612408"/>
              <a:chOff x="9533" y="568325"/>
              <a:chExt cx="2705100" cy="2510311"/>
            </a:xfrm>
          </p:grpSpPr>
          <p:grpSp>
            <p:nvGrpSpPr>
              <p:cNvPr id="75" name="Group 540"/>
              <p:cNvGrpSpPr>
                <a:grpSpLocks/>
              </p:cNvGrpSpPr>
              <p:nvPr/>
            </p:nvGrpSpPr>
            <p:grpSpPr bwMode="auto">
              <a:xfrm>
                <a:off x="9533" y="646113"/>
                <a:ext cx="2705100" cy="2145656"/>
                <a:chOff x="-132" y="300"/>
                <a:chExt cx="2740" cy="1587"/>
              </a:xfrm>
            </p:grpSpPr>
            <p:sp>
              <p:nvSpPr>
                <p:cNvPr id="94" name="Rectangle 328"/>
                <p:cNvSpPr>
                  <a:spLocks noChangeArrowheads="1"/>
                </p:cNvSpPr>
                <p:nvPr/>
              </p:nvSpPr>
              <p:spPr bwMode="auto">
                <a:xfrm>
                  <a:off x="837" y="1293"/>
                  <a:ext cx="326" cy="312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95" name="Rectangle 329"/>
                <p:cNvSpPr>
                  <a:spLocks noChangeArrowheads="1"/>
                </p:cNvSpPr>
                <p:nvPr/>
              </p:nvSpPr>
              <p:spPr bwMode="auto">
                <a:xfrm>
                  <a:off x="1297" y="1101"/>
                  <a:ext cx="326" cy="504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96" name="Rectangle 330"/>
                <p:cNvSpPr>
                  <a:spLocks noChangeArrowheads="1"/>
                </p:cNvSpPr>
                <p:nvPr/>
              </p:nvSpPr>
              <p:spPr bwMode="auto">
                <a:xfrm>
                  <a:off x="1753" y="741"/>
                  <a:ext cx="326" cy="864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2214" y="1143"/>
                  <a:ext cx="326" cy="462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98" name="Line 332"/>
                <p:cNvSpPr>
                  <a:spLocks noChangeShapeType="1"/>
                </p:cNvSpPr>
                <p:nvPr/>
              </p:nvSpPr>
              <p:spPr bwMode="auto">
                <a:xfrm>
                  <a:off x="997" y="1285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333"/>
                <p:cNvSpPr>
                  <a:spLocks noChangeShapeType="1"/>
                </p:cNvSpPr>
                <p:nvPr/>
              </p:nvSpPr>
              <p:spPr bwMode="auto">
                <a:xfrm>
                  <a:off x="981" y="1285"/>
                  <a:ext cx="37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458" y="1017"/>
                  <a:ext cx="1" cy="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335"/>
                <p:cNvSpPr>
                  <a:spLocks noChangeShapeType="1"/>
                </p:cNvSpPr>
                <p:nvPr/>
              </p:nvSpPr>
              <p:spPr bwMode="auto">
                <a:xfrm>
                  <a:off x="1442" y="1017"/>
                  <a:ext cx="3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913" y="441"/>
                  <a:ext cx="1" cy="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337"/>
                <p:cNvSpPr>
                  <a:spLocks noChangeShapeType="1"/>
                </p:cNvSpPr>
                <p:nvPr/>
              </p:nvSpPr>
              <p:spPr bwMode="auto">
                <a:xfrm>
                  <a:off x="1898" y="441"/>
                  <a:ext cx="3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2374" y="1017"/>
                  <a:ext cx="1" cy="12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339"/>
                <p:cNvSpPr>
                  <a:spLocks noChangeShapeType="1"/>
                </p:cNvSpPr>
                <p:nvPr/>
              </p:nvSpPr>
              <p:spPr bwMode="auto">
                <a:xfrm>
                  <a:off x="2359" y="1017"/>
                  <a:ext cx="3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340"/>
                <p:cNvSpPr>
                  <a:spLocks noChangeShapeType="1"/>
                </p:cNvSpPr>
                <p:nvPr/>
              </p:nvSpPr>
              <p:spPr bwMode="auto">
                <a:xfrm>
                  <a:off x="774" y="357"/>
                  <a:ext cx="1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341"/>
                <p:cNvSpPr>
                  <a:spLocks noChangeShapeType="1"/>
                </p:cNvSpPr>
                <p:nvPr/>
              </p:nvSpPr>
              <p:spPr bwMode="auto">
                <a:xfrm>
                  <a:off x="754" y="1605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Line 342"/>
                <p:cNvSpPr>
                  <a:spLocks noChangeShapeType="1"/>
                </p:cNvSpPr>
                <p:nvPr/>
              </p:nvSpPr>
              <p:spPr bwMode="auto">
                <a:xfrm>
                  <a:off x="754" y="1293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343"/>
                <p:cNvSpPr>
                  <a:spLocks noChangeShapeType="1"/>
                </p:cNvSpPr>
                <p:nvPr/>
              </p:nvSpPr>
              <p:spPr bwMode="auto">
                <a:xfrm>
                  <a:off x="754" y="981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344"/>
                <p:cNvSpPr>
                  <a:spLocks noChangeShapeType="1"/>
                </p:cNvSpPr>
                <p:nvPr/>
              </p:nvSpPr>
              <p:spPr bwMode="auto">
                <a:xfrm>
                  <a:off x="754" y="669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345"/>
                <p:cNvSpPr>
                  <a:spLocks noChangeShapeType="1"/>
                </p:cNvSpPr>
                <p:nvPr/>
              </p:nvSpPr>
              <p:spPr bwMode="auto">
                <a:xfrm>
                  <a:off x="754" y="357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Line 346"/>
                <p:cNvSpPr>
                  <a:spLocks noChangeShapeType="1"/>
                </p:cNvSpPr>
                <p:nvPr/>
              </p:nvSpPr>
              <p:spPr bwMode="auto">
                <a:xfrm>
                  <a:off x="774" y="1605"/>
                  <a:ext cx="1833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774" y="1605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235" y="1605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691" y="1605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151" y="1605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607" y="1605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352"/>
                <p:cNvSpPr>
                  <a:spLocks noChangeArrowheads="1"/>
                </p:cNvSpPr>
                <p:nvPr/>
              </p:nvSpPr>
              <p:spPr bwMode="auto">
                <a:xfrm>
                  <a:off x="658" y="1548"/>
                  <a:ext cx="5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0</a:t>
                  </a:r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33" name="Rectangle 353"/>
                <p:cNvSpPr>
                  <a:spLocks noChangeArrowheads="1"/>
                </p:cNvSpPr>
                <p:nvPr/>
              </p:nvSpPr>
              <p:spPr bwMode="auto">
                <a:xfrm>
                  <a:off x="658" y="1236"/>
                  <a:ext cx="5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1</a:t>
                  </a:r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34" name="Rectangle 354"/>
                <p:cNvSpPr>
                  <a:spLocks noChangeArrowheads="1"/>
                </p:cNvSpPr>
                <p:nvPr/>
              </p:nvSpPr>
              <p:spPr bwMode="auto">
                <a:xfrm>
                  <a:off x="658" y="923"/>
                  <a:ext cx="5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2</a:t>
                  </a:r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35" name="Rectangle 355"/>
                <p:cNvSpPr>
                  <a:spLocks noChangeArrowheads="1"/>
                </p:cNvSpPr>
                <p:nvPr/>
              </p:nvSpPr>
              <p:spPr bwMode="auto">
                <a:xfrm>
                  <a:off x="658" y="612"/>
                  <a:ext cx="5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3</a:t>
                  </a:r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36" name="Rectangle 356"/>
                <p:cNvSpPr>
                  <a:spLocks noChangeArrowheads="1"/>
                </p:cNvSpPr>
                <p:nvPr/>
              </p:nvSpPr>
              <p:spPr bwMode="auto">
                <a:xfrm>
                  <a:off x="658" y="300"/>
                  <a:ext cx="5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4</a:t>
                  </a:r>
                  <a:endParaRPr lang="en-US" sz="1000" b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37" name="Rectangle 357"/>
                <p:cNvSpPr>
                  <a:spLocks noChangeArrowheads="1"/>
                </p:cNvSpPr>
                <p:nvPr/>
              </p:nvSpPr>
              <p:spPr bwMode="auto">
                <a:xfrm>
                  <a:off x="383" y="1650"/>
                  <a:ext cx="2182" cy="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 dirty="0" err="1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siRNA</a:t>
                  </a:r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: </a:t>
                  </a:r>
                  <a:r>
                    <a:rPr lang="en-US" sz="1000" b="0" dirty="0" smtClean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Control      </a:t>
                  </a:r>
                  <a:r>
                    <a:rPr lang="en-US" sz="1000" b="0" dirty="0" err="1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RelA</a:t>
                  </a:r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  </a:t>
                  </a:r>
                  <a:r>
                    <a:rPr lang="en-US" sz="1000" b="0" dirty="0" smtClean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   Control     </a:t>
                  </a:r>
                  <a:r>
                    <a:rPr lang="en-US" sz="1000" b="0" dirty="0" err="1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RelA</a:t>
                  </a:r>
                  <a:endParaRPr lang="en-US" sz="1000" b="0" dirty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40" name="Rectangle 361"/>
                <p:cNvSpPr>
                  <a:spLocks noChangeArrowheads="1"/>
                </p:cNvSpPr>
                <p:nvPr/>
              </p:nvSpPr>
              <p:spPr bwMode="auto">
                <a:xfrm>
                  <a:off x="-132" y="721"/>
                  <a:ext cx="769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O</a:t>
                  </a:r>
                  <a:r>
                    <a:rPr lang="en-US" sz="1000" b="0" baseline="-2500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2</a:t>
                  </a:r>
                </a:p>
                <a:p>
                  <a:pPr algn="ctr"/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consumption</a:t>
                  </a:r>
                </a:p>
                <a:p>
                  <a:pPr algn="ctr"/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(average </a:t>
                  </a:r>
                </a:p>
                <a:p>
                  <a:pPr algn="ctr"/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NRF)</a:t>
                  </a:r>
                  <a:endParaRPr lang="en-US" sz="1000" b="0" dirty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  <p:sp>
              <p:nvSpPr>
                <p:cNvPr id="141" name="Rectangle 362"/>
                <p:cNvSpPr>
                  <a:spLocks noChangeArrowheads="1"/>
                </p:cNvSpPr>
                <p:nvPr/>
              </p:nvSpPr>
              <p:spPr bwMode="auto">
                <a:xfrm>
                  <a:off x="177" y="1778"/>
                  <a:ext cx="2241" cy="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Treatment:     </a:t>
                  </a:r>
                  <a:r>
                    <a:rPr lang="en-US" sz="1000" b="0" dirty="0" smtClean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     </a:t>
                  </a:r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Control   </a:t>
                  </a:r>
                  <a:r>
                    <a:rPr lang="en-US" sz="1000" b="0" dirty="0" smtClean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                </a:t>
                  </a:r>
                  <a:r>
                    <a:rPr lang="en-US" sz="1000" b="0" dirty="0">
                      <a:solidFill>
                        <a:srgbClr val="000000"/>
                      </a:solidFill>
                      <a:latin typeface="Helvetica CE" pitchFamily="1" charset="0"/>
                      <a:ea typeface="Helvetica CE" pitchFamily="1" charset="0"/>
                      <a:cs typeface="Helvetica CE" pitchFamily="1" charset="0"/>
                    </a:rPr>
                    <a:t>IPTG</a:t>
                  </a:r>
                  <a:endParaRPr lang="en-US" sz="1000" b="0" dirty="0">
                    <a:latin typeface="Helvetica CE" pitchFamily="1" charset="0"/>
                    <a:ea typeface="Helvetica CE" pitchFamily="1" charset="0"/>
                    <a:cs typeface="Helvetica CE" pitchFamily="1" charset="0"/>
                  </a:endParaRPr>
                </a:p>
              </p:txBody>
            </p:sp>
          </p:grpSp>
          <p:cxnSp>
            <p:nvCxnSpPr>
              <p:cNvPr id="76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762794" y="1026319"/>
                <a:ext cx="711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Straight Connector 207"/>
              <p:cNvCxnSpPr>
                <a:cxnSpLocks noChangeShapeType="1"/>
              </p:cNvCxnSpPr>
              <p:nvPr/>
            </p:nvCxnSpPr>
            <p:spPr bwMode="auto">
              <a:xfrm>
                <a:off x="1119188" y="674688"/>
                <a:ext cx="5334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209"/>
              <p:cNvCxnSpPr>
                <a:cxnSpLocks noChangeShapeType="1"/>
              </p:cNvCxnSpPr>
              <p:nvPr/>
            </p:nvCxnSpPr>
            <p:spPr bwMode="auto">
              <a:xfrm>
                <a:off x="1881188" y="674688"/>
                <a:ext cx="6731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215"/>
              <p:cNvCxnSpPr>
                <a:cxnSpLocks noChangeShapeType="1"/>
              </p:cNvCxnSpPr>
              <p:nvPr/>
            </p:nvCxnSpPr>
            <p:spPr bwMode="auto">
              <a:xfrm rot="5400000">
                <a:off x="1513682" y="734219"/>
                <a:ext cx="1254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1966119" y="734219"/>
                <a:ext cx="1254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1" name="TextBox 218"/>
              <p:cNvSpPr txBox="1">
                <a:spLocks noChangeArrowheads="1"/>
              </p:cNvSpPr>
              <p:nvPr/>
            </p:nvSpPr>
            <p:spPr bwMode="auto">
              <a:xfrm>
                <a:off x="1652587" y="568325"/>
                <a:ext cx="233362" cy="236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Helvetica CE" pitchFamily="1" charset="0"/>
                    <a:ea typeface="Helvetica CE" pitchFamily="1" charset="0"/>
                    <a:cs typeface="Helvetica CE" pitchFamily="1" charset="0"/>
                  </a:rPr>
                  <a:t>*</a:t>
                </a:r>
              </a:p>
            </p:txBody>
          </p:sp>
          <p:cxnSp>
            <p:nvCxnSpPr>
              <p:cNvPr id="82" name="Straight Connector 225"/>
              <p:cNvCxnSpPr>
                <a:cxnSpLocks noChangeShapeType="1"/>
              </p:cNvCxnSpPr>
              <p:nvPr/>
            </p:nvCxnSpPr>
            <p:spPr bwMode="auto">
              <a:xfrm rot="5400000">
                <a:off x="1797844" y="1032669"/>
                <a:ext cx="2667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230"/>
              <p:cNvCxnSpPr>
                <a:cxnSpLocks noChangeShapeType="1"/>
              </p:cNvCxnSpPr>
              <p:nvPr/>
            </p:nvCxnSpPr>
            <p:spPr bwMode="auto">
              <a:xfrm rot="10800000">
                <a:off x="1868488" y="903288"/>
                <a:ext cx="635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232"/>
              <p:cNvCxnSpPr>
                <a:cxnSpLocks noChangeShapeType="1"/>
              </p:cNvCxnSpPr>
              <p:nvPr/>
            </p:nvCxnSpPr>
            <p:spPr bwMode="auto">
              <a:xfrm rot="10800000">
                <a:off x="1584325" y="903288"/>
                <a:ext cx="109538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1345406" y="1142207"/>
                <a:ext cx="487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6" name="TextBox 237"/>
              <p:cNvSpPr txBox="1">
                <a:spLocks noChangeArrowheads="1"/>
              </p:cNvSpPr>
              <p:nvPr/>
            </p:nvSpPr>
            <p:spPr bwMode="auto">
              <a:xfrm>
                <a:off x="1655763" y="796925"/>
                <a:ext cx="233362" cy="236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Helvetica CE" pitchFamily="1" charset="0"/>
                    <a:ea typeface="Helvetica CE" pitchFamily="1" charset="0"/>
                    <a:cs typeface="Helvetica CE" pitchFamily="1" charset="0"/>
                  </a:rPr>
                  <a:t>*</a:t>
                </a:r>
              </a:p>
            </p:txBody>
          </p:sp>
          <p:cxnSp>
            <p:nvCxnSpPr>
              <p:cNvPr id="87" name="Straight Connector 238"/>
              <p:cNvCxnSpPr>
                <a:cxnSpLocks noChangeShapeType="1"/>
              </p:cNvCxnSpPr>
              <p:nvPr/>
            </p:nvCxnSpPr>
            <p:spPr bwMode="auto">
              <a:xfrm rot="5400000">
                <a:off x="2002632" y="1032669"/>
                <a:ext cx="2667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Straight Connector 239"/>
              <p:cNvCxnSpPr>
                <a:cxnSpLocks noChangeShapeType="1"/>
              </p:cNvCxnSpPr>
              <p:nvPr/>
            </p:nvCxnSpPr>
            <p:spPr bwMode="auto">
              <a:xfrm rot="10800000">
                <a:off x="2135188" y="903288"/>
                <a:ext cx="635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9" name="Straight Connector 240"/>
              <p:cNvCxnSpPr>
                <a:cxnSpLocks noChangeShapeType="1"/>
              </p:cNvCxnSpPr>
              <p:nvPr/>
            </p:nvCxnSpPr>
            <p:spPr bwMode="auto">
              <a:xfrm rot="10800000">
                <a:off x="2371725" y="903288"/>
                <a:ext cx="11112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0" name="Straight Connector 241"/>
              <p:cNvCxnSpPr>
                <a:cxnSpLocks noChangeShapeType="1"/>
              </p:cNvCxnSpPr>
              <p:nvPr/>
            </p:nvCxnSpPr>
            <p:spPr bwMode="auto">
              <a:xfrm rot="5400000">
                <a:off x="2235200" y="1143001"/>
                <a:ext cx="485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1" name="TextBox 243"/>
              <p:cNvSpPr txBox="1">
                <a:spLocks noChangeArrowheads="1"/>
              </p:cNvSpPr>
              <p:nvPr/>
            </p:nvSpPr>
            <p:spPr bwMode="auto">
              <a:xfrm>
                <a:off x="2163763" y="801688"/>
                <a:ext cx="233362" cy="236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Helvetica CE" pitchFamily="1" charset="0"/>
                    <a:ea typeface="Helvetica CE" pitchFamily="1" charset="0"/>
                    <a:cs typeface="Helvetica CE" pitchFamily="1" charset="0"/>
                  </a:rPr>
                  <a:t>*</a:t>
                </a:r>
              </a:p>
            </p:txBody>
          </p:sp>
          <p:cxnSp>
            <p:nvCxnSpPr>
              <p:cNvPr id="92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2491581" y="738982"/>
                <a:ext cx="125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3" name="TextBox 80"/>
              <p:cNvSpPr txBox="1">
                <a:spLocks noChangeArrowheads="1"/>
              </p:cNvSpPr>
              <p:nvPr/>
            </p:nvSpPr>
            <p:spPr bwMode="auto">
              <a:xfrm>
                <a:off x="1128110" y="2782887"/>
                <a:ext cx="1568095" cy="295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dirty="0">
                    <a:latin typeface="Helvetica CE" pitchFamily="1" charset="0"/>
                    <a:ea typeface="Helvetica CE" pitchFamily="1" charset="0"/>
                    <a:cs typeface="Helvetica CE" pitchFamily="1" charset="0"/>
                  </a:rPr>
                  <a:t>H1299</a:t>
                </a:r>
                <a:r>
                  <a:rPr lang="en-US" sz="1400" b="0" baseline="30000" dirty="0">
                    <a:latin typeface="Helvetica CE" pitchFamily="1" charset="0"/>
                    <a:ea typeface="Helvetica CE" pitchFamily="1" charset="0"/>
                    <a:cs typeface="Helvetica CE" pitchFamily="1" charset="0"/>
                  </a:rPr>
                  <a:t>wtp53</a:t>
                </a:r>
                <a:r>
                  <a:rPr lang="en-US" sz="1400" b="0" dirty="0">
                    <a:latin typeface="Helvetica CE" pitchFamily="1" charset="0"/>
                    <a:ea typeface="Helvetica CE" pitchFamily="1" charset="0"/>
                    <a:cs typeface="Helvetica CE" pitchFamily="1" charset="0"/>
                  </a:rPr>
                  <a:t> cells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940195" y="3772467"/>
              <a:ext cx="2740025" cy="2751679"/>
              <a:chOff x="4776265" y="1119190"/>
              <a:chExt cx="2740025" cy="2751679"/>
            </a:xfrm>
          </p:grpSpPr>
          <p:sp>
            <p:nvSpPr>
              <p:cNvPr id="143" name="TextBox 208"/>
              <p:cNvSpPr txBox="1">
                <a:spLocks noChangeArrowheads="1"/>
              </p:cNvSpPr>
              <p:nvPr/>
            </p:nvSpPr>
            <p:spPr bwMode="auto">
              <a:xfrm>
                <a:off x="6035155" y="3563092"/>
                <a:ext cx="102256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dirty="0">
                    <a:latin typeface="Helvetica CE" charset="-18"/>
                    <a:ea typeface="Helvetica CE" charset="-18"/>
                    <a:cs typeface="Helvetica CE" charset="-18"/>
                  </a:rPr>
                  <a:t> MEF cells</a:t>
                </a:r>
              </a:p>
            </p:txBody>
          </p:sp>
          <p:grpSp>
            <p:nvGrpSpPr>
              <p:cNvPr id="144" name="Group 143"/>
              <p:cNvGrpSpPr>
                <a:grpSpLocks/>
              </p:cNvGrpSpPr>
              <p:nvPr/>
            </p:nvGrpSpPr>
            <p:grpSpPr bwMode="auto">
              <a:xfrm>
                <a:off x="5119165" y="1394357"/>
                <a:ext cx="2397125" cy="2178050"/>
                <a:chOff x="313125" y="225425"/>
                <a:chExt cx="2682180" cy="2774487"/>
              </a:xfrm>
            </p:grpSpPr>
            <p:sp>
              <p:nvSpPr>
                <p:cNvPr id="145" name="Rectangle 8"/>
                <p:cNvSpPr>
                  <a:spLocks noChangeArrowheads="1"/>
                </p:cNvSpPr>
                <p:nvPr/>
              </p:nvSpPr>
              <p:spPr bwMode="auto">
                <a:xfrm>
                  <a:off x="903288" y="706438"/>
                  <a:ext cx="441325" cy="1798637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46" name="Rectangle 9"/>
                <p:cNvSpPr>
                  <a:spLocks noChangeArrowheads="1"/>
                </p:cNvSpPr>
                <p:nvPr/>
              </p:nvSpPr>
              <p:spPr bwMode="auto">
                <a:xfrm>
                  <a:off x="1919288" y="1295400"/>
                  <a:ext cx="439737" cy="1209675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47" name="Rectangle 10"/>
                <p:cNvSpPr>
                  <a:spLocks noChangeArrowheads="1"/>
                </p:cNvSpPr>
                <p:nvPr/>
              </p:nvSpPr>
              <p:spPr bwMode="auto">
                <a:xfrm>
                  <a:off x="1389063" y="1030288"/>
                  <a:ext cx="439737" cy="1474787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49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5063" y="928688"/>
                  <a:ext cx="439737" cy="1576387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0" name="Line 12"/>
                <p:cNvSpPr>
                  <a:spLocks noChangeShapeType="1"/>
                </p:cNvSpPr>
                <p:nvPr/>
              </p:nvSpPr>
              <p:spPr bwMode="auto">
                <a:xfrm>
                  <a:off x="1123950" y="706438"/>
                  <a:ext cx="1588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13"/>
                <p:cNvSpPr>
                  <a:spLocks noChangeShapeType="1"/>
                </p:cNvSpPr>
                <p:nvPr/>
              </p:nvSpPr>
              <p:spPr bwMode="auto">
                <a:xfrm>
                  <a:off x="1106488" y="706438"/>
                  <a:ext cx="39687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139950" y="1223963"/>
                  <a:ext cx="1588" cy="714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15"/>
                <p:cNvSpPr>
                  <a:spLocks noChangeShapeType="1"/>
                </p:cNvSpPr>
                <p:nvPr/>
              </p:nvSpPr>
              <p:spPr bwMode="auto">
                <a:xfrm>
                  <a:off x="2122488" y="1223963"/>
                  <a:ext cx="39687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09725" y="939800"/>
                  <a:ext cx="1588" cy="904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Line 17"/>
                <p:cNvSpPr>
                  <a:spLocks noChangeShapeType="1"/>
                </p:cNvSpPr>
                <p:nvPr/>
              </p:nvSpPr>
              <p:spPr bwMode="auto">
                <a:xfrm>
                  <a:off x="1592263" y="939800"/>
                  <a:ext cx="39687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624138" y="796925"/>
                  <a:ext cx="1587" cy="131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19"/>
                <p:cNvSpPr>
                  <a:spLocks noChangeShapeType="1"/>
                </p:cNvSpPr>
                <p:nvPr/>
              </p:nvSpPr>
              <p:spPr bwMode="auto">
                <a:xfrm>
                  <a:off x="2608263" y="796925"/>
                  <a:ext cx="39687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Line 20"/>
                <p:cNvSpPr>
                  <a:spLocks noChangeShapeType="1"/>
                </p:cNvSpPr>
                <p:nvPr/>
              </p:nvSpPr>
              <p:spPr bwMode="auto">
                <a:xfrm>
                  <a:off x="858838" y="339725"/>
                  <a:ext cx="1587" cy="21653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21"/>
                <p:cNvSpPr>
                  <a:spLocks noChangeShapeType="1"/>
                </p:cNvSpPr>
                <p:nvPr/>
              </p:nvSpPr>
              <p:spPr bwMode="auto">
                <a:xfrm>
                  <a:off x="836613" y="2505075"/>
                  <a:ext cx="22225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22"/>
                <p:cNvSpPr>
                  <a:spLocks noChangeShapeType="1"/>
                </p:cNvSpPr>
                <p:nvPr/>
              </p:nvSpPr>
              <p:spPr bwMode="auto">
                <a:xfrm>
                  <a:off x="836613" y="1782763"/>
                  <a:ext cx="22225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Line 23"/>
                <p:cNvSpPr>
                  <a:spLocks noChangeShapeType="1"/>
                </p:cNvSpPr>
                <p:nvPr/>
              </p:nvSpPr>
              <p:spPr bwMode="auto">
                <a:xfrm>
                  <a:off x="836613" y="1062038"/>
                  <a:ext cx="22225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24"/>
                <p:cNvSpPr>
                  <a:spLocks noChangeShapeType="1"/>
                </p:cNvSpPr>
                <p:nvPr/>
              </p:nvSpPr>
              <p:spPr bwMode="auto">
                <a:xfrm>
                  <a:off x="836613" y="339725"/>
                  <a:ext cx="22225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25"/>
                <p:cNvSpPr>
                  <a:spLocks noChangeShapeType="1"/>
                </p:cNvSpPr>
                <p:nvPr/>
              </p:nvSpPr>
              <p:spPr bwMode="auto">
                <a:xfrm>
                  <a:off x="858838" y="2505075"/>
                  <a:ext cx="2032000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858838" y="2505075"/>
                  <a:ext cx="1587" cy="39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874838" y="2505075"/>
                  <a:ext cx="1587" cy="39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90838" y="2505075"/>
                  <a:ext cx="1587" cy="39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29"/>
                <p:cNvSpPr>
                  <a:spLocks noChangeArrowheads="1"/>
                </p:cNvSpPr>
                <p:nvPr/>
              </p:nvSpPr>
              <p:spPr bwMode="auto">
                <a:xfrm>
                  <a:off x="604839" y="2390775"/>
                  <a:ext cx="84137" cy="19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0</a:t>
                  </a:r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85" name="Rectangle 30"/>
                <p:cNvSpPr>
                  <a:spLocks noChangeArrowheads="1"/>
                </p:cNvSpPr>
                <p:nvPr/>
              </p:nvSpPr>
              <p:spPr bwMode="auto">
                <a:xfrm>
                  <a:off x="549275" y="1668462"/>
                  <a:ext cx="211139" cy="19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0.4</a:t>
                  </a:r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86" name="Rectangle 31"/>
                <p:cNvSpPr>
                  <a:spLocks noChangeArrowheads="1"/>
                </p:cNvSpPr>
                <p:nvPr/>
              </p:nvSpPr>
              <p:spPr bwMode="auto">
                <a:xfrm>
                  <a:off x="549275" y="947738"/>
                  <a:ext cx="211139" cy="19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0.8</a:t>
                  </a:r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87" name="Rectangle 32"/>
                <p:cNvSpPr>
                  <a:spLocks noChangeArrowheads="1"/>
                </p:cNvSpPr>
                <p:nvPr/>
              </p:nvSpPr>
              <p:spPr bwMode="auto">
                <a:xfrm>
                  <a:off x="549275" y="225425"/>
                  <a:ext cx="211139" cy="19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1.2</a:t>
                  </a:r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88" name="Rectangle 33"/>
                <p:cNvSpPr>
                  <a:spLocks noChangeArrowheads="1"/>
                </p:cNvSpPr>
                <p:nvPr/>
              </p:nvSpPr>
              <p:spPr bwMode="auto">
                <a:xfrm>
                  <a:off x="1042989" y="2803912"/>
                  <a:ext cx="676275" cy="19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Wild Type</a:t>
                  </a:r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89" name="Rectangle 34"/>
                <p:cNvSpPr>
                  <a:spLocks noChangeArrowheads="1"/>
                </p:cNvSpPr>
                <p:nvPr/>
              </p:nvSpPr>
              <p:spPr bwMode="auto">
                <a:xfrm>
                  <a:off x="2152651" y="2789624"/>
                  <a:ext cx="439738" cy="19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solidFill>
                        <a:srgbClr val="000000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p53 -/-</a:t>
                  </a:r>
                  <a:endParaRPr lang="en-US" sz="1000" b="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9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13125" y="2521637"/>
                  <a:ext cx="2682180" cy="31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latin typeface="Helvetica" charset="0"/>
                      <a:ea typeface="Helvetica" charset="0"/>
                      <a:cs typeface="Helvetica" charset="0"/>
                    </a:rPr>
                    <a:t>siRNA: Control   RelA    Control   RelA</a:t>
                  </a:r>
                </a:p>
              </p:txBody>
            </p:sp>
          </p:grpSp>
          <p:sp>
            <p:nvSpPr>
              <p:cNvPr id="191" name="Rectangle 73"/>
              <p:cNvSpPr>
                <a:spLocks noChangeArrowheads="1"/>
              </p:cNvSpPr>
              <p:nvPr/>
            </p:nvSpPr>
            <p:spPr bwMode="auto">
              <a:xfrm>
                <a:off x="4776265" y="2009778"/>
                <a:ext cx="538163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0">
                    <a:solidFill>
                      <a:srgbClr val="000000"/>
                    </a:solidFill>
                    <a:latin typeface="Helvetica CE" charset="-18"/>
                    <a:ea typeface="Helvetica CE" charset="-18"/>
                    <a:cs typeface="Helvetica CE" charset="-18"/>
                  </a:rPr>
                  <a:t>ATP</a:t>
                </a:r>
              </a:p>
              <a:p>
                <a:pPr algn="ctr"/>
                <a:r>
                  <a:rPr lang="en-US" sz="1000" b="0">
                    <a:solidFill>
                      <a:srgbClr val="000000"/>
                    </a:solidFill>
                    <a:latin typeface="Helvetica CE" charset="-18"/>
                    <a:ea typeface="Helvetica CE" charset="-18"/>
                    <a:cs typeface="Helvetica CE" charset="-18"/>
                  </a:rPr>
                  <a:t>levels</a:t>
                </a:r>
              </a:p>
              <a:p>
                <a:pPr algn="ctr"/>
                <a:r>
                  <a:rPr lang="en-US" sz="1000" b="0">
                    <a:solidFill>
                      <a:srgbClr val="000000"/>
                    </a:solidFill>
                    <a:latin typeface="Helvetica CE" charset="-18"/>
                    <a:ea typeface="Helvetica CE" charset="-18"/>
                    <a:cs typeface="Helvetica CE" charset="-18"/>
                  </a:rPr>
                  <a:t>(average</a:t>
                </a:r>
              </a:p>
              <a:p>
                <a:pPr algn="ctr"/>
                <a:r>
                  <a:rPr lang="en-US" sz="1000" b="0">
                    <a:solidFill>
                      <a:srgbClr val="000000"/>
                    </a:solidFill>
                    <a:latin typeface="Helvetica CE" charset="-18"/>
                    <a:ea typeface="Helvetica CE" charset="-18"/>
                    <a:cs typeface="Helvetica CE" charset="-18"/>
                  </a:rPr>
                  <a:t>RLU</a:t>
                </a:r>
              </a:p>
              <a:p>
                <a:pPr algn="ctr"/>
                <a:r>
                  <a:rPr lang="en-US" sz="1000" b="0">
                    <a:solidFill>
                      <a:srgbClr val="000000"/>
                    </a:solidFill>
                    <a:latin typeface="Helvetica CE" charset="-18"/>
                    <a:ea typeface="Helvetica CE" charset="-18"/>
                    <a:cs typeface="Helvetica CE" charset="-18"/>
                  </a:rPr>
                  <a:t>/cell)</a:t>
                </a:r>
                <a:endParaRPr lang="en-US" sz="1000" b="0">
                  <a:latin typeface="Helvetica CE" charset="-18"/>
                  <a:ea typeface="Helvetica CE" charset="-18"/>
                  <a:cs typeface="Helvetica CE" charset="-18"/>
                </a:endParaRPr>
              </a:p>
            </p:txBody>
          </p:sp>
          <p:cxnSp>
            <p:nvCxnSpPr>
              <p:cNvPr id="192" name="Straight Connector 225"/>
              <p:cNvCxnSpPr>
                <a:cxnSpLocks noChangeShapeType="1"/>
              </p:cNvCxnSpPr>
              <p:nvPr/>
            </p:nvCxnSpPr>
            <p:spPr bwMode="auto">
              <a:xfrm rot="5400000">
                <a:off x="7066234" y="1631159"/>
                <a:ext cx="2667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3" name="Straight Connector 230"/>
              <p:cNvCxnSpPr>
                <a:cxnSpLocks noChangeShapeType="1"/>
              </p:cNvCxnSpPr>
              <p:nvPr/>
            </p:nvCxnSpPr>
            <p:spPr bwMode="auto">
              <a:xfrm rot="10800000">
                <a:off x="7136878" y="1501778"/>
                <a:ext cx="635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" name="Straight Connector 232"/>
              <p:cNvCxnSpPr>
                <a:cxnSpLocks noChangeShapeType="1"/>
              </p:cNvCxnSpPr>
              <p:nvPr/>
            </p:nvCxnSpPr>
            <p:spPr bwMode="auto">
              <a:xfrm rot="10800000">
                <a:off x="6763815" y="1501778"/>
                <a:ext cx="109538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6524896" y="1740697"/>
                <a:ext cx="487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5574778" y="1449390"/>
                <a:ext cx="45561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7" name="Straight Connector 207"/>
              <p:cNvCxnSpPr>
                <a:cxnSpLocks noChangeShapeType="1"/>
              </p:cNvCxnSpPr>
              <p:nvPr/>
            </p:nvCxnSpPr>
            <p:spPr bwMode="auto">
              <a:xfrm>
                <a:off x="5803378" y="1225553"/>
                <a:ext cx="5334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8" name="Straight Connector 209"/>
              <p:cNvCxnSpPr>
                <a:cxnSpLocks noChangeShapeType="1"/>
              </p:cNvCxnSpPr>
              <p:nvPr/>
            </p:nvCxnSpPr>
            <p:spPr bwMode="auto">
              <a:xfrm>
                <a:off x="6565378" y="1225553"/>
                <a:ext cx="6731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9" name="Straight Connector 215"/>
              <p:cNvCxnSpPr>
                <a:cxnSpLocks noChangeShapeType="1"/>
              </p:cNvCxnSpPr>
              <p:nvPr/>
            </p:nvCxnSpPr>
            <p:spPr bwMode="auto">
              <a:xfrm rot="5400000">
                <a:off x="6198665" y="1285878"/>
                <a:ext cx="125413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0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6688409" y="1285084"/>
                <a:ext cx="125413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1" name="TextBox 218"/>
              <p:cNvSpPr txBox="1">
                <a:spLocks noChangeArrowheads="1"/>
              </p:cNvSpPr>
              <p:nvPr/>
            </p:nvSpPr>
            <p:spPr bwMode="auto">
              <a:xfrm>
                <a:off x="6324078" y="1119190"/>
                <a:ext cx="328612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Helvetica CE" charset="-18"/>
                    <a:ea typeface="Helvetica CE" charset="-18"/>
                    <a:cs typeface="Helvetica CE" charset="-18"/>
                  </a:rPr>
                  <a:t>**</a:t>
                </a:r>
              </a:p>
            </p:txBody>
          </p:sp>
          <p:cxnSp>
            <p:nvCxnSpPr>
              <p:cNvPr id="202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7176566" y="1290640"/>
                <a:ext cx="125412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3" name="TextBox 218"/>
              <p:cNvSpPr txBox="1">
                <a:spLocks noChangeArrowheads="1"/>
              </p:cNvSpPr>
              <p:nvPr/>
            </p:nvSpPr>
            <p:spPr bwMode="auto">
              <a:xfrm>
                <a:off x="6870178" y="1370015"/>
                <a:ext cx="284162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Helvetica CE" charset="-18"/>
                    <a:ea typeface="Helvetica CE" charset="-18"/>
                    <a:cs typeface="Helvetica CE" charset="-18"/>
                  </a:rPr>
                  <a:t>**</a:t>
                </a:r>
              </a:p>
            </p:txBody>
          </p:sp>
          <p:cxnSp>
            <p:nvCxnSpPr>
              <p:cNvPr id="204" name="Straight Connector 238"/>
              <p:cNvCxnSpPr>
                <a:cxnSpLocks noChangeShapeType="1"/>
              </p:cNvCxnSpPr>
              <p:nvPr/>
            </p:nvCxnSpPr>
            <p:spPr bwMode="auto">
              <a:xfrm rot="5400000">
                <a:off x="5797822" y="1542259"/>
                <a:ext cx="2667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" name="Straight Connector 239"/>
              <p:cNvCxnSpPr>
                <a:cxnSpLocks noChangeShapeType="1"/>
              </p:cNvCxnSpPr>
              <p:nvPr/>
            </p:nvCxnSpPr>
            <p:spPr bwMode="auto">
              <a:xfrm rot="10800000">
                <a:off x="5930378" y="1412878"/>
                <a:ext cx="6350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6" name="Straight Connector 240"/>
              <p:cNvCxnSpPr>
                <a:cxnSpLocks noChangeShapeType="1"/>
              </p:cNvCxnSpPr>
              <p:nvPr/>
            </p:nvCxnSpPr>
            <p:spPr bwMode="auto">
              <a:xfrm rot="10800000">
                <a:off x="6166915" y="1412878"/>
                <a:ext cx="11112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7" name="Straight Connector 241"/>
              <p:cNvCxnSpPr>
                <a:cxnSpLocks noChangeShapeType="1"/>
              </p:cNvCxnSpPr>
              <p:nvPr/>
            </p:nvCxnSpPr>
            <p:spPr bwMode="auto">
              <a:xfrm rot="5400000">
                <a:off x="6030390" y="1652591"/>
                <a:ext cx="485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8" name="TextBox 243"/>
              <p:cNvSpPr txBox="1">
                <a:spLocks noChangeArrowheads="1"/>
              </p:cNvSpPr>
              <p:nvPr/>
            </p:nvSpPr>
            <p:spPr bwMode="auto">
              <a:xfrm>
                <a:off x="5971653" y="1298578"/>
                <a:ext cx="233362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Helvetica CE" charset="-18"/>
                    <a:ea typeface="Helvetica CE" charset="-18"/>
                    <a:cs typeface="Helvetica CE" charset="-18"/>
                  </a:rPr>
                  <a:t>*</a:t>
                </a:r>
              </a:p>
            </p:txBody>
          </p:sp>
        </p:grpSp>
        <p:sp>
          <p:nvSpPr>
            <p:cNvPr id="231" name="TextBox 2399"/>
            <p:cNvSpPr txBox="1">
              <a:spLocks noChangeArrowheads="1"/>
            </p:cNvSpPr>
            <p:nvPr/>
          </p:nvSpPr>
          <p:spPr bwMode="auto">
            <a:xfrm>
              <a:off x="1890290" y="6465299"/>
              <a:ext cx="5957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400" dirty="0"/>
                <a:t>p53 mediates the switch in </a:t>
              </a:r>
              <a:r>
                <a:rPr lang="en-US" sz="1400" dirty="0" err="1"/>
                <a:t>RelA</a:t>
              </a:r>
              <a:r>
                <a:rPr lang="en-US" sz="1400" dirty="0"/>
                <a:t> regulation of cellular energy production</a:t>
              </a:r>
            </a:p>
          </p:txBody>
        </p:sp>
      </p:grpSp>
      <p:sp>
        <p:nvSpPr>
          <p:cNvPr id="164" name="Title 1"/>
          <p:cNvSpPr txBox="1">
            <a:spLocks/>
          </p:cNvSpPr>
          <p:nvPr/>
        </p:nvSpPr>
        <p:spPr>
          <a:xfrm>
            <a:off x="457200" y="15326"/>
            <a:ext cx="8004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RelA</a:t>
            </a:r>
            <a:r>
              <a:rPr lang="en-US" sz="3200" dirty="0" smtClean="0"/>
              <a:t> regulation of mitochondrial energy production is p53 dependent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4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/>
          <p:cNvSpPr txBox="1"/>
          <p:nvPr/>
        </p:nvSpPr>
        <p:spPr>
          <a:xfrm>
            <a:off x="367935" y="6028273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p53 prevents </a:t>
            </a:r>
            <a:r>
              <a:rPr lang="en-US" dirty="0" err="1" smtClean="0"/>
              <a:t>RelA</a:t>
            </a:r>
            <a:r>
              <a:rPr lang="en-US" dirty="0" smtClean="0"/>
              <a:t> import into mitochondria by disrupting the interaction of </a:t>
            </a:r>
            <a:r>
              <a:rPr lang="en-US" dirty="0" err="1" smtClean="0"/>
              <a:t>RelA</a:t>
            </a:r>
            <a:r>
              <a:rPr lang="en-US" dirty="0" smtClean="0"/>
              <a:t> with </a:t>
            </a:r>
            <a:r>
              <a:rPr lang="en-US" dirty="0" err="1" smtClean="0"/>
              <a:t>mortalin</a:t>
            </a:r>
            <a:endParaRPr lang="en-US" dirty="0"/>
          </a:p>
        </p:txBody>
      </p:sp>
      <p:grpSp>
        <p:nvGrpSpPr>
          <p:cNvPr id="2" name="Group 149"/>
          <p:cNvGrpSpPr/>
          <p:nvPr/>
        </p:nvGrpSpPr>
        <p:grpSpPr>
          <a:xfrm>
            <a:off x="1703977" y="4098621"/>
            <a:ext cx="2354262" cy="1717675"/>
            <a:chOff x="935038" y="3629025"/>
            <a:chExt cx="2354262" cy="1717675"/>
          </a:xfrm>
        </p:grpSpPr>
        <p:pic>
          <p:nvPicPr>
            <p:cNvPr id="151" name="Picture 35"/>
            <p:cNvPicPr preferRelativeResize="0"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8763" y="4562475"/>
              <a:ext cx="1079500" cy="215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" name="Text Box 121"/>
            <p:cNvSpPr txBox="1">
              <a:spLocks noChangeArrowheads="1"/>
            </p:cNvSpPr>
            <p:nvPr/>
          </p:nvSpPr>
          <p:spPr bwMode="auto">
            <a:xfrm>
              <a:off x="1922463" y="3629025"/>
              <a:ext cx="5365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IP</a:t>
              </a:r>
              <a:r>
                <a:rPr lang="en-US" sz="1000" b="0" dirty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:</a:t>
              </a:r>
            </a:p>
          </p:txBody>
        </p:sp>
        <p:sp>
          <p:nvSpPr>
            <p:cNvPr id="155" name="Text Box 128"/>
            <p:cNvSpPr txBox="1">
              <a:spLocks noChangeArrowheads="1"/>
            </p:cNvSpPr>
            <p:nvPr/>
          </p:nvSpPr>
          <p:spPr bwMode="auto">
            <a:xfrm rot="17411327">
              <a:off x="1048544" y="4121944"/>
              <a:ext cx="6731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IPTG</a:t>
              </a:r>
            </a:p>
          </p:txBody>
        </p:sp>
        <p:sp>
          <p:nvSpPr>
            <p:cNvPr id="156" name="Text Box 133"/>
            <p:cNvSpPr txBox="1">
              <a:spLocks noChangeArrowheads="1"/>
            </p:cNvSpPr>
            <p:nvPr/>
          </p:nvSpPr>
          <p:spPr bwMode="auto">
            <a:xfrm>
              <a:off x="1597025" y="3835400"/>
              <a:ext cx="7397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Control</a:t>
              </a:r>
            </a:p>
          </p:txBody>
        </p:sp>
        <p:sp>
          <p:nvSpPr>
            <p:cNvPr id="157" name="Text Box 134"/>
            <p:cNvSpPr txBox="1">
              <a:spLocks noChangeArrowheads="1"/>
            </p:cNvSpPr>
            <p:nvPr/>
          </p:nvSpPr>
          <p:spPr bwMode="auto">
            <a:xfrm>
              <a:off x="2209800" y="3835400"/>
              <a:ext cx="5969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IPTG</a:t>
              </a:r>
            </a:p>
          </p:txBody>
        </p:sp>
        <p:sp>
          <p:nvSpPr>
            <p:cNvPr id="158" name="Text Box 136"/>
            <p:cNvSpPr txBox="1">
              <a:spLocks noChangeArrowheads="1"/>
            </p:cNvSpPr>
            <p:nvPr/>
          </p:nvSpPr>
          <p:spPr bwMode="auto">
            <a:xfrm>
              <a:off x="1016000" y="3835400"/>
              <a:ext cx="6873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Inputs</a:t>
              </a:r>
            </a:p>
          </p:txBody>
        </p:sp>
        <p:pic>
          <p:nvPicPr>
            <p:cNvPr id="159" name="Picture 54"/>
            <p:cNvPicPr preferRelativeResize="0"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5038" y="4562475"/>
              <a:ext cx="539750" cy="215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0" name="Text Box 86"/>
            <p:cNvSpPr txBox="1">
              <a:spLocks noChangeArrowheads="1"/>
            </p:cNvSpPr>
            <p:nvPr/>
          </p:nvSpPr>
          <p:spPr bwMode="auto">
            <a:xfrm>
              <a:off x="2509838" y="4318023"/>
              <a:ext cx="7794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0" dirty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WB:</a:t>
              </a:r>
            </a:p>
            <a:p>
              <a:pPr algn="ctr"/>
              <a:r>
                <a:rPr lang="en-US" sz="1200" b="0" dirty="0" err="1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RelA</a:t>
              </a:r>
              <a:endParaRPr lang="en-US" sz="1200" b="0" dirty="0">
                <a:latin typeface="Helvetica CE" pitchFamily="26" charset="-18"/>
                <a:ea typeface="Helvetica CE" pitchFamily="26" charset="-18"/>
                <a:cs typeface="Helvetica CE" pitchFamily="26" charset="-18"/>
              </a:endParaRPr>
            </a:p>
            <a:p>
              <a:pPr algn="ctr"/>
              <a:endParaRPr lang="en-US" sz="1200" b="0" dirty="0">
                <a:latin typeface="Helvetica CE" pitchFamily="26" charset="-18"/>
                <a:ea typeface="Helvetica CE" pitchFamily="26" charset="-18"/>
                <a:cs typeface="Helvetica CE" pitchFamily="26" charset="-18"/>
              </a:endParaRPr>
            </a:p>
            <a:p>
              <a:pPr algn="ctr"/>
              <a:r>
                <a:rPr lang="en-US" sz="1200" b="0" dirty="0" err="1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Mortalin</a:t>
              </a:r>
              <a:endParaRPr lang="en-US" sz="1200" b="0" dirty="0">
                <a:latin typeface="Helvetica CE" pitchFamily="26" charset="-18"/>
                <a:ea typeface="Helvetica CE" pitchFamily="26" charset="-18"/>
                <a:cs typeface="Helvetica CE" pitchFamily="26" charset="-18"/>
              </a:endParaRPr>
            </a:p>
          </p:txBody>
        </p:sp>
        <p:pic>
          <p:nvPicPr>
            <p:cNvPr id="161" name="Picture 94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8763" y="4876800"/>
              <a:ext cx="1079500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2" name="Picture 95"/>
            <p:cNvPicPr preferRelativeResize="0">
              <a:picLocks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35038" y="4876800"/>
              <a:ext cx="539750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" name="Text Box 128"/>
            <p:cNvSpPr txBox="1">
              <a:spLocks noChangeArrowheads="1"/>
            </p:cNvSpPr>
            <p:nvPr/>
          </p:nvSpPr>
          <p:spPr bwMode="auto">
            <a:xfrm rot="17411327">
              <a:off x="845344" y="4121944"/>
              <a:ext cx="6731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Control</a:t>
              </a:r>
            </a:p>
          </p:txBody>
        </p:sp>
        <p:sp>
          <p:nvSpPr>
            <p:cNvPr id="164" name="Text Box 128"/>
            <p:cNvSpPr txBox="1">
              <a:spLocks noChangeArrowheads="1"/>
            </p:cNvSpPr>
            <p:nvPr/>
          </p:nvSpPr>
          <p:spPr bwMode="auto">
            <a:xfrm rot="17411327">
              <a:off x="1416844" y="4121944"/>
              <a:ext cx="6731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mIgG</a:t>
              </a:r>
            </a:p>
          </p:txBody>
        </p:sp>
        <p:sp>
          <p:nvSpPr>
            <p:cNvPr id="165" name="Text Box 128"/>
            <p:cNvSpPr txBox="1">
              <a:spLocks noChangeArrowheads="1"/>
            </p:cNvSpPr>
            <p:nvPr/>
          </p:nvSpPr>
          <p:spPr bwMode="auto">
            <a:xfrm rot="17411327">
              <a:off x="1658144" y="4121944"/>
              <a:ext cx="6731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Mortalin</a:t>
              </a:r>
            </a:p>
          </p:txBody>
        </p:sp>
        <p:sp>
          <p:nvSpPr>
            <p:cNvPr id="166" name="Text Box 128"/>
            <p:cNvSpPr txBox="1">
              <a:spLocks noChangeArrowheads="1"/>
            </p:cNvSpPr>
            <p:nvPr/>
          </p:nvSpPr>
          <p:spPr bwMode="auto">
            <a:xfrm rot="17411327">
              <a:off x="1912144" y="4121944"/>
              <a:ext cx="6731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mIgG</a:t>
              </a:r>
            </a:p>
          </p:txBody>
        </p:sp>
        <p:sp>
          <p:nvSpPr>
            <p:cNvPr id="167" name="Text Box 128"/>
            <p:cNvSpPr txBox="1">
              <a:spLocks noChangeArrowheads="1"/>
            </p:cNvSpPr>
            <p:nvPr/>
          </p:nvSpPr>
          <p:spPr bwMode="auto">
            <a:xfrm rot="17411327">
              <a:off x="2153444" y="4121944"/>
              <a:ext cx="6731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Mortalin</a:t>
              </a:r>
            </a:p>
          </p:txBody>
        </p:sp>
        <p:cxnSp>
          <p:nvCxnSpPr>
            <p:cNvPr id="168" name="Straight Connector 95"/>
            <p:cNvCxnSpPr>
              <a:cxnSpLocks noChangeShapeType="1"/>
            </p:cNvCxnSpPr>
            <p:nvPr/>
          </p:nvCxnSpPr>
          <p:spPr bwMode="auto">
            <a:xfrm flipV="1">
              <a:off x="1528763" y="3838575"/>
              <a:ext cx="1087437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9" name="TextBox 80"/>
            <p:cNvSpPr txBox="1">
              <a:spLocks noChangeArrowheads="1"/>
            </p:cNvSpPr>
            <p:nvPr/>
          </p:nvSpPr>
          <p:spPr bwMode="auto">
            <a:xfrm>
              <a:off x="1231900" y="5100638"/>
              <a:ext cx="10826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 dirty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H1299</a:t>
              </a:r>
              <a:r>
                <a:rPr lang="en-US" sz="1000" b="0" baseline="30000" dirty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wtp53</a:t>
              </a:r>
              <a:r>
                <a:rPr lang="en-US" sz="1000" b="0" dirty="0">
                  <a:latin typeface="Helvetica CE" pitchFamily="26" charset="-18"/>
                  <a:ea typeface="Helvetica CE" pitchFamily="26" charset="-18"/>
                  <a:cs typeface="Helvetica CE" pitchFamily="26" charset="-18"/>
                </a:rPr>
                <a:t> cells</a:t>
              </a:r>
            </a:p>
          </p:txBody>
        </p:sp>
      </p:grpSp>
      <p:grpSp>
        <p:nvGrpSpPr>
          <p:cNvPr id="3" name="Group 108"/>
          <p:cNvGrpSpPr/>
          <p:nvPr/>
        </p:nvGrpSpPr>
        <p:grpSpPr>
          <a:xfrm>
            <a:off x="1382508" y="1152222"/>
            <a:ext cx="2155825" cy="2624137"/>
            <a:chOff x="790575" y="3173413"/>
            <a:chExt cx="2155825" cy="2624137"/>
          </a:xfrm>
        </p:grpSpPr>
        <p:graphicFrame>
          <p:nvGraphicFramePr>
            <p:cNvPr id="110" name="Object 2"/>
            <p:cNvGraphicFramePr>
              <a:graphicFrameLocks/>
            </p:cNvGraphicFramePr>
            <p:nvPr/>
          </p:nvGraphicFramePr>
          <p:xfrm>
            <a:off x="862013" y="3944938"/>
            <a:ext cx="143986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" name="Image" r:id="rId8" imgW="1316516" imgH="329045" progId="">
                    <p:embed/>
                  </p:oleObj>
                </mc:Choice>
                <mc:Fallback>
                  <p:oleObj name="Image" r:id="rId8" imgW="1316516" imgH="329045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013" y="3944938"/>
                          <a:ext cx="1439862" cy="36036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3"/>
            <p:cNvGraphicFramePr>
              <a:graphicFrameLocks/>
            </p:cNvGraphicFramePr>
            <p:nvPr/>
          </p:nvGraphicFramePr>
          <p:xfrm>
            <a:off x="862013" y="4779963"/>
            <a:ext cx="143986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1" name="Image" r:id="rId10" imgW="1206704" imgH="310686" progId="">
                    <p:embed/>
                  </p:oleObj>
                </mc:Choice>
                <mc:Fallback>
                  <p:oleObj name="Image" r:id="rId10" imgW="1206704" imgH="31068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013" y="4779963"/>
                          <a:ext cx="1439862" cy="36036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4"/>
            <p:cNvGraphicFramePr>
              <a:graphicFrameLocks/>
            </p:cNvGraphicFramePr>
            <p:nvPr/>
          </p:nvGraphicFramePr>
          <p:xfrm>
            <a:off x="862013" y="4360863"/>
            <a:ext cx="143986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2" name="Image" r:id="rId12" imgW="1353200" imgH="292312" progId="">
                    <p:embed/>
                  </p:oleObj>
                </mc:Choice>
                <mc:Fallback>
                  <p:oleObj name="Image" r:id="rId12" imgW="1353200" imgH="29231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013" y="4360863"/>
                          <a:ext cx="1439862" cy="36036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5"/>
            <p:cNvGraphicFramePr>
              <a:graphicFrameLocks/>
            </p:cNvGraphicFramePr>
            <p:nvPr/>
          </p:nvGraphicFramePr>
          <p:xfrm>
            <a:off x="862013" y="5203825"/>
            <a:ext cx="14398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3" name="Image" r:id="rId14" imgW="1225091" imgH="310686" progId="">
                    <p:embed/>
                  </p:oleObj>
                </mc:Choice>
                <mc:Fallback>
                  <p:oleObj name="Image" r:id="rId14" imgW="1225091" imgH="31068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013" y="5203825"/>
                          <a:ext cx="1439862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Text Box 27"/>
            <p:cNvSpPr txBox="1">
              <a:spLocks noChangeArrowheads="1"/>
            </p:cNvSpPr>
            <p:nvPr/>
          </p:nvSpPr>
          <p:spPr bwMode="auto">
            <a:xfrm>
              <a:off x="2266950" y="3833813"/>
              <a:ext cx="479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 WB:</a:t>
              </a:r>
            </a:p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RelA</a:t>
              </a:r>
            </a:p>
          </p:txBody>
        </p:sp>
        <p:sp>
          <p:nvSpPr>
            <p:cNvPr id="115" name="Text Box 31"/>
            <p:cNvSpPr txBox="1">
              <a:spLocks noChangeArrowheads="1"/>
            </p:cNvSpPr>
            <p:nvPr/>
          </p:nvSpPr>
          <p:spPr bwMode="auto">
            <a:xfrm>
              <a:off x="2266950" y="4814888"/>
              <a:ext cx="5476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VDAC</a:t>
              </a:r>
            </a:p>
          </p:txBody>
        </p:sp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2266950" y="4381500"/>
              <a:ext cx="63976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Mortalin</a:t>
              </a:r>
            </a:p>
          </p:txBody>
        </p:sp>
        <p:sp>
          <p:nvSpPr>
            <p:cNvPr id="117" name="Text Box 37"/>
            <p:cNvSpPr txBox="1">
              <a:spLocks noChangeArrowheads="1"/>
            </p:cNvSpPr>
            <p:nvPr/>
          </p:nvSpPr>
          <p:spPr bwMode="auto">
            <a:xfrm>
              <a:off x="2266950" y="5256213"/>
              <a:ext cx="6794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000" b="0">
                  <a:latin typeface="Helvetica" charset="0"/>
                  <a:ea typeface="Arial" charset="0"/>
                </a:rPr>
                <a:t>α</a:t>
              </a:r>
              <a:r>
                <a:rPr lang="en-US" sz="1000" b="0">
                  <a:latin typeface="Helvetica" charset="0"/>
                  <a:ea typeface="Arial" charset="0"/>
                </a:rPr>
                <a:t>-tubulin</a:t>
              </a:r>
              <a:endParaRPr lang="el-GR" sz="1000" b="0">
                <a:latin typeface="Helvetica" charset="0"/>
                <a:ea typeface="Arial" charset="0"/>
              </a:endParaRPr>
            </a:p>
          </p:txBody>
        </p:sp>
        <p:sp>
          <p:nvSpPr>
            <p:cNvPr id="118" name="Text Box 14"/>
            <p:cNvSpPr txBox="1">
              <a:spLocks noChangeArrowheads="1"/>
            </p:cNvSpPr>
            <p:nvPr/>
          </p:nvSpPr>
          <p:spPr bwMode="auto">
            <a:xfrm rot="18616792">
              <a:off x="863600" y="3673476"/>
              <a:ext cx="4540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RSV</a:t>
              </a:r>
            </a:p>
          </p:txBody>
        </p:sp>
        <p:sp>
          <p:nvSpPr>
            <p:cNvPr id="119" name="Text Box 15"/>
            <p:cNvSpPr txBox="1">
              <a:spLocks noChangeArrowheads="1"/>
            </p:cNvSpPr>
            <p:nvPr/>
          </p:nvSpPr>
          <p:spPr bwMode="auto">
            <a:xfrm rot="18616792">
              <a:off x="1157288" y="3570288"/>
              <a:ext cx="7239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P53-RSV</a:t>
              </a:r>
            </a:p>
          </p:txBody>
        </p:sp>
        <p:sp>
          <p:nvSpPr>
            <p:cNvPr id="120" name="Text Box 16"/>
            <p:cNvSpPr txBox="1">
              <a:spLocks noChangeArrowheads="1"/>
            </p:cNvSpPr>
            <p:nvPr/>
          </p:nvSpPr>
          <p:spPr bwMode="auto">
            <a:xfrm rot="18616792">
              <a:off x="1595437" y="3660776"/>
              <a:ext cx="4540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RSV</a:t>
              </a:r>
            </a:p>
          </p:txBody>
        </p:sp>
        <p:sp>
          <p:nvSpPr>
            <p:cNvPr id="121" name="Text Box 17"/>
            <p:cNvSpPr txBox="1">
              <a:spLocks noChangeArrowheads="1"/>
            </p:cNvSpPr>
            <p:nvPr/>
          </p:nvSpPr>
          <p:spPr bwMode="auto">
            <a:xfrm rot="18616792">
              <a:off x="1858963" y="3557588"/>
              <a:ext cx="7239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" charset="0"/>
                  <a:ea typeface="Helvetica" charset="0"/>
                  <a:cs typeface="Helvetica" charset="0"/>
                </a:rPr>
                <a:t>P53-RSV</a:t>
              </a:r>
            </a:p>
          </p:txBody>
        </p:sp>
        <p:sp>
          <p:nvSpPr>
            <p:cNvPr id="122" name="Line 18"/>
            <p:cNvSpPr>
              <a:spLocks noChangeShapeType="1"/>
            </p:cNvSpPr>
            <p:nvPr/>
          </p:nvSpPr>
          <p:spPr bwMode="auto">
            <a:xfrm>
              <a:off x="908050" y="3389313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9"/>
            <p:cNvSpPr>
              <a:spLocks noChangeShapeType="1"/>
            </p:cNvSpPr>
            <p:nvPr/>
          </p:nvSpPr>
          <p:spPr bwMode="auto">
            <a:xfrm>
              <a:off x="1743075" y="3389313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Text Box 20"/>
            <p:cNvSpPr txBox="1">
              <a:spLocks noChangeArrowheads="1"/>
            </p:cNvSpPr>
            <p:nvPr/>
          </p:nvSpPr>
          <p:spPr bwMode="auto">
            <a:xfrm>
              <a:off x="790575" y="3173413"/>
              <a:ext cx="18517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1200" b="0" dirty="0">
                  <a:latin typeface="Helvetica" charset="0"/>
                  <a:ea typeface="Helvetica" charset="0"/>
                  <a:cs typeface="Helvetica" charset="0"/>
                </a:rPr>
                <a:t>Cytoplasm</a:t>
              </a:r>
              <a:r>
                <a:rPr lang="en-US" sz="1000" b="0" dirty="0">
                  <a:latin typeface="Helvetica" charset="0"/>
                  <a:ea typeface="Helvetica" charset="0"/>
                  <a:cs typeface="Helvetica" charset="0"/>
                </a:rPr>
                <a:t>     Mitochondria</a:t>
              </a:r>
            </a:p>
          </p:txBody>
        </p:sp>
        <p:sp>
          <p:nvSpPr>
            <p:cNvPr id="139" name="TextBox 80"/>
            <p:cNvSpPr txBox="1">
              <a:spLocks noChangeArrowheads="1"/>
            </p:cNvSpPr>
            <p:nvPr/>
          </p:nvSpPr>
          <p:spPr bwMode="auto">
            <a:xfrm>
              <a:off x="1190625" y="5551488"/>
              <a:ext cx="8540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latin typeface="Helvetica CE" pitchFamily="1" charset="0"/>
                  <a:ea typeface="Helvetica CE" pitchFamily="1" charset="0"/>
                  <a:cs typeface="Helvetica CE" pitchFamily="1" charset="0"/>
                </a:rPr>
                <a:t>H1299 cells</a:t>
              </a:r>
            </a:p>
          </p:txBody>
        </p: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8109" y="1140878"/>
            <a:ext cx="2048857" cy="283404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3608" y="4418136"/>
            <a:ext cx="2933358" cy="1309535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457200" y="15326"/>
            <a:ext cx="8004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RelA</a:t>
            </a:r>
            <a:r>
              <a:rPr lang="en-US" sz="3200" dirty="0" smtClean="0"/>
              <a:t> regulation of mitochondrial energy production is p53 dependent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43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0146" y="13796"/>
            <a:ext cx="8163854" cy="8788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179" name="TextBox 178"/>
          <p:cNvSpPr txBox="1"/>
          <p:nvPr/>
        </p:nvSpPr>
        <p:spPr>
          <a:xfrm>
            <a:off x="744740" y="1420801"/>
            <a:ext cx="269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Passage (+p53)</a:t>
            </a:r>
            <a:endParaRPr lang="en-US" dirty="0"/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65" y="5137149"/>
            <a:ext cx="789329" cy="732367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40" y="2031998"/>
            <a:ext cx="3503632" cy="3105151"/>
          </a:xfrm>
          <a:prstGeom prst="rect">
            <a:avLst/>
          </a:prstGeom>
        </p:spPr>
      </p:pic>
      <p:sp>
        <p:nvSpPr>
          <p:cNvPr id="192" name="TextBox 191"/>
          <p:cNvSpPr txBox="1"/>
          <p:nvPr/>
        </p:nvSpPr>
        <p:spPr>
          <a:xfrm>
            <a:off x="1806211" y="550869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Nucleus</a:t>
            </a:r>
          </a:p>
        </p:txBody>
      </p:sp>
      <p:sp>
        <p:nvSpPr>
          <p:cNvPr id="193" name="Right Arrow 192"/>
          <p:cNvSpPr/>
          <p:nvPr/>
        </p:nvSpPr>
        <p:spPr>
          <a:xfrm>
            <a:off x="1550096" y="5615320"/>
            <a:ext cx="391771" cy="847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ight Arrow 193"/>
          <p:cNvSpPr/>
          <p:nvPr/>
        </p:nvSpPr>
        <p:spPr>
          <a:xfrm>
            <a:off x="3094126" y="5615320"/>
            <a:ext cx="391771" cy="847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696" y="5363436"/>
            <a:ext cx="593145" cy="503767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4396040" y="1420801"/>
            <a:ext cx="3948132" cy="4670766"/>
            <a:chOff x="5010200" y="1420801"/>
            <a:chExt cx="3948132" cy="4670766"/>
          </a:xfrm>
        </p:grpSpPr>
        <p:grpSp>
          <p:nvGrpSpPr>
            <p:cNvPr id="196" name="Group 195"/>
            <p:cNvGrpSpPr/>
            <p:nvPr/>
          </p:nvGrpSpPr>
          <p:grpSpPr>
            <a:xfrm>
              <a:off x="5010200" y="1420801"/>
              <a:ext cx="3948132" cy="3817947"/>
              <a:chOff x="5010200" y="1420801"/>
              <a:chExt cx="3948132" cy="3817947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0200" y="2469572"/>
                <a:ext cx="3948132" cy="2769176"/>
              </a:xfrm>
              <a:prstGeom prst="rect">
                <a:avLst/>
              </a:prstGeom>
            </p:spPr>
          </p:pic>
          <p:sp>
            <p:nvSpPr>
              <p:cNvPr id="180" name="TextBox 179"/>
              <p:cNvSpPr txBox="1"/>
              <p:nvPr/>
            </p:nvSpPr>
            <p:spPr>
              <a:xfrm>
                <a:off x="5818892" y="1420801"/>
                <a:ext cx="2527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Late Passage (-p53)</a:t>
                </a:r>
                <a:endParaRPr lang="en-US" dirty="0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5791906" y="5465034"/>
              <a:ext cx="10550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p53</a:t>
              </a:r>
              <a:endParaRPr lang="en-US" sz="3200" b="1" dirty="0"/>
            </a:p>
          </p:txBody>
        </p:sp>
        <p:sp>
          <p:nvSpPr>
            <p:cNvPr id="200" name="Multiply 199"/>
            <p:cNvSpPr/>
            <p:nvPr/>
          </p:nvSpPr>
          <p:spPr>
            <a:xfrm>
              <a:off x="6062126" y="5481967"/>
              <a:ext cx="491066" cy="609600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ight Arrow 200"/>
            <p:cNvSpPr/>
            <p:nvPr/>
          </p:nvSpPr>
          <p:spPr>
            <a:xfrm>
              <a:off x="6847003" y="5733851"/>
              <a:ext cx="391771" cy="847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utoShape 95"/>
            <p:cNvSpPr>
              <a:spLocks noChangeArrowheads="1"/>
            </p:cNvSpPr>
            <p:nvPr/>
          </p:nvSpPr>
          <p:spPr bwMode="auto">
            <a:xfrm>
              <a:off x="7300225" y="5509402"/>
              <a:ext cx="266700" cy="457199"/>
            </a:xfrm>
            <a:prstGeom prst="upArrow">
              <a:avLst>
                <a:gd name="adj1" fmla="val 50000"/>
                <a:gd name="adj2" fmla="val 428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482260" y="5600051"/>
              <a:ext cx="1325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Glycolysis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643807" y="5346056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RelA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6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48" y="71124"/>
            <a:ext cx="749808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6" y="1245489"/>
            <a:ext cx="4028817" cy="3021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093" y="1250202"/>
            <a:ext cx="3647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Neil Perkins</a:t>
            </a:r>
          </a:p>
          <a:p>
            <a:endParaRPr lang="en-US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Renée Johnson </a:t>
            </a:r>
          </a:p>
          <a:p>
            <a:endParaRPr lang="en-US" b="1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Members of  the Perkins Laboratory</a:t>
            </a:r>
          </a:p>
          <a:p>
            <a:endParaRPr lang="en-US" b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Members of CTP at NYUAD 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FD07C8"/>
                </a:solidFill>
                <a:latin typeface="Comic Sans MS" panose="030F0702030302020204" pitchFamily="66" charset="0"/>
              </a:rPr>
              <a:t>CRUK for funding our work! </a:t>
            </a:r>
            <a:endParaRPr lang="en-US" b="1" dirty="0">
              <a:solidFill>
                <a:srgbClr val="FD07C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5" y="4461696"/>
            <a:ext cx="4051127" cy="860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5" y="5517220"/>
            <a:ext cx="3925382" cy="969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00" y="4195624"/>
            <a:ext cx="3506442" cy="1349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88" y="5545604"/>
            <a:ext cx="3424554" cy="14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326"/>
            <a:ext cx="7620000" cy="1143000"/>
          </a:xfrm>
        </p:spPr>
        <p:txBody>
          <a:bodyPr/>
          <a:lstStyle/>
          <a:p>
            <a:r>
              <a:rPr lang="en-US" dirty="0"/>
              <a:t>NF-</a:t>
            </a:r>
            <a:r>
              <a:rPr lang="en-US" dirty="0" err="1"/>
              <a:t>κB</a:t>
            </a:r>
            <a:r>
              <a:rPr lang="en-US" dirty="0"/>
              <a:t> </a:t>
            </a:r>
            <a:r>
              <a:rPr lang="en-US" dirty="0" smtClean="0"/>
              <a:t>Family Members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734399" y="1201828"/>
            <a:ext cx="6885967" cy="5002495"/>
            <a:chOff x="2057400" y="1295403"/>
            <a:chExt cx="5106987" cy="4089405"/>
          </a:xfrm>
        </p:grpSpPr>
        <p:sp>
          <p:nvSpPr>
            <p:cNvPr id="48" name="Rectangle 2"/>
            <p:cNvSpPr>
              <a:spLocks noChangeArrowheads="1"/>
            </p:cNvSpPr>
            <p:nvPr/>
          </p:nvSpPr>
          <p:spPr bwMode="auto">
            <a:xfrm>
              <a:off x="2057400" y="2209805"/>
              <a:ext cx="1295399" cy="457200"/>
            </a:xfrm>
            <a:prstGeom prst="rect">
              <a:avLst/>
            </a:prstGeom>
            <a:solidFill>
              <a:srgbClr val="FF00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3816349" y="2409830"/>
              <a:ext cx="2155825" cy="412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3870325" y="2782893"/>
              <a:ext cx="2333625" cy="412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3497263" y="3155956"/>
              <a:ext cx="2333625" cy="412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3922713" y="2355854"/>
              <a:ext cx="947737" cy="147638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922713" y="2730506"/>
              <a:ext cx="947737" cy="146051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922713" y="3103569"/>
              <a:ext cx="947737" cy="147637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048000" y="1295403"/>
              <a:ext cx="2838450" cy="777022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65087" tIns="31750" rIns="65087" bIns="31750">
              <a:prstTxWarp prst="textNoShape">
                <a:avLst/>
              </a:prstTxWarp>
              <a:spAutoFit/>
            </a:bodyPr>
            <a:lstStyle/>
            <a:p>
              <a:pPr algn="ctr" defTabSz="447675" eaLnBrk="0" hangingPunct="0">
                <a:lnSpc>
                  <a:spcPct val="90000"/>
                </a:lnSpc>
              </a:pPr>
              <a:r>
                <a:rPr lang="en-GB" sz="1600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Rel</a:t>
              </a:r>
              <a:r>
                <a:rPr lang="en-GB" sz="16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Homology Domain</a:t>
              </a:r>
            </a:p>
            <a:p>
              <a:pPr algn="ctr" defTabSz="447675" eaLnBrk="0" hangingPunct="0">
                <a:lnSpc>
                  <a:spcPct val="90000"/>
                </a:lnSpc>
              </a:pPr>
              <a:r>
                <a:rPr lang="en-GB" sz="16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(RHD)</a:t>
              </a:r>
            </a:p>
            <a:p>
              <a:pPr algn="ctr" defTabSz="447675" eaLnBrk="0" hangingPunct="0">
                <a:lnSpc>
                  <a:spcPct val="90000"/>
                </a:lnSpc>
              </a:pPr>
              <a:r>
                <a:rPr lang="en-GB" sz="16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(DNA binding and </a:t>
              </a:r>
            </a:p>
            <a:p>
              <a:pPr algn="ctr" defTabSz="447675" eaLnBrk="0" hangingPunct="0">
                <a:lnSpc>
                  <a:spcPct val="90000"/>
                </a:lnSpc>
              </a:pPr>
              <a:r>
                <a:rPr lang="en-GB" sz="1600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dimerisation</a:t>
              </a:r>
              <a:r>
                <a:rPr lang="en-GB" sz="16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)</a:t>
              </a:r>
              <a:endParaRPr lang="en-GB" sz="1600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4842642" y="2168664"/>
              <a:ext cx="1223347" cy="233568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sz="1600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Transactivation</a:t>
              </a:r>
              <a:endParaRPr lang="en-GB" sz="1600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638550" y="2343154"/>
              <a:ext cx="219075" cy="19367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sz="800" b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N</a:t>
              </a:r>
              <a:endParaRPr lang="en-GB" sz="80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2119313" y="2322518"/>
              <a:ext cx="975039" cy="25998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RelA</a:t>
              </a:r>
              <a:r>
                <a:rPr lang="en-GB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(p65)</a:t>
              </a: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2119313" y="2695580"/>
              <a:ext cx="542115" cy="25998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c-</a:t>
              </a:r>
              <a:r>
                <a:rPr lang="en-GB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Rel</a:t>
              </a:r>
              <a:endParaRPr lang="en-GB" b="1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2119313" y="3068643"/>
              <a:ext cx="458903" cy="25998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RelB</a:t>
              </a:r>
              <a:endParaRPr lang="en-GB" b="1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984874" y="2343154"/>
              <a:ext cx="193675" cy="19367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sz="800" b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</a:t>
              </a:r>
              <a:endParaRPr lang="en-GB" sz="80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3816349" y="3743331"/>
              <a:ext cx="3348038" cy="412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3922713" y="3689356"/>
              <a:ext cx="947737" cy="147638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5737224" y="3689356"/>
              <a:ext cx="93663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5895974" y="3689356"/>
              <a:ext cx="95250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6056312" y="3689356"/>
              <a:ext cx="93662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6216649" y="3689356"/>
              <a:ext cx="93663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6376987" y="3689356"/>
              <a:ext cx="93662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6537325" y="3689356"/>
              <a:ext cx="93663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6804024" y="3689356"/>
              <a:ext cx="93663" cy="147638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5410199" y="3856044"/>
              <a:ext cx="0" cy="347662"/>
            </a:xfrm>
            <a:prstGeom prst="line">
              <a:avLst/>
            </a:prstGeom>
            <a:noFill/>
            <a:ln w="25400">
              <a:solidFill>
                <a:srgbClr val="43E94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4598228" y="3922720"/>
              <a:ext cx="786659" cy="213859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Proteolysis</a:t>
              </a: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3816349" y="4276732"/>
              <a:ext cx="1587500" cy="412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3922713" y="4222757"/>
              <a:ext cx="947737" cy="147638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2119313" y="3656019"/>
              <a:ext cx="1305982" cy="25998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NF-</a:t>
              </a:r>
              <a:r>
                <a:rPr lang="el-GR" b="1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ea typeface="ＭＳ Ｐゴシック" pitchFamily="27" charset="-128"/>
                  <a:cs typeface="Times New Roman"/>
                </a:rPr>
                <a:t>κ</a:t>
              </a:r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B1  </a:t>
              </a:r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p105</a:t>
              </a:r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2119313" y="4189420"/>
              <a:ext cx="398001" cy="25998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p50</a:t>
              </a:r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5726112" y="3443294"/>
              <a:ext cx="1297056" cy="233568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sz="1600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Ankyrin</a:t>
              </a:r>
              <a:r>
                <a:rPr lang="en-GB" sz="16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Repeats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3816349" y="4757746"/>
              <a:ext cx="3187699" cy="3968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3922713" y="4703771"/>
              <a:ext cx="947737" cy="147637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5737224" y="4703771"/>
              <a:ext cx="93663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5895974" y="4703771"/>
              <a:ext cx="95250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6056312" y="4703771"/>
              <a:ext cx="93662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6216649" y="4703771"/>
              <a:ext cx="93663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6376987" y="4703771"/>
              <a:ext cx="93662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9"/>
            <p:cNvSpPr>
              <a:spLocks noChangeArrowheads="1"/>
            </p:cNvSpPr>
            <p:nvPr/>
          </p:nvSpPr>
          <p:spPr bwMode="auto">
            <a:xfrm>
              <a:off x="6537325" y="4703771"/>
              <a:ext cx="93663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0"/>
            <p:cNvSpPr>
              <a:spLocks noChangeArrowheads="1"/>
            </p:cNvSpPr>
            <p:nvPr/>
          </p:nvSpPr>
          <p:spPr bwMode="auto">
            <a:xfrm>
              <a:off x="6804024" y="4703771"/>
              <a:ext cx="93663" cy="147637"/>
            </a:xfrm>
            <a:prstGeom prst="rect">
              <a:avLst/>
            </a:prstGeom>
            <a:gradFill rotWithShape="0">
              <a:gsLst>
                <a:gs pos="0">
                  <a:srgbClr val="CC66FF">
                    <a:gamma/>
                    <a:shade val="46275"/>
                    <a:invGamma/>
                  </a:srgbClr>
                </a:gs>
                <a:gs pos="5000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1"/>
            <p:cNvSpPr>
              <a:spLocks noChangeShapeType="1"/>
            </p:cNvSpPr>
            <p:nvPr/>
          </p:nvSpPr>
          <p:spPr bwMode="auto">
            <a:xfrm>
              <a:off x="5410199" y="4870459"/>
              <a:ext cx="0" cy="347664"/>
            </a:xfrm>
            <a:prstGeom prst="line">
              <a:avLst/>
            </a:prstGeom>
            <a:noFill/>
            <a:ln w="25400">
              <a:solidFill>
                <a:srgbClr val="43E94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4615690" y="4935547"/>
              <a:ext cx="786659" cy="213859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Proteolysis</a:t>
              </a:r>
            </a:p>
          </p:txBody>
        </p:sp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3816350" y="5291148"/>
              <a:ext cx="1587500" cy="3968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4"/>
            <p:cNvSpPr>
              <a:spLocks noChangeArrowheads="1"/>
            </p:cNvSpPr>
            <p:nvPr/>
          </p:nvSpPr>
          <p:spPr bwMode="auto">
            <a:xfrm>
              <a:off x="3922713" y="5237171"/>
              <a:ext cx="947737" cy="147637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2119313" y="4668838"/>
              <a:ext cx="1391580" cy="25998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none" lIns="65087" tIns="31750" rIns="65087" bIns="31750">
              <a:prstTxWarp prst="textNoShape">
                <a:avLst/>
              </a:prstTxWarp>
              <a:spAutoFit/>
            </a:bodyPr>
            <a:lstStyle/>
            <a:p>
              <a:pPr defTabSz="447675" eaLnBrk="0" hangingPunct="0">
                <a:lnSpc>
                  <a:spcPct val="90000"/>
                </a:lnSpc>
              </a:pPr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NF-</a:t>
              </a:r>
              <a:r>
                <a:rPr lang="el-GR" b="1" dirty="0">
                  <a:solidFill>
                    <a:schemeClr val="bg1">
                      <a:lumMod val="50000"/>
                    </a:schemeClr>
                  </a:solidFill>
                  <a:latin typeface="Times New Roman"/>
                  <a:ea typeface="ＭＳ Ｐゴシック" pitchFamily="27" charset="-128"/>
                  <a:cs typeface="Times New Roman"/>
                </a:rPr>
                <a:t> </a:t>
              </a:r>
              <a:r>
                <a:rPr lang="el-GR" b="1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ea typeface="ＭＳ Ｐゴシック" pitchFamily="27" charset="-128"/>
                  <a:cs typeface="Times New Roman"/>
                </a:rPr>
                <a:t>κ</a:t>
              </a:r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B2  p100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sp>
        <p:nvSpPr>
          <p:cNvPr id="93" name="Rectangle 46"/>
          <p:cNvSpPr>
            <a:spLocks noChangeArrowheads="1"/>
          </p:cNvSpPr>
          <p:nvPr/>
        </p:nvSpPr>
        <p:spPr bwMode="auto">
          <a:xfrm>
            <a:off x="817879" y="5953131"/>
            <a:ext cx="536642" cy="31803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5087" tIns="31750" rIns="65087" bIns="31750">
            <a:prstTxWarp prst="textNoShape">
              <a:avLst/>
            </a:prstTxWarp>
            <a:spAutoFit/>
          </a:bodyPr>
          <a:lstStyle/>
          <a:p>
            <a:pPr defTabSz="447675" eaLnBrk="0" hangingPunct="0">
              <a:lnSpc>
                <a:spcPct val="90000"/>
              </a:lnSpc>
            </a:pPr>
            <a:r>
              <a:rPr lang="en-GB" b="1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p52</a:t>
            </a:r>
          </a:p>
        </p:txBody>
      </p:sp>
    </p:spTree>
    <p:extLst>
      <p:ext uri="{BB962C8B-B14F-4D97-AF65-F5344CB8AC3E}">
        <p14:creationId xmlns:p14="http://schemas.microsoft.com/office/powerpoint/2010/main" val="2632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7620000" cy="1143000"/>
          </a:xfrm>
        </p:spPr>
        <p:txBody>
          <a:bodyPr/>
          <a:lstStyle/>
          <a:p>
            <a:r>
              <a:rPr lang="en-US" dirty="0" smtClean="0"/>
              <a:t>NF-</a:t>
            </a:r>
            <a:r>
              <a:rPr lang="en-US" dirty="0" err="1" smtClean="0"/>
              <a:t>κB</a:t>
            </a:r>
            <a:r>
              <a:rPr lang="en-US" dirty="0" smtClean="0"/>
              <a:t> and Disease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4306" y="1101176"/>
            <a:ext cx="2460624" cy="5357814"/>
            <a:chOff x="892156" y="814388"/>
            <a:chExt cx="2460624" cy="535781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21807" y="814388"/>
              <a:ext cx="2252541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NF-</a:t>
              </a:r>
              <a:r>
                <a:rPr lang="en-GB" sz="1600" b="1" dirty="0" err="1">
                  <a:solidFill>
                    <a:schemeClr val="bg2">
                      <a:lumMod val="50000"/>
                    </a:schemeClr>
                  </a:solidFill>
                  <a:latin typeface="Symbol" pitchFamily="27" charset="2"/>
                  <a:ea typeface="ＭＳ Ｐゴシック" pitchFamily="27" charset="-128"/>
                  <a:cs typeface="ＭＳ Ｐゴシック" pitchFamily="27" charset="-128"/>
                </a:rPr>
                <a:t>k</a:t>
              </a:r>
              <a:r>
                <a:rPr lang="en-GB" sz="1600" b="1" dirty="0" err="1">
                  <a:solidFill>
                    <a:schemeClr val="bg2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B</a:t>
              </a:r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under control</a:t>
              </a:r>
            </a:p>
            <a:p>
              <a:pPr algn="ctr" eaLnBrk="0" hangingPunct="0"/>
              <a:r>
                <a:rPr lang="en-GB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(mainly cytoplasmic)</a:t>
              </a:r>
              <a:endParaRPr lang="en-GB" sz="1400" b="1" dirty="0">
                <a:solidFill>
                  <a:schemeClr val="bg1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438255" y="1360488"/>
              <a:ext cx="1574800" cy="1358900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271" y="184"/>
                </a:cxn>
                <a:cxn ang="0">
                  <a:pos x="391" y="376"/>
                </a:cxn>
                <a:cxn ang="0">
                  <a:pos x="375" y="536"/>
                </a:cxn>
                <a:cxn ang="0">
                  <a:pos x="247" y="704"/>
                </a:cxn>
                <a:cxn ang="0">
                  <a:pos x="183" y="744"/>
                </a:cxn>
                <a:cxn ang="0">
                  <a:pos x="31" y="864"/>
                </a:cxn>
                <a:cxn ang="0">
                  <a:pos x="55" y="872"/>
                </a:cxn>
                <a:cxn ang="0">
                  <a:pos x="263" y="888"/>
                </a:cxn>
                <a:cxn ang="0">
                  <a:pos x="399" y="944"/>
                </a:cxn>
                <a:cxn ang="0">
                  <a:pos x="751" y="1184"/>
                </a:cxn>
                <a:cxn ang="0">
                  <a:pos x="903" y="1296"/>
                </a:cxn>
                <a:cxn ang="0">
                  <a:pos x="1047" y="1440"/>
                </a:cxn>
                <a:cxn ang="0">
                  <a:pos x="1039" y="1352"/>
                </a:cxn>
                <a:cxn ang="0">
                  <a:pos x="1031" y="1288"/>
                </a:cxn>
                <a:cxn ang="0">
                  <a:pos x="1015" y="1208"/>
                </a:cxn>
                <a:cxn ang="0">
                  <a:pos x="943" y="1032"/>
                </a:cxn>
                <a:cxn ang="0">
                  <a:pos x="1007" y="552"/>
                </a:cxn>
                <a:cxn ang="0">
                  <a:pos x="1063" y="424"/>
                </a:cxn>
                <a:cxn ang="0">
                  <a:pos x="1215" y="264"/>
                </a:cxn>
                <a:cxn ang="0">
                  <a:pos x="1423" y="96"/>
                </a:cxn>
                <a:cxn ang="0">
                  <a:pos x="1495" y="40"/>
                </a:cxn>
                <a:cxn ang="0">
                  <a:pos x="1519" y="16"/>
                </a:cxn>
                <a:cxn ang="0">
                  <a:pos x="1543" y="0"/>
                </a:cxn>
                <a:cxn ang="0">
                  <a:pos x="1359" y="16"/>
                </a:cxn>
                <a:cxn ang="0">
                  <a:pos x="1119" y="56"/>
                </a:cxn>
                <a:cxn ang="0">
                  <a:pos x="1007" y="80"/>
                </a:cxn>
                <a:cxn ang="0">
                  <a:pos x="967" y="88"/>
                </a:cxn>
                <a:cxn ang="0">
                  <a:pos x="95" y="16"/>
                </a:cxn>
                <a:cxn ang="0">
                  <a:pos x="47" y="24"/>
                </a:cxn>
                <a:cxn ang="0">
                  <a:pos x="47" y="48"/>
                </a:cxn>
              </a:cxnLst>
              <a:rect l="0" t="0" r="r" b="b"/>
              <a:pathLst>
                <a:path w="1552" h="1440">
                  <a:moveTo>
                    <a:pt x="47" y="48"/>
                  </a:moveTo>
                  <a:cubicBezTo>
                    <a:pt x="126" y="87"/>
                    <a:pt x="204" y="123"/>
                    <a:pt x="271" y="184"/>
                  </a:cubicBezTo>
                  <a:cubicBezTo>
                    <a:pt x="324" y="232"/>
                    <a:pt x="358" y="311"/>
                    <a:pt x="391" y="376"/>
                  </a:cubicBezTo>
                  <a:cubicBezTo>
                    <a:pt x="385" y="429"/>
                    <a:pt x="381" y="482"/>
                    <a:pt x="375" y="536"/>
                  </a:cubicBezTo>
                  <a:cubicBezTo>
                    <a:pt x="368" y="584"/>
                    <a:pt x="281" y="683"/>
                    <a:pt x="247" y="704"/>
                  </a:cubicBezTo>
                  <a:cubicBezTo>
                    <a:pt x="244" y="705"/>
                    <a:pt x="191" y="736"/>
                    <a:pt x="183" y="744"/>
                  </a:cubicBezTo>
                  <a:cubicBezTo>
                    <a:pt x="137" y="784"/>
                    <a:pt x="90" y="844"/>
                    <a:pt x="31" y="864"/>
                  </a:cubicBezTo>
                  <a:cubicBezTo>
                    <a:pt x="39" y="866"/>
                    <a:pt x="46" y="871"/>
                    <a:pt x="55" y="872"/>
                  </a:cubicBezTo>
                  <a:cubicBezTo>
                    <a:pt x="124" y="879"/>
                    <a:pt x="194" y="873"/>
                    <a:pt x="263" y="888"/>
                  </a:cubicBezTo>
                  <a:cubicBezTo>
                    <a:pt x="310" y="898"/>
                    <a:pt x="354" y="924"/>
                    <a:pt x="399" y="944"/>
                  </a:cubicBezTo>
                  <a:cubicBezTo>
                    <a:pt x="536" y="1004"/>
                    <a:pt x="641" y="1084"/>
                    <a:pt x="751" y="1184"/>
                  </a:cubicBezTo>
                  <a:cubicBezTo>
                    <a:pt x="798" y="1227"/>
                    <a:pt x="856" y="1249"/>
                    <a:pt x="903" y="1296"/>
                  </a:cubicBezTo>
                  <a:cubicBezTo>
                    <a:pt x="951" y="1344"/>
                    <a:pt x="998" y="1391"/>
                    <a:pt x="1047" y="1440"/>
                  </a:cubicBezTo>
                  <a:cubicBezTo>
                    <a:pt x="1061" y="1351"/>
                    <a:pt x="1057" y="1430"/>
                    <a:pt x="1039" y="1352"/>
                  </a:cubicBezTo>
                  <a:cubicBezTo>
                    <a:pt x="1034" y="1331"/>
                    <a:pt x="1034" y="1309"/>
                    <a:pt x="1031" y="1288"/>
                  </a:cubicBezTo>
                  <a:cubicBezTo>
                    <a:pt x="1026" y="1261"/>
                    <a:pt x="1021" y="1234"/>
                    <a:pt x="1015" y="1208"/>
                  </a:cubicBezTo>
                  <a:cubicBezTo>
                    <a:pt x="998" y="1144"/>
                    <a:pt x="963" y="1093"/>
                    <a:pt x="943" y="1032"/>
                  </a:cubicBezTo>
                  <a:cubicBezTo>
                    <a:pt x="917" y="855"/>
                    <a:pt x="945" y="710"/>
                    <a:pt x="1007" y="552"/>
                  </a:cubicBezTo>
                  <a:cubicBezTo>
                    <a:pt x="1013" y="534"/>
                    <a:pt x="1046" y="448"/>
                    <a:pt x="1063" y="424"/>
                  </a:cubicBezTo>
                  <a:cubicBezTo>
                    <a:pt x="1102" y="367"/>
                    <a:pt x="1168" y="310"/>
                    <a:pt x="1215" y="264"/>
                  </a:cubicBezTo>
                  <a:cubicBezTo>
                    <a:pt x="1279" y="199"/>
                    <a:pt x="1355" y="153"/>
                    <a:pt x="1423" y="96"/>
                  </a:cubicBezTo>
                  <a:cubicBezTo>
                    <a:pt x="1445" y="76"/>
                    <a:pt x="1471" y="59"/>
                    <a:pt x="1495" y="40"/>
                  </a:cubicBezTo>
                  <a:cubicBezTo>
                    <a:pt x="1503" y="32"/>
                    <a:pt x="1510" y="23"/>
                    <a:pt x="1519" y="16"/>
                  </a:cubicBezTo>
                  <a:cubicBezTo>
                    <a:pt x="1526" y="9"/>
                    <a:pt x="1552" y="0"/>
                    <a:pt x="1543" y="0"/>
                  </a:cubicBezTo>
                  <a:cubicBezTo>
                    <a:pt x="1481" y="0"/>
                    <a:pt x="1359" y="16"/>
                    <a:pt x="1359" y="16"/>
                  </a:cubicBezTo>
                  <a:cubicBezTo>
                    <a:pt x="1279" y="35"/>
                    <a:pt x="1198" y="40"/>
                    <a:pt x="1119" y="56"/>
                  </a:cubicBezTo>
                  <a:cubicBezTo>
                    <a:pt x="1081" y="63"/>
                    <a:pt x="1044" y="72"/>
                    <a:pt x="1007" y="80"/>
                  </a:cubicBezTo>
                  <a:cubicBezTo>
                    <a:pt x="993" y="82"/>
                    <a:pt x="967" y="88"/>
                    <a:pt x="967" y="88"/>
                  </a:cubicBezTo>
                  <a:cubicBezTo>
                    <a:pt x="628" y="83"/>
                    <a:pt x="386" y="113"/>
                    <a:pt x="95" y="16"/>
                  </a:cubicBezTo>
                  <a:cubicBezTo>
                    <a:pt x="79" y="18"/>
                    <a:pt x="61" y="15"/>
                    <a:pt x="47" y="24"/>
                  </a:cubicBezTo>
                  <a:cubicBezTo>
                    <a:pt x="0" y="50"/>
                    <a:pt x="42" y="48"/>
                    <a:pt x="47" y="48"/>
                  </a:cubicBezTo>
                  <a:close/>
                </a:path>
              </a:pathLst>
            </a:custGeom>
            <a:solidFill>
              <a:srgbClr val="FBC912"/>
            </a:solidFill>
            <a:ln w="12700" cap="flat" cmpd="sng">
              <a:solidFill>
                <a:srgbClr val="F4F4F4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06568" y="1741488"/>
              <a:ext cx="457200" cy="368300"/>
            </a:xfrm>
            <a:prstGeom prst="ellipse">
              <a:avLst/>
            </a:prstGeom>
            <a:solidFill>
              <a:srgbClr val="D677F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01105" y="2662283"/>
              <a:ext cx="125066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Comic Sans MS" panose="030F0702030302020204" pitchFamily="66" charset="0"/>
                  <a:ea typeface="ＭＳ Ｐゴシック" pitchFamily="27" charset="-128"/>
                  <a:cs typeface="ＭＳ Ｐゴシック" pitchFamily="27" charset="-128"/>
                </a:rPr>
                <a:t>Normal cells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892156" y="3284539"/>
              <a:ext cx="2460624" cy="2887663"/>
              <a:chOff x="-78" y="2069"/>
              <a:chExt cx="1550" cy="1819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81" y="3109"/>
                <a:ext cx="1258" cy="606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 rot="5481405">
                <a:off x="389" y="2229"/>
                <a:ext cx="584" cy="264"/>
              </a:xfrm>
              <a:prstGeom prst="rightArrow">
                <a:avLst>
                  <a:gd name="adj1" fmla="val 50000"/>
                  <a:gd name="adj2" fmla="val 55303"/>
                </a:avLst>
              </a:prstGeom>
              <a:gradFill rotWithShape="0">
                <a:gsLst>
                  <a:gs pos="0">
                    <a:srgbClr val="800080"/>
                  </a:gs>
                  <a:gs pos="50000">
                    <a:srgbClr val="800080">
                      <a:gamma/>
                      <a:tint val="50980"/>
                      <a:invGamma/>
                    </a:srgbClr>
                  </a:gs>
                  <a:gs pos="100000">
                    <a:srgbClr val="80008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1200" b="1">
                  <a:solidFill>
                    <a:schemeClr val="accent2"/>
                  </a:solidFill>
                  <a:latin typeface="Helvetica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-78" y="2750"/>
                <a:ext cx="1550" cy="3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GB" sz="1600" b="1" dirty="0">
                    <a:solidFill>
                      <a:srgbClr val="F42A30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Out of control NF-</a:t>
                </a:r>
                <a:r>
                  <a:rPr lang="en-GB" sz="1600" b="1" dirty="0">
                    <a:solidFill>
                      <a:srgbClr val="F42A30"/>
                    </a:solidFill>
                    <a:latin typeface="Symbol" pitchFamily="27" charset="2"/>
                    <a:ea typeface="ＭＳ Ｐゴシック" pitchFamily="27" charset="-128"/>
                    <a:cs typeface="ＭＳ Ｐゴシック" pitchFamily="27" charset="-128"/>
                  </a:rPr>
                  <a:t>k</a:t>
                </a:r>
                <a:r>
                  <a:rPr lang="en-GB" sz="1600" b="1" dirty="0">
                    <a:solidFill>
                      <a:srgbClr val="F42A30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B</a:t>
                </a:r>
                <a:r>
                  <a:rPr lang="en-GB" sz="16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 </a:t>
                </a:r>
              </a:p>
              <a:p>
                <a:pPr algn="ctr" eaLnBrk="0" hangingPunct="0"/>
                <a:r>
                  <a:rPr lang="en-GB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(aberrantly nuclear)</a:t>
                </a:r>
                <a:endParaRPr lang="en-GB" sz="1400" b="1" dirty="0">
                  <a:solidFill>
                    <a:schemeClr val="bg1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533" y="3308"/>
                <a:ext cx="288" cy="232"/>
              </a:xfrm>
              <a:prstGeom prst="ellipse">
                <a:avLst/>
              </a:prstGeom>
              <a:solidFill>
                <a:srgbClr val="F42A3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253" y="3694"/>
                <a:ext cx="89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GB" sz="1400" b="1" dirty="0">
                    <a:solidFill>
                      <a:srgbClr val="F42A30"/>
                    </a:solidFill>
                    <a:latin typeface="Comic Sans MS" panose="030F0702030302020204" pitchFamily="66" charset="0"/>
                    <a:ea typeface="ＭＳ Ｐゴシック" pitchFamily="27" charset="-128"/>
                    <a:cs typeface="ＭＳ Ｐゴシック" pitchFamily="27" charset="-128"/>
                  </a:rPr>
                  <a:t>Diseased cells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69953" y="1112716"/>
            <a:ext cx="6193044" cy="5767389"/>
            <a:chOff x="2569953" y="1112716"/>
            <a:chExt cx="6193044" cy="5767389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569953" y="1112716"/>
              <a:ext cx="5678488" cy="5767389"/>
              <a:chOff x="1190" y="412"/>
              <a:chExt cx="3577" cy="3633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585" y="581"/>
                <a:ext cx="1066" cy="8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Arthritis</a:t>
                </a:r>
              </a:p>
              <a:p>
                <a:pPr algn="ctr" eaLnBrk="0" hangingPunct="0"/>
                <a:r>
                  <a:rPr lang="en-US" sz="1400" b="1" dirty="0" smtClean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Asthma</a:t>
                </a:r>
              </a:p>
              <a:p>
                <a:pPr algn="ctr" eaLnBrk="0" hangingPunct="0"/>
                <a:r>
                  <a:rPr lang="en-US" sz="1400" b="1" dirty="0" smtClean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Atherosclerosis</a:t>
                </a:r>
              </a:p>
              <a:p>
                <a:pPr algn="ctr" eaLnBrk="0" hangingPunct="0"/>
                <a:r>
                  <a:rPr lang="en-US" sz="1400" b="1" dirty="0" smtClean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Inflammatory bowel diseases</a:t>
                </a:r>
              </a:p>
              <a:p>
                <a:pPr algn="ctr" eaLnBrk="0" hangingPunct="0"/>
                <a:endParaRPr lang="en-US" sz="1200" b="1" dirty="0">
                  <a:solidFill>
                    <a:schemeClr val="bg1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190" y="412"/>
                <a:ext cx="1856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solidFill>
                      <a:schemeClr val="bg1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II</a:t>
                </a: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INFLAMMATORY DISEASES</a:t>
                </a:r>
                <a:endParaRPr lang="en-US" sz="1400" b="1" dirty="0">
                  <a:solidFill>
                    <a:schemeClr val="bg1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</p:txBody>
          </p: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1446" y="3012"/>
                <a:ext cx="1344" cy="1033"/>
                <a:chOff x="352" y="1663"/>
                <a:chExt cx="1344" cy="1033"/>
              </a:xfrm>
            </p:grpSpPr>
            <p:sp>
              <p:nvSpPr>
                <p:cNvPr id="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98" y="1663"/>
                  <a:ext cx="1052" cy="19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400" b="1" dirty="0">
                      <a:solidFill>
                        <a:schemeClr val="bg1"/>
                      </a:solidFill>
                      <a:latin typeface="Comic Sans MS" pitchFamily="27" charset="0"/>
                      <a:ea typeface="ＭＳ Ｐゴシック" pitchFamily="27" charset="-128"/>
                      <a:cs typeface="ＭＳ Ｐゴシック" pitchFamily="27" charset="-128"/>
                    </a:rPr>
                    <a:t>II</a:t>
                  </a:r>
                  <a:r>
                    <a:rPr lang="en-US" sz="1400" b="1" dirty="0">
                      <a:latin typeface="Comic Sans MS" pitchFamily="27" charset="0"/>
                      <a:ea typeface="ＭＳ Ｐゴシック" pitchFamily="27" charset="-128"/>
                      <a:cs typeface="ＭＳ Ｐゴシック" pitchFamily="27" charset="-128"/>
                    </a:rPr>
                    <a:t>INFECTIONS </a:t>
                  </a:r>
                  <a:endParaRPr lang="en-US" sz="1400" b="1" dirty="0">
                    <a:solidFill>
                      <a:schemeClr val="bg1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endParaRPr>
                </a:p>
              </p:txBody>
            </p:sp>
            <p:sp>
              <p:nvSpPr>
                <p:cNvPr id="2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2" y="1882"/>
                  <a:ext cx="1344" cy="81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400" b="1" dirty="0">
                      <a:latin typeface="Comic Sans MS" pitchFamily="27" charset="0"/>
                      <a:ea typeface="ＭＳ Ｐゴシック" pitchFamily="27" charset="-128"/>
                      <a:cs typeface="ＭＳ Ｐゴシック" pitchFamily="27" charset="-128"/>
                    </a:rPr>
                    <a:t>AIDS</a:t>
                  </a:r>
                </a:p>
                <a:p>
                  <a:pPr algn="ctr" eaLnBrk="0" hangingPunct="0"/>
                  <a:r>
                    <a:rPr lang="en-US" sz="1400" b="1" dirty="0" err="1">
                      <a:latin typeface="Comic Sans MS" pitchFamily="27" charset="0"/>
                      <a:ea typeface="ＭＳ Ｐゴシック" pitchFamily="27" charset="-128"/>
                      <a:cs typeface="ＭＳ Ｐゴシック" pitchFamily="27" charset="-128"/>
                    </a:rPr>
                    <a:t>Heliobacter</a:t>
                  </a:r>
                  <a:r>
                    <a:rPr lang="en-US" sz="1400" b="1" dirty="0">
                      <a:latin typeface="Comic Sans MS" pitchFamily="27" charset="0"/>
                      <a:ea typeface="ＭＳ Ｐゴシック" pitchFamily="27" charset="-128"/>
                      <a:cs typeface="ＭＳ Ｐゴシック" pitchFamily="27" charset="-128"/>
                    </a:rPr>
                    <a:t> pylori-associated gastritis</a:t>
                  </a:r>
                  <a:endParaRPr lang="en-US" sz="1400" b="1" dirty="0">
                    <a:solidFill>
                      <a:srgbClr val="800080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endParaRPr>
                </a:p>
                <a:p>
                  <a:pPr algn="ctr" eaLnBrk="0" hangingPunct="0"/>
                  <a:endParaRPr lang="en-US" sz="1200" b="1" dirty="0">
                    <a:solidFill>
                      <a:srgbClr val="800080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endParaRPr>
                </a:p>
                <a:p>
                  <a:pPr algn="ctr" eaLnBrk="0" hangingPunct="0"/>
                  <a:endParaRPr lang="en-US" sz="12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endParaRPr>
                </a:p>
                <a:p>
                  <a:pPr algn="ctr" eaLnBrk="0" hangingPunct="0"/>
                  <a:endParaRPr lang="en-US" sz="1200" b="1" dirty="0">
                    <a:solidFill>
                      <a:schemeClr val="bg1"/>
                    </a:solidFill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endParaRPr>
                </a:p>
              </p:txBody>
            </p:sp>
          </p:grp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540" y="558"/>
                <a:ext cx="997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Renal diseases</a:t>
                </a:r>
              </a:p>
              <a:p>
                <a:pPr eaLnBrk="0" hangingPunct="0"/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Gut diseases</a:t>
                </a:r>
              </a:p>
              <a:p>
                <a:pPr eaLnBrk="0" hangingPunct="0"/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Skin diseases</a:t>
                </a: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1615" y="1478"/>
                <a:ext cx="1006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Heart Failure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423" y="1979"/>
                <a:ext cx="1389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Diabetes </a:t>
                </a:r>
                <a:endParaRPr lang="en-US" sz="1400" b="1" dirty="0" smtClean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  <a:p>
                <a:pPr algn="ctr" eaLnBrk="0" hangingPunct="0"/>
                <a:r>
                  <a:rPr lang="en-US" sz="1400" b="1" dirty="0" smtClean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(</a:t>
                </a: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type I </a:t>
                </a:r>
                <a:r>
                  <a:rPr lang="en-US" sz="1400" b="1" dirty="0" smtClean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&amp; II</a:t>
                </a: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)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n-US" sz="900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1487" y="2557"/>
                <a:ext cx="126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Ectodermal dysplasia</a:t>
                </a: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3309" y="3012"/>
                <a:ext cx="145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Alzheimer’s diseases</a:t>
                </a: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334" y="3496"/>
                <a:ext cx="140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b="1" dirty="0" err="1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Incontinentia</a:t>
                </a:r>
                <a:r>
                  <a:rPr lang="en-US" sz="1400" b="1" dirty="0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 </a:t>
                </a:r>
                <a:r>
                  <a:rPr lang="en-US" sz="1400" b="1" dirty="0" err="1">
                    <a:latin typeface="Comic Sans MS" pitchFamily="27" charset="0"/>
                    <a:ea typeface="ＭＳ Ｐゴシック" pitchFamily="27" charset="-128"/>
                    <a:cs typeface="ＭＳ Ｐゴシック" pitchFamily="27" charset="-128"/>
                  </a:rPr>
                  <a:t>pigmenti</a:t>
                </a:r>
                <a:endParaRPr lang="en-US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endParaRPr>
              </a:p>
            </p:txBody>
          </p:sp>
        </p:grp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537197" y="2783052"/>
              <a:ext cx="3225800" cy="2031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 algn="ctr" eaLnBrk="0" hangingPunct="0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CANCER</a:t>
              </a:r>
            </a:p>
            <a:p>
              <a:pPr marL="457200" indent="-457200" algn="ctr" eaLnBrk="0" hangingPunct="0"/>
              <a:endParaRPr lang="en-US" sz="1400" b="1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marL="457200" indent="-457200" algn="ctr" eaLnBrk="0" hangingPunct="0"/>
              <a:r>
                <a:rPr lang="en-US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All subunits have been implicated in </a:t>
              </a:r>
              <a:r>
                <a:rPr lang="en-US" sz="1400" b="1" dirty="0" smtClean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cancer. </a:t>
              </a:r>
              <a:endParaRPr lang="en-US" sz="1400" b="1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marL="457200" indent="-457200" algn="ctr" eaLnBrk="0" hangingPunct="0">
                <a:buFontTx/>
                <a:buChar char="•"/>
              </a:pPr>
              <a:endParaRPr lang="en-US" sz="1400" b="1" dirty="0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marL="457200" indent="-457200" algn="ctr" eaLnBrk="0" hangingPunct="0"/>
              <a:r>
                <a:rPr lang="en-US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NF-</a:t>
              </a:r>
              <a:r>
                <a:rPr lang="en-US" sz="1400" b="1" dirty="0" err="1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kB</a:t>
              </a:r>
              <a:r>
                <a:rPr lang="en-US" sz="1400" b="1" dirty="0"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aberrantly active (nuclear):</a:t>
              </a:r>
            </a:p>
            <a:p>
              <a:pPr marL="457200" indent="-457200" algn="ctr" eaLnBrk="0" hangingPunct="0"/>
              <a:r>
                <a:rPr lang="en-US" sz="1400" b="1" dirty="0" err="1">
                  <a:solidFill>
                    <a:schemeClr val="accent3">
                      <a:lumMod val="75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Leukemias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marL="457200" indent="-457200" algn="ctr" eaLnBrk="0" hangingPunct="0"/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Lymphomas</a:t>
              </a:r>
            </a:p>
            <a:p>
              <a:pPr marL="457200" indent="-457200" algn="ctr" eaLnBrk="0" hangingPunct="0"/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Many solid </a:t>
              </a:r>
              <a:r>
                <a:rPr lang="en-US" sz="1400" b="1" dirty="0" err="1">
                  <a:solidFill>
                    <a:schemeClr val="accent3">
                      <a:lumMod val="75000"/>
                    </a:schemeClr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tumours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6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74400"/>
              </p:ext>
            </p:extLst>
          </p:nvPr>
        </p:nvGraphicFramePr>
        <p:xfrm>
          <a:off x="443640" y="746760"/>
          <a:ext cx="7754112" cy="592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19133" y="746760"/>
            <a:ext cx="5760720" cy="5913120"/>
            <a:chOff x="1419133" y="746760"/>
            <a:chExt cx="5760720" cy="5913120"/>
          </a:xfrm>
        </p:grpSpPr>
        <p:sp>
          <p:nvSpPr>
            <p:cNvPr id="4" name="Pentagon 3"/>
            <p:cNvSpPr/>
            <p:nvPr/>
          </p:nvSpPr>
          <p:spPr>
            <a:xfrm>
              <a:off x="1419133" y="746760"/>
              <a:ext cx="1965960" cy="92964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Abnormal metabolic pathways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 flipH="1">
              <a:off x="5213893" y="746760"/>
              <a:ext cx="1965960" cy="92964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Immune system evasion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419133" y="5730240"/>
              <a:ext cx="1965960" cy="929640"/>
            </a:xfrm>
            <a:prstGeom prst="homePlat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Inflammation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flipH="1">
              <a:off x="5213893" y="5730240"/>
              <a:ext cx="1965960" cy="929640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Unstable DNA and chromosome abnormality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" y="63918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Cell. 2011 </a:t>
            </a:r>
            <a:r>
              <a:rPr lang="en-GB" sz="1200" dirty="0"/>
              <a:t>Mar 4;144(5):646-74.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31049" y="26285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-1075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Hallmarks of Cancer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1769" y="663045"/>
            <a:ext cx="7765274" cy="291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1769" y="3591982"/>
            <a:ext cx="7765274" cy="3194050"/>
          </a:xfrm>
          <a:prstGeom prst="rect">
            <a:avLst/>
          </a:prstGeom>
          <a:solidFill>
            <a:srgbClr val="0409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999383" y="2722032"/>
            <a:ext cx="1945421" cy="660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-5400000">
            <a:off x="3649752" y="2916429"/>
            <a:ext cx="609600" cy="716106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 flipV="1">
            <a:off x="3649752" y="3526029"/>
            <a:ext cx="609600" cy="716106"/>
          </a:xfrm>
          <a:prstGeom prst="flowChartDelay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651569" y="3137429"/>
            <a:ext cx="750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IKK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28932" y="3648604"/>
            <a:ext cx="988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FF0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NF-</a:t>
            </a:r>
            <a:r>
              <a:rPr lang="en-US" sz="1600" b="1" dirty="0" err="1">
                <a:solidFill>
                  <a:srgbClr val="FFFF0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kB</a:t>
            </a:r>
            <a:endParaRPr lang="en-US" sz="1600" b="1" dirty="0">
              <a:solidFill>
                <a:srgbClr val="FFFF00"/>
              </a:solidFill>
              <a:latin typeface="Comic Sans M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1410" y="2722033"/>
            <a:ext cx="3389568" cy="677863"/>
            <a:chOff x="3240" y="1328"/>
            <a:chExt cx="2272" cy="427"/>
          </a:xfrm>
        </p:grpSpPr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4108" y="1328"/>
              <a:ext cx="140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Cancer therapies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(chemotherapeutic agents</a:t>
              </a:r>
              <a:endParaRPr lang="en-US" sz="1200" b="1" dirty="0" smtClean="0">
                <a:solidFill>
                  <a:srgbClr val="00008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 dirty="0" err="1" smtClean="0">
                  <a:solidFill>
                    <a:srgbClr val="000080"/>
                  </a:solidFill>
                  <a:latin typeface="Lucida Grande"/>
                  <a:ea typeface="Lucida Grande"/>
                  <a:cs typeface="Lucida Grande"/>
                </a:rPr>
                <a:t>γ</a:t>
              </a:r>
              <a:r>
                <a:rPr lang="en-US" sz="1200" b="1" dirty="0" smtClean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-</a:t>
              </a:r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irradiation)</a:t>
              </a:r>
              <a:endParaRPr lang="en-US" sz="1200" b="1" dirty="0">
                <a:solidFill>
                  <a:srgbClr val="66FFCC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>
              <a:off x="3240" y="1652"/>
              <a:ext cx="880" cy="8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4125" y="1809220"/>
            <a:ext cx="2284079" cy="1173162"/>
            <a:chOff x="1045" y="753"/>
            <a:chExt cx="1531" cy="739"/>
          </a:xfrm>
        </p:grpSpPr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1045" y="753"/>
              <a:ext cx="82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Stress</a:t>
              </a:r>
            </a:p>
            <a:p>
              <a:pPr algn="ctr" eaLnBrk="0" hangingPunct="0"/>
              <a:r>
                <a:rPr lang="en-US" sz="1400" b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ROI inducers</a:t>
              </a:r>
            </a:p>
            <a:p>
              <a:pPr algn="ctr" eaLnBrk="0" hangingPunct="0"/>
              <a:r>
                <a:rPr lang="en-US" sz="1200" b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(hypoxia)</a:t>
              </a:r>
              <a:r>
                <a:rPr lang="en-US" sz="1200" b="1">
                  <a:solidFill>
                    <a:srgbClr val="66FFCC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1872" y="1036"/>
              <a:ext cx="704" cy="45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073" y="1739370"/>
            <a:ext cx="2697332" cy="1243012"/>
            <a:chOff x="3216" y="709"/>
            <a:chExt cx="1808" cy="783"/>
          </a:xfrm>
        </p:grpSpPr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3923" y="709"/>
              <a:ext cx="110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Carcinogens</a:t>
              </a:r>
            </a:p>
            <a:p>
              <a:pPr algn="ctr" eaLnBrk="0" hangingPunct="0"/>
              <a:r>
                <a:rPr lang="en-US" sz="1400" b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Tumour promoters</a:t>
              </a:r>
            </a:p>
            <a:p>
              <a:pPr algn="ctr" eaLnBrk="0" hangingPunct="0"/>
              <a:r>
                <a:rPr lang="en-US" sz="1200" b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(PMA, UV)</a:t>
              </a:r>
              <a:endParaRPr lang="en-US" sz="1400" b="1">
                <a:solidFill>
                  <a:srgbClr val="66FFCC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H="1">
              <a:off x="3216" y="1036"/>
              <a:ext cx="704" cy="45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51432" y="1355195"/>
            <a:ext cx="1402374" cy="1487487"/>
            <a:chOff x="1860" y="467"/>
            <a:chExt cx="940" cy="937"/>
          </a:xfrm>
        </p:grpSpPr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1860" y="467"/>
              <a:ext cx="9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 err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Oncogene</a:t>
              </a:r>
              <a:endParaRPr lang="en-US" sz="1400" b="1" dirty="0">
                <a:solidFill>
                  <a:srgbClr val="00008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4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activation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</a:t>
              </a:r>
              <a:r>
                <a:rPr lang="en-US" sz="1200" b="1" dirty="0" err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Ras</a:t>
              </a:r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, </a:t>
              </a:r>
              <a:r>
                <a:rPr lang="en-US" sz="1200" b="1" dirty="0" err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Bcr-Abl</a:t>
              </a:r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)</a:t>
              </a:r>
              <a:endParaRPr lang="en-US" sz="1200" b="1" dirty="0">
                <a:solidFill>
                  <a:srgbClr val="66FFCC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2592" y="932"/>
              <a:ext cx="192" cy="4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917182" y="1213907"/>
            <a:ext cx="1991669" cy="1654175"/>
            <a:chOff x="2841" y="378"/>
            <a:chExt cx="1335" cy="1042"/>
          </a:xfrm>
        </p:grpSpPr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841" y="378"/>
              <a:ext cx="133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Genetic</a:t>
              </a:r>
            </a:p>
            <a:p>
              <a:pPr algn="ctr" eaLnBrk="0" hangingPunct="0"/>
              <a:r>
                <a:rPr lang="en-US" sz="14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alteration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(subunit expression,</a:t>
              </a:r>
            </a:p>
            <a:p>
              <a:pPr algn="ctr" eaLnBrk="0" hangingPunct="0"/>
              <a:r>
                <a:rPr lang="en-US" sz="1200" b="1" dirty="0" err="1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IkB</a:t>
              </a:r>
              <a:r>
                <a:rPr lang="en-US" sz="12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deletion)</a:t>
              </a:r>
              <a:endParaRPr lang="en-US" sz="1400" b="1" dirty="0">
                <a:solidFill>
                  <a:srgbClr val="66FFCC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>
              <a:off x="3008" y="948"/>
              <a:ext cx="192" cy="4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019101" y="799570"/>
            <a:ext cx="6446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>
                <a:solidFill>
                  <a:srgbClr val="F42A3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Cancer-associated inducers of aberrant NF</a:t>
            </a:r>
            <a:r>
              <a:rPr lang="en-US" b="1" dirty="0" smtClean="0">
                <a:solidFill>
                  <a:srgbClr val="F42A3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-</a:t>
            </a:r>
            <a:r>
              <a:rPr lang="en-US" b="1" dirty="0" smtClean="0">
                <a:solidFill>
                  <a:srgbClr val="F42A30"/>
                </a:solidFill>
                <a:latin typeface="Lucida Grande"/>
                <a:ea typeface="Lucida Grande"/>
                <a:cs typeface="Lucida Grande"/>
              </a:rPr>
              <a:t>κ</a:t>
            </a:r>
            <a:r>
              <a:rPr lang="en-US" b="1" dirty="0" smtClean="0">
                <a:solidFill>
                  <a:srgbClr val="F42A3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B </a:t>
            </a:r>
            <a:r>
              <a:rPr lang="en-US" b="1" dirty="0">
                <a:solidFill>
                  <a:srgbClr val="F42A3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activity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02501" y="2752195"/>
            <a:ext cx="3070304" cy="623887"/>
            <a:chOff x="502" y="1347"/>
            <a:chExt cx="2058" cy="393"/>
          </a:xfrm>
        </p:grpSpPr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502" y="1347"/>
              <a:ext cx="81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Cytokines</a:t>
              </a:r>
            </a:p>
            <a:p>
              <a:pPr algn="ctr" eaLnBrk="0" hangingPunct="0"/>
              <a:r>
                <a:rPr lang="en-US" sz="1400" b="1" dirty="0">
                  <a:solidFill>
                    <a:srgbClr val="0000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Infection</a:t>
              </a:r>
              <a:endParaRPr lang="en-US" sz="1400" b="1" dirty="0">
                <a:solidFill>
                  <a:srgbClr val="66FFCC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1680" y="1652"/>
              <a:ext cx="880" cy="8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6945" y="3961870"/>
            <a:ext cx="3311990" cy="677862"/>
            <a:chOff x="332" y="2109"/>
            <a:chExt cx="2220" cy="427"/>
          </a:xfrm>
        </p:grpSpPr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1672" y="2148"/>
              <a:ext cx="880" cy="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32" y="2109"/>
              <a:ext cx="1268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42A3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Inflammation</a:t>
              </a:r>
            </a:p>
            <a:p>
              <a:pPr algn="ctr" eaLnBrk="0" hangingPunct="0"/>
              <a:r>
                <a:rPr lang="en-US" sz="1200" b="1" dirty="0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(IL-1, TNF, </a:t>
              </a:r>
              <a:r>
                <a:rPr lang="en-US" sz="1200" b="1" dirty="0" err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chemokines</a:t>
              </a:r>
              <a:r>
                <a:rPr lang="en-US" sz="1200" b="1" dirty="0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)</a:t>
              </a:r>
              <a:endParaRPr lang="en-US" sz="1400" b="1" dirty="0">
                <a:solidFill>
                  <a:schemeClr val="hlink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30109" y="4328582"/>
            <a:ext cx="2906196" cy="1327150"/>
            <a:chOff x="652" y="2340"/>
            <a:chExt cx="1948" cy="836"/>
          </a:xfrm>
        </p:grpSpPr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>
              <a:off x="1896" y="2340"/>
              <a:ext cx="704" cy="4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Text Box 34"/>
            <p:cNvSpPr txBox="1">
              <a:spLocks noChangeArrowheads="1"/>
            </p:cNvSpPr>
            <p:nvPr/>
          </p:nvSpPr>
          <p:spPr bwMode="auto">
            <a:xfrm>
              <a:off x="652" y="2749"/>
              <a:ext cx="131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C905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Angiogenesis</a:t>
              </a:r>
              <a:endParaRPr lang="en-US" sz="1600" b="1" dirty="0">
                <a:solidFill>
                  <a:srgbClr val="F42A3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(VEGF, TNF, IL-1, IL-8)</a:t>
              </a:r>
              <a:endParaRPr lang="en-US" sz="1600" b="1" dirty="0">
                <a:solidFill>
                  <a:schemeClr val="hlink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506487" y="4341283"/>
            <a:ext cx="1617206" cy="1854201"/>
            <a:chOff x="1949" y="2348"/>
            <a:chExt cx="1084" cy="1168"/>
          </a:xfrm>
        </p:grpSpPr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H="1">
              <a:off x="2616" y="2348"/>
              <a:ext cx="192" cy="4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1949" y="2973"/>
              <a:ext cx="108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7F15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Metastasis</a:t>
              </a:r>
              <a:endParaRPr lang="en-US" sz="1600" b="1">
                <a:solidFill>
                  <a:srgbClr val="43E94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(ICAM-1, VCAM-1, </a:t>
              </a:r>
            </a:p>
            <a:p>
              <a:pPr algn="ctr" eaLnBrk="0" hangingPunct="0"/>
              <a:r>
                <a:rPr lang="en-US" sz="1200" b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ELAM-1)</a:t>
              </a:r>
              <a:endParaRPr lang="en-US" sz="1600" b="1">
                <a:solidFill>
                  <a:srgbClr val="43E94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602513" y="4328582"/>
            <a:ext cx="2343755" cy="1441450"/>
            <a:chOff x="3240" y="2340"/>
            <a:chExt cx="1571" cy="908"/>
          </a:xfrm>
        </p:grpSpPr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>
              <a:off x="3240" y="2340"/>
              <a:ext cx="704" cy="4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3831" y="2821"/>
              <a:ext cx="98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6FD7F4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Proliferation</a:t>
              </a:r>
              <a:endParaRPr lang="en-US" sz="1600" b="1" dirty="0">
                <a:solidFill>
                  <a:srgbClr val="96D1F4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</a:t>
              </a:r>
              <a:r>
                <a:rPr lang="en-US" sz="1200" b="1" dirty="0" err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Cyclin</a:t>
              </a:r>
              <a:r>
                <a:rPr lang="en-US" sz="1200" b="1" dirty="0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 D1, </a:t>
              </a:r>
              <a:r>
                <a:rPr lang="en-US" sz="1200" b="1" dirty="0" err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c-Myc</a:t>
              </a:r>
              <a:r>
                <a:rPr lang="en-US" sz="1200" b="1" dirty="0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)</a:t>
              </a:r>
              <a:endParaRPr lang="en-US" sz="1600" b="1" dirty="0">
                <a:solidFill>
                  <a:srgbClr val="43E94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4040819" y="4366683"/>
            <a:ext cx="1283023" cy="1854201"/>
            <a:chOff x="2929" y="2364"/>
            <a:chExt cx="860" cy="1168"/>
          </a:xfrm>
        </p:grpSpPr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>
              <a:off x="3032" y="2364"/>
              <a:ext cx="192" cy="4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2929" y="2989"/>
              <a:ext cx="8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446F4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Survival</a:t>
              </a:r>
              <a:endParaRPr lang="en-US" sz="1600" b="1">
                <a:solidFill>
                  <a:srgbClr val="F446F4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(Bcl-xL, XIAP, </a:t>
              </a:r>
            </a:p>
            <a:p>
              <a:pPr algn="ctr" eaLnBrk="0" hangingPunct="0"/>
              <a:r>
                <a:rPr lang="en-US" sz="1200" b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cIAP1 &amp; 2)</a:t>
              </a:r>
              <a:endParaRPr lang="en-US" sz="1600" b="1">
                <a:solidFill>
                  <a:srgbClr val="43E94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4657124" y="3834871"/>
            <a:ext cx="3394044" cy="1077913"/>
            <a:chOff x="3232" y="2029"/>
            <a:chExt cx="2275" cy="679"/>
          </a:xfrm>
        </p:grpSpPr>
        <p:sp>
          <p:nvSpPr>
            <p:cNvPr id="12333" name="Line 45"/>
            <p:cNvSpPr>
              <a:spLocks noChangeShapeType="1"/>
            </p:cNvSpPr>
            <p:nvPr/>
          </p:nvSpPr>
          <p:spPr bwMode="auto">
            <a:xfrm>
              <a:off x="3232" y="2148"/>
              <a:ext cx="880" cy="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4071" y="2029"/>
              <a:ext cx="143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B42FFD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Immortality</a:t>
              </a:r>
              <a:endParaRPr lang="en-US" sz="1600" b="1">
                <a:solidFill>
                  <a:srgbClr val="F42A3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(telomerase)</a:t>
              </a:r>
              <a:endParaRPr lang="en-US" sz="1600" b="1"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400" b="1">
                  <a:solidFill>
                    <a:srgbClr val="C4ADF3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Tumour promotion</a:t>
              </a:r>
              <a:endParaRPr lang="en-US" sz="1600" b="1">
                <a:solidFill>
                  <a:srgbClr val="C4ADF3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  <a:p>
              <a:pPr algn="ctr" eaLnBrk="0" hangingPunct="0"/>
              <a:r>
                <a:rPr lang="en-US" sz="1200" b="1">
                  <a:solidFill>
                    <a:srgbClr val="FFE680"/>
                  </a:solidFill>
                  <a:latin typeface="Comic Sans MS" pitchFamily="27" charset="0"/>
                  <a:ea typeface="ＭＳ Ｐゴシック" pitchFamily="27" charset="-128"/>
                  <a:cs typeface="ＭＳ Ｐゴシック" pitchFamily="27" charset="-128"/>
                </a:rPr>
                <a:t>(COX2, iNOS, MMP-9, uPA)</a:t>
              </a:r>
              <a:endParaRPr lang="en-US" sz="1600" b="1">
                <a:solidFill>
                  <a:srgbClr val="FFFF00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</p:grp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1995043" y="6252632"/>
            <a:ext cx="449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E7F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Tumour</a:t>
            </a:r>
            <a:r>
              <a:rPr lang="en-US" b="1" dirty="0">
                <a:solidFill>
                  <a:srgbClr val="FFE7F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 promoting functions of NF-</a:t>
            </a:r>
            <a:r>
              <a:rPr lang="en-US" b="1" dirty="0" err="1">
                <a:solidFill>
                  <a:srgbClr val="FFE7FB"/>
                </a:solidFill>
                <a:latin typeface="Comic Sans MS" pitchFamily="27" charset="0"/>
                <a:ea typeface="ＭＳ Ｐゴシック" pitchFamily="27" charset="-128"/>
                <a:cs typeface="ＭＳ Ｐゴシック" pitchFamily="27" charset="-128"/>
              </a:rPr>
              <a:t>kB</a:t>
            </a:r>
            <a:endParaRPr lang="en-US" b="1" dirty="0">
              <a:solidFill>
                <a:schemeClr val="bg1"/>
              </a:solidFill>
              <a:latin typeface="Comic Sans M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4100" y="2955505"/>
            <a:ext cx="3560902" cy="1219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Is NF-</a:t>
            </a:r>
            <a:r>
              <a:rPr lang="el-GR" b="1" dirty="0" smtClean="0">
                <a:latin typeface="Comic Sans MS" panose="030F0702030302020204" pitchFamily="66" charset="0"/>
                <a:cs typeface="Times New Roman"/>
              </a:rPr>
              <a:t>κ</a:t>
            </a:r>
            <a:r>
              <a:rPr lang="en-GB" b="1" dirty="0" smtClean="0">
                <a:latin typeface="Comic Sans MS" panose="030F0702030302020204" pitchFamily="66" charset="0"/>
              </a:rPr>
              <a:t>B also involved in alteration of cellular metabolism in cancer cells?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-1075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NF-</a:t>
            </a:r>
            <a:r>
              <a:rPr lang="en-US" sz="4800" dirty="0" err="1" smtClean="0"/>
              <a:t>κ</a:t>
            </a:r>
            <a:r>
              <a:rPr lang="en-US" dirty="0" err="1" smtClean="0"/>
              <a:t>B</a:t>
            </a:r>
            <a:r>
              <a:rPr lang="en-US" dirty="0" smtClean="0"/>
              <a:t> and Cancer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241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2"/>
          <p:cNvGrpSpPr/>
          <p:nvPr/>
        </p:nvGrpSpPr>
        <p:grpSpPr>
          <a:xfrm>
            <a:off x="3473198" y="961722"/>
            <a:ext cx="4554537" cy="2375793"/>
            <a:chOff x="2783320" y="2254738"/>
            <a:chExt cx="4554537" cy="2375793"/>
          </a:xfrm>
        </p:grpSpPr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3635807" y="3553313"/>
              <a:ext cx="281641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1" dirty="0" err="1"/>
                <a:t>RelA</a:t>
              </a:r>
              <a:r>
                <a:rPr lang="en-US" sz="1600" b="1" dirty="0"/>
                <a:t> T505 Peptide (</a:t>
              </a:r>
              <a:r>
                <a:rPr lang="en-US" sz="1600" b="1" dirty="0" err="1"/>
                <a:t>RelA</a:t>
              </a:r>
              <a:r>
                <a:rPr lang="en-US" sz="1600" b="1" dirty="0"/>
                <a:t>):</a:t>
              </a:r>
            </a:p>
            <a:p>
              <a:pPr eaLnBrk="1" hangingPunct="1"/>
              <a:r>
                <a:rPr lang="en-US" sz="1600" dirty="0"/>
                <a:t>TTEPMLMEYPEAITRLV</a:t>
              </a:r>
              <a:r>
                <a:rPr lang="en-US" sz="1600" b="1" dirty="0">
                  <a:solidFill>
                    <a:srgbClr val="FF0612"/>
                  </a:solidFill>
                </a:rPr>
                <a:t>T</a:t>
              </a:r>
              <a:r>
                <a:rPr lang="en-US" sz="1600" dirty="0"/>
                <a:t>GAQRPC</a:t>
              </a:r>
            </a:p>
            <a:p>
              <a:pPr eaLnBrk="1" hangingPunct="1"/>
              <a:r>
                <a:rPr lang="en-US" sz="1600" b="1" dirty="0"/>
                <a:t>Scramble Peptide (S):</a:t>
              </a:r>
            </a:p>
            <a:p>
              <a:pPr eaLnBrk="1" hangingPunct="1"/>
              <a:r>
                <a:rPr lang="en-US" sz="1600" dirty="0"/>
                <a:t>LATRQETGPIRMPEVYTAETMPLC</a:t>
              </a:r>
            </a:p>
          </p:txBody>
        </p:sp>
        <p:grpSp>
          <p:nvGrpSpPr>
            <p:cNvPr id="5" name="Group 124"/>
            <p:cNvGrpSpPr>
              <a:grpSpLocks/>
            </p:cNvGrpSpPr>
            <p:nvPr/>
          </p:nvGrpSpPr>
          <p:grpSpPr bwMode="auto">
            <a:xfrm>
              <a:off x="2783320" y="2254738"/>
              <a:ext cx="4554537" cy="866775"/>
              <a:chOff x="0" y="0"/>
              <a:chExt cx="4079" cy="776"/>
            </a:xfrm>
          </p:grpSpPr>
          <p:sp>
            <p:nvSpPr>
              <p:cNvPr id="96" name="Rectangle 125"/>
              <p:cNvSpPr>
                <a:spLocks/>
              </p:cNvSpPr>
              <p:nvPr/>
            </p:nvSpPr>
            <p:spPr bwMode="auto">
              <a:xfrm>
                <a:off x="2574" y="592"/>
                <a:ext cx="301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0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428</a:t>
                </a:r>
              </a:p>
            </p:txBody>
          </p:sp>
          <p:sp>
            <p:nvSpPr>
              <p:cNvPr id="97" name="Rectangle 126"/>
              <p:cNvSpPr>
                <a:spLocks/>
              </p:cNvSpPr>
              <p:nvPr/>
            </p:nvSpPr>
            <p:spPr bwMode="auto">
              <a:xfrm>
                <a:off x="3371" y="592"/>
                <a:ext cx="301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0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521</a:t>
                </a:r>
              </a:p>
            </p:txBody>
          </p:sp>
          <p:sp>
            <p:nvSpPr>
              <p:cNvPr id="98" name="AutoShape 127"/>
              <p:cNvSpPr>
                <a:spLocks/>
              </p:cNvSpPr>
              <p:nvPr/>
            </p:nvSpPr>
            <p:spPr bwMode="auto">
              <a:xfrm>
                <a:off x="540" y="439"/>
                <a:ext cx="3260" cy="102"/>
              </a:xfrm>
              <a:prstGeom prst="roundRect">
                <a:avLst>
                  <a:gd name="adj" fmla="val 12773"/>
                </a:avLst>
              </a:prstGeom>
              <a:gradFill rotWithShape="0">
                <a:gsLst>
                  <a:gs pos="0">
                    <a:srgbClr val="FC0128"/>
                  </a:gs>
                  <a:gs pos="100000">
                    <a:srgbClr val="720A15"/>
                  </a:gs>
                </a:gsLst>
                <a:lin ang="5400000" scaled="1"/>
              </a:gradFill>
              <a:ln w="25400">
                <a:solidFill>
                  <a:srgbClr val="6E7A89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6" name="Group 128"/>
              <p:cNvGrpSpPr>
                <a:grpSpLocks/>
              </p:cNvGrpSpPr>
              <p:nvPr/>
            </p:nvGrpSpPr>
            <p:grpSpPr bwMode="auto">
              <a:xfrm>
                <a:off x="652" y="292"/>
                <a:ext cx="1717" cy="398"/>
                <a:chOff x="0" y="0"/>
                <a:chExt cx="1717" cy="396"/>
              </a:xfrm>
            </p:grpSpPr>
            <p:sp>
              <p:nvSpPr>
                <p:cNvPr id="119" name="AutoShape 129"/>
                <p:cNvSpPr>
                  <a:spLocks/>
                </p:cNvSpPr>
                <p:nvPr/>
              </p:nvSpPr>
              <p:spPr bwMode="auto">
                <a:xfrm>
                  <a:off x="1" y="83"/>
                  <a:ext cx="1716" cy="2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846" y="0"/>
                      </a:moveTo>
                      <a:lnTo>
                        <a:pt x="0" y="6326"/>
                      </a:lnTo>
                      <a:lnTo>
                        <a:pt x="0" y="15274"/>
                      </a:lnTo>
                      <a:lnTo>
                        <a:pt x="846" y="21600"/>
                      </a:lnTo>
                      <a:lnTo>
                        <a:pt x="20754" y="21600"/>
                      </a:lnTo>
                      <a:lnTo>
                        <a:pt x="21600" y="15274"/>
                      </a:lnTo>
                      <a:lnTo>
                        <a:pt x="21600" y="6326"/>
                      </a:lnTo>
                      <a:lnTo>
                        <a:pt x="20754" y="0"/>
                      </a:lnTo>
                      <a:close/>
                      <a:moveTo>
                        <a:pt x="846" y="0"/>
                      </a:move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30A09"/>
                    </a:gs>
                  </a:gsLst>
                  <a:lin ang="0" scaled="1"/>
                </a:gradFill>
                <a:ln w="25400">
                  <a:solidFill>
                    <a:srgbClr val="6E7A89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808080">
                      <a:alpha val="75000"/>
                    </a:srgbClr>
                  </a:outerShdw>
                </a:effectLst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0" name="Rectangle 130"/>
                <p:cNvSpPr>
                  <a:spLocks/>
                </p:cNvSpPr>
                <p:nvPr/>
              </p:nvSpPr>
              <p:spPr bwMode="auto">
                <a:xfrm>
                  <a:off x="0" y="0"/>
                  <a:ext cx="1717" cy="3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0" name="Rectangle 131"/>
              <p:cNvSpPr>
                <a:spLocks/>
              </p:cNvSpPr>
              <p:nvPr/>
            </p:nvSpPr>
            <p:spPr bwMode="auto">
              <a:xfrm>
                <a:off x="776" y="390"/>
                <a:ext cx="1461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100" b="1" dirty="0">
                    <a:solidFill>
                      <a:srgbClr val="E6E6E6"/>
                    </a:solidFill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Rel Homology Domain</a:t>
                </a:r>
              </a:p>
            </p:txBody>
          </p:sp>
          <p:sp>
            <p:nvSpPr>
              <p:cNvPr id="101" name="Rectangle 132"/>
              <p:cNvSpPr>
                <a:spLocks/>
              </p:cNvSpPr>
              <p:nvPr/>
            </p:nvSpPr>
            <p:spPr bwMode="auto">
              <a:xfrm>
                <a:off x="375" y="408"/>
                <a:ext cx="152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0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1</a:t>
                </a:r>
              </a:p>
            </p:txBody>
          </p:sp>
          <p:sp>
            <p:nvSpPr>
              <p:cNvPr id="102" name="Rectangle 133"/>
              <p:cNvSpPr>
                <a:spLocks/>
              </p:cNvSpPr>
              <p:nvPr/>
            </p:nvSpPr>
            <p:spPr bwMode="auto">
              <a:xfrm>
                <a:off x="554" y="574"/>
                <a:ext cx="213" cy="1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0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19</a:t>
                </a:r>
              </a:p>
            </p:txBody>
          </p:sp>
          <p:sp>
            <p:nvSpPr>
              <p:cNvPr id="103" name="Rectangle 134"/>
              <p:cNvSpPr>
                <a:spLocks/>
              </p:cNvSpPr>
              <p:nvPr/>
            </p:nvSpPr>
            <p:spPr bwMode="auto">
              <a:xfrm>
                <a:off x="3778" y="467"/>
                <a:ext cx="301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0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551</a:t>
                </a:r>
              </a:p>
            </p:txBody>
          </p:sp>
          <p:sp>
            <p:nvSpPr>
              <p:cNvPr id="104" name="Rectangle 135"/>
              <p:cNvSpPr>
                <a:spLocks/>
              </p:cNvSpPr>
              <p:nvPr/>
            </p:nvSpPr>
            <p:spPr bwMode="auto">
              <a:xfrm>
                <a:off x="2236" y="592"/>
                <a:ext cx="301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0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301</a:t>
                </a:r>
              </a:p>
            </p:txBody>
          </p:sp>
          <p:sp>
            <p:nvSpPr>
              <p:cNvPr id="105" name="Rectangle 136"/>
              <p:cNvSpPr>
                <a:spLocks/>
              </p:cNvSpPr>
              <p:nvPr/>
            </p:nvSpPr>
            <p:spPr bwMode="auto">
              <a:xfrm>
                <a:off x="0" y="329"/>
                <a:ext cx="484" cy="3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1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RelA</a:t>
                </a:r>
              </a:p>
              <a:p>
                <a:pPr algn="ctr" defTabSz="642938" eaLnBrk="1" hangingPunct="1"/>
                <a:r>
                  <a:rPr lang="en-US" sz="11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(p65)</a:t>
                </a:r>
              </a:p>
            </p:txBody>
          </p:sp>
          <p:sp>
            <p:nvSpPr>
              <p:cNvPr id="106" name="AutoShape 137"/>
              <p:cNvSpPr>
                <a:spLocks/>
              </p:cNvSpPr>
              <p:nvPr/>
            </p:nvSpPr>
            <p:spPr bwMode="auto">
              <a:xfrm>
                <a:off x="3507" y="367"/>
                <a:ext cx="276" cy="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252" y="0"/>
                    </a:moveTo>
                    <a:lnTo>
                      <a:pt x="0" y="6326"/>
                    </a:lnTo>
                    <a:lnTo>
                      <a:pt x="0" y="15274"/>
                    </a:lnTo>
                    <a:lnTo>
                      <a:pt x="5252" y="21600"/>
                    </a:lnTo>
                    <a:lnTo>
                      <a:pt x="16348" y="21600"/>
                    </a:lnTo>
                    <a:lnTo>
                      <a:pt x="21600" y="15274"/>
                    </a:lnTo>
                    <a:lnTo>
                      <a:pt x="21600" y="6326"/>
                    </a:lnTo>
                    <a:lnTo>
                      <a:pt x="16348" y="0"/>
                    </a:lnTo>
                    <a:close/>
                    <a:moveTo>
                      <a:pt x="5252" y="0"/>
                    </a:moveTo>
                  </a:path>
                </a:pathLst>
              </a:custGeom>
              <a:gradFill rotWithShape="0">
                <a:gsLst>
                  <a:gs pos="0">
                    <a:srgbClr val="800080"/>
                  </a:gs>
                  <a:gs pos="100000">
                    <a:srgbClr val="3A053B"/>
                  </a:gs>
                </a:gsLst>
                <a:lin ang="5400000" scaled="1"/>
              </a:gradFill>
              <a:ln w="25400">
                <a:solidFill>
                  <a:srgbClr val="6E7A89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7" name="Rectangle 138"/>
              <p:cNvSpPr>
                <a:spLocks/>
              </p:cNvSpPr>
              <p:nvPr/>
            </p:nvSpPr>
            <p:spPr bwMode="auto">
              <a:xfrm>
                <a:off x="3421" y="386"/>
                <a:ext cx="455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100" b="1">
                    <a:solidFill>
                      <a:srgbClr val="FFCC66"/>
                    </a:solidFill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TA1</a:t>
                </a:r>
              </a:p>
            </p:txBody>
          </p:sp>
          <p:grpSp>
            <p:nvGrpSpPr>
              <p:cNvPr id="17" name="Group 139"/>
              <p:cNvGrpSpPr>
                <a:grpSpLocks/>
              </p:cNvGrpSpPr>
              <p:nvPr/>
            </p:nvGrpSpPr>
            <p:grpSpPr bwMode="auto">
              <a:xfrm>
                <a:off x="2737" y="365"/>
                <a:ext cx="741" cy="250"/>
                <a:chOff x="0" y="0"/>
                <a:chExt cx="741" cy="249"/>
              </a:xfrm>
            </p:grpSpPr>
            <p:sp>
              <p:nvSpPr>
                <p:cNvPr id="114" name="Rectangle 140"/>
                <p:cNvSpPr>
                  <a:spLocks/>
                </p:cNvSpPr>
                <p:nvPr/>
              </p:nvSpPr>
              <p:spPr bwMode="auto">
                <a:xfrm>
                  <a:off x="0" y="41"/>
                  <a:ext cx="741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800080"/>
                    </a:gs>
                    <a:gs pos="100000">
                      <a:srgbClr val="3A053B"/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12700" dist="12700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18" name="Group 141"/>
                <p:cNvGrpSpPr>
                  <a:grpSpLocks/>
                </p:cNvGrpSpPr>
                <p:nvPr/>
              </p:nvGrpSpPr>
              <p:grpSpPr bwMode="auto">
                <a:xfrm>
                  <a:off x="62" y="0"/>
                  <a:ext cx="625" cy="249"/>
                  <a:chOff x="0" y="0"/>
                  <a:chExt cx="625" cy="249"/>
                </a:xfrm>
              </p:grpSpPr>
              <p:sp>
                <p:nvSpPr>
                  <p:cNvPr id="116" name="Rectangle 1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54" cy="24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0080"/>
                      </a:gs>
                      <a:gs pos="100000">
                        <a:srgbClr val="3A053B"/>
                      </a:gs>
                    </a:gsLst>
                    <a:lin ang="5400000" scaled="1"/>
                  </a:gra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12700" dist="127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17" name="Rectangle 143"/>
                  <p:cNvSpPr>
                    <a:spLocks/>
                  </p:cNvSpPr>
                  <p:nvPr/>
                </p:nvSpPr>
                <p:spPr bwMode="auto">
                  <a:xfrm>
                    <a:off x="242" y="0"/>
                    <a:ext cx="154" cy="24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0080"/>
                      </a:gs>
                      <a:gs pos="100000">
                        <a:srgbClr val="3A053B"/>
                      </a:gs>
                    </a:gsLst>
                    <a:lin ang="5400000" scaled="1"/>
                  </a:gra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12700" dist="127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18" name="Rectangle 144"/>
                  <p:cNvSpPr>
                    <a:spLocks/>
                  </p:cNvSpPr>
                  <p:nvPr/>
                </p:nvSpPr>
                <p:spPr bwMode="auto">
                  <a:xfrm>
                    <a:off x="471" y="0"/>
                    <a:ext cx="154" cy="24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0080"/>
                      </a:gs>
                      <a:gs pos="100000">
                        <a:srgbClr val="3A053B"/>
                      </a:gs>
                    </a:gsLst>
                    <a:lin ang="5400000" scaled="1"/>
                  </a:gra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12700" dist="127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</p:grpSp>
          <p:sp>
            <p:nvSpPr>
              <p:cNvPr id="109" name="Rectangle 145"/>
              <p:cNvSpPr>
                <a:spLocks/>
              </p:cNvSpPr>
              <p:nvPr/>
            </p:nvSpPr>
            <p:spPr bwMode="auto">
              <a:xfrm>
                <a:off x="2931" y="397"/>
                <a:ext cx="353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1100" b="1">
                    <a:solidFill>
                      <a:srgbClr val="FFCC66"/>
                    </a:solidFill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TA2</a:t>
                </a:r>
              </a:p>
            </p:txBody>
          </p:sp>
          <p:sp>
            <p:nvSpPr>
              <p:cNvPr id="110" name="Line 146"/>
              <p:cNvSpPr>
                <a:spLocks noChangeShapeType="1"/>
              </p:cNvSpPr>
              <p:nvPr/>
            </p:nvSpPr>
            <p:spPr bwMode="auto">
              <a:xfrm>
                <a:off x="3367" y="244"/>
                <a:ext cx="2" cy="1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147"/>
              <p:cNvSpPr>
                <a:spLocks/>
              </p:cNvSpPr>
              <p:nvPr/>
            </p:nvSpPr>
            <p:spPr bwMode="auto">
              <a:xfrm>
                <a:off x="3291" y="129"/>
                <a:ext cx="146" cy="1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6E7A89"/>
                </a:solidFill>
                <a:round/>
                <a:headEnd/>
                <a:tailEnd/>
              </a:ln>
              <a:effectLst>
                <a:outerShdw blurRad="12700" dist="127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2" name="Rectangle 148"/>
              <p:cNvSpPr>
                <a:spLocks/>
              </p:cNvSpPr>
              <p:nvPr/>
            </p:nvSpPr>
            <p:spPr bwMode="auto">
              <a:xfrm>
                <a:off x="3292" y="133"/>
                <a:ext cx="15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8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P</a:t>
                </a:r>
              </a:p>
            </p:txBody>
          </p:sp>
          <p:sp>
            <p:nvSpPr>
              <p:cNvPr id="113" name="Rectangle 149"/>
              <p:cNvSpPr>
                <a:spLocks/>
              </p:cNvSpPr>
              <p:nvPr/>
            </p:nvSpPr>
            <p:spPr bwMode="auto">
              <a:xfrm>
                <a:off x="3197" y="0"/>
                <a:ext cx="31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2938" eaLnBrk="1" hangingPunct="1"/>
                <a:r>
                  <a:rPr lang="en-US" sz="800" b="1">
                    <a:latin typeface="Helvetica" pitchFamily="27" charset="0"/>
                    <a:ea typeface="Helvetica" pitchFamily="27" charset="0"/>
                    <a:cs typeface="Helvetica" pitchFamily="27" charset="0"/>
                    <a:sym typeface="Helvetica" pitchFamily="27" charset="0"/>
                  </a:rPr>
                  <a:t>T505</a:t>
                </a:r>
              </a:p>
            </p:txBody>
          </p:sp>
        </p:grpSp>
        <p:sp>
          <p:nvSpPr>
            <p:cNvPr id="121" name="Line 150"/>
            <p:cNvSpPr>
              <a:spLocks noChangeShapeType="1"/>
            </p:cNvSpPr>
            <p:nvPr/>
          </p:nvSpPr>
          <p:spPr bwMode="auto">
            <a:xfrm flipH="1">
              <a:off x="3810432" y="2940538"/>
              <a:ext cx="2686050" cy="619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51"/>
            <p:cNvSpPr>
              <a:spLocks noChangeShapeType="1"/>
            </p:cNvSpPr>
            <p:nvPr/>
          </p:nvSpPr>
          <p:spPr bwMode="auto">
            <a:xfrm flipH="1">
              <a:off x="6172632" y="2945301"/>
              <a:ext cx="393700" cy="817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34016" y="1184655"/>
            <a:ext cx="2527914" cy="5638976"/>
            <a:chOff x="1134016" y="1184655"/>
            <a:chExt cx="2527914" cy="5638976"/>
          </a:xfrm>
        </p:grpSpPr>
        <p:grpSp>
          <p:nvGrpSpPr>
            <p:cNvPr id="2" name="Group 86"/>
            <p:cNvGrpSpPr/>
            <p:nvPr/>
          </p:nvGrpSpPr>
          <p:grpSpPr>
            <a:xfrm>
              <a:off x="1433513" y="1184655"/>
              <a:ext cx="2228417" cy="4823707"/>
              <a:chOff x="1433513" y="1184655"/>
              <a:chExt cx="2228417" cy="4823707"/>
            </a:xfrm>
          </p:grpSpPr>
          <p:sp>
            <p:nvSpPr>
              <p:cNvPr id="7" name="Text Box 31"/>
              <p:cNvSpPr txBox="1">
                <a:spLocks noChangeArrowheads="1"/>
              </p:cNvSpPr>
              <p:nvPr/>
            </p:nvSpPr>
            <p:spPr bwMode="auto">
              <a:xfrm rot="17688215">
                <a:off x="1522784" y="5126282"/>
                <a:ext cx="5469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 dirty="0"/>
                  <a:t>Fr 3-4</a:t>
                </a:r>
              </a:p>
            </p:txBody>
          </p:sp>
          <p:sp>
            <p:nvSpPr>
              <p:cNvPr id="8" name="Text Box 39"/>
              <p:cNvSpPr txBox="1">
                <a:spLocks noChangeArrowheads="1"/>
              </p:cNvSpPr>
              <p:nvPr/>
            </p:nvSpPr>
            <p:spPr bwMode="auto">
              <a:xfrm>
                <a:off x="1433513" y="4762988"/>
                <a:ext cx="10080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 dirty="0"/>
                  <a:t>T505 Peptide</a:t>
                </a:r>
              </a:p>
            </p:txBody>
          </p:sp>
          <p:sp>
            <p:nvSpPr>
              <p:cNvPr id="9" name="Text Box 40"/>
              <p:cNvSpPr txBox="1">
                <a:spLocks noChangeArrowheads="1"/>
              </p:cNvSpPr>
              <p:nvPr/>
            </p:nvSpPr>
            <p:spPr bwMode="auto">
              <a:xfrm>
                <a:off x="2365375" y="4747113"/>
                <a:ext cx="7602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/>
                  <a:t>Scramble</a:t>
                </a:r>
              </a:p>
            </p:txBody>
          </p:sp>
          <p:pic>
            <p:nvPicPr>
              <p:cNvPr id="10" name="Picture 41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5588" y="5507526"/>
                <a:ext cx="1439862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" name="Text Box 43"/>
              <p:cNvSpPr txBox="1">
                <a:spLocks noChangeArrowheads="1"/>
              </p:cNvSpPr>
              <p:nvPr/>
            </p:nvSpPr>
            <p:spPr bwMode="auto">
              <a:xfrm>
                <a:off x="2937308" y="5328138"/>
                <a:ext cx="7246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0"/>
                  <a:t>WB:</a:t>
                </a:r>
              </a:p>
              <a:p>
                <a:pPr algn="ctr"/>
                <a:r>
                  <a:rPr lang="en-US" sz="1200" b="0"/>
                  <a:t>Mortalin</a:t>
                </a:r>
              </a:p>
            </p:txBody>
          </p:sp>
          <p:pic>
            <p:nvPicPr>
              <p:cNvPr id="12" name="Picture 4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12925" y="2081701"/>
                <a:ext cx="647700" cy="229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45"/>
              <p:cNvSpPr txBox="1">
                <a:spLocks noChangeArrowheads="1"/>
              </p:cNvSpPr>
              <p:nvPr/>
            </p:nvSpPr>
            <p:spPr bwMode="auto">
              <a:xfrm>
                <a:off x="1530350" y="2070588"/>
                <a:ext cx="365125" cy="2290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b="0" dirty="0" err="1"/>
                  <a:t>kDa</a:t>
                </a:r>
                <a:endParaRPr lang="en-US" sz="800" b="0" dirty="0"/>
              </a:p>
              <a:p>
                <a:pPr algn="ctr"/>
                <a:r>
                  <a:rPr lang="en-US" sz="800" b="0" dirty="0"/>
                  <a:t>191</a:t>
                </a:r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800" b="0" dirty="0"/>
                  <a:t>97</a:t>
                </a:r>
              </a:p>
              <a:p>
                <a:pPr algn="ctr"/>
                <a:endParaRPr lang="en-US" sz="800" b="0" dirty="0"/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800" b="0" dirty="0"/>
                  <a:t>64</a:t>
                </a:r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800" b="0" dirty="0"/>
                  <a:t>51</a:t>
                </a:r>
              </a:p>
              <a:p>
                <a:pPr algn="ctr"/>
                <a:endParaRPr lang="en-US" sz="800" b="0" dirty="0"/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800" b="0" dirty="0"/>
                  <a:t>39</a:t>
                </a:r>
                <a:endParaRPr lang="en-US" sz="400" b="0" dirty="0"/>
              </a:p>
              <a:p>
                <a:pPr algn="ctr"/>
                <a:endParaRPr lang="en-US" sz="400" b="0" dirty="0"/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800" b="0" dirty="0"/>
                  <a:t>28</a:t>
                </a:r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800" b="0" dirty="0"/>
                  <a:t>19</a:t>
                </a:r>
              </a:p>
              <a:p>
                <a:pPr algn="ctr"/>
                <a:endParaRPr lang="en-US" sz="400" b="0" dirty="0"/>
              </a:p>
              <a:p>
                <a:pPr algn="ctr"/>
                <a:r>
                  <a:rPr lang="en-US" sz="800" b="0" dirty="0"/>
                  <a:t>14</a:t>
                </a:r>
              </a:p>
            </p:txBody>
          </p:sp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 rot="17222077">
                <a:off x="2009084" y="1636814"/>
                <a:ext cx="7602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/>
                  <a:t>Scramble</a:t>
                </a:r>
              </a:p>
            </p:txBody>
          </p:sp>
          <p:sp>
            <p:nvSpPr>
              <p:cNvPr id="15" name="AutoShape 50"/>
              <p:cNvSpPr>
                <a:spLocks noChangeArrowheads="1"/>
              </p:cNvSpPr>
              <p:nvPr/>
            </p:nvSpPr>
            <p:spPr bwMode="auto">
              <a:xfrm rot="16200000">
                <a:off x="2439194" y="2850844"/>
                <a:ext cx="85725" cy="936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endParaRPr lang="en-US" sz="2400" b="0"/>
              </a:p>
            </p:txBody>
          </p:sp>
          <p:sp>
            <p:nvSpPr>
              <p:cNvPr id="16" name="Text Box 51"/>
              <p:cNvSpPr txBox="1">
                <a:spLocks noChangeArrowheads="1"/>
              </p:cNvSpPr>
              <p:nvPr/>
            </p:nvSpPr>
            <p:spPr bwMode="auto">
              <a:xfrm>
                <a:off x="2478088" y="2716723"/>
                <a:ext cx="90512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 dirty="0" err="1"/>
                  <a:t>Mortalin</a:t>
                </a:r>
                <a:endParaRPr lang="en-US" sz="1600" b="0" dirty="0"/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 rot="17688215">
                <a:off x="1814885" y="5127869"/>
                <a:ext cx="5469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/>
                  <a:t>Fr 5-6</a:t>
                </a: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 rot="17688215">
                <a:off x="2253034" y="5126282"/>
                <a:ext cx="5469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/>
                  <a:t>Fr 3-4</a:t>
                </a:r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 rot="17688215">
                <a:off x="2545135" y="5127869"/>
                <a:ext cx="5469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/>
                  <a:t>Fr 5-6</a:t>
                </a:r>
              </a:p>
            </p:txBody>
          </p:sp>
          <p:sp>
            <p:nvSpPr>
              <p:cNvPr id="22" name="TextBox 77"/>
              <p:cNvSpPr txBox="1">
                <a:spLocks noChangeArrowheads="1"/>
              </p:cNvSpPr>
              <p:nvPr/>
            </p:nvSpPr>
            <p:spPr bwMode="auto">
              <a:xfrm>
                <a:off x="1841500" y="5731363"/>
                <a:ext cx="80502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 dirty="0"/>
                  <a:t>HeLa cells</a:t>
                </a:r>
              </a:p>
            </p:txBody>
          </p:sp>
          <p:sp>
            <p:nvSpPr>
              <p:cNvPr id="23" name="TextBox 83"/>
              <p:cNvSpPr txBox="1">
                <a:spLocks noChangeArrowheads="1"/>
              </p:cNvSpPr>
              <p:nvPr/>
            </p:nvSpPr>
            <p:spPr bwMode="auto">
              <a:xfrm>
                <a:off x="1739900" y="4359763"/>
                <a:ext cx="8402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 dirty="0"/>
                  <a:t>HeLa cells </a:t>
                </a:r>
              </a:p>
            </p:txBody>
          </p:sp>
          <p:cxnSp>
            <p:nvCxnSpPr>
              <p:cNvPr id="24" name="Straight Connector 84"/>
              <p:cNvCxnSpPr>
                <a:cxnSpLocks noChangeShapeType="1"/>
              </p:cNvCxnSpPr>
              <p:nvPr/>
            </p:nvCxnSpPr>
            <p:spPr bwMode="auto">
              <a:xfrm>
                <a:off x="1525588" y="4993176"/>
                <a:ext cx="739775" cy="6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" name="Straight Connector 88"/>
              <p:cNvCxnSpPr>
                <a:cxnSpLocks noChangeShapeType="1"/>
              </p:cNvCxnSpPr>
              <p:nvPr/>
            </p:nvCxnSpPr>
            <p:spPr bwMode="auto">
              <a:xfrm>
                <a:off x="2357438" y="4999526"/>
                <a:ext cx="739775" cy="6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6" name="Text Box 48"/>
              <p:cNvSpPr txBox="1">
                <a:spLocks noChangeArrowheads="1"/>
              </p:cNvSpPr>
              <p:nvPr/>
            </p:nvSpPr>
            <p:spPr bwMode="auto">
              <a:xfrm rot="17150736">
                <a:off x="1662728" y="1550172"/>
                <a:ext cx="10080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 dirty="0"/>
                  <a:t>T505 Peptide</a:t>
                </a:r>
              </a:p>
            </p:txBody>
          </p:sp>
        </p:grpSp>
        <p:sp>
          <p:nvSpPr>
            <p:cNvPr id="135" name="Text Box 518"/>
            <p:cNvSpPr txBox="1">
              <a:spLocks noChangeArrowheads="1"/>
            </p:cNvSpPr>
            <p:nvPr/>
          </p:nvSpPr>
          <p:spPr bwMode="auto">
            <a:xfrm>
              <a:off x="1134016" y="5992634"/>
              <a:ext cx="23391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600" dirty="0" err="1"/>
                <a:t>Mortalin</a:t>
              </a:r>
              <a:r>
                <a:rPr lang="en-US" sz="1600" dirty="0"/>
                <a:t> (</a:t>
              </a:r>
              <a:r>
                <a:rPr lang="en-US" sz="1600" dirty="0" smtClean="0"/>
                <a:t>mtHSP70) binds </a:t>
              </a:r>
              <a:r>
                <a:rPr lang="en-US" sz="1600" dirty="0"/>
                <a:t>to the </a:t>
              </a:r>
              <a:r>
                <a:rPr lang="en-US" sz="1600" dirty="0" err="1"/>
                <a:t>RelA</a:t>
              </a:r>
              <a:r>
                <a:rPr lang="en-US" sz="1600" dirty="0"/>
                <a:t> T505 region</a:t>
              </a:r>
            </a:p>
          </p:txBody>
        </p:sp>
      </p:grpSp>
      <p:grpSp>
        <p:nvGrpSpPr>
          <p:cNvPr id="27" name="Group 153"/>
          <p:cNvGrpSpPr/>
          <p:nvPr/>
        </p:nvGrpSpPr>
        <p:grpSpPr>
          <a:xfrm>
            <a:off x="1618842" y="2724638"/>
            <a:ext cx="960845" cy="374937"/>
            <a:chOff x="1618842" y="2724638"/>
            <a:chExt cx="960845" cy="374937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1618842" y="2728225"/>
              <a:ext cx="949318" cy="1925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630369" y="3097647"/>
              <a:ext cx="949318" cy="1925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1444695" y="2913899"/>
              <a:ext cx="371350" cy="1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2389759" y="2910312"/>
              <a:ext cx="371350" cy="1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3287171" y="1056971"/>
            <a:ext cx="5321300" cy="4745613"/>
            <a:chOff x="4435474" y="2010092"/>
            <a:chExt cx="5321300" cy="4745613"/>
          </a:xfrm>
        </p:grpSpPr>
        <p:sp>
          <p:nvSpPr>
            <p:cNvPr id="137" name="Text Box 839"/>
            <p:cNvSpPr txBox="1">
              <a:spLocks noChangeArrowheads="1"/>
            </p:cNvSpPr>
            <p:nvPr/>
          </p:nvSpPr>
          <p:spPr bwMode="auto">
            <a:xfrm>
              <a:off x="4435474" y="6170930"/>
              <a:ext cx="53213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600" dirty="0"/>
                <a:t>Mutation of </a:t>
              </a:r>
              <a:r>
                <a:rPr lang="en-US" sz="1600" dirty="0" err="1"/>
                <a:t>RelA</a:t>
              </a:r>
              <a:r>
                <a:rPr lang="en-US" sz="1600" dirty="0"/>
                <a:t> at T505 impairs binding of </a:t>
              </a:r>
              <a:r>
                <a:rPr lang="en-US" sz="1600" dirty="0" err="1"/>
                <a:t>RelA</a:t>
              </a:r>
              <a:r>
                <a:rPr lang="en-US" sz="1600" dirty="0"/>
                <a:t> to </a:t>
              </a:r>
              <a:r>
                <a:rPr lang="en-US" sz="1600" dirty="0" err="1"/>
                <a:t>Mortalin</a:t>
              </a:r>
              <a:endParaRPr lang="en-US" sz="1600" dirty="0"/>
            </a:p>
          </p:txBody>
        </p:sp>
        <p:pic>
          <p:nvPicPr>
            <p:cNvPr id="138" name="Picture 137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4" y="5326380"/>
              <a:ext cx="2311400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 Box 138"/>
            <p:cNvSpPr txBox="1">
              <a:spLocks noChangeArrowheads="1"/>
            </p:cNvSpPr>
            <p:nvPr/>
          </p:nvSpPr>
          <p:spPr bwMode="auto">
            <a:xfrm>
              <a:off x="8564049" y="5077804"/>
              <a:ext cx="7296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200" dirty="0"/>
                <a:t>WB:</a:t>
              </a:r>
            </a:p>
            <a:p>
              <a:pPr algn="ctr"/>
              <a:r>
                <a:rPr lang="en-US" sz="1200" dirty="0" err="1"/>
                <a:t>RelA</a:t>
              </a:r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 err="1"/>
                <a:t>Mortalin</a:t>
              </a:r>
              <a:endParaRPr lang="en-US" sz="1200" dirty="0"/>
            </a:p>
          </p:txBody>
        </p:sp>
        <p:pic>
          <p:nvPicPr>
            <p:cNvPr id="140" name="Picture 156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4" y="5326380"/>
              <a:ext cx="1155700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02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87" y="5654992"/>
              <a:ext cx="2311400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57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537" y="5653405"/>
              <a:ext cx="1155700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 Box 89"/>
            <p:cNvSpPr txBox="1">
              <a:spLocks noChangeArrowheads="1"/>
            </p:cNvSpPr>
            <p:nvPr/>
          </p:nvSpPr>
          <p:spPr bwMode="auto">
            <a:xfrm rot="17415827">
              <a:off x="6215856" y="4919186"/>
              <a:ext cx="5603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mIgG</a:t>
              </a:r>
            </a:p>
          </p:txBody>
        </p:sp>
        <p:sp>
          <p:nvSpPr>
            <p:cNvPr id="144" name="Text Box 96"/>
            <p:cNvSpPr txBox="1">
              <a:spLocks noChangeArrowheads="1"/>
            </p:cNvSpPr>
            <p:nvPr/>
          </p:nvSpPr>
          <p:spPr bwMode="auto">
            <a:xfrm>
              <a:off x="7383462" y="4254817"/>
              <a:ext cx="3730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/>
                <a:t>IP:</a:t>
              </a:r>
            </a:p>
          </p:txBody>
        </p:sp>
        <p:sp>
          <p:nvSpPr>
            <p:cNvPr id="145" name="Line 107"/>
            <p:cNvSpPr>
              <a:spLocks noChangeShapeType="1"/>
            </p:cNvSpPr>
            <p:nvPr/>
          </p:nvSpPr>
          <p:spPr bwMode="auto">
            <a:xfrm>
              <a:off x="6330949" y="4518342"/>
              <a:ext cx="2311400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8" name="Text Box 108"/>
            <p:cNvSpPr txBox="1">
              <a:spLocks noChangeArrowheads="1"/>
            </p:cNvSpPr>
            <p:nvPr/>
          </p:nvSpPr>
          <p:spPr bwMode="auto">
            <a:xfrm>
              <a:off x="6457949" y="4519930"/>
              <a:ext cx="4508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Null</a:t>
              </a:r>
            </a:p>
          </p:txBody>
        </p:sp>
        <p:sp>
          <p:nvSpPr>
            <p:cNvPr id="150" name="Text Box 110"/>
            <p:cNvSpPr txBox="1">
              <a:spLocks noChangeArrowheads="1"/>
            </p:cNvSpPr>
            <p:nvPr/>
          </p:nvSpPr>
          <p:spPr bwMode="auto">
            <a:xfrm>
              <a:off x="7607299" y="4521517"/>
              <a:ext cx="6334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/>
                <a:t>T505A</a:t>
              </a:r>
            </a:p>
          </p:txBody>
        </p:sp>
        <p:sp>
          <p:nvSpPr>
            <p:cNvPr id="151" name="Text Box 111"/>
            <p:cNvSpPr txBox="1">
              <a:spLocks noChangeArrowheads="1"/>
            </p:cNvSpPr>
            <p:nvPr/>
          </p:nvSpPr>
          <p:spPr bwMode="auto">
            <a:xfrm>
              <a:off x="8159749" y="4521517"/>
              <a:ext cx="6477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T505D</a:t>
              </a:r>
            </a:p>
          </p:txBody>
        </p:sp>
        <p:sp>
          <p:nvSpPr>
            <p:cNvPr id="153" name="Text Box 147"/>
            <p:cNvSpPr txBox="1">
              <a:spLocks noChangeArrowheads="1"/>
            </p:cNvSpPr>
            <p:nvPr/>
          </p:nvSpPr>
          <p:spPr bwMode="auto">
            <a:xfrm>
              <a:off x="5289549" y="4488180"/>
              <a:ext cx="8318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IP Inputs:</a:t>
              </a:r>
            </a:p>
          </p:txBody>
        </p:sp>
        <p:sp>
          <p:nvSpPr>
            <p:cNvPr id="154" name="Text Box 13"/>
            <p:cNvSpPr txBox="1">
              <a:spLocks noChangeArrowheads="1"/>
            </p:cNvSpPr>
            <p:nvPr/>
          </p:nvSpPr>
          <p:spPr bwMode="auto">
            <a:xfrm rot="17258244">
              <a:off x="5029199" y="4931092"/>
              <a:ext cx="4492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Null</a:t>
              </a:r>
            </a:p>
          </p:txBody>
        </p:sp>
        <p:sp>
          <p:nvSpPr>
            <p:cNvPr id="155" name="Text Box 13"/>
            <p:cNvSpPr txBox="1">
              <a:spLocks noChangeArrowheads="1"/>
            </p:cNvSpPr>
            <p:nvPr/>
          </p:nvSpPr>
          <p:spPr bwMode="auto">
            <a:xfrm rot="17258244">
              <a:off x="5289549" y="4926330"/>
              <a:ext cx="517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RelA</a:t>
              </a: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 rot="17258244">
              <a:off x="5522912" y="4900930"/>
              <a:ext cx="63341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T505A</a:t>
              </a:r>
            </a:p>
          </p:txBody>
        </p:sp>
        <p:sp>
          <p:nvSpPr>
            <p:cNvPr id="157" name="Text Box 13"/>
            <p:cNvSpPr txBox="1">
              <a:spLocks noChangeArrowheads="1"/>
            </p:cNvSpPr>
            <p:nvPr/>
          </p:nvSpPr>
          <p:spPr bwMode="auto">
            <a:xfrm rot="17258244">
              <a:off x="5784056" y="4901723"/>
              <a:ext cx="6461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T505D</a:t>
              </a:r>
            </a:p>
          </p:txBody>
        </p:sp>
        <p:sp>
          <p:nvSpPr>
            <p:cNvPr id="158" name="Text Box 89"/>
            <p:cNvSpPr txBox="1">
              <a:spLocks noChangeArrowheads="1"/>
            </p:cNvSpPr>
            <p:nvPr/>
          </p:nvSpPr>
          <p:spPr bwMode="auto">
            <a:xfrm rot="17415827">
              <a:off x="6434931" y="4865211"/>
              <a:ext cx="73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Mortalin</a:t>
              </a:r>
            </a:p>
          </p:txBody>
        </p:sp>
        <p:sp>
          <p:nvSpPr>
            <p:cNvPr id="159" name="Text Box 89"/>
            <p:cNvSpPr txBox="1">
              <a:spLocks noChangeArrowheads="1"/>
            </p:cNvSpPr>
            <p:nvPr/>
          </p:nvSpPr>
          <p:spPr bwMode="auto">
            <a:xfrm rot="17415827">
              <a:off x="6730206" y="4919186"/>
              <a:ext cx="5603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mIgG</a:t>
              </a:r>
            </a:p>
          </p:txBody>
        </p:sp>
        <p:sp>
          <p:nvSpPr>
            <p:cNvPr id="160" name="Text Box 89"/>
            <p:cNvSpPr txBox="1">
              <a:spLocks noChangeArrowheads="1"/>
            </p:cNvSpPr>
            <p:nvPr/>
          </p:nvSpPr>
          <p:spPr bwMode="auto">
            <a:xfrm rot="17415827">
              <a:off x="6949281" y="4865211"/>
              <a:ext cx="73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Mortalin</a:t>
              </a:r>
            </a:p>
          </p:txBody>
        </p:sp>
        <p:sp>
          <p:nvSpPr>
            <p:cNvPr id="161" name="Text Box 89"/>
            <p:cNvSpPr txBox="1">
              <a:spLocks noChangeArrowheads="1"/>
            </p:cNvSpPr>
            <p:nvPr/>
          </p:nvSpPr>
          <p:spPr bwMode="auto">
            <a:xfrm rot="17415827">
              <a:off x="7402512" y="4918392"/>
              <a:ext cx="5603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mIgG</a:t>
              </a:r>
            </a:p>
          </p:txBody>
        </p:sp>
        <p:sp>
          <p:nvSpPr>
            <p:cNvPr id="162" name="Text Box 89"/>
            <p:cNvSpPr txBox="1">
              <a:spLocks noChangeArrowheads="1"/>
            </p:cNvSpPr>
            <p:nvPr/>
          </p:nvSpPr>
          <p:spPr bwMode="auto">
            <a:xfrm rot="17415827">
              <a:off x="7650956" y="4865211"/>
              <a:ext cx="73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Mortalin</a:t>
              </a:r>
            </a:p>
          </p:txBody>
        </p:sp>
        <p:sp>
          <p:nvSpPr>
            <p:cNvPr id="163" name="Text Box 89"/>
            <p:cNvSpPr txBox="1">
              <a:spLocks noChangeArrowheads="1"/>
            </p:cNvSpPr>
            <p:nvPr/>
          </p:nvSpPr>
          <p:spPr bwMode="auto">
            <a:xfrm rot="17415827">
              <a:off x="7931149" y="4918393"/>
              <a:ext cx="56038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mIgG</a:t>
              </a:r>
            </a:p>
          </p:txBody>
        </p:sp>
        <p:sp>
          <p:nvSpPr>
            <p:cNvPr id="164" name="Text Box 89"/>
            <p:cNvSpPr txBox="1">
              <a:spLocks noChangeArrowheads="1"/>
            </p:cNvSpPr>
            <p:nvPr/>
          </p:nvSpPr>
          <p:spPr bwMode="auto">
            <a:xfrm rot="17415827">
              <a:off x="8135143" y="4865211"/>
              <a:ext cx="73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Mortalin</a:t>
              </a:r>
            </a:p>
          </p:txBody>
        </p:sp>
        <p:sp>
          <p:nvSpPr>
            <p:cNvPr id="165" name="Text Box 920"/>
            <p:cNvSpPr txBox="1">
              <a:spLocks noChangeArrowheads="1"/>
            </p:cNvSpPr>
            <p:nvPr/>
          </p:nvSpPr>
          <p:spPr bwMode="auto">
            <a:xfrm>
              <a:off x="4711699" y="3537267"/>
              <a:ext cx="4867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600" dirty="0" err="1"/>
                <a:t>Mortalin</a:t>
              </a:r>
              <a:r>
                <a:rPr lang="en-US" sz="1600" dirty="0"/>
                <a:t> binds to endogenous </a:t>
              </a:r>
              <a:r>
                <a:rPr lang="en-US" sz="1600" dirty="0" err="1"/>
                <a:t>RelA</a:t>
              </a:r>
              <a:r>
                <a:rPr lang="en-US" sz="1600" dirty="0"/>
                <a:t> in</a:t>
              </a:r>
            </a:p>
            <a:p>
              <a:pPr algn="ctr"/>
              <a:r>
                <a:rPr lang="en-US" sz="1600" dirty="0"/>
                <a:t>U-2 OS  and 293 cells</a:t>
              </a:r>
            </a:p>
          </p:txBody>
        </p:sp>
        <p:sp>
          <p:nvSpPr>
            <p:cNvPr id="166" name="TextBox 89"/>
            <p:cNvSpPr txBox="1">
              <a:spLocks noChangeArrowheads="1"/>
            </p:cNvSpPr>
            <p:nvPr/>
          </p:nvSpPr>
          <p:spPr bwMode="auto">
            <a:xfrm>
              <a:off x="5948362" y="5901055"/>
              <a:ext cx="21526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 err="1"/>
                <a:t>RelA</a:t>
              </a:r>
              <a:r>
                <a:rPr lang="en-US" sz="1200" dirty="0"/>
                <a:t> reconstituted MEF cells</a:t>
              </a:r>
            </a:p>
          </p:txBody>
        </p:sp>
        <p:pic>
          <p:nvPicPr>
            <p:cNvPr id="167" name="Picture 129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87" y="2075180"/>
              <a:ext cx="2292350" cy="139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29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2" y="2010092"/>
              <a:ext cx="2557462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" name="Title 1"/>
          <p:cNvSpPr txBox="1">
            <a:spLocks/>
          </p:cNvSpPr>
          <p:nvPr/>
        </p:nvSpPr>
        <p:spPr>
          <a:xfrm>
            <a:off x="457200" y="1532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RelA</a:t>
            </a:r>
            <a:r>
              <a:rPr lang="en-US" sz="3200" dirty="0" smtClean="0"/>
              <a:t> interacts with mitochondrial HSP70, </a:t>
            </a:r>
            <a:r>
              <a:rPr lang="en-US" sz="3200" dirty="0" err="1" smtClean="0"/>
              <a:t>Mortalin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25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6"/>
          <p:cNvGrpSpPr/>
          <p:nvPr/>
        </p:nvGrpSpPr>
        <p:grpSpPr>
          <a:xfrm>
            <a:off x="691006" y="2207462"/>
            <a:ext cx="2920743" cy="2477274"/>
            <a:chOff x="3817938" y="6270625"/>
            <a:chExt cx="2920743" cy="2477274"/>
          </a:xfrm>
        </p:grpSpPr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4022725" y="6270625"/>
              <a:ext cx="8572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/>
                <a:t>Cytoplasm</a:t>
              </a:r>
            </a:p>
          </p:txBody>
        </p:sp>
        <p:sp>
          <p:nvSpPr>
            <p:cNvPr id="91" name="Text Box 12"/>
            <p:cNvSpPr txBox="1">
              <a:spLocks noChangeArrowheads="1"/>
            </p:cNvSpPr>
            <p:nvPr/>
          </p:nvSpPr>
          <p:spPr bwMode="auto">
            <a:xfrm>
              <a:off x="5073650" y="6291263"/>
              <a:ext cx="10584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Mitochondria</a:t>
              </a:r>
            </a:p>
          </p:txBody>
        </p:sp>
        <p:sp>
          <p:nvSpPr>
            <p:cNvPr id="92" name="Text Box 13"/>
            <p:cNvSpPr txBox="1">
              <a:spLocks noChangeArrowheads="1"/>
            </p:cNvSpPr>
            <p:nvPr/>
          </p:nvSpPr>
          <p:spPr bwMode="auto">
            <a:xfrm rot="17258244">
              <a:off x="3812502" y="6686958"/>
              <a:ext cx="4347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/>
                <a:t>Null</a:t>
              </a:r>
            </a:p>
          </p:txBody>
        </p:sp>
        <p:sp>
          <p:nvSpPr>
            <p:cNvPr id="93" name="Text Box 22"/>
            <p:cNvSpPr txBox="1">
              <a:spLocks noChangeArrowheads="1"/>
            </p:cNvSpPr>
            <p:nvPr/>
          </p:nvSpPr>
          <p:spPr bwMode="auto">
            <a:xfrm>
              <a:off x="5967316" y="6597409"/>
              <a:ext cx="771365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0" dirty="0"/>
                <a:t>WB:</a:t>
              </a:r>
            </a:p>
            <a:p>
              <a:pPr algn="ctr"/>
              <a:endParaRPr lang="en-US" sz="800" b="0" dirty="0" smtClean="0"/>
            </a:p>
            <a:p>
              <a:pPr algn="ctr"/>
              <a:r>
                <a:rPr lang="en-US" sz="1200" b="0" dirty="0" err="1" smtClean="0"/>
                <a:t>RelA</a:t>
              </a:r>
              <a:endParaRPr lang="en-US" sz="1200" b="0" dirty="0"/>
            </a:p>
            <a:p>
              <a:pPr algn="ctr"/>
              <a:endParaRPr lang="en-US" sz="1200" b="0" dirty="0"/>
            </a:p>
            <a:p>
              <a:pPr algn="ctr"/>
              <a:r>
                <a:rPr lang="en-US" sz="1200" b="0" dirty="0" err="1"/>
                <a:t>Mortalin</a:t>
              </a:r>
              <a:endParaRPr lang="en-US" sz="1200" b="0" dirty="0"/>
            </a:p>
            <a:p>
              <a:pPr algn="ctr"/>
              <a:endParaRPr lang="en-US" sz="1200" b="0" dirty="0"/>
            </a:p>
            <a:p>
              <a:pPr algn="ctr"/>
              <a:r>
                <a:rPr lang="en-US" sz="1200" b="0" dirty="0"/>
                <a:t>VDAC</a:t>
              </a:r>
            </a:p>
            <a:p>
              <a:pPr algn="ctr"/>
              <a:endParaRPr lang="en-US" sz="800" b="0" dirty="0"/>
            </a:p>
            <a:p>
              <a:pPr algn="ctr"/>
              <a:r>
                <a:rPr lang="en-US" sz="1200" b="0" dirty="0">
                  <a:sym typeface="Symbol" pitchFamily="27" charset="2"/>
                </a:rPr>
                <a:t>-tubulin</a:t>
              </a:r>
            </a:p>
            <a:p>
              <a:pPr algn="ctr"/>
              <a:endParaRPr lang="en-US" sz="800" b="0" dirty="0">
                <a:sym typeface="Symbol" pitchFamily="27" charset="2"/>
              </a:endParaRPr>
            </a:p>
            <a:p>
              <a:pPr algn="ctr"/>
              <a:r>
                <a:rPr lang="en-US" sz="1200" b="0" dirty="0" err="1">
                  <a:sym typeface="Symbol" pitchFamily="27" charset="2"/>
                </a:rPr>
                <a:t>BiP</a:t>
              </a:r>
              <a:endParaRPr lang="en-US" sz="1200" b="0" dirty="0"/>
            </a:p>
          </p:txBody>
        </p:sp>
        <p:pic>
          <p:nvPicPr>
            <p:cNvPr id="94" name="Picture 26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8575" y="6989763"/>
              <a:ext cx="2160588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5" name="Picture 124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25875" y="7929563"/>
              <a:ext cx="2160588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6" name="Picture 128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8100" y="7300913"/>
              <a:ext cx="2160588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7" name="Picture 132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35400" y="7608888"/>
              <a:ext cx="2160588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8" name="Picture 139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7938" y="8256588"/>
              <a:ext cx="2160587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9" name="Text Box 13"/>
            <p:cNvSpPr txBox="1">
              <a:spLocks noChangeArrowheads="1"/>
            </p:cNvSpPr>
            <p:nvPr/>
          </p:nvSpPr>
          <p:spPr bwMode="auto">
            <a:xfrm rot="17258244">
              <a:off x="4062915" y="6657589"/>
              <a:ext cx="4673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RelA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 rot="17258244">
              <a:off x="4245161" y="6609170"/>
              <a:ext cx="585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T505A</a:t>
              </a:r>
            </a:p>
          </p:txBody>
        </p:sp>
        <p:sp>
          <p:nvSpPr>
            <p:cNvPr id="101" name="Text Box 13"/>
            <p:cNvSpPr txBox="1">
              <a:spLocks noChangeArrowheads="1"/>
            </p:cNvSpPr>
            <p:nvPr/>
          </p:nvSpPr>
          <p:spPr bwMode="auto">
            <a:xfrm rot="17258244">
              <a:off x="4456907" y="6559163"/>
              <a:ext cx="6731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T505D</a:t>
              </a:r>
            </a:p>
          </p:txBody>
        </p:sp>
        <p:sp>
          <p:nvSpPr>
            <p:cNvPr id="102" name="Text Box 13"/>
            <p:cNvSpPr txBox="1">
              <a:spLocks noChangeArrowheads="1"/>
            </p:cNvSpPr>
            <p:nvPr/>
          </p:nvSpPr>
          <p:spPr bwMode="auto">
            <a:xfrm rot="17258244">
              <a:off x="4930102" y="6686958"/>
              <a:ext cx="4347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Null</a:t>
              </a:r>
            </a:p>
          </p:txBody>
        </p:sp>
        <p:sp>
          <p:nvSpPr>
            <p:cNvPr id="103" name="Text Box 13"/>
            <p:cNvSpPr txBox="1">
              <a:spLocks noChangeArrowheads="1"/>
            </p:cNvSpPr>
            <p:nvPr/>
          </p:nvSpPr>
          <p:spPr bwMode="auto">
            <a:xfrm rot="17258244">
              <a:off x="5180515" y="6657589"/>
              <a:ext cx="4673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RelA</a:t>
              </a:r>
            </a:p>
          </p:txBody>
        </p:sp>
        <p:sp>
          <p:nvSpPr>
            <p:cNvPr id="104" name="Text Box 13"/>
            <p:cNvSpPr txBox="1">
              <a:spLocks noChangeArrowheads="1"/>
            </p:cNvSpPr>
            <p:nvPr/>
          </p:nvSpPr>
          <p:spPr bwMode="auto">
            <a:xfrm rot="17258244">
              <a:off x="5362761" y="6609170"/>
              <a:ext cx="585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T505A</a:t>
              </a:r>
            </a:p>
          </p:txBody>
        </p:sp>
        <p:sp>
          <p:nvSpPr>
            <p:cNvPr id="105" name="Text Box 13"/>
            <p:cNvSpPr txBox="1">
              <a:spLocks noChangeArrowheads="1"/>
            </p:cNvSpPr>
            <p:nvPr/>
          </p:nvSpPr>
          <p:spPr bwMode="auto">
            <a:xfrm rot="17258244">
              <a:off x="5574507" y="6559163"/>
              <a:ext cx="6731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T505D</a:t>
              </a:r>
            </a:p>
          </p:txBody>
        </p:sp>
        <p:sp>
          <p:nvSpPr>
            <p:cNvPr id="106" name="TextBox 208"/>
            <p:cNvSpPr txBox="1">
              <a:spLocks noChangeArrowheads="1"/>
            </p:cNvSpPr>
            <p:nvPr/>
          </p:nvSpPr>
          <p:spPr bwMode="auto">
            <a:xfrm>
              <a:off x="4013200" y="8470900"/>
              <a:ext cx="19625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 err="1"/>
                <a:t>RelA</a:t>
              </a:r>
              <a:r>
                <a:rPr lang="en-US" sz="1200" b="0" dirty="0"/>
                <a:t> reconstituted MEF cells</a:t>
              </a:r>
            </a:p>
          </p:txBody>
        </p:sp>
      </p:grpSp>
      <p:grpSp>
        <p:nvGrpSpPr>
          <p:cNvPr id="141" name="Group 138"/>
          <p:cNvGrpSpPr/>
          <p:nvPr/>
        </p:nvGrpSpPr>
        <p:grpSpPr>
          <a:xfrm>
            <a:off x="4552891" y="2136556"/>
            <a:ext cx="2373981" cy="2704286"/>
            <a:chOff x="5574289" y="4152860"/>
            <a:chExt cx="2373981" cy="2704286"/>
          </a:xfrm>
        </p:grpSpPr>
        <p:sp>
          <p:nvSpPr>
            <p:cNvPr id="142" name="Text Box 39"/>
            <p:cNvSpPr txBox="1">
              <a:spLocks noChangeArrowheads="1"/>
            </p:cNvSpPr>
            <p:nvPr/>
          </p:nvSpPr>
          <p:spPr bwMode="auto">
            <a:xfrm>
              <a:off x="5574289" y="4152860"/>
              <a:ext cx="10584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/>
                <a:t>Mitochondria</a:t>
              </a:r>
            </a:p>
          </p:txBody>
        </p:sp>
        <p:sp>
          <p:nvSpPr>
            <p:cNvPr id="143" name="Text Box 40"/>
            <p:cNvSpPr txBox="1">
              <a:spLocks noChangeArrowheads="1"/>
            </p:cNvSpPr>
            <p:nvPr/>
          </p:nvSpPr>
          <p:spPr bwMode="auto">
            <a:xfrm>
              <a:off x="6486770" y="4152860"/>
              <a:ext cx="8572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/>
                <a:t>Cytoplasm</a:t>
              </a:r>
            </a:p>
          </p:txBody>
        </p:sp>
        <p:sp>
          <p:nvSpPr>
            <p:cNvPr id="144" name="Text Box 41"/>
            <p:cNvSpPr txBox="1">
              <a:spLocks noChangeArrowheads="1"/>
            </p:cNvSpPr>
            <p:nvPr/>
          </p:nvSpPr>
          <p:spPr bwMode="auto">
            <a:xfrm rot="16811897">
              <a:off x="5483039" y="4715241"/>
              <a:ext cx="6174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/>
                <a:t>U-2 OS</a:t>
              </a:r>
            </a:p>
          </p:txBody>
        </p:sp>
        <p:pic>
          <p:nvPicPr>
            <p:cNvPr id="145" name="Picture 51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63189" y="5430797"/>
              <a:ext cx="1439862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6" name="Text Box 54"/>
            <p:cNvSpPr txBox="1">
              <a:spLocks noChangeArrowheads="1"/>
            </p:cNvSpPr>
            <p:nvPr/>
          </p:nvSpPr>
          <p:spPr bwMode="auto">
            <a:xfrm>
              <a:off x="7076064" y="4736134"/>
              <a:ext cx="872206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WB:</a:t>
              </a:r>
            </a:p>
            <a:p>
              <a:pPr algn="ctr"/>
              <a:endParaRPr lang="en-US" sz="800" dirty="0"/>
            </a:p>
            <a:p>
              <a:pPr algn="ctr"/>
              <a:r>
                <a:rPr lang="en-US" sz="1200" dirty="0" err="1"/>
                <a:t>RelA</a:t>
              </a:r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 err="1"/>
                <a:t>Mortalin</a:t>
              </a:r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VDAC</a:t>
              </a:r>
            </a:p>
            <a:p>
              <a:pPr algn="ctr"/>
              <a:endParaRPr lang="en-US" sz="800" dirty="0"/>
            </a:p>
            <a:p>
              <a:pPr algn="ctr"/>
              <a:r>
                <a:rPr lang="en-US" sz="1200" dirty="0">
                  <a:sym typeface="Symbol" pitchFamily="27" charset="2"/>
                </a:rPr>
                <a:t>-tubulin</a:t>
              </a:r>
            </a:p>
            <a:p>
              <a:pPr algn="ctr"/>
              <a:endParaRPr lang="en-US" sz="800" dirty="0">
                <a:sym typeface="Symbol" pitchFamily="27" charset="2"/>
              </a:endParaRPr>
            </a:p>
            <a:p>
              <a:pPr algn="ctr"/>
              <a:r>
                <a:rPr lang="en-US" sz="1200" dirty="0" err="1">
                  <a:sym typeface="Symbol" pitchFamily="27" charset="2"/>
                </a:rPr>
                <a:t>BiP</a:t>
              </a:r>
              <a:endParaRPr lang="en-US" sz="1200" dirty="0"/>
            </a:p>
          </p:txBody>
        </p:sp>
        <p:pic>
          <p:nvPicPr>
            <p:cNvPr id="147" name="Picture 57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52076" y="5135522"/>
              <a:ext cx="1439863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8" name="Picture 140"/>
            <p:cNvPicPr preferRelativeResize="0"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50489" y="6049922"/>
              <a:ext cx="1439862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9" name="Picture 141"/>
            <p:cNvPicPr preferRelativeResize="0"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52076" y="5730835"/>
              <a:ext cx="1439863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0" name="Picture 142"/>
            <p:cNvPicPr preferRelativeResize="0"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56839" y="6361072"/>
              <a:ext cx="1439862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2" name="Text Box 41"/>
            <p:cNvSpPr txBox="1">
              <a:spLocks noChangeArrowheads="1"/>
            </p:cNvSpPr>
            <p:nvPr/>
          </p:nvSpPr>
          <p:spPr bwMode="auto">
            <a:xfrm rot="16811897">
              <a:off x="5735663" y="4720005"/>
              <a:ext cx="645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Control</a:t>
              </a:r>
            </a:p>
          </p:txBody>
        </p:sp>
        <p:sp>
          <p:nvSpPr>
            <p:cNvPr id="153" name="Text Box 41"/>
            <p:cNvSpPr txBox="1">
              <a:spLocks noChangeArrowheads="1"/>
            </p:cNvSpPr>
            <p:nvPr/>
          </p:nvSpPr>
          <p:spPr bwMode="auto">
            <a:xfrm rot="16811897">
              <a:off x="5924765" y="4699367"/>
              <a:ext cx="7246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Mortalin</a:t>
              </a:r>
            </a:p>
          </p:txBody>
        </p:sp>
        <p:sp>
          <p:nvSpPr>
            <p:cNvPr id="154" name="Text Box 41"/>
            <p:cNvSpPr txBox="1">
              <a:spLocks noChangeArrowheads="1"/>
            </p:cNvSpPr>
            <p:nvPr/>
          </p:nvSpPr>
          <p:spPr bwMode="auto">
            <a:xfrm rot="16811897">
              <a:off x="6219639" y="4715241"/>
              <a:ext cx="6174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U-2 OS</a:t>
              </a:r>
            </a:p>
          </p:txBody>
        </p:sp>
        <p:sp>
          <p:nvSpPr>
            <p:cNvPr id="155" name="Text Box 41"/>
            <p:cNvSpPr txBox="1">
              <a:spLocks noChangeArrowheads="1"/>
            </p:cNvSpPr>
            <p:nvPr/>
          </p:nvSpPr>
          <p:spPr bwMode="auto">
            <a:xfrm rot="16811897">
              <a:off x="6472263" y="4720005"/>
              <a:ext cx="645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Control</a:t>
              </a:r>
            </a:p>
          </p:txBody>
        </p:sp>
        <p:sp>
          <p:nvSpPr>
            <p:cNvPr id="156" name="Text Box 41"/>
            <p:cNvSpPr txBox="1">
              <a:spLocks noChangeArrowheads="1"/>
            </p:cNvSpPr>
            <p:nvPr/>
          </p:nvSpPr>
          <p:spPr bwMode="auto">
            <a:xfrm rot="16811897">
              <a:off x="6661365" y="4699367"/>
              <a:ext cx="7246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Mortalin</a:t>
              </a:r>
            </a:p>
          </p:txBody>
        </p:sp>
        <p:sp>
          <p:nvSpPr>
            <p:cNvPr id="192" name="Text Box 39"/>
            <p:cNvSpPr txBox="1">
              <a:spLocks noChangeArrowheads="1"/>
            </p:cNvSpPr>
            <p:nvPr/>
          </p:nvSpPr>
          <p:spPr bwMode="auto">
            <a:xfrm>
              <a:off x="5929889" y="4305260"/>
              <a:ext cx="5533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siRNA</a:t>
              </a:r>
            </a:p>
          </p:txBody>
        </p:sp>
        <p:sp>
          <p:nvSpPr>
            <p:cNvPr id="193" name="Text Box 39"/>
            <p:cNvSpPr txBox="1">
              <a:spLocks noChangeArrowheads="1"/>
            </p:cNvSpPr>
            <p:nvPr/>
          </p:nvSpPr>
          <p:spPr bwMode="auto">
            <a:xfrm>
              <a:off x="6679189" y="4305260"/>
              <a:ext cx="5533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/>
                <a:t>siRNA</a:t>
              </a:r>
            </a:p>
          </p:txBody>
        </p:sp>
        <p:cxnSp>
          <p:nvCxnSpPr>
            <p:cNvPr id="194" name="Straight Connector 192"/>
            <p:cNvCxnSpPr>
              <a:cxnSpLocks noChangeShapeType="1"/>
            </p:cNvCxnSpPr>
            <p:nvPr/>
          </p:nvCxnSpPr>
          <p:spPr bwMode="auto">
            <a:xfrm>
              <a:off x="5972751" y="4522747"/>
              <a:ext cx="406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" name="Straight Connector 193"/>
            <p:cNvCxnSpPr>
              <a:cxnSpLocks noChangeShapeType="1"/>
            </p:cNvCxnSpPr>
            <p:nvPr/>
          </p:nvCxnSpPr>
          <p:spPr bwMode="auto">
            <a:xfrm>
              <a:off x="6734751" y="4522747"/>
              <a:ext cx="406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6" name="TextBox 87"/>
            <p:cNvSpPr txBox="1">
              <a:spLocks noChangeArrowheads="1"/>
            </p:cNvSpPr>
            <p:nvPr/>
          </p:nvSpPr>
          <p:spPr bwMode="auto">
            <a:xfrm>
              <a:off x="5883851" y="6580147"/>
              <a:ext cx="9268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/>
                <a:t>U-2 OS cells</a:t>
              </a:r>
            </a:p>
          </p:txBody>
        </p:sp>
      </p:grpSp>
      <p:grpSp>
        <p:nvGrpSpPr>
          <p:cNvPr id="197" name="Group 140"/>
          <p:cNvGrpSpPr/>
          <p:nvPr/>
        </p:nvGrpSpPr>
        <p:grpSpPr>
          <a:xfrm rot="16200000">
            <a:off x="4970985" y="3190027"/>
            <a:ext cx="546855" cy="360032"/>
            <a:chOff x="1618842" y="2724638"/>
            <a:chExt cx="960845" cy="37493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618842" y="2728225"/>
              <a:ext cx="949318" cy="1925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630369" y="3097647"/>
              <a:ext cx="949318" cy="1925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1444695" y="2913899"/>
              <a:ext cx="371350" cy="1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2389759" y="2910312"/>
              <a:ext cx="371350" cy="1"/>
            </a:xfrm>
            <a:prstGeom prst="line">
              <a:avLst/>
            </a:prstGeom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2" name="TextBox 201"/>
          <p:cNvSpPr txBox="1"/>
          <p:nvPr/>
        </p:nvSpPr>
        <p:spPr>
          <a:xfrm>
            <a:off x="457200" y="5059279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 import into mitochondria is facilitated by an interaction with mortalin that is impaired by mutation of RelA at T505. </a:t>
            </a:r>
            <a:endParaRPr lang="en-US" dirty="0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57200" y="15326"/>
            <a:ext cx="8004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RelA</a:t>
            </a:r>
            <a:r>
              <a:rPr lang="en-US" sz="3200" dirty="0" smtClean="0"/>
              <a:t> mitochondrial import is </a:t>
            </a:r>
            <a:r>
              <a:rPr lang="en-US" sz="3200" dirty="0" err="1" smtClean="0"/>
              <a:t>Mortalin</a:t>
            </a:r>
            <a:r>
              <a:rPr lang="en-US" sz="3200" dirty="0" smtClean="0"/>
              <a:t> dependent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41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4284" y="1009608"/>
            <a:ext cx="7056297" cy="2620962"/>
            <a:chOff x="1415036" y="1009608"/>
            <a:chExt cx="7056297" cy="2620962"/>
          </a:xfrm>
        </p:grpSpPr>
        <p:grpSp>
          <p:nvGrpSpPr>
            <p:cNvPr id="156" name="Group 983"/>
            <p:cNvGrpSpPr>
              <a:grpSpLocks/>
            </p:cNvGrpSpPr>
            <p:nvPr/>
          </p:nvGrpSpPr>
          <p:grpSpPr bwMode="auto">
            <a:xfrm>
              <a:off x="1415036" y="1009608"/>
              <a:ext cx="3216275" cy="2620962"/>
              <a:chOff x="626081" y="295458"/>
              <a:chExt cx="3215027" cy="2621251"/>
            </a:xfrm>
          </p:grpSpPr>
          <p:sp>
            <p:nvSpPr>
              <p:cNvPr id="157" name="Rectangle 516"/>
              <p:cNvSpPr>
                <a:spLocks noChangeArrowheads="1"/>
              </p:cNvSpPr>
              <p:nvPr/>
            </p:nvSpPr>
            <p:spPr bwMode="auto">
              <a:xfrm>
                <a:off x="626081" y="1231549"/>
                <a:ext cx="96871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</a:rPr>
                  <a:t>O</a:t>
                </a:r>
                <a:r>
                  <a:rPr lang="en-US" sz="1200" baseline="-25000" dirty="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</a:rPr>
                  <a:t>consumption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</a:rPr>
                  <a:t>(average 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</a:rPr>
                  <a:t>NRF)</a:t>
                </a:r>
                <a:endParaRPr lang="en-US" sz="1200" dirty="0">
                  <a:latin typeface="Helvetica" charset="0"/>
                </a:endParaRPr>
              </a:p>
            </p:txBody>
          </p:sp>
          <p:cxnSp>
            <p:nvCxnSpPr>
              <p:cNvPr id="158" name="Straight Connector 2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722541" y="1014499"/>
                <a:ext cx="276821" cy="23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Straight Connector 230"/>
              <p:cNvCxnSpPr>
                <a:cxnSpLocks noChangeShapeType="1"/>
              </p:cNvCxnSpPr>
              <p:nvPr/>
            </p:nvCxnSpPr>
            <p:spPr bwMode="auto">
              <a:xfrm rot="10800000" flipH="1">
                <a:off x="1859755" y="880580"/>
                <a:ext cx="95690" cy="1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0" name="Straight Connector 232"/>
              <p:cNvCxnSpPr>
                <a:cxnSpLocks noChangeShapeType="1"/>
              </p:cNvCxnSpPr>
              <p:nvPr/>
            </p:nvCxnSpPr>
            <p:spPr bwMode="auto">
              <a:xfrm rot="10800000" flipH="1">
                <a:off x="2218593" y="880580"/>
                <a:ext cx="165066" cy="1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1" name="Straight Connector 234"/>
              <p:cNvCxnSpPr>
                <a:cxnSpLocks noChangeShapeType="1"/>
              </p:cNvCxnSpPr>
              <p:nvPr/>
            </p:nvCxnSpPr>
            <p:spPr bwMode="auto">
              <a:xfrm rot="16200000" flipH="1">
                <a:off x="2123554" y="1128566"/>
                <a:ext cx="5058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2" name="TextBox 237"/>
              <p:cNvSpPr txBox="1">
                <a:spLocks noChangeArrowheads="1"/>
              </p:cNvSpPr>
              <p:nvPr/>
            </p:nvSpPr>
            <p:spPr bwMode="auto">
              <a:xfrm flipH="1">
                <a:off x="1964206" y="770181"/>
                <a:ext cx="35405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</a:rPr>
                  <a:t>**</a:t>
                </a:r>
              </a:p>
            </p:txBody>
          </p:sp>
          <p:cxnSp>
            <p:nvCxnSpPr>
              <p:cNvPr id="163" name="Straight Connector 225"/>
              <p:cNvCxnSpPr>
                <a:cxnSpLocks noChangeShapeType="1"/>
              </p:cNvCxnSpPr>
              <p:nvPr/>
            </p:nvCxnSpPr>
            <p:spPr bwMode="auto">
              <a:xfrm rot="5400000">
                <a:off x="3463046" y="603394"/>
                <a:ext cx="97200" cy="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Straight Connector 230"/>
              <p:cNvCxnSpPr>
                <a:cxnSpLocks noChangeShapeType="1"/>
              </p:cNvCxnSpPr>
              <p:nvPr/>
            </p:nvCxnSpPr>
            <p:spPr bwMode="auto">
              <a:xfrm rot="10800000">
                <a:off x="3423879" y="558010"/>
                <a:ext cx="88135" cy="14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Straight Connector 232"/>
              <p:cNvCxnSpPr>
                <a:cxnSpLocks noChangeShapeType="1"/>
              </p:cNvCxnSpPr>
              <p:nvPr/>
            </p:nvCxnSpPr>
            <p:spPr bwMode="auto">
              <a:xfrm rot="10800000">
                <a:off x="3029474" y="558010"/>
                <a:ext cx="152034" cy="14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2687278" y="895933"/>
                <a:ext cx="691002" cy="66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7" name="TextBox 237"/>
              <p:cNvSpPr txBox="1">
                <a:spLocks noChangeArrowheads="1"/>
              </p:cNvSpPr>
              <p:nvPr/>
            </p:nvSpPr>
            <p:spPr bwMode="auto">
              <a:xfrm>
                <a:off x="3124391" y="441121"/>
                <a:ext cx="37492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</a:rPr>
                  <a:t>***</a:t>
                </a:r>
              </a:p>
            </p:txBody>
          </p:sp>
          <p:sp>
            <p:nvSpPr>
              <p:cNvPr id="168" name="Rectangle 11"/>
              <p:cNvSpPr>
                <a:spLocks noChangeArrowheads="1"/>
              </p:cNvSpPr>
              <p:nvPr/>
            </p:nvSpPr>
            <p:spPr bwMode="auto">
              <a:xfrm>
                <a:off x="1773399" y="1302044"/>
                <a:ext cx="314203" cy="113360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Helvetica CE" charset="-18"/>
                  <a:cs typeface="Helvetica"/>
                </a:endParaRPr>
              </a:p>
            </p:txBody>
          </p:sp>
          <p:sp>
            <p:nvSpPr>
              <p:cNvPr id="169" name="Rectangle 12"/>
              <p:cNvSpPr>
                <a:spLocks noChangeArrowheads="1"/>
              </p:cNvSpPr>
              <p:nvPr/>
            </p:nvSpPr>
            <p:spPr bwMode="auto">
              <a:xfrm>
                <a:off x="2216139" y="1625930"/>
                <a:ext cx="314203" cy="809714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Helvetica CE" charset="-18"/>
                  <a:cs typeface="Helvetica"/>
                </a:endParaRPr>
              </a:p>
            </p:txBody>
          </p:sp>
          <p:sp>
            <p:nvSpPr>
              <p:cNvPr id="170" name="Rectangle 13"/>
              <p:cNvSpPr>
                <a:spLocks noChangeArrowheads="1"/>
              </p:cNvSpPr>
              <p:nvPr/>
            </p:nvSpPr>
            <p:spPr bwMode="auto">
              <a:xfrm>
                <a:off x="2881044" y="1302044"/>
                <a:ext cx="315789" cy="113360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Helvetica CE" charset="-18"/>
                  <a:cs typeface="Helvetica"/>
                </a:endParaRPr>
              </a:p>
            </p:txBody>
          </p:sp>
          <p:sp>
            <p:nvSpPr>
              <p:cNvPr id="171" name="Rectangle 14"/>
              <p:cNvSpPr>
                <a:spLocks noChangeArrowheads="1"/>
              </p:cNvSpPr>
              <p:nvPr/>
            </p:nvSpPr>
            <p:spPr bwMode="auto">
              <a:xfrm>
                <a:off x="3323784" y="919414"/>
                <a:ext cx="314203" cy="1516230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Helvetica CE" charset="-18"/>
                  <a:cs typeface="Helvetica"/>
                </a:endParaRPr>
              </a:p>
            </p:txBody>
          </p:sp>
          <p:sp>
            <p:nvSpPr>
              <p:cNvPr id="172" name="Line 15"/>
              <p:cNvSpPr>
                <a:spLocks noChangeShapeType="1"/>
              </p:cNvSpPr>
              <p:nvPr/>
            </p:nvSpPr>
            <p:spPr bwMode="auto">
              <a:xfrm>
                <a:off x="1929957" y="1289968"/>
                <a:ext cx="771" cy="29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Line 16"/>
              <p:cNvSpPr>
                <a:spLocks noChangeShapeType="1"/>
              </p:cNvSpPr>
              <p:nvPr/>
            </p:nvSpPr>
            <p:spPr bwMode="auto">
              <a:xfrm>
                <a:off x="1916079" y="1289968"/>
                <a:ext cx="33154" cy="29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17"/>
              <p:cNvSpPr>
                <a:spLocks noChangeShapeType="1"/>
              </p:cNvSpPr>
              <p:nvPr/>
            </p:nvSpPr>
            <p:spPr bwMode="auto">
              <a:xfrm flipV="1">
                <a:off x="2373294" y="1476039"/>
                <a:ext cx="772" cy="1494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Line 18"/>
              <p:cNvSpPr>
                <a:spLocks noChangeShapeType="1"/>
              </p:cNvSpPr>
              <p:nvPr/>
            </p:nvSpPr>
            <p:spPr bwMode="auto">
              <a:xfrm>
                <a:off x="2358645" y="1476039"/>
                <a:ext cx="33925" cy="29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Line 19"/>
              <p:cNvSpPr>
                <a:spLocks noChangeShapeType="1"/>
              </p:cNvSpPr>
              <p:nvPr/>
            </p:nvSpPr>
            <p:spPr bwMode="auto">
              <a:xfrm>
                <a:off x="3038883" y="1289968"/>
                <a:ext cx="771" cy="29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Line 20"/>
              <p:cNvSpPr>
                <a:spLocks noChangeShapeType="1"/>
              </p:cNvSpPr>
              <p:nvPr/>
            </p:nvSpPr>
            <p:spPr bwMode="auto">
              <a:xfrm>
                <a:off x="3024234" y="1289968"/>
                <a:ext cx="33155" cy="29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Line 21"/>
              <p:cNvSpPr>
                <a:spLocks noChangeShapeType="1"/>
              </p:cNvSpPr>
              <p:nvPr/>
            </p:nvSpPr>
            <p:spPr bwMode="auto">
              <a:xfrm flipV="1">
                <a:off x="3481449" y="791522"/>
                <a:ext cx="771" cy="1285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Line 22"/>
              <p:cNvSpPr>
                <a:spLocks noChangeShapeType="1"/>
              </p:cNvSpPr>
              <p:nvPr/>
            </p:nvSpPr>
            <p:spPr bwMode="auto">
              <a:xfrm>
                <a:off x="3467571" y="791522"/>
                <a:ext cx="33154" cy="29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Line 23"/>
              <p:cNvSpPr>
                <a:spLocks noChangeShapeType="1"/>
              </p:cNvSpPr>
              <p:nvPr/>
            </p:nvSpPr>
            <p:spPr bwMode="auto">
              <a:xfrm flipH="1">
                <a:off x="1711758" y="721044"/>
                <a:ext cx="3905" cy="17145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Line 24"/>
              <p:cNvSpPr>
                <a:spLocks noChangeShapeType="1"/>
              </p:cNvSpPr>
              <p:nvPr/>
            </p:nvSpPr>
            <p:spPr bwMode="auto">
              <a:xfrm>
                <a:off x="1691712" y="2435559"/>
                <a:ext cx="19276" cy="2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Line 25"/>
              <p:cNvSpPr>
                <a:spLocks noChangeShapeType="1"/>
              </p:cNvSpPr>
              <p:nvPr/>
            </p:nvSpPr>
            <p:spPr bwMode="auto">
              <a:xfrm>
                <a:off x="1691712" y="1858651"/>
                <a:ext cx="19276" cy="29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Line 26"/>
              <p:cNvSpPr>
                <a:spLocks noChangeShapeType="1"/>
              </p:cNvSpPr>
              <p:nvPr/>
            </p:nvSpPr>
            <p:spPr bwMode="auto">
              <a:xfrm>
                <a:off x="1691712" y="1302668"/>
                <a:ext cx="19276" cy="29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Line 27"/>
              <p:cNvSpPr>
                <a:spLocks noChangeShapeType="1"/>
              </p:cNvSpPr>
              <p:nvPr/>
            </p:nvSpPr>
            <p:spPr bwMode="auto">
              <a:xfrm>
                <a:off x="1691712" y="725761"/>
                <a:ext cx="19276" cy="2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Line 29"/>
              <p:cNvSpPr>
                <a:spLocks noChangeShapeType="1"/>
              </p:cNvSpPr>
              <p:nvPr/>
            </p:nvSpPr>
            <p:spPr bwMode="auto">
              <a:xfrm>
                <a:off x="1710987" y="2435559"/>
                <a:ext cx="900000" cy="2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Line 30"/>
              <p:cNvSpPr>
                <a:spLocks noChangeShapeType="1"/>
              </p:cNvSpPr>
              <p:nvPr/>
            </p:nvSpPr>
            <p:spPr bwMode="auto">
              <a:xfrm flipV="1">
                <a:off x="1710987" y="2435559"/>
                <a:ext cx="771" cy="48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 flipV="1">
                <a:off x="2154324" y="2435559"/>
                <a:ext cx="772" cy="48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 flipV="1">
                <a:off x="2603241" y="2435559"/>
                <a:ext cx="772" cy="48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Line 33"/>
              <p:cNvSpPr>
                <a:spLocks noChangeShapeType="1"/>
              </p:cNvSpPr>
              <p:nvPr/>
            </p:nvSpPr>
            <p:spPr bwMode="auto">
              <a:xfrm flipV="1">
                <a:off x="3262479" y="2435559"/>
                <a:ext cx="771" cy="48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Line 34"/>
              <p:cNvSpPr>
                <a:spLocks noChangeShapeType="1"/>
              </p:cNvSpPr>
              <p:nvPr/>
            </p:nvSpPr>
            <p:spPr bwMode="auto">
              <a:xfrm flipV="1">
                <a:off x="3705816" y="2435559"/>
                <a:ext cx="772" cy="48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Rectangle 36"/>
              <p:cNvSpPr>
                <a:spLocks noChangeArrowheads="1"/>
              </p:cNvSpPr>
              <p:nvPr/>
            </p:nvSpPr>
            <p:spPr bwMode="auto">
              <a:xfrm>
                <a:off x="1558076" y="2322220"/>
                <a:ext cx="346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2" name="Rectangle 37"/>
              <p:cNvSpPr>
                <a:spLocks noChangeArrowheads="1"/>
              </p:cNvSpPr>
              <p:nvPr/>
            </p:nvSpPr>
            <p:spPr bwMode="auto">
              <a:xfrm>
                <a:off x="1449198" y="1762888"/>
                <a:ext cx="24922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0.5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3" name="Rectangle 38"/>
              <p:cNvSpPr>
                <a:spLocks noChangeArrowheads="1"/>
              </p:cNvSpPr>
              <p:nvPr/>
            </p:nvSpPr>
            <p:spPr bwMode="auto">
              <a:xfrm>
                <a:off x="1541148" y="1189328"/>
                <a:ext cx="346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4" name="Rectangle 39"/>
              <p:cNvSpPr>
                <a:spLocks noChangeArrowheads="1"/>
              </p:cNvSpPr>
              <p:nvPr/>
            </p:nvSpPr>
            <p:spPr bwMode="auto">
              <a:xfrm>
                <a:off x="1449197" y="621210"/>
                <a:ext cx="2238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1.5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5" name="Rectangle 41"/>
              <p:cNvSpPr>
                <a:spLocks noChangeArrowheads="1"/>
              </p:cNvSpPr>
              <p:nvPr/>
            </p:nvSpPr>
            <p:spPr bwMode="auto">
              <a:xfrm>
                <a:off x="1174106" y="2509036"/>
                <a:ext cx="101871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siRNA: Control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6" name="Rectangle 42"/>
              <p:cNvSpPr>
                <a:spLocks noChangeArrowheads="1"/>
              </p:cNvSpPr>
              <p:nvPr/>
            </p:nvSpPr>
            <p:spPr bwMode="auto">
              <a:xfrm>
                <a:off x="2236299" y="2509036"/>
                <a:ext cx="5135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RelA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7" name="Rectangle 43"/>
              <p:cNvSpPr>
                <a:spLocks noChangeArrowheads="1"/>
              </p:cNvSpPr>
              <p:nvPr/>
            </p:nvSpPr>
            <p:spPr bwMode="auto">
              <a:xfrm>
                <a:off x="2805531" y="2509036"/>
                <a:ext cx="6266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Control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8" name="Rectangle 44"/>
              <p:cNvSpPr>
                <a:spLocks noChangeArrowheads="1"/>
              </p:cNvSpPr>
              <p:nvPr/>
            </p:nvSpPr>
            <p:spPr bwMode="auto">
              <a:xfrm>
                <a:off x="3355651" y="2509036"/>
                <a:ext cx="48545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RelA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199" name="Rectangle 362"/>
              <p:cNvSpPr>
                <a:spLocks noChangeArrowheads="1"/>
              </p:cNvSpPr>
              <p:nvPr/>
            </p:nvSpPr>
            <p:spPr bwMode="auto">
              <a:xfrm>
                <a:off x="1020118" y="2732043"/>
                <a:ext cx="270054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Passage:        Early                   Late 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00" name="TextBox 80"/>
              <p:cNvSpPr txBox="1">
                <a:spLocks noChangeArrowheads="1"/>
              </p:cNvSpPr>
              <p:nvPr/>
            </p:nvSpPr>
            <p:spPr bwMode="auto">
              <a:xfrm>
                <a:off x="1772669" y="295458"/>
                <a:ext cx="14898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</a:rPr>
                  <a:t>U-2 OS cells</a:t>
                </a:r>
              </a:p>
            </p:txBody>
          </p:sp>
          <p:sp>
            <p:nvSpPr>
              <p:cNvPr id="201" name="Line 29"/>
              <p:cNvSpPr>
                <a:spLocks noChangeShapeType="1"/>
              </p:cNvSpPr>
              <p:nvPr/>
            </p:nvSpPr>
            <p:spPr bwMode="auto">
              <a:xfrm>
                <a:off x="2809537" y="2435559"/>
                <a:ext cx="900000" cy="2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Line 23"/>
              <p:cNvSpPr>
                <a:spLocks noChangeShapeType="1"/>
              </p:cNvSpPr>
              <p:nvPr/>
            </p:nvSpPr>
            <p:spPr bwMode="auto">
              <a:xfrm flipH="1">
                <a:off x="2829358" y="721044"/>
                <a:ext cx="3905" cy="17145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Line 24"/>
              <p:cNvSpPr>
                <a:spLocks noChangeShapeType="1"/>
              </p:cNvSpPr>
              <p:nvPr/>
            </p:nvSpPr>
            <p:spPr bwMode="auto">
              <a:xfrm>
                <a:off x="2809312" y="2435559"/>
                <a:ext cx="19276" cy="2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Line 25"/>
              <p:cNvSpPr>
                <a:spLocks noChangeShapeType="1"/>
              </p:cNvSpPr>
              <p:nvPr/>
            </p:nvSpPr>
            <p:spPr bwMode="auto">
              <a:xfrm>
                <a:off x="2809312" y="1858651"/>
                <a:ext cx="19276" cy="29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Line 26"/>
              <p:cNvSpPr>
                <a:spLocks noChangeShapeType="1"/>
              </p:cNvSpPr>
              <p:nvPr/>
            </p:nvSpPr>
            <p:spPr bwMode="auto">
              <a:xfrm>
                <a:off x="2809312" y="1302668"/>
                <a:ext cx="19276" cy="29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Line 27"/>
              <p:cNvSpPr>
                <a:spLocks noChangeShapeType="1"/>
              </p:cNvSpPr>
              <p:nvPr/>
            </p:nvSpPr>
            <p:spPr bwMode="auto">
              <a:xfrm>
                <a:off x="2809312" y="725761"/>
                <a:ext cx="19276" cy="2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Line 30"/>
              <p:cNvSpPr>
                <a:spLocks noChangeShapeType="1"/>
              </p:cNvSpPr>
              <p:nvPr/>
            </p:nvSpPr>
            <p:spPr bwMode="auto">
              <a:xfrm flipV="1">
                <a:off x="2828587" y="2435559"/>
                <a:ext cx="771" cy="48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Rectangle 36"/>
              <p:cNvSpPr>
                <a:spLocks noChangeArrowheads="1"/>
              </p:cNvSpPr>
              <p:nvPr/>
            </p:nvSpPr>
            <p:spPr bwMode="auto">
              <a:xfrm>
                <a:off x="2675676" y="2322220"/>
                <a:ext cx="346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09" name="Rectangle 37"/>
              <p:cNvSpPr>
                <a:spLocks noChangeArrowheads="1"/>
              </p:cNvSpPr>
              <p:nvPr/>
            </p:nvSpPr>
            <p:spPr bwMode="auto">
              <a:xfrm>
                <a:off x="2566798" y="1762888"/>
                <a:ext cx="24922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0.5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10" name="Rectangle 38"/>
              <p:cNvSpPr>
                <a:spLocks noChangeArrowheads="1"/>
              </p:cNvSpPr>
              <p:nvPr/>
            </p:nvSpPr>
            <p:spPr bwMode="auto">
              <a:xfrm>
                <a:off x="2658748" y="1189328"/>
                <a:ext cx="346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11" name="Rectangle 39"/>
              <p:cNvSpPr>
                <a:spLocks noChangeArrowheads="1"/>
              </p:cNvSpPr>
              <p:nvPr/>
            </p:nvSpPr>
            <p:spPr bwMode="auto">
              <a:xfrm>
                <a:off x="2566797" y="621210"/>
                <a:ext cx="2238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1.5</a:t>
                </a:r>
                <a:endParaRPr lang="en-US" sz="1200">
                  <a:latin typeface="Helvetica" charset="0"/>
                </a:endParaRPr>
              </a:p>
            </p:txBody>
          </p:sp>
          <p:sp>
            <p:nvSpPr>
              <p:cNvPr id="212" name="Line 71"/>
              <p:cNvSpPr>
                <a:spLocks noChangeShapeType="1"/>
              </p:cNvSpPr>
              <p:nvPr/>
            </p:nvSpPr>
            <p:spPr bwMode="auto">
              <a:xfrm>
                <a:off x="1710987" y="2715364"/>
                <a:ext cx="9000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Line 71"/>
              <p:cNvSpPr>
                <a:spLocks noChangeShapeType="1"/>
              </p:cNvSpPr>
              <p:nvPr/>
            </p:nvSpPr>
            <p:spPr bwMode="auto">
              <a:xfrm>
                <a:off x="2820666" y="2730654"/>
                <a:ext cx="9000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6" name="Group 1055"/>
            <p:cNvGrpSpPr>
              <a:grpSpLocks/>
            </p:cNvGrpSpPr>
            <p:nvPr/>
          </p:nvGrpSpPr>
          <p:grpSpPr bwMode="auto">
            <a:xfrm>
              <a:off x="5202671" y="1060304"/>
              <a:ext cx="3268662" cy="2543175"/>
              <a:chOff x="4461467" y="3440561"/>
              <a:chExt cx="3268877" cy="2543004"/>
            </a:xfrm>
          </p:grpSpPr>
          <p:sp>
            <p:nvSpPr>
              <p:cNvPr id="219" name="Line 530"/>
              <p:cNvSpPr>
                <a:spLocks noChangeShapeType="1"/>
              </p:cNvSpPr>
              <p:nvPr/>
            </p:nvSpPr>
            <p:spPr bwMode="auto">
              <a:xfrm>
                <a:off x="7193478" y="3791555"/>
                <a:ext cx="0" cy="84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20" name="Group 543"/>
              <p:cNvGrpSpPr>
                <a:grpSpLocks/>
              </p:cNvGrpSpPr>
              <p:nvPr/>
            </p:nvGrpSpPr>
            <p:grpSpPr bwMode="auto">
              <a:xfrm>
                <a:off x="4461469" y="3686778"/>
                <a:ext cx="3268876" cy="2296781"/>
                <a:chOff x="2319" y="2383"/>
                <a:chExt cx="3406" cy="1735"/>
              </a:xfrm>
            </p:grpSpPr>
            <p:sp>
              <p:nvSpPr>
                <p:cNvPr id="224" name="Rectangle 482"/>
                <p:cNvSpPr>
                  <a:spLocks noChangeArrowheads="1"/>
                </p:cNvSpPr>
                <p:nvPr/>
              </p:nvSpPr>
              <p:spPr bwMode="auto">
                <a:xfrm>
                  <a:off x="3614" y="2984"/>
                  <a:ext cx="328" cy="788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/>
                    <a:ea typeface="Helvetica CE" charset="-18"/>
                    <a:cs typeface="Helvetica"/>
                  </a:endParaRPr>
                </a:p>
              </p:txBody>
            </p:sp>
            <p:sp>
              <p:nvSpPr>
                <p:cNvPr id="225" name="Rectangle 483"/>
                <p:cNvSpPr>
                  <a:spLocks noChangeArrowheads="1"/>
                </p:cNvSpPr>
                <p:nvPr/>
              </p:nvSpPr>
              <p:spPr bwMode="auto">
                <a:xfrm>
                  <a:off x="4532" y="3524"/>
                  <a:ext cx="328" cy="241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/>
                    <a:ea typeface="Helvetica CE" charset="-18"/>
                    <a:cs typeface="Helvetica"/>
                  </a:endParaRPr>
                </a:p>
              </p:txBody>
            </p:sp>
            <p:sp>
              <p:nvSpPr>
                <p:cNvPr id="226" name="Rectangle 484"/>
                <p:cNvSpPr>
                  <a:spLocks noChangeArrowheads="1"/>
                </p:cNvSpPr>
                <p:nvPr/>
              </p:nvSpPr>
              <p:spPr bwMode="auto">
                <a:xfrm>
                  <a:off x="4069" y="2755"/>
                  <a:ext cx="328" cy="1017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/>
                    <a:ea typeface="Helvetica CE" charset="-18"/>
                    <a:cs typeface="Helvetica"/>
                  </a:endParaRPr>
                </a:p>
              </p:txBody>
            </p:sp>
            <p:sp>
              <p:nvSpPr>
                <p:cNvPr id="227" name="Rectangle 485"/>
                <p:cNvSpPr>
                  <a:spLocks noChangeArrowheads="1"/>
                </p:cNvSpPr>
                <p:nvPr/>
              </p:nvSpPr>
              <p:spPr bwMode="auto">
                <a:xfrm>
                  <a:off x="4995" y="3625"/>
                  <a:ext cx="329" cy="146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/>
                    <a:ea typeface="Helvetica CE" charset="-18"/>
                    <a:cs typeface="Helvetica"/>
                  </a:endParaRPr>
                </a:p>
              </p:txBody>
            </p:sp>
            <p:sp>
              <p:nvSpPr>
                <p:cNvPr id="228" name="Line 486"/>
                <p:cNvSpPr>
                  <a:spLocks noChangeShapeType="1"/>
                </p:cNvSpPr>
                <p:nvPr/>
              </p:nvSpPr>
              <p:spPr bwMode="auto">
                <a:xfrm>
                  <a:off x="3778" y="2976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9" name="Line 487"/>
                <p:cNvSpPr>
                  <a:spLocks noChangeShapeType="1"/>
                </p:cNvSpPr>
                <p:nvPr/>
              </p:nvSpPr>
              <p:spPr bwMode="auto">
                <a:xfrm>
                  <a:off x="3763" y="2976"/>
                  <a:ext cx="35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0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4696" y="3508"/>
                  <a:ext cx="1" cy="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1" name="Line 489"/>
                <p:cNvSpPr>
                  <a:spLocks noChangeShapeType="1"/>
                </p:cNvSpPr>
                <p:nvPr/>
              </p:nvSpPr>
              <p:spPr bwMode="auto">
                <a:xfrm>
                  <a:off x="4681" y="3508"/>
                  <a:ext cx="35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2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4233" y="2673"/>
                  <a:ext cx="1" cy="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3" name="Line 491"/>
                <p:cNvSpPr>
                  <a:spLocks noChangeShapeType="1"/>
                </p:cNvSpPr>
                <p:nvPr/>
              </p:nvSpPr>
              <p:spPr bwMode="auto">
                <a:xfrm>
                  <a:off x="4219" y="2673"/>
                  <a:ext cx="34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4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5160" y="3596"/>
                  <a:ext cx="1" cy="2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" name="Line 493"/>
                <p:cNvSpPr>
                  <a:spLocks noChangeShapeType="1"/>
                </p:cNvSpPr>
                <p:nvPr/>
              </p:nvSpPr>
              <p:spPr bwMode="auto">
                <a:xfrm>
                  <a:off x="5145" y="3596"/>
                  <a:ext cx="35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" name="Line 494"/>
                <p:cNvSpPr>
                  <a:spLocks noChangeShapeType="1"/>
                </p:cNvSpPr>
                <p:nvPr/>
              </p:nvSpPr>
              <p:spPr bwMode="auto">
                <a:xfrm>
                  <a:off x="3549" y="2508"/>
                  <a:ext cx="1" cy="12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" name="Line 495"/>
                <p:cNvSpPr>
                  <a:spLocks noChangeShapeType="1"/>
                </p:cNvSpPr>
                <p:nvPr/>
              </p:nvSpPr>
              <p:spPr bwMode="auto">
                <a:xfrm>
                  <a:off x="3529" y="3772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" name="Line 496"/>
                <p:cNvSpPr>
                  <a:spLocks noChangeShapeType="1"/>
                </p:cNvSpPr>
                <p:nvPr/>
              </p:nvSpPr>
              <p:spPr bwMode="auto">
                <a:xfrm>
                  <a:off x="3529" y="3455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" name="Line 497"/>
                <p:cNvSpPr>
                  <a:spLocks noChangeShapeType="1"/>
                </p:cNvSpPr>
                <p:nvPr/>
              </p:nvSpPr>
              <p:spPr bwMode="auto">
                <a:xfrm>
                  <a:off x="3529" y="3143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0" name="Line 498"/>
                <p:cNvSpPr>
                  <a:spLocks noChangeShapeType="1"/>
                </p:cNvSpPr>
                <p:nvPr/>
              </p:nvSpPr>
              <p:spPr bwMode="auto">
                <a:xfrm>
                  <a:off x="3529" y="2826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1" name="Line 499"/>
                <p:cNvSpPr>
                  <a:spLocks noChangeShapeType="1"/>
                </p:cNvSpPr>
                <p:nvPr/>
              </p:nvSpPr>
              <p:spPr bwMode="auto">
                <a:xfrm>
                  <a:off x="3529" y="2508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" name="Line 500"/>
                <p:cNvSpPr>
                  <a:spLocks noChangeShapeType="1"/>
                </p:cNvSpPr>
                <p:nvPr/>
              </p:nvSpPr>
              <p:spPr bwMode="auto">
                <a:xfrm>
                  <a:off x="3549" y="3772"/>
                  <a:ext cx="183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3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3549" y="37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4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4011" y="37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4469" y="37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4931" y="37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7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5388" y="37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8" name="Rectangle 506"/>
                <p:cNvSpPr>
                  <a:spLocks noChangeArrowheads="1"/>
                </p:cNvSpPr>
                <p:nvPr/>
              </p:nvSpPr>
              <p:spPr bwMode="auto">
                <a:xfrm>
                  <a:off x="3357" y="3709"/>
                  <a:ext cx="269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0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49" name="Rectangle 507"/>
                <p:cNvSpPr>
                  <a:spLocks noChangeArrowheads="1"/>
                </p:cNvSpPr>
                <p:nvPr/>
              </p:nvSpPr>
              <p:spPr bwMode="auto">
                <a:xfrm>
                  <a:off x="3270" y="3392"/>
                  <a:ext cx="269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0.4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0" name="Rectangle 508"/>
                <p:cNvSpPr>
                  <a:spLocks noChangeArrowheads="1"/>
                </p:cNvSpPr>
                <p:nvPr/>
              </p:nvSpPr>
              <p:spPr bwMode="auto">
                <a:xfrm>
                  <a:off x="3270" y="3080"/>
                  <a:ext cx="269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0.8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1" name="Rectangle 509"/>
                <p:cNvSpPr>
                  <a:spLocks noChangeArrowheads="1"/>
                </p:cNvSpPr>
                <p:nvPr/>
              </p:nvSpPr>
              <p:spPr bwMode="auto">
                <a:xfrm>
                  <a:off x="3270" y="2762"/>
                  <a:ext cx="269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1.2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2" name="Rectangle 510"/>
                <p:cNvSpPr>
                  <a:spLocks noChangeArrowheads="1"/>
                </p:cNvSpPr>
                <p:nvPr/>
              </p:nvSpPr>
              <p:spPr bwMode="auto">
                <a:xfrm>
                  <a:off x="3270" y="2445"/>
                  <a:ext cx="269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1.6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3" name="Rectangle 515"/>
                <p:cNvSpPr>
                  <a:spLocks noChangeArrowheads="1"/>
                </p:cNvSpPr>
                <p:nvPr/>
              </p:nvSpPr>
              <p:spPr bwMode="auto">
                <a:xfrm>
                  <a:off x="2975" y="3810"/>
                  <a:ext cx="2750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siRNA: Control RelA Control  RelA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4" name="Rectangle 516"/>
                <p:cNvSpPr>
                  <a:spLocks noChangeArrowheads="1"/>
                </p:cNvSpPr>
                <p:nvPr/>
              </p:nvSpPr>
              <p:spPr bwMode="auto">
                <a:xfrm>
                  <a:off x="2319" y="2856"/>
                  <a:ext cx="1041" cy="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O</a:t>
                  </a:r>
                  <a:r>
                    <a:rPr lang="en-US" sz="1200" baseline="-25000">
                      <a:solidFill>
                        <a:srgbClr val="000000"/>
                      </a:solidFill>
                      <a:latin typeface="Helvetica" charset="0"/>
                    </a:rPr>
                    <a:t>2</a:t>
                  </a:r>
                </a:p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consumption</a:t>
                  </a:r>
                </a:p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(average </a:t>
                  </a:r>
                </a:p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NRF)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5" name="Rectangle 517"/>
                <p:cNvSpPr>
                  <a:spLocks noChangeArrowheads="1"/>
                </p:cNvSpPr>
                <p:nvPr/>
              </p:nvSpPr>
              <p:spPr bwMode="auto">
                <a:xfrm>
                  <a:off x="2722" y="3979"/>
                  <a:ext cx="3003" cy="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</a:rPr>
                    <a:t>Treatment:      Control       Oligomycin</a:t>
                  </a:r>
                  <a:endParaRPr lang="en-US" sz="1200">
                    <a:latin typeface="Helvetica" charset="0"/>
                  </a:endParaRPr>
                </a:p>
              </p:txBody>
            </p:sp>
            <p:sp>
              <p:nvSpPr>
                <p:cNvPr id="256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3880" y="2576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" name="Line 520"/>
                <p:cNvSpPr>
                  <a:spLocks noChangeShapeType="1"/>
                </p:cNvSpPr>
                <p:nvPr/>
              </p:nvSpPr>
              <p:spPr bwMode="auto">
                <a:xfrm>
                  <a:off x="3880" y="2576"/>
                  <a:ext cx="1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" name="Text Box 521"/>
                <p:cNvSpPr txBox="1">
                  <a:spLocks noChangeArrowheads="1"/>
                </p:cNvSpPr>
                <p:nvPr/>
              </p:nvSpPr>
              <p:spPr bwMode="auto">
                <a:xfrm>
                  <a:off x="3947" y="2498"/>
                  <a:ext cx="360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200">
                      <a:latin typeface="Helvetica" charset="0"/>
                    </a:rPr>
                    <a:t>**</a:t>
                  </a:r>
                </a:p>
              </p:txBody>
            </p:sp>
            <p:sp>
              <p:nvSpPr>
                <p:cNvPr id="259" name="Line 522"/>
                <p:cNvSpPr>
                  <a:spLocks noChangeShapeType="1"/>
                </p:cNvSpPr>
                <p:nvPr/>
              </p:nvSpPr>
              <p:spPr bwMode="auto">
                <a:xfrm>
                  <a:off x="4184" y="25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0" name="Line 523"/>
                <p:cNvSpPr>
                  <a:spLocks noChangeShapeType="1"/>
                </p:cNvSpPr>
                <p:nvPr/>
              </p:nvSpPr>
              <p:spPr bwMode="auto">
                <a:xfrm>
                  <a:off x="4232" y="256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1" name="Line 524"/>
                <p:cNvSpPr>
                  <a:spLocks noChangeShapeType="1"/>
                </p:cNvSpPr>
                <p:nvPr/>
              </p:nvSpPr>
              <p:spPr bwMode="auto">
                <a:xfrm>
                  <a:off x="3723" y="2469"/>
                  <a:ext cx="0" cy="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2" name="Line 525"/>
                <p:cNvSpPr>
                  <a:spLocks noChangeShapeType="1"/>
                </p:cNvSpPr>
                <p:nvPr/>
              </p:nvSpPr>
              <p:spPr bwMode="auto">
                <a:xfrm>
                  <a:off x="3723" y="2469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4" name="Line 526"/>
                <p:cNvSpPr>
                  <a:spLocks noChangeShapeType="1"/>
                </p:cNvSpPr>
                <p:nvPr/>
              </p:nvSpPr>
              <p:spPr bwMode="auto">
                <a:xfrm>
                  <a:off x="4962" y="2463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5" name="Text Box 529"/>
                <p:cNvSpPr txBox="1">
                  <a:spLocks noChangeArrowheads="1"/>
                </p:cNvSpPr>
                <p:nvPr/>
              </p:nvSpPr>
              <p:spPr bwMode="auto">
                <a:xfrm>
                  <a:off x="4698" y="2383"/>
                  <a:ext cx="393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200">
                      <a:latin typeface="Helvetica" charset="0"/>
                    </a:rPr>
                    <a:t>***</a:t>
                  </a:r>
                </a:p>
              </p:txBody>
            </p:sp>
            <p:sp>
              <p:nvSpPr>
                <p:cNvPr id="266" name="Line 530"/>
                <p:cNvSpPr>
                  <a:spLocks noChangeShapeType="1"/>
                </p:cNvSpPr>
                <p:nvPr/>
              </p:nvSpPr>
              <p:spPr bwMode="auto">
                <a:xfrm>
                  <a:off x="4650" y="2469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4350" y="2610"/>
                  <a:ext cx="0" cy="1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8" name="Line 534"/>
                <p:cNvSpPr>
                  <a:spLocks noChangeShapeType="1"/>
                </p:cNvSpPr>
                <p:nvPr/>
              </p:nvSpPr>
              <p:spPr bwMode="auto">
                <a:xfrm>
                  <a:off x="4350" y="260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9" name="Line 535"/>
                <p:cNvSpPr>
                  <a:spLocks noChangeShapeType="1"/>
                </p:cNvSpPr>
                <p:nvPr/>
              </p:nvSpPr>
              <p:spPr bwMode="auto">
                <a:xfrm>
                  <a:off x="4965" y="2601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0" name="Line 536"/>
                <p:cNvSpPr>
                  <a:spLocks noChangeShapeType="1"/>
                </p:cNvSpPr>
                <p:nvPr/>
              </p:nvSpPr>
              <p:spPr bwMode="auto">
                <a:xfrm>
                  <a:off x="5088" y="2601"/>
                  <a:ext cx="0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1" name="Text Box 538"/>
                <p:cNvSpPr txBox="1">
                  <a:spLocks noChangeArrowheads="1"/>
                </p:cNvSpPr>
                <p:nvPr/>
              </p:nvSpPr>
              <p:spPr bwMode="auto">
                <a:xfrm>
                  <a:off x="4702" y="2524"/>
                  <a:ext cx="404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200">
                      <a:latin typeface="Helvetica" charset="0"/>
                    </a:rPr>
                    <a:t>***</a:t>
                  </a:r>
                </a:p>
              </p:txBody>
            </p:sp>
            <p:sp>
              <p:nvSpPr>
                <p:cNvPr id="272" name="Line 539"/>
                <p:cNvSpPr>
                  <a:spLocks noChangeShapeType="1"/>
                </p:cNvSpPr>
                <p:nvPr/>
              </p:nvSpPr>
              <p:spPr bwMode="auto">
                <a:xfrm>
                  <a:off x="4656" y="2607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21" name="TextBox 79"/>
              <p:cNvSpPr txBox="1">
                <a:spLocks noChangeArrowheads="1"/>
              </p:cNvSpPr>
              <p:nvPr/>
            </p:nvSpPr>
            <p:spPr bwMode="auto">
              <a:xfrm>
                <a:off x="5541881" y="3440561"/>
                <a:ext cx="2188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</a:rPr>
                  <a:t>Late Passage U-2 OS cells</a:t>
                </a:r>
              </a:p>
            </p:txBody>
          </p:sp>
          <p:sp>
            <p:nvSpPr>
              <p:cNvPr id="222" name="Line 71"/>
              <p:cNvSpPr>
                <a:spLocks noChangeShapeType="1"/>
              </p:cNvSpPr>
              <p:nvPr/>
            </p:nvSpPr>
            <p:spPr bwMode="auto">
              <a:xfrm>
                <a:off x="5690968" y="5790140"/>
                <a:ext cx="7920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Line 71"/>
              <p:cNvSpPr>
                <a:spLocks noChangeShapeType="1"/>
              </p:cNvSpPr>
              <p:nvPr/>
            </p:nvSpPr>
            <p:spPr bwMode="auto">
              <a:xfrm>
                <a:off x="6597447" y="5805430"/>
                <a:ext cx="7920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22138" y="3980224"/>
            <a:ext cx="6008687" cy="2503488"/>
            <a:chOff x="1722890" y="3980224"/>
            <a:chExt cx="6008687" cy="2503488"/>
          </a:xfrm>
        </p:grpSpPr>
        <p:grpSp>
          <p:nvGrpSpPr>
            <p:cNvPr id="274" name="Group 1398"/>
            <p:cNvGrpSpPr>
              <a:grpSpLocks/>
            </p:cNvGrpSpPr>
            <p:nvPr/>
          </p:nvGrpSpPr>
          <p:grpSpPr bwMode="auto">
            <a:xfrm>
              <a:off x="1722890" y="4016737"/>
              <a:ext cx="3298825" cy="2466975"/>
              <a:chOff x="3082187" y="0"/>
              <a:chExt cx="3298191" cy="2467131"/>
            </a:xfrm>
          </p:grpSpPr>
          <p:sp>
            <p:nvSpPr>
              <p:cNvPr id="275" name="Rectangle 174"/>
              <p:cNvSpPr>
                <a:spLocks noChangeArrowheads="1"/>
              </p:cNvSpPr>
              <p:nvPr/>
            </p:nvSpPr>
            <p:spPr bwMode="auto">
              <a:xfrm>
                <a:off x="4088469" y="1071630"/>
                <a:ext cx="322200" cy="930334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76" name="Rectangle 175"/>
              <p:cNvSpPr>
                <a:spLocks noChangeArrowheads="1"/>
              </p:cNvSpPr>
              <p:nvPr/>
            </p:nvSpPr>
            <p:spPr bwMode="auto">
              <a:xfrm>
                <a:off x="5010628" y="1197051"/>
                <a:ext cx="322201" cy="800151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78" name="Rectangle 176"/>
              <p:cNvSpPr>
                <a:spLocks noChangeArrowheads="1"/>
              </p:cNvSpPr>
              <p:nvPr/>
            </p:nvSpPr>
            <p:spPr bwMode="auto">
              <a:xfrm>
                <a:off x="4545581" y="720771"/>
                <a:ext cx="323788" cy="1281193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79" name="Rectangle 177"/>
              <p:cNvSpPr>
                <a:spLocks noChangeArrowheads="1"/>
              </p:cNvSpPr>
              <p:nvPr/>
            </p:nvSpPr>
            <p:spPr bwMode="auto">
              <a:xfrm>
                <a:off x="5455043" y="1033527"/>
                <a:ext cx="323788" cy="968436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80" name="Line 178"/>
              <p:cNvSpPr>
                <a:spLocks noChangeShapeType="1"/>
              </p:cNvSpPr>
              <p:nvPr/>
            </p:nvSpPr>
            <p:spPr bwMode="auto">
              <a:xfrm>
                <a:off x="4247067" y="1067111"/>
                <a:ext cx="995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Line 179"/>
              <p:cNvSpPr>
                <a:spLocks noChangeShapeType="1"/>
              </p:cNvSpPr>
              <p:nvPr/>
            </p:nvSpPr>
            <p:spPr bwMode="auto">
              <a:xfrm>
                <a:off x="4232148" y="1067111"/>
                <a:ext cx="33817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Line 180"/>
              <p:cNvSpPr>
                <a:spLocks noChangeShapeType="1"/>
              </p:cNvSpPr>
              <p:nvPr/>
            </p:nvSpPr>
            <p:spPr bwMode="auto">
              <a:xfrm flipV="1">
                <a:off x="5170068" y="1096660"/>
                <a:ext cx="995" cy="1002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Line 181"/>
              <p:cNvSpPr>
                <a:spLocks noChangeShapeType="1"/>
              </p:cNvSpPr>
              <p:nvPr/>
            </p:nvSpPr>
            <p:spPr bwMode="auto">
              <a:xfrm>
                <a:off x="5155149" y="1096660"/>
                <a:ext cx="33817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Line 182"/>
              <p:cNvSpPr>
                <a:spLocks noChangeShapeType="1"/>
              </p:cNvSpPr>
              <p:nvPr/>
            </p:nvSpPr>
            <p:spPr bwMode="auto">
              <a:xfrm flipV="1">
                <a:off x="4704589" y="568636"/>
                <a:ext cx="995" cy="1528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Line 183"/>
              <p:cNvSpPr>
                <a:spLocks noChangeShapeType="1"/>
              </p:cNvSpPr>
              <p:nvPr/>
            </p:nvSpPr>
            <p:spPr bwMode="auto">
              <a:xfrm>
                <a:off x="4689670" y="568636"/>
                <a:ext cx="33817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Line 184"/>
              <p:cNvSpPr>
                <a:spLocks noChangeShapeType="1"/>
              </p:cNvSpPr>
              <p:nvPr/>
            </p:nvSpPr>
            <p:spPr bwMode="auto">
              <a:xfrm flipV="1">
                <a:off x="5614661" y="1002875"/>
                <a:ext cx="995" cy="308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Line 185"/>
              <p:cNvSpPr>
                <a:spLocks noChangeShapeType="1"/>
              </p:cNvSpPr>
              <p:nvPr/>
            </p:nvSpPr>
            <p:spPr bwMode="auto">
              <a:xfrm>
                <a:off x="5600736" y="1002875"/>
                <a:ext cx="33817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Line 186"/>
              <p:cNvSpPr>
                <a:spLocks noChangeShapeType="1"/>
              </p:cNvSpPr>
              <p:nvPr/>
            </p:nvSpPr>
            <p:spPr bwMode="auto">
              <a:xfrm>
                <a:off x="4025268" y="332246"/>
                <a:ext cx="995" cy="16701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Line 187"/>
              <p:cNvSpPr>
                <a:spLocks noChangeShapeType="1"/>
              </p:cNvSpPr>
              <p:nvPr/>
            </p:nvSpPr>
            <p:spPr bwMode="auto">
              <a:xfrm>
                <a:off x="4005376" y="2002394"/>
                <a:ext cx="19892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Line 188"/>
              <p:cNvSpPr>
                <a:spLocks noChangeShapeType="1"/>
              </p:cNvSpPr>
              <p:nvPr/>
            </p:nvSpPr>
            <p:spPr bwMode="auto">
              <a:xfrm>
                <a:off x="4005376" y="1446106"/>
                <a:ext cx="19892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Line 189"/>
              <p:cNvSpPr>
                <a:spLocks noChangeShapeType="1"/>
              </p:cNvSpPr>
              <p:nvPr/>
            </p:nvSpPr>
            <p:spPr bwMode="auto">
              <a:xfrm>
                <a:off x="4005376" y="888534"/>
                <a:ext cx="19892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Line 190"/>
              <p:cNvSpPr>
                <a:spLocks noChangeShapeType="1"/>
              </p:cNvSpPr>
              <p:nvPr/>
            </p:nvSpPr>
            <p:spPr bwMode="auto">
              <a:xfrm>
                <a:off x="4005376" y="332246"/>
                <a:ext cx="19892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Line 191"/>
              <p:cNvSpPr>
                <a:spLocks noChangeShapeType="1"/>
              </p:cNvSpPr>
              <p:nvPr/>
            </p:nvSpPr>
            <p:spPr bwMode="auto">
              <a:xfrm>
                <a:off x="4025268" y="2002394"/>
                <a:ext cx="1825116" cy="1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Line 192"/>
              <p:cNvSpPr>
                <a:spLocks noChangeShapeType="1"/>
              </p:cNvSpPr>
              <p:nvPr/>
            </p:nvSpPr>
            <p:spPr bwMode="auto">
              <a:xfrm flipV="1">
                <a:off x="4025268" y="2002394"/>
                <a:ext cx="995" cy="308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Line 193"/>
              <p:cNvSpPr>
                <a:spLocks noChangeShapeType="1"/>
              </p:cNvSpPr>
              <p:nvPr/>
            </p:nvSpPr>
            <p:spPr bwMode="auto">
              <a:xfrm flipV="1">
                <a:off x="4482790" y="2002394"/>
                <a:ext cx="995" cy="308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Line 194"/>
              <p:cNvSpPr>
                <a:spLocks noChangeShapeType="1"/>
              </p:cNvSpPr>
              <p:nvPr/>
            </p:nvSpPr>
            <p:spPr bwMode="auto">
              <a:xfrm flipV="1">
                <a:off x="4940313" y="2002394"/>
                <a:ext cx="995" cy="308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Line 195"/>
              <p:cNvSpPr>
                <a:spLocks noChangeShapeType="1"/>
              </p:cNvSpPr>
              <p:nvPr/>
            </p:nvSpPr>
            <p:spPr bwMode="auto">
              <a:xfrm flipV="1">
                <a:off x="5392862" y="2002394"/>
                <a:ext cx="995" cy="308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Line 196"/>
              <p:cNvSpPr>
                <a:spLocks noChangeShapeType="1"/>
              </p:cNvSpPr>
              <p:nvPr/>
            </p:nvSpPr>
            <p:spPr bwMode="auto">
              <a:xfrm flipV="1">
                <a:off x="5850384" y="2002394"/>
                <a:ext cx="995" cy="308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Rectangle 197"/>
              <p:cNvSpPr>
                <a:spLocks noChangeArrowheads="1"/>
              </p:cNvSpPr>
              <p:nvPr/>
            </p:nvSpPr>
            <p:spPr bwMode="auto">
              <a:xfrm>
                <a:off x="3819721" y="1867325"/>
                <a:ext cx="447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0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5" name="Rectangle 198"/>
              <p:cNvSpPr>
                <a:spLocks noChangeArrowheads="1"/>
              </p:cNvSpPr>
              <p:nvPr/>
            </p:nvSpPr>
            <p:spPr bwMode="auto">
              <a:xfrm>
                <a:off x="3750098" y="1338017"/>
                <a:ext cx="24268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0.6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6" name="Rectangle 199"/>
              <p:cNvSpPr>
                <a:spLocks noChangeArrowheads="1"/>
              </p:cNvSpPr>
              <p:nvPr/>
            </p:nvSpPr>
            <p:spPr bwMode="auto">
              <a:xfrm>
                <a:off x="3750098" y="781729"/>
                <a:ext cx="24268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1.2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47" name="Rectangle 200"/>
              <p:cNvSpPr>
                <a:spLocks noChangeArrowheads="1"/>
              </p:cNvSpPr>
              <p:nvPr/>
            </p:nvSpPr>
            <p:spPr bwMode="auto">
              <a:xfrm>
                <a:off x="3750098" y="224156"/>
                <a:ext cx="24268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1.8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31" name="Rectangle 201"/>
              <p:cNvSpPr>
                <a:spLocks noChangeArrowheads="1"/>
              </p:cNvSpPr>
              <p:nvPr/>
            </p:nvSpPr>
            <p:spPr bwMode="auto">
              <a:xfrm>
                <a:off x="3082187" y="837962"/>
                <a:ext cx="74711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ATP 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levels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(average 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RLU /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cell)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32" name="Rectangle 202"/>
              <p:cNvSpPr>
                <a:spLocks noChangeArrowheads="1"/>
              </p:cNvSpPr>
              <p:nvPr/>
            </p:nvSpPr>
            <p:spPr bwMode="auto">
              <a:xfrm>
                <a:off x="3452606" y="2025494"/>
                <a:ext cx="26691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siRNA</a:t>
                </a:r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: Control  </a:t>
                </a:r>
                <a:r>
                  <a:rPr lang="en-US" sz="1200" dirty="0" err="1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RelA</a:t>
                </a:r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  Control </a:t>
                </a:r>
                <a:r>
                  <a:rPr lang="en-US" sz="1200" dirty="0" err="1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RelA</a:t>
                </a:r>
                <a:endParaRPr lang="en-US" sz="12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33" name="Rectangle 203"/>
              <p:cNvSpPr>
                <a:spLocks noChangeArrowheads="1"/>
              </p:cNvSpPr>
              <p:nvPr/>
            </p:nvSpPr>
            <p:spPr bwMode="auto">
              <a:xfrm>
                <a:off x="3210611" y="2282465"/>
                <a:ext cx="31697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Treatment:      Control        Oligomycin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34" name="Line 207"/>
              <p:cNvSpPr>
                <a:spLocks noChangeShapeType="1"/>
              </p:cNvSpPr>
              <p:nvPr/>
            </p:nvSpPr>
            <p:spPr bwMode="auto">
              <a:xfrm flipV="1">
                <a:off x="4218223" y="298843"/>
                <a:ext cx="0" cy="5755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Line 208"/>
              <p:cNvSpPr>
                <a:spLocks noChangeShapeType="1"/>
              </p:cNvSpPr>
              <p:nvPr/>
            </p:nvSpPr>
            <p:spPr bwMode="auto">
              <a:xfrm>
                <a:off x="4218223" y="298843"/>
                <a:ext cx="159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Line 209"/>
              <p:cNvSpPr>
                <a:spLocks noChangeShapeType="1"/>
              </p:cNvSpPr>
              <p:nvPr/>
            </p:nvSpPr>
            <p:spPr bwMode="auto">
              <a:xfrm>
                <a:off x="4568327" y="298843"/>
                <a:ext cx="1113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Line 210"/>
              <p:cNvSpPr>
                <a:spLocks noChangeShapeType="1"/>
              </p:cNvSpPr>
              <p:nvPr/>
            </p:nvSpPr>
            <p:spPr bwMode="auto">
              <a:xfrm>
                <a:off x="4679724" y="298843"/>
                <a:ext cx="0" cy="133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Text Box 211"/>
              <p:cNvSpPr txBox="1">
                <a:spLocks noChangeArrowheads="1"/>
              </p:cNvSpPr>
              <p:nvPr/>
            </p:nvSpPr>
            <p:spPr bwMode="auto">
              <a:xfrm>
                <a:off x="4338571" y="207627"/>
                <a:ext cx="3351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  <a:cs typeface="Helvetica" charset="0"/>
                  </a:rPr>
                  <a:t>**</a:t>
                </a:r>
              </a:p>
            </p:txBody>
          </p:sp>
          <p:sp>
            <p:nvSpPr>
              <p:cNvPr id="439" name="Line 212"/>
              <p:cNvSpPr>
                <a:spLocks noChangeShapeType="1"/>
              </p:cNvSpPr>
              <p:nvPr/>
            </p:nvSpPr>
            <p:spPr bwMode="auto">
              <a:xfrm>
                <a:off x="4783164" y="298843"/>
                <a:ext cx="0" cy="1438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Line 213"/>
              <p:cNvSpPr>
                <a:spLocks noChangeShapeType="1"/>
              </p:cNvSpPr>
              <p:nvPr/>
            </p:nvSpPr>
            <p:spPr bwMode="auto">
              <a:xfrm>
                <a:off x="4783164" y="288565"/>
                <a:ext cx="453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Line 214"/>
              <p:cNvSpPr>
                <a:spLocks noChangeShapeType="1"/>
              </p:cNvSpPr>
              <p:nvPr/>
            </p:nvSpPr>
            <p:spPr bwMode="auto">
              <a:xfrm>
                <a:off x="5419716" y="288565"/>
                <a:ext cx="206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Line 215"/>
              <p:cNvSpPr>
                <a:spLocks noChangeShapeType="1"/>
              </p:cNvSpPr>
              <p:nvPr/>
            </p:nvSpPr>
            <p:spPr bwMode="auto">
              <a:xfrm>
                <a:off x="5626596" y="288565"/>
                <a:ext cx="0" cy="133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Line 216"/>
              <p:cNvSpPr>
                <a:spLocks noChangeShapeType="1"/>
              </p:cNvSpPr>
              <p:nvPr/>
            </p:nvSpPr>
            <p:spPr bwMode="auto">
              <a:xfrm>
                <a:off x="5141224" y="288565"/>
                <a:ext cx="0" cy="133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Text Box 217"/>
              <p:cNvSpPr txBox="1">
                <a:spLocks noChangeArrowheads="1"/>
              </p:cNvSpPr>
              <p:nvPr/>
            </p:nvSpPr>
            <p:spPr bwMode="auto">
              <a:xfrm>
                <a:off x="5206869" y="193495"/>
                <a:ext cx="3550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  <a:cs typeface="Helvetica" charset="0"/>
                  </a:rPr>
                  <a:t>**</a:t>
                </a:r>
              </a:p>
            </p:txBody>
          </p:sp>
          <p:sp>
            <p:nvSpPr>
              <p:cNvPr id="445" name="Line 71"/>
              <p:cNvSpPr>
                <a:spLocks noChangeShapeType="1"/>
              </p:cNvSpPr>
              <p:nvPr/>
            </p:nvSpPr>
            <p:spPr bwMode="auto">
              <a:xfrm>
                <a:off x="4132484" y="2257065"/>
                <a:ext cx="7200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Line 71"/>
              <p:cNvSpPr>
                <a:spLocks noChangeShapeType="1"/>
              </p:cNvSpPr>
              <p:nvPr/>
            </p:nvSpPr>
            <p:spPr bwMode="auto">
              <a:xfrm>
                <a:off x="5026263" y="2259655"/>
                <a:ext cx="7200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TextBox 79"/>
              <p:cNvSpPr txBox="1">
                <a:spLocks noChangeArrowheads="1"/>
              </p:cNvSpPr>
              <p:nvPr/>
            </p:nvSpPr>
            <p:spPr bwMode="auto">
              <a:xfrm>
                <a:off x="3820906" y="0"/>
                <a:ext cx="2188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</a:rPr>
                  <a:t>Late Passage U-2 OS cells</a:t>
                </a:r>
              </a:p>
            </p:txBody>
          </p:sp>
        </p:grpSp>
        <p:grpSp>
          <p:nvGrpSpPr>
            <p:cNvPr id="448" name="Group 1446"/>
            <p:cNvGrpSpPr>
              <a:grpSpLocks/>
            </p:cNvGrpSpPr>
            <p:nvPr/>
          </p:nvGrpSpPr>
          <p:grpSpPr bwMode="auto">
            <a:xfrm>
              <a:off x="5380490" y="3980224"/>
              <a:ext cx="2351087" cy="2333625"/>
              <a:chOff x="101600" y="3254853"/>
              <a:chExt cx="2351806" cy="2333533"/>
            </a:xfrm>
          </p:grpSpPr>
          <p:sp>
            <p:nvSpPr>
              <p:cNvPr id="449" name="TextBox 79"/>
              <p:cNvSpPr txBox="1">
                <a:spLocks noChangeArrowheads="1"/>
              </p:cNvSpPr>
              <p:nvPr/>
            </p:nvSpPr>
            <p:spPr bwMode="auto">
              <a:xfrm>
                <a:off x="1031228" y="3254853"/>
                <a:ext cx="1422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200">
                    <a:latin typeface="Helvetica" charset="0"/>
                  </a:rPr>
                  <a:t>Late Passage</a:t>
                </a:r>
              </a:p>
              <a:p>
                <a:pPr algn="ctr"/>
                <a:r>
                  <a:rPr lang="en-US" sz="1200">
                    <a:latin typeface="Helvetica" charset="0"/>
                  </a:rPr>
                  <a:t>U-2 OS cells</a:t>
                </a:r>
              </a:p>
            </p:txBody>
          </p:sp>
          <p:sp>
            <p:nvSpPr>
              <p:cNvPr id="450" name="Rectangle 55"/>
              <p:cNvSpPr>
                <a:spLocks noChangeArrowheads="1"/>
              </p:cNvSpPr>
              <p:nvPr/>
            </p:nvSpPr>
            <p:spPr bwMode="auto">
              <a:xfrm>
                <a:off x="1221129" y="4750219"/>
                <a:ext cx="373177" cy="57465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51" name="Rectangle 57"/>
              <p:cNvSpPr>
                <a:spLocks noChangeArrowheads="1"/>
              </p:cNvSpPr>
              <p:nvPr/>
            </p:nvSpPr>
            <p:spPr bwMode="auto">
              <a:xfrm>
                <a:off x="1626066" y="4683547"/>
                <a:ext cx="373176" cy="641325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52" name="Line 60"/>
              <p:cNvSpPr>
                <a:spLocks noChangeShapeType="1"/>
              </p:cNvSpPr>
              <p:nvPr/>
            </p:nvSpPr>
            <p:spPr bwMode="auto">
              <a:xfrm>
                <a:off x="1408300" y="4738045"/>
                <a:ext cx="1037" cy="13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Line 61"/>
              <p:cNvSpPr>
                <a:spLocks noChangeShapeType="1"/>
              </p:cNvSpPr>
              <p:nvPr/>
            </p:nvSpPr>
            <p:spPr bwMode="auto">
              <a:xfrm>
                <a:off x="1389632" y="4738045"/>
                <a:ext cx="43560" cy="13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Line 64"/>
              <p:cNvSpPr>
                <a:spLocks noChangeShapeType="1"/>
              </p:cNvSpPr>
              <p:nvPr/>
            </p:nvSpPr>
            <p:spPr bwMode="auto">
              <a:xfrm flipV="1">
                <a:off x="1812791" y="4509208"/>
                <a:ext cx="1037" cy="1749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Line 65"/>
              <p:cNvSpPr>
                <a:spLocks noChangeShapeType="1"/>
              </p:cNvSpPr>
              <p:nvPr/>
            </p:nvSpPr>
            <p:spPr bwMode="auto">
              <a:xfrm>
                <a:off x="1794122" y="4509208"/>
                <a:ext cx="43560" cy="13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Line 73"/>
              <p:cNvSpPr>
                <a:spLocks noChangeShapeType="1"/>
              </p:cNvSpPr>
              <p:nvPr/>
            </p:nvSpPr>
            <p:spPr bwMode="auto">
              <a:xfrm flipV="1">
                <a:off x="1179743" y="5325438"/>
                <a:ext cx="1037" cy="333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Line 74"/>
              <p:cNvSpPr>
                <a:spLocks noChangeShapeType="1"/>
              </p:cNvSpPr>
              <p:nvPr/>
            </p:nvSpPr>
            <p:spPr bwMode="auto">
              <a:xfrm flipV="1">
                <a:off x="2084738" y="5325438"/>
                <a:ext cx="1037" cy="333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Line 71"/>
              <p:cNvSpPr>
                <a:spLocks noChangeShapeType="1"/>
              </p:cNvSpPr>
              <p:nvPr/>
            </p:nvSpPr>
            <p:spPr bwMode="auto">
              <a:xfrm>
                <a:off x="1146980" y="5325432"/>
                <a:ext cx="943200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Line 66"/>
              <p:cNvSpPr>
                <a:spLocks noChangeShapeType="1"/>
              </p:cNvSpPr>
              <p:nvPr/>
            </p:nvSpPr>
            <p:spPr bwMode="auto">
              <a:xfrm>
                <a:off x="1180812" y="3616039"/>
                <a:ext cx="1037" cy="17157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Line 68"/>
              <p:cNvSpPr>
                <a:spLocks noChangeShapeType="1"/>
              </p:cNvSpPr>
              <p:nvPr/>
            </p:nvSpPr>
            <p:spPr bwMode="auto">
              <a:xfrm>
                <a:off x="1155920" y="4757095"/>
                <a:ext cx="24892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Line 69"/>
              <p:cNvSpPr>
                <a:spLocks noChangeShapeType="1"/>
              </p:cNvSpPr>
              <p:nvPr/>
            </p:nvSpPr>
            <p:spPr bwMode="auto">
              <a:xfrm>
                <a:off x="1155920" y="4190732"/>
                <a:ext cx="24892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Line 70"/>
              <p:cNvSpPr>
                <a:spLocks noChangeShapeType="1"/>
              </p:cNvSpPr>
              <p:nvPr/>
            </p:nvSpPr>
            <p:spPr bwMode="auto">
              <a:xfrm>
                <a:off x="1155920" y="3616039"/>
                <a:ext cx="24892" cy="13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Rectangle 75"/>
              <p:cNvSpPr>
                <a:spLocks noChangeArrowheads="1"/>
              </p:cNvSpPr>
              <p:nvPr/>
            </p:nvSpPr>
            <p:spPr bwMode="auto">
              <a:xfrm>
                <a:off x="1039565" y="5219054"/>
                <a:ext cx="465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0</a:t>
                </a:r>
                <a:endParaRPr lang="en-GB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64" name="Rectangle 76"/>
              <p:cNvSpPr>
                <a:spLocks noChangeArrowheads="1"/>
              </p:cNvSpPr>
              <p:nvPr/>
            </p:nvSpPr>
            <p:spPr bwMode="auto">
              <a:xfrm>
                <a:off x="1031228" y="4684194"/>
                <a:ext cx="465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</a:t>
                </a:r>
                <a:endParaRPr lang="en-GB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65" name="Rectangle 77"/>
              <p:cNvSpPr>
                <a:spLocks noChangeArrowheads="1"/>
              </p:cNvSpPr>
              <p:nvPr/>
            </p:nvSpPr>
            <p:spPr bwMode="auto">
              <a:xfrm>
                <a:off x="1031228" y="4117831"/>
                <a:ext cx="465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2</a:t>
                </a:r>
                <a:endParaRPr lang="en-GB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66" name="Rectangle 78"/>
              <p:cNvSpPr>
                <a:spLocks noChangeArrowheads="1"/>
              </p:cNvSpPr>
              <p:nvPr/>
            </p:nvSpPr>
            <p:spPr bwMode="auto">
              <a:xfrm>
                <a:off x="1031228" y="3543138"/>
                <a:ext cx="465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3</a:t>
                </a:r>
                <a:endParaRPr lang="en-GB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67" name="Rectangle 202"/>
              <p:cNvSpPr>
                <a:spLocks noChangeArrowheads="1"/>
              </p:cNvSpPr>
              <p:nvPr/>
            </p:nvSpPr>
            <p:spPr bwMode="auto">
              <a:xfrm>
                <a:off x="619187" y="5380746"/>
                <a:ext cx="176215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siRNA: Control RelA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68" name="Rectangle 201"/>
              <p:cNvSpPr>
                <a:spLocks noChangeArrowheads="1"/>
              </p:cNvSpPr>
              <p:nvPr/>
            </p:nvSpPr>
            <p:spPr bwMode="auto">
              <a:xfrm>
                <a:off x="101600" y="4097981"/>
                <a:ext cx="1018432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Glucose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consumption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(μg/min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/50 000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 cells)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902991" y="1293739"/>
            <a:ext cx="4965700" cy="4210691"/>
            <a:chOff x="2421610" y="1293739"/>
            <a:chExt cx="4965700" cy="4210691"/>
          </a:xfrm>
        </p:grpSpPr>
        <p:pic>
          <p:nvPicPr>
            <p:cNvPr id="470" name="Picture 14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85" y="1293739"/>
              <a:ext cx="3325812" cy="276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TextBox 1479"/>
            <p:cNvSpPr txBox="1">
              <a:spLocks noChangeArrowheads="1"/>
            </p:cNvSpPr>
            <p:nvPr/>
          </p:nvSpPr>
          <p:spPr bwMode="auto">
            <a:xfrm>
              <a:off x="2421610" y="4182042"/>
              <a:ext cx="4965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/>
              <a:r>
                <a:rPr lang="en-US" sz="2000" dirty="0" err="1" smtClean="0"/>
                <a:t>RelA</a:t>
              </a:r>
              <a:r>
                <a:rPr lang="en-US" sz="2000" dirty="0"/>
                <a:t>-</a:t>
              </a:r>
              <a:r>
                <a:rPr lang="en-US" sz="2000" dirty="0" smtClean="0"/>
                <a:t>induced </a:t>
              </a:r>
              <a:r>
                <a:rPr lang="en-US" sz="2000" dirty="0"/>
                <a:t>changes in ATP production have a physiological effect on the cells as indicated by phosphorylation of the energy sensing protein, AMPK.</a:t>
              </a:r>
            </a:p>
          </p:txBody>
        </p:sp>
      </p:grpSp>
      <p:sp>
        <p:nvSpPr>
          <p:cNvPr id="214" name="Title 1"/>
          <p:cNvSpPr txBox="1">
            <a:spLocks/>
          </p:cNvSpPr>
          <p:nvPr/>
        </p:nvSpPr>
        <p:spPr>
          <a:xfrm>
            <a:off x="457200" y="15326"/>
            <a:ext cx="8004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RelA</a:t>
            </a:r>
            <a:r>
              <a:rPr lang="en-US" sz="3200" dirty="0" smtClean="0"/>
              <a:t> regulates cellular energy production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0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 427"/>
          <p:cNvGrpSpPr/>
          <p:nvPr/>
        </p:nvGrpSpPr>
        <p:grpSpPr>
          <a:xfrm>
            <a:off x="4363817" y="1205478"/>
            <a:ext cx="2071681" cy="2620208"/>
            <a:chOff x="1137957" y="4131733"/>
            <a:chExt cx="2071681" cy="2620208"/>
          </a:xfrm>
        </p:grpSpPr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957" y="4131733"/>
              <a:ext cx="2071681" cy="2041765"/>
            </a:xfrm>
            <a:prstGeom prst="rect">
              <a:avLst/>
            </a:prstGeom>
          </p:spPr>
        </p:pic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919" y="6105766"/>
              <a:ext cx="955514" cy="646175"/>
            </a:xfrm>
            <a:prstGeom prst="rect">
              <a:avLst/>
            </a:prstGeom>
          </p:spPr>
        </p:pic>
      </p:grpSp>
      <p:grpSp>
        <p:nvGrpSpPr>
          <p:cNvPr id="449" name="Group 276"/>
          <p:cNvGrpSpPr/>
          <p:nvPr/>
        </p:nvGrpSpPr>
        <p:grpSpPr>
          <a:xfrm>
            <a:off x="1638247" y="1239389"/>
            <a:ext cx="2267052" cy="2541588"/>
            <a:chOff x="4135438" y="206375"/>
            <a:chExt cx="2267052" cy="2541588"/>
          </a:xfrm>
        </p:grpSpPr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18616792">
              <a:off x="4238626" y="804862"/>
              <a:ext cx="3937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p12</a:t>
              </a:r>
            </a:p>
          </p:txBody>
        </p:sp>
        <p:sp>
          <p:nvSpPr>
            <p:cNvPr id="451" name="Text Box 13"/>
            <p:cNvSpPr txBox="1">
              <a:spLocks noChangeArrowheads="1"/>
            </p:cNvSpPr>
            <p:nvPr/>
          </p:nvSpPr>
          <p:spPr bwMode="auto">
            <a:xfrm rot="18616792">
              <a:off x="4578351" y="803275"/>
              <a:ext cx="3937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p20</a:t>
              </a:r>
            </a:p>
          </p:txBody>
        </p:sp>
        <p:sp>
          <p:nvSpPr>
            <p:cNvPr id="452" name="Text Box 14"/>
            <p:cNvSpPr txBox="1">
              <a:spLocks noChangeArrowheads="1"/>
            </p:cNvSpPr>
            <p:nvPr/>
          </p:nvSpPr>
          <p:spPr bwMode="auto">
            <a:xfrm rot="18616792">
              <a:off x="4983163" y="792162"/>
              <a:ext cx="3937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p12</a:t>
              </a:r>
            </a:p>
          </p:txBody>
        </p:sp>
        <p:sp>
          <p:nvSpPr>
            <p:cNvPr id="453" name="Text Box 15"/>
            <p:cNvSpPr txBox="1">
              <a:spLocks noChangeArrowheads="1"/>
            </p:cNvSpPr>
            <p:nvPr/>
          </p:nvSpPr>
          <p:spPr bwMode="auto">
            <a:xfrm rot="18616792">
              <a:off x="5308601" y="790575"/>
              <a:ext cx="3937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p20</a:t>
              </a: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4252913" y="7000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5087938" y="7000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>
              <a:off x="4135438" y="484188"/>
              <a:ext cx="1716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 Cytoplasm     Mitochondria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>
              <a:off x="4454463" y="206375"/>
              <a:ext cx="11252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U-2 </a:t>
              </a:r>
              <a:r>
                <a:rPr lang="en-US" sz="1200" dirty="0" smtClean="0"/>
                <a:t>OS </a:t>
              </a:r>
              <a:r>
                <a:rPr lang="en-US" sz="1200" dirty="0"/>
                <a:t>Cells</a:t>
              </a:r>
            </a:p>
          </p:txBody>
        </p:sp>
        <p:graphicFrame>
          <p:nvGraphicFramePr>
            <p:cNvPr id="458" name="Object 2"/>
            <p:cNvGraphicFramePr>
              <a:graphicFrameLocks/>
            </p:cNvGraphicFramePr>
            <p:nvPr/>
          </p:nvGraphicFramePr>
          <p:xfrm>
            <a:off x="4225925" y="1089025"/>
            <a:ext cx="14398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6" name="Image" r:id="rId6" imgW="1280163" imgH="292312" progId="">
                    <p:embed/>
                  </p:oleObj>
                </mc:Choice>
                <mc:Fallback>
                  <p:oleObj name="Image" r:id="rId6" imgW="1280163" imgH="29231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5925" y="1089025"/>
                          <a:ext cx="1439863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9" name="Object 6"/>
            <p:cNvGraphicFramePr>
              <a:graphicFrameLocks/>
            </p:cNvGraphicFramePr>
            <p:nvPr/>
          </p:nvGraphicFramePr>
          <p:xfrm>
            <a:off x="4232275" y="1520825"/>
            <a:ext cx="14398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" name="Image" r:id="rId8" imgW="1298121" imgH="383756" progId="">
                    <p:embed/>
                  </p:oleObj>
                </mc:Choice>
                <mc:Fallback>
                  <p:oleObj name="Image" r:id="rId8" imgW="1298121" imgH="38375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275" y="1520825"/>
                          <a:ext cx="1439863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" name="Object 7"/>
            <p:cNvGraphicFramePr>
              <a:graphicFrameLocks/>
            </p:cNvGraphicFramePr>
            <p:nvPr/>
          </p:nvGraphicFramePr>
          <p:xfrm>
            <a:off x="4224338" y="1952625"/>
            <a:ext cx="14398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" name="Image" r:id="rId10" imgW="1316516" imgH="365761" progId="">
                    <p:embed/>
                  </p:oleObj>
                </mc:Choice>
                <mc:Fallback>
                  <p:oleObj name="Image" r:id="rId10" imgW="1316516" imgH="36576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338" y="1952625"/>
                          <a:ext cx="1439862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" name="Object 8"/>
            <p:cNvGraphicFramePr>
              <a:graphicFrameLocks/>
            </p:cNvGraphicFramePr>
            <p:nvPr/>
          </p:nvGraphicFramePr>
          <p:xfrm>
            <a:off x="4224338" y="2387600"/>
            <a:ext cx="14398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" name="Image" r:id="rId12" imgW="1316516" imgH="310686" progId="">
                    <p:embed/>
                  </p:oleObj>
                </mc:Choice>
                <mc:Fallback>
                  <p:oleObj name="Image" r:id="rId12" imgW="1316516" imgH="31068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338" y="2387600"/>
                          <a:ext cx="1439862" cy="3603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2" name="Text Box 34"/>
            <p:cNvSpPr txBox="1">
              <a:spLocks noChangeArrowheads="1"/>
            </p:cNvSpPr>
            <p:nvPr/>
          </p:nvSpPr>
          <p:spPr bwMode="auto">
            <a:xfrm>
              <a:off x="5624137" y="1141950"/>
              <a:ext cx="5127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RelA</a:t>
              </a:r>
            </a:p>
          </p:txBody>
        </p:sp>
        <p:sp>
          <p:nvSpPr>
            <p:cNvPr id="463" name="Text Box 39"/>
            <p:cNvSpPr txBox="1">
              <a:spLocks noChangeArrowheads="1"/>
            </p:cNvSpPr>
            <p:nvPr/>
          </p:nvSpPr>
          <p:spPr bwMode="auto">
            <a:xfrm>
              <a:off x="5624137" y="1529300"/>
              <a:ext cx="606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VDAC</a:t>
              </a:r>
            </a:p>
          </p:txBody>
        </p:sp>
        <p:sp>
          <p:nvSpPr>
            <p:cNvPr id="464" name="Text Box 40"/>
            <p:cNvSpPr txBox="1">
              <a:spLocks noChangeArrowheads="1"/>
            </p:cNvSpPr>
            <p:nvPr/>
          </p:nvSpPr>
          <p:spPr bwMode="auto">
            <a:xfrm>
              <a:off x="5624137" y="1988087"/>
              <a:ext cx="438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Mot</a:t>
              </a:r>
            </a:p>
          </p:txBody>
        </p:sp>
        <p:sp>
          <p:nvSpPr>
            <p:cNvPr id="465" name="Text Box 41"/>
            <p:cNvSpPr txBox="1">
              <a:spLocks noChangeArrowheads="1"/>
            </p:cNvSpPr>
            <p:nvPr/>
          </p:nvSpPr>
          <p:spPr bwMode="auto">
            <a:xfrm>
              <a:off x="5624137" y="2404012"/>
              <a:ext cx="7783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/>
                <a:t>α-</a:t>
              </a:r>
              <a:r>
                <a:rPr lang="en-US" sz="1200" dirty="0" err="1"/>
                <a:t>tubulin</a:t>
              </a:r>
              <a:endParaRPr lang="en-US" sz="1200" dirty="0"/>
            </a:p>
          </p:txBody>
        </p:sp>
      </p:grpSp>
      <p:sp>
        <p:nvSpPr>
          <p:cNvPr id="214" name="Title 1"/>
          <p:cNvSpPr txBox="1">
            <a:spLocks/>
          </p:cNvSpPr>
          <p:nvPr/>
        </p:nvSpPr>
        <p:spPr>
          <a:xfrm>
            <a:off x="457200" y="15326"/>
            <a:ext cx="8004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RelA</a:t>
            </a:r>
            <a:r>
              <a:rPr lang="en-US" sz="3200" dirty="0" smtClean="0"/>
              <a:t> regulates mitochondrial gene expression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64027" y="1081233"/>
            <a:ext cx="6318577" cy="2837757"/>
            <a:chOff x="1500759" y="1081233"/>
            <a:chExt cx="6318577" cy="2837757"/>
          </a:xfrm>
        </p:grpSpPr>
        <p:grpSp>
          <p:nvGrpSpPr>
            <p:cNvPr id="157" name="Group 2053"/>
            <p:cNvGrpSpPr>
              <a:grpSpLocks/>
            </p:cNvGrpSpPr>
            <p:nvPr/>
          </p:nvGrpSpPr>
          <p:grpSpPr bwMode="auto">
            <a:xfrm>
              <a:off x="1500759" y="1081233"/>
              <a:ext cx="3506788" cy="2441575"/>
              <a:chOff x="4514893" y="338968"/>
              <a:chExt cx="3506468" cy="2441377"/>
            </a:xfrm>
          </p:grpSpPr>
          <p:sp>
            <p:nvSpPr>
              <p:cNvPr id="158" name="Text Box 8"/>
              <p:cNvSpPr txBox="1">
                <a:spLocks noChangeArrowheads="1"/>
              </p:cNvSpPr>
              <p:nvPr/>
            </p:nvSpPr>
            <p:spPr bwMode="auto">
              <a:xfrm>
                <a:off x="4514893" y="1151054"/>
                <a:ext cx="116858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Relative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Enrichment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(ChIP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Assay)</a:t>
                </a:r>
              </a:p>
            </p:txBody>
          </p:sp>
          <p:sp>
            <p:nvSpPr>
              <p:cNvPr id="159" name="Text Box 11"/>
              <p:cNvSpPr txBox="1">
                <a:spLocks noChangeArrowheads="1"/>
              </p:cNvSpPr>
              <p:nvPr/>
            </p:nvSpPr>
            <p:spPr bwMode="auto">
              <a:xfrm>
                <a:off x="5990100" y="338968"/>
                <a:ext cx="8893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  <a:cs typeface="Helvetica" charset="0"/>
                  </a:rPr>
                  <a:t>D-loop</a:t>
                </a:r>
              </a:p>
            </p:txBody>
          </p:sp>
          <p:sp>
            <p:nvSpPr>
              <p:cNvPr id="160" name="Rectangle 18"/>
              <p:cNvSpPr>
                <a:spLocks noChangeArrowheads="1"/>
              </p:cNvSpPr>
              <p:nvPr/>
            </p:nvSpPr>
            <p:spPr bwMode="auto">
              <a:xfrm>
                <a:off x="5819699" y="1794588"/>
                <a:ext cx="339694" cy="5539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61" name="Rectangle 19"/>
              <p:cNvSpPr>
                <a:spLocks noChangeArrowheads="1"/>
              </p:cNvSpPr>
              <p:nvPr/>
            </p:nvSpPr>
            <p:spPr bwMode="auto">
              <a:xfrm>
                <a:off x="6872116" y="1794588"/>
                <a:ext cx="339694" cy="5539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62" name="Rectangle 20"/>
              <p:cNvSpPr>
                <a:spLocks noChangeArrowheads="1"/>
              </p:cNvSpPr>
              <p:nvPr/>
            </p:nvSpPr>
            <p:spPr bwMode="auto">
              <a:xfrm>
                <a:off x="6192728" y="1754903"/>
                <a:ext cx="333345" cy="593677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63" name="Rectangle 21"/>
              <p:cNvSpPr>
                <a:spLocks noChangeArrowheads="1"/>
              </p:cNvSpPr>
              <p:nvPr/>
            </p:nvSpPr>
            <p:spPr bwMode="auto">
              <a:xfrm>
                <a:off x="7246732" y="1058048"/>
                <a:ext cx="333345" cy="1290532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Helvetica"/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64" name="Line 22"/>
              <p:cNvSpPr>
                <a:spLocks noChangeShapeType="1"/>
              </p:cNvSpPr>
              <p:nvPr/>
            </p:nvSpPr>
            <p:spPr bwMode="auto">
              <a:xfrm>
                <a:off x="5990100" y="1781292"/>
                <a:ext cx="0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Line 23"/>
              <p:cNvSpPr>
                <a:spLocks noChangeShapeType="1"/>
              </p:cNvSpPr>
              <p:nvPr/>
            </p:nvSpPr>
            <p:spPr bwMode="auto">
              <a:xfrm>
                <a:off x="5973196" y="1781292"/>
                <a:ext cx="38419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Line 24"/>
              <p:cNvSpPr>
                <a:spLocks noChangeShapeType="1"/>
              </p:cNvSpPr>
              <p:nvPr/>
            </p:nvSpPr>
            <p:spPr bwMode="auto">
              <a:xfrm>
                <a:off x="7043330" y="1781292"/>
                <a:ext cx="0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Line 25"/>
              <p:cNvSpPr>
                <a:spLocks noChangeShapeType="1"/>
              </p:cNvSpPr>
              <p:nvPr/>
            </p:nvSpPr>
            <p:spPr bwMode="auto">
              <a:xfrm>
                <a:off x="7026426" y="1781292"/>
                <a:ext cx="38418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Line 26"/>
              <p:cNvSpPr>
                <a:spLocks noChangeShapeType="1"/>
              </p:cNvSpPr>
              <p:nvPr/>
            </p:nvSpPr>
            <p:spPr bwMode="auto">
              <a:xfrm flipV="1">
                <a:off x="6357385" y="1516179"/>
                <a:ext cx="0" cy="238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Line 27"/>
              <p:cNvSpPr>
                <a:spLocks noChangeShapeType="1"/>
              </p:cNvSpPr>
              <p:nvPr/>
            </p:nvSpPr>
            <p:spPr bwMode="auto">
              <a:xfrm>
                <a:off x="6340481" y="1516179"/>
                <a:ext cx="38418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Line 28"/>
              <p:cNvSpPr>
                <a:spLocks noChangeShapeType="1"/>
              </p:cNvSpPr>
              <p:nvPr/>
            </p:nvSpPr>
            <p:spPr bwMode="auto">
              <a:xfrm flipV="1">
                <a:off x="7410615" y="677979"/>
                <a:ext cx="0" cy="3794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Line 29"/>
              <p:cNvSpPr>
                <a:spLocks noChangeShapeType="1"/>
              </p:cNvSpPr>
              <p:nvPr/>
            </p:nvSpPr>
            <p:spPr bwMode="auto">
              <a:xfrm>
                <a:off x="7393711" y="676392"/>
                <a:ext cx="38419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Line 30"/>
              <p:cNvSpPr>
                <a:spLocks noChangeShapeType="1"/>
              </p:cNvSpPr>
              <p:nvPr/>
            </p:nvSpPr>
            <p:spPr bwMode="auto">
              <a:xfrm>
                <a:off x="5753440" y="693854"/>
                <a:ext cx="1536" cy="1654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5731925" y="2348029"/>
                <a:ext cx="21514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32"/>
              <p:cNvSpPr>
                <a:spLocks noChangeShapeType="1"/>
              </p:cNvSpPr>
              <p:nvPr/>
            </p:nvSpPr>
            <p:spPr bwMode="auto">
              <a:xfrm>
                <a:off x="5731925" y="1793992"/>
                <a:ext cx="21514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Line 33"/>
              <p:cNvSpPr>
                <a:spLocks noChangeShapeType="1"/>
              </p:cNvSpPr>
              <p:nvPr/>
            </p:nvSpPr>
            <p:spPr bwMode="auto">
              <a:xfrm>
                <a:off x="5731925" y="1247892"/>
                <a:ext cx="21514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Line 34"/>
              <p:cNvSpPr>
                <a:spLocks noChangeShapeType="1"/>
              </p:cNvSpPr>
              <p:nvPr/>
            </p:nvSpPr>
            <p:spPr bwMode="auto">
              <a:xfrm>
                <a:off x="5731925" y="693854"/>
                <a:ext cx="21514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Line 35"/>
              <p:cNvSpPr>
                <a:spLocks noChangeShapeType="1"/>
              </p:cNvSpPr>
              <p:nvPr/>
            </p:nvSpPr>
            <p:spPr bwMode="auto">
              <a:xfrm>
                <a:off x="5753440" y="2348029"/>
                <a:ext cx="8460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Line 36"/>
              <p:cNvSpPr>
                <a:spLocks noChangeShapeType="1"/>
              </p:cNvSpPr>
              <p:nvPr/>
            </p:nvSpPr>
            <p:spPr bwMode="auto">
              <a:xfrm flipV="1">
                <a:off x="5753440" y="2348029"/>
                <a:ext cx="1536" cy="30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 flipV="1">
                <a:off x="6597119" y="2348029"/>
                <a:ext cx="1537" cy="30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 flipV="1">
                <a:off x="7650350" y="2348029"/>
                <a:ext cx="1536" cy="30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Rectangle 39"/>
              <p:cNvSpPr>
                <a:spLocks noChangeArrowheads="1"/>
              </p:cNvSpPr>
              <p:nvPr/>
            </p:nvSpPr>
            <p:spPr bwMode="auto">
              <a:xfrm>
                <a:off x="5604084" y="2217854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0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82" name="Rectangle 40"/>
              <p:cNvSpPr>
                <a:spLocks noChangeArrowheads="1"/>
              </p:cNvSpPr>
              <p:nvPr/>
            </p:nvSpPr>
            <p:spPr bwMode="auto">
              <a:xfrm>
                <a:off x="5604084" y="1706679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</a:t>
                </a:r>
                <a:endParaRPr lang="en-US" sz="12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83" name="Rectangle 41"/>
              <p:cNvSpPr>
                <a:spLocks noChangeArrowheads="1"/>
              </p:cNvSpPr>
              <p:nvPr/>
            </p:nvSpPr>
            <p:spPr bwMode="auto">
              <a:xfrm>
                <a:off x="5604084" y="1158992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2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84" name="Rectangle 42"/>
              <p:cNvSpPr>
                <a:spLocks noChangeArrowheads="1"/>
              </p:cNvSpPr>
              <p:nvPr/>
            </p:nvSpPr>
            <p:spPr bwMode="auto">
              <a:xfrm>
                <a:off x="5604084" y="606542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3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85" name="Rectangle 39"/>
              <p:cNvSpPr>
                <a:spLocks noChangeArrowheads="1"/>
              </p:cNvSpPr>
              <p:nvPr/>
            </p:nvSpPr>
            <p:spPr bwMode="auto">
              <a:xfrm>
                <a:off x="5000109" y="2595679"/>
                <a:ext cx="30212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Passage:       Early                    Late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86" name="Rectangle 42"/>
              <p:cNvSpPr>
                <a:spLocks noChangeArrowheads="1"/>
              </p:cNvSpPr>
              <p:nvPr/>
            </p:nvSpPr>
            <p:spPr bwMode="auto">
              <a:xfrm>
                <a:off x="4986074" y="2357026"/>
                <a:ext cx="273552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Antibody: Control RelA     Control  RelA 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 bwMode="auto">
              <a:xfrm>
                <a:off x="5789540" y="2572400"/>
                <a:ext cx="744469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>
                <a:off x="6873703" y="2575575"/>
                <a:ext cx="7460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27"/>
              <p:cNvSpPr txBox="1">
                <a:spLocks noChangeArrowheads="1"/>
              </p:cNvSpPr>
              <p:nvPr/>
            </p:nvSpPr>
            <p:spPr bwMode="auto">
              <a:xfrm>
                <a:off x="7315058" y="462079"/>
                <a:ext cx="1463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  <a:cs typeface="Helvetica" charset="0"/>
                  </a:rPr>
                  <a:t>*</a:t>
                </a:r>
              </a:p>
            </p:txBody>
          </p:sp>
          <p:sp>
            <p:nvSpPr>
              <p:cNvPr id="190" name="Line 35"/>
              <p:cNvSpPr>
                <a:spLocks noChangeShapeType="1"/>
              </p:cNvSpPr>
              <p:nvPr/>
            </p:nvSpPr>
            <p:spPr bwMode="auto">
              <a:xfrm>
                <a:off x="6807540" y="2348029"/>
                <a:ext cx="8460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Line 30"/>
              <p:cNvSpPr>
                <a:spLocks noChangeShapeType="1"/>
              </p:cNvSpPr>
              <p:nvPr/>
            </p:nvSpPr>
            <p:spPr bwMode="auto">
              <a:xfrm>
                <a:off x="6813890" y="693854"/>
                <a:ext cx="1536" cy="1654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Line 31"/>
              <p:cNvSpPr>
                <a:spLocks noChangeShapeType="1"/>
              </p:cNvSpPr>
              <p:nvPr/>
            </p:nvSpPr>
            <p:spPr bwMode="auto">
              <a:xfrm>
                <a:off x="6792375" y="2348029"/>
                <a:ext cx="21514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Line 32"/>
              <p:cNvSpPr>
                <a:spLocks noChangeShapeType="1"/>
              </p:cNvSpPr>
              <p:nvPr/>
            </p:nvSpPr>
            <p:spPr bwMode="auto">
              <a:xfrm>
                <a:off x="6792375" y="1793992"/>
                <a:ext cx="21514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Line 33"/>
              <p:cNvSpPr>
                <a:spLocks noChangeShapeType="1"/>
              </p:cNvSpPr>
              <p:nvPr/>
            </p:nvSpPr>
            <p:spPr bwMode="auto">
              <a:xfrm>
                <a:off x="6792375" y="1247892"/>
                <a:ext cx="21514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Line 34"/>
              <p:cNvSpPr>
                <a:spLocks noChangeShapeType="1"/>
              </p:cNvSpPr>
              <p:nvPr/>
            </p:nvSpPr>
            <p:spPr bwMode="auto">
              <a:xfrm>
                <a:off x="6792375" y="693854"/>
                <a:ext cx="21514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Rectangle 39"/>
              <p:cNvSpPr>
                <a:spLocks noChangeArrowheads="1"/>
              </p:cNvSpPr>
              <p:nvPr/>
            </p:nvSpPr>
            <p:spPr bwMode="auto">
              <a:xfrm>
                <a:off x="6664534" y="2217854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0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97" name="Rectangle 40"/>
              <p:cNvSpPr>
                <a:spLocks noChangeArrowheads="1"/>
              </p:cNvSpPr>
              <p:nvPr/>
            </p:nvSpPr>
            <p:spPr bwMode="auto">
              <a:xfrm>
                <a:off x="6664534" y="1706679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98" name="Rectangle 41"/>
              <p:cNvSpPr>
                <a:spLocks noChangeArrowheads="1"/>
              </p:cNvSpPr>
              <p:nvPr/>
            </p:nvSpPr>
            <p:spPr bwMode="auto">
              <a:xfrm>
                <a:off x="6664534" y="1158992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2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99" name="Rectangle 42"/>
              <p:cNvSpPr>
                <a:spLocks noChangeArrowheads="1"/>
              </p:cNvSpPr>
              <p:nvPr/>
            </p:nvSpPr>
            <p:spPr bwMode="auto">
              <a:xfrm>
                <a:off x="6664534" y="606542"/>
                <a:ext cx="568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3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200" name="Line 36"/>
              <p:cNvSpPr>
                <a:spLocks noChangeShapeType="1"/>
              </p:cNvSpPr>
              <p:nvPr/>
            </p:nvSpPr>
            <p:spPr bwMode="auto">
              <a:xfrm flipV="1">
                <a:off x="6813890" y="2341679"/>
                <a:ext cx="1536" cy="30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1" name="Group 2209"/>
            <p:cNvGrpSpPr>
              <a:grpSpLocks/>
            </p:cNvGrpSpPr>
            <p:nvPr/>
          </p:nvGrpSpPr>
          <p:grpSpPr bwMode="auto">
            <a:xfrm>
              <a:off x="4613893" y="1178965"/>
              <a:ext cx="3205443" cy="2740025"/>
              <a:chOff x="13543774" y="26796437"/>
              <a:chExt cx="3206204" cy="2739183"/>
            </a:xfrm>
          </p:grpSpPr>
          <p:grpSp>
            <p:nvGrpSpPr>
              <p:cNvPr id="202" name="Group 149"/>
              <p:cNvGrpSpPr>
                <a:grpSpLocks/>
              </p:cNvGrpSpPr>
              <p:nvPr/>
            </p:nvGrpSpPr>
            <p:grpSpPr bwMode="auto">
              <a:xfrm>
                <a:off x="13957291" y="26796437"/>
                <a:ext cx="2792687" cy="2668037"/>
                <a:chOff x="-254479" y="3400425"/>
                <a:chExt cx="3064953" cy="2985576"/>
              </a:xfrm>
            </p:grpSpPr>
            <p:sp>
              <p:nvSpPr>
                <p:cNvPr id="206" name="Rectangle 157"/>
                <p:cNvSpPr>
                  <a:spLocks noChangeArrowheads="1"/>
                </p:cNvSpPr>
                <p:nvPr/>
              </p:nvSpPr>
              <p:spPr bwMode="auto">
                <a:xfrm>
                  <a:off x="605977" y="4245750"/>
                  <a:ext cx="426958" cy="1253780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0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590595" y="4698603"/>
                  <a:ext cx="428700" cy="800927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0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074760" y="4171162"/>
                  <a:ext cx="428700" cy="1328367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09" name="Rectangle 160"/>
                <p:cNvSpPr>
                  <a:spLocks noChangeArrowheads="1"/>
                </p:cNvSpPr>
                <p:nvPr/>
              </p:nvSpPr>
              <p:spPr bwMode="auto">
                <a:xfrm>
                  <a:off x="2061119" y="4140973"/>
                  <a:ext cx="421730" cy="1358557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10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817563" y="3910013"/>
                  <a:ext cx="1587" cy="336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1" name="Line 162"/>
                <p:cNvSpPr>
                  <a:spLocks noChangeShapeType="1"/>
                </p:cNvSpPr>
                <p:nvPr/>
              </p:nvSpPr>
              <p:spPr bwMode="auto">
                <a:xfrm>
                  <a:off x="801688" y="3910013"/>
                  <a:ext cx="36512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801813" y="4641850"/>
                  <a:ext cx="1587" cy="571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3" name="Line 164"/>
                <p:cNvSpPr>
                  <a:spLocks noChangeShapeType="1"/>
                </p:cNvSpPr>
                <p:nvPr/>
              </p:nvSpPr>
              <p:spPr bwMode="auto">
                <a:xfrm>
                  <a:off x="1787525" y="4641850"/>
                  <a:ext cx="34925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287463" y="4035425"/>
                  <a:ext cx="1587" cy="1349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9" name="Line 166"/>
                <p:cNvSpPr>
                  <a:spLocks noChangeShapeType="1"/>
                </p:cNvSpPr>
                <p:nvPr/>
              </p:nvSpPr>
              <p:spPr bwMode="auto">
                <a:xfrm>
                  <a:off x="1271588" y="4035425"/>
                  <a:ext cx="36512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0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271713" y="4006850"/>
                  <a:ext cx="1587" cy="1349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1" name="Line 168"/>
                <p:cNvSpPr>
                  <a:spLocks noChangeShapeType="1"/>
                </p:cNvSpPr>
                <p:nvPr/>
              </p:nvSpPr>
              <p:spPr bwMode="auto">
                <a:xfrm>
                  <a:off x="2255838" y="4006850"/>
                  <a:ext cx="36512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2" name="Line 169"/>
                <p:cNvSpPr>
                  <a:spLocks noChangeShapeType="1"/>
                </p:cNvSpPr>
                <p:nvPr/>
              </p:nvSpPr>
              <p:spPr bwMode="auto">
                <a:xfrm>
                  <a:off x="565150" y="3495675"/>
                  <a:ext cx="1588" cy="20034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3" name="Line 170"/>
                <p:cNvSpPr>
                  <a:spLocks noChangeShapeType="1"/>
                </p:cNvSpPr>
                <p:nvPr/>
              </p:nvSpPr>
              <p:spPr bwMode="auto">
                <a:xfrm>
                  <a:off x="544513" y="5499100"/>
                  <a:ext cx="20637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4" name="Line 171"/>
                <p:cNvSpPr>
                  <a:spLocks noChangeShapeType="1"/>
                </p:cNvSpPr>
                <p:nvPr/>
              </p:nvSpPr>
              <p:spPr bwMode="auto">
                <a:xfrm>
                  <a:off x="544513" y="4833938"/>
                  <a:ext cx="20637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" name="Line 172"/>
                <p:cNvSpPr>
                  <a:spLocks noChangeShapeType="1"/>
                </p:cNvSpPr>
                <p:nvPr/>
              </p:nvSpPr>
              <p:spPr bwMode="auto">
                <a:xfrm>
                  <a:off x="544513" y="4160838"/>
                  <a:ext cx="20637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" name="Line 173"/>
                <p:cNvSpPr>
                  <a:spLocks noChangeShapeType="1"/>
                </p:cNvSpPr>
                <p:nvPr/>
              </p:nvSpPr>
              <p:spPr bwMode="auto">
                <a:xfrm>
                  <a:off x="544513" y="3495675"/>
                  <a:ext cx="20637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" name="Line 174"/>
                <p:cNvSpPr>
                  <a:spLocks noChangeShapeType="1"/>
                </p:cNvSpPr>
                <p:nvPr/>
              </p:nvSpPr>
              <p:spPr bwMode="auto">
                <a:xfrm>
                  <a:off x="565150" y="5499100"/>
                  <a:ext cx="1963738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8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565150" y="5499100"/>
                  <a:ext cx="1588" cy="381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9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549400" y="5499100"/>
                  <a:ext cx="1588" cy="381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0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528888" y="5499100"/>
                  <a:ext cx="1587" cy="381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1" name="Rectangle 178"/>
                <p:cNvSpPr>
                  <a:spLocks noChangeArrowheads="1"/>
                </p:cNvSpPr>
                <p:nvPr/>
              </p:nvSpPr>
              <p:spPr bwMode="auto">
                <a:xfrm>
                  <a:off x="363537" y="5402264"/>
                  <a:ext cx="71321" cy="41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32" name="Rectangle 179"/>
                <p:cNvSpPr>
                  <a:spLocks noChangeArrowheads="1"/>
                </p:cNvSpPr>
                <p:nvPr/>
              </p:nvSpPr>
              <p:spPr bwMode="auto">
                <a:xfrm>
                  <a:off x="363537" y="4738688"/>
                  <a:ext cx="71321" cy="41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4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33" name="Rectangle 180"/>
                <p:cNvSpPr>
                  <a:spLocks noChangeArrowheads="1"/>
                </p:cNvSpPr>
                <p:nvPr/>
              </p:nvSpPr>
              <p:spPr bwMode="auto">
                <a:xfrm>
                  <a:off x="363537" y="4064000"/>
                  <a:ext cx="71321" cy="41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8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34" name="Rectangle 181"/>
                <p:cNvSpPr>
                  <a:spLocks noChangeArrowheads="1"/>
                </p:cNvSpPr>
                <p:nvPr/>
              </p:nvSpPr>
              <p:spPr bwMode="auto">
                <a:xfrm>
                  <a:off x="282963" y="3400425"/>
                  <a:ext cx="256395" cy="206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12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35" name="Rectangle 184"/>
                <p:cNvSpPr>
                  <a:spLocks noChangeArrowheads="1"/>
                </p:cNvSpPr>
                <p:nvPr/>
              </p:nvSpPr>
              <p:spPr bwMode="auto">
                <a:xfrm>
                  <a:off x="-254479" y="5559424"/>
                  <a:ext cx="3064953" cy="826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    </a:t>
                  </a:r>
                  <a:r>
                    <a:rPr lang="en-US" sz="1200" dirty="0" err="1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siRNA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: Control </a:t>
                  </a:r>
                  <a:r>
                    <a:rPr lang="en-US" sz="1200" dirty="0" err="1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RelA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  Control  </a:t>
                  </a:r>
                  <a:r>
                    <a:rPr lang="en-US" sz="1200" dirty="0" err="1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RelA</a:t>
                  </a:r>
                  <a:endPara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endParaRPr>
                </a:p>
                <a:p>
                  <a:r>
                    <a:rPr lang="en-US" sz="1200" dirty="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     Gene:                   D-loop</a:t>
                  </a:r>
                </a:p>
                <a:p>
                  <a:r>
                    <a:rPr lang="en-US" sz="1200" dirty="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Antibody:                 POLRMT</a:t>
                  </a:r>
                </a:p>
                <a:p>
                  <a:endParaRPr lang="en-US" sz="12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203" name="TextBox 238"/>
              <p:cNvSpPr txBox="1">
                <a:spLocks noChangeArrowheads="1"/>
              </p:cNvSpPr>
              <p:nvPr/>
            </p:nvSpPr>
            <p:spPr bwMode="auto">
              <a:xfrm>
                <a:off x="15719034" y="27636530"/>
                <a:ext cx="3857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 CE" charset="0"/>
                  </a:rPr>
                  <a:t>*</a:t>
                </a:r>
              </a:p>
            </p:txBody>
          </p:sp>
          <p:sp>
            <p:nvSpPr>
              <p:cNvPr id="204" name="Rectangle 169"/>
              <p:cNvSpPr>
                <a:spLocks noChangeArrowheads="1"/>
              </p:cNvSpPr>
              <p:nvPr/>
            </p:nvSpPr>
            <p:spPr bwMode="auto">
              <a:xfrm>
                <a:off x="13543774" y="27468923"/>
                <a:ext cx="121285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Relative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Enrichment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(</a:t>
                </a:r>
                <a:r>
                  <a:rPr lang="en-US" sz="1200" dirty="0" err="1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ChIP</a:t>
                </a:r>
                <a:endParaRPr lang="en-US" sz="1200" dirty="0">
                  <a:solidFill>
                    <a:srgbClr val="000000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Assay)</a:t>
                </a:r>
                <a:endParaRPr lang="en-US" sz="12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205" name="Text Box 230"/>
              <p:cNvSpPr txBox="1">
                <a:spLocks noChangeArrowheads="1"/>
              </p:cNvSpPr>
              <p:nvPr/>
            </p:nvSpPr>
            <p:spPr bwMode="auto">
              <a:xfrm>
                <a:off x="13830292" y="29258621"/>
                <a:ext cx="258804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  <a:cs typeface="Helvetica" charset="0"/>
                  </a:rPr>
                  <a:t>Passage:        Early                 Late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89393" y="3795666"/>
            <a:ext cx="6095365" cy="2832100"/>
            <a:chOff x="1626125" y="3795666"/>
            <a:chExt cx="6095365" cy="2832100"/>
          </a:xfrm>
        </p:grpSpPr>
        <p:grpSp>
          <p:nvGrpSpPr>
            <p:cNvPr id="236" name="Group 162"/>
            <p:cNvGrpSpPr>
              <a:grpSpLocks/>
            </p:cNvGrpSpPr>
            <p:nvPr/>
          </p:nvGrpSpPr>
          <p:grpSpPr bwMode="auto">
            <a:xfrm>
              <a:off x="4630627" y="4087448"/>
              <a:ext cx="3090863" cy="2051050"/>
              <a:chOff x="3441700" y="447675"/>
              <a:chExt cx="2876550" cy="2050462"/>
            </a:xfrm>
          </p:grpSpPr>
          <p:sp>
            <p:nvSpPr>
              <p:cNvPr id="237" name="Text Box 8"/>
              <p:cNvSpPr txBox="1">
                <a:spLocks noChangeArrowheads="1"/>
              </p:cNvSpPr>
              <p:nvPr/>
            </p:nvSpPr>
            <p:spPr bwMode="auto">
              <a:xfrm>
                <a:off x="3441700" y="1071563"/>
                <a:ext cx="1014413" cy="1015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Relative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Cytochrome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C Oxidase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I mRNA </a:t>
                </a:r>
              </a:p>
              <a:p>
                <a:pPr algn="ctr"/>
                <a:r>
                  <a:rPr lang="en-US" sz="1200">
                    <a:latin typeface="Helvetica" charset="0"/>
                    <a:cs typeface="Helvetica" charset="0"/>
                  </a:rPr>
                  <a:t>Level</a:t>
                </a:r>
              </a:p>
            </p:txBody>
          </p:sp>
          <p:sp>
            <p:nvSpPr>
              <p:cNvPr id="238" name="Rectangle 39"/>
              <p:cNvSpPr>
                <a:spLocks noChangeArrowheads="1"/>
              </p:cNvSpPr>
              <p:nvPr/>
            </p:nvSpPr>
            <p:spPr bwMode="auto">
              <a:xfrm>
                <a:off x="4394200" y="447675"/>
                <a:ext cx="1924050" cy="18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Late Passage U-2 OS cells</a:t>
                </a:r>
                <a:endParaRPr lang="en-US" sz="12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239" name="Rectangle 42"/>
              <p:cNvSpPr>
                <a:spLocks noChangeArrowheads="1"/>
              </p:cNvSpPr>
              <p:nvPr/>
            </p:nvSpPr>
            <p:spPr bwMode="auto">
              <a:xfrm>
                <a:off x="4403725" y="2298697"/>
                <a:ext cx="1611313" cy="18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siRNA: Control RelA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240" name="Group 161"/>
              <p:cNvGrpSpPr>
                <a:grpSpLocks/>
              </p:cNvGrpSpPr>
              <p:nvPr/>
            </p:nvGrpSpPr>
            <p:grpSpPr bwMode="auto">
              <a:xfrm>
                <a:off x="4495800" y="660400"/>
                <a:ext cx="1276350" cy="1837737"/>
                <a:chOff x="4495800" y="660400"/>
                <a:chExt cx="1042263" cy="1837737"/>
              </a:xfrm>
            </p:grpSpPr>
            <p:sp>
              <p:nvSpPr>
                <p:cNvPr id="241" name="Rectangle 48"/>
                <p:cNvSpPr>
                  <a:spLocks noChangeArrowheads="1"/>
                </p:cNvSpPr>
                <p:nvPr/>
              </p:nvSpPr>
              <p:spPr bwMode="auto">
                <a:xfrm>
                  <a:off x="4872855" y="2034720"/>
                  <a:ext cx="279899" cy="20949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42" name="Rectangle 50"/>
                <p:cNvSpPr>
                  <a:spLocks noChangeArrowheads="1"/>
                </p:cNvSpPr>
                <p:nvPr/>
              </p:nvSpPr>
              <p:spPr bwMode="auto">
                <a:xfrm>
                  <a:off x="5181709" y="1458623"/>
                  <a:ext cx="278693" cy="785587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4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5011738" y="2012950"/>
                  <a:ext cx="0" cy="222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4" name="Line 54"/>
                <p:cNvSpPr>
                  <a:spLocks noChangeShapeType="1"/>
                </p:cNvSpPr>
                <p:nvPr/>
              </p:nvSpPr>
              <p:spPr bwMode="auto">
                <a:xfrm>
                  <a:off x="4997450" y="2012950"/>
                  <a:ext cx="33338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318125" y="1095375"/>
                  <a:ext cx="1588" cy="3635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" name="Line 58"/>
                <p:cNvSpPr>
                  <a:spLocks noChangeShapeType="1"/>
                </p:cNvSpPr>
                <p:nvPr/>
              </p:nvSpPr>
              <p:spPr bwMode="auto">
                <a:xfrm>
                  <a:off x="5303838" y="1095375"/>
                  <a:ext cx="3333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7" name="Line 59"/>
                <p:cNvSpPr>
                  <a:spLocks noChangeShapeType="1"/>
                </p:cNvSpPr>
                <p:nvPr/>
              </p:nvSpPr>
              <p:spPr bwMode="auto">
                <a:xfrm>
                  <a:off x="4818063" y="738188"/>
                  <a:ext cx="0" cy="15065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8" name="Line 60"/>
                <p:cNvSpPr>
                  <a:spLocks noChangeShapeType="1"/>
                </p:cNvSpPr>
                <p:nvPr/>
              </p:nvSpPr>
              <p:spPr bwMode="auto">
                <a:xfrm>
                  <a:off x="4797425" y="2244725"/>
                  <a:ext cx="20638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" name="Line 61"/>
                <p:cNvSpPr>
                  <a:spLocks noChangeShapeType="1"/>
                </p:cNvSpPr>
                <p:nvPr/>
              </p:nvSpPr>
              <p:spPr bwMode="auto">
                <a:xfrm>
                  <a:off x="4797425" y="1739900"/>
                  <a:ext cx="20638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0" name="Line 62"/>
                <p:cNvSpPr>
                  <a:spLocks noChangeShapeType="1"/>
                </p:cNvSpPr>
                <p:nvPr/>
              </p:nvSpPr>
              <p:spPr bwMode="auto">
                <a:xfrm>
                  <a:off x="4797425" y="1243013"/>
                  <a:ext cx="20638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1" name="Line 63"/>
                <p:cNvSpPr>
                  <a:spLocks noChangeShapeType="1"/>
                </p:cNvSpPr>
                <p:nvPr/>
              </p:nvSpPr>
              <p:spPr bwMode="auto">
                <a:xfrm>
                  <a:off x="4797425" y="738188"/>
                  <a:ext cx="20638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2" name="Line 64"/>
                <p:cNvSpPr>
                  <a:spLocks noChangeShapeType="1"/>
                </p:cNvSpPr>
                <p:nvPr/>
              </p:nvSpPr>
              <p:spPr bwMode="auto">
                <a:xfrm>
                  <a:off x="4818063" y="2244725"/>
                  <a:ext cx="7200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818063" y="2244725"/>
                  <a:ext cx="0" cy="269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5529263" y="2244725"/>
                  <a:ext cx="0" cy="269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5" name="Rectangle 68"/>
                <p:cNvSpPr>
                  <a:spLocks noChangeArrowheads="1"/>
                </p:cNvSpPr>
                <p:nvPr/>
              </p:nvSpPr>
              <p:spPr bwMode="auto">
                <a:xfrm>
                  <a:off x="4674237" y="2128841"/>
                  <a:ext cx="39688" cy="369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56" name="Rectangle 69"/>
                <p:cNvSpPr>
                  <a:spLocks noChangeArrowheads="1"/>
                </p:cNvSpPr>
                <p:nvPr/>
              </p:nvSpPr>
              <p:spPr bwMode="auto">
                <a:xfrm>
                  <a:off x="4505117" y="1636716"/>
                  <a:ext cx="271462" cy="184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0.04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57" name="Rectangle 70"/>
                <p:cNvSpPr>
                  <a:spLocks noChangeArrowheads="1"/>
                </p:cNvSpPr>
                <p:nvPr/>
              </p:nvSpPr>
              <p:spPr bwMode="auto">
                <a:xfrm>
                  <a:off x="4500459" y="1165225"/>
                  <a:ext cx="246063" cy="184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0.08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258" name="Rectangle 71"/>
                <p:cNvSpPr>
                  <a:spLocks noChangeArrowheads="1"/>
                </p:cNvSpPr>
                <p:nvPr/>
              </p:nvSpPr>
              <p:spPr bwMode="auto">
                <a:xfrm>
                  <a:off x="4495800" y="660400"/>
                  <a:ext cx="271463" cy="184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0.12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grpSp>
              <p:nvGrpSpPr>
                <p:cNvPr id="259" name="Group 137"/>
                <p:cNvGrpSpPr>
                  <a:grpSpLocks/>
                </p:cNvGrpSpPr>
                <p:nvPr/>
              </p:nvGrpSpPr>
              <p:grpSpPr bwMode="auto">
                <a:xfrm>
                  <a:off x="4964074" y="837966"/>
                  <a:ext cx="380775" cy="640448"/>
                  <a:chOff x="1736356" y="596738"/>
                  <a:chExt cx="475963" cy="640448"/>
                </a:xfrm>
              </p:grpSpPr>
              <p:sp>
                <p:nvSpPr>
                  <p:cNvPr id="260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736356" y="1235862"/>
                    <a:ext cx="960" cy="13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1" name="Line 5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6633" y="706344"/>
                    <a:ext cx="0" cy="4765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2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786633" y="706344"/>
                    <a:ext cx="12284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4" name="Text Box 5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6811" y="596738"/>
                    <a:ext cx="345508" cy="2769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sz="1200"/>
                      <a:t>*</a:t>
                    </a:r>
                  </a:p>
                </p:txBody>
              </p:sp>
              <p:sp>
                <p:nvSpPr>
                  <p:cNvPr id="26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2126011" y="695754"/>
                    <a:ext cx="4606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2172078" y="695754"/>
                    <a:ext cx="0" cy="63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67" name="Group 2212"/>
            <p:cNvGrpSpPr>
              <a:grpSpLocks/>
            </p:cNvGrpSpPr>
            <p:nvPr/>
          </p:nvGrpSpPr>
          <p:grpSpPr bwMode="auto">
            <a:xfrm>
              <a:off x="1626125" y="3795666"/>
              <a:ext cx="3159125" cy="2832100"/>
              <a:chOff x="11718108" y="29566027"/>
              <a:chExt cx="3158598" cy="2831673"/>
            </a:xfrm>
          </p:grpSpPr>
          <p:grpSp>
            <p:nvGrpSpPr>
              <p:cNvPr id="268" name="Group 232"/>
              <p:cNvGrpSpPr>
                <a:grpSpLocks/>
              </p:cNvGrpSpPr>
              <p:nvPr/>
            </p:nvGrpSpPr>
            <p:grpSpPr bwMode="auto">
              <a:xfrm>
                <a:off x="12344392" y="29796601"/>
                <a:ext cx="2532314" cy="2163371"/>
                <a:chOff x="3289711" y="501553"/>
                <a:chExt cx="3017552" cy="2582274"/>
              </a:xfrm>
            </p:grpSpPr>
            <p:sp>
              <p:nvSpPr>
                <p:cNvPr id="290" name="Rectangle 40"/>
                <p:cNvSpPr>
                  <a:spLocks noChangeArrowheads="1"/>
                </p:cNvSpPr>
                <p:nvPr/>
              </p:nvSpPr>
              <p:spPr bwMode="auto">
                <a:xfrm>
                  <a:off x="3994107" y="1156584"/>
                  <a:ext cx="433126" cy="1597156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91" name="Rectangle 41"/>
                <p:cNvSpPr>
                  <a:spLocks noChangeArrowheads="1"/>
                </p:cNvSpPr>
                <p:nvPr/>
              </p:nvSpPr>
              <p:spPr bwMode="auto">
                <a:xfrm>
                  <a:off x="4518019" y="1368780"/>
                  <a:ext cx="431234" cy="1384960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92" name="Rectangle 42"/>
                <p:cNvSpPr>
                  <a:spLocks noChangeArrowheads="1"/>
                </p:cNvSpPr>
                <p:nvPr/>
              </p:nvSpPr>
              <p:spPr bwMode="auto">
                <a:xfrm>
                  <a:off x="5038148" y="2295245"/>
                  <a:ext cx="431234" cy="458495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93" name="Rectangle 43"/>
                <p:cNvSpPr>
                  <a:spLocks noChangeArrowheads="1"/>
                </p:cNvSpPr>
                <p:nvPr/>
              </p:nvSpPr>
              <p:spPr bwMode="auto">
                <a:xfrm>
                  <a:off x="5560168" y="1779911"/>
                  <a:ext cx="431234" cy="973829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29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210050" y="628650"/>
                  <a:ext cx="1588" cy="5286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9" name="Line 45"/>
                <p:cNvSpPr>
                  <a:spLocks noChangeShapeType="1"/>
                </p:cNvSpPr>
                <p:nvPr/>
              </p:nvSpPr>
              <p:spPr bwMode="auto">
                <a:xfrm>
                  <a:off x="4198938" y="628650"/>
                  <a:ext cx="269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733925" y="781050"/>
                  <a:ext cx="1588" cy="587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2" name="Line 47"/>
                <p:cNvSpPr>
                  <a:spLocks noChangeShapeType="1"/>
                </p:cNvSpPr>
                <p:nvPr/>
              </p:nvSpPr>
              <p:spPr bwMode="auto">
                <a:xfrm>
                  <a:off x="4722813" y="781050"/>
                  <a:ext cx="254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5253038" y="2108200"/>
                  <a:ext cx="1587" cy="1873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4" name="Line 49"/>
                <p:cNvSpPr>
                  <a:spLocks noChangeShapeType="1"/>
                </p:cNvSpPr>
                <p:nvPr/>
              </p:nvSpPr>
              <p:spPr bwMode="auto">
                <a:xfrm>
                  <a:off x="5241925" y="2108200"/>
                  <a:ext cx="254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5775325" y="1579563"/>
                  <a:ext cx="1588" cy="2000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6" name="Line 51"/>
                <p:cNvSpPr>
                  <a:spLocks noChangeShapeType="1"/>
                </p:cNvSpPr>
                <p:nvPr/>
              </p:nvSpPr>
              <p:spPr bwMode="auto">
                <a:xfrm>
                  <a:off x="5764213" y="1579563"/>
                  <a:ext cx="26987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7" name="Line 52"/>
                <p:cNvSpPr>
                  <a:spLocks noChangeShapeType="1"/>
                </p:cNvSpPr>
                <p:nvPr/>
              </p:nvSpPr>
              <p:spPr bwMode="auto">
                <a:xfrm>
                  <a:off x="3952875" y="628650"/>
                  <a:ext cx="1588" cy="21256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1" name="Line 53"/>
                <p:cNvSpPr>
                  <a:spLocks noChangeShapeType="1"/>
                </p:cNvSpPr>
                <p:nvPr/>
              </p:nvSpPr>
              <p:spPr bwMode="auto">
                <a:xfrm>
                  <a:off x="3938588" y="2754313"/>
                  <a:ext cx="14287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2" name="Line 54"/>
                <p:cNvSpPr>
                  <a:spLocks noChangeShapeType="1"/>
                </p:cNvSpPr>
                <p:nvPr/>
              </p:nvSpPr>
              <p:spPr bwMode="auto">
                <a:xfrm>
                  <a:off x="3938588" y="2225675"/>
                  <a:ext cx="142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" name="Line 55"/>
                <p:cNvSpPr>
                  <a:spLocks noChangeShapeType="1"/>
                </p:cNvSpPr>
                <p:nvPr/>
              </p:nvSpPr>
              <p:spPr bwMode="auto">
                <a:xfrm>
                  <a:off x="3938588" y="1697038"/>
                  <a:ext cx="14287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" name="Line 56"/>
                <p:cNvSpPr>
                  <a:spLocks noChangeShapeType="1"/>
                </p:cNvSpPr>
                <p:nvPr/>
              </p:nvSpPr>
              <p:spPr bwMode="auto">
                <a:xfrm>
                  <a:off x="3938588" y="1157288"/>
                  <a:ext cx="14287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" name="Line 57"/>
                <p:cNvSpPr>
                  <a:spLocks noChangeShapeType="1"/>
                </p:cNvSpPr>
                <p:nvPr/>
              </p:nvSpPr>
              <p:spPr bwMode="auto">
                <a:xfrm>
                  <a:off x="3938588" y="628650"/>
                  <a:ext cx="142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" name="Line 58"/>
                <p:cNvSpPr>
                  <a:spLocks noChangeShapeType="1"/>
                </p:cNvSpPr>
                <p:nvPr/>
              </p:nvSpPr>
              <p:spPr bwMode="auto">
                <a:xfrm>
                  <a:off x="3952875" y="2754313"/>
                  <a:ext cx="2084388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952875" y="2754313"/>
                  <a:ext cx="1588" cy="460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475163" y="2754313"/>
                  <a:ext cx="1587" cy="460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994275" y="2754313"/>
                  <a:ext cx="1588" cy="460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518150" y="2754313"/>
                  <a:ext cx="1588" cy="460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6037263" y="2754313"/>
                  <a:ext cx="1587" cy="460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2" name="Rectangle 64"/>
                <p:cNvSpPr>
                  <a:spLocks noChangeArrowheads="1"/>
                </p:cNvSpPr>
                <p:nvPr/>
              </p:nvSpPr>
              <p:spPr bwMode="auto">
                <a:xfrm>
                  <a:off x="3710740" y="2627213"/>
                  <a:ext cx="71321" cy="456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443" name="Rectangle 65"/>
                <p:cNvSpPr>
                  <a:spLocks noChangeArrowheads="1"/>
                </p:cNvSpPr>
                <p:nvPr/>
              </p:nvSpPr>
              <p:spPr bwMode="auto">
                <a:xfrm>
                  <a:off x="3517159" y="2098577"/>
                  <a:ext cx="474458" cy="228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0.02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444" name="Rectangle 66"/>
                <p:cNvSpPr>
                  <a:spLocks noChangeArrowheads="1"/>
                </p:cNvSpPr>
                <p:nvPr/>
              </p:nvSpPr>
              <p:spPr bwMode="auto">
                <a:xfrm>
                  <a:off x="3517159" y="1569941"/>
                  <a:ext cx="384974" cy="228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0.04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445" name="Rectangle 67"/>
                <p:cNvSpPr>
                  <a:spLocks noChangeArrowheads="1"/>
                </p:cNvSpPr>
                <p:nvPr/>
              </p:nvSpPr>
              <p:spPr bwMode="auto">
                <a:xfrm>
                  <a:off x="3533219" y="1028601"/>
                  <a:ext cx="458396" cy="228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0.06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446" name="Rectangle 68"/>
                <p:cNvSpPr>
                  <a:spLocks noChangeArrowheads="1"/>
                </p:cNvSpPr>
                <p:nvPr/>
              </p:nvSpPr>
              <p:spPr bwMode="auto">
                <a:xfrm>
                  <a:off x="3549281" y="501553"/>
                  <a:ext cx="442335" cy="228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0.08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  <p:sp>
              <p:nvSpPr>
                <p:cNvPr id="447" name="Rectangle 69"/>
                <p:cNvSpPr>
                  <a:spLocks noChangeArrowheads="1"/>
                </p:cNvSpPr>
                <p:nvPr/>
              </p:nvSpPr>
              <p:spPr bwMode="auto">
                <a:xfrm>
                  <a:off x="3289711" y="2832757"/>
                  <a:ext cx="3017552" cy="228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Helvetica" charset="0"/>
                      <a:cs typeface="Helvetica" charset="0"/>
                    </a:rPr>
                    <a:t>siRNA: Control RelA Control RelA </a:t>
                  </a:r>
                  <a:endParaRPr lang="en-US" sz="120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269" name="Rectangle 229"/>
              <p:cNvSpPr>
                <a:spLocks noChangeArrowheads="1"/>
              </p:cNvSpPr>
              <p:nvPr/>
            </p:nvSpPr>
            <p:spPr bwMode="auto">
              <a:xfrm>
                <a:off x="11718108" y="30559803"/>
                <a:ext cx="7786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Average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mRNA 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Abundance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270" name="Rectangle 69"/>
              <p:cNvSpPr>
                <a:spLocks noChangeArrowheads="1"/>
              </p:cNvSpPr>
              <p:nvPr/>
            </p:nvSpPr>
            <p:spPr bwMode="auto">
              <a:xfrm>
                <a:off x="12395192" y="31974651"/>
                <a:ext cx="211931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Gene:            Cytochrome B</a:t>
                </a:r>
                <a:endParaRPr lang="en-US" sz="12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271" name="Text Box 230"/>
              <p:cNvSpPr txBox="1">
                <a:spLocks noChangeArrowheads="1"/>
              </p:cNvSpPr>
              <p:nvPr/>
            </p:nvSpPr>
            <p:spPr bwMode="auto">
              <a:xfrm>
                <a:off x="12069754" y="32120701"/>
                <a:ext cx="25025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" charset="0"/>
                    <a:cs typeface="Helvetica" charset="0"/>
                  </a:rPr>
                  <a:t>Passage:       Early               Late</a:t>
                </a:r>
              </a:p>
            </p:txBody>
          </p:sp>
          <p:cxnSp>
            <p:nvCxnSpPr>
              <p:cNvPr id="272" name="Straight Connector 209"/>
              <p:cNvCxnSpPr>
                <a:cxnSpLocks noChangeShapeType="1"/>
              </p:cNvCxnSpPr>
              <p:nvPr/>
            </p:nvCxnSpPr>
            <p:spPr bwMode="auto">
              <a:xfrm>
                <a:off x="13440333" y="29677539"/>
                <a:ext cx="547688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3" name="TextBox 218"/>
              <p:cNvSpPr txBox="1">
                <a:spLocks noChangeArrowheads="1"/>
              </p:cNvSpPr>
              <p:nvPr/>
            </p:nvSpPr>
            <p:spPr bwMode="auto">
              <a:xfrm>
                <a:off x="13180438" y="29566027"/>
                <a:ext cx="3006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 CE" charset="0"/>
                  </a:rPr>
                  <a:t>**</a:t>
                </a:r>
              </a:p>
            </p:txBody>
          </p:sp>
          <p:cxnSp>
            <p:nvCxnSpPr>
              <p:cNvPr id="274" name="Straight Connector 232"/>
              <p:cNvCxnSpPr>
                <a:cxnSpLocks noChangeShapeType="1"/>
              </p:cNvCxnSpPr>
              <p:nvPr/>
            </p:nvCxnSpPr>
            <p:spPr bwMode="auto">
              <a:xfrm rot="10800000">
                <a:off x="13118071" y="29674364"/>
                <a:ext cx="109538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5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13056160" y="29733102"/>
                <a:ext cx="125412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76" name="Group 2165"/>
              <p:cNvGrpSpPr>
                <a:grpSpLocks/>
              </p:cNvGrpSpPr>
              <p:nvPr/>
            </p:nvGrpSpPr>
            <p:grpSpPr bwMode="auto">
              <a:xfrm>
                <a:off x="13545109" y="29881532"/>
                <a:ext cx="442912" cy="125413"/>
                <a:chOff x="3106705" y="4565439"/>
                <a:chExt cx="442912" cy="125413"/>
              </a:xfrm>
            </p:grpSpPr>
            <p:cxnSp>
              <p:nvCxnSpPr>
                <p:cNvPr id="286" name="Straight Connector 2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67017" y="4613064"/>
                  <a:ext cx="90488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7" name="Straight Connector 2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486117" y="4627352"/>
                  <a:ext cx="125413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8" name="Straight Connector 248"/>
                <p:cNvCxnSpPr>
                  <a:cxnSpLocks noChangeShapeType="1"/>
                </p:cNvCxnSpPr>
                <p:nvPr/>
              </p:nvCxnSpPr>
              <p:spPr bwMode="auto">
                <a:xfrm>
                  <a:off x="3106705" y="4567027"/>
                  <a:ext cx="1397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9" name="Straight Connector 251"/>
                <p:cNvCxnSpPr>
                  <a:cxnSpLocks noChangeShapeType="1"/>
                </p:cNvCxnSpPr>
                <p:nvPr/>
              </p:nvCxnSpPr>
              <p:spPr bwMode="auto">
                <a:xfrm>
                  <a:off x="3421030" y="4570202"/>
                  <a:ext cx="1222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78" name="TextBox 218"/>
              <p:cNvSpPr txBox="1">
                <a:spLocks noChangeArrowheads="1"/>
              </p:cNvSpPr>
              <p:nvPr/>
            </p:nvSpPr>
            <p:spPr bwMode="auto">
              <a:xfrm>
                <a:off x="13649981" y="29771201"/>
                <a:ext cx="3286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latin typeface="Helvetica CE" charset="0"/>
                  </a:rPr>
                  <a:t>*</a:t>
                </a:r>
              </a:p>
            </p:txBody>
          </p:sp>
          <p:cxnSp>
            <p:nvCxnSpPr>
              <p:cNvPr id="279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13930078" y="29735482"/>
                <a:ext cx="122239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0" name="Group 2172"/>
              <p:cNvGrpSpPr>
                <a:grpSpLocks/>
              </p:cNvGrpSpPr>
              <p:nvPr/>
            </p:nvGrpSpPr>
            <p:grpSpPr bwMode="auto">
              <a:xfrm>
                <a:off x="13988021" y="30323265"/>
                <a:ext cx="439737" cy="473075"/>
                <a:chOff x="3487705" y="5044864"/>
                <a:chExt cx="439737" cy="473075"/>
              </a:xfrm>
            </p:grpSpPr>
            <p:cxnSp>
              <p:nvCxnSpPr>
                <p:cNvPr id="281" name="Straight Connector 2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313080" y="5336964"/>
                  <a:ext cx="36036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2" name="Straight Connector 2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863942" y="5214727"/>
                  <a:ext cx="125413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3" name="Straight Connector 263"/>
                <p:cNvCxnSpPr>
                  <a:cxnSpLocks noChangeShapeType="1"/>
                </p:cNvCxnSpPr>
                <p:nvPr/>
              </p:nvCxnSpPr>
              <p:spPr bwMode="auto">
                <a:xfrm>
                  <a:off x="3487705" y="5154402"/>
                  <a:ext cx="1397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4" name="Straight Connector 264"/>
                <p:cNvCxnSpPr>
                  <a:cxnSpLocks noChangeShapeType="1"/>
                </p:cNvCxnSpPr>
                <p:nvPr/>
              </p:nvCxnSpPr>
              <p:spPr bwMode="auto">
                <a:xfrm>
                  <a:off x="3802030" y="5159164"/>
                  <a:ext cx="1222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5" name="TextBox 218"/>
                <p:cNvSpPr txBox="1">
                  <a:spLocks noChangeArrowheads="1"/>
                </p:cNvSpPr>
                <p:nvPr/>
              </p:nvSpPr>
              <p:spPr bwMode="auto">
                <a:xfrm>
                  <a:off x="3575017" y="5044864"/>
                  <a:ext cx="3286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200">
                      <a:latin typeface="Helvetica CE" charset="0"/>
                    </a:rPr>
                    <a:t>**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26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1682</TotalTime>
  <Words>1373</Words>
  <Application>Microsoft Office PowerPoint</Application>
  <PresentationFormat>On-screen Show (4:3)</PresentationFormat>
  <Paragraphs>492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Adjacency</vt:lpstr>
      <vt:lpstr>Image</vt:lpstr>
      <vt:lpstr>p53-dependent Regulation  of Mitochondrial Energy Production  by the RelA NF-κB Subunit.</vt:lpstr>
      <vt:lpstr>NF-κB Family Members</vt:lpstr>
      <vt:lpstr>NF-κB and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Ini-Isabee Gunn</dc:creator>
  <cp:lastModifiedBy>Abdul Hakeem</cp:lastModifiedBy>
  <cp:revision>34</cp:revision>
  <dcterms:created xsi:type="dcterms:W3CDTF">2015-09-17T06:30:11Z</dcterms:created>
  <dcterms:modified xsi:type="dcterms:W3CDTF">2015-11-02T04:35:53Z</dcterms:modified>
</cp:coreProperties>
</file>