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  <p:sldMasterId id="2147483660" r:id="rId3"/>
    <p:sldMasterId id="2147483673" r:id="rId4"/>
    <p:sldMasterId id="2147483686" r:id="rId5"/>
    <p:sldMasterId id="2147483791" r:id="rId6"/>
  </p:sldMasterIdLst>
  <p:notesMasterIdLst>
    <p:notesMasterId r:id="rId22"/>
  </p:notesMasterIdLst>
  <p:handoutMasterIdLst>
    <p:handoutMasterId r:id="rId23"/>
  </p:handoutMasterIdLst>
  <p:sldIdLst>
    <p:sldId id="256" r:id="rId7"/>
    <p:sldId id="280" r:id="rId8"/>
    <p:sldId id="279" r:id="rId9"/>
    <p:sldId id="304" r:id="rId10"/>
    <p:sldId id="300" r:id="rId11"/>
    <p:sldId id="301" r:id="rId12"/>
    <p:sldId id="282" r:id="rId13"/>
    <p:sldId id="302" r:id="rId14"/>
    <p:sldId id="305" r:id="rId15"/>
    <p:sldId id="306" r:id="rId16"/>
    <p:sldId id="307" r:id="rId17"/>
    <p:sldId id="308" r:id="rId18"/>
    <p:sldId id="272" r:id="rId19"/>
    <p:sldId id="294" r:id="rId20"/>
    <p:sldId id="299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A311"/>
    <a:srgbClr val="FF99F9"/>
    <a:srgbClr val="FF7BED"/>
    <a:srgbClr val="FF27CB"/>
    <a:srgbClr val="64FF1E"/>
    <a:srgbClr val="FFCC19"/>
    <a:srgbClr val="FF73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1086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5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4.xml"/><Relationship Id="rId15" Type="http://schemas.openxmlformats.org/officeDocument/2006/relationships/slide" Target="slides/slide9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c:Desktop:&#1052;3%20&#1087;&#1088;&#1086;&#1090;&#1080;&#1074;%20&#1040;&#1050;&#1069;%20&#1089;&#1090;&#1072;&#1090;&#1100;&#1103;:&#1056;&#1080;&#1089;&#1091;&#1085;&#1086;&#1082;%201%20&#1082;%20&#1052;3%20&#1087;&#1088;&#1086;&#1090;&#1080;&#1074;%20&#1040;&#1050;&#1069;%20&#1094;&#1080;&#1090;&#1086;&#1082;&#1080;&#1085;&#1099;.xlsx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Macintosh%20HD:Users:mac:Desktop:&#1052;3%20&#1087;&#1088;&#1086;&#1090;&#1080;&#1074;%20&#1040;&#1050;&#1069;%20&#1089;&#1090;&#1072;&#1090;&#1100;&#1103;:&#1052;0-&#1052;1-&#1052;3%20&#1074;%20&#1082;&#1086;&#1082;&#1091;&#1083;&#1100;&#1090;&#1091;&#1088;&#1077;%20&#1089;%20&#1040;&#1050;&#1069;%2029-09-15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mac:Desktop:&#1052;3%20&#1087;&#1088;&#1086;&#1090;&#1080;&#1074;%20&#1040;&#1050;&#1069;%20&#1089;&#1090;&#1072;&#1090;&#1100;&#1103;:&#1052;0-&#1052;1-&#1052;3%20&#1074;%20&#1082;&#1086;&#1082;&#1091;&#1083;&#1100;&#1090;&#1091;&#1088;&#1077;%20&#1089;%20&#1040;&#1050;&#1069;%2029-09-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0751328866384501"/>
          <c:y val="2.5789211402488799E-2"/>
          <c:w val="0.86637456717253503"/>
          <c:h val="0.844888813456497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Sheet1!$C$34</c:f>
              <c:strCache>
                <c:ptCount val="1"/>
                <c:pt idx="0">
                  <c:v>М1</c:v>
                </c:pt>
              </c:strCache>
            </c:strRef>
          </c:tx>
          <c:spPr>
            <a:pattFill prst="pct20">
              <a:fgClr>
                <a:prstClr val="black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  <a:effectLst>
              <a:outerShdw blurRad="40005" dist="22987" dir="5400000" algn="tl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Sheet1!$B$35:$B$42</c:f>
              <c:strCache>
                <c:ptCount val="8"/>
                <c:pt idx="0">
                  <c:v>IL-1b </c:v>
                </c:pt>
                <c:pt idx="1">
                  <c:v>IL-21</c:v>
                </c:pt>
                <c:pt idx="2">
                  <c:v>IL-23</c:v>
                </c:pt>
                <c:pt idx="3">
                  <c:v>IL-6</c:v>
                </c:pt>
                <c:pt idx="5">
                  <c:v>IL-4</c:v>
                </c:pt>
                <c:pt idx="6">
                  <c:v>IL-5</c:v>
                </c:pt>
                <c:pt idx="7">
                  <c:v>IL-10</c:v>
                </c:pt>
              </c:strCache>
            </c:strRef>
          </c:cat>
          <c:val>
            <c:numRef>
              <c:f>Sheet1!$C$35:$C$42</c:f>
              <c:numCache>
                <c:formatCode>General</c:formatCode>
                <c:ptCount val="8"/>
                <c:pt idx="0">
                  <c:v>102.4</c:v>
                </c:pt>
                <c:pt idx="1">
                  <c:v>69.3</c:v>
                </c:pt>
                <c:pt idx="2">
                  <c:v>85.5</c:v>
                </c:pt>
                <c:pt idx="3">
                  <c:v>17.899999999999999</c:v>
                </c:pt>
                <c:pt idx="5">
                  <c:v>50</c:v>
                </c:pt>
                <c:pt idx="6">
                  <c:v>153.30000000000001</c:v>
                </c:pt>
                <c:pt idx="7">
                  <c:v>135.1</c:v>
                </c:pt>
              </c:numCache>
            </c:numRef>
          </c:val>
        </c:ser>
        <c:ser>
          <c:idx val="1"/>
          <c:order val="1"/>
          <c:tx>
            <c:strRef>
              <c:f>Sheet1!$D$34</c:f>
              <c:strCache>
                <c:ptCount val="1"/>
                <c:pt idx="0">
                  <c:v>М1+STAT3/6 inhibitors</c:v>
                </c:pt>
              </c:strCache>
            </c:strRef>
          </c:tx>
          <c:spPr>
            <a:pattFill prst="pct75">
              <a:fgClr>
                <a:prstClr val="black"/>
              </a:fgClr>
              <a:bgClr>
                <a:prstClr val="white"/>
              </a:bgClr>
            </a:pattFill>
          </c:spPr>
          <c:invertIfNegative val="0"/>
          <c:cat>
            <c:strRef>
              <c:f>Sheet1!$B$35:$B$42</c:f>
              <c:strCache>
                <c:ptCount val="8"/>
                <c:pt idx="0">
                  <c:v>IL-1b </c:v>
                </c:pt>
                <c:pt idx="1">
                  <c:v>IL-21</c:v>
                </c:pt>
                <c:pt idx="2">
                  <c:v>IL-23</c:v>
                </c:pt>
                <c:pt idx="3">
                  <c:v>IL-6</c:v>
                </c:pt>
                <c:pt idx="5">
                  <c:v>IL-4</c:v>
                </c:pt>
                <c:pt idx="6">
                  <c:v>IL-5</c:v>
                </c:pt>
                <c:pt idx="7">
                  <c:v>IL-10</c:v>
                </c:pt>
              </c:strCache>
            </c:strRef>
          </c:cat>
          <c:val>
            <c:numRef>
              <c:f>Sheet1!$D$35:$D$42</c:f>
              <c:numCache>
                <c:formatCode>General</c:formatCode>
                <c:ptCount val="8"/>
                <c:pt idx="0">
                  <c:v>138.5</c:v>
                </c:pt>
                <c:pt idx="1">
                  <c:v>150</c:v>
                </c:pt>
                <c:pt idx="2">
                  <c:v>120.4</c:v>
                </c:pt>
                <c:pt idx="3">
                  <c:v>344.7</c:v>
                </c:pt>
                <c:pt idx="5">
                  <c:v>0</c:v>
                </c:pt>
                <c:pt idx="6">
                  <c:v>70</c:v>
                </c:pt>
                <c:pt idx="7">
                  <c:v>126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1350016"/>
        <c:axId val="86400320"/>
      </c:barChart>
      <c:catAx>
        <c:axId val="913500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 algn="l">
                  <a:defRPr sz="1600" b="0" i="0"/>
                </a:pPr>
                <a:r>
                  <a:rPr lang="en-US" sz="1600" b="0" i="0" dirty="0" smtClean="0"/>
                  <a:t>Pro</a:t>
                </a:r>
                <a:r>
                  <a:rPr lang="en-US" sz="1600" b="0" i="0" dirty="0"/>
                  <a:t>-</a:t>
                </a:r>
                <a:r>
                  <a:rPr lang="en-US" sz="1600" b="0" i="0" dirty="0" smtClean="0"/>
                  <a:t>inflammatory</a:t>
                </a:r>
                <a:r>
                  <a:rPr lang="en-US" sz="1600" b="0" i="0" baseline="0" dirty="0" smtClean="0"/>
                  <a:t> cytokines</a:t>
                </a:r>
                <a:r>
                  <a:rPr lang="ru-RU" sz="1600" b="0" i="0" dirty="0" smtClean="0"/>
                  <a:t> </a:t>
                </a:r>
                <a:r>
                  <a:rPr lang="en-US" sz="1600" b="0" i="0" dirty="0" smtClean="0"/>
                  <a:t>           </a:t>
                </a:r>
                <a:r>
                  <a:rPr lang="ru-RU" sz="1600" b="0" i="0" dirty="0" smtClean="0"/>
                  <a:t>          </a:t>
                </a:r>
                <a:r>
                  <a:rPr lang="en-US" sz="1600" b="0" i="0" dirty="0" smtClean="0"/>
                  <a:t>     </a:t>
                </a:r>
                <a:r>
                  <a:rPr lang="ru-RU" sz="1600" b="0" i="0" dirty="0" smtClean="0"/>
                  <a:t>     </a:t>
                </a:r>
                <a:r>
                  <a:rPr lang="en-US" sz="1600" b="0" i="0" dirty="0" smtClean="0"/>
                  <a:t>  Anti</a:t>
                </a:r>
                <a:r>
                  <a:rPr lang="en-US" sz="1600" b="0" i="0" dirty="0"/>
                  <a:t>-</a:t>
                </a:r>
                <a:r>
                  <a:rPr lang="en-US" sz="1600" b="0" i="0" dirty="0" smtClean="0"/>
                  <a:t>inflammatory</a:t>
                </a:r>
                <a:r>
                  <a:rPr lang="en-US" sz="1600" b="0" i="0" baseline="0" dirty="0" smtClean="0"/>
                  <a:t> cytokines</a:t>
                </a:r>
                <a:endParaRPr lang="ru-RU" sz="1600" b="0" i="0" dirty="0"/>
              </a:p>
            </c:rich>
          </c:tx>
          <c:layout>
            <c:manualLayout>
              <c:xMode val="edge"/>
              <c:yMode val="edge"/>
              <c:x val="0.172848810733749"/>
              <c:y val="0.93441853662764196"/>
            </c:manualLayout>
          </c:layout>
          <c:overlay val="0"/>
        </c:title>
        <c:majorTickMark val="out"/>
        <c:minorTickMark val="none"/>
        <c:tickLblPos val="low"/>
        <c:spPr>
          <a:effectLst/>
        </c:spPr>
        <c:txPr>
          <a:bodyPr rot="0" vert="horz" lIns="0">
            <a:noAutofit/>
          </a:bodyPr>
          <a:lstStyle/>
          <a:p>
            <a:pPr>
              <a:defRPr sz="1400"/>
            </a:pPr>
            <a:endParaRPr lang="en-US"/>
          </a:p>
        </c:txPr>
        <c:crossAx val="86400320"/>
        <c:crossesAt val="100"/>
        <c:auto val="1"/>
        <c:lblAlgn val="ctr"/>
        <c:lblOffset val="100"/>
        <c:noMultiLvlLbl val="0"/>
      </c:catAx>
      <c:valAx>
        <c:axId val="86400320"/>
        <c:scaling>
          <c:orientation val="minMax"/>
          <c:max val="35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600" b="0" smtClean="0"/>
                  <a:t>Cytokines production </a:t>
                </a:r>
                <a:r>
                  <a:rPr lang="en-US" sz="1600" b="0" baseline="0" smtClean="0"/>
                  <a:t>in tumor environmental</a:t>
                </a:r>
                <a:r>
                  <a:rPr lang="ru-RU" sz="1600" b="0" smtClean="0"/>
                  <a:t> %</a:t>
                </a:r>
                <a:endParaRPr lang="en-US" sz="1600" b="0" dirty="0"/>
              </a:p>
            </c:rich>
          </c:tx>
          <c:layout>
            <c:manualLayout>
              <c:xMode val="edge"/>
              <c:yMode val="edge"/>
              <c:x val="6.5501259996678498E-3"/>
              <c:y val="6.4053415763283494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1350016"/>
        <c:crosses val="autoZero"/>
        <c:crossBetween val="between"/>
        <c:majorUnit val="100"/>
      </c:valAx>
      <c:spPr>
        <a:solidFill>
          <a:schemeClr val="accent3">
            <a:lumMod val="20000"/>
            <a:lumOff val="80000"/>
          </a:schemeClr>
        </a:solidFill>
      </c:spPr>
    </c:plotArea>
    <c:legend>
      <c:legendPos val="r"/>
      <c:legendEntry>
        <c:idx val="0"/>
        <c:txPr>
          <a:bodyPr/>
          <a:lstStyle/>
          <a:p>
            <a:pPr>
              <a:defRPr sz="2000"/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2000"/>
            </a:pPr>
            <a:endParaRPr lang="en-US"/>
          </a:p>
        </c:txPr>
      </c:legendEntry>
      <c:layout>
        <c:manualLayout>
          <c:xMode val="edge"/>
          <c:yMode val="edge"/>
          <c:x val="0.72150009967413498"/>
          <c:y val="0.10600819003185"/>
          <c:w val="0.21911011788818799"/>
          <c:h val="0.25752341814662599"/>
        </c:manualLayout>
      </c:layout>
      <c:overlay val="0"/>
      <c:txPr>
        <a:bodyPr/>
        <a:lstStyle/>
        <a:p>
          <a:pPr>
            <a:defRPr sz="2000"/>
          </a:pPr>
          <a:endParaRPr lang="en-US"/>
        </a:p>
      </c:txPr>
    </c:legend>
    <c:plotVisOnly val="1"/>
    <c:dispBlanksAs val="gap"/>
    <c:showDLblsOverMax val="0"/>
  </c:chart>
  <c:spPr>
    <a:solidFill>
      <a:schemeClr val="accent3">
        <a:lumMod val="40000"/>
        <a:lumOff val="60000"/>
      </a:schemeClr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9.9864264417555096E-2"/>
          <c:y val="2.6790082090802501E-2"/>
          <c:w val="0.89228341875185702"/>
          <c:h val="0.798708394501534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Sheet1!$C$111</c:f>
              <c:strCache>
                <c:ptCount val="1"/>
                <c:pt idx="0">
                  <c:v>M0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trellis">
                <a:fgClr>
                  <a:prstClr val="black"/>
                </a:fgClr>
                <a:bgClr>
                  <a:prstClr val="white"/>
                </a:bgClr>
              </a:pattFill>
            </c:spPr>
          </c:dPt>
          <c:dPt>
            <c:idx val="1"/>
            <c:invertIfNegative val="0"/>
            <c:bubble3D val="0"/>
            <c:spPr>
              <a:pattFill prst="openDmnd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openDmnd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pattFill prst="openDmnd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openDmnd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pattFill prst="openDmnd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pct5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7"/>
            <c:invertIfNegative val="0"/>
            <c:bubble3D val="0"/>
            <c:spPr>
              <a:pattFill prst="pct5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pct5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errBars>
            <c:errBarType val="plus"/>
            <c:errValType val="cust"/>
            <c:noEndCap val="0"/>
            <c:plus>
              <c:numRef>
                <c:f>Sheet1!$A$124:$A$132</c:f>
                <c:numCache>
                  <c:formatCode>General</c:formatCode>
                  <c:ptCount val="9"/>
                  <c:pt idx="0">
                    <c:v>9</c:v>
                  </c:pt>
                  <c:pt idx="1">
                    <c:v>10</c:v>
                  </c:pt>
                  <c:pt idx="2">
                    <c:v>9</c:v>
                  </c:pt>
                  <c:pt idx="3">
                    <c:v>11</c:v>
                  </c:pt>
                  <c:pt idx="4">
                    <c:v>12</c:v>
                  </c:pt>
                  <c:pt idx="5">
                    <c:v>11</c:v>
                  </c:pt>
                  <c:pt idx="6">
                    <c:v>10</c:v>
                  </c:pt>
                  <c:pt idx="7">
                    <c:v>7</c:v>
                  </c:pt>
                  <c:pt idx="8">
                    <c:v>4</c:v>
                  </c:pt>
                </c:numCache>
              </c:numRef>
            </c:plus>
            <c:minus>
              <c:numRef>
                <c:f>Sheet1!$E$7</c:f>
                <c:numCache>
                  <c:formatCode>General</c:formatCode>
                  <c:ptCount val="1"/>
                </c:numCache>
              </c:numRef>
            </c:minus>
          </c:errBars>
          <c:cat>
            <c:multiLvlStrRef>
              <c:f>Sheet1!$A$112:$B$120</c:f>
              <c:multiLvlStrCache>
                <c:ptCount val="9"/>
                <c:lvl>
                  <c:pt idx="0">
                    <c:v>w/o macs</c:v>
                  </c:pt>
                  <c:pt idx="1">
                    <c:v>5:1</c:v>
                  </c:pt>
                  <c:pt idx="2">
                    <c:v>10:1</c:v>
                  </c:pt>
                  <c:pt idx="3">
                    <c:v>20:1</c:v>
                  </c:pt>
                  <c:pt idx="4">
                    <c:v>40:1</c:v>
                  </c:pt>
                  <c:pt idx="5">
                    <c:v>80:1</c:v>
                  </c:pt>
                  <c:pt idx="6">
                    <c:v>10 μg/ml</c:v>
                  </c:pt>
                  <c:pt idx="7">
                    <c:v>20 μg/ml</c:v>
                  </c:pt>
                  <c:pt idx="8">
                    <c:v>40 μg/ml</c:v>
                  </c:pt>
                </c:lvl>
                <c:lvl>
                  <c:pt idx="1">
                    <c:v>macrophages : EAC cells</c:v>
                  </c:pt>
                  <c:pt idx="6">
                    <c:v>cisplatin</c:v>
                  </c:pt>
                </c:lvl>
              </c:multiLvlStrCache>
            </c:multiLvlStrRef>
          </c:cat>
          <c:val>
            <c:numRef>
              <c:f>Sheet1!$C$112:$C$120</c:f>
              <c:numCache>
                <c:formatCode>General</c:formatCode>
                <c:ptCount val="9"/>
                <c:pt idx="1">
                  <c:v>150</c:v>
                </c:pt>
                <c:pt idx="2">
                  <c:v>160</c:v>
                </c:pt>
                <c:pt idx="3">
                  <c:v>190</c:v>
                </c:pt>
                <c:pt idx="4">
                  <c:v>200</c:v>
                </c:pt>
                <c:pt idx="5">
                  <c:v>210</c:v>
                </c:pt>
              </c:numCache>
            </c:numRef>
          </c:val>
        </c:ser>
        <c:ser>
          <c:idx val="1"/>
          <c:order val="1"/>
          <c:tx>
            <c:strRef>
              <c:f>Sheet1!$D$111</c:f>
              <c:strCache>
                <c:ptCount val="1"/>
                <c:pt idx="0">
                  <c:v>M1</c:v>
                </c:pt>
              </c:strCache>
            </c:strRef>
          </c:tx>
          <c:spPr>
            <a:pattFill prst="dkHorz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trellis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pct5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7"/>
            <c:invertIfNegative val="0"/>
            <c:bubble3D val="0"/>
            <c:spPr>
              <a:pattFill prst="pct5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pct5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errBars>
            <c:errBarType val="plus"/>
            <c:errValType val="cust"/>
            <c:noEndCap val="0"/>
            <c:plus>
              <c:numRef>
                <c:f>Sheet1!$E$136:$E$144</c:f>
                <c:numCache>
                  <c:formatCode>General</c:formatCode>
                  <c:ptCount val="9"/>
                  <c:pt idx="0">
                    <c:v>7</c:v>
                  </c:pt>
                  <c:pt idx="1">
                    <c:v>7</c:v>
                  </c:pt>
                  <c:pt idx="2">
                    <c:v>8</c:v>
                  </c:pt>
                  <c:pt idx="3">
                    <c:v>5</c:v>
                  </c:pt>
                  <c:pt idx="4">
                    <c:v>5</c:v>
                  </c:pt>
                  <c:pt idx="5">
                    <c:v>5</c:v>
                  </c:pt>
                  <c:pt idx="6">
                    <c:v>10</c:v>
                  </c:pt>
                  <c:pt idx="7">
                    <c:v>7</c:v>
                  </c:pt>
                  <c:pt idx="8">
                    <c:v>4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multiLvlStrRef>
              <c:f>Sheet1!$A$112:$B$120</c:f>
              <c:multiLvlStrCache>
                <c:ptCount val="9"/>
                <c:lvl>
                  <c:pt idx="0">
                    <c:v>w/o macs</c:v>
                  </c:pt>
                  <c:pt idx="1">
                    <c:v>5:1</c:v>
                  </c:pt>
                  <c:pt idx="2">
                    <c:v>10:1</c:v>
                  </c:pt>
                  <c:pt idx="3">
                    <c:v>20:1</c:v>
                  </c:pt>
                  <c:pt idx="4">
                    <c:v>40:1</c:v>
                  </c:pt>
                  <c:pt idx="5">
                    <c:v>80:1</c:v>
                  </c:pt>
                  <c:pt idx="6">
                    <c:v>10 μg/ml</c:v>
                  </c:pt>
                  <c:pt idx="7">
                    <c:v>20 μg/ml</c:v>
                  </c:pt>
                  <c:pt idx="8">
                    <c:v>40 μg/ml</c:v>
                  </c:pt>
                </c:lvl>
                <c:lvl>
                  <c:pt idx="1">
                    <c:v>macrophages : EAC cells</c:v>
                  </c:pt>
                  <c:pt idx="6">
                    <c:v>cisplatin</c:v>
                  </c:pt>
                </c:lvl>
              </c:multiLvlStrCache>
            </c:multiLvlStrRef>
          </c:cat>
          <c:val>
            <c:numRef>
              <c:f>Sheet1!$D$112:$D$120</c:f>
              <c:numCache>
                <c:formatCode>General</c:formatCode>
                <c:ptCount val="9"/>
                <c:pt idx="0">
                  <c:v>174</c:v>
                </c:pt>
                <c:pt idx="1">
                  <c:v>124</c:v>
                </c:pt>
                <c:pt idx="2">
                  <c:v>98</c:v>
                </c:pt>
                <c:pt idx="3">
                  <c:v>61</c:v>
                </c:pt>
                <c:pt idx="4">
                  <c:v>58</c:v>
                </c:pt>
                <c:pt idx="5">
                  <c:v>54</c:v>
                </c:pt>
                <c:pt idx="6">
                  <c:v>97</c:v>
                </c:pt>
                <c:pt idx="7">
                  <c:v>65</c:v>
                </c:pt>
                <c:pt idx="8">
                  <c:v>35</c:v>
                </c:pt>
              </c:numCache>
            </c:numRef>
          </c:val>
        </c:ser>
        <c:ser>
          <c:idx val="2"/>
          <c:order val="2"/>
          <c:tx>
            <c:strRef>
              <c:f>Sheet1!$E$111</c:f>
              <c:strCache>
                <c:ptCount val="1"/>
                <c:pt idx="0">
                  <c:v>M3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Sheet1!$C$142:$C$147</c:f>
                <c:numCache>
                  <c:formatCode>General</c:formatCode>
                  <c:ptCount val="6"/>
                  <c:pt idx="0">
                    <c:v>8</c:v>
                  </c:pt>
                  <c:pt idx="1">
                    <c:v>8</c:v>
                  </c:pt>
                  <c:pt idx="2">
                    <c:v>8</c:v>
                  </c:pt>
                  <c:pt idx="3">
                    <c:v>5</c:v>
                  </c:pt>
                  <c:pt idx="4">
                    <c:v>3</c:v>
                  </c:pt>
                  <c:pt idx="5">
                    <c:v>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multiLvlStrRef>
              <c:f>Sheet1!$A$112:$B$120</c:f>
              <c:multiLvlStrCache>
                <c:ptCount val="9"/>
                <c:lvl>
                  <c:pt idx="0">
                    <c:v>w/o macs</c:v>
                  </c:pt>
                  <c:pt idx="1">
                    <c:v>5:1</c:v>
                  </c:pt>
                  <c:pt idx="2">
                    <c:v>10:1</c:v>
                  </c:pt>
                  <c:pt idx="3">
                    <c:v>20:1</c:v>
                  </c:pt>
                  <c:pt idx="4">
                    <c:v>40:1</c:v>
                  </c:pt>
                  <c:pt idx="5">
                    <c:v>80:1</c:v>
                  </c:pt>
                  <c:pt idx="6">
                    <c:v>10 μg/ml</c:v>
                  </c:pt>
                  <c:pt idx="7">
                    <c:v>20 μg/ml</c:v>
                  </c:pt>
                  <c:pt idx="8">
                    <c:v>40 μg/ml</c:v>
                  </c:pt>
                </c:lvl>
                <c:lvl>
                  <c:pt idx="1">
                    <c:v>macrophages : EAC cells</c:v>
                  </c:pt>
                  <c:pt idx="6">
                    <c:v>cisplatin</c:v>
                  </c:pt>
                </c:lvl>
              </c:multiLvlStrCache>
            </c:multiLvlStrRef>
          </c:cat>
          <c:val>
            <c:numRef>
              <c:f>Sheet1!$E$112:$E$120</c:f>
              <c:numCache>
                <c:formatCode>General</c:formatCode>
                <c:ptCount val="9"/>
                <c:pt idx="1">
                  <c:v>78</c:v>
                </c:pt>
                <c:pt idx="2">
                  <c:v>68</c:v>
                </c:pt>
                <c:pt idx="3">
                  <c:v>37</c:v>
                </c:pt>
                <c:pt idx="4">
                  <c:v>33</c:v>
                </c:pt>
                <c:pt idx="5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857152"/>
        <c:axId val="86398016"/>
      </c:barChart>
      <c:catAx>
        <c:axId val="958571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86398016"/>
        <c:crosses val="autoZero"/>
        <c:auto val="1"/>
        <c:lblAlgn val="ctr"/>
        <c:lblOffset val="100"/>
        <c:noMultiLvlLbl val="0"/>
      </c:catAx>
      <c:valAx>
        <c:axId val="86398016"/>
        <c:scaling>
          <c:orientation val="minMax"/>
          <c:max val="225"/>
          <c:min val="25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 b="0" i="0"/>
                </a:pPr>
                <a:r>
                  <a:rPr lang="en-GB" sz="1600" b="0" i="0" u="none" strike="noStrike" baseline="0" dirty="0" smtClean="0">
                    <a:effectLst/>
                  </a:rPr>
                  <a:t>the amount </a:t>
                </a:r>
                <a:r>
                  <a:rPr lang="en-US" sz="1600" b="0" i="0" dirty="0" smtClean="0"/>
                  <a:t>of tumor cells</a:t>
                </a:r>
                <a:r>
                  <a:rPr lang="ru-RU" sz="1600" b="0" i="0" dirty="0"/>
                  <a:t>,</a:t>
                </a:r>
                <a:r>
                  <a:rPr lang="ru-RU" sz="1600" b="0" i="0" baseline="0" dirty="0"/>
                  <a:t> </a:t>
                </a:r>
                <a:r>
                  <a:rPr lang="en-US" sz="1600" b="0" i="0" baseline="0" dirty="0"/>
                  <a:t>thousand</a:t>
                </a:r>
                <a:endParaRPr lang="en-US" sz="1600" b="0" i="0" dirty="0"/>
              </a:p>
            </c:rich>
          </c:tx>
          <c:layout>
            <c:manualLayout>
              <c:xMode val="edge"/>
              <c:yMode val="edge"/>
              <c:x val="1.2500000000000001E-2"/>
              <c:y val="0.224120364490729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5857152"/>
        <c:crosses val="autoZero"/>
        <c:crossBetween val="between"/>
        <c:majorUnit val="25"/>
      </c:valAx>
      <c:spPr>
        <a:solidFill>
          <a:schemeClr val="accent3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solidFill>
      <a:schemeClr val="accent3">
        <a:lumMod val="40000"/>
        <a:lumOff val="60000"/>
      </a:schemeClr>
    </a:solidFill>
    <a:ln>
      <a:noFill/>
    </a:ln>
  </c:sp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N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8.4581061982636804E-2"/>
          <c:y val="2.6790082090802501E-2"/>
          <c:w val="0.90900050519127595"/>
          <c:h val="0.798708394501534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Sheet1!$C$151</c:f>
              <c:strCache>
                <c:ptCount val="1"/>
                <c:pt idx="0">
                  <c:v>M0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pattFill prst="trellis">
                <a:fgClr>
                  <a:prstClr val="black"/>
                </a:fgClr>
                <a:bgClr>
                  <a:prstClr val="white"/>
                </a:bgClr>
              </a:pattFill>
            </c:spPr>
          </c:dPt>
          <c:dPt>
            <c:idx val="1"/>
            <c:invertIfNegative val="0"/>
            <c:bubble3D val="0"/>
            <c:spPr>
              <a:pattFill prst="openDmnd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2"/>
            <c:invertIfNegative val="0"/>
            <c:bubble3D val="0"/>
            <c:spPr>
              <a:pattFill prst="openDmnd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3"/>
            <c:invertIfNegative val="0"/>
            <c:bubble3D val="0"/>
            <c:spPr>
              <a:pattFill prst="openDmnd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pattFill prst="openDmnd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pattFill prst="openDmnd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pct5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7"/>
            <c:invertIfNegative val="0"/>
            <c:bubble3D val="0"/>
            <c:spPr>
              <a:pattFill prst="pct5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pct5">
                <a:fgClr>
                  <a:prstClr val="black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errBars>
            <c:errBarType val="plus"/>
            <c:errValType val="cust"/>
            <c:noEndCap val="0"/>
            <c:plus>
              <c:numRef>
                <c:f>Sheet1!$B$163:$B$171</c:f>
                <c:numCache>
                  <c:formatCode>General</c:formatCode>
                  <c:ptCount val="9"/>
                  <c:pt idx="0">
                    <c:v>1</c:v>
                  </c:pt>
                  <c:pt idx="1">
                    <c:v>1</c:v>
                  </c:pt>
                  <c:pt idx="2">
                    <c:v>1</c:v>
                  </c:pt>
                  <c:pt idx="3">
                    <c:v>1</c:v>
                  </c:pt>
                  <c:pt idx="4">
                    <c:v>1</c:v>
                  </c:pt>
                  <c:pt idx="5">
                    <c:v>1</c:v>
                  </c:pt>
                  <c:pt idx="6">
                    <c:v>1</c:v>
                  </c:pt>
                  <c:pt idx="7">
                    <c:v>2</c:v>
                  </c:pt>
                  <c:pt idx="8">
                    <c:v>3</c:v>
                  </c:pt>
                </c:numCache>
              </c:numRef>
            </c:plus>
            <c:minus>
              <c:numRef>
                <c:f>Sheet1!$E$7</c:f>
                <c:numCache>
                  <c:formatCode>General</c:formatCode>
                  <c:ptCount val="1"/>
                </c:numCache>
              </c:numRef>
            </c:minus>
          </c:errBars>
          <c:cat>
            <c:multiLvlStrRef>
              <c:f>Sheet1!$A$152:$B$160</c:f>
              <c:multiLvlStrCache>
                <c:ptCount val="9"/>
                <c:lvl>
                  <c:pt idx="0">
                    <c:v>w/o macs</c:v>
                  </c:pt>
                  <c:pt idx="1">
                    <c:v>5:1</c:v>
                  </c:pt>
                  <c:pt idx="2">
                    <c:v>10:1</c:v>
                  </c:pt>
                  <c:pt idx="3">
                    <c:v>20:1</c:v>
                  </c:pt>
                  <c:pt idx="4">
                    <c:v>40:1</c:v>
                  </c:pt>
                  <c:pt idx="5">
                    <c:v>80:1</c:v>
                  </c:pt>
                  <c:pt idx="6">
                    <c:v>10 μg/ml</c:v>
                  </c:pt>
                  <c:pt idx="7">
                    <c:v>20 μg/ml</c:v>
                  </c:pt>
                  <c:pt idx="8">
                    <c:v>40 μg/ml</c:v>
                  </c:pt>
                </c:lvl>
                <c:lvl>
                  <c:pt idx="1">
                    <c:v>macrophages : EAC cells</c:v>
                  </c:pt>
                  <c:pt idx="6">
                    <c:v>cisplatin</c:v>
                  </c:pt>
                </c:lvl>
              </c:multiLvlStrCache>
            </c:multiLvlStrRef>
          </c:cat>
          <c:val>
            <c:numRef>
              <c:f>Sheet1!$C$152:$C$160</c:f>
              <c:numCache>
                <c:formatCode>General</c:formatCode>
                <c:ptCount val="9"/>
                <c:pt idx="1">
                  <c:v>5</c:v>
                </c:pt>
                <c:pt idx="2">
                  <c:v>6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</c:numCache>
            </c:numRef>
          </c:val>
        </c:ser>
        <c:ser>
          <c:idx val="1"/>
          <c:order val="1"/>
          <c:tx>
            <c:strRef>
              <c:f>Sheet1!$D$151</c:f>
              <c:strCache>
                <c:ptCount val="1"/>
                <c:pt idx="0">
                  <c:v>M1</c:v>
                </c:pt>
              </c:strCache>
            </c:strRef>
          </c:tx>
          <c:spPr>
            <a:pattFill prst="dkHorz">
              <a:fgClr>
                <a:schemeClr val="tx1"/>
              </a:fgClr>
              <a:bgClr>
                <a:prstClr val="white"/>
              </a:bgClr>
            </a:patt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pattFill prst="trellis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spPr>
              <a:pattFill prst="pct5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7"/>
            <c:invertIfNegative val="0"/>
            <c:bubble3D val="0"/>
            <c:spPr>
              <a:pattFill prst="pct5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dPt>
            <c:idx val="8"/>
            <c:invertIfNegative val="0"/>
            <c:bubble3D val="0"/>
            <c:spPr>
              <a:pattFill prst="pct5">
                <a:fgClr>
                  <a:schemeClr val="tx1"/>
                </a:fgClr>
                <a:bgClr>
                  <a:prstClr val="white"/>
                </a:bgClr>
              </a:pattFill>
              <a:ln>
                <a:solidFill>
                  <a:schemeClr val="tx1"/>
                </a:solidFill>
              </a:ln>
            </c:spPr>
          </c:dPt>
          <c:errBars>
            <c:errBarType val="plus"/>
            <c:errValType val="cust"/>
            <c:noEndCap val="0"/>
            <c:plus>
              <c:numRef>
                <c:f>Sheet1!$B$163:$B$171</c:f>
                <c:numCache>
                  <c:formatCode>General</c:formatCode>
                  <c:ptCount val="9"/>
                  <c:pt idx="0">
                    <c:v>1</c:v>
                  </c:pt>
                  <c:pt idx="1">
                    <c:v>1</c:v>
                  </c:pt>
                  <c:pt idx="2">
                    <c:v>1</c:v>
                  </c:pt>
                  <c:pt idx="3">
                    <c:v>1</c:v>
                  </c:pt>
                  <c:pt idx="4">
                    <c:v>1</c:v>
                  </c:pt>
                  <c:pt idx="5">
                    <c:v>1</c:v>
                  </c:pt>
                  <c:pt idx="6">
                    <c:v>1</c:v>
                  </c:pt>
                  <c:pt idx="7">
                    <c:v>2</c:v>
                  </c:pt>
                  <c:pt idx="8">
                    <c:v>3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multiLvlStrRef>
              <c:f>Sheet1!$A$152:$B$160</c:f>
              <c:multiLvlStrCache>
                <c:ptCount val="9"/>
                <c:lvl>
                  <c:pt idx="0">
                    <c:v>w/o macs</c:v>
                  </c:pt>
                  <c:pt idx="1">
                    <c:v>5:1</c:v>
                  </c:pt>
                  <c:pt idx="2">
                    <c:v>10:1</c:v>
                  </c:pt>
                  <c:pt idx="3">
                    <c:v>20:1</c:v>
                  </c:pt>
                  <c:pt idx="4">
                    <c:v>40:1</c:v>
                  </c:pt>
                  <c:pt idx="5">
                    <c:v>80:1</c:v>
                  </c:pt>
                  <c:pt idx="6">
                    <c:v>10 μg/ml</c:v>
                  </c:pt>
                  <c:pt idx="7">
                    <c:v>20 μg/ml</c:v>
                  </c:pt>
                  <c:pt idx="8">
                    <c:v>40 μg/ml</c:v>
                  </c:pt>
                </c:lvl>
                <c:lvl>
                  <c:pt idx="1">
                    <c:v>macrophages : EAC cells</c:v>
                  </c:pt>
                  <c:pt idx="6">
                    <c:v>cisplatin</c:v>
                  </c:pt>
                </c:lvl>
              </c:multiLvlStrCache>
            </c:multiLvlStrRef>
          </c:cat>
          <c:val>
            <c:numRef>
              <c:f>Sheet1!$D$152:$D$160</c:f>
              <c:numCache>
                <c:formatCode>General</c:formatCode>
                <c:ptCount val="9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6</c:v>
                </c:pt>
                <c:pt idx="4">
                  <c:v>7</c:v>
                </c:pt>
                <c:pt idx="5">
                  <c:v>7</c:v>
                </c:pt>
                <c:pt idx="6">
                  <c:v>8</c:v>
                </c:pt>
                <c:pt idx="7">
                  <c:v>15</c:v>
                </c:pt>
                <c:pt idx="8">
                  <c:v>25</c:v>
                </c:pt>
              </c:numCache>
            </c:numRef>
          </c:val>
        </c:ser>
        <c:ser>
          <c:idx val="2"/>
          <c:order val="2"/>
          <c:tx>
            <c:strRef>
              <c:f>Sheet1!$E$151</c:f>
              <c:strCache>
                <c:ptCount val="1"/>
                <c:pt idx="0">
                  <c:v>M3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errBars>
            <c:errBarType val="plus"/>
            <c:errValType val="cust"/>
            <c:noEndCap val="0"/>
            <c:plus>
              <c:numRef>
                <c:f>Sheet1!$B$163:$B$168</c:f>
                <c:numCache>
                  <c:formatCode>General</c:formatCode>
                  <c:ptCount val="6"/>
                  <c:pt idx="0">
                    <c:v>1</c:v>
                  </c:pt>
                  <c:pt idx="1">
                    <c:v>1</c:v>
                  </c:pt>
                  <c:pt idx="2">
                    <c:v>1</c:v>
                  </c:pt>
                  <c:pt idx="3">
                    <c:v>1</c:v>
                  </c:pt>
                  <c:pt idx="4">
                    <c:v>1</c:v>
                  </c:pt>
                  <c:pt idx="5">
                    <c:v>1</c:v>
                  </c:pt>
                </c:numCache>
              </c:numRef>
            </c:plus>
            <c:minus>
              <c:numLit>
                <c:formatCode>General</c:formatCode>
                <c:ptCount val="1"/>
                <c:pt idx="0">
                  <c:v>1</c:v>
                </c:pt>
              </c:numLit>
            </c:minus>
          </c:errBars>
          <c:cat>
            <c:multiLvlStrRef>
              <c:f>Sheet1!$A$152:$B$160</c:f>
              <c:multiLvlStrCache>
                <c:ptCount val="9"/>
                <c:lvl>
                  <c:pt idx="0">
                    <c:v>w/o macs</c:v>
                  </c:pt>
                  <c:pt idx="1">
                    <c:v>5:1</c:v>
                  </c:pt>
                  <c:pt idx="2">
                    <c:v>10:1</c:v>
                  </c:pt>
                  <c:pt idx="3">
                    <c:v>20:1</c:v>
                  </c:pt>
                  <c:pt idx="4">
                    <c:v>40:1</c:v>
                  </c:pt>
                  <c:pt idx="5">
                    <c:v>80:1</c:v>
                  </c:pt>
                  <c:pt idx="6">
                    <c:v>10 μg/ml</c:v>
                  </c:pt>
                  <c:pt idx="7">
                    <c:v>20 μg/ml</c:v>
                  </c:pt>
                  <c:pt idx="8">
                    <c:v>40 μg/ml</c:v>
                  </c:pt>
                </c:lvl>
                <c:lvl>
                  <c:pt idx="1">
                    <c:v>macrophages : EAC cells</c:v>
                  </c:pt>
                  <c:pt idx="6">
                    <c:v>cisplatin</c:v>
                  </c:pt>
                </c:lvl>
              </c:multiLvlStrCache>
            </c:multiLvlStrRef>
          </c:cat>
          <c:val>
            <c:numRef>
              <c:f>Sheet1!$E$152:$E$160</c:f>
              <c:numCache>
                <c:formatCode>General</c:formatCode>
                <c:ptCount val="9"/>
                <c:pt idx="1">
                  <c:v>7</c:v>
                </c:pt>
                <c:pt idx="2">
                  <c:v>7</c:v>
                </c:pt>
                <c:pt idx="3">
                  <c:v>7</c:v>
                </c:pt>
                <c:pt idx="4">
                  <c:v>8</c:v>
                </c:pt>
                <c:pt idx="5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6008704"/>
        <c:axId val="34405120"/>
      </c:barChart>
      <c:catAx>
        <c:axId val="9600870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0" vert="horz"/>
          <a:lstStyle/>
          <a:p>
            <a:pPr>
              <a:defRPr sz="1600"/>
            </a:pPr>
            <a:endParaRPr lang="en-US"/>
          </a:p>
        </c:txPr>
        <c:crossAx val="34405120"/>
        <c:crosses val="autoZero"/>
        <c:auto val="1"/>
        <c:lblAlgn val="ctr"/>
        <c:lblOffset val="100"/>
        <c:noMultiLvlLbl val="0"/>
      </c:catAx>
      <c:valAx>
        <c:axId val="34405120"/>
        <c:scaling>
          <c:orientation val="minMax"/>
          <c:max val="30"/>
          <c:min val="0"/>
        </c:scaling>
        <c:delete val="0"/>
        <c:axPos val="l"/>
        <c:title>
          <c:tx>
            <c:rich>
              <a:bodyPr rot="-5400000" vert="horz"/>
              <a:lstStyle/>
              <a:p>
                <a:pPr marL="0" marR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600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 dirty="0" smtClean="0">
                    <a:effectLst/>
                  </a:rPr>
                  <a:t>the proportion of dead tumor cells , </a:t>
                </a:r>
                <a:r>
                  <a:rPr lang="en-US" sz="1800" b="0" i="0" baseline="0" dirty="0">
                    <a:effectLst/>
                  </a:rPr>
                  <a:t>%</a:t>
                </a:r>
                <a:endParaRPr lang="en-US" sz="1600" dirty="0">
                  <a:effectLst/>
                </a:endParaRPr>
              </a:p>
            </c:rich>
          </c:tx>
          <c:layout>
            <c:manualLayout>
              <c:xMode val="edge"/>
              <c:yMode val="edge"/>
              <c:x val="1.38888888888889E-3"/>
              <c:y val="0.12137864302013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96008704"/>
        <c:crosses val="autoZero"/>
        <c:crossBetween val="between"/>
        <c:majorUnit val="5"/>
      </c:valAx>
      <c:spPr>
        <a:solidFill>
          <a:schemeClr val="accent3">
            <a:lumMod val="20000"/>
            <a:lumOff val="80000"/>
          </a:schemeClr>
        </a:solidFill>
      </c:spPr>
    </c:plotArea>
    <c:plotVisOnly val="1"/>
    <c:dispBlanksAs val="gap"/>
    <c:showDLblsOverMax val="0"/>
  </c:chart>
  <c:spPr>
    <a:solidFill>
      <a:schemeClr val="accent3">
        <a:lumMod val="40000"/>
        <a:lumOff val="60000"/>
      </a:schemeClr>
    </a:solidFill>
    <a:ln>
      <a:noFill/>
    </a:ln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0.13821</cdr:x>
      <cdr:y>0.22702</cdr:y>
    </cdr:from>
    <cdr:to>
      <cdr:x>0.2439</cdr:x>
      <cdr:y>0.43278</cdr:y>
    </cdr:to>
    <cdr:cxnSp macro="">
      <cdr:nvCxnSpPr>
        <cdr:cNvPr id="2" name="Straight Connector 1"/>
        <cdr:cNvCxnSpPr/>
      </cdr:nvCxnSpPr>
      <cdr:spPr>
        <a:xfrm xmlns:a="http://schemas.openxmlformats.org/drawingml/2006/main">
          <a:off x="1224136" y="1430040"/>
          <a:ext cx="936104" cy="129614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0.2439</cdr:x>
      <cdr:y>0.43278</cdr:y>
    </cdr:from>
    <cdr:to>
      <cdr:x>0.43902</cdr:x>
      <cdr:y>0.68427</cdr:y>
    </cdr:to>
    <cdr:cxnSp macro="">
      <cdr:nvCxnSpPr>
        <cdr:cNvPr id="5" name="Straight Connector 4"/>
        <cdr:cNvCxnSpPr/>
      </cdr:nvCxnSpPr>
      <cdr:spPr>
        <a:xfrm xmlns:a="http://schemas.openxmlformats.org/drawingml/2006/main">
          <a:off x="2160240" y="2726184"/>
          <a:ext cx="1728192" cy="1584176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0.43902</cdr:x>
      <cdr:y>0.68427</cdr:y>
    </cdr:from>
    <cdr:to>
      <cdr:x>0.64076</cdr:x>
      <cdr:y>0.70968</cdr:y>
    </cdr:to>
    <cdr:cxnSp macro="">
      <cdr:nvCxnSpPr>
        <cdr:cNvPr id="8" name="Straight Connector 7"/>
        <cdr:cNvCxnSpPr/>
      </cdr:nvCxnSpPr>
      <cdr:spPr>
        <a:xfrm xmlns:a="http://schemas.openxmlformats.org/drawingml/2006/main">
          <a:off x="3888432" y="4310360"/>
          <a:ext cx="1786797" cy="16004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0.13821</cdr:x>
      <cdr:y>0.22702</cdr:y>
    </cdr:from>
    <cdr:to>
      <cdr:x>0.26317</cdr:x>
      <cdr:y>0.6129</cdr:y>
    </cdr:to>
    <cdr:cxnSp macro="">
      <cdr:nvCxnSpPr>
        <cdr:cNvPr id="11" name="Straight Connector 10"/>
        <cdr:cNvCxnSpPr/>
      </cdr:nvCxnSpPr>
      <cdr:spPr>
        <a:xfrm xmlns:a="http://schemas.openxmlformats.org/drawingml/2006/main">
          <a:off x="1224136" y="1430040"/>
          <a:ext cx="1106760" cy="243076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64FF1E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0.26317</cdr:x>
      <cdr:y>0.61022</cdr:y>
    </cdr:from>
    <cdr:to>
      <cdr:x>0.46341</cdr:x>
      <cdr:y>0.77572</cdr:y>
    </cdr:to>
    <cdr:cxnSp macro="">
      <cdr:nvCxnSpPr>
        <cdr:cNvPr id="15" name="Straight Connector 14"/>
        <cdr:cNvCxnSpPr/>
      </cdr:nvCxnSpPr>
      <cdr:spPr>
        <a:xfrm xmlns:a="http://schemas.openxmlformats.org/drawingml/2006/main">
          <a:off x="2330896" y="3843867"/>
          <a:ext cx="1773560" cy="104255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64FF1E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0.46341</cdr:x>
      <cdr:y>0.77572</cdr:y>
    </cdr:from>
    <cdr:to>
      <cdr:x>0.66667</cdr:x>
      <cdr:y>0.81002</cdr:y>
    </cdr:to>
    <cdr:cxnSp macro="">
      <cdr:nvCxnSpPr>
        <cdr:cNvPr id="18" name="Straight Connector 17"/>
        <cdr:cNvCxnSpPr/>
      </cdr:nvCxnSpPr>
      <cdr:spPr>
        <a:xfrm xmlns:a="http://schemas.openxmlformats.org/drawingml/2006/main">
          <a:off x="4104456" y="4886424"/>
          <a:ext cx="1800200" cy="216024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rgbClr val="64FF1E"/>
          </a:solidFill>
        </a:ln>
      </cdr:spPr>
      <cdr:style>
        <a:lnRef xmlns:a="http://schemas.openxmlformats.org/drawingml/2006/main" idx="2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9348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472CD3-9BFC-614A-886B-26D096AB347D}" type="datetimeFigureOut">
              <a:rPr lang="ru-RU" smtClean="0"/>
              <a:t>28.10.2015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C49DD-CDAE-0047-88D4-FE04BAB8AD4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1897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8313" y="3671888"/>
            <a:ext cx="6048375" cy="1109662"/>
          </a:xfrm>
        </p:spPr>
        <p:txBody>
          <a:bodyPr/>
          <a:lstStyle>
            <a:lvl1pPr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8313" y="4532313"/>
            <a:ext cx="6048375" cy="696912"/>
          </a:xfrm>
        </p:spPr>
        <p:txBody>
          <a:bodyPr/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910388" y="1984375"/>
            <a:ext cx="1909762" cy="44672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76338" y="1984375"/>
            <a:ext cx="5581650" cy="44672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746783057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262212115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1054908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53463096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01988465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2063801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29588571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036885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91646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5040049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101371537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3150973412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4004884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865221592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65788976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51544300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82356834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757802"/>
            <a:ext cx="41148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981" y="1757802"/>
            <a:ext cx="411701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39458227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7563150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913443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236707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61001092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bg bwMode="black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SzPct val="70000"/>
              <a:buFont typeface="Wingdings" pitchFamily="2" charset="2"/>
              <a:buChar char="l"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38258855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5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0066FF"/>
                    </a:gs>
                    <a:gs pos="28000">
                      <a:srgbClr val="2E59B0"/>
                    </a:gs>
                    <a:gs pos="62000">
                      <a:srgbClr val="2B395F"/>
                    </a:gs>
                    <a:gs pos="88000">
                      <a:srgbClr val="0000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1849844553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treak_on_black_lg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2814" b="24204"/>
          <a:stretch/>
        </p:blipFill>
        <p:spPr>
          <a:xfrm>
            <a:off x="0" y="0"/>
            <a:ext cx="9144000" cy="3539266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8400" y="838200"/>
            <a:ext cx="2895600" cy="57912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886201"/>
            <a:ext cx="6477000" cy="1066800"/>
          </a:xfrm>
        </p:spPr>
        <p:txBody>
          <a:bodyPr/>
          <a:lstStyle>
            <a:lvl1pPr algn="l">
              <a:defRPr sz="4000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953000"/>
            <a:ext cx="6477000" cy="1295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effectLst>
                  <a:reflection blurRad="6350" stA="25000" endPos="45500" dir="5400000" sy="-100000" algn="bl" rotWithShape="0"/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17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8985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3819525"/>
            <a:ext cx="76200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319338"/>
            <a:ext cx="76200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2700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3657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2576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76338" y="2492375"/>
            <a:ext cx="3744912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73650" y="2492375"/>
            <a:ext cx="3746500" cy="3959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2" y="1535113"/>
            <a:ext cx="3659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2" y="2174875"/>
            <a:ext cx="3659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6175" y="1535113"/>
            <a:ext cx="36606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6175" y="2174875"/>
            <a:ext cx="36606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172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87920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3447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3050"/>
            <a:ext cx="28194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273050"/>
            <a:ext cx="44958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435100"/>
            <a:ext cx="281940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011369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46482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603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0" y="52149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37088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54660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600200" cy="5851525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274638"/>
            <a:ext cx="5791200" cy="5851525"/>
          </a:xfrm>
        </p:spPr>
        <p:txBody>
          <a:bodyPr vert="eaVert"/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3068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63CF74-C3F6-48C2-9F19-D6AFFD823DD8}" type="slidenum">
              <a:rPr lang="en-US" smtClean="0">
                <a:solidFill>
                  <a:prstClr val="white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CF74-C3F6-48C2-9F19-D6AFFD823DD8}" type="slidenum">
              <a:rPr lang="en-US" smtClean="0">
                <a:solidFill>
                  <a:prstClr val="white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  <a:latin typeface="Comic Sans MS" pitchFamily="66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B63CF74-C3F6-48C2-9F19-D6AFFD823DD8}" type="slidenum">
              <a:rPr lang="en-US" smtClean="0">
                <a:solidFill>
                  <a:prstClr val="white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  <a:latin typeface="Comic Sans MS" pitchFamily="66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CF74-C3F6-48C2-9F19-D6AFFD823DD8}" type="slidenum">
              <a:rPr lang="en-US" smtClean="0">
                <a:solidFill>
                  <a:prstClr val="white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  <a:latin typeface="Comic Sans MS" pitchFamily="66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CF74-C3F6-48C2-9F19-D6AFFD823DD8}" type="slidenum">
              <a:rPr lang="en-US" smtClean="0">
                <a:solidFill>
                  <a:prstClr val="white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  <a:latin typeface="Comic Sans MS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CF74-C3F6-48C2-9F19-D6AFFD823DD8}" type="slidenum">
              <a:rPr lang="en-US" smtClean="0">
                <a:solidFill>
                  <a:prstClr val="white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  <a:latin typeface="Comic Sans MS" pitchFamily="66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CF74-C3F6-48C2-9F19-D6AFFD823DD8}" type="slidenum">
              <a:rPr lang="en-US" smtClean="0">
                <a:solidFill>
                  <a:prstClr val="white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  <a:latin typeface="Comic Sans MS" pitchFamily="66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CF74-C3F6-48C2-9F19-D6AFFD823DD8}" type="slidenum">
              <a:rPr lang="en-US" smtClean="0">
                <a:solidFill>
                  <a:prstClr val="white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  <a:latin typeface="Comic Sans MS" pitchFamily="66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63CF74-C3F6-48C2-9F19-D6AFFD823DD8}" type="slidenum">
              <a:rPr lang="en-US" smtClean="0">
                <a:solidFill>
                  <a:prstClr val="white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CF74-C3F6-48C2-9F19-D6AFFD823DD8}" type="slidenum">
              <a:rPr lang="en-US" smtClean="0">
                <a:solidFill>
                  <a:prstClr val="white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prstClr val="white">
                  <a:alpha val="50000"/>
                </a:prstClr>
              </a:solidFill>
              <a:latin typeface="Comic Sans MS" pitchFamily="66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63CF74-C3F6-48C2-9F19-D6AFFD823DD8}" type="slidenum">
              <a:rPr lang="en-US" smtClean="0">
                <a:solidFill>
                  <a:prstClr val="white"/>
                </a:solidFill>
                <a:latin typeface="Comic Sans MS" pitchFamily="66" charset="0"/>
              </a:rPr>
              <a:pPr/>
              <a:t>‹#›</a:t>
            </a:fld>
            <a:endParaRPr lang="en-US">
              <a:solidFill>
                <a:prstClr val="whit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6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microsoft.com/office/2007/relationships/media" Target="../media/media1.wmv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8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video" Target="../media/media1.wmv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1984375"/>
            <a:ext cx="655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6338" y="2492375"/>
            <a:ext cx="7643812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4278105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177787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>
            <a:gsLst>
              <a:gs pos="0">
                <a:srgbClr val="2E59B0"/>
              </a:gs>
              <a:gs pos="49000">
                <a:srgbClr val="161D32"/>
              </a:gs>
              <a:gs pos="100000">
                <a:srgbClr val="000000"/>
              </a:gs>
            </a:gsLst>
            <a:lin ang="5400000" scaled="0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treak_on_black_lg1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/>
          <a:srcRect t="56068" b="24204"/>
          <a:stretch/>
        </p:blipFill>
        <p:spPr>
          <a:xfrm>
            <a:off x="0" y="5540190"/>
            <a:ext cx="9144000" cy="131781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507916"/>
            <a:ext cx="9144000" cy="1350084"/>
          </a:xfrm>
          <a:prstGeom prst="rect">
            <a:avLst/>
          </a:prstGeom>
          <a:gradFill>
            <a:gsLst>
              <a:gs pos="0">
                <a:schemeClr val="bg2"/>
              </a:gs>
              <a:gs pos="100000">
                <a:schemeClr val="bg2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71600"/>
            <a:ext cx="1285103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458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l"/>
            <a:r>
              <a:rPr lang="en-US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307757"/>
            <a:ext cx="7391400" cy="48644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9D60906-B03C-460B-B7F2-0F0BC62956A8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10/28/2015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721FC07-CCAE-448B-87E3-DDFC911F6A1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2453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lang="en-US" sz="4000" kern="1200" dirty="0" smtClean="0">
          <a:solidFill>
            <a:schemeClr val="tx1"/>
          </a:solidFill>
          <a:effectLst>
            <a:reflection blurRad="6350" stA="250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7D0EFEE-2756-4A20-BF2A-63F0A94F99AC}" type="datetime4">
              <a:rPr lang="en-US" smtClean="0"/>
              <a:pPr/>
              <a:t>October 28, 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F38DF745-7D3F-47F4-83A3-874385CFAA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48680"/>
            <a:ext cx="9144000" cy="665163"/>
          </a:xfrm>
          <a:noFill/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Tahoma" charset="0"/>
              </a:rPr>
              <a:t>MACROPHAGES WITH THE M3 SWITCH PHENOTYPE </a:t>
            </a:r>
            <a:b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Tahoma" charset="0"/>
              </a:rPr>
            </a:br>
            <a:r>
              <a:rPr lang="en-US" sz="2400" dirty="0" smtClean="0">
                <a:solidFill>
                  <a:schemeClr val="accent6">
                    <a:lumMod val="50000"/>
                  </a:schemeClr>
                </a:solidFill>
                <a:effectLst>
                  <a:glow rad="101600">
                    <a:schemeClr val="bg1">
                      <a:alpha val="75000"/>
                    </a:schemeClr>
                  </a:glow>
                </a:effectLst>
                <a:latin typeface="Tahoma" charset="0"/>
              </a:rPr>
              <a:t>AND HOW WE CAN USE THESE MACROPHAGES IN IMMUNOTHERAPY FOR CANCER </a:t>
            </a:r>
            <a:endParaRPr lang="en-US" sz="2400" dirty="0">
              <a:solidFill>
                <a:schemeClr val="accent6">
                  <a:lumMod val="50000"/>
                </a:schemeClr>
              </a:solidFill>
              <a:effectLst>
                <a:glow rad="101600">
                  <a:schemeClr val="bg1">
                    <a:alpha val="75000"/>
                  </a:schemeClr>
                </a:glow>
              </a:effectLst>
              <a:latin typeface="Tahoma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11760" y="3356992"/>
            <a:ext cx="7596336" cy="381000"/>
          </a:xfrm>
          <a:effectLst>
            <a:glow rad="1270000">
              <a:schemeClr val="bg1">
                <a:alpha val="75000"/>
              </a:schemeClr>
            </a:glow>
            <a:outerShdw blurRad="50800" dist="38100" dir="2700000" algn="tl" rotWithShape="0">
              <a:schemeClr val="bg1">
                <a:alpha val="43000"/>
              </a:schemeClr>
            </a:outerShdw>
          </a:effectLst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90000"/>
              </a:lnSpc>
            </a:pPr>
            <a:r>
              <a:rPr lang="en-US" sz="4000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</a:t>
            </a:r>
            <a:r>
              <a:rPr lang="en-US" sz="4000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4000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Malyshev Igor</a:t>
            </a:r>
          </a:p>
          <a:p>
            <a:pPr algn="ctr">
              <a:lnSpc>
                <a:spcPct val="90000"/>
              </a:lnSpc>
            </a:pPr>
            <a:endParaRPr lang="en-US" sz="3600" spc="50" dirty="0" smtClean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endParaRPr lang="en-US" sz="2000" spc="50" dirty="0" smtClean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lnSpc>
                <a:spcPct val="90000"/>
              </a:lnSpc>
            </a:pPr>
            <a:endParaRPr lang="en-US" sz="2000" spc="50" dirty="0" smtClean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z="1800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			</a:t>
            </a:r>
            <a:r>
              <a:rPr lang="en-US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Moscow </a:t>
            </a:r>
            <a:r>
              <a:rPr lang="en-US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State University of </a:t>
            </a:r>
            <a:endParaRPr lang="en-US" spc="50" dirty="0" smtClean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en-US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Medicine </a:t>
            </a:r>
            <a:r>
              <a:rPr lang="en-US" spc="50" dirty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and </a:t>
            </a:r>
            <a:r>
              <a:rPr lang="en-US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Dentistry </a:t>
            </a:r>
          </a:p>
          <a:p>
            <a:pPr algn="ctr"/>
            <a:r>
              <a:rPr lang="en-US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       Moscow, Russia</a:t>
            </a:r>
            <a:r>
              <a:rPr lang="ru-RU" spc="50" dirty="0" smtClean="0">
                <a:ln w="11430"/>
                <a:solidFill>
                  <a:schemeClr val="bg2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uk-UA" spc="50" dirty="0">
              <a:ln w="11430"/>
              <a:solidFill>
                <a:schemeClr val="bg2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/>
          <p:cNvPicPr>
            <a:picLocks noChangeAspect="1"/>
          </p:cNvPicPr>
          <p:nvPr/>
        </p:nvPicPr>
        <p:blipFill rotWithShape="1">
          <a:blip r:embed="rId2"/>
          <a:srcRect l="2452" t="-16" b="-440"/>
          <a:stretch/>
        </p:blipFill>
        <p:spPr>
          <a:xfrm>
            <a:off x="251520" y="2492896"/>
            <a:ext cx="2808312" cy="23487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9872" y="1916832"/>
            <a:ext cx="5472608" cy="3334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3200" dirty="0"/>
              <a:t>M3 macrophages </a:t>
            </a:r>
            <a:endParaRPr lang="en-GB" sz="3200" dirty="0" smtClean="0"/>
          </a:p>
          <a:p>
            <a:pPr algn="ctr">
              <a:lnSpc>
                <a:spcPct val="110000"/>
              </a:lnSpc>
            </a:pPr>
            <a:r>
              <a:rPr lang="en-GB" sz="3200" dirty="0" smtClean="0"/>
              <a:t>exerted </a:t>
            </a:r>
            <a:r>
              <a:rPr lang="en-GB" sz="3200" dirty="0"/>
              <a:t>a direct anti-</a:t>
            </a:r>
            <a:r>
              <a:rPr lang="en-GB" sz="3200" dirty="0" err="1"/>
              <a:t>tumor</a:t>
            </a:r>
            <a:r>
              <a:rPr lang="en-GB" sz="3200" dirty="0"/>
              <a:t> effect, which was not inferior to the effect of </a:t>
            </a:r>
            <a:r>
              <a:rPr lang="en-GB" sz="3200" dirty="0" err="1"/>
              <a:t>cisplatin</a:t>
            </a:r>
            <a:r>
              <a:rPr lang="en-GB" sz="3200" dirty="0"/>
              <a:t> and superior to antitumor effects of M1 macrophages</a:t>
            </a:r>
            <a:r>
              <a:rPr lang="ru-RU" sz="3200" dirty="0"/>
              <a:t> </a:t>
            </a:r>
          </a:p>
        </p:txBody>
      </p:sp>
      <p:sp>
        <p:nvSpPr>
          <p:cNvPr id="13" name="Овальная выноска 10"/>
          <p:cNvSpPr/>
          <p:nvPr/>
        </p:nvSpPr>
        <p:spPr>
          <a:xfrm rot="5400000">
            <a:off x="4175955" y="872717"/>
            <a:ext cx="4032447" cy="5688630"/>
          </a:xfrm>
          <a:prstGeom prst="wedgeEllipseCallout">
            <a:avLst>
              <a:gd name="adj1" fmla="val -2807"/>
              <a:gd name="adj2" fmla="val 56512"/>
            </a:avLst>
          </a:prstGeom>
          <a:noFill/>
          <a:ln>
            <a:solidFill>
              <a:schemeClr val="tx1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8024" y="25460"/>
            <a:ext cx="2897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CONCLUSION 2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61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-27384"/>
            <a:ext cx="8820472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400" dirty="0" smtClean="0"/>
              <a:t>THE QUESTION: WHETHER THE ANTI-TUMOR EFFECT OF M3 MACROPHAGES WAS DUE TO REDUCED RATE OF DIVISION OR DEATH OF THE TUMOR CELLS</a:t>
            </a:r>
            <a:r>
              <a:rPr lang="ru-RU" sz="2400" dirty="0" smtClean="0"/>
              <a:t> </a:t>
            </a:r>
            <a:endParaRPr lang="ru-RU" sz="2400" b="1" dirty="0">
              <a:solidFill>
                <a:srgbClr val="001A2C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1414046"/>
              </p:ext>
            </p:extLst>
          </p:nvPr>
        </p:nvGraphicFramePr>
        <p:xfrm>
          <a:off x="0" y="764704"/>
          <a:ext cx="9144000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54304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/>
          <p:cNvPicPr>
            <a:picLocks noChangeAspect="1"/>
          </p:cNvPicPr>
          <p:nvPr/>
        </p:nvPicPr>
        <p:blipFill rotWithShape="1">
          <a:blip r:embed="rId2"/>
          <a:srcRect l="2452" t="-16" b="-440"/>
          <a:stretch/>
        </p:blipFill>
        <p:spPr>
          <a:xfrm>
            <a:off x="251520" y="2492896"/>
            <a:ext cx="2808312" cy="23487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9872" y="2276872"/>
            <a:ext cx="5472608" cy="3130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GB" sz="3600" dirty="0"/>
              <a:t>T</a:t>
            </a:r>
            <a:r>
              <a:rPr lang="en-GB" sz="3600" dirty="0" smtClean="0"/>
              <a:t>he </a:t>
            </a:r>
            <a:r>
              <a:rPr lang="en-GB" sz="3600" dirty="0"/>
              <a:t>antitumor </a:t>
            </a:r>
            <a:r>
              <a:rPr lang="en-GB" sz="3600" dirty="0" smtClean="0"/>
              <a:t>effect </a:t>
            </a:r>
          </a:p>
          <a:p>
            <a:pPr algn="ctr">
              <a:lnSpc>
                <a:spcPct val="110000"/>
              </a:lnSpc>
            </a:pPr>
            <a:r>
              <a:rPr lang="en-GB" sz="3600" dirty="0" smtClean="0"/>
              <a:t>of </a:t>
            </a:r>
            <a:r>
              <a:rPr lang="en-GB" sz="3600" dirty="0"/>
              <a:t>M3 macrophages was due to an anti-proliferative rather than a cytotoxic effect</a:t>
            </a:r>
            <a:r>
              <a:rPr lang="ru-RU" sz="3600" dirty="0"/>
              <a:t> </a:t>
            </a:r>
          </a:p>
        </p:txBody>
      </p:sp>
      <p:sp>
        <p:nvSpPr>
          <p:cNvPr id="13" name="Овальная выноска 10"/>
          <p:cNvSpPr/>
          <p:nvPr/>
        </p:nvSpPr>
        <p:spPr>
          <a:xfrm rot="5400000">
            <a:off x="4175955" y="872717"/>
            <a:ext cx="4032447" cy="5688630"/>
          </a:xfrm>
          <a:prstGeom prst="wedgeEllipseCallout">
            <a:avLst>
              <a:gd name="adj1" fmla="val -2807"/>
              <a:gd name="adj2" fmla="val 56512"/>
            </a:avLst>
          </a:prstGeom>
          <a:noFill/>
          <a:ln>
            <a:solidFill>
              <a:schemeClr val="tx1"/>
            </a:solidFill>
            <a:prstDash val="dash"/>
          </a:ln>
          <a:effectLst/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8024" y="25460"/>
            <a:ext cx="2897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CONCLUSION 3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636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0608" y="-171400"/>
            <a:ext cx="8663880" cy="1143000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effectLst/>
                <a:latin typeface="Arial"/>
                <a:ea typeface="Times New Roman"/>
              </a:rPr>
              <a:t>THE MAIN CONCLUSIONS OF OUR WORK</a:t>
            </a:r>
            <a:r>
              <a:rPr lang="ru-RU" sz="3200" b="1" dirty="0" smtClean="0">
                <a:effectLst/>
              </a:rPr>
              <a:t> </a:t>
            </a:r>
            <a:endParaRPr lang="ru-RU" sz="3200" b="1" dirty="0"/>
          </a:p>
        </p:txBody>
      </p:sp>
      <p:sp>
        <p:nvSpPr>
          <p:cNvPr id="4" name="Rectangle 3"/>
          <p:cNvSpPr/>
          <p:nvPr/>
        </p:nvSpPr>
        <p:spPr>
          <a:xfrm>
            <a:off x="1259632" y="836712"/>
            <a:ext cx="77768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smtClean="0"/>
              <a:t>1. Inhibition </a:t>
            </a:r>
            <a:r>
              <a:rPr lang="en-GB" sz="2400" dirty="0"/>
              <a:t>of M2 phenotype transcription factors in macrophages resulted in formation of the M3 switch phenotype. In the </a:t>
            </a:r>
            <a:r>
              <a:rPr lang="en-GB" sz="2400" dirty="0" err="1"/>
              <a:t>tumor</a:t>
            </a:r>
            <a:r>
              <a:rPr lang="en-GB" sz="2400" dirty="0"/>
              <a:t> microenvironment, the M3 phenotype increased production of anti-</a:t>
            </a:r>
            <a:r>
              <a:rPr lang="en-GB" sz="2400" dirty="0" err="1"/>
              <a:t>tumor</a:t>
            </a:r>
            <a:r>
              <a:rPr lang="en-GB" sz="2400" dirty="0"/>
              <a:t> cytokines and was resistant to reprogramming towards the pro-</a:t>
            </a:r>
            <a:r>
              <a:rPr lang="en-GB" sz="2400" dirty="0" err="1"/>
              <a:t>tumor</a:t>
            </a:r>
            <a:r>
              <a:rPr lang="en-GB" sz="2400" dirty="0"/>
              <a:t> phenotype</a:t>
            </a:r>
            <a:r>
              <a:rPr lang="en-GB" sz="2400" dirty="0" smtClean="0"/>
              <a:t>;</a:t>
            </a:r>
          </a:p>
          <a:p>
            <a:pPr marL="457200" indent="-457200">
              <a:buAutoNum type="arabicPeriod"/>
            </a:pPr>
            <a:endParaRPr lang="ru-RU" sz="2400" dirty="0"/>
          </a:p>
          <a:p>
            <a:r>
              <a:rPr lang="en-GB" sz="2400" dirty="0"/>
              <a:t>2. The M3 phenotype exerts a strong anti-</a:t>
            </a:r>
            <a:r>
              <a:rPr lang="en-GB" sz="2400" dirty="0" err="1"/>
              <a:t>tumor</a:t>
            </a:r>
            <a:r>
              <a:rPr lang="en-GB" sz="2400" dirty="0"/>
              <a:t>, anti-proliferative effect. This effect of M3 phenotype is significantly stronger than effects of M1 and M0 </a:t>
            </a:r>
            <a:r>
              <a:rPr lang="en-GB" sz="2400" dirty="0" smtClean="0"/>
              <a:t>phenotypes</a:t>
            </a:r>
            <a:r>
              <a:rPr lang="en-GB" sz="2400" dirty="0"/>
              <a:t>;</a:t>
            </a:r>
            <a:endParaRPr lang="en-GB" sz="2400" dirty="0" smtClean="0"/>
          </a:p>
          <a:p>
            <a:endParaRPr lang="ru-RU" sz="2400" dirty="0"/>
          </a:p>
          <a:p>
            <a:r>
              <a:rPr lang="en-GB" sz="2400" dirty="0"/>
              <a:t>3. Using M3 macrophages may appear very promising and effective with respect of restriction of </a:t>
            </a:r>
            <a:r>
              <a:rPr lang="en-GB" sz="2400" dirty="0" err="1"/>
              <a:t>tumor</a:t>
            </a:r>
            <a:r>
              <a:rPr lang="en-GB" sz="2400" dirty="0"/>
              <a:t> growth.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91062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7544" y="2586385"/>
            <a:ext cx="842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I 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appreciate deeply:</a:t>
            </a:r>
          </a:p>
          <a:p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my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colleagues from my Lab, 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doctors </a:t>
            </a:r>
            <a:r>
              <a:rPr lang="en-US" sz="2400" dirty="0" err="1">
                <a:solidFill>
                  <a:schemeClr val="accent4">
                    <a:lumMod val="50000"/>
                  </a:schemeClr>
                </a:solidFill>
              </a:rPr>
              <a:t>Lyamina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and </a:t>
            </a:r>
            <a:r>
              <a:rPr lang="en-US" sz="2400" dirty="0" err="1" smtClean="0">
                <a:solidFill>
                  <a:schemeClr val="accent4">
                    <a:lumMod val="50000"/>
                  </a:schemeClr>
                </a:solidFill>
              </a:rPr>
              <a:t>Kalish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and students from department of Pathophysiology for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cooperation in this research.</a:t>
            </a:r>
            <a:r>
              <a:rPr lang="ru-RU" sz="24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endParaRPr lang="en-US" sz="2400" dirty="0" smtClean="0">
              <a:solidFill>
                <a:schemeClr val="accent4">
                  <a:lumMod val="50000"/>
                </a:schemeClr>
              </a:solidFill>
            </a:endParaRPr>
          </a:p>
          <a:p>
            <a:pPr marL="457200" indent="-457200">
              <a:buFontTx/>
              <a:buAutoNum type="arabicPeriod"/>
            </a:pP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the Ministry of Science and Education of Russia for financial 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support. Agreement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№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14.604.21.0020, Unique </a:t>
            </a:r>
            <a:r>
              <a:rPr lang="en-US" sz="2400" dirty="0">
                <a:solidFill>
                  <a:schemeClr val="accent4">
                    <a:lumMod val="50000"/>
                  </a:schemeClr>
                </a:solidFill>
              </a:rPr>
              <a:t>identifier applied research </a:t>
            </a:r>
            <a:r>
              <a:rPr lang="en-US" sz="2400" dirty="0" smtClean="0">
                <a:solidFill>
                  <a:schemeClr val="accent4">
                    <a:lumMod val="50000"/>
                  </a:schemeClr>
                </a:solidFill>
              </a:rPr>
              <a:t>RFMEFI60414X0020 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612" t="13140"/>
          <a:stretch/>
        </p:blipFill>
        <p:spPr>
          <a:xfrm>
            <a:off x="5508104" y="260648"/>
            <a:ext cx="3240360" cy="266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5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50304" y="3140968"/>
            <a:ext cx="8458200" cy="1143000"/>
          </a:xfrm>
        </p:spPr>
        <p:txBody>
          <a:bodyPr>
            <a:noAutofit/>
          </a:bodyPr>
          <a:lstStyle/>
          <a:p>
            <a:pPr algn="ctr"/>
            <a:r>
              <a:rPr lang="en-US" sz="7200" dirty="0"/>
              <a:t>Thank you </a:t>
            </a:r>
            <a:br>
              <a:rPr lang="en-US" sz="7200" dirty="0"/>
            </a:br>
            <a:r>
              <a:rPr lang="en-US" sz="7200" dirty="0"/>
              <a:t>for your attention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356166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107504" y="116632"/>
            <a:ext cx="8928992" cy="6624736"/>
          </a:xfrm>
          <a:prstGeom prst="rect">
            <a:avLst/>
          </a:prstGeom>
          <a:solidFill>
            <a:schemeClr val="tx1"/>
          </a:solidFill>
          <a:ln>
            <a:solidFill>
              <a:schemeClr val="accent2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b="1" dirty="0" smtClean="0">
              <a:ln w="50800"/>
              <a:solidFill>
                <a:schemeClr val="bg1">
                  <a:shade val="50000"/>
                </a:schemeClr>
              </a:solidFill>
              <a:latin typeface="Segoe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251520" y="3861048"/>
            <a:ext cx="8568952" cy="72008"/>
          </a:xfrm>
          <a:prstGeom prst="line">
            <a:avLst/>
          </a:prstGeom>
          <a:ln w="38100" cmpd="sng">
            <a:solidFill>
              <a:srgbClr val="000090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 bwMode="auto">
          <a:xfrm>
            <a:off x="179512" y="188640"/>
            <a:ext cx="8784976" cy="5040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0"/>
          </p:nvPr>
        </p:nvSpPr>
        <p:spPr>
          <a:xfrm>
            <a:off x="179512" y="188640"/>
            <a:ext cx="8784976" cy="47019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600" i="0" spc="0" dirty="0" smtClean="0">
                <a:effectLst/>
              </a:rPr>
              <a:t>PRO-TUMOR TRANSFORMATION OF THE IMMUNE RESPONSE</a:t>
            </a:r>
          </a:p>
          <a:p>
            <a:pPr algn="ctr">
              <a:lnSpc>
                <a:spcPct val="70000"/>
              </a:lnSpc>
            </a:pPr>
            <a:r>
              <a:rPr lang="en-US" sz="2600" spc="0" dirty="0" smtClean="0">
                <a:effectLst/>
              </a:rPr>
              <a:t> 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547664" y="3378696"/>
            <a:ext cx="1152128" cy="1058416"/>
            <a:chOff x="755576" y="3068960"/>
            <a:chExt cx="1152128" cy="1058416"/>
          </a:xfrm>
        </p:grpSpPr>
        <p:sp>
          <p:nvSpPr>
            <p:cNvPr id="7" name="Облако 6"/>
            <p:cNvSpPr/>
            <p:nvPr/>
          </p:nvSpPr>
          <p:spPr bwMode="auto">
            <a:xfrm>
              <a:off x="755576" y="3068960"/>
              <a:ext cx="1152128" cy="1058416"/>
            </a:xfrm>
            <a:prstGeom prst="cloud">
              <a:avLst/>
            </a:prstGeom>
            <a:gradFill>
              <a:gsLst>
                <a:gs pos="0">
                  <a:srgbClr val="FF9F0F"/>
                </a:gs>
                <a:gs pos="50000">
                  <a:schemeClr val="accent1">
                    <a:lumMod val="60000"/>
                    <a:lumOff val="40000"/>
                  </a:schemeClr>
                </a:gs>
                <a:gs pos="70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/>
              <a:endParaRPr lang="ru-R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8" name="Овал 7"/>
            <p:cNvSpPr/>
            <p:nvPr/>
          </p:nvSpPr>
          <p:spPr bwMode="auto">
            <a:xfrm>
              <a:off x="1331640" y="3284984"/>
              <a:ext cx="360040" cy="33833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/>
              <a:endParaRPr lang="ru-RU" sz="2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9" name="TextBox 131"/>
            <p:cNvSpPr txBox="1">
              <a:spLocks noChangeArrowheads="1"/>
            </p:cNvSpPr>
            <p:nvPr/>
          </p:nvSpPr>
          <p:spPr bwMode="auto">
            <a:xfrm>
              <a:off x="755576" y="3501008"/>
              <a:ext cx="7143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/>
              <a:r>
                <a:rPr kumimoji="0" lang="en-US" b="1" dirty="0" smtClean="0">
                  <a:solidFill>
                    <a:srgbClr val="002060"/>
                  </a:solidFill>
                </a:rPr>
                <a:t>M0</a:t>
              </a:r>
              <a:endParaRPr kumimoji="0" lang="ru-RU" b="1" dirty="0" smtClean="0">
                <a:solidFill>
                  <a:srgbClr val="002060"/>
                </a:solidFill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3923928" y="1290464"/>
            <a:ext cx="1152128" cy="1058416"/>
            <a:chOff x="3275856" y="1916832"/>
            <a:chExt cx="1152128" cy="1058416"/>
          </a:xfrm>
        </p:grpSpPr>
        <p:sp>
          <p:nvSpPr>
            <p:cNvPr id="16" name="Облако 15"/>
            <p:cNvSpPr/>
            <p:nvPr/>
          </p:nvSpPr>
          <p:spPr bwMode="auto">
            <a:xfrm>
              <a:off x="3275856" y="1916832"/>
              <a:ext cx="1152128" cy="1058416"/>
            </a:xfrm>
            <a:prstGeom prst="cloud">
              <a:avLst/>
            </a:prstGeom>
            <a:gradFill>
              <a:gsLst>
                <a:gs pos="28000">
                  <a:srgbClr val="FF0000"/>
                </a:gs>
                <a:gs pos="100000">
                  <a:srgbClr val="FFB19A"/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/>
              <a:endPara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17" name="Овал 16"/>
            <p:cNvSpPr/>
            <p:nvPr/>
          </p:nvSpPr>
          <p:spPr bwMode="auto">
            <a:xfrm>
              <a:off x="3851920" y="2132856"/>
              <a:ext cx="360040" cy="33833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/>
              <a:endPara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18" name="TextBox 131"/>
            <p:cNvSpPr txBox="1">
              <a:spLocks noChangeArrowheads="1"/>
            </p:cNvSpPr>
            <p:nvPr/>
          </p:nvSpPr>
          <p:spPr bwMode="auto">
            <a:xfrm>
              <a:off x="3275856" y="2348880"/>
              <a:ext cx="7143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/>
              <a:r>
                <a:rPr kumimoji="0" lang="en-US" b="1" dirty="0" smtClean="0">
                  <a:solidFill>
                    <a:srgbClr val="002060"/>
                  </a:solidFill>
                </a:rPr>
                <a:t>M1</a:t>
              </a:r>
              <a:endParaRPr kumimoji="0" lang="ru-RU" b="1" dirty="0" smtClean="0">
                <a:solidFill>
                  <a:srgbClr val="00206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107504" y="1340768"/>
            <a:ext cx="2448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>
                <a:solidFill>
                  <a:schemeClr val="bg1"/>
                </a:solidFill>
              </a:rPr>
              <a:t>a lot of </a:t>
            </a:r>
            <a:r>
              <a:rPr lang="en-US" sz="2000" dirty="0">
                <a:solidFill>
                  <a:schemeClr val="bg1"/>
                </a:solidFill>
              </a:rPr>
              <a:t>and </a:t>
            </a:r>
            <a:r>
              <a:rPr lang="en-GB" sz="2000" dirty="0">
                <a:solidFill>
                  <a:schemeClr val="bg1"/>
                </a:solidFill>
              </a:rPr>
              <a:t>PI-</a:t>
            </a:r>
            <a:r>
              <a:rPr lang="en-GB" sz="2000" dirty="0" smtClean="0">
                <a:solidFill>
                  <a:schemeClr val="bg1"/>
                </a:solidFill>
              </a:rPr>
              <a:t>cytokines</a:t>
            </a:r>
            <a:r>
              <a:rPr lang="en-US" sz="2000" dirty="0" smtClean="0">
                <a:solidFill>
                  <a:schemeClr val="bg1"/>
                </a:solidFill>
              </a:rPr>
              <a:t> and ROS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79512" y="5157192"/>
            <a:ext cx="27363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small </a:t>
            </a:r>
            <a:r>
              <a:rPr lang="en-GB" sz="2000" dirty="0" smtClean="0">
                <a:solidFill>
                  <a:schemeClr val="bg1"/>
                </a:solidFill>
              </a:rPr>
              <a:t>amounts </a:t>
            </a:r>
            <a:r>
              <a:rPr lang="en-GB" sz="2000" dirty="0">
                <a:solidFill>
                  <a:schemeClr val="bg1"/>
                </a:solidFill>
              </a:rPr>
              <a:t>of </a:t>
            </a:r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PI-cytokines</a:t>
            </a:r>
            <a:r>
              <a:rPr lang="en-US" sz="2000" dirty="0" smtClean="0">
                <a:solidFill>
                  <a:schemeClr val="bg1"/>
                </a:solidFill>
              </a:rPr>
              <a:t> and ROS, but </a:t>
            </a:r>
            <a:r>
              <a:rPr lang="en-GB" sz="2000" dirty="0" smtClean="0">
                <a:solidFill>
                  <a:schemeClr val="bg1"/>
                </a:solidFill>
              </a:rPr>
              <a:t>a </a:t>
            </a:r>
            <a:r>
              <a:rPr lang="en-GB" sz="2000" dirty="0">
                <a:solidFill>
                  <a:schemeClr val="bg1"/>
                </a:solidFill>
              </a:rPr>
              <a:t>lot of </a:t>
            </a:r>
            <a:r>
              <a:rPr lang="en-GB" sz="2000" dirty="0" smtClean="0">
                <a:solidFill>
                  <a:schemeClr val="bg1"/>
                </a:solidFill>
              </a:rPr>
              <a:t>AI-cytokines </a:t>
            </a:r>
          </a:p>
        </p:txBody>
      </p:sp>
      <p:sp>
        <p:nvSpPr>
          <p:cNvPr id="27" name="Текст 3"/>
          <p:cNvSpPr txBox="1">
            <a:spLocks/>
          </p:cNvSpPr>
          <p:nvPr/>
        </p:nvSpPr>
        <p:spPr>
          <a:xfrm>
            <a:off x="179512" y="764704"/>
            <a:ext cx="8784976" cy="50405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>
            <a:lvl1pPr marL="0" indent="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  <a:lvl2pPr marL="914400" indent="-3968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8888" indent="-344488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4963" indent="-346075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41513" indent="-336550" algn="l" defTabSz="914363" rtl="0" eaLnBrk="1" latinLnBrk="0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000" b="0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Arial"/>
                <a:cs typeface="Arial"/>
              </a:rPr>
              <a:t>Macrophages play the key role in the immune disorders in carcinogenesis </a:t>
            </a:r>
          </a:p>
          <a:p>
            <a:pPr algn="ctr"/>
            <a:r>
              <a:rPr lang="en-US" sz="2000" spc="0" dirty="0" smtClean="0">
                <a:ln w="50800"/>
                <a:solidFill>
                  <a:schemeClr val="bg1">
                    <a:shade val="50000"/>
                  </a:schemeClr>
                </a:solidFill>
                <a:effectLst/>
                <a:latin typeface="Arial"/>
                <a:cs typeface="Arial"/>
              </a:rPr>
              <a:t> </a:t>
            </a:r>
            <a:endParaRPr lang="en-US" sz="2000" spc="0" dirty="0">
              <a:ln w="50800"/>
              <a:solidFill>
                <a:schemeClr val="bg1">
                  <a:shade val="50000"/>
                </a:schemeClr>
              </a:solidFill>
              <a:effectLst/>
              <a:latin typeface="Arial"/>
              <a:cs typeface="Arial"/>
            </a:endParaRPr>
          </a:p>
        </p:txBody>
      </p:sp>
      <p:sp>
        <p:nvSpPr>
          <p:cNvPr id="46" name="Дуга 45"/>
          <p:cNvSpPr/>
          <p:nvPr/>
        </p:nvSpPr>
        <p:spPr>
          <a:xfrm flipV="1">
            <a:off x="2085586" y="2852936"/>
            <a:ext cx="3206494" cy="3312368"/>
          </a:xfrm>
          <a:prstGeom prst="arc">
            <a:avLst>
              <a:gd name="adj1" fmla="val 11214071"/>
              <a:gd name="adj2" fmla="val 16432775"/>
            </a:avLst>
          </a:prstGeom>
          <a:ln w="38100" cmpd="sng">
            <a:solidFill>
              <a:srgbClr val="3FA31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5" name="Дуга 44"/>
          <p:cNvSpPr/>
          <p:nvPr/>
        </p:nvSpPr>
        <p:spPr>
          <a:xfrm>
            <a:off x="2051720" y="1556792"/>
            <a:ext cx="3096344" cy="3528392"/>
          </a:xfrm>
          <a:prstGeom prst="arc">
            <a:avLst>
              <a:gd name="adj1" fmla="val 10891200"/>
              <a:gd name="adj2" fmla="val 16661952"/>
            </a:avLst>
          </a:prstGeom>
          <a:ln w="38100" cmpd="sng">
            <a:solidFill>
              <a:srgbClr val="FF000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Lightning Bolt 5"/>
          <p:cNvSpPr/>
          <p:nvPr/>
        </p:nvSpPr>
        <p:spPr bwMode="auto">
          <a:xfrm rot="20058141" flipH="1">
            <a:off x="4243846" y="2371807"/>
            <a:ext cx="433130" cy="750510"/>
          </a:xfrm>
          <a:prstGeom prst="lightningBolt">
            <a:avLst/>
          </a:prstGeom>
          <a:gradFill>
            <a:gsLst>
              <a:gs pos="0">
                <a:srgbClr val="FF0000"/>
              </a:gs>
              <a:gs pos="98000">
                <a:srgbClr val="FF7351"/>
              </a:gs>
              <a:gs pos="99000">
                <a:schemeClr val="accent2">
                  <a:tint val="99000"/>
                  <a:shade val="65000"/>
                  <a:satMod val="155000"/>
                </a:schemeClr>
              </a:gs>
              <a:gs pos="100000">
                <a:schemeClr val="accent2">
                  <a:tint val="95500"/>
                  <a:shade val="100000"/>
                  <a:satMod val="15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3491880" y="3164091"/>
            <a:ext cx="1800200" cy="1633061"/>
            <a:chOff x="2123728" y="3164091"/>
            <a:chExt cx="1800200" cy="1633061"/>
          </a:xfrm>
        </p:grpSpPr>
        <p:pic>
          <p:nvPicPr>
            <p:cNvPr id="24" name="Изображение 1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PlasticWrap/>
                      </a14:imgEffect>
                      <a14:imgEffect>
                        <a14:sharpenSoften amount="31000"/>
                      </a14:imgEffect>
                      <a14:imgEffect>
                        <a14:brightnessContrast bright="10000" contrast="21000"/>
                      </a14:imgEffect>
                    </a14:imgLayer>
                  </a14:imgProps>
                </a:ext>
              </a:extLst>
            </a:blip>
            <a:srcRect l="18750" t="12932" r="19750" b="12154"/>
            <a:stretch/>
          </p:blipFill>
          <p:spPr>
            <a:xfrm>
              <a:off x="2123728" y="3164091"/>
              <a:ext cx="1800200" cy="1633061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339752" y="3755174"/>
              <a:ext cx="1338628" cy="461665"/>
            </a:xfrm>
            <a:prstGeom prst="rect">
              <a:avLst/>
            </a:prstGeom>
            <a:noFill/>
            <a:effectLst>
              <a:glow rad="101600">
                <a:schemeClr val="tx1">
                  <a:alpha val="75000"/>
                </a:schemeClr>
              </a:glow>
            </a:effectLst>
          </p:spPr>
          <p:txBody>
            <a:bodyPr wrap="none" rtlCol="0">
              <a:spAutoFit/>
              <a:scene3d>
                <a:camera prst="orthographicFront"/>
                <a:lightRig rig="soft" dir="tl">
                  <a:rot lat="0" lon="0" rev="0"/>
                </a:lightRig>
              </a:scene3d>
              <a:sp3d contourW="25400" prstMaterial="matte">
                <a:bevelT w="25400" h="55880" prst="artDeco"/>
                <a:contourClr>
                  <a:schemeClr val="accent2">
                    <a:tint val="20000"/>
                  </a:schemeClr>
                </a:contourClr>
              </a:sp3d>
            </a:bodyPr>
            <a:lstStyle/>
            <a:p>
              <a:pPr algn="ctr"/>
              <a:r>
                <a:rPr lang="en-US" sz="2400" b="1" spc="50" dirty="0" smtClean="0">
                  <a:ln w="11430"/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Arial"/>
                  <a:cs typeface="Arial"/>
                </a:rPr>
                <a:t>TUMOR</a:t>
              </a:r>
              <a:endParaRPr lang="ru-RU" sz="2400" b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/>
                <a:cs typeface="Arial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3923928" y="5538936"/>
            <a:ext cx="1152128" cy="1058416"/>
            <a:chOff x="3275856" y="4437112"/>
            <a:chExt cx="1152128" cy="1058416"/>
          </a:xfrm>
        </p:grpSpPr>
        <p:sp>
          <p:nvSpPr>
            <p:cNvPr id="12" name="Облако 11"/>
            <p:cNvSpPr/>
            <p:nvPr/>
          </p:nvSpPr>
          <p:spPr bwMode="auto">
            <a:xfrm>
              <a:off x="3275856" y="4437112"/>
              <a:ext cx="1152128" cy="1058416"/>
            </a:xfrm>
            <a:prstGeom prst="cloud">
              <a:avLst/>
            </a:prstGeom>
            <a:gradFill>
              <a:gsLst>
                <a:gs pos="0">
                  <a:srgbClr val="008000"/>
                </a:gs>
                <a:gs pos="100000">
                  <a:schemeClr val="accent4">
                    <a:lumMod val="20000"/>
                    <a:lumOff val="80000"/>
                  </a:schemeClr>
                </a:gs>
              </a:gsLst>
            </a:gradFill>
            <a:ln>
              <a:headEnd type="none" w="med" len="med"/>
              <a:tailEnd type="none" w="med" len="med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/>
              <a:endPara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13" name="Овал 12"/>
            <p:cNvSpPr/>
            <p:nvPr/>
          </p:nvSpPr>
          <p:spPr bwMode="auto">
            <a:xfrm>
              <a:off x="3851920" y="4653136"/>
              <a:ext cx="360040" cy="338336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  <a:effectLst/>
            <a:scene3d>
              <a:camera prst="orthographicFront" fov="0">
                <a:rot lat="0" lon="0" rev="0"/>
              </a:camera>
              <a:lightRig rig="glow" dir="t">
                <a:rot lat="0" lon="0" rev="6360000"/>
              </a:lightRig>
            </a:scene3d>
            <a:sp3d contourW="1000" prstMaterial="flat">
              <a:contourClr>
                <a:schemeClr val="accent2">
                  <a:satMod val="300000"/>
                </a:schemeClr>
              </a:contourClr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vert="horz" wrap="square" lIns="91436" tIns="45718" rIns="91436" bIns="45718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914099"/>
              <a:endParaRPr lang="ru-RU" sz="23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" pitchFamily="34" charset="0"/>
              </a:endParaRPr>
            </a:p>
          </p:txBody>
        </p:sp>
        <p:sp>
          <p:nvSpPr>
            <p:cNvPr id="14" name="TextBox 131"/>
            <p:cNvSpPr txBox="1">
              <a:spLocks noChangeArrowheads="1"/>
            </p:cNvSpPr>
            <p:nvPr/>
          </p:nvSpPr>
          <p:spPr bwMode="auto">
            <a:xfrm>
              <a:off x="3347864" y="4869160"/>
              <a:ext cx="71437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2pPr>
              <a:lvl3pPr marL="11430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3pPr>
              <a:lvl4pPr marL="16002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4pPr>
              <a:lvl5pPr marL="2057400" indent="-228600"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Arial" charset="0"/>
                  <a:ea typeface="Arial" charset="0"/>
                </a:defRPr>
              </a:lvl9pPr>
            </a:lstStyle>
            <a:p>
              <a:pPr algn="ctr"/>
              <a:r>
                <a:rPr kumimoji="0" lang="en-US" b="1" dirty="0" smtClean="0">
                  <a:solidFill>
                    <a:srgbClr val="002060"/>
                  </a:solidFill>
                </a:rPr>
                <a:t>M2</a:t>
              </a:r>
              <a:endParaRPr kumimoji="0" lang="ru-RU" b="1" dirty="0" smtClean="0">
                <a:solidFill>
                  <a:srgbClr val="002060"/>
                </a:solidFill>
              </a:endParaRPr>
            </a:p>
          </p:txBody>
        </p:sp>
      </p:grpSp>
      <p:sp>
        <p:nvSpPr>
          <p:cNvPr id="21" name="Up Arrow 20"/>
          <p:cNvSpPr/>
          <p:nvPr/>
        </p:nvSpPr>
        <p:spPr bwMode="auto">
          <a:xfrm>
            <a:off x="4283968" y="4797152"/>
            <a:ext cx="360040" cy="648072"/>
          </a:xfrm>
          <a:prstGeom prst="up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2" name="Plus 21"/>
          <p:cNvSpPr/>
          <p:nvPr/>
        </p:nvSpPr>
        <p:spPr bwMode="auto">
          <a:xfrm>
            <a:off x="3851920" y="4890864"/>
            <a:ext cx="432048" cy="482352"/>
          </a:xfrm>
          <a:prstGeom prst="mathPlus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23" name="Minus 22"/>
          <p:cNvSpPr/>
          <p:nvPr/>
        </p:nvSpPr>
        <p:spPr bwMode="auto">
          <a:xfrm>
            <a:off x="3923928" y="2492896"/>
            <a:ext cx="432048" cy="554360"/>
          </a:xfrm>
          <a:prstGeom prst="mathMinus">
            <a:avLst/>
          </a:prstGeom>
          <a:gradFill>
            <a:gsLst>
              <a:gs pos="0">
                <a:srgbClr val="FF0000"/>
              </a:gs>
              <a:gs pos="98000">
                <a:srgbClr val="FF6600"/>
              </a:gs>
              <a:gs pos="99000">
                <a:schemeClr val="accent2">
                  <a:tint val="99000"/>
                  <a:shade val="65000"/>
                  <a:satMod val="155000"/>
                </a:schemeClr>
              </a:gs>
              <a:gs pos="100000">
                <a:schemeClr val="accent2">
                  <a:tint val="95500"/>
                  <a:shade val="100000"/>
                  <a:satMod val="155000"/>
                </a:schemeClr>
              </a:gs>
            </a:gsLst>
          </a:gra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1436" tIns="45718" rIns="91436" bIns="45718" numCol="1" rtlCol="0" anchor="ctr" anchorCtr="0" compatLnSpc="1">
            <a:prstTxWarp prst="textNoShape">
              <a:avLst/>
            </a:prstTxWarp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endParaRPr lang="ru-RU" sz="23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" pitchFamily="34" charset="0"/>
            </a:endParaRPr>
          </a:p>
        </p:txBody>
      </p:sp>
      <p:sp>
        <p:nvSpPr>
          <p:cNvPr id="32" name="Дуга 45"/>
          <p:cNvSpPr/>
          <p:nvPr/>
        </p:nvSpPr>
        <p:spPr>
          <a:xfrm>
            <a:off x="2843808" y="1988840"/>
            <a:ext cx="1800200" cy="1800200"/>
          </a:xfrm>
          <a:prstGeom prst="arc">
            <a:avLst>
              <a:gd name="adj1" fmla="val 6529776"/>
              <a:gd name="adj2" fmla="val 16661079"/>
            </a:avLst>
          </a:prstGeom>
          <a:ln w="38100" cmpd="sng">
            <a:solidFill>
              <a:srgbClr val="3FA31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399103" y="2348880"/>
            <a:ext cx="1308801" cy="83099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</a:rPr>
              <a:t>TGF</a:t>
            </a:r>
            <a:r>
              <a:rPr lang="en-US" sz="1600" dirty="0">
                <a:solidFill>
                  <a:schemeClr val="bg1"/>
                </a:solidFill>
              </a:rPr>
              <a:t>-</a:t>
            </a:r>
            <a:r>
              <a:rPr lang="ru-RU" sz="1600" dirty="0">
                <a:solidFill>
                  <a:schemeClr val="bg1"/>
                </a:solidFill>
              </a:rPr>
              <a:t>β</a:t>
            </a:r>
            <a:r>
              <a:rPr lang="en-US" sz="1600" dirty="0">
                <a:solidFill>
                  <a:schemeClr val="bg1"/>
                </a:solidFill>
              </a:rPr>
              <a:t>, IL-</a:t>
            </a:r>
            <a:r>
              <a:rPr lang="en-US" sz="1600" dirty="0" smtClean="0">
                <a:solidFill>
                  <a:schemeClr val="bg1"/>
                </a:solidFill>
              </a:rPr>
              <a:t>4, IL-5, IL-10 </a:t>
            </a:r>
            <a:r>
              <a:rPr lang="en-US" sz="1600" dirty="0">
                <a:solidFill>
                  <a:schemeClr val="bg1"/>
                </a:solidFill>
              </a:rPr>
              <a:t>and IL-</a:t>
            </a:r>
            <a:r>
              <a:rPr lang="en-US" sz="1600" dirty="0" smtClean="0">
                <a:solidFill>
                  <a:schemeClr val="bg1"/>
                </a:solidFill>
              </a:rPr>
              <a:t>13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37" name="Дуга 45"/>
          <p:cNvSpPr/>
          <p:nvPr/>
        </p:nvSpPr>
        <p:spPr>
          <a:xfrm flipH="1" flipV="1">
            <a:off x="3597754" y="2852936"/>
            <a:ext cx="3062478" cy="3312368"/>
          </a:xfrm>
          <a:prstGeom prst="arc">
            <a:avLst>
              <a:gd name="adj1" fmla="val 10964918"/>
              <a:gd name="adj2" fmla="val 16045563"/>
            </a:avLst>
          </a:prstGeom>
          <a:ln w="38100" cmpd="sng">
            <a:solidFill>
              <a:srgbClr val="3FA311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Дуга 44"/>
          <p:cNvSpPr/>
          <p:nvPr/>
        </p:nvSpPr>
        <p:spPr>
          <a:xfrm flipH="1">
            <a:off x="3563888" y="1556792"/>
            <a:ext cx="3096344" cy="3528392"/>
          </a:xfrm>
          <a:prstGeom prst="arc">
            <a:avLst>
              <a:gd name="adj1" fmla="val 11061639"/>
              <a:gd name="adj2" fmla="val 16030559"/>
            </a:avLst>
          </a:prstGeom>
          <a:ln w="38100" cmpd="sng">
            <a:solidFill>
              <a:srgbClr val="008000"/>
            </a:solidFill>
            <a:headEnd type="stealth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08104" y="3284984"/>
            <a:ext cx="2304256" cy="1200329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reprograming </a:t>
            </a:r>
            <a:r>
              <a:rPr lang="en-US" dirty="0">
                <a:solidFill>
                  <a:srgbClr val="000000"/>
                </a:solidFill>
                <a:latin typeface="Arial"/>
                <a:ea typeface="Times New Roman"/>
                <a:cs typeface="Arial"/>
              </a:rPr>
              <a:t>anti-tumor М1 phenotype into pro-tumor M2 phenotype</a:t>
            </a:r>
            <a:r>
              <a:rPr lang="ru-RU" dirty="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39" name="Прямоугольник 28"/>
          <p:cNvSpPr/>
          <p:nvPr/>
        </p:nvSpPr>
        <p:spPr>
          <a:xfrm>
            <a:off x="6156176" y="1340768"/>
            <a:ext cx="28083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contributes </a:t>
            </a:r>
            <a:r>
              <a:rPr lang="en-GB" sz="2000" dirty="0">
                <a:solidFill>
                  <a:schemeClr val="bg1"/>
                </a:solidFill>
              </a:rPr>
              <a:t>to destruction of </a:t>
            </a:r>
            <a:r>
              <a:rPr lang="en-GB" sz="2000" dirty="0" err="1" smtClean="0">
                <a:solidFill>
                  <a:schemeClr val="bg1"/>
                </a:solidFill>
              </a:rPr>
              <a:t>tumor</a:t>
            </a:r>
            <a:endParaRPr lang="en-GB" sz="2000" dirty="0" smtClean="0">
              <a:solidFill>
                <a:schemeClr val="bg1"/>
              </a:solidFill>
            </a:endParaRPr>
          </a:p>
        </p:txBody>
      </p:sp>
      <p:sp>
        <p:nvSpPr>
          <p:cNvPr id="40" name="Прямоугольник 29"/>
          <p:cNvSpPr/>
          <p:nvPr/>
        </p:nvSpPr>
        <p:spPr>
          <a:xfrm>
            <a:off x="5508104" y="5157192"/>
            <a:ext cx="32403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2000" dirty="0" smtClean="0">
                <a:solidFill>
                  <a:schemeClr val="bg1"/>
                </a:solidFill>
              </a:rPr>
              <a:t>  contributes </a:t>
            </a:r>
            <a:r>
              <a:rPr lang="en-GB" sz="2000" dirty="0">
                <a:solidFill>
                  <a:schemeClr val="bg1"/>
                </a:solidFill>
              </a:rPr>
              <a:t>to </a:t>
            </a:r>
            <a:r>
              <a:rPr lang="en-GB" sz="2000" dirty="0" smtClean="0">
                <a:solidFill>
                  <a:schemeClr val="bg1"/>
                </a:solidFill>
              </a:rPr>
              <a:t>    </a:t>
            </a:r>
          </a:p>
          <a:p>
            <a:pPr algn="r"/>
            <a:r>
              <a:rPr lang="en-GB" sz="2000" dirty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  </a:t>
            </a:r>
            <a:r>
              <a:rPr lang="en-US" sz="2000" dirty="0" smtClean="0">
                <a:solidFill>
                  <a:schemeClr val="bg1"/>
                </a:solidFill>
              </a:rPr>
              <a:t>suppression </a:t>
            </a:r>
            <a:r>
              <a:rPr lang="en-US" sz="2000" dirty="0">
                <a:solidFill>
                  <a:schemeClr val="bg1"/>
                </a:solidFill>
              </a:rPr>
              <a:t>of anti-tumor immunity and promotes </a:t>
            </a:r>
            <a:r>
              <a:rPr lang="en-US" sz="2000" dirty="0" smtClean="0">
                <a:solidFill>
                  <a:schemeClr val="bg1"/>
                </a:solidFill>
              </a:rPr>
              <a:t>the tumor growth</a:t>
            </a:r>
          </a:p>
        </p:txBody>
      </p:sp>
    </p:spTree>
    <p:extLst>
      <p:ext uri="{BB962C8B-B14F-4D97-AF65-F5344CB8AC3E}">
        <p14:creationId xmlns:p14="http://schemas.microsoft.com/office/powerpoint/2010/main" val="191886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445" t="-16" r="-1" b="-440"/>
          <a:stretch/>
        </p:blipFill>
        <p:spPr>
          <a:xfrm>
            <a:off x="3051130" y="3068960"/>
            <a:ext cx="2985413" cy="2520280"/>
          </a:xfrm>
        </p:spPr>
      </p:pic>
      <p:sp>
        <p:nvSpPr>
          <p:cNvPr id="6" name="Прямоугольник 6"/>
          <p:cNvSpPr/>
          <p:nvPr/>
        </p:nvSpPr>
        <p:spPr>
          <a:xfrm>
            <a:off x="3043602" y="5661248"/>
            <a:ext cx="3112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="1" dirty="0" smtClean="0">
                <a:solidFill>
                  <a:schemeClr val="tx1">
                    <a:lumMod val="50000"/>
                  </a:schemeClr>
                </a:solidFill>
              </a:rPr>
              <a:t>RESEARCHERS</a:t>
            </a:r>
            <a:endParaRPr lang="ru-RU" sz="1800" b="1" dirty="0">
              <a:solidFill>
                <a:schemeClr val="tx1">
                  <a:lumMod val="50000"/>
                </a:scheme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331640" y="116632"/>
            <a:ext cx="6408712" cy="2448272"/>
            <a:chOff x="1403648" y="116632"/>
            <a:chExt cx="6408712" cy="2448272"/>
          </a:xfrm>
        </p:grpSpPr>
        <p:sp>
          <p:nvSpPr>
            <p:cNvPr id="2" name="Rectangle 1"/>
            <p:cNvSpPr/>
            <p:nvPr/>
          </p:nvSpPr>
          <p:spPr>
            <a:xfrm>
              <a:off x="1491531" y="213797"/>
              <a:ext cx="6264696" cy="20313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tx2">
                      <a:lumMod val="50000"/>
                    </a:schemeClr>
                  </a:solidFill>
                </a:rPr>
                <a:t>HYPOTHESES:</a:t>
              </a:r>
            </a:p>
            <a:p>
              <a:pPr algn="ctr"/>
              <a:r>
                <a:rPr lang="en-US" sz="1400" dirty="0" smtClean="0">
                  <a:solidFill>
                    <a:schemeClr val="tx2">
                      <a:lumMod val="50000"/>
                    </a:schemeClr>
                  </a:solidFill>
                </a:rPr>
                <a:t/>
              </a:r>
              <a:br>
                <a:rPr lang="en-US" sz="1400" dirty="0" smtClean="0">
                  <a:solidFill>
                    <a:schemeClr val="tx2">
                      <a:lumMod val="50000"/>
                    </a:schemeClr>
                  </a:solidFill>
                </a:rPr>
              </a:br>
              <a:r>
                <a:rPr lang="en-GB" sz="2800" dirty="0">
                  <a:solidFill>
                    <a:schemeClr val="tx2">
                      <a:lumMod val="50000"/>
                    </a:schemeClr>
                  </a:solidFill>
                </a:rPr>
                <a:t>the problem of pro-</a:t>
              </a:r>
              <a:r>
                <a:rPr lang="en-GB" sz="2800" dirty="0" err="1">
                  <a:solidFill>
                    <a:schemeClr val="tx2">
                      <a:lumMod val="50000"/>
                    </a:schemeClr>
                  </a:solidFill>
                </a:rPr>
                <a:t>tumor</a:t>
              </a:r>
              <a:r>
                <a:rPr lang="en-GB" sz="2800" dirty="0">
                  <a:solidFill>
                    <a:schemeClr val="tx2">
                      <a:lumMod val="50000"/>
                    </a:schemeClr>
                  </a:solidFill>
                </a:rPr>
                <a:t> macrophage reprogramming could be solved by a specific M3 switch phenotype</a:t>
              </a:r>
              <a:r>
                <a:rPr lang="ru-RU" sz="2800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ru-RU" sz="2800" dirty="0" smtClean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endParaRPr lang="en-GB" sz="2800" dirty="0" smtClean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7" name="Овальная выноска 10"/>
            <p:cNvSpPr/>
            <p:nvPr/>
          </p:nvSpPr>
          <p:spPr>
            <a:xfrm>
              <a:off x="1403648" y="116632"/>
              <a:ext cx="6408712" cy="2448272"/>
            </a:xfrm>
            <a:prstGeom prst="wedgeEllipseCallout">
              <a:avLst>
                <a:gd name="adj1" fmla="val 692"/>
                <a:gd name="adj2" fmla="val 82687"/>
              </a:avLst>
            </a:prstGeom>
            <a:noFill/>
            <a:ln>
              <a:solidFill>
                <a:schemeClr val="accent5">
                  <a:lumMod val="10000"/>
                </a:schemeClr>
              </a:solidFill>
              <a:prstDash val="dash"/>
            </a:ln>
            <a:effectLst/>
            <a:scene3d>
              <a:camera prst="orthographicFront">
                <a:rot lat="0" lon="0" rev="0"/>
              </a:camera>
              <a:lightRig rig="twoPt" dir="br">
                <a:rot lat="0" lon="0" rev="8700000"/>
              </a:lightRig>
            </a:scene3d>
            <a:sp3d prstMaterial="matt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7504" y="3789041"/>
            <a:ext cx="8825234" cy="3711612"/>
            <a:chOff x="107504" y="3789041"/>
            <a:chExt cx="8825234" cy="3711612"/>
          </a:xfrm>
        </p:grpSpPr>
        <p:sp>
          <p:nvSpPr>
            <p:cNvPr id="12" name="Rectangle 11"/>
            <p:cNvSpPr/>
            <p:nvPr/>
          </p:nvSpPr>
          <p:spPr>
            <a:xfrm>
              <a:off x="107504" y="4221088"/>
              <a:ext cx="2880320" cy="32795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400" dirty="0">
                  <a:solidFill>
                    <a:schemeClr val="tx2">
                      <a:lumMod val="50000"/>
                    </a:schemeClr>
                  </a:solidFill>
                </a:rPr>
                <a:t>The M3 </a:t>
              </a:r>
              <a:endParaRPr lang="en-GB" sz="2400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r>
                <a:rPr lang="en-GB" sz="2400" dirty="0" smtClean="0">
                  <a:solidFill>
                    <a:schemeClr val="tx2">
                      <a:lumMod val="50000"/>
                    </a:schemeClr>
                  </a:solidFill>
                </a:rPr>
                <a:t>phenotype</a:t>
              </a:r>
              <a:r>
                <a:rPr lang="en-GB" sz="2400" dirty="0">
                  <a:solidFill>
                    <a:schemeClr val="tx2">
                      <a:lumMod val="50000"/>
                    </a:schemeClr>
                  </a:solidFill>
                </a:rPr>
                <a:t>, in contrast to the M1 phenotype, should respond to </a:t>
              </a:r>
              <a:r>
                <a:rPr lang="en-GB" sz="2400" dirty="0" smtClean="0">
                  <a:solidFill>
                    <a:schemeClr val="tx2">
                      <a:lumMod val="50000"/>
                    </a:schemeClr>
                  </a:solidFill>
                </a:rPr>
                <a:t>AI-cytokines</a:t>
              </a:r>
              <a:r>
                <a:rPr lang="ru-RU" sz="2400" dirty="0" smtClean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endParaRPr lang="en-GB" sz="2400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0" name="Овальная выноска 12"/>
            <p:cNvSpPr/>
            <p:nvPr/>
          </p:nvSpPr>
          <p:spPr>
            <a:xfrm rot="16200000">
              <a:off x="179512" y="3933057"/>
              <a:ext cx="2664296" cy="2808311"/>
            </a:xfrm>
            <a:prstGeom prst="wedgeEllipseCallout">
              <a:avLst>
                <a:gd name="adj1" fmla="val 45289"/>
                <a:gd name="adj2" fmla="val 78286"/>
              </a:avLst>
            </a:prstGeom>
            <a:noFill/>
            <a:ln>
              <a:solidFill>
                <a:schemeClr val="accent5">
                  <a:lumMod val="10000"/>
                </a:schemeClr>
              </a:solidFill>
              <a:prstDash val="dash"/>
            </a:ln>
            <a:effectLst/>
            <a:scene3d>
              <a:camera prst="orthographicFront">
                <a:rot lat="0" lon="0" rev="0"/>
              </a:camera>
              <a:lightRig rig="twoPt" dir="br">
                <a:rot lat="0" lon="0" rev="8700000"/>
              </a:lightRig>
            </a:scene3d>
            <a:sp3d prstMaterial="matt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156176" y="3998880"/>
              <a:ext cx="2736304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400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r>
                <a:rPr lang="en-GB" sz="2400" dirty="0">
                  <a:solidFill>
                    <a:schemeClr val="tx2">
                      <a:lumMod val="50000"/>
                    </a:schemeClr>
                  </a:solidFill>
                </a:rPr>
                <a:t>by increasing production of </a:t>
              </a:r>
              <a:r>
                <a:rPr lang="en-GB" sz="2400" dirty="0" smtClean="0">
                  <a:solidFill>
                    <a:schemeClr val="tx2">
                      <a:lumMod val="50000"/>
                    </a:schemeClr>
                  </a:solidFill>
                </a:rPr>
                <a:t>PI-cytokines </a:t>
              </a:r>
              <a:r>
                <a:rPr lang="en-GB" sz="2400" dirty="0">
                  <a:solidFill>
                    <a:schemeClr val="tx2">
                      <a:lumMod val="50000"/>
                    </a:schemeClr>
                  </a:solidFill>
                </a:rPr>
                <a:t>to retain thereby its </a:t>
              </a:r>
              <a:endParaRPr lang="en-GB" sz="2400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r>
                <a:rPr lang="en-GB" sz="2400" dirty="0" smtClean="0">
                  <a:solidFill>
                    <a:schemeClr val="tx2">
                      <a:lumMod val="50000"/>
                    </a:schemeClr>
                  </a:solidFill>
                </a:rPr>
                <a:t>anti</a:t>
              </a:r>
              <a:r>
                <a:rPr lang="en-GB" sz="2400" dirty="0">
                  <a:solidFill>
                    <a:schemeClr val="tx2">
                      <a:lumMod val="50000"/>
                    </a:schemeClr>
                  </a:solidFill>
                </a:rPr>
                <a:t>-</a:t>
              </a:r>
              <a:r>
                <a:rPr lang="en-GB" sz="2400" dirty="0" err="1">
                  <a:solidFill>
                    <a:schemeClr val="tx2">
                      <a:lumMod val="50000"/>
                    </a:schemeClr>
                  </a:solidFill>
                </a:rPr>
                <a:t>tumor</a:t>
              </a:r>
              <a:r>
                <a:rPr lang="en-GB" sz="2400" dirty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endParaRPr lang="en-GB" sz="2400" dirty="0" smtClean="0">
                <a:solidFill>
                  <a:schemeClr val="tx2">
                    <a:lumMod val="50000"/>
                  </a:schemeClr>
                </a:solidFill>
              </a:endParaRPr>
            </a:p>
            <a:p>
              <a:pPr algn="ctr"/>
              <a:r>
                <a:rPr lang="en-GB" sz="2400" dirty="0" smtClean="0">
                  <a:solidFill>
                    <a:schemeClr val="tx2">
                      <a:lumMod val="50000"/>
                    </a:schemeClr>
                  </a:solidFill>
                </a:rPr>
                <a:t>properties</a:t>
              </a:r>
              <a:r>
                <a:rPr lang="ru-RU" sz="2400" dirty="0" smtClean="0">
                  <a:solidFill>
                    <a:schemeClr val="tx2">
                      <a:lumMod val="50000"/>
                    </a:schemeClr>
                  </a:solidFill>
                </a:rPr>
                <a:t> </a:t>
              </a:r>
              <a:endParaRPr lang="en-US" sz="2400" dirty="0" smtClean="0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14" name="Овальная выноска 12"/>
            <p:cNvSpPr/>
            <p:nvPr/>
          </p:nvSpPr>
          <p:spPr>
            <a:xfrm rot="16200000">
              <a:off x="6196435" y="3717033"/>
              <a:ext cx="2664296" cy="2808311"/>
            </a:xfrm>
            <a:prstGeom prst="wedgeEllipseCallout">
              <a:avLst>
                <a:gd name="adj1" fmla="val 36351"/>
                <a:gd name="adj2" fmla="val -59644"/>
              </a:avLst>
            </a:prstGeom>
            <a:noFill/>
            <a:ln>
              <a:solidFill>
                <a:schemeClr val="accent5">
                  <a:lumMod val="10000"/>
                </a:schemeClr>
              </a:solidFill>
              <a:prstDash val="dash"/>
            </a:ln>
            <a:effectLst/>
            <a:scene3d>
              <a:camera prst="orthographicFront">
                <a:rot lat="0" lon="0" rev="0"/>
              </a:camera>
              <a:lightRig rig="twoPt" dir="br">
                <a:rot lat="0" lon="0" rev="8700000"/>
              </a:lightRig>
            </a:scene3d>
            <a:sp3d prstMaterial="matte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046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hevron 12"/>
          <p:cNvSpPr/>
          <p:nvPr/>
        </p:nvSpPr>
        <p:spPr>
          <a:xfrm rot="5400000">
            <a:off x="4086124" y="2943122"/>
            <a:ext cx="936102" cy="323682"/>
          </a:xfrm>
          <a:prstGeom prst="chevron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CC19"/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CC19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5" name="Содержимое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-127" t="-16" r="-1" b="-440"/>
          <a:stretch/>
        </p:blipFill>
        <p:spPr>
          <a:xfrm>
            <a:off x="7419611" y="116632"/>
            <a:ext cx="1616885" cy="1317469"/>
          </a:xfrm>
        </p:spPr>
      </p:pic>
      <p:sp>
        <p:nvSpPr>
          <p:cNvPr id="3" name="Rectangle 2"/>
          <p:cNvSpPr/>
          <p:nvPr/>
        </p:nvSpPr>
        <p:spPr>
          <a:xfrm>
            <a:off x="107504" y="170056"/>
            <a:ext cx="734481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100" dirty="0" smtClean="0">
                <a:solidFill>
                  <a:schemeClr val="accent5">
                    <a:lumMod val="10000"/>
                  </a:schemeClr>
                </a:solidFill>
                <a:latin typeface="Arial"/>
                <a:ea typeface="SimSun"/>
                <a:cs typeface="Arial"/>
              </a:rPr>
              <a:t>WE HAVE THEORETICALLY SUBSTANTIATED A POSSIBILITY OF  PROGRAMMING THE M3 PHENOTYPE</a:t>
            </a:r>
            <a:r>
              <a:rPr lang="ru-RU" sz="2100" dirty="0" smtClean="0">
                <a:solidFill>
                  <a:schemeClr val="accent5">
                    <a:lumMod val="10000"/>
                  </a:schemeClr>
                </a:solidFill>
              </a:rPr>
              <a:t> </a:t>
            </a:r>
            <a:endParaRPr lang="ru-RU" sz="2100" dirty="0">
              <a:solidFill>
                <a:schemeClr val="accent5">
                  <a:lumMod val="10000"/>
                </a:schemeClr>
              </a:solidFill>
            </a:endParaRPr>
          </a:p>
        </p:txBody>
      </p:sp>
      <p:cxnSp>
        <p:nvCxnSpPr>
          <p:cNvPr id="14" name="Прямая соединительная линия 55"/>
          <p:cNvCxnSpPr/>
          <p:nvPr/>
        </p:nvCxnSpPr>
        <p:spPr>
          <a:xfrm>
            <a:off x="4552951" y="2783197"/>
            <a:ext cx="2116" cy="4534235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Скругленный прямоугольник 10"/>
          <p:cNvSpPr/>
          <p:nvPr/>
        </p:nvSpPr>
        <p:spPr>
          <a:xfrm>
            <a:off x="508000" y="3140968"/>
            <a:ext cx="8102600" cy="2518314"/>
          </a:xfrm>
          <a:prstGeom prst="roundRect">
            <a:avLst/>
          </a:prstGeom>
          <a:noFill/>
          <a:ln w="19050" cap="flat" cmpd="sng" algn="ctr">
            <a:solidFill>
              <a:srgbClr val="990000">
                <a:shade val="50000"/>
              </a:srgbClr>
            </a:solidFill>
            <a:prstDash val="solid"/>
          </a:ln>
          <a:effectLst>
            <a:glow rad="63500">
              <a:srgbClr val="990000">
                <a:lumMod val="60000"/>
                <a:lumOff val="40000"/>
                <a:alpha val="9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4" cstate="print"/>
          <a:srcRect t="68750" b="3125"/>
          <a:stretch>
            <a:fillRect/>
          </a:stretch>
        </p:blipFill>
        <p:spPr bwMode="auto">
          <a:xfrm>
            <a:off x="179512" y="2733220"/>
            <a:ext cx="8740445" cy="695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Oval 20"/>
          <p:cNvSpPr/>
          <p:nvPr/>
        </p:nvSpPr>
        <p:spPr>
          <a:xfrm>
            <a:off x="4080601" y="1938536"/>
            <a:ext cx="978522" cy="770384"/>
          </a:xfrm>
          <a:prstGeom prst="ellipse">
            <a:avLst/>
          </a:prstGeom>
          <a:solidFill>
            <a:srgbClr val="64FF1E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solidFill>
                  <a:srgbClr val="008000"/>
                </a:solidFill>
                <a:latin typeface="Calibri"/>
              </a:rPr>
              <a:t>IL-13</a:t>
            </a:r>
            <a:endParaRPr lang="ru-RU" sz="2000" b="1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364088" y="5863226"/>
            <a:ext cx="3406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</a:pPr>
            <a:r>
              <a:rPr lang="en-GB" sz="2000" i="1" dirty="0" smtClean="0">
                <a:solidFill>
                  <a:prstClr val="black"/>
                </a:solidFill>
                <a:latin typeface="Calibri"/>
              </a:rPr>
              <a:t>anti</a:t>
            </a:r>
            <a:r>
              <a:rPr lang="en-GB" sz="2000" i="1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GB" sz="2000" i="1" dirty="0" smtClean="0">
                <a:solidFill>
                  <a:prstClr val="black"/>
                </a:solidFill>
                <a:latin typeface="Calibri"/>
              </a:rPr>
              <a:t>inflammatory</a:t>
            </a:r>
            <a:r>
              <a:rPr lang="en-GB" sz="20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000" i="1" dirty="0" smtClean="0">
                <a:solidFill>
                  <a:prstClr val="black"/>
                </a:solidFill>
                <a:latin typeface="Calibri"/>
              </a:rPr>
              <a:t>cytokines</a:t>
            </a:r>
            <a:r>
              <a:rPr lang="ru-RU" sz="2000" i="1" dirty="0" smtClean="0">
                <a:solidFill>
                  <a:prstClr val="black"/>
                </a:solidFill>
                <a:latin typeface="Calibri"/>
              </a:rPr>
              <a:t> </a:t>
            </a:r>
            <a:endParaRPr lang="ru-RU" sz="20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60972" y="2057460"/>
            <a:ext cx="2206972" cy="65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639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Anti-inflammatory</a:t>
            </a:r>
            <a:r>
              <a:rPr lang="en-GB" sz="2000" i="1" dirty="0" smtClean="0">
                <a:solidFill>
                  <a:prstClr val="black"/>
                </a:solidFill>
                <a:latin typeface="Calibri"/>
              </a:rPr>
              <a:t> cytokine</a:t>
            </a:r>
            <a:r>
              <a:rPr lang="ru-RU" sz="2000" i="1" dirty="0" smtClean="0">
                <a:solidFill>
                  <a:prstClr val="black"/>
                </a:solidFill>
                <a:latin typeface="Calibri"/>
              </a:rPr>
              <a:t> </a:t>
            </a:r>
            <a:endParaRPr lang="ru-RU" sz="20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39552" y="5863226"/>
            <a:ext cx="3084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</a:pPr>
            <a:r>
              <a:rPr lang="en-GB" sz="2000" i="1" dirty="0" err="1" smtClean="0">
                <a:solidFill>
                  <a:prstClr val="black"/>
                </a:solidFill>
                <a:latin typeface="Calibri"/>
              </a:rPr>
              <a:t>proinflammatory</a:t>
            </a:r>
            <a:r>
              <a:rPr lang="en-GB" sz="20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000" i="1" dirty="0">
                <a:solidFill>
                  <a:prstClr val="black"/>
                </a:solidFill>
                <a:latin typeface="Calibri"/>
              </a:rPr>
              <a:t>cytokines</a:t>
            </a:r>
            <a:r>
              <a:rPr lang="ru-RU" sz="2000" i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1" y="6310554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3FA311"/>
                </a:solidFill>
                <a:latin typeface="Calibri"/>
              </a:rPr>
              <a:t>PROTUMOR M2 PHENOTYPE</a:t>
            </a:r>
            <a:endParaRPr lang="ru-RU" sz="2800" b="1" dirty="0">
              <a:solidFill>
                <a:srgbClr val="3FA311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351711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ANTITUMOR M3 PHENOTYPE</a:t>
            </a:r>
            <a:endParaRPr lang="ru-RU" sz="24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27" name="Elbow Connector 26"/>
          <p:cNvCxnSpPr>
            <a:endCxn id="29" idx="0"/>
          </p:cNvCxnSpPr>
          <p:nvPr/>
        </p:nvCxnSpPr>
        <p:spPr>
          <a:xfrm>
            <a:off x="4644008" y="4014071"/>
            <a:ext cx="2024732" cy="753464"/>
          </a:xfrm>
          <a:prstGeom prst="bentConnector2">
            <a:avLst/>
          </a:prstGeom>
          <a:ln w="101600" cmpd="sng">
            <a:solidFill>
              <a:srgbClr val="008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620" y="4767535"/>
            <a:ext cx="216024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STAT3/6</a:t>
            </a:r>
            <a:endParaRPr lang="ru-RU" sz="2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30" name="Elbow Connector 29"/>
          <p:cNvCxnSpPr>
            <a:endCxn id="32" idx="0"/>
          </p:cNvCxnSpPr>
          <p:nvPr/>
        </p:nvCxnSpPr>
        <p:spPr>
          <a:xfrm rot="10800000" flipV="1">
            <a:off x="2568394" y="4014071"/>
            <a:ext cx="2003606" cy="753464"/>
          </a:xfrm>
          <a:prstGeom prst="bentConnector2">
            <a:avLst/>
          </a:prstGeom>
          <a:ln w="15875">
            <a:solidFill>
              <a:srgbClr val="FF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>
            <a:off x="3996184" y="4401982"/>
            <a:ext cx="1118096" cy="111423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prstClr val="white"/>
                </a:solidFill>
                <a:latin typeface="Calibri"/>
              </a:rPr>
              <a:t>N</a:t>
            </a:r>
            <a:endParaRPr lang="ru-RU" sz="4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Дуга 44"/>
          <p:cNvSpPr/>
          <p:nvPr/>
        </p:nvSpPr>
        <p:spPr bwMode="auto">
          <a:xfrm flipH="1" flipV="1">
            <a:off x="2843808" y="5013176"/>
            <a:ext cx="1512168" cy="1053374"/>
          </a:xfrm>
          <a:prstGeom prst="arc">
            <a:avLst>
              <a:gd name="adj1" fmla="val 5485665"/>
              <a:gd name="adj2" fmla="val 15943830"/>
            </a:avLst>
          </a:prstGeom>
          <a:ln w="15875" cmpd="sng"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Дуга 45"/>
          <p:cNvSpPr/>
          <p:nvPr/>
        </p:nvSpPr>
        <p:spPr bwMode="auto">
          <a:xfrm flipV="1">
            <a:off x="4788024" y="5013174"/>
            <a:ext cx="1512168" cy="1066073"/>
          </a:xfrm>
          <a:prstGeom prst="arc">
            <a:avLst>
              <a:gd name="adj1" fmla="val 5355833"/>
              <a:gd name="adj2" fmla="val 16047173"/>
            </a:avLst>
          </a:prstGeom>
          <a:ln w="101600" cmpd="sng">
            <a:solidFill>
              <a:srgbClr val="3FA311"/>
            </a:solidFill>
            <a:prstDash val="soli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71600" y="1052736"/>
            <a:ext cx="5760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i="1" dirty="0">
                <a:solidFill>
                  <a:schemeClr val="accent4">
                    <a:lumMod val="50000"/>
                  </a:schemeClr>
                </a:solidFill>
              </a:rPr>
              <a:t>many reprogramming pathways branch to form the M1 or the M2 phenotype</a:t>
            </a:r>
            <a:r>
              <a:rPr lang="ru-RU" sz="2000" i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488274" y="4767535"/>
            <a:ext cx="216024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STAT1</a:t>
            </a:r>
            <a:endParaRPr lang="ru-RU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4017640" y="3654031"/>
            <a:ext cx="1130424" cy="648072"/>
          </a:xfrm>
          <a:prstGeom prst="roundRect">
            <a:avLst>
              <a:gd name="adj" fmla="val 20371"/>
            </a:avLst>
          </a:prstGeom>
          <a:gradFill flip="none" rotWithShape="1">
            <a:gsLst>
              <a:gs pos="0">
                <a:srgbClr val="FF0000"/>
              </a:gs>
              <a:gs pos="1000">
                <a:srgbClr val="FF0000"/>
              </a:gs>
              <a:gs pos="100000">
                <a:srgbClr val="3FA311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JAK</a:t>
            </a:r>
            <a:endParaRPr lang="ru-RU" sz="3200" b="1" dirty="0"/>
          </a:p>
        </p:txBody>
      </p:sp>
      <p:sp>
        <p:nvSpPr>
          <p:cNvPr id="61" name="Multiply 60"/>
          <p:cNvSpPr/>
          <p:nvPr/>
        </p:nvSpPr>
        <p:spPr>
          <a:xfrm>
            <a:off x="6029093" y="4348666"/>
            <a:ext cx="1296144" cy="1346448"/>
          </a:xfrm>
          <a:prstGeom prst="mathMultiply">
            <a:avLst>
              <a:gd name="adj1" fmla="val 12409"/>
            </a:avLst>
          </a:prstGeom>
          <a:solidFill>
            <a:srgbClr val="FF0000"/>
          </a:solidFill>
          <a:ln>
            <a:solidFill>
              <a:srgbClr val="FFCC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21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5536" y="116632"/>
            <a:ext cx="8640960" cy="6294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srgbClr val="001A2C"/>
                </a:solidFill>
              </a:rPr>
              <a:t>				THE </a:t>
            </a:r>
            <a:r>
              <a:rPr lang="en-US" sz="3200" b="1" dirty="0">
                <a:solidFill>
                  <a:srgbClr val="001A2C"/>
                </a:solidFill>
              </a:rPr>
              <a:t>AIM </a:t>
            </a:r>
            <a:r>
              <a:rPr lang="en-US" sz="3200" b="1" dirty="0" smtClean="0">
                <a:solidFill>
                  <a:srgbClr val="001A2C"/>
                </a:solidFill>
              </a:rPr>
              <a:t>OF THE </a:t>
            </a:r>
            <a:r>
              <a:rPr lang="en-US" sz="3200" b="1" dirty="0">
                <a:solidFill>
                  <a:srgbClr val="001A2C"/>
                </a:solidFill>
              </a:rPr>
              <a:t>STUDY</a:t>
            </a:r>
            <a:r>
              <a:rPr lang="en-US" sz="3200" dirty="0">
                <a:solidFill>
                  <a:srgbClr val="001A2C"/>
                </a:solidFill>
              </a:rPr>
              <a:t> </a:t>
            </a:r>
            <a:endParaRPr lang="en-US" sz="3200" dirty="0" smtClean="0">
              <a:solidFill>
                <a:srgbClr val="001A2C"/>
              </a:solidFill>
            </a:endParaRPr>
          </a:p>
          <a:p>
            <a:pPr algn="r"/>
            <a:r>
              <a:rPr lang="en-US" sz="3200" dirty="0" smtClean="0">
                <a:solidFill>
                  <a:srgbClr val="001A2C"/>
                </a:solidFill>
              </a:rPr>
              <a:t>was </a:t>
            </a:r>
            <a:r>
              <a:rPr lang="en-US" sz="3200" dirty="0">
                <a:solidFill>
                  <a:srgbClr val="001A2C"/>
                </a:solidFill>
              </a:rPr>
              <a:t>to </a:t>
            </a:r>
            <a:r>
              <a:rPr lang="en-US" sz="3200" dirty="0" smtClean="0">
                <a:solidFill>
                  <a:srgbClr val="001A2C"/>
                </a:solidFill>
              </a:rPr>
              <a:t>verify this hypothesis</a:t>
            </a:r>
            <a:endParaRPr lang="en-US" sz="3200" dirty="0">
              <a:solidFill>
                <a:srgbClr val="001A2C"/>
              </a:solidFill>
            </a:endParaRPr>
          </a:p>
          <a:p>
            <a:endParaRPr lang="en-US" sz="3600" b="1" dirty="0" smtClean="0">
              <a:solidFill>
                <a:srgbClr val="001A2C"/>
              </a:solidFill>
            </a:endParaRPr>
          </a:p>
          <a:p>
            <a:endParaRPr lang="ru-RU" sz="3600" b="1" dirty="0">
              <a:solidFill>
                <a:srgbClr val="001A2C"/>
              </a:solidFill>
            </a:endParaRPr>
          </a:p>
          <a:p>
            <a:pPr algn="ctr">
              <a:spcAft>
                <a:spcPts val="3000"/>
              </a:spcAft>
            </a:pPr>
            <a:r>
              <a:rPr lang="en-US" sz="3200" b="1" dirty="0" smtClean="0">
                <a:solidFill>
                  <a:srgbClr val="001A2C"/>
                </a:solidFill>
              </a:rPr>
              <a:t>OBJECTIVES OF THE STUDY WERE </a:t>
            </a:r>
            <a:endParaRPr lang="en-US" sz="1600" b="1" dirty="0" smtClean="0">
              <a:solidFill>
                <a:srgbClr val="001A2C"/>
              </a:solidFill>
            </a:endParaRPr>
          </a:p>
          <a:p>
            <a:pPr marL="457200" indent="-457200">
              <a:spcAft>
                <a:spcPts val="3000"/>
              </a:spcAft>
              <a:buAutoNum type="arabicParenR"/>
            </a:pPr>
            <a:r>
              <a:rPr lang="en-US" sz="3200" dirty="0" smtClean="0">
                <a:solidFill>
                  <a:srgbClr val="001A2C"/>
                </a:solidFill>
              </a:rPr>
              <a:t>to </a:t>
            </a:r>
            <a:r>
              <a:rPr lang="en-US" sz="3200" dirty="0">
                <a:solidFill>
                  <a:srgbClr val="001A2C"/>
                </a:solidFill>
              </a:rPr>
              <a:t>form a M3 switch phenotype, </a:t>
            </a:r>
            <a:endParaRPr lang="en-US" sz="3200" dirty="0" smtClean="0">
              <a:solidFill>
                <a:srgbClr val="001A2C"/>
              </a:solidFill>
            </a:endParaRPr>
          </a:p>
          <a:p>
            <a:pPr marL="457200" indent="-457200">
              <a:spcAft>
                <a:spcPts val="3000"/>
              </a:spcAft>
              <a:buAutoNum type="arabicParenR"/>
            </a:pPr>
            <a:r>
              <a:rPr lang="en-US" sz="3200" dirty="0" smtClean="0">
                <a:solidFill>
                  <a:srgbClr val="001A2C"/>
                </a:solidFill>
              </a:rPr>
              <a:t>to </a:t>
            </a:r>
            <a:r>
              <a:rPr lang="en-US" sz="3200" dirty="0">
                <a:solidFill>
                  <a:srgbClr val="001A2C"/>
                </a:solidFill>
              </a:rPr>
              <a:t>evaluate the effect of M3 macrophages on growth of tumor cells, and </a:t>
            </a:r>
            <a:endParaRPr lang="en-US" sz="3200" dirty="0" smtClean="0">
              <a:solidFill>
                <a:srgbClr val="001A2C"/>
              </a:solidFill>
            </a:endParaRPr>
          </a:p>
          <a:p>
            <a:pPr marL="457200" indent="-457200">
              <a:spcAft>
                <a:spcPts val="3000"/>
              </a:spcAft>
              <a:buAutoNum type="arabicParenR"/>
            </a:pPr>
            <a:r>
              <a:rPr lang="en-US" sz="3200" dirty="0" smtClean="0">
                <a:solidFill>
                  <a:srgbClr val="001A2C"/>
                </a:solidFill>
              </a:rPr>
              <a:t>to </a:t>
            </a:r>
            <a:r>
              <a:rPr lang="en-US" sz="3200" dirty="0">
                <a:solidFill>
                  <a:srgbClr val="001A2C"/>
                </a:solidFill>
              </a:rPr>
              <a:t>evaluate the mechanism of the antitumor effect of M3 macrophages. </a:t>
            </a:r>
            <a:endParaRPr lang="ru-RU" sz="3200" dirty="0">
              <a:solidFill>
                <a:srgbClr val="001A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811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520" y="-165323"/>
            <a:ext cx="8712968" cy="1362075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 smtClean="0">
                <a:latin typeface="+mn-lt"/>
              </a:rPr>
              <a:t>		</a:t>
            </a:r>
            <a:br>
              <a:rPr lang="en-US" dirty="0" smtClean="0">
                <a:latin typeface="+mn-lt"/>
              </a:rPr>
            </a:br>
            <a:r>
              <a:rPr lang="en-US" dirty="0">
                <a:latin typeface="+mn-lt"/>
              </a:rPr>
              <a:t>	</a:t>
            </a:r>
            <a:r>
              <a:rPr lang="en-US" dirty="0" smtClean="0">
                <a:latin typeface="+mn-lt"/>
              </a:rPr>
              <a:t>		             </a:t>
            </a:r>
            <a:r>
              <a:rPr lang="en-US" sz="3600" dirty="0" smtClean="0">
                <a:latin typeface="+mn-lt"/>
              </a:rPr>
              <a:t>METHODS</a:t>
            </a:r>
            <a:r>
              <a:rPr lang="en-GB" sz="3600" dirty="0" smtClean="0">
                <a:latin typeface="+mn-lt"/>
              </a:rPr>
              <a:t> </a:t>
            </a:r>
            <a:r>
              <a:rPr lang="en-GB" sz="3200" dirty="0" smtClean="0">
                <a:latin typeface="+mn-lt"/>
              </a:rPr>
              <a:t/>
            </a:r>
            <a:br>
              <a:rPr lang="en-GB" sz="3200" dirty="0" smtClean="0">
                <a:latin typeface="+mn-lt"/>
              </a:rPr>
            </a:br>
            <a:r>
              <a:rPr lang="en-GB" sz="3200" dirty="0" smtClean="0">
                <a:latin typeface="+mn-lt"/>
              </a:rPr>
              <a:t/>
            </a:r>
            <a:br>
              <a:rPr lang="en-GB" sz="3200" dirty="0" smtClean="0">
                <a:latin typeface="+mn-lt"/>
              </a:rPr>
            </a:br>
            <a:endParaRPr lang="ru-RU" sz="2800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23528" y="2001029"/>
            <a:ext cx="864096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3400" dirty="0">
                <a:solidFill>
                  <a:srgbClr val="001A2C"/>
                </a:solidFill>
              </a:rPr>
              <a:t>The M1 phenotype was reprogrammed in vitro by IFN-</a:t>
            </a:r>
            <a:r>
              <a:rPr lang="en-GB" sz="3400" dirty="0">
                <a:solidFill>
                  <a:srgbClr val="001A2C"/>
                </a:solidFill>
                <a:sym typeface="Symbol"/>
              </a:rPr>
              <a:t></a:t>
            </a:r>
            <a:r>
              <a:rPr lang="en-GB" sz="3400" dirty="0">
                <a:solidFill>
                  <a:srgbClr val="001A2C"/>
                </a:solidFill>
              </a:rPr>
              <a:t>, and the M3 - by additional inhibition of STAT3 and STAT6. </a:t>
            </a:r>
            <a:endParaRPr lang="en-GB" sz="3400" dirty="0" smtClean="0">
              <a:solidFill>
                <a:srgbClr val="001A2C"/>
              </a:solidFill>
            </a:endParaRPr>
          </a:p>
          <a:p>
            <a:pPr marL="342900" indent="-342900">
              <a:buFont typeface="+mj-lt"/>
              <a:buAutoNum type="arabicPeriod"/>
            </a:pPr>
            <a:endParaRPr lang="en-GB" sz="3400" dirty="0">
              <a:solidFill>
                <a:srgbClr val="001A2C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3400" dirty="0" smtClean="0">
                <a:solidFill>
                  <a:srgbClr val="001A2C"/>
                </a:solidFill>
              </a:rPr>
              <a:t>The </a:t>
            </a:r>
            <a:r>
              <a:rPr lang="en-GB" sz="3400" dirty="0" err="1">
                <a:solidFill>
                  <a:srgbClr val="001A2C"/>
                </a:solidFill>
              </a:rPr>
              <a:t>tumor</a:t>
            </a:r>
            <a:r>
              <a:rPr lang="en-GB" sz="3400" dirty="0">
                <a:solidFill>
                  <a:srgbClr val="001A2C"/>
                </a:solidFill>
              </a:rPr>
              <a:t> microenvironment was created by addition of </a:t>
            </a:r>
            <a:r>
              <a:rPr lang="en-GB" sz="3400" dirty="0" smtClean="0">
                <a:solidFill>
                  <a:srgbClr val="001A2C"/>
                </a:solidFill>
              </a:rPr>
              <a:t>ascetic </a:t>
            </a:r>
            <a:r>
              <a:rPr lang="en-GB" sz="3400" dirty="0">
                <a:solidFill>
                  <a:srgbClr val="001A2C"/>
                </a:solidFill>
              </a:rPr>
              <a:t>fluid from mice with Ehrlich carcinoma to cultured macrophages.</a:t>
            </a:r>
            <a:r>
              <a:rPr lang="ru-RU" sz="3400" dirty="0">
                <a:solidFill>
                  <a:srgbClr val="001A2C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46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4624"/>
            <a:ext cx="88204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/>
              <a:t>THE EFFECT OF TUMOR MICROENVIRONMENT ON ACTIVITIES OF </a:t>
            </a:r>
            <a:endParaRPr lang="ru-RU" sz="2000" dirty="0" smtClean="0"/>
          </a:p>
          <a:p>
            <a:pPr algn="ctr"/>
            <a:r>
              <a:rPr lang="en-GB" sz="2000" dirty="0" smtClean="0"/>
              <a:t>M1 MACROPHAGES AND M1 MACROPHAGES WITH INHIBITED TRANSCRIPTION FACTORS STAT3/6</a:t>
            </a:r>
            <a:r>
              <a:rPr lang="ru-RU" sz="2000" dirty="0" smtClean="0"/>
              <a:t> </a:t>
            </a:r>
            <a:endParaRPr lang="ru-RU" sz="2000" dirty="0">
              <a:solidFill>
                <a:srgbClr val="001A2C"/>
              </a:solidFill>
            </a:endParaRPr>
          </a:p>
        </p:txBody>
      </p:sp>
      <p:graphicFrame>
        <p:nvGraphicFramePr>
          <p:cNvPr id="15" name="Chart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9202336"/>
              </p:ext>
            </p:extLst>
          </p:nvPr>
        </p:nvGraphicFramePr>
        <p:xfrm>
          <a:off x="90571" y="1052736"/>
          <a:ext cx="8873917" cy="57544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3"/>
          <p:cNvSpPr/>
          <p:nvPr/>
        </p:nvSpPr>
        <p:spPr>
          <a:xfrm>
            <a:off x="899592" y="5013176"/>
            <a:ext cx="33843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These changes reflect the reprogramming of M1 phenotype towards the </a:t>
            </a:r>
            <a:r>
              <a:rPr lang="en-GB" sz="1600" dirty="0" err="1"/>
              <a:t>protumor</a:t>
            </a:r>
            <a:r>
              <a:rPr lang="en-GB" sz="1600" dirty="0"/>
              <a:t> M2 phenotype</a:t>
            </a:r>
            <a:r>
              <a:rPr lang="ru-RU" sz="1600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43608" y="1772816"/>
            <a:ext cx="33843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These changes reflect strengthening of </a:t>
            </a:r>
            <a:r>
              <a:rPr lang="en-US" sz="1600" dirty="0" smtClean="0"/>
              <a:t>PI-</a:t>
            </a:r>
            <a:r>
              <a:rPr lang="en-GB" sz="1600" dirty="0" smtClean="0"/>
              <a:t>, </a:t>
            </a:r>
            <a:r>
              <a:rPr lang="en-GB" sz="1600" dirty="0"/>
              <a:t>anti-</a:t>
            </a:r>
            <a:r>
              <a:rPr lang="en-GB" sz="1600" dirty="0" err="1"/>
              <a:t>tumor</a:t>
            </a:r>
            <a:r>
              <a:rPr lang="en-GB" sz="1600" dirty="0"/>
              <a:t> properties of the macrophages with inhibited Stat3/6 in the </a:t>
            </a:r>
            <a:r>
              <a:rPr lang="en-GB" sz="1600" dirty="0" err="1"/>
              <a:t>tumor</a:t>
            </a:r>
            <a:r>
              <a:rPr lang="en-GB" sz="1600" dirty="0"/>
              <a:t> microenvironment</a:t>
            </a:r>
            <a:r>
              <a:rPr lang="ru-RU" sz="1600" dirty="0"/>
              <a:t> </a:t>
            </a:r>
            <a:r>
              <a:rPr lang="ru-RU" sz="1600" dirty="0" smtClean="0"/>
              <a:t>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80032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3"/>
          <p:cNvPicPr>
            <a:picLocks noChangeAspect="1"/>
          </p:cNvPicPr>
          <p:nvPr/>
        </p:nvPicPr>
        <p:blipFill rotWithShape="1">
          <a:blip r:embed="rId2"/>
          <a:srcRect l="2452" t="-16" b="-440"/>
          <a:stretch/>
        </p:blipFill>
        <p:spPr>
          <a:xfrm>
            <a:off x="1835696" y="1648438"/>
            <a:ext cx="1440160" cy="1204498"/>
          </a:xfrm>
          <a:prstGeom prst="rect">
            <a:avLst/>
          </a:prstGeom>
        </p:spPr>
      </p:pic>
      <p:sp>
        <p:nvSpPr>
          <p:cNvPr id="13" name="Овальная выноска 10"/>
          <p:cNvSpPr/>
          <p:nvPr/>
        </p:nvSpPr>
        <p:spPr>
          <a:xfrm rot="5400000">
            <a:off x="5116314" y="-675456"/>
            <a:ext cx="2520280" cy="5256584"/>
          </a:xfrm>
          <a:prstGeom prst="wedgeEllipseCallout">
            <a:avLst>
              <a:gd name="adj1" fmla="val 8768"/>
              <a:gd name="adj2" fmla="val 59406"/>
            </a:avLst>
          </a:prstGeom>
          <a:noFill/>
          <a:ln>
            <a:solidFill>
              <a:schemeClr val="accent5">
                <a:lumMod val="1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07904" y="760636"/>
            <a:ext cx="53285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/>
              <a:t>Stat3/6 inhibition </a:t>
            </a:r>
            <a:endParaRPr lang="en-GB" dirty="0" smtClean="0"/>
          </a:p>
          <a:p>
            <a:pPr algn="ctr"/>
            <a:r>
              <a:rPr lang="en-GB" dirty="0"/>
              <a:t>c</a:t>
            </a:r>
            <a:r>
              <a:rPr lang="en-GB" dirty="0" smtClean="0"/>
              <a:t>hanged the </a:t>
            </a:r>
            <a:r>
              <a:rPr lang="en-GB" dirty="0"/>
              <a:t>response of M1 </a:t>
            </a:r>
            <a:r>
              <a:rPr lang="en-GB" dirty="0" smtClean="0"/>
              <a:t>macs </a:t>
            </a:r>
          </a:p>
          <a:p>
            <a:pPr algn="ctr"/>
            <a:r>
              <a:rPr lang="en-GB" dirty="0" smtClean="0"/>
              <a:t>in </a:t>
            </a:r>
            <a:r>
              <a:rPr lang="en-GB" dirty="0"/>
              <a:t>the </a:t>
            </a:r>
            <a:r>
              <a:rPr lang="en-GB" dirty="0" smtClean="0"/>
              <a:t>TM </a:t>
            </a:r>
            <a:r>
              <a:rPr lang="en-GB" dirty="0"/>
              <a:t>from reprogramming of the </a:t>
            </a:r>
            <a:r>
              <a:rPr lang="en-GB" dirty="0" smtClean="0"/>
              <a:t>PT-phenotype </a:t>
            </a:r>
            <a:r>
              <a:rPr lang="en-GB" dirty="0"/>
              <a:t>to reprogramming of the </a:t>
            </a:r>
            <a:r>
              <a:rPr lang="en-GB" dirty="0" smtClean="0"/>
              <a:t>AT-phenotype</a:t>
            </a:r>
          </a:p>
          <a:p>
            <a:pPr algn="ctr"/>
            <a:endParaRPr lang="en-GB" dirty="0"/>
          </a:p>
          <a:p>
            <a:pPr algn="ctr"/>
            <a:r>
              <a:rPr lang="en-GB" dirty="0" smtClean="0"/>
              <a:t>Such </a:t>
            </a:r>
            <a:r>
              <a:rPr lang="en-GB" dirty="0"/>
              <a:t>reaction of </a:t>
            </a:r>
            <a:r>
              <a:rPr lang="en-GB" dirty="0" smtClean="0"/>
              <a:t>macs </a:t>
            </a:r>
            <a:r>
              <a:rPr lang="en-GB" dirty="0"/>
              <a:t>with inhibited Stat3/6 is consistent with  characteristics of the </a:t>
            </a:r>
            <a:endParaRPr lang="en-GB" dirty="0" smtClean="0"/>
          </a:p>
          <a:p>
            <a:pPr algn="ctr"/>
            <a:r>
              <a:rPr lang="en-GB" dirty="0" smtClean="0"/>
              <a:t>M3 </a:t>
            </a:r>
            <a:r>
              <a:rPr lang="en-GB" dirty="0"/>
              <a:t>switch phenotype.</a:t>
            </a:r>
            <a:r>
              <a:rPr lang="ru-RU" dirty="0"/>
              <a:t> </a:t>
            </a:r>
          </a:p>
        </p:txBody>
      </p:sp>
      <p:sp>
        <p:nvSpPr>
          <p:cNvPr id="14" name="Chevron 13"/>
          <p:cNvSpPr/>
          <p:nvPr/>
        </p:nvSpPr>
        <p:spPr>
          <a:xfrm rot="5400000">
            <a:off x="4086124" y="3663204"/>
            <a:ext cx="936102" cy="323682"/>
          </a:xfrm>
          <a:prstGeom prst="chevron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CC19"/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rgbClr val="FF0000"/>
                </a:gs>
                <a:gs pos="100000">
                  <a:srgbClr val="FFCC19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cxnSp>
        <p:nvCxnSpPr>
          <p:cNvPr id="15" name="Прямая соединительная линия 55"/>
          <p:cNvCxnSpPr/>
          <p:nvPr/>
        </p:nvCxnSpPr>
        <p:spPr>
          <a:xfrm flipH="1">
            <a:off x="4555067" y="3286125"/>
            <a:ext cx="1058" cy="3452974"/>
          </a:xfrm>
          <a:prstGeom prst="line">
            <a:avLst/>
          </a:prstGeom>
          <a:ln w="9525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Скругленный прямоугольник 10"/>
          <p:cNvSpPr/>
          <p:nvPr/>
        </p:nvSpPr>
        <p:spPr>
          <a:xfrm>
            <a:off x="508000" y="3645023"/>
            <a:ext cx="8102600" cy="2244331"/>
          </a:xfrm>
          <a:prstGeom prst="roundRect">
            <a:avLst/>
          </a:prstGeom>
          <a:noFill/>
          <a:ln w="19050" cap="flat" cmpd="sng" algn="ctr">
            <a:solidFill>
              <a:srgbClr val="990000">
                <a:shade val="50000"/>
              </a:srgbClr>
            </a:solidFill>
            <a:prstDash val="solid"/>
          </a:ln>
          <a:effectLst>
            <a:glow rad="63500">
              <a:srgbClr val="990000">
                <a:lumMod val="60000"/>
                <a:lumOff val="40000"/>
                <a:alpha val="9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>
              <a:solidFill>
                <a:sysClr val="window" lastClr="FFFFFF"/>
              </a:solidFill>
              <a:latin typeface="Calibri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t="68750" b="3125"/>
          <a:stretch>
            <a:fillRect/>
          </a:stretch>
        </p:blipFill>
        <p:spPr bwMode="auto">
          <a:xfrm>
            <a:off x="179512" y="3453300"/>
            <a:ext cx="8740445" cy="695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Oval 17"/>
          <p:cNvSpPr/>
          <p:nvPr/>
        </p:nvSpPr>
        <p:spPr>
          <a:xfrm>
            <a:off x="4243710" y="2996952"/>
            <a:ext cx="635415" cy="504056"/>
          </a:xfrm>
          <a:prstGeom prst="ellipse">
            <a:avLst/>
          </a:prstGeom>
          <a:solidFill>
            <a:srgbClr val="64FF1E"/>
          </a:solidFill>
          <a:ln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</a:pPr>
            <a:endParaRPr lang="ru-RU" sz="2000" b="1" dirty="0">
              <a:solidFill>
                <a:srgbClr val="008000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364088" y="6053226"/>
            <a:ext cx="340646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</a:pPr>
            <a:r>
              <a:rPr lang="en-GB" sz="2000" i="1" dirty="0" smtClean="0">
                <a:solidFill>
                  <a:prstClr val="black"/>
                </a:solidFill>
                <a:latin typeface="Calibri"/>
              </a:rPr>
              <a:t>anti</a:t>
            </a:r>
            <a:r>
              <a:rPr lang="en-GB" sz="2000" i="1" dirty="0">
                <a:solidFill>
                  <a:prstClr val="black"/>
                </a:solidFill>
                <a:latin typeface="Calibri"/>
              </a:rPr>
              <a:t>-</a:t>
            </a:r>
            <a:r>
              <a:rPr lang="en-GB" sz="2000" i="1" dirty="0" smtClean="0">
                <a:solidFill>
                  <a:prstClr val="black"/>
                </a:solidFill>
                <a:latin typeface="Calibri"/>
              </a:rPr>
              <a:t>inflammatory</a:t>
            </a:r>
            <a:r>
              <a:rPr lang="en-GB" sz="2000" i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000" i="1" dirty="0" smtClean="0">
                <a:solidFill>
                  <a:prstClr val="black"/>
                </a:solidFill>
                <a:latin typeface="Calibri"/>
              </a:rPr>
              <a:t>cytokines</a:t>
            </a:r>
            <a:r>
              <a:rPr lang="ru-RU" sz="2000" i="1" dirty="0" smtClean="0">
                <a:solidFill>
                  <a:prstClr val="black"/>
                </a:solidFill>
                <a:latin typeface="Calibri"/>
              </a:rPr>
              <a:t> </a:t>
            </a:r>
            <a:endParaRPr lang="ru-RU" sz="20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496" y="3126547"/>
            <a:ext cx="4176464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456397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In the tumor microenvironment (TM)</a:t>
            </a:r>
            <a:endParaRPr lang="ru-RU" sz="2000" i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39552" y="6053226"/>
            <a:ext cx="3084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</a:pPr>
            <a:r>
              <a:rPr lang="en-GB" sz="2000" i="1" dirty="0" err="1" smtClean="0">
                <a:solidFill>
                  <a:prstClr val="black"/>
                </a:solidFill>
                <a:latin typeface="Calibri"/>
              </a:rPr>
              <a:t>proinflammatory</a:t>
            </a:r>
            <a:r>
              <a:rPr lang="en-GB" sz="2000" i="1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GB" sz="2000" i="1" dirty="0">
                <a:solidFill>
                  <a:prstClr val="black"/>
                </a:solidFill>
                <a:latin typeface="Calibri"/>
              </a:rPr>
              <a:t>cytokines</a:t>
            </a:r>
            <a:r>
              <a:rPr lang="ru-RU" sz="2000" i="1" dirty="0">
                <a:solidFill>
                  <a:prstClr val="black"/>
                </a:solidFill>
                <a:latin typeface="Calibri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1" y="6310554"/>
            <a:ext cx="4536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3FA311"/>
                </a:solidFill>
                <a:latin typeface="Calibri"/>
              </a:rPr>
              <a:t>PROTUMOR M2 PHENOTYPE</a:t>
            </a:r>
            <a:endParaRPr lang="ru-RU" sz="2800" b="1" dirty="0">
              <a:solidFill>
                <a:srgbClr val="3FA311"/>
              </a:solidFill>
              <a:latin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351711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FF0000"/>
                </a:solidFill>
                <a:latin typeface="Calibri"/>
              </a:rPr>
              <a:t>ANTITUMOR M3 PHENOTYPE</a:t>
            </a:r>
            <a:endParaRPr lang="ru-RU" sz="24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24" name="Elbow Connector 23"/>
          <p:cNvCxnSpPr>
            <a:endCxn id="25" idx="0"/>
          </p:cNvCxnSpPr>
          <p:nvPr/>
        </p:nvCxnSpPr>
        <p:spPr>
          <a:xfrm>
            <a:off x="4644008" y="4653136"/>
            <a:ext cx="2024732" cy="344472"/>
          </a:xfrm>
          <a:prstGeom prst="bentConnector2">
            <a:avLst/>
          </a:prstGeom>
          <a:ln w="101600" cmpd="sng">
            <a:solidFill>
              <a:srgbClr val="008000"/>
            </a:solidFill>
            <a:tailEnd type="triangle" w="med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88620" y="4997608"/>
            <a:ext cx="2160240" cy="461665"/>
          </a:xfrm>
          <a:prstGeom prst="rect">
            <a:avLst/>
          </a:prstGeom>
          <a:solidFill>
            <a:schemeClr val="bg1"/>
          </a:solidFill>
          <a:ln>
            <a:solidFill>
              <a:srgbClr val="008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prstClr val="black"/>
                </a:solidFill>
                <a:latin typeface="Calibri"/>
              </a:rPr>
              <a:t>STAT3/6</a:t>
            </a:r>
            <a:endParaRPr lang="ru-RU" sz="2400" b="1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26" name="Elbow Connector 25"/>
          <p:cNvCxnSpPr>
            <a:endCxn id="30" idx="0"/>
          </p:cNvCxnSpPr>
          <p:nvPr/>
        </p:nvCxnSpPr>
        <p:spPr>
          <a:xfrm rot="10800000" flipV="1">
            <a:off x="2568394" y="4653136"/>
            <a:ext cx="2003606" cy="344472"/>
          </a:xfrm>
          <a:prstGeom prst="bentConnector2">
            <a:avLst/>
          </a:prstGeom>
          <a:ln w="15875">
            <a:solidFill>
              <a:srgbClr val="FF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4156075" y="5085184"/>
            <a:ext cx="775965" cy="72008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</a:pPr>
            <a:r>
              <a:rPr lang="en-US" sz="4000" b="1" dirty="0" smtClean="0">
                <a:solidFill>
                  <a:prstClr val="white"/>
                </a:solidFill>
                <a:latin typeface="Calibri"/>
              </a:rPr>
              <a:t>N</a:t>
            </a:r>
            <a:endParaRPr lang="ru-RU" sz="4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Дуга 44"/>
          <p:cNvSpPr/>
          <p:nvPr/>
        </p:nvSpPr>
        <p:spPr bwMode="auto">
          <a:xfrm flipH="1" flipV="1">
            <a:off x="2843808" y="5243249"/>
            <a:ext cx="1512168" cy="1053374"/>
          </a:xfrm>
          <a:prstGeom prst="arc">
            <a:avLst>
              <a:gd name="adj1" fmla="val 5485665"/>
              <a:gd name="adj2" fmla="val 15943830"/>
            </a:avLst>
          </a:prstGeom>
          <a:ln w="15875" cmpd="sng">
            <a:solidFill>
              <a:srgbClr val="FF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Дуга 45"/>
          <p:cNvSpPr/>
          <p:nvPr/>
        </p:nvSpPr>
        <p:spPr bwMode="auto">
          <a:xfrm flipV="1">
            <a:off x="4788024" y="5243247"/>
            <a:ext cx="1512168" cy="1066073"/>
          </a:xfrm>
          <a:prstGeom prst="arc">
            <a:avLst>
              <a:gd name="adj1" fmla="val 5355833"/>
              <a:gd name="adj2" fmla="val 16047173"/>
            </a:avLst>
          </a:prstGeom>
          <a:ln w="101600" cmpd="sng">
            <a:solidFill>
              <a:srgbClr val="3FA311"/>
            </a:solidFill>
            <a:prstDash val="solid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488274" y="4997608"/>
            <a:ext cx="2160240" cy="461665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 defTabSz="456397" fontAlgn="auto">
              <a:spcBef>
                <a:spcPts val="0"/>
              </a:spcBef>
              <a:spcAft>
                <a:spcPts val="0"/>
              </a:spcAft>
            </a:pPr>
            <a:r>
              <a:rPr lang="en-GB" sz="2400" b="1" dirty="0" smtClean="0">
                <a:solidFill>
                  <a:prstClr val="black"/>
                </a:solidFill>
                <a:latin typeface="Calibri"/>
              </a:rPr>
              <a:t>STAT1</a:t>
            </a:r>
            <a:endParaRPr lang="ru-RU" sz="24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985890" y="4293096"/>
            <a:ext cx="1130424" cy="648072"/>
          </a:xfrm>
          <a:prstGeom prst="roundRect">
            <a:avLst>
              <a:gd name="adj" fmla="val 20371"/>
            </a:avLst>
          </a:prstGeom>
          <a:gradFill flip="none" rotWithShape="1">
            <a:gsLst>
              <a:gs pos="0">
                <a:srgbClr val="FF0000"/>
              </a:gs>
              <a:gs pos="1000">
                <a:srgbClr val="FF0000"/>
              </a:gs>
              <a:gs pos="100000">
                <a:srgbClr val="3FA311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/>
              <a:t>JAK</a:t>
            </a:r>
            <a:endParaRPr lang="ru-RU" sz="3200" b="1" dirty="0"/>
          </a:p>
        </p:txBody>
      </p:sp>
      <p:sp>
        <p:nvSpPr>
          <p:cNvPr id="32" name="Multiply 31"/>
          <p:cNvSpPr/>
          <p:nvPr/>
        </p:nvSpPr>
        <p:spPr>
          <a:xfrm>
            <a:off x="6029093" y="4578739"/>
            <a:ext cx="1296144" cy="1346448"/>
          </a:xfrm>
          <a:prstGeom prst="mathMultiply">
            <a:avLst>
              <a:gd name="adj1" fmla="val 12409"/>
            </a:avLst>
          </a:prstGeom>
          <a:solidFill>
            <a:srgbClr val="FF0000"/>
          </a:solidFill>
          <a:ln>
            <a:solidFill>
              <a:srgbClr val="FFCC1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/>
          <p:cNvSpPr txBox="1"/>
          <p:nvPr/>
        </p:nvSpPr>
        <p:spPr>
          <a:xfrm>
            <a:off x="4788024" y="25460"/>
            <a:ext cx="28978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CONCLUSION 1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3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44624"/>
            <a:ext cx="88204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smtClean="0"/>
              <a:t>THE ANTITUMOR EFFECT OF M3 PHENOTYPE</a:t>
            </a:r>
            <a:r>
              <a:rPr lang="ru-RU" sz="2000" dirty="0" smtClean="0"/>
              <a:t> </a:t>
            </a:r>
            <a:endParaRPr lang="ru-RU" sz="2000" b="1" dirty="0">
              <a:solidFill>
                <a:srgbClr val="001A2C"/>
              </a:solidFill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5686499"/>
              </p:ext>
            </p:extLst>
          </p:nvPr>
        </p:nvGraphicFramePr>
        <p:xfrm>
          <a:off x="0" y="558800"/>
          <a:ext cx="9144000" cy="6299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7" name="Straight Connector 16"/>
          <p:cNvCxnSpPr/>
          <p:nvPr/>
        </p:nvCxnSpPr>
        <p:spPr>
          <a:xfrm>
            <a:off x="971600" y="2005773"/>
            <a:ext cx="7920880" cy="0"/>
          </a:xfrm>
          <a:prstGeom prst="line">
            <a:avLst/>
          </a:prstGeom>
          <a:ln w="12700" cmpd="sng">
            <a:solidFill>
              <a:schemeClr val="tx1"/>
            </a:solidFill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331640" y="1988840"/>
            <a:ext cx="720080" cy="64807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2051720" y="1574800"/>
            <a:ext cx="1758280" cy="106211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810000" y="1124744"/>
            <a:ext cx="1770112" cy="4585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904656" y="764704"/>
            <a:ext cx="3347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This effect reflects the phenomenon of pro-</a:t>
            </a:r>
            <a:r>
              <a:rPr lang="en-GB" sz="1600" dirty="0" err="1"/>
              <a:t>tumor</a:t>
            </a:r>
            <a:r>
              <a:rPr lang="en-GB" sz="1600" dirty="0"/>
              <a:t> macrophage transformation</a:t>
            </a:r>
            <a:r>
              <a:rPr lang="ru-RU" sz="1600" dirty="0"/>
              <a:t> </a:t>
            </a:r>
            <a:r>
              <a:rPr lang="ru-RU" sz="1600" i="1" dirty="0" smtClean="0"/>
              <a:t> </a:t>
            </a:r>
            <a:endParaRPr lang="ru-RU" sz="1600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6732240" y="2103313"/>
            <a:ext cx="132254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M0 phenotype</a:t>
            </a:r>
          </a:p>
          <a:p>
            <a:endParaRPr lang="en-US" sz="1200" dirty="0" smtClean="0"/>
          </a:p>
          <a:p>
            <a:r>
              <a:rPr lang="en-US" sz="1400" dirty="0" smtClean="0"/>
              <a:t>M1 </a:t>
            </a:r>
            <a:r>
              <a:rPr lang="en-US" sz="1400" dirty="0"/>
              <a:t>phenotype</a:t>
            </a:r>
            <a:endParaRPr lang="ru-RU" sz="1400" dirty="0"/>
          </a:p>
          <a:p>
            <a:endParaRPr lang="en-US" sz="1400" dirty="0" smtClean="0"/>
          </a:p>
          <a:p>
            <a:r>
              <a:rPr lang="en-US" sz="1400" dirty="0" smtClean="0"/>
              <a:t>M3 </a:t>
            </a:r>
            <a:r>
              <a:rPr lang="en-US" sz="1400" dirty="0"/>
              <a:t>phenotype</a:t>
            </a:r>
            <a:endParaRPr lang="ru-RU" sz="1400" dirty="0"/>
          </a:p>
          <a:p>
            <a:endParaRPr lang="ru-RU" sz="1400" dirty="0"/>
          </a:p>
        </p:txBody>
      </p:sp>
      <p:sp>
        <p:nvSpPr>
          <p:cNvPr id="34" name="Line Callout 2 (Accent Bar) 33"/>
          <p:cNvSpPr/>
          <p:nvPr/>
        </p:nvSpPr>
        <p:spPr>
          <a:xfrm>
            <a:off x="6804248" y="2120156"/>
            <a:ext cx="1656184" cy="288032"/>
          </a:xfrm>
          <a:prstGeom prst="accentCallout2">
            <a:avLst>
              <a:gd name="adj1" fmla="val 46969"/>
              <a:gd name="adj2" fmla="val -3042"/>
              <a:gd name="adj3" fmla="val 49615"/>
              <a:gd name="adj4" fmla="val -36681"/>
              <a:gd name="adj5" fmla="val 954663"/>
              <a:gd name="adj6" fmla="val -68905"/>
            </a:avLst>
          </a:prstGeom>
          <a:noFill/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Line Callout 2 (Accent Bar) 34"/>
          <p:cNvSpPr/>
          <p:nvPr/>
        </p:nvSpPr>
        <p:spPr>
          <a:xfrm>
            <a:off x="6804248" y="2518296"/>
            <a:ext cx="1656184" cy="288032"/>
          </a:xfrm>
          <a:prstGeom prst="accentCallout2">
            <a:avLst>
              <a:gd name="adj1" fmla="val 46969"/>
              <a:gd name="adj2" fmla="val -3042"/>
              <a:gd name="adj3" fmla="val 45206"/>
              <a:gd name="adj4" fmla="val -25946"/>
              <a:gd name="adj5" fmla="val 981118"/>
              <a:gd name="adj6" fmla="val -57403"/>
            </a:avLst>
          </a:prstGeom>
          <a:noFill/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Line Callout 2 (Accent Bar) 35"/>
          <p:cNvSpPr/>
          <p:nvPr/>
        </p:nvSpPr>
        <p:spPr>
          <a:xfrm>
            <a:off x="6804248" y="2950344"/>
            <a:ext cx="1656184" cy="288032"/>
          </a:xfrm>
          <a:prstGeom prst="accentCallout2">
            <a:avLst>
              <a:gd name="adj1" fmla="val 46969"/>
              <a:gd name="adj2" fmla="val -3042"/>
              <a:gd name="adj3" fmla="val 45206"/>
              <a:gd name="adj4" fmla="val -15977"/>
              <a:gd name="adj5" fmla="val 954663"/>
              <a:gd name="adj6" fmla="val -44367"/>
            </a:avLst>
          </a:prstGeom>
          <a:noFill/>
          <a:ln w="3175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94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TC023641219991">
  <a:themeElements>
    <a:clrScheme name="template 3">
      <a:dk1>
        <a:srgbClr val="4D4D4D"/>
      </a:dk1>
      <a:lt1>
        <a:srgbClr val="FFFFFF"/>
      </a:lt1>
      <a:dk2>
        <a:srgbClr val="4D4D4D"/>
      </a:dk2>
      <a:lt2>
        <a:srgbClr val="003399"/>
      </a:lt2>
      <a:accent1>
        <a:srgbClr val="66CCFF"/>
      </a:accent1>
      <a:accent2>
        <a:srgbClr val="3366FF"/>
      </a:accent2>
      <a:accent3>
        <a:srgbClr val="FFFFFF"/>
      </a:accent3>
      <a:accent4>
        <a:srgbClr val="404040"/>
      </a:accent4>
      <a:accent5>
        <a:srgbClr val="B8E2FF"/>
      </a:accent5>
      <a:accent6>
        <a:srgbClr val="2D5CE7"/>
      </a:accent6>
      <a:hlink>
        <a:srgbClr val="FFCC00"/>
      </a:hlink>
      <a:folHlink>
        <a:srgbClr val="DDDDDD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4D4D4D"/>
        </a:dk1>
        <a:lt1>
          <a:srgbClr val="FFFFFF"/>
        </a:lt1>
        <a:dk2>
          <a:srgbClr val="4D4D4D"/>
        </a:dk2>
        <a:lt2>
          <a:srgbClr val="0099FF"/>
        </a:lt2>
        <a:accent1>
          <a:srgbClr val="003399"/>
        </a:accent1>
        <a:accent2>
          <a:srgbClr val="CCECFF"/>
        </a:accent2>
        <a:accent3>
          <a:srgbClr val="FFFFFF"/>
        </a:accent3>
        <a:accent4>
          <a:srgbClr val="404040"/>
        </a:accent4>
        <a:accent5>
          <a:srgbClr val="AAADCA"/>
        </a:accent5>
        <a:accent6>
          <a:srgbClr val="B9D6E7"/>
        </a:accent6>
        <a:hlink>
          <a:srgbClr val="6699F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333333"/>
        </a:dk1>
        <a:lt1>
          <a:srgbClr val="FFFFFF"/>
        </a:lt1>
        <a:dk2>
          <a:srgbClr val="808080"/>
        </a:dk2>
        <a:lt2>
          <a:srgbClr val="003366"/>
        </a:lt2>
        <a:accent1>
          <a:srgbClr val="6699FF"/>
        </a:accent1>
        <a:accent2>
          <a:srgbClr val="990000"/>
        </a:accent2>
        <a:accent3>
          <a:srgbClr val="FFFFFF"/>
        </a:accent3>
        <a:accent4>
          <a:srgbClr val="2A2A2A"/>
        </a:accent4>
        <a:accent5>
          <a:srgbClr val="B8CAFF"/>
        </a:accent5>
        <a:accent6>
          <a:srgbClr val="8A0000"/>
        </a:accent6>
        <a:hlink>
          <a:srgbClr val="0066CC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CCFF"/>
        </a:accent1>
        <a:accent2>
          <a:srgbClr val="3366FF"/>
        </a:accent2>
        <a:accent3>
          <a:srgbClr val="FFFFFF"/>
        </a:accent3>
        <a:accent4>
          <a:srgbClr val="404040"/>
        </a:accent4>
        <a:accent5>
          <a:srgbClr val="B8E2FF"/>
        </a:accent5>
        <a:accent6>
          <a:srgbClr val="2D5CE7"/>
        </a:accent6>
        <a:hlink>
          <a:srgbClr val="FFCC00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3366FF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2D5C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CC0000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B90000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4D4D4D"/>
        </a:dk2>
        <a:lt2>
          <a:srgbClr val="003399"/>
        </a:lt2>
        <a:accent1>
          <a:srgbClr val="6699FF"/>
        </a:accent1>
        <a:accent2>
          <a:srgbClr val="99CCFF"/>
        </a:accent2>
        <a:accent3>
          <a:srgbClr val="FFFFFF"/>
        </a:accent3>
        <a:accent4>
          <a:srgbClr val="404040"/>
        </a:accent4>
        <a:accent5>
          <a:srgbClr val="B8CAFF"/>
        </a:accent5>
        <a:accent6>
          <a:srgbClr val="8AB9E7"/>
        </a:accent6>
        <a:hlink>
          <a:srgbClr val="0099F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C102867319990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TC102867889990">
  <a:themeElements>
    <a:clrScheme name="White - blue accents template template">
      <a:dk1>
        <a:srgbClr val="000000"/>
      </a:dk1>
      <a:lt1>
        <a:srgbClr val="FFFFFF"/>
      </a:lt1>
      <a:dk2>
        <a:srgbClr val="1D4775"/>
      </a:dk2>
      <a:lt2>
        <a:srgbClr val="FEF194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A061C3"/>
      </a:accent6>
      <a:hlink>
        <a:srgbClr val="1D4775"/>
      </a:hlink>
      <a:folHlink>
        <a:srgbClr val="1D4775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chemeClr val="tx1"/>
            </a:solidFill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TC01881355999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ssential">
  <a:themeElements>
    <a:clrScheme name="Essential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70B294C-3536-4D1D-9981-52CF2C8695C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TC023641219991</Template>
  <TotalTime>40568</TotalTime>
  <Words>569</Words>
  <Application>Microsoft Office PowerPoint</Application>
  <PresentationFormat>On-screen Show (4:3)</PresentationFormat>
  <Paragraphs>106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TC023641219991</vt:lpstr>
      <vt:lpstr>TC102867319990</vt:lpstr>
      <vt:lpstr>TC102867889990</vt:lpstr>
      <vt:lpstr>TC018813559991</vt:lpstr>
      <vt:lpstr>Essential</vt:lpstr>
      <vt:lpstr>MACROPHAGES WITH THE M3 SWITCH PHENOTYPE  AND HOW WE CAN USE THESE MACROPHAGES IN IMMUNOTHERAPY FOR CANCER </vt:lpstr>
      <vt:lpstr>PowerPoint Presentation</vt:lpstr>
      <vt:lpstr>PowerPoint Presentation</vt:lpstr>
      <vt:lpstr>PowerPoint Presentation</vt:lpstr>
      <vt:lpstr>PowerPoint Presentation</vt:lpstr>
      <vt:lpstr>                   METHODS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MAIN CONCLUSIONS OF OUR WORK </vt:lpstr>
      <vt:lpstr>PowerPoint Presentation</vt:lpstr>
      <vt:lpstr>Thank you 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Abdul Hakeem</dc:creator>
  <cp:lastModifiedBy>Abdul Hakeem</cp:lastModifiedBy>
  <cp:revision>388</cp:revision>
  <cp:lastPrinted>2015-10-23T09:27:33Z</cp:lastPrinted>
  <dcterms:modified xsi:type="dcterms:W3CDTF">2015-10-28T15:08:05Z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TC023641219991</vt:lpwstr>
  </property>
</Properties>
</file>