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16"/>
  </p:notesMasterIdLst>
  <p:handoutMasterIdLst>
    <p:handoutMasterId r:id="rId17"/>
  </p:handoutMasterIdLst>
  <p:sldIdLst>
    <p:sldId id="357" r:id="rId2"/>
    <p:sldId id="359" r:id="rId3"/>
    <p:sldId id="338" r:id="rId4"/>
    <p:sldId id="258" r:id="rId5"/>
    <p:sldId id="350" r:id="rId6"/>
    <p:sldId id="351" r:id="rId7"/>
    <p:sldId id="352" r:id="rId8"/>
    <p:sldId id="354" r:id="rId9"/>
    <p:sldId id="355" r:id="rId10"/>
    <p:sldId id="356" r:id="rId11"/>
    <p:sldId id="341" r:id="rId12"/>
    <p:sldId id="322" r:id="rId13"/>
    <p:sldId id="290" r:id="rId14"/>
    <p:sldId id="34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A6FF88"/>
    <a:srgbClr val="54A042"/>
    <a:srgbClr val="7EEB63"/>
    <a:srgbClr val="29CBFF"/>
    <a:srgbClr val="0099CC"/>
    <a:srgbClr val="04C7DC"/>
    <a:srgbClr val="99CC66"/>
    <a:srgbClr val="FFFFFF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1186" autoAdjust="0"/>
  </p:normalViewPr>
  <p:slideViewPr>
    <p:cSldViewPr snapToGrid="0" snapToObjects="1">
      <p:cViewPr>
        <p:scale>
          <a:sx n="50" d="100"/>
          <a:sy n="50" d="100"/>
        </p:scale>
        <p:origin x="-1908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-4936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an\Desktop\Abu%20Omar%20Group\Enzymatic%20Hydrolysis\IMK-4-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Glucan Yield vs Hydrolysis Time 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Summary!$K$3</c:f>
              <c:strCache>
                <c:ptCount val="1"/>
                <c:pt idx="0">
                  <c:v>Poplar residue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diamond"/>
            <c:size val="12"/>
          </c:marker>
          <c:xVal>
            <c:numRef>
              <c:f>Summary!$L$1:$P$1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18</c:v>
                </c:pt>
                <c:pt idx="4">
                  <c:v>72</c:v>
                </c:pt>
              </c:numCache>
            </c:numRef>
          </c:xVal>
          <c:yVal>
            <c:numRef>
              <c:f>Summary!$L$3:$P$3</c:f>
              <c:numCache>
                <c:formatCode>0.00</c:formatCode>
                <c:ptCount val="5"/>
                <c:pt idx="0" formatCode="General">
                  <c:v>0</c:v>
                </c:pt>
                <c:pt idx="1">
                  <c:v>37.611007841735145</c:v>
                </c:pt>
                <c:pt idx="2">
                  <c:v>55.976859827430786</c:v>
                </c:pt>
                <c:pt idx="3">
                  <c:v>86.053818296027558</c:v>
                </c:pt>
                <c:pt idx="4">
                  <c:v>80.270038632197057</c:v>
                </c:pt>
              </c:numCache>
            </c:numRef>
          </c:yVal>
        </c:ser>
        <c:ser>
          <c:idx val="1"/>
          <c:order val="1"/>
          <c:tx>
            <c:strRef>
              <c:f>Summary!$K$4</c:f>
              <c:strCache>
                <c:ptCount val="1"/>
                <c:pt idx="0">
                  <c:v>Eucalyptus Residue</c:v>
                </c:pt>
              </c:strCache>
            </c:strRef>
          </c:tx>
          <c:spPr>
            <a:ln w="25400">
              <a:solidFill>
                <a:schemeClr val="accent2"/>
              </a:solidFill>
            </a:ln>
          </c:spPr>
          <c:marker>
            <c:symbol val="square"/>
            <c:size val="12"/>
          </c:marker>
          <c:xVal>
            <c:numRef>
              <c:f>Summary!$L$1:$P$1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18</c:v>
                </c:pt>
                <c:pt idx="4">
                  <c:v>72</c:v>
                </c:pt>
              </c:numCache>
            </c:numRef>
          </c:xVal>
          <c:yVal>
            <c:numRef>
              <c:f>Summary!$L$4:$P$4</c:f>
              <c:numCache>
                <c:formatCode>0.00</c:formatCode>
                <c:ptCount val="5"/>
                <c:pt idx="0" formatCode="General">
                  <c:v>0</c:v>
                </c:pt>
                <c:pt idx="1">
                  <c:v>15.454666549725079</c:v>
                </c:pt>
                <c:pt idx="2">
                  <c:v>46.342774614231999</c:v>
                </c:pt>
                <c:pt idx="3">
                  <c:v>76.491988696295167</c:v>
                </c:pt>
                <c:pt idx="4">
                  <c:v>77.571399760095701</c:v>
                </c:pt>
              </c:numCache>
            </c:numRef>
          </c:yVal>
        </c:ser>
        <c:ser>
          <c:idx val="2"/>
          <c:order val="2"/>
          <c:tx>
            <c:strRef>
              <c:f>Summary!$K$5</c:f>
              <c:strCache>
                <c:ptCount val="1"/>
                <c:pt idx="0">
                  <c:v>Poplar</c:v>
                </c:pt>
              </c:strCache>
            </c:strRef>
          </c:tx>
          <c:spPr>
            <a:ln w="25400">
              <a:solidFill>
                <a:schemeClr val="accent3"/>
              </a:solidFill>
            </a:ln>
          </c:spPr>
          <c:marker>
            <c:symbol val="triangle"/>
            <c:size val="12"/>
          </c:marker>
          <c:xVal>
            <c:numRef>
              <c:f>Summary!$L$1:$P$1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18</c:v>
                </c:pt>
                <c:pt idx="4">
                  <c:v>72</c:v>
                </c:pt>
              </c:numCache>
            </c:numRef>
          </c:xVal>
          <c:yVal>
            <c:numRef>
              <c:f>Summary!$L$5:$P$5</c:f>
              <c:numCache>
                <c:formatCode>0.00</c:formatCode>
                <c:ptCount val="5"/>
                <c:pt idx="0" formatCode="General">
                  <c:v>0</c:v>
                </c:pt>
                <c:pt idx="1">
                  <c:v>8.1521604784153006</c:v>
                </c:pt>
                <c:pt idx="2">
                  <c:v>9.4325753656658531</c:v>
                </c:pt>
                <c:pt idx="3">
                  <c:v>14.639210666212726</c:v>
                </c:pt>
                <c:pt idx="4">
                  <c:v>11.213634270924155</c:v>
                </c:pt>
              </c:numCache>
            </c:numRef>
          </c:yVal>
        </c:ser>
        <c:ser>
          <c:idx val="3"/>
          <c:order val="3"/>
          <c:tx>
            <c:strRef>
              <c:f>Summary!$K$6</c:f>
              <c:strCache>
                <c:ptCount val="1"/>
                <c:pt idx="0">
                  <c:v>Eucalyptus</c:v>
                </c:pt>
              </c:strCache>
            </c:strRef>
          </c:tx>
          <c:spPr>
            <a:ln w="25400">
              <a:solidFill>
                <a:schemeClr val="accent4"/>
              </a:solidFill>
            </a:ln>
          </c:spPr>
          <c:marker>
            <c:symbol val="x"/>
            <c:size val="12"/>
          </c:marker>
          <c:xVal>
            <c:numRef>
              <c:f>Summary!$L$1:$P$1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18</c:v>
                </c:pt>
                <c:pt idx="4">
                  <c:v>72</c:v>
                </c:pt>
              </c:numCache>
            </c:numRef>
          </c:xVal>
          <c:yVal>
            <c:numRef>
              <c:f>Summary!$L$6:$P$6</c:f>
              <c:numCache>
                <c:formatCode>0.00</c:formatCode>
                <c:ptCount val="5"/>
                <c:pt idx="0" formatCode="General">
                  <c:v>0</c:v>
                </c:pt>
                <c:pt idx="1">
                  <c:v>-1.6105440211637172</c:v>
                </c:pt>
                <c:pt idx="2">
                  <c:v>-0.41656498099526357</c:v>
                </c:pt>
                <c:pt idx="3">
                  <c:v>2.1277955094911012</c:v>
                </c:pt>
                <c:pt idx="4">
                  <c:v>4.7945952176510245</c:v>
                </c:pt>
              </c:numCache>
            </c:numRef>
          </c:yVal>
        </c:ser>
        <c:axId val="60101760"/>
        <c:axId val="60103680"/>
      </c:scatterChart>
      <c:valAx>
        <c:axId val="60101760"/>
        <c:scaling>
          <c:orientation val="minMax"/>
          <c:min val="0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(Hours)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0103680"/>
        <c:crosses val="autoZero"/>
        <c:crossBetween val="midCat"/>
      </c:valAx>
      <c:valAx>
        <c:axId val="60103680"/>
        <c:scaling>
          <c:orientation val="minMax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Glucan Yield (%)</a:t>
                </a:r>
              </a:p>
            </c:rich>
          </c:tx>
          <c:layout>
            <c:manualLayout>
              <c:xMode val="edge"/>
              <c:yMode val="edge"/>
              <c:x val="2.0971101611817724E-2"/>
              <c:y val="0.3832444675380063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01017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393421469004361"/>
          <c:y val="0.26420187324300232"/>
          <c:w val="0.26606578530996433"/>
          <c:h val="0.61364349760849468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9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2583061587250019E-4"/>
          <c:y val="0"/>
          <c:w val="0.97226962457338384"/>
          <c:h val="1"/>
        </c:manualLayout>
      </c:layout>
      <c:pie3DChart>
        <c:varyColors val="1"/>
        <c:ser>
          <c:idx val="0"/>
          <c:order val="0"/>
          <c:dPt>
            <c:idx val="0"/>
            <c:explosion val="5"/>
            <c:spPr>
              <a:solidFill>
                <a:srgbClr val="54A042"/>
              </a:solidFill>
            </c:spPr>
          </c:dPt>
          <c:dPt>
            <c:idx val="1"/>
            <c:spPr>
              <a:solidFill>
                <a:srgbClr val="54A042"/>
              </a:solidFill>
            </c:spPr>
          </c:dPt>
          <c:dPt>
            <c:idx val="2"/>
            <c:explosion val="17"/>
            <c:spPr>
              <a:solidFill>
                <a:srgbClr val="A6FF88"/>
              </a:solidFill>
            </c:spPr>
          </c:dPt>
          <c:val>
            <c:numRef>
              <c:f>Sheet1!$B$3:$B$5</c:f>
              <c:numCache>
                <c:formatCode>General</c:formatCode>
                <c:ptCount val="3"/>
                <c:pt idx="0">
                  <c:v>375</c:v>
                </c:pt>
                <c:pt idx="1">
                  <c:v>300</c:v>
                </c:pt>
                <c:pt idx="2">
                  <c:v>440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82F4B-4A4C-4AF0-8231-6198C41A7BEB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2429-5D43-4172-8903-13F8C0266E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946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EABB5-382E-334D-A95C-0B9D23AF7D54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DCD38-EFF7-794A-8665-46495B038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775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DCD38-EFF7-794A-8665-46495B0384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417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DCD38-EFF7-794A-8665-46495B0384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55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A8301E-DAEF-2B44-AEAB-C2B425EEBD63}" type="slidenum">
              <a:rPr lang="en-US"/>
              <a:pPr/>
              <a:t>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dirty="0" smtClean="0"/>
              <a:t>The plant component lignin is underutilized</a:t>
            </a:r>
          </a:p>
          <a:p>
            <a:pPr eaLnBrk="1" hangingPunct="1"/>
            <a:r>
              <a:rPr lang="en-US" altLang="ja-JP" dirty="0" smtClean="0"/>
              <a:t>Lignin must be removed in </a:t>
            </a:r>
            <a:r>
              <a:rPr lang="en-US" altLang="ja-JP" dirty="0" err="1" smtClean="0"/>
              <a:t>biorefiniery</a:t>
            </a:r>
            <a:r>
              <a:rPr lang="en-US" altLang="ja-JP" dirty="0" smtClean="0"/>
              <a:t> and paper pulp industries</a:t>
            </a:r>
          </a:p>
          <a:p>
            <a:r>
              <a:rPr lang="en-US" dirty="0" smtClean="0"/>
              <a:t>Millions of tons of lignin are burned annually for low value energy</a:t>
            </a:r>
          </a:p>
          <a:p>
            <a:r>
              <a:rPr lang="en-US" altLang="ja-JP" dirty="0" smtClean="0"/>
              <a:t>Low carbon efficiency of operations</a:t>
            </a:r>
            <a:endParaRPr lang="en-US" altLang="ja-JP" dirty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Copyright 2009 www.wendykennedy.com</a:t>
            </a:r>
          </a:p>
        </p:txBody>
      </p:sp>
      <p:sp>
        <p:nvSpPr>
          <p:cNvPr id="31750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Commercialization Training Program</a:t>
            </a:r>
          </a:p>
        </p:txBody>
      </p:sp>
    </p:spTree>
    <p:extLst>
      <p:ext uri="{BB962C8B-B14F-4D97-AF65-F5344CB8AC3E}">
        <p14:creationId xmlns="" xmlns:p14="http://schemas.microsoft.com/office/powerpoint/2010/main" val="310902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/>
              <a:buChar char="•"/>
            </a:pPr>
            <a:r>
              <a:rPr lang="en-US" sz="2800" dirty="0" smtClean="0"/>
              <a:t>High Value Renewable Specialty Chemical Production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HVCs from wood waste</a:t>
            </a:r>
          </a:p>
          <a:p>
            <a:pPr marL="285750" lvl="0" indent="-285750">
              <a:buFont typeface="Arial"/>
              <a:buChar char="•"/>
            </a:pPr>
            <a:endParaRPr lang="en-US" sz="3200" dirty="0" smtClean="0"/>
          </a:p>
          <a:p>
            <a:pPr marL="285750" lvl="0" indent="-285750">
              <a:buFont typeface="Arial"/>
              <a:buChar char="•"/>
            </a:pPr>
            <a:r>
              <a:rPr lang="en-US" sz="3200" dirty="0" smtClean="0"/>
              <a:t>HVCs used in flavor &amp; fragrance industry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err="1" smtClean="0"/>
              <a:t>Spero</a:t>
            </a:r>
            <a:r>
              <a:rPr lang="en-US" sz="3200" dirty="0" smtClean="0"/>
              <a:t> HVCs and derivatives</a:t>
            </a:r>
          </a:p>
          <a:p>
            <a:pPr marL="1200150" lvl="2" indent="-285750">
              <a:buFont typeface="Arial"/>
              <a:buChar char="•"/>
            </a:pPr>
            <a:r>
              <a:rPr lang="en-US" sz="3200" dirty="0" smtClean="0"/>
              <a:t>$400 M</a:t>
            </a:r>
          </a:p>
          <a:p>
            <a:pPr marL="285750" lvl="0" indent="-285750">
              <a:buFont typeface="Arial"/>
              <a:buChar char="•"/>
            </a:pPr>
            <a:endParaRPr lang="en-US" sz="3200" dirty="0" smtClean="0"/>
          </a:p>
          <a:p>
            <a:pPr marL="285750" lvl="0" indent="-285750">
              <a:buFont typeface="Arial"/>
              <a:buChar char="•"/>
            </a:pPr>
            <a:r>
              <a:rPr lang="en-US" sz="3200" dirty="0" err="1" smtClean="0"/>
              <a:t>Spero</a:t>
            </a:r>
            <a:r>
              <a:rPr lang="en-US" sz="3200" dirty="0" smtClean="0"/>
              <a:t> has inherently lower cost base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DCD38-EFF7-794A-8665-46495B0384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756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DCD38-EFF7-794A-8665-46495B03841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417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DCD38-EFF7-794A-8665-46495B0384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111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1EE7B8-9A89-43BF-9742-086AA21CD2E7}" type="datetime1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/>
          <a:lstStyle/>
          <a:p>
            <a:fld id="{5207C34E-BA12-4EB3-A6D2-30523459A2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2074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fld id="{427B42B8-6A2C-434A-A621-B344D5285907}" type="datetimeFigureOut">
              <a:rPr lang="en-US" smtClean="0"/>
              <a:pPr/>
              <a:t>9/15/2015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423260DD-CBEA-2740-9683-0A323555B6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564992" y="6288316"/>
            <a:ext cx="4233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TM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2" descr="\\StarLifter\Home$\aefindla\Documents\Logo Projects\Spero\Spero PP 1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2544554" y="6352584"/>
            <a:ext cx="64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353058"/>
            <a:ext cx="9144000" cy="77078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  </a:t>
            </a:r>
            <a:r>
              <a:rPr kumimoji="0" lang="en-US" sz="48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OMICS 2015: Green Chemistry</a:t>
            </a:r>
            <a:endParaRPr kumimoji="0" lang="en-US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45660" y="1355295"/>
            <a:ext cx="9389660" cy="22571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Improvements to the</a:t>
            </a:r>
            <a:r>
              <a:rPr kumimoji="0" lang="en-US" sz="3200" b="0" i="0" u="none" strike="noStrike" kern="1200" cap="none" spc="-10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Biorefinery Model Through Lignin Valorization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Ian Klein, </a:t>
            </a:r>
            <a:r>
              <a:rPr kumimoji="0" lang="en-US" sz="3200" b="0" i="0" u="none" strike="noStrike" kern="1200" cap="none" spc="-100" normalizeH="0" noProof="0" dirty="0" err="1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Ph.D</a:t>
            </a:r>
            <a:endParaRPr kumimoji="0" lang="en-US" sz="3200" b="0" i="0" u="none" strike="noStrike" kern="1200" cap="none" spc="-100" normalizeH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00" baseline="0" dirty="0" smtClean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rPr>
              <a:t>Spero</a:t>
            </a:r>
            <a:r>
              <a:rPr lang="en-US" sz="3200" spc="-100" dirty="0" smtClean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rPr>
              <a:t> Energy, Inc.</a:t>
            </a: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</a:br>
            <a: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0" i="0" u="none" strike="noStrike" kern="1200" cap="none" spc="-10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7421" y="1160945"/>
            <a:ext cx="8802805" cy="46868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Biorefinery Vision</a:t>
            </a:r>
            <a:endParaRPr kumimoji="0" lang="en-US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580" y="1347429"/>
            <a:ext cx="6936403" cy="41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\\StarLifter\Home$\aefindla\Documents\Logo Projects\Spero\Tre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34" y="1417638"/>
            <a:ext cx="1524873" cy="143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876800" y="6191317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Parsell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et al.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Green Chem.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2015,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1492-1499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 txBox="1">
            <a:spLocks/>
          </p:cNvSpPr>
          <p:nvPr/>
        </p:nvSpPr>
        <p:spPr>
          <a:xfrm>
            <a:off x="15766" y="330609"/>
            <a:ext cx="9128234" cy="770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/>
                <a:cs typeface="Calibri"/>
              </a:rPr>
              <a:t>  Business Opportunity</a:t>
            </a:r>
            <a:endParaRPr lang="en-US" sz="4800" dirty="0">
              <a:latin typeface="Calibri"/>
              <a:cs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2181" y="1027471"/>
            <a:ext cx="8024648" cy="5576788"/>
            <a:chOff x="-1753190" y="671654"/>
            <a:chExt cx="8024648" cy="5576788"/>
          </a:xfrm>
        </p:grpSpPr>
        <p:grpSp>
          <p:nvGrpSpPr>
            <p:cNvPr id="2" name="Group 1"/>
            <p:cNvGrpSpPr/>
            <p:nvPr/>
          </p:nvGrpSpPr>
          <p:grpSpPr>
            <a:xfrm>
              <a:off x="-1753190" y="671654"/>
              <a:ext cx="8024648" cy="5576788"/>
              <a:chOff x="-917618" y="960362"/>
              <a:chExt cx="8024648" cy="5576788"/>
            </a:xfrm>
          </p:grpSpPr>
          <p:graphicFrame>
            <p:nvGraphicFramePr>
              <p:cNvPr id="4" name="Chart 3"/>
              <p:cNvGraphicFramePr/>
              <p:nvPr>
                <p:extLst>
                  <p:ext uri="{D42A27DB-BD31-4B8C-83A1-F6EECF244321}">
                    <p14:modId xmlns="" xmlns:p14="http://schemas.microsoft.com/office/powerpoint/2010/main" val="2419231071"/>
                  </p:ext>
                </p:extLst>
              </p:nvPr>
            </p:nvGraphicFramePr>
            <p:xfrm>
              <a:off x="-917618" y="960362"/>
              <a:ext cx="8024648" cy="55767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5" name="Group 4"/>
              <p:cNvGrpSpPr/>
              <p:nvPr/>
            </p:nvGrpSpPr>
            <p:grpSpPr>
              <a:xfrm>
                <a:off x="-562149" y="2332983"/>
                <a:ext cx="6233314" cy="1930853"/>
                <a:chOff x="-2563320" y="1625388"/>
                <a:chExt cx="5308249" cy="1378025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623772" y="1625388"/>
                  <a:ext cx="2121157" cy="373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cs typeface="Times New Roman" pitchFamily="18" charset="0"/>
                    </a:rPr>
                    <a:t>DMP $375 M</a:t>
                  </a:r>
                  <a:endParaRPr lang="en-US" sz="2800" b="1" dirty="0">
                    <a:cs typeface="Times New Roman" pitchFamily="18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-488420" y="2629997"/>
                  <a:ext cx="2517501" cy="373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latin typeface="Calibri"/>
                      <a:cs typeface="Calibri"/>
                    </a:rPr>
                    <a:t>Vanillin $300 M</a:t>
                  </a:r>
                  <a:endParaRPr lang="en-US" sz="2800" b="1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-2563320" y="1625388"/>
                  <a:ext cx="2905493" cy="6370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600" b="1" dirty="0" err="1" smtClean="0">
                      <a:cs typeface="Times New Roman" pitchFamily="18" charset="0"/>
                    </a:rPr>
                    <a:t>Eugenol</a:t>
                  </a:r>
                  <a:r>
                    <a:rPr lang="en-US" sz="2600" b="1" dirty="0" smtClean="0">
                      <a:cs typeface="Times New Roman" pitchFamily="18" charset="0"/>
                    </a:rPr>
                    <a:t> Family </a:t>
                  </a:r>
                </a:p>
                <a:p>
                  <a:pPr algn="ctr"/>
                  <a:r>
                    <a:rPr lang="en-US" sz="2600" b="1" dirty="0" smtClean="0">
                      <a:cs typeface="Times New Roman" pitchFamily="18" charset="0"/>
                    </a:rPr>
                    <a:t>$443M </a:t>
                  </a: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791979" y="4963681"/>
              <a:ext cx="4792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$1.1 Billion Market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71495" y="1714745"/>
            <a:ext cx="5938312" cy="3604753"/>
            <a:chOff x="1599373" y="1798727"/>
            <a:chExt cx="5798047" cy="3435296"/>
          </a:xfrm>
        </p:grpSpPr>
        <p:grpSp>
          <p:nvGrpSpPr>
            <p:cNvPr id="18" name="Group 17"/>
            <p:cNvGrpSpPr/>
            <p:nvPr/>
          </p:nvGrpSpPr>
          <p:grpSpPr>
            <a:xfrm>
              <a:off x="1599373" y="1798727"/>
              <a:ext cx="5798047" cy="3435296"/>
              <a:chOff x="7083722" y="2882261"/>
              <a:chExt cx="4619286" cy="278537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7083722" y="2882261"/>
                <a:ext cx="4398297" cy="2785378"/>
              </a:xfrm>
              <a:prstGeom prst="roundRect">
                <a:avLst/>
              </a:prstGeom>
              <a:solidFill>
                <a:srgbClr val="7EEB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83722" y="2922017"/>
                <a:ext cx="4619286" cy="26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/>
                  <a:t>Flavor &amp; Fragrance</a:t>
                </a:r>
              </a:p>
              <a:p>
                <a:pPr>
                  <a:buSzPct val="150000"/>
                </a:pPr>
                <a:endParaRPr lang="en-US" sz="1200" dirty="0" smtClean="0"/>
              </a:p>
              <a:p>
                <a:pPr>
                  <a:buSzPct val="150000"/>
                </a:pPr>
                <a:r>
                  <a:rPr lang="en-US" sz="2400" b="1" dirty="0" smtClean="0"/>
                  <a:t> </a:t>
                </a:r>
                <a:r>
                  <a:rPr lang="en-US" sz="2400" b="1" u="sng" dirty="0" smtClean="0"/>
                  <a:t>Fragrance</a:t>
                </a:r>
                <a:r>
                  <a:rPr lang="en-US" sz="2400" dirty="0" smtClean="0"/>
                  <a:t> $10 B</a:t>
                </a:r>
              </a:p>
              <a:p>
                <a:pPr lvl="1">
                  <a:buSzPct val="150000"/>
                  <a:buFont typeface="Arial" pitchFamily="34" charset="0"/>
                  <a:buChar char="•"/>
                </a:pPr>
                <a:r>
                  <a:rPr lang="en-US" sz="2400" dirty="0" smtClean="0"/>
                  <a:t>4.3% growth</a:t>
                </a:r>
              </a:p>
              <a:p>
                <a:pPr>
                  <a:buSzPct val="150000"/>
                </a:pPr>
                <a:r>
                  <a:rPr lang="en-US" sz="2400" b="1" dirty="0" smtClean="0"/>
                  <a:t> </a:t>
                </a:r>
              </a:p>
              <a:p>
                <a:pPr>
                  <a:buSzPct val="150000"/>
                </a:pPr>
                <a:r>
                  <a:rPr lang="en-US" sz="2400" b="1" u="sng" dirty="0" smtClean="0"/>
                  <a:t>Flavor</a:t>
                </a:r>
                <a:r>
                  <a:rPr lang="en-US" sz="2400" dirty="0" smtClean="0"/>
                  <a:t> $10.6 B</a:t>
                </a:r>
              </a:p>
              <a:p>
                <a:pPr lvl="1">
                  <a:buSzPct val="150000"/>
                  <a:buFont typeface="Arial" pitchFamily="34" charset="0"/>
                  <a:buChar char="•"/>
                </a:pPr>
                <a:r>
                  <a:rPr lang="en-US" sz="2400" dirty="0" smtClean="0"/>
                  <a:t>6% growth</a:t>
                </a:r>
              </a:p>
              <a:p>
                <a:pPr lvl="1">
                  <a:buSzPct val="150000"/>
                  <a:buFont typeface="Arial" pitchFamily="34" charset="0"/>
                  <a:buChar char="•"/>
                </a:pPr>
                <a:r>
                  <a:rPr lang="en-US" sz="2400" dirty="0" smtClean="0"/>
                  <a:t>Natural flavors 12% </a:t>
                </a:r>
              </a:p>
              <a:p>
                <a:pPr lvl="1">
                  <a:buSzPct val="150000"/>
                  <a:buFont typeface="Arial" pitchFamily="34" charset="0"/>
                  <a:buChar char="•"/>
                </a:pPr>
                <a:endParaRPr lang="en-US" sz="2800" dirty="0" smtClean="0"/>
              </a:p>
            </p:txBody>
          </p:sp>
        </p:grpSp>
        <p:pic>
          <p:nvPicPr>
            <p:cNvPr id="22" name="Picture 14" descr="freeimage-6206185-high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/>
            </a:blip>
            <a:srcRect/>
            <a:stretch/>
          </p:blipFill>
          <p:spPr bwMode="auto">
            <a:xfrm flipH="1">
              <a:off x="4885820" y="2535511"/>
              <a:ext cx="1787632" cy="13979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</p:spTree>
    <p:extLst>
      <p:ext uri="{BB962C8B-B14F-4D97-AF65-F5344CB8AC3E}">
        <p14:creationId xmlns="" xmlns:p14="http://schemas.microsoft.com/office/powerpoint/2010/main" val="31128210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01" y="274638"/>
            <a:ext cx="9153701" cy="1143000"/>
          </a:xfrm>
        </p:spPr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Production Cost </a:t>
            </a:r>
            <a:r>
              <a:rPr lang="en-US" sz="4000" dirty="0" err="1" smtClean="0">
                <a:latin typeface="Calibri"/>
                <a:cs typeface="Calibri"/>
              </a:rPr>
              <a:t>vs</a:t>
            </a:r>
            <a:r>
              <a:rPr lang="en-US" sz="4000" dirty="0" smtClean="0">
                <a:latin typeface="Calibri"/>
                <a:cs typeface="Calibri"/>
              </a:rPr>
              <a:t> Product Value: DHE/DMPP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2" descr="\\StarLifter\Home$\aefindla\Documents\Logo Projects\Spero\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1" y="1570758"/>
            <a:ext cx="2911981" cy="286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29040" y="5550836"/>
            <a:ext cx="586797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A6FF88"/>
                </a:solidFill>
              </a:rPr>
              <a:t>Total Product Value = </a:t>
            </a:r>
            <a:r>
              <a:rPr lang="en-US" sz="3600" dirty="0" smtClean="0">
                <a:solidFill>
                  <a:srgbClr val="A6FF88"/>
                </a:solidFill>
              </a:rPr>
              <a:t>$2180</a:t>
            </a:r>
          </a:p>
          <a:p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805" y="1145928"/>
            <a:ext cx="2035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1000 Kg  Biomass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9" name="Picture 2" descr="\\StarLifter\Home$\aefindla\Documents\Logo Projects\Spero\Arrow-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98" y="2222248"/>
            <a:ext cx="1387498" cy="132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802606" y="1162707"/>
            <a:ext cx="5988936" cy="1334967"/>
            <a:chOff x="2802606" y="1162707"/>
            <a:chExt cx="5988936" cy="1334967"/>
          </a:xfrm>
          <a:solidFill>
            <a:srgbClr val="7EEB63"/>
          </a:solidFill>
        </p:grpSpPr>
        <p:sp>
          <p:nvSpPr>
            <p:cNvPr id="5" name="Right Arrow 4"/>
            <p:cNvSpPr/>
            <p:nvPr/>
          </p:nvSpPr>
          <p:spPr>
            <a:xfrm>
              <a:off x="3029342" y="1216864"/>
              <a:ext cx="3907632" cy="128081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2606" y="1589224"/>
              <a:ext cx="34758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100 Kg DHE/DMPP</a:t>
              </a:r>
            </a:p>
          </p:txBody>
        </p:sp>
        <p:pic>
          <p:nvPicPr>
            <p:cNvPr id="25" name="Picture 14" descr="freeimage-6206185-high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/>
            </a:blip>
            <a:srcRect/>
            <a:stretch/>
          </p:blipFill>
          <p:spPr bwMode="auto">
            <a:xfrm flipH="1">
              <a:off x="7165301" y="1162707"/>
              <a:ext cx="1626241" cy="1271727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10" name="TextBox 9"/>
            <p:cNvSpPr txBox="1"/>
            <p:nvPr/>
          </p:nvSpPr>
          <p:spPr>
            <a:xfrm>
              <a:off x="5926605" y="1608446"/>
              <a:ext cx="1199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$2000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30502" y="2525890"/>
            <a:ext cx="6087193" cy="1530318"/>
            <a:chOff x="2930502" y="2525890"/>
            <a:chExt cx="6087193" cy="1530318"/>
          </a:xfrm>
        </p:grpSpPr>
        <p:sp>
          <p:nvSpPr>
            <p:cNvPr id="21" name="Right Arrow 20"/>
            <p:cNvSpPr/>
            <p:nvPr/>
          </p:nvSpPr>
          <p:spPr>
            <a:xfrm>
              <a:off x="3010565" y="2630599"/>
              <a:ext cx="3907632" cy="1280810"/>
            </a:xfrm>
            <a:prstGeom prst="rightArrow">
              <a:avLst/>
            </a:prstGeom>
            <a:solidFill>
              <a:srgbClr val="29CB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0502" y="3013763"/>
              <a:ext cx="30243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400 Kg Cellulose</a:t>
              </a:r>
            </a:p>
          </p:txBody>
        </p:sp>
        <p:pic>
          <p:nvPicPr>
            <p:cNvPr id="23" name="Picture 22" descr="20140922_203605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020" t="3388" r="27338" b="19094"/>
            <a:stretch/>
          </p:blipFill>
          <p:spPr>
            <a:xfrm>
              <a:off x="6965187" y="2525890"/>
              <a:ext cx="2052508" cy="15303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6018748" y="3082510"/>
              <a:ext cx="1199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$80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10565" y="4098238"/>
            <a:ext cx="6086445" cy="1452598"/>
            <a:chOff x="3010565" y="4098238"/>
            <a:chExt cx="6086445" cy="1452598"/>
          </a:xfrm>
        </p:grpSpPr>
        <p:sp>
          <p:nvSpPr>
            <p:cNvPr id="22" name="Right Arrow 21"/>
            <p:cNvSpPr/>
            <p:nvPr/>
          </p:nvSpPr>
          <p:spPr>
            <a:xfrm>
              <a:off x="3010565" y="4098238"/>
              <a:ext cx="3907632" cy="1280810"/>
            </a:xfrm>
            <a:prstGeom prst="rightArrow">
              <a:avLst/>
            </a:prstGeom>
            <a:solidFill>
              <a:srgbClr val="29CBFF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29342" y="4473611"/>
              <a:ext cx="2648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200 Kg Xylose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8197" y="4099717"/>
              <a:ext cx="2178813" cy="14511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5954827" y="4507810"/>
              <a:ext cx="1199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$100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5196" y="4509672"/>
            <a:ext cx="2495637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Materials &amp;</a:t>
            </a:r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Process: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$519</a:t>
            </a:r>
          </a:p>
          <a:p>
            <a:endParaRPr lang="en-US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3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1838"/>
            <a:ext cx="68187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High value products from Lignin  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Enhanced digestibility of cellulose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Abundant, recyclable catalyst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Dedicated and Qualified Team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Scientific and business acumen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/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" y="303213"/>
            <a:ext cx="9139933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n-lt"/>
              </a:rPr>
              <a:t>  Summary</a:t>
            </a:r>
            <a:endParaRPr lang="en-US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00744" y="1148033"/>
            <a:ext cx="3043256" cy="5207635"/>
            <a:chOff x="0" y="706405"/>
            <a:chExt cx="3043256" cy="5207635"/>
          </a:xfrm>
        </p:grpSpPr>
        <p:pic>
          <p:nvPicPr>
            <p:cNvPr id="7" name="Picture 6" descr="freeimage-6206185-high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/>
            </a:blip>
            <a:srcRect/>
            <a:stretch/>
          </p:blipFill>
          <p:spPr bwMode="auto">
            <a:xfrm>
              <a:off x="0" y="4085241"/>
              <a:ext cx="3007596" cy="18287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grpSp>
          <p:nvGrpSpPr>
            <p:cNvPr id="10" name="Group 9"/>
            <p:cNvGrpSpPr/>
            <p:nvPr/>
          </p:nvGrpSpPr>
          <p:grpSpPr>
            <a:xfrm>
              <a:off x="0" y="706405"/>
              <a:ext cx="3043256" cy="3442528"/>
              <a:chOff x="0" y="706405"/>
              <a:chExt cx="3043256" cy="3442528"/>
            </a:xfrm>
          </p:grpSpPr>
          <p:pic>
            <p:nvPicPr>
              <p:cNvPr id="8" name="Picture 7" descr="DSC00231.JPG"/>
              <p:cNvPicPr>
                <a:picLocks noChangeAspect="1"/>
              </p:cNvPicPr>
              <p:nvPr/>
            </p:nvPicPr>
            <p:blipFill rotWithShape="1">
              <a:blip r:embed="rId4" cstate="email">
                <a:alphaModFix/>
                <a:extLst/>
              </a:blip>
              <a:srcRect/>
              <a:stretch/>
            </p:blipFill>
            <p:spPr>
              <a:xfrm>
                <a:off x="4067" y="706405"/>
                <a:ext cx="3039189" cy="17906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10" descr="DSC00228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/>
              </a:blip>
              <a:srcRect/>
              <a:stretch>
                <a:fillRect/>
              </a:stretch>
            </p:blipFill>
            <p:spPr bwMode="auto">
              <a:xfrm>
                <a:off x="0" y="2417523"/>
                <a:ext cx="3043256" cy="173141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/>
            </p:spPr>
          </p:pic>
        </p:grpSp>
      </p:grpSp>
      <p:sp>
        <p:nvSpPr>
          <p:cNvPr id="12" name="Down Arrow 11"/>
          <p:cNvSpPr/>
          <p:nvPr/>
        </p:nvSpPr>
        <p:spPr>
          <a:xfrm>
            <a:off x="7310821" y="2634031"/>
            <a:ext cx="645875" cy="609263"/>
          </a:xfrm>
          <a:prstGeom prst="downArrow">
            <a:avLst/>
          </a:prstGeom>
          <a:solidFill>
            <a:srgbClr val="A6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7335625" y="4271677"/>
            <a:ext cx="645875" cy="609263"/>
          </a:xfrm>
          <a:prstGeom prst="downArrow">
            <a:avLst/>
          </a:prstGeom>
          <a:solidFill>
            <a:srgbClr val="A6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96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68" y="1020102"/>
            <a:ext cx="8447764" cy="48006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SBIR Phase II DOE (04/2015)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SBIR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Phase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 DOE 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(02/2014)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Indiana matching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grant 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(10/2014)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SBIR Phase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 NSF (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07/2014)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Indiana matching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grant 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10/2014)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Phase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IB NSF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(12/2014)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BDM Business Plan Competition (02/2015)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Indiana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BioCrossroads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Prize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(11/2014)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Clean Energy Trust : Midwest Clean Energy Challenge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Indiana Clean Energy Challenge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Winner (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02/2014)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Aviation Energy Prize Winner (05/2014)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4" descr="C:\Users\chuettem\Pictures\Logos\DOE_SC Horizontal.jpg"/>
          <p:cNvPicPr>
            <a:picLocks noChangeAspect="1" noChangeArrowheads="1"/>
          </p:cNvPicPr>
          <p:nvPr/>
        </p:nvPicPr>
        <p:blipFill rotWithShape="1">
          <a:blip r:embed="rId3" cstate="print"/>
          <a:srcRect r="29837"/>
          <a:stretch/>
        </p:blipFill>
        <p:spPr bwMode="auto">
          <a:xfrm>
            <a:off x="6417216" y="1120684"/>
            <a:ext cx="2726784" cy="62416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832" y="2236172"/>
            <a:ext cx="1044246" cy="104424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420" y="3809930"/>
            <a:ext cx="2158132" cy="7694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977" y="5255022"/>
            <a:ext cx="1465375" cy="517993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-49253" y="289766"/>
            <a:ext cx="9139933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    Acknowledgements</a:t>
            </a:r>
            <a:endParaRPr lang="en-US" dirty="0">
              <a:latin typeface="+mn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067" y="296487"/>
            <a:ext cx="913993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    Questions?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4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1838"/>
            <a:ext cx="68187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Initiated Operations in 2013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Advantage Sourced Raw Materials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Sustainable Catalysis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High Value Chemical Production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" y="303213"/>
            <a:ext cx="9139933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n-lt"/>
              </a:rPr>
              <a:t>Spero Energy, Inc.</a:t>
            </a:r>
            <a:endParaRPr lang="en-US" dirty="0">
              <a:latin typeface="+mn-lt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6100744" y="1148033"/>
            <a:ext cx="3043256" cy="5207635"/>
            <a:chOff x="0" y="706405"/>
            <a:chExt cx="3043256" cy="5207635"/>
          </a:xfrm>
        </p:grpSpPr>
        <p:pic>
          <p:nvPicPr>
            <p:cNvPr id="7" name="Picture 6" descr="freeimage-6206185-high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/>
            </a:blip>
            <a:srcRect/>
            <a:stretch/>
          </p:blipFill>
          <p:spPr bwMode="auto">
            <a:xfrm>
              <a:off x="0" y="4085241"/>
              <a:ext cx="3007596" cy="18287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grpSp>
          <p:nvGrpSpPr>
            <p:cNvPr id="3" name="Group 9"/>
            <p:cNvGrpSpPr/>
            <p:nvPr/>
          </p:nvGrpSpPr>
          <p:grpSpPr>
            <a:xfrm>
              <a:off x="0" y="706405"/>
              <a:ext cx="3043256" cy="3442528"/>
              <a:chOff x="0" y="706405"/>
              <a:chExt cx="3043256" cy="3442528"/>
            </a:xfrm>
          </p:grpSpPr>
          <p:pic>
            <p:nvPicPr>
              <p:cNvPr id="8" name="Picture 7" descr="DSC00231.JPG"/>
              <p:cNvPicPr>
                <a:picLocks noChangeAspect="1"/>
              </p:cNvPicPr>
              <p:nvPr/>
            </p:nvPicPr>
            <p:blipFill rotWithShape="1">
              <a:blip r:embed="rId4" cstate="email">
                <a:alphaModFix/>
                <a:extLst/>
              </a:blip>
              <a:srcRect/>
              <a:stretch/>
            </p:blipFill>
            <p:spPr>
              <a:xfrm>
                <a:off x="4067" y="706405"/>
                <a:ext cx="3039189" cy="17906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10" descr="DSC00228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/>
              </a:blip>
              <a:srcRect/>
              <a:stretch>
                <a:fillRect/>
              </a:stretch>
            </p:blipFill>
            <p:spPr bwMode="auto">
              <a:xfrm>
                <a:off x="0" y="2417523"/>
                <a:ext cx="3043256" cy="173141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/>
            </p:spPr>
          </p:pic>
        </p:grpSp>
      </p:grpSp>
      <p:sp>
        <p:nvSpPr>
          <p:cNvPr id="12" name="Down Arrow 11"/>
          <p:cNvSpPr/>
          <p:nvPr/>
        </p:nvSpPr>
        <p:spPr>
          <a:xfrm>
            <a:off x="7310821" y="2634031"/>
            <a:ext cx="645875" cy="609263"/>
          </a:xfrm>
          <a:prstGeom prst="downArrow">
            <a:avLst/>
          </a:prstGeom>
          <a:solidFill>
            <a:srgbClr val="A6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7335625" y="4271677"/>
            <a:ext cx="645875" cy="609263"/>
          </a:xfrm>
          <a:prstGeom prst="downArrow">
            <a:avLst/>
          </a:prstGeom>
          <a:solidFill>
            <a:srgbClr val="A6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96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53058"/>
            <a:ext cx="9144000" cy="770786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</a:t>
            </a:r>
            <a:r>
              <a:rPr lang="en-US" sz="4800" dirty="0" smtClean="0">
                <a:latin typeface="Calibri"/>
                <a:cs typeface="Calibri"/>
              </a:rPr>
              <a:t>Team Spero     &amp;   Advisory Board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702" y="3976022"/>
            <a:ext cx="21908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Barron </a:t>
            </a:r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Hewetson</a:t>
            </a:r>
            <a:endParaRPr lang="en-US" altLang="ja-JP" sz="22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Engineer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702" y="3205150"/>
            <a:ext cx="18357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Ian Klein, </a:t>
            </a:r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Ph.D</a:t>
            </a:r>
            <a:endParaRPr lang="en-US" altLang="ja-JP" sz="2200" dirty="0" smtClean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Senior Scientist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7702" y="2344593"/>
            <a:ext cx="27657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Trenton </a:t>
            </a:r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Parsell</a:t>
            </a:r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Ph.D.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Senior Scientist</a:t>
            </a:r>
            <a:endParaRPr lang="en-US" altLang="ja-JP" sz="16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4054" y="1451396"/>
            <a:ext cx="295984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Mahdi Abu-Omar, Ph.D.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Founder and President</a:t>
            </a:r>
          </a:p>
        </p:txBody>
      </p:sp>
      <p:pic>
        <p:nvPicPr>
          <p:cNvPr id="43013" name="Picture 5" descr="\\StarLifter\Home$\aefindla\Documents\Logo Projects\Spero\image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06" r="14046" b="30879"/>
          <a:stretch/>
        </p:blipFill>
        <p:spPr bwMode="auto">
          <a:xfrm>
            <a:off x="247069" y="4735018"/>
            <a:ext cx="632442" cy="78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04054" y="4843725"/>
            <a:ext cx="29240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Nathan Mosier, Ph.D.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Scale-up, bioprocess engineering</a:t>
            </a:r>
            <a:endParaRPr lang="en-US" altLang="ja-JP" sz="16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963903" y="1353307"/>
            <a:ext cx="1" cy="4961213"/>
          </a:xfrm>
          <a:prstGeom prst="line">
            <a:avLst/>
          </a:prstGeom>
          <a:ln>
            <a:solidFill>
              <a:srgbClr val="7EEB6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466" name="Picture 2" descr="No Photo Avail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520" y="1394873"/>
            <a:ext cx="612648" cy="833025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697167" y="1277657"/>
            <a:ext cx="41499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Robert Bedoukian, Ph.D.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President, </a:t>
            </a:r>
            <a:r>
              <a:rPr lang="en-US" altLang="ja-JP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Bedoukian</a:t>
            </a:r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Research Inc.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Research Institute for Fragrance Materials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Product validation &amp; Development </a:t>
            </a:r>
          </a:p>
        </p:txBody>
      </p:sp>
      <p:pic>
        <p:nvPicPr>
          <p:cNvPr id="26" name="Picture 25" descr="Mahd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29" y="1451396"/>
            <a:ext cx="609600" cy="716280"/>
          </a:xfrm>
          <a:prstGeom prst="rect">
            <a:avLst/>
          </a:prstGeom>
        </p:spPr>
      </p:pic>
      <p:pic>
        <p:nvPicPr>
          <p:cNvPr id="28" name="Picture 27" descr="Trent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9" y="2323682"/>
            <a:ext cx="609600" cy="716280"/>
          </a:xfrm>
          <a:prstGeom prst="rect">
            <a:avLst/>
          </a:prstGeom>
        </p:spPr>
      </p:pic>
      <p:pic>
        <p:nvPicPr>
          <p:cNvPr id="29" name="Picture 28" descr="Ia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29" y="3112144"/>
            <a:ext cx="609600" cy="716280"/>
          </a:xfrm>
          <a:prstGeom prst="rect">
            <a:avLst/>
          </a:prstGeom>
        </p:spPr>
      </p:pic>
      <p:pic>
        <p:nvPicPr>
          <p:cNvPr id="30" name="Picture 29" descr="Barro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31" y="3936850"/>
            <a:ext cx="609600" cy="716280"/>
          </a:xfrm>
          <a:prstGeom prst="rect">
            <a:avLst/>
          </a:prstGeom>
        </p:spPr>
      </p:pic>
      <p:pic>
        <p:nvPicPr>
          <p:cNvPr id="56324" name="Picture 4" descr="2013 Fabio Ribeir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5071" y="3732127"/>
            <a:ext cx="612648" cy="76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Eyal Barash.jpg"/>
          <p:cNvPicPr>
            <a:picLocks noChangeAspect="1"/>
          </p:cNvPicPr>
          <p:nvPr/>
        </p:nvPicPr>
        <p:blipFill>
          <a:blip r:embed="rId10"/>
          <a:srcRect l="2601" r="7165"/>
          <a:stretch>
            <a:fillRect/>
          </a:stretch>
        </p:blipFill>
        <p:spPr>
          <a:xfrm>
            <a:off x="4072645" y="5003896"/>
            <a:ext cx="612648" cy="67895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684761" y="2480166"/>
            <a:ext cx="4378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William Ludlum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Managing Director, Hexagon Agency LLC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Commercial relationships &amp; Product Development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97168" y="3617259"/>
            <a:ext cx="46071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Fabio </a:t>
            </a:r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Ribeiro</a:t>
            </a:r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Ph.D.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Professor of Chemical Engineering, Purdue University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Process Development &amp; Reaction Engineering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729476" y="4894011"/>
            <a:ext cx="18735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Eyal</a:t>
            </a:r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ja-JP" sz="2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Barash</a:t>
            </a:r>
            <a:r>
              <a:rPr lang="en-US" altLang="ja-JP" sz="2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JD</a:t>
            </a:r>
          </a:p>
          <a:p>
            <a:r>
              <a:rPr lang="en-US" altLang="ja-JP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Barash</a:t>
            </a:r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Law</a:t>
            </a:r>
          </a:p>
          <a:p>
            <a:r>
              <a:rPr lang="en-US" altLang="ja-JP" sz="1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Legal Counsel</a:t>
            </a:r>
          </a:p>
        </p:txBody>
      </p:sp>
      <p:pic>
        <p:nvPicPr>
          <p:cNvPr id="56325" name="Picture 5" descr="C:\Users\Ian\Pictures\Ludlom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1267" y="2654345"/>
            <a:ext cx="585216" cy="67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90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194706" y="1606590"/>
            <a:ext cx="5662092" cy="2291269"/>
            <a:chOff x="3473228" y="1606590"/>
            <a:chExt cx="5374041" cy="2291269"/>
          </a:xfrm>
        </p:grpSpPr>
        <p:sp>
          <p:nvSpPr>
            <p:cNvPr id="12" name="Right Arrow 11"/>
            <p:cNvSpPr/>
            <p:nvPr/>
          </p:nvSpPr>
          <p:spPr>
            <a:xfrm>
              <a:off x="3473228" y="1767343"/>
              <a:ext cx="2044703" cy="581719"/>
            </a:xfrm>
            <a:prstGeom prst="rightArrow">
              <a:avLst/>
            </a:prstGeom>
            <a:solidFill>
              <a:srgbClr val="7EEB63">
                <a:alpha val="95000"/>
              </a:srgbClr>
            </a:solidFill>
            <a:ln w="63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cs typeface="Calibri"/>
                </a:rPr>
                <a:t>Lignin</a:t>
              </a:r>
              <a:endParaRPr lang="en-US" b="1" dirty="0">
                <a:solidFill>
                  <a:srgbClr val="000000"/>
                </a:solidFill>
                <a:effectLst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015168" y="1606590"/>
              <a:ext cx="2832101" cy="2291269"/>
              <a:chOff x="5627195" y="1272137"/>
              <a:chExt cx="3065173" cy="247983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7195" y="1272137"/>
                <a:ext cx="2872740" cy="21651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063565" y="3468830"/>
                <a:ext cx="1628803" cy="283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Biomass2energy.com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4" name="Picture 2" descr="\\StarLifter\Home$\aefindla\Documents\Logo Projects\Spero\Tr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" y="1536633"/>
            <a:ext cx="3898801" cy="3833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759267" y="4028380"/>
            <a:ext cx="6384733" cy="2390090"/>
            <a:chOff x="2759267" y="4028380"/>
            <a:chExt cx="6384733" cy="2390090"/>
          </a:xfrm>
        </p:grpSpPr>
        <p:grpSp>
          <p:nvGrpSpPr>
            <p:cNvPr id="17" name="Group 16"/>
            <p:cNvGrpSpPr/>
            <p:nvPr/>
          </p:nvGrpSpPr>
          <p:grpSpPr>
            <a:xfrm>
              <a:off x="2759267" y="4333931"/>
              <a:ext cx="6185978" cy="2084539"/>
              <a:chOff x="2759267" y="4333931"/>
              <a:chExt cx="6185978" cy="2084539"/>
            </a:xfrm>
          </p:grpSpPr>
          <p:sp>
            <p:nvSpPr>
              <p:cNvPr id="22" name="Right Arrow 21"/>
              <p:cNvSpPr/>
              <p:nvPr/>
            </p:nvSpPr>
            <p:spPr>
              <a:xfrm>
                <a:off x="2759267" y="4333931"/>
                <a:ext cx="2665205" cy="730679"/>
              </a:xfrm>
              <a:prstGeom prst="rightArrow">
                <a:avLst/>
              </a:prstGeom>
              <a:solidFill>
                <a:srgbClr val="00B0F0"/>
              </a:solidFill>
              <a:ln w="63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000000"/>
                    </a:solidFill>
                    <a:cs typeface="Calibri"/>
                  </a:rPr>
                  <a:t>Carbohydrates</a:t>
                </a:r>
                <a:endPara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37805" y="6141471"/>
                <a:ext cx="11074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FFFF"/>
                    </a:solidFill>
                  </a:rPr>
                  <a:t>Petrixo.com</a:t>
                </a:r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0" name="Picture 2" descr="thermal paper roll sparco 25347 spr25347 thermal paper roll sparco ...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29225" y="4028380"/>
              <a:ext cx="2113091" cy="2113091"/>
            </a:xfrm>
            <a:prstGeom prst="rect">
              <a:avLst/>
            </a:prstGeom>
            <a:noFill/>
          </p:spPr>
        </p:pic>
        <p:pic>
          <p:nvPicPr>
            <p:cNvPr id="32" name="Picture 4" descr="Imag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96293" y="4216528"/>
              <a:ext cx="3247707" cy="1924943"/>
            </a:xfrm>
            <a:prstGeom prst="rect">
              <a:avLst/>
            </a:prstGeom>
            <a:noFill/>
          </p:spPr>
        </p:pic>
      </p:grpSp>
      <p:sp>
        <p:nvSpPr>
          <p:cNvPr id="2" name="TextBox 1"/>
          <p:cNvSpPr txBox="1"/>
          <p:nvPr/>
        </p:nvSpPr>
        <p:spPr>
          <a:xfrm>
            <a:off x="6216219" y="1055794"/>
            <a:ext cx="22521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alibri"/>
                <a:cs typeface="Calibri"/>
              </a:rPr>
              <a:t>$40 per ton</a:t>
            </a:r>
            <a:endParaRPr lang="en-US" sz="32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66427" y="1066988"/>
            <a:ext cx="3140588" cy="2475326"/>
            <a:chOff x="9209678" y="1304474"/>
            <a:chExt cx="3339343" cy="2827225"/>
          </a:xfrm>
        </p:grpSpPr>
        <p:sp>
          <p:nvSpPr>
            <p:cNvPr id="4" name="&quot;No&quot; Symbol 3"/>
            <p:cNvSpPr/>
            <p:nvPr/>
          </p:nvSpPr>
          <p:spPr>
            <a:xfrm flipV="1">
              <a:off x="9685116" y="1958626"/>
              <a:ext cx="2187709" cy="2173073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09678" y="1304474"/>
              <a:ext cx="3339343" cy="66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$40,000 per ton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Title 4"/>
          <p:cNvSpPr txBox="1">
            <a:spLocks/>
          </p:cNvSpPr>
          <p:nvPr/>
        </p:nvSpPr>
        <p:spPr>
          <a:xfrm>
            <a:off x="15766" y="330609"/>
            <a:ext cx="9128234" cy="770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/>
                <a:cs typeface="Calibri"/>
              </a:rPr>
              <a:t>  Wasted Carbon Value</a:t>
            </a:r>
            <a:endParaRPr lang="en-US" sz="4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333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77922" y="1214651"/>
            <a:ext cx="7560859" cy="450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</p:spPr>
        <p:txBody>
          <a:bodyPr/>
          <a:lstStyle/>
          <a:p>
            <a:pPr algn="ctr">
              <a:buNone/>
            </a:pP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4880" y="3771328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Calibri"/>
                <a:cs typeface="Calibri"/>
              </a:rPr>
              <a:t>Linkage Types</a:t>
            </a:r>
          </a:p>
          <a:p>
            <a:pPr>
              <a:buFont typeface="Arial" pitchFamily="34" charset="0"/>
              <a:buChar char="•"/>
            </a:pPr>
            <a:r>
              <a:rPr lang="el-GR" b="1" dirty="0" smtClean="0">
                <a:solidFill>
                  <a:srgbClr val="002060"/>
                </a:solidFill>
                <a:latin typeface="Calibri"/>
                <a:cs typeface="Calibri"/>
              </a:rPr>
              <a:t>β</a:t>
            </a:r>
            <a:r>
              <a:rPr lang="en-US" b="1" dirty="0" smtClean="0">
                <a:solidFill>
                  <a:srgbClr val="002060"/>
                </a:solidFill>
                <a:latin typeface="Calibri"/>
                <a:cs typeface="Calibri"/>
              </a:rPr>
              <a:t>-O-4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Calibri"/>
                <a:cs typeface="Calibri"/>
              </a:rPr>
              <a:t>5-5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  <a:latin typeface="Calibri"/>
                <a:cs typeface="Calibri"/>
              </a:rPr>
              <a:t>α-O-4</a:t>
            </a:r>
          </a:p>
          <a:p>
            <a:pPr>
              <a:buFont typeface="Arial" pitchFamily="34" charset="0"/>
              <a:buChar char="•"/>
            </a:pPr>
            <a:r>
              <a:rPr lang="el-GR" b="1" dirty="0" smtClean="0">
                <a:solidFill>
                  <a:srgbClr val="FF0000"/>
                </a:solidFill>
                <a:latin typeface="Calibri"/>
                <a:cs typeface="Calibri"/>
              </a:rPr>
              <a:t>β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-5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802E00"/>
                </a:solidFill>
                <a:latin typeface="Calibri"/>
                <a:cs typeface="Calibri"/>
              </a:rPr>
              <a:t>8-8</a:t>
            </a:r>
            <a:endParaRPr lang="en-US" b="1" dirty="0">
              <a:solidFill>
                <a:srgbClr val="802E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37867" y="1233652"/>
            <a:ext cx="5173421" cy="4501217"/>
            <a:chOff x="1537867" y="1233652"/>
            <a:chExt cx="5173421" cy="4501217"/>
          </a:xfrm>
        </p:grpSpPr>
        <p:graphicFrame>
          <p:nvGraphicFramePr>
            <p:cNvPr id="63490" name="Object 2"/>
            <p:cNvGraphicFramePr>
              <a:graphicFrameLocks noChangeAspect="1"/>
            </p:cNvGraphicFramePr>
            <p:nvPr/>
          </p:nvGraphicFramePr>
          <p:xfrm>
            <a:off x="1537867" y="1233652"/>
            <a:ext cx="5173421" cy="4501217"/>
          </p:xfrm>
          <a:graphic>
            <a:graphicData uri="http://schemas.openxmlformats.org/presentationml/2006/ole">
              <p:oleObj spid="_x0000_s94210" name="CS ChemDraw Drawing" r:id="rId3" imgW="6737184" imgH="5860798" progId="ChemDraw.Document.6.0">
                <p:embed/>
              </p:oleObj>
            </a:graphicData>
          </a:graphic>
        </p:graphicFrame>
        <p:sp>
          <p:nvSpPr>
            <p:cNvPr id="11" name="Oval 10"/>
            <p:cNvSpPr/>
            <p:nvPr/>
          </p:nvSpPr>
          <p:spPr>
            <a:xfrm>
              <a:off x="5421560" y="3284560"/>
              <a:ext cx="457200" cy="715368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305336" y="2036118"/>
              <a:ext cx="457200" cy="7184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1920000">
              <a:off x="5626706" y="1898480"/>
              <a:ext cx="651587" cy="906259"/>
            </a:xfrm>
            <a:prstGeom prst="ellipse">
              <a:avLst/>
            </a:prstGeom>
            <a:noFill/>
            <a:ln>
              <a:solidFill>
                <a:srgbClr val="80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119344" y="4640230"/>
              <a:ext cx="261582" cy="583442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787248" y="4293352"/>
              <a:ext cx="533400" cy="22860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16200000">
              <a:off x="4419600" y="3568710"/>
              <a:ext cx="457200" cy="715368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6200000">
              <a:off x="3147515" y="3642244"/>
              <a:ext cx="457200" cy="715368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209800" y="3284560"/>
              <a:ext cx="457200" cy="715368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18850547">
              <a:off x="3692855" y="4581668"/>
              <a:ext cx="457200" cy="715368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6" rIns="91430" bIns="45716"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itle 4"/>
          <p:cNvSpPr txBox="1">
            <a:spLocks/>
          </p:cNvSpPr>
          <p:nvPr/>
        </p:nvSpPr>
        <p:spPr>
          <a:xfrm>
            <a:off x="15766" y="330609"/>
            <a:ext cx="9128234" cy="770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/>
                <a:cs typeface="Calibri"/>
              </a:rPr>
              <a:t>Complex Structure &amp; Low Selectivity  </a:t>
            </a:r>
            <a:endParaRPr lang="en-US" sz="4800" dirty="0">
              <a:latin typeface="Calibri"/>
              <a:cs typeface="Calibri"/>
            </a:endParaRP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6469063" y="2414588"/>
          <a:ext cx="1574800" cy="2716212"/>
        </p:xfrm>
        <a:graphic>
          <a:graphicData uri="http://schemas.openxmlformats.org/presentationml/2006/ole">
            <p:oleObj spid="_x0000_s94211" name="CS ChemDraw Drawing" r:id="rId4" imgW="1575375" imgH="2715532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177421" y="1327337"/>
            <a:ext cx="8802805" cy="45204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SPERLU</a:t>
            </a:r>
            <a:r>
              <a:rPr lang="en-US" baseline="-25000" dirty="0" smtClean="0"/>
              <a:t>TM</a:t>
            </a:r>
            <a:r>
              <a:rPr lang="en-US" dirty="0" smtClean="0"/>
              <a:t> Technology</a:t>
            </a:r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6061" y="3233260"/>
            <a:ext cx="2296222" cy="18419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Picture 2" descr="\\StarLifter\Home$\aefindla\Documents\Logo Projects\Spero\Tre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422" y="2701265"/>
            <a:ext cx="2324861" cy="21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35"/>
          <p:cNvSpPr txBox="1">
            <a:spLocks noChangeArrowheads="1"/>
          </p:cNvSpPr>
          <p:nvPr/>
        </p:nvSpPr>
        <p:spPr bwMode="auto">
          <a:xfrm>
            <a:off x="2731912" y="4223514"/>
            <a:ext cx="1662958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SPERLU</a:t>
            </a:r>
            <a:r>
              <a:rPr lang="en-US" sz="2800" b="1" baseline="-25000" dirty="0"/>
              <a:t>TM</a:t>
            </a:r>
            <a:endParaRPr lang="en-US" sz="2800" b="1" dirty="0"/>
          </a:p>
        </p:txBody>
      </p:sp>
      <p:pic>
        <p:nvPicPr>
          <p:cNvPr id="55" name="Picture 2" descr="\\StarLifter\Home$\aefindla\Documents\Logo Projects\Spero\Arrow-Only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2971" y="2993308"/>
            <a:ext cx="983713" cy="990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7" name="Right Arrow 56"/>
          <p:cNvSpPr/>
          <p:nvPr/>
        </p:nvSpPr>
        <p:spPr bwMode="auto">
          <a:xfrm>
            <a:off x="2731912" y="3882001"/>
            <a:ext cx="1592188" cy="509282"/>
          </a:xfrm>
          <a:prstGeom prst="rightArrow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42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769">
              <a:solidFill>
                <a:schemeClr val="tx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942901" y="1494808"/>
            <a:ext cx="6280056" cy="2253393"/>
            <a:chOff x="2942901" y="1494808"/>
            <a:chExt cx="6280056" cy="2253393"/>
          </a:xfrm>
        </p:grpSpPr>
        <p:sp>
          <p:nvSpPr>
            <p:cNvPr id="58" name="TextBox 32"/>
            <p:cNvSpPr txBox="1">
              <a:spLocks noChangeArrowheads="1"/>
            </p:cNvSpPr>
            <p:nvPr/>
          </p:nvSpPr>
          <p:spPr bwMode="auto">
            <a:xfrm>
              <a:off x="2942901" y="2260760"/>
              <a:ext cx="3521422" cy="5232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b="1" dirty="0"/>
                <a:t>Liquid stream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6040172" y="1494808"/>
              <a:ext cx="653234" cy="430764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023846" y="2713699"/>
              <a:ext cx="657596" cy="37514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6031480" y="3283294"/>
              <a:ext cx="627060" cy="304261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eft Brace 62"/>
            <p:cNvSpPr/>
            <p:nvPr/>
          </p:nvSpPr>
          <p:spPr bwMode="auto">
            <a:xfrm>
              <a:off x="5031164" y="1606589"/>
              <a:ext cx="293355" cy="1859371"/>
            </a:xfrm>
            <a:prstGeom prst="leftBrace">
              <a:avLst>
                <a:gd name="adj1" fmla="val 47916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32"/>
            <p:cNvSpPr txBox="1">
              <a:spLocks noChangeArrowheads="1"/>
            </p:cNvSpPr>
            <p:nvPr/>
          </p:nvSpPr>
          <p:spPr bwMode="auto">
            <a:xfrm>
              <a:off x="6747765" y="2646673"/>
              <a:ext cx="1192955" cy="55399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dirty="0" err="1"/>
                <a:t>xylose</a:t>
              </a:r>
              <a:endParaRPr lang="en-US" sz="3000" b="1" dirty="0"/>
            </a:p>
          </p:txBody>
        </p:sp>
        <p:sp>
          <p:nvSpPr>
            <p:cNvPr id="65" name="TextBox 32"/>
            <p:cNvSpPr txBox="1">
              <a:spLocks noChangeArrowheads="1"/>
            </p:cNvSpPr>
            <p:nvPr/>
          </p:nvSpPr>
          <p:spPr bwMode="auto">
            <a:xfrm>
              <a:off x="6707054" y="3194203"/>
              <a:ext cx="251590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1" dirty="0"/>
                <a:t>soluble </a:t>
              </a:r>
              <a:r>
                <a:rPr lang="en-US" sz="3000" b="1" dirty="0" smtClean="0"/>
                <a:t>lignin</a:t>
              </a:r>
              <a:endParaRPr lang="en-US" sz="3000" b="1" dirty="0"/>
            </a:p>
          </p:txBody>
        </p:sp>
        <p:graphicFrame>
          <p:nvGraphicFramePr>
            <p:cNvPr id="66" name="Object 47"/>
            <p:cNvGraphicFramePr>
              <a:graphicFrameLocks noChangeAspect="1"/>
            </p:cNvGraphicFramePr>
            <p:nvPr/>
          </p:nvGraphicFramePr>
          <p:xfrm>
            <a:off x="6704630" y="1565275"/>
            <a:ext cx="2081212" cy="1081088"/>
          </p:xfrm>
          <a:graphic>
            <a:graphicData uri="http://schemas.openxmlformats.org/presentationml/2006/ole">
              <p:oleObj spid="_x0000_s95236" name="CS ChemDraw Drawing" r:id="rId6" imgW="2890527" imgH="1567774" progId="ChemDraw.Document.6.0">
                <p:embed/>
              </p:oleObj>
            </a:graphicData>
          </a:graphic>
        </p:graphicFrame>
      </p:grpSp>
      <p:grpSp>
        <p:nvGrpSpPr>
          <p:cNvPr id="76" name="Group 75"/>
          <p:cNvGrpSpPr/>
          <p:nvPr/>
        </p:nvGrpSpPr>
        <p:grpSpPr>
          <a:xfrm>
            <a:off x="3334942" y="3956116"/>
            <a:ext cx="5164302" cy="1959897"/>
            <a:chOff x="3334942" y="3956116"/>
            <a:chExt cx="5164302" cy="1959897"/>
          </a:xfrm>
        </p:grpSpPr>
        <p:sp>
          <p:nvSpPr>
            <p:cNvPr id="59" name="Rectangle 58"/>
            <p:cNvSpPr/>
            <p:nvPr/>
          </p:nvSpPr>
          <p:spPr bwMode="auto">
            <a:xfrm>
              <a:off x="6053291" y="3963629"/>
              <a:ext cx="634694" cy="145150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32"/>
            <p:cNvSpPr txBox="1">
              <a:spLocks noChangeArrowheads="1"/>
            </p:cNvSpPr>
            <p:nvPr/>
          </p:nvSpPr>
          <p:spPr bwMode="auto">
            <a:xfrm>
              <a:off x="3334942" y="5169040"/>
              <a:ext cx="2491604" cy="5232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b="1" dirty="0"/>
                <a:t>Solid Phase</a:t>
              </a:r>
            </a:p>
          </p:txBody>
        </p:sp>
        <p:sp>
          <p:nvSpPr>
            <p:cNvPr id="68" name="Left Brace 67"/>
            <p:cNvSpPr/>
            <p:nvPr/>
          </p:nvSpPr>
          <p:spPr bwMode="auto">
            <a:xfrm>
              <a:off x="5177841" y="3956116"/>
              <a:ext cx="293355" cy="1858280"/>
            </a:xfrm>
            <a:prstGeom prst="leftBrace">
              <a:avLst>
                <a:gd name="adj1" fmla="val 47916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32"/>
            <p:cNvSpPr txBox="1">
              <a:spLocks noChangeArrowheads="1"/>
            </p:cNvSpPr>
            <p:nvPr/>
          </p:nvSpPr>
          <p:spPr bwMode="auto">
            <a:xfrm>
              <a:off x="6720469" y="4609743"/>
              <a:ext cx="1584088" cy="55399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dirty="0" smtClean="0"/>
                <a:t>cellulose</a:t>
              </a:r>
              <a:endParaRPr lang="en-US" sz="3000" b="1" dirty="0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6079993" y="5468101"/>
              <a:ext cx="627061" cy="305351"/>
            </a:xfrm>
            <a:prstGeom prst="rect">
              <a:avLst/>
            </a:prstGeom>
            <a:solidFill>
              <a:schemeClr val="accent2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742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76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32"/>
            <p:cNvSpPr txBox="1">
              <a:spLocks noChangeArrowheads="1"/>
            </p:cNvSpPr>
            <p:nvPr/>
          </p:nvSpPr>
          <p:spPr bwMode="auto">
            <a:xfrm>
              <a:off x="6810127" y="5362015"/>
              <a:ext cx="168911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0" b="1" dirty="0"/>
                <a:t>unknown</a:t>
              </a:r>
            </a:p>
          </p:txBody>
        </p:sp>
      </p:grpSp>
      <p:sp>
        <p:nvSpPr>
          <p:cNvPr id="25" name="TextBox 35"/>
          <p:cNvSpPr txBox="1">
            <a:spLocks noChangeArrowheads="1"/>
          </p:cNvSpPr>
          <p:nvPr/>
        </p:nvSpPr>
        <p:spPr bwMode="auto">
          <a:xfrm>
            <a:off x="843885" y="1448518"/>
            <a:ext cx="7096835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Selective Process for Efficient Removal of Lignin and Upgrading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77421" y="1160945"/>
            <a:ext cx="8802805" cy="46868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8" descr="DSC00193"/>
          <p:cNvPicPr>
            <a:picLocks noChangeAspect="1" noChangeArrowheads="1"/>
          </p:cNvPicPr>
          <p:nvPr/>
        </p:nvPicPr>
        <p:blipFill>
          <a:blip r:embed="rId3" cstate="print"/>
          <a:srcRect l="25859" t="20078" r="17783" b="14555"/>
          <a:stretch>
            <a:fillRect/>
          </a:stretch>
        </p:blipFill>
        <p:spPr bwMode="auto">
          <a:xfrm>
            <a:off x="536816" y="1392961"/>
            <a:ext cx="1752600" cy="1524001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754576" y="1673225"/>
            <a:ext cx="3886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Alcohol solvent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35 bar H</a:t>
            </a:r>
            <a:r>
              <a:rPr kumimoji="0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225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67000" y="1828800"/>
            <a:ext cx="3962400" cy="0"/>
          </a:xfrm>
          <a:prstGeom prst="straightConnector1">
            <a:avLst/>
          </a:prstGeom>
          <a:ln w="730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2819400" y="1063625"/>
            <a:ext cx="3886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Catalyst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85720" y="1978025"/>
            <a:ext cx="2209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/>
              <a:t>Milled wood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Group 6268"/>
          <p:cNvGraphicFramePr>
            <a:graphicFrameLocks noGrp="1"/>
          </p:cNvGraphicFramePr>
          <p:nvPr/>
        </p:nvGraphicFramePr>
        <p:xfrm>
          <a:off x="285750" y="2713391"/>
          <a:ext cx="8503408" cy="2936782"/>
        </p:xfrm>
        <a:graphic>
          <a:graphicData uri="http://schemas.openxmlformats.org/drawingml/2006/table">
            <a:tbl>
              <a:tblPr/>
              <a:tblGrid>
                <a:gridCol w="2697162"/>
                <a:gridCol w="1484313"/>
                <a:gridCol w="1476375"/>
                <a:gridCol w="1304925"/>
                <a:gridCol w="1540633"/>
              </a:tblGrid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Biomass Type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% Lignin Content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% Yield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Poplar WT-LORRE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WT-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Lodgepole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Pine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30.5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WT-White Birch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15.8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69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Eucalyptus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23.6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70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56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Object 2080"/>
          <p:cNvGraphicFramePr>
            <a:graphicFrameLocks noChangeAspect="1"/>
          </p:cNvGraphicFramePr>
          <p:nvPr/>
        </p:nvGraphicFramePr>
        <p:xfrm>
          <a:off x="4678581" y="3189646"/>
          <a:ext cx="914400" cy="558800"/>
        </p:xfrm>
        <a:graphic>
          <a:graphicData uri="http://schemas.openxmlformats.org/presentationml/2006/ole">
            <p:oleObj spid="_x0000_s96259" name="CS ChemDraw Drawing" r:id="rId4" imgW="2247504" imgH="1377361" progId="ChemDraw.Document.6.0">
              <p:embed/>
            </p:oleObj>
          </a:graphicData>
        </a:graphic>
      </p:graphicFrame>
      <p:graphicFrame>
        <p:nvGraphicFramePr>
          <p:cNvPr id="16" name="Object 2081"/>
          <p:cNvGraphicFramePr>
            <a:graphicFrameLocks noChangeAspect="1"/>
          </p:cNvGraphicFramePr>
          <p:nvPr/>
        </p:nvGraphicFramePr>
        <p:xfrm>
          <a:off x="6092825" y="3186471"/>
          <a:ext cx="923925" cy="576262"/>
        </p:xfrm>
        <a:graphic>
          <a:graphicData uri="http://schemas.openxmlformats.org/presentationml/2006/ole">
            <p:oleObj spid="_x0000_s96260" name="CS ChemDraw Drawing" r:id="rId5" imgW="2325136" imgH="1447312" progId="ChemDraw.Document.6.0">
              <p:embed/>
            </p:oleObj>
          </a:graphicData>
        </a:graphic>
      </p:graphicFrame>
      <p:sp>
        <p:nvSpPr>
          <p:cNvPr id="17" name="Text Box 2044"/>
          <p:cNvSpPr txBox="1">
            <a:spLocks noChangeArrowheads="1"/>
          </p:cNvSpPr>
          <p:nvPr/>
        </p:nvSpPr>
        <p:spPr bwMode="auto">
          <a:xfrm>
            <a:off x="5105400" y="2854656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Selectivity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549882" y="1201693"/>
            <a:ext cx="2417906" cy="1873603"/>
            <a:chOff x="6645418" y="915085"/>
            <a:chExt cx="2417906" cy="1873603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6705886" y="915085"/>
            <a:ext cx="2357438" cy="1487487"/>
          </p:xfrm>
          <a:graphic>
            <a:graphicData uri="http://schemas.openxmlformats.org/presentationml/2006/ole">
              <p:oleObj spid="_x0000_s96258" name="CS ChemDraw Drawing" r:id="rId6" imgW="3584275" imgH="2256645" progId="ChemDraw.Document.6.0">
                <p:embed/>
              </p:oleObj>
            </a:graphicData>
          </a:graphic>
        </p:graphicFrame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6645418" y="1678672"/>
              <a:ext cx="933736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noProof="0" dirty="0" smtClean="0"/>
                <a:t>DHE</a:t>
              </a:r>
              <a:endPara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7612039" y="2091776"/>
              <a:ext cx="1017897" cy="69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noProof="0" dirty="0" smtClean="0"/>
                <a:t>DMPP</a:t>
              </a:r>
              <a:endPara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7C34E-BA12-4EB3-A6D2-30523459A2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SPERLU</a:t>
            </a:r>
            <a:r>
              <a:rPr kumimoji="0" lang="en-US" sz="4600" b="0" i="0" u="none" strike="noStrike" kern="1200" cap="none" spc="-10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TM</a:t>
            </a: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Yields</a:t>
            </a:r>
            <a:endParaRPr kumimoji="0" lang="en-US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Group 6268"/>
          <p:cNvGraphicFramePr>
            <a:graphicFrameLocks noGrp="1"/>
          </p:cNvGraphicFramePr>
          <p:nvPr/>
        </p:nvGraphicFramePr>
        <p:xfrm>
          <a:off x="285750" y="2705100"/>
          <a:ext cx="8503408" cy="3211102"/>
        </p:xfrm>
        <a:graphic>
          <a:graphicData uri="http://schemas.openxmlformats.org/drawingml/2006/table">
            <a:tbl>
              <a:tblPr/>
              <a:tblGrid>
                <a:gridCol w="2697162"/>
                <a:gridCol w="1484313"/>
                <a:gridCol w="1476375"/>
                <a:gridCol w="1304925"/>
                <a:gridCol w="1540633"/>
              </a:tblGrid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Biomass Type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% Lignin Content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% Yield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7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Poplar WT-717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18.5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69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Poplar 717-0998 (High G Poplar)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18.7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90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Poplar 717-F5H    (High S Poplar)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20.2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83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7421" y="1160945"/>
            <a:ext cx="8802805" cy="46868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228600" y="1066800"/>
          <a:ext cx="8673703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4685728"/>
            <a:ext cx="335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Conditions: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 mg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glucan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+mj-lt"/>
                <a:ea typeface="+mj-ea"/>
                <a:cs typeface="+mj-cs"/>
              </a:rPr>
              <a:t>citrate buffer, pH 4.8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CTEC-3 cellulase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(50fpu)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aseline="0" dirty="0" smtClean="0">
                <a:latin typeface="+mj-lt"/>
                <a:ea typeface="+mj-ea"/>
                <a:cs typeface="+mj-cs"/>
              </a:rPr>
              <a:t>50</a:t>
            </a:r>
            <a:r>
              <a:rPr lang="en-US" sz="1600" baseline="30000" dirty="0" smtClean="0">
                <a:latin typeface="+mj-lt"/>
                <a:ea typeface="+mj-ea"/>
                <a:cs typeface="+mj-cs"/>
              </a:rPr>
              <a:t>o</a:t>
            </a:r>
            <a:r>
              <a:rPr lang="en-US" sz="1600" baseline="0" dirty="0" smtClean="0">
                <a:latin typeface="+mj-lt"/>
                <a:ea typeface="+mj-ea"/>
                <a:cs typeface="+mj-cs"/>
              </a:rPr>
              <a:t>C,</a:t>
            </a:r>
            <a:r>
              <a:rPr lang="en-US" sz="1600" dirty="0" smtClean="0">
                <a:latin typeface="+mj-lt"/>
                <a:ea typeface="+mj-ea"/>
                <a:cs typeface="+mj-cs"/>
              </a:rPr>
              <a:t> 72 hours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944203" y="5029200"/>
            <a:ext cx="504739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Cellulose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not destroyed during HDO process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Cellulose residue amenable to hydrolysis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Lignin inhibits enzymatic hydrolysis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Hydrolysis of </a:t>
            </a: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SPERLU</a:t>
            </a:r>
            <a:r>
              <a:rPr kumimoji="0" lang="en-US" sz="4600" b="0" i="0" u="none" strike="noStrike" kern="1200" cap="none" spc="-10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TM</a:t>
            </a:r>
            <a:r>
              <a:rPr kumimoji="0" lang="en-US" sz="4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Residue</a:t>
            </a:r>
            <a:endParaRPr kumimoji="0" lang="en-US" sz="46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7421" y="1160945"/>
            <a:ext cx="8802805" cy="46868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SPERLU</a:t>
            </a:r>
            <a:r>
              <a:rPr lang="en-US" sz="4400" baseline="-25000" dirty="0" smtClean="0"/>
              <a:t>TM </a:t>
            </a:r>
            <a:r>
              <a:rPr lang="en-US" sz="4400" dirty="0" smtClean="0"/>
              <a:t>Advantages</a:t>
            </a:r>
            <a:endParaRPr lang="en-US" sz="4000" baseline="-25000" dirty="0"/>
          </a:p>
        </p:txBody>
      </p:sp>
      <p:pic>
        <p:nvPicPr>
          <p:cNvPr id="7" name="Picture 6" descr="C:\Users\Trenton\Desktop\lab photos\DSCF00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" r="10204"/>
          <a:stretch/>
        </p:blipFill>
        <p:spPr bwMode="auto">
          <a:xfrm>
            <a:off x="457200" y="3432726"/>
            <a:ext cx="2228221" cy="209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92223" y="1066341"/>
            <a:ext cx="7258634" cy="236638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685421" y="3684896"/>
            <a:ext cx="62948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Natural and renewable feedstock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Earth-abundant and recyclable catalyst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Easily separable product stream of aroma chemicals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Digestible carbohydrate co-product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Cost competitive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8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21776</TotalTime>
  <Words>628</Words>
  <Application>Microsoft Office PowerPoint</Application>
  <PresentationFormat>On-screen Show (4:3)</PresentationFormat>
  <Paragraphs>197</Paragraphs>
  <Slides>14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Adjacency</vt:lpstr>
      <vt:lpstr>CS ChemDraw Drawing</vt:lpstr>
      <vt:lpstr>Slide 1</vt:lpstr>
      <vt:lpstr>Spero Energy, Inc.</vt:lpstr>
      <vt:lpstr>   Team Spero     &amp;   Advisory Board </vt:lpstr>
      <vt:lpstr>Slide 4</vt:lpstr>
      <vt:lpstr>Slide 5</vt:lpstr>
      <vt:lpstr>SPERLUTM Technology</vt:lpstr>
      <vt:lpstr>Slide 7</vt:lpstr>
      <vt:lpstr>Slide 8</vt:lpstr>
      <vt:lpstr>SPERLUTM Advantages</vt:lpstr>
      <vt:lpstr>Slide 10</vt:lpstr>
      <vt:lpstr>Slide 11</vt:lpstr>
      <vt:lpstr>Production Cost vs Product Value: DHE/DMPP</vt:lpstr>
      <vt:lpstr>  Summary</vt:lpstr>
      <vt:lpstr>    Acknowledgements</vt:lpstr>
    </vt:vector>
  </TitlesOfParts>
  <Company>Purdue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</dc:creator>
  <cp:lastModifiedBy>Barron Hewetson</cp:lastModifiedBy>
  <cp:revision>473</cp:revision>
  <cp:lastPrinted>2014-09-23T01:37:16Z</cp:lastPrinted>
  <dcterms:created xsi:type="dcterms:W3CDTF">2014-03-09T23:40:38Z</dcterms:created>
  <dcterms:modified xsi:type="dcterms:W3CDTF">2015-09-15T12:10:32Z</dcterms:modified>
</cp:coreProperties>
</file>