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5"/>
  </p:notesMasterIdLst>
  <p:sldIdLst>
    <p:sldId id="258" r:id="rId2"/>
    <p:sldId id="259" r:id="rId3"/>
    <p:sldId id="264" r:id="rId4"/>
  </p:sldIdLst>
  <p:sldSz cx="12192000" cy="6858000"/>
  <p:notesSz cx="6858000" cy="99456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C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 autoAdjust="0"/>
  </p:normalViewPr>
  <p:slideViewPr>
    <p:cSldViewPr snapToGrid="0">
      <p:cViewPr>
        <p:scale>
          <a:sx n="51" d="100"/>
          <a:sy n="51" d="100"/>
        </p:scale>
        <p:origin x="-552" y="-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85790-D5D9-41A6-AB12-EBB2D9C8DA08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17D7E-04F1-43DC-9CE8-1F2379423C37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363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29038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17D7E-04F1-43DC-9CE8-1F2379423C37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66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48"/>
            <a:ext cx="103632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1785600" y="274661"/>
            <a:ext cx="36576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12800" y="274661"/>
            <a:ext cx="107696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2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8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8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7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7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303ED-F153-47E1-A711-264EF4029872}" type="datetimeFigureOut">
              <a:rPr lang="it-IT" smtClean="0"/>
              <a:pPr/>
              <a:t>26/10/2015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7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7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C90AC-DAC6-4B17-A75A-90C1F024E5A4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342768" y="1002586"/>
            <a:ext cx="7941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WORLD BIO SUMMIT &amp; EXPO</a:t>
            </a:r>
            <a:r>
              <a:rPr lang="it-IT" dirty="0" smtClean="0"/>
              <a:t>	</a:t>
            </a:r>
          </a:p>
          <a:p>
            <a:r>
              <a:rPr lang="it-IT" sz="2400" b="1" dirty="0"/>
              <a:t>	</a:t>
            </a:r>
            <a:r>
              <a:rPr lang="it-IT" sz="2400" b="1" dirty="0" err="1" smtClean="0"/>
              <a:t>November</a:t>
            </a:r>
            <a:r>
              <a:rPr lang="it-IT" sz="2400" b="1" dirty="0" smtClean="0"/>
              <a:t> 02 – 04, 2015 Dubai, UAE </a:t>
            </a:r>
            <a:endParaRPr lang="it-IT" sz="3200" b="1" dirty="0"/>
          </a:p>
        </p:txBody>
      </p:sp>
      <p:sp>
        <p:nvSpPr>
          <p:cNvPr id="24" name="Sottotitolo 23"/>
          <p:cNvSpPr>
            <a:spLocks noGrp="1"/>
          </p:cNvSpPr>
          <p:nvPr>
            <p:ph type="subTitle" idx="1"/>
          </p:nvPr>
        </p:nvSpPr>
        <p:spPr>
          <a:xfrm>
            <a:off x="1161534" y="2011381"/>
            <a:ext cx="10420865" cy="3627419"/>
          </a:xfrm>
        </p:spPr>
        <p:txBody>
          <a:bodyPr>
            <a:normAutofit lnSpcReduction="10000"/>
          </a:bodyPr>
          <a:lstStyle/>
          <a:p>
            <a:pPr algn="l"/>
            <a:r>
              <a:rPr lang="it-IT" sz="2800" b="1" u="sng" dirty="0" smtClean="0">
                <a:solidFill>
                  <a:schemeClr val="tx1"/>
                </a:solidFill>
              </a:rPr>
              <a:t>TITLE</a:t>
            </a:r>
            <a:r>
              <a:rPr lang="it-IT" sz="2800" dirty="0" smtClean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it-IT" sz="2400" b="1" dirty="0" smtClean="0">
                <a:solidFill>
                  <a:schemeClr val="tx1"/>
                </a:solidFill>
              </a:rPr>
              <a:t>TREATMENT OF TYPE 2 DIABETES AND ITS COMPLICATIONS WITH AN INNOVATIVE BIOTECHNOLOGY BASED ON ZEBRAFISH EMBRYOS STEM CELLS DIFFERENTIATION STAGE FACTORS</a:t>
            </a:r>
          </a:p>
          <a:p>
            <a:pPr algn="just"/>
            <a:endParaRPr lang="it-IT" sz="2400" b="1" dirty="0" smtClean="0">
              <a:solidFill>
                <a:schemeClr val="tx1"/>
              </a:solidFill>
            </a:endParaRPr>
          </a:p>
          <a:p>
            <a:pPr algn="l"/>
            <a:r>
              <a:rPr lang="it-IT" sz="2000" b="1" u="sng" dirty="0" smtClean="0">
                <a:solidFill>
                  <a:schemeClr val="tx1"/>
                </a:solidFill>
              </a:rPr>
              <a:t>SPEAKER</a:t>
            </a:r>
            <a:r>
              <a:rPr lang="it-IT" dirty="0" smtClean="0">
                <a:solidFill>
                  <a:schemeClr val="tx1"/>
                </a:solidFill>
              </a:rPr>
              <a:t> :	</a:t>
            </a:r>
            <a:r>
              <a:rPr lang="it-IT" sz="2400" b="1" dirty="0" smtClean="0">
                <a:solidFill>
                  <a:schemeClr val="tx1"/>
                </a:solidFill>
              </a:rPr>
              <a:t>GUIDO NORBIATO</a:t>
            </a:r>
          </a:p>
          <a:p>
            <a:pPr algn="l"/>
            <a:r>
              <a:rPr lang="it-IT" sz="2400" dirty="0">
                <a:solidFill>
                  <a:schemeClr val="tx1"/>
                </a:solidFill>
              </a:rPr>
              <a:t>	</a:t>
            </a:r>
            <a:r>
              <a:rPr lang="it-IT" sz="2400" dirty="0" smtClean="0">
                <a:solidFill>
                  <a:schemeClr val="tx1"/>
                </a:solidFill>
              </a:rPr>
              <a:t>	</a:t>
            </a:r>
            <a:r>
              <a:rPr lang="it-IT" sz="2000" b="1" dirty="0" err="1" smtClean="0">
                <a:solidFill>
                  <a:schemeClr val="tx1"/>
                </a:solidFill>
              </a:rPr>
              <a:t>Department</a:t>
            </a:r>
            <a:r>
              <a:rPr lang="it-IT" sz="2000" b="1" dirty="0" smtClean="0">
                <a:solidFill>
                  <a:schemeClr val="tx1"/>
                </a:solidFill>
              </a:rPr>
              <a:t> of Special </a:t>
            </a:r>
            <a:r>
              <a:rPr lang="it-IT" sz="2000" b="1" dirty="0" err="1" smtClean="0">
                <a:solidFill>
                  <a:schemeClr val="tx1"/>
                </a:solidFill>
              </a:rPr>
              <a:t>Diseases</a:t>
            </a:r>
            <a:r>
              <a:rPr lang="it-IT" sz="2000" b="1" dirty="0" smtClean="0">
                <a:solidFill>
                  <a:schemeClr val="tx1"/>
                </a:solidFill>
              </a:rPr>
              <a:t>, </a:t>
            </a:r>
            <a:r>
              <a:rPr lang="it-IT" sz="2000" b="1" dirty="0" err="1" smtClean="0">
                <a:solidFill>
                  <a:schemeClr val="tx1"/>
                </a:solidFill>
              </a:rPr>
              <a:t>Endocrinology</a:t>
            </a:r>
            <a:r>
              <a:rPr lang="it-IT" sz="2000" b="1" dirty="0" smtClean="0">
                <a:solidFill>
                  <a:schemeClr val="tx1"/>
                </a:solidFill>
              </a:rPr>
              <a:t> and </a:t>
            </a:r>
            <a:r>
              <a:rPr lang="it-IT" sz="2000" b="1" dirty="0" err="1" smtClean="0">
                <a:solidFill>
                  <a:schemeClr val="tx1"/>
                </a:solidFill>
              </a:rPr>
              <a:t>Metabolism</a:t>
            </a:r>
            <a:endParaRPr lang="it-IT" sz="2000" b="1" dirty="0" smtClean="0">
              <a:solidFill>
                <a:schemeClr val="tx1"/>
              </a:solidFill>
            </a:endParaRPr>
          </a:p>
          <a:p>
            <a:pPr algn="l"/>
            <a:r>
              <a:rPr lang="it-IT" sz="2000" b="1" dirty="0">
                <a:solidFill>
                  <a:schemeClr val="tx1"/>
                </a:solidFill>
              </a:rPr>
              <a:t>	</a:t>
            </a:r>
            <a:r>
              <a:rPr lang="it-IT" sz="2000" b="1" dirty="0" smtClean="0">
                <a:solidFill>
                  <a:schemeClr val="tx1"/>
                </a:solidFill>
              </a:rPr>
              <a:t>	</a:t>
            </a:r>
            <a:r>
              <a:rPr lang="it-IT" sz="2000" b="1" dirty="0" err="1" smtClean="0">
                <a:solidFill>
                  <a:schemeClr val="tx1"/>
                </a:solidFill>
              </a:rPr>
              <a:t>University</a:t>
            </a:r>
            <a:r>
              <a:rPr lang="it-IT" sz="2000" b="1" dirty="0" smtClean="0">
                <a:solidFill>
                  <a:schemeClr val="tx1"/>
                </a:solidFill>
              </a:rPr>
              <a:t> Hospital L.  Sacco, Milan (</a:t>
            </a:r>
            <a:r>
              <a:rPr lang="it-IT" sz="2000" b="1" dirty="0" err="1" smtClean="0">
                <a:solidFill>
                  <a:schemeClr val="tx1"/>
                </a:solidFill>
              </a:rPr>
              <a:t>Italy</a:t>
            </a:r>
            <a:r>
              <a:rPr lang="it-IT" sz="20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it-IT" sz="2000" b="1" dirty="0">
                <a:solidFill>
                  <a:schemeClr val="tx1"/>
                </a:solidFill>
              </a:rPr>
              <a:t>	</a:t>
            </a:r>
            <a:r>
              <a:rPr lang="it-IT" sz="2000" b="1" dirty="0" smtClean="0">
                <a:solidFill>
                  <a:schemeClr val="tx1"/>
                </a:solidFill>
              </a:rPr>
              <a:t>	email : guidonorbiato@libero.it</a:t>
            </a:r>
          </a:p>
          <a:p>
            <a:pPr algn="l"/>
            <a:endParaRPr lang="it-IT" dirty="0"/>
          </a:p>
        </p:txBody>
      </p:sp>
      <p:pic>
        <p:nvPicPr>
          <p:cNvPr id="37" name="Picture 70" descr="C:\Program Files\Microsoft Office\MEDIA\OFFICE12\Lines\BD21390_.gif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062037" y="576262"/>
            <a:ext cx="10434638" cy="17391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9" name="Picture 70" descr="C:\Program Files\Microsoft Office\MEDIA\OFFICE12\Lines\BD21390_.gif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42962" y="6043612"/>
            <a:ext cx="10434638" cy="17391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CasellaDiTesto 9"/>
          <p:cNvSpPr txBox="1"/>
          <p:nvPr/>
        </p:nvSpPr>
        <p:spPr>
          <a:xfrm>
            <a:off x="10709189" y="123568"/>
            <a:ext cx="700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 smtClean="0">
                <a:solidFill>
                  <a:srgbClr val="FF0000"/>
                </a:solidFill>
              </a:rPr>
              <a:t>Slide</a:t>
            </a:r>
            <a:r>
              <a:rPr lang="it-IT" sz="1400" i="1" dirty="0" smtClean="0">
                <a:solidFill>
                  <a:srgbClr val="FF0000"/>
                </a:solidFill>
              </a:rPr>
              <a:t> 1</a:t>
            </a:r>
            <a:endParaRPr lang="it-IT" sz="1400" i="1" dirty="0">
              <a:solidFill>
                <a:srgbClr val="FF0000"/>
              </a:solidFill>
            </a:endParaRPr>
          </a:p>
        </p:txBody>
      </p:sp>
      <p:pic>
        <p:nvPicPr>
          <p:cNvPr id="18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67613" y="6157913"/>
            <a:ext cx="3705226" cy="128586"/>
          </a:xfrm>
          <a:prstGeom prst="rect">
            <a:avLst/>
          </a:prstGeom>
          <a:noFill/>
        </p:spPr>
      </p:pic>
      <p:pic>
        <p:nvPicPr>
          <p:cNvPr id="19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8225" y="771525"/>
            <a:ext cx="4176713" cy="714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62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22119" y="145476"/>
            <a:ext cx="10816936" cy="6319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</a:t>
            </a:r>
            <a:r>
              <a:rPr lang="en-US" sz="1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 2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LOOK NOW AT THE MAIN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MECHANISMS BY WHICH STRESS AND NON RESOLVED INFLAMMATION ATTACK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DIABETES PATIENTS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     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Damage to stem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cells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indent="-90043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Imbalance and/or the destruction of the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adaptive systems 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indent="-90043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Third   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Impairment of the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immune system function, affecting immune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</a:p>
          <a:p>
            <a:pPr marL="900430" indent="-900430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turnover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replication, exhaustion and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longevity</a:t>
            </a:r>
          </a:p>
          <a:p>
            <a:pPr marL="900430" indent="-904240" algn="just"/>
            <a:r>
              <a:rPr lang="en-US" sz="2400" b="1" i="1" dirty="0" smtClean="0"/>
              <a:t>Fourth</a:t>
            </a:r>
            <a:r>
              <a:rPr lang="en-US" sz="2400" b="1" dirty="0" smtClean="0"/>
              <a:t> </a:t>
            </a:r>
            <a:r>
              <a:rPr lang="en-US" sz="2400" b="1" dirty="0"/>
              <a:t>:	</a:t>
            </a:r>
            <a:r>
              <a:rPr lang="en-US" sz="2400" b="1" dirty="0" smtClean="0"/>
              <a:t>- Deregulation of nuclear </a:t>
            </a:r>
            <a:r>
              <a:rPr lang="en-US" sz="2400" b="1" dirty="0"/>
              <a:t>steroid </a:t>
            </a:r>
            <a:r>
              <a:rPr lang="en-US" sz="2400" b="1" dirty="0" smtClean="0"/>
              <a:t>receptors</a:t>
            </a:r>
          </a:p>
          <a:p>
            <a:pPr marL="900430" indent="-904240" algn="just"/>
            <a:endParaRPr lang="it-IT" sz="2400" dirty="0"/>
          </a:p>
          <a:p>
            <a:pPr marL="900430" indent="-904240"/>
            <a:r>
              <a:rPr lang="en-US" sz="2400" b="1" dirty="0"/>
              <a:t> </a:t>
            </a:r>
            <a:r>
              <a:rPr lang="en-US" sz="2400" b="1" i="1" dirty="0" smtClean="0"/>
              <a:t>Fifth </a:t>
            </a:r>
            <a:r>
              <a:rPr lang="en-US" sz="2400" b="1" i="1" dirty="0"/>
              <a:t>:</a:t>
            </a:r>
            <a:r>
              <a:rPr lang="en-US" sz="2400" b="1" dirty="0"/>
              <a:t>	</a:t>
            </a:r>
            <a:r>
              <a:rPr lang="en-US" sz="2400" b="1" dirty="0" smtClean="0"/>
              <a:t>		- Induction of epigenetic alterations, such as aberrant </a:t>
            </a:r>
            <a:r>
              <a:rPr lang="en-US" sz="2400" b="1" dirty="0"/>
              <a:t>DNA </a:t>
            </a:r>
            <a:r>
              <a:rPr lang="en-US" sz="2400" b="1" dirty="0" smtClean="0"/>
              <a:t>			  methylation  </a:t>
            </a:r>
            <a:r>
              <a:rPr lang="en-US" sz="2400" b="1" dirty="0"/>
              <a:t>and </a:t>
            </a:r>
            <a:r>
              <a:rPr lang="en-US" sz="2400" b="1" dirty="0" smtClean="0"/>
              <a:t>erosion, </a:t>
            </a:r>
            <a:r>
              <a:rPr lang="en-US" sz="2400" b="1" dirty="0"/>
              <a:t>and shortening of </a:t>
            </a:r>
            <a:r>
              <a:rPr lang="en-US" sz="2400" b="1" dirty="0" smtClean="0"/>
              <a:t>telomeres which is 			  associated </a:t>
            </a:r>
            <a:r>
              <a:rPr lang="en-US" sz="2400" b="1" dirty="0"/>
              <a:t>with </a:t>
            </a:r>
            <a:r>
              <a:rPr lang="en-US" sz="2400" b="1" dirty="0" smtClean="0"/>
              <a:t>a  heightened  risk </a:t>
            </a:r>
            <a:r>
              <a:rPr lang="en-US" sz="2400" b="1" dirty="0"/>
              <a:t>of </a:t>
            </a:r>
            <a:r>
              <a:rPr lang="en-US" sz="2400" b="1" dirty="0" smtClean="0"/>
              <a:t>neuro-endocrine-immune-		  metabolic disorders 	and premature aging. </a:t>
            </a:r>
            <a:endParaRPr lang="it-IT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25" y="320896"/>
            <a:ext cx="4176713" cy="250603"/>
          </a:xfrm>
          <a:prstGeom prst="rect">
            <a:avLst/>
          </a:prstGeom>
          <a:noFill/>
        </p:spPr>
      </p:pic>
      <p:pic>
        <p:nvPicPr>
          <p:cNvPr id="9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8419" y="6214488"/>
            <a:ext cx="4176713" cy="2506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742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81892" y="1246910"/>
            <a:ext cx="1123257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dirty="0" smtClean="0"/>
          </a:p>
          <a:p>
            <a:r>
              <a:rPr lang="en-US" sz="2800" b="1" dirty="0" smtClean="0"/>
              <a:t>										</a:t>
            </a:r>
            <a:endParaRPr lang="en-US" sz="1400" b="1" dirty="0" smtClean="0"/>
          </a:p>
          <a:p>
            <a:endParaRPr lang="en-US" sz="2800" b="1" dirty="0"/>
          </a:p>
          <a:p>
            <a:pPr algn="just"/>
            <a:endParaRPr lang="it-IT" sz="2800" dirty="0" smtClean="0"/>
          </a:p>
          <a:p>
            <a:endParaRPr lang="it-IT" sz="2400" dirty="0"/>
          </a:p>
          <a:p>
            <a:endParaRPr lang="it-IT" sz="24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0486768" y="261938"/>
            <a:ext cx="700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 smtClean="0">
                <a:solidFill>
                  <a:srgbClr val="FF0000"/>
                </a:solidFill>
              </a:rPr>
              <a:t>Slide 3</a:t>
            </a:r>
            <a:endParaRPr lang="it-IT" sz="1400" b="1" i="1" dirty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35550" y="298879"/>
            <a:ext cx="11024503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u="sng" dirty="0" smtClean="0"/>
          </a:p>
          <a:p>
            <a:endParaRPr lang="en-US" sz="2000" b="1" u="sng" dirty="0"/>
          </a:p>
          <a:p>
            <a:r>
              <a:rPr lang="en-US" sz="2000" b="1" u="sng" dirty="0" smtClean="0"/>
              <a:t>EXPOSURE TO SCDSFs</a:t>
            </a:r>
          </a:p>
          <a:p>
            <a:endParaRPr lang="it-IT" sz="2000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ENHANCES STEM CELLS EXPRESSION  AND MULTIPOTENCY 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ENHANCES IMMUNE-MODULATORY AND PROTECTIVE EFFECTS OF MESENCHYMAL STEM CELLS 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ACTIVATES TELOMERES IN NORMAL AND MULTIPOTENT STEM CELLS  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PROLONGS  STEM CELLS LIFE BY EXTENDING TELOMERES  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REVERSES EPIGENETIC ALTERATIONS BY INHIBITING DNA METHYLTRANSFERASES  AND HISTONE ACETILASES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INCREASES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IMMUNE CELLS LONGEVITY </a:t>
            </a:r>
            <a:r>
              <a:rPr lang="en-US" b="1" dirty="0" smtClean="0"/>
              <a:t>WHICH IS DIRECTLY CONNECTED TO THE FUNCTIONAL INTEGRITY OF TELOMERES 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INDUCES DIFFERENTIATION, SLOWS DOWN PROLIFERATION AND INCREASES APOPTOSIS OF CANCER (STEM)  CELLS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INCREASES DIFFERENTIATION AND/OR APOPTOSIS OF DEGENERATED NEURAL CELLS</a:t>
            </a:r>
            <a:endParaRPr lang="it-IT" b="1" dirty="0" smtClean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CONTRASTS NEURO-DEGENERATION</a:t>
            </a:r>
            <a:endParaRPr lang="it-IT" b="1" dirty="0"/>
          </a:p>
        </p:txBody>
      </p:sp>
      <p:pic>
        <p:nvPicPr>
          <p:cNvPr id="1029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25" y="320896"/>
            <a:ext cx="4176713" cy="250603"/>
          </a:xfrm>
          <a:prstGeom prst="rect">
            <a:avLst/>
          </a:prstGeom>
          <a:noFill/>
        </p:spPr>
      </p:pic>
      <p:pic>
        <p:nvPicPr>
          <p:cNvPr id="13" name="Picture 5" descr="C:\Program Files\Microsoft Office\MEDIA\OFFICE12\Lines\BD14711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0" y="5873971"/>
            <a:ext cx="4176713" cy="2506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105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4690395</TotalTime>
  <Words>117</Words>
  <Application>Microsoft Office PowerPoint</Application>
  <PresentationFormat>Custom</PresentationFormat>
  <Paragraphs>40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Tema di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Norbiato</dc:creator>
  <cp:lastModifiedBy>Abdul Hakeem</cp:lastModifiedBy>
  <cp:revision>70</cp:revision>
  <cp:lastPrinted>2015-10-21T11:03:58Z</cp:lastPrinted>
  <dcterms:created xsi:type="dcterms:W3CDTF">2015-07-28T09:56:55Z</dcterms:created>
  <dcterms:modified xsi:type="dcterms:W3CDTF">2015-10-26T12:16:34Z</dcterms:modified>
</cp:coreProperties>
</file>