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0" r:id="rId2"/>
    <p:sldId id="261" r:id="rId3"/>
    <p:sldId id="288" r:id="rId4"/>
    <p:sldId id="256" r:id="rId5"/>
    <p:sldId id="257" r:id="rId6"/>
    <p:sldId id="294" r:id="rId7"/>
    <p:sldId id="287" r:id="rId8"/>
    <p:sldId id="268" r:id="rId9"/>
    <p:sldId id="264" r:id="rId10"/>
    <p:sldId id="265" r:id="rId11"/>
    <p:sldId id="269" r:id="rId12"/>
    <p:sldId id="270" r:id="rId13"/>
    <p:sldId id="267" r:id="rId14"/>
    <p:sldId id="271" r:id="rId15"/>
    <p:sldId id="289" r:id="rId16"/>
    <p:sldId id="272" r:id="rId17"/>
    <p:sldId id="291" r:id="rId18"/>
    <p:sldId id="274" r:id="rId19"/>
    <p:sldId id="275" r:id="rId20"/>
    <p:sldId id="290" r:id="rId21"/>
    <p:sldId id="278" r:id="rId22"/>
    <p:sldId id="297" r:id="rId23"/>
    <p:sldId id="298" r:id="rId24"/>
    <p:sldId id="276" r:id="rId25"/>
    <p:sldId id="299" r:id="rId26"/>
    <p:sldId id="285" r:id="rId27"/>
    <p:sldId id="301" r:id="rId28"/>
    <p:sldId id="292" r:id="rId29"/>
    <p:sldId id="286" r:id="rId30"/>
    <p:sldId id="281" r:id="rId31"/>
    <p:sldId id="280" r:id="rId32"/>
    <p:sldId id="293" r:id="rId33"/>
    <p:sldId id="296" r:id="rId34"/>
    <p:sldId id="295" r:id="rId35"/>
    <p:sldId id="284" r:id="rId36"/>
    <p:sldId id="266" r:id="rId37"/>
    <p:sldId id="259" r:id="rId38"/>
    <p:sldId id="302" r:id="rId39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C6"/>
    <a:srgbClr val="FF1919"/>
    <a:srgbClr val="2FDCFF"/>
    <a:srgbClr val="00FE43"/>
    <a:srgbClr val="00CCFF"/>
    <a:srgbClr val="EA0000"/>
    <a:srgbClr val="FFDDDD"/>
    <a:srgbClr val="FF9393"/>
    <a:srgbClr val="F78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8" autoAdjust="0"/>
    <p:restoredTop sz="87270" autoAdjust="0"/>
  </p:normalViewPr>
  <p:slideViewPr>
    <p:cSldViewPr snapToGrid="0">
      <p:cViewPr>
        <p:scale>
          <a:sx n="70" d="100"/>
          <a:sy n="70" d="100"/>
        </p:scale>
        <p:origin x="-9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wn%20Bald\Dropbox\Ph.D\Labwork\Affymetrix-Panomics%20Biomarker%20Panel\Results\Optimisation%20Run%202%20(HnE%20and%20downsizing)%2028.05.2014\HnE%20Opti%20Analysis%2031.05.2014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wn%20Bald\Dropbox\Ph.D\Labwork\Affymetrix-Panomics%20Biomarker%20Panel\Inter-run%20controls%2021-01-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wn%20Bald\Dropbox\Ph.D\Labwork\MTT%20assays\FTY720%20Cytotoxicity%20analysis%20across%20all%20breast%20cell%20li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wn%20Bald\Dropbox\Ph.D\Labwork\MTT%20assays\FTY720%20Cytotoxicity%20analysis%20across%20all%20breast%20cell%20li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Tumour</a:t>
            </a:r>
            <a:r>
              <a:rPr lang="en-US" baseline="0" dirty="0"/>
              <a:t> </a:t>
            </a:r>
            <a:r>
              <a:rPr lang="en-US" baseline="0" dirty="0" smtClean="0"/>
              <a:t>Lysate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397137401222533"/>
          <c:y val="0.14538991655625191"/>
          <c:w val="0.79630569193245659"/>
          <c:h val="0.694780072533758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2709240946062237"/>
                  <c:y val="-1.48928605421912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 baseline="0" dirty="0"/>
                      <a:t>R² = 0.98</a:t>
                    </a:r>
                    <a:endParaRPr lang="en-US" sz="1400" b="1" dirty="0"/>
                  </a:p>
                </c:rich>
              </c:tx>
              <c:numFmt formatCode="General" sourceLinked="0"/>
            </c:trendlineLbl>
          </c:trendline>
          <c:xVal>
            <c:numRef>
              <c:f>'downsize n H&amp;E analysis'!$E$85:$AR$85</c:f>
              <c:numCache>
                <c:formatCode>General</c:formatCode>
                <c:ptCount val="40"/>
                <c:pt idx="0">
                  <c:v>200.5</c:v>
                </c:pt>
                <c:pt idx="1">
                  <c:v>226.8</c:v>
                </c:pt>
                <c:pt idx="2">
                  <c:v>154.5</c:v>
                </c:pt>
                <c:pt idx="3">
                  <c:v>139.19999999999999</c:v>
                </c:pt>
                <c:pt idx="4">
                  <c:v>1018.7</c:v>
                </c:pt>
                <c:pt idx="5">
                  <c:v>447.7</c:v>
                </c:pt>
                <c:pt idx="6">
                  <c:v>180.6</c:v>
                </c:pt>
                <c:pt idx="7">
                  <c:v>187.3</c:v>
                </c:pt>
                <c:pt idx="8">
                  <c:v>297.8</c:v>
                </c:pt>
                <c:pt idx="9">
                  <c:v>413.7</c:v>
                </c:pt>
                <c:pt idx="10">
                  <c:v>228.8</c:v>
                </c:pt>
                <c:pt idx="11">
                  <c:v>156.4</c:v>
                </c:pt>
                <c:pt idx="12">
                  <c:v>1523.8</c:v>
                </c:pt>
                <c:pt idx="13">
                  <c:v>183.1</c:v>
                </c:pt>
                <c:pt idx="14">
                  <c:v>1165.4000000000001</c:v>
                </c:pt>
                <c:pt idx="15">
                  <c:v>189.6</c:v>
                </c:pt>
                <c:pt idx="16">
                  <c:v>476.2</c:v>
                </c:pt>
                <c:pt idx="18">
                  <c:v>469</c:v>
                </c:pt>
                <c:pt idx="19">
                  <c:v>285</c:v>
                </c:pt>
                <c:pt idx="20">
                  <c:v>449.9</c:v>
                </c:pt>
                <c:pt idx="21">
                  <c:v>166.1</c:v>
                </c:pt>
                <c:pt idx="22">
                  <c:v>256.10000000000002</c:v>
                </c:pt>
                <c:pt idx="23">
                  <c:v>139.30000000000001</c:v>
                </c:pt>
                <c:pt idx="24">
                  <c:v>224.5</c:v>
                </c:pt>
                <c:pt idx="25">
                  <c:v>176.4</c:v>
                </c:pt>
                <c:pt idx="27">
                  <c:v>246.9</c:v>
                </c:pt>
                <c:pt idx="28">
                  <c:v>471.5</c:v>
                </c:pt>
                <c:pt idx="29">
                  <c:v>248.3</c:v>
                </c:pt>
                <c:pt idx="30">
                  <c:v>186.4</c:v>
                </c:pt>
                <c:pt idx="31">
                  <c:v>176.3</c:v>
                </c:pt>
                <c:pt idx="32">
                  <c:v>1729.9</c:v>
                </c:pt>
                <c:pt idx="33">
                  <c:v>227.7</c:v>
                </c:pt>
                <c:pt idx="34">
                  <c:v>424.6</c:v>
                </c:pt>
                <c:pt idx="35">
                  <c:v>132</c:v>
                </c:pt>
                <c:pt idx="36">
                  <c:v>176.8</c:v>
                </c:pt>
                <c:pt idx="37">
                  <c:v>249.6</c:v>
                </c:pt>
                <c:pt idx="38">
                  <c:v>1199.5</c:v>
                </c:pt>
                <c:pt idx="39">
                  <c:v>297.60000000000002</c:v>
                </c:pt>
              </c:numCache>
            </c:numRef>
          </c:xVal>
          <c:yVal>
            <c:numRef>
              <c:f>'downsize n H&amp;E analysis'!$E$86:$AR$86</c:f>
              <c:numCache>
                <c:formatCode>General</c:formatCode>
                <c:ptCount val="40"/>
                <c:pt idx="0">
                  <c:v>39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645.20000000000005</c:v>
                </c:pt>
                <c:pt idx="5">
                  <c:v>149.69999999999999</c:v>
                </c:pt>
                <c:pt idx="6">
                  <c:v>21.6</c:v>
                </c:pt>
                <c:pt idx="7">
                  <c:v>35.300000000000004</c:v>
                </c:pt>
                <c:pt idx="8">
                  <c:v>129.80000000000001</c:v>
                </c:pt>
                <c:pt idx="9">
                  <c:v>171.7</c:v>
                </c:pt>
                <c:pt idx="10">
                  <c:v>31.3</c:v>
                </c:pt>
                <c:pt idx="11">
                  <c:v>1</c:v>
                </c:pt>
                <c:pt idx="12">
                  <c:v>1013.3</c:v>
                </c:pt>
                <c:pt idx="13">
                  <c:v>1</c:v>
                </c:pt>
                <c:pt idx="14">
                  <c:v>662.9</c:v>
                </c:pt>
                <c:pt idx="15">
                  <c:v>35.1</c:v>
                </c:pt>
                <c:pt idx="16">
                  <c:v>126.2</c:v>
                </c:pt>
                <c:pt idx="18">
                  <c:v>183.5</c:v>
                </c:pt>
                <c:pt idx="19">
                  <c:v>59</c:v>
                </c:pt>
                <c:pt idx="20">
                  <c:v>151.9</c:v>
                </c:pt>
                <c:pt idx="21">
                  <c:v>1</c:v>
                </c:pt>
                <c:pt idx="22">
                  <c:v>79.099999999999994</c:v>
                </c:pt>
                <c:pt idx="23">
                  <c:v>1</c:v>
                </c:pt>
                <c:pt idx="24">
                  <c:v>41</c:v>
                </c:pt>
                <c:pt idx="25">
                  <c:v>1</c:v>
                </c:pt>
                <c:pt idx="27">
                  <c:v>1</c:v>
                </c:pt>
                <c:pt idx="28">
                  <c:v>215.5</c:v>
                </c:pt>
                <c:pt idx="29">
                  <c:v>30.3</c:v>
                </c:pt>
                <c:pt idx="30">
                  <c:v>1</c:v>
                </c:pt>
                <c:pt idx="31">
                  <c:v>24.3</c:v>
                </c:pt>
                <c:pt idx="32">
                  <c:v>950.4</c:v>
                </c:pt>
                <c:pt idx="33">
                  <c:v>35.200000000000003</c:v>
                </c:pt>
                <c:pt idx="34">
                  <c:v>175.6</c:v>
                </c:pt>
                <c:pt idx="35">
                  <c:v>1</c:v>
                </c:pt>
                <c:pt idx="36">
                  <c:v>1</c:v>
                </c:pt>
                <c:pt idx="37">
                  <c:v>51.1</c:v>
                </c:pt>
                <c:pt idx="38">
                  <c:v>600.5</c:v>
                </c:pt>
                <c:pt idx="39">
                  <c:v>56.1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84576"/>
        <c:axId val="129785152"/>
      </c:scatterChart>
      <c:valAx>
        <c:axId val="12978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Unstained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785152"/>
        <c:crosses val="autoZero"/>
        <c:crossBetween val="midCat"/>
      </c:valAx>
      <c:valAx>
        <c:axId val="129785152"/>
        <c:scaling>
          <c:orientation val="minMax"/>
          <c:max val="1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H&amp;E Stained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784576"/>
        <c:crosses val="autoZero"/>
        <c:crossBetween val="midCat"/>
        <c:majorUnit val="6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MDA.MB</a:t>
            </a:r>
            <a:r>
              <a:rPr lang="en-US" baseline="0"/>
              <a:t> 453 RNA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Sheet2!$G$20</c:f>
              <c:strCache>
                <c:ptCount val="1"/>
                <c:pt idx="0">
                  <c:v>avg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3818461661500437"/>
                  <c:y val="-1.346518553937990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0.99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Sheet2!$H$19:$AU$19</c:f>
              <c:numCache>
                <c:formatCode>General</c:formatCode>
                <c:ptCount val="40"/>
                <c:pt idx="0">
                  <c:v>0</c:v>
                </c:pt>
                <c:pt idx="1">
                  <c:v>4.875</c:v>
                </c:pt>
                <c:pt idx="2">
                  <c:v>0</c:v>
                </c:pt>
                <c:pt idx="3">
                  <c:v>10324.5</c:v>
                </c:pt>
                <c:pt idx="4">
                  <c:v>4573.1250000000027</c:v>
                </c:pt>
                <c:pt idx="5">
                  <c:v>381.375</c:v>
                </c:pt>
                <c:pt idx="6">
                  <c:v>81.374999999999986</c:v>
                </c:pt>
                <c:pt idx="7">
                  <c:v>19818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300.75</c:v>
                </c:pt>
                <c:pt idx="12">
                  <c:v>187.875</c:v>
                </c:pt>
                <c:pt idx="13">
                  <c:v>0</c:v>
                </c:pt>
                <c:pt idx="14">
                  <c:v>3922.3750000000014</c:v>
                </c:pt>
                <c:pt idx="15">
                  <c:v>184</c:v>
                </c:pt>
                <c:pt idx="16">
                  <c:v>2191.625</c:v>
                </c:pt>
                <c:pt idx="17">
                  <c:v>3667.8750000000014</c:v>
                </c:pt>
                <c:pt idx="18">
                  <c:v>1512.5</c:v>
                </c:pt>
                <c:pt idx="19">
                  <c:v>1092.5</c:v>
                </c:pt>
                <c:pt idx="20">
                  <c:v>1010</c:v>
                </c:pt>
                <c:pt idx="21">
                  <c:v>421.875</c:v>
                </c:pt>
                <c:pt idx="22">
                  <c:v>496</c:v>
                </c:pt>
                <c:pt idx="23">
                  <c:v>631.875</c:v>
                </c:pt>
                <c:pt idx="24">
                  <c:v>2133.3750000000014</c:v>
                </c:pt>
                <c:pt idx="25">
                  <c:v>250.5</c:v>
                </c:pt>
                <c:pt idx="26">
                  <c:v>1440.25</c:v>
                </c:pt>
                <c:pt idx="27">
                  <c:v>10404.75</c:v>
                </c:pt>
                <c:pt idx="28">
                  <c:v>1054</c:v>
                </c:pt>
                <c:pt idx="29">
                  <c:v>465.5</c:v>
                </c:pt>
                <c:pt idx="30">
                  <c:v>3216.3750000000014</c:v>
                </c:pt>
                <c:pt idx="31">
                  <c:v>628.5</c:v>
                </c:pt>
                <c:pt idx="32">
                  <c:v>756.25</c:v>
                </c:pt>
                <c:pt idx="33">
                  <c:v>21032</c:v>
                </c:pt>
                <c:pt idx="34">
                  <c:v>2803.25</c:v>
                </c:pt>
                <c:pt idx="35">
                  <c:v>13667.75</c:v>
                </c:pt>
                <c:pt idx="36">
                  <c:v>21830.125</c:v>
                </c:pt>
                <c:pt idx="37">
                  <c:v>813.25</c:v>
                </c:pt>
                <c:pt idx="38">
                  <c:v>0</c:v>
                </c:pt>
                <c:pt idx="39">
                  <c:v>31.625</c:v>
                </c:pt>
              </c:numCache>
            </c:numRef>
          </c:xVal>
          <c:yVal>
            <c:numRef>
              <c:f>Sheet2!$H$20:$AU$20</c:f>
              <c:numCache>
                <c:formatCode>General</c:formatCode>
                <c:ptCount val="40"/>
                <c:pt idx="0">
                  <c:v>30.741666666666664</c:v>
                </c:pt>
                <c:pt idx="1">
                  <c:v>34.525000000000013</c:v>
                </c:pt>
                <c:pt idx="2">
                  <c:v>18.087499999999984</c:v>
                </c:pt>
                <c:pt idx="3">
                  <c:v>6720.1259259259305</c:v>
                </c:pt>
                <c:pt idx="4">
                  <c:v>2629.0314814814815</c:v>
                </c:pt>
                <c:pt idx="5">
                  <c:v>267.325462962963</c:v>
                </c:pt>
                <c:pt idx="6">
                  <c:v>92.477604166666652</c:v>
                </c:pt>
                <c:pt idx="7">
                  <c:v>10418.52037037037</c:v>
                </c:pt>
                <c:pt idx="8">
                  <c:v>33.575000000000003</c:v>
                </c:pt>
                <c:pt idx="9">
                  <c:v>4.0999999999999996</c:v>
                </c:pt>
                <c:pt idx="10">
                  <c:v>24</c:v>
                </c:pt>
                <c:pt idx="11">
                  <c:v>202.51354166666653</c:v>
                </c:pt>
                <c:pt idx="12">
                  <c:v>79.972222222222214</c:v>
                </c:pt>
                <c:pt idx="13">
                  <c:v>29.487499999999983</c:v>
                </c:pt>
                <c:pt idx="14">
                  <c:v>2209.9300925925954</c:v>
                </c:pt>
                <c:pt idx="15">
                  <c:v>146.30416666666665</c:v>
                </c:pt>
                <c:pt idx="16">
                  <c:v>1316.9606481481483</c:v>
                </c:pt>
                <c:pt idx="17">
                  <c:v>1864.9356481481489</c:v>
                </c:pt>
                <c:pt idx="18">
                  <c:v>812.22314814814843</c:v>
                </c:pt>
                <c:pt idx="19">
                  <c:v>648.91620370370299</c:v>
                </c:pt>
                <c:pt idx="20">
                  <c:v>586.8359375</c:v>
                </c:pt>
                <c:pt idx="21">
                  <c:v>234.16574074074072</c:v>
                </c:pt>
                <c:pt idx="22">
                  <c:v>367.67760416666687</c:v>
                </c:pt>
                <c:pt idx="23">
                  <c:v>478.31620370370376</c:v>
                </c:pt>
                <c:pt idx="24">
                  <c:v>1318.4810185185177</c:v>
                </c:pt>
                <c:pt idx="25">
                  <c:v>189.29166666666657</c:v>
                </c:pt>
                <c:pt idx="26">
                  <c:v>619.18148148148157</c:v>
                </c:pt>
                <c:pt idx="27">
                  <c:v>6767.9458333333305</c:v>
                </c:pt>
                <c:pt idx="28">
                  <c:v>545.11805555555554</c:v>
                </c:pt>
                <c:pt idx="29">
                  <c:v>304.7010416666667</c:v>
                </c:pt>
                <c:pt idx="30">
                  <c:v>1789.5986111111113</c:v>
                </c:pt>
                <c:pt idx="31">
                  <c:v>405.2550925925924</c:v>
                </c:pt>
                <c:pt idx="32">
                  <c:v>440.53472222222223</c:v>
                </c:pt>
                <c:pt idx="33">
                  <c:v>13404.03888888889</c:v>
                </c:pt>
                <c:pt idx="34">
                  <c:v>1554.7439814814823</c:v>
                </c:pt>
                <c:pt idx="35">
                  <c:v>9694.9578703703646</c:v>
                </c:pt>
                <c:pt idx="36">
                  <c:v>12076.679629629625</c:v>
                </c:pt>
                <c:pt idx="37">
                  <c:v>392.68888888888887</c:v>
                </c:pt>
                <c:pt idx="38">
                  <c:v>24.716666666666679</c:v>
                </c:pt>
                <c:pt idx="39">
                  <c:v>39.704166666666623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471680"/>
        <c:axId val="136472256"/>
      </c:scatterChart>
      <c:valAx>
        <c:axId val="13647168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Run</a:t>
                </a:r>
                <a:r>
                  <a:rPr lang="en-US" sz="1400" baseline="0"/>
                  <a:t> 2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6472256"/>
        <c:crosses val="autoZero"/>
        <c:crossBetween val="midCat"/>
        <c:majorUnit val="8000"/>
      </c:valAx>
      <c:valAx>
        <c:axId val="136472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Run 1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6471680"/>
        <c:crosses val="autoZero"/>
        <c:crossBetween val="midCat"/>
        <c:majorUnit val="8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FTY720 sensitivity assays - TNBC Cell lines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Sheet1!$H$2</c:f>
              <c:strCache>
                <c:ptCount val="1"/>
                <c:pt idx="0">
                  <c:v>BT-20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Sheet1!$U$4:$U$12</c:f>
                <c:numCache>
                  <c:formatCode>General</c:formatCode>
                  <c:ptCount val="9"/>
                  <c:pt idx="0">
                    <c:v>20.460471686392129</c:v>
                  </c:pt>
                  <c:pt idx="1">
                    <c:v>5.9663268668826017</c:v>
                  </c:pt>
                  <c:pt idx="2">
                    <c:v>7.0478850105530375</c:v>
                  </c:pt>
                  <c:pt idx="3">
                    <c:v>8.0879086168880008</c:v>
                  </c:pt>
                  <c:pt idx="4">
                    <c:v>15.504352952024055</c:v>
                  </c:pt>
                  <c:pt idx="5">
                    <c:v>9.3518455264561489</c:v>
                  </c:pt>
                  <c:pt idx="6">
                    <c:v>8.5118787124158235</c:v>
                  </c:pt>
                  <c:pt idx="7">
                    <c:v>8.0182476601692549</c:v>
                  </c:pt>
                  <c:pt idx="8">
                    <c:v>2.5549612404212092</c:v>
                  </c:pt>
                </c:numCache>
              </c:numRef>
            </c:plus>
            <c:minus>
              <c:numRef>
                <c:f>Sheet1!$U$4:$U$12</c:f>
                <c:numCache>
                  <c:formatCode>General</c:formatCode>
                  <c:ptCount val="9"/>
                  <c:pt idx="0">
                    <c:v>20.460471686392129</c:v>
                  </c:pt>
                  <c:pt idx="1">
                    <c:v>5.9663268668826017</c:v>
                  </c:pt>
                  <c:pt idx="2">
                    <c:v>7.0478850105530375</c:v>
                  </c:pt>
                  <c:pt idx="3">
                    <c:v>8.0879086168880008</c:v>
                  </c:pt>
                  <c:pt idx="4">
                    <c:v>15.504352952024055</c:v>
                  </c:pt>
                  <c:pt idx="5">
                    <c:v>9.3518455264561489</c:v>
                  </c:pt>
                  <c:pt idx="6">
                    <c:v>8.5118787124158235</c:v>
                  </c:pt>
                  <c:pt idx="7">
                    <c:v>8.0182476601692549</c:v>
                  </c:pt>
                  <c:pt idx="8">
                    <c:v>2.5549612404212092</c:v>
                  </c:pt>
                </c:numCache>
              </c:numRef>
            </c:minus>
          </c:errBars>
          <c:cat>
            <c:strRef>
              <c:f>Sheet1!$A$4:$A$12</c:f>
              <c:strCache>
                <c:ptCount val="9"/>
                <c:pt idx="0">
                  <c:v>0µM</c:v>
                </c:pt>
                <c:pt idx="1">
                  <c:v>0.05µM</c:v>
                </c:pt>
                <c:pt idx="2">
                  <c:v>0.1µM</c:v>
                </c:pt>
                <c:pt idx="3">
                  <c:v>0.5µM</c:v>
                </c:pt>
                <c:pt idx="4">
                  <c:v>1µM</c:v>
                </c:pt>
                <c:pt idx="5">
                  <c:v>2.5µM</c:v>
                </c:pt>
                <c:pt idx="6">
                  <c:v>5µM</c:v>
                </c:pt>
                <c:pt idx="7">
                  <c:v>10µM</c:v>
                </c:pt>
                <c:pt idx="8">
                  <c:v>25µM</c:v>
                </c:pt>
              </c:strCache>
            </c:strRef>
          </c:cat>
          <c:val>
            <c:numRef>
              <c:f>Sheet1!$H$4:$H$12</c:f>
              <c:numCache>
                <c:formatCode>General</c:formatCode>
                <c:ptCount val="9"/>
                <c:pt idx="0">
                  <c:v>100</c:v>
                </c:pt>
                <c:pt idx="1">
                  <c:v>35.973397823458278</c:v>
                </c:pt>
                <c:pt idx="2">
                  <c:v>39.600967351874225</c:v>
                </c:pt>
                <c:pt idx="3">
                  <c:v>36.154776299879082</c:v>
                </c:pt>
                <c:pt idx="4">
                  <c:v>52.357920193470314</c:v>
                </c:pt>
                <c:pt idx="5">
                  <c:v>48.548972188633606</c:v>
                </c:pt>
                <c:pt idx="6">
                  <c:v>53.204353083434086</c:v>
                </c:pt>
                <c:pt idx="7">
                  <c:v>33.978234582829501</c:v>
                </c:pt>
                <c:pt idx="8">
                  <c:v>2.7811366384522396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Sheet1!$J$2</c:f>
              <c:strCache>
                <c:ptCount val="1"/>
                <c:pt idx="0">
                  <c:v>MDA.MB 231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Sheet1!$W$3:$W$13</c:f>
                <c:numCache>
                  <c:formatCode>General</c:formatCode>
                  <c:ptCount val="11"/>
                  <c:pt idx="0">
                    <c:v>16.400182204212282</c:v>
                  </c:pt>
                  <c:pt idx="1">
                    <c:v>13.856886865723776</c:v>
                  </c:pt>
                  <c:pt idx="2">
                    <c:v>27.662804796888718</c:v>
                  </c:pt>
                  <c:pt idx="3">
                    <c:v>9.7773285638847138</c:v>
                  </c:pt>
                  <c:pt idx="4">
                    <c:v>14.225102821978336</c:v>
                  </c:pt>
                  <c:pt idx="5">
                    <c:v>3.326200455092212</c:v>
                  </c:pt>
                  <c:pt idx="6">
                    <c:v>16.638738928659691</c:v>
                  </c:pt>
                  <c:pt idx="7">
                    <c:v>5.8110026225505971</c:v>
                  </c:pt>
                  <c:pt idx="8">
                    <c:v>11.255767752237414</c:v>
                  </c:pt>
                  <c:pt idx="9">
                    <c:v>1.5665701426474086</c:v>
                  </c:pt>
                  <c:pt idx="10">
                    <c:v>4.3434300518581601</c:v>
                  </c:pt>
                </c:numCache>
              </c:numRef>
            </c:plus>
            <c:minus>
              <c:numRef>
                <c:f>Sheet1!$W$3:$W$13</c:f>
                <c:numCache>
                  <c:formatCode>General</c:formatCode>
                  <c:ptCount val="11"/>
                  <c:pt idx="0">
                    <c:v>16.400182204212282</c:v>
                  </c:pt>
                  <c:pt idx="1">
                    <c:v>13.856886865723776</c:v>
                  </c:pt>
                  <c:pt idx="2">
                    <c:v>27.662804796888718</c:v>
                  </c:pt>
                  <c:pt idx="3">
                    <c:v>9.7773285638847138</c:v>
                  </c:pt>
                  <c:pt idx="4">
                    <c:v>14.225102821978336</c:v>
                  </c:pt>
                  <c:pt idx="5">
                    <c:v>3.326200455092212</c:v>
                  </c:pt>
                  <c:pt idx="6">
                    <c:v>16.638738928659691</c:v>
                  </c:pt>
                  <c:pt idx="7">
                    <c:v>5.8110026225505971</c:v>
                  </c:pt>
                  <c:pt idx="8">
                    <c:v>11.255767752237414</c:v>
                  </c:pt>
                  <c:pt idx="9">
                    <c:v>1.5665701426474086</c:v>
                  </c:pt>
                  <c:pt idx="10">
                    <c:v>4.3434300518581601</c:v>
                  </c:pt>
                </c:numCache>
              </c:numRef>
            </c:minus>
          </c:errBars>
          <c:cat>
            <c:strRef>
              <c:f>Sheet1!$A$4:$A$12</c:f>
              <c:strCache>
                <c:ptCount val="9"/>
                <c:pt idx="0">
                  <c:v>0µM</c:v>
                </c:pt>
                <c:pt idx="1">
                  <c:v>0.05µM</c:v>
                </c:pt>
                <c:pt idx="2">
                  <c:v>0.1µM</c:v>
                </c:pt>
                <c:pt idx="3">
                  <c:v>0.5µM</c:v>
                </c:pt>
                <c:pt idx="4">
                  <c:v>1µM</c:v>
                </c:pt>
                <c:pt idx="5">
                  <c:v>2.5µM</c:v>
                </c:pt>
                <c:pt idx="6">
                  <c:v>5µM</c:v>
                </c:pt>
                <c:pt idx="7">
                  <c:v>10µM</c:v>
                </c:pt>
                <c:pt idx="8">
                  <c:v>25µM</c:v>
                </c:pt>
              </c:strCache>
            </c:strRef>
          </c:cat>
          <c:val>
            <c:numRef>
              <c:f>Sheet1!$J$4:$J$12</c:f>
              <c:numCache>
                <c:formatCode>General</c:formatCode>
                <c:ptCount val="9"/>
                <c:pt idx="0">
                  <c:v>100</c:v>
                </c:pt>
                <c:pt idx="1">
                  <c:v>90.038461538461377</c:v>
                </c:pt>
                <c:pt idx="2">
                  <c:v>101.03846153846141</c:v>
                </c:pt>
                <c:pt idx="3">
                  <c:v>85.5</c:v>
                </c:pt>
                <c:pt idx="4">
                  <c:v>34.5</c:v>
                </c:pt>
                <c:pt idx="5">
                  <c:v>33.653846153846033</c:v>
                </c:pt>
                <c:pt idx="6">
                  <c:v>8.115384615384631</c:v>
                </c:pt>
                <c:pt idx="7">
                  <c:v>-0.1153846153846155</c:v>
                </c:pt>
                <c:pt idx="8">
                  <c:v>8.1538461538461622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Sheet1!$G$2</c:f>
              <c:strCache>
                <c:ptCount val="1"/>
                <c:pt idx="0">
                  <c:v>Hs578T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Sheet1!$T$4:$T$12</c:f>
                <c:numCache>
                  <c:formatCode>General</c:formatCode>
                  <c:ptCount val="9"/>
                  <c:pt idx="0">
                    <c:v>16.624492033441729</c:v>
                  </c:pt>
                  <c:pt idx="1">
                    <c:v>10.996744392080615</c:v>
                  </c:pt>
                  <c:pt idx="2">
                    <c:v>15.498078539131118</c:v>
                  </c:pt>
                  <c:pt idx="3">
                    <c:v>16.39378538248053</c:v>
                  </c:pt>
                  <c:pt idx="4">
                    <c:v>21.732170728998227</c:v>
                  </c:pt>
                  <c:pt idx="5">
                    <c:v>13.582606705623972</c:v>
                  </c:pt>
                  <c:pt idx="6">
                    <c:v>4.7051529826732574</c:v>
                  </c:pt>
                  <c:pt idx="7">
                    <c:v>10.63356962714192</c:v>
                  </c:pt>
                  <c:pt idx="8">
                    <c:v>7.0871806340333086</c:v>
                  </c:pt>
                </c:numCache>
              </c:numRef>
            </c:plus>
            <c:minus>
              <c:numRef>
                <c:f>Sheet1!$T$4:$T$12</c:f>
                <c:numCache>
                  <c:formatCode>General</c:formatCode>
                  <c:ptCount val="9"/>
                  <c:pt idx="0">
                    <c:v>16.624492033441729</c:v>
                  </c:pt>
                  <c:pt idx="1">
                    <c:v>10.996744392080615</c:v>
                  </c:pt>
                  <c:pt idx="2">
                    <c:v>15.498078539131118</c:v>
                  </c:pt>
                  <c:pt idx="3">
                    <c:v>16.39378538248053</c:v>
                  </c:pt>
                  <c:pt idx="4">
                    <c:v>21.732170728998227</c:v>
                  </c:pt>
                  <c:pt idx="5">
                    <c:v>13.582606705623972</c:v>
                  </c:pt>
                  <c:pt idx="6">
                    <c:v>4.7051529826732574</c:v>
                  </c:pt>
                  <c:pt idx="7">
                    <c:v>10.63356962714192</c:v>
                  </c:pt>
                  <c:pt idx="8">
                    <c:v>7.0871806340333086</c:v>
                  </c:pt>
                </c:numCache>
              </c:numRef>
            </c:minus>
          </c:errBars>
          <c:cat>
            <c:strRef>
              <c:f>Sheet1!$A$4:$A$12</c:f>
              <c:strCache>
                <c:ptCount val="9"/>
                <c:pt idx="0">
                  <c:v>0µM</c:v>
                </c:pt>
                <c:pt idx="1">
                  <c:v>0.05µM</c:v>
                </c:pt>
                <c:pt idx="2">
                  <c:v>0.1µM</c:v>
                </c:pt>
                <c:pt idx="3">
                  <c:v>0.5µM</c:v>
                </c:pt>
                <c:pt idx="4">
                  <c:v>1µM</c:v>
                </c:pt>
                <c:pt idx="5">
                  <c:v>2.5µM</c:v>
                </c:pt>
                <c:pt idx="6">
                  <c:v>5µM</c:v>
                </c:pt>
                <c:pt idx="7">
                  <c:v>10µM</c:v>
                </c:pt>
                <c:pt idx="8">
                  <c:v>25µM</c:v>
                </c:pt>
              </c:strCache>
            </c:strRef>
          </c:cat>
          <c:val>
            <c:numRef>
              <c:f>Sheet1!$G$4:$G$12</c:f>
              <c:numCache>
                <c:formatCode>General</c:formatCode>
                <c:ptCount val="9"/>
                <c:pt idx="0">
                  <c:v>100</c:v>
                </c:pt>
                <c:pt idx="1">
                  <c:v>77.748691099476446</c:v>
                </c:pt>
                <c:pt idx="2">
                  <c:v>99.738219895287997</c:v>
                </c:pt>
                <c:pt idx="3">
                  <c:v>106.54450261780104</c:v>
                </c:pt>
                <c:pt idx="4">
                  <c:v>108.1151832460733</c:v>
                </c:pt>
                <c:pt idx="5">
                  <c:v>114.65968586387427</c:v>
                </c:pt>
                <c:pt idx="6">
                  <c:v>39.528795811518378</c:v>
                </c:pt>
                <c:pt idx="7">
                  <c:v>29.581151832460726</c:v>
                </c:pt>
                <c:pt idx="8">
                  <c:v>12.565445026178027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22816"/>
        <c:axId val="134777088"/>
      </c:lineChart>
      <c:catAx>
        <c:axId val="13872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777088"/>
        <c:crosses val="autoZero"/>
        <c:auto val="1"/>
        <c:lblAlgn val="ctr"/>
        <c:lblOffset val="100"/>
        <c:noMultiLvlLbl val="0"/>
      </c:catAx>
      <c:valAx>
        <c:axId val="134777088"/>
        <c:scaling>
          <c:orientation val="minMax"/>
          <c:max val="150"/>
          <c:min val="0"/>
        </c:scaling>
        <c:delete val="0"/>
        <c:axPos val="l"/>
        <c:majorGridlines>
          <c:spPr>
            <a:ln w="38100"/>
          </c:spPr>
        </c:majorGridlines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b="1"/>
            </a:pPr>
            <a:endParaRPr lang="en-US"/>
          </a:p>
        </c:txPr>
        <c:crossAx val="138722816"/>
        <c:crosses val="autoZero"/>
        <c:crossBetween val="between"/>
        <c:majorUnit val="50"/>
      </c:valAx>
      <c:spPr>
        <a:solidFill>
          <a:schemeClr val="bg1"/>
        </a:solidFill>
        <a:ln w="38100">
          <a:solidFill>
            <a:schemeClr val="tx1"/>
          </a:solidFill>
        </a:ln>
      </c:spPr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b="1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19050">
      <a:solidFill>
        <a:schemeClr val="accent3">
          <a:lumMod val="75000"/>
        </a:schemeClr>
      </a:solidFill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FTY720 sensitivity assays - Receptor Positive Cell lines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MCF-7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Sheet1!$O$4:$O$12</c:f>
                <c:numCache>
                  <c:formatCode>General</c:formatCode>
                  <c:ptCount val="9"/>
                  <c:pt idx="0">
                    <c:v>14.976581377029298</c:v>
                  </c:pt>
                  <c:pt idx="1">
                    <c:v>4.3376329629124841</c:v>
                  </c:pt>
                  <c:pt idx="2">
                    <c:v>6.5065795148259165</c:v>
                  </c:pt>
                  <c:pt idx="3">
                    <c:v>15.629598075992284</c:v>
                  </c:pt>
                  <c:pt idx="4">
                    <c:v>2.6902793605259356</c:v>
                  </c:pt>
                  <c:pt idx="5">
                    <c:v>49.653160290250007</c:v>
                  </c:pt>
                  <c:pt idx="6">
                    <c:v>16.844255223970233</c:v>
                  </c:pt>
                  <c:pt idx="7">
                    <c:v>10.30999259582488</c:v>
                  </c:pt>
                  <c:pt idx="8">
                    <c:v>18.823864612060991</c:v>
                  </c:pt>
                </c:numCache>
              </c:numRef>
            </c:plus>
            <c:minus>
              <c:numRef>
                <c:f>Sheet1!$O$4:$O$12</c:f>
                <c:numCache>
                  <c:formatCode>General</c:formatCode>
                  <c:ptCount val="9"/>
                  <c:pt idx="0">
                    <c:v>14.976581377029298</c:v>
                  </c:pt>
                  <c:pt idx="1">
                    <c:v>4.3376329629124841</c:v>
                  </c:pt>
                  <c:pt idx="2">
                    <c:v>6.5065795148259165</c:v>
                  </c:pt>
                  <c:pt idx="3">
                    <c:v>15.629598075992284</c:v>
                  </c:pt>
                  <c:pt idx="4">
                    <c:v>2.6902793605259356</c:v>
                  </c:pt>
                  <c:pt idx="5">
                    <c:v>49.653160290250007</c:v>
                  </c:pt>
                  <c:pt idx="6">
                    <c:v>16.844255223970233</c:v>
                  </c:pt>
                  <c:pt idx="7">
                    <c:v>10.30999259582488</c:v>
                  </c:pt>
                  <c:pt idx="8">
                    <c:v>18.823864612060991</c:v>
                  </c:pt>
                </c:numCache>
              </c:numRef>
            </c:minus>
          </c:errBars>
          <c:cat>
            <c:strRef>
              <c:f>Sheet1!$A$4:$A$12</c:f>
              <c:strCache>
                <c:ptCount val="9"/>
                <c:pt idx="0">
                  <c:v>0µM</c:v>
                </c:pt>
                <c:pt idx="1">
                  <c:v>0.05µM</c:v>
                </c:pt>
                <c:pt idx="2">
                  <c:v>0.1µM</c:v>
                </c:pt>
                <c:pt idx="3">
                  <c:v>0.5µM</c:v>
                </c:pt>
                <c:pt idx="4">
                  <c:v>1µM</c:v>
                </c:pt>
                <c:pt idx="5">
                  <c:v>2.5µM</c:v>
                </c:pt>
                <c:pt idx="6">
                  <c:v>5µM</c:v>
                </c:pt>
                <c:pt idx="7">
                  <c:v>10µM</c:v>
                </c:pt>
                <c:pt idx="8">
                  <c:v>25µM</c:v>
                </c:pt>
              </c:strCache>
            </c:strRef>
          </c:cat>
          <c:val>
            <c:numRef>
              <c:f>Sheet1!$B$4:$B$12</c:f>
              <c:numCache>
                <c:formatCode>General</c:formatCode>
                <c:ptCount val="9"/>
                <c:pt idx="0">
                  <c:v>100</c:v>
                </c:pt>
                <c:pt idx="1">
                  <c:v>87.695961995249405</c:v>
                </c:pt>
                <c:pt idx="2">
                  <c:v>109.21615201900239</c:v>
                </c:pt>
                <c:pt idx="3">
                  <c:v>95.01187648456056</c:v>
                </c:pt>
                <c:pt idx="4">
                  <c:v>115.72446555819478</c:v>
                </c:pt>
                <c:pt idx="5">
                  <c:v>89.976247030878852</c:v>
                </c:pt>
                <c:pt idx="6">
                  <c:v>112.82660332541569</c:v>
                </c:pt>
                <c:pt idx="7">
                  <c:v>107.50593824228017</c:v>
                </c:pt>
                <c:pt idx="8">
                  <c:v>94.536817102137718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BT-474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Sheet1!$P$4:$P$12</c:f>
                <c:numCache>
                  <c:formatCode>General</c:formatCode>
                  <c:ptCount val="9"/>
                  <c:pt idx="0">
                    <c:v>38.200534750422101</c:v>
                  </c:pt>
                  <c:pt idx="1">
                    <c:v>40.926501864166674</c:v>
                  </c:pt>
                  <c:pt idx="2">
                    <c:v>21.856351003910145</c:v>
                  </c:pt>
                  <c:pt idx="3">
                    <c:v>18.32503075810725</c:v>
                  </c:pt>
                  <c:pt idx="4">
                    <c:v>13.231965799879445</c:v>
                  </c:pt>
                  <c:pt idx="5">
                    <c:v>16.968059952904486</c:v>
                  </c:pt>
                  <c:pt idx="6">
                    <c:v>19.139926081280439</c:v>
                  </c:pt>
                  <c:pt idx="7">
                    <c:v>3.7613323198230062</c:v>
                  </c:pt>
                  <c:pt idx="8">
                    <c:v>2.5129348953510142</c:v>
                  </c:pt>
                </c:numCache>
              </c:numRef>
            </c:plus>
            <c:minus>
              <c:numRef>
                <c:f>Sheet1!$P$4:$P$12</c:f>
                <c:numCache>
                  <c:formatCode>General</c:formatCode>
                  <c:ptCount val="9"/>
                  <c:pt idx="0">
                    <c:v>38.200534750422101</c:v>
                  </c:pt>
                  <c:pt idx="1">
                    <c:v>40.926501864166674</c:v>
                  </c:pt>
                  <c:pt idx="2">
                    <c:v>21.856351003910145</c:v>
                  </c:pt>
                  <c:pt idx="3">
                    <c:v>18.32503075810725</c:v>
                  </c:pt>
                  <c:pt idx="4">
                    <c:v>13.231965799879445</c:v>
                  </c:pt>
                  <c:pt idx="5">
                    <c:v>16.968059952904486</c:v>
                  </c:pt>
                  <c:pt idx="6">
                    <c:v>19.139926081280439</c:v>
                  </c:pt>
                  <c:pt idx="7">
                    <c:v>3.7613323198230062</c:v>
                  </c:pt>
                  <c:pt idx="8">
                    <c:v>2.5129348953510142</c:v>
                  </c:pt>
                </c:numCache>
              </c:numRef>
            </c:minus>
          </c:errBars>
          <c:cat>
            <c:strRef>
              <c:f>Sheet1!$A$4:$A$12</c:f>
              <c:strCache>
                <c:ptCount val="9"/>
                <c:pt idx="0">
                  <c:v>0µM</c:v>
                </c:pt>
                <c:pt idx="1">
                  <c:v>0.05µM</c:v>
                </c:pt>
                <c:pt idx="2">
                  <c:v>0.1µM</c:v>
                </c:pt>
                <c:pt idx="3">
                  <c:v>0.5µM</c:v>
                </c:pt>
                <c:pt idx="4">
                  <c:v>1µM</c:v>
                </c:pt>
                <c:pt idx="5">
                  <c:v>2.5µM</c:v>
                </c:pt>
                <c:pt idx="6">
                  <c:v>5µM</c:v>
                </c:pt>
                <c:pt idx="7">
                  <c:v>10µM</c:v>
                </c:pt>
                <c:pt idx="8">
                  <c:v>25µM</c:v>
                </c:pt>
              </c:strCache>
            </c:strRef>
          </c:cat>
          <c:val>
            <c:numRef>
              <c:f>Sheet1!$C$4:$C$12</c:f>
              <c:numCache>
                <c:formatCode>General</c:formatCode>
                <c:ptCount val="9"/>
                <c:pt idx="0">
                  <c:v>100</c:v>
                </c:pt>
                <c:pt idx="1">
                  <c:v>118.30275724027524</c:v>
                </c:pt>
                <c:pt idx="2">
                  <c:v>84.980152362403189</c:v>
                </c:pt>
                <c:pt idx="3">
                  <c:v>96.330865807602379</c:v>
                </c:pt>
                <c:pt idx="4">
                  <c:v>109.82727181843724</c:v>
                </c:pt>
                <c:pt idx="5">
                  <c:v>79.916318051693239</c:v>
                </c:pt>
                <c:pt idx="6">
                  <c:v>96.631262760783443</c:v>
                </c:pt>
                <c:pt idx="7">
                  <c:v>73.329041921109109</c:v>
                </c:pt>
                <c:pt idx="8">
                  <c:v>-6.0615813766895297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Sheet1!$K$2</c:f>
              <c:strCache>
                <c:ptCount val="1"/>
                <c:pt idx="0">
                  <c:v>MDA.MB 453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Sheet1!$X$3:$X$13</c:f>
                <c:numCache>
                  <c:formatCode>General</c:formatCode>
                  <c:ptCount val="11"/>
                  <c:pt idx="0">
                    <c:v>2.1950103988789653</c:v>
                  </c:pt>
                  <c:pt idx="1">
                    <c:v>9.102134315054931</c:v>
                  </c:pt>
                  <c:pt idx="2">
                    <c:v>5.9234306958045337</c:v>
                  </c:pt>
                  <c:pt idx="3">
                    <c:v>16.145872821140088</c:v>
                  </c:pt>
                  <c:pt idx="4">
                    <c:v>3.4226317157643882</c:v>
                  </c:pt>
                  <c:pt idx="5">
                    <c:v>10.510347402352865</c:v>
                  </c:pt>
                  <c:pt idx="6">
                    <c:v>12.63648910149842</c:v>
                  </c:pt>
                  <c:pt idx="7">
                    <c:v>7.7344614552818944</c:v>
                  </c:pt>
                  <c:pt idx="8">
                    <c:v>9.0129764197280995</c:v>
                  </c:pt>
                  <c:pt idx="9">
                    <c:v>7.4544719949429794</c:v>
                  </c:pt>
                  <c:pt idx="10">
                    <c:v>1.5094189207952922</c:v>
                  </c:pt>
                </c:numCache>
              </c:numRef>
            </c:plus>
            <c:minus>
              <c:numRef>
                <c:f>Sheet1!$X$3:$X$13</c:f>
                <c:numCache>
                  <c:formatCode>General</c:formatCode>
                  <c:ptCount val="11"/>
                  <c:pt idx="0">
                    <c:v>2.1950103988789653</c:v>
                  </c:pt>
                  <c:pt idx="1">
                    <c:v>9.102134315054931</c:v>
                  </c:pt>
                  <c:pt idx="2">
                    <c:v>5.9234306958045337</c:v>
                  </c:pt>
                  <c:pt idx="3">
                    <c:v>16.145872821140088</c:v>
                  </c:pt>
                  <c:pt idx="4">
                    <c:v>3.4226317157643882</c:v>
                  </c:pt>
                  <c:pt idx="5">
                    <c:v>10.510347402352865</c:v>
                  </c:pt>
                  <c:pt idx="6">
                    <c:v>12.63648910149842</c:v>
                  </c:pt>
                  <c:pt idx="7">
                    <c:v>7.7344614552818944</c:v>
                  </c:pt>
                  <c:pt idx="8">
                    <c:v>9.0129764197280995</c:v>
                  </c:pt>
                  <c:pt idx="9">
                    <c:v>7.4544719949429794</c:v>
                  </c:pt>
                  <c:pt idx="10">
                    <c:v>1.5094189207952922</c:v>
                  </c:pt>
                </c:numCache>
              </c:numRef>
            </c:minus>
          </c:errBars>
          <c:cat>
            <c:strRef>
              <c:f>Sheet1!$A$4:$A$12</c:f>
              <c:strCache>
                <c:ptCount val="9"/>
                <c:pt idx="0">
                  <c:v>0µM</c:v>
                </c:pt>
                <c:pt idx="1">
                  <c:v>0.05µM</c:v>
                </c:pt>
                <c:pt idx="2">
                  <c:v>0.1µM</c:v>
                </c:pt>
                <c:pt idx="3">
                  <c:v>0.5µM</c:v>
                </c:pt>
                <c:pt idx="4">
                  <c:v>1µM</c:v>
                </c:pt>
                <c:pt idx="5">
                  <c:v>2.5µM</c:v>
                </c:pt>
                <c:pt idx="6">
                  <c:v>5µM</c:v>
                </c:pt>
                <c:pt idx="7">
                  <c:v>10µM</c:v>
                </c:pt>
                <c:pt idx="8">
                  <c:v>25µM</c:v>
                </c:pt>
              </c:strCache>
            </c:strRef>
          </c:cat>
          <c:val>
            <c:numRef>
              <c:f>Sheet1!$K$4:$K$12</c:f>
              <c:numCache>
                <c:formatCode>General</c:formatCode>
                <c:ptCount val="9"/>
                <c:pt idx="0">
                  <c:v>100</c:v>
                </c:pt>
                <c:pt idx="1">
                  <c:v>100.62331536388126</c:v>
                </c:pt>
                <c:pt idx="2">
                  <c:v>91.930592991913826</c:v>
                </c:pt>
                <c:pt idx="3">
                  <c:v>83.608490566037688</c:v>
                </c:pt>
                <c:pt idx="4">
                  <c:v>95.40094339622641</c:v>
                </c:pt>
                <c:pt idx="5">
                  <c:v>105.72776280323441</c:v>
                </c:pt>
                <c:pt idx="6">
                  <c:v>86.876684636118583</c:v>
                </c:pt>
                <c:pt idx="7">
                  <c:v>76.516172506738457</c:v>
                </c:pt>
                <c:pt idx="8">
                  <c:v>9.8551212938005364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87168"/>
        <c:axId val="134778816"/>
      </c:lineChart>
      <c:catAx>
        <c:axId val="13888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778816"/>
        <c:crosses val="autoZero"/>
        <c:auto val="1"/>
        <c:lblAlgn val="ctr"/>
        <c:lblOffset val="100"/>
        <c:noMultiLvlLbl val="0"/>
      </c:catAx>
      <c:valAx>
        <c:axId val="134778816"/>
        <c:scaling>
          <c:orientation val="minMax"/>
          <c:max val="150"/>
          <c:min val="0"/>
        </c:scaling>
        <c:delete val="0"/>
        <c:axPos val="l"/>
        <c:majorGridlines>
          <c:spPr>
            <a:ln w="38100"/>
          </c:spPr>
        </c:majorGridlines>
        <c:numFmt formatCode="General" sourceLinked="1"/>
        <c:majorTickMark val="out"/>
        <c:minorTickMark val="none"/>
        <c:tickLblPos val="nextTo"/>
        <c:spPr>
          <a:ln w="28575"/>
        </c:spPr>
        <c:crossAx val="138887168"/>
        <c:crosses val="autoZero"/>
        <c:crossBetween val="between"/>
        <c:majorUnit val="50"/>
      </c:valAx>
      <c:spPr>
        <a:solidFill>
          <a:schemeClr val="bg1"/>
        </a:solidFill>
        <a:ln w="3810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19050">
      <a:solidFill>
        <a:schemeClr val="accent3">
          <a:lumMod val="75000"/>
        </a:schemeClr>
      </a:solidFill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A93BE-A9D9-418B-A558-3E269C1B005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82B7C86-90C0-4894-9291-5FF56E025D5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Laser </a:t>
          </a:r>
          <a:r>
            <a:rPr lang="en-US" sz="1800" b="1" dirty="0" err="1" smtClean="0"/>
            <a:t>microdissection</a:t>
          </a:r>
          <a:endParaRPr lang="en-US" sz="1800" b="1" dirty="0"/>
        </a:p>
      </dgm:t>
    </dgm:pt>
    <dgm:pt modelId="{CDE4C24D-EAE6-47EF-974C-F5063A6632DF}" type="parTrans" cxnId="{D8E23236-5EA4-4008-B2FF-1FC82ADD52A0}">
      <dgm:prSet/>
      <dgm:spPr/>
      <dgm:t>
        <a:bodyPr/>
        <a:lstStyle/>
        <a:p>
          <a:endParaRPr lang="en-US"/>
        </a:p>
      </dgm:t>
    </dgm:pt>
    <dgm:pt modelId="{3559BA96-6ED8-4CB5-B43F-19608B893096}" type="sibTrans" cxnId="{D8E23236-5EA4-4008-B2FF-1FC82ADD52A0}">
      <dgm:prSet/>
      <dgm:spPr/>
      <dgm:t>
        <a:bodyPr/>
        <a:lstStyle/>
        <a:p>
          <a:endParaRPr lang="en-US"/>
        </a:p>
      </dgm:t>
    </dgm:pt>
    <dgm:pt modelId="{F05BE91E-6271-4AAE-897F-ECF5048346C5}" type="pres">
      <dgm:prSet presAssocID="{796A93BE-A9D9-418B-A558-3E269C1B0053}" presName="Name0" presStyleCnt="0">
        <dgm:presLayoutVars>
          <dgm:dir/>
          <dgm:animLvl val="lvl"/>
          <dgm:resizeHandles val="exact"/>
        </dgm:presLayoutVars>
      </dgm:prSet>
      <dgm:spPr/>
    </dgm:pt>
    <dgm:pt modelId="{A21F50CA-99F7-44EA-AF58-EE5F745108FE}" type="pres">
      <dgm:prSet presAssocID="{B82B7C86-90C0-4894-9291-5FF56E025D54}" presName="parTxOnly" presStyleLbl="node1" presStyleIdx="0" presStyleCnt="1" custScaleX="72727" custScaleY="75000" custLinFactY="-666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B4595-211D-4ACB-93B8-2001AB88410F}" type="presOf" srcId="{B82B7C86-90C0-4894-9291-5FF56E025D54}" destId="{A21F50CA-99F7-44EA-AF58-EE5F745108FE}" srcOrd="0" destOrd="0" presId="urn:microsoft.com/office/officeart/2005/8/layout/chevron1"/>
    <dgm:cxn modelId="{E6C0C070-BD68-4A96-AFFB-8DAD9B3E90C6}" type="presOf" srcId="{796A93BE-A9D9-418B-A558-3E269C1B0053}" destId="{F05BE91E-6271-4AAE-897F-ECF5048346C5}" srcOrd="0" destOrd="0" presId="urn:microsoft.com/office/officeart/2005/8/layout/chevron1"/>
    <dgm:cxn modelId="{D8E23236-5EA4-4008-B2FF-1FC82ADD52A0}" srcId="{796A93BE-A9D9-418B-A558-3E269C1B0053}" destId="{B82B7C86-90C0-4894-9291-5FF56E025D54}" srcOrd="0" destOrd="0" parTransId="{CDE4C24D-EAE6-47EF-974C-F5063A6632DF}" sibTransId="{3559BA96-6ED8-4CB5-B43F-19608B893096}"/>
    <dgm:cxn modelId="{25D2A855-5DF9-4C70-ADC1-A93AA0FA3F66}" type="presParOf" srcId="{F05BE91E-6271-4AAE-897F-ECF5048346C5}" destId="{A21F50CA-99F7-44EA-AF58-EE5F745108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8277A-CE5E-4025-AED0-1C4CC03FD6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D576B-5BA6-4847-BF9C-EC9157390AA7}">
      <dgm:prSet phldrT="[Text]" custT="1"/>
      <dgm:spPr>
        <a:solidFill>
          <a:srgbClr val="CCFF33"/>
        </a:solidFill>
        <a:ln w="57150"/>
      </dgm:spPr>
      <dgm:t>
        <a:bodyPr/>
        <a:lstStyle/>
        <a:p>
          <a:r>
            <a:rPr lang="en-US" sz="2800" b="1" dirty="0" smtClean="0"/>
            <a:t>40-GenePlex</a:t>
          </a:r>
          <a:endParaRPr lang="en-US" sz="2800" b="1" dirty="0"/>
        </a:p>
      </dgm:t>
    </dgm:pt>
    <dgm:pt modelId="{807AE2C2-35CF-4832-A234-EBBBF9D2DBBF}" type="parTrans" cxnId="{3C5AD4C7-D47D-4CF2-8C89-8217AD127C25}">
      <dgm:prSet/>
      <dgm:spPr/>
      <dgm:t>
        <a:bodyPr/>
        <a:lstStyle/>
        <a:p>
          <a:endParaRPr lang="en-US" sz="1800" b="1"/>
        </a:p>
      </dgm:t>
    </dgm:pt>
    <dgm:pt modelId="{DBF61E51-29DD-4018-8094-942B23085F68}" type="sibTrans" cxnId="{3C5AD4C7-D47D-4CF2-8C89-8217AD127C25}">
      <dgm:prSet/>
      <dgm:spPr/>
      <dgm:t>
        <a:bodyPr/>
        <a:lstStyle/>
        <a:p>
          <a:endParaRPr lang="en-US" sz="1800" b="1"/>
        </a:p>
      </dgm:t>
    </dgm:pt>
    <dgm:pt modelId="{C812EEB9-CE81-460D-A452-85320D0C053D}">
      <dgm:prSet phldrT="[Text]" custT="1"/>
      <dgm:spPr>
        <a:solidFill>
          <a:srgbClr val="36AD2D"/>
        </a:solidFill>
        <a:ln w="5715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Basal </a:t>
          </a:r>
          <a:r>
            <a:rPr lang="en-US" sz="2400" b="1" dirty="0" err="1" smtClean="0"/>
            <a:t>vs</a:t>
          </a:r>
          <a:r>
            <a:rPr lang="en-US" sz="2400" b="1" dirty="0" smtClean="0"/>
            <a:t> Luminal Classifiers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 smtClean="0"/>
        </a:p>
      </dgm:t>
    </dgm:pt>
    <dgm:pt modelId="{321D4FB9-C638-4637-B243-895835BFE289}" type="parTrans" cxnId="{06C9BB86-FE11-4E0D-AC8D-3C6D07F40332}">
      <dgm:prSet/>
      <dgm:spPr/>
      <dgm:t>
        <a:bodyPr/>
        <a:lstStyle/>
        <a:p>
          <a:endParaRPr lang="en-US" sz="1800" b="1"/>
        </a:p>
      </dgm:t>
    </dgm:pt>
    <dgm:pt modelId="{A82DAB78-59CC-4B7C-A187-FC097B618EDA}" type="sibTrans" cxnId="{06C9BB86-FE11-4E0D-AC8D-3C6D07F40332}">
      <dgm:prSet/>
      <dgm:spPr/>
      <dgm:t>
        <a:bodyPr/>
        <a:lstStyle/>
        <a:p>
          <a:endParaRPr lang="en-US" sz="1800" b="1"/>
        </a:p>
      </dgm:t>
    </dgm:pt>
    <dgm:pt modelId="{A00A6B06-7F53-4169-82D3-1B0EF9D0C7E6}">
      <dgm:prSet phldrT="[Text]" custT="1"/>
      <dgm:spPr>
        <a:solidFill>
          <a:srgbClr val="36AD2D"/>
        </a:solidFill>
        <a:ln w="57150"/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Epithelial </a:t>
          </a:r>
          <a:r>
            <a:rPr lang="en-US" sz="2400" b="1" dirty="0" err="1" smtClean="0"/>
            <a:t>Mesenchymal</a:t>
          </a:r>
          <a:r>
            <a:rPr lang="en-US" sz="2400" b="1" dirty="0" smtClean="0"/>
            <a:t> Transition</a:t>
          </a:r>
        </a:p>
        <a:p>
          <a:endParaRPr lang="en-US" sz="2400" b="1" dirty="0"/>
        </a:p>
      </dgm:t>
    </dgm:pt>
    <dgm:pt modelId="{E507D59C-D935-4B7E-98BF-24435F7E9D6B}" type="parTrans" cxnId="{3D1453CC-97E9-490E-8AB1-3C0F2156CBF1}">
      <dgm:prSet/>
      <dgm:spPr/>
      <dgm:t>
        <a:bodyPr/>
        <a:lstStyle/>
        <a:p>
          <a:endParaRPr lang="en-US" sz="1800" b="1"/>
        </a:p>
      </dgm:t>
    </dgm:pt>
    <dgm:pt modelId="{D3CAA392-DBF5-4FF8-B39A-C9585309FC45}" type="sibTrans" cxnId="{3D1453CC-97E9-490E-8AB1-3C0F2156CBF1}">
      <dgm:prSet/>
      <dgm:spPr/>
      <dgm:t>
        <a:bodyPr/>
        <a:lstStyle/>
        <a:p>
          <a:endParaRPr lang="en-US" sz="1800" b="1"/>
        </a:p>
      </dgm:t>
    </dgm:pt>
    <dgm:pt modelId="{D15B1A2C-943C-48A0-8617-D81E459CB71C}">
      <dgm:prSet phldrT="[Text]" custT="1"/>
      <dgm:spPr>
        <a:solidFill>
          <a:srgbClr val="36AD2D"/>
        </a:solidFill>
        <a:ln w="57150"/>
      </dgm:spPr>
      <dgm:t>
        <a:bodyPr anchor="t"/>
        <a:lstStyle/>
        <a:p>
          <a:endParaRPr lang="en-US" sz="1100" b="1" dirty="0" smtClean="0"/>
        </a:p>
        <a:p>
          <a:r>
            <a:rPr lang="en-US" sz="2400" b="1" dirty="0" smtClean="0"/>
            <a:t>PP2A activity regulators</a:t>
          </a:r>
          <a:endParaRPr lang="en-US" sz="2400" b="1" dirty="0"/>
        </a:p>
      </dgm:t>
    </dgm:pt>
    <dgm:pt modelId="{6EEB4753-6C40-482F-B4DD-45CF6941CBE0}" type="parTrans" cxnId="{721C15EA-C4CD-4357-AC83-4E81FFDE7D86}">
      <dgm:prSet/>
      <dgm:spPr/>
      <dgm:t>
        <a:bodyPr/>
        <a:lstStyle/>
        <a:p>
          <a:endParaRPr lang="en-US" sz="1800" b="1"/>
        </a:p>
      </dgm:t>
    </dgm:pt>
    <dgm:pt modelId="{547880AB-07AC-483B-A705-76A385754983}" type="sibTrans" cxnId="{721C15EA-C4CD-4357-AC83-4E81FFDE7D86}">
      <dgm:prSet/>
      <dgm:spPr/>
      <dgm:t>
        <a:bodyPr/>
        <a:lstStyle/>
        <a:p>
          <a:endParaRPr lang="en-US" sz="1800" b="1"/>
        </a:p>
      </dgm:t>
    </dgm:pt>
    <dgm:pt modelId="{1F0F2C9A-8050-43A5-B3D3-18C6E548D6FB}">
      <dgm:prSet phldrT="[Text]" custT="1"/>
      <dgm:spPr>
        <a:solidFill>
          <a:srgbClr val="36AD2D"/>
        </a:solidFill>
        <a:ln w="57150"/>
      </dgm:spPr>
      <dgm:t>
        <a:bodyPr anchor="t"/>
        <a:lstStyle/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dirty="0" smtClean="0"/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/>
            <a:t>PP2A activity Biomarkers</a:t>
          </a:r>
          <a:endParaRPr lang="en-US" sz="2400" b="1" dirty="0"/>
        </a:p>
      </dgm:t>
    </dgm:pt>
    <dgm:pt modelId="{EDFE3F7F-EC05-4027-9C31-7BA719151988}" type="parTrans" cxnId="{E4377796-36D6-46B6-947F-EA0F552C25F6}">
      <dgm:prSet/>
      <dgm:spPr/>
      <dgm:t>
        <a:bodyPr/>
        <a:lstStyle/>
        <a:p>
          <a:endParaRPr lang="en-US" sz="1800" b="1"/>
        </a:p>
      </dgm:t>
    </dgm:pt>
    <dgm:pt modelId="{AC9E0BFB-2086-455B-AC0D-C7022E1849C4}" type="sibTrans" cxnId="{E4377796-36D6-46B6-947F-EA0F552C25F6}">
      <dgm:prSet/>
      <dgm:spPr/>
      <dgm:t>
        <a:bodyPr/>
        <a:lstStyle/>
        <a:p>
          <a:endParaRPr lang="en-US" sz="1800" b="1"/>
        </a:p>
      </dgm:t>
    </dgm:pt>
    <dgm:pt modelId="{D2E1671F-848F-4506-9D3C-C3040B7549A5}" type="pres">
      <dgm:prSet presAssocID="{AC38277A-CE5E-4025-AED0-1C4CC03FD6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18D23-848A-424D-A865-077E15AC5B48}" type="pres">
      <dgm:prSet presAssocID="{AC38277A-CE5E-4025-AED0-1C4CC03FD6C7}" presName="matrix" presStyleCnt="0"/>
      <dgm:spPr/>
    </dgm:pt>
    <dgm:pt modelId="{B279AE64-B8F2-46C1-A761-895BB85A0DE6}" type="pres">
      <dgm:prSet presAssocID="{AC38277A-CE5E-4025-AED0-1C4CC03FD6C7}" presName="tile1" presStyleLbl="node1" presStyleIdx="0" presStyleCnt="4"/>
      <dgm:spPr/>
      <dgm:t>
        <a:bodyPr/>
        <a:lstStyle/>
        <a:p>
          <a:endParaRPr lang="en-US"/>
        </a:p>
      </dgm:t>
    </dgm:pt>
    <dgm:pt modelId="{4CE8E303-34C5-4219-9148-C1FCFC4B3BCF}" type="pres">
      <dgm:prSet presAssocID="{AC38277A-CE5E-4025-AED0-1C4CC03FD6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F2FCC-D7D9-49A3-B0A7-1BD98CC406C3}" type="pres">
      <dgm:prSet presAssocID="{AC38277A-CE5E-4025-AED0-1C4CC03FD6C7}" presName="tile2" presStyleLbl="node1" presStyleIdx="1" presStyleCnt="4"/>
      <dgm:spPr/>
      <dgm:t>
        <a:bodyPr/>
        <a:lstStyle/>
        <a:p>
          <a:endParaRPr lang="en-US"/>
        </a:p>
      </dgm:t>
    </dgm:pt>
    <dgm:pt modelId="{8E715816-29A0-4416-A1C8-91FECC4849BD}" type="pres">
      <dgm:prSet presAssocID="{AC38277A-CE5E-4025-AED0-1C4CC03FD6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E97CB-BC58-4B61-A0FD-07B52E18A4E0}" type="pres">
      <dgm:prSet presAssocID="{AC38277A-CE5E-4025-AED0-1C4CC03FD6C7}" presName="tile3" presStyleLbl="node1" presStyleIdx="2" presStyleCnt="4"/>
      <dgm:spPr/>
      <dgm:t>
        <a:bodyPr/>
        <a:lstStyle/>
        <a:p>
          <a:endParaRPr lang="en-US"/>
        </a:p>
      </dgm:t>
    </dgm:pt>
    <dgm:pt modelId="{BB0919CE-4DC0-4B64-8979-654F1044C2BC}" type="pres">
      <dgm:prSet presAssocID="{AC38277A-CE5E-4025-AED0-1C4CC03FD6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7FB29-D36A-4C97-8E05-4DB3A05C075B}" type="pres">
      <dgm:prSet presAssocID="{AC38277A-CE5E-4025-AED0-1C4CC03FD6C7}" presName="tile4" presStyleLbl="node1" presStyleIdx="3" presStyleCnt="4"/>
      <dgm:spPr/>
      <dgm:t>
        <a:bodyPr/>
        <a:lstStyle/>
        <a:p>
          <a:endParaRPr lang="en-US"/>
        </a:p>
      </dgm:t>
    </dgm:pt>
    <dgm:pt modelId="{48F2DB50-9E61-4D47-B8C2-8C5876E79E3B}" type="pres">
      <dgm:prSet presAssocID="{AC38277A-CE5E-4025-AED0-1C4CC03FD6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76E95-4F7F-440B-B735-C46EC15578C3}" type="pres">
      <dgm:prSet presAssocID="{AC38277A-CE5E-4025-AED0-1C4CC03FD6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294B2-6F81-4B89-A397-2EF0FE2900D2}" type="presOf" srcId="{A00A6B06-7F53-4169-82D3-1B0EF9D0C7E6}" destId="{8E715816-29A0-4416-A1C8-91FECC4849BD}" srcOrd="1" destOrd="0" presId="urn:microsoft.com/office/officeart/2005/8/layout/matrix1"/>
    <dgm:cxn modelId="{AAAF9995-2E57-4960-8BEF-5187E4CE1ED1}" type="presOf" srcId="{AC38277A-CE5E-4025-AED0-1C4CC03FD6C7}" destId="{D2E1671F-848F-4506-9D3C-C3040B7549A5}" srcOrd="0" destOrd="0" presId="urn:microsoft.com/office/officeart/2005/8/layout/matrix1"/>
    <dgm:cxn modelId="{06C9BB86-FE11-4E0D-AC8D-3C6D07F40332}" srcId="{D32D576B-5BA6-4847-BF9C-EC9157390AA7}" destId="{C812EEB9-CE81-460D-A452-85320D0C053D}" srcOrd="0" destOrd="0" parTransId="{321D4FB9-C638-4637-B243-895835BFE289}" sibTransId="{A82DAB78-59CC-4B7C-A187-FC097B618EDA}"/>
    <dgm:cxn modelId="{096AEC4D-C3A0-4586-A2A7-9BFDF42E1191}" type="presOf" srcId="{C812EEB9-CE81-460D-A452-85320D0C053D}" destId="{B279AE64-B8F2-46C1-A761-895BB85A0DE6}" srcOrd="0" destOrd="0" presId="urn:microsoft.com/office/officeart/2005/8/layout/matrix1"/>
    <dgm:cxn modelId="{99AA7BC7-790F-44E9-B55F-51B85670F925}" type="presOf" srcId="{1F0F2C9A-8050-43A5-B3D3-18C6E548D6FB}" destId="{FE67FB29-D36A-4C97-8E05-4DB3A05C075B}" srcOrd="0" destOrd="0" presId="urn:microsoft.com/office/officeart/2005/8/layout/matrix1"/>
    <dgm:cxn modelId="{EE1FF1FD-CF11-488A-BD6E-5909535EDDE1}" type="presOf" srcId="{D15B1A2C-943C-48A0-8617-D81E459CB71C}" destId="{BB0919CE-4DC0-4B64-8979-654F1044C2BC}" srcOrd="1" destOrd="0" presId="urn:microsoft.com/office/officeart/2005/8/layout/matrix1"/>
    <dgm:cxn modelId="{4A96B69A-834C-46D8-A7BC-38FEDA3FAD3A}" type="presOf" srcId="{D15B1A2C-943C-48A0-8617-D81E459CB71C}" destId="{07FE97CB-BC58-4B61-A0FD-07B52E18A4E0}" srcOrd="0" destOrd="0" presId="urn:microsoft.com/office/officeart/2005/8/layout/matrix1"/>
    <dgm:cxn modelId="{3D1453CC-97E9-490E-8AB1-3C0F2156CBF1}" srcId="{D32D576B-5BA6-4847-BF9C-EC9157390AA7}" destId="{A00A6B06-7F53-4169-82D3-1B0EF9D0C7E6}" srcOrd="1" destOrd="0" parTransId="{E507D59C-D935-4B7E-98BF-24435F7E9D6B}" sibTransId="{D3CAA392-DBF5-4FF8-B39A-C9585309FC45}"/>
    <dgm:cxn modelId="{E29B4084-4F20-44DB-89EE-0ADFA6A586FF}" type="presOf" srcId="{1F0F2C9A-8050-43A5-B3D3-18C6E548D6FB}" destId="{48F2DB50-9E61-4D47-B8C2-8C5876E79E3B}" srcOrd="1" destOrd="0" presId="urn:microsoft.com/office/officeart/2005/8/layout/matrix1"/>
    <dgm:cxn modelId="{A60A5B73-4A89-4C50-93F6-B9CA8DE42765}" type="presOf" srcId="{A00A6B06-7F53-4169-82D3-1B0EF9D0C7E6}" destId="{E94F2FCC-D7D9-49A3-B0A7-1BD98CC406C3}" srcOrd="0" destOrd="0" presId="urn:microsoft.com/office/officeart/2005/8/layout/matrix1"/>
    <dgm:cxn modelId="{1563D835-260A-409F-B351-F9BA960F6B4E}" type="presOf" srcId="{C812EEB9-CE81-460D-A452-85320D0C053D}" destId="{4CE8E303-34C5-4219-9148-C1FCFC4B3BCF}" srcOrd="1" destOrd="0" presId="urn:microsoft.com/office/officeart/2005/8/layout/matrix1"/>
    <dgm:cxn modelId="{E4377796-36D6-46B6-947F-EA0F552C25F6}" srcId="{D32D576B-5BA6-4847-BF9C-EC9157390AA7}" destId="{1F0F2C9A-8050-43A5-B3D3-18C6E548D6FB}" srcOrd="3" destOrd="0" parTransId="{EDFE3F7F-EC05-4027-9C31-7BA719151988}" sibTransId="{AC9E0BFB-2086-455B-AC0D-C7022E1849C4}"/>
    <dgm:cxn modelId="{721C15EA-C4CD-4357-AC83-4E81FFDE7D86}" srcId="{D32D576B-5BA6-4847-BF9C-EC9157390AA7}" destId="{D15B1A2C-943C-48A0-8617-D81E459CB71C}" srcOrd="2" destOrd="0" parTransId="{6EEB4753-6C40-482F-B4DD-45CF6941CBE0}" sibTransId="{547880AB-07AC-483B-A705-76A385754983}"/>
    <dgm:cxn modelId="{BF33014E-7CB3-4BEB-BBF1-2FB00B15346F}" type="presOf" srcId="{D32D576B-5BA6-4847-BF9C-EC9157390AA7}" destId="{D0F76E95-4F7F-440B-B735-C46EC15578C3}" srcOrd="0" destOrd="0" presId="urn:microsoft.com/office/officeart/2005/8/layout/matrix1"/>
    <dgm:cxn modelId="{3C5AD4C7-D47D-4CF2-8C89-8217AD127C25}" srcId="{AC38277A-CE5E-4025-AED0-1C4CC03FD6C7}" destId="{D32D576B-5BA6-4847-BF9C-EC9157390AA7}" srcOrd="0" destOrd="0" parTransId="{807AE2C2-35CF-4832-A234-EBBBF9D2DBBF}" sibTransId="{DBF61E51-29DD-4018-8094-942B23085F68}"/>
    <dgm:cxn modelId="{7874E149-8CD2-42E6-8607-FE594838D717}" type="presParOf" srcId="{D2E1671F-848F-4506-9D3C-C3040B7549A5}" destId="{8D518D23-848A-424D-A865-077E15AC5B48}" srcOrd="0" destOrd="0" presId="urn:microsoft.com/office/officeart/2005/8/layout/matrix1"/>
    <dgm:cxn modelId="{08067242-2E32-40A9-99FB-CD5A651EB44F}" type="presParOf" srcId="{8D518D23-848A-424D-A865-077E15AC5B48}" destId="{B279AE64-B8F2-46C1-A761-895BB85A0DE6}" srcOrd="0" destOrd="0" presId="urn:microsoft.com/office/officeart/2005/8/layout/matrix1"/>
    <dgm:cxn modelId="{169C0B73-8D56-447D-9A43-6AA09F079A1F}" type="presParOf" srcId="{8D518D23-848A-424D-A865-077E15AC5B48}" destId="{4CE8E303-34C5-4219-9148-C1FCFC4B3BCF}" srcOrd="1" destOrd="0" presId="urn:microsoft.com/office/officeart/2005/8/layout/matrix1"/>
    <dgm:cxn modelId="{B3A68836-51D2-4B3B-8C91-EC42A31CB86A}" type="presParOf" srcId="{8D518D23-848A-424D-A865-077E15AC5B48}" destId="{E94F2FCC-D7D9-49A3-B0A7-1BD98CC406C3}" srcOrd="2" destOrd="0" presId="urn:microsoft.com/office/officeart/2005/8/layout/matrix1"/>
    <dgm:cxn modelId="{3E1E461C-DF5C-4C79-B9A3-B9A854BC2C6F}" type="presParOf" srcId="{8D518D23-848A-424D-A865-077E15AC5B48}" destId="{8E715816-29A0-4416-A1C8-91FECC4849BD}" srcOrd="3" destOrd="0" presId="urn:microsoft.com/office/officeart/2005/8/layout/matrix1"/>
    <dgm:cxn modelId="{8EAC5818-38CB-41DF-86D2-6A4780825F03}" type="presParOf" srcId="{8D518D23-848A-424D-A865-077E15AC5B48}" destId="{07FE97CB-BC58-4B61-A0FD-07B52E18A4E0}" srcOrd="4" destOrd="0" presId="urn:microsoft.com/office/officeart/2005/8/layout/matrix1"/>
    <dgm:cxn modelId="{EC5E19E2-BBDB-4C85-9613-F9D5F89EDD6D}" type="presParOf" srcId="{8D518D23-848A-424D-A865-077E15AC5B48}" destId="{BB0919CE-4DC0-4B64-8979-654F1044C2BC}" srcOrd="5" destOrd="0" presId="urn:microsoft.com/office/officeart/2005/8/layout/matrix1"/>
    <dgm:cxn modelId="{357F3598-A13B-4143-A761-D42CAC0B5CD4}" type="presParOf" srcId="{8D518D23-848A-424D-A865-077E15AC5B48}" destId="{FE67FB29-D36A-4C97-8E05-4DB3A05C075B}" srcOrd="6" destOrd="0" presId="urn:microsoft.com/office/officeart/2005/8/layout/matrix1"/>
    <dgm:cxn modelId="{C36B7F92-2792-4B50-A83A-2D561A070D9C}" type="presParOf" srcId="{8D518D23-848A-424D-A865-077E15AC5B48}" destId="{48F2DB50-9E61-4D47-B8C2-8C5876E79E3B}" srcOrd="7" destOrd="0" presId="urn:microsoft.com/office/officeart/2005/8/layout/matrix1"/>
    <dgm:cxn modelId="{9CA050BD-3C7F-48ED-A6AC-98F9E905F8A1}" type="presParOf" srcId="{D2E1671F-848F-4506-9D3C-C3040B7549A5}" destId="{D0F76E95-4F7F-440B-B735-C46EC15578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9AE64-B8F2-46C1-A761-895BB85A0DE6}">
      <dsp:nvSpPr>
        <dsp:cNvPr id="0" name=""/>
        <dsp:cNvSpPr/>
      </dsp:nvSpPr>
      <dsp:spPr>
        <a:xfrm rot="16200000">
          <a:off x="559410" y="-559410"/>
          <a:ext cx="2313992" cy="3432812"/>
        </a:xfrm>
        <a:prstGeom prst="round1Rect">
          <a:avLst/>
        </a:prstGeom>
        <a:solidFill>
          <a:srgbClr val="36AD2D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Basal </a:t>
          </a:r>
          <a:r>
            <a:rPr lang="en-US" sz="2400" b="1" kern="1200" dirty="0" err="1" smtClean="0"/>
            <a:t>vs</a:t>
          </a:r>
          <a:r>
            <a:rPr lang="en-US" sz="2400" b="1" kern="1200" dirty="0" smtClean="0"/>
            <a:t> Luminal Classifiers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</dsp:txBody>
      <dsp:txXfrm rot="5400000">
        <a:off x="0" y="0"/>
        <a:ext cx="3432812" cy="1735494"/>
      </dsp:txXfrm>
    </dsp:sp>
    <dsp:sp modelId="{E94F2FCC-D7D9-49A3-B0A7-1BD98CC406C3}">
      <dsp:nvSpPr>
        <dsp:cNvPr id="0" name=""/>
        <dsp:cNvSpPr/>
      </dsp:nvSpPr>
      <dsp:spPr>
        <a:xfrm>
          <a:off x="3432812" y="0"/>
          <a:ext cx="3432812" cy="2313992"/>
        </a:xfrm>
        <a:prstGeom prst="round1Rect">
          <a:avLst/>
        </a:prstGeom>
        <a:solidFill>
          <a:srgbClr val="36AD2D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Epithelial </a:t>
          </a:r>
          <a:r>
            <a:rPr lang="en-US" sz="2400" b="1" kern="1200" dirty="0" err="1" smtClean="0"/>
            <a:t>Mesenchymal</a:t>
          </a:r>
          <a:r>
            <a:rPr lang="en-US" sz="2400" b="1" kern="1200" dirty="0" smtClean="0"/>
            <a:t> Transition</a:t>
          </a:r>
        </a:p>
        <a:p>
          <a:pPr lvl="0" algn="ctr">
            <a:spcBef>
              <a:spcPct val="0"/>
            </a:spcBef>
          </a:pPr>
          <a:endParaRPr lang="en-US" sz="2400" b="1" kern="1200" dirty="0"/>
        </a:p>
      </dsp:txBody>
      <dsp:txXfrm>
        <a:off x="3432812" y="0"/>
        <a:ext cx="3432812" cy="1735494"/>
      </dsp:txXfrm>
    </dsp:sp>
    <dsp:sp modelId="{07FE97CB-BC58-4B61-A0FD-07B52E18A4E0}">
      <dsp:nvSpPr>
        <dsp:cNvPr id="0" name=""/>
        <dsp:cNvSpPr/>
      </dsp:nvSpPr>
      <dsp:spPr>
        <a:xfrm rot="10800000">
          <a:off x="0" y="2313992"/>
          <a:ext cx="3432812" cy="2313992"/>
        </a:xfrm>
        <a:prstGeom prst="round1Rect">
          <a:avLst/>
        </a:prstGeom>
        <a:solidFill>
          <a:srgbClr val="36AD2D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PP2A activity regulators</a:t>
          </a:r>
          <a:endParaRPr lang="en-US" sz="2400" b="1" kern="1200" dirty="0"/>
        </a:p>
      </dsp:txBody>
      <dsp:txXfrm rot="10800000">
        <a:off x="0" y="2892490"/>
        <a:ext cx="3432812" cy="1735494"/>
      </dsp:txXfrm>
    </dsp:sp>
    <dsp:sp modelId="{FE67FB29-D36A-4C97-8E05-4DB3A05C075B}">
      <dsp:nvSpPr>
        <dsp:cNvPr id="0" name=""/>
        <dsp:cNvSpPr/>
      </dsp:nvSpPr>
      <dsp:spPr>
        <a:xfrm rot="5400000">
          <a:off x="3992222" y="1754582"/>
          <a:ext cx="2313992" cy="3432812"/>
        </a:xfrm>
        <a:prstGeom prst="round1Rect">
          <a:avLst/>
        </a:prstGeom>
        <a:solidFill>
          <a:srgbClr val="36AD2D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PP2A activity Biomarkers</a:t>
          </a:r>
          <a:endParaRPr lang="en-US" sz="2400" b="1" kern="1200" dirty="0"/>
        </a:p>
      </dsp:txBody>
      <dsp:txXfrm rot="-5400000">
        <a:off x="3432812" y="2892490"/>
        <a:ext cx="3432812" cy="1735494"/>
      </dsp:txXfrm>
    </dsp:sp>
    <dsp:sp modelId="{D0F76E95-4F7F-440B-B735-C46EC15578C3}">
      <dsp:nvSpPr>
        <dsp:cNvPr id="0" name=""/>
        <dsp:cNvSpPr/>
      </dsp:nvSpPr>
      <dsp:spPr>
        <a:xfrm>
          <a:off x="2402968" y="1735494"/>
          <a:ext cx="2059687" cy="1156996"/>
        </a:xfrm>
        <a:prstGeom prst="roundRect">
          <a:avLst/>
        </a:prstGeom>
        <a:solidFill>
          <a:srgbClr val="CCFF33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40-GenePlex</a:t>
          </a:r>
          <a:endParaRPr lang="en-US" sz="2800" b="1" kern="1200" dirty="0"/>
        </a:p>
      </dsp:txBody>
      <dsp:txXfrm>
        <a:off x="2459448" y="1791974"/>
        <a:ext cx="1946727" cy="1044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59A18-C56A-43B8-9AC2-9EF7FA795D64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EAD4-B52D-4F99-8E29-845A3351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72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B09E8D-2044-414C-8480-8EF6093C2319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12A975-8248-4CE8-9128-6A2491B9C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started at the </a:t>
            </a:r>
            <a:r>
              <a:rPr lang="en-US" baseline="0" dirty="0" err="1" smtClean="0"/>
              <a:t>Haematology</a:t>
            </a:r>
            <a:r>
              <a:rPr lang="en-US" baseline="0" dirty="0" smtClean="0"/>
              <a:t> Department in the EMC as part of the doctoral studies of Dr. </a:t>
            </a:r>
            <a:r>
              <a:rPr lang="en-US" baseline="0" dirty="0" err="1" smtClean="0"/>
              <a:t>Grech</a:t>
            </a:r>
            <a:r>
              <a:rPr lang="en-US" baseline="0" dirty="0" smtClean="0"/>
              <a:t> in 2005.</a:t>
            </a:r>
          </a:p>
          <a:p>
            <a:r>
              <a:rPr lang="en-US" baseline="0" dirty="0" smtClean="0"/>
              <a:t>Differentiation-proliferation mechanisms were studied in </a:t>
            </a:r>
            <a:r>
              <a:rPr lang="en-US" baseline="0" dirty="0" err="1" smtClean="0"/>
              <a:t>haematopoietic</a:t>
            </a:r>
            <a:r>
              <a:rPr lang="en-US" baseline="0" dirty="0" smtClean="0"/>
              <a:t> progenitor cells specifically in erythroblasts. </a:t>
            </a:r>
          </a:p>
          <a:p>
            <a:r>
              <a:rPr lang="en-US" baseline="0" dirty="0" smtClean="0"/>
              <a:t>Signal Transduction alters gene transcription but also translation through </a:t>
            </a:r>
            <a:r>
              <a:rPr lang="en-US" baseline="0" dirty="0" err="1" smtClean="0"/>
              <a:t>polysome</a:t>
            </a:r>
            <a:r>
              <a:rPr lang="en-US" baseline="0" dirty="0" smtClean="0"/>
              <a:t> recruitment.</a:t>
            </a:r>
          </a:p>
          <a:p>
            <a:r>
              <a:rPr lang="en-US" baseline="0" dirty="0" smtClean="0"/>
              <a:t>Microarray assays (provided by </a:t>
            </a:r>
            <a:r>
              <a:rPr lang="en-US" baseline="0" dirty="0" err="1" smtClean="0"/>
              <a:t>Affymetrix</a:t>
            </a:r>
            <a:r>
              <a:rPr lang="en-US" baseline="0" dirty="0" smtClean="0"/>
              <a:t>) on total RNA and </a:t>
            </a:r>
            <a:r>
              <a:rPr lang="en-US" baseline="0" dirty="0" err="1" smtClean="0"/>
              <a:t>polysome</a:t>
            </a:r>
            <a:r>
              <a:rPr lang="en-US" baseline="0" dirty="0" smtClean="0"/>
              <a:t>-bound RNA. The ratio between the two revealed 8 transcripts of interest that are recruited onto </a:t>
            </a:r>
            <a:r>
              <a:rPr lang="en-US" baseline="0" dirty="0" err="1" smtClean="0"/>
              <a:t>polysomes</a:t>
            </a:r>
            <a:r>
              <a:rPr lang="en-US" baseline="0" dirty="0" smtClean="0"/>
              <a:t> by GF signaling.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2) Includes genes related with grade, histological type</a:t>
            </a:r>
          </a:p>
          <a:p>
            <a:endParaRPr lang="en-US" sz="1300" dirty="0"/>
          </a:p>
          <a:p>
            <a:r>
              <a:rPr lang="en-US" sz="1300" dirty="0"/>
              <a:t>Zhang 2013 – in category 4 - including genes derived from comparing normal cell line and breast cancer cell line expression</a:t>
            </a:r>
          </a:p>
          <a:p>
            <a:r>
              <a:rPr lang="en-US" sz="1300" dirty="0"/>
              <a:t>Ma 2013 – patient data – patient matched normal </a:t>
            </a:r>
            <a:r>
              <a:rPr lang="en-US" sz="1300" dirty="0" err="1"/>
              <a:t>vs</a:t>
            </a:r>
            <a:r>
              <a:rPr lang="en-US" sz="1300" dirty="0"/>
              <a:t> </a:t>
            </a:r>
            <a:r>
              <a:rPr lang="en-US" sz="1300" dirty="0" err="1"/>
              <a:t>tumours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2) Includes genes related with grade, histological type</a:t>
            </a:r>
          </a:p>
          <a:p>
            <a:endParaRPr lang="en-US" sz="1300" dirty="0"/>
          </a:p>
          <a:p>
            <a:r>
              <a:rPr lang="en-US" sz="1300" dirty="0"/>
              <a:t>Zhang 2013 – in category 4 - including genes derived from comparing normal cell line and breast cancer cell line expression</a:t>
            </a:r>
          </a:p>
          <a:p>
            <a:r>
              <a:rPr lang="en-US" sz="1300" dirty="0"/>
              <a:t>Ma 2013 – patient data – patient matched normal </a:t>
            </a:r>
            <a:r>
              <a:rPr lang="en-US" sz="1300" dirty="0" err="1"/>
              <a:t>vs</a:t>
            </a:r>
            <a:r>
              <a:rPr lang="en-US" sz="1300" dirty="0"/>
              <a:t> </a:t>
            </a:r>
            <a:r>
              <a:rPr lang="en-US" sz="1300" dirty="0" err="1"/>
              <a:t>tumours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2) Includes genes related with grade, histological type</a:t>
            </a:r>
          </a:p>
          <a:p>
            <a:endParaRPr lang="en-US" sz="1300" dirty="0"/>
          </a:p>
          <a:p>
            <a:r>
              <a:rPr lang="en-US" sz="1300" dirty="0"/>
              <a:t>Zhang 2013 – in category 4 - including genes derived from comparing normal cell line and breast cancer cell line expression</a:t>
            </a:r>
          </a:p>
          <a:p>
            <a:r>
              <a:rPr lang="en-US" sz="1300" dirty="0"/>
              <a:t>Ma 2013 – patient data – patient matched normal </a:t>
            </a:r>
            <a:r>
              <a:rPr lang="en-US" sz="1300" dirty="0" err="1"/>
              <a:t>vs</a:t>
            </a:r>
            <a:r>
              <a:rPr lang="en-US" sz="1300" dirty="0"/>
              <a:t> </a:t>
            </a:r>
            <a:r>
              <a:rPr lang="en-US" sz="1300" dirty="0" err="1"/>
              <a:t>tumours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2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2) Includes genes related with grade, histological type</a:t>
            </a:r>
          </a:p>
          <a:p>
            <a:endParaRPr lang="en-US" sz="1300" dirty="0"/>
          </a:p>
          <a:p>
            <a:r>
              <a:rPr lang="en-US" sz="1300" dirty="0"/>
              <a:t>Zhang 2013 – in category 4 - including genes derived from comparing normal cell line and breast cancer cell line expression</a:t>
            </a:r>
          </a:p>
          <a:p>
            <a:r>
              <a:rPr lang="en-US" sz="1300" dirty="0"/>
              <a:t>Ma 2013 – patient data – patient matched normal </a:t>
            </a:r>
            <a:r>
              <a:rPr lang="en-US" sz="1300" dirty="0" err="1"/>
              <a:t>vs</a:t>
            </a:r>
            <a:r>
              <a:rPr lang="en-US" sz="1300" dirty="0"/>
              <a:t> </a:t>
            </a:r>
            <a:r>
              <a:rPr lang="en-US" sz="1300" dirty="0" err="1"/>
              <a:t>tumours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7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 had to have coherent aberrations hence</a:t>
            </a:r>
            <a:r>
              <a:rPr lang="en-US" baseline="0" dirty="0" smtClean="0"/>
              <a:t> recurrently </a:t>
            </a:r>
            <a:r>
              <a:rPr lang="en-US" baseline="0" dirty="0" err="1" smtClean="0"/>
              <a:t>overexpressed</a:t>
            </a:r>
            <a:r>
              <a:rPr lang="en-US" baseline="0" dirty="0" smtClean="0"/>
              <a:t> and in very low instance or never under expressed in the same cohort of patients (PP2A </a:t>
            </a:r>
            <a:r>
              <a:rPr lang="en-US" baseline="0" dirty="0" err="1" smtClean="0"/>
              <a:t>dereg</a:t>
            </a:r>
            <a:r>
              <a:rPr lang="en-US" baseline="0" dirty="0" smtClean="0"/>
              <a:t>)</a:t>
            </a:r>
          </a:p>
          <a:p>
            <a:pPr defTabSz="990478">
              <a:defRPr/>
            </a:pPr>
            <a:r>
              <a:rPr lang="en-US" dirty="0" smtClean="0"/>
              <a:t>TOP 75 genes</a:t>
            </a:r>
            <a:r>
              <a:rPr lang="en-US" baseline="0" dirty="0" smtClean="0"/>
              <a:t> were obtained</a:t>
            </a:r>
            <a:endParaRPr lang="en-US" dirty="0" smtClean="0"/>
          </a:p>
          <a:p>
            <a:r>
              <a:rPr lang="en-US" baseline="0" dirty="0" smtClean="0"/>
              <a:t>Genes aberrations were subdivided into the classical luminal basal classes. The Basal subtype showed the highest rate of aberrations in these genes with Luminal A having the least aberrant cases.</a:t>
            </a:r>
          </a:p>
          <a:p>
            <a:r>
              <a:rPr lang="en-US" baseline="0" dirty="0" smtClean="0"/>
              <a:t>A set of a handful of genes was then selected depending on the evidence found in literature implicating the genes with the PP2A pathway or is associated with </a:t>
            </a:r>
            <a:r>
              <a:rPr lang="en-US" baseline="0" dirty="0" err="1" smtClean="0"/>
              <a:t>tumour</a:t>
            </a:r>
            <a:r>
              <a:rPr lang="en-US" baseline="0" dirty="0" smtClean="0"/>
              <a:t> formation, prognosis or </a:t>
            </a:r>
            <a:r>
              <a:rPr lang="en-US" baseline="0" dirty="0" err="1" smtClean="0"/>
              <a:t>tumorigenesis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2) Includes genes related with grade, histological type</a:t>
            </a:r>
          </a:p>
          <a:p>
            <a:endParaRPr lang="en-US" sz="1300" dirty="0"/>
          </a:p>
          <a:p>
            <a:r>
              <a:rPr lang="en-US" sz="1300" dirty="0"/>
              <a:t>Zhang 2013 – in category 4 - including genes derived from comparing normal cell line and breast cancer cell line expression</a:t>
            </a:r>
          </a:p>
          <a:p>
            <a:r>
              <a:rPr lang="en-US" sz="1300" dirty="0"/>
              <a:t>Ma 2013 – patient data – patient matched normal </a:t>
            </a:r>
            <a:r>
              <a:rPr lang="en-US" sz="1300" dirty="0" err="1"/>
              <a:t>vs</a:t>
            </a:r>
            <a:r>
              <a:rPr lang="en-US" sz="1300" dirty="0"/>
              <a:t> </a:t>
            </a:r>
            <a:r>
              <a:rPr lang="en-US" sz="1300" dirty="0" err="1"/>
              <a:t>tumours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genes had a normal distribution</a:t>
            </a:r>
            <a:r>
              <a:rPr lang="en-US" baseline="0" dirty="0" smtClean="0"/>
              <a:t> hence we used z-score weighting to eliminate the magnitude weight across genes.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case of the HER2 gene we had the FISH and IHC HER2 results. Using this data we could set a clear threshold to define positive and negative cases for HER2 expression.</a:t>
            </a:r>
          </a:p>
          <a:p>
            <a:r>
              <a:rPr lang="en-US" baseline="0" dirty="0" smtClean="0"/>
              <a:t>ESR1 expression data also correlated well with ER IHC, only 1 out of 44 cases was considered as HER2-enriched by the </a:t>
            </a:r>
            <a:r>
              <a:rPr lang="en-US" baseline="0" dirty="0" err="1" smtClean="0"/>
              <a:t>Quantigene</a:t>
            </a:r>
            <a:r>
              <a:rPr lang="en-US" baseline="0" dirty="0" smtClean="0"/>
              <a:t> but determined as triple positive by IHC.</a:t>
            </a:r>
            <a:endParaRPr lang="en-US" dirty="0" smtClean="0"/>
          </a:p>
          <a:p>
            <a:r>
              <a:rPr lang="en-US" dirty="0" smtClean="0"/>
              <a:t>Principal Component</a:t>
            </a:r>
            <a:r>
              <a:rPr lang="en-US" baseline="0" dirty="0" smtClean="0"/>
              <a:t> Analysis – definition? (Components are not correlated within </a:t>
            </a:r>
            <a:r>
              <a:rPr lang="en-US" baseline="0" dirty="0" err="1" smtClean="0"/>
              <a:t>eachother</a:t>
            </a:r>
            <a:r>
              <a:rPr lang="en-US" baseline="0" dirty="0" smtClean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train algorithms</a:t>
            </a:r>
            <a:r>
              <a:rPr lang="en-US" baseline="0" dirty="0" smtClean="0"/>
              <a:t> a large training dataset that is annotated is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 (threshold) trained on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Basal </a:t>
            </a:r>
            <a:r>
              <a:rPr lang="en-US" dirty="0" err="1" smtClean="0"/>
              <a:t>vs</a:t>
            </a:r>
            <a:r>
              <a:rPr lang="en-US" dirty="0" smtClean="0"/>
              <a:t> Luminal Classifier genes do</a:t>
            </a:r>
            <a:r>
              <a:rPr lang="en-US" baseline="0" dirty="0" smtClean="0"/>
              <a:t> not overlap with the PAM50 </a:t>
            </a:r>
            <a:r>
              <a:rPr lang="en-US" dirty="0" smtClean="0"/>
              <a:t>genes with very exceptions. Using</a:t>
            </a:r>
            <a:r>
              <a:rPr lang="en-US" baseline="0" dirty="0" smtClean="0"/>
              <a:t> our gene set and </a:t>
            </a:r>
            <a:r>
              <a:rPr lang="en-US" baseline="0" dirty="0" err="1" smtClean="0"/>
              <a:t>normalisation</a:t>
            </a:r>
            <a:r>
              <a:rPr lang="en-US" baseline="0" dirty="0" smtClean="0"/>
              <a:t> method used for </a:t>
            </a:r>
            <a:r>
              <a:rPr lang="en-US" baseline="0" dirty="0" err="1" smtClean="0"/>
              <a:t>Quantigene</a:t>
            </a:r>
            <a:r>
              <a:rPr lang="en-US" baseline="0" dirty="0" smtClean="0"/>
              <a:t> 2.0 data we could define Basal, Luminal and HER2 groups with almost complete concordance with the PAM50 classification.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38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 (threshold) trained on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8 transcripts</a:t>
            </a:r>
            <a:r>
              <a:rPr lang="en-US" baseline="0" dirty="0" smtClean="0"/>
              <a:t> were </a:t>
            </a:r>
            <a:r>
              <a:rPr lang="en-US" baseline="0" dirty="0" err="1" smtClean="0"/>
              <a:t>transduced</a:t>
            </a:r>
            <a:r>
              <a:rPr lang="en-US" baseline="0" dirty="0" smtClean="0"/>
              <a:t> into a cellular model</a:t>
            </a:r>
          </a:p>
          <a:p>
            <a:r>
              <a:rPr lang="en-US" baseline="0" dirty="0" smtClean="0"/>
              <a:t>Cells were not supplemented with any growth signals to initiate differentiation into erythrocytes as seen in the empty vector model.</a:t>
            </a:r>
          </a:p>
          <a:p>
            <a:r>
              <a:rPr lang="en-US" baseline="0" dirty="0" smtClean="0"/>
              <a:t>When alpha4 was </a:t>
            </a:r>
            <a:r>
              <a:rPr lang="en-US" baseline="0" dirty="0" err="1" smtClean="0"/>
              <a:t>transduced</a:t>
            </a:r>
            <a:r>
              <a:rPr lang="en-US" baseline="0" dirty="0" smtClean="0"/>
              <a:t>, differentiation was blocked and proliferation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96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(Transforming Growth factor</a:t>
            </a:r>
            <a:r>
              <a:rPr lang="en-US" baseline="0" dirty="0" smtClean="0"/>
              <a:t> Beta</a:t>
            </a:r>
            <a:r>
              <a:rPr lang="en-US" dirty="0" smtClean="0"/>
              <a:t>) TGF-</a:t>
            </a:r>
            <a:r>
              <a:rPr lang="el-GR" dirty="0" smtClean="0"/>
              <a:t>β</a:t>
            </a:r>
            <a:r>
              <a:rPr lang="en-US" dirty="0" smtClean="0"/>
              <a:t> can restore</a:t>
            </a:r>
            <a:r>
              <a:rPr lang="en-US" baseline="0" dirty="0" smtClean="0"/>
              <a:t> the differentiation block induced by transduction of </a:t>
            </a:r>
            <a:r>
              <a:rPr lang="el-GR" baseline="0" dirty="0" smtClean="0"/>
              <a:t>α</a:t>
            </a:r>
            <a:r>
              <a:rPr lang="en-US" baseline="0" dirty="0" smtClean="0"/>
              <a:t>4. Both proteins act on a common feedback complex – the PP2A complex which inactivates proliferative signals mediated by 4EBP-P and S6K-P hence releasing the block on differentiation.</a:t>
            </a:r>
          </a:p>
          <a:p>
            <a:r>
              <a:rPr lang="en-US" baseline="0" dirty="0" smtClean="0"/>
              <a:t>FTY720, a chemical that induces PP2A activity, also restores the differentiation block mediated by SCF confirming the role of PP2A in mediating differentiation as opposed to proliferative signaling.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PP2A and regulatory subunits define target specificity and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Xiang,</a:t>
            </a:r>
            <a:r>
              <a:rPr lang="en-US" baseline="0" dirty="0" smtClean="0"/>
              <a:t> 2008 – inhibition of BRCA1 leads to the phosphorylation of AKT</a:t>
            </a:r>
            <a:endParaRPr lang="en-US" dirty="0" smtClean="0"/>
          </a:p>
          <a:p>
            <a:r>
              <a:rPr lang="en-US" dirty="0" smtClean="0"/>
              <a:t>Xiang, 2011; - ki67 was significantly higher in p-</a:t>
            </a:r>
            <a:r>
              <a:rPr lang="en-US" dirty="0" err="1" smtClean="0"/>
              <a:t>Akt</a:t>
            </a:r>
            <a:r>
              <a:rPr lang="en-US" dirty="0" smtClean="0"/>
              <a:t> positive </a:t>
            </a:r>
            <a:r>
              <a:rPr lang="en-US" dirty="0" err="1" smtClean="0"/>
              <a:t>tumours</a:t>
            </a:r>
            <a:r>
              <a:rPr lang="en-US" dirty="0" smtClean="0"/>
              <a:t> and in BRCA1-negative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tumours</a:t>
            </a:r>
            <a:endParaRPr lang="en-US" dirty="0" smtClean="0"/>
          </a:p>
          <a:p>
            <a:r>
              <a:rPr lang="en-US" dirty="0" smtClean="0"/>
              <a:t>Nigel</a:t>
            </a:r>
            <a:r>
              <a:rPr lang="en-US" baseline="0" dirty="0" smtClean="0"/>
              <a:t> et al, 2011</a:t>
            </a:r>
          </a:p>
          <a:p>
            <a:endParaRPr lang="en-US" baseline="0" dirty="0" smtClean="0"/>
          </a:p>
          <a:p>
            <a:pPr defTabSz="990478">
              <a:defRPr/>
            </a:pPr>
            <a:r>
              <a:rPr lang="en-GB" sz="1300" dirty="0"/>
              <a:t>The reduction in PP2A activity was comparable to that caused by </a:t>
            </a:r>
            <a:r>
              <a:rPr lang="en-GB" sz="1300" dirty="0" err="1"/>
              <a:t>okaidic</a:t>
            </a:r>
            <a:r>
              <a:rPr lang="en-GB" sz="1300" dirty="0"/>
              <a:t> acid, a selective inhibitor of PP2A. </a:t>
            </a:r>
            <a:r>
              <a:rPr lang="en-GB" sz="1300" dirty="0" err="1"/>
              <a:t>Okadaic</a:t>
            </a:r>
            <a:r>
              <a:rPr lang="en-GB" sz="1300" dirty="0"/>
              <a:t> acid and </a:t>
            </a:r>
            <a:r>
              <a:rPr lang="en-GB" sz="1300" dirty="0" err="1"/>
              <a:t>siRNA</a:t>
            </a:r>
            <a:r>
              <a:rPr lang="en-GB" sz="1300" dirty="0"/>
              <a:t> against BRCA1 were both found to induce phosphorylation of </a:t>
            </a:r>
            <a:r>
              <a:rPr lang="en-GB" sz="1300" dirty="0" err="1"/>
              <a:t>Akt</a:t>
            </a:r>
            <a:r>
              <a:rPr lang="en-GB" sz="1300" dirty="0"/>
              <a:t> at S473, further supporting that in this case BRCA1 acts through PP2A. BRCA1 overexpression results in an increase PP2A activity further supporting that dephosphorylation of p-</a:t>
            </a:r>
            <a:r>
              <a:rPr lang="en-GB" sz="1300" dirty="0" err="1"/>
              <a:t>Akt</a:t>
            </a:r>
            <a:r>
              <a:rPr lang="en-GB" sz="1300" dirty="0"/>
              <a:t> by BRCA1 occurs through PP2A (</a:t>
            </a:r>
            <a:r>
              <a:rPr lang="en-GB" sz="1300" dirty="0">
                <a:hlinkClick r:id="" action="ppaction://hlinkfile" tooltip="Ma, 2007 #80"/>
              </a:rPr>
              <a:t>Ma, et al., 2007</a:t>
            </a:r>
            <a:r>
              <a:rPr lang="en-GB" sz="1300" dirty="0"/>
              <a:t>).</a:t>
            </a:r>
            <a:endParaRPr lang="en-US" sz="1300" dirty="0"/>
          </a:p>
          <a:p>
            <a:endParaRPr lang="en-US" baseline="0" dirty="0" smtClean="0"/>
          </a:p>
          <a:p>
            <a:r>
              <a:rPr lang="en-GB" sz="1300" dirty="0"/>
              <a:t>Interestingly both PP2A and BRCA1 activities induce or preserve ER mRNA expression (</a:t>
            </a:r>
            <a:r>
              <a:rPr lang="en-GB" sz="1300" dirty="0">
                <a:hlinkClick r:id="" action="ppaction://hlinkfile" tooltip="Keen, 2005 #305"/>
              </a:rPr>
              <a:t>Keen, et al., 2005</a:t>
            </a:r>
            <a:r>
              <a:rPr lang="en-GB" sz="1300" dirty="0"/>
              <a:t>; </a:t>
            </a:r>
            <a:r>
              <a:rPr lang="en-GB" sz="1300" dirty="0">
                <a:hlinkClick r:id="" action="ppaction://hlinkfile" tooltip="Ma, 2007 #80"/>
              </a:rPr>
              <a:t>Ma, et al., 2007</a:t>
            </a:r>
            <a:r>
              <a:rPr lang="en-GB" sz="1300" dirty="0"/>
              <a:t>). BRCA1 then acts as a negative feedback on ER signalling (</a:t>
            </a:r>
            <a:r>
              <a:rPr lang="en-GB" sz="1300" dirty="0">
                <a:hlinkClick r:id="" action="ppaction://hlinkfile" tooltip="Ma, 2007 #80"/>
              </a:rPr>
              <a:t>Ma, et al., 2007</a:t>
            </a:r>
            <a:r>
              <a:rPr lang="en-GB" sz="1300" dirty="0"/>
              <a:t>). This leads to the hypothesis that breast cancers with low BRCA1 expression/activity through mutation or through ER down-regulation are eligible to phosphatase treatment. This will be investigated by determining the expression levels of ER and BRCA1 and also the downstream targets of PP2A, p-</a:t>
            </a:r>
            <a:r>
              <a:rPr lang="en-GB" sz="1300" dirty="0" err="1"/>
              <a:t>Akt</a:t>
            </a:r>
            <a:r>
              <a:rPr lang="en-GB" sz="1300" dirty="0"/>
              <a:t> and p-S6K.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GB" sz="1300" dirty="0"/>
              <a:t>From previous studies, we showed described a potential subset of TNBC patients with elevated p-</a:t>
            </a:r>
            <a:r>
              <a:rPr lang="en-GB" sz="1300" dirty="0" err="1"/>
              <a:t>Akt</a:t>
            </a:r>
            <a:r>
              <a:rPr lang="en-GB" sz="1300" dirty="0"/>
              <a:t> which was further supported by evidence showing that BRCA1 negatively regulates the phosphorylation status of </a:t>
            </a:r>
            <a:r>
              <a:rPr lang="en-GB" sz="1300" dirty="0" err="1"/>
              <a:t>Akt</a:t>
            </a:r>
            <a:r>
              <a:rPr lang="en-GB" sz="1300" dirty="0"/>
              <a:t> (</a:t>
            </a:r>
            <a:r>
              <a:rPr lang="en-GB" sz="1300" dirty="0">
                <a:hlinkClick r:id="" action="ppaction://hlinkfile" tooltip="Xiang, 2008 #149"/>
              </a:rPr>
              <a:t>Xiang et al., 2008</a:t>
            </a:r>
            <a:r>
              <a:rPr lang="en-GB" sz="1300" dirty="0"/>
              <a:t>). High levels of p-</a:t>
            </a:r>
            <a:r>
              <a:rPr lang="en-GB" sz="1300" dirty="0" err="1"/>
              <a:t>Akt</a:t>
            </a:r>
            <a:r>
              <a:rPr lang="en-GB" sz="1300" dirty="0"/>
              <a:t> are described in 20-80% of breast tumours and in human breast cell lines. These findings were accompanied and correlated with a low expression of the BRCA1 protein (</a:t>
            </a:r>
            <a:r>
              <a:rPr lang="en-GB" sz="1300" dirty="0">
                <a:hlinkClick r:id="" action="ppaction://hlinkfile" tooltip="Al-Bazz, 2009 #302"/>
              </a:rPr>
              <a:t>Al-</a:t>
            </a:r>
            <a:r>
              <a:rPr lang="en-GB" sz="1300" dirty="0" err="1">
                <a:hlinkClick r:id="" action="ppaction://hlinkfile" tooltip="Al-Bazz, 2009 #302"/>
              </a:rPr>
              <a:t>Bazz</a:t>
            </a:r>
            <a:r>
              <a:rPr lang="en-GB" sz="1300" dirty="0">
                <a:hlinkClick r:id="" action="ppaction://hlinkfile" tooltip="Al-Bazz, 2009 #302"/>
              </a:rPr>
              <a:t>, Underwood, Brown, &amp; Dobson, 2009</a:t>
            </a:r>
            <a:r>
              <a:rPr lang="en-GB" sz="1300" dirty="0"/>
              <a:t>; </a:t>
            </a:r>
            <a:r>
              <a:rPr lang="en-GB" sz="1300" dirty="0" err="1">
                <a:hlinkClick r:id="" action="ppaction://hlinkfile" tooltip="Stål, 2003 #10"/>
              </a:rPr>
              <a:t>Stål</a:t>
            </a:r>
            <a:r>
              <a:rPr lang="en-GB" sz="1300" dirty="0">
                <a:hlinkClick r:id="" action="ppaction://hlinkfile" tooltip="Stål, 2003 #10"/>
              </a:rPr>
              <a:t>, et al., 2003</a:t>
            </a:r>
            <a:r>
              <a:rPr lang="en-GB" sz="1300" dirty="0"/>
              <a:t>; </a:t>
            </a:r>
            <a:r>
              <a:rPr lang="en-GB" sz="1300" dirty="0">
                <a:hlinkClick r:id="" action="ppaction://hlinkfile" tooltip="Xiang, 2011 #146"/>
              </a:rPr>
              <a:t>Xiang, et al., 2011</a:t>
            </a:r>
            <a:r>
              <a:rPr lang="en-GB" sz="1300" dirty="0"/>
              <a:t>). We suspect that </a:t>
            </a:r>
            <a:r>
              <a:rPr lang="en-GB" sz="1300" dirty="0" err="1"/>
              <a:t>Akt</a:t>
            </a:r>
            <a:r>
              <a:rPr lang="en-GB" sz="1300" dirty="0"/>
              <a:t> activation by BRCA1 is PP2A mediated or accompanied by PP2A </a:t>
            </a:r>
            <a:r>
              <a:rPr lang="en-GB" sz="1300" dirty="0" err="1"/>
              <a:t>downregulation</a:t>
            </a:r>
            <a:r>
              <a:rPr lang="en-GB" sz="1300" dirty="0"/>
              <a:t> that allows p-</a:t>
            </a:r>
            <a:r>
              <a:rPr lang="en-GB" sz="1300" dirty="0" err="1"/>
              <a:t>Akt</a:t>
            </a:r>
            <a:r>
              <a:rPr lang="en-GB" sz="1300" dirty="0"/>
              <a:t> overexpression. Moreover, studies on breast cancer cell lines show an increased sensitivity of TNBC and BRCA1-deficient cancers to mTOR inhibitors (</a:t>
            </a:r>
            <a:r>
              <a:rPr lang="en-GB" sz="1300" dirty="0">
                <a:hlinkClick r:id="" action="ppaction://hlinkfile" tooltip="Noh, 2004 #274"/>
              </a:rPr>
              <a:t>Noh et al., 2004</a:t>
            </a:r>
            <a:r>
              <a:rPr lang="en-GB" sz="1300" dirty="0"/>
              <a:t>; </a:t>
            </a:r>
            <a:r>
              <a:rPr lang="en-GB" sz="1300" dirty="0">
                <a:hlinkClick r:id="" action="ppaction://hlinkfile" tooltip="Xiang, 2011 #146"/>
              </a:rPr>
              <a:t>Xiang, et al., 2011</a:t>
            </a:r>
            <a:r>
              <a:rPr lang="en-GB" sz="1300" dirty="0"/>
              <a:t>).  This suggests that deregulation of the mTOR effectors and/or regulators plays an important role in the pathology of triple-negative breast cancers.</a:t>
            </a:r>
            <a:endParaRPr lang="en-US" sz="1300" dirty="0"/>
          </a:p>
          <a:p>
            <a:r>
              <a:rPr lang="en-GB" sz="1300" dirty="0"/>
              <a:t>Increased expression of a mutant PP2A-C at the phosphorylation site Y307 has also been described in HER2-enriched breast tumours. This mutation significantly correlates with disease progression and loss of PP2A activity. Upon reactivation of PP2A activity, cells went into apoptosis (</a:t>
            </a:r>
            <a:r>
              <a:rPr lang="en-GB" sz="1300" dirty="0" err="1">
                <a:hlinkClick r:id="" action="ppaction://hlinkfile" tooltip="Stebbing, 2013 #41"/>
              </a:rPr>
              <a:t>Stebbing</a:t>
            </a:r>
            <a:r>
              <a:rPr lang="en-GB" sz="1300" dirty="0">
                <a:hlinkClick r:id="" action="ppaction://hlinkfile" tooltip="Stebbing, 2013 #41"/>
              </a:rPr>
              <a:t>, et al., 2013</a:t>
            </a:r>
            <a:r>
              <a:rPr lang="en-GB" sz="1300" dirty="0"/>
              <a:t>).</a:t>
            </a:r>
            <a:endParaRPr lang="en-US" sz="1300" dirty="0"/>
          </a:p>
          <a:p>
            <a:r>
              <a:rPr lang="en-GB" sz="1300" dirty="0"/>
              <a:t>Treatment of TNBC with a CIP2A inhibitor </a:t>
            </a:r>
            <a:r>
              <a:rPr lang="en-GB" sz="1300" dirty="0" err="1"/>
              <a:t>Bortezomib</a:t>
            </a:r>
            <a:r>
              <a:rPr lang="en-GB" sz="1300" dirty="0"/>
              <a:t> also led to a reduction in p-</a:t>
            </a:r>
            <a:r>
              <a:rPr lang="en-GB" sz="1300" dirty="0" err="1"/>
              <a:t>Akt</a:t>
            </a:r>
            <a:r>
              <a:rPr lang="en-GB" sz="1300" dirty="0"/>
              <a:t> affirming CIP2A inhibitory effect on PP2A (</a:t>
            </a:r>
            <a:r>
              <a:rPr lang="en-GB" sz="1300" dirty="0">
                <a:hlinkClick r:id="" action="ppaction://hlinkfile" tooltip="Tseng, 2012 #43"/>
              </a:rPr>
              <a:t>Tseng, et al., 2012</a:t>
            </a:r>
            <a:r>
              <a:rPr lang="en-GB" sz="1300" dirty="0"/>
              <a:t>). The relation of CIP2A to p53 and BRCA and the common overexpression of p-</a:t>
            </a:r>
            <a:r>
              <a:rPr lang="en-GB" sz="1300" dirty="0" err="1"/>
              <a:t>Akt</a:t>
            </a:r>
            <a:r>
              <a:rPr lang="en-GB" sz="1300" dirty="0"/>
              <a:t> in breast cancer patients provides promising evidence that PP2A is heavily involved in this malignancy. These selected patients may potentially benefit from broad effect of PP2A activating therapy. </a:t>
            </a:r>
            <a:endParaRPr lang="en-US" sz="1300" dirty="0"/>
          </a:p>
          <a:p>
            <a:r>
              <a:rPr lang="en-GB" sz="1300" dirty="0"/>
              <a:t>FTY720 activates PP2A, and causes dephosphorylation of </a:t>
            </a:r>
            <a:r>
              <a:rPr lang="en-GB" sz="1300" dirty="0" err="1"/>
              <a:t>Akt</a:t>
            </a:r>
            <a:r>
              <a:rPr lang="en-GB" sz="1300" dirty="0"/>
              <a:t> at both S473 and T308 phosphorylation sites and also dephosphorylation of S6K at T389 in </a:t>
            </a:r>
            <a:r>
              <a:rPr lang="en-GB" sz="1300" dirty="0" err="1"/>
              <a:t>leukaemic</a:t>
            </a:r>
            <a:r>
              <a:rPr lang="en-GB" sz="1300" dirty="0"/>
              <a:t> cellular models. This was confirmed as total protein levels of these two </a:t>
            </a:r>
            <a:r>
              <a:rPr lang="en-GB" sz="1300" dirty="0" err="1"/>
              <a:t>kinases</a:t>
            </a:r>
            <a:r>
              <a:rPr lang="en-GB" sz="1300" dirty="0"/>
              <a:t> were identical with or without FTY720 treatment (</a:t>
            </a:r>
            <a:r>
              <a:rPr lang="en-GB" sz="1300" dirty="0">
                <a:hlinkClick r:id="" action="ppaction://hlinkfile" tooltip="Matsuoka, 2003 #185"/>
              </a:rPr>
              <a:t>Matsuoka, et al., 2003</a:t>
            </a:r>
            <a:r>
              <a:rPr lang="en-GB" sz="1300" dirty="0"/>
              <a:t>).</a:t>
            </a:r>
            <a:endParaRPr lang="en-US" sz="1300" dirty="0"/>
          </a:p>
          <a:p>
            <a:endParaRPr lang="en-US" dirty="0" smtClean="0"/>
          </a:p>
          <a:p>
            <a:r>
              <a:rPr lang="en-US" dirty="0" smtClean="0"/>
              <a:t>Notes our data (local pts only):</a:t>
            </a:r>
          </a:p>
          <a:p>
            <a:r>
              <a:rPr lang="en-US" dirty="0" smtClean="0"/>
              <a:t>ESR</a:t>
            </a:r>
            <a:r>
              <a:rPr lang="en-US" baseline="0" dirty="0" smtClean="0"/>
              <a:t> negatively correlates to KIAA1524 (p-value = 0.025) and SETBP1 expression (</a:t>
            </a:r>
            <a:r>
              <a:rPr lang="en-US" baseline="0" dirty="0" err="1" smtClean="0"/>
              <a:t>pvalue</a:t>
            </a:r>
            <a:r>
              <a:rPr lang="en-US" baseline="0" dirty="0" smtClean="0"/>
              <a:t> = 0.000);</a:t>
            </a:r>
          </a:p>
          <a:p>
            <a:r>
              <a:rPr lang="en-US" baseline="0" dirty="0" smtClean="0"/>
              <a:t>ESR1 does not correlate with BRCA1 expression (p-value = 0.4)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1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67%</a:t>
            </a:r>
            <a:r>
              <a:rPr lang="en-US" baseline="0" dirty="0" smtClean="0"/>
              <a:t> of TNBC</a:t>
            </a:r>
            <a:r>
              <a:rPr lang="en-US" dirty="0" smtClean="0"/>
              <a:t> breast </a:t>
            </a:r>
            <a:r>
              <a:rPr lang="en-US" dirty="0" err="1" smtClean="0"/>
              <a:t>tumours</a:t>
            </a:r>
            <a:r>
              <a:rPr lang="en-US" dirty="0" smtClean="0"/>
              <a:t>, have low expression of the catalytic subunit, PPP2CA and an overexpression of the inhibitory subunits</a:t>
            </a:r>
            <a:r>
              <a:rPr lang="en-US" baseline="0" dirty="0" smtClean="0"/>
              <a:t> – driven mainly by SET CIP2A and PPP2CA, whereas in HER2 it is driven mainly by the other PP2A subunits and by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8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us to use FFPE material</a:t>
            </a:r>
            <a:endParaRPr lang="en-US" baseline="0" dirty="0" smtClean="0"/>
          </a:p>
          <a:p>
            <a:r>
              <a:rPr lang="en-US" baseline="0" dirty="0" smtClean="0"/>
              <a:t>No amplification step</a:t>
            </a:r>
          </a:p>
          <a:p>
            <a:r>
              <a:rPr lang="en-US" baseline="0" dirty="0" smtClean="0"/>
              <a:t>Can probe for up to 100 genes</a:t>
            </a:r>
          </a:p>
          <a:p>
            <a:r>
              <a:rPr lang="en-US" baseline="0" dirty="0" smtClean="0"/>
              <a:t>Relatively straightforward methodology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?Drawbacks – requires 2.5mm3 of tissue – difficult to </a:t>
            </a:r>
            <a:r>
              <a:rPr lang="en-US" baseline="0" dirty="0" err="1" smtClean="0"/>
              <a:t>lmd</a:t>
            </a:r>
            <a:r>
              <a:rPr lang="en-US" baseline="0" dirty="0" smtClean="0"/>
              <a:t> scanty </a:t>
            </a:r>
            <a:r>
              <a:rPr lang="en-US" baseline="0" dirty="0" err="1" smtClean="0"/>
              <a:t>tumours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Stained section definition</a:t>
            </a:r>
            <a:r>
              <a:rPr lang="en-US" baseline="0" dirty="0" smtClean="0"/>
              <a:t> of morphology – accurate LMD!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A975-8248-4CE8-9128-6A2491B9CA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7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4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0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5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7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9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52C1-FC0B-461C-8098-E8D747D2678E}" type="datetimeFigureOut">
              <a:rPr lang="en-GB" smtClean="0"/>
              <a:pPr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A5CF-0490-4AA3-9AED-002891472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480927"/>
          </a:xfrm>
        </p:spPr>
        <p:txBody>
          <a:bodyPr/>
          <a:lstStyle/>
          <a:p>
            <a:pPr algn="ctr">
              <a:buNone/>
            </a:pPr>
            <a:endParaRPr lang="en-GB" sz="4400" b="1" dirty="0" smtClean="0"/>
          </a:p>
          <a:p>
            <a:pPr algn="ctr">
              <a:buNone/>
            </a:pPr>
            <a:r>
              <a:rPr lang="en-GB" sz="4400" b="1" dirty="0" smtClean="0"/>
              <a:t>Molecular classification of breast cancer using a Multiplex assay</a:t>
            </a:r>
          </a:p>
          <a:p>
            <a:pPr algn="ctr">
              <a:buNone/>
            </a:pPr>
            <a:endParaRPr lang="en-GB" sz="4400" b="1" dirty="0" smtClean="0"/>
          </a:p>
          <a:p>
            <a:pPr indent="1390650">
              <a:buNone/>
            </a:pPr>
            <a:r>
              <a:rPr lang="en-GB" dirty="0" err="1" smtClean="0"/>
              <a:t>Dr.</a:t>
            </a:r>
            <a:r>
              <a:rPr lang="en-GB" dirty="0" smtClean="0"/>
              <a:t> Godfrey </a:t>
            </a:r>
            <a:r>
              <a:rPr lang="en-GB" dirty="0" err="1" smtClean="0"/>
              <a:t>Grech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4" y="1842445"/>
            <a:ext cx="391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PP2A inhibitory subunits, a potential list of cancer biomarkers.</a:t>
            </a:r>
            <a:endParaRPr lang="en-US" sz="2400" dirty="0"/>
          </a:p>
        </p:txBody>
      </p:sp>
      <p:sp>
        <p:nvSpPr>
          <p:cNvPr id="108" name="Rounded Rectangle 107"/>
          <p:cNvSpPr/>
          <p:nvPr/>
        </p:nvSpPr>
        <p:spPr>
          <a:xfrm>
            <a:off x="10080000" y="1878682"/>
            <a:ext cx="1976015" cy="3817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PP2A Regulators</a:t>
            </a:r>
            <a:endParaRPr lang="en-US" sz="2000" b="1" dirty="0"/>
          </a:p>
        </p:txBody>
      </p:sp>
      <p:sp>
        <p:nvSpPr>
          <p:cNvPr id="109" name="AutoShape 7"/>
          <p:cNvSpPr>
            <a:spLocks noChangeArrowheads="1"/>
          </p:cNvSpPr>
          <p:nvPr/>
        </p:nvSpPr>
        <p:spPr bwMode="auto">
          <a:xfrm>
            <a:off x="10475980" y="2794912"/>
            <a:ext cx="1068935" cy="458115"/>
          </a:xfrm>
          <a:prstGeom prst="roundRect">
            <a:avLst>
              <a:gd name="adj" fmla="val 16667"/>
            </a:avLst>
          </a:prstGeom>
          <a:solidFill>
            <a:srgbClr val="C4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cip2a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pSp>
        <p:nvGrpSpPr>
          <p:cNvPr id="110" name="Group 57"/>
          <p:cNvGrpSpPr/>
          <p:nvPr/>
        </p:nvGrpSpPr>
        <p:grpSpPr>
          <a:xfrm>
            <a:off x="10161116" y="4321962"/>
            <a:ext cx="1832764" cy="458115"/>
            <a:chOff x="7931510" y="5261460"/>
            <a:chExt cx="1832764" cy="458115"/>
          </a:xfrm>
        </p:grpSpPr>
        <p:sp>
          <p:nvSpPr>
            <p:cNvPr id="129" name="AutoShape 7"/>
            <p:cNvSpPr>
              <a:spLocks noChangeArrowheads="1"/>
            </p:cNvSpPr>
            <p:nvPr/>
          </p:nvSpPr>
          <p:spPr bwMode="auto">
            <a:xfrm>
              <a:off x="7931510" y="5261460"/>
              <a:ext cx="1068935" cy="458115"/>
            </a:xfrm>
            <a:prstGeom prst="roundRect">
              <a:avLst>
                <a:gd name="adj" fmla="val 16667"/>
              </a:avLst>
            </a:prstGeom>
            <a:solidFill>
              <a:srgbClr val="FF1919"/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b="1" dirty="0" smtClean="0">
                  <a:solidFill>
                    <a:schemeClr val="bg1"/>
                  </a:solidFill>
                  <a:cs typeface="Arial" pitchFamily="34" charset="0"/>
                </a:rPr>
                <a:t>SETBP1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0" name="AutoShape 7"/>
            <p:cNvSpPr>
              <a:spLocks noChangeArrowheads="1"/>
            </p:cNvSpPr>
            <p:nvPr/>
          </p:nvSpPr>
          <p:spPr bwMode="auto">
            <a:xfrm>
              <a:off x="8847740" y="5261460"/>
              <a:ext cx="916534" cy="458115"/>
            </a:xfrm>
            <a:prstGeom prst="roundRect">
              <a:avLst>
                <a:gd name="adj" fmla="val 16667"/>
              </a:avLst>
            </a:prstGeom>
            <a:solidFill>
              <a:srgbClr val="C40000"/>
            </a:solidFill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b="1" dirty="0" smtClean="0">
                  <a:solidFill>
                    <a:schemeClr val="bg1"/>
                  </a:solidFill>
                  <a:cs typeface="Arial" pitchFamily="34" charset="0"/>
                </a:rPr>
                <a:t>SET</a:t>
              </a:r>
              <a:endParaRPr kumimoji="0" lang="en-US" sz="2400" b="1" i="0" u="none" strike="noStrike" cap="none" normalizeH="0" baseline="0" dirty="0" smtClean="0"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11" name="AutoShape 7"/>
          <p:cNvSpPr>
            <a:spLocks noChangeArrowheads="1"/>
          </p:cNvSpPr>
          <p:nvPr/>
        </p:nvSpPr>
        <p:spPr bwMode="auto">
          <a:xfrm>
            <a:off x="10475980" y="3558437"/>
            <a:ext cx="1068935" cy="458115"/>
          </a:xfrm>
          <a:prstGeom prst="roundRect">
            <a:avLst>
              <a:gd name="adj" fmla="val 16667"/>
            </a:avLst>
          </a:prstGeom>
          <a:solidFill>
            <a:srgbClr val="C4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ANP32A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9712150" y="5297932"/>
            <a:ext cx="36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9742630" y="5129987"/>
            <a:ext cx="0" cy="3054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4" name="AutoShape 7"/>
          <p:cNvSpPr>
            <a:spLocks noChangeArrowheads="1"/>
          </p:cNvSpPr>
          <p:nvPr/>
        </p:nvSpPr>
        <p:spPr bwMode="auto">
          <a:xfrm>
            <a:off x="10475980" y="5085487"/>
            <a:ext cx="1068935" cy="458115"/>
          </a:xfrm>
          <a:prstGeom prst="roundRect">
            <a:avLst>
              <a:gd name="adj" fmla="val 16667"/>
            </a:avLst>
          </a:prstGeom>
          <a:solidFill>
            <a:srgbClr val="C4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α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4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5471464" y="1818217"/>
            <a:ext cx="1214968" cy="4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Cytoplasmic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membrane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86" name="Group 22"/>
          <p:cNvGrpSpPr>
            <a:grpSpLocks/>
          </p:cNvGrpSpPr>
          <p:nvPr/>
        </p:nvGrpSpPr>
        <p:grpSpPr bwMode="auto">
          <a:xfrm>
            <a:off x="9013435" y="1848660"/>
            <a:ext cx="642759" cy="1186024"/>
            <a:chOff x="8642" y="10485"/>
            <a:chExt cx="920" cy="1857"/>
          </a:xfrm>
        </p:grpSpPr>
        <p:pic>
          <p:nvPicPr>
            <p:cNvPr id="154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2" y="10485"/>
              <a:ext cx="920" cy="1857"/>
            </a:xfrm>
            <a:prstGeom prst="rect">
              <a:avLst/>
            </a:prstGeom>
            <a:noFill/>
          </p:spPr>
        </p:pic>
        <p:sp>
          <p:nvSpPr>
            <p:cNvPr id="155" name="AutoShape 24"/>
            <p:cNvSpPr>
              <a:spLocks noChangeArrowheads="1"/>
            </p:cNvSpPr>
            <p:nvPr/>
          </p:nvSpPr>
          <p:spPr bwMode="auto">
            <a:xfrm>
              <a:off x="8759" y="11536"/>
              <a:ext cx="638" cy="42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947"/>
                </a:gs>
                <a:gs pos="50000">
                  <a:srgbClr val="CCB400"/>
                </a:gs>
                <a:gs pos="100000">
                  <a:srgbClr val="FFE947"/>
                </a:gs>
              </a:gsLst>
              <a:lin ang="5400000" scaled="1"/>
            </a:gradFill>
            <a:ln w="12700">
              <a:solidFill>
                <a:srgbClr val="CCB400"/>
              </a:solidFill>
              <a:round/>
              <a:headEnd/>
              <a:tailEnd/>
            </a:ln>
            <a:effectLst>
              <a:outerShdw dist="28398" dir="3806097" algn="ctr" rotWithShape="0">
                <a:srgbClr val="6559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cxnSp>
        <p:nvCxnSpPr>
          <p:cNvPr id="87" name="AutoShape 32"/>
          <p:cNvCxnSpPr>
            <a:cxnSpLocks noChangeShapeType="1"/>
          </p:cNvCxnSpPr>
          <p:nvPr/>
        </p:nvCxnSpPr>
        <p:spPr bwMode="auto">
          <a:xfrm flipH="1">
            <a:off x="4256496" y="2064623"/>
            <a:ext cx="310491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8846375" y="1695014"/>
            <a:ext cx="944975" cy="271480"/>
          </a:xfrm>
          <a:prstGeom prst="rect">
            <a:avLst/>
          </a:prstGeom>
          <a:gradFill rotWithShape="0">
            <a:gsLst>
              <a:gs pos="0">
                <a:srgbClr val="E3A191"/>
              </a:gs>
              <a:gs pos="50000">
                <a:srgbClr val="D16349"/>
              </a:gs>
              <a:gs pos="100000">
                <a:srgbClr val="E3A191"/>
              </a:gs>
            </a:gsLst>
            <a:lin ang="5400000" scaled="1"/>
          </a:gradFill>
          <a:ln w="12700">
            <a:solidFill>
              <a:srgbClr val="D16349"/>
            </a:solidFill>
            <a:miter lim="800000"/>
            <a:headEnd/>
            <a:tailEnd/>
          </a:ln>
          <a:effectLst>
            <a:outerShdw dist="28398" dir="3806097" algn="ctr" rotWithShape="0">
              <a:srgbClr val="6F2C1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Oestrogen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89" name="AutoShape 6"/>
          <p:cNvCxnSpPr>
            <a:cxnSpLocks noChangeShapeType="1"/>
            <a:endCxn id="90" idx="0"/>
          </p:cNvCxnSpPr>
          <p:nvPr/>
        </p:nvCxnSpPr>
        <p:spPr bwMode="auto">
          <a:xfrm>
            <a:off x="9334815" y="3034684"/>
            <a:ext cx="51545" cy="63158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0" name="AutoShape 7"/>
          <p:cNvSpPr>
            <a:spLocks noChangeArrowheads="1"/>
          </p:cNvSpPr>
          <p:nvPr/>
        </p:nvSpPr>
        <p:spPr bwMode="auto">
          <a:xfrm>
            <a:off x="8981371" y="3666265"/>
            <a:ext cx="809979" cy="36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CC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BRCA1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92" name="AutoShape 20"/>
          <p:cNvCxnSpPr>
            <a:cxnSpLocks noChangeShapeType="1"/>
          </p:cNvCxnSpPr>
          <p:nvPr/>
        </p:nvCxnSpPr>
        <p:spPr bwMode="auto">
          <a:xfrm flipH="1">
            <a:off x="8171393" y="2311030"/>
            <a:ext cx="173460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93" name="Text Box 21"/>
          <p:cNvSpPr txBox="1">
            <a:spLocks noChangeArrowheads="1"/>
          </p:cNvSpPr>
          <p:nvPr/>
        </p:nvSpPr>
        <p:spPr bwMode="auto">
          <a:xfrm>
            <a:off x="7901400" y="2064624"/>
            <a:ext cx="1079971" cy="50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Nuclear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membrane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4" name="AutoShape 16"/>
          <p:cNvSpPr>
            <a:spLocks noChangeArrowheads="1"/>
          </p:cNvSpPr>
          <p:nvPr/>
        </p:nvSpPr>
        <p:spPr bwMode="auto">
          <a:xfrm>
            <a:off x="4526489" y="3050249"/>
            <a:ext cx="809979" cy="36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FF191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AKT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526489" y="1448607"/>
            <a:ext cx="739593" cy="1264227"/>
            <a:chOff x="1517900" y="985720"/>
            <a:chExt cx="836612" cy="1566954"/>
          </a:xfrm>
        </p:grpSpPr>
        <p:pic>
          <p:nvPicPr>
            <p:cNvPr id="151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7900" y="1291130"/>
              <a:ext cx="836612" cy="1261544"/>
            </a:xfrm>
            <a:prstGeom prst="rect">
              <a:avLst/>
            </a:prstGeom>
            <a:noFill/>
          </p:spPr>
        </p:pic>
        <p:sp>
          <p:nvSpPr>
            <p:cNvPr id="152" name="AutoShape 24"/>
            <p:cNvSpPr>
              <a:spLocks noChangeArrowheads="1"/>
            </p:cNvSpPr>
            <p:nvPr/>
          </p:nvSpPr>
          <p:spPr bwMode="auto">
            <a:xfrm>
              <a:off x="1517900" y="1901950"/>
              <a:ext cx="809621" cy="33326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CCFF">
                    <a:tint val="66000"/>
                    <a:satMod val="160000"/>
                  </a:srgbClr>
                </a:gs>
                <a:gs pos="50000">
                  <a:srgbClr val="00CCFF">
                    <a:tint val="44500"/>
                    <a:satMod val="160000"/>
                  </a:srgbClr>
                </a:gs>
                <a:gs pos="100000">
                  <a:srgbClr val="00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00CCFF"/>
              </a:solidFill>
              <a:round/>
              <a:headEnd/>
              <a:tailEnd/>
            </a:ln>
            <a:effectLst>
              <a:outerShdw dist="28398" dir="3806097" algn="ctr" rotWithShape="0">
                <a:srgbClr val="6559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>
                  <a:cs typeface="Arial" pitchFamily="34" charset="0"/>
                </a:rPr>
                <a:t>IGFR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53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0605" y="985720"/>
              <a:ext cx="655187" cy="639615"/>
            </a:xfrm>
            <a:prstGeom prst="rect">
              <a:avLst/>
            </a:prstGeom>
            <a:noFill/>
          </p:spPr>
        </p:pic>
      </p:grpSp>
      <p:cxnSp>
        <p:nvCxnSpPr>
          <p:cNvPr id="96" name="AutoShape 4"/>
          <p:cNvCxnSpPr>
            <a:cxnSpLocks noChangeShapeType="1"/>
            <a:endCxn id="94" idx="0"/>
          </p:cNvCxnSpPr>
          <p:nvPr/>
        </p:nvCxnSpPr>
        <p:spPr bwMode="auto">
          <a:xfrm>
            <a:off x="4931479" y="2680639"/>
            <a:ext cx="0" cy="36961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4955609" y="2702662"/>
            <a:ext cx="269993" cy="24640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8" name="AutoShape 26"/>
          <p:cNvSpPr>
            <a:spLocks noChangeArrowheads="1"/>
          </p:cNvSpPr>
          <p:nvPr/>
        </p:nvSpPr>
        <p:spPr bwMode="auto">
          <a:xfrm>
            <a:off x="6246488" y="3003063"/>
            <a:ext cx="922932" cy="46472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05A5B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mTOR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pSp>
        <p:nvGrpSpPr>
          <p:cNvPr id="99" name="Group 26"/>
          <p:cNvGrpSpPr/>
          <p:nvPr/>
        </p:nvGrpSpPr>
        <p:grpSpPr>
          <a:xfrm>
            <a:off x="6416439" y="1695013"/>
            <a:ext cx="539986" cy="970715"/>
            <a:chOff x="3503065" y="1309611"/>
            <a:chExt cx="610820" cy="1203159"/>
          </a:xfrm>
        </p:grpSpPr>
        <p:sp>
          <p:nvSpPr>
            <p:cNvPr id="134" name="AutoShape 10"/>
            <p:cNvSpPr>
              <a:spLocks noChangeArrowheads="1"/>
            </p:cNvSpPr>
            <p:nvPr/>
          </p:nvSpPr>
          <p:spPr bwMode="auto">
            <a:xfrm flipH="1">
              <a:off x="3852000" y="1749245"/>
              <a:ext cx="152705" cy="7635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5" name="Group 12"/>
            <p:cNvGrpSpPr>
              <a:grpSpLocks/>
            </p:cNvGrpSpPr>
            <p:nvPr/>
          </p:nvGrpSpPr>
          <p:grpSpPr bwMode="auto">
            <a:xfrm rot="1549176" flipH="1">
              <a:off x="3905886" y="1311715"/>
              <a:ext cx="207978" cy="494981"/>
              <a:chOff x="1368" y="1183"/>
              <a:chExt cx="95" cy="367"/>
            </a:xfr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45" name="AutoShape 13"/>
              <p:cNvSpPr>
                <a:spLocks noChangeArrowheads="1"/>
              </p:cNvSpPr>
              <p:nvPr/>
            </p:nvSpPr>
            <p:spPr bwMode="auto">
              <a:xfrm>
                <a:off x="1368" y="1183"/>
                <a:ext cx="95" cy="367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4"/>
              <p:cNvSpPr>
                <a:spLocks noChangeShapeType="1"/>
              </p:cNvSpPr>
              <p:nvPr/>
            </p:nvSpPr>
            <p:spPr bwMode="auto">
              <a:xfrm>
                <a:off x="1369" y="1244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5"/>
              <p:cNvSpPr>
                <a:spLocks noChangeShapeType="1"/>
              </p:cNvSpPr>
              <p:nvPr/>
            </p:nvSpPr>
            <p:spPr bwMode="auto">
              <a:xfrm>
                <a:off x="1369" y="126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6"/>
              <p:cNvSpPr>
                <a:spLocks noChangeShapeType="1"/>
              </p:cNvSpPr>
              <p:nvPr/>
            </p:nvSpPr>
            <p:spPr bwMode="auto">
              <a:xfrm>
                <a:off x="1369" y="1276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17"/>
              <p:cNvSpPr>
                <a:spLocks noChangeShapeType="1"/>
              </p:cNvSpPr>
              <p:nvPr/>
            </p:nvSpPr>
            <p:spPr bwMode="auto">
              <a:xfrm>
                <a:off x="1369" y="1291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18"/>
              <p:cNvSpPr>
                <a:spLocks noChangeShapeType="1"/>
              </p:cNvSpPr>
              <p:nvPr/>
            </p:nvSpPr>
            <p:spPr bwMode="auto">
              <a:xfrm>
                <a:off x="1370" y="147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" name="Group 19"/>
            <p:cNvGrpSpPr>
              <a:grpSpLocks/>
            </p:cNvGrpSpPr>
            <p:nvPr/>
          </p:nvGrpSpPr>
          <p:grpSpPr bwMode="auto">
            <a:xfrm rot="20072407" flipH="1">
              <a:off x="3563577" y="1309611"/>
              <a:ext cx="207978" cy="494981"/>
              <a:chOff x="1501" y="1183"/>
              <a:chExt cx="95" cy="367"/>
            </a:xfr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39" name="AutoShape 20"/>
              <p:cNvSpPr>
                <a:spLocks noChangeArrowheads="1"/>
              </p:cNvSpPr>
              <p:nvPr/>
            </p:nvSpPr>
            <p:spPr bwMode="auto">
              <a:xfrm>
                <a:off x="1501" y="1183"/>
                <a:ext cx="95" cy="367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21"/>
              <p:cNvSpPr>
                <a:spLocks noChangeShapeType="1"/>
              </p:cNvSpPr>
              <p:nvPr/>
            </p:nvSpPr>
            <p:spPr bwMode="auto">
              <a:xfrm>
                <a:off x="1502" y="1244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22"/>
              <p:cNvSpPr>
                <a:spLocks noChangeShapeType="1"/>
              </p:cNvSpPr>
              <p:nvPr/>
            </p:nvSpPr>
            <p:spPr bwMode="auto">
              <a:xfrm>
                <a:off x="1502" y="126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23"/>
              <p:cNvSpPr>
                <a:spLocks noChangeShapeType="1"/>
              </p:cNvSpPr>
              <p:nvPr/>
            </p:nvSpPr>
            <p:spPr bwMode="auto">
              <a:xfrm>
                <a:off x="1502" y="1276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24"/>
              <p:cNvSpPr>
                <a:spLocks noChangeShapeType="1"/>
              </p:cNvSpPr>
              <p:nvPr/>
            </p:nvSpPr>
            <p:spPr bwMode="auto">
              <a:xfrm>
                <a:off x="1502" y="1291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25"/>
              <p:cNvSpPr>
                <a:spLocks noChangeShapeType="1"/>
              </p:cNvSpPr>
              <p:nvPr/>
            </p:nvSpPr>
            <p:spPr bwMode="auto">
              <a:xfrm>
                <a:off x="1503" y="147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" name="AutoShape 26"/>
            <p:cNvSpPr>
              <a:spLocks noChangeArrowheads="1"/>
            </p:cNvSpPr>
            <p:nvPr/>
          </p:nvSpPr>
          <p:spPr bwMode="auto">
            <a:xfrm flipH="1">
              <a:off x="3655770" y="1749245"/>
              <a:ext cx="154203" cy="7635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03065" y="1901950"/>
              <a:ext cx="610820" cy="30541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TK</a:t>
              </a:r>
              <a:endParaRPr lang="en-US" b="1" dirty="0"/>
            </a:p>
          </p:txBody>
        </p:sp>
      </p:grpSp>
      <p:cxnSp>
        <p:nvCxnSpPr>
          <p:cNvPr id="100" name="AutoShape 4"/>
          <p:cNvCxnSpPr>
            <a:cxnSpLocks noChangeShapeType="1"/>
            <a:endCxn id="98" idx="0"/>
          </p:cNvCxnSpPr>
          <p:nvPr/>
        </p:nvCxnSpPr>
        <p:spPr bwMode="auto">
          <a:xfrm>
            <a:off x="6686432" y="2680639"/>
            <a:ext cx="21522" cy="32242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1" name="Oval 5"/>
          <p:cNvSpPr>
            <a:spLocks noChangeArrowheads="1"/>
          </p:cNvSpPr>
          <p:nvPr/>
        </p:nvSpPr>
        <p:spPr bwMode="auto">
          <a:xfrm>
            <a:off x="5066475" y="3296655"/>
            <a:ext cx="404989" cy="3485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03" name="Group 47"/>
          <p:cNvGrpSpPr/>
          <p:nvPr/>
        </p:nvGrpSpPr>
        <p:grpSpPr>
          <a:xfrm>
            <a:off x="4121500" y="5267907"/>
            <a:ext cx="4049892" cy="492813"/>
            <a:chOff x="296260" y="5719575"/>
            <a:chExt cx="4581149" cy="610820"/>
          </a:xfrm>
        </p:grpSpPr>
        <p:sp>
          <p:nvSpPr>
            <p:cNvPr id="131" name="Text Box 31"/>
            <p:cNvSpPr txBox="1">
              <a:spLocks noChangeArrowheads="1"/>
            </p:cNvSpPr>
            <p:nvPr/>
          </p:nvSpPr>
          <p:spPr bwMode="auto">
            <a:xfrm>
              <a:off x="296260" y="5719575"/>
              <a:ext cx="1374345" cy="6108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191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Proliferation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2" name="Text Box 31"/>
            <p:cNvSpPr txBox="1">
              <a:spLocks noChangeArrowheads="1"/>
            </p:cNvSpPr>
            <p:nvPr/>
          </p:nvSpPr>
          <p:spPr bwMode="auto">
            <a:xfrm>
              <a:off x="3503064" y="5719575"/>
              <a:ext cx="1374345" cy="6108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191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Survival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3" name="Text Box 31"/>
            <p:cNvSpPr txBox="1">
              <a:spLocks noChangeArrowheads="1"/>
            </p:cNvSpPr>
            <p:nvPr/>
          </p:nvSpPr>
          <p:spPr bwMode="auto">
            <a:xfrm>
              <a:off x="1670605" y="5719575"/>
              <a:ext cx="1832460" cy="6108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191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Differentiation</a:t>
              </a: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Block</a:t>
              </a:r>
              <a:endPara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cxnSp>
        <p:nvCxnSpPr>
          <p:cNvPr id="104" name="AutoShape 4"/>
          <p:cNvCxnSpPr>
            <a:cxnSpLocks noChangeShapeType="1"/>
            <a:stCxn id="94" idx="2"/>
          </p:cNvCxnSpPr>
          <p:nvPr/>
        </p:nvCxnSpPr>
        <p:spPr bwMode="auto">
          <a:xfrm>
            <a:off x="4931479" y="3419859"/>
            <a:ext cx="404989" cy="184804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" name="Text Box 15"/>
          <p:cNvSpPr txBox="1">
            <a:spLocks noChangeArrowheads="1"/>
          </p:cNvSpPr>
          <p:nvPr/>
        </p:nvSpPr>
        <p:spPr bwMode="auto">
          <a:xfrm>
            <a:off x="6755692" y="4574397"/>
            <a:ext cx="1623087" cy="319495"/>
          </a:xfrm>
          <a:prstGeom prst="rect">
            <a:avLst/>
          </a:prstGeom>
          <a:ln>
            <a:solidFill>
              <a:srgbClr val="00CC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Dephosphorylation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06" name="AutoShape 6"/>
          <p:cNvCxnSpPr>
            <a:cxnSpLocks noChangeShapeType="1"/>
            <a:stCxn id="90" idx="2"/>
          </p:cNvCxnSpPr>
          <p:nvPr/>
        </p:nvCxnSpPr>
        <p:spPr bwMode="auto">
          <a:xfrm>
            <a:off x="9386360" y="4035875"/>
            <a:ext cx="0" cy="61601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7" name="Straight Connector 106"/>
          <p:cNvCxnSpPr/>
          <p:nvPr/>
        </p:nvCxnSpPr>
        <p:spPr>
          <a:xfrm>
            <a:off x="4121500" y="5267907"/>
            <a:ext cx="40498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AutoShape 11"/>
          <p:cNvCxnSpPr>
            <a:cxnSpLocks noChangeShapeType="1"/>
          </p:cNvCxnSpPr>
          <p:nvPr/>
        </p:nvCxnSpPr>
        <p:spPr bwMode="auto">
          <a:xfrm flipV="1">
            <a:off x="5336468" y="3666265"/>
            <a:ext cx="269993" cy="80112"/>
          </a:xfrm>
          <a:prstGeom prst="straightConnector1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</p:spPr>
      </p:cxnSp>
      <p:cxnSp>
        <p:nvCxnSpPr>
          <p:cNvPr id="116" name="AutoShape 4"/>
          <p:cNvCxnSpPr>
            <a:cxnSpLocks noChangeShapeType="1"/>
            <a:stCxn id="94" idx="3"/>
            <a:endCxn id="98" idx="1"/>
          </p:cNvCxnSpPr>
          <p:nvPr/>
        </p:nvCxnSpPr>
        <p:spPr bwMode="auto">
          <a:xfrm>
            <a:off x="5336468" y="3235054"/>
            <a:ext cx="910020" cy="3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7" name="Straight Connector 116"/>
          <p:cNvCxnSpPr/>
          <p:nvPr/>
        </p:nvCxnSpPr>
        <p:spPr>
          <a:xfrm flipH="1">
            <a:off x="4391494" y="4898297"/>
            <a:ext cx="3914895" cy="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utoShape 16"/>
          <p:cNvSpPr>
            <a:spLocks noChangeArrowheads="1"/>
          </p:cNvSpPr>
          <p:nvPr/>
        </p:nvSpPr>
        <p:spPr bwMode="auto">
          <a:xfrm>
            <a:off x="6281443" y="3912672"/>
            <a:ext cx="809979" cy="3696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FF191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cs typeface="Arial" pitchFamily="34" charset="0"/>
              </a:rPr>
              <a:t>S6K</a:t>
            </a:r>
            <a:endParaRPr lang="en-US" sz="1400" b="1" dirty="0" smtClean="0">
              <a:cs typeface="Arial" pitchFamily="34" charset="0"/>
            </a:endParaRPr>
          </a:p>
        </p:txBody>
      </p:sp>
      <p:cxnSp>
        <p:nvCxnSpPr>
          <p:cNvPr id="119" name="AutoShape 4"/>
          <p:cNvCxnSpPr>
            <a:cxnSpLocks noChangeShapeType="1"/>
            <a:stCxn id="98" idx="2"/>
            <a:endCxn id="118" idx="0"/>
          </p:cNvCxnSpPr>
          <p:nvPr/>
        </p:nvCxnSpPr>
        <p:spPr bwMode="auto">
          <a:xfrm flipH="1">
            <a:off x="6686432" y="3467783"/>
            <a:ext cx="21522" cy="4448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1" name="Oval 5"/>
          <p:cNvSpPr>
            <a:spLocks noChangeArrowheads="1"/>
          </p:cNvSpPr>
          <p:nvPr/>
        </p:nvSpPr>
        <p:spPr bwMode="auto">
          <a:xfrm>
            <a:off x="6821428" y="4035875"/>
            <a:ext cx="404989" cy="3485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flipH="1" flipV="1">
            <a:off x="5471464" y="3703047"/>
            <a:ext cx="269994" cy="1190845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AutoShape 11"/>
          <p:cNvCxnSpPr>
            <a:cxnSpLocks noChangeShapeType="1"/>
          </p:cNvCxnSpPr>
          <p:nvPr/>
        </p:nvCxnSpPr>
        <p:spPr bwMode="auto">
          <a:xfrm>
            <a:off x="6182838" y="4282281"/>
            <a:ext cx="269993" cy="123203"/>
          </a:xfrm>
          <a:prstGeom prst="straightConnector1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</p:spPr>
      </p:cxnSp>
      <p:cxnSp>
        <p:nvCxnSpPr>
          <p:cNvPr id="125" name="Straight Connector 124"/>
          <p:cNvCxnSpPr/>
          <p:nvPr/>
        </p:nvCxnSpPr>
        <p:spPr>
          <a:xfrm flipV="1">
            <a:off x="6055537" y="4342037"/>
            <a:ext cx="257731" cy="551855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6551436" y="3543062"/>
            <a:ext cx="269993" cy="24640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7" name="AutoShape 26"/>
          <p:cNvSpPr>
            <a:spLocks noChangeArrowheads="1"/>
          </p:cNvSpPr>
          <p:nvPr/>
        </p:nvSpPr>
        <p:spPr bwMode="auto">
          <a:xfrm>
            <a:off x="8306389" y="4651891"/>
            <a:ext cx="1364918" cy="9856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CCFF"/>
            </a:solidFill>
            <a:round/>
            <a:headEnd/>
            <a:tailEnd/>
          </a:ln>
          <a:effectLst>
            <a:outerShdw dist="28398" dir="3806097" algn="ctr" rotWithShape="0">
              <a:srgbClr val="405A5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PP2A Complex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28" name="AutoShape 4"/>
          <p:cNvCxnSpPr>
            <a:cxnSpLocks noChangeShapeType="1"/>
            <a:stCxn id="118" idx="2"/>
          </p:cNvCxnSpPr>
          <p:nvPr/>
        </p:nvCxnSpPr>
        <p:spPr bwMode="auto">
          <a:xfrm flipH="1">
            <a:off x="6551436" y="4282281"/>
            <a:ext cx="134996" cy="9856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1" name="Freeform 80"/>
          <p:cNvSpPr/>
          <p:nvPr/>
        </p:nvSpPr>
        <p:spPr>
          <a:xfrm>
            <a:off x="8503348" y="5164154"/>
            <a:ext cx="1021911" cy="363227"/>
          </a:xfrm>
          <a:custGeom>
            <a:avLst/>
            <a:gdLst>
              <a:gd name="connsiteX0" fmla="*/ 0 w 632460"/>
              <a:gd name="connsiteY0" fmla="*/ 15240 h 243840"/>
              <a:gd name="connsiteX1" fmla="*/ 281940 w 632460"/>
              <a:gd name="connsiteY1" fmla="*/ 0 h 243840"/>
              <a:gd name="connsiteX2" fmla="*/ 632460 w 632460"/>
              <a:gd name="connsiteY2" fmla="*/ 7620 h 243840"/>
              <a:gd name="connsiteX3" fmla="*/ 312420 w 632460"/>
              <a:gd name="connsiteY3" fmla="*/ 243840 h 243840"/>
              <a:gd name="connsiteX4" fmla="*/ 0 w 632460"/>
              <a:gd name="connsiteY4" fmla="*/ 15240 h 243840"/>
              <a:gd name="connsiteX0" fmla="*/ 0 w 632460"/>
              <a:gd name="connsiteY0" fmla="*/ 7620 h 236220"/>
              <a:gd name="connsiteX1" fmla="*/ 344985 w 632460"/>
              <a:gd name="connsiteY1" fmla="*/ 22649 h 236220"/>
              <a:gd name="connsiteX2" fmla="*/ 632460 w 632460"/>
              <a:gd name="connsiteY2" fmla="*/ 0 h 236220"/>
              <a:gd name="connsiteX3" fmla="*/ 312420 w 632460"/>
              <a:gd name="connsiteY3" fmla="*/ 236220 h 236220"/>
              <a:gd name="connsiteX4" fmla="*/ 0 w 632460"/>
              <a:gd name="connsiteY4" fmla="*/ 7620 h 236220"/>
              <a:gd name="connsiteX0" fmla="*/ 0 w 689939"/>
              <a:gd name="connsiteY0" fmla="*/ 22649 h 236220"/>
              <a:gd name="connsiteX1" fmla="*/ 402464 w 689939"/>
              <a:gd name="connsiteY1" fmla="*/ 22649 h 236220"/>
              <a:gd name="connsiteX2" fmla="*/ 689939 w 689939"/>
              <a:gd name="connsiteY2" fmla="*/ 0 h 236220"/>
              <a:gd name="connsiteX3" fmla="*/ 369899 w 689939"/>
              <a:gd name="connsiteY3" fmla="*/ 236220 h 236220"/>
              <a:gd name="connsiteX4" fmla="*/ 0 w 689939"/>
              <a:gd name="connsiteY4" fmla="*/ 22649 h 236220"/>
              <a:gd name="connsiteX0" fmla="*/ 0 w 747434"/>
              <a:gd name="connsiteY0" fmla="*/ 0 h 213571"/>
              <a:gd name="connsiteX1" fmla="*/ 402464 w 747434"/>
              <a:gd name="connsiteY1" fmla="*/ 0 h 213571"/>
              <a:gd name="connsiteX2" fmla="*/ 747434 w 747434"/>
              <a:gd name="connsiteY2" fmla="*/ 0 h 213571"/>
              <a:gd name="connsiteX3" fmla="*/ 369899 w 747434"/>
              <a:gd name="connsiteY3" fmla="*/ 213571 h 213571"/>
              <a:gd name="connsiteX4" fmla="*/ 0 w 747434"/>
              <a:gd name="connsiteY4" fmla="*/ 0 h 213571"/>
              <a:gd name="connsiteX0" fmla="*/ 0 w 747434"/>
              <a:gd name="connsiteY0" fmla="*/ 0 h 213571"/>
              <a:gd name="connsiteX1" fmla="*/ 402464 w 747434"/>
              <a:gd name="connsiteY1" fmla="*/ 0 h 213571"/>
              <a:gd name="connsiteX2" fmla="*/ 747434 w 747434"/>
              <a:gd name="connsiteY2" fmla="*/ 0 h 213571"/>
              <a:gd name="connsiteX3" fmla="*/ 344970 w 747434"/>
              <a:gd name="connsiteY3" fmla="*/ 213571 h 213571"/>
              <a:gd name="connsiteX4" fmla="*/ 0 w 747434"/>
              <a:gd name="connsiteY4" fmla="*/ 0 h 213571"/>
              <a:gd name="connsiteX0" fmla="*/ 0 w 747434"/>
              <a:gd name="connsiteY0" fmla="*/ 0 h 213571"/>
              <a:gd name="connsiteX1" fmla="*/ 402464 w 747434"/>
              <a:gd name="connsiteY1" fmla="*/ 0 h 213571"/>
              <a:gd name="connsiteX2" fmla="*/ 747434 w 747434"/>
              <a:gd name="connsiteY2" fmla="*/ 0 h 213571"/>
              <a:gd name="connsiteX3" fmla="*/ 402464 w 747434"/>
              <a:gd name="connsiteY3" fmla="*/ 213571 h 213571"/>
              <a:gd name="connsiteX4" fmla="*/ 0 w 747434"/>
              <a:gd name="connsiteY4" fmla="*/ 0 h 213571"/>
              <a:gd name="connsiteX0" fmla="*/ 0 w 747434"/>
              <a:gd name="connsiteY0" fmla="*/ 0 h 213571"/>
              <a:gd name="connsiteX1" fmla="*/ 222513 w 747434"/>
              <a:gd name="connsiteY1" fmla="*/ 2501 h 213571"/>
              <a:gd name="connsiteX2" fmla="*/ 402464 w 747434"/>
              <a:gd name="connsiteY2" fmla="*/ 0 h 213571"/>
              <a:gd name="connsiteX3" fmla="*/ 747434 w 747434"/>
              <a:gd name="connsiteY3" fmla="*/ 0 h 213571"/>
              <a:gd name="connsiteX4" fmla="*/ 402464 w 747434"/>
              <a:gd name="connsiteY4" fmla="*/ 213571 h 213571"/>
              <a:gd name="connsiteX5" fmla="*/ 0 w 747434"/>
              <a:gd name="connsiteY5" fmla="*/ 0 h 213571"/>
              <a:gd name="connsiteX0" fmla="*/ 0 w 747434"/>
              <a:gd name="connsiteY0" fmla="*/ 0 h 213571"/>
              <a:gd name="connsiteX1" fmla="*/ 229980 w 747434"/>
              <a:gd name="connsiteY1" fmla="*/ 85428 h 213571"/>
              <a:gd name="connsiteX2" fmla="*/ 402464 w 747434"/>
              <a:gd name="connsiteY2" fmla="*/ 0 h 213571"/>
              <a:gd name="connsiteX3" fmla="*/ 747434 w 747434"/>
              <a:gd name="connsiteY3" fmla="*/ 0 h 213571"/>
              <a:gd name="connsiteX4" fmla="*/ 402464 w 747434"/>
              <a:gd name="connsiteY4" fmla="*/ 213571 h 213571"/>
              <a:gd name="connsiteX5" fmla="*/ 0 w 747434"/>
              <a:gd name="connsiteY5" fmla="*/ 0 h 213571"/>
              <a:gd name="connsiteX0" fmla="*/ 0 w 747434"/>
              <a:gd name="connsiteY0" fmla="*/ 0 h 213571"/>
              <a:gd name="connsiteX1" fmla="*/ 229980 w 747434"/>
              <a:gd name="connsiteY1" fmla="*/ 85428 h 213571"/>
              <a:gd name="connsiteX2" fmla="*/ 402464 w 747434"/>
              <a:gd name="connsiteY2" fmla="*/ 0 h 213571"/>
              <a:gd name="connsiteX3" fmla="*/ 747434 w 747434"/>
              <a:gd name="connsiteY3" fmla="*/ 0 h 213571"/>
              <a:gd name="connsiteX4" fmla="*/ 402464 w 747434"/>
              <a:gd name="connsiteY4" fmla="*/ 213571 h 213571"/>
              <a:gd name="connsiteX5" fmla="*/ 222513 w 747434"/>
              <a:gd name="connsiteY5" fmla="*/ 123979 h 213571"/>
              <a:gd name="connsiteX6" fmla="*/ 0 w 747434"/>
              <a:gd name="connsiteY6" fmla="*/ 0 h 213571"/>
              <a:gd name="connsiteX0" fmla="*/ 0 w 747434"/>
              <a:gd name="connsiteY0" fmla="*/ 0 h 213571"/>
              <a:gd name="connsiteX1" fmla="*/ 229980 w 747434"/>
              <a:gd name="connsiteY1" fmla="*/ 85428 h 213571"/>
              <a:gd name="connsiteX2" fmla="*/ 402464 w 747434"/>
              <a:gd name="connsiteY2" fmla="*/ 0 h 213571"/>
              <a:gd name="connsiteX3" fmla="*/ 747434 w 747434"/>
              <a:gd name="connsiteY3" fmla="*/ 0 h 213571"/>
              <a:gd name="connsiteX4" fmla="*/ 402464 w 747434"/>
              <a:gd name="connsiteY4" fmla="*/ 213571 h 213571"/>
              <a:gd name="connsiteX5" fmla="*/ 114990 w 747434"/>
              <a:gd name="connsiteY5" fmla="*/ 170857 h 213571"/>
              <a:gd name="connsiteX6" fmla="*/ 0 w 747434"/>
              <a:gd name="connsiteY6" fmla="*/ 0 h 213571"/>
              <a:gd name="connsiteX0" fmla="*/ 0 w 747434"/>
              <a:gd name="connsiteY0" fmla="*/ 0 h 213571"/>
              <a:gd name="connsiteX1" fmla="*/ 229980 w 747434"/>
              <a:gd name="connsiteY1" fmla="*/ 85428 h 213571"/>
              <a:gd name="connsiteX2" fmla="*/ 402464 w 747434"/>
              <a:gd name="connsiteY2" fmla="*/ 0 h 213571"/>
              <a:gd name="connsiteX3" fmla="*/ 747434 w 747434"/>
              <a:gd name="connsiteY3" fmla="*/ 0 h 213571"/>
              <a:gd name="connsiteX4" fmla="*/ 402464 w 747434"/>
              <a:gd name="connsiteY4" fmla="*/ 213571 h 213571"/>
              <a:gd name="connsiteX5" fmla="*/ 114990 w 747434"/>
              <a:gd name="connsiteY5" fmla="*/ 170857 h 213571"/>
              <a:gd name="connsiteX6" fmla="*/ 0 w 747434"/>
              <a:gd name="connsiteY6" fmla="*/ 0 h 213571"/>
              <a:gd name="connsiteX0" fmla="*/ 0 w 747434"/>
              <a:gd name="connsiteY0" fmla="*/ 0 h 213571"/>
              <a:gd name="connsiteX1" fmla="*/ 229980 w 747434"/>
              <a:gd name="connsiteY1" fmla="*/ 85428 h 213571"/>
              <a:gd name="connsiteX2" fmla="*/ 402464 w 747434"/>
              <a:gd name="connsiteY2" fmla="*/ 0 h 213571"/>
              <a:gd name="connsiteX3" fmla="*/ 747434 w 747434"/>
              <a:gd name="connsiteY3" fmla="*/ 0 h 213571"/>
              <a:gd name="connsiteX4" fmla="*/ 402464 w 747434"/>
              <a:gd name="connsiteY4" fmla="*/ 213571 h 213571"/>
              <a:gd name="connsiteX5" fmla="*/ 172485 w 747434"/>
              <a:gd name="connsiteY5" fmla="*/ 170857 h 213571"/>
              <a:gd name="connsiteX6" fmla="*/ 0 w 747434"/>
              <a:gd name="connsiteY6" fmla="*/ 0 h 213571"/>
              <a:gd name="connsiteX0" fmla="*/ 0 w 747434"/>
              <a:gd name="connsiteY0" fmla="*/ 0 h 234269"/>
              <a:gd name="connsiteX1" fmla="*/ 229980 w 747434"/>
              <a:gd name="connsiteY1" fmla="*/ 85428 h 234269"/>
              <a:gd name="connsiteX2" fmla="*/ 402464 w 747434"/>
              <a:gd name="connsiteY2" fmla="*/ 0 h 234269"/>
              <a:gd name="connsiteX3" fmla="*/ 747434 w 747434"/>
              <a:gd name="connsiteY3" fmla="*/ 0 h 234269"/>
              <a:gd name="connsiteX4" fmla="*/ 402464 w 747434"/>
              <a:gd name="connsiteY4" fmla="*/ 213571 h 234269"/>
              <a:gd name="connsiteX5" fmla="*/ 172485 w 747434"/>
              <a:gd name="connsiteY5" fmla="*/ 170857 h 234269"/>
              <a:gd name="connsiteX6" fmla="*/ 0 w 747434"/>
              <a:gd name="connsiteY6" fmla="*/ 0 h 234269"/>
              <a:gd name="connsiteX0" fmla="*/ 0 w 747434"/>
              <a:gd name="connsiteY0" fmla="*/ 0 h 234269"/>
              <a:gd name="connsiteX1" fmla="*/ 229980 w 747434"/>
              <a:gd name="connsiteY1" fmla="*/ 85428 h 234269"/>
              <a:gd name="connsiteX2" fmla="*/ 402464 w 747434"/>
              <a:gd name="connsiteY2" fmla="*/ 0 h 234269"/>
              <a:gd name="connsiteX3" fmla="*/ 747434 w 747434"/>
              <a:gd name="connsiteY3" fmla="*/ 0 h 234269"/>
              <a:gd name="connsiteX4" fmla="*/ 402464 w 747434"/>
              <a:gd name="connsiteY4" fmla="*/ 213571 h 234269"/>
              <a:gd name="connsiteX5" fmla="*/ 172485 w 747434"/>
              <a:gd name="connsiteY5" fmla="*/ 170857 h 234269"/>
              <a:gd name="connsiteX6" fmla="*/ 0 w 747434"/>
              <a:gd name="connsiteY6" fmla="*/ 0 h 234269"/>
              <a:gd name="connsiteX0" fmla="*/ 0 w 747434"/>
              <a:gd name="connsiteY0" fmla="*/ 0 h 234269"/>
              <a:gd name="connsiteX1" fmla="*/ 229980 w 747434"/>
              <a:gd name="connsiteY1" fmla="*/ 85428 h 234269"/>
              <a:gd name="connsiteX2" fmla="*/ 402464 w 747434"/>
              <a:gd name="connsiteY2" fmla="*/ 0 h 234269"/>
              <a:gd name="connsiteX3" fmla="*/ 747434 w 747434"/>
              <a:gd name="connsiteY3" fmla="*/ 0 h 234269"/>
              <a:gd name="connsiteX4" fmla="*/ 402464 w 747434"/>
              <a:gd name="connsiteY4" fmla="*/ 213571 h 234269"/>
              <a:gd name="connsiteX5" fmla="*/ 172485 w 747434"/>
              <a:gd name="connsiteY5" fmla="*/ 170857 h 234269"/>
              <a:gd name="connsiteX6" fmla="*/ 0 w 747434"/>
              <a:gd name="connsiteY6" fmla="*/ 0 h 234269"/>
              <a:gd name="connsiteX0" fmla="*/ 0 w 747434"/>
              <a:gd name="connsiteY0" fmla="*/ 0 h 234269"/>
              <a:gd name="connsiteX1" fmla="*/ 229980 w 747434"/>
              <a:gd name="connsiteY1" fmla="*/ 85428 h 234269"/>
              <a:gd name="connsiteX2" fmla="*/ 402464 w 747434"/>
              <a:gd name="connsiteY2" fmla="*/ 0 h 234269"/>
              <a:gd name="connsiteX3" fmla="*/ 747434 w 747434"/>
              <a:gd name="connsiteY3" fmla="*/ 0 h 234269"/>
              <a:gd name="connsiteX4" fmla="*/ 402464 w 747434"/>
              <a:gd name="connsiteY4" fmla="*/ 213571 h 234269"/>
              <a:gd name="connsiteX5" fmla="*/ 172485 w 747434"/>
              <a:gd name="connsiteY5" fmla="*/ 170857 h 234269"/>
              <a:gd name="connsiteX6" fmla="*/ 0 w 747434"/>
              <a:gd name="connsiteY6" fmla="*/ 0 h 234269"/>
              <a:gd name="connsiteX0" fmla="*/ 0 w 747434"/>
              <a:gd name="connsiteY0" fmla="*/ 0 h 234269"/>
              <a:gd name="connsiteX1" fmla="*/ 229980 w 747434"/>
              <a:gd name="connsiteY1" fmla="*/ 85428 h 234269"/>
              <a:gd name="connsiteX2" fmla="*/ 402464 w 747434"/>
              <a:gd name="connsiteY2" fmla="*/ 0 h 234269"/>
              <a:gd name="connsiteX3" fmla="*/ 747434 w 747434"/>
              <a:gd name="connsiteY3" fmla="*/ 0 h 234269"/>
              <a:gd name="connsiteX4" fmla="*/ 402464 w 747434"/>
              <a:gd name="connsiteY4" fmla="*/ 213571 h 234269"/>
              <a:gd name="connsiteX5" fmla="*/ 172485 w 747434"/>
              <a:gd name="connsiteY5" fmla="*/ 170857 h 234269"/>
              <a:gd name="connsiteX6" fmla="*/ 0 w 747434"/>
              <a:gd name="connsiteY6" fmla="*/ 0 h 234269"/>
              <a:gd name="connsiteX0" fmla="*/ 0 w 747434"/>
              <a:gd name="connsiteY0" fmla="*/ 0 h 234269"/>
              <a:gd name="connsiteX1" fmla="*/ 229980 w 747434"/>
              <a:gd name="connsiteY1" fmla="*/ 85428 h 234269"/>
              <a:gd name="connsiteX2" fmla="*/ 402464 w 747434"/>
              <a:gd name="connsiteY2" fmla="*/ 0 h 234269"/>
              <a:gd name="connsiteX3" fmla="*/ 747434 w 747434"/>
              <a:gd name="connsiteY3" fmla="*/ 0 h 234269"/>
              <a:gd name="connsiteX4" fmla="*/ 402464 w 747434"/>
              <a:gd name="connsiteY4" fmla="*/ 213571 h 234269"/>
              <a:gd name="connsiteX5" fmla="*/ 172485 w 747434"/>
              <a:gd name="connsiteY5" fmla="*/ 170857 h 234269"/>
              <a:gd name="connsiteX6" fmla="*/ 0 w 747434"/>
              <a:gd name="connsiteY6" fmla="*/ 0 h 234269"/>
              <a:gd name="connsiteX0" fmla="*/ 0 w 747434"/>
              <a:gd name="connsiteY0" fmla="*/ 0 h 234269"/>
              <a:gd name="connsiteX1" fmla="*/ 229980 w 747434"/>
              <a:gd name="connsiteY1" fmla="*/ 85428 h 234269"/>
              <a:gd name="connsiteX2" fmla="*/ 402464 w 747434"/>
              <a:gd name="connsiteY2" fmla="*/ 0 h 234269"/>
              <a:gd name="connsiteX3" fmla="*/ 747434 w 747434"/>
              <a:gd name="connsiteY3" fmla="*/ 0 h 234269"/>
              <a:gd name="connsiteX4" fmla="*/ 402464 w 747434"/>
              <a:gd name="connsiteY4" fmla="*/ 213571 h 234269"/>
              <a:gd name="connsiteX5" fmla="*/ 172485 w 747434"/>
              <a:gd name="connsiteY5" fmla="*/ 170857 h 234269"/>
              <a:gd name="connsiteX6" fmla="*/ 0 w 747434"/>
              <a:gd name="connsiteY6" fmla="*/ 0 h 234269"/>
              <a:gd name="connsiteX0" fmla="*/ 2297 w 692236"/>
              <a:gd name="connsiteY0" fmla="*/ 0 h 234269"/>
              <a:gd name="connsiteX1" fmla="*/ 174782 w 692236"/>
              <a:gd name="connsiteY1" fmla="*/ 85428 h 234269"/>
              <a:gd name="connsiteX2" fmla="*/ 347266 w 692236"/>
              <a:gd name="connsiteY2" fmla="*/ 0 h 234269"/>
              <a:gd name="connsiteX3" fmla="*/ 692236 w 692236"/>
              <a:gd name="connsiteY3" fmla="*/ 0 h 234269"/>
              <a:gd name="connsiteX4" fmla="*/ 347266 w 692236"/>
              <a:gd name="connsiteY4" fmla="*/ 213571 h 234269"/>
              <a:gd name="connsiteX5" fmla="*/ 117287 w 692236"/>
              <a:gd name="connsiteY5" fmla="*/ 170857 h 234269"/>
              <a:gd name="connsiteX6" fmla="*/ 2297 w 692236"/>
              <a:gd name="connsiteY6" fmla="*/ 0 h 234269"/>
              <a:gd name="connsiteX0" fmla="*/ 2297 w 692236"/>
              <a:gd name="connsiteY0" fmla="*/ 0 h 234269"/>
              <a:gd name="connsiteX1" fmla="*/ 174782 w 692236"/>
              <a:gd name="connsiteY1" fmla="*/ 85428 h 234269"/>
              <a:gd name="connsiteX2" fmla="*/ 347266 w 692236"/>
              <a:gd name="connsiteY2" fmla="*/ 0 h 234269"/>
              <a:gd name="connsiteX3" fmla="*/ 692236 w 692236"/>
              <a:gd name="connsiteY3" fmla="*/ 0 h 234269"/>
              <a:gd name="connsiteX4" fmla="*/ 347266 w 692236"/>
              <a:gd name="connsiteY4" fmla="*/ 213571 h 234269"/>
              <a:gd name="connsiteX5" fmla="*/ 117287 w 692236"/>
              <a:gd name="connsiteY5" fmla="*/ 170857 h 234269"/>
              <a:gd name="connsiteX6" fmla="*/ 2297 w 692236"/>
              <a:gd name="connsiteY6" fmla="*/ 0 h 234269"/>
              <a:gd name="connsiteX0" fmla="*/ 2297 w 692236"/>
              <a:gd name="connsiteY0" fmla="*/ 0 h 234269"/>
              <a:gd name="connsiteX1" fmla="*/ 174782 w 692236"/>
              <a:gd name="connsiteY1" fmla="*/ 85428 h 234269"/>
              <a:gd name="connsiteX2" fmla="*/ 347266 w 692236"/>
              <a:gd name="connsiteY2" fmla="*/ 0 h 234269"/>
              <a:gd name="connsiteX3" fmla="*/ 692236 w 692236"/>
              <a:gd name="connsiteY3" fmla="*/ 0 h 234269"/>
              <a:gd name="connsiteX4" fmla="*/ 347266 w 692236"/>
              <a:gd name="connsiteY4" fmla="*/ 213571 h 234269"/>
              <a:gd name="connsiteX5" fmla="*/ 117287 w 692236"/>
              <a:gd name="connsiteY5" fmla="*/ 170857 h 234269"/>
              <a:gd name="connsiteX6" fmla="*/ 2297 w 692236"/>
              <a:gd name="connsiteY6" fmla="*/ 0 h 234269"/>
              <a:gd name="connsiteX0" fmla="*/ 2297 w 692236"/>
              <a:gd name="connsiteY0" fmla="*/ 0 h 234269"/>
              <a:gd name="connsiteX1" fmla="*/ 174782 w 692236"/>
              <a:gd name="connsiteY1" fmla="*/ 85428 h 234269"/>
              <a:gd name="connsiteX2" fmla="*/ 347266 w 692236"/>
              <a:gd name="connsiteY2" fmla="*/ 0 h 234269"/>
              <a:gd name="connsiteX3" fmla="*/ 692236 w 692236"/>
              <a:gd name="connsiteY3" fmla="*/ 0 h 234269"/>
              <a:gd name="connsiteX4" fmla="*/ 347266 w 692236"/>
              <a:gd name="connsiteY4" fmla="*/ 213571 h 234269"/>
              <a:gd name="connsiteX5" fmla="*/ 117287 w 692236"/>
              <a:gd name="connsiteY5" fmla="*/ 170857 h 234269"/>
              <a:gd name="connsiteX6" fmla="*/ 2297 w 692236"/>
              <a:gd name="connsiteY6" fmla="*/ 0 h 234269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692236 w 692236"/>
              <a:gd name="connsiteY3" fmla="*/ 21197 h 255466"/>
              <a:gd name="connsiteX4" fmla="*/ 347266 w 692236"/>
              <a:gd name="connsiteY4" fmla="*/ 234768 h 255466"/>
              <a:gd name="connsiteX5" fmla="*/ 117287 w 692236"/>
              <a:gd name="connsiteY5" fmla="*/ 192054 h 255466"/>
              <a:gd name="connsiteX6" fmla="*/ 2297 w 692236"/>
              <a:gd name="connsiteY6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692236 w 692236"/>
              <a:gd name="connsiteY3" fmla="*/ 21197 h 255466"/>
              <a:gd name="connsiteX4" fmla="*/ 347266 w 692236"/>
              <a:gd name="connsiteY4" fmla="*/ 234768 h 255466"/>
              <a:gd name="connsiteX5" fmla="*/ 117287 w 692236"/>
              <a:gd name="connsiteY5" fmla="*/ 192054 h 255466"/>
              <a:gd name="connsiteX6" fmla="*/ 2297 w 692236"/>
              <a:gd name="connsiteY6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05749 w 692236"/>
              <a:gd name="connsiteY3" fmla="*/ 23698 h 255466"/>
              <a:gd name="connsiteX4" fmla="*/ 692236 w 692236"/>
              <a:gd name="connsiteY4" fmla="*/ 21197 h 255466"/>
              <a:gd name="connsiteX5" fmla="*/ 347266 w 692236"/>
              <a:gd name="connsiteY5" fmla="*/ 234768 h 255466"/>
              <a:gd name="connsiteX6" fmla="*/ 117287 w 692236"/>
              <a:gd name="connsiteY6" fmla="*/ 192054 h 255466"/>
              <a:gd name="connsiteX7" fmla="*/ 2297 w 692236"/>
              <a:gd name="connsiteY7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05749 w 692236"/>
              <a:gd name="connsiteY3" fmla="*/ 23698 h 255466"/>
              <a:gd name="connsiteX4" fmla="*/ 692236 w 692236"/>
              <a:gd name="connsiteY4" fmla="*/ 21197 h 255466"/>
              <a:gd name="connsiteX5" fmla="*/ 524762 w 692236"/>
              <a:gd name="connsiteY5" fmla="*/ 133876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05749 w 692236"/>
              <a:gd name="connsiteY3" fmla="*/ 23698 h 255466"/>
              <a:gd name="connsiteX4" fmla="*/ 692236 w 692236"/>
              <a:gd name="connsiteY4" fmla="*/ 21197 h 255466"/>
              <a:gd name="connsiteX5" fmla="*/ 577246 w 692236"/>
              <a:gd name="connsiteY5" fmla="*/ 192054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05749 w 692236"/>
              <a:gd name="connsiteY3" fmla="*/ 23698 h 255466"/>
              <a:gd name="connsiteX4" fmla="*/ 692236 w 692236"/>
              <a:gd name="connsiteY4" fmla="*/ 21197 h 255466"/>
              <a:gd name="connsiteX5" fmla="*/ 577246 w 692236"/>
              <a:gd name="connsiteY5" fmla="*/ 192054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05749 w 692236"/>
              <a:gd name="connsiteY3" fmla="*/ 23698 h 255466"/>
              <a:gd name="connsiteX4" fmla="*/ 692236 w 692236"/>
              <a:gd name="connsiteY4" fmla="*/ 21197 h 255466"/>
              <a:gd name="connsiteX5" fmla="*/ 577246 w 692236"/>
              <a:gd name="connsiteY5" fmla="*/ 192054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05749 w 692236"/>
              <a:gd name="connsiteY3" fmla="*/ 23698 h 255466"/>
              <a:gd name="connsiteX4" fmla="*/ 692236 w 692236"/>
              <a:gd name="connsiteY4" fmla="*/ 21197 h 255466"/>
              <a:gd name="connsiteX5" fmla="*/ 577246 w 692236"/>
              <a:gd name="connsiteY5" fmla="*/ 192054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19751 w 692236"/>
              <a:gd name="connsiteY3" fmla="*/ 106625 h 255466"/>
              <a:gd name="connsiteX4" fmla="*/ 692236 w 692236"/>
              <a:gd name="connsiteY4" fmla="*/ 21197 h 255466"/>
              <a:gd name="connsiteX5" fmla="*/ 577246 w 692236"/>
              <a:gd name="connsiteY5" fmla="*/ 192054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19751 w 692236"/>
              <a:gd name="connsiteY3" fmla="*/ 106625 h 255466"/>
              <a:gd name="connsiteX4" fmla="*/ 692236 w 692236"/>
              <a:gd name="connsiteY4" fmla="*/ 21197 h 255466"/>
              <a:gd name="connsiteX5" fmla="*/ 577246 w 692236"/>
              <a:gd name="connsiteY5" fmla="*/ 192054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55466"/>
              <a:gd name="connsiteX1" fmla="*/ 174782 w 692236"/>
              <a:gd name="connsiteY1" fmla="*/ 106625 h 255466"/>
              <a:gd name="connsiteX2" fmla="*/ 347266 w 692236"/>
              <a:gd name="connsiteY2" fmla="*/ 21197 h 255466"/>
              <a:gd name="connsiteX3" fmla="*/ 519751 w 692236"/>
              <a:gd name="connsiteY3" fmla="*/ 106625 h 255466"/>
              <a:gd name="connsiteX4" fmla="*/ 692236 w 692236"/>
              <a:gd name="connsiteY4" fmla="*/ 21197 h 255466"/>
              <a:gd name="connsiteX5" fmla="*/ 577246 w 692236"/>
              <a:gd name="connsiteY5" fmla="*/ 192054 h 255466"/>
              <a:gd name="connsiteX6" fmla="*/ 347266 w 692236"/>
              <a:gd name="connsiteY6" fmla="*/ 234768 h 255466"/>
              <a:gd name="connsiteX7" fmla="*/ 117287 w 692236"/>
              <a:gd name="connsiteY7" fmla="*/ 192054 h 255466"/>
              <a:gd name="connsiteX8" fmla="*/ 2297 w 692236"/>
              <a:gd name="connsiteY8" fmla="*/ 21197 h 255466"/>
              <a:gd name="connsiteX0" fmla="*/ 2297 w 692236"/>
              <a:gd name="connsiteY0" fmla="*/ 21197 h 241812"/>
              <a:gd name="connsiteX1" fmla="*/ 174782 w 692236"/>
              <a:gd name="connsiteY1" fmla="*/ 106625 h 241812"/>
              <a:gd name="connsiteX2" fmla="*/ 347266 w 692236"/>
              <a:gd name="connsiteY2" fmla="*/ 21197 h 241812"/>
              <a:gd name="connsiteX3" fmla="*/ 519751 w 692236"/>
              <a:gd name="connsiteY3" fmla="*/ 106625 h 241812"/>
              <a:gd name="connsiteX4" fmla="*/ 692236 w 692236"/>
              <a:gd name="connsiteY4" fmla="*/ 21197 h 241812"/>
              <a:gd name="connsiteX5" fmla="*/ 577246 w 692236"/>
              <a:gd name="connsiteY5" fmla="*/ 192054 h 241812"/>
              <a:gd name="connsiteX6" fmla="*/ 347266 w 692236"/>
              <a:gd name="connsiteY6" fmla="*/ 234768 h 241812"/>
              <a:gd name="connsiteX7" fmla="*/ 117287 w 692236"/>
              <a:gd name="connsiteY7" fmla="*/ 192054 h 241812"/>
              <a:gd name="connsiteX8" fmla="*/ 2297 w 692236"/>
              <a:gd name="connsiteY8" fmla="*/ 21197 h 241812"/>
              <a:gd name="connsiteX0" fmla="*/ 2297 w 692236"/>
              <a:gd name="connsiteY0" fmla="*/ 21197 h 241812"/>
              <a:gd name="connsiteX1" fmla="*/ 174782 w 692236"/>
              <a:gd name="connsiteY1" fmla="*/ 106625 h 241812"/>
              <a:gd name="connsiteX2" fmla="*/ 229980 w 692236"/>
              <a:gd name="connsiteY2" fmla="*/ 52988 h 241812"/>
              <a:gd name="connsiteX3" fmla="*/ 347266 w 692236"/>
              <a:gd name="connsiteY3" fmla="*/ 21197 h 241812"/>
              <a:gd name="connsiteX4" fmla="*/ 519751 w 692236"/>
              <a:gd name="connsiteY4" fmla="*/ 106625 h 241812"/>
              <a:gd name="connsiteX5" fmla="*/ 692236 w 692236"/>
              <a:gd name="connsiteY5" fmla="*/ 21197 h 241812"/>
              <a:gd name="connsiteX6" fmla="*/ 577246 w 692236"/>
              <a:gd name="connsiteY6" fmla="*/ 192054 h 241812"/>
              <a:gd name="connsiteX7" fmla="*/ 347266 w 692236"/>
              <a:gd name="connsiteY7" fmla="*/ 234768 h 241812"/>
              <a:gd name="connsiteX8" fmla="*/ 117287 w 692236"/>
              <a:gd name="connsiteY8" fmla="*/ 192054 h 241812"/>
              <a:gd name="connsiteX9" fmla="*/ 2297 w 692236"/>
              <a:gd name="connsiteY9" fmla="*/ 21197 h 241812"/>
              <a:gd name="connsiteX0" fmla="*/ 2297 w 692236"/>
              <a:gd name="connsiteY0" fmla="*/ 21197 h 241812"/>
              <a:gd name="connsiteX1" fmla="*/ 174782 w 692236"/>
              <a:gd name="connsiteY1" fmla="*/ 106625 h 241812"/>
              <a:gd name="connsiteX2" fmla="*/ 229980 w 692236"/>
              <a:gd name="connsiteY2" fmla="*/ 52988 h 241812"/>
              <a:gd name="connsiteX3" fmla="*/ 347266 w 692236"/>
              <a:gd name="connsiteY3" fmla="*/ 21197 h 241812"/>
              <a:gd name="connsiteX4" fmla="*/ 519751 w 692236"/>
              <a:gd name="connsiteY4" fmla="*/ 106625 h 241812"/>
              <a:gd name="connsiteX5" fmla="*/ 692236 w 692236"/>
              <a:gd name="connsiteY5" fmla="*/ 21197 h 241812"/>
              <a:gd name="connsiteX6" fmla="*/ 577246 w 692236"/>
              <a:gd name="connsiteY6" fmla="*/ 192054 h 241812"/>
              <a:gd name="connsiteX7" fmla="*/ 347266 w 692236"/>
              <a:gd name="connsiteY7" fmla="*/ 234768 h 241812"/>
              <a:gd name="connsiteX8" fmla="*/ 117287 w 692236"/>
              <a:gd name="connsiteY8" fmla="*/ 192054 h 241812"/>
              <a:gd name="connsiteX9" fmla="*/ 2297 w 692236"/>
              <a:gd name="connsiteY9" fmla="*/ 21197 h 241812"/>
              <a:gd name="connsiteX0" fmla="*/ 2297 w 692236"/>
              <a:gd name="connsiteY0" fmla="*/ 21197 h 241812"/>
              <a:gd name="connsiteX1" fmla="*/ 174782 w 692236"/>
              <a:gd name="connsiteY1" fmla="*/ 106625 h 241812"/>
              <a:gd name="connsiteX2" fmla="*/ 229980 w 692236"/>
              <a:gd name="connsiteY2" fmla="*/ 52988 h 241812"/>
              <a:gd name="connsiteX3" fmla="*/ 347266 w 692236"/>
              <a:gd name="connsiteY3" fmla="*/ 21197 h 241812"/>
              <a:gd name="connsiteX4" fmla="*/ 519751 w 692236"/>
              <a:gd name="connsiteY4" fmla="*/ 106625 h 241812"/>
              <a:gd name="connsiteX5" fmla="*/ 692236 w 692236"/>
              <a:gd name="connsiteY5" fmla="*/ 21197 h 241812"/>
              <a:gd name="connsiteX6" fmla="*/ 577246 w 692236"/>
              <a:gd name="connsiteY6" fmla="*/ 192054 h 241812"/>
              <a:gd name="connsiteX7" fmla="*/ 347266 w 692236"/>
              <a:gd name="connsiteY7" fmla="*/ 234768 h 241812"/>
              <a:gd name="connsiteX8" fmla="*/ 117287 w 692236"/>
              <a:gd name="connsiteY8" fmla="*/ 192054 h 241812"/>
              <a:gd name="connsiteX9" fmla="*/ 2297 w 692236"/>
              <a:gd name="connsiteY9" fmla="*/ 21197 h 241812"/>
              <a:gd name="connsiteX0" fmla="*/ 7179 w 697118"/>
              <a:gd name="connsiteY0" fmla="*/ 21706 h 242321"/>
              <a:gd name="connsiteX1" fmla="*/ 79092 w 697118"/>
              <a:gd name="connsiteY1" fmla="*/ 62325 h 242321"/>
              <a:gd name="connsiteX2" fmla="*/ 179664 w 697118"/>
              <a:gd name="connsiteY2" fmla="*/ 107134 h 242321"/>
              <a:gd name="connsiteX3" fmla="*/ 234862 w 697118"/>
              <a:gd name="connsiteY3" fmla="*/ 53497 h 242321"/>
              <a:gd name="connsiteX4" fmla="*/ 352148 w 697118"/>
              <a:gd name="connsiteY4" fmla="*/ 21706 h 242321"/>
              <a:gd name="connsiteX5" fmla="*/ 524633 w 697118"/>
              <a:gd name="connsiteY5" fmla="*/ 107134 h 242321"/>
              <a:gd name="connsiteX6" fmla="*/ 697118 w 697118"/>
              <a:gd name="connsiteY6" fmla="*/ 21706 h 242321"/>
              <a:gd name="connsiteX7" fmla="*/ 582128 w 697118"/>
              <a:gd name="connsiteY7" fmla="*/ 192563 h 242321"/>
              <a:gd name="connsiteX8" fmla="*/ 352148 w 697118"/>
              <a:gd name="connsiteY8" fmla="*/ 235277 h 242321"/>
              <a:gd name="connsiteX9" fmla="*/ 122169 w 697118"/>
              <a:gd name="connsiteY9" fmla="*/ 192563 h 242321"/>
              <a:gd name="connsiteX10" fmla="*/ 7179 w 697118"/>
              <a:gd name="connsiteY10" fmla="*/ 21706 h 242321"/>
              <a:gd name="connsiteX0" fmla="*/ 7179 w 697118"/>
              <a:gd name="connsiteY0" fmla="*/ 21706 h 242321"/>
              <a:gd name="connsiteX1" fmla="*/ 119872 w 697118"/>
              <a:gd name="connsiteY1" fmla="*/ 53497 h 242321"/>
              <a:gd name="connsiteX2" fmla="*/ 179664 w 697118"/>
              <a:gd name="connsiteY2" fmla="*/ 107134 h 242321"/>
              <a:gd name="connsiteX3" fmla="*/ 234862 w 697118"/>
              <a:gd name="connsiteY3" fmla="*/ 53497 h 242321"/>
              <a:gd name="connsiteX4" fmla="*/ 352148 w 697118"/>
              <a:gd name="connsiteY4" fmla="*/ 21706 h 242321"/>
              <a:gd name="connsiteX5" fmla="*/ 524633 w 697118"/>
              <a:gd name="connsiteY5" fmla="*/ 107134 h 242321"/>
              <a:gd name="connsiteX6" fmla="*/ 697118 w 697118"/>
              <a:gd name="connsiteY6" fmla="*/ 21706 h 242321"/>
              <a:gd name="connsiteX7" fmla="*/ 582128 w 697118"/>
              <a:gd name="connsiteY7" fmla="*/ 192563 h 242321"/>
              <a:gd name="connsiteX8" fmla="*/ 352148 w 697118"/>
              <a:gd name="connsiteY8" fmla="*/ 235277 h 242321"/>
              <a:gd name="connsiteX9" fmla="*/ 122169 w 697118"/>
              <a:gd name="connsiteY9" fmla="*/ 192563 h 242321"/>
              <a:gd name="connsiteX10" fmla="*/ 7179 w 697118"/>
              <a:gd name="connsiteY10" fmla="*/ 21706 h 242321"/>
              <a:gd name="connsiteX0" fmla="*/ 7179 w 697118"/>
              <a:gd name="connsiteY0" fmla="*/ 21706 h 242321"/>
              <a:gd name="connsiteX1" fmla="*/ 119872 w 697118"/>
              <a:gd name="connsiteY1" fmla="*/ 53497 h 242321"/>
              <a:gd name="connsiteX2" fmla="*/ 179664 w 697118"/>
              <a:gd name="connsiteY2" fmla="*/ 107134 h 242321"/>
              <a:gd name="connsiteX3" fmla="*/ 234862 w 697118"/>
              <a:gd name="connsiteY3" fmla="*/ 53497 h 242321"/>
              <a:gd name="connsiteX4" fmla="*/ 352148 w 697118"/>
              <a:gd name="connsiteY4" fmla="*/ 21706 h 242321"/>
              <a:gd name="connsiteX5" fmla="*/ 524633 w 697118"/>
              <a:gd name="connsiteY5" fmla="*/ 107134 h 242321"/>
              <a:gd name="connsiteX6" fmla="*/ 697118 w 697118"/>
              <a:gd name="connsiteY6" fmla="*/ 21706 h 242321"/>
              <a:gd name="connsiteX7" fmla="*/ 582128 w 697118"/>
              <a:gd name="connsiteY7" fmla="*/ 192563 h 242321"/>
              <a:gd name="connsiteX8" fmla="*/ 352148 w 697118"/>
              <a:gd name="connsiteY8" fmla="*/ 235277 h 242321"/>
              <a:gd name="connsiteX9" fmla="*/ 122169 w 697118"/>
              <a:gd name="connsiteY9" fmla="*/ 192563 h 242321"/>
              <a:gd name="connsiteX10" fmla="*/ 7179 w 697118"/>
              <a:gd name="connsiteY10" fmla="*/ 21706 h 242321"/>
              <a:gd name="connsiteX0" fmla="*/ 7179 w 697118"/>
              <a:gd name="connsiteY0" fmla="*/ 21706 h 242321"/>
              <a:gd name="connsiteX1" fmla="*/ 119872 w 697118"/>
              <a:gd name="connsiteY1" fmla="*/ 53497 h 242321"/>
              <a:gd name="connsiteX2" fmla="*/ 179664 w 697118"/>
              <a:gd name="connsiteY2" fmla="*/ 107134 h 242321"/>
              <a:gd name="connsiteX3" fmla="*/ 234862 w 697118"/>
              <a:gd name="connsiteY3" fmla="*/ 53497 h 242321"/>
              <a:gd name="connsiteX4" fmla="*/ 352148 w 697118"/>
              <a:gd name="connsiteY4" fmla="*/ 21706 h 242321"/>
              <a:gd name="connsiteX5" fmla="*/ 524633 w 697118"/>
              <a:gd name="connsiteY5" fmla="*/ 107134 h 242321"/>
              <a:gd name="connsiteX6" fmla="*/ 697118 w 697118"/>
              <a:gd name="connsiteY6" fmla="*/ 21706 h 242321"/>
              <a:gd name="connsiteX7" fmla="*/ 582128 w 697118"/>
              <a:gd name="connsiteY7" fmla="*/ 192563 h 242321"/>
              <a:gd name="connsiteX8" fmla="*/ 352148 w 697118"/>
              <a:gd name="connsiteY8" fmla="*/ 235277 h 242321"/>
              <a:gd name="connsiteX9" fmla="*/ 122169 w 697118"/>
              <a:gd name="connsiteY9" fmla="*/ 192563 h 242321"/>
              <a:gd name="connsiteX10" fmla="*/ 7179 w 697118"/>
              <a:gd name="connsiteY10" fmla="*/ 21706 h 242321"/>
              <a:gd name="connsiteX0" fmla="*/ 2297 w 692236"/>
              <a:gd name="connsiteY0" fmla="*/ 46440 h 267055"/>
              <a:gd name="connsiteX1" fmla="*/ 114990 w 692236"/>
              <a:gd name="connsiteY1" fmla="*/ 78231 h 267055"/>
              <a:gd name="connsiteX2" fmla="*/ 174782 w 692236"/>
              <a:gd name="connsiteY2" fmla="*/ 131868 h 267055"/>
              <a:gd name="connsiteX3" fmla="*/ 229980 w 692236"/>
              <a:gd name="connsiteY3" fmla="*/ 78231 h 267055"/>
              <a:gd name="connsiteX4" fmla="*/ 347266 w 692236"/>
              <a:gd name="connsiteY4" fmla="*/ 46440 h 267055"/>
              <a:gd name="connsiteX5" fmla="*/ 519751 w 692236"/>
              <a:gd name="connsiteY5" fmla="*/ 131868 h 267055"/>
              <a:gd name="connsiteX6" fmla="*/ 692236 w 692236"/>
              <a:gd name="connsiteY6" fmla="*/ 46440 h 267055"/>
              <a:gd name="connsiteX7" fmla="*/ 577246 w 692236"/>
              <a:gd name="connsiteY7" fmla="*/ 217297 h 267055"/>
              <a:gd name="connsiteX8" fmla="*/ 347266 w 692236"/>
              <a:gd name="connsiteY8" fmla="*/ 260011 h 267055"/>
              <a:gd name="connsiteX9" fmla="*/ 117287 w 692236"/>
              <a:gd name="connsiteY9" fmla="*/ 217297 h 267055"/>
              <a:gd name="connsiteX10" fmla="*/ 2297 w 692236"/>
              <a:gd name="connsiteY10" fmla="*/ 46440 h 26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236" h="267055">
                <a:moveTo>
                  <a:pt x="2297" y="46440"/>
                </a:moveTo>
                <a:cubicBezTo>
                  <a:pt x="16092" y="0"/>
                  <a:pt x="87293" y="59034"/>
                  <a:pt x="114990" y="78231"/>
                </a:cubicBezTo>
                <a:cubicBezTo>
                  <a:pt x="143737" y="92469"/>
                  <a:pt x="148820" y="133339"/>
                  <a:pt x="174782" y="131868"/>
                </a:cubicBezTo>
                <a:cubicBezTo>
                  <a:pt x="210990" y="108651"/>
                  <a:pt x="201233" y="92469"/>
                  <a:pt x="229980" y="78231"/>
                </a:cubicBezTo>
                <a:cubicBezTo>
                  <a:pt x="258727" y="63993"/>
                  <a:pt x="304698" y="43210"/>
                  <a:pt x="347266" y="46440"/>
                </a:cubicBezTo>
                <a:cubicBezTo>
                  <a:pt x="404761" y="74916"/>
                  <a:pt x="387868" y="125331"/>
                  <a:pt x="519751" y="131868"/>
                </a:cubicBezTo>
                <a:cubicBezTo>
                  <a:pt x="570394" y="150757"/>
                  <a:pt x="634741" y="74916"/>
                  <a:pt x="692236" y="46440"/>
                </a:cubicBezTo>
                <a:cubicBezTo>
                  <a:pt x="653906" y="103392"/>
                  <a:pt x="650097" y="164656"/>
                  <a:pt x="577246" y="217297"/>
                </a:cubicBezTo>
                <a:cubicBezTo>
                  <a:pt x="497992" y="260933"/>
                  <a:pt x="423926" y="245773"/>
                  <a:pt x="347266" y="260011"/>
                </a:cubicBezTo>
                <a:cubicBezTo>
                  <a:pt x="270606" y="245773"/>
                  <a:pt x="201374" y="267055"/>
                  <a:pt x="117287" y="217297"/>
                </a:cubicBezTo>
                <a:cubicBezTo>
                  <a:pt x="0" y="156181"/>
                  <a:pt x="41828" y="128156"/>
                  <a:pt x="2297" y="4644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577468" y="4970391"/>
            <a:ext cx="372755" cy="373119"/>
          </a:xfrm>
          <a:custGeom>
            <a:avLst/>
            <a:gdLst>
              <a:gd name="connsiteX0" fmla="*/ 0 w 288032"/>
              <a:gd name="connsiteY0" fmla="*/ 189228 h 378455"/>
              <a:gd name="connsiteX1" fmla="*/ 29415 w 288032"/>
              <a:gd name="connsiteY1" fmla="*/ 74627 h 378455"/>
              <a:gd name="connsiteX2" fmla="*/ 144016 w 288032"/>
              <a:gd name="connsiteY2" fmla="*/ 0 h 378455"/>
              <a:gd name="connsiteX3" fmla="*/ 258617 w 288032"/>
              <a:gd name="connsiteY3" fmla="*/ 74627 h 378455"/>
              <a:gd name="connsiteX4" fmla="*/ 288032 w 288032"/>
              <a:gd name="connsiteY4" fmla="*/ 189228 h 378455"/>
              <a:gd name="connsiteX5" fmla="*/ 258617 w 288032"/>
              <a:gd name="connsiteY5" fmla="*/ 303829 h 378455"/>
              <a:gd name="connsiteX6" fmla="*/ 144016 w 288032"/>
              <a:gd name="connsiteY6" fmla="*/ 378456 h 378455"/>
              <a:gd name="connsiteX7" fmla="*/ 29415 w 288032"/>
              <a:gd name="connsiteY7" fmla="*/ 303829 h 378455"/>
              <a:gd name="connsiteX8" fmla="*/ 0 w 288032"/>
              <a:gd name="connsiteY8" fmla="*/ 189228 h 378455"/>
              <a:gd name="connsiteX0" fmla="*/ 0 w 295610"/>
              <a:gd name="connsiteY0" fmla="*/ 189228 h 381089"/>
              <a:gd name="connsiteX1" fmla="*/ 29415 w 295610"/>
              <a:gd name="connsiteY1" fmla="*/ 74627 h 381089"/>
              <a:gd name="connsiteX2" fmla="*/ 144016 w 295610"/>
              <a:gd name="connsiteY2" fmla="*/ 0 h 381089"/>
              <a:gd name="connsiteX3" fmla="*/ 258617 w 295610"/>
              <a:gd name="connsiteY3" fmla="*/ 74627 h 381089"/>
              <a:gd name="connsiteX4" fmla="*/ 288032 w 295610"/>
              <a:gd name="connsiteY4" fmla="*/ 189228 h 381089"/>
              <a:gd name="connsiteX5" fmla="*/ 213147 w 295610"/>
              <a:gd name="connsiteY5" fmla="*/ 288032 h 381089"/>
              <a:gd name="connsiteX6" fmla="*/ 144016 w 295610"/>
              <a:gd name="connsiteY6" fmla="*/ 378456 h 381089"/>
              <a:gd name="connsiteX7" fmla="*/ 29415 w 295610"/>
              <a:gd name="connsiteY7" fmla="*/ 303829 h 381089"/>
              <a:gd name="connsiteX8" fmla="*/ 0 w 295610"/>
              <a:gd name="connsiteY8" fmla="*/ 189228 h 381089"/>
              <a:gd name="connsiteX0" fmla="*/ 6619 w 302229"/>
              <a:gd name="connsiteY0" fmla="*/ 189228 h 378456"/>
              <a:gd name="connsiteX1" fmla="*/ 36034 w 302229"/>
              <a:gd name="connsiteY1" fmla="*/ 74627 h 378456"/>
              <a:gd name="connsiteX2" fmla="*/ 150635 w 302229"/>
              <a:gd name="connsiteY2" fmla="*/ 0 h 378456"/>
              <a:gd name="connsiteX3" fmla="*/ 265236 w 302229"/>
              <a:gd name="connsiteY3" fmla="*/ 74627 h 378456"/>
              <a:gd name="connsiteX4" fmla="*/ 294651 w 302229"/>
              <a:gd name="connsiteY4" fmla="*/ 189228 h 378456"/>
              <a:gd name="connsiteX5" fmla="*/ 219766 w 302229"/>
              <a:gd name="connsiteY5" fmla="*/ 288032 h 378456"/>
              <a:gd name="connsiteX6" fmla="*/ 150635 w 302229"/>
              <a:gd name="connsiteY6" fmla="*/ 378456 h 378456"/>
              <a:gd name="connsiteX7" fmla="*/ 75750 w 302229"/>
              <a:gd name="connsiteY7" fmla="*/ 288032 h 378456"/>
              <a:gd name="connsiteX8" fmla="*/ 6619 w 302229"/>
              <a:gd name="connsiteY8" fmla="*/ 189228 h 378456"/>
              <a:gd name="connsiteX0" fmla="*/ 6619 w 302229"/>
              <a:gd name="connsiteY0" fmla="*/ 261236 h 450464"/>
              <a:gd name="connsiteX1" fmla="*/ 36034 w 302229"/>
              <a:gd name="connsiteY1" fmla="*/ 146635 h 450464"/>
              <a:gd name="connsiteX2" fmla="*/ 219767 w 302229"/>
              <a:gd name="connsiteY2" fmla="*/ 0 h 450464"/>
              <a:gd name="connsiteX3" fmla="*/ 265236 w 302229"/>
              <a:gd name="connsiteY3" fmla="*/ 146635 h 450464"/>
              <a:gd name="connsiteX4" fmla="*/ 294651 w 302229"/>
              <a:gd name="connsiteY4" fmla="*/ 261236 h 450464"/>
              <a:gd name="connsiteX5" fmla="*/ 219766 w 302229"/>
              <a:gd name="connsiteY5" fmla="*/ 360040 h 450464"/>
              <a:gd name="connsiteX6" fmla="*/ 150635 w 302229"/>
              <a:gd name="connsiteY6" fmla="*/ 450464 h 450464"/>
              <a:gd name="connsiteX7" fmla="*/ 75750 w 302229"/>
              <a:gd name="connsiteY7" fmla="*/ 360040 h 450464"/>
              <a:gd name="connsiteX8" fmla="*/ 6619 w 302229"/>
              <a:gd name="connsiteY8" fmla="*/ 261236 h 450464"/>
              <a:gd name="connsiteX0" fmla="*/ 6619 w 310857"/>
              <a:gd name="connsiteY0" fmla="*/ 261672 h 450900"/>
              <a:gd name="connsiteX1" fmla="*/ 36034 w 310857"/>
              <a:gd name="connsiteY1" fmla="*/ 147071 h 450900"/>
              <a:gd name="connsiteX2" fmla="*/ 219767 w 310857"/>
              <a:gd name="connsiteY2" fmla="*/ 436 h 450900"/>
              <a:gd name="connsiteX3" fmla="*/ 291775 w 310857"/>
              <a:gd name="connsiteY3" fmla="*/ 144452 h 450900"/>
              <a:gd name="connsiteX4" fmla="*/ 294651 w 310857"/>
              <a:gd name="connsiteY4" fmla="*/ 261672 h 450900"/>
              <a:gd name="connsiteX5" fmla="*/ 219766 w 310857"/>
              <a:gd name="connsiteY5" fmla="*/ 360476 h 450900"/>
              <a:gd name="connsiteX6" fmla="*/ 150635 w 310857"/>
              <a:gd name="connsiteY6" fmla="*/ 450900 h 450900"/>
              <a:gd name="connsiteX7" fmla="*/ 75750 w 310857"/>
              <a:gd name="connsiteY7" fmla="*/ 360476 h 450900"/>
              <a:gd name="connsiteX8" fmla="*/ 6619 w 310857"/>
              <a:gd name="connsiteY8" fmla="*/ 261672 h 450900"/>
              <a:gd name="connsiteX0" fmla="*/ 12001 w 316239"/>
              <a:gd name="connsiteY0" fmla="*/ 273237 h 462465"/>
              <a:gd name="connsiteX1" fmla="*/ 153141 w 316239"/>
              <a:gd name="connsiteY1" fmla="*/ 84009 h 462465"/>
              <a:gd name="connsiteX2" fmla="*/ 225149 w 316239"/>
              <a:gd name="connsiteY2" fmla="*/ 12001 h 462465"/>
              <a:gd name="connsiteX3" fmla="*/ 297157 w 316239"/>
              <a:gd name="connsiteY3" fmla="*/ 156017 h 462465"/>
              <a:gd name="connsiteX4" fmla="*/ 300033 w 316239"/>
              <a:gd name="connsiteY4" fmla="*/ 273237 h 462465"/>
              <a:gd name="connsiteX5" fmla="*/ 225148 w 316239"/>
              <a:gd name="connsiteY5" fmla="*/ 372041 h 462465"/>
              <a:gd name="connsiteX6" fmla="*/ 156017 w 316239"/>
              <a:gd name="connsiteY6" fmla="*/ 462465 h 462465"/>
              <a:gd name="connsiteX7" fmla="*/ 81132 w 316239"/>
              <a:gd name="connsiteY7" fmla="*/ 372041 h 462465"/>
              <a:gd name="connsiteX8" fmla="*/ 12001 w 316239"/>
              <a:gd name="connsiteY8" fmla="*/ 273237 h 462465"/>
              <a:gd name="connsiteX0" fmla="*/ 12001 w 316239"/>
              <a:gd name="connsiteY0" fmla="*/ 273237 h 462465"/>
              <a:gd name="connsiteX1" fmla="*/ 153141 w 316239"/>
              <a:gd name="connsiteY1" fmla="*/ 84009 h 462465"/>
              <a:gd name="connsiteX2" fmla="*/ 225149 w 316239"/>
              <a:gd name="connsiteY2" fmla="*/ 12001 h 462465"/>
              <a:gd name="connsiteX3" fmla="*/ 297157 w 316239"/>
              <a:gd name="connsiteY3" fmla="*/ 156017 h 462465"/>
              <a:gd name="connsiteX4" fmla="*/ 300033 w 316239"/>
              <a:gd name="connsiteY4" fmla="*/ 273237 h 462465"/>
              <a:gd name="connsiteX5" fmla="*/ 225148 w 316239"/>
              <a:gd name="connsiteY5" fmla="*/ 372041 h 462465"/>
              <a:gd name="connsiteX6" fmla="*/ 156017 w 316239"/>
              <a:gd name="connsiteY6" fmla="*/ 462465 h 462465"/>
              <a:gd name="connsiteX7" fmla="*/ 81132 w 316239"/>
              <a:gd name="connsiteY7" fmla="*/ 372041 h 462465"/>
              <a:gd name="connsiteX8" fmla="*/ 12001 w 316239"/>
              <a:gd name="connsiteY8" fmla="*/ 273237 h 46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39" h="462465">
                <a:moveTo>
                  <a:pt x="12001" y="273237"/>
                </a:moveTo>
                <a:cubicBezTo>
                  <a:pt x="24002" y="225232"/>
                  <a:pt x="134059" y="116953"/>
                  <a:pt x="153141" y="84009"/>
                </a:cubicBezTo>
                <a:cubicBezTo>
                  <a:pt x="128735" y="7098"/>
                  <a:pt x="201146" y="0"/>
                  <a:pt x="225149" y="12001"/>
                </a:cubicBezTo>
                <a:cubicBezTo>
                  <a:pt x="249152" y="24002"/>
                  <a:pt x="269920" y="108995"/>
                  <a:pt x="297157" y="156017"/>
                </a:cubicBezTo>
                <a:cubicBezTo>
                  <a:pt x="316239" y="188961"/>
                  <a:pt x="312034" y="237233"/>
                  <a:pt x="300033" y="273237"/>
                </a:cubicBezTo>
                <a:cubicBezTo>
                  <a:pt x="288032" y="309241"/>
                  <a:pt x="244230" y="339097"/>
                  <a:pt x="225148" y="372041"/>
                </a:cubicBezTo>
                <a:cubicBezTo>
                  <a:pt x="197911" y="419063"/>
                  <a:pt x="180020" y="462465"/>
                  <a:pt x="156017" y="462465"/>
                </a:cubicBezTo>
                <a:cubicBezTo>
                  <a:pt x="132014" y="462465"/>
                  <a:pt x="108369" y="419063"/>
                  <a:pt x="81132" y="372041"/>
                </a:cubicBezTo>
                <a:cubicBezTo>
                  <a:pt x="62050" y="339097"/>
                  <a:pt x="0" y="321242"/>
                  <a:pt x="12001" y="2732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9058563" y="4921978"/>
            <a:ext cx="466770" cy="421532"/>
          </a:xfrm>
          <a:custGeom>
            <a:avLst/>
            <a:gdLst>
              <a:gd name="connsiteX0" fmla="*/ 0 w 360040"/>
              <a:gd name="connsiteY0" fmla="*/ 252028 h 504056"/>
              <a:gd name="connsiteX1" fmla="*/ 33532 w 360040"/>
              <a:gd name="connsiteY1" fmla="*/ 105540 h 504056"/>
              <a:gd name="connsiteX2" fmla="*/ 180021 w 360040"/>
              <a:gd name="connsiteY2" fmla="*/ 1 h 504056"/>
              <a:gd name="connsiteX3" fmla="*/ 326509 w 360040"/>
              <a:gd name="connsiteY3" fmla="*/ 105541 h 504056"/>
              <a:gd name="connsiteX4" fmla="*/ 360041 w 360040"/>
              <a:gd name="connsiteY4" fmla="*/ 252029 h 504056"/>
              <a:gd name="connsiteX5" fmla="*/ 326509 w 360040"/>
              <a:gd name="connsiteY5" fmla="*/ 398517 h 504056"/>
              <a:gd name="connsiteX6" fmla="*/ 180021 w 360040"/>
              <a:gd name="connsiteY6" fmla="*/ 504057 h 504056"/>
              <a:gd name="connsiteX7" fmla="*/ 33533 w 360040"/>
              <a:gd name="connsiteY7" fmla="*/ 398517 h 504056"/>
              <a:gd name="connsiteX8" fmla="*/ 1 w 360040"/>
              <a:gd name="connsiteY8" fmla="*/ 252029 h 504056"/>
              <a:gd name="connsiteX9" fmla="*/ 0 w 360040"/>
              <a:gd name="connsiteY9" fmla="*/ 252028 h 504056"/>
              <a:gd name="connsiteX0" fmla="*/ 0 w 384474"/>
              <a:gd name="connsiteY0" fmla="*/ 270441 h 522470"/>
              <a:gd name="connsiteX1" fmla="*/ 33532 w 384474"/>
              <a:gd name="connsiteY1" fmla="*/ 123953 h 522470"/>
              <a:gd name="connsiteX2" fmla="*/ 180021 w 384474"/>
              <a:gd name="connsiteY2" fmla="*/ 18414 h 522470"/>
              <a:gd name="connsiteX3" fmla="*/ 179912 w 384474"/>
              <a:gd name="connsiteY3" fmla="*/ 234437 h 522470"/>
              <a:gd name="connsiteX4" fmla="*/ 360041 w 384474"/>
              <a:gd name="connsiteY4" fmla="*/ 270442 h 522470"/>
              <a:gd name="connsiteX5" fmla="*/ 326509 w 384474"/>
              <a:gd name="connsiteY5" fmla="*/ 416930 h 522470"/>
              <a:gd name="connsiteX6" fmla="*/ 180021 w 384474"/>
              <a:gd name="connsiteY6" fmla="*/ 522470 h 522470"/>
              <a:gd name="connsiteX7" fmla="*/ 33533 w 384474"/>
              <a:gd name="connsiteY7" fmla="*/ 416930 h 522470"/>
              <a:gd name="connsiteX8" fmla="*/ 1 w 384474"/>
              <a:gd name="connsiteY8" fmla="*/ 270442 h 522470"/>
              <a:gd name="connsiteX9" fmla="*/ 0 w 384474"/>
              <a:gd name="connsiteY9" fmla="*/ 270441 h 522470"/>
              <a:gd name="connsiteX0" fmla="*/ 0 w 387383"/>
              <a:gd name="connsiteY0" fmla="*/ 270441 h 522470"/>
              <a:gd name="connsiteX1" fmla="*/ 33532 w 387383"/>
              <a:gd name="connsiteY1" fmla="*/ 123953 h 522470"/>
              <a:gd name="connsiteX2" fmla="*/ 180021 w 387383"/>
              <a:gd name="connsiteY2" fmla="*/ 18414 h 522470"/>
              <a:gd name="connsiteX3" fmla="*/ 179912 w 387383"/>
              <a:gd name="connsiteY3" fmla="*/ 234437 h 522470"/>
              <a:gd name="connsiteX4" fmla="*/ 360041 w 387383"/>
              <a:gd name="connsiteY4" fmla="*/ 270442 h 522470"/>
              <a:gd name="connsiteX5" fmla="*/ 326509 w 387383"/>
              <a:gd name="connsiteY5" fmla="*/ 416930 h 522470"/>
              <a:gd name="connsiteX6" fmla="*/ 180021 w 387383"/>
              <a:gd name="connsiteY6" fmla="*/ 522470 h 522470"/>
              <a:gd name="connsiteX7" fmla="*/ 33533 w 387383"/>
              <a:gd name="connsiteY7" fmla="*/ 416930 h 522470"/>
              <a:gd name="connsiteX8" fmla="*/ 1 w 387383"/>
              <a:gd name="connsiteY8" fmla="*/ 270442 h 522470"/>
              <a:gd name="connsiteX9" fmla="*/ 0 w 387383"/>
              <a:gd name="connsiteY9" fmla="*/ 270441 h 522470"/>
              <a:gd name="connsiteX0" fmla="*/ 0 w 459391"/>
              <a:gd name="connsiteY0" fmla="*/ 258440 h 510469"/>
              <a:gd name="connsiteX1" fmla="*/ 33532 w 459391"/>
              <a:gd name="connsiteY1" fmla="*/ 111952 h 510469"/>
              <a:gd name="connsiteX2" fmla="*/ 180021 w 459391"/>
              <a:gd name="connsiteY2" fmla="*/ 6413 h 510469"/>
              <a:gd name="connsiteX3" fmla="*/ 251920 w 459391"/>
              <a:gd name="connsiteY3" fmla="*/ 150428 h 510469"/>
              <a:gd name="connsiteX4" fmla="*/ 360041 w 459391"/>
              <a:gd name="connsiteY4" fmla="*/ 258441 h 510469"/>
              <a:gd name="connsiteX5" fmla="*/ 326509 w 459391"/>
              <a:gd name="connsiteY5" fmla="*/ 404929 h 510469"/>
              <a:gd name="connsiteX6" fmla="*/ 180021 w 459391"/>
              <a:gd name="connsiteY6" fmla="*/ 510469 h 510469"/>
              <a:gd name="connsiteX7" fmla="*/ 33533 w 459391"/>
              <a:gd name="connsiteY7" fmla="*/ 404929 h 510469"/>
              <a:gd name="connsiteX8" fmla="*/ 1 w 459391"/>
              <a:gd name="connsiteY8" fmla="*/ 258441 h 510469"/>
              <a:gd name="connsiteX9" fmla="*/ 0 w 459391"/>
              <a:gd name="connsiteY9" fmla="*/ 258440 h 510469"/>
              <a:gd name="connsiteX0" fmla="*/ 0 w 387383"/>
              <a:gd name="connsiteY0" fmla="*/ 270441 h 522470"/>
              <a:gd name="connsiteX1" fmla="*/ 33532 w 387383"/>
              <a:gd name="connsiteY1" fmla="*/ 123953 h 522470"/>
              <a:gd name="connsiteX2" fmla="*/ 180021 w 387383"/>
              <a:gd name="connsiteY2" fmla="*/ 18414 h 522470"/>
              <a:gd name="connsiteX3" fmla="*/ 179912 w 387383"/>
              <a:gd name="connsiteY3" fmla="*/ 234437 h 522470"/>
              <a:gd name="connsiteX4" fmla="*/ 360041 w 387383"/>
              <a:gd name="connsiteY4" fmla="*/ 270442 h 522470"/>
              <a:gd name="connsiteX5" fmla="*/ 326509 w 387383"/>
              <a:gd name="connsiteY5" fmla="*/ 416930 h 522470"/>
              <a:gd name="connsiteX6" fmla="*/ 180021 w 387383"/>
              <a:gd name="connsiteY6" fmla="*/ 522470 h 522470"/>
              <a:gd name="connsiteX7" fmla="*/ 33533 w 387383"/>
              <a:gd name="connsiteY7" fmla="*/ 416930 h 522470"/>
              <a:gd name="connsiteX8" fmla="*/ 1 w 387383"/>
              <a:gd name="connsiteY8" fmla="*/ 270442 h 522470"/>
              <a:gd name="connsiteX9" fmla="*/ 0 w 387383"/>
              <a:gd name="connsiteY9" fmla="*/ 270441 h 522470"/>
              <a:gd name="connsiteX0" fmla="*/ 0 w 387383"/>
              <a:gd name="connsiteY0" fmla="*/ 270442 h 522471"/>
              <a:gd name="connsiteX1" fmla="*/ 33532 w 387383"/>
              <a:gd name="connsiteY1" fmla="*/ 123954 h 522471"/>
              <a:gd name="connsiteX2" fmla="*/ 175997 w 387383"/>
              <a:gd name="connsiteY2" fmla="*/ 18414 h 522471"/>
              <a:gd name="connsiteX3" fmla="*/ 179912 w 387383"/>
              <a:gd name="connsiteY3" fmla="*/ 234438 h 522471"/>
              <a:gd name="connsiteX4" fmla="*/ 360041 w 387383"/>
              <a:gd name="connsiteY4" fmla="*/ 270443 h 522471"/>
              <a:gd name="connsiteX5" fmla="*/ 326509 w 387383"/>
              <a:gd name="connsiteY5" fmla="*/ 416931 h 522471"/>
              <a:gd name="connsiteX6" fmla="*/ 180021 w 387383"/>
              <a:gd name="connsiteY6" fmla="*/ 522471 h 522471"/>
              <a:gd name="connsiteX7" fmla="*/ 33533 w 387383"/>
              <a:gd name="connsiteY7" fmla="*/ 416931 h 522471"/>
              <a:gd name="connsiteX8" fmla="*/ 1 w 387383"/>
              <a:gd name="connsiteY8" fmla="*/ 270443 h 522471"/>
              <a:gd name="connsiteX9" fmla="*/ 0 w 387383"/>
              <a:gd name="connsiteY9" fmla="*/ 270442 h 52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383" h="522471">
                <a:moveTo>
                  <a:pt x="0" y="270442"/>
                </a:moveTo>
                <a:cubicBezTo>
                  <a:pt x="0" y="217914"/>
                  <a:pt x="11724" y="166698"/>
                  <a:pt x="33532" y="123954"/>
                </a:cubicBezTo>
                <a:cubicBezTo>
                  <a:pt x="67324" y="57722"/>
                  <a:pt x="151600" y="0"/>
                  <a:pt x="175997" y="18414"/>
                </a:cubicBezTo>
                <a:cubicBezTo>
                  <a:pt x="200394" y="36828"/>
                  <a:pt x="146120" y="168206"/>
                  <a:pt x="179912" y="234438"/>
                </a:cubicBezTo>
                <a:cubicBezTo>
                  <a:pt x="387383" y="239107"/>
                  <a:pt x="335608" y="240028"/>
                  <a:pt x="360041" y="270443"/>
                </a:cubicBezTo>
                <a:cubicBezTo>
                  <a:pt x="384474" y="300858"/>
                  <a:pt x="348318" y="374187"/>
                  <a:pt x="326509" y="416931"/>
                </a:cubicBezTo>
                <a:cubicBezTo>
                  <a:pt x="292717" y="483163"/>
                  <a:pt x="238158" y="522471"/>
                  <a:pt x="180021" y="522471"/>
                </a:cubicBezTo>
                <a:cubicBezTo>
                  <a:pt x="121883" y="522471"/>
                  <a:pt x="67325" y="483163"/>
                  <a:pt x="33533" y="416931"/>
                </a:cubicBezTo>
                <a:cubicBezTo>
                  <a:pt x="11725" y="374187"/>
                  <a:pt x="1" y="322971"/>
                  <a:pt x="1" y="270443"/>
                </a:cubicBezTo>
                <a:lnTo>
                  <a:pt x="0" y="270442"/>
                </a:ln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77421" y="177421"/>
            <a:ext cx="658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Mechanism – Breast Cancer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195" y="1153665"/>
            <a:ext cx="6260905" cy="52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7421" y="177421"/>
            <a:ext cx="745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deregulation is a common event</a:t>
            </a:r>
            <a:endParaRPr lang="en-US" sz="3600" b="1" dirty="0"/>
          </a:p>
        </p:txBody>
      </p:sp>
      <p:pic>
        <p:nvPicPr>
          <p:cNvPr id="4" name="Picture 3" descr="C:\Users\Shawn Bald\Documents\Powerpoint templates\tcga_logo.png"/>
          <p:cNvPicPr>
            <a:picLocks noChangeAspect="1" noChangeArrowheads="1"/>
          </p:cNvPicPr>
          <p:nvPr/>
        </p:nvPicPr>
        <p:blipFill>
          <a:blip r:embed="rId3" cstate="print"/>
          <a:srcRect r="41741" b="1846"/>
          <a:stretch>
            <a:fillRect/>
          </a:stretch>
        </p:blipFill>
        <p:spPr bwMode="auto">
          <a:xfrm>
            <a:off x="0" y="5827344"/>
            <a:ext cx="2471270" cy="447871"/>
          </a:xfrm>
          <a:prstGeom prst="rect">
            <a:avLst/>
          </a:prstGeom>
          <a:noFill/>
        </p:spPr>
      </p:pic>
      <p:pic>
        <p:nvPicPr>
          <p:cNvPr id="5" name="Picture 3" descr="C:\Users\Shawn Bald\Documents\Powerpoint templates\tcga_logo.png"/>
          <p:cNvPicPr>
            <a:picLocks noChangeAspect="1" noChangeArrowheads="1"/>
          </p:cNvPicPr>
          <p:nvPr/>
        </p:nvPicPr>
        <p:blipFill>
          <a:blip r:embed="rId3" cstate="print"/>
          <a:srcRect l="58068" t="3344"/>
          <a:stretch>
            <a:fillRect/>
          </a:stretch>
        </p:blipFill>
        <p:spPr bwMode="auto">
          <a:xfrm>
            <a:off x="0" y="6267605"/>
            <a:ext cx="2381035" cy="590395"/>
          </a:xfrm>
          <a:prstGeom prst="rect">
            <a:avLst/>
          </a:prstGeom>
          <a:noFill/>
        </p:spPr>
      </p:pic>
      <p:pic>
        <p:nvPicPr>
          <p:cNvPr id="6" name="Picture 1" descr="C:\Users\Shawn Bald\Dropbox\Ph.D\Conferences\Affymetrix seminar June 2015\cbioportal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49" y="5326063"/>
            <a:ext cx="1473300" cy="3514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8674" y="1430965"/>
            <a:ext cx="391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CIP2A expression is upregulated in TNBC and Her2-enriched samples.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51235" b="22531"/>
          <a:stretch>
            <a:fillRect/>
          </a:stretch>
        </p:blipFill>
        <p:spPr bwMode="auto">
          <a:xfrm>
            <a:off x="4595769" y="742490"/>
            <a:ext cx="6964080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7421" y="177421"/>
            <a:ext cx="745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deregulation is a common event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2954" y="1842445"/>
            <a:ext cx="395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expression of Cip2a in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tissue when compared to matched normal.</a:t>
            </a:r>
          </a:p>
        </p:txBody>
      </p:sp>
      <p:pic>
        <p:nvPicPr>
          <p:cNvPr id="6" name="Picture 5" descr="C:\Users\Shawn Bald\Documents\Powerpoint templates\tcga_logo.png"/>
          <p:cNvPicPr>
            <a:picLocks noChangeAspect="1" noChangeArrowheads="1"/>
          </p:cNvPicPr>
          <p:nvPr/>
        </p:nvPicPr>
        <p:blipFill>
          <a:blip r:embed="rId3" cstate="print"/>
          <a:srcRect r="41741" b="1846"/>
          <a:stretch>
            <a:fillRect/>
          </a:stretch>
        </p:blipFill>
        <p:spPr bwMode="auto">
          <a:xfrm>
            <a:off x="0" y="5827344"/>
            <a:ext cx="2471270" cy="447871"/>
          </a:xfrm>
          <a:prstGeom prst="rect">
            <a:avLst/>
          </a:prstGeom>
          <a:noFill/>
        </p:spPr>
      </p:pic>
      <p:pic>
        <p:nvPicPr>
          <p:cNvPr id="7" name="Picture 3" descr="C:\Users\Shawn Bald\Documents\Powerpoint templates\tcga_logo.png"/>
          <p:cNvPicPr>
            <a:picLocks noChangeAspect="1" noChangeArrowheads="1"/>
          </p:cNvPicPr>
          <p:nvPr/>
        </p:nvPicPr>
        <p:blipFill>
          <a:blip r:embed="rId3" cstate="print"/>
          <a:srcRect l="58068" t="3344"/>
          <a:stretch>
            <a:fillRect/>
          </a:stretch>
        </p:blipFill>
        <p:spPr bwMode="auto">
          <a:xfrm>
            <a:off x="0" y="6267605"/>
            <a:ext cx="2381035" cy="590395"/>
          </a:xfrm>
          <a:prstGeom prst="rect">
            <a:avLst/>
          </a:prstGeom>
          <a:noFill/>
        </p:spPr>
      </p:pic>
      <p:pic>
        <p:nvPicPr>
          <p:cNvPr id="8" name="Picture 1" descr="C:\Users\Shawn Bald\Dropbox\Ph.D\Conferences\Affymetrix seminar June 2015\cbioportal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49" y="5326063"/>
            <a:ext cx="1473300" cy="351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280" y="6119336"/>
            <a:ext cx="8717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Baldacchino</a:t>
            </a:r>
            <a:r>
              <a:rPr lang="en-US" sz="1400" dirty="0" smtClean="0"/>
              <a:t> S, </a:t>
            </a:r>
            <a:r>
              <a:rPr lang="en-US" sz="1400" dirty="0" err="1" smtClean="0"/>
              <a:t>Saliba</a:t>
            </a:r>
            <a:r>
              <a:rPr lang="en-US" sz="1400" dirty="0" smtClean="0"/>
              <a:t> C, </a:t>
            </a:r>
            <a:r>
              <a:rPr lang="en-US" sz="1400" dirty="0" err="1" smtClean="0"/>
              <a:t>Petroni</a:t>
            </a:r>
            <a:r>
              <a:rPr lang="en-US" sz="1400" dirty="0" smtClean="0"/>
              <a:t> V, </a:t>
            </a:r>
            <a:r>
              <a:rPr lang="en-US" sz="1400" dirty="0" err="1" smtClean="0"/>
              <a:t>Fenech</a:t>
            </a:r>
            <a:r>
              <a:rPr lang="en-US" sz="1400" dirty="0" smtClean="0"/>
              <a:t> AG, Borg N, </a:t>
            </a:r>
            <a:r>
              <a:rPr lang="en-US" sz="1400" dirty="0" err="1" smtClean="0"/>
              <a:t>Grech</a:t>
            </a:r>
            <a:r>
              <a:rPr lang="en-US" sz="1400" dirty="0" smtClean="0"/>
              <a:t> G: Deregulation of the phosphatase, PP2A is a common event in breast cancer, predicting sensitivity to FTY720. The EPMA Journal 2014 Jan 25; 5(1):3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421" y="177421"/>
            <a:ext cx="745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deregulation is a common event</a:t>
            </a:r>
            <a:endParaRPr lang="en-US" sz="3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41355" y="899160"/>
          <a:ext cx="8936062" cy="5040000"/>
        </p:xfrm>
        <a:graphic>
          <a:graphicData uri="http://schemas.openxmlformats.org/drawingml/2006/table">
            <a:tbl>
              <a:tblPr/>
              <a:tblGrid>
                <a:gridCol w="1791347"/>
                <a:gridCol w="1428943"/>
                <a:gridCol w="1428943"/>
                <a:gridCol w="1428943"/>
                <a:gridCol w="1428943"/>
                <a:gridCol w="1428943"/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PP2A Deregulation</a:t>
                      </a:r>
                    </a:p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Triple Negative</a:t>
                      </a:r>
                    </a:p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(N=84)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ERPR</a:t>
                      </a:r>
                    </a:p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(N=308)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HER2</a:t>
                      </a:r>
                    </a:p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(N=26)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Triple Positive</a:t>
                      </a:r>
                    </a:p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(N=59)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(N=477)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PPP2CA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HOMDEL EXP &lt;-2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EA0000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PPP2CB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HOMDEL EXP &lt;-2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PPP2R2A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HOMDEL EXP &lt;-2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PPP2R2B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HOMDEL EXP &lt;-2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CIP2A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AMP EXP&gt;2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EA0000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SETBP1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AMP EXP&gt;2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AMP EXP&gt;2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EA0000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EA0000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α4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AMP EXP&gt;2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PP2A deregulation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3" descr="C:\Users\Shawn Bald\Documents\Powerpoint templates\tcga_logo.png"/>
          <p:cNvPicPr>
            <a:picLocks noChangeAspect="1" noChangeArrowheads="1"/>
          </p:cNvPicPr>
          <p:nvPr/>
        </p:nvPicPr>
        <p:blipFill>
          <a:blip r:embed="rId3" cstate="print"/>
          <a:srcRect r="41741" b="1846"/>
          <a:stretch>
            <a:fillRect/>
          </a:stretch>
        </p:blipFill>
        <p:spPr bwMode="auto">
          <a:xfrm>
            <a:off x="0" y="5827344"/>
            <a:ext cx="2471270" cy="447871"/>
          </a:xfrm>
          <a:prstGeom prst="rect">
            <a:avLst/>
          </a:prstGeom>
          <a:noFill/>
        </p:spPr>
      </p:pic>
      <p:pic>
        <p:nvPicPr>
          <p:cNvPr id="14" name="Picture 3" descr="C:\Users\Shawn Bald\Documents\Powerpoint templates\tcga_logo.png"/>
          <p:cNvPicPr>
            <a:picLocks noChangeAspect="1" noChangeArrowheads="1"/>
          </p:cNvPicPr>
          <p:nvPr/>
        </p:nvPicPr>
        <p:blipFill>
          <a:blip r:embed="rId3" cstate="print"/>
          <a:srcRect l="58068" t="3344"/>
          <a:stretch>
            <a:fillRect/>
          </a:stretch>
        </p:blipFill>
        <p:spPr bwMode="auto">
          <a:xfrm>
            <a:off x="0" y="6267605"/>
            <a:ext cx="2381035" cy="590395"/>
          </a:xfrm>
          <a:prstGeom prst="rect">
            <a:avLst/>
          </a:prstGeom>
          <a:noFill/>
        </p:spPr>
      </p:pic>
      <p:pic>
        <p:nvPicPr>
          <p:cNvPr id="19457" name="Picture 1" descr="C:\Users\Shawn Bald\Dropbox\Ph.D\Conferences\Affymetrix seminar June 2015\cbioportal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49" y="5326063"/>
            <a:ext cx="1473300" cy="351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571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Aims and Relevance of Study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2676" y="2017986"/>
            <a:ext cx="8860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Generate a predictive gene set to classify patients with low PP2A activity</a:t>
            </a:r>
          </a:p>
          <a:p>
            <a:endParaRPr lang="en-GB" sz="3200" dirty="0" smtClean="0"/>
          </a:p>
          <a:p>
            <a:r>
              <a:rPr lang="en-GB" sz="3200" dirty="0" smtClean="0"/>
              <a:t>Define actionable biomarkers providing knowledge on the application of PP2A activators in specific therapeutic groups.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Molecular classification of breast cancer using a Multiplex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 to current research objectives</a:t>
            </a:r>
          </a:p>
          <a:p>
            <a:r>
              <a:rPr lang="en-US" dirty="0" smtClean="0"/>
              <a:t>Project overview and Infrastructure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Quantigene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2.0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Criteria for Biomarker Selection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 – Classification of Breast cancer and biomarker discovery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307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Project Outline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4455148" y="915440"/>
            <a:ext cx="5884863" cy="49212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1801" dirty="0">
                <a:latin typeface="Arial" pitchFamily="34" charset="0"/>
              </a:rPr>
              <a:t>Sample Processing</a:t>
            </a:r>
            <a:endParaRPr lang="en-US" sz="1801" dirty="0">
              <a:latin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678986" y="1825075"/>
            <a:ext cx="1427163" cy="38735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1801" dirty="0" err="1">
                <a:latin typeface="Arial" pitchFamily="34" charset="0"/>
              </a:rPr>
              <a:t>Biobanking</a:t>
            </a:r>
            <a:endParaRPr lang="en-US" sz="1801" dirty="0">
              <a:latin typeface="Arial" pitchFamily="34" charset="0"/>
            </a:endParaRPr>
          </a:p>
        </p:txBody>
      </p:sp>
      <p:cxnSp>
        <p:nvCxnSpPr>
          <p:cNvPr id="5" name="Straight Arrow Connector 7"/>
          <p:cNvCxnSpPr>
            <a:cxnSpLocks noChangeShapeType="1"/>
          </p:cNvCxnSpPr>
          <p:nvPr/>
        </p:nvCxnSpPr>
        <p:spPr bwMode="auto">
          <a:xfrm>
            <a:off x="5310809" y="2206078"/>
            <a:ext cx="0" cy="3714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7"/>
          <p:cNvCxnSpPr>
            <a:cxnSpLocks noChangeShapeType="1"/>
          </p:cNvCxnSpPr>
          <p:nvPr/>
        </p:nvCxnSpPr>
        <p:spPr bwMode="auto">
          <a:xfrm>
            <a:off x="5310809" y="1407566"/>
            <a:ext cx="0" cy="3714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ounded Rectangle 6"/>
          <p:cNvSpPr/>
          <p:nvPr/>
        </p:nvSpPr>
        <p:spPr bwMode="auto">
          <a:xfrm>
            <a:off x="4493125" y="2571330"/>
            <a:ext cx="5846885" cy="285039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/>
          <a:lstStyle/>
          <a:p>
            <a:pPr algn="ctr">
              <a:defRPr/>
            </a:pPr>
            <a:r>
              <a:rPr lang="en-GB" sz="1801" dirty="0">
                <a:solidFill>
                  <a:srgbClr val="FF0000"/>
                </a:solidFill>
                <a:latin typeface="Arial" pitchFamily="34" charset="0"/>
              </a:rPr>
              <a:t>Research</a:t>
            </a:r>
            <a:endParaRPr lang="en-US" sz="180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5082210" y="2588664"/>
            <a:ext cx="475090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200" b="1" i="1" dirty="0"/>
              <a:t>Cellular Models </a:t>
            </a:r>
          </a:p>
          <a:p>
            <a:r>
              <a:rPr lang="en-GB" altLang="en-US" sz="1200" dirty="0"/>
              <a:t>Cell lines and primary cells</a:t>
            </a:r>
            <a:endParaRPr lang="en-US" altLang="en-US" sz="1200" dirty="0"/>
          </a:p>
          <a:p>
            <a:endParaRPr lang="en-US" altLang="en-US" sz="1200" dirty="0"/>
          </a:p>
          <a:p>
            <a:endParaRPr lang="en-GB" altLang="en-US" sz="1200" b="1" i="1" dirty="0"/>
          </a:p>
          <a:p>
            <a:r>
              <a:rPr lang="en-GB" altLang="en-US" sz="1200" b="1" i="1" dirty="0"/>
              <a:t>Patient Material</a:t>
            </a:r>
          </a:p>
          <a:p>
            <a:r>
              <a:rPr lang="en-GB" altLang="en-US" sz="1200" dirty="0"/>
              <a:t>Fresh tissue:  	</a:t>
            </a:r>
            <a:r>
              <a:rPr lang="en-GB" altLang="en-US" sz="1200" dirty="0" err="1"/>
              <a:t>pbRNA</a:t>
            </a:r>
            <a:r>
              <a:rPr lang="en-GB" altLang="en-US" sz="1200" dirty="0"/>
              <a:t> isolation</a:t>
            </a:r>
          </a:p>
          <a:p>
            <a:r>
              <a:rPr lang="en-GB" altLang="en-US" sz="1200" dirty="0"/>
              <a:t>	RNA isolation </a:t>
            </a:r>
          </a:p>
          <a:p>
            <a:r>
              <a:rPr lang="en-GB" altLang="en-US" sz="1200" dirty="0"/>
              <a:t>			</a:t>
            </a:r>
          </a:p>
          <a:p>
            <a:r>
              <a:rPr lang="en-GB" altLang="en-US" sz="1200" dirty="0"/>
              <a:t>	DNA isolation</a:t>
            </a:r>
          </a:p>
          <a:p>
            <a:r>
              <a:rPr lang="en-GB" altLang="en-US" sz="1200" dirty="0"/>
              <a:t>			</a:t>
            </a:r>
          </a:p>
          <a:p>
            <a:r>
              <a:rPr lang="en-GB" altLang="en-US" sz="1200" dirty="0"/>
              <a:t>	Cancer stem cells</a:t>
            </a:r>
            <a:endParaRPr lang="en-US" altLang="en-US" sz="1200" dirty="0"/>
          </a:p>
          <a:p>
            <a:endParaRPr lang="en-GB" altLang="en-US" sz="1200" dirty="0"/>
          </a:p>
          <a:p>
            <a:r>
              <a:rPr lang="en-GB" altLang="en-US" sz="1200" dirty="0"/>
              <a:t>FFPE tissue:	</a:t>
            </a:r>
            <a:r>
              <a:rPr lang="en-US" altLang="en-US" sz="1200" dirty="0" err="1"/>
              <a:t>Microdissection</a:t>
            </a:r>
            <a:r>
              <a:rPr lang="en-US" altLang="en-US" sz="1200" dirty="0"/>
              <a:t> of tissues </a:t>
            </a:r>
          </a:p>
          <a:p>
            <a:r>
              <a:rPr lang="en-US" altLang="en-US" sz="1200" dirty="0"/>
              <a:t>	Expression analysis </a:t>
            </a:r>
          </a:p>
          <a:p>
            <a:r>
              <a:rPr lang="en-US" altLang="en-US" sz="1200" dirty="0"/>
              <a:t>			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682409" y="1677441"/>
            <a:ext cx="3657600" cy="68262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1801" dirty="0">
                <a:latin typeface="Arial" pitchFamily="34" charset="0"/>
              </a:rPr>
              <a:t>Data Access</a:t>
            </a:r>
          </a:p>
          <a:p>
            <a:pPr algn="ctr">
              <a:defRPr/>
            </a:pPr>
            <a:r>
              <a:rPr lang="en-GB" sz="1401" dirty="0">
                <a:latin typeface="Arial" pitchFamily="34" charset="0"/>
              </a:rPr>
              <a:t>Diagnostic and Therapeutic</a:t>
            </a:r>
            <a:endParaRPr lang="en-US" sz="1401" dirty="0">
              <a:latin typeface="Arial" pitchFamily="34" charset="0"/>
            </a:endParaRPr>
          </a:p>
        </p:txBody>
      </p:sp>
      <p:cxnSp>
        <p:nvCxnSpPr>
          <p:cNvPr id="10" name="Straight Arrow Connector 10"/>
          <p:cNvCxnSpPr>
            <a:cxnSpLocks noChangeShapeType="1"/>
            <a:stCxn id="4" idx="3"/>
          </p:cNvCxnSpPr>
          <p:nvPr/>
        </p:nvCxnSpPr>
        <p:spPr bwMode="auto">
          <a:xfrm flipV="1">
            <a:off x="6106147" y="2018749"/>
            <a:ext cx="5762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7914378" y="3629440"/>
            <a:ext cx="1405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/>
              <a:t>expression profiling</a:t>
            </a:r>
            <a:endParaRPr lang="en-US" altLang="en-US" sz="1200"/>
          </a:p>
        </p:txBody>
      </p: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>
            <a:off x="7922247" y="3655944"/>
            <a:ext cx="0" cy="263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7914379" y="4065520"/>
            <a:ext cx="1349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Exome sequencing</a:t>
            </a:r>
          </a:p>
        </p:txBody>
      </p:sp>
      <p:cxnSp>
        <p:nvCxnSpPr>
          <p:cNvPr id="14" name="Straight Connector 33"/>
          <p:cNvCxnSpPr>
            <a:cxnSpLocks noChangeShapeType="1"/>
          </p:cNvCxnSpPr>
          <p:nvPr/>
        </p:nvCxnSpPr>
        <p:spPr bwMode="auto">
          <a:xfrm>
            <a:off x="7922247" y="4065520"/>
            <a:ext cx="0" cy="265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7914378" y="4424294"/>
            <a:ext cx="1149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Cellular models</a:t>
            </a:r>
          </a:p>
        </p:txBody>
      </p:sp>
      <p:cxnSp>
        <p:nvCxnSpPr>
          <p:cNvPr id="16" name="Straight Connector 41"/>
          <p:cNvCxnSpPr>
            <a:cxnSpLocks noChangeShapeType="1"/>
          </p:cNvCxnSpPr>
          <p:nvPr/>
        </p:nvCxnSpPr>
        <p:spPr bwMode="auto">
          <a:xfrm>
            <a:off x="7922247" y="4424295"/>
            <a:ext cx="0" cy="263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7914378" y="4881632"/>
            <a:ext cx="15794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dirty="0"/>
              <a:t>Predictive Biomarkers </a:t>
            </a:r>
            <a:endParaRPr lang="en-US" altLang="en-US" sz="1200" dirty="0"/>
          </a:p>
        </p:txBody>
      </p:sp>
      <p:cxnSp>
        <p:nvCxnSpPr>
          <p:cNvPr id="18" name="Straight Connector 55"/>
          <p:cNvCxnSpPr>
            <a:cxnSpLocks noChangeShapeType="1"/>
          </p:cNvCxnSpPr>
          <p:nvPr/>
        </p:nvCxnSpPr>
        <p:spPr bwMode="auto">
          <a:xfrm>
            <a:off x="7922247" y="4881631"/>
            <a:ext cx="0" cy="263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58"/>
          <p:cNvSpPr txBox="1">
            <a:spLocks noChangeArrowheads="1"/>
          </p:cNvSpPr>
          <p:nvPr/>
        </p:nvSpPr>
        <p:spPr bwMode="auto">
          <a:xfrm>
            <a:off x="7914378" y="2637187"/>
            <a:ext cx="13678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dirty="0"/>
              <a:t>Sensitivity to drugs</a:t>
            </a:r>
          </a:p>
          <a:p>
            <a:endParaRPr lang="en-GB" altLang="en-US" sz="1200" dirty="0"/>
          </a:p>
          <a:p>
            <a:r>
              <a:rPr lang="en-GB" altLang="en-US" sz="1200" dirty="0"/>
              <a:t>Functional assays</a:t>
            </a:r>
            <a:endParaRPr lang="en-US" altLang="en-US" sz="1200" dirty="0"/>
          </a:p>
        </p:txBody>
      </p:sp>
      <p:cxnSp>
        <p:nvCxnSpPr>
          <p:cNvPr id="20" name="Straight Connector 59"/>
          <p:cNvCxnSpPr>
            <a:cxnSpLocks noChangeShapeType="1"/>
          </p:cNvCxnSpPr>
          <p:nvPr/>
        </p:nvCxnSpPr>
        <p:spPr bwMode="auto">
          <a:xfrm flipH="1">
            <a:off x="7922250" y="2654648"/>
            <a:ext cx="3175" cy="59055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959"/>
            <a:ext cx="2234274" cy="1034321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417"/>
            <a:ext cx="1166121" cy="7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143"/>
            <a:ext cx="3094947" cy="6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Molecular classification of breast cancer using a Multiplex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 to current research objectives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Project overview and Infrastructure</a:t>
            </a:r>
          </a:p>
          <a:p>
            <a:r>
              <a:rPr lang="en-US" dirty="0" err="1" smtClean="0"/>
              <a:t>Quantigene</a:t>
            </a:r>
            <a:r>
              <a:rPr lang="en-US" dirty="0" smtClean="0"/>
              <a:t> 2.0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Criteria for Biomarker Selection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 – Classification of Breast cancer and biomarker discovery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7780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Quantigene</a:t>
            </a:r>
            <a:r>
              <a:rPr lang="en-US" sz="3600" b="1" dirty="0" smtClean="0"/>
              <a:t> 2.0 - </a:t>
            </a:r>
            <a:r>
              <a:rPr lang="en-US" sz="3600" b="1" dirty="0" err="1" smtClean="0"/>
              <a:t>Affymetrix</a:t>
            </a:r>
            <a:r>
              <a:rPr lang="en-US" sz="3600" b="1" dirty="0" smtClean="0"/>
              <a:t> Technology</a:t>
            </a:r>
            <a:endParaRPr lang="en-US" sz="3600" b="1" dirty="0"/>
          </a:p>
        </p:txBody>
      </p:sp>
      <p:pic>
        <p:nvPicPr>
          <p:cNvPr id="3" name="Picture 2" descr="C:\Users\Shawn Bald\Dropbox\Ph.D\Conferences\ESP 2014\ESP PPt\Design\QGPlexRNA_HI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335" y="939694"/>
            <a:ext cx="7431092" cy="5461105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396240" y="939695"/>
          <a:ext cx="4846225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746" name="Picture 2" descr="C:\Users\Shawn Bald\Dropbox\Ph.D\Conferences\Affymetrix seminar aux docs June 2015\molecular-classification-of-breast-cancers-a-new-therapeuti-08qpmpa79z-d\prezi\repo\33603285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300" y="2330180"/>
            <a:ext cx="4148541" cy="2759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31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Quality Control</a:t>
            </a:r>
            <a:endParaRPr lang="en-US" sz="36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657599" y="2651760"/>
          <a:ext cx="3931921" cy="37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7498080" y="611504"/>
          <a:ext cx="4320540" cy="356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539240"/>
            <a:ext cx="500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significant difference between replicates </a:t>
            </a:r>
          </a:p>
          <a:p>
            <a:r>
              <a:rPr lang="en-US" dirty="0" smtClean="0"/>
              <a:t>And no significant effect when stained or unstained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Molecular classification of breast cancer using a Multiplex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Introduction to current research objectives</a:t>
            </a:r>
          </a:p>
          <a:p>
            <a:r>
              <a:rPr lang="en-US" dirty="0" smtClean="0"/>
              <a:t>Project overview and Infrastructure</a:t>
            </a:r>
          </a:p>
          <a:p>
            <a:r>
              <a:rPr lang="en-US" dirty="0" err="1" smtClean="0"/>
              <a:t>Quantigene</a:t>
            </a:r>
            <a:r>
              <a:rPr lang="en-US" dirty="0" smtClean="0"/>
              <a:t> 2.0 assay</a:t>
            </a:r>
          </a:p>
          <a:p>
            <a:r>
              <a:rPr lang="en-US" dirty="0" smtClean="0"/>
              <a:t>Criteria for Biomarker Selection</a:t>
            </a:r>
          </a:p>
          <a:p>
            <a:r>
              <a:rPr lang="en-US" dirty="0" smtClean="0"/>
              <a:t>Results – Classification of Breast cancer and biomarker discovery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Molecular classification of breast cancer using a Multiplex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 to current research objectives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Project overview and Infrastructure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Quantigene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2.0</a:t>
            </a:r>
          </a:p>
          <a:p>
            <a:r>
              <a:rPr lang="en-US" dirty="0" smtClean="0"/>
              <a:t>Criteria for Biomarker Selection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 – Classification of Breast cancer and biomarker discovery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1665" y="1047290"/>
            <a:ext cx="7177135" cy="5039265"/>
            <a:chOff x="1059785" y="1291130"/>
            <a:chExt cx="7177135" cy="5039265"/>
          </a:xfrm>
        </p:grpSpPr>
        <p:sp>
          <p:nvSpPr>
            <p:cNvPr id="3" name="Rectangle 2"/>
            <p:cNvSpPr/>
            <p:nvPr/>
          </p:nvSpPr>
          <p:spPr>
            <a:xfrm>
              <a:off x="1059785" y="1291130"/>
              <a:ext cx="7177135" cy="50392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Diagram 3"/>
            <p:cNvGraphicFramePr/>
            <p:nvPr/>
          </p:nvGraphicFramePr>
          <p:xfrm>
            <a:off x="1212490" y="1443835"/>
            <a:ext cx="6865625" cy="46279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72954" y="1842445"/>
            <a:ext cx="42076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panel of genes was selected to identify: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Molecular classification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Epithelial or </a:t>
            </a:r>
            <a:r>
              <a:rPr lang="en-US" sz="2400" dirty="0" err="1" smtClean="0"/>
              <a:t>Mesenchymal</a:t>
            </a:r>
            <a:r>
              <a:rPr lang="en-US" sz="2400" dirty="0" smtClean="0"/>
              <a:t> phenotype (EMT)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PP2A deregulation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Potential biomarkers for PP2A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421" y="177421"/>
            <a:ext cx="4008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Biomarker selection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671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Activity Biomarker Selection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670" y="0"/>
            <a:ext cx="2039330" cy="1430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97" y="2098623"/>
            <a:ext cx="93052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List of Genes of Interest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Use criteria to group patients into suppressed or normal PP2A activity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Selection of five (5) biomarker genes associated with low PP2A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93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671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Activity Biomarker Selection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670" y="0"/>
            <a:ext cx="2039330" cy="1430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97" y="2098623"/>
            <a:ext cx="93052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List of Genes of Interest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Use criteria to group patients into suppressed or normal PP2A activity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Selection of five (5) biomarker genes associated with low PP2A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62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671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Activity Biomarker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190" y="1202748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Used publicly available gene sets from genome-wide expression  patterns that: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predict clinical outcome or survival in breast cancer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define Molecular and Novel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subclasses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persist in distant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metastasis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dirty="0" smtClean="0"/>
              <a:t>re differentially expressed in Breast Cancer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cip2a expression signature in breast cancer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proteins interacting with PP2A complex</a:t>
            </a:r>
          </a:p>
          <a:p>
            <a:pPr marL="800100" lvl="1" indent="-342900">
              <a:buSzPct val="75000"/>
              <a:buBlip>
                <a:blip r:embed="rId3"/>
              </a:buBlip>
            </a:pPr>
            <a:endParaRPr lang="en-US" sz="2400" dirty="0" smtClean="0"/>
          </a:p>
          <a:p>
            <a:pPr marL="800100" lvl="1" indent="-342900">
              <a:buSzPct val="75000"/>
            </a:pPr>
            <a:r>
              <a:rPr lang="en-US" sz="2400" dirty="0" smtClean="0"/>
              <a:t>	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404829" y="1602089"/>
            <a:ext cx="3261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Tx/>
              <a:buAutoNum type="arabicParenR"/>
            </a:pPr>
            <a:r>
              <a:rPr lang="en-US" dirty="0" smtClean="0"/>
              <a:t>(Van ‘t Veer et al., 2001)</a:t>
            </a:r>
          </a:p>
          <a:p>
            <a:pPr marL="365125"/>
            <a:r>
              <a:rPr lang="en-US" dirty="0" smtClean="0"/>
              <a:t>(</a:t>
            </a:r>
            <a:r>
              <a:rPr lang="en-US" dirty="0" err="1" smtClean="0"/>
              <a:t>Sotiriou</a:t>
            </a:r>
            <a:r>
              <a:rPr lang="en-US" dirty="0" smtClean="0"/>
              <a:t> et al., 2003)</a:t>
            </a:r>
          </a:p>
          <a:p>
            <a:pPr marL="365125"/>
            <a:r>
              <a:rPr lang="en-US" dirty="0" smtClean="0"/>
              <a:t>(</a:t>
            </a:r>
            <a:r>
              <a:rPr lang="en-US" dirty="0" err="1" smtClean="0"/>
              <a:t>Cobleigh</a:t>
            </a:r>
            <a:r>
              <a:rPr lang="en-US" dirty="0" smtClean="0"/>
              <a:t> et al., 2005)</a:t>
            </a:r>
          </a:p>
          <a:p>
            <a:pPr marL="365125"/>
            <a:r>
              <a:rPr lang="en-US" dirty="0" smtClean="0"/>
              <a:t>(Paik et al., 2007)</a:t>
            </a:r>
          </a:p>
          <a:p>
            <a:pPr marL="365125"/>
            <a:r>
              <a:rPr lang="en-US" dirty="0" smtClean="0"/>
              <a:t>(</a:t>
            </a:r>
            <a:r>
              <a:rPr lang="en-US" dirty="0" err="1" smtClean="0"/>
              <a:t>Lyng</a:t>
            </a:r>
            <a:r>
              <a:rPr lang="en-US" dirty="0" smtClean="0"/>
              <a:t> et al., 2013)</a:t>
            </a:r>
          </a:p>
          <a:p>
            <a:pPr marL="365125" indent="-365125"/>
            <a:endParaRPr lang="en-US" dirty="0" smtClean="0"/>
          </a:p>
          <a:p>
            <a:pPr marL="365125" indent="-365125">
              <a:buAutoNum type="arabicParenR" startAt="2"/>
            </a:pPr>
            <a:r>
              <a:rPr lang="en-US" dirty="0" smtClean="0"/>
              <a:t>(</a:t>
            </a:r>
            <a:r>
              <a:rPr lang="en-US" dirty="0" err="1" smtClean="0"/>
              <a:t>Hedenfalk</a:t>
            </a:r>
            <a:r>
              <a:rPr lang="en-US" dirty="0" smtClean="0"/>
              <a:t>  et al., 2001)</a:t>
            </a:r>
          </a:p>
          <a:p>
            <a:pPr marL="365125"/>
            <a:r>
              <a:rPr lang="en-US" dirty="0" smtClean="0"/>
              <a:t>(</a:t>
            </a:r>
            <a:r>
              <a:rPr lang="en-US" dirty="0" err="1" smtClean="0"/>
              <a:t>Sotiriou</a:t>
            </a:r>
            <a:r>
              <a:rPr lang="en-US" dirty="0" smtClean="0"/>
              <a:t> et al., 2003)</a:t>
            </a:r>
          </a:p>
          <a:p>
            <a:pPr marL="365125"/>
            <a:r>
              <a:rPr lang="en-US" dirty="0" smtClean="0"/>
              <a:t>(Ma et al., 2003)</a:t>
            </a:r>
          </a:p>
          <a:p>
            <a:pPr marL="365125"/>
            <a:r>
              <a:rPr lang="en-US" dirty="0" smtClean="0"/>
              <a:t>(</a:t>
            </a:r>
            <a:r>
              <a:rPr lang="en-US" dirty="0" err="1" smtClean="0"/>
              <a:t>Sotiriou</a:t>
            </a:r>
            <a:r>
              <a:rPr lang="en-US" dirty="0" smtClean="0"/>
              <a:t> et al., 2006)</a:t>
            </a:r>
          </a:p>
          <a:p>
            <a:pPr marL="365125"/>
            <a:endParaRPr lang="en-US" dirty="0" smtClean="0"/>
          </a:p>
          <a:p>
            <a:pPr marL="365125" indent="-365125">
              <a:buAutoNum type="arabicParenR" startAt="3"/>
            </a:pPr>
            <a:r>
              <a:rPr lang="en-US" dirty="0" smtClean="0"/>
              <a:t>(Wang et al., 2005)</a:t>
            </a:r>
          </a:p>
          <a:p>
            <a:pPr marL="365125" indent="-365125">
              <a:buAutoNum type="arabicParenR" startAt="3"/>
            </a:pPr>
            <a:endParaRPr lang="en-US" dirty="0" smtClean="0"/>
          </a:p>
          <a:p>
            <a:pPr marL="365125" indent="-365125">
              <a:buAutoNum type="arabicParenR" startAt="3"/>
            </a:pPr>
            <a:r>
              <a:rPr lang="en-US" dirty="0" smtClean="0"/>
              <a:t>(Zhang et al., 2013)</a:t>
            </a:r>
          </a:p>
          <a:p>
            <a:pPr marL="365125"/>
            <a:r>
              <a:rPr lang="en-US" dirty="0" smtClean="0"/>
              <a:t>(Ma et al., 2003)</a:t>
            </a:r>
          </a:p>
          <a:p>
            <a:pPr marL="365125" indent="-365125"/>
            <a:endParaRPr lang="en-US" dirty="0" smtClean="0"/>
          </a:p>
          <a:p>
            <a:pPr marL="365125" indent="-365125">
              <a:buAutoNum type="arabicParenR" startAt="5"/>
            </a:pPr>
            <a:r>
              <a:rPr lang="en-US" dirty="0" smtClean="0"/>
              <a:t>(</a:t>
            </a:r>
            <a:r>
              <a:rPr lang="en-US" dirty="0" err="1" smtClean="0"/>
              <a:t>Niemela</a:t>
            </a:r>
            <a:r>
              <a:rPr lang="en-US" dirty="0" smtClean="0"/>
              <a:t> et al., 2012)</a:t>
            </a:r>
          </a:p>
          <a:p>
            <a:pPr marL="365125"/>
            <a:r>
              <a:rPr lang="en-US" dirty="0" smtClean="0"/>
              <a:t>Ingenuity, IPA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670" y="0"/>
            <a:ext cx="2039330" cy="1430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671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Activity Biomarker Selection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670" y="0"/>
            <a:ext cx="2039330" cy="1430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97" y="2098623"/>
            <a:ext cx="94211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List of Genes of Interest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Use criteria to group patients into suppressed or normal PP2A activity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Selection of five (5) biomarker genes associated with low PP2A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39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671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PP2A Activity Biomarker Selection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95119"/>
              </p:ext>
            </p:extLst>
          </p:nvPr>
        </p:nvGraphicFramePr>
        <p:xfrm>
          <a:off x="1228527" y="2042548"/>
          <a:ext cx="8125336" cy="3273216"/>
        </p:xfrm>
        <a:graphic>
          <a:graphicData uri="http://schemas.openxmlformats.org/drawingml/2006/table">
            <a:tbl>
              <a:tblPr/>
              <a:tblGrid>
                <a:gridCol w="3178176"/>
                <a:gridCol w="4947160"/>
              </a:tblGrid>
              <a:tr h="34819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defining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PP2A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Deregulation</a:t>
                      </a:r>
                      <a:endParaRPr lang="en-US" sz="16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HOMOZYGOUS DELETION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EXPRESSION &lt;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RNASeq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(z-score)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PPP2CB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PPP2R2A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PPP2R2B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CIP2A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AMPLIFICATION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EXPRESSION &gt; 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RNASeq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(z-score)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SETBP1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DD"/>
                    </a:solidFill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α4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670" y="0"/>
            <a:ext cx="2039330" cy="1430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671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Activity Biomarker Selection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670" y="0"/>
            <a:ext cx="2039330" cy="1430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97" y="2098623"/>
            <a:ext cx="95323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List of Genes of Interest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Use criteria to group patients into suppressed or normal PP2A activity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Selection of five (5) biomarker genes associated with low PP2A activity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380" y="4204490"/>
            <a:ext cx="67569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50" lvl="1" indent="-6350">
              <a:buSzPct val="75000"/>
            </a:pPr>
            <a:r>
              <a:rPr lang="en-US" sz="2400" dirty="0" err="1" smtClean="0"/>
              <a:t>Prioritisation</a:t>
            </a:r>
            <a:r>
              <a:rPr lang="en-US" sz="2400" dirty="0" smtClean="0"/>
              <a:t> based on:</a:t>
            </a:r>
          </a:p>
          <a:p>
            <a:pPr marL="6350" lvl="1" indent="-6350">
              <a:buSzPct val="75000"/>
            </a:pPr>
            <a:endParaRPr lang="en-US" sz="2400" dirty="0" smtClean="0"/>
          </a:p>
          <a:p>
            <a:pPr lvl="1" indent="-457200">
              <a:buSzPct val="75000"/>
              <a:buAutoNum type="alphaLcPeriod"/>
            </a:pPr>
            <a:r>
              <a:rPr lang="en-US" sz="2400" dirty="0" smtClean="0"/>
              <a:t>Ingenuity </a:t>
            </a:r>
            <a:r>
              <a:rPr lang="en-US" sz="2400" dirty="0"/>
              <a:t>Pathway Analysis (IPA</a:t>
            </a:r>
            <a:r>
              <a:rPr lang="en-US" sz="2400" dirty="0" smtClean="0"/>
              <a:t>) </a:t>
            </a:r>
          </a:p>
          <a:p>
            <a:pPr lvl="1" indent="-457200">
              <a:buSzPct val="75000"/>
              <a:buAutoNum type="alphaLcPeriod"/>
            </a:pPr>
            <a:r>
              <a:rPr lang="en-US" sz="2400" dirty="0" smtClean="0"/>
              <a:t>Function and implications in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(Literature)</a:t>
            </a:r>
          </a:p>
          <a:p>
            <a:pPr lvl="1" indent="-457200">
              <a:buSzPct val="75000"/>
              <a:buAutoNum type="alphaLcPeriod"/>
            </a:pPr>
            <a:r>
              <a:rPr lang="en-US" sz="2400" dirty="0" smtClean="0"/>
              <a:t>Possible relation with the PP2A pathway</a:t>
            </a:r>
          </a:p>
          <a:p>
            <a:pPr marL="6350" lvl="1" indent="-6350">
              <a:buSzPct val="75000"/>
            </a:pPr>
            <a:r>
              <a:rPr lang="en-US" sz="2400" dirty="0"/>
              <a:t>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Molecular classification of breast cancer using a Multiplex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 to current research objectives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Project overview and Infrastructure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Quantigene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2.0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Criteria for Biomarker Selection</a:t>
            </a:r>
          </a:p>
          <a:p>
            <a:r>
              <a:rPr lang="en-US" dirty="0" smtClean="0"/>
              <a:t>Results – Classification of Breast cancer and biomarker discovery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516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Dataset and Data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96012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800100" lvl="1" indent="-342900">
              <a:buSzPct val="75000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9181" y="987028"/>
            <a:ext cx="4302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indent="-6350">
              <a:buSzPct val="75000"/>
            </a:pPr>
            <a:r>
              <a:rPr lang="en-US" sz="2400" b="1" dirty="0" smtClean="0"/>
              <a:t>Dataset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Annotated cell lines  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(</a:t>
            </a:r>
            <a:r>
              <a:rPr lang="en-US" sz="2400" dirty="0" err="1" smtClean="0"/>
              <a:t>Quantigene</a:t>
            </a:r>
            <a:r>
              <a:rPr lang="en-US" sz="2400" dirty="0" smtClean="0"/>
              <a:t> results)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[N=10]</a:t>
            </a:r>
          </a:p>
          <a:p>
            <a:pPr marL="6350" lvl="1" indent="-6350">
              <a:buSzPct val="75000"/>
            </a:pPr>
            <a:endParaRPr lang="en-US" sz="2400" dirty="0" smtClean="0"/>
          </a:p>
          <a:p>
            <a:pPr marL="6350" lvl="1" indent="-6350">
              <a:buSzPct val="75000"/>
            </a:pPr>
            <a:r>
              <a:rPr lang="en-US" sz="2400" dirty="0" smtClean="0"/>
              <a:t>Patient cases (FFPE)</a:t>
            </a:r>
          </a:p>
          <a:p>
            <a:pPr marL="6350" lvl="1" indent="-6350">
              <a:buSzPct val="75000"/>
            </a:pPr>
            <a:r>
              <a:rPr lang="en-US" sz="2400" dirty="0"/>
              <a:t>(</a:t>
            </a:r>
            <a:r>
              <a:rPr lang="en-US" sz="2400" dirty="0" err="1"/>
              <a:t>Quantigene</a:t>
            </a:r>
            <a:r>
              <a:rPr lang="en-US" sz="2400" dirty="0"/>
              <a:t> results)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[N=44]</a:t>
            </a:r>
          </a:p>
          <a:p>
            <a:pPr marL="6350" lvl="1" indent="-6350">
              <a:buSzPct val="75000"/>
            </a:pPr>
            <a:endParaRPr lang="en-US" sz="2400" dirty="0" smtClean="0"/>
          </a:p>
          <a:p>
            <a:pPr marL="6350" lvl="1" indent="-6350">
              <a:buSzPct val="75000"/>
            </a:pPr>
            <a:r>
              <a:rPr lang="en-US" sz="2400" dirty="0" smtClean="0"/>
              <a:t>TCGA annotated dataset (</a:t>
            </a:r>
            <a:r>
              <a:rPr lang="en-US" sz="2400" dirty="0" err="1" smtClean="0"/>
              <a:t>RNASeq</a:t>
            </a:r>
            <a:r>
              <a:rPr lang="en-US" sz="2400" dirty="0" smtClean="0"/>
              <a:t> data) 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[N=835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and N=82 Normal]	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9080" y="987028"/>
            <a:ext cx="518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Statistical Analysis</a:t>
            </a:r>
          </a:p>
          <a:p>
            <a:r>
              <a:rPr lang="en-US" sz="2400" dirty="0" smtClean="0"/>
              <a:t>z-score weighting</a:t>
            </a:r>
          </a:p>
          <a:p>
            <a:r>
              <a:rPr lang="en-US" sz="2400" dirty="0" smtClean="0"/>
              <a:t>Principal Component Analysis (PCA)</a:t>
            </a:r>
          </a:p>
          <a:p>
            <a:endParaRPr lang="en-US" sz="2400" dirty="0" smtClean="0"/>
          </a:p>
          <a:p>
            <a:r>
              <a:rPr lang="en-US" sz="2400" b="1" dirty="0" smtClean="0"/>
              <a:t>Algorithm Training</a:t>
            </a:r>
          </a:p>
          <a:p>
            <a:r>
              <a:rPr lang="en-US" sz="2400" dirty="0" smtClean="0"/>
              <a:t>Decision Tree</a:t>
            </a:r>
          </a:p>
          <a:p>
            <a:r>
              <a:rPr lang="en-US" sz="2400" dirty="0" smtClean="0"/>
              <a:t>Random Forests</a:t>
            </a:r>
          </a:p>
          <a:p>
            <a:r>
              <a:rPr lang="en-US" sz="2400" dirty="0" smtClean="0"/>
              <a:t>Rule Model</a:t>
            </a:r>
          </a:p>
          <a:p>
            <a:r>
              <a:rPr lang="en-US" sz="2400" dirty="0" smtClean="0"/>
              <a:t>Support Vector Machine (SVM)</a:t>
            </a:r>
          </a:p>
          <a:p>
            <a:r>
              <a:rPr lang="en-US" sz="2400" dirty="0" smtClean="0"/>
              <a:t>Neural Networks</a:t>
            </a:r>
          </a:p>
          <a:p>
            <a:endParaRPr lang="en-US" sz="2400" dirty="0" smtClean="0"/>
          </a:p>
        </p:txBody>
      </p:sp>
      <p:pic>
        <p:nvPicPr>
          <p:cNvPr id="25602" name="Picture 2" descr="C:\Users\Shawn Bald\Dropbox\Ph.D\Conferences\Affymetrix seminar June 2015\rapidminer-logo.png"/>
          <p:cNvPicPr>
            <a:picLocks noChangeAspect="1" noChangeArrowheads="1"/>
          </p:cNvPicPr>
          <p:nvPr/>
        </p:nvPicPr>
        <p:blipFill>
          <a:blip r:embed="rId3" cstate="print"/>
          <a:srcRect t="32274" r="-1417" b="32298"/>
          <a:stretch>
            <a:fillRect/>
          </a:stretch>
        </p:blipFill>
        <p:spPr bwMode="auto">
          <a:xfrm>
            <a:off x="243840" y="5913120"/>
            <a:ext cx="2704782" cy="94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Molecular classification of breast cancer using a Multiplex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Introduction to current research objectives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Project overview and Infrastructure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Quantigene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2.0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Criteria for Biomarker Selection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 – Classification of Breast cancer and biomarker discovery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321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Data Processing</a:t>
            </a:r>
          </a:p>
        </p:txBody>
      </p:sp>
      <p:sp>
        <p:nvSpPr>
          <p:cNvPr id="4" name="Down Arrow 3"/>
          <p:cNvSpPr/>
          <p:nvPr/>
        </p:nvSpPr>
        <p:spPr>
          <a:xfrm>
            <a:off x="7339626" y="2624584"/>
            <a:ext cx="576064" cy="1294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0696" y="847913"/>
            <a:ext cx="3816424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Cancer Genome Atlas Breast Cancer </a:t>
            </a:r>
            <a:r>
              <a:rPr lang="en-US" dirty="0" err="1" smtClean="0">
                <a:solidFill>
                  <a:schemeClr val="tx1"/>
                </a:solidFill>
              </a:rPr>
              <a:t>RNASeq</a:t>
            </a:r>
            <a:r>
              <a:rPr lang="en-US" dirty="0" smtClean="0">
                <a:solidFill>
                  <a:schemeClr val="tx1"/>
                </a:solidFill>
              </a:rPr>
              <a:t>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7200" y="847913"/>
            <a:ext cx="352839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Quantigene</a:t>
            </a:r>
            <a:r>
              <a:rPr lang="en-US" dirty="0" smtClean="0">
                <a:solidFill>
                  <a:schemeClr val="tx1"/>
                </a:solidFill>
              </a:rPr>
              <a:t> 2.0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RNA expression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164872" y="1567993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629368" y="1567993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95210" y="1976512"/>
            <a:ext cx="806489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 err="1" smtClean="0">
                <a:solidFill>
                  <a:schemeClr val="tx1"/>
                </a:solidFill>
              </a:rPr>
              <a:t>Normalisation</a:t>
            </a:r>
            <a:r>
              <a:rPr lang="en-US" dirty="0" smtClean="0">
                <a:solidFill>
                  <a:schemeClr val="tx1"/>
                </a:solidFill>
              </a:rPr>
              <a:t> against Housekeeping Gene Expression 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7538" y="2825530"/>
            <a:ext cx="2088232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z-score weighting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9886" y="3919601"/>
            <a:ext cx="3207991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Basal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Luminal Prediction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339626" y="4524131"/>
            <a:ext cx="576064" cy="46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-Turn Arrow 15"/>
          <p:cNvSpPr/>
          <p:nvPr/>
        </p:nvSpPr>
        <p:spPr>
          <a:xfrm rot="16200000" flipH="1">
            <a:off x="736599" y="2862944"/>
            <a:ext cx="4579259" cy="870857"/>
          </a:xfrm>
          <a:prstGeom prst="uturnArrow">
            <a:avLst>
              <a:gd name="adj1" fmla="val 35000"/>
              <a:gd name="adj2" fmla="val 25000"/>
              <a:gd name="adj3" fmla="val 26667"/>
              <a:gd name="adj4" fmla="val 43750"/>
              <a:gd name="adj5" fmla="val 8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5400000">
            <a:off x="5637765" y="5478409"/>
            <a:ext cx="576064" cy="659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C:\Users\Shawn Bald\Dropbox\Ph.D\Conferences\Affymetrix seminar June 2015\PCA - 9genes w ERBB2 classified by PAM50 - all classes.png"/>
          <p:cNvPicPr>
            <a:picLocks noChangeAspect="1" noChangeArrowheads="1"/>
          </p:cNvPicPr>
          <p:nvPr/>
        </p:nvPicPr>
        <p:blipFill>
          <a:blip r:embed="rId3" cstate="print"/>
          <a:srcRect l="8659" t="6532" r="1833" b="7512"/>
          <a:stretch>
            <a:fillRect/>
          </a:stretch>
        </p:blipFill>
        <p:spPr bwMode="auto">
          <a:xfrm>
            <a:off x="3519488" y="4891088"/>
            <a:ext cx="1900237" cy="15906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780245" y="4252685"/>
            <a:ext cx="181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Analysis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386841" y="3142361"/>
            <a:ext cx="275844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PAM50 Annotation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088" y="4990412"/>
            <a:ext cx="2652711" cy="186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421" y="177421"/>
            <a:ext cx="697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Results – Dataset and Data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249680"/>
            <a:ext cx="4312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indent="-6350">
              <a:buSzPct val="75000"/>
            </a:pPr>
            <a:r>
              <a:rPr lang="en-US" sz="2400" b="1" u="sng" dirty="0" smtClean="0"/>
              <a:t>Analysis: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Principal Component Analysis (PCA) using the</a:t>
            </a:r>
          </a:p>
          <a:p>
            <a:pPr marL="6350" lvl="1" indent="-6350">
              <a:buSzPct val="75000"/>
            </a:pPr>
            <a:r>
              <a:rPr lang="en-US" sz="2400" b="1" dirty="0" smtClean="0"/>
              <a:t>Basal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Luminal Classifier </a:t>
            </a:r>
            <a:r>
              <a:rPr lang="en-US" sz="2400" dirty="0" smtClean="0"/>
              <a:t>gene set and ERBB2.</a:t>
            </a:r>
          </a:p>
          <a:p>
            <a:pPr marL="6350" lvl="1" indent="-6350">
              <a:buSzPct val="75000"/>
            </a:pPr>
            <a:endParaRPr lang="en-US" sz="2400" dirty="0" smtClean="0"/>
          </a:p>
          <a:p>
            <a:pPr marL="6350" lvl="1" indent="-6350">
              <a:buSzPct val="75000"/>
            </a:pPr>
            <a:r>
              <a:rPr lang="en-US" sz="2400" b="1" u="sng" dirty="0" smtClean="0"/>
              <a:t>Sample: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TCGA patients annotated with PAM50 annotation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N = 520</a:t>
            </a:r>
          </a:p>
          <a:p>
            <a:pPr marL="6350" lvl="1" indent="-6350">
              <a:buSzPct val="75000"/>
            </a:pPr>
            <a:endParaRPr lang="en-US" sz="2400" dirty="0" smtClean="0"/>
          </a:p>
          <a:p>
            <a:pPr marL="6350" lvl="1" indent="-6350">
              <a:buSzPct val="75000"/>
            </a:pPr>
            <a:r>
              <a:rPr lang="en-US" sz="2400" dirty="0" smtClean="0"/>
              <a:t>98.2% overlap between molecular classification of </a:t>
            </a:r>
            <a:r>
              <a:rPr lang="en-US" sz="2400" dirty="0" err="1" smtClean="0"/>
              <a:t>Quantigene</a:t>
            </a:r>
            <a:r>
              <a:rPr lang="en-US" sz="2400" dirty="0" smtClean="0"/>
              <a:t> 2.0 and PAM50.</a:t>
            </a:r>
          </a:p>
          <a:p>
            <a:pPr marL="6350" lvl="1" indent="-6350">
              <a:buSzPct val="75000"/>
            </a:pP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492377" y="6372000"/>
            <a:ext cx="14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85677" y="3125293"/>
            <a:ext cx="461665" cy="13694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Component 2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41875" y="962025"/>
            <a:ext cx="6896100" cy="369332"/>
            <a:chOff x="4448175" y="809625"/>
            <a:chExt cx="6896100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4448175" y="809625"/>
              <a:ext cx="6896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Class:  	Luminal A         Luminal B          Basal           HER2- enriched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144000" y="917575"/>
              <a:ext cx="127000" cy="144000"/>
            </a:xfrm>
            <a:prstGeom prst="ellipse">
              <a:avLst/>
            </a:prstGeom>
            <a:solidFill>
              <a:srgbClr val="00FE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42100" y="917575"/>
              <a:ext cx="127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077200" y="917575"/>
              <a:ext cx="127000" cy="144000"/>
            </a:xfrm>
            <a:prstGeom prst="ellipse">
              <a:avLst/>
            </a:prstGeom>
            <a:solidFill>
              <a:srgbClr val="FF19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26050" y="917575"/>
              <a:ext cx="127000" cy="144000"/>
            </a:xfrm>
            <a:prstGeom prst="ellipse">
              <a:avLst/>
            </a:prstGeom>
            <a:solidFill>
              <a:srgbClr val="0000C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89930" y="916214"/>
            <a:ext cx="6807200" cy="5854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C:\Users\Shawn Bald\Dropbox\Ph.D\Conferences\Affymetrix seminar June 2015\PCAS\Picture1.png"/>
          <p:cNvPicPr>
            <a:picLocks noChangeAspect="1" noChangeArrowheads="1"/>
          </p:cNvPicPr>
          <p:nvPr/>
        </p:nvPicPr>
        <p:blipFill>
          <a:blip r:embed="rId3" cstate="print"/>
          <a:srcRect t="2426" b="1479"/>
          <a:stretch>
            <a:fillRect/>
          </a:stretch>
        </p:blipFill>
        <p:spPr bwMode="auto">
          <a:xfrm>
            <a:off x="5089525" y="1308100"/>
            <a:ext cx="6180138" cy="515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74171" y="1276894"/>
            <a:ext cx="4686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indent="-6350">
              <a:buSzPct val="75000"/>
            </a:pPr>
            <a:r>
              <a:rPr lang="en-US" sz="2400" b="1" u="sng" dirty="0" smtClean="0"/>
              <a:t>PCA Analysis:</a:t>
            </a:r>
          </a:p>
          <a:p>
            <a:pPr marL="6350" lvl="1" indent="-6350">
              <a:buSzPct val="75000"/>
            </a:pPr>
            <a:endParaRPr lang="en-US" sz="2400" dirty="0" smtClean="0"/>
          </a:p>
          <a:p>
            <a:pPr marL="369888" lvl="1" indent="-369888">
              <a:buSzPct val="75000"/>
            </a:pPr>
            <a:r>
              <a:rPr lang="en-US" sz="2400" b="1" dirty="0" smtClean="0">
                <a:solidFill>
                  <a:srgbClr val="7030A0"/>
                </a:solidFill>
              </a:rPr>
              <a:t>A:  Basal </a:t>
            </a:r>
            <a:r>
              <a:rPr lang="en-US" sz="2400" b="1" dirty="0" err="1" smtClean="0">
                <a:solidFill>
                  <a:srgbClr val="7030A0"/>
                </a:solidFill>
              </a:rPr>
              <a:t>vs</a:t>
            </a:r>
            <a:r>
              <a:rPr lang="en-US" sz="2400" b="1" dirty="0" smtClean="0">
                <a:solidFill>
                  <a:srgbClr val="7030A0"/>
                </a:solidFill>
              </a:rPr>
              <a:t> Luminal Classifiers ERBB2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6350" lvl="1" indent="-6350">
              <a:buSzPct val="75000"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369888" lvl="1" indent="-369888">
              <a:buSzPct val="75000"/>
            </a:pPr>
            <a:r>
              <a:rPr lang="en-US" sz="2400" b="1" dirty="0" smtClean="0">
                <a:solidFill>
                  <a:srgbClr val="C40000"/>
                </a:solidFill>
              </a:rPr>
              <a:t>B:  Basal </a:t>
            </a:r>
            <a:r>
              <a:rPr lang="en-US" sz="2400" b="1" dirty="0" err="1" smtClean="0">
                <a:solidFill>
                  <a:srgbClr val="C40000"/>
                </a:solidFill>
              </a:rPr>
              <a:t>vs</a:t>
            </a:r>
            <a:r>
              <a:rPr lang="en-US" sz="2400" b="1" dirty="0" smtClean="0">
                <a:solidFill>
                  <a:srgbClr val="C40000"/>
                </a:solidFill>
              </a:rPr>
              <a:t> Luminal Classifiers ERBB2</a:t>
            </a:r>
          </a:p>
          <a:p>
            <a:pPr marL="369888" lvl="1" indent="-6350">
              <a:buSzPct val="75000"/>
            </a:pPr>
            <a:r>
              <a:rPr lang="en-US" sz="2400" b="1" dirty="0" smtClean="0">
                <a:solidFill>
                  <a:srgbClr val="C40000"/>
                </a:solidFill>
              </a:rPr>
              <a:t>PP2A activity Biomarkers</a:t>
            </a:r>
            <a:endParaRPr lang="en-US" sz="2400" dirty="0" smtClean="0">
              <a:solidFill>
                <a:srgbClr val="C40000"/>
              </a:solidFill>
            </a:endParaRPr>
          </a:p>
          <a:p>
            <a:pPr marL="6350" lvl="1" indent="-6350">
              <a:buSzPct val="75000"/>
            </a:pPr>
            <a:endParaRPr lang="en-US" sz="2400" dirty="0" smtClean="0"/>
          </a:p>
          <a:p>
            <a:pPr marL="6350" lvl="1" indent="-6350">
              <a:buSzPct val="75000"/>
            </a:pPr>
            <a:r>
              <a:rPr lang="en-US" sz="2400" b="1" u="sng" dirty="0" smtClean="0"/>
              <a:t>Sample: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TCGA patients annotated with PAM50 annotation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N = 520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7421" y="177421"/>
            <a:ext cx="444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Our Vision - Classifiers</a:t>
            </a:r>
            <a:endParaRPr lang="en-US" sz="36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4738914" y="1360715"/>
            <a:ext cx="7137400" cy="4699000"/>
            <a:chOff x="4738914" y="1360715"/>
            <a:chExt cx="7137400" cy="4699000"/>
          </a:xfrm>
        </p:grpSpPr>
        <p:grpSp>
          <p:nvGrpSpPr>
            <p:cNvPr id="37" name="Group 36"/>
            <p:cNvGrpSpPr/>
            <p:nvPr/>
          </p:nvGrpSpPr>
          <p:grpSpPr>
            <a:xfrm>
              <a:off x="4738914" y="1360715"/>
              <a:ext cx="7137400" cy="4699000"/>
              <a:chOff x="4724400" y="533400"/>
              <a:chExt cx="7137400" cy="46990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724400" y="533400"/>
                <a:ext cx="6896100" cy="369332"/>
                <a:chOff x="4448175" y="809625"/>
                <a:chExt cx="6896100" cy="369332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448175" y="809625"/>
                  <a:ext cx="68961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Class:  	Luminal A         Luminal B          Basal           HER2- enriched</a:t>
                  </a:r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144000" y="917575"/>
                  <a:ext cx="127000" cy="144000"/>
                </a:xfrm>
                <a:prstGeom prst="ellipse">
                  <a:avLst/>
                </a:prstGeom>
                <a:solidFill>
                  <a:srgbClr val="00FE4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42100" y="917575"/>
                  <a:ext cx="127000" cy="14400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8077200" y="917575"/>
                  <a:ext cx="127000" cy="144000"/>
                </a:xfrm>
                <a:prstGeom prst="ellipse">
                  <a:avLst/>
                </a:prstGeom>
                <a:solidFill>
                  <a:srgbClr val="FF1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26050" y="917575"/>
                  <a:ext cx="127000" cy="144000"/>
                </a:xfrm>
                <a:prstGeom prst="ellipse">
                  <a:avLst/>
                </a:prstGeom>
                <a:solidFill>
                  <a:srgbClr val="0000C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732020" y="977900"/>
                <a:ext cx="7129780" cy="4254500"/>
                <a:chOff x="4732020" y="977900"/>
                <a:chExt cx="7129780" cy="425450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4732020" y="977900"/>
                  <a:ext cx="7129780" cy="4254500"/>
                  <a:chOff x="5062220" y="939800"/>
                  <a:chExt cx="6139180" cy="3284220"/>
                </a:xfrm>
              </p:grpSpPr>
              <p:pic>
                <p:nvPicPr>
                  <p:cNvPr id="27656" name="Picture 8" descr="C:\Users\Shawn Bald\Dropbox\Ph.D\Conferences\Affymetrix seminar June 2015\PCAS\9 class genes w ERBB2 and Brst sig genes PAM50 annot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27900" t="24400" r="30700" b="19200"/>
                  <a:stretch>
                    <a:fillRect/>
                  </a:stretch>
                </p:blipFill>
                <p:spPr bwMode="auto">
                  <a:xfrm>
                    <a:off x="8003540" y="1000760"/>
                    <a:ext cx="3154680" cy="322326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657" name="Picture 9" descr="C:\Users\Shawn Bald\Dropbox\Ph.D\Conferences\Affymetrix seminar June 2015\PCAS\9 class genes w ERBB2 PAM50 annot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28167" t="24444" r="31050" b="19445"/>
                  <a:stretch>
                    <a:fillRect/>
                  </a:stretch>
                </p:blipFill>
                <p:spPr bwMode="auto">
                  <a:xfrm flipH="1">
                    <a:off x="5062220" y="984250"/>
                    <a:ext cx="3107690" cy="320675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7" name="Rectangle 26"/>
                  <p:cNvSpPr/>
                  <p:nvPr/>
                </p:nvSpPr>
                <p:spPr>
                  <a:xfrm>
                    <a:off x="5092700" y="939800"/>
                    <a:ext cx="3024000" cy="3238500"/>
                  </a:xfrm>
                  <a:prstGeom prst="rect">
                    <a:avLst/>
                  </a:prstGeom>
                  <a:noFill/>
                  <a:ln w="571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8178800" y="939800"/>
                    <a:ext cx="3022600" cy="3238500"/>
                  </a:xfrm>
                  <a:prstGeom prst="rect">
                    <a:avLst/>
                  </a:prstGeom>
                  <a:noFill/>
                  <a:ln w="571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4800600" y="1003300"/>
                  <a:ext cx="4953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7030A0"/>
                      </a:solidFill>
                    </a:rPr>
                    <a:t>A</a:t>
                  </a:r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394700" y="1016000"/>
                  <a:ext cx="4953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C40000"/>
                      </a:solidFill>
                    </a:rPr>
                    <a:t>B</a:t>
                  </a:r>
                  <a:endParaRPr lang="en-US" b="1" dirty="0">
                    <a:solidFill>
                      <a:srgbClr val="C40000"/>
                    </a:solidFill>
                  </a:endParaRPr>
                </a:p>
              </p:txBody>
            </p:sp>
          </p:grpSp>
        </p:grpSp>
        <p:sp>
          <p:nvSpPr>
            <p:cNvPr id="43" name="Freeform 42"/>
            <p:cNvSpPr/>
            <p:nvPr/>
          </p:nvSpPr>
          <p:spPr>
            <a:xfrm>
              <a:off x="8648700" y="3368040"/>
              <a:ext cx="1143000" cy="533400"/>
            </a:xfrm>
            <a:custGeom>
              <a:avLst/>
              <a:gdLst>
                <a:gd name="connsiteX0" fmla="*/ 1143000 w 1143000"/>
                <a:gd name="connsiteY0" fmla="*/ 0 h 533400"/>
                <a:gd name="connsiteX1" fmla="*/ 381000 w 1143000"/>
                <a:gd name="connsiteY1" fmla="*/ 144780 h 533400"/>
                <a:gd name="connsiteX2" fmla="*/ 0 w 1143000"/>
                <a:gd name="connsiteY2" fmla="*/ 396240 h 533400"/>
                <a:gd name="connsiteX3" fmla="*/ 365760 w 1143000"/>
                <a:gd name="connsiteY3" fmla="*/ 533400 h 533400"/>
                <a:gd name="connsiteX4" fmla="*/ 937260 w 1143000"/>
                <a:gd name="connsiteY4" fmla="*/ 525780 h 533400"/>
                <a:gd name="connsiteX5" fmla="*/ 1143000 w 1143000"/>
                <a:gd name="connsiteY5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533400">
                  <a:moveTo>
                    <a:pt x="1143000" y="0"/>
                  </a:moveTo>
                  <a:lnTo>
                    <a:pt x="381000" y="144780"/>
                  </a:lnTo>
                  <a:lnTo>
                    <a:pt x="0" y="396240"/>
                  </a:lnTo>
                  <a:lnTo>
                    <a:pt x="365760" y="533400"/>
                  </a:lnTo>
                  <a:lnTo>
                    <a:pt x="937260" y="525780"/>
                  </a:lnTo>
                  <a:lnTo>
                    <a:pt x="1143000" y="0"/>
                  </a:ln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rot="120000">
              <a:off x="8694420" y="2644140"/>
              <a:ext cx="1104900" cy="815340"/>
            </a:xfrm>
            <a:custGeom>
              <a:avLst/>
              <a:gdLst>
                <a:gd name="connsiteX0" fmla="*/ 1104900 w 1104900"/>
                <a:gd name="connsiteY0" fmla="*/ 678180 h 815340"/>
                <a:gd name="connsiteX1" fmla="*/ 1104900 w 1104900"/>
                <a:gd name="connsiteY1" fmla="*/ 495300 h 815340"/>
                <a:gd name="connsiteX2" fmla="*/ 891540 w 1104900"/>
                <a:gd name="connsiteY2" fmla="*/ 213360 h 815340"/>
                <a:gd name="connsiteX3" fmla="*/ 327660 w 1104900"/>
                <a:gd name="connsiteY3" fmla="*/ 0 h 815340"/>
                <a:gd name="connsiteX4" fmla="*/ 0 w 1104900"/>
                <a:gd name="connsiteY4" fmla="*/ 411480 h 815340"/>
                <a:gd name="connsiteX5" fmla="*/ 518160 w 1104900"/>
                <a:gd name="connsiteY5" fmla="*/ 815340 h 815340"/>
                <a:gd name="connsiteX6" fmla="*/ 1104900 w 1104900"/>
                <a:gd name="connsiteY6" fmla="*/ 678180 h 8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15340">
                  <a:moveTo>
                    <a:pt x="1104900" y="678180"/>
                  </a:moveTo>
                  <a:lnTo>
                    <a:pt x="1104900" y="495300"/>
                  </a:lnTo>
                  <a:lnTo>
                    <a:pt x="891540" y="213360"/>
                  </a:lnTo>
                  <a:lnTo>
                    <a:pt x="327660" y="0"/>
                  </a:lnTo>
                  <a:lnTo>
                    <a:pt x="0" y="411480"/>
                  </a:lnTo>
                  <a:lnTo>
                    <a:pt x="518160" y="815340"/>
                  </a:lnTo>
                  <a:lnTo>
                    <a:pt x="1104900" y="678180"/>
                  </a:ln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 descr="C:\Users\Shawn Bald\Dropbox\Ph.D\Conferences\Affymetrix seminar June 2015\rapidminer-logo.png"/>
          <p:cNvPicPr>
            <a:picLocks noChangeAspect="1" noChangeArrowheads="1"/>
          </p:cNvPicPr>
          <p:nvPr/>
        </p:nvPicPr>
        <p:blipFill>
          <a:blip r:embed="rId4" cstate="print"/>
          <a:srcRect t="32274" r="-1417" b="32298"/>
          <a:stretch>
            <a:fillRect/>
          </a:stretch>
        </p:blipFill>
        <p:spPr bwMode="auto">
          <a:xfrm>
            <a:off x="9432834" y="6041358"/>
            <a:ext cx="2704782" cy="94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321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Data Processing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1" y="1261242"/>
            <a:ext cx="8439738" cy="4957784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 rot="16200000" flipH="1">
            <a:off x="6520635" y="5052741"/>
            <a:ext cx="576064" cy="659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13158" y="4624170"/>
            <a:ext cx="3419946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Immunohistochemistry (IHC)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3158" y="5272242"/>
            <a:ext cx="1709973" cy="1085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Validation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PP2A Activity 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pS6K)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23131" y="5272242"/>
            <a:ext cx="1709973" cy="1085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Annotation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PP2A complex regulation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1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74171" y="1276894"/>
            <a:ext cx="4686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lvl="1" indent="-369888">
              <a:buSzPct val="75000"/>
            </a:pPr>
            <a:r>
              <a:rPr lang="en-US" sz="2400" b="1" dirty="0">
                <a:solidFill>
                  <a:srgbClr val="7030A0"/>
                </a:solidFill>
              </a:rPr>
              <a:t>IHC Validation:</a:t>
            </a:r>
          </a:p>
          <a:p>
            <a:pPr marL="369888" lvl="1" indent="-369888">
              <a:buSzPct val="75000"/>
            </a:pPr>
            <a:r>
              <a:rPr lang="en-US" sz="2400" b="1" dirty="0" smtClean="0">
                <a:solidFill>
                  <a:srgbClr val="7030A0"/>
                </a:solidFill>
              </a:rPr>
              <a:t>PP2A activity using pS6K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6350" lvl="1" indent="-6350">
              <a:buSzPct val="75000"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6350" lvl="1" indent="-6350">
              <a:buSzPct val="75000"/>
            </a:pPr>
            <a:r>
              <a:rPr lang="en-US" sz="2400" b="1" dirty="0">
                <a:solidFill>
                  <a:srgbClr val="C40000"/>
                </a:solidFill>
              </a:rPr>
              <a:t>IHC Annotation:</a:t>
            </a:r>
          </a:p>
          <a:p>
            <a:pPr marL="369888" lvl="1" indent="-369888">
              <a:buSzPct val="75000"/>
            </a:pPr>
            <a:r>
              <a:rPr lang="en-US" sz="2400" b="1" dirty="0" smtClean="0">
                <a:solidFill>
                  <a:srgbClr val="C40000"/>
                </a:solidFill>
              </a:rPr>
              <a:t>PP2A complex regulators</a:t>
            </a:r>
            <a:endParaRPr lang="en-US" sz="2400" dirty="0" smtClean="0">
              <a:solidFill>
                <a:srgbClr val="C40000"/>
              </a:solidFill>
            </a:endParaRPr>
          </a:p>
          <a:p>
            <a:pPr marL="6350" lvl="1" indent="-6350">
              <a:buSzPct val="75000"/>
            </a:pPr>
            <a:endParaRPr lang="en-US" sz="2400" dirty="0" smtClean="0"/>
          </a:p>
          <a:p>
            <a:pPr marL="6350" lvl="1" indent="-6350">
              <a:buSzPct val="75000"/>
            </a:pPr>
            <a:r>
              <a:rPr lang="en-US" sz="2400" b="1" u="sng" dirty="0" smtClean="0"/>
              <a:t>Sample: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FFPE material </a:t>
            </a:r>
          </a:p>
          <a:p>
            <a:pPr marL="6350" lvl="1" indent="-6350">
              <a:buSzPct val="75000"/>
            </a:pPr>
            <a:r>
              <a:rPr lang="en-US" sz="2400" dirty="0" smtClean="0"/>
              <a:t>N = </a:t>
            </a:r>
            <a:r>
              <a:rPr lang="en-US" sz="2400" dirty="0"/>
              <a:t>4</a:t>
            </a:r>
            <a:r>
              <a:rPr lang="en-US" sz="2400" dirty="0" smtClean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7421" y="177421"/>
            <a:ext cx="4329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Biomarker Validation</a:t>
            </a:r>
            <a:endParaRPr lang="en-US" sz="3600" b="1" dirty="0"/>
          </a:p>
        </p:txBody>
      </p:sp>
      <p:graphicFrame>
        <p:nvGraphicFramePr>
          <p:cNvPr id="2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383437"/>
              </p:ext>
            </p:extLst>
          </p:nvPr>
        </p:nvGraphicFramePr>
        <p:xfrm>
          <a:off x="5659175" y="814784"/>
          <a:ext cx="5580293" cy="89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88687"/>
                <a:gridCol w="1734206"/>
              </a:tblGrid>
              <a:tr h="446348">
                <a:tc>
                  <a:txBody>
                    <a:bodyPr/>
                    <a:lstStyle/>
                    <a:p>
                      <a:r>
                        <a:rPr lang="en-US" dirty="0" smtClean="0"/>
                        <a:t>Concordance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ER Positive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TNBC</a:t>
                      </a:r>
                      <a:endParaRPr lang="en-US" dirty="0"/>
                    </a:p>
                  </a:txBody>
                  <a:tcPr anchor="ctr"/>
                </a:tc>
              </a:tr>
              <a:tr h="446348">
                <a:tc>
                  <a:txBody>
                    <a:bodyPr/>
                    <a:lstStyle/>
                    <a:p>
                      <a:r>
                        <a:rPr lang="en-US" dirty="0" smtClean="0"/>
                        <a:t>Z-score Algorithm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99.4%</a:t>
                      </a:r>
                      <a:r>
                        <a:rPr lang="en-US" baseline="0" dirty="0" smtClean="0"/>
                        <a:t> Luminal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r>
                        <a:rPr lang="en-US" baseline="0" dirty="0" smtClean="0"/>
                        <a:t> Basal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" name="Picture 28" descr="C:\Users\Shawn Bald\Dropbox\Ph.D\Labwork\IHC breast\Specific cases (IHC staining)\20012-09 A2\KIAA1524 20012-09 A2 10x.jpg"/>
          <p:cNvPicPr/>
          <p:nvPr/>
        </p:nvPicPr>
        <p:blipFill>
          <a:blip r:embed="rId3" cstate="print">
            <a:lum contrast="30000"/>
          </a:blip>
          <a:srcRect l="22098" t="32975" r="60969" b="50909"/>
          <a:stretch>
            <a:fillRect/>
          </a:stretch>
        </p:blipFill>
        <p:spPr bwMode="auto">
          <a:xfrm>
            <a:off x="7918959" y="2877580"/>
            <a:ext cx="1333500" cy="1152000"/>
          </a:xfrm>
          <a:prstGeom prst="rect">
            <a:avLst/>
          </a:prstGeom>
          <a:noFill/>
        </p:spPr>
      </p:pic>
      <p:pic>
        <p:nvPicPr>
          <p:cNvPr id="31" name="Picture 30" descr="C:\Users\Shawn Bald\Dropbox\Ph.D\Labwork\IHC breast\Specific cases (IHC staining)\20012-09 A2\pS6K 20012-09 A2 x10.jpg"/>
          <p:cNvPicPr/>
          <p:nvPr/>
        </p:nvPicPr>
        <p:blipFill>
          <a:blip r:embed="rId4" cstate="print">
            <a:lum bright="-10000" contrast="40000"/>
          </a:blip>
          <a:srcRect l="37301" t="28578" r="43124" b="55306"/>
          <a:stretch>
            <a:fillRect/>
          </a:stretch>
        </p:blipFill>
        <p:spPr bwMode="auto">
          <a:xfrm>
            <a:off x="7913209" y="1703168"/>
            <a:ext cx="1333500" cy="1152525"/>
          </a:xfrm>
          <a:prstGeom prst="rect">
            <a:avLst/>
          </a:prstGeom>
          <a:noFill/>
        </p:spPr>
      </p:pic>
      <p:pic>
        <p:nvPicPr>
          <p:cNvPr id="33" name="Picture 32" descr="C:\Users\Shawn Bald\Dropbox\Ph.D\Labwork\IHC breast\Specific cases (IHC staining)\20012-09 A2\SET 20012-09 A2 x40.jpg"/>
          <p:cNvPicPr/>
          <p:nvPr/>
        </p:nvPicPr>
        <p:blipFill>
          <a:blip r:embed="rId5" cstate="print">
            <a:lum contrast="20000"/>
          </a:blip>
          <a:srcRect l="16051" t="23276" r="49117" b="35129"/>
          <a:stretch>
            <a:fillRect/>
          </a:stretch>
        </p:blipFill>
        <p:spPr bwMode="auto">
          <a:xfrm>
            <a:off x="7910328" y="4046923"/>
            <a:ext cx="1357552" cy="12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C:\Users\Shawn Bald\Dropbox\Ph.D\Labwork\IHC breast\Specific cases (IHC staining)\20012-09 A2\IGBP1 20012-09 A2 x40.jpg"/>
          <p:cNvPicPr/>
          <p:nvPr/>
        </p:nvPicPr>
        <p:blipFill>
          <a:blip r:embed="rId6" cstate="print">
            <a:lum contrast="20000"/>
          </a:blip>
          <a:srcRect l="21027" t="13793" r="29603" b="29957"/>
          <a:stretch>
            <a:fillRect/>
          </a:stretch>
        </p:blipFill>
        <p:spPr bwMode="auto">
          <a:xfrm>
            <a:off x="7909426" y="5280374"/>
            <a:ext cx="13525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C:\Users\Shawn Bald\Dropbox\Ph.D\Labwork\IHC breast\Specific cases (IHC staining)\12275-07 2\KIAA1524 12275-07 2 x10.jpg"/>
          <p:cNvPicPr/>
          <p:nvPr/>
        </p:nvPicPr>
        <p:blipFill>
          <a:blip r:embed="rId7" cstate="print">
            <a:lum contrast="30000"/>
          </a:blip>
          <a:srcRect l="61108" t="32748" r="22567" b="51137"/>
          <a:stretch>
            <a:fillRect/>
          </a:stretch>
        </p:blipFill>
        <p:spPr bwMode="auto">
          <a:xfrm>
            <a:off x="9573460" y="2894398"/>
            <a:ext cx="1503045" cy="1152525"/>
          </a:xfrm>
          <a:prstGeom prst="rect">
            <a:avLst/>
          </a:prstGeom>
          <a:noFill/>
        </p:spPr>
      </p:pic>
      <p:pic>
        <p:nvPicPr>
          <p:cNvPr id="41" name="Picture 40" descr="C:\Users\Shawn Bald\Dropbox\Ph.D\Labwork\IHC breast\Specific cases (IHC staining)\12275-07 2\SET 12275-07 2 x40.jpg"/>
          <p:cNvPicPr/>
          <p:nvPr/>
        </p:nvPicPr>
        <p:blipFill>
          <a:blip r:embed="rId8" cstate="print">
            <a:lum contrast="30000"/>
          </a:blip>
          <a:srcRect l="23961" t="18103" r="23261" b="27371"/>
          <a:stretch>
            <a:fillRect/>
          </a:stretch>
        </p:blipFill>
        <p:spPr bwMode="auto">
          <a:xfrm>
            <a:off x="9573679" y="4078255"/>
            <a:ext cx="1502609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C:\Users\Shawn Bald\Dropbox\Ph.D\Labwork\IHC breast\Specific cases (IHC staining)\12275-07 2\IGBP1 12275-07 2 x40.jpg"/>
          <p:cNvPicPr/>
          <p:nvPr/>
        </p:nvPicPr>
        <p:blipFill>
          <a:blip r:embed="rId9" cstate="print">
            <a:lum contrast="20000"/>
          </a:blip>
          <a:srcRect l="26966" t="2867" r="16879" b="38362"/>
          <a:stretch>
            <a:fillRect/>
          </a:stretch>
        </p:blipFill>
        <p:spPr bwMode="auto">
          <a:xfrm>
            <a:off x="9558946" y="5258639"/>
            <a:ext cx="150304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:\Users\Shawn Bald\Dropbox\Ph.D\Labwork\IHC breast\Specific cases (IHC staining)\12275-07 2\pS6K 12275-07 2 x10.jpg"/>
          <p:cNvPicPr/>
          <p:nvPr/>
        </p:nvPicPr>
        <p:blipFill>
          <a:blip r:embed="rId10" cstate="print">
            <a:lum contrast="30000"/>
          </a:blip>
          <a:srcRect l="42741" t="49943" r="43604" b="34220"/>
          <a:stretch>
            <a:fillRect/>
          </a:stretch>
        </p:blipFill>
        <p:spPr bwMode="auto">
          <a:xfrm>
            <a:off x="9574716" y="1705472"/>
            <a:ext cx="1503044" cy="115252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892542" y="32729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cip2a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07782" y="450738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877302" y="569610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862589" y="211672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-S6K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69280" y="1703168"/>
            <a:ext cx="5556325" cy="11570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669279" y="2887713"/>
            <a:ext cx="5556325" cy="3583012"/>
          </a:xfrm>
          <a:prstGeom prst="rect">
            <a:avLst/>
          </a:prstGeom>
          <a:noFill/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06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11351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Potential Biomarkers  to define a new Therapeutic Subtype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90330" y="6635805"/>
            <a:ext cx="601670" cy="2221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Shawn Bald\Dropbox\Ph.D\Conferences\ESP 2014\ESP PPt\Design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2438"/>
            <a:ext cx="3054100" cy="12155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080" y="958524"/>
            <a:ext cx="384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Out of 11 Breast cancer cell lines, 3 TNBC cell lines are sensitive to FTY720.</a:t>
            </a:r>
          </a:p>
          <a:p>
            <a:pPr algn="just"/>
            <a:r>
              <a:rPr lang="en-US" sz="2400" dirty="0" smtClean="0"/>
              <a:t>(</a:t>
            </a:r>
            <a:r>
              <a:rPr lang="en-US" sz="2400" dirty="0" err="1" smtClean="0"/>
              <a:t>Baldacchino</a:t>
            </a:r>
            <a:r>
              <a:rPr lang="en-US" sz="2400" dirty="0" smtClean="0"/>
              <a:t> et al., 2014)</a:t>
            </a:r>
          </a:p>
          <a:p>
            <a:pPr algn="just"/>
            <a:endParaRPr lang="en-US" sz="24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35156719"/>
              </p:ext>
            </p:extLst>
          </p:nvPr>
        </p:nvGraphicFramePr>
        <p:xfrm>
          <a:off x="4358640" y="975360"/>
          <a:ext cx="3916680" cy="588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8124131"/>
              </p:ext>
            </p:extLst>
          </p:nvPr>
        </p:nvGraphicFramePr>
        <p:xfrm>
          <a:off x="8275320" y="975360"/>
          <a:ext cx="3916680" cy="588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813054">
            <a:off x="2117595" y="1223270"/>
            <a:ext cx="9826224" cy="5462462"/>
          </a:xfrm>
          <a:custGeom>
            <a:avLst/>
            <a:gdLst>
              <a:gd name="connsiteX0" fmla="*/ 0 w 8323440"/>
              <a:gd name="connsiteY0" fmla="*/ 2927444 h 5854888"/>
              <a:gd name="connsiteX1" fmla="*/ 1767324 w 8323440"/>
              <a:gd name="connsiteY1" fmla="*/ 533046 h 5854888"/>
              <a:gd name="connsiteX2" fmla="*/ 4161725 w 8323440"/>
              <a:gd name="connsiteY2" fmla="*/ 5 h 5854888"/>
              <a:gd name="connsiteX3" fmla="*/ 6556127 w 8323440"/>
              <a:gd name="connsiteY3" fmla="*/ 533051 h 5854888"/>
              <a:gd name="connsiteX4" fmla="*/ 8323442 w 8323440"/>
              <a:gd name="connsiteY4" fmla="*/ 2927456 h 5854888"/>
              <a:gd name="connsiteX5" fmla="*/ 6556121 w 8323440"/>
              <a:gd name="connsiteY5" fmla="*/ 5321857 h 5854888"/>
              <a:gd name="connsiteX6" fmla="*/ 4161720 w 8323440"/>
              <a:gd name="connsiteY6" fmla="*/ 5854900 h 5854888"/>
              <a:gd name="connsiteX7" fmla="*/ 1767319 w 8323440"/>
              <a:gd name="connsiteY7" fmla="*/ 5321855 h 5854888"/>
              <a:gd name="connsiteX8" fmla="*/ 2 w 8323440"/>
              <a:gd name="connsiteY8" fmla="*/ 2927451 h 5854888"/>
              <a:gd name="connsiteX9" fmla="*/ 0 w 8323440"/>
              <a:gd name="connsiteY9" fmla="*/ 2927444 h 5854888"/>
              <a:gd name="connsiteX0" fmla="*/ 0 w 8323445"/>
              <a:gd name="connsiteY0" fmla="*/ 2927440 h 5854896"/>
              <a:gd name="connsiteX1" fmla="*/ 1767324 w 8323445"/>
              <a:gd name="connsiteY1" fmla="*/ 533042 h 5854896"/>
              <a:gd name="connsiteX2" fmla="*/ 4161725 w 8323445"/>
              <a:gd name="connsiteY2" fmla="*/ 1 h 5854896"/>
              <a:gd name="connsiteX3" fmla="*/ 6556127 w 8323445"/>
              <a:gd name="connsiteY3" fmla="*/ 533047 h 5854896"/>
              <a:gd name="connsiteX4" fmla="*/ 8323442 w 8323445"/>
              <a:gd name="connsiteY4" fmla="*/ 2927452 h 5854896"/>
              <a:gd name="connsiteX5" fmla="*/ 6556121 w 8323445"/>
              <a:gd name="connsiteY5" fmla="*/ 5321853 h 5854896"/>
              <a:gd name="connsiteX6" fmla="*/ 4161720 w 8323445"/>
              <a:gd name="connsiteY6" fmla="*/ 5854896 h 5854896"/>
              <a:gd name="connsiteX7" fmla="*/ 1767319 w 8323445"/>
              <a:gd name="connsiteY7" fmla="*/ 5321851 h 5854896"/>
              <a:gd name="connsiteX8" fmla="*/ 2 w 8323445"/>
              <a:gd name="connsiteY8" fmla="*/ 2927447 h 5854896"/>
              <a:gd name="connsiteX9" fmla="*/ 0 w 8323445"/>
              <a:gd name="connsiteY9" fmla="*/ 2927440 h 5854896"/>
              <a:gd name="connsiteX0" fmla="*/ 0 w 8323445"/>
              <a:gd name="connsiteY0" fmla="*/ 2927440 h 5854896"/>
              <a:gd name="connsiteX1" fmla="*/ 1767324 w 8323445"/>
              <a:gd name="connsiteY1" fmla="*/ 533042 h 5854896"/>
              <a:gd name="connsiteX2" fmla="*/ 4161725 w 8323445"/>
              <a:gd name="connsiteY2" fmla="*/ 1 h 5854896"/>
              <a:gd name="connsiteX3" fmla="*/ 6556127 w 8323445"/>
              <a:gd name="connsiteY3" fmla="*/ 533047 h 5854896"/>
              <a:gd name="connsiteX4" fmla="*/ 8323442 w 8323445"/>
              <a:gd name="connsiteY4" fmla="*/ 2927452 h 5854896"/>
              <a:gd name="connsiteX5" fmla="*/ 6556121 w 8323445"/>
              <a:gd name="connsiteY5" fmla="*/ 5321853 h 5854896"/>
              <a:gd name="connsiteX6" fmla="*/ 4161720 w 8323445"/>
              <a:gd name="connsiteY6" fmla="*/ 5854896 h 5854896"/>
              <a:gd name="connsiteX7" fmla="*/ 1767319 w 8323445"/>
              <a:gd name="connsiteY7" fmla="*/ 5321851 h 5854896"/>
              <a:gd name="connsiteX8" fmla="*/ 2 w 8323445"/>
              <a:gd name="connsiteY8" fmla="*/ 2927447 h 5854896"/>
              <a:gd name="connsiteX9" fmla="*/ 0 w 8323445"/>
              <a:gd name="connsiteY9" fmla="*/ 2927440 h 5854896"/>
              <a:gd name="connsiteX0" fmla="*/ 0 w 8323445"/>
              <a:gd name="connsiteY0" fmla="*/ 2927440 h 5854896"/>
              <a:gd name="connsiteX1" fmla="*/ 1767324 w 8323445"/>
              <a:gd name="connsiteY1" fmla="*/ 533042 h 5854896"/>
              <a:gd name="connsiteX2" fmla="*/ 4161725 w 8323445"/>
              <a:gd name="connsiteY2" fmla="*/ 1 h 5854896"/>
              <a:gd name="connsiteX3" fmla="*/ 6556127 w 8323445"/>
              <a:gd name="connsiteY3" fmla="*/ 533047 h 5854896"/>
              <a:gd name="connsiteX4" fmla="*/ 8323442 w 8323445"/>
              <a:gd name="connsiteY4" fmla="*/ 2927452 h 5854896"/>
              <a:gd name="connsiteX5" fmla="*/ 6556121 w 8323445"/>
              <a:gd name="connsiteY5" fmla="*/ 5321853 h 5854896"/>
              <a:gd name="connsiteX6" fmla="*/ 4161720 w 8323445"/>
              <a:gd name="connsiteY6" fmla="*/ 5854896 h 5854896"/>
              <a:gd name="connsiteX7" fmla="*/ 1767319 w 8323445"/>
              <a:gd name="connsiteY7" fmla="*/ 5321851 h 5854896"/>
              <a:gd name="connsiteX8" fmla="*/ 366521 w 8323445"/>
              <a:gd name="connsiteY8" fmla="*/ 4153352 h 5854896"/>
              <a:gd name="connsiteX9" fmla="*/ 2 w 8323445"/>
              <a:gd name="connsiteY9" fmla="*/ 2927447 h 5854896"/>
              <a:gd name="connsiteX10" fmla="*/ 0 w 8323445"/>
              <a:gd name="connsiteY10" fmla="*/ 2927440 h 5854896"/>
              <a:gd name="connsiteX0" fmla="*/ 0 w 8323445"/>
              <a:gd name="connsiteY0" fmla="*/ 2927440 h 5854896"/>
              <a:gd name="connsiteX1" fmla="*/ 1767324 w 8323445"/>
              <a:gd name="connsiteY1" fmla="*/ 533042 h 5854896"/>
              <a:gd name="connsiteX2" fmla="*/ 4161725 w 8323445"/>
              <a:gd name="connsiteY2" fmla="*/ 1 h 5854896"/>
              <a:gd name="connsiteX3" fmla="*/ 6556127 w 8323445"/>
              <a:gd name="connsiteY3" fmla="*/ 533047 h 5854896"/>
              <a:gd name="connsiteX4" fmla="*/ 8323442 w 8323445"/>
              <a:gd name="connsiteY4" fmla="*/ 2927452 h 5854896"/>
              <a:gd name="connsiteX5" fmla="*/ 6556121 w 8323445"/>
              <a:gd name="connsiteY5" fmla="*/ 5321853 h 5854896"/>
              <a:gd name="connsiteX6" fmla="*/ 4161720 w 8323445"/>
              <a:gd name="connsiteY6" fmla="*/ 5854896 h 5854896"/>
              <a:gd name="connsiteX7" fmla="*/ 1767319 w 8323445"/>
              <a:gd name="connsiteY7" fmla="*/ 5321851 h 5854896"/>
              <a:gd name="connsiteX8" fmla="*/ 366521 w 8323445"/>
              <a:gd name="connsiteY8" fmla="*/ 4153352 h 5854896"/>
              <a:gd name="connsiteX9" fmla="*/ 119917 w 8323445"/>
              <a:gd name="connsiteY9" fmla="*/ 3539772 h 5854896"/>
              <a:gd name="connsiteX10" fmla="*/ 2 w 8323445"/>
              <a:gd name="connsiteY10" fmla="*/ 2927447 h 5854896"/>
              <a:gd name="connsiteX11" fmla="*/ 0 w 8323445"/>
              <a:gd name="connsiteY11" fmla="*/ 2927440 h 5854896"/>
              <a:gd name="connsiteX0" fmla="*/ 0 w 8323445"/>
              <a:gd name="connsiteY0" fmla="*/ 2927440 h 5854896"/>
              <a:gd name="connsiteX1" fmla="*/ 1767324 w 8323445"/>
              <a:gd name="connsiteY1" fmla="*/ 533042 h 5854896"/>
              <a:gd name="connsiteX2" fmla="*/ 4161725 w 8323445"/>
              <a:gd name="connsiteY2" fmla="*/ 1 h 5854896"/>
              <a:gd name="connsiteX3" fmla="*/ 6556127 w 8323445"/>
              <a:gd name="connsiteY3" fmla="*/ 533047 h 5854896"/>
              <a:gd name="connsiteX4" fmla="*/ 8323442 w 8323445"/>
              <a:gd name="connsiteY4" fmla="*/ 2927452 h 5854896"/>
              <a:gd name="connsiteX5" fmla="*/ 6556121 w 8323445"/>
              <a:gd name="connsiteY5" fmla="*/ 5321853 h 5854896"/>
              <a:gd name="connsiteX6" fmla="*/ 4161720 w 8323445"/>
              <a:gd name="connsiteY6" fmla="*/ 5854896 h 5854896"/>
              <a:gd name="connsiteX7" fmla="*/ 1767319 w 8323445"/>
              <a:gd name="connsiteY7" fmla="*/ 5321851 h 5854896"/>
              <a:gd name="connsiteX8" fmla="*/ 736096 w 8323445"/>
              <a:gd name="connsiteY8" fmla="*/ 4544677 h 5854896"/>
              <a:gd name="connsiteX9" fmla="*/ 366521 w 8323445"/>
              <a:gd name="connsiteY9" fmla="*/ 4153352 h 5854896"/>
              <a:gd name="connsiteX10" fmla="*/ 119917 w 8323445"/>
              <a:gd name="connsiteY10" fmla="*/ 3539772 h 5854896"/>
              <a:gd name="connsiteX11" fmla="*/ 2 w 8323445"/>
              <a:gd name="connsiteY11" fmla="*/ 2927447 h 5854896"/>
              <a:gd name="connsiteX12" fmla="*/ 0 w 8323445"/>
              <a:gd name="connsiteY12" fmla="*/ 2927440 h 5854896"/>
              <a:gd name="connsiteX0" fmla="*/ 0 w 8323445"/>
              <a:gd name="connsiteY0" fmla="*/ 2927440 h 5854896"/>
              <a:gd name="connsiteX1" fmla="*/ 1767324 w 8323445"/>
              <a:gd name="connsiteY1" fmla="*/ 533042 h 5854896"/>
              <a:gd name="connsiteX2" fmla="*/ 4161725 w 8323445"/>
              <a:gd name="connsiteY2" fmla="*/ 1 h 5854896"/>
              <a:gd name="connsiteX3" fmla="*/ 6556127 w 8323445"/>
              <a:gd name="connsiteY3" fmla="*/ 533047 h 5854896"/>
              <a:gd name="connsiteX4" fmla="*/ 8323442 w 8323445"/>
              <a:gd name="connsiteY4" fmla="*/ 2927452 h 5854896"/>
              <a:gd name="connsiteX5" fmla="*/ 6556121 w 8323445"/>
              <a:gd name="connsiteY5" fmla="*/ 5321853 h 5854896"/>
              <a:gd name="connsiteX6" fmla="*/ 4161720 w 8323445"/>
              <a:gd name="connsiteY6" fmla="*/ 5854896 h 5854896"/>
              <a:gd name="connsiteX7" fmla="*/ 1767319 w 8323445"/>
              <a:gd name="connsiteY7" fmla="*/ 5321851 h 5854896"/>
              <a:gd name="connsiteX8" fmla="*/ 912118 w 8323445"/>
              <a:gd name="connsiteY8" fmla="*/ 4446652 h 5854896"/>
              <a:gd name="connsiteX9" fmla="*/ 366521 w 8323445"/>
              <a:gd name="connsiteY9" fmla="*/ 4153352 h 5854896"/>
              <a:gd name="connsiteX10" fmla="*/ 119917 w 8323445"/>
              <a:gd name="connsiteY10" fmla="*/ 3539772 h 5854896"/>
              <a:gd name="connsiteX11" fmla="*/ 2 w 8323445"/>
              <a:gd name="connsiteY11" fmla="*/ 2927447 h 5854896"/>
              <a:gd name="connsiteX12" fmla="*/ 0 w 8323445"/>
              <a:gd name="connsiteY12" fmla="*/ 2927440 h 5854896"/>
              <a:gd name="connsiteX0" fmla="*/ 650 w 8324095"/>
              <a:gd name="connsiteY0" fmla="*/ 2927440 h 5854896"/>
              <a:gd name="connsiteX1" fmla="*/ 1767974 w 8324095"/>
              <a:gd name="connsiteY1" fmla="*/ 533042 h 5854896"/>
              <a:gd name="connsiteX2" fmla="*/ 4162375 w 8324095"/>
              <a:gd name="connsiteY2" fmla="*/ 1 h 5854896"/>
              <a:gd name="connsiteX3" fmla="*/ 6556777 w 8324095"/>
              <a:gd name="connsiteY3" fmla="*/ 533047 h 5854896"/>
              <a:gd name="connsiteX4" fmla="*/ 8324092 w 8324095"/>
              <a:gd name="connsiteY4" fmla="*/ 2927452 h 5854896"/>
              <a:gd name="connsiteX5" fmla="*/ 6556771 w 8324095"/>
              <a:gd name="connsiteY5" fmla="*/ 5321853 h 5854896"/>
              <a:gd name="connsiteX6" fmla="*/ 4162370 w 8324095"/>
              <a:gd name="connsiteY6" fmla="*/ 5854896 h 5854896"/>
              <a:gd name="connsiteX7" fmla="*/ 1767969 w 8324095"/>
              <a:gd name="connsiteY7" fmla="*/ 5321851 h 5854896"/>
              <a:gd name="connsiteX8" fmla="*/ 912768 w 8324095"/>
              <a:gd name="connsiteY8" fmla="*/ 4446652 h 5854896"/>
              <a:gd name="connsiteX9" fmla="*/ 724057 w 8324095"/>
              <a:gd name="connsiteY9" fmla="*/ 3736973 h 5854896"/>
              <a:gd name="connsiteX10" fmla="*/ 120567 w 8324095"/>
              <a:gd name="connsiteY10" fmla="*/ 3539772 h 5854896"/>
              <a:gd name="connsiteX11" fmla="*/ 652 w 8324095"/>
              <a:gd name="connsiteY11" fmla="*/ 2927447 h 5854896"/>
              <a:gd name="connsiteX12" fmla="*/ 650 w 8324095"/>
              <a:gd name="connsiteY12" fmla="*/ 2927440 h 5854896"/>
              <a:gd name="connsiteX0" fmla="*/ 0 w 8323445"/>
              <a:gd name="connsiteY0" fmla="*/ 2927440 h 5854896"/>
              <a:gd name="connsiteX1" fmla="*/ 1767324 w 8323445"/>
              <a:gd name="connsiteY1" fmla="*/ 533042 h 5854896"/>
              <a:gd name="connsiteX2" fmla="*/ 4161725 w 8323445"/>
              <a:gd name="connsiteY2" fmla="*/ 1 h 5854896"/>
              <a:gd name="connsiteX3" fmla="*/ 6556127 w 8323445"/>
              <a:gd name="connsiteY3" fmla="*/ 533047 h 5854896"/>
              <a:gd name="connsiteX4" fmla="*/ 8323442 w 8323445"/>
              <a:gd name="connsiteY4" fmla="*/ 2927452 h 5854896"/>
              <a:gd name="connsiteX5" fmla="*/ 6556121 w 8323445"/>
              <a:gd name="connsiteY5" fmla="*/ 5321853 h 5854896"/>
              <a:gd name="connsiteX6" fmla="*/ 4161720 w 8323445"/>
              <a:gd name="connsiteY6" fmla="*/ 5854896 h 5854896"/>
              <a:gd name="connsiteX7" fmla="*/ 1767319 w 8323445"/>
              <a:gd name="connsiteY7" fmla="*/ 5321851 h 5854896"/>
              <a:gd name="connsiteX8" fmla="*/ 912118 w 8323445"/>
              <a:gd name="connsiteY8" fmla="*/ 4446652 h 5854896"/>
              <a:gd name="connsiteX9" fmla="*/ 723407 w 8323445"/>
              <a:gd name="connsiteY9" fmla="*/ 3736973 h 5854896"/>
              <a:gd name="connsiteX10" fmla="*/ 372662 w 8323445"/>
              <a:gd name="connsiteY10" fmla="*/ 3187282 h 5854896"/>
              <a:gd name="connsiteX11" fmla="*/ 2 w 8323445"/>
              <a:gd name="connsiteY11" fmla="*/ 2927447 h 5854896"/>
              <a:gd name="connsiteX12" fmla="*/ 0 w 8323445"/>
              <a:gd name="connsiteY12" fmla="*/ 2927440 h 5854896"/>
              <a:gd name="connsiteX0" fmla="*/ 0 w 8686114"/>
              <a:gd name="connsiteY0" fmla="*/ 2345314 h 5854896"/>
              <a:gd name="connsiteX1" fmla="*/ 2129993 w 8686114"/>
              <a:gd name="connsiteY1" fmla="*/ 533042 h 5854896"/>
              <a:gd name="connsiteX2" fmla="*/ 4524394 w 8686114"/>
              <a:gd name="connsiteY2" fmla="*/ 1 h 5854896"/>
              <a:gd name="connsiteX3" fmla="*/ 6918796 w 8686114"/>
              <a:gd name="connsiteY3" fmla="*/ 533047 h 5854896"/>
              <a:gd name="connsiteX4" fmla="*/ 8686111 w 8686114"/>
              <a:gd name="connsiteY4" fmla="*/ 2927452 h 5854896"/>
              <a:gd name="connsiteX5" fmla="*/ 6918790 w 8686114"/>
              <a:gd name="connsiteY5" fmla="*/ 5321853 h 5854896"/>
              <a:gd name="connsiteX6" fmla="*/ 4524389 w 8686114"/>
              <a:gd name="connsiteY6" fmla="*/ 5854896 h 5854896"/>
              <a:gd name="connsiteX7" fmla="*/ 2129988 w 8686114"/>
              <a:gd name="connsiteY7" fmla="*/ 5321851 h 5854896"/>
              <a:gd name="connsiteX8" fmla="*/ 1274787 w 8686114"/>
              <a:gd name="connsiteY8" fmla="*/ 4446652 h 5854896"/>
              <a:gd name="connsiteX9" fmla="*/ 1086076 w 8686114"/>
              <a:gd name="connsiteY9" fmla="*/ 3736973 h 5854896"/>
              <a:gd name="connsiteX10" fmla="*/ 735331 w 8686114"/>
              <a:gd name="connsiteY10" fmla="*/ 3187282 h 5854896"/>
              <a:gd name="connsiteX11" fmla="*/ 362671 w 8686114"/>
              <a:gd name="connsiteY11" fmla="*/ 2927447 h 5854896"/>
              <a:gd name="connsiteX12" fmla="*/ 0 w 8686114"/>
              <a:gd name="connsiteY12" fmla="*/ 2345314 h 5854896"/>
              <a:gd name="connsiteX0" fmla="*/ 0 w 8686114"/>
              <a:gd name="connsiteY0" fmla="*/ 2345314 h 5854896"/>
              <a:gd name="connsiteX1" fmla="*/ 2129993 w 8686114"/>
              <a:gd name="connsiteY1" fmla="*/ 533042 h 5854896"/>
              <a:gd name="connsiteX2" fmla="*/ 4524394 w 8686114"/>
              <a:gd name="connsiteY2" fmla="*/ 1 h 5854896"/>
              <a:gd name="connsiteX3" fmla="*/ 6918796 w 8686114"/>
              <a:gd name="connsiteY3" fmla="*/ 533047 h 5854896"/>
              <a:gd name="connsiteX4" fmla="*/ 8686111 w 8686114"/>
              <a:gd name="connsiteY4" fmla="*/ 2927452 h 5854896"/>
              <a:gd name="connsiteX5" fmla="*/ 6918790 w 8686114"/>
              <a:gd name="connsiteY5" fmla="*/ 5321853 h 5854896"/>
              <a:gd name="connsiteX6" fmla="*/ 4524389 w 8686114"/>
              <a:gd name="connsiteY6" fmla="*/ 5854896 h 5854896"/>
              <a:gd name="connsiteX7" fmla="*/ 2129988 w 8686114"/>
              <a:gd name="connsiteY7" fmla="*/ 5321851 h 5854896"/>
              <a:gd name="connsiteX8" fmla="*/ 855338 w 8686114"/>
              <a:gd name="connsiteY8" fmla="*/ 4572801 h 5854896"/>
              <a:gd name="connsiteX9" fmla="*/ 1086076 w 8686114"/>
              <a:gd name="connsiteY9" fmla="*/ 3736973 h 5854896"/>
              <a:gd name="connsiteX10" fmla="*/ 735331 w 8686114"/>
              <a:gd name="connsiteY10" fmla="*/ 3187282 h 5854896"/>
              <a:gd name="connsiteX11" fmla="*/ 362671 w 8686114"/>
              <a:gd name="connsiteY11" fmla="*/ 2927447 h 5854896"/>
              <a:gd name="connsiteX12" fmla="*/ 0 w 8686114"/>
              <a:gd name="connsiteY12" fmla="*/ 2345314 h 5854896"/>
              <a:gd name="connsiteX0" fmla="*/ 0 w 8686114"/>
              <a:gd name="connsiteY0" fmla="*/ 2345314 h 5854896"/>
              <a:gd name="connsiteX1" fmla="*/ 2129993 w 8686114"/>
              <a:gd name="connsiteY1" fmla="*/ 533042 h 5854896"/>
              <a:gd name="connsiteX2" fmla="*/ 4524394 w 8686114"/>
              <a:gd name="connsiteY2" fmla="*/ 1 h 5854896"/>
              <a:gd name="connsiteX3" fmla="*/ 6918796 w 8686114"/>
              <a:gd name="connsiteY3" fmla="*/ 533047 h 5854896"/>
              <a:gd name="connsiteX4" fmla="*/ 8686111 w 8686114"/>
              <a:gd name="connsiteY4" fmla="*/ 2927452 h 5854896"/>
              <a:gd name="connsiteX5" fmla="*/ 6918790 w 8686114"/>
              <a:gd name="connsiteY5" fmla="*/ 5321853 h 5854896"/>
              <a:gd name="connsiteX6" fmla="*/ 4524389 w 8686114"/>
              <a:gd name="connsiteY6" fmla="*/ 5854896 h 5854896"/>
              <a:gd name="connsiteX7" fmla="*/ 2129988 w 8686114"/>
              <a:gd name="connsiteY7" fmla="*/ 5321851 h 5854896"/>
              <a:gd name="connsiteX8" fmla="*/ 855338 w 8686114"/>
              <a:gd name="connsiteY8" fmla="*/ 4572801 h 5854896"/>
              <a:gd name="connsiteX9" fmla="*/ 699444 w 8686114"/>
              <a:gd name="connsiteY9" fmla="*/ 3766720 h 5854896"/>
              <a:gd name="connsiteX10" fmla="*/ 735331 w 8686114"/>
              <a:gd name="connsiteY10" fmla="*/ 3187282 h 5854896"/>
              <a:gd name="connsiteX11" fmla="*/ 362671 w 8686114"/>
              <a:gd name="connsiteY11" fmla="*/ 2927447 h 5854896"/>
              <a:gd name="connsiteX12" fmla="*/ 0 w 8686114"/>
              <a:gd name="connsiteY12" fmla="*/ 2345314 h 5854896"/>
              <a:gd name="connsiteX0" fmla="*/ 7425 w 8693539"/>
              <a:gd name="connsiteY0" fmla="*/ 2345314 h 5854896"/>
              <a:gd name="connsiteX1" fmla="*/ 819647 w 8693539"/>
              <a:gd name="connsiteY1" fmla="*/ 1223352 h 5854896"/>
              <a:gd name="connsiteX2" fmla="*/ 2137418 w 8693539"/>
              <a:gd name="connsiteY2" fmla="*/ 533042 h 5854896"/>
              <a:gd name="connsiteX3" fmla="*/ 4531819 w 8693539"/>
              <a:gd name="connsiteY3" fmla="*/ 1 h 5854896"/>
              <a:gd name="connsiteX4" fmla="*/ 6926221 w 8693539"/>
              <a:gd name="connsiteY4" fmla="*/ 533047 h 5854896"/>
              <a:gd name="connsiteX5" fmla="*/ 8693536 w 8693539"/>
              <a:gd name="connsiteY5" fmla="*/ 2927452 h 5854896"/>
              <a:gd name="connsiteX6" fmla="*/ 6926215 w 8693539"/>
              <a:gd name="connsiteY6" fmla="*/ 5321853 h 5854896"/>
              <a:gd name="connsiteX7" fmla="*/ 4531814 w 8693539"/>
              <a:gd name="connsiteY7" fmla="*/ 5854896 h 5854896"/>
              <a:gd name="connsiteX8" fmla="*/ 2137413 w 8693539"/>
              <a:gd name="connsiteY8" fmla="*/ 5321851 h 5854896"/>
              <a:gd name="connsiteX9" fmla="*/ 862763 w 8693539"/>
              <a:gd name="connsiteY9" fmla="*/ 4572801 h 5854896"/>
              <a:gd name="connsiteX10" fmla="*/ 706869 w 8693539"/>
              <a:gd name="connsiteY10" fmla="*/ 3766720 h 5854896"/>
              <a:gd name="connsiteX11" fmla="*/ 742756 w 8693539"/>
              <a:gd name="connsiteY11" fmla="*/ 3187282 h 5854896"/>
              <a:gd name="connsiteX12" fmla="*/ 370096 w 8693539"/>
              <a:gd name="connsiteY12" fmla="*/ 2927447 h 5854896"/>
              <a:gd name="connsiteX13" fmla="*/ 7425 w 8693539"/>
              <a:gd name="connsiteY13" fmla="*/ 2345314 h 5854896"/>
              <a:gd name="connsiteX0" fmla="*/ 7425 w 8564320"/>
              <a:gd name="connsiteY0" fmla="*/ 2281729 h 5854896"/>
              <a:gd name="connsiteX1" fmla="*/ 690428 w 8564320"/>
              <a:gd name="connsiteY1" fmla="*/ 1223352 h 5854896"/>
              <a:gd name="connsiteX2" fmla="*/ 2008199 w 8564320"/>
              <a:gd name="connsiteY2" fmla="*/ 533042 h 5854896"/>
              <a:gd name="connsiteX3" fmla="*/ 4402600 w 8564320"/>
              <a:gd name="connsiteY3" fmla="*/ 1 h 5854896"/>
              <a:gd name="connsiteX4" fmla="*/ 6797002 w 8564320"/>
              <a:gd name="connsiteY4" fmla="*/ 533047 h 5854896"/>
              <a:gd name="connsiteX5" fmla="*/ 8564317 w 8564320"/>
              <a:gd name="connsiteY5" fmla="*/ 2927452 h 5854896"/>
              <a:gd name="connsiteX6" fmla="*/ 6796996 w 8564320"/>
              <a:gd name="connsiteY6" fmla="*/ 5321853 h 5854896"/>
              <a:gd name="connsiteX7" fmla="*/ 4402595 w 8564320"/>
              <a:gd name="connsiteY7" fmla="*/ 5854896 h 5854896"/>
              <a:gd name="connsiteX8" fmla="*/ 2008194 w 8564320"/>
              <a:gd name="connsiteY8" fmla="*/ 5321851 h 5854896"/>
              <a:gd name="connsiteX9" fmla="*/ 733544 w 8564320"/>
              <a:gd name="connsiteY9" fmla="*/ 4572801 h 5854896"/>
              <a:gd name="connsiteX10" fmla="*/ 577650 w 8564320"/>
              <a:gd name="connsiteY10" fmla="*/ 3766720 h 5854896"/>
              <a:gd name="connsiteX11" fmla="*/ 613537 w 8564320"/>
              <a:gd name="connsiteY11" fmla="*/ 3187282 h 5854896"/>
              <a:gd name="connsiteX12" fmla="*/ 240877 w 8564320"/>
              <a:gd name="connsiteY12" fmla="*/ 2927447 h 5854896"/>
              <a:gd name="connsiteX13" fmla="*/ 7425 w 8564320"/>
              <a:gd name="connsiteY13" fmla="*/ 2281729 h 5854896"/>
              <a:gd name="connsiteX0" fmla="*/ 7425 w 8564320"/>
              <a:gd name="connsiteY0" fmla="*/ 2281729 h 5854896"/>
              <a:gd name="connsiteX1" fmla="*/ 690428 w 8564320"/>
              <a:gd name="connsiteY1" fmla="*/ 1223352 h 5854896"/>
              <a:gd name="connsiteX2" fmla="*/ 2008199 w 8564320"/>
              <a:gd name="connsiteY2" fmla="*/ 533042 h 5854896"/>
              <a:gd name="connsiteX3" fmla="*/ 4402600 w 8564320"/>
              <a:gd name="connsiteY3" fmla="*/ 1 h 5854896"/>
              <a:gd name="connsiteX4" fmla="*/ 6797002 w 8564320"/>
              <a:gd name="connsiteY4" fmla="*/ 533047 h 5854896"/>
              <a:gd name="connsiteX5" fmla="*/ 8564317 w 8564320"/>
              <a:gd name="connsiteY5" fmla="*/ 2927452 h 5854896"/>
              <a:gd name="connsiteX6" fmla="*/ 6796996 w 8564320"/>
              <a:gd name="connsiteY6" fmla="*/ 5321853 h 5854896"/>
              <a:gd name="connsiteX7" fmla="*/ 4402595 w 8564320"/>
              <a:gd name="connsiteY7" fmla="*/ 5854896 h 5854896"/>
              <a:gd name="connsiteX8" fmla="*/ 2008194 w 8564320"/>
              <a:gd name="connsiteY8" fmla="*/ 5321851 h 5854896"/>
              <a:gd name="connsiteX9" fmla="*/ 733544 w 8564320"/>
              <a:gd name="connsiteY9" fmla="*/ 4572801 h 5854896"/>
              <a:gd name="connsiteX10" fmla="*/ 577650 w 8564320"/>
              <a:gd name="connsiteY10" fmla="*/ 3766720 h 5854896"/>
              <a:gd name="connsiteX11" fmla="*/ 613537 w 8564320"/>
              <a:gd name="connsiteY11" fmla="*/ 3187282 h 5854896"/>
              <a:gd name="connsiteX12" fmla="*/ 261768 w 8564320"/>
              <a:gd name="connsiteY12" fmla="*/ 2798604 h 5854896"/>
              <a:gd name="connsiteX13" fmla="*/ 7425 w 8564320"/>
              <a:gd name="connsiteY13" fmla="*/ 2281729 h 5854896"/>
              <a:gd name="connsiteX0" fmla="*/ 7425 w 8564320"/>
              <a:gd name="connsiteY0" fmla="*/ 2281729 h 5854896"/>
              <a:gd name="connsiteX1" fmla="*/ 690428 w 8564320"/>
              <a:gd name="connsiteY1" fmla="*/ 1223352 h 5854896"/>
              <a:gd name="connsiteX2" fmla="*/ 2008199 w 8564320"/>
              <a:gd name="connsiteY2" fmla="*/ 533042 h 5854896"/>
              <a:gd name="connsiteX3" fmla="*/ 4402600 w 8564320"/>
              <a:gd name="connsiteY3" fmla="*/ 1 h 5854896"/>
              <a:gd name="connsiteX4" fmla="*/ 6797002 w 8564320"/>
              <a:gd name="connsiteY4" fmla="*/ 533047 h 5854896"/>
              <a:gd name="connsiteX5" fmla="*/ 8564317 w 8564320"/>
              <a:gd name="connsiteY5" fmla="*/ 2927452 h 5854896"/>
              <a:gd name="connsiteX6" fmla="*/ 6796996 w 8564320"/>
              <a:gd name="connsiteY6" fmla="*/ 5321853 h 5854896"/>
              <a:gd name="connsiteX7" fmla="*/ 4402595 w 8564320"/>
              <a:gd name="connsiteY7" fmla="*/ 5854896 h 5854896"/>
              <a:gd name="connsiteX8" fmla="*/ 2008194 w 8564320"/>
              <a:gd name="connsiteY8" fmla="*/ 5321851 h 5854896"/>
              <a:gd name="connsiteX9" fmla="*/ 733544 w 8564320"/>
              <a:gd name="connsiteY9" fmla="*/ 4572801 h 5854896"/>
              <a:gd name="connsiteX10" fmla="*/ 577650 w 8564320"/>
              <a:gd name="connsiteY10" fmla="*/ 3766720 h 5854896"/>
              <a:gd name="connsiteX11" fmla="*/ 613537 w 8564320"/>
              <a:gd name="connsiteY11" fmla="*/ 3187282 h 5854896"/>
              <a:gd name="connsiteX12" fmla="*/ 294584 w 8564320"/>
              <a:gd name="connsiteY12" fmla="*/ 2702201 h 5854896"/>
              <a:gd name="connsiteX13" fmla="*/ 7425 w 8564320"/>
              <a:gd name="connsiteY13" fmla="*/ 2281729 h 5854896"/>
              <a:gd name="connsiteX0" fmla="*/ 12815 w 8569710"/>
              <a:gd name="connsiteY0" fmla="*/ 2281729 h 5854896"/>
              <a:gd name="connsiteX1" fmla="*/ 695818 w 8569710"/>
              <a:gd name="connsiteY1" fmla="*/ 1223352 h 5854896"/>
              <a:gd name="connsiteX2" fmla="*/ 2013589 w 8569710"/>
              <a:gd name="connsiteY2" fmla="*/ 533042 h 5854896"/>
              <a:gd name="connsiteX3" fmla="*/ 4407990 w 8569710"/>
              <a:gd name="connsiteY3" fmla="*/ 1 h 5854896"/>
              <a:gd name="connsiteX4" fmla="*/ 6802392 w 8569710"/>
              <a:gd name="connsiteY4" fmla="*/ 533047 h 5854896"/>
              <a:gd name="connsiteX5" fmla="*/ 8569707 w 8569710"/>
              <a:gd name="connsiteY5" fmla="*/ 2927452 h 5854896"/>
              <a:gd name="connsiteX6" fmla="*/ 6802386 w 8569710"/>
              <a:gd name="connsiteY6" fmla="*/ 5321853 h 5854896"/>
              <a:gd name="connsiteX7" fmla="*/ 4407985 w 8569710"/>
              <a:gd name="connsiteY7" fmla="*/ 5854896 h 5854896"/>
              <a:gd name="connsiteX8" fmla="*/ 2013584 w 8569710"/>
              <a:gd name="connsiteY8" fmla="*/ 5321851 h 5854896"/>
              <a:gd name="connsiteX9" fmla="*/ 738934 w 8569710"/>
              <a:gd name="connsiteY9" fmla="*/ 4572801 h 5854896"/>
              <a:gd name="connsiteX10" fmla="*/ 583040 w 8569710"/>
              <a:gd name="connsiteY10" fmla="*/ 3766720 h 5854896"/>
              <a:gd name="connsiteX11" fmla="*/ 618927 w 8569710"/>
              <a:gd name="connsiteY11" fmla="*/ 3187282 h 5854896"/>
              <a:gd name="connsiteX12" fmla="*/ 12815 w 8569710"/>
              <a:gd name="connsiteY12" fmla="*/ 2281729 h 5854896"/>
              <a:gd name="connsiteX0" fmla="*/ 12815 w 8569710"/>
              <a:gd name="connsiteY0" fmla="*/ 2281729 h 5854896"/>
              <a:gd name="connsiteX1" fmla="*/ 695818 w 8569710"/>
              <a:gd name="connsiteY1" fmla="*/ 1223352 h 5854896"/>
              <a:gd name="connsiteX2" fmla="*/ 2013589 w 8569710"/>
              <a:gd name="connsiteY2" fmla="*/ 533042 h 5854896"/>
              <a:gd name="connsiteX3" fmla="*/ 4407990 w 8569710"/>
              <a:gd name="connsiteY3" fmla="*/ 1 h 5854896"/>
              <a:gd name="connsiteX4" fmla="*/ 6802392 w 8569710"/>
              <a:gd name="connsiteY4" fmla="*/ 533047 h 5854896"/>
              <a:gd name="connsiteX5" fmla="*/ 8569707 w 8569710"/>
              <a:gd name="connsiteY5" fmla="*/ 2927452 h 5854896"/>
              <a:gd name="connsiteX6" fmla="*/ 6802386 w 8569710"/>
              <a:gd name="connsiteY6" fmla="*/ 5321853 h 5854896"/>
              <a:gd name="connsiteX7" fmla="*/ 4407985 w 8569710"/>
              <a:gd name="connsiteY7" fmla="*/ 5854896 h 5854896"/>
              <a:gd name="connsiteX8" fmla="*/ 2013584 w 8569710"/>
              <a:gd name="connsiteY8" fmla="*/ 5321851 h 5854896"/>
              <a:gd name="connsiteX9" fmla="*/ 738934 w 8569710"/>
              <a:gd name="connsiteY9" fmla="*/ 4572801 h 5854896"/>
              <a:gd name="connsiteX10" fmla="*/ 618927 w 8569710"/>
              <a:gd name="connsiteY10" fmla="*/ 3187282 h 5854896"/>
              <a:gd name="connsiteX11" fmla="*/ 12815 w 8569710"/>
              <a:gd name="connsiteY11" fmla="*/ 2281729 h 5854896"/>
              <a:gd name="connsiteX0" fmla="*/ 12815 w 8569710"/>
              <a:gd name="connsiteY0" fmla="*/ 2290451 h 5863618"/>
              <a:gd name="connsiteX1" fmla="*/ 695818 w 8569710"/>
              <a:gd name="connsiteY1" fmla="*/ 1232074 h 5863618"/>
              <a:gd name="connsiteX2" fmla="*/ 2013589 w 8569710"/>
              <a:gd name="connsiteY2" fmla="*/ 541764 h 5863618"/>
              <a:gd name="connsiteX3" fmla="*/ 4407990 w 8569710"/>
              <a:gd name="connsiteY3" fmla="*/ 8723 h 5863618"/>
              <a:gd name="connsiteX4" fmla="*/ 6721948 w 8569710"/>
              <a:gd name="connsiteY4" fmla="*/ 594104 h 5863618"/>
              <a:gd name="connsiteX5" fmla="*/ 8569707 w 8569710"/>
              <a:gd name="connsiteY5" fmla="*/ 2936174 h 5863618"/>
              <a:gd name="connsiteX6" fmla="*/ 6802386 w 8569710"/>
              <a:gd name="connsiteY6" fmla="*/ 5330575 h 5863618"/>
              <a:gd name="connsiteX7" fmla="*/ 4407985 w 8569710"/>
              <a:gd name="connsiteY7" fmla="*/ 5863618 h 5863618"/>
              <a:gd name="connsiteX8" fmla="*/ 2013584 w 8569710"/>
              <a:gd name="connsiteY8" fmla="*/ 5330573 h 5863618"/>
              <a:gd name="connsiteX9" fmla="*/ 738934 w 8569710"/>
              <a:gd name="connsiteY9" fmla="*/ 4581523 h 5863618"/>
              <a:gd name="connsiteX10" fmla="*/ 618927 w 8569710"/>
              <a:gd name="connsiteY10" fmla="*/ 3196004 h 5863618"/>
              <a:gd name="connsiteX11" fmla="*/ 12815 w 8569710"/>
              <a:gd name="connsiteY11" fmla="*/ 2290451 h 5863618"/>
              <a:gd name="connsiteX0" fmla="*/ 12815 w 8569710"/>
              <a:gd name="connsiteY0" fmla="*/ 2290451 h 5928478"/>
              <a:gd name="connsiteX1" fmla="*/ 695818 w 8569710"/>
              <a:gd name="connsiteY1" fmla="*/ 1232074 h 5928478"/>
              <a:gd name="connsiteX2" fmla="*/ 2013589 w 8569710"/>
              <a:gd name="connsiteY2" fmla="*/ 541764 h 5928478"/>
              <a:gd name="connsiteX3" fmla="*/ 4407990 w 8569710"/>
              <a:gd name="connsiteY3" fmla="*/ 8723 h 5928478"/>
              <a:gd name="connsiteX4" fmla="*/ 6721948 w 8569710"/>
              <a:gd name="connsiteY4" fmla="*/ 594104 h 5928478"/>
              <a:gd name="connsiteX5" fmla="*/ 8569707 w 8569710"/>
              <a:gd name="connsiteY5" fmla="*/ 2936174 h 5928478"/>
              <a:gd name="connsiteX6" fmla="*/ 6694314 w 8569710"/>
              <a:gd name="connsiteY6" fmla="*/ 4941415 h 5928478"/>
              <a:gd name="connsiteX7" fmla="*/ 4407985 w 8569710"/>
              <a:gd name="connsiteY7" fmla="*/ 5863618 h 5928478"/>
              <a:gd name="connsiteX8" fmla="*/ 2013584 w 8569710"/>
              <a:gd name="connsiteY8" fmla="*/ 5330573 h 5928478"/>
              <a:gd name="connsiteX9" fmla="*/ 738934 w 8569710"/>
              <a:gd name="connsiteY9" fmla="*/ 4581523 h 5928478"/>
              <a:gd name="connsiteX10" fmla="*/ 618927 w 8569710"/>
              <a:gd name="connsiteY10" fmla="*/ 3196004 h 5928478"/>
              <a:gd name="connsiteX11" fmla="*/ 12815 w 8569710"/>
              <a:gd name="connsiteY11" fmla="*/ 2290451 h 5928478"/>
              <a:gd name="connsiteX0" fmla="*/ 12815 w 8779689"/>
              <a:gd name="connsiteY0" fmla="*/ 2290451 h 5928478"/>
              <a:gd name="connsiteX1" fmla="*/ 695818 w 8779689"/>
              <a:gd name="connsiteY1" fmla="*/ 1232074 h 5928478"/>
              <a:gd name="connsiteX2" fmla="*/ 2013589 w 8779689"/>
              <a:gd name="connsiteY2" fmla="*/ 541764 h 5928478"/>
              <a:gd name="connsiteX3" fmla="*/ 4407990 w 8779689"/>
              <a:gd name="connsiteY3" fmla="*/ 8723 h 5928478"/>
              <a:gd name="connsiteX4" fmla="*/ 6721948 w 8779689"/>
              <a:gd name="connsiteY4" fmla="*/ 594104 h 5928478"/>
              <a:gd name="connsiteX5" fmla="*/ 8569707 w 8779689"/>
              <a:gd name="connsiteY5" fmla="*/ 2936174 h 5928478"/>
              <a:gd name="connsiteX6" fmla="*/ 8255552 w 8779689"/>
              <a:gd name="connsiteY6" fmla="*/ 4442067 h 5928478"/>
              <a:gd name="connsiteX7" fmla="*/ 6694314 w 8779689"/>
              <a:gd name="connsiteY7" fmla="*/ 4941415 h 5928478"/>
              <a:gd name="connsiteX8" fmla="*/ 4407985 w 8779689"/>
              <a:gd name="connsiteY8" fmla="*/ 5863618 h 5928478"/>
              <a:gd name="connsiteX9" fmla="*/ 2013584 w 8779689"/>
              <a:gd name="connsiteY9" fmla="*/ 5330573 h 5928478"/>
              <a:gd name="connsiteX10" fmla="*/ 738934 w 8779689"/>
              <a:gd name="connsiteY10" fmla="*/ 4581523 h 5928478"/>
              <a:gd name="connsiteX11" fmla="*/ 618927 w 8779689"/>
              <a:gd name="connsiteY11" fmla="*/ 3196004 h 5928478"/>
              <a:gd name="connsiteX12" fmla="*/ 12815 w 8779689"/>
              <a:gd name="connsiteY12" fmla="*/ 2290451 h 5928478"/>
              <a:gd name="connsiteX0" fmla="*/ 12815 w 8779689"/>
              <a:gd name="connsiteY0" fmla="*/ 2290451 h 5917019"/>
              <a:gd name="connsiteX1" fmla="*/ 695818 w 8779689"/>
              <a:gd name="connsiteY1" fmla="*/ 1232074 h 5917019"/>
              <a:gd name="connsiteX2" fmla="*/ 2013589 w 8779689"/>
              <a:gd name="connsiteY2" fmla="*/ 541764 h 5917019"/>
              <a:gd name="connsiteX3" fmla="*/ 4407990 w 8779689"/>
              <a:gd name="connsiteY3" fmla="*/ 8723 h 5917019"/>
              <a:gd name="connsiteX4" fmla="*/ 6721948 w 8779689"/>
              <a:gd name="connsiteY4" fmla="*/ 594104 h 5917019"/>
              <a:gd name="connsiteX5" fmla="*/ 8569707 w 8779689"/>
              <a:gd name="connsiteY5" fmla="*/ 2936174 h 5917019"/>
              <a:gd name="connsiteX6" fmla="*/ 8255552 w 8779689"/>
              <a:gd name="connsiteY6" fmla="*/ 4442067 h 5917019"/>
              <a:gd name="connsiteX7" fmla="*/ 6708968 w 8779689"/>
              <a:gd name="connsiteY7" fmla="*/ 5010169 h 5917019"/>
              <a:gd name="connsiteX8" fmla="*/ 4407985 w 8779689"/>
              <a:gd name="connsiteY8" fmla="*/ 5863618 h 5917019"/>
              <a:gd name="connsiteX9" fmla="*/ 2013584 w 8779689"/>
              <a:gd name="connsiteY9" fmla="*/ 5330573 h 5917019"/>
              <a:gd name="connsiteX10" fmla="*/ 738934 w 8779689"/>
              <a:gd name="connsiteY10" fmla="*/ 4581523 h 5917019"/>
              <a:gd name="connsiteX11" fmla="*/ 618927 w 8779689"/>
              <a:gd name="connsiteY11" fmla="*/ 3196004 h 5917019"/>
              <a:gd name="connsiteX12" fmla="*/ 12815 w 8779689"/>
              <a:gd name="connsiteY12" fmla="*/ 2290451 h 5917019"/>
              <a:gd name="connsiteX0" fmla="*/ 12815 w 8779689"/>
              <a:gd name="connsiteY0" fmla="*/ 2290451 h 5557174"/>
              <a:gd name="connsiteX1" fmla="*/ 695818 w 8779689"/>
              <a:gd name="connsiteY1" fmla="*/ 1232074 h 5557174"/>
              <a:gd name="connsiteX2" fmla="*/ 2013589 w 8779689"/>
              <a:gd name="connsiteY2" fmla="*/ 541764 h 5557174"/>
              <a:gd name="connsiteX3" fmla="*/ 4407990 w 8779689"/>
              <a:gd name="connsiteY3" fmla="*/ 8723 h 5557174"/>
              <a:gd name="connsiteX4" fmla="*/ 6721948 w 8779689"/>
              <a:gd name="connsiteY4" fmla="*/ 594104 h 5557174"/>
              <a:gd name="connsiteX5" fmla="*/ 8569707 w 8779689"/>
              <a:gd name="connsiteY5" fmla="*/ 2936174 h 5557174"/>
              <a:gd name="connsiteX6" fmla="*/ 8255552 w 8779689"/>
              <a:gd name="connsiteY6" fmla="*/ 4442067 h 5557174"/>
              <a:gd name="connsiteX7" fmla="*/ 6708968 w 8779689"/>
              <a:gd name="connsiteY7" fmla="*/ 5010169 h 5557174"/>
              <a:gd name="connsiteX8" fmla="*/ 4447088 w 8779689"/>
              <a:gd name="connsiteY8" fmla="*/ 5503773 h 5557174"/>
              <a:gd name="connsiteX9" fmla="*/ 2013584 w 8779689"/>
              <a:gd name="connsiteY9" fmla="*/ 5330573 h 5557174"/>
              <a:gd name="connsiteX10" fmla="*/ 738934 w 8779689"/>
              <a:gd name="connsiteY10" fmla="*/ 4581523 h 5557174"/>
              <a:gd name="connsiteX11" fmla="*/ 618927 w 8779689"/>
              <a:gd name="connsiteY11" fmla="*/ 3196004 h 5557174"/>
              <a:gd name="connsiteX12" fmla="*/ 12815 w 8779689"/>
              <a:gd name="connsiteY12" fmla="*/ 2290451 h 5557174"/>
              <a:gd name="connsiteX0" fmla="*/ 12815 w 8897930"/>
              <a:gd name="connsiteY0" fmla="*/ 2290451 h 5557174"/>
              <a:gd name="connsiteX1" fmla="*/ 695818 w 8897930"/>
              <a:gd name="connsiteY1" fmla="*/ 1232074 h 5557174"/>
              <a:gd name="connsiteX2" fmla="*/ 2013589 w 8897930"/>
              <a:gd name="connsiteY2" fmla="*/ 541764 h 5557174"/>
              <a:gd name="connsiteX3" fmla="*/ 4407990 w 8897930"/>
              <a:gd name="connsiteY3" fmla="*/ 8723 h 5557174"/>
              <a:gd name="connsiteX4" fmla="*/ 6721948 w 8897930"/>
              <a:gd name="connsiteY4" fmla="*/ 594104 h 5557174"/>
              <a:gd name="connsiteX5" fmla="*/ 8687948 w 8897930"/>
              <a:gd name="connsiteY5" fmla="*/ 2947599 h 5557174"/>
              <a:gd name="connsiteX6" fmla="*/ 8255552 w 8897930"/>
              <a:gd name="connsiteY6" fmla="*/ 4442067 h 5557174"/>
              <a:gd name="connsiteX7" fmla="*/ 6708968 w 8897930"/>
              <a:gd name="connsiteY7" fmla="*/ 5010169 h 5557174"/>
              <a:gd name="connsiteX8" fmla="*/ 4447088 w 8897930"/>
              <a:gd name="connsiteY8" fmla="*/ 5503773 h 5557174"/>
              <a:gd name="connsiteX9" fmla="*/ 2013584 w 8897930"/>
              <a:gd name="connsiteY9" fmla="*/ 5330573 h 5557174"/>
              <a:gd name="connsiteX10" fmla="*/ 738934 w 8897930"/>
              <a:gd name="connsiteY10" fmla="*/ 4581523 h 5557174"/>
              <a:gd name="connsiteX11" fmla="*/ 618927 w 8897930"/>
              <a:gd name="connsiteY11" fmla="*/ 3196004 h 5557174"/>
              <a:gd name="connsiteX12" fmla="*/ 12815 w 8897930"/>
              <a:gd name="connsiteY12" fmla="*/ 2290451 h 5557174"/>
              <a:gd name="connsiteX0" fmla="*/ 12815 w 8897930"/>
              <a:gd name="connsiteY0" fmla="*/ 2290451 h 5557174"/>
              <a:gd name="connsiteX1" fmla="*/ 695818 w 8897930"/>
              <a:gd name="connsiteY1" fmla="*/ 1232074 h 5557174"/>
              <a:gd name="connsiteX2" fmla="*/ 2013589 w 8897930"/>
              <a:gd name="connsiteY2" fmla="*/ 541764 h 5557174"/>
              <a:gd name="connsiteX3" fmla="*/ 4407990 w 8897930"/>
              <a:gd name="connsiteY3" fmla="*/ 8723 h 5557174"/>
              <a:gd name="connsiteX4" fmla="*/ 6721948 w 8897930"/>
              <a:gd name="connsiteY4" fmla="*/ 594104 h 5557174"/>
              <a:gd name="connsiteX5" fmla="*/ 8687948 w 8897930"/>
              <a:gd name="connsiteY5" fmla="*/ 2947599 h 5557174"/>
              <a:gd name="connsiteX6" fmla="*/ 8255552 w 8897930"/>
              <a:gd name="connsiteY6" fmla="*/ 4442067 h 5557174"/>
              <a:gd name="connsiteX7" fmla="*/ 6708968 w 8897930"/>
              <a:gd name="connsiteY7" fmla="*/ 5010169 h 5557174"/>
              <a:gd name="connsiteX8" fmla="*/ 4447088 w 8897930"/>
              <a:gd name="connsiteY8" fmla="*/ 5503773 h 5557174"/>
              <a:gd name="connsiteX9" fmla="*/ 2013584 w 8897930"/>
              <a:gd name="connsiteY9" fmla="*/ 5330573 h 5557174"/>
              <a:gd name="connsiteX10" fmla="*/ 738934 w 8897930"/>
              <a:gd name="connsiteY10" fmla="*/ 4581523 h 5557174"/>
              <a:gd name="connsiteX11" fmla="*/ 618927 w 8897930"/>
              <a:gd name="connsiteY11" fmla="*/ 3196004 h 5557174"/>
              <a:gd name="connsiteX12" fmla="*/ 12815 w 8897930"/>
              <a:gd name="connsiteY12" fmla="*/ 2290451 h 5557174"/>
              <a:gd name="connsiteX0" fmla="*/ 12815 w 8803137"/>
              <a:gd name="connsiteY0" fmla="*/ 2290451 h 5557174"/>
              <a:gd name="connsiteX1" fmla="*/ 695818 w 8803137"/>
              <a:gd name="connsiteY1" fmla="*/ 1232074 h 5557174"/>
              <a:gd name="connsiteX2" fmla="*/ 2013589 w 8803137"/>
              <a:gd name="connsiteY2" fmla="*/ 541764 h 5557174"/>
              <a:gd name="connsiteX3" fmla="*/ 4407990 w 8803137"/>
              <a:gd name="connsiteY3" fmla="*/ 8723 h 5557174"/>
              <a:gd name="connsiteX4" fmla="*/ 6721948 w 8803137"/>
              <a:gd name="connsiteY4" fmla="*/ 594104 h 5557174"/>
              <a:gd name="connsiteX5" fmla="*/ 8687948 w 8803137"/>
              <a:gd name="connsiteY5" fmla="*/ 2947599 h 5557174"/>
              <a:gd name="connsiteX6" fmla="*/ 8255552 w 8803137"/>
              <a:gd name="connsiteY6" fmla="*/ 4442067 h 5557174"/>
              <a:gd name="connsiteX7" fmla="*/ 6708968 w 8803137"/>
              <a:gd name="connsiteY7" fmla="*/ 5010169 h 5557174"/>
              <a:gd name="connsiteX8" fmla="*/ 4447088 w 8803137"/>
              <a:gd name="connsiteY8" fmla="*/ 5503773 h 5557174"/>
              <a:gd name="connsiteX9" fmla="*/ 2013584 w 8803137"/>
              <a:gd name="connsiteY9" fmla="*/ 5330573 h 5557174"/>
              <a:gd name="connsiteX10" fmla="*/ 738934 w 8803137"/>
              <a:gd name="connsiteY10" fmla="*/ 4581523 h 5557174"/>
              <a:gd name="connsiteX11" fmla="*/ 618927 w 8803137"/>
              <a:gd name="connsiteY11" fmla="*/ 3196004 h 5557174"/>
              <a:gd name="connsiteX12" fmla="*/ 12815 w 8803137"/>
              <a:gd name="connsiteY12" fmla="*/ 2290451 h 555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3137" h="5557174">
                <a:moveTo>
                  <a:pt x="12815" y="2290451"/>
                </a:moveTo>
                <a:cubicBezTo>
                  <a:pt x="25630" y="1963129"/>
                  <a:pt x="362356" y="1523522"/>
                  <a:pt x="695818" y="1232074"/>
                </a:cubicBezTo>
                <a:cubicBezTo>
                  <a:pt x="1029280" y="940626"/>
                  <a:pt x="1312544" y="802975"/>
                  <a:pt x="2013589" y="541764"/>
                </a:cubicBezTo>
                <a:cubicBezTo>
                  <a:pt x="2714645" y="194881"/>
                  <a:pt x="3623264" y="0"/>
                  <a:pt x="4407990" y="8723"/>
                </a:cubicBezTo>
                <a:cubicBezTo>
                  <a:pt x="5192716" y="17446"/>
                  <a:pt x="6020892" y="247219"/>
                  <a:pt x="6721948" y="594104"/>
                </a:cubicBezTo>
                <a:cubicBezTo>
                  <a:pt x="7829942" y="1142343"/>
                  <a:pt x="8557550" y="1986594"/>
                  <a:pt x="8687948" y="2947599"/>
                </a:cubicBezTo>
                <a:cubicBezTo>
                  <a:pt x="8803137" y="3634466"/>
                  <a:pt x="8585382" y="4098305"/>
                  <a:pt x="8255552" y="4442067"/>
                </a:cubicBezTo>
                <a:cubicBezTo>
                  <a:pt x="7925722" y="4785829"/>
                  <a:pt x="7304611" y="4720203"/>
                  <a:pt x="6708968" y="5010169"/>
                </a:cubicBezTo>
                <a:cubicBezTo>
                  <a:pt x="6007912" y="5357053"/>
                  <a:pt x="5229652" y="5450372"/>
                  <a:pt x="4447088" y="5503773"/>
                </a:cubicBezTo>
                <a:cubicBezTo>
                  <a:pt x="3664524" y="5557174"/>
                  <a:pt x="2631610" y="5484281"/>
                  <a:pt x="2013584" y="5330573"/>
                </a:cubicBezTo>
                <a:cubicBezTo>
                  <a:pt x="1395558" y="5176865"/>
                  <a:pt x="971377" y="4937285"/>
                  <a:pt x="738934" y="4581523"/>
                </a:cubicBezTo>
                <a:cubicBezTo>
                  <a:pt x="506491" y="4225762"/>
                  <a:pt x="739947" y="3577849"/>
                  <a:pt x="618927" y="3196004"/>
                </a:cubicBezTo>
                <a:cubicBezTo>
                  <a:pt x="497907" y="2814159"/>
                  <a:pt x="0" y="2617773"/>
                  <a:pt x="12815" y="2290451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99286" y="3244167"/>
            <a:ext cx="4574140" cy="3316412"/>
          </a:xfrm>
          <a:custGeom>
            <a:avLst/>
            <a:gdLst>
              <a:gd name="connsiteX0" fmla="*/ 0 w 3168352"/>
              <a:gd name="connsiteY0" fmla="*/ 1764196 h 3528392"/>
              <a:gd name="connsiteX1" fmla="*/ 405473 w 3168352"/>
              <a:gd name="connsiteY1" fmla="*/ 585492 h 3528392"/>
              <a:gd name="connsiteX2" fmla="*/ 1584179 w 3168352"/>
              <a:gd name="connsiteY2" fmla="*/ 2 h 3528392"/>
              <a:gd name="connsiteX3" fmla="*/ 2762883 w 3168352"/>
              <a:gd name="connsiteY3" fmla="*/ 585496 h 3528392"/>
              <a:gd name="connsiteX4" fmla="*/ 3168353 w 3168352"/>
              <a:gd name="connsiteY4" fmla="*/ 1764201 h 3528392"/>
              <a:gd name="connsiteX5" fmla="*/ 2762881 w 3168352"/>
              <a:gd name="connsiteY5" fmla="*/ 2942905 h 3528392"/>
              <a:gd name="connsiteX6" fmla="*/ 1584176 w 3168352"/>
              <a:gd name="connsiteY6" fmla="*/ 3528397 h 3528392"/>
              <a:gd name="connsiteX7" fmla="*/ 405472 w 3168352"/>
              <a:gd name="connsiteY7" fmla="*/ 2942904 h 3528392"/>
              <a:gd name="connsiteX8" fmla="*/ 1 w 3168352"/>
              <a:gd name="connsiteY8" fmla="*/ 1764199 h 3528392"/>
              <a:gd name="connsiteX9" fmla="*/ 0 w 3168352"/>
              <a:gd name="connsiteY9" fmla="*/ 1764196 h 3528392"/>
              <a:gd name="connsiteX0" fmla="*/ 0 w 3429416"/>
              <a:gd name="connsiteY0" fmla="*/ 1764195 h 3553969"/>
              <a:gd name="connsiteX1" fmla="*/ 405473 w 3429416"/>
              <a:gd name="connsiteY1" fmla="*/ 585491 h 3553969"/>
              <a:gd name="connsiteX2" fmla="*/ 1584179 w 3429416"/>
              <a:gd name="connsiteY2" fmla="*/ 1 h 3553969"/>
              <a:gd name="connsiteX3" fmla="*/ 2762883 w 3429416"/>
              <a:gd name="connsiteY3" fmla="*/ 585495 h 3553969"/>
              <a:gd name="connsiteX4" fmla="*/ 3168353 w 3429416"/>
              <a:gd name="connsiteY4" fmla="*/ 1764200 h 3553969"/>
              <a:gd name="connsiteX5" fmla="*/ 3168352 w 3429416"/>
              <a:gd name="connsiteY5" fmla="*/ 3096343 h 3553969"/>
              <a:gd name="connsiteX6" fmla="*/ 1584176 w 3429416"/>
              <a:gd name="connsiteY6" fmla="*/ 3528396 h 3553969"/>
              <a:gd name="connsiteX7" fmla="*/ 405472 w 3429416"/>
              <a:gd name="connsiteY7" fmla="*/ 2942903 h 3553969"/>
              <a:gd name="connsiteX8" fmla="*/ 1 w 3429416"/>
              <a:gd name="connsiteY8" fmla="*/ 1764198 h 3553969"/>
              <a:gd name="connsiteX9" fmla="*/ 0 w 3429416"/>
              <a:gd name="connsiteY9" fmla="*/ 1764195 h 3553969"/>
              <a:gd name="connsiteX0" fmla="*/ 0 w 3429416"/>
              <a:gd name="connsiteY0" fmla="*/ 1764195 h 3553969"/>
              <a:gd name="connsiteX1" fmla="*/ 405473 w 3429416"/>
              <a:gd name="connsiteY1" fmla="*/ 585491 h 3553969"/>
              <a:gd name="connsiteX2" fmla="*/ 1584179 w 3429416"/>
              <a:gd name="connsiteY2" fmla="*/ 1 h 3553969"/>
              <a:gd name="connsiteX3" fmla="*/ 2762883 w 3429416"/>
              <a:gd name="connsiteY3" fmla="*/ 585495 h 3553969"/>
              <a:gd name="connsiteX4" fmla="*/ 3312368 w 3429416"/>
              <a:gd name="connsiteY4" fmla="*/ 1800199 h 3553969"/>
              <a:gd name="connsiteX5" fmla="*/ 3168352 w 3429416"/>
              <a:gd name="connsiteY5" fmla="*/ 3096343 h 3553969"/>
              <a:gd name="connsiteX6" fmla="*/ 1584176 w 3429416"/>
              <a:gd name="connsiteY6" fmla="*/ 3528396 h 3553969"/>
              <a:gd name="connsiteX7" fmla="*/ 405472 w 3429416"/>
              <a:gd name="connsiteY7" fmla="*/ 2942903 h 3553969"/>
              <a:gd name="connsiteX8" fmla="*/ 1 w 3429416"/>
              <a:gd name="connsiteY8" fmla="*/ 1764198 h 3553969"/>
              <a:gd name="connsiteX9" fmla="*/ 0 w 3429416"/>
              <a:gd name="connsiteY9" fmla="*/ 1764195 h 3553969"/>
              <a:gd name="connsiteX0" fmla="*/ 0 w 3429416"/>
              <a:gd name="connsiteY0" fmla="*/ 1774624 h 3564398"/>
              <a:gd name="connsiteX1" fmla="*/ 405473 w 3429416"/>
              <a:gd name="connsiteY1" fmla="*/ 595920 h 3564398"/>
              <a:gd name="connsiteX2" fmla="*/ 1584179 w 3429416"/>
              <a:gd name="connsiteY2" fmla="*/ 10430 h 3564398"/>
              <a:gd name="connsiteX3" fmla="*/ 2664296 w 3429416"/>
              <a:gd name="connsiteY3" fmla="*/ 658500 h 3564398"/>
              <a:gd name="connsiteX4" fmla="*/ 3312368 w 3429416"/>
              <a:gd name="connsiteY4" fmla="*/ 1810628 h 3564398"/>
              <a:gd name="connsiteX5" fmla="*/ 3168352 w 3429416"/>
              <a:gd name="connsiteY5" fmla="*/ 3106772 h 3564398"/>
              <a:gd name="connsiteX6" fmla="*/ 1584176 w 3429416"/>
              <a:gd name="connsiteY6" fmla="*/ 3538825 h 3564398"/>
              <a:gd name="connsiteX7" fmla="*/ 405472 w 3429416"/>
              <a:gd name="connsiteY7" fmla="*/ 2953332 h 3564398"/>
              <a:gd name="connsiteX8" fmla="*/ 1 w 3429416"/>
              <a:gd name="connsiteY8" fmla="*/ 1774627 h 3564398"/>
              <a:gd name="connsiteX9" fmla="*/ 0 w 3429416"/>
              <a:gd name="connsiteY9" fmla="*/ 1774624 h 3564398"/>
              <a:gd name="connsiteX0" fmla="*/ 0 w 3429416"/>
              <a:gd name="connsiteY0" fmla="*/ 1558602 h 3348376"/>
              <a:gd name="connsiteX1" fmla="*/ 405473 w 3429416"/>
              <a:gd name="connsiteY1" fmla="*/ 379898 h 3348376"/>
              <a:gd name="connsiteX2" fmla="*/ 1368152 w 3429416"/>
              <a:gd name="connsiteY2" fmla="*/ 10430 h 3348376"/>
              <a:gd name="connsiteX3" fmla="*/ 2664296 w 3429416"/>
              <a:gd name="connsiteY3" fmla="*/ 442478 h 3348376"/>
              <a:gd name="connsiteX4" fmla="*/ 3312368 w 3429416"/>
              <a:gd name="connsiteY4" fmla="*/ 1594606 h 3348376"/>
              <a:gd name="connsiteX5" fmla="*/ 3168352 w 3429416"/>
              <a:gd name="connsiteY5" fmla="*/ 2890750 h 3348376"/>
              <a:gd name="connsiteX6" fmla="*/ 1584176 w 3429416"/>
              <a:gd name="connsiteY6" fmla="*/ 3322803 h 3348376"/>
              <a:gd name="connsiteX7" fmla="*/ 405472 w 3429416"/>
              <a:gd name="connsiteY7" fmla="*/ 2737310 h 3348376"/>
              <a:gd name="connsiteX8" fmla="*/ 1 w 3429416"/>
              <a:gd name="connsiteY8" fmla="*/ 1558605 h 3348376"/>
              <a:gd name="connsiteX9" fmla="*/ 0 w 3429416"/>
              <a:gd name="connsiteY9" fmla="*/ 1558602 h 3348376"/>
              <a:gd name="connsiteX0" fmla="*/ 0 w 3429416"/>
              <a:gd name="connsiteY0" fmla="*/ 1632774 h 3422548"/>
              <a:gd name="connsiteX1" fmla="*/ 432048 w 3429416"/>
              <a:gd name="connsiteY1" fmla="*/ 372634 h 3422548"/>
              <a:gd name="connsiteX2" fmla="*/ 1368152 w 3429416"/>
              <a:gd name="connsiteY2" fmla="*/ 84602 h 3422548"/>
              <a:gd name="connsiteX3" fmla="*/ 2664296 w 3429416"/>
              <a:gd name="connsiteY3" fmla="*/ 516650 h 3422548"/>
              <a:gd name="connsiteX4" fmla="*/ 3312368 w 3429416"/>
              <a:gd name="connsiteY4" fmla="*/ 1668778 h 3422548"/>
              <a:gd name="connsiteX5" fmla="*/ 3168352 w 3429416"/>
              <a:gd name="connsiteY5" fmla="*/ 2964922 h 3422548"/>
              <a:gd name="connsiteX6" fmla="*/ 1584176 w 3429416"/>
              <a:gd name="connsiteY6" fmla="*/ 3396975 h 3422548"/>
              <a:gd name="connsiteX7" fmla="*/ 405472 w 3429416"/>
              <a:gd name="connsiteY7" fmla="*/ 2811482 h 3422548"/>
              <a:gd name="connsiteX8" fmla="*/ 1 w 3429416"/>
              <a:gd name="connsiteY8" fmla="*/ 1632777 h 3422548"/>
              <a:gd name="connsiteX9" fmla="*/ 0 w 3429416"/>
              <a:gd name="connsiteY9" fmla="*/ 1632774 h 3422548"/>
              <a:gd name="connsiteX0" fmla="*/ 0 w 3429416"/>
              <a:gd name="connsiteY0" fmla="*/ 1635770 h 3425544"/>
              <a:gd name="connsiteX1" fmla="*/ 432048 w 3429416"/>
              <a:gd name="connsiteY1" fmla="*/ 375630 h 3425544"/>
              <a:gd name="connsiteX2" fmla="*/ 1368152 w 3429416"/>
              <a:gd name="connsiteY2" fmla="*/ 87598 h 3425544"/>
              <a:gd name="connsiteX3" fmla="*/ 2664296 w 3429416"/>
              <a:gd name="connsiteY3" fmla="*/ 519646 h 3425544"/>
              <a:gd name="connsiteX4" fmla="*/ 3312368 w 3429416"/>
              <a:gd name="connsiteY4" fmla="*/ 1671774 h 3425544"/>
              <a:gd name="connsiteX5" fmla="*/ 3168352 w 3429416"/>
              <a:gd name="connsiteY5" fmla="*/ 2967918 h 3425544"/>
              <a:gd name="connsiteX6" fmla="*/ 1584176 w 3429416"/>
              <a:gd name="connsiteY6" fmla="*/ 3399971 h 3425544"/>
              <a:gd name="connsiteX7" fmla="*/ 405472 w 3429416"/>
              <a:gd name="connsiteY7" fmla="*/ 2814478 h 3425544"/>
              <a:gd name="connsiteX8" fmla="*/ 1 w 3429416"/>
              <a:gd name="connsiteY8" fmla="*/ 1635773 h 3425544"/>
              <a:gd name="connsiteX9" fmla="*/ 0 w 3429416"/>
              <a:gd name="connsiteY9" fmla="*/ 1635770 h 3425544"/>
              <a:gd name="connsiteX0" fmla="*/ 72007 w 3429415"/>
              <a:gd name="connsiteY0" fmla="*/ 1383742 h 3425544"/>
              <a:gd name="connsiteX1" fmla="*/ 432047 w 3429415"/>
              <a:gd name="connsiteY1" fmla="*/ 375630 h 3425544"/>
              <a:gd name="connsiteX2" fmla="*/ 1368151 w 3429415"/>
              <a:gd name="connsiteY2" fmla="*/ 87598 h 3425544"/>
              <a:gd name="connsiteX3" fmla="*/ 2664295 w 3429415"/>
              <a:gd name="connsiteY3" fmla="*/ 519646 h 3425544"/>
              <a:gd name="connsiteX4" fmla="*/ 3312367 w 3429415"/>
              <a:gd name="connsiteY4" fmla="*/ 1671774 h 3425544"/>
              <a:gd name="connsiteX5" fmla="*/ 3168351 w 3429415"/>
              <a:gd name="connsiteY5" fmla="*/ 2967918 h 3425544"/>
              <a:gd name="connsiteX6" fmla="*/ 1584175 w 3429415"/>
              <a:gd name="connsiteY6" fmla="*/ 3399971 h 3425544"/>
              <a:gd name="connsiteX7" fmla="*/ 405471 w 3429415"/>
              <a:gd name="connsiteY7" fmla="*/ 2814478 h 3425544"/>
              <a:gd name="connsiteX8" fmla="*/ 0 w 3429415"/>
              <a:gd name="connsiteY8" fmla="*/ 1635773 h 3425544"/>
              <a:gd name="connsiteX9" fmla="*/ 72007 w 3429415"/>
              <a:gd name="connsiteY9" fmla="*/ 1383742 h 3425544"/>
              <a:gd name="connsiteX0" fmla="*/ 72007 w 3429415"/>
              <a:gd name="connsiteY0" fmla="*/ 1167718 h 3425544"/>
              <a:gd name="connsiteX1" fmla="*/ 432047 w 3429415"/>
              <a:gd name="connsiteY1" fmla="*/ 375630 h 3425544"/>
              <a:gd name="connsiteX2" fmla="*/ 1368151 w 3429415"/>
              <a:gd name="connsiteY2" fmla="*/ 87598 h 3425544"/>
              <a:gd name="connsiteX3" fmla="*/ 2664295 w 3429415"/>
              <a:gd name="connsiteY3" fmla="*/ 519646 h 3425544"/>
              <a:gd name="connsiteX4" fmla="*/ 3312367 w 3429415"/>
              <a:gd name="connsiteY4" fmla="*/ 1671774 h 3425544"/>
              <a:gd name="connsiteX5" fmla="*/ 3168351 w 3429415"/>
              <a:gd name="connsiteY5" fmla="*/ 2967918 h 3425544"/>
              <a:gd name="connsiteX6" fmla="*/ 1584175 w 3429415"/>
              <a:gd name="connsiteY6" fmla="*/ 3399971 h 3425544"/>
              <a:gd name="connsiteX7" fmla="*/ 405471 w 3429415"/>
              <a:gd name="connsiteY7" fmla="*/ 2814478 h 3425544"/>
              <a:gd name="connsiteX8" fmla="*/ 0 w 3429415"/>
              <a:gd name="connsiteY8" fmla="*/ 1635773 h 3425544"/>
              <a:gd name="connsiteX9" fmla="*/ 72007 w 3429415"/>
              <a:gd name="connsiteY9" fmla="*/ 1167718 h 3425544"/>
              <a:gd name="connsiteX0" fmla="*/ 72007 w 3429415"/>
              <a:gd name="connsiteY0" fmla="*/ 1167718 h 3447976"/>
              <a:gd name="connsiteX1" fmla="*/ 432047 w 3429415"/>
              <a:gd name="connsiteY1" fmla="*/ 375630 h 3447976"/>
              <a:gd name="connsiteX2" fmla="*/ 1368151 w 3429415"/>
              <a:gd name="connsiteY2" fmla="*/ 87598 h 3447976"/>
              <a:gd name="connsiteX3" fmla="*/ 2664295 w 3429415"/>
              <a:gd name="connsiteY3" fmla="*/ 519646 h 3447976"/>
              <a:gd name="connsiteX4" fmla="*/ 3312367 w 3429415"/>
              <a:gd name="connsiteY4" fmla="*/ 1671774 h 3447976"/>
              <a:gd name="connsiteX5" fmla="*/ 3168351 w 3429415"/>
              <a:gd name="connsiteY5" fmla="*/ 2967918 h 3447976"/>
              <a:gd name="connsiteX6" fmla="*/ 1584175 w 3429415"/>
              <a:gd name="connsiteY6" fmla="*/ 3399971 h 3447976"/>
              <a:gd name="connsiteX7" fmla="*/ 792087 w 3429415"/>
              <a:gd name="connsiteY7" fmla="*/ 2679886 h 3447976"/>
              <a:gd name="connsiteX8" fmla="*/ 0 w 3429415"/>
              <a:gd name="connsiteY8" fmla="*/ 1635773 h 3447976"/>
              <a:gd name="connsiteX9" fmla="*/ 72007 w 3429415"/>
              <a:gd name="connsiteY9" fmla="*/ 1167718 h 3447976"/>
              <a:gd name="connsiteX0" fmla="*/ 72007 w 3429415"/>
              <a:gd name="connsiteY0" fmla="*/ 1167718 h 3340552"/>
              <a:gd name="connsiteX1" fmla="*/ 432047 w 3429415"/>
              <a:gd name="connsiteY1" fmla="*/ 375630 h 3340552"/>
              <a:gd name="connsiteX2" fmla="*/ 1368151 w 3429415"/>
              <a:gd name="connsiteY2" fmla="*/ 87598 h 3340552"/>
              <a:gd name="connsiteX3" fmla="*/ 2664295 w 3429415"/>
              <a:gd name="connsiteY3" fmla="*/ 519646 h 3340552"/>
              <a:gd name="connsiteX4" fmla="*/ 3312367 w 3429415"/>
              <a:gd name="connsiteY4" fmla="*/ 1671774 h 3340552"/>
              <a:gd name="connsiteX5" fmla="*/ 3168351 w 3429415"/>
              <a:gd name="connsiteY5" fmla="*/ 2967918 h 3340552"/>
              <a:gd name="connsiteX6" fmla="*/ 1800199 w 3429415"/>
              <a:gd name="connsiteY6" fmla="*/ 3255950 h 3340552"/>
              <a:gd name="connsiteX7" fmla="*/ 792087 w 3429415"/>
              <a:gd name="connsiteY7" fmla="*/ 2679886 h 3340552"/>
              <a:gd name="connsiteX8" fmla="*/ 0 w 3429415"/>
              <a:gd name="connsiteY8" fmla="*/ 1635773 h 3340552"/>
              <a:gd name="connsiteX9" fmla="*/ 72007 w 3429415"/>
              <a:gd name="connsiteY9" fmla="*/ 1167718 h 3340552"/>
              <a:gd name="connsiteX0" fmla="*/ 72007 w 3429415"/>
              <a:gd name="connsiteY0" fmla="*/ 1167718 h 3340552"/>
              <a:gd name="connsiteX1" fmla="*/ 432047 w 3429415"/>
              <a:gd name="connsiteY1" fmla="*/ 375630 h 3340552"/>
              <a:gd name="connsiteX2" fmla="*/ 1368151 w 3429415"/>
              <a:gd name="connsiteY2" fmla="*/ 87598 h 3340552"/>
              <a:gd name="connsiteX3" fmla="*/ 2592287 w 3429415"/>
              <a:gd name="connsiteY3" fmla="*/ 591654 h 3340552"/>
              <a:gd name="connsiteX4" fmla="*/ 3312367 w 3429415"/>
              <a:gd name="connsiteY4" fmla="*/ 1671774 h 3340552"/>
              <a:gd name="connsiteX5" fmla="*/ 3168351 w 3429415"/>
              <a:gd name="connsiteY5" fmla="*/ 2967918 h 3340552"/>
              <a:gd name="connsiteX6" fmla="*/ 1800199 w 3429415"/>
              <a:gd name="connsiteY6" fmla="*/ 3255950 h 3340552"/>
              <a:gd name="connsiteX7" fmla="*/ 792087 w 3429415"/>
              <a:gd name="connsiteY7" fmla="*/ 2679886 h 3340552"/>
              <a:gd name="connsiteX8" fmla="*/ 0 w 3429415"/>
              <a:gd name="connsiteY8" fmla="*/ 1635773 h 3340552"/>
              <a:gd name="connsiteX9" fmla="*/ 72007 w 3429415"/>
              <a:gd name="connsiteY9" fmla="*/ 1167718 h 3340552"/>
              <a:gd name="connsiteX0" fmla="*/ 72007 w 3429415"/>
              <a:gd name="connsiteY0" fmla="*/ 1167718 h 3340552"/>
              <a:gd name="connsiteX1" fmla="*/ 432047 w 3429415"/>
              <a:gd name="connsiteY1" fmla="*/ 375630 h 3340552"/>
              <a:gd name="connsiteX2" fmla="*/ 1368151 w 3429415"/>
              <a:gd name="connsiteY2" fmla="*/ 87598 h 3340552"/>
              <a:gd name="connsiteX3" fmla="*/ 2592287 w 3429415"/>
              <a:gd name="connsiteY3" fmla="*/ 591654 h 3340552"/>
              <a:gd name="connsiteX4" fmla="*/ 3312367 w 3429415"/>
              <a:gd name="connsiteY4" fmla="*/ 1671774 h 3340552"/>
              <a:gd name="connsiteX5" fmla="*/ 3168351 w 3429415"/>
              <a:gd name="connsiteY5" fmla="*/ 2967918 h 3340552"/>
              <a:gd name="connsiteX6" fmla="*/ 1800199 w 3429415"/>
              <a:gd name="connsiteY6" fmla="*/ 3255950 h 3340552"/>
              <a:gd name="connsiteX7" fmla="*/ 792087 w 3429415"/>
              <a:gd name="connsiteY7" fmla="*/ 2679886 h 3340552"/>
              <a:gd name="connsiteX8" fmla="*/ 0 w 3429415"/>
              <a:gd name="connsiteY8" fmla="*/ 1635773 h 3340552"/>
              <a:gd name="connsiteX9" fmla="*/ 72007 w 3429415"/>
              <a:gd name="connsiteY9" fmla="*/ 1167718 h 3340552"/>
              <a:gd name="connsiteX0" fmla="*/ 72007 w 3429415"/>
              <a:gd name="connsiteY0" fmla="*/ 1239726 h 3412560"/>
              <a:gd name="connsiteX1" fmla="*/ 432047 w 3429415"/>
              <a:gd name="connsiteY1" fmla="*/ 447638 h 3412560"/>
              <a:gd name="connsiteX2" fmla="*/ 1440159 w 3429415"/>
              <a:gd name="connsiteY2" fmla="*/ 87598 h 3412560"/>
              <a:gd name="connsiteX3" fmla="*/ 2592287 w 3429415"/>
              <a:gd name="connsiteY3" fmla="*/ 663662 h 3412560"/>
              <a:gd name="connsiteX4" fmla="*/ 3312367 w 3429415"/>
              <a:gd name="connsiteY4" fmla="*/ 1743782 h 3412560"/>
              <a:gd name="connsiteX5" fmla="*/ 3168351 w 3429415"/>
              <a:gd name="connsiteY5" fmla="*/ 3039926 h 3412560"/>
              <a:gd name="connsiteX6" fmla="*/ 1800199 w 3429415"/>
              <a:gd name="connsiteY6" fmla="*/ 3327958 h 3412560"/>
              <a:gd name="connsiteX7" fmla="*/ 792087 w 3429415"/>
              <a:gd name="connsiteY7" fmla="*/ 2751894 h 3412560"/>
              <a:gd name="connsiteX8" fmla="*/ 0 w 3429415"/>
              <a:gd name="connsiteY8" fmla="*/ 1707781 h 3412560"/>
              <a:gd name="connsiteX9" fmla="*/ 72007 w 3429415"/>
              <a:gd name="connsiteY9" fmla="*/ 1239726 h 3412560"/>
              <a:gd name="connsiteX0" fmla="*/ 72007 w 3429415"/>
              <a:gd name="connsiteY0" fmla="*/ 1167718 h 3412560"/>
              <a:gd name="connsiteX1" fmla="*/ 432047 w 3429415"/>
              <a:gd name="connsiteY1" fmla="*/ 447638 h 3412560"/>
              <a:gd name="connsiteX2" fmla="*/ 1440159 w 3429415"/>
              <a:gd name="connsiteY2" fmla="*/ 87598 h 3412560"/>
              <a:gd name="connsiteX3" fmla="*/ 2592287 w 3429415"/>
              <a:gd name="connsiteY3" fmla="*/ 663662 h 3412560"/>
              <a:gd name="connsiteX4" fmla="*/ 3312367 w 3429415"/>
              <a:gd name="connsiteY4" fmla="*/ 1743782 h 3412560"/>
              <a:gd name="connsiteX5" fmla="*/ 3168351 w 3429415"/>
              <a:gd name="connsiteY5" fmla="*/ 3039926 h 3412560"/>
              <a:gd name="connsiteX6" fmla="*/ 1800199 w 3429415"/>
              <a:gd name="connsiteY6" fmla="*/ 3327958 h 3412560"/>
              <a:gd name="connsiteX7" fmla="*/ 792087 w 3429415"/>
              <a:gd name="connsiteY7" fmla="*/ 2751894 h 3412560"/>
              <a:gd name="connsiteX8" fmla="*/ 0 w 3429415"/>
              <a:gd name="connsiteY8" fmla="*/ 1707781 h 3412560"/>
              <a:gd name="connsiteX9" fmla="*/ 72007 w 3429415"/>
              <a:gd name="connsiteY9" fmla="*/ 1167718 h 3412560"/>
              <a:gd name="connsiteX0" fmla="*/ 0 w 3357408"/>
              <a:gd name="connsiteY0" fmla="*/ 1167718 h 3412560"/>
              <a:gd name="connsiteX1" fmla="*/ 360040 w 3357408"/>
              <a:gd name="connsiteY1" fmla="*/ 447638 h 3412560"/>
              <a:gd name="connsiteX2" fmla="*/ 1368152 w 3357408"/>
              <a:gd name="connsiteY2" fmla="*/ 87598 h 3412560"/>
              <a:gd name="connsiteX3" fmla="*/ 2520280 w 3357408"/>
              <a:gd name="connsiteY3" fmla="*/ 663662 h 3412560"/>
              <a:gd name="connsiteX4" fmla="*/ 3240360 w 3357408"/>
              <a:gd name="connsiteY4" fmla="*/ 1743782 h 3412560"/>
              <a:gd name="connsiteX5" fmla="*/ 3096344 w 3357408"/>
              <a:gd name="connsiteY5" fmla="*/ 3039926 h 3412560"/>
              <a:gd name="connsiteX6" fmla="*/ 1728192 w 3357408"/>
              <a:gd name="connsiteY6" fmla="*/ 3327958 h 3412560"/>
              <a:gd name="connsiteX7" fmla="*/ 720080 w 3357408"/>
              <a:gd name="connsiteY7" fmla="*/ 2751894 h 3412560"/>
              <a:gd name="connsiteX8" fmla="*/ 288032 w 3357408"/>
              <a:gd name="connsiteY8" fmla="*/ 1887798 h 3412560"/>
              <a:gd name="connsiteX9" fmla="*/ 0 w 3357408"/>
              <a:gd name="connsiteY9" fmla="*/ 1167718 h 3412560"/>
              <a:gd name="connsiteX0" fmla="*/ 0 w 3357408"/>
              <a:gd name="connsiteY0" fmla="*/ 1167718 h 3412560"/>
              <a:gd name="connsiteX1" fmla="*/ 360040 w 3357408"/>
              <a:gd name="connsiteY1" fmla="*/ 447638 h 3412560"/>
              <a:gd name="connsiteX2" fmla="*/ 1368152 w 3357408"/>
              <a:gd name="connsiteY2" fmla="*/ 87598 h 3412560"/>
              <a:gd name="connsiteX3" fmla="*/ 2520280 w 3357408"/>
              <a:gd name="connsiteY3" fmla="*/ 663662 h 3412560"/>
              <a:gd name="connsiteX4" fmla="*/ 3240360 w 3357408"/>
              <a:gd name="connsiteY4" fmla="*/ 1743782 h 3412560"/>
              <a:gd name="connsiteX5" fmla="*/ 3096344 w 3357408"/>
              <a:gd name="connsiteY5" fmla="*/ 3039926 h 3412560"/>
              <a:gd name="connsiteX6" fmla="*/ 1728192 w 3357408"/>
              <a:gd name="connsiteY6" fmla="*/ 3327958 h 3412560"/>
              <a:gd name="connsiteX7" fmla="*/ 720080 w 3357408"/>
              <a:gd name="connsiteY7" fmla="*/ 2751894 h 3412560"/>
              <a:gd name="connsiteX8" fmla="*/ 288031 w 3357408"/>
              <a:gd name="connsiteY8" fmla="*/ 1887798 h 3412560"/>
              <a:gd name="connsiteX9" fmla="*/ 0 w 3357408"/>
              <a:gd name="connsiteY9" fmla="*/ 1167718 h 3412560"/>
              <a:gd name="connsiteX0" fmla="*/ 0 w 3357408"/>
              <a:gd name="connsiteY0" fmla="*/ 1167718 h 3412560"/>
              <a:gd name="connsiteX1" fmla="*/ 360040 w 3357408"/>
              <a:gd name="connsiteY1" fmla="*/ 447638 h 3412560"/>
              <a:gd name="connsiteX2" fmla="*/ 1368152 w 3357408"/>
              <a:gd name="connsiteY2" fmla="*/ 87598 h 3412560"/>
              <a:gd name="connsiteX3" fmla="*/ 2520280 w 3357408"/>
              <a:gd name="connsiteY3" fmla="*/ 663662 h 3412560"/>
              <a:gd name="connsiteX4" fmla="*/ 3240360 w 3357408"/>
              <a:gd name="connsiteY4" fmla="*/ 1743782 h 3412560"/>
              <a:gd name="connsiteX5" fmla="*/ 3096344 w 3357408"/>
              <a:gd name="connsiteY5" fmla="*/ 3039926 h 3412560"/>
              <a:gd name="connsiteX6" fmla="*/ 1728192 w 3357408"/>
              <a:gd name="connsiteY6" fmla="*/ 3327958 h 3412560"/>
              <a:gd name="connsiteX7" fmla="*/ 720080 w 3357408"/>
              <a:gd name="connsiteY7" fmla="*/ 2751894 h 3412560"/>
              <a:gd name="connsiteX8" fmla="*/ 72007 w 3357408"/>
              <a:gd name="connsiteY8" fmla="*/ 1959806 h 3412560"/>
              <a:gd name="connsiteX9" fmla="*/ 0 w 3357408"/>
              <a:gd name="connsiteY9" fmla="*/ 1167718 h 3412560"/>
              <a:gd name="connsiteX0" fmla="*/ 0 w 3357408"/>
              <a:gd name="connsiteY0" fmla="*/ 1178876 h 3423718"/>
              <a:gd name="connsiteX1" fmla="*/ 360040 w 3357408"/>
              <a:gd name="connsiteY1" fmla="*/ 458796 h 3423718"/>
              <a:gd name="connsiteX2" fmla="*/ 1368152 w 3357408"/>
              <a:gd name="connsiteY2" fmla="*/ 98756 h 3423718"/>
              <a:gd name="connsiteX3" fmla="*/ 2647188 w 3357408"/>
              <a:gd name="connsiteY3" fmla="*/ 303521 h 3423718"/>
              <a:gd name="connsiteX4" fmla="*/ 3240360 w 3357408"/>
              <a:gd name="connsiteY4" fmla="*/ 1754940 h 3423718"/>
              <a:gd name="connsiteX5" fmla="*/ 3096344 w 3357408"/>
              <a:gd name="connsiteY5" fmla="*/ 3051084 h 3423718"/>
              <a:gd name="connsiteX6" fmla="*/ 1728192 w 3357408"/>
              <a:gd name="connsiteY6" fmla="*/ 3339116 h 3423718"/>
              <a:gd name="connsiteX7" fmla="*/ 720080 w 3357408"/>
              <a:gd name="connsiteY7" fmla="*/ 2763052 h 3423718"/>
              <a:gd name="connsiteX8" fmla="*/ 72007 w 3357408"/>
              <a:gd name="connsiteY8" fmla="*/ 1970964 h 3423718"/>
              <a:gd name="connsiteX9" fmla="*/ 0 w 3357408"/>
              <a:gd name="connsiteY9" fmla="*/ 1178876 h 3423718"/>
              <a:gd name="connsiteX0" fmla="*/ 0 w 3357408"/>
              <a:gd name="connsiteY0" fmla="*/ 1167718 h 3412560"/>
              <a:gd name="connsiteX1" fmla="*/ 360040 w 3357408"/>
              <a:gd name="connsiteY1" fmla="*/ 447638 h 3412560"/>
              <a:gd name="connsiteX2" fmla="*/ 1368152 w 3357408"/>
              <a:gd name="connsiteY2" fmla="*/ 87598 h 3412560"/>
              <a:gd name="connsiteX3" fmla="*/ 2909809 w 3357408"/>
              <a:gd name="connsiteY3" fmla="*/ 338222 h 3412560"/>
              <a:gd name="connsiteX4" fmla="*/ 3240360 w 3357408"/>
              <a:gd name="connsiteY4" fmla="*/ 1743782 h 3412560"/>
              <a:gd name="connsiteX5" fmla="*/ 3096344 w 3357408"/>
              <a:gd name="connsiteY5" fmla="*/ 3039926 h 3412560"/>
              <a:gd name="connsiteX6" fmla="*/ 1728192 w 3357408"/>
              <a:gd name="connsiteY6" fmla="*/ 3327958 h 3412560"/>
              <a:gd name="connsiteX7" fmla="*/ 720080 w 3357408"/>
              <a:gd name="connsiteY7" fmla="*/ 2751894 h 3412560"/>
              <a:gd name="connsiteX8" fmla="*/ 72007 w 3357408"/>
              <a:gd name="connsiteY8" fmla="*/ 1959806 h 3412560"/>
              <a:gd name="connsiteX9" fmla="*/ 0 w 3357408"/>
              <a:gd name="connsiteY9" fmla="*/ 1167718 h 3412560"/>
              <a:gd name="connsiteX0" fmla="*/ 0 w 3357408"/>
              <a:gd name="connsiteY0" fmla="*/ 1255574 h 3500416"/>
              <a:gd name="connsiteX1" fmla="*/ 360040 w 3357408"/>
              <a:gd name="connsiteY1" fmla="*/ 535494 h 3500416"/>
              <a:gd name="connsiteX2" fmla="*/ 1368152 w 3357408"/>
              <a:gd name="connsiteY2" fmla="*/ 175454 h 3500416"/>
              <a:gd name="connsiteX3" fmla="*/ 2931116 w 3357408"/>
              <a:gd name="connsiteY3" fmla="*/ 303521 h 3500416"/>
              <a:gd name="connsiteX4" fmla="*/ 3240360 w 3357408"/>
              <a:gd name="connsiteY4" fmla="*/ 1831638 h 3500416"/>
              <a:gd name="connsiteX5" fmla="*/ 3096344 w 3357408"/>
              <a:gd name="connsiteY5" fmla="*/ 3127782 h 3500416"/>
              <a:gd name="connsiteX6" fmla="*/ 1728192 w 3357408"/>
              <a:gd name="connsiteY6" fmla="*/ 3415814 h 3500416"/>
              <a:gd name="connsiteX7" fmla="*/ 720080 w 3357408"/>
              <a:gd name="connsiteY7" fmla="*/ 2839750 h 3500416"/>
              <a:gd name="connsiteX8" fmla="*/ 72007 w 3357408"/>
              <a:gd name="connsiteY8" fmla="*/ 2047662 h 3500416"/>
              <a:gd name="connsiteX9" fmla="*/ 0 w 3357408"/>
              <a:gd name="connsiteY9" fmla="*/ 1255574 h 350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7408" h="3500416">
                <a:moveTo>
                  <a:pt x="0" y="1255574"/>
                </a:moveTo>
                <a:cubicBezTo>
                  <a:pt x="0" y="820430"/>
                  <a:pt x="98976" y="859262"/>
                  <a:pt x="360040" y="535494"/>
                </a:cubicBezTo>
                <a:cubicBezTo>
                  <a:pt x="660507" y="162860"/>
                  <a:pt x="997933" y="87856"/>
                  <a:pt x="1368152" y="175454"/>
                </a:cubicBezTo>
                <a:cubicBezTo>
                  <a:pt x="1740193" y="199457"/>
                  <a:pt x="2591922" y="0"/>
                  <a:pt x="2931116" y="303521"/>
                </a:cubicBezTo>
                <a:cubicBezTo>
                  <a:pt x="3192180" y="627290"/>
                  <a:pt x="3240361" y="1396494"/>
                  <a:pt x="3240360" y="1831638"/>
                </a:cubicBezTo>
                <a:cubicBezTo>
                  <a:pt x="3240360" y="2266782"/>
                  <a:pt x="3357408" y="2804014"/>
                  <a:pt x="3096344" y="3127782"/>
                </a:cubicBezTo>
                <a:cubicBezTo>
                  <a:pt x="2795877" y="3500416"/>
                  <a:pt x="2124236" y="3463819"/>
                  <a:pt x="1728192" y="3415814"/>
                </a:cubicBezTo>
                <a:cubicBezTo>
                  <a:pt x="1332148" y="3367809"/>
                  <a:pt x="1020546" y="3212384"/>
                  <a:pt x="720080" y="2839750"/>
                </a:cubicBezTo>
                <a:cubicBezTo>
                  <a:pt x="459016" y="2515982"/>
                  <a:pt x="72007" y="2482806"/>
                  <a:pt x="72007" y="2047662"/>
                </a:cubicBezTo>
                <a:cubicBezTo>
                  <a:pt x="72007" y="2047661"/>
                  <a:pt x="0" y="1255575"/>
                  <a:pt x="0" y="1255574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458570" y="2947472"/>
            <a:ext cx="879643" cy="1078332"/>
            <a:chOff x="8642" y="10485"/>
            <a:chExt cx="920" cy="185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2" y="10485"/>
              <a:ext cx="920" cy="1857"/>
            </a:xfrm>
            <a:prstGeom prst="rect">
              <a:avLst/>
            </a:prstGeom>
            <a:noFill/>
          </p:spPr>
        </p:pic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8759" y="11536"/>
              <a:ext cx="638" cy="42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947"/>
                </a:gs>
                <a:gs pos="50000">
                  <a:srgbClr val="CCB400"/>
                </a:gs>
                <a:gs pos="100000">
                  <a:srgbClr val="FFE947"/>
                </a:gs>
              </a:gsLst>
              <a:lin ang="5400000" scaled="1"/>
            </a:gradFill>
            <a:ln w="12700">
              <a:solidFill>
                <a:srgbClr val="CCB400"/>
              </a:solidFill>
              <a:round/>
              <a:headEnd/>
              <a:tailEnd/>
            </a:ln>
            <a:effectLst>
              <a:outerShdw dist="28398" dir="3806097" algn="ctr" rotWithShape="0">
                <a:srgbClr val="6559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ER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" name="Group 135"/>
          <p:cNvGrpSpPr/>
          <p:nvPr/>
        </p:nvGrpSpPr>
        <p:grpSpPr>
          <a:xfrm rot="1940785">
            <a:off x="3097173" y="1089335"/>
            <a:ext cx="1297944" cy="786251"/>
            <a:chOff x="728379" y="847913"/>
            <a:chExt cx="1062503" cy="86183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rot="18700404">
              <a:off x="887381" y="688911"/>
              <a:ext cx="744500" cy="1062503"/>
              <a:chOff x="4441" y="10485"/>
              <a:chExt cx="1056" cy="171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41" y="10604"/>
                <a:ext cx="1056" cy="1594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53" y="10485"/>
                <a:ext cx="615" cy="601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ectangle 12"/>
            <p:cNvSpPr/>
            <p:nvPr/>
          </p:nvSpPr>
          <p:spPr>
            <a:xfrm rot="18545183">
              <a:off x="1036266" y="1198916"/>
              <a:ext cx="694213" cy="32744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IGFR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90766" y="3520897"/>
            <a:ext cx="700023" cy="348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BRCA1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46691" y="2139319"/>
            <a:ext cx="25174" cy="3041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435392" y="1962077"/>
            <a:ext cx="791678" cy="3941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mTOR</a:t>
            </a:r>
          </a:p>
        </p:txBody>
      </p:sp>
      <p:grpSp>
        <p:nvGrpSpPr>
          <p:cNvPr id="8" name="Group 89"/>
          <p:cNvGrpSpPr/>
          <p:nvPr/>
        </p:nvGrpSpPr>
        <p:grpSpPr>
          <a:xfrm>
            <a:off x="5133954" y="3078856"/>
            <a:ext cx="806193" cy="408671"/>
            <a:chOff x="2138486" y="4365104"/>
            <a:chExt cx="659954" cy="447957"/>
          </a:xfrm>
        </p:grpSpPr>
        <p:sp>
          <p:nvSpPr>
            <p:cNvPr id="30" name="Freeform 29"/>
            <p:cNvSpPr/>
            <p:nvPr/>
          </p:nvSpPr>
          <p:spPr>
            <a:xfrm>
              <a:off x="2138486" y="4453021"/>
              <a:ext cx="576064" cy="360040"/>
            </a:xfrm>
            <a:custGeom>
              <a:avLst/>
              <a:gdLst>
                <a:gd name="connsiteX0" fmla="*/ 0 w 571500"/>
                <a:gd name="connsiteY0" fmla="*/ 0 h 349250"/>
                <a:gd name="connsiteX1" fmla="*/ 450850 w 571500"/>
                <a:gd name="connsiteY1" fmla="*/ 0 h 349250"/>
                <a:gd name="connsiteX2" fmla="*/ 457200 w 571500"/>
                <a:gd name="connsiteY2" fmla="*/ 146050 h 349250"/>
                <a:gd name="connsiteX3" fmla="*/ 571500 w 571500"/>
                <a:gd name="connsiteY3" fmla="*/ 146050 h 349250"/>
                <a:gd name="connsiteX4" fmla="*/ 571500 w 571500"/>
                <a:gd name="connsiteY4" fmla="*/ 336550 h 349250"/>
                <a:gd name="connsiteX5" fmla="*/ 19050 w 571500"/>
                <a:gd name="connsiteY5" fmla="*/ 349250 h 349250"/>
                <a:gd name="connsiteX6" fmla="*/ 0 w 571500"/>
                <a:gd name="connsiteY6" fmla="*/ 0 h 349250"/>
                <a:gd name="connsiteX0" fmla="*/ 11658 w 583158"/>
                <a:gd name="connsiteY0" fmla="*/ 0 h 353690"/>
                <a:gd name="connsiteX1" fmla="*/ 462508 w 583158"/>
                <a:gd name="connsiteY1" fmla="*/ 0 h 353690"/>
                <a:gd name="connsiteX2" fmla="*/ 468858 w 583158"/>
                <a:gd name="connsiteY2" fmla="*/ 146050 h 353690"/>
                <a:gd name="connsiteX3" fmla="*/ 583158 w 583158"/>
                <a:gd name="connsiteY3" fmla="*/ 146050 h 353690"/>
                <a:gd name="connsiteX4" fmla="*/ 583158 w 583158"/>
                <a:gd name="connsiteY4" fmla="*/ 336550 h 353690"/>
                <a:gd name="connsiteX5" fmla="*/ 0 w 583158"/>
                <a:gd name="connsiteY5" fmla="*/ 353690 h 353690"/>
                <a:gd name="connsiteX6" fmla="*/ 11658 w 583158"/>
                <a:gd name="connsiteY6" fmla="*/ 0 h 353690"/>
                <a:gd name="connsiteX0" fmla="*/ 0 w 583158"/>
                <a:gd name="connsiteY0" fmla="*/ 0 h 360040"/>
                <a:gd name="connsiteX1" fmla="*/ 462508 w 583158"/>
                <a:gd name="connsiteY1" fmla="*/ 635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76064 w 583158"/>
                <a:gd name="connsiteY3" fmla="*/ 144016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76064"/>
                <a:gd name="connsiteY0" fmla="*/ 0 h 360040"/>
                <a:gd name="connsiteX1" fmla="*/ 432048 w 576064"/>
                <a:gd name="connsiteY1" fmla="*/ 0 h 360040"/>
                <a:gd name="connsiteX2" fmla="*/ 432048 w 576064"/>
                <a:gd name="connsiteY2" fmla="*/ 144016 h 360040"/>
                <a:gd name="connsiteX3" fmla="*/ 576064 w 576064"/>
                <a:gd name="connsiteY3" fmla="*/ 144016 h 360040"/>
                <a:gd name="connsiteX4" fmla="*/ 576064 w 576064"/>
                <a:gd name="connsiteY4" fmla="*/ 360040 h 360040"/>
                <a:gd name="connsiteX5" fmla="*/ 0 w 576064"/>
                <a:gd name="connsiteY5" fmla="*/ 360040 h 360040"/>
                <a:gd name="connsiteX6" fmla="*/ 0 w 576064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64" h="360040">
                  <a:moveTo>
                    <a:pt x="0" y="0"/>
                  </a:moveTo>
                  <a:lnTo>
                    <a:pt x="432048" y="0"/>
                  </a:lnTo>
                  <a:cubicBezTo>
                    <a:pt x="432048" y="48005"/>
                    <a:pt x="381546" y="62103"/>
                    <a:pt x="432048" y="144016"/>
                  </a:cubicBezTo>
                  <a:cubicBezTo>
                    <a:pt x="474208" y="198058"/>
                    <a:pt x="525694" y="141221"/>
                    <a:pt x="576064" y="144016"/>
                  </a:cubicBezTo>
                  <a:lnTo>
                    <a:pt x="576064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</a:rPr>
                <a:t>Akt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582416" y="4365104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Straight Arrow Connector 40"/>
          <p:cNvCxnSpPr>
            <a:stCxn id="1032" idx="3"/>
            <a:endCxn id="14" idx="1"/>
          </p:cNvCxnSpPr>
          <p:nvPr/>
        </p:nvCxnSpPr>
        <p:spPr>
          <a:xfrm>
            <a:off x="9180451" y="3680006"/>
            <a:ext cx="510315" cy="15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8"/>
          <p:cNvGrpSpPr/>
          <p:nvPr/>
        </p:nvGrpSpPr>
        <p:grpSpPr>
          <a:xfrm>
            <a:off x="5115929" y="4064250"/>
            <a:ext cx="1059164" cy="684562"/>
            <a:chOff x="3128963" y="4922753"/>
            <a:chExt cx="867037" cy="750370"/>
          </a:xfrm>
        </p:grpSpPr>
        <p:sp>
          <p:nvSpPr>
            <p:cNvPr id="44" name="Freeform 43"/>
            <p:cNvSpPr/>
            <p:nvPr/>
          </p:nvSpPr>
          <p:spPr>
            <a:xfrm>
              <a:off x="3128963" y="5222919"/>
              <a:ext cx="866973" cy="450204"/>
            </a:xfrm>
            <a:custGeom>
              <a:avLst/>
              <a:gdLst>
                <a:gd name="connsiteX0" fmla="*/ 0 w 632460"/>
                <a:gd name="connsiteY0" fmla="*/ 15240 h 243840"/>
                <a:gd name="connsiteX1" fmla="*/ 281940 w 632460"/>
                <a:gd name="connsiteY1" fmla="*/ 0 h 243840"/>
                <a:gd name="connsiteX2" fmla="*/ 632460 w 632460"/>
                <a:gd name="connsiteY2" fmla="*/ 7620 h 243840"/>
                <a:gd name="connsiteX3" fmla="*/ 312420 w 632460"/>
                <a:gd name="connsiteY3" fmla="*/ 243840 h 243840"/>
                <a:gd name="connsiteX4" fmla="*/ 0 w 632460"/>
                <a:gd name="connsiteY4" fmla="*/ 15240 h 243840"/>
                <a:gd name="connsiteX0" fmla="*/ 0 w 632460"/>
                <a:gd name="connsiteY0" fmla="*/ 7620 h 236220"/>
                <a:gd name="connsiteX1" fmla="*/ 344985 w 632460"/>
                <a:gd name="connsiteY1" fmla="*/ 22649 h 236220"/>
                <a:gd name="connsiteX2" fmla="*/ 632460 w 632460"/>
                <a:gd name="connsiteY2" fmla="*/ 0 h 236220"/>
                <a:gd name="connsiteX3" fmla="*/ 312420 w 632460"/>
                <a:gd name="connsiteY3" fmla="*/ 236220 h 236220"/>
                <a:gd name="connsiteX4" fmla="*/ 0 w 632460"/>
                <a:gd name="connsiteY4" fmla="*/ 7620 h 236220"/>
                <a:gd name="connsiteX0" fmla="*/ 0 w 689939"/>
                <a:gd name="connsiteY0" fmla="*/ 22649 h 236220"/>
                <a:gd name="connsiteX1" fmla="*/ 402464 w 689939"/>
                <a:gd name="connsiteY1" fmla="*/ 22649 h 236220"/>
                <a:gd name="connsiteX2" fmla="*/ 689939 w 689939"/>
                <a:gd name="connsiteY2" fmla="*/ 0 h 236220"/>
                <a:gd name="connsiteX3" fmla="*/ 369899 w 689939"/>
                <a:gd name="connsiteY3" fmla="*/ 236220 h 236220"/>
                <a:gd name="connsiteX4" fmla="*/ 0 w 689939"/>
                <a:gd name="connsiteY4" fmla="*/ 22649 h 236220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369899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344970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402464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222513 w 747434"/>
                <a:gd name="connsiteY1" fmla="*/ 2501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0 w 747434"/>
                <a:gd name="connsiteY5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0 w 747434"/>
                <a:gd name="connsiteY5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222513 w 747434"/>
                <a:gd name="connsiteY5" fmla="*/ 123979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14990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14990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72485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692236 w 692236"/>
                <a:gd name="connsiteY3" fmla="*/ 21197 h 255466"/>
                <a:gd name="connsiteX4" fmla="*/ 347266 w 692236"/>
                <a:gd name="connsiteY4" fmla="*/ 234768 h 255466"/>
                <a:gd name="connsiteX5" fmla="*/ 117287 w 692236"/>
                <a:gd name="connsiteY5" fmla="*/ 192054 h 255466"/>
                <a:gd name="connsiteX6" fmla="*/ 2297 w 692236"/>
                <a:gd name="connsiteY6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692236 w 692236"/>
                <a:gd name="connsiteY3" fmla="*/ 21197 h 255466"/>
                <a:gd name="connsiteX4" fmla="*/ 347266 w 692236"/>
                <a:gd name="connsiteY4" fmla="*/ 234768 h 255466"/>
                <a:gd name="connsiteX5" fmla="*/ 117287 w 692236"/>
                <a:gd name="connsiteY5" fmla="*/ 192054 h 255466"/>
                <a:gd name="connsiteX6" fmla="*/ 2297 w 692236"/>
                <a:gd name="connsiteY6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347266 w 692236"/>
                <a:gd name="connsiteY5" fmla="*/ 234768 h 255466"/>
                <a:gd name="connsiteX6" fmla="*/ 117287 w 692236"/>
                <a:gd name="connsiteY6" fmla="*/ 192054 h 255466"/>
                <a:gd name="connsiteX7" fmla="*/ 2297 w 692236"/>
                <a:gd name="connsiteY7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24762 w 692236"/>
                <a:gd name="connsiteY5" fmla="*/ 133876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347266 w 692236"/>
                <a:gd name="connsiteY2" fmla="*/ 21197 h 241812"/>
                <a:gd name="connsiteX3" fmla="*/ 519751 w 692236"/>
                <a:gd name="connsiteY3" fmla="*/ 106625 h 241812"/>
                <a:gd name="connsiteX4" fmla="*/ 692236 w 692236"/>
                <a:gd name="connsiteY4" fmla="*/ 21197 h 241812"/>
                <a:gd name="connsiteX5" fmla="*/ 577246 w 692236"/>
                <a:gd name="connsiteY5" fmla="*/ 192054 h 241812"/>
                <a:gd name="connsiteX6" fmla="*/ 347266 w 692236"/>
                <a:gd name="connsiteY6" fmla="*/ 234768 h 241812"/>
                <a:gd name="connsiteX7" fmla="*/ 117287 w 692236"/>
                <a:gd name="connsiteY7" fmla="*/ 192054 h 241812"/>
                <a:gd name="connsiteX8" fmla="*/ 2297 w 692236"/>
                <a:gd name="connsiteY8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7179 w 697118"/>
                <a:gd name="connsiteY0" fmla="*/ 21706 h 242321"/>
                <a:gd name="connsiteX1" fmla="*/ 79092 w 697118"/>
                <a:gd name="connsiteY1" fmla="*/ 62325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2297 w 692236"/>
                <a:gd name="connsiteY0" fmla="*/ 46440 h 267055"/>
                <a:gd name="connsiteX1" fmla="*/ 114990 w 692236"/>
                <a:gd name="connsiteY1" fmla="*/ 78231 h 267055"/>
                <a:gd name="connsiteX2" fmla="*/ 174782 w 692236"/>
                <a:gd name="connsiteY2" fmla="*/ 131868 h 267055"/>
                <a:gd name="connsiteX3" fmla="*/ 229980 w 692236"/>
                <a:gd name="connsiteY3" fmla="*/ 78231 h 267055"/>
                <a:gd name="connsiteX4" fmla="*/ 347266 w 692236"/>
                <a:gd name="connsiteY4" fmla="*/ 46440 h 267055"/>
                <a:gd name="connsiteX5" fmla="*/ 519751 w 692236"/>
                <a:gd name="connsiteY5" fmla="*/ 131868 h 267055"/>
                <a:gd name="connsiteX6" fmla="*/ 692236 w 692236"/>
                <a:gd name="connsiteY6" fmla="*/ 46440 h 267055"/>
                <a:gd name="connsiteX7" fmla="*/ 577246 w 692236"/>
                <a:gd name="connsiteY7" fmla="*/ 217297 h 267055"/>
                <a:gd name="connsiteX8" fmla="*/ 347266 w 692236"/>
                <a:gd name="connsiteY8" fmla="*/ 260011 h 267055"/>
                <a:gd name="connsiteX9" fmla="*/ 117287 w 692236"/>
                <a:gd name="connsiteY9" fmla="*/ 217297 h 267055"/>
                <a:gd name="connsiteX10" fmla="*/ 2297 w 692236"/>
                <a:gd name="connsiteY10" fmla="*/ 46440 h 26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236" h="267055">
                  <a:moveTo>
                    <a:pt x="2297" y="46440"/>
                  </a:moveTo>
                  <a:cubicBezTo>
                    <a:pt x="16092" y="0"/>
                    <a:pt x="87293" y="59034"/>
                    <a:pt x="114990" y="78231"/>
                  </a:cubicBezTo>
                  <a:cubicBezTo>
                    <a:pt x="143737" y="92469"/>
                    <a:pt x="148820" y="133339"/>
                    <a:pt x="174782" y="131868"/>
                  </a:cubicBezTo>
                  <a:cubicBezTo>
                    <a:pt x="210990" y="108651"/>
                    <a:pt x="201233" y="92469"/>
                    <a:pt x="229980" y="78231"/>
                  </a:cubicBezTo>
                  <a:cubicBezTo>
                    <a:pt x="258727" y="63993"/>
                    <a:pt x="304698" y="43210"/>
                    <a:pt x="347266" y="46440"/>
                  </a:cubicBezTo>
                  <a:cubicBezTo>
                    <a:pt x="404761" y="74916"/>
                    <a:pt x="387868" y="125331"/>
                    <a:pt x="519751" y="131868"/>
                  </a:cubicBezTo>
                  <a:cubicBezTo>
                    <a:pt x="570394" y="150757"/>
                    <a:pt x="634741" y="74916"/>
                    <a:pt x="692236" y="46440"/>
                  </a:cubicBezTo>
                  <a:cubicBezTo>
                    <a:pt x="653906" y="103392"/>
                    <a:pt x="650097" y="164656"/>
                    <a:pt x="577246" y="217297"/>
                  </a:cubicBezTo>
                  <a:cubicBezTo>
                    <a:pt x="497992" y="260933"/>
                    <a:pt x="423926" y="245773"/>
                    <a:pt x="347266" y="260011"/>
                  </a:cubicBezTo>
                  <a:cubicBezTo>
                    <a:pt x="270606" y="245773"/>
                    <a:pt x="201374" y="267055"/>
                    <a:pt x="117287" y="217297"/>
                  </a:cubicBezTo>
                  <a:cubicBezTo>
                    <a:pt x="0" y="156181"/>
                    <a:pt x="41828" y="128156"/>
                    <a:pt x="2297" y="464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91846" y="4982759"/>
              <a:ext cx="316239" cy="462465"/>
            </a:xfrm>
            <a:custGeom>
              <a:avLst/>
              <a:gdLst>
                <a:gd name="connsiteX0" fmla="*/ 0 w 288032"/>
                <a:gd name="connsiteY0" fmla="*/ 189228 h 378455"/>
                <a:gd name="connsiteX1" fmla="*/ 29415 w 288032"/>
                <a:gd name="connsiteY1" fmla="*/ 74627 h 378455"/>
                <a:gd name="connsiteX2" fmla="*/ 144016 w 288032"/>
                <a:gd name="connsiteY2" fmla="*/ 0 h 378455"/>
                <a:gd name="connsiteX3" fmla="*/ 258617 w 288032"/>
                <a:gd name="connsiteY3" fmla="*/ 74627 h 378455"/>
                <a:gd name="connsiteX4" fmla="*/ 288032 w 288032"/>
                <a:gd name="connsiteY4" fmla="*/ 189228 h 378455"/>
                <a:gd name="connsiteX5" fmla="*/ 258617 w 288032"/>
                <a:gd name="connsiteY5" fmla="*/ 303829 h 378455"/>
                <a:gd name="connsiteX6" fmla="*/ 144016 w 288032"/>
                <a:gd name="connsiteY6" fmla="*/ 378456 h 378455"/>
                <a:gd name="connsiteX7" fmla="*/ 29415 w 288032"/>
                <a:gd name="connsiteY7" fmla="*/ 303829 h 378455"/>
                <a:gd name="connsiteX8" fmla="*/ 0 w 288032"/>
                <a:gd name="connsiteY8" fmla="*/ 189228 h 378455"/>
                <a:gd name="connsiteX0" fmla="*/ 0 w 295610"/>
                <a:gd name="connsiteY0" fmla="*/ 189228 h 381089"/>
                <a:gd name="connsiteX1" fmla="*/ 29415 w 295610"/>
                <a:gd name="connsiteY1" fmla="*/ 74627 h 381089"/>
                <a:gd name="connsiteX2" fmla="*/ 144016 w 295610"/>
                <a:gd name="connsiteY2" fmla="*/ 0 h 381089"/>
                <a:gd name="connsiteX3" fmla="*/ 258617 w 295610"/>
                <a:gd name="connsiteY3" fmla="*/ 74627 h 381089"/>
                <a:gd name="connsiteX4" fmla="*/ 288032 w 295610"/>
                <a:gd name="connsiteY4" fmla="*/ 189228 h 381089"/>
                <a:gd name="connsiteX5" fmla="*/ 213147 w 295610"/>
                <a:gd name="connsiteY5" fmla="*/ 288032 h 381089"/>
                <a:gd name="connsiteX6" fmla="*/ 144016 w 295610"/>
                <a:gd name="connsiteY6" fmla="*/ 378456 h 381089"/>
                <a:gd name="connsiteX7" fmla="*/ 29415 w 295610"/>
                <a:gd name="connsiteY7" fmla="*/ 303829 h 381089"/>
                <a:gd name="connsiteX8" fmla="*/ 0 w 295610"/>
                <a:gd name="connsiteY8" fmla="*/ 189228 h 381089"/>
                <a:gd name="connsiteX0" fmla="*/ 6619 w 302229"/>
                <a:gd name="connsiteY0" fmla="*/ 189228 h 378456"/>
                <a:gd name="connsiteX1" fmla="*/ 36034 w 302229"/>
                <a:gd name="connsiteY1" fmla="*/ 74627 h 378456"/>
                <a:gd name="connsiteX2" fmla="*/ 150635 w 302229"/>
                <a:gd name="connsiteY2" fmla="*/ 0 h 378456"/>
                <a:gd name="connsiteX3" fmla="*/ 265236 w 302229"/>
                <a:gd name="connsiteY3" fmla="*/ 74627 h 378456"/>
                <a:gd name="connsiteX4" fmla="*/ 294651 w 302229"/>
                <a:gd name="connsiteY4" fmla="*/ 189228 h 378456"/>
                <a:gd name="connsiteX5" fmla="*/ 219766 w 302229"/>
                <a:gd name="connsiteY5" fmla="*/ 288032 h 378456"/>
                <a:gd name="connsiteX6" fmla="*/ 150635 w 302229"/>
                <a:gd name="connsiteY6" fmla="*/ 378456 h 378456"/>
                <a:gd name="connsiteX7" fmla="*/ 75750 w 302229"/>
                <a:gd name="connsiteY7" fmla="*/ 288032 h 378456"/>
                <a:gd name="connsiteX8" fmla="*/ 6619 w 302229"/>
                <a:gd name="connsiteY8" fmla="*/ 189228 h 378456"/>
                <a:gd name="connsiteX0" fmla="*/ 6619 w 302229"/>
                <a:gd name="connsiteY0" fmla="*/ 261236 h 450464"/>
                <a:gd name="connsiteX1" fmla="*/ 36034 w 302229"/>
                <a:gd name="connsiteY1" fmla="*/ 146635 h 450464"/>
                <a:gd name="connsiteX2" fmla="*/ 219767 w 302229"/>
                <a:gd name="connsiteY2" fmla="*/ 0 h 450464"/>
                <a:gd name="connsiteX3" fmla="*/ 265236 w 302229"/>
                <a:gd name="connsiteY3" fmla="*/ 146635 h 450464"/>
                <a:gd name="connsiteX4" fmla="*/ 294651 w 302229"/>
                <a:gd name="connsiteY4" fmla="*/ 261236 h 450464"/>
                <a:gd name="connsiteX5" fmla="*/ 219766 w 302229"/>
                <a:gd name="connsiteY5" fmla="*/ 360040 h 450464"/>
                <a:gd name="connsiteX6" fmla="*/ 150635 w 302229"/>
                <a:gd name="connsiteY6" fmla="*/ 450464 h 450464"/>
                <a:gd name="connsiteX7" fmla="*/ 75750 w 302229"/>
                <a:gd name="connsiteY7" fmla="*/ 360040 h 450464"/>
                <a:gd name="connsiteX8" fmla="*/ 6619 w 302229"/>
                <a:gd name="connsiteY8" fmla="*/ 261236 h 450464"/>
                <a:gd name="connsiteX0" fmla="*/ 6619 w 310857"/>
                <a:gd name="connsiteY0" fmla="*/ 261672 h 450900"/>
                <a:gd name="connsiteX1" fmla="*/ 36034 w 310857"/>
                <a:gd name="connsiteY1" fmla="*/ 147071 h 450900"/>
                <a:gd name="connsiteX2" fmla="*/ 219767 w 310857"/>
                <a:gd name="connsiteY2" fmla="*/ 436 h 450900"/>
                <a:gd name="connsiteX3" fmla="*/ 291775 w 310857"/>
                <a:gd name="connsiteY3" fmla="*/ 144452 h 450900"/>
                <a:gd name="connsiteX4" fmla="*/ 294651 w 310857"/>
                <a:gd name="connsiteY4" fmla="*/ 261672 h 450900"/>
                <a:gd name="connsiteX5" fmla="*/ 219766 w 310857"/>
                <a:gd name="connsiteY5" fmla="*/ 360476 h 450900"/>
                <a:gd name="connsiteX6" fmla="*/ 150635 w 310857"/>
                <a:gd name="connsiteY6" fmla="*/ 450900 h 450900"/>
                <a:gd name="connsiteX7" fmla="*/ 75750 w 310857"/>
                <a:gd name="connsiteY7" fmla="*/ 360476 h 450900"/>
                <a:gd name="connsiteX8" fmla="*/ 6619 w 310857"/>
                <a:gd name="connsiteY8" fmla="*/ 261672 h 450900"/>
                <a:gd name="connsiteX0" fmla="*/ 12001 w 316239"/>
                <a:gd name="connsiteY0" fmla="*/ 273237 h 462465"/>
                <a:gd name="connsiteX1" fmla="*/ 153141 w 316239"/>
                <a:gd name="connsiteY1" fmla="*/ 84009 h 462465"/>
                <a:gd name="connsiteX2" fmla="*/ 225149 w 316239"/>
                <a:gd name="connsiteY2" fmla="*/ 12001 h 462465"/>
                <a:gd name="connsiteX3" fmla="*/ 297157 w 316239"/>
                <a:gd name="connsiteY3" fmla="*/ 156017 h 462465"/>
                <a:gd name="connsiteX4" fmla="*/ 300033 w 316239"/>
                <a:gd name="connsiteY4" fmla="*/ 273237 h 462465"/>
                <a:gd name="connsiteX5" fmla="*/ 225148 w 316239"/>
                <a:gd name="connsiteY5" fmla="*/ 372041 h 462465"/>
                <a:gd name="connsiteX6" fmla="*/ 156017 w 316239"/>
                <a:gd name="connsiteY6" fmla="*/ 462465 h 462465"/>
                <a:gd name="connsiteX7" fmla="*/ 81132 w 316239"/>
                <a:gd name="connsiteY7" fmla="*/ 372041 h 462465"/>
                <a:gd name="connsiteX8" fmla="*/ 12001 w 316239"/>
                <a:gd name="connsiteY8" fmla="*/ 273237 h 462465"/>
                <a:gd name="connsiteX0" fmla="*/ 12001 w 316239"/>
                <a:gd name="connsiteY0" fmla="*/ 273237 h 462465"/>
                <a:gd name="connsiteX1" fmla="*/ 153141 w 316239"/>
                <a:gd name="connsiteY1" fmla="*/ 84009 h 462465"/>
                <a:gd name="connsiteX2" fmla="*/ 225149 w 316239"/>
                <a:gd name="connsiteY2" fmla="*/ 12001 h 462465"/>
                <a:gd name="connsiteX3" fmla="*/ 297157 w 316239"/>
                <a:gd name="connsiteY3" fmla="*/ 156017 h 462465"/>
                <a:gd name="connsiteX4" fmla="*/ 300033 w 316239"/>
                <a:gd name="connsiteY4" fmla="*/ 273237 h 462465"/>
                <a:gd name="connsiteX5" fmla="*/ 225148 w 316239"/>
                <a:gd name="connsiteY5" fmla="*/ 372041 h 462465"/>
                <a:gd name="connsiteX6" fmla="*/ 156017 w 316239"/>
                <a:gd name="connsiteY6" fmla="*/ 462465 h 462465"/>
                <a:gd name="connsiteX7" fmla="*/ 81132 w 316239"/>
                <a:gd name="connsiteY7" fmla="*/ 372041 h 462465"/>
                <a:gd name="connsiteX8" fmla="*/ 12001 w 316239"/>
                <a:gd name="connsiteY8" fmla="*/ 273237 h 4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39" h="462465">
                  <a:moveTo>
                    <a:pt x="12001" y="273237"/>
                  </a:moveTo>
                  <a:cubicBezTo>
                    <a:pt x="24002" y="225232"/>
                    <a:pt x="134059" y="116953"/>
                    <a:pt x="153141" y="84009"/>
                  </a:cubicBezTo>
                  <a:cubicBezTo>
                    <a:pt x="128735" y="7098"/>
                    <a:pt x="201146" y="0"/>
                    <a:pt x="225149" y="12001"/>
                  </a:cubicBezTo>
                  <a:cubicBezTo>
                    <a:pt x="249152" y="24002"/>
                    <a:pt x="269920" y="108995"/>
                    <a:pt x="297157" y="156017"/>
                  </a:cubicBezTo>
                  <a:cubicBezTo>
                    <a:pt x="316239" y="188961"/>
                    <a:pt x="312034" y="237233"/>
                    <a:pt x="300033" y="273237"/>
                  </a:cubicBezTo>
                  <a:cubicBezTo>
                    <a:pt x="288032" y="309241"/>
                    <a:pt x="244230" y="339097"/>
                    <a:pt x="225148" y="372041"/>
                  </a:cubicBezTo>
                  <a:cubicBezTo>
                    <a:pt x="197911" y="419063"/>
                    <a:pt x="180020" y="462465"/>
                    <a:pt x="156017" y="462465"/>
                  </a:cubicBezTo>
                  <a:cubicBezTo>
                    <a:pt x="132014" y="462465"/>
                    <a:pt x="108369" y="419063"/>
                    <a:pt x="81132" y="372041"/>
                  </a:cubicBezTo>
                  <a:cubicBezTo>
                    <a:pt x="62050" y="339097"/>
                    <a:pt x="0" y="321242"/>
                    <a:pt x="12001" y="27323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600000" y="4922753"/>
              <a:ext cx="396000" cy="522471"/>
            </a:xfrm>
            <a:custGeom>
              <a:avLst/>
              <a:gdLst>
                <a:gd name="connsiteX0" fmla="*/ 0 w 360040"/>
                <a:gd name="connsiteY0" fmla="*/ 252028 h 504056"/>
                <a:gd name="connsiteX1" fmla="*/ 33532 w 360040"/>
                <a:gd name="connsiteY1" fmla="*/ 105540 h 504056"/>
                <a:gd name="connsiteX2" fmla="*/ 180021 w 360040"/>
                <a:gd name="connsiteY2" fmla="*/ 1 h 504056"/>
                <a:gd name="connsiteX3" fmla="*/ 326509 w 360040"/>
                <a:gd name="connsiteY3" fmla="*/ 105541 h 504056"/>
                <a:gd name="connsiteX4" fmla="*/ 360041 w 360040"/>
                <a:gd name="connsiteY4" fmla="*/ 252029 h 504056"/>
                <a:gd name="connsiteX5" fmla="*/ 326509 w 360040"/>
                <a:gd name="connsiteY5" fmla="*/ 398517 h 504056"/>
                <a:gd name="connsiteX6" fmla="*/ 180021 w 360040"/>
                <a:gd name="connsiteY6" fmla="*/ 504057 h 504056"/>
                <a:gd name="connsiteX7" fmla="*/ 33533 w 360040"/>
                <a:gd name="connsiteY7" fmla="*/ 398517 h 504056"/>
                <a:gd name="connsiteX8" fmla="*/ 1 w 360040"/>
                <a:gd name="connsiteY8" fmla="*/ 252029 h 504056"/>
                <a:gd name="connsiteX9" fmla="*/ 0 w 360040"/>
                <a:gd name="connsiteY9" fmla="*/ 252028 h 504056"/>
                <a:gd name="connsiteX0" fmla="*/ 0 w 384474"/>
                <a:gd name="connsiteY0" fmla="*/ 270441 h 522470"/>
                <a:gd name="connsiteX1" fmla="*/ 33532 w 384474"/>
                <a:gd name="connsiteY1" fmla="*/ 123953 h 522470"/>
                <a:gd name="connsiteX2" fmla="*/ 180021 w 384474"/>
                <a:gd name="connsiteY2" fmla="*/ 18414 h 522470"/>
                <a:gd name="connsiteX3" fmla="*/ 179912 w 384474"/>
                <a:gd name="connsiteY3" fmla="*/ 234437 h 522470"/>
                <a:gd name="connsiteX4" fmla="*/ 360041 w 384474"/>
                <a:gd name="connsiteY4" fmla="*/ 270442 h 522470"/>
                <a:gd name="connsiteX5" fmla="*/ 326509 w 384474"/>
                <a:gd name="connsiteY5" fmla="*/ 416930 h 522470"/>
                <a:gd name="connsiteX6" fmla="*/ 180021 w 384474"/>
                <a:gd name="connsiteY6" fmla="*/ 522470 h 522470"/>
                <a:gd name="connsiteX7" fmla="*/ 33533 w 384474"/>
                <a:gd name="connsiteY7" fmla="*/ 416930 h 522470"/>
                <a:gd name="connsiteX8" fmla="*/ 1 w 384474"/>
                <a:gd name="connsiteY8" fmla="*/ 270442 h 522470"/>
                <a:gd name="connsiteX9" fmla="*/ 0 w 384474"/>
                <a:gd name="connsiteY9" fmla="*/ 270441 h 522470"/>
                <a:gd name="connsiteX0" fmla="*/ 0 w 387383"/>
                <a:gd name="connsiteY0" fmla="*/ 270441 h 522470"/>
                <a:gd name="connsiteX1" fmla="*/ 33532 w 387383"/>
                <a:gd name="connsiteY1" fmla="*/ 123953 h 522470"/>
                <a:gd name="connsiteX2" fmla="*/ 180021 w 387383"/>
                <a:gd name="connsiteY2" fmla="*/ 18414 h 522470"/>
                <a:gd name="connsiteX3" fmla="*/ 179912 w 387383"/>
                <a:gd name="connsiteY3" fmla="*/ 234437 h 522470"/>
                <a:gd name="connsiteX4" fmla="*/ 360041 w 387383"/>
                <a:gd name="connsiteY4" fmla="*/ 270442 h 522470"/>
                <a:gd name="connsiteX5" fmla="*/ 326509 w 387383"/>
                <a:gd name="connsiteY5" fmla="*/ 416930 h 522470"/>
                <a:gd name="connsiteX6" fmla="*/ 180021 w 387383"/>
                <a:gd name="connsiteY6" fmla="*/ 522470 h 522470"/>
                <a:gd name="connsiteX7" fmla="*/ 33533 w 387383"/>
                <a:gd name="connsiteY7" fmla="*/ 416930 h 522470"/>
                <a:gd name="connsiteX8" fmla="*/ 1 w 387383"/>
                <a:gd name="connsiteY8" fmla="*/ 270442 h 522470"/>
                <a:gd name="connsiteX9" fmla="*/ 0 w 387383"/>
                <a:gd name="connsiteY9" fmla="*/ 270441 h 522470"/>
                <a:gd name="connsiteX0" fmla="*/ 0 w 459391"/>
                <a:gd name="connsiteY0" fmla="*/ 258440 h 510469"/>
                <a:gd name="connsiteX1" fmla="*/ 33532 w 459391"/>
                <a:gd name="connsiteY1" fmla="*/ 111952 h 510469"/>
                <a:gd name="connsiteX2" fmla="*/ 180021 w 459391"/>
                <a:gd name="connsiteY2" fmla="*/ 6413 h 510469"/>
                <a:gd name="connsiteX3" fmla="*/ 251920 w 459391"/>
                <a:gd name="connsiteY3" fmla="*/ 150428 h 510469"/>
                <a:gd name="connsiteX4" fmla="*/ 360041 w 459391"/>
                <a:gd name="connsiteY4" fmla="*/ 258441 h 510469"/>
                <a:gd name="connsiteX5" fmla="*/ 326509 w 459391"/>
                <a:gd name="connsiteY5" fmla="*/ 404929 h 510469"/>
                <a:gd name="connsiteX6" fmla="*/ 180021 w 459391"/>
                <a:gd name="connsiteY6" fmla="*/ 510469 h 510469"/>
                <a:gd name="connsiteX7" fmla="*/ 33533 w 459391"/>
                <a:gd name="connsiteY7" fmla="*/ 404929 h 510469"/>
                <a:gd name="connsiteX8" fmla="*/ 1 w 459391"/>
                <a:gd name="connsiteY8" fmla="*/ 258441 h 510469"/>
                <a:gd name="connsiteX9" fmla="*/ 0 w 459391"/>
                <a:gd name="connsiteY9" fmla="*/ 258440 h 510469"/>
                <a:gd name="connsiteX0" fmla="*/ 0 w 387383"/>
                <a:gd name="connsiteY0" fmla="*/ 270441 h 522470"/>
                <a:gd name="connsiteX1" fmla="*/ 33532 w 387383"/>
                <a:gd name="connsiteY1" fmla="*/ 123953 h 522470"/>
                <a:gd name="connsiteX2" fmla="*/ 180021 w 387383"/>
                <a:gd name="connsiteY2" fmla="*/ 18414 h 522470"/>
                <a:gd name="connsiteX3" fmla="*/ 179912 w 387383"/>
                <a:gd name="connsiteY3" fmla="*/ 234437 h 522470"/>
                <a:gd name="connsiteX4" fmla="*/ 360041 w 387383"/>
                <a:gd name="connsiteY4" fmla="*/ 270442 h 522470"/>
                <a:gd name="connsiteX5" fmla="*/ 326509 w 387383"/>
                <a:gd name="connsiteY5" fmla="*/ 416930 h 522470"/>
                <a:gd name="connsiteX6" fmla="*/ 180021 w 387383"/>
                <a:gd name="connsiteY6" fmla="*/ 522470 h 522470"/>
                <a:gd name="connsiteX7" fmla="*/ 33533 w 387383"/>
                <a:gd name="connsiteY7" fmla="*/ 416930 h 522470"/>
                <a:gd name="connsiteX8" fmla="*/ 1 w 387383"/>
                <a:gd name="connsiteY8" fmla="*/ 270442 h 522470"/>
                <a:gd name="connsiteX9" fmla="*/ 0 w 387383"/>
                <a:gd name="connsiteY9" fmla="*/ 270441 h 522470"/>
                <a:gd name="connsiteX0" fmla="*/ 0 w 387383"/>
                <a:gd name="connsiteY0" fmla="*/ 270442 h 522471"/>
                <a:gd name="connsiteX1" fmla="*/ 33532 w 387383"/>
                <a:gd name="connsiteY1" fmla="*/ 123954 h 522471"/>
                <a:gd name="connsiteX2" fmla="*/ 175997 w 387383"/>
                <a:gd name="connsiteY2" fmla="*/ 18414 h 522471"/>
                <a:gd name="connsiteX3" fmla="*/ 179912 w 387383"/>
                <a:gd name="connsiteY3" fmla="*/ 234438 h 522471"/>
                <a:gd name="connsiteX4" fmla="*/ 360041 w 387383"/>
                <a:gd name="connsiteY4" fmla="*/ 270443 h 522471"/>
                <a:gd name="connsiteX5" fmla="*/ 326509 w 387383"/>
                <a:gd name="connsiteY5" fmla="*/ 416931 h 522471"/>
                <a:gd name="connsiteX6" fmla="*/ 180021 w 387383"/>
                <a:gd name="connsiteY6" fmla="*/ 522471 h 522471"/>
                <a:gd name="connsiteX7" fmla="*/ 33533 w 387383"/>
                <a:gd name="connsiteY7" fmla="*/ 416931 h 522471"/>
                <a:gd name="connsiteX8" fmla="*/ 1 w 387383"/>
                <a:gd name="connsiteY8" fmla="*/ 270443 h 522471"/>
                <a:gd name="connsiteX9" fmla="*/ 0 w 387383"/>
                <a:gd name="connsiteY9" fmla="*/ 270442 h 5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383" h="522471">
                  <a:moveTo>
                    <a:pt x="0" y="270442"/>
                  </a:moveTo>
                  <a:cubicBezTo>
                    <a:pt x="0" y="217914"/>
                    <a:pt x="11724" y="166698"/>
                    <a:pt x="33532" y="123954"/>
                  </a:cubicBezTo>
                  <a:cubicBezTo>
                    <a:pt x="67324" y="57722"/>
                    <a:pt x="151600" y="0"/>
                    <a:pt x="175997" y="18414"/>
                  </a:cubicBezTo>
                  <a:cubicBezTo>
                    <a:pt x="200394" y="36828"/>
                    <a:pt x="146120" y="168206"/>
                    <a:pt x="179912" y="234438"/>
                  </a:cubicBezTo>
                  <a:cubicBezTo>
                    <a:pt x="387383" y="239107"/>
                    <a:pt x="335608" y="240028"/>
                    <a:pt x="360041" y="270443"/>
                  </a:cubicBezTo>
                  <a:cubicBezTo>
                    <a:pt x="384474" y="300858"/>
                    <a:pt x="348318" y="374187"/>
                    <a:pt x="326509" y="416931"/>
                  </a:cubicBezTo>
                  <a:cubicBezTo>
                    <a:pt x="292717" y="483163"/>
                    <a:pt x="238158" y="522471"/>
                    <a:pt x="180021" y="522471"/>
                  </a:cubicBezTo>
                  <a:cubicBezTo>
                    <a:pt x="121883" y="522471"/>
                    <a:pt x="67325" y="483163"/>
                    <a:pt x="33533" y="416931"/>
                  </a:cubicBezTo>
                  <a:cubicBezTo>
                    <a:pt x="11725" y="374187"/>
                    <a:pt x="1" y="322971"/>
                    <a:pt x="1" y="270443"/>
                  </a:cubicBezTo>
                  <a:lnTo>
                    <a:pt x="0" y="270442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46"/>
          <p:cNvGrpSpPr/>
          <p:nvPr/>
        </p:nvGrpSpPr>
        <p:grpSpPr>
          <a:xfrm>
            <a:off x="6189527" y="3042192"/>
            <a:ext cx="967607" cy="430822"/>
            <a:chOff x="3146598" y="3892867"/>
            <a:chExt cx="792088" cy="472237"/>
          </a:xfrm>
        </p:grpSpPr>
        <p:sp>
          <p:nvSpPr>
            <p:cNvPr id="31" name="Freeform 30"/>
            <p:cNvSpPr/>
            <p:nvPr/>
          </p:nvSpPr>
          <p:spPr>
            <a:xfrm>
              <a:off x="3146598" y="3933056"/>
              <a:ext cx="792088" cy="432048"/>
            </a:xfrm>
            <a:custGeom>
              <a:avLst/>
              <a:gdLst>
                <a:gd name="connsiteX0" fmla="*/ 0 w 571500"/>
                <a:gd name="connsiteY0" fmla="*/ 0 h 349250"/>
                <a:gd name="connsiteX1" fmla="*/ 450850 w 571500"/>
                <a:gd name="connsiteY1" fmla="*/ 0 h 349250"/>
                <a:gd name="connsiteX2" fmla="*/ 457200 w 571500"/>
                <a:gd name="connsiteY2" fmla="*/ 146050 h 349250"/>
                <a:gd name="connsiteX3" fmla="*/ 571500 w 571500"/>
                <a:gd name="connsiteY3" fmla="*/ 146050 h 349250"/>
                <a:gd name="connsiteX4" fmla="*/ 571500 w 571500"/>
                <a:gd name="connsiteY4" fmla="*/ 336550 h 349250"/>
                <a:gd name="connsiteX5" fmla="*/ 19050 w 571500"/>
                <a:gd name="connsiteY5" fmla="*/ 349250 h 349250"/>
                <a:gd name="connsiteX6" fmla="*/ 0 w 571500"/>
                <a:gd name="connsiteY6" fmla="*/ 0 h 349250"/>
                <a:gd name="connsiteX0" fmla="*/ 11658 w 583158"/>
                <a:gd name="connsiteY0" fmla="*/ 0 h 353690"/>
                <a:gd name="connsiteX1" fmla="*/ 462508 w 583158"/>
                <a:gd name="connsiteY1" fmla="*/ 0 h 353690"/>
                <a:gd name="connsiteX2" fmla="*/ 468858 w 583158"/>
                <a:gd name="connsiteY2" fmla="*/ 146050 h 353690"/>
                <a:gd name="connsiteX3" fmla="*/ 583158 w 583158"/>
                <a:gd name="connsiteY3" fmla="*/ 146050 h 353690"/>
                <a:gd name="connsiteX4" fmla="*/ 583158 w 583158"/>
                <a:gd name="connsiteY4" fmla="*/ 336550 h 353690"/>
                <a:gd name="connsiteX5" fmla="*/ 0 w 583158"/>
                <a:gd name="connsiteY5" fmla="*/ 353690 h 353690"/>
                <a:gd name="connsiteX6" fmla="*/ 11658 w 583158"/>
                <a:gd name="connsiteY6" fmla="*/ 0 h 353690"/>
                <a:gd name="connsiteX0" fmla="*/ 0 w 583158"/>
                <a:gd name="connsiteY0" fmla="*/ 0 h 360040"/>
                <a:gd name="connsiteX1" fmla="*/ 462508 w 583158"/>
                <a:gd name="connsiteY1" fmla="*/ 635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76064 w 583158"/>
                <a:gd name="connsiteY3" fmla="*/ 144016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76064"/>
                <a:gd name="connsiteY0" fmla="*/ 0 h 360040"/>
                <a:gd name="connsiteX1" fmla="*/ 432048 w 576064"/>
                <a:gd name="connsiteY1" fmla="*/ 0 h 360040"/>
                <a:gd name="connsiteX2" fmla="*/ 432048 w 576064"/>
                <a:gd name="connsiteY2" fmla="*/ 144016 h 360040"/>
                <a:gd name="connsiteX3" fmla="*/ 576064 w 576064"/>
                <a:gd name="connsiteY3" fmla="*/ 144016 h 360040"/>
                <a:gd name="connsiteX4" fmla="*/ 576064 w 576064"/>
                <a:gd name="connsiteY4" fmla="*/ 360040 h 360040"/>
                <a:gd name="connsiteX5" fmla="*/ 0 w 576064"/>
                <a:gd name="connsiteY5" fmla="*/ 360040 h 360040"/>
                <a:gd name="connsiteX6" fmla="*/ 0 w 576064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64" h="360040">
                  <a:moveTo>
                    <a:pt x="0" y="0"/>
                  </a:moveTo>
                  <a:lnTo>
                    <a:pt x="432048" y="0"/>
                  </a:lnTo>
                  <a:cubicBezTo>
                    <a:pt x="432048" y="48005"/>
                    <a:pt x="381546" y="62103"/>
                    <a:pt x="432048" y="144016"/>
                  </a:cubicBezTo>
                  <a:cubicBezTo>
                    <a:pt x="474208" y="198058"/>
                    <a:pt x="525694" y="141221"/>
                    <a:pt x="576064" y="144016"/>
                  </a:cubicBezTo>
                  <a:lnTo>
                    <a:pt x="576064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S6K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P85/p70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710783" y="3892867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1" name="Straight Arrow Connector 70"/>
          <p:cNvCxnSpPr>
            <a:stCxn id="29" idx="2"/>
          </p:cNvCxnSpPr>
          <p:nvPr/>
        </p:nvCxnSpPr>
        <p:spPr>
          <a:xfrm>
            <a:off x="6831231" y="2356235"/>
            <a:ext cx="43982" cy="6569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6699285" y="2553313"/>
            <a:ext cx="263893" cy="197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11168" y="5429017"/>
            <a:ext cx="791678" cy="39415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CIP2A</a:t>
            </a:r>
          </a:p>
        </p:txBody>
      </p:sp>
      <p:sp>
        <p:nvSpPr>
          <p:cNvPr id="76" name="Freeform 75"/>
          <p:cNvSpPr/>
          <p:nvPr/>
        </p:nvSpPr>
        <p:spPr>
          <a:xfrm>
            <a:off x="8816630" y="5836343"/>
            <a:ext cx="791678" cy="470436"/>
          </a:xfrm>
          <a:custGeom>
            <a:avLst/>
            <a:gdLst>
              <a:gd name="connsiteX0" fmla="*/ 0 w 648072"/>
              <a:gd name="connsiteY0" fmla="*/ 0 h 432048"/>
              <a:gd name="connsiteX1" fmla="*/ 648072 w 648072"/>
              <a:gd name="connsiteY1" fmla="*/ 0 h 432048"/>
              <a:gd name="connsiteX2" fmla="*/ 648072 w 648072"/>
              <a:gd name="connsiteY2" fmla="*/ 432048 h 432048"/>
              <a:gd name="connsiteX3" fmla="*/ 0 w 648072"/>
              <a:gd name="connsiteY3" fmla="*/ 432048 h 432048"/>
              <a:gd name="connsiteX4" fmla="*/ 0 w 648072"/>
              <a:gd name="connsiteY4" fmla="*/ 0 h 432048"/>
              <a:gd name="connsiteX0" fmla="*/ 0 w 648072"/>
              <a:gd name="connsiteY0" fmla="*/ 0 h 504056"/>
              <a:gd name="connsiteX1" fmla="*/ 648072 w 648072"/>
              <a:gd name="connsiteY1" fmla="*/ 0 h 504056"/>
              <a:gd name="connsiteX2" fmla="*/ 648072 w 648072"/>
              <a:gd name="connsiteY2" fmla="*/ 432048 h 504056"/>
              <a:gd name="connsiteX3" fmla="*/ 576064 w 648072"/>
              <a:gd name="connsiteY3" fmla="*/ 504056 h 504056"/>
              <a:gd name="connsiteX4" fmla="*/ 0 w 648072"/>
              <a:gd name="connsiteY4" fmla="*/ 432048 h 504056"/>
              <a:gd name="connsiteX5" fmla="*/ 0 w 648072"/>
              <a:gd name="connsiteY5" fmla="*/ 0 h 504056"/>
              <a:gd name="connsiteX0" fmla="*/ 0 w 648072"/>
              <a:gd name="connsiteY0" fmla="*/ 0 h 504056"/>
              <a:gd name="connsiteX1" fmla="*/ 648072 w 648072"/>
              <a:gd name="connsiteY1" fmla="*/ 0 h 504056"/>
              <a:gd name="connsiteX2" fmla="*/ 648072 w 648072"/>
              <a:gd name="connsiteY2" fmla="*/ 432048 h 504056"/>
              <a:gd name="connsiteX3" fmla="*/ 576064 w 648072"/>
              <a:gd name="connsiteY3" fmla="*/ 504056 h 504056"/>
              <a:gd name="connsiteX4" fmla="*/ 0 w 648072"/>
              <a:gd name="connsiteY4" fmla="*/ 432048 h 504056"/>
              <a:gd name="connsiteX5" fmla="*/ 0 w 648072"/>
              <a:gd name="connsiteY5" fmla="*/ 0 h 504056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0 w 648072"/>
              <a:gd name="connsiteY5" fmla="*/ 432048 h 662990"/>
              <a:gd name="connsiteX6" fmla="*/ 0 w 648072"/>
              <a:gd name="connsiteY6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26975 w 648072"/>
              <a:gd name="connsiteY5" fmla="*/ 4644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72" h="66299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cubicBezTo>
                  <a:pt x="585953" y="448406"/>
                  <a:pt x="525991" y="659058"/>
                  <a:pt x="504056" y="648072"/>
                </a:cubicBezTo>
                <a:cubicBezTo>
                  <a:pt x="470123" y="662990"/>
                  <a:pt x="444049" y="498913"/>
                  <a:pt x="360040" y="462909"/>
                </a:cubicBezTo>
                <a:cubicBezTo>
                  <a:pt x="297193" y="432298"/>
                  <a:pt x="213399" y="457305"/>
                  <a:pt x="144016" y="462908"/>
                </a:cubicBezTo>
                <a:cubicBezTo>
                  <a:pt x="97701" y="475592"/>
                  <a:pt x="21163" y="509449"/>
                  <a:pt x="0" y="4320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28800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SET</a:t>
            </a:r>
          </a:p>
        </p:txBody>
      </p:sp>
      <p:grpSp>
        <p:nvGrpSpPr>
          <p:cNvPr id="12" name="Group 156"/>
          <p:cNvGrpSpPr/>
          <p:nvPr/>
        </p:nvGrpSpPr>
        <p:grpSpPr>
          <a:xfrm>
            <a:off x="7402999" y="3670092"/>
            <a:ext cx="967607" cy="459850"/>
            <a:chOff x="4860032" y="3933056"/>
            <a:chExt cx="792088" cy="504056"/>
          </a:xfrm>
        </p:grpSpPr>
        <p:sp>
          <p:nvSpPr>
            <p:cNvPr id="84" name="Freeform 83"/>
            <p:cNvSpPr/>
            <p:nvPr/>
          </p:nvSpPr>
          <p:spPr>
            <a:xfrm>
              <a:off x="4860032" y="4005064"/>
              <a:ext cx="792088" cy="432048"/>
            </a:xfrm>
            <a:custGeom>
              <a:avLst/>
              <a:gdLst>
                <a:gd name="connsiteX0" fmla="*/ 0 w 571500"/>
                <a:gd name="connsiteY0" fmla="*/ 0 h 349250"/>
                <a:gd name="connsiteX1" fmla="*/ 450850 w 571500"/>
                <a:gd name="connsiteY1" fmla="*/ 0 h 349250"/>
                <a:gd name="connsiteX2" fmla="*/ 457200 w 571500"/>
                <a:gd name="connsiteY2" fmla="*/ 146050 h 349250"/>
                <a:gd name="connsiteX3" fmla="*/ 571500 w 571500"/>
                <a:gd name="connsiteY3" fmla="*/ 146050 h 349250"/>
                <a:gd name="connsiteX4" fmla="*/ 571500 w 571500"/>
                <a:gd name="connsiteY4" fmla="*/ 336550 h 349250"/>
                <a:gd name="connsiteX5" fmla="*/ 19050 w 571500"/>
                <a:gd name="connsiteY5" fmla="*/ 349250 h 349250"/>
                <a:gd name="connsiteX6" fmla="*/ 0 w 571500"/>
                <a:gd name="connsiteY6" fmla="*/ 0 h 349250"/>
                <a:gd name="connsiteX0" fmla="*/ 11658 w 583158"/>
                <a:gd name="connsiteY0" fmla="*/ 0 h 353690"/>
                <a:gd name="connsiteX1" fmla="*/ 462508 w 583158"/>
                <a:gd name="connsiteY1" fmla="*/ 0 h 353690"/>
                <a:gd name="connsiteX2" fmla="*/ 468858 w 583158"/>
                <a:gd name="connsiteY2" fmla="*/ 146050 h 353690"/>
                <a:gd name="connsiteX3" fmla="*/ 583158 w 583158"/>
                <a:gd name="connsiteY3" fmla="*/ 146050 h 353690"/>
                <a:gd name="connsiteX4" fmla="*/ 583158 w 583158"/>
                <a:gd name="connsiteY4" fmla="*/ 336550 h 353690"/>
                <a:gd name="connsiteX5" fmla="*/ 0 w 583158"/>
                <a:gd name="connsiteY5" fmla="*/ 353690 h 353690"/>
                <a:gd name="connsiteX6" fmla="*/ 11658 w 583158"/>
                <a:gd name="connsiteY6" fmla="*/ 0 h 353690"/>
                <a:gd name="connsiteX0" fmla="*/ 0 w 583158"/>
                <a:gd name="connsiteY0" fmla="*/ 0 h 360040"/>
                <a:gd name="connsiteX1" fmla="*/ 462508 w 583158"/>
                <a:gd name="connsiteY1" fmla="*/ 635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76064 w 583158"/>
                <a:gd name="connsiteY3" fmla="*/ 144016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76064"/>
                <a:gd name="connsiteY0" fmla="*/ 0 h 360040"/>
                <a:gd name="connsiteX1" fmla="*/ 432048 w 576064"/>
                <a:gd name="connsiteY1" fmla="*/ 0 h 360040"/>
                <a:gd name="connsiteX2" fmla="*/ 432048 w 576064"/>
                <a:gd name="connsiteY2" fmla="*/ 144016 h 360040"/>
                <a:gd name="connsiteX3" fmla="*/ 576064 w 576064"/>
                <a:gd name="connsiteY3" fmla="*/ 144016 h 360040"/>
                <a:gd name="connsiteX4" fmla="*/ 576064 w 576064"/>
                <a:gd name="connsiteY4" fmla="*/ 360040 h 360040"/>
                <a:gd name="connsiteX5" fmla="*/ 0 w 576064"/>
                <a:gd name="connsiteY5" fmla="*/ 360040 h 360040"/>
                <a:gd name="connsiteX6" fmla="*/ 0 w 576064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64" h="360040">
                  <a:moveTo>
                    <a:pt x="0" y="0"/>
                  </a:moveTo>
                  <a:lnTo>
                    <a:pt x="432048" y="0"/>
                  </a:lnTo>
                  <a:cubicBezTo>
                    <a:pt x="432048" y="48005"/>
                    <a:pt x="381546" y="62103"/>
                    <a:pt x="432048" y="144016"/>
                  </a:cubicBezTo>
                  <a:cubicBezTo>
                    <a:pt x="474208" y="198058"/>
                    <a:pt x="525694" y="141221"/>
                    <a:pt x="576064" y="144016"/>
                  </a:cubicBezTo>
                  <a:lnTo>
                    <a:pt x="576064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S6K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p70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5436096" y="3933056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9426874" y="4458407"/>
            <a:ext cx="1319464" cy="328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EMT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9418147" y="4835185"/>
            <a:ext cx="1319464" cy="328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Proliferation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409420" y="5246721"/>
            <a:ext cx="1319464" cy="328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Apoptosis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589822" y="2481366"/>
            <a:ext cx="791678" cy="3941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PI3K</a:t>
            </a:r>
          </a:p>
        </p:txBody>
      </p:sp>
      <p:cxnSp>
        <p:nvCxnSpPr>
          <p:cNvPr id="112" name="Straight Arrow Connector 111"/>
          <p:cNvCxnSpPr>
            <a:stCxn id="109" idx="2"/>
          </p:cNvCxnSpPr>
          <p:nvPr/>
        </p:nvCxnSpPr>
        <p:spPr>
          <a:xfrm>
            <a:off x="3985661" y="2875523"/>
            <a:ext cx="1063872" cy="355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528103" y="2951295"/>
            <a:ext cx="263893" cy="197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09" idx="3"/>
            <a:endCxn id="29" idx="1"/>
          </p:cNvCxnSpPr>
          <p:nvPr/>
        </p:nvCxnSpPr>
        <p:spPr>
          <a:xfrm flipV="1">
            <a:off x="4381501" y="2159156"/>
            <a:ext cx="2053891" cy="519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 127"/>
          <p:cNvSpPr/>
          <p:nvPr/>
        </p:nvSpPr>
        <p:spPr>
          <a:xfrm>
            <a:off x="4990064" y="5443653"/>
            <a:ext cx="791678" cy="470436"/>
          </a:xfrm>
          <a:custGeom>
            <a:avLst/>
            <a:gdLst>
              <a:gd name="connsiteX0" fmla="*/ 0 w 648072"/>
              <a:gd name="connsiteY0" fmla="*/ 0 h 432048"/>
              <a:gd name="connsiteX1" fmla="*/ 648072 w 648072"/>
              <a:gd name="connsiteY1" fmla="*/ 0 h 432048"/>
              <a:gd name="connsiteX2" fmla="*/ 648072 w 648072"/>
              <a:gd name="connsiteY2" fmla="*/ 432048 h 432048"/>
              <a:gd name="connsiteX3" fmla="*/ 0 w 648072"/>
              <a:gd name="connsiteY3" fmla="*/ 432048 h 432048"/>
              <a:gd name="connsiteX4" fmla="*/ 0 w 648072"/>
              <a:gd name="connsiteY4" fmla="*/ 0 h 432048"/>
              <a:gd name="connsiteX0" fmla="*/ 0 w 648072"/>
              <a:gd name="connsiteY0" fmla="*/ 0 h 504056"/>
              <a:gd name="connsiteX1" fmla="*/ 648072 w 648072"/>
              <a:gd name="connsiteY1" fmla="*/ 0 h 504056"/>
              <a:gd name="connsiteX2" fmla="*/ 648072 w 648072"/>
              <a:gd name="connsiteY2" fmla="*/ 432048 h 504056"/>
              <a:gd name="connsiteX3" fmla="*/ 576064 w 648072"/>
              <a:gd name="connsiteY3" fmla="*/ 504056 h 504056"/>
              <a:gd name="connsiteX4" fmla="*/ 0 w 648072"/>
              <a:gd name="connsiteY4" fmla="*/ 432048 h 504056"/>
              <a:gd name="connsiteX5" fmla="*/ 0 w 648072"/>
              <a:gd name="connsiteY5" fmla="*/ 0 h 504056"/>
              <a:gd name="connsiteX0" fmla="*/ 0 w 648072"/>
              <a:gd name="connsiteY0" fmla="*/ 0 h 504056"/>
              <a:gd name="connsiteX1" fmla="*/ 648072 w 648072"/>
              <a:gd name="connsiteY1" fmla="*/ 0 h 504056"/>
              <a:gd name="connsiteX2" fmla="*/ 648072 w 648072"/>
              <a:gd name="connsiteY2" fmla="*/ 432048 h 504056"/>
              <a:gd name="connsiteX3" fmla="*/ 576064 w 648072"/>
              <a:gd name="connsiteY3" fmla="*/ 504056 h 504056"/>
              <a:gd name="connsiteX4" fmla="*/ 0 w 648072"/>
              <a:gd name="connsiteY4" fmla="*/ 432048 h 504056"/>
              <a:gd name="connsiteX5" fmla="*/ 0 w 648072"/>
              <a:gd name="connsiteY5" fmla="*/ 0 h 504056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0 w 648072"/>
              <a:gd name="connsiteY5" fmla="*/ 432048 h 662990"/>
              <a:gd name="connsiteX6" fmla="*/ 0 w 648072"/>
              <a:gd name="connsiteY6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26975 w 648072"/>
              <a:gd name="connsiteY5" fmla="*/ 4644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72" h="66299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cubicBezTo>
                  <a:pt x="585953" y="448406"/>
                  <a:pt x="525991" y="659058"/>
                  <a:pt x="504056" y="648072"/>
                </a:cubicBezTo>
                <a:cubicBezTo>
                  <a:pt x="470123" y="662990"/>
                  <a:pt x="444049" y="498913"/>
                  <a:pt x="360040" y="462909"/>
                </a:cubicBezTo>
                <a:cubicBezTo>
                  <a:pt x="297193" y="432298"/>
                  <a:pt x="213399" y="457305"/>
                  <a:pt x="144016" y="462908"/>
                </a:cubicBezTo>
                <a:cubicBezTo>
                  <a:pt x="97701" y="475592"/>
                  <a:pt x="21163" y="509449"/>
                  <a:pt x="0" y="4320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28800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CIP2A</a:t>
            </a:r>
          </a:p>
        </p:txBody>
      </p:sp>
      <p:sp>
        <p:nvSpPr>
          <p:cNvPr id="129" name="Freeform 128"/>
          <p:cNvSpPr/>
          <p:nvPr/>
        </p:nvSpPr>
        <p:spPr>
          <a:xfrm>
            <a:off x="5902791" y="5444808"/>
            <a:ext cx="791678" cy="470436"/>
          </a:xfrm>
          <a:custGeom>
            <a:avLst/>
            <a:gdLst>
              <a:gd name="connsiteX0" fmla="*/ 0 w 648072"/>
              <a:gd name="connsiteY0" fmla="*/ 0 h 432048"/>
              <a:gd name="connsiteX1" fmla="*/ 648072 w 648072"/>
              <a:gd name="connsiteY1" fmla="*/ 0 h 432048"/>
              <a:gd name="connsiteX2" fmla="*/ 648072 w 648072"/>
              <a:gd name="connsiteY2" fmla="*/ 432048 h 432048"/>
              <a:gd name="connsiteX3" fmla="*/ 0 w 648072"/>
              <a:gd name="connsiteY3" fmla="*/ 432048 h 432048"/>
              <a:gd name="connsiteX4" fmla="*/ 0 w 648072"/>
              <a:gd name="connsiteY4" fmla="*/ 0 h 432048"/>
              <a:gd name="connsiteX0" fmla="*/ 0 w 648072"/>
              <a:gd name="connsiteY0" fmla="*/ 0 h 504056"/>
              <a:gd name="connsiteX1" fmla="*/ 648072 w 648072"/>
              <a:gd name="connsiteY1" fmla="*/ 0 h 504056"/>
              <a:gd name="connsiteX2" fmla="*/ 648072 w 648072"/>
              <a:gd name="connsiteY2" fmla="*/ 432048 h 504056"/>
              <a:gd name="connsiteX3" fmla="*/ 576064 w 648072"/>
              <a:gd name="connsiteY3" fmla="*/ 504056 h 504056"/>
              <a:gd name="connsiteX4" fmla="*/ 0 w 648072"/>
              <a:gd name="connsiteY4" fmla="*/ 432048 h 504056"/>
              <a:gd name="connsiteX5" fmla="*/ 0 w 648072"/>
              <a:gd name="connsiteY5" fmla="*/ 0 h 504056"/>
              <a:gd name="connsiteX0" fmla="*/ 0 w 648072"/>
              <a:gd name="connsiteY0" fmla="*/ 0 h 504056"/>
              <a:gd name="connsiteX1" fmla="*/ 648072 w 648072"/>
              <a:gd name="connsiteY1" fmla="*/ 0 h 504056"/>
              <a:gd name="connsiteX2" fmla="*/ 648072 w 648072"/>
              <a:gd name="connsiteY2" fmla="*/ 432048 h 504056"/>
              <a:gd name="connsiteX3" fmla="*/ 576064 w 648072"/>
              <a:gd name="connsiteY3" fmla="*/ 504056 h 504056"/>
              <a:gd name="connsiteX4" fmla="*/ 0 w 648072"/>
              <a:gd name="connsiteY4" fmla="*/ 432048 h 504056"/>
              <a:gd name="connsiteX5" fmla="*/ 0 w 648072"/>
              <a:gd name="connsiteY5" fmla="*/ 0 h 504056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48072"/>
              <a:gd name="connsiteX1" fmla="*/ 648072 w 648072"/>
              <a:gd name="connsiteY1" fmla="*/ 0 h 648072"/>
              <a:gd name="connsiteX2" fmla="*/ 648072 w 648072"/>
              <a:gd name="connsiteY2" fmla="*/ 432048 h 648072"/>
              <a:gd name="connsiteX3" fmla="*/ 504056 w 648072"/>
              <a:gd name="connsiteY3" fmla="*/ 648072 h 648072"/>
              <a:gd name="connsiteX4" fmla="*/ 0 w 648072"/>
              <a:gd name="connsiteY4" fmla="*/ 432048 h 648072"/>
              <a:gd name="connsiteX5" fmla="*/ 0 w 648072"/>
              <a:gd name="connsiteY5" fmla="*/ 0 h 648072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0 w 648072"/>
              <a:gd name="connsiteY5" fmla="*/ 432048 h 662990"/>
              <a:gd name="connsiteX6" fmla="*/ 0 w 648072"/>
              <a:gd name="connsiteY6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26975 w 648072"/>
              <a:gd name="connsiteY5" fmla="*/ 4644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  <a:gd name="connsiteX0" fmla="*/ 0 w 648072"/>
              <a:gd name="connsiteY0" fmla="*/ 0 h 662990"/>
              <a:gd name="connsiteX1" fmla="*/ 648072 w 648072"/>
              <a:gd name="connsiteY1" fmla="*/ 0 h 662990"/>
              <a:gd name="connsiteX2" fmla="*/ 648072 w 648072"/>
              <a:gd name="connsiteY2" fmla="*/ 432048 h 662990"/>
              <a:gd name="connsiteX3" fmla="*/ 504056 w 648072"/>
              <a:gd name="connsiteY3" fmla="*/ 648072 h 662990"/>
              <a:gd name="connsiteX4" fmla="*/ 360040 w 648072"/>
              <a:gd name="connsiteY4" fmla="*/ 462909 h 662990"/>
              <a:gd name="connsiteX5" fmla="*/ 144016 w 648072"/>
              <a:gd name="connsiteY5" fmla="*/ 462908 h 662990"/>
              <a:gd name="connsiteX6" fmla="*/ 0 w 648072"/>
              <a:gd name="connsiteY6" fmla="*/ 432048 h 662990"/>
              <a:gd name="connsiteX7" fmla="*/ 0 w 648072"/>
              <a:gd name="connsiteY7" fmla="*/ 0 h 6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72" h="662990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cubicBezTo>
                  <a:pt x="585953" y="448406"/>
                  <a:pt x="525991" y="659058"/>
                  <a:pt x="504056" y="648072"/>
                </a:cubicBezTo>
                <a:cubicBezTo>
                  <a:pt x="470123" y="662990"/>
                  <a:pt x="444049" y="498913"/>
                  <a:pt x="360040" y="462909"/>
                </a:cubicBezTo>
                <a:cubicBezTo>
                  <a:pt x="297193" y="432298"/>
                  <a:pt x="213399" y="457305"/>
                  <a:pt x="144016" y="462908"/>
                </a:cubicBezTo>
                <a:cubicBezTo>
                  <a:pt x="97701" y="475592"/>
                  <a:pt x="21163" y="509449"/>
                  <a:pt x="0" y="4320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288000"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</a:rPr>
              <a:t>α</a:t>
            </a:r>
            <a:r>
              <a:rPr lang="en-US" sz="1200" b="1" dirty="0" smtClean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21" name="Group 129"/>
          <p:cNvGrpSpPr/>
          <p:nvPr/>
        </p:nvGrpSpPr>
        <p:grpSpPr>
          <a:xfrm>
            <a:off x="7304819" y="5055123"/>
            <a:ext cx="1059164" cy="684562"/>
            <a:chOff x="3128963" y="4922753"/>
            <a:chExt cx="867037" cy="750370"/>
          </a:xfrm>
        </p:grpSpPr>
        <p:sp>
          <p:nvSpPr>
            <p:cNvPr id="131" name="Freeform 130"/>
            <p:cNvSpPr/>
            <p:nvPr/>
          </p:nvSpPr>
          <p:spPr>
            <a:xfrm>
              <a:off x="3128963" y="5222919"/>
              <a:ext cx="866973" cy="450204"/>
            </a:xfrm>
            <a:custGeom>
              <a:avLst/>
              <a:gdLst>
                <a:gd name="connsiteX0" fmla="*/ 0 w 632460"/>
                <a:gd name="connsiteY0" fmla="*/ 15240 h 243840"/>
                <a:gd name="connsiteX1" fmla="*/ 281940 w 632460"/>
                <a:gd name="connsiteY1" fmla="*/ 0 h 243840"/>
                <a:gd name="connsiteX2" fmla="*/ 632460 w 632460"/>
                <a:gd name="connsiteY2" fmla="*/ 7620 h 243840"/>
                <a:gd name="connsiteX3" fmla="*/ 312420 w 632460"/>
                <a:gd name="connsiteY3" fmla="*/ 243840 h 243840"/>
                <a:gd name="connsiteX4" fmla="*/ 0 w 632460"/>
                <a:gd name="connsiteY4" fmla="*/ 15240 h 243840"/>
                <a:gd name="connsiteX0" fmla="*/ 0 w 632460"/>
                <a:gd name="connsiteY0" fmla="*/ 7620 h 236220"/>
                <a:gd name="connsiteX1" fmla="*/ 344985 w 632460"/>
                <a:gd name="connsiteY1" fmla="*/ 22649 h 236220"/>
                <a:gd name="connsiteX2" fmla="*/ 632460 w 632460"/>
                <a:gd name="connsiteY2" fmla="*/ 0 h 236220"/>
                <a:gd name="connsiteX3" fmla="*/ 312420 w 632460"/>
                <a:gd name="connsiteY3" fmla="*/ 236220 h 236220"/>
                <a:gd name="connsiteX4" fmla="*/ 0 w 632460"/>
                <a:gd name="connsiteY4" fmla="*/ 7620 h 236220"/>
                <a:gd name="connsiteX0" fmla="*/ 0 w 689939"/>
                <a:gd name="connsiteY0" fmla="*/ 22649 h 236220"/>
                <a:gd name="connsiteX1" fmla="*/ 402464 w 689939"/>
                <a:gd name="connsiteY1" fmla="*/ 22649 h 236220"/>
                <a:gd name="connsiteX2" fmla="*/ 689939 w 689939"/>
                <a:gd name="connsiteY2" fmla="*/ 0 h 236220"/>
                <a:gd name="connsiteX3" fmla="*/ 369899 w 689939"/>
                <a:gd name="connsiteY3" fmla="*/ 236220 h 236220"/>
                <a:gd name="connsiteX4" fmla="*/ 0 w 689939"/>
                <a:gd name="connsiteY4" fmla="*/ 22649 h 236220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369899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344970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402464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222513 w 747434"/>
                <a:gd name="connsiteY1" fmla="*/ 2501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0 w 747434"/>
                <a:gd name="connsiteY5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0 w 747434"/>
                <a:gd name="connsiteY5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222513 w 747434"/>
                <a:gd name="connsiteY5" fmla="*/ 123979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14990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14990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72485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692236 w 692236"/>
                <a:gd name="connsiteY3" fmla="*/ 21197 h 255466"/>
                <a:gd name="connsiteX4" fmla="*/ 347266 w 692236"/>
                <a:gd name="connsiteY4" fmla="*/ 234768 h 255466"/>
                <a:gd name="connsiteX5" fmla="*/ 117287 w 692236"/>
                <a:gd name="connsiteY5" fmla="*/ 192054 h 255466"/>
                <a:gd name="connsiteX6" fmla="*/ 2297 w 692236"/>
                <a:gd name="connsiteY6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692236 w 692236"/>
                <a:gd name="connsiteY3" fmla="*/ 21197 h 255466"/>
                <a:gd name="connsiteX4" fmla="*/ 347266 w 692236"/>
                <a:gd name="connsiteY4" fmla="*/ 234768 h 255466"/>
                <a:gd name="connsiteX5" fmla="*/ 117287 w 692236"/>
                <a:gd name="connsiteY5" fmla="*/ 192054 h 255466"/>
                <a:gd name="connsiteX6" fmla="*/ 2297 w 692236"/>
                <a:gd name="connsiteY6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347266 w 692236"/>
                <a:gd name="connsiteY5" fmla="*/ 234768 h 255466"/>
                <a:gd name="connsiteX6" fmla="*/ 117287 w 692236"/>
                <a:gd name="connsiteY6" fmla="*/ 192054 h 255466"/>
                <a:gd name="connsiteX7" fmla="*/ 2297 w 692236"/>
                <a:gd name="connsiteY7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24762 w 692236"/>
                <a:gd name="connsiteY5" fmla="*/ 133876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347266 w 692236"/>
                <a:gd name="connsiteY2" fmla="*/ 21197 h 241812"/>
                <a:gd name="connsiteX3" fmla="*/ 519751 w 692236"/>
                <a:gd name="connsiteY3" fmla="*/ 106625 h 241812"/>
                <a:gd name="connsiteX4" fmla="*/ 692236 w 692236"/>
                <a:gd name="connsiteY4" fmla="*/ 21197 h 241812"/>
                <a:gd name="connsiteX5" fmla="*/ 577246 w 692236"/>
                <a:gd name="connsiteY5" fmla="*/ 192054 h 241812"/>
                <a:gd name="connsiteX6" fmla="*/ 347266 w 692236"/>
                <a:gd name="connsiteY6" fmla="*/ 234768 h 241812"/>
                <a:gd name="connsiteX7" fmla="*/ 117287 w 692236"/>
                <a:gd name="connsiteY7" fmla="*/ 192054 h 241812"/>
                <a:gd name="connsiteX8" fmla="*/ 2297 w 692236"/>
                <a:gd name="connsiteY8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7179 w 697118"/>
                <a:gd name="connsiteY0" fmla="*/ 21706 h 242321"/>
                <a:gd name="connsiteX1" fmla="*/ 79092 w 697118"/>
                <a:gd name="connsiteY1" fmla="*/ 62325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2297 w 692236"/>
                <a:gd name="connsiteY0" fmla="*/ 46440 h 267055"/>
                <a:gd name="connsiteX1" fmla="*/ 114990 w 692236"/>
                <a:gd name="connsiteY1" fmla="*/ 78231 h 267055"/>
                <a:gd name="connsiteX2" fmla="*/ 174782 w 692236"/>
                <a:gd name="connsiteY2" fmla="*/ 131868 h 267055"/>
                <a:gd name="connsiteX3" fmla="*/ 229980 w 692236"/>
                <a:gd name="connsiteY3" fmla="*/ 78231 h 267055"/>
                <a:gd name="connsiteX4" fmla="*/ 347266 w 692236"/>
                <a:gd name="connsiteY4" fmla="*/ 46440 h 267055"/>
                <a:gd name="connsiteX5" fmla="*/ 519751 w 692236"/>
                <a:gd name="connsiteY5" fmla="*/ 131868 h 267055"/>
                <a:gd name="connsiteX6" fmla="*/ 692236 w 692236"/>
                <a:gd name="connsiteY6" fmla="*/ 46440 h 267055"/>
                <a:gd name="connsiteX7" fmla="*/ 577246 w 692236"/>
                <a:gd name="connsiteY7" fmla="*/ 217297 h 267055"/>
                <a:gd name="connsiteX8" fmla="*/ 347266 w 692236"/>
                <a:gd name="connsiteY8" fmla="*/ 260011 h 267055"/>
                <a:gd name="connsiteX9" fmla="*/ 117287 w 692236"/>
                <a:gd name="connsiteY9" fmla="*/ 217297 h 267055"/>
                <a:gd name="connsiteX10" fmla="*/ 2297 w 692236"/>
                <a:gd name="connsiteY10" fmla="*/ 46440 h 26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236" h="267055">
                  <a:moveTo>
                    <a:pt x="2297" y="46440"/>
                  </a:moveTo>
                  <a:cubicBezTo>
                    <a:pt x="16092" y="0"/>
                    <a:pt x="87293" y="59034"/>
                    <a:pt x="114990" y="78231"/>
                  </a:cubicBezTo>
                  <a:cubicBezTo>
                    <a:pt x="143737" y="92469"/>
                    <a:pt x="148820" y="133339"/>
                    <a:pt x="174782" y="131868"/>
                  </a:cubicBezTo>
                  <a:cubicBezTo>
                    <a:pt x="210990" y="108651"/>
                    <a:pt x="201233" y="92469"/>
                    <a:pt x="229980" y="78231"/>
                  </a:cubicBezTo>
                  <a:cubicBezTo>
                    <a:pt x="258727" y="63993"/>
                    <a:pt x="304698" y="43210"/>
                    <a:pt x="347266" y="46440"/>
                  </a:cubicBezTo>
                  <a:cubicBezTo>
                    <a:pt x="404761" y="74916"/>
                    <a:pt x="387868" y="125331"/>
                    <a:pt x="519751" y="131868"/>
                  </a:cubicBezTo>
                  <a:cubicBezTo>
                    <a:pt x="570394" y="150757"/>
                    <a:pt x="634741" y="74916"/>
                    <a:pt x="692236" y="46440"/>
                  </a:cubicBezTo>
                  <a:cubicBezTo>
                    <a:pt x="653906" y="103392"/>
                    <a:pt x="650097" y="164656"/>
                    <a:pt x="577246" y="217297"/>
                  </a:cubicBezTo>
                  <a:cubicBezTo>
                    <a:pt x="497992" y="260933"/>
                    <a:pt x="423926" y="245773"/>
                    <a:pt x="347266" y="260011"/>
                  </a:cubicBezTo>
                  <a:cubicBezTo>
                    <a:pt x="270606" y="245773"/>
                    <a:pt x="201374" y="267055"/>
                    <a:pt x="117287" y="217297"/>
                  </a:cubicBezTo>
                  <a:cubicBezTo>
                    <a:pt x="0" y="156181"/>
                    <a:pt x="41828" y="128156"/>
                    <a:pt x="2297" y="464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191846" y="4982759"/>
              <a:ext cx="316239" cy="462465"/>
            </a:xfrm>
            <a:custGeom>
              <a:avLst/>
              <a:gdLst>
                <a:gd name="connsiteX0" fmla="*/ 0 w 288032"/>
                <a:gd name="connsiteY0" fmla="*/ 189228 h 378455"/>
                <a:gd name="connsiteX1" fmla="*/ 29415 w 288032"/>
                <a:gd name="connsiteY1" fmla="*/ 74627 h 378455"/>
                <a:gd name="connsiteX2" fmla="*/ 144016 w 288032"/>
                <a:gd name="connsiteY2" fmla="*/ 0 h 378455"/>
                <a:gd name="connsiteX3" fmla="*/ 258617 w 288032"/>
                <a:gd name="connsiteY3" fmla="*/ 74627 h 378455"/>
                <a:gd name="connsiteX4" fmla="*/ 288032 w 288032"/>
                <a:gd name="connsiteY4" fmla="*/ 189228 h 378455"/>
                <a:gd name="connsiteX5" fmla="*/ 258617 w 288032"/>
                <a:gd name="connsiteY5" fmla="*/ 303829 h 378455"/>
                <a:gd name="connsiteX6" fmla="*/ 144016 w 288032"/>
                <a:gd name="connsiteY6" fmla="*/ 378456 h 378455"/>
                <a:gd name="connsiteX7" fmla="*/ 29415 w 288032"/>
                <a:gd name="connsiteY7" fmla="*/ 303829 h 378455"/>
                <a:gd name="connsiteX8" fmla="*/ 0 w 288032"/>
                <a:gd name="connsiteY8" fmla="*/ 189228 h 378455"/>
                <a:gd name="connsiteX0" fmla="*/ 0 w 295610"/>
                <a:gd name="connsiteY0" fmla="*/ 189228 h 381089"/>
                <a:gd name="connsiteX1" fmla="*/ 29415 w 295610"/>
                <a:gd name="connsiteY1" fmla="*/ 74627 h 381089"/>
                <a:gd name="connsiteX2" fmla="*/ 144016 w 295610"/>
                <a:gd name="connsiteY2" fmla="*/ 0 h 381089"/>
                <a:gd name="connsiteX3" fmla="*/ 258617 w 295610"/>
                <a:gd name="connsiteY3" fmla="*/ 74627 h 381089"/>
                <a:gd name="connsiteX4" fmla="*/ 288032 w 295610"/>
                <a:gd name="connsiteY4" fmla="*/ 189228 h 381089"/>
                <a:gd name="connsiteX5" fmla="*/ 213147 w 295610"/>
                <a:gd name="connsiteY5" fmla="*/ 288032 h 381089"/>
                <a:gd name="connsiteX6" fmla="*/ 144016 w 295610"/>
                <a:gd name="connsiteY6" fmla="*/ 378456 h 381089"/>
                <a:gd name="connsiteX7" fmla="*/ 29415 w 295610"/>
                <a:gd name="connsiteY7" fmla="*/ 303829 h 381089"/>
                <a:gd name="connsiteX8" fmla="*/ 0 w 295610"/>
                <a:gd name="connsiteY8" fmla="*/ 189228 h 381089"/>
                <a:gd name="connsiteX0" fmla="*/ 6619 w 302229"/>
                <a:gd name="connsiteY0" fmla="*/ 189228 h 378456"/>
                <a:gd name="connsiteX1" fmla="*/ 36034 w 302229"/>
                <a:gd name="connsiteY1" fmla="*/ 74627 h 378456"/>
                <a:gd name="connsiteX2" fmla="*/ 150635 w 302229"/>
                <a:gd name="connsiteY2" fmla="*/ 0 h 378456"/>
                <a:gd name="connsiteX3" fmla="*/ 265236 w 302229"/>
                <a:gd name="connsiteY3" fmla="*/ 74627 h 378456"/>
                <a:gd name="connsiteX4" fmla="*/ 294651 w 302229"/>
                <a:gd name="connsiteY4" fmla="*/ 189228 h 378456"/>
                <a:gd name="connsiteX5" fmla="*/ 219766 w 302229"/>
                <a:gd name="connsiteY5" fmla="*/ 288032 h 378456"/>
                <a:gd name="connsiteX6" fmla="*/ 150635 w 302229"/>
                <a:gd name="connsiteY6" fmla="*/ 378456 h 378456"/>
                <a:gd name="connsiteX7" fmla="*/ 75750 w 302229"/>
                <a:gd name="connsiteY7" fmla="*/ 288032 h 378456"/>
                <a:gd name="connsiteX8" fmla="*/ 6619 w 302229"/>
                <a:gd name="connsiteY8" fmla="*/ 189228 h 378456"/>
                <a:gd name="connsiteX0" fmla="*/ 6619 w 302229"/>
                <a:gd name="connsiteY0" fmla="*/ 261236 h 450464"/>
                <a:gd name="connsiteX1" fmla="*/ 36034 w 302229"/>
                <a:gd name="connsiteY1" fmla="*/ 146635 h 450464"/>
                <a:gd name="connsiteX2" fmla="*/ 219767 w 302229"/>
                <a:gd name="connsiteY2" fmla="*/ 0 h 450464"/>
                <a:gd name="connsiteX3" fmla="*/ 265236 w 302229"/>
                <a:gd name="connsiteY3" fmla="*/ 146635 h 450464"/>
                <a:gd name="connsiteX4" fmla="*/ 294651 w 302229"/>
                <a:gd name="connsiteY4" fmla="*/ 261236 h 450464"/>
                <a:gd name="connsiteX5" fmla="*/ 219766 w 302229"/>
                <a:gd name="connsiteY5" fmla="*/ 360040 h 450464"/>
                <a:gd name="connsiteX6" fmla="*/ 150635 w 302229"/>
                <a:gd name="connsiteY6" fmla="*/ 450464 h 450464"/>
                <a:gd name="connsiteX7" fmla="*/ 75750 w 302229"/>
                <a:gd name="connsiteY7" fmla="*/ 360040 h 450464"/>
                <a:gd name="connsiteX8" fmla="*/ 6619 w 302229"/>
                <a:gd name="connsiteY8" fmla="*/ 261236 h 450464"/>
                <a:gd name="connsiteX0" fmla="*/ 6619 w 310857"/>
                <a:gd name="connsiteY0" fmla="*/ 261672 h 450900"/>
                <a:gd name="connsiteX1" fmla="*/ 36034 w 310857"/>
                <a:gd name="connsiteY1" fmla="*/ 147071 h 450900"/>
                <a:gd name="connsiteX2" fmla="*/ 219767 w 310857"/>
                <a:gd name="connsiteY2" fmla="*/ 436 h 450900"/>
                <a:gd name="connsiteX3" fmla="*/ 291775 w 310857"/>
                <a:gd name="connsiteY3" fmla="*/ 144452 h 450900"/>
                <a:gd name="connsiteX4" fmla="*/ 294651 w 310857"/>
                <a:gd name="connsiteY4" fmla="*/ 261672 h 450900"/>
                <a:gd name="connsiteX5" fmla="*/ 219766 w 310857"/>
                <a:gd name="connsiteY5" fmla="*/ 360476 h 450900"/>
                <a:gd name="connsiteX6" fmla="*/ 150635 w 310857"/>
                <a:gd name="connsiteY6" fmla="*/ 450900 h 450900"/>
                <a:gd name="connsiteX7" fmla="*/ 75750 w 310857"/>
                <a:gd name="connsiteY7" fmla="*/ 360476 h 450900"/>
                <a:gd name="connsiteX8" fmla="*/ 6619 w 310857"/>
                <a:gd name="connsiteY8" fmla="*/ 261672 h 450900"/>
                <a:gd name="connsiteX0" fmla="*/ 12001 w 316239"/>
                <a:gd name="connsiteY0" fmla="*/ 273237 h 462465"/>
                <a:gd name="connsiteX1" fmla="*/ 153141 w 316239"/>
                <a:gd name="connsiteY1" fmla="*/ 84009 h 462465"/>
                <a:gd name="connsiteX2" fmla="*/ 225149 w 316239"/>
                <a:gd name="connsiteY2" fmla="*/ 12001 h 462465"/>
                <a:gd name="connsiteX3" fmla="*/ 297157 w 316239"/>
                <a:gd name="connsiteY3" fmla="*/ 156017 h 462465"/>
                <a:gd name="connsiteX4" fmla="*/ 300033 w 316239"/>
                <a:gd name="connsiteY4" fmla="*/ 273237 h 462465"/>
                <a:gd name="connsiteX5" fmla="*/ 225148 w 316239"/>
                <a:gd name="connsiteY5" fmla="*/ 372041 h 462465"/>
                <a:gd name="connsiteX6" fmla="*/ 156017 w 316239"/>
                <a:gd name="connsiteY6" fmla="*/ 462465 h 462465"/>
                <a:gd name="connsiteX7" fmla="*/ 81132 w 316239"/>
                <a:gd name="connsiteY7" fmla="*/ 372041 h 462465"/>
                <a:gd name="connsiteX8" fmla="*/ 12001 w 316239"/>
                <a:gd name="connsiteY8" fmla="*/ 273237 h 462465"/>
                <a:gd name="connsiteX0" fmla="*/ 12001 w 316239"/>
                <a:gd name="connsiteY0" fmla="*/ 273237 h 462465"/>
                <a:gd name="connsiteX1" fmla="*/ 153141 w 316239"/>
                <a:gd name="connsiteY1" fmla="*/ 84009 h 462465"/>
                <a:gd name="connsiteX2" fmla="*/ 225149 w 316239"/>
                <a:gd name="connsiteY2" fmla="*/ 12001 h 462465"/>
                <a:gd name="connsiteX3" fmla="*/ 297157 w 316239"/>
                <a:gd name="connsiteY3" fmla="*/ 156017 h 462465"/>
                <a:gd name="connsiteX4" fmla="*/ 300033 w 316239"/>
                <a:gd name="connsiteY4" fmla="*/ 273237 h 462465"/>
                <a:gd name="connsiteX5" fmla="*/ 225148 w 316239"/>
                <a:gd name="connsiteY5" fmla="*/ 372041 h 462465"/>
                <a:gd name="connsiteX6" fmla="*/ 156017 w 316239"/>
                <a:gd name="connsiteY6" fmla="*/ 462465 h 462465"/>
                <a:gd name="connsiteX7" fmla="*/ 81132 w 316239"/>
                <a:gd name="connsiteY7" fmla="*/ 372041 h 462465"/>
                <a:gd name="connsiteX8" fmla="*/ 12001 w 316239"/>
                <a:gd name="connsiteY8" fmla="*/ 273237 h 4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39" h="462465">
                  <a:moveTo>
                    <a:pt x="12001" y="273237"/>
                  </a:moveTo>
                  <a:cubicBezTo>
                    <a:pt x="24002" y="225232"/>
                    <a:pt x="134059" y="116953"/>
                    <a:pt x="153141" y="84009"/>
                  </a:cubicBezTo>
                  <a:cubicBezTo>
                    <a:pt x="128735" y="7098"/>
                    <a:pt x="201146" y="0"/>
                    <a:pt x="225149" y="12001"/>
                  </a:cubicBezTo>
                  <a:cubicBezTo>
                    <a:pt x="249152" y="24002"/>
                    <a:pt x="269920" y="108995"/>
                    <a:pt x="297157" y="156017"/>
                  </a:cubicBezTo>
                  <a:cubicBezTo>
                    <a:pt x="316239" y="188961"/>
                    <a:pt x="312034" y="237233"/>
                    <a:pt x="300033" y="273237"/>
                  </a:cubicBezTo>
                  <a:cubicBezTo>
                    <a:pt x="288032" y="309241"/>
                    <a:pt x="244230" y="339097"/>
                    <a:pt x="225148" y="372041"/>
                  </a:cubicBezTo>
                  <a:cubicBezTo>
                    <a:pt x="197911" y="419063"/>
                    <a:pt x="180020" y="462465"/>
                    <a:pt x="156017" y="462465"/>
                  </a:cubicBezTo>
                  <a:cubicBezTo>
                    <a:pt x="132014" y="462465"/>
                    <a:pt x="108369" y="419063"/>
                    <a:pt x="81132" y="372041"/>
                  </a:cubicBezTo>
                  <a:cubicBezTo>
                    <a:pt x="62050" y="339097"/>
                    <a:pt x="0" y="321242"/>
                    <a:pt x="12001" y="27323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600000" y="4922753"/>
              <a:ext cx="396000" cy="522471"/>
            </a:xfrm>
            <a:custGeom>
              <a:avLst/>
              <a:gdLst>
                <a:gd name="connsiteX0" fmla="*/ 0 w 360040"/>
                <a:gd name="connsiteY0" fmla="*/ 252028 h 504056"/>
                <a:gd name="connsiteX1" fmla="*/ 33532 w 360040"/>
                <a:gd name="connsiteY1" fmla="*/ 105540 h 504056"/>
                <a:gd name="connsiteX2" fmla="*/ 180021 w 360040"/>
                <a:gd name="connsiteY2" fmla="*/ 1 h 504056"/>
                <a:gd name="connsiteX3" fmla="*/ 326509 w 360040"/>
                <a:gd name="connsiteY3" fmla="*/ 105541 h 504056"/>
                <a:gd name="connsiteX4" fmla="*/ 360041 w 360040"/>
                <a:gd name="connsiteY4" fmla="*/ 252029 h 504056"/>
                <a:gd name="connsiteX5" fmla="*/ 326509 w 360040"/>
                <a:gd name="connsiteY5" fmla="*/ 398517 h 504056"/>
                <a:gd name="connsiteX6" fmla="*/ 180021 w 360040"/>
                <a:gd name="connsiteY6" fmla="*/ 504057 h 504056"/>
                <a:gd name="connsiteX7" fmla="*/ 33533 w 360040"/>
                <a:gd name="connsiteY7" fmla="*/ 398517 h 504056"/>
                <a:gd name="connsiteX8" fmla="*/ 1 w 360040"/>
                <a:gd name="connsiteY8" fmla="*/ 252029 h 504056"/>
                <a:gd name="connsiteX9" fmla="*/ 0 w 360040"/>
                <a:gd name="connsiteY9" fmla="*/ 252028 h 504056"/>
                <a:gd name="connsiteX0" fmla="*/ 0 w 384474"/>
                <a:gd name="connsiteY0" fmla="*/ 270441 h 522470"/>
                <a:gd name="connsiteX1" fmla="*/ 33532 w 384474"/>
                <a:gd name="connsiteY1" fmla="*/ 123953 h 522470"/>
                <a:gd name="connsiteX2" fmla="*/ 180021 w 384474"/>
                <a:gd name="connsiteY2" fmla="*/ 18414 h 522470"/>
                <a:gd name="connsiteX3" fmla="*/ 179912 w 384474"/>
                <a:gd name="connsiteY3" fmla="*/ 234437 h 522470"/>
                <a:gd name="connsiteX4" fmla="*/ 360041 w 384474"/>
                <a:gd name="connsiteY4" fmla="*/ 270442 h 522470"/>
                <a:gd name="connsiteX5" fmla="*/ 326509 w 384474"/>
                <a:gd name="connsiteY5" fmla="*/ 416930 h 522470"/>
                <a:gd name="connsiteX6" fmla="*/ 180021 w 384474"/>
                <a:gd name="connsiteY6" fmla="*/ 522470 h 522470"/>
                <a:gd name="connsiteX7" fmla="*/ 33533 w 384474"/>
                <a:gd name="connsiteY7" fmla="*/ 416930 h 522470"/>
                <a:gd name="connsiteX8" fmla="*/ 1 w 384474"/>
                <a:gd name="connsiteY8" fmla="*/ 270442 h 522470"/>
                <a:gd name="connsiteX9" fmla="*/ 0 w 384474"/>
                <a:gd name="connsiteY9" fmla="*/ 270441 h 522470"/>
                <a:gd name="connsiteX0" fmla="*/ 0 w 387383"/>
                <a:gd name="connsiteY0" fmla="*/ 270441 h 522470"/>
                <a:gd name="connsiteX1" fmla="*/ 33532 w 387383"/>
                <a:gd name="connsiteY1" fmla="*/ 123953 h 522470"/>
                <a:gd name="connsiteX2" fmla="*/ 180021 w 387383"/>
                <a:gd name="connsiteY2" fmla="*/ 18414 h 522470"/>
                <a:gd name="connsiteX3" fmla="*/ 179912 w 387383"/>
                <a:gd name="connsiteY3" fmla="*/ 234437 h 522470"/>
                <a:gd name="connsiteX4" fmla="*/ 360041 w 387383"/>
                <a:gd name="connsiteY4" fmla="*/ 270442 h 522470"/>
                <a:gd name="connsiteX5" fmla="*/ 326509 w 387383"/>
                <a:gd name="connsiteY5" fmla="*/ 416930 h 522470"/>
                <a:gd name="connsiteX6" fmla="*/ 180021 w 387383"/>
                <a:gd name="connsiteY6" fmla="*/ 522470 h 522470"/>
                <a:gd name="connsiteX7" fmla="*/ 33533 w 387383"/>
                <a:gd name="connsiteY7" fmla="*/ 416930 h 522470"/>
                <a:gd name="connsiteX8" fmla="*/ 1 w 387383"/>
                <a:gd name="connsiteY8" fmla="*/ 270442 h 522470"/>
                <a:gd name="connsiteX9" fmla="*/ 0 w 387383"/>
                <a:gd name="connsiteY9" fmla="*/ 270441 h 522470"/>
                <a:gd name="connsiteX0" fmla="*/ 0 w 459391"/>
                <a:gd name="connsiteY0" fmla="*/ 258440 h 510469"/>
                <a:gd name="connsiteX1" fmla="*/ 33532 w 459391"/>
                <a:gd name="connsiteY1" fmla="*/ 111952 h 510469"/>
                <a:gd name="connsiteX2" fmla="*/ 180021 w 459391"/>
                <a:gd name="connsiteY2" fmla="*/ 6413 h 510469"/>
                <a:gd name="connsiteX3" fmla="*/ 251920 w 459391"/>
                <a:gd name="connsiteY3" fmla="*/ 150428 h 510469"/>
                <a:gd name="connsiteX4" fmla="*/ 360041 w 459391"/>
                <a:gd name="connsiteY4" fmla="*/ 258441 h 510469"/>
                <a:gd name="connsiteX5" fmla="*/ 326509 w 459391"/>
                <a:gd name="connsiteY5" fmla="*/ 404929 h 510469"/>
                <a:gd name="connsiteX6" fmla="*/ 180021 w 459391"/>
                <a:gd name="connsiteY6" fmla="*/ 510469 h 510469"/>
                <a:gd name="connsiteX7" fmla="*/ 33533 w 459391"/>
                <a:gd name="connsiteY7" fmla="*/ 404929 h 510469"/>
                <a:gd name="connsiteX8" fmla="*/ 1 w 459391"/>
                <a:gd name="connsiteY8" fmla="*/ 258441 h 510469"/>
                <a:gd name="connsiteX9" fmla="*/ 0 w 459391"/>
                <a:gd name="connsiteY9" fmla="*/ 258440 h 510469"/>
                <a:gd name="connsiteX0" fmla="*/ 0 w 387383"/>
                <a:gd name="connsiteY0" fmla="*/ 270441 h 522470"/>
                <a:gd name="connsiteX1" fmla="*/ 33532 w 387383"/>
                <a:gd name="connsiteY1" fmla="*/ 123953 h 522470"/>
                <a:gd name="connsiteX2" fmla="*/ 180021 w 387383"/>
                <a:gd name="connsiteY2" fmla="*/ 18414 h 522470"/>
                <a:gd name="connsiteX3" fmla="*/ 179912 w 387383"/>
                <a:gd name="connsiteY3" fmla="*/ 234437 h 522470"/>
                <a:gd name="connsiteX4" fmla="*/ 360041 w 387383"/>
                <a:gd name="connsiteY4" fmla="*/ 270442 h 522470"/>
                <a:gd name="connsiteX5" fmla="*/ 326509 w 387383"/>
                <a:gd name="connsiteY5" fmla="*/ 416930 h 522470"/>
                <a:gd name="connsiteX6" fmla="*/ 180021 w 387383"/>
                <a:gd name="connsiteY6" fmla="*/ 522470 h 522470"/>
                <a:gd name="connsiteX7" fmla="*/ 33533 w 387383"/>
                <a:gd name="connsiteY7" fmla="*/ 416930 h 522470"/>
                <a:gd name="connsiteX8" fmla="*/ 1 w 387383"/>
                <a:gd name="connsiteY8" fmla="*/ 270442 h 522470"/>
                <a:gd name="connsiteX9" fmla="*/ 0 w 387383"/>
                <a:gd name="connsiteY9" fmla="*/ 270441 h 522470"/>
                <a:gd name="connsiteX0" fmla="*/ 0 w 387383"/>
                <a:gd name="connsiteY0" fmla="*/ 270442 h 522471"/>
                <a:gd name="connsiteX1" fmla="*/ 33532 w 387383"/>
                <a:gd name="connsiteY1" fmla="*/ 123954 h 522471"/>
                <a:gd name="connsiteX2" fmla="*/ 175997 w 387383"/>
                <a:gd name="connsiteY2" fmla="*/ 18414 h 522471"/>
                <a:gd name="connsiteX3" fmla="*/ 179912 w 387383"/>
                <a:gd name="connsiteY3" fmla="*/ 234438 h 522471"/>
                <a:gd name="connsiteX4" fmla="*/ 360041 w 387383"/>
                <a:gd name="connsiteY4" fmla="*/ 270443 h 522471"/>
                <a:gd name="connsiteX5" fmla="*/ 326509 w 387383"/>
                <a:gd name="connsiteY5" fmla="*/ 416931 h 522471"/>
                <a:gd name="connsiteX6" fmla="*/ 180021 w 387383"/>
                <a:gd name="connsiteY6" fmla="*/ 522471 h 522471"/>
                <a:gd name="connsiteX7" fmla="*/ 33533 w 387383"/>
                <a:gd name="connsiteY7" fmla="*/ 416931 h 522471"/>
                <a:gd name="connsiteX8" fmla="*/ 1 w 387383"/>
                <a:gd name="connsiteY8" fmla="*/ 270443 h 522471"/>
                <a:gd name="connsiteX9" fmla="*/ 0 w 387383"/>
                <a:gd name="connsiteY9" fmla="*/ 270442 h 5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383" h="522471">
                  <a:moveTo>
                    <a:pt x="0" y="270442"/>
                  </a:moveTo>
                  <a:cubicBezTo>
                    <a:pt x="0" y="217914"/>
                    <a:pt x="11724" y="166698"/>
                    <a:pt x="33532" y="123954"/>
                  </a:cubicBezTo>
                  <a:cubicBezTo>
                    <a:pt x="67324" y="57722"/>
                    <a:pt x="151600" y="0"/>
                    <a:pt x="175997" y="18414"/>
                  </a:cubicBezTo>
                  <a:cubicBezTo>
                    <a:pt x="200394" y="36828"/>
                    <a:pt x="146120" y="168206"/>
                    <a:pt x="179912" y="234438"/>
                  </a:cubicBezTo>
                  <a:cubicBezTo>
                    <a:pt x="387383" y="239107"/>
                    <a:pt x="335608" y="240028"/>
                    <a:pt x="360041" y="270443"/>
                  </a:cubicBezTo>
                  <a:cubicBezTo>
                    <a:pt x="384474" y="300858"/>
                    <a:pt x="348318" y="374187"/>
                    <a:pt x="326509" y="416931"/>
                  </a:cubicBezTo>
                  <a:cubicBezTo>
                    <a:pt x="292717" y="483163"/>
                    <a:pt x="238158" y="522471"/>
                    <a:pt x="180021" y="522471"/>
                  </a:cubicBezTo>
                  <a:cubicBezTo>
                    <a:pt x="121883" y="522471"/>
                    <a:pt x="67325" y="483163"/>
                    <a:pt x="33533" y="416931"/>
                  </a:cubicBezTo>
                  <a:cubicBezTo>
                    <a:pt x="11725" y="374187"/>
                    <a:pt x="1" y="322971"/>
                    <a:pt x="1" y="270443"/>
                  </a:cubicBezTo>
                  <a:lnTo>
                    <a:pt x="0" y="270442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93"/>
          <p:cNvGrpSpPr/>
          <p:nvPr/>
        </p:nvGrpSpPr>
        <p:grpSpPr>
          <a:xfrm rot="20395936">
            <a:off x="5632593" y="3650276"/>
            <a:ext cx="451448" cy="394157"/>
            <a:chOff x="3490748" y="3539384"/>
            <a:chExt cx="369558" cy="432048"/>
          </a:xfrm>
        </p:grpSpPr>
        <p:cxnSp>
          <p:nvCxnSpPr>
            <p:cNvPr id="92" name="Straight Connector 91"/>
            <p:cNvCxnSpPr/>
            <p:nvPr/>
          </p:nvCxnSpPr>
          <p:spPr>
            <a:xfrm rot="1330341" flipV="1">
              <a:off x="3634764" y="3539384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330341">
              <a:off x="3572274" y="3555358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 rot="1330341">
              <a:off x="3530307" y="3638958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 rot="1330341">
              <a:off x="3490748" y="3611392"/>
              <a:ext cx="288032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330341" flipV="1">
              <a:off x="3490748" y="3611392"/>
              <a:ext cx="288032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12"/>
          <p:cNvGrpSpPr/>
          <p:nvPr/>
        </p:nvGrpSpPr>
        <p:grpSpPr>
          <a:xfrm rot="2012870">
            <a:off x="5609002" y="4874964"/>
            <a:ext cx="527786" cy="333815"/>
            <a:chOff x="3751497" y="4461664"/>
            <a:chExt cx="432048" cy="365905"/>
          </a:xfrm>
        </p:grpSpPr>
        <p:grpSp>
          <p:nvGrpSpPr>
            <p:cNvPr id="27" name="Group 192"/>
            <p:cNvGrpSpPr/>
            <p:nvPr/>
          </p:nvGrpSpPr>
          <p:grpSpPr>
            <a:xfrm rot="18253412">
              <a:off x="3823505" y="4389656"/>
              <a:ext cx="288032" cy="432048"/>
              <a:chOff x="3942966" y="4133106"/>
              <a:chExt cx="288032" cy="432048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rot="1330341" flipV="1">
                <a:off x="4005456" y="4133106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330341">
                <a:off x="3942966" y="414908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89"/>
            <p:cNvGrpSpPr/>
            <p:nvPr/>
          </p:nvGrpSpPr>
          <p:grpSpPr>
            <a:xfrm>
              <a:off x="3851920" y="4581128"/>
              <a:ext cx="144016" cy="246441"/>
              <a:chOff x="3059832" y="5157192"/>
              <a:chExt cx="144016" cy="246441"/>
            </a:xfrm>
          </p:grpSpPr>
          <p:sp>
            <p:nvSpPr>
              <p:cNvPr id="182" name="Freeform 181"/>
              <p:cNvSpPr/>
              <p:nvPr/>
            </p:nvSpPr>
            <p:spPr>
              <a:xfrm>
                <a:off x="3059833" y="5157192"/>
                <a:ext cx="144015" cy="246441"/>
              </a:xfrm>
              <a:custGeom>
                <a:avLst/>
                <a:gdLst>
                  <a:gd name="connsiteX0" fmla="*/ 0 w 288032"/>
                  <a:gd name="connsiteY0" fmla="*/ 189228 h 378455"/>
                  <a:gd name="connsiteX1" fmla="*/ 29415 w 288032"/>
                  <a:gd name="connsiteY1" fmla="*/ 74627 h 378455"/>
                  <a:gd name="connsiteX2" fmla="*/ 144016 w 288032"/>
                  <a:gd name="connsiteY2" fmla="*/ 0 h 378455"/>
                  <a:gd name="connsiteX3" fmla="*/ 258617 w 288032"/>
                  <a:gd name="connsiteY3" fmla="*/ 74627 h 378455"/>
                  <a:gd name="connsiteX4" fmla="*/ 288032 w 288032"/>
                  <a:gd name="connsiteY4" fmla="*/ 189228 h 378455"/>
                  <a:gd name="connsiteX5" fmla="*/ 258617 w 288032"/>
                  <a:gd name="connsiteY5" fmla="*/ 303829 h 378455"/>
                  <a:gd name="connsiteX6" fmla="*/ 144016 w 288032"/>
                  <a:gd name="connsiteY6" fmla="*/ 378456 h 378455"/>
                  <a:gd name="connsiteX7" fmla="*/ 29415 w 288032"/>
                  <a:gd name="connsiteY7" fmla="*/ 303829 h 378455"/>
                  <a:gd name="connsiteX8" fmla="*/ 0 w 288032"/>
                  <a:gd name="connsiteY8" fmla="*/ 189228 h 378455"/>
                  <a:gd name="connsiteX0" fmla="*/ 0 w 295610"/>
                  <a:gd name="connsiteY0" fmla="*/ 189228 h 381089"/>
                  <a:gd name="connsiteX1" fmla="*/ 29415 w 295610"/>
                  <a:gd name="connsiteY1" fmla="*/ 74627 h 381089"/>
                  <a:gd name="connsiteX2" fmla="*/ 144016 w 295610"/>
                  <a:gd name="connsiteY2" fmla="*/ 0 h 381089"/>
                  <a:gd name="connsiteX3" fmla="*/ 258617 w 295610"/>
                  <a:gd name="connsiteY3" fmla="*/ 74627 h 381089"/>
                  <a:gd name="connsiteX4" fmla="*/ 288032 w 295610"/>
                  <a:gd name="connsiteY4" fmla="*/ 189228 h 381089"/>
                  <a:gd name="connsiteX5" fmla="*/ 213147 w 295610"/>
                  <a:gd name="connsiteY5" fmla="*/ 288032 h 381089"/>
                  <a:gd name="connsiteX6" fmla="*/ 144016 w 295610"/>
                  <a:gd name="connsiteY6" fmla="*/ 378456 h 381089"/>
                  <a:gd name="connsiteX7" fmla="*/ 29415 w 295610"/>
                  <a:gd name="connsiteY7" fmla="*/ 303829 h 381089"/>
                  <a:gd name="connsiteX8" fmla="*/ 0 w 295610"/>
                  <a:gd name="connsiteY8" fmla="*/ 189228 h 381089"/>
                  <a:gd name="connsiteX0" fmla="*/ 6619 w 302229"/>
                  <a:gd name="connsiteY0" fmla="*/ 189228 h 378456"/>
                  <a:gd name="connsiteX1" fmla="*/ 36034 w 302229"/>
                  <a:gd name="connsiteY1" fmla="*/ 74627 h 378456"/>
                  <a:gd name="connsiteX2" fmla="*/ 150635 w 302229"/>
                  <a:gd name="connsiteY2" fmla="*/ 0 h 378456"/>
                  <a:gd name="connsiteX3" fmla="*/ 265236 w 302229"/>
                  <a:gd name="connsiteY3" fmla="*/ 74627 h 378456"/>
                  <a:gd name="connsiteX4" fmla="*/ 294651 w 302229"/>
                  <a:gd name="connsiteY4" fmla="*/ 189228 h 378456"/>
                  <a:gd name="connsiteX5" fmla="*/ 219766 w 302229"/>
                  <a:gd name="connsiteY5" fmla="*/ 288032 h 378456"/>
                  <a:gd name="connsiteX6" fmla="*/ 150635 w 302229"/>
                  <a:gd name="connsiteY6" fmla="*/ 378456 h 378456"/>
                  <a:gd name="connsiteX7" fmla="*/ 75750 w 302229"/>
                  <a:gd name="connsiteY7" fmla="*/ 288032 h 378456"/>
                  <a:gd name="connsiteX8" fmla="*/ 6619 w 302229"/>
                  <a:gd name="connsiteY8" fmla="*/ 189228 h 378456"/>
                  <a:gd name="connsiteX0" fmla="*/ 6619 w 302229"/>
                  <a:gd name="connsiteY0" fmla="*/ 261236 h 450464"/>
                  <a:gd name="connsiteX1" fmla="*/ 36034 w 302229"/>
                  <a:gd name="connsiteY1" fmla="*/ 146635 h 450464"/>
                  <a:gd name="connsiteX2" fmla="*/ 219767 w 302229"/>
                  <a:gd name="connsiteY2" fmla="*/ 0 h 450464"/>
                  <a:gd name="connsiteX3" fmla="*/ 265236 w 302229"/>
                  <a:gd name="connsiteY3" fmla="*/ 146635 h 450464"/>
                  <a:gd name="connsiteX4" fmla="*/ 294651 w 302229"/>
                  <a:gd name="connsiteY4" fmla="*/ 261236 h 450464"/>
                  <a:gd name="connsiteX5" fmla="*/ 219766 w 302229"/>
                  <a:gd name="connsiteY5" fmla="*/ 360040 h 450464"/>
                  <a:gd name="connsiteX6" fmla="*/ 150635 w 302229"/>
                  <a:gd name="connsiteY6" fmla="*/ 450464 h 450464"/>
                  <a:gd name="connsiteX7" fmla="*/ 75750 w 302229"/>
                  <a:gd name="connsiteY7" fmla="*/ 360040 h 450464"/>
                  <a:gd name="connsiteX8" fmla="*/ 6619 w 302229"/>
                  <a:gd name="connsiteY8" fmla="*/ 261236 h 450464"/>
                  <a:gd name="connsiteX0" fmla="*/ 6619 w 310857"/>
                  <a:gd name="connsiteY0" fmla="*/ 261672 h 450900"/>
                  <a:gd name="connsiteX1" fmla="*/ 36034 w 310857"/>
                  <a:gd name="connsiteY1" fmla="*/ 147071 h 450900"/>
                  <a:gd name="connsiteX2" fmla="*/ 219767 w 310857"/>
                  <a:gd name="connsiteY2" fmla="*/ 436 h 450900"/>
                  <a:gd name="connsiteX3" fmla="*/ 291775 w 310857"/>
                  <a:gd name="connsiteY3" fmla="*/ 144452 h 450900"/>
                  <a:gd name="connsiteX4" fmla="*/ 294651 w 310857"/>
                  <a:gd name="connsiteY4" fmla="*/ 261672 h 450900"/>
                  <a:gd name="connsiteX5" fmla="*/ 219766 w 310857"/>
                  <a:gd name="connsiteY5" fmla="*/ 360476 h 450900"/>
                  <a:gd name="connsiteX6" fmla="*/ 150635 w 310857"/>
                  <a:gd name="connsiteY6" fmla="*/ 450900 h 450900"/>
                  <a:gd name="connsiteX7" fmla="*/ 75750 w 310857"/>
                  <a:gd name="connsiteY7" fmla="*/ 360476 h 450900"/>
                  <a:gd name="connsiteX8" fmla="*/ 6619 w 310857"/>
                  <a:gd name="connsiteY8" fmla="*/ 261672 h 450900"/>
                  <a:gd name="connsiteX0" fmla="*/ 12001 w 316239"/>
                  <a:gd name="connsiteY0" fmla="*/ 273237 h 462465"/>
                  <a:gd name="connsiteX1" fmla="*/ 153141 w 316239"/>
                  <a:gd name="connsiteY1" fmla="*/ 84009 h 462465"/>
                  <a:gd name="connsiteX2" fmla="*/ 225149 w 316239"/>
                  <a:gd name="connsiteY2" fmla="*/ 12001 h 462465"/>
                  <a:gd name="connsiteX3" fmla="*/ 297157 w 316239"/>
                  <a:gd name="connsiteY3" fmla="*/ 156017 h 462465"/>
                  <a:gd name="connsiteX4" fmla="*/ 300033 w 316239"/>
                  <a:gd name="connsiteY4" fmla="*/ 273237 h 462465"/>
                  <a:gd name="connsiteX5" fmla="*/ 225148 w 316239"/>
                  <a:gd name="connsiteY5" fmla="*/ 372041 h 462465"/>
                  <a:gd name="connsiteX6" fmla="*/ 156017 w 316239"/>
                  <a:gd name="connsiteY6" fmla="*/ 462465 h 462465"/>
                  <a:gd name="connsiteX7" fmla="*/ 81132 w 316239"/>
                  <a:gd name="connsiteY7" fmla="*/ 372041 h 462465"/>
                  <a:gd name="connsiteX8" fmla="*/ 12001 w 316239"/>
                  <a:gd name="connsiteY8" fmla="*/ 273237 h 462465"/>
                  <a:gd name="connsiteX0" fmla="*/ 12001 w 316239"/>
                  <a:gd name="connsiteY0" fmla="*/ 273237 h 462465"/>
                  <a:gd name="connsiteX1" fmla="*/ 153141 w 316239"/>
                  <a:gd name="connsiteY1" fmla="*/ 84009 h 462465"/>
                  <a:gd name="connsiteX2" fmla="*/ 225149 w 316239"/>
                  <a:gd name="connsiteY2" fmla="*/ 12001 h 462465"/>
                  <a:gd name="connsiteX3" fmla="*/ 297157 w 316239"/>
                  <a:gd name="connsiteY3" fmla="*/ 156017 h 462465"/>
                  <a:gd name="connsiteX4" fmla="*/ 300033 w 316239"/>
                  <a:gd name="connsiteY4" fmla="*/ 273237 h 462465"/>
                  <a:gd name="connsiteX5" fmla="*/ 225148 w 316239"/>
                  <a:gd name="connsiteY5" fmla="*/ 372041 h 462465"/>
                  <a:gd name="connsiteX6" fmla="*/ 156017 w 316239"/>
                  <a:gd name="connsiteY6" fmla="*/ 462465 h 462465"/>
                  <a:gd name="connsiteX7" fmla="*/ 81132 w 316239"/>
                  <a:gd name="connsiteY7" fmla="*/ 372041 h 462465"/>
                  <a:gd name="connsiteX8" fmla="*/ 12001 w 316239"/>
                  <a:gd name="connsiteY8" fmla="*/ 273237 h 46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239" h="462465">
                    <a:moveTo>
                      <a:pt x="12001" y="273237"/>
                    </a:moveTo>
                    <a:cubicBezTo>
                      <a:pt x="24002" y="225232"/>
                      <a:pt x="134059" y="116953"/>
                      <a:pt x="153141" y="84009"/>
                    </a:cubicBezTo>
                    <a:cubicBezTo>
                      <a:pt x="128735" y="7098"/>
                      <a:pt x="201146" y="0"/>
                      <a:pt x="225149" y="12001"/>
                    </a:cubicBezTo>
                    <a:cubicBezTo>
                      <a:pt x="249152" y="24002"/>
                      <a:pt x="269920" y="108995"/>
                      <a:pt x="297157" y="156017"/>
                    </a:cubicBezTo>
                    <a:cubicBezTo>
                      <a:pt x="316239" y="188961"/>
                      <a:pt x="312034" y="237233"/>
                      <a:pt x="300033" y="273237"/>
                    </a:cubicBezTo>
                    <a:cubicBezTo>
                      <a:pt x="288032" y="309241"/>
                      <a:pt x="244230" y="339097"/>
                      <a:pt x="225148" y="372041"/>
                    </a:cubicBezTo>
                    <a:cubicBezTo>
                      <a:pt x="197911" y="419063"/>
                      <a:pt x="180020" y="462465"/>
                      <a:pt x="156017" y="462465"/>
                    </a:cubicBezTo>
                    <a:cubicBezTo>
                      <a:pt x="132014" y="462465"/>
                      <a:pt x="108369" y="419063"/>
                      <a:pt x="81132" y="372041"/>
                    </a:cubicBezTo>
                    <a:cubicBezTo>
                      <a:pt x="62050" y="339097"/>
                      <a:pt x="0" y="321242"/>
                      <a:pt x="12001" y="27323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B</a:t>
                </a:r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3059832" y="5157192"/>
                <a:ext cx="144016" cy="2160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3059832" y="5157192"/>
                <a:ext cx="144016" cy="2160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94"/>
          <p:cNvGrpSpPr/>
          <p:nvPr/>
        </p:nvGrpSpPr>
        <p:grpSpPr>
          <a:xfrm rot="340828">
            <a:off x="8227545" y="4657374"/>
            <a:ext cx="342753" cy="568458"/>
            <a:chOff x="3490748" y="3504104"/>
            <a:chExt cx="374106" cy="467328"/>
          </a:xfrm>
        </p:grpSpPr>
        <p:cxnSp>
          <p:nvCxnSpPr>
            <p:cNvPr id="196" name="Straight Connector 195"/>
            <p:cNvCxnSpPr/>
            <p:nvPr/>
          </p:nvCxnSpPr>
          <p:spPr>
            <a:xfrm rot="1330341" flipV="1">
              <a:off x="3634764" y="3539384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21259172">
              <a:off x="3588839" y="3504104"/>
              <a:ext cx="276015" cy="999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 rot="1330341">
              <a:off x="3530307" y="3638958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 rot="1330341">
              <a:off x="3490748" y="3611392"/>
              <a:ext cx="288032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330341" flipV="1">
              <a:off x="3490748" y="3611392"/>
              <a:ext cx="288032" cy="2880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200"/>
          <p:cNvGrpSpPr/>
          <p:nvPr/>
        </p:nvGrpSpPr>
        <p:grpSpPr>
          <a:xfrm>
            <a:off x="6963178" y="4195635"/>
            <a:ext cx="791678" cy="394157"/>
            <a:chOff x="2411760" y="4365104"/>
            <a:chExt cx="648072" cy="432048"/>
          </a:xfrm>
        </p:grpSpPr>
        <p:sp>
          <p:nvSpPr>
            <p:cNvPr id="202" name="Freeform 201"/>
            <p:cNvSpPr/>
            <p:nvPr/>
          </p:nvSpPr>
          <p:spPr>
            <a:xfrm>
              <a:off x="2411760" y="4437112"/>
              <a:ext cx="576064" cy="360040"/>
            </a:xfrm>
            <a:custGeom>
              <a:avLst/>
              <a:gdLst>
                <a:gd name="connsiteX0" fmla="*/ 0 w 571500"/>
                <a:gd name="connsiteY0" fmla="*/ 0 h 349250"/>
                <a:gd name="connsiteX1" fmla="*/ 450850 w 571500"/>
                <a:gd name="connsiteY1" fmla="*/ 0 h 349250"/>
                <a:gd name="connsiteX2" fmla="*/ 457200 w 571500"/>
                <a:gd name="connsiteY2" fmla="*/ 146050 h 349250"/>
                <a:gd name="connsiteX3" fmla="*/ 571500 w 571500"/>
                <a:gd name="connsiteY3" fmla="*/ 146050 h 349250"/>
                <a:gd name="connsiteX4" fmla="*/ 571500 w 571500"/>
                <a:gd name="connsiteY4" fmla="*/ 336550 h 349250"/>
                <a:gd name="connsiteX5" fmla="*/ 19050 w 571500"/>
                <a:gd name="connsiteY5" fmla="*/ 349250 h 349250"/>
                <a:gd name="connsiteX6" fmla="*/ 0 w 571500"/>
                <a:gd name="connsiteY6" fmla="*/ 0 h 349250"/>
                <a:gd name="connsiteX0" fmla="*/ 11658 w 583158"/>
                <a:gd name="connsiteY0" fmla="*/ 0 h 353690"/>
                <a:gd name="connsiteX1" fmla="*/ 462508 w 583158"/>
                <a:gd name="connsiteY1" fmla="*/ 0 h 353690"/>
                <a:gd name="connsiteX2" fmla="*/ 468858 w 583158"/>
                <a:gd name="connsiteY2" fmla="*/ 146050 h 353690"/>
                <a:gd name="connsiteX3" fmla="*/ 583158 w 583158"/>
                <a:gd name="connsiteY3" fmla="*/ 146050 h 353690"/>
                <a:gd name="connsiteX4" fmla="*/ 583158 w 583158"/>
                <a:gd name="connsiteY4" fmla="*/ 336550 h 353690"/>
                <a:gd name="connsiteX5" fmla="*/ 0 w 583158"/>
                <a:gd name="connsiteY5" fmla="*/ 353690 h 353690"/>
                <a:gd name="connsiteX6" fmla="*/ 11658 w 583158"/>
                <a:gd name="connsiteY6" fmla="*/ 0 h 353690"/>
                <a:gd name="connsiteX0" fmla="*/ 0 w 583158"/>
                <a:gd name="connsiteY0" fmla="*/ 0 h 360040"/>
                <a:gd name="connsiteX1" fmla="*/ 462508 w 583158"/>
                <a:gd name="connsiteY1" fmla="*/ 635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68858 w 583158"/>
                <a:gd name="connsiteY2" fmla="*/ 152400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83158 w 583158"/>
                <a:gd name="connsiteY3" fmla="*/ 152400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83158"/>
                <a:gd name="connsiteY0" fmla="*/ 0 h 360040"/>
                <a:gd name="connsiteX1" fmla="*/ 432048 w 583158"/>
                <a:gd name="connsiteY1" fmla="*/ 0 h 360040"/>
                <a:gd name="connsiteX2" fmla="*/ 432048 w 583158"/>
                <a:gd name="connsiteY2" fmla="*/ 144016 h 360040"/>
                <a:gd name="connsiteX3" fmla="*/ 576064 w 583158"/>
                <a:gd name="connsiteY3" fmla="*/ 144016 h 360040"/>
                <a:gd name="connsiteX4" fmla="*/ 583158 w 583158"/>
                <a:gd name="connsiteY4" fmla="*/ 342900 h 360040"/>
                <a:gd name="connsiteX5" fmla="*/ 0 w 583158"/>
                <a:gd name="connsiteY5" fmla="*/ 360040 h 360040"/>
                <a:gd name="connsiteX6" fmla="*/ 0 w 583158"/>
                <a:gd name="connsiteY6" fmla="*/ 0 h 360040"/>
                <a:gd name="connsiteX0" fmla="*/ 0 w 576064"/>
                <a:gd name="connsiteY0" fmla="*/ 0 h 360040"/>
                <a:gd name="connsiteX1" fmla="*/ 432048 w 576064"/>
                <a:gd name="connsiteY1" fmla="*/ 0 h 360040"/>
                <a:gd name="connsiteX2" fmla="*/ 432048 w 576064"/>
                <a:gd name="connsiteY2" fmla="*/ 144016 h 360040"/>
                <a:gd name="connsiteX3" fmla="*/ 576064 w 576064"/>
                <a:gd name="connsiteY3" fmla="*/ 144016 h 360040"/>
                <a:gd name="connsiteX4" fmla="*/ 576064 w 576064"/>
                <a:gd name="connsiteY4" fmla="*/ 360040 h 360040"/>
                <a:gd name="connsiteX5" fmla="*/ 0 w 576064"/>
                <a:gd name="connsiteY5" fmla="*/ 360040 h 360040"/>
                <a:gd name="connsiteX6" fmla="*/ 0 w 576064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64" h="360040">
                  <a:moveTo>
                    <a:pt x="0" y="0"/>
                  </a:moveTo>
                  <a:lnTo>
                    <a:pt x="432048" y="0"/>
                  </a:lnTo>
                  <a:cubicBezTo>
                    <a:pt x="432048" y="48005"/>
                    <a:pt x="381546" y="62103"/>
                    <a:pt x="432048" y="144016"/>
                  </a:cubicBezTo>
                  <a:cubicBezTo>
                    <a:pt x="474208" y="198058"/>
                    <a:pt x="525694" y="141221"/>
                    <a:pt x="576064" y="144016"/>
                  </a:cubicBezTo>
                  <a:lnTo>
                    <a:pt x="576064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</a:rPr>
                <a:t>Akt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2843808" y="4365104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1" name="Straight Connector 210"/>
          <p:cNvCxnSpPr/>
          <p:nvPr/>
        </p:nvCxnSpPr>
        <p:spPr>
          <a:xfrm>
            <a:off x="4852035" y="3538707"/>
            <a:ext cx="2447213" cy="11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 100"/>
          <p:cNvSpPr/>
          <p:nvPr/>
        </p:nvSpPr>
        <p:spPr>
          <a:xfrm>
            <a:off x="6313448" y="3518078"/>
            <a:ext cx="646942" cy="776276"/>
          </a:xfrm>
          <a:custGeom>
            <a:avLst/>
            <a:gdLst>
              <a:gd name="connsiteX0" fmla="*/ 706120 w 706120"/>
              <a:gd name="connsiteY0" fmla="*/ 850900 h 850900"/>
              <a:gd name="connsiteX1" fmla="*/ 248920 w 706120"/>
              <a:gd name="connsiteY1" fmla="*/ 668020 h 850900"/>
              <a:gd name="connsiteX2" fmla="*/ 5080 w 706120"/>
              <a:gd name="connsiteY2" fmla="*/ 408940 h 850900"/>
              <a:gd name="connsiteX3" fmla="*/ 218440 w 706120"/>
              <a:gd name="connsiteY3" fmla="*/ 58420 h 850900"/>
              <a:gd name="connsiteX4" fmla="*/ 248920 w 706120"/>
              <a:gd name="connsiteY4" fmla="*/ 5842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120" h="850900">
                <a:moveTo>
                  <a:pt x="706120" y="850900"/>
                </a:moveTo>
                <a:cubicBezTo>
                  <a:pt x="535940" y="796290"/>
                  <a:pt x="365760" y="741680"/>
                  <a:pt x="248920" y="668020"/>
                </a:cubicBezTo>
                <a:cubicBezTo>
                  <a:pt x="132080" y="594360"/>
                  <a:pt x="10160" y="510540"/>
                  <a:pt x="5080" y="408940"/>
                </a:cubicBezTo>
                <a:cubicBezTo>
                  <a:pt x="0" y="307340"/>
                  <a:pt x="177800" y="116840"/>
                  <a:pt x="218440" y="58420"/>
                </a:cubicBezTo>
                <a:cubicBezTo>
                  <a:pt x="259080" y="0"/>
                  <a:pt x="254000" y="29210"/>
                  <a:pt x="248920" y="58420"/>
                </a:cubicBezTo>
              </a:path>
            </a:pathLst>
          </a:custGeom>
          <a:ln w="3810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9255521" y="4315209"/>
            <a:ext cx="1649353" cy="1416414"/>
          </a:xfrm>
          <a:prstGeom prst="roundRect">
            <a:avLst/>
          </a:prstGeom>
          <a:noFill/>
          <a:ln w="38100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stCxn id="14" idx="2"/>
          </p:cNvCxnSpPr>
          <p:nvPr/>
        </p:nvCxnSpPr>
        <p:spPr>
          <a:xfrm flipH="1">
            <a:off x="9997294" y="3869253"/>
            <a:ext cx="43484" cy="376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9883846" y="4237002"/>
            <a:ext cx="218168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7833063" y="4141416"/>
            <a:ext cx="200715" cy="364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93" idx="1"/>
          </p:cNvCxnSpPr>
          <p:nvPr/>
        </p:nvCxnSpPr>
        <p:spPr>
          <a:xfrm>
            <a:off x="7929057" y="4297829"/>
            <a:ext cx="1326464" cy="7255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 rot="6728561">
            <a:off x="8709901" y="5250293"/>
            <a:ext cx="217241" cy="800715"/>
            <a:chOff x="9820275" y="3511674"/>
            <a:chExt cx="238125" cy="412626"/>
          </a:xfrm>
        </p:grpSpPr>
        <p:cxnSp>
          <p:nvCxnSpPr>
            <p:cNvPr id="142" name="Straight Connector 141"/>
            <p:cNvCxnSpPr/>
            <p:nvPr/>
          </p:nvCxnSpPr>
          <p:spPr>
            <a:xfrm flipH="1">
              <a:off x="9944100" y="3511674"/>
              <a:ext cx="1472" cy="412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820275" y="3914775"/>
              <a:ext cx="238125" cy="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177421" y="177421"/>
            <a:ext cx="330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Ongoing Studies</a:t>
            </a:r>
            <a:endParaRPr lang="en-US" sz="3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9803" y="1387878"/>
            <a:ext cx="111883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err="1" smtClean="0"/>
              <a:t>Quantigene</a:t>
            </a:r>
            <a:r>
              <a:rPr lang="en-GB" sz="3200" dirty="0" smtClean="0"/>
              <a:t> results classified datasets into Luminal and Basal subtypes with high accuracy.</a:t>
            </a:r>
          </a:p>
          <a:p>
            <a:pPr marL="342900" indent="-342900">
              <a:buAutoNum type="arabicPeriod"/>
            </a:pPr>
            <a:endParaRPr lang="en-GB" sz="3200" dirty="0" smtClean="0"/>
          </a:p>
          <a:p>
            <a:pPr marL="342900" indent="-342900">
              <a:buAutoNum type="arabicPeriod"/>
            </a:pPr>
            <a:r>
              <a:rPr lang="en-GB" sz="3200" dirty="0" err="1" smtClean="0"/>
              <a:t>Quantigene</a:t>
            </a:r>
            <a:r>
              <a:rPr lang="en-GB" sz="3200" dirty="0" smtClean="0"/>
              <a:t> results provided evidence for a novel Basal subtype.</a:t>
            </a:r>
          </a:p>
          <a:p>
            <a:pPr marL="342900" indent="-342900">
              <a:buAutoNum type="arabicPeriod"/>
            </a:pPr>
            <a:endParaRPr lang="en-GB" sz="3200" dirty="0" smtClean="0"/>
          </a:p>
          <a:p>
            <a:pPr marL="342900" indent="-342900">
              <a:buAutoNum type="arabicPeriod"/>
            </a:pPr>
            <a:r>
              <a:rPr lang="en-GB" sz="3200" dirty="0" smtClean="0"/>
              <a:t>The </a:t>
            </a:r>
            <a:r>
              <a:rPr lang="en-GB" sz="3200" dirty="0" err="1" smtClean="0"/>
              <a:t>quantigene</a:t>
            </a:r>
            <a:r>
              <a:rPr lang="en-GB" sz="3200" dirty="0" smtClean="0"/>
              <a:t> assay provides the technology to utilise FFPE material for gene expression studies</a:t>
            </a:r>
          </a:p>
          <a:p>
            <a:pPr marL="342900" indent="-342900">
              <a:buAutoNum type="arabicPeriod"/>
            </a:pPr>
            <a:endParaRPr lang="en-GB" sz="3200" dirty="0" smtClean="0"/>
          </a:p>
          <a:p>
            <a:pPr marL="342900" indent="-342900">
              <a:buAutoNum type="arabicPeriod"/>
            </a:pPr>
            <a:r>
              <a:rPr lang="en-GB" sz="3200" dirty="0" smtClean="0"/>
              <a:t>The novel subtype based on PP2A activity biomarkers, is potentially sensitive to the PP2A activator, FTY720. </a:t>
            </a:r>
          </a:p>
          <a:p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5293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3731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Acknowledgments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9803" y="151400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5" name="Picture 1" descr="affymetrix_new_logo_with_tag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r="7106" b="17715"/>
          <a:stretch>
            <a:fillRect/>
          </a:stretch>
        </p:blipFill>
        <p:spPr bwMode="auto">
          <a:xfrm>
            <a:off x="170135" y="1799377"/>
            <a:ext cx="3739013" cy="8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98" y="3342810"/>
            <a:ext cx="2234274" cy="10343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803" y="5034254"/>
            <a:ext cx="11302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PostDoc</a:t>
            </a:r>
            <a:r>
              <a:rPr lang="en-GB" dirty="0"/>
              <a:t> Position: Dr Christian Saliba</a:t>
            </a:r>
          </a:p>
          <a:p>
            <a:r>
              <a:rPr lang="en-GB" dirty="0"/>
              <a:t>PhD Students: Mr Shawn Baldacchino; Dr Elaine Borg, Ms Maria Pia Grixti, Dr Ritienne Debono; Ms Vanessa Petroni.</a:t>
            </a:r>
          </a:p>
          <a:p>
            <a:r>
              <a:rPr lang="en-GB" dirty="0"/>
              <a:t>MSc Students: Dr Keith Sacco; Mr Robert Gauci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2" y="3484575"/>
            <a:ext cx="1166121" cy="7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67374"/>
              </p:ext>
            </p:extLst>
          </p:nvPr>
        </p:nvGraphicFramePr>
        <p:xfrm>
          <a:off x="299803" y="3203124"/>
          <a:ext cx="964992" cy="131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r:id="rId6" imgW="2209680" imgH="3008160" progId="">
                  <p:embed/>
                </p:oleObj>
              </mc:Choice>
              <mc:Fallback>
                <p:oleObj r:id="rId6" imgW="2209680" imgH="3008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803" y="3203124"/>
                        <a:ext cx="964992" cy="131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99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roup 1014"/>
          <p:cNvGrpSpPr/>
          <p:nvPr/>
        </p:nvGrpSpPr>
        <p:grpSpPr>
          <a:xfrm>
            <a:off x="4869028" y="834979"/>
            <a:ext cx="7010400" cy="4584700"/>
            <a:chOff x="2603500" y="1612900"/>
            <a:chExt cx="7010400" cy="4584700"/>
          </a:xfrm>
        </p:grpSpPr>
        <p:sp>
          <p:nvSpPr>
            <p:cNvPr id="4" name="Rectangle 2027"/>
            <p:cNvSpPr>
              <a:spLocks noChangeArrowheads="1"/>
            </p:cNvSpPr>
            <p:nvPr/>
          </p:nvSpPr>
          <p:spPr bwMode="auto">
            <a:xfrm>
              <a:off x="5092700" y="1612900"/>
              <a:ext cx="4292600" cy="457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5" name="Group 985"/>
            <p:cNvGrpSpPr>
              <a:grpSpLocks/>
            </p:cNvGrpSpPr>
            <p:nvPr/>
          </p:nvGrpSpPr>
          <p:grpSpPr bwMode="auto">
            <a:xfrm>
              <a:off x="2611438" y="1616075"/>
              <a:ext cx="3662362" cy="4581525"/>
              <a:chOff x="102" y="858"/>
              <a:chExt cx="2562" cy="3312"/>
            </a:xfrm>
          </p:grpSpPr>
          <p:sp>
            <p:nvSpPr>
              <p:cNvPr id="6" name="Rectangle 986"/>
              <p:cNvSpPr>
                <a:spLocks noChangeArrowheads="1"/>
              </p:cNvSpPr>
              <p:nvPr/>
            </p:nvSpPr>
            <p:spPr bwMode="auto">
              <a:xfrm>
                <a:off x="102" y="858"/>
                <a:ext cx="2562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" name="Rectangle 987"/>
              <p:cNvSpPr>
                <a:spLocks noChangeArrowheads="1"/>
              </p:cNvSpPr>
              <p:nvPr/>
            </p:nvSpPr>
            <p:spPr bwMode="auto">
              <a:xfrm>
                <a:off x="2658" y="870"/>
                <a:ext cx="6" cy="3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" name="Rectangle 988"/>
              <p:cNvSpPr>
                <a:spLocks noChangeArrowheads="1"/>
              </p:cNvSpPr>
              <p:nvPr/>
            </p:nvSpPr>
            <p:spPr bwMode="auto">
              <a:xfrm>
                <a:off x="102" y="870"/>
                <a:ext cx="2556" cy="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" name="Rectangle 989"/>
              <p:cNvSpPr>
                <a:spLocks noChangeArrowheads="1"/>
              </p:cNvSpPr>
              <p:nvPr/>
            </p:nvSpPr>
            <p:spPr bwMode="auto">
              <a:xfrm>
                <a:off x="2646" y="882"/>
                <a:ext cx="12" cy="328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" name="Rectangle 990"/>
              <p:cNvSpPr>
                <a:spLocks noChangeArrowheads="1"/>
              </p:cNvSpPr>
              <p:nvPr/>
            </p:nvSpPr>
            <p:spPr bwMode="auto">
              <a:xfrm>
                <a:off x="102" y="882"/>
                <a:ext cx="2544" cy="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" name="Rectangle 991"/>
              <p:cNvSpPr>
                <a:spLocks noChangeArrowheads="1"/>
              </p:cNvSpPr>
              <p:nvPr/>
            </p:nvSpPr>
            <p:spPr bwMode="auto">
              <a:xfrm>
                <a:off x="2634" y="894"/>
                <a:ext cx="12" cy="327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" name="Rectangle 992"/>
              <p:cNvSpPr>
                <a:spLocks noChangeArrowheads="1"/>
              </p:cNvSpPr>
              <p:nvPr/>
            </p:nvSpPr>
            <p:spPr bwMode="auto">
              <a:xfrm>
                <a:off x="102" y="894"/>
                <a:ext cx="2532" cy="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" name="Rectangle 993"/>
              <p:cNvSpPr>
                <a:spLocks noChangeArrowheads="1"/>
              </p:cNvSpPr>
              <p:nvPr/>
            </p:nvSpPr>
            <p:spPr bwMode="auto">
              <a:xfrm>
                <a:off x="2628" y="906"/>
                <a:ext cx="6" cy="32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" name="Rectangle 994"/>
              <p:cNvSpPr>
                <a:spLocks noChangeArrowheads="1"/>
              </p:cNvSpPr>
              <p:nvPr/>
            </p:nvSpPr>
            <p:spPr bwMode="auto">
              <a:xfrm>
                <a:off x="102" y="906"/>
                <a:ext cx="2526" cy="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" name="Rectangle 995"/>
              <p:cNvSpPr>
                <a:spLocks noChangeArrowheads="1"/>
              </p:cNvSpPr>
              <p:nvPr/>
            </p:nvSpPr>
            <p:spPr bwMode="auto">
              <a:xfrm>
                <a:off x="2616" y="918"/>
                <a:ext cx="12" cy="325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" name="Rectangle 996"/>
              <p:cNvSpPr>
                <a:spLocks noChangeArrowheads="1"/>
              </p:cNvSpPr>
              <p:nvPr/>
            </p:nvSpPr>
            <p:spPr bwMode="auto">
              <a:xfrm>
                <a:off x="102" y="918"/>
                <a:ext cx="2514" cy="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" name="Rectangle 997"/>
              <p:cNvSpPr>
                <a:spLocks noChangeArrowheads="1"/>
              </p:cNvSpPr>
              <p:nvPr/>
            </p:nvSpPr>
            <p:spPr bwMode="auto">
              <a:xfrm>
                <a:off x="2604" y="930"/>
                <a:ext cx="12" cy="3240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" name="Rectangle 998"/>
              <p:cNvSpPr>
                <a:spLocks noChangeArrowheads="1"/>
              </p:cNvSpPr>
              <p:nvPr/>
            </p:nvSpPr>
            <p:spPr bwMode="auto">
              <a:xfrm>
                <a:off x="102" y="930"/>
                <a:ext cx="2502" cy="1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" name="Rectangle 999"/>
              <p:cNvSpPr>
                <a:spLocks noChangeArrowheads="1"/>
              </p:cNvSpPr>
              <p:nvPr/>
            </p:nvSpPr>
            <p:spPr bwMode="auto">
              <a:xfrm>
                <a:off x="2598" y="948"/>
                <a:ext cx="6" cy="322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0" name="Rectangle 1000"/>
              <p:cNvSpPr>
                <a:spLocks noChangeArrowheads="1"/>
              </p:cNvSpPr>
              <p:nvPr/>
            </p:nvSpPr>
            <p:spPr bwMode="auto">
              <a:xfrm>
                <a:off x="102" y="948"/>
                <a:ext cx="2496" cy="12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" name="Rectangle 1001"/>
              <p:cNvSpPr>
                <a:spLocks noChangeArrowheads="1"/>
              </p:cNvSpPr>
              <p:nvPr/>
            </p:nvSpPr>
            <p:spPr bwMode="auto">
              <a:xfrm>
                <a:off x="2586" y="960"/>
                <a:ext cx="12" cy="3210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" name="Rectangle 1002"/>
              <p:cNvSpPr>
                <a:spLocks noChangeArrowheads="1"/>
              </p:cNvSpPr>
              <p:nvPr/>
            </p:nvSpPr>
            <p:spPr bwMode="auto">
              <a:xfrm>
                <a:off x="102" y="960"/>
                <a:ext cx="2484" cy="1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" name="Rectangle 1003"/>
              <p:cNvSpPr>
                <a:spLocks noChangeArrowheads="1"/>
              </p:cNvSpPr>
              <p:nvPr/>
            </p:nvSpPr>
            <p:spPr bwMode="auto">
              <a:xfrm>
                <a:off x="2574" y="972"/>
                <a:ext cx="12" cy="3198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" name="Rectangle 1004"/>
              <p:cNvSpPr>
                <a:spLocks noChangeArrowheads="1"/>
              </p:cNvSpPr>
              <p:nvPr/>
            </p:nvSpPr>
            <p:spPr bwMode="auto">
              <a:xfrm>
                <a:off x="102" y="972"/>
                <a:ext cx="2472" cy="1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" name="Rectangle 1005"/>
              <p:cNvSpPr>
                <a:spLocks noChangeArrowheads="1"/>
              </p:cNvSpPr>
              <p:nvPr/>
            </p:nvSpPr>
            <p:spPr bwMode="auto">
              <a:xfrm>
                <a:off x="2568" y="984"/>
                <a:ext cx="6" cy="3186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" name="Rectangle 1006"/>
              <p:cNvSpPr>
                <a:spLocks noChangeArrowheads="1"/>
              </p:cNvSpPr>
              <p:nvPr/>
            </p:nvSpPr>
            <p:spPr bwMode="auto">
              <a:xfrm>
                <a:off x="102" y="984"/>
                <a:ext cx="2466" cy="1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Rectangle 1007"/>
              <p:cNvSpPr>
                <a:spLocks noChangeArrowheads="1"/>
              </p:cNvSpPr>
              <p:nvPr/>
            </p:nvSpPr>
            <p:spPr bwMode="auto">
              <a:xfrm>
                <a:off x="2556" y="996"/>
                <a:ext cx="12" cy="3174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" name="Rectangle 1008"/>
              <p:cNvSpPr>
                <a:spLocks noChangeArrowheads="1"/>
              </p:cNvSpPr>
              <p:nvPr/>
            </p:nvSpPr>
            <p:spPr bwMode="auto">
              <a:xfrm>
                <a:off x="102" y="996"/>
                <a:ext cx="2454" cy="1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" name="Rectangle 1009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12" cy="316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" name="Rectangle 1010"/>
              <p:cNvSpPr>
                <a:spLocks noChangeArrowheads="1"/>
              </p:cNvSpPr>
              <p:nvPr/>
            </p:nvSpPr>
            <p:spPr bwMode="auto">
              <a:xfrm>
                <a:off x="102" y="1008"/>
                <a:ext cx="2442" cy="18"/>
              </a:xfrm>
              <a:prstGeom prst="rect">
                <a:avLst/>
              </a:prstGeom>
              <a:solidFill>
                <a:srgbClr val="FD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" name="Rectangle 1011"/>
              <p:cNvSpPr>
                <a:spLocks noChangeArrowheads="1"/>
              </p:cNvSpPr>
              <p:nvPr/>
            </p:nvSpPr>
            <p:spPr bwMode="auto">
              <a:xfrm>
                <a:off x="2538" y="1026"/>
                <a:ext cx="6" cy="3144"/>
              </a:xfrm>
              <a:prstGeom prst="rect">
                <a:avLst/>
              </a:prstGeom>
              <a:solidFill>
                <a:srgbClr val="FD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" name="Rectangle 1012"/>
              <p:cNvSpPr>
                <a:spLocks noChangeArrowheads="1"/>
              </p:cNvSpPr>
              <p:nvPr/>
            </p:nvSpPr>
            <p:spPr bwMode="auto">
              <a:xfrm>
                <a:off x="102" y="1026"/>
                <a:ext cx="2436" cy="12"/>
              </a:xfrm>
              <a:prstGeom prst="rect">
                <a:avLst/>
              </a:prstGeom>
              <a:solidFill>
                <a:srgbClr val="FD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" name="Rectangle 1013"/>
              <p:cNvSpPr>
                <a:spLocks noChangeArrowheads="1"/>
              </p:cNvSpPr>
              <p:nvPr/>
            </p:nvSpPr>
            <p:spPr bwMode="auto">
              <a:xfrm>
                <a:off x="2526" y="1038"/>
                <a:ext cx="12" cy="3132"/>
              </a:xfrm>
              <a:prstGeom prst="rect">
                <a:avLst/>
              </a:prstGeom>
              <a:solidFill>
                <a:srgbClr val="FD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" name="Rectangle 1014"/>
              <p:cNvSpPr>
                <a:spLocks noChangeArrowheads="1"/>
              </p:cNvSpPr>
              <p:nvPr/>
            </p:nvSpPr>
            <p:spPr bwMode="auto">
              <a:xfrm>
                <a:off x="102" y="1038"/>
                <a:ext cx="2424" cy="12"/>
              </a:xfrm>
              <a:prstGeom prst="rect">
                <a:avLst/>
              </a:prstGeom>
              <a:solidFill>
                <a:srgbClr val="FD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" name="Rectangle 1015"/>
              <p:cNvSpPr>
                <a:spLocks noChangeArrowheads="1"/>
              </p:cNvSpPr>
              <p:nvPr/>
            </p:nvSpPr>
            <p:spPr bwMode="auto">
              <a:xfrm>
                <a:off x="2514" y="1050"/>
                <a:ext cx="12" cy="3120"/>
              </a:xfrm>
              <a:prstGeom prst="rect">
                <a:avLst/>
              </a:prstGeom>
              <a:solidFill>
                <a:srgbClr val="FD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" name="Rectangle 1016"/>
              <p:cNvSpPr>
                <a:spLocks noChangeArrowheads="1"/>
              </p:cNvSpPr>
              <p:nvPr/>
            </p:nvSpPr>
            <p:spPr bwMode="auto">
              <a:xfrm>
                <a:off x="102" y="1050"/>
                <a:ext cx="2412" cy="12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" name="Rectangle 1017"/>
              <p:cNvSpPr>
                <a:spLocks noChangeArrowheads="1"/>
              </p:cNvSpPr>
              <p:nvPr/>
            </p:nvSpPr>
            <p:spPr bwMode="auto">
              <a:xfrm>
                <a:off x="2508" y="1062"/>
                <a:ext cx="6" cy="3108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" name="Rectangle 1018"/>
              <p:cNvSpPr>
                <a:spLocks noChangeArrowheads="1"/>
              </p:cNvSpPr>
              <p:nvPr/>
            </p:nvSpPr>
            <p:spPr bwMode="auto">
              <a:xfrm>
                <a:off x="102" y="1062"/>
                <a:ext cx="2406" cy="12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" name="Rectangle 1019"/>
              <p:cNvSpPr>
                <a:spLocks noChangeArrowheads="1"/>
              </p:cNvSpPr>
              <p:nvPr/>
            </p:nvSpPr>
            <p:spPr bwMode="auto">
              <a:xfrm>
                <a:off x="2496" y="1074"/>
                <a:ext cx="12" cy="3096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" name="Rectangle 1020"/>
              <p:cNvSpPr>
                <a:spLocks noChangeArrowheads="1"/>
              </p:cNvSpPr>
              <p:nvPr/>
            </p:nvSpPr>
            <p:spPr bwMode="auto">
              <a:xfrm>
                <a:off x="102" y="1074"/>
                <a:ext cx="2394" cy="12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1" name="Rectangle 1021"/>
              <p:cNvSpPr>
                <a:spLocks noChangeArrowheads="1"/>
              </p:cNvSpPr>
              <p:nvPr/>
            </p:nvSpPr>
            <p:spPr bwMode="auto">
              <a:xfrm>
                <a:off x="2484" y="1086"/>
                <a:ext cx="12" cy="3084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2" name="Rectangle 1022"/>
              <p:cNvSpPr>
                <a:spLocks noChangeArrowheads="1"/>
              </p:cNvSpPr>
              <p:nvPr/>
            </p:nvSpPr>
            <p:spPr bwMode="auto">
              <a:xfrm>
                <a:off x="102" y="1086"/>
                <a:ext cx="2382" cy="12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3" name="Rectangle 1023"/>
              <p:cNvSpPr>
                <a:spLocks noChangeArrowheads="1"/>
              </p:cNvSpPr>
              <p:nvPr/>
            </p:nvSpPr>
            <p:spPr bwMode="auto">
              <a:xfrm>
                <a:off x="2478" y="1098"/>
                <a:ext cx="6" cy="3072"/>
              </a:xfrm>
              <a:prstGeom prst="rect">
                <a:avLst/>
              </a:prstGeom>
              <a:solidFill>
                <a:srgbClr val="FC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4" name="Rectangle 1024"/>
              <p:cNvSpPr>
                <a:spLocks noChangeArrowheads="1"/>
              </p:cNvSpPr>
              <p:nvPr/>
            </p:nvSpPr>
            <p:spPr bwMode="auto">
              <a:xfrm>
                <a:off x="102" y="1098"/>
                <a:ext cx="2376" cy="18"/>
              </a:xfrm>
              <a:prstGeom prst="rect">
                <a:avLst/>
              </a:pr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" name="Rectangle 1025"/>
              <p:cNvSpPr>
                <a:spLocks noChangeArrowheads="1"/>
              </p:cNvSpPr>
              <p:nvPr/>
            </p:nvSpPr>
            <p:spPr bwMode="auto">
              <a:xfrm>
                <a:off x="2466" y="1116"/>
                <a:ext cx="12" cy="3054"/>
              </a:xfrm>
              <a:prstGeom prst="rect">
                <a:avLst/>
              </a:pr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" name="Rectangle 1026"/>
              <p:cNvSpPr>
                <a:spLocks noChangeArrowheads="1"/>
              </p:cNvSpPr>
              <p:nvPr/>
            </p:nvSpPr>
            <p:spPr bwMode="auto">
              <a:xfrm>
                <a:off x="102" y="1116"/>
                <a:ext cx="2364" cy="1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" name="Rectangle 1027"/>
              <p:cNvSpPr>
                <a:spLocks noChangeArrowheads="1"/>
              </p:cNvSpPr>
              <p:nvPr/>
            </p:nvSpPr>
            <p:spPr bwMode="auto">
              <a:xfrm>
                <a:off x="2454" y="1128"/>
                <a:ext cx="12" cy="304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8" name="Rectangle 1028"/>
              <p:cNvSpPr>
                <a:spLocks noChangeArrowheads="1"/>
              </p:cNvSpPr>
              <p:nvPr/>
            </p:nvSpPr>
            <p:spPr bwMode="auto">
              <a:xfrm>
                <a:off x="102" y="1128"/>
                <a:ext cx="2352" cy="12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9" name="Rectangle 1029"/>
              <p:cNvSpPr>
                <a:spLocks noChangeArrowheads="1"/>
              </p:cNvSpPr>
              <p:nvPr/>
            </p:nvSpPr>
            <p:spPr bwMode="auto">
              <a:xfrm>
                <a:off x="2448" y="1140"/>
                <a:ext cx="6" cy="3030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0" name="Rectangle 1030"/>
              <p:cNvSpPr>
                <a:spLocks noChangeArrowheads="1"/>
              </p:cNvSpPr>
              <p:nvPr/>
            </p:nvSpPr>
            <p:spPr bwMode="auto">
              <a:xfrm>
                <a:off x="102" y="1140"/>
                <a:ext cx="2346" cy="12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1" name="Rectangle 1031"/>
              <p:cNvSpPr>
                <a:spLocks noChangeArrowheads="1"/>
              </p:cNvSpPr>
              <p:nvPr/>
            </p:nvSpPr>
            <p:spPr bwMode="auto">
              <a:xfrm>
                <a:off x="2436" y="1152"/>
                <a:ext cx="12" cy="3018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2" name="Rectangle 1032"/>
              <p:cNvSpPr>
                <a:spLocks noChangeArrowheads="1"/>
              </p:cNvSpPr>
              <p:nvPr/>
            </p:nvSpPr>
            <p:spPr bwMode="auto">
              <a:xfrm>
                <a:off x="102" y="1152"/>
                <a:ext cx="2334" cy="12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3" name="Rectangle 1033"/>
              <p:cNvSpPr>
                <a:spLocks noChangeArrowheads="1"/>
              </p:cNvSpPr>
              <p:nvPr/>
            </p:nvSpPr>
            <p:spPr bwMode="auto">
              <a:xfrm>
                <a:off x="2424" y="1164"/>
                <a:ext cx="12" cy="3006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4" name="Rectangle 1034"/>
              <p:cNvSpPr>
                <a:spLocks noChangeArrowheads="1"/>
              </p:cNvSpPr>
              <p:nvPr/>
            </p:nvSpPr>
            <p:spPr bwMode="auto">
              <a:xfrm>
                <a:off x="102" y="1164"/>
                <a:ext cx="2322" cy="12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5" name="Rectangle 1035"/>
              <p:cNvSpPr>
                <a:spLocks noChangeArrowheads="1"/>
              </p:cNvSpPr>
              <p:nvPr/>
            </p:nvSpPr>
            <p:spPr bwMode="auto">
              <a:xfrm>
                <a:off x="2418" y="1176"/>
                <a:ext cx="6" cy="2994"/>
              </a:xfrm>
              <a:prstGeom prst="rect">
                <a:avLst/>
              </a:prstGeom>
              <a:solidFill>
                <a:srgbClr val="FB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6" name="Rectangle 1036"/>
              <p:cNvSpPr>
                <a:spLocks noChangeArrowheads="1"/>
              </p:cNvSpPr>
              <p:nvPr/>
            </p:nvSpPr>
            <p:spPr bwMode="auto">
              <a:xfrm>
                <a:off x="102" y="1176"/>
                <a:ext cx="2316" cy="18"/>
              </a:xfrm>
              <a:prstGeom prst="rect">
                <a:avLst/>
              </a:prstGeom>
              <a:solidFill>
                <a:srgbClr val="FA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7" name="Rectangle 1037"/>
              <p:cNvSpPr>
                <a:spLocks noChangeArrowheads="1"/>
              </p:cNvSpPr>
              <p:nvPr/>
            </p:nvSpPr>
            <p:spPr bwMode="auto">
              <a:xfrm>
                <a:off x="2406" y="1194"/>
                <a:ext cx="12" cy="2976"/>
              </a:xfrm>
              <a:prstGeom prst="rect">
                <a:avLst/>
              </a:prstGeom>
              <a:solidFill>
                <a:srgbClr val="FA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8" name="Rectangle 1038"/>
              <p:cNvSpPr>
                <a:spLocks noChangeArrowheads="1"/>
              </p:cNvSpPr>
              <p:nvPr/>
            </p:nvSpPr>
            <p:spPr bwMode="auto">
              <a:xfrm>
                <a:off x="102" y="1194"/>
                <a:ext cx="2304" cy="12"/>
              </a:xfrm>
              <a:prstGeom prst="rect">
                <a:avLst/>
              </a:prstGeom>
              <a:solidFill>
                <a:srgbClr val="FA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9" name="Rectangle 1039"/>
              <p:cNvSpPr>
                <a:spLocks noChangeArrowheads="1"/>
              </p:cNvSpPr>
              <p:nvPr/>
            </p:nvSpPr>
            <p:spPr bwMode="auto">
              <a:xfrm>
                <a:off x="2394" y="1206"/>
                <a:ext cx="12" cy="2964"/>
              </a:xfrm>
              <a:prstGeom prst="rect">
                <a:avLst/>
              </a:prstGeom>
              <a:solidFill>
                <a:srgbClr val="FA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0" name="Rectangle 1040"/>
              <p:cNvSpPr>
                <a:spLocks noChangeArrowheads="1"/>
              </p:cNvSpPr>
              <p:nvPr/>
            </p:nvSpPr>
            <p:spPr bwMode="auto">
              <a:xfrm>
                <a:off x="102" y="1206"/>
                <a:ext cx="2292" cy="12"/>
              </a:xfrm>
              <a:prstGeom prst="rect">
                <a:avLst/>
              </a:prstGeom>
              <a:solidFill>
                <a:srgbClr val="FA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1" name="Rectangle 1041"/>
              <p:cNvSpPr>
                <a:spLocks noChangeArrowheads="1"/>
              </p:cNvSpPr>
              <p:nvPr/>
            </p:nvSpPr>
            <p:spPr bwMode="auto">
              <a:xfrm>
                <a:off x="2388" y="1218"/>
                <a:ext cx="6" cy="2952"/>
              </a:xfrm>
              <a:prstGeom prst="rect">
                <a:avLst/>
              </a:prstGeom>
              <a:solidFill>
                <a:srgbClr val="FA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2" name="Rectangle 1042"/>
              <p:cNvSpPr>
                <a:spLocks noChangeArrowheads="1"/>
              </p:cNvSpPr>
              <p:nvPr/>
            </p:nvSpPr>
            <p:spPr bwMode="auto">
              <a:xfrm>
                <a:off x="102" y="1218"/>
                <a:ext cx="2286" cy="12"/>
              </a:xfrm>
              <a:prstGeom prst="rect">
                <a:avLst/>
              </a:prstGeom>
              <a:solidFill>
                <a:srgbClr val="FA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3" name="Rectangle 1043"/>
              <p:cNvSpPr>
                <a:spLocks noChangeArrowheads="1"/>
              </p:cNvSpPr>
              <p:nvPr/>
            </p:nvSpPr>
            <p:spPr bwMode="auto">
              <a:xfrm>
                <a:off x="2376" y="1230"/>
                <a:ext cx="12" cy="2940"/>
              </a:xfrm>
              <a:prstGeom prst="rect">
                <a:avLst/>
              </a:prstGeom>
              <a:solidFill>
                <a:srgbClr val="FA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4" name="Rectangle 1044"/>
              <p:cNvSpPr>
                <a:spLocks noChangeArrowheads="1"/>
              </p:cNvSpPr>
              <p:nvPr/>
            </p:nvSpPr>
            <p:spPr bwMode="auto">
              <a:xfrm>
                <a:off x="102" y="1230"/>
                <a:ext cx="2274" cy="12"/>
              </a:xfrm>
              <a:prstGeom prst="rect">
                <a:avLst/>
              </a:prstGeom>
              <a:solidFill>
                <a:srgbClr val="F9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5" name="Rectangle 1045"/>
              <p:cNvSpPr>
                <a:spLocks noChangeArrowheads="1"/>
              </p:cNvSpPr>
              <p:nvPr/>
            </p:nvSpPr>
            <p:spPr bwMode="auto">
              <a:xfrm>
                <a:off x="2364" y="1242"/>
                <a:ext cx="12" cy="2928"/>
              </a:xfrm>
              <a:prstGeom prst="rect">
                <a:avLst/>
              </a:prstGeom>
              <a:solidFill>
                <a:srgbClr val="F9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6" name="Rectangle 1046"/>
              <p:cNvSpPr>
                <a:spLocks noChangeArrowheads="1"/>
              </p:cNvSpPr>
              <p:nvPr/>
            </p:nvSpPr>
            <p:spPr bwMode="auto">
              <a:xfrm>
                <a:off x="102" y="1242"/>
                <a:ext cx="2262" cy="12"/>
              </a:xfrm>
              <a:prstGeom prst="rect">
                <a:avLst/>
              </a:prstGeom>
              <a:solidFill>
                <a:srgbClr val="F9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7" name="Rectangle 1047"/>
              <p:cNvSpPr>
                <a:spLocks noChangeArrowheads="1"/>
              </p:cNvSpPr>
              <p:nvPr/>
            </p:nvSpPr>
            <p:spPr bwMode="auto">
              <a:xfrm>
                <a:off x="2358" y="1254"/>
                <a:ext cx="6" cy="2916"/>
              </a:xfrm>
              <a:prstGeom prst="rect">
                <a:avLst/>
              </a:prstGeom>
              <a:solidFill>
                <a:srgbClr val="F9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8" name="Rectangle 1048"/>
              <p:cNvSpPr>
                <a:spLocks noChangeArrowheads="1"/>
              </p:cNvSpPr>
              <p:nvPr/>
            </p:nvSpPr>
            <p:spPr bwMode="auto">
              <a:xfrm>
                <a:off x="102" y="1254"/>
                <a:ext cx="2256" cy="18"/>
              </a:xfrm>
              <a:prstGeom prst="rect">
                <a:avLst/>
              </a:prstGeom>
              <a:solidFill>
                <a:srgbClr val="F9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69" name="Rectangle 1049"/>
              <p:cNvSpPr>
                <a:spLocks noChangeArrowheads="1"/>
              </p:cNvSpPr>
              <p:nvPr/>
            </p:nvSpPr>
            <p:spPr bwMode="auto">
              <a:xfrm>
                <a:off x="2346" y="1272"/>
                <a:ext cx="12" cy="2898"/>
              </a:xfrm>
              <a:prstGeom prst="rect">
                <a:avLst/>
              </a:prstGeom>
              <a:solidFill>
                <a:srgbClr val="F9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" name="Rectangle 1050"/>
              <p:cNvSpPr>
                <a:spLocks noChangeArrowheads="1"/>
              </p:cNvSpPr>
              <p:nvPr/>
            </p:nvSpPr>
            <p:spPr bwMode="auto">
              <a:xfrm>
                <a:off x="102" y="1272"/>
                <a:ext cx="2244" cy="12"/>
              </a:xfrm>
              <a:prstGeom prst="rect">
                <a:avLst/>
              </a:prstGeom>
              <a:solidFill>
                <a:srgbClr val="F9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" name="Rectangle 1051"/>
              <p:cNvSpPr>
                <a:spLocks noChangeArrowheads="1"/>
              </p:cNvSpPr>
              <p:nvPr/>
            </p:nvSpPr>
            <p:spPr bwMode="auto">
              <a:xfrm>
                <a:off x="2334" y="1284"/>
                <a:ext cx="12" cy="2886"/>
              </a:xfrm>
              <a:prstGeom prst="rect">
                <a:avLst/>
              </a:prstGeom>
              <a:solidFill>
                <a:srgbClr val="F9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" name="Rectangle 1052"/>
              <p:cNvSpPr>
                <a:spLocks noChangeArrowheads="1"/>
              </p:cNvSpPr>
              <p:nvPr/>
            </p:nvSpPr>
            <p:spPr bwMode="auto">
              <a:xfrm>
                <a:off x="102" y="1284"/>
                <a:ext cx="2232" cy="12"/>
              </a:xfrm>
              <a:prstGeom prst="rect">
                <a:avLst/>
              </a:prstGeom>
              <a:solidFill>
                <a:srgbClr val="F8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" name="Rectangle 1053"/>
              <p:cNvSpPr>
                <a:spLocks noChangeArrowheads="1"/>
              </p:cNvSpPr>
              <p:nvPr/>
            </p:nvSpPr>
            <p:spPr bwMode="auto">
              <a:xfrm>
                <a:off x="2328" y="1296"/>
                <a:ext cx="6" cy="2874"/>
              </a:xfrm>
              <a:prstGeom prst="rect">
                <a:avLst/>
              </a:prstGeom>
              <a:solidFill>
                <a:srgbClr val="F8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" name="Rectangle 1054"/>
              <p:cNvSpPr>
                <a:spLocks noChangeArrowheads="1"/>
              </p:cNvSpPr>
              <p:nvPr/>
            </p:nvSpPr>
            <p:spPr bwMode="auto">
              <a:xfrm>
                <a:off x="102" y="1296"/>
                <a:ext cx="2226" cy="12"/>
              </a:xfrm>
              <a:prstGeom prst="rect">
                <a:avLst/>
              </a:prstGeom>
              <a:solidFill>
                <a:srgbClr val="F8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" name="Rectangle 1055"/>
              <p:cNvSpPr>
                <a:spLocks noChangeArrowheads="1"/>
              </p:cNvSpPr>
              <p:nvPr/>
            </p:nvSpPr>
            <p:spPr bwMode="auto">
              <a:xfrm>
                <a:off x="2316" y="1308"/>
                <a:ext cx="12" cy="2862"/>
              </a:xfrm>
              <a:prstGeom prst="rect">
                <a:avLst/>
              </a:prstGeom>
              <a:solidFill>
                <a:srgbClr val="F8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" name="Rectangle 1056"/>
              <p:cNvSpPr>
                <a:spLocks noChangeArrowheads="1"/>
              </p:cNvSpPr>
              <p:nvPr/>
            </p:nvSpPr>
            <p:spPr bwMode="auto">
              <a:xfrm>
                <a:off x="102" y="1308"/>
                <a:ext cx="2214" cy="12"/>
              </a:xfrm>
              <a:prstGeom prst="rect">
                <a:avLst/>
              </a:prstGeom>
              <a:solidFill>
                <a:srgbClr val="F8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" name="Rectangle 1057"/>
              <p:cNvSpPr>
                <a:spLocks noChangeArrowheads="1"/>
              </p:cNvSpPr>
              <p:nvPr/>
            </p:nvSpPr>
            <p:spPr bwMode="auto">
              <a:xfrm>
                <a:off x="2304" y="1320"/>
                <a:ext cx="12" cy="2850"/>
              </a:xfrm>
              <a:prstGeom prst="rect">
                <a:avLst/>
              </a:prstGeom>
              <a:solidFill>
                <a:srgbClr val="F8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" name="Rectangle 1058"/>
              <p:cNvSpPr>
                <a:spLocks noChangeArrowheads="1"/>
              </p:cNvSpPr>
              <p:nvPr/>
            </p:nvSpPr>
            <p:spPr bwMode="auto">
              <a:xfrm>
                <a:off x="102" y="1320"/>
                <a:ext cx="2202" cy="12"/>
              </a:xfrm>
              <a:prstGeom prst="rect">
                <a:avLst/>
              </a:prstGeom>
              <a:solidFill>
                <a:srgbClr val="F7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9" name="Rectangle 1059"/>
              <p:cNvSpPr>
                <a:spLocks noChangeArrowheads="1"/>
              </p:cNvSpPr>
              <p:nvPr/>
            </p:nvSpPr>
            <p:spPr bwMode="auto">
              <a:xfrm>
                <a:off x="2298" y="1332"/>
                <a:ext cx="6" cy="2838"/>
              </a:xfrm>
              <a:prstGeom prst="rect">
                <a:avLst/>
              </a:prstGeom>
              <a:solidFill>
                <a:srgbClr val="F7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0" name="Rectangle 1060"/>
              <p:cNvSpPr>
                <a:spLocks noChangeArrowheads="1"/>
              </p:cNvSpPr>
              <p:nvPr/>
            </p:nvSpPr>
            <p:spPr bwMode="auto">
              <a:xfrm>
                <a:off x="102" y="1332"/>
                <a:ext cx="2196" cy="12"/>
              </a:xfrm>
              <a:prstGeom prst="rect">
                <a:avLst/>
              </a:prstGeom>
              <a:solidFill>
                <a:srgbClr val="F7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1" name="Rectangle 1061"/>
              <p:cNvSpPr>
                <a:spLocks noChangeArrowheads="1"/>
              </p:cNvSpPr>
              <p:nvPr/>
            </p:nvSpPr>
            <p:spPr bwMode="auto">
              <a:xfrm>
                <a:off x="2286" y="1344"/>
                <a:ext cx="12" cy="2826"/>
              </a:xfrm>
              <a:prstGeom prst="rect">
                <a:avLst/>
              </a:prstGeom>
              <a:solidFill>
                <a:srgbClr val="F7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2" name="Rectangle 1062"/>
              <p:cNvSpPr>
                <a:spLocks noChangeArrowheads="1"/>
              </p:cNvSpPr>
              <p:nvPr/>
            </p:nvSpPr>
            <p:spPr bwMode="auto">
              <a:xfrm>
                <a:off x="102" y="1344"/>
                <a:ext cx="2184" cy="18"/>
              </a:xfrm>
              <a:prstGeom prst="rect">
                <a:avLst/>
              </a:prstGeom>
              <a:solidFill>
                <a:srgbClr val="F7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3" name="Rectangle 1063"/>
              <p:cNvSpPr>
                <a:spLocks noChangeArrowheads="1"/>
              </p:cNvSpPr>
              <p:nvPr/>
            </p:nvSpPr>
            <p:spPr bwMode="auto">
              <a:xfrm>
                <a:off x="2274" y="1362"/>
                <a:ext cx="12" cy="2808"/>
              </a:xfrm>
              <a:prstGeom prst="rect">
                <a:avLst/>
              </a:prstGeom>
              <a:solidFill>
                <a:srgbClr val="F7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4" name="Rectangle 1064"/>
              <p:cNvSpPr>
                <a:spLocks noChangeArrowheads="1"/>
              </p:cNvSpPr>
              <p:nvPr/>
            </p:nvSpPr>
            <p:spPr bwMode="auto">
              <a:xfrm>
                <a:off x="102" y="1362"/>
                <a:ext cx="2172" cy="12"/>
              </a:xfrm>
              <a:prstGeom prst="rect">
                <a:avLst/>
              </a:prstGeom>
              <a:solidFill>
                <a:srgbClr val="F6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5" name="Rectangle 1065"/>
              <p:cNvSpPr>
                <a:spLocks noChangeArrowheads="1"/>
              </p:cNvSpPr>
              <p:nvPr/>
            </p:nvSpPr>
            <p:spPr bwMode="auto">
              <a:xfrm>
                <a:off x="2268" y="1374"/>
                <a:ext cx="6" cy="2796"/>
              </a:xfrm>
              <a:prstGeom prst="rect">
                <a:avLst/>
              </a:prstGeom>
              <a:solidFill>
                <a:srgbClr val="F6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6" name="Rectangle 1066"/>
              <p:cNvSpPr>
                <a:spLocks noChangeArrowheads="1"/>
              </p:cNvSpPr>
              <p:nvPr/>
            </p:nvSpPr>
            <p:spPr bwMode="auto">
              <a:xfrm>
                <a:off x="102" y="1374"/>
                <a:ext cx="2166" cy="12"/>
              </a:xfrm>
              <a:prstGeom prst="rect">
                <a:avLst/>
              </a:prstGeom>
              <a:solidFill>
                <a:srgbClr val="F6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7" name="Rectangle 1067"/>
              <p:cNvSpPr>
                <a:spLocks noChangeArrowheads="1"/>
              </p:cNvSpPr>
              <p:nvPr/>
            </p:nvSpPr>
            <p:spPr bwMode="auto">
              <a:xfrm>
                <a:off x="2256" y="1386"/>
                <a:ext cx="12" cy="2784"/>
              </a:xfrm>
              <a:prstGeom prst="rect">
                <a:avLst/>
              </a:prstGeom>
              <a:solidFill>
                <a:srgbClr val="F6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8" name="Rectangle 1068"/>
              <p:cNvSpPr>
                <a:spLocks noChangeArrowheads="1"/>
              </p:cNvSpPr>
              <p:nvPr/>
            </p:nvSpPr>
            <p:spPr bwMode="auto">
              <a:xfrm>
                <a:off x="102" y="1386"/>
                <a:ext cx="2154" cy="12"/>
              </a:xfrm>
              <a:prstGeom prst="rect">
                <a:avLst/>
              </a:prstGeom>
              <a:solidFill>
                <a:srgbClr val="F6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9" name="Rectangle 1069"/>
              <p:cNvSpPr>
                <a:spLocks noChangeArrowheads="1"/>
              </p:cNvSpPr>
              <p:nvPr/>
            </p:nvSpPr>
            <p:spPr bwMode="auto">
              <a:xfrm>
                <a:off x="2244" y="1398"/>
                <a:ext cx="12" cy="2772"/>
              </a:xfrm>
              <a:prstGeom prst="rect">
                <a:avLst/>
              </a:prstGeom>
              <a:solidFill>
                <a:srgbClr val="F6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0" name="Rectangle 1070"/>
              <p:cNvSpPr>
                <a:spLocks noChangeArrowheads="1"/>
              </p:cNvSpPr>
              <p:nvPr/>
            </p:nvSpPr>
            <p:spPr bwMode="auto">
              <a:xfrm>
                <a:off x="102" y="1398"/>
                <a:ext cx="2142" cy="12"/>
              </a:xfrm>
              <a:prstGeom prst="rect">
                <a:avLst/>
              </a:prstGeom>
              <a:solidFill>
                <a:srgbClr val="F5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1" name="Rectangle 1071"/>
              <p:cNvSpPr>
                <a:spLocks noChangeArrowheads="1"/>
              </p:cNvSpPr>
              <p:nvPr/>
            </p:nvSpPr>
            <p:spPr bwMode="auto">
              <a:xfrm>
                <a:off x="2238" y="1410"/>
                <a:ext cx="6" cy="2760"/>
              </a:xfrm>
              <a:prstGeom prst="rect">
                <a:avLst/>
              </a:prstGeom>
              <a:solidFill>
                <a:srgbClr val="F5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2" name="Rectangle 1072"/>
              <p:cNvSpPr>
                <a:spLocks noChangeArrowheads="1"/>
              </p:cNvSpPr>
              <p:nvPr/>
            </p:nvSpPr>
            <p:spPr bwMode="auto">
              <a:xfrm>
                <a:off x="102" y="1410"/>
                <a:ext cx="2136" cy="12"/>
              </a:xfrm>
              <a:prstGeom prst="rect">
                <a:avLst/>
              </a:prstGeom>
              <a:solidFill>
                <a:srgbClr val="F5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3" name="Rectangle 1073"/>
              <p:cNvSpPr>
                <a:spLocks noChangeArrowheads="1"/>
              </p:cNvSpPr>
              <p:nvPr/>
            </p:nvSpPr>
            <p:spPr bwMode="auto">
              <a:xfrm>
                <a:off x="2226" y="1422"/>
                <a:ext cx="12" cy="2748"/>
              </a:xfrm>
              <a:prstGeom prst="rect">
                <a:avLst/>
              </a:prstGeom>
              <a:solidFill>
                <a:srgbClr val="F5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4" name="Rectangle 1074"/>
              <p:cNvSpPr>
                <a:spLocks noChangeArrowheads="1"/>
              </p:cNvSpPr>
              <p:nvPr/>
            </p:nvSpPr>
            <p:spPr bwMode="auto">
              <a:xfrm>
                <a:off x="102" y="1422"/>
                <a:ext cx="2124" cy="18"/>
              </a:xfrm>
              <a:prstGeom prst="rect">
                <a:avLst/>
              </a:prstGeom>
              <a:solidFill>
                <a:srgbClr val="F5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5" name="Rectangle 1075"/>
              <p:cNvSpPr>
                <a:spLocks noChangeArrowheads="1"/>
              </p:cNvSpPr>
              <p:nvPr/>
            </p:nvSpPr>
            <p:spPr bwMode="auto">
              <a:xfrm>
                <a:off x="2214" y="1440"/>
                <a:ext cx="12" cy="2730"/>
              </a:xfrm>
              <a:prstGeom prst="rect">
                <a:avLst/>
              </a:prstGeom>
              <a:solidFill>
                <a:srgbClr val="F5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6" name="Rectangle 1076"/>
              <p:cNvSpPr>
                <a:spLocks noChangeArrowheads="1"/>
              </p:cNvSpPr>
              <p:nvPr/>
            </p:nvSpPr>
            <p:spPr bwMode="auto">
              <a:xfrm>
                <a:off x="102" y="1440"/>
                <a:ext cx="2112" cy="12"/>
              </a:xfrm>
              <a:prstGeom prst="rect">
                <a:avLst/>
              </a:prstGeom>
              <a:solidFill>
                <a:srgbClr val="F4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7" name="Rectangle 1077"/>
              <p:cNvSpPr>
                <a:spLocks noChangeArrowheads="1"/>
              </p:cNvSpPr>
              <p:nvPr/>
            </p:nvSpPr>
            <p:spPr bwMode="auto">
              <a:xfrm>
                <a:off x="2208" y="1452"/>
                <a:ext cx="6" cy="2718"/>
              </a:xfrm>
              <a:prstGeom prst="rect">
                <a:avLst/>
              </a:prstGeom>
              <a:solidFill>
                <a:srgbClr val="F4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8" name="Rectangle 1078"/>
              <p:cNvSpPr>
                <a:spLocks noChangeArrowheads="1"/>
              </p:cNvSpPr>
              <p:nvPr/>
            </p:nvSpPr>
            <p:spPr bwMode="auto">
              <a:xfrm>
                <a:off x="102" y="1452"/>
                <a:ext cx="2106" cy="12"/>
              </a:xfrm>
              <a:prstGeom prst="rect">
                <a:avLst/>
              </a:prstGeom>
              <a:solidFill>
                <a:srgbClr val="F4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9" name="Rectangle 1079"/>
              <p:cNvSpPr>
                <a:spLocks noChangeArrowheads="1"/>
              </p:cNvSpPr>
              <p:nvPr/>
            </p:nvSpPr>
            <p:spPr bwMode="auto">
              <a:xfrm>
                <a:off x="2196" y="1464"/>
                <a:ext cx="12" cy="2706"/>
              </a:xfrm>
              <a:prstGeom prst="rect">
                <a:avLst/>
              </a:prstGeom>
              <a:solidFill>
                <a:srgbClr val="F4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0" name="Rectangle 1080"/>
              <p:cNvSpPr>
                <a:spLocks noChangeArrowheads="1"/>
              </p:cNvSpPr>
              <p:nvPr/>
            </p:nvSpPr>
            <p:spPr bwMode="auto">
              <a:xfrm>
                <a:off x="102" y="1464"/>
                <a:ext cx="2094" cy="12"/>
              </a:xfrm>
              <a:prstGeom prst="rect">
                <a:avLst/>
              </a:prstGeom>
              <a:solidFill>
                <a:srgbClr val="F3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1" name="Rectangle 1081"/>
              <p:cNvSpPr>
                <a:spLocks noChangeArrowheads="1"/>
              </p:cNvSpPr>
              <p:nvPr/>
            </p:nvSpPr>
            <p:spPr bwMode="auto">
              <a:xfrm>
                <a:off x="2184" y="1476"/>
                <a:ext cx="12" cy="2694"/>
              </a:xfrm>
              <a:prstGeom prst="rect">
                <a:avLst/>
              </a:prstGeom>
              <a:solidFill>
                <a:srgbClr val="F3F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2" name="Rectangle 1082"/>
              <p:cNvSpPr>
                <a:spLocks noChangeArrowheads="1"/>
              </p:cNvSpPr>
              <p:nvPr/>
            </p:nvSpPr>
            <p:spPr bwMode="auto">
              <a:xfrm>
                <a:off x="102" y="1476"/>
                <a:ext cx="2082" cy="12"/>
              </a:xfrm>
              <a:prstGeom prst="rect">
                <a:avLst/>
              </a:prstGeom>
              <a:solidFill>
                <a:srgbClr val="F3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3" name="Rectangle 1083"/>
              <p:cNvSpPr>
                <a:spLocks noChangeArrowheads="1"/>
              </p:cNvSpPr>
              <p:nvPr/>
            </p:nvSpPr>
            <p:spPr bwMode="auto">
              <a:xfrm>
                <a:off x="2178" y="1488"/>
                <a:ext cx="6" cy="2682"/>
              </a:xfrm>
              <a:prstGeom prst="rect">
                <a:avLst/>
              </a:prstGeom>
              <a:solidFill>
                <a:srgbClr val="F3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4" name="Rectangle 1084"/>
              <p:cNvSpPr>
                <a:spLocks noChangeArrowheads="1"/>
              </p:cNvSpPr>
              <p:nvPr/>
            </p:nvSpPr>
            <p:spPr bwMode="auto">
              <a:xfrm>
                <a:off x="102" y="1488"/>
                <a:ext cx="2076" cy="12"/>
              </a:xfrm>
              <a:prstGeom prst="rect">
                <a:avLst/>
              </a:prstGeom>
              <a:solidFill>
                <a:srgbClr val="F3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5" name="Rectangle 1085"/>
              <p:cNvSpPr>
                <a:spLocks noChangeArrowheads="1"/>
              </p:cNvSpPr>
              <p:nvPr/>
            </p:nvSpPr>
            <p:spPr bwMode="auto">
              <a:xfrm>
                <a:off x="2166" y="1500"/>
                <a:ext cx="12" cy="2670"/>
              </a:xfrm>
              <a:prstGeom prst="rect">
                <a:avLst/>
              </a:prstGeom>
              <a:solidFill>
                <a:srgbClr val="F3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6" name="Rectangle 1086"/>
              <p:cNvSpPr>
                <a:spLocks noChangeArrowheads="1"/>
              </p:cNvSpPr>
              <p:nvPr/>
            </p:nvSpPr>
            <p:spPr bwMode="auto">
              <a:xfrm>
                <a:off x="102" y="1500"/>
                <a:ext cx="2064" cy="12"/>
              </a:xfrm>
              <a:prstGeom prst="rect">
                <a:avLst/>
              </a:prstGeom>
              <a:solidFill>
                <a:srgbClr val="F2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7" name="Rectangle 1087"/>
              <p:cNvSpPr>
                <a:spLocks noChangeArrowheads="1"/>
              </p:cNvSpPr>
              <p:nvPr/>
            </p:nvSpPr>
            <p:spPr bwMode="auto">
              <a:xfrm>
                <a:off x="2154" y="1512"/>
                <a:ext cx="12" cy="2658"/>
              </a:xfrm>
              <a:prstGeom prst="rect">
                <a:avLst/>
              </a:prstGeom>
              <a:solidFill>
                <a:srgbClr val="F2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8" name="Rectangle 1088"/>
              <p:cNvSpPr>
                <a:spLocks noChangeArrowheads="1"/>
              </p:cNvSpPr>
              <p:nvPr/>
            </p:nvSpPr>
            <p:spPr bwMode="auto">
              <a:xfrm>
                <a:off x="102" y="1512"/>
                <a:ext cx="2052" cy="18"/>
              </a:xfrm>
              <a:prstGeom prst="rect">
                <a:avLst/>
              </a:prstGeom>
              <a:solidFill>
                <a:srgbClr val="F2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9" name="Rectangle 1089"/>
              <p:cNvSpPr>
                <a:spLocks noChangeArrowheads="1"/>
              </p:cNvSpPr>
              <p:nvPr/>
            </p:nvSpPr>
            <p:spPr bwMode="auto">
              <a:xfrm>
                <a:off x="2148" y="1530"/>
                <a:ext cx="6" cy="2640"/>
              </a:xfrm>
              <a:prstGeom prst="rect">
                <a:avLst/>
              </a:prstGeom>
              <a:solidFill>
                <a:srgbClr val="F2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0" name="Rectangle 1090"/>
              <p:cNvSpPr>
                <a:spLocks noChangeArrowheads="1"/>
              </p:cNvSpPr>
              <p:nvPr/>
            </p:nvSpPr>
            <p:spPr bwMode="auto">
              <a:xfrm>
                <a:off x="102" y="1530"/>
                <a:ext cx="2046" cy="12"/>
              </a:xfrm>
              <a:prstGeom prst="rect">
                <a:avLst/>
              </a:prstGeom>
              <a:solidFill>
                <a:srgbClr val="F1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1" name="Rectangle 1091"/>
              <p:cNvSpPr>
                <a:spLocks noChangeArrowheads="1"/>
              </p:cNvSpPr>
              <p:nvPr/>
            </p:nvSpPr>
            <p:spPr bwMode="auto">
              <a:xfrm>
                <a:off x="2136" y="1542"/>
                <a:ext cx="12" cy="2628"/>
              </a:xfrm>
              <a:prstGeom prst="rect">
                <a:avLst/>
              </a:prstGeom>
              <a:solidFill>
                <a:srgbClr val="F1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2" name="Rectangle 1092"/>
              <p:cNvSpPr>
                <a:spLocks noChangeArrowheads="1"/>
              </p:cNvSpPr>
              <p:nvPr/>
            </p:nvSpPr>
            <p:spPr bwMode="auto">
              <a:xfrm>
                <a:off x="102" y="1542"/>
                <a:ext cx="2034" cy="12"/>
              </a:xfrm>
              <a:prstGeom prst="rect">
                <a:avLst/>
              </a:prstGeom>
              <a:solidFill>
                <a:srgbClr val="F1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3" name="Rectangle 1093"/>
              <p:cNvSpPr>
                <a:spLocks noChangeArrowheads="1"/>
              </p:cNvSpPr>
              <p:nvPr/>
            </p:nvSpPr>
            <p:spPr bwMode="auto">
              <a:xfrm>
                <a:off x="2124" y="1554"/>
                <a:ext cx="12" cy="2616"/>
              </a:xfrm>
              <a:prstGeom prst="rect">
                <a:avLst/>
              </a:prstGeom>
              <a:solidFill>
                <a:srgbClr val="F1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4" name="Rectangle 1094"/>
              <p:cNvSpPr>
                <a:spLocks noChangeArrowheads="1"/>
              </p:cNvSpPr>
              <p:nvPr/>
            </p:nvSpPr>
            <p:spPr bwMode="auto">
              <a:xfrm>
                <a:off x="102" y="1554"/>
                <a:ext cx="2022" cy="12"/>
              </a:xfrm>
              <a:prstGeom prst="rect">
                <a:avLst/>
              </a:prstGeom>
              <a:solidFill>
                <a:srgbClr val="F1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5" name="Rectangle 1095"/>
              <p:cNvSpPr>
                <a:spLocks noChangeArrowheads="1"/>
              </p:cNvSpPr>
              <p:nvPr/>
            </p:nvSpPr>
            <p:spPr bwMode="auto">
              <a:xfrm>
                <a:off x="2118" y="1566"/>
                <a:ext cx="6" cy="2604"/>
              </a:xfrm>
              <a:prstGeom prst="rect">
                <a:avLst/>
              </a:prstGeom>
              <a:solidFill>
                <a:srgbClr val="F1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6" name="Rectangle 1096"/>
              <p:cNvSpPr>
                <a:spLocks noChangeArrowheads="1"/>
              </p:cNvSpPr>
              <p:nvPr/>
            </p:nvSpPr>
            <p:spPr bwMode="auto">
              <a:xfrm>
                <a:off x="102" y="1566"/>
                <a:ext cx="2016" cy="12"/>
              </a:xfrm>
              <a:prstGeom prst="rect">
                <a:avLst/>
              </a:prstGeom>
              <a:solidFill>
                <a:srgbClr val="F0F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7" name="Rectangle 1097"/>
              <p:cNvSpPr>
                <a:spLocks noChangeArrowheads="1"/>
              </p:cNvSpPr>
              <p:nvPr/>
            </p:nvSpPr>
            <p:spPr bwMode="auto">
              <a:xfrm>
                <a:off x="2106" y="1578"/>
                <a:ext cx="12" cy="2592"/>
              </a:xfrm>
              <a:prstGeom prst="rect">
                <a:avLst/>
              </a:prstGeom>
              <a:solidFill>
                <a:srgbClr val="F0F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8" name="Rectangle 1098"/>
              <p:cNvSpPr>
                <a:spLocks noChangeArrowheads="1"/>
              </p:cNvSpPr>
              <p:nvPr/>
            </p:nvSpPr>
            <p:spPr bwMode="auto">
              <a:xfrm>
                <a:off x="102" y="1578"/>
                <a:ext cx="2004" cy="12"/>
              </a:xfrm>
              <a:prstGeom prst="rect">
                <a:avLst/>
              </a:prstGeom>
              <a:solidFill>
                <a:srgbClr val="F0F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9" name="Rectangle 1099"/>
              <p:cNvSpPr>
                <a:spLocks noChangeArrowheads="1"/>
              </p:cNvSpPr>
              <p:nvPr/>
            </p:nvSpPr>
            <p:spPr bwMode="auto">
              <a:xfrm>
                <a:off x="2094" y="1590"/>
                <a:ext cx="12" cy="2580"/>
              </a:xfrm>
              <a:prstGeom prst="rect">
                <a:avLst/>
              </a:prstGeom>
              <a:solidFill>
                <a:srgbClr val="F0F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0" name="Rectangle 1100"/>
              <p:cNvSpPr>
                <a:spLocks noChangeArrowheads="1"/>
              </p:cNvSpPr>
              <p:nvPr/>
            </p:nvSpPr>
            <p:spPr bwMode="auto">
              <a:xfrm>
                <a:off x="102" y="1590"/>
                <a:ext cx="1992" cy="18"/>
              </a:xfrm>
              <a:prstGeom prst="rect">
                <a:avLst/>
              </a:prstGeom>
              <a:solidFill>
                <a:srgbClr val="EFF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1" name="Rectangle 1101"/>
              <p:cNvSpPr>
                <a:spLocks noChangeArrowheads="1"/>
              </p:cNvSpPr>
              <p:nvPr/>
            </p:nvSpPr>
            <p:spPr bwMode="auto">
              <a:xfrm>
                <a:off x="2088" y="1608"/>
                <a:ext cx="6" cy="2562"/>
              </a:xfrm>
              <a:prstGeom prst="rect">
                <a:avLst/>
              </a:prstGeom>
              <a:solidFill>
                <a:srgbClr val="EFF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2" name="Rectangle 1102"/>
              <p:cNvSpPr>
                <a:spLocks noChangeArrowheads="1"/>
              </p:cNvSpPr>
              <p:nvPr/>
            </p:nvSpPr>
            <p:spPr bwMode="auto">
              <a:xfrm>
                <a:off x="102" y="1608"/>
                <a:ext cx="1986" cy="12"/>
              </a:xfrm>
              <a:prstGeom prst="rect">
                <a:avLst/>
              </a:prstGeom>
              <a:solidFill>
                <a:srgbClr val="EF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3" name="Rectangle 1103"/>
              <p:cNvSpPr>
                <a:spLocks noChangeArrowheads="1"/>
              </p:cNvSpPr>
              <p:nvPr/>
            </p:nvSpPr>
            <p:spPr bwMode="auto">
              <a:xfrm>
                <a:off x="2076" y="1620"/>
                <a:ext cx="12" cy="2550"/>
              </a:xfrm>
              <a:prstGeom prst="rect">
                <a:avLst/>
              </a:prstGeom>
              <a:solidFill>
                <a:srgbClr val="EF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4" name="Rectangle 1104"/>
              <p:cNvSpPr>
                <a:spLocks noChangeArrowheads="1"/>
              </p:cNvSpPr>
              <p:nvPr/>
            </p:nvSpPr>
            <p:spPr bwMode="auto">
              <a:xfrm>
                <a:off x="102" y="1620"/>
                <a:ext cx="1974" cy="12"/>
              </a:xfrm>
              <a:prstGeom prst="rect">
                <a:avLst/>
              </a:prstGeom>
              <a:solidFill>
                <a:srgbClr val="EE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5" name="Rectangle 1105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12" cy="2538"/>
              </a:xfrm>
              <a:prstGeom prst="rect">
                <a:avLst/>
              </a:prstGeom>
              <a:solidFill>
                <a:srgbClr val="EE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6" name="Rectangle 1106"/>
              <p:cNvSpPr>
                <a:spLocks noChangeArrowheads="1"/>
              </p:cNvSpPr>
              <p:nvPr/>
            </p:nvSpPr>
            <p:spPr bwMode="auto">
              <a:xfrm>
                <a:off x="102" y="1632"/>
                <a:ext cx="1962" cy="12"/>
              </a:xfrm>
              <a:prstGeom prst="rect">
                <a:avLst/>
              </a:prstGeom>
              <a:solidFill>
                <a:srgbClr val="EE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7" name="Rectangle 1107"/>
              <p:cNvSpPr>
                <a:spLocks noChangeArrowheads="1"/>
              </p:cNvSpPr>
              <p:nvPr/>
            </p:nvSpPr>
            <p:spPr bwMode="auto">
              <a:xfrm>
                <a:off x="2058" y="1644"/>
                <a:ext cx="6" cy="2526"/>
              </a:xfrm>
              <a:prstGeom prst="rect">
                <a:avLst/>
              </a:prstGeom>
              <a:solidFill>
                <a:srgbClr val="EE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8" name="Rectangle 1108"/>
              <p:cNvSpPr>
                <a:spLocks noChangeArrowheads="1"/>
              </p:cNvSpPr>
              <p:nvPr/>
            </p:nvSpPr>
            <p:spPr bwMode="auto">
              <a:xfrm>
                <a:off x="102" y="1644"/>
                <a:ext cx="1956" cy="12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29" name="Rectangle 1109"/>
              <p:cNvSpPr>
                <a:spLocks noChangeArrowheads="1"/>
              </p:cNvSpPr>
              <p:nvPr/>
            </p:nvSpPr>
            <p:spPr bwMode="auto">
              <a:xfrm>
                <a:off x="2046" y="1656"/>
                <a:ext cx="12" cy="2514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0" name="Rectangle 1110"/>
              <p:cNvSpPr>
                <a:spLocks noChangeArrowheads="1"/>
              </p:cNvSpPr>
              <p:nvPr/>
            </p:nvSpPr>
            <p:spPr bwMode="auto">
              <a:xfrm>
                <a:off x="102" y="1656"/>
                <a:ext cx="1944" cy="12"/>
              </a:xfrm>
              <a:prstGeom prst="rect">
                <a:avLst/>
              </a:prstGeom>
              <a:solidFill>
                <a:srgbClr val="ED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1" name="Rectangle 1111"/>
              <p:cNvSpPr>
                <a:spLocks noChangeArrowheads="1"/>
              </p:cNvSpPr>
              <p:nvPr/>
            </p:nvSpPr>
            <p:spPr bwMode="auto">
              <a:xfrm>
                <a:off x="2034" y="1668"/>
                <a:ext cx="12" cy="2502"/>
              </a:xfrm>
              <a:prstGeom prst="rect">
                <a:avLst/>
              </a:prstGeom>
              <a:solidFill>
                <a:srgbClr val="ED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2" name="Rectangle 1112"/>
              <p:cNvSpPr>
                <a:spLocks noChangeArrowheads="1"/>
              </p:cNvSpPr>
              <p:nvPr/>
            </p:nvSpPr>
            <p:spPr bwMode="auto">
              <a:xfrm>
                <a:off x="102" y="1668"/>
                <a:ext cx="1932" cy="18"/>
              </a:xfrm>
              <a:prstGeom prst="rect">
                <a:avLst/>
              </a:prstGeom>
              <a:solidFill>
                <a:srgbClr val="EC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3" name="Rectangle 1113"/>
              <p:cNvSpPr>
                <a:spLocks noChangeArrowheads="1"/>
              </p:cNvSpPr>
              <p:nvPr/>
            </p:nvSpPr>
            <p:spPr bwMode="auto">
              <a:xfrm>
                <a:off x="2028" y="1686"/>
                <a:ext cx="6" cy="2484"/>
              </a:xfrm>
              <a:prstGeom prst="rect">
                <a:avLst/>
              </a:prstGeom>
              <a:solidFill>
                <a:srgbClr val="EC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4" name="Rectangle 1114"/>
              <p:cNvSpPr>
                <a:spLocks noChangeArrowheads="1"/>
              </p:cNvSpPr>
              <p:nvPr/>
            </p:nvSpPr>
            <p:spPr bwMode="auto">
              <a:xfrm>
                <a:off x="102" y="1686"/>
                <a:ext cx="1926" cy="12"/>
              </a:xfrm>
              <a:prstGeom prst="rect">
                <a:avLst/>
              </a:prstGeom>
              <a:solidFill>
                <a:srgbClr val="EC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5" name="Rectangle 1115"/>
              <p:cNvSpPr>
                <a:spLocks noChangeArrowheads="1"/>
              </p:cNvSpPr>
              <p:nvPr/>
            </p:nvSpPr>
            <p:spPr bwMode="auto">
              <a:xfrm>
                <a:off x="2016" y="1698"/>
                <a:ext cx="12" cy="2472"/>
              </a:xfrm>
              <a:prstGeom prst="rect">
                <a:avLst/>
              </a:prstGeom>
              <a:solidFill>
                <a:srgbClr val="EC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6" name="Rectangle 1116"/>
              <p:cNvSpPr>
                <a:spLocks noChangeArrowheads="1"/>
              </p:cNvSpPr>
              <p:nvPr/>
            </p:nvSpPr>
            <p:spPr bwMode="auto">
              <a:xfrm>
                <a:off x="102" y="1698"/>
                <a:ext cx="1914" cy="12"/>
              </a:xfrm>
              <a:prstGeom prst="rect">
                <a:avLst/>
              </a:prstGeom>
              <a:solidFill>
                <a:srgbClr val="EBF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7" name="Rectangle 1117"/>
              <p:cNvSpPr>
                <a:spLocks noChangeArrowheads="1"/>
              </p:cNvSpPr>
              <p:nvPr/>
            </p:nvSpPr>
            <p:spPr bwMode="auto">
              <a:xfrm>
                <a:off x="2004" y="1710"/>
                <a:ext cx="12" cy="2460"/>
              </a:xfrm>
              <a:prstGeom prst="rect">
                <a:avLst/>
              </a:prstGeom>
              <a:solidFill>
                <a:srgbClr val="EBF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8" name="Rectangle 1118"/>
              <p:cNvSpPr>
                <a:spLocks noChangeArrowheads="1"/>
              </p:cNvSpPr>
              <p:nvPr/>
            </p:nvSpPr>
            <p:spPr bwMode="auto">
              <a:xfrm>
                <a:off x="102" y="1710"/>
                <a:ext cx="1902" cy="12"/>
              </a:xfrm>
              <a:prstGeom prst="rect">
                <a:avLst/>
              </a:prstGeom>
              <a:solidFill>
                <a:srgbClr val="EA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9" name="Rectangle 1119"/>
              <p:cNvSpPr>
                <a:spLocks noChangeArrowheads="1"/>
              </p:cNvSpPr>
              <p:nvPr/>
            </p:nvSpPr>
            <p:spPr bwMode="auto">
              <a:xfrm>
                <a:off x="1998" y="1722"/>
                <a:ext cx="6" cy="2448"/>
              </a:xfrm>
              <a:prstGeom prst="rect">
                <a:avLst/>
              </a:prstGeom>
              <a:solidFill>
                <a:srgbClr val="EA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0" name="Rectangle 1120"/>
              <p:cNvSpPr>
                <a:spLocks noChangeArrowheads="1"/>
              </p:cNvSpPr>
              <p:nvPr/>
            </p:nvSpPr>
            <p:spPr bwMode="auto">
              <a:xfrm>
                <a:off x="102" y="1722"/>
                <a:ext cx="1896" cy="12"/>
              </a:xfrm>
              <a:prstGeom prst="rect">
                <a:avLst/>
              </a:prstGeom>
              <a:solidFill>
                <a:srgbClr val="EA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1" name="Rectangle 1121"/>
              <p:cNvSpPr>
                <a:spLocks noChangeArrowheads="1"/>
              </p:cNvSpPr>
              <p:nvPr/>
            </p:nvSpPr>
            <p:spPr bwMode="auto">
              <a:xfrm>
                <a:off x="1986" y="1734"/>
                <a:ext cx="12" cy="2436"/>
              </a:xfrm>
              <a:prstGeom prst="rect">
                <a:avLst/>
              </a:prstGeom>
              <a:solidFill>
                <a:srgbClr val="EA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2" name="Rectangle 1122"/>
              <p:cNvSpPr>
                <a:spLocks noChangeArrowheads="1"/>
              </p:cNvSpPr>
              <p:nvPr/>
            </p:nvSpPr>
            <p:spPr bwMode="auto">
              <a:xfrm>
                <a:off x="102" y="1734"/>
                <a:ext cx="1884" cy="12"/>
              </a:xfrm>
              <a:prstGeom prst="rect">
                <a:avLst/>
              </a:prstGeom>
              <a:solidFill>
                <a:srgbClr val="E9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3" name="Rectangle 1123"/>
              <p:cNvSpPr>
                <a:spLocks noChangeArrowheads="1"/>
              </p:cNvSpPr>
              <p:nvPr/>
            </p:nvSpPr>
            <p:spPr bwMode="auto">
              <a:xfrm>
                <a:off x="1974" y="1746"/>
                <a:ext cx="12" cy="2424"/>
              </a:xfrm>
              <a:prstGeom prst="rect">
                <a:avLst/>
              </a:prstGeom>
              <a:solidFill>
                <a:srgbClr val="E9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4" name="Rectangle 1124"/>
              <p:cNvSpPr>
                <a:spLocks noChangeArrowheads="1"/>
              </p:cNvSpPr>
              <p:nvPr/>
            </p:nvSpPr>
            <p:spPr bwMode="auto">
              <a:xfrm>
                <a:off x="102" y="1746"/>
                <a:ext cx="1872" cy="12"/>
              </a:xfrm>
              <a:prstGeom prst="rect">
                <a:avLst/>
              </a:prstGeom>
              <a:solidFill>
                <a:srgbClr val="E9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5" name="Rectangle 1125"/>
              <p:cNvSpPr>
                <a:spLocks noChangeArrowheads="1"/>
              </p:cNvSpPr>
              <p:nvPr/>
            </p:nvSpPr>
            <p:spPr bwMode="auto">
              <a:xfrm>
                <a:off x="1968" y="1758"/>
                <a:ext cx="6" cy="2412"/>
              </a:xfrm>
              <a:prstGeom prst="rect">
                <a:avLst/>
              </a:prstGeom>
              <a:solidFill>
                <a:srgbClr val="E9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6" name="Rectangle 1126"/>
              <p:cNvSpPr>
                <a:spLocks noChangeArrowheads="1"/>
              </p:cNvSpPr>
              <p:nvPr/>
            </p:nvSpPr>
            <p:spPr bwMode="auto">
              <a:xfrm>
                <a:off x="102" y="1758"/>
                <a:ext cx="1866" cy="18"/>
              </a:xfrm>
              <a:prstGeom prst="rect">
                <a:avLst/>
              </a:prstGeom>
              <a:solidFill>
                <a:srgbClr val="E8F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7" name="Rectangle 1127"/>
              <p:cNvSpPr>
                <a:spLocks noChangeArrowheads="1"/>
              </p:cNvSpPr>
              <p:nvPr/>
            </p:nvSpPr>
            <p:spPr bwMode="auto">
              <a:xfrm>
                <a:off x="1956" y="1776"/>
                <a:ext cx="12" cy="2394"/>
              </a:xfrm>
              <a:prstGeom prst="rect">
                <a:avLst/>
              </a:prstGeom>
              <a:solidFill>
                <a:srgbClr val="E8F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8" name="Rectangle 1128"/>
              <p:cNvSpPr>
                <a:spLocks noChangeArrowheads="1"/>
              </p:cNvSpPr>
              <p:nvPr/>
            </p:nvSpPr>
            <p:spPr bwMode="auto">
              <a:xfrm>
                <a:off x="102" y="1776"/>
                <a:ext cx="1854" cy="12"/>
              </a:xfrm>
              <a:prstGeom prst="rect">
                <a:avLst/>
              </a:prstGeom>
              <a:solidFill>
                <a:srgbClr val="E7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49" name="Rectangle 1129"/>
              <p:cNvSpPr>
                <a:spLocks noChangeArrowheads="1"/>
              </p:cNvSpPr>
              <p:nvPr/>
            </p:nvSpPr>
            <p:spPr bwMode="auto">
              <a:xfrm>
                <a:off x="1944" y="1788"/>
                <a:ext cx="12" cy="2382"/>
              </a:xfrm>
              <a:prstGeom prst="rect">
                <a:avLst/>
              </a:prstGeom>
              <a:solidFill>
                <a:srgbClr val="E7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0" name="Rectangle 1130"/>
              <p:cNvSpPr>
                <a:spLocks noChangeArrowheads="1"/>
              </p:cNvSpPr>
              <p:nvPr/>
            </p:nvSpPr>
            <p:spPr bwMode="auto">
              <a:xfrm>
                <a:off x="102" y="1788"/>
                <a:ext cx="1842" cy="12"/>
              </a:xfrm>
              <a:prstGeom prst="rect">
                <a:avLst/>
              </a:prstGeom>
              <a:solidFill>
                <a:srgbClr val="E7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1" name="Rectangle 1131"/>
              <p:cNvSpPr>
                <a:spLocks noChangeArrowheads="1"/>
              </p:cNvSpPr>
              <p:nvPr/>
            </p:nvSpPr>
            <p:spPr bwMode="auto">
              <a:xfrm>
                <a:off x="1938" y="1800"/>
                <a:ext cx="6" cy="2370"/>
              </a:xfrm>
              <a:prstGeom prst="rect">
                <a:avLst/>
              </a:prstGeom>
              <a:solidFill>
                <a:srgbClr val="E7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2" name="Rectangle 1132"/>
              <p:cNvSpPr>
                <a:spLocks noChangeArrowheads="1"/>
              </p:cNvSpPr>
              <p:nvPr/>
            </p:nvSpPr>
            <p:spPr bwMode="auto">
              <a:xfrm>
                <a:off x="102" y="1800"/>
                <a:ext cx="1836" cy="12"/>
              </a:xfrm>
              <a:prstGeom prst="rect">
                <a:avLst/>
              </a:prstGeom>
              <a:solidFill>
                <a:srgbClr val="E6F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3" name="Rectangle 1133"/>
              <p:cNvSpPr>
                <a:spLocks noChangeArrowheads="1"/>
              </p:cNvSpPr>
              <p:nvPr/>
            </p:nvSpPr>
            <p:spPr bwMode="auto">
              <a:xfrm>
                <a:off x="1926" y="1812"/>
                <a:ext cx="12" cy="2358"/>
              </a:xfrm>
              <a:prstGeom prst="rect">
                <a:avLst/>
              </a:prstGeom>
              <a:solidFill>
                <a:srgbClr val="E6F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4" name="Rectangle 1134"/>
              <p:cNvSpPr>
                <a:spLocks noChangeArrowheads="1"/>
              </p:cNvSpPr>
              <p:nvPr/>
            </p:nvSpPr>
            <p:spPr bwMode="auto">
              <a:xfrm>
                <a:off x="102" y="1812"/>
                <a:ext cx="1824" cy="12"/>
              </a:xfrm>
              <a:prstGeom prst="rect">
                <a:avLst/>
              </a:prstGeom>
              <a:solidFill>
                <a:srgbClr val="E6F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5" name="Rectangle 1135"/>
              <p:cNvSpPr>
                <a:spLocks noChangeArrowheads="1"/>
              </p:cNvSpPr>
              <p:nvPr/>
            </p:nvSpPr>
            <p:spPr bwMode="auto">
              <a:xfrm>
                <a:off x="1914" y="1824"/>
                <a:ext cx="12" cy="2346"/>
              </a:xfrm>
              <a:prstGeom prst="rect">
                <a:avLst/>
              </a:prstGeom>
              <a:solidFill>
                <a:srgbClr val="E6F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6" name="Rectangle 1136"/>
              <p:cNvSpPr>
                <a:spLocks noChangeArrowheads="1"/>
              </p:cNvSpPr>
              <p:nvPr/>
            </p:nvSpPr>
            <p:spPr bwMode="auto">
              <a:xfrm>
                <a:off x="102" y="1824"/>
                <a:ext cx="1812" cy="12"/>
              </a:xfrm>
              <a:prstGeom prst="rect">
                <a:avLst/>
              </a:prstGeom>
              <a:solidFill>
                <a:srgbClr val="E5F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7" name="Rectangle 1137"/>
              <p:cNvSpPr>
                <a:spLocks noChangeArrowheads="1"/>
              </p:cNvSpPr>
              <p:nvPr/>
            </p:nvSpPr>
            <p:spPr bwMode="auto">
              <a:xfrm>
                <a:off x="1908" y="1836"/>
                <a:ext cx="6" cy="2334"/>
              </a:xfrm>
              <a:prstGeom prst="rect">
                <a:avLst/>
              </a:prstGeom>
              <a:solidFill>
                <a:srgbClr val="E5F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8" name="Rectangle 1138"/>
              <p:cNvSpPr>
                <a:spLocks noChangeArrowheads="1"/>
              </p:cNvSpPr>
              <p:nvPr/>
            </p:nvSpPr>
            <p:spPr bwMode="auto">
              <a:xfrm>
                <a:off x="102" y="1836"/>
                <a:ext cx="1806" cy="18"/>
              </a:xfrm>
              <a:prstGeom prst="rect">
                <a:avLst/>
              </a:prstGeom>
              <a:solidFill>
                <a:srgbClr val="E4F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9" name="Rectangle 1139"/>
              <p:cNvSpPr>
                <a:spLocks noChangeArrowheads="1"/>
              </p:cNvSpPr>
              <p:nvPr/>
            </p:nvSpPr>
            <p:spPr bwMode="auto">
              <a:xfrm>
                <a:off x="1896" y="1854"/>
                <a:ext cx="12" cy="2316"/>
              </a:xfrm>
              <a:prstGeom prst="rect">
                <a:avLst/>
              </a:prstGeom>
              <a:solidFill>
                <a:srgbClr val="E4F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0" name="Rectangle 1140"/>
              <p:cNvSpPr>
                <a:spLocks noChangeArrowheads="1"/>
              </p:cNvSpPr>
              <p:nvPr/>
            </p:nvSpPr>
            <p:spPr bwMode="auto">
              <a:xfrm>
                <a:off x="102" y="1854"/>
                <a:ext cx="1794" cy="12"/>
              </a:xfrm>
              <a:prstGeom prst="rect">
                <a:avLst/>
              </a:prstGeom>
              <a:solidFill>
                <a:srgbClr val="E4F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1" name="Rectangle 1141"/>
              <p:cNvSpPr>
                <a:spLocks noChangeArrowheads="1"/>
              </p:cNvSpPr>
              <p:nvPr/>
            </p:nvSpPr>
            <p:spPr bwMode="auto">
              <a:xfrm>
                <a:off x="1884" y="1866"/>
                <a:ext cx="12" cy="2304"/>
              </a:xfrm>
              <a:prstGeom prst="rect">
                <a:avLst/>
              </a:prstGeom>
              <a:solidFill>
                <a:srgbClr val="E4F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2" name="Rectangle 1142"/>
              <p:cNvSpPr>
                <a:spLocks noChangeArrowheads="1"/>
              </p:cNvSpPr>
              <p:nvPr/>
            </p:nvSpPr>
            <p:spPr bwMode="auto">
              <a:xfrm>
                <a:off x="102" y="1866"/>
                <a:ext cx="1782" cy="12"/>
              </a:xfrm>
              <a:prstGeom prst="rect">
                <a:avLst/>
              </a:prstGeom>
              <a:solidFill>
                <a:srgbClr val="E3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3" name="Rectangle 1143"/>
              <p:cNvSpPr>
                <a:spLocks noChangeArrowheads="1"/>
              </p:cNvSpPr>
              <p:nvPr/>
            </p:nvSpPr>
            <p:spPr bwMode="auto">
              <a:xfrm>
                <a:off x="1878" y="1878"/>
                <a:ext cx="6" cy="2292"/>
              </a:xfrm>
              <a:prstGeom prst="rect">
                <a:avLst/>
              </a:prstGeom>
              <a:solidFill>
                <a:srgbClr val="E3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4" name="Rectangle 1144"/>
              <p:cNvSpPr>
                <a:spLocks noChangeArrowheads="1"/>
              </p:cNvSpPr>
              <p:nvPr/>
            </p:nvSpPr>
            <p:spPr bwMode="auto">
              <a:xfrm>
                <a:off x="102" y="1878"/>
                <a:ext cx="1776" cy="12"/>
              </a:xfrm>
              <a:prstGeom prst="rect">
                <a:avLst/>
              </a:prstGeom>
              <a:solidFill>
                <a:srgbClr val="E2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5" name="Rectangle 1145"/>
              <p:cNvSpPr>
                <a:spLocks noChangeArrowheads="1"/>
              </p:cNvSpPr>
              <p:nvPr/>
            </p:nvSpPr>
            <p:spPr bwMode="auto">
              <a:xfrm>
                <a:off x="1866" y="1890"/>
                <a:ext cx="12" cy="2280"/>
              </a:xfrm>
              <a:prstGeom prst="rect">
                <a:avLst/>
              </a:prstGeom>
              <a:solidFill>
                <a:srgbClr val="E2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6" name="Rectangle 1146"/>
              <p:cNvSpPr>
                <a:spLocks noChangeArrowheads="1"/>
              </p:cNvSpPr>
              <p:nvPr/>
            </p:nvSpPr>
            <p:spPr bwMode="auto">
              <a:xfrm>
                <a:off x="102" y="1890"/>
                <a:ext cx="1764" cy="12"/>
              </a:xfrm>
              <a:prstGeom prst="rect">
                <a:avLst/>
              </a:prstGeom>
              <a:solidFill>
                <a:srgbClr val="E1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7" name="Rectangle 1147"/>
              <p:cNvSpPr>
                <a:spLocks noChangeArrowheads="1"/>
              </p:cNvSpPr>
              <p:nvPr/>
            </p:nvSpPr>
            <p:spPr bwMode="auto">
              <a:xfrm>
                <a:off x="1854" y="1902"/>
                <a:ext cx="12" cy="2268"/>
              </a:xfrm>
              <a:prstGeom prst="rect">
                <a:avLst/>
              </a:prstGeom>
              <a:solidFill>
                <a:srgbClr val="E1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8" name="Rectangle 1148"/>
              <p:cNvSpPr>
                <a:spLocks noChangeArrowheads="1"/>
              </p:cNvSpPr>
              <p:nvPr/>
            </p:nvSpPr>
            <p:spPr bwMode="auto">
              <a:xfrm>
                <a:off x="102" y="1902"/>
                <a:ext cx="1752" cy="12"/>
              </a:xfrm>
              <a:prstGeom prst="rect">
                <a:avLst/>
              </a:prstGeom>
              <a:solidFill>
                <a:srgbClr val="E1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69" name="Rectangle 1149"/>
              <p:cNvSpPr>
                <a:spLocks noChangeArrowheads="1"/>
              </p:cNvSpPr>
              <p:nvPr/>
            </p:nvSpPr>
            <p:spPr bwMode="auto">
              <a:xfrm>
                <a:off x="1848" y="1914"/>
                <a:ext cx="6" cy="2256"/>
              </a:xfrm>
              <a:prstGeom prst="rect">
                <a:avLst/>
              </a:prstGeom>
              <a:solidFill>
                <a:srgbClr val="E1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0" name="Rectangle 1150"/>
              <p:cNvSpPr>
                <a:spLocks noChangeArrowheads="1"/>
              </p:cNvSpPr>
              <p:nvPr/>
            </p:nvSpPr>
            <p:spPr bwMode="auto">
              <a:xfrm>
                <a:off x="102" y="1914"/>
                <a:ext cx="1746" cy="12"/>
              </a:xfrm>
              <a:prstGeom prst="rect">
                <a:avLst/>
              </a:prstGeom>
              <a:solidFill>
                <a:srgbClr val="E0F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1" name="Rectangle 1151"/>
              <p:cNvSpPr>
                <a:spLocks noChangeArrowheads="1"/>
              </p:cNvSpPr>
              <p:nvPr/>
            </p:nvSpPr>
            <p:spPr bwMode="auto">
              <a:xfrm>
                <a:off x="1836" y="1926"/>
                <a:ext cx="12" cy="2244"/>
              </a:xfrm>
              <a:prstGeom prst="rect">
                <a:avLst/>
              </a:prstGeom>
              <a:solidFill>
                <a:srgbClr val="E0F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2" name="Rectangle 1152"/>
              <p:cNvSpPr>
                <a:spLocks noChangeArrowheads="1"/>
              </p:cNvSpPr>
              <p:nvPr/>
            </p:nvSpPr>
            <p:spPr bwMode="auto">
              <a:xfrm>
                <a:off x="102" y="1926"/>
                <a:ext cx="1734" cy="18"/>
              </a:xfrm>
              <a:prstGeom prst="rect">
                <a:avLst/>
              </a:prstGeom>
              <a:solidFill>
                <a:srgbClr val="DFF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3" name="Rectangle 1153"/>
              <p:cNvSpPr>
                <a:spLocks noChangeArrowheads="1"/>
              </p:cNvSpPr>
              <p:nvPr/>
            </p:nvSpPr>
            <p:spPr bwMode="auto">
              <a:xfrm>
                <a:off x="1824" y="1944"/>
                <a:ext cx="12" cy="2226"/>
              </a:xfrm>
              <a:prstGeom prst="rect">
                <a:avLst/>
              </a:prstGeom>
              <a:solidFill>
                <a:srgbClr val="DFF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4" name="Rectangle 1154"/>
              <p:cNvSpPr>
                <a:spLocks noChangeArrowheads="1"/>
              </p:cNvSpPr>
              <p:nvPr/>
            </p:nvSpPr>
            <p:spPr bwMode="auto">
              <a:xfrm>
                <a:off x="102" y="1944"/>
                <a:ext cx="1722" cy="12"/>
              </a:xfrm>
              <a:prstGeom prst="rect">
                <a:avLst/>
              </a:prstGeom>
              <a:solidFill>
                <a:srgbClr val="DEF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5" name="Rectangle 1155"/>
              <p:cNvSpPr>
                <a:spLocks noChangeArrowheads="1"/>
              </p:cNvSpPr>
              <p:nvPr/>
            </p:nvSpPr>
            <p:spPr bwMode="auto">
              <a:xfrm>
                <a:off x="1818" y="1956"/>
                <a:ext cx="6" cy="2214"/>
              </a:xfrm>
              <a:prstGeom prst="rect">
                <a:avLst/>
              </a:prstGeom>
              <a:solidFill>
                <a:srgbClr val="DEF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6" name="Rectangle 1156"/>
              <p:cNvSpPr>
                <a:spLocks noChangeArrowheads="1"/>
              </p:cNvSpPr>
              <p:nvPr/>
            </p:nvSpPr>
            <p:spPr bwMode="auto">
              <a:xfrm>
                <a:off x="102" y="1956"/>
                <a:ext cx="1716" cy="12"/>
              </a:xfrm>
              <a:prstGeom prst="rect">
                <a:avLst/>
              </a:prstGeom>
              <a:solidFill>
                <a:srgbClr val="D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7" name="Rectangle 1157"/>
              <p:cNvSpPr>
                <a:spLocks noChangeArrowheads="1"/>
              </p:cNvSpPr>
              <p:nvPr/>
            </p:nvSpPr>
            <p:spPr bwMode="auto">
              <a:xfrm>
                <a:off x="1806" y="1968"/>
                <a:ext cx="12" cy="2202"/>
              </a:xfrm>
              <a:prstGeom prst="rect">
                <a:avLst/>
              </a:prstGeom>
              <a:solidFill>
                <a:srgbClr val="D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8" name="Rectangle 1158"/>
              <p:cNvSpPr>
                <a:spLocks noChangeArrowheads="1"/>
              </p:cNvSpPr>
              <p:nvPr/>
            </p:nvSpPr>
            <p:spPr bwMode="auto">
              <a:xfrm>
                <a:off x="102" y="1968"/>
                <a:ext cx="1704" cy="12"/>
              </a:xfrm>
              <a:prstGeom prst="rect">
                <a:avLst/>
              </a:prstGeom>
              <a:solidFill>
                <a:srgbClr val="DD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9" name="Rectangle 1159"/>
              <p:cNvSpPr>
                <a:spLocks noChangeArrowheads="1"/>
              </p:cNvSpPr>
              <p:nvPr/>
            </p:nvSpPr>
            <p:spPr bwMode="auto">
              <a:xfrm>
                <a:off x="1794" y="1980"/>
                <a:ext cx="12" cy="2190"/>
              </a:xfrm>
              <a:prstGeom prst="rect">
                <a:avLst/>
              </a:prstGeom>
              <a:solidFill>
                <a:srgbClr val="DD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0" name="Rectangle 1160"/>
              <p:cNvSpPr>
                <a:spLocks noChangeArrowheads="1"/>
              </p:cNvSpPr>
              <p:nvPr/>
            </p:nvSpPr>
            <p:spPr bwMode="auto">
              <a:xfrm>
                <a:off x="102" y="1980"/>
                <a:ext cx="1692" cy="12"/>
              </a:xfrm>
              <a:prstGeom prst="rect">
                <a:avLst/>
              </a:prstGeom>
              <a:solidFill>
                <a:srgbClr val="DCF3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1" name="Rectangle 1161"/>
              <p:cNvSpPr>
                <a:spLocks noChangeArrowheads="1"/>
              </p:cNvSpPr>
              <p:nvPr/>
            </p:nvSpPr>
            <p:spPr bwMode="auto">
              <a:xfrm>
                <a:off x="1788" y="1992"/>
                <a:ext cx="6" cy="2178"/>
              </a:xfrm>
              <a:prstGeom prst="rect">
                <a:avLst/>
              </a:prstGeom>
              <a:solidFill>
                <a:srgbClr val="DCF3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2" name="Rectangle 1162"/>
              <p:cNvSpPr>
                <a:spLocks noChangeArrowheads="1"/>
              </p:cNvSpPr>
              <p:nvPr/>
            </p:nvSpPr>
            <p:spPr bwMode="auto">
              <a:xfrm>
                <a:off x="102" y="1992"/>
                <a:ext cx="1686" cy="12"/>
              </a:xfrm>
              <a:prstGeom prst="rect">
                <a:avLst/>
              </a:prstGeom>
              <a:solidFill>
                <a:srgbClr val="DB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3" name="Rectangle 1163"/>
              <p:cNvSpPr>
                <a:spLocks noChangeArrowheads="1"/>
              </p:cNvSpPr>
              <p:nvPr/>
            </p:nvSpPr>
            <p:spPr bwMode="auto">
              <a:xfrm>
                <a:off x="1776" y="2004"/>
                <a:ext cx="12" cy="2166"/>
              </a:xfrm>
              <a:prstGeom prst="rect">
                <a:avLst/>
              </a:prstGeom>
              <a:solidFill>
                <a:srgbClr val="DB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4" name="Rectangle 1164"/>
              <p:cNvSpPr>
                <a:spLocks noChangeArrowheads="1"/>
              </p:cNvSpPr>
              <p:nvPr/>
            </p:nvSpPr>
            <p:spPr bwMode="auto">
              <a:xfrm>
                <a:off x="102" y="2004"/>
                <a:ext cx="1674" cy="18"/>
              </a:xfrm>
              <a:prstGeom prst="rect">
                <a:avLst/>
              </a:prstGeom>
              <a:solidFill>
                <a:srgbClr val="DBF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5" name="Rectangle 1165"/>
              <p:cNvSpPr>
                <a:spLocks noChangeArrowheads="1"/>
              </p:cNvSpPr>
              <p:nvPr/>
            </p:nvSpPr>
            <p:spPr bwMode="auto">
              <a:xfrm>
                <a:off x="1764" y="2022"/>
                <a:ext cx="12" cy="2148"/>
              </a:xfrm>
              <a:prstGeom prst="rect">
                <a:avLst/>
              </a:prstGeom>
              <a:solidFill>
                <a:srgbClr val="DBF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6" name="Rectangle 1166"/>
              <p:cNvSpPr>
                <a:spLocks noChangeArrowheads="1"/>
              </p:cNvSpPr>
              <p:nvPr/>
            </p:nvSpPr>
            <p:spPr bwMode="auto">
              <a:xfrm>
                <a:off x="102" y="2022"/>
                <a:ext cx="1662" cy="12"/>
              </a:xfrm>
              <a:prstGeom prst="rect">
                <a:avLst/>
              </a:prstGeom>
              <a:solidFill>
                <a:srgbClr val="DAF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7" name="Rectangle 1167"/>
              <p:cNvSpPr>
                <a:spLocks noChangeArrowheads="1"/>
              </p:cNvSpPr>
              <p:nvPr/>
            </p:nvSpPr>
            <p:spPr bwMode="auto">
              <a:xfrm>
                <a:off x="1758" y="2034"/>
                <a:ext cx="6" cy="2136"/>
              </a:xfrm>
              <a:prstGeom prst="rect">
                <a:avLst/>
              </a:prstGeom>
              <a:solidFill>
                <a:srgbClr val="DAF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8" name="Rectangle 1168"/>
              <p:cNvSpPr>
                <a:spLocks noChangeArrowheads="1"/>
              </p:cNvSpPr>
              <p:nvPr/>
            </p:nvSpPr>
            <p:spPr bwMode="auto">
              <a:xfrm>
                <a:off x="102" y="2034"/>
                <a:ext cx="1656" cy="12"/>
              </a:xfrm>
              <a:prstGeom prst="rect">
                <a:avLst/>
              </a:prstGeom>
              <a:solidFill>
                <a:srgbClr val="D9F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9" name="Rectangle 1169"/>
              <p:cNvSpPr>
                <a:spLocks noChangeArrowheads="1"/>
              </p:cNvSpPr>
              <p:nvPr/>
            </p:nvSpPr>
            <p:spPr bwMode="auto">
              <a:xfrm>
                <a:off x="1746" y="2046"/>
                <a:ext cx="12" cy="2124"/>
              </a:xfrm>
              <a:prstGeom prst="rect">
                <a:avLst/>
              </a:prstGeom>
              <a:solidFill>
                <a:srgbClr val="D9F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0" name="Rectangle 1170"/>
              <p:cNvSpPr>
                <a:spLocks noChangeArrowheads="1"/>
              </p:cNvSpPr>
              <p:nvPr/>
            </p:nvSpPr>
            <p:spPr bwMode="auto">
              <a:xfrm>
                <a:off x="102" y="2046"/>
                <a:ext cx="1644" cy="12"/>
              </a:xfrm>
              <a:prstGeom prst="rect">
                <a:avLst/>
              </a:prstGeom>
              <a:solidFill>
                <a:srgbClr val="D8F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1" name="Rectangle 1171"/>
              <p:cNvSpPr>
                <a:spLocks noChangeArrowheads="1"/>
              </p:cNvSpPr>
              <p:nvPr/>
            </p:nvSpPr>
            <p:spPr bwMode="auto">
              <a:xfrm>
                <a:off x="1734" y="2058"/>
                <a:ext cx="12" cy="2112"/>
              </a:xfrm>
              <a:prstGeom prst="rect">
                <a:avLst/>
              </a:prstGeom>
              <a:solidFill>
                <a:srgbClr val="D8F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2" name="Rectangle 1172"/>
              <p:cNvSpPr>
                <a:spLocks noChangeArrowheads="1"/>
              </p:cNvSpPr>
              <p:nvPr/>
            </p:nvSpPr>
            <p:spPr bwMode="auto">
              <a:xfrm>
                <a:off x="102" y="2058"/>
                <a:ext cx="1632" cy="12"/>
              </a:xfrm>
              <a:prstGeom prst="rect">
                <a:avLst/>
              </a:prstGeom>
              <a:solidFill>
                <a:srgbClr val="D7F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3" name="Rectangle 1173"/>
              <p:cNvSpPr>
                <a:spLocks noChangeArrowheads="1"/>
              </p:cNvSpPr>
              <p:nvPr/>
            </p:nvSpPr>
            <p:spPr bwMode="auto">
              <a:xfrm>
                <a:off x="1728" y="2070"/>
                <a:ext cx="6" cy="2100"/>
              </a:xfrm>
              <a:prstGeom prst="rect">
                <a:avLst/>
              </a:prstGeom>
              <a:solidFill>
                <a:srgbClr val="D7F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4" name="Rectangle 1174"/>
              <p:cNvSpPr>
                <a:spLocks noChangeArrowheads="1"/>
              </p:cNvSpPr>
              <p:nvPr/>
            </p:nvSpPr>
            <p:spPr bwMode="auto">
              <a:xfrm>
                <a:off x="102" y="2070"/>
                <a:ext cx="1626" cy="12"/>
              </a:xfrm>
              <a:prstGeom prst="rect">
                <a:avLst/>
              </a:prstGeom>
              <a:solidFill>
                <a:srgbClr val="D6F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5" name="Rectangle 1175"/>
              <p:cNvSpPr>
                <a:spLocks noChangeArrowheads="1"/>
              </p:cNvSpPr>
              <p:nvPr/>
            </p:nvSpPr>
            <p:spPr bwMode="auto">
              <a:xfrm>
                <a:off x="1716" y="2082"/>
                <a:ext cx="12" cy="2088"/>
              </a:xfrm>
              <a:prstGeom prst="rect">
                <a:avLst/>
              </a:prstGeom>
              <a:solidFill>
                <a:srgbClr val="D6F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6" name="Rectangle 1176"/>
              <p:cNvSpPr>
                <a:spLocks noChangeArrowheads="1"/>
              </p:cNvSpPr>
              <p:nvPr/>
            </p:nvSpPr>
            <p:spPr bwMode="auto">
              <a:xfrm>
                <a:off x="102" y="2082"/>
                <a:ext cx="1614" cy="18"/>
              </a:xfrm>
              <a:prstGeom prst="rect">
                <a:avLst/>
              </a:prstGeom>
              <a:solidFill>
                <a:srgbClr val="D5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7" name="Rectangle 1177"/>
              <p:cNvSpPr>
                <a:spLocks noChangeArrowheads="1"/>
              </p:cNvSpPr>
              <p:nvPr/>
            </p:nvSpPr>
            <p:spPr bwMode="auto">
              <a:xfrm>
                <a:off x="1704" y="2100"/>
                <a:ext cx="12" cy="2070"/>
              </a:xfrm>
              <a:prstGeom prst="rect">
                <a:avLst/>
              </a:prstGeom>
              <a:solidFill>
                <a:srgbClr val="D5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8" name="Rectangle 1178"/>
              <p:cNvSpPr>
                <a:spLocks noChangeArrowheads="1"/>
              </p:cNvSpPr>
              <p:nvPr/>
            </p:nvSpPr>
            <p:spPr bwMode="auto">
              <a:xfrm>
                <a:off x="102" y="2100"/>
                <a:ext cx="1602" cy="12"/>
              </a:xfrm>
              <a:prstGeom prst="rect">
                <a:avLst/>
              </a:prstGeom>
              <a:solidFill>
                <a:srgbClr val="D5F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9" name="Rectangle 1179"/>
              <p:cNvSpPr>
                <a:spLocks noChangeArrowheads="1"/>
              </p:cNvSpPr>
              <p:nvPr/>
            </p:nvSpPr>
            <p:spPr bwMode="auto">
              <a:xfrm>
                <a:off x="1698" y="2112"/>
                <a:ext cx="6" cy="2058"/>
              </a:xfrm>
              <a:prstGeom prst="rect">
                <a:avLst/>
              </a:prstGeom>
              <a:solidFill>
                <a:srgbClr val="D5F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00" name="Rectangle 1180"/>
              <p:cNvSpPr>
                <a:spLocks noChangeArrowheads="1"/>
              </p:cNvSpPr>
              <p:nvPr/>
            </p:nvSpPr>
            <p:spPr bwMode="auto">
              <a:xfrm>
                <a:off x="102" y="2112"/>
                <a:ext cx="1596" cy="12"/>
              </a:xfrm>
              <a:prstGeom prst="rect">
                <a:avLst/>
              </a:prstGeom>
              <a:solidFill>
                <a:srgbClr val="D4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01" name="Rectangle 1181"/>
              <p:cNvSpPr>
                <a:spLocks noChangeArrowheads="1"/>
              </p:cNvSpPr>
              <p:nvPr/>
            </p:nvSpPr>
            <p:spPr bwMode="auto">
              <a:xfrm>
                <a:off x="1686" y="2124"/>
                <a:ext cx="12" cy="2046"/>
              </a:xfrm>
              <a:prstGeom prst="rect">
                <a:avLst/>
              </a:prstGeom>
              <a:solidFill>
                <a:srgbClr val="D4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02" name="Rectangle 1182"/>
              <p:cNvSpPr>
                <a:spLocks noChangeArrowheads="1"/>
              </p:cNvSpPr>
              <p:nvPr/>
            </p:nvSpPr>
            <p:spPr bwMode="auto">
              <a:xfrm>
                <a:off x="102" y="2124"/>
                <a:ext cx="1584" cy="12"/>
              </a:xfrm>
              <a:prstGeom prst="rect">
                <a:avLst/>
              </a:prstGeom>
              <a:solidFill>
                <a:srgbClr val="D3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03" name="Rectangle 1183"/>
              <p:cNvSpPr>
                <a:spLocks noChangeArrowheads="1"/>
              </p:cNvSpPr>
              <p:nvPr/>
            </p:nvSpPr>
            <p:spPr bwMode="auto">
              <a:xfrm>
                <a:off x="1674" y="2136"/>
                <a:ext cx="12" cy="2034"/>
              </a:xfrm>
              <a:prstGeom prst="rect">
                <a:avLst/>
              </a:prstGeom>
              <a:solidFill>
                <a:srgbClr val="D3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04" name="Rectangle 1184"/>
              <p:cNvSpPr>
                <a:spLocks noChangeArrowheads="1"/>
              </p:cNvSpPr>
              <p:nvPr/>
            </p:nvSpPr>
            <p:spPr bwMode="auto">
              <a:xfrm>
                <a:off x="102" y="2136"/>
                <a:ext cx="1572" cy="12"/>
              </a:xfrm>
              <a:prstGeom prst="rect">
                <a:avLst/>
              </a:prstGeom>
              <a:solidFill>
                <a:srgbClr val="D2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05" name="Rectangle 1185"/>
              <p:cNvSpPr>
                <a:spLocks noChangeArrowheads="1"/>
              </p:cNvSpPr>
              <p:nvPr/>
            </p:nvSpPr>
            <p:spPr bwMode="auto">
              <a:xfrm>
                <a:off x="1668" y="2148"/>
                <a:ext cx="6" cy="2022"/>
              </a:xfrm>
              <a:prstGeom prst="rect">
                <a:avLst/>
              </a:prstGeom>
              <a:solidFill>
                <a:srgbClr val="D2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206" name="Rectangle 1766"/>
            <p:cNvSpPr>
              <a:spLocks noChangeArrowheads="1"/>
            </p:cNvSpPr>
            <p:nvPr/>
          </p:nvSpPr>
          <p:spPr bwMode="auto">
            <a:xfrm>
              <a:off x="4884738" y="2725738"/>
              <a:ext cx="3000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" name="Rectangle 1767"/>
            <p:cNvSpPr>
              <a:spLocks noChangeArrowheads="1"/>
            </p:cNvSpPr>
            <p:nvPr/>
          </p:nvSpPr>
          <p:spPr bwMode="auto">
            <a:xfrm>
              <a:off x="4884738" y="1874838"/>
              <a:ext cx="43497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" name="Rectangle 1768"/>
            <p:cNvSpPr>
              <a:spLocks noChangeArrowheads="1"/>
            </p:cNvSpPr>
            <p:nvPr/>
          </p:nvSpPr>
          <p:spPr bwMode="auto">
            <a:xfrm>
              <a:off x="4884738" y="1874838"/>
              <a:ext cx="43497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209" name="Group 1186"/>
            <p:cNvGrpSpPr>
              <a:grpSpLocks/>
            </p:cNvGrpSpPr>
            <p:nvPr/>
          </p:nvGrpSpPr>
          <p:grpSpPr bwMode="auto">
            <a:xfrm>
              <a:off x="2611438" y="3400425"/>
              <a:ext cx="2238375" cy="2797175"/>
              <a:chOff x="102" y="2148"/>
              <a:chExt cx="1566" cy="2022"/>
            </a:xfrm>
          </p:grpSpPr>
          <p:sp>
            <p:nvSpPr>
              <p:cNvPr id="210" name="Rectangle 1187"/>
              <p:cNvSpPr>
                <a:spLocks noChangeArrowheads="1"/>
              </p:cNvSpPr>
              <p:nvPr/>
            </p:nvSpPr>
            <p:spPr bwMode="auto">
              <a:xfrm>
                <a:off x="102" y="2148"/>
                <a:ext cx="1566" cy="12"/>
              </a:xfrm>
              <a:prstGeom prst="rect">
                <a:avLst/>
              </a:prstGeom>
              <a:solidFill>
                <a:srgbClr val="D1E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1" name="Rectangle 1188"/>
              <p:cNvSpPr>
                <a:spLocks noChangeArrowheads="1"/>
              </p:cNvSpPr>
              <p:nvPr/>
            </p:nvSpPr>
            <p:spPr bwMode="auto">
              <a:xfrm>
                <a:off x="1656" y="2160"/>
                <a:ext cx="12" cy="2010"/>
              </a:xfrm>
              <a:prstGeom prst="rect">
                <a:avLst/>
              </a:prstGeom>
              <a:solidFill>
                <a:srgbClr val="D1E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2" name="Rectangle 1189"/>
              <p:cNvSpPr>
                <a:spLocks noChangeArrowheads="1"/>
              </p:cNvSpPr>
              <p:nvPr/>
            </p:nvSpPr>
            <p:spPr bwMode="auto">
              <a:xfrm>
                <a:off x="102" y="2160"/>
                <a:ext cx="1554" cy="12"/>
              </a:xfrm>
              <a:prstGeom prst="rect">
                <a:avLst/>
              </a:prstGeom>
              <a:solidFill>
                <a:srgbClr val="D0E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3" name="Rectangle 1190"/>
              <p:cNvSpPr>
                <a:spLocks noChangeArrowheads="1"/>
              </p:cNvSpPr>
              <p:nvPr/>
            </p:nvSpPr>
            <p:spPr bwMode="auto">
              <a:xfrm>
                <a:off x="1644" y="2172"/>
                <a:ext cx="12" cy="1998"/>
              </a:xfrm>
              <a:prstGeom prst="rect">
                <a:avLst/>
              </a:prstGeom>
              <a:solidFill>
                <a:srgbClr val="D0E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4" name="Rectangle 1191"/>
              <p:cNvSpPr>
                <a:spLocks noChangeArrowheads="1"/>
              </p:cNvSpPr>
              <p:nvPr/>
            </p:nvSpPr>
            <p:spPr bwMode="auto">
              <a:xfrm>
                <a:off x="102" y="2172"/>
                <a:ext cx="1542" cy="18"/>
              </a:xfrm>
              <a:prstGeom prst="rect">
                <a:avLst/>
              </a:prstGeom>
              <a:solidFill>
                <a:srgbClr val="CFE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5" name="Rectangle 1192"/>
              <p:cNvSpPr>
                <a:spLocks noChangeArrowheads="1"/>
              </p:cNvSpPr>
              <p:nvPr/>
            </p:nvSpPr>
            <p:spPr bwMode="auto">
              <a:xfrm>
                <a:off x="1638" y="2190"/>
                <a:ext cx="6" cy="1980"/>
              </a:xfrm>
              <a:prstGeom prst="rect">
                <a:avLst/>
              </a:prstGeom>
              <a:solidFill>
                <a:srgbClr val="CFE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6" name="Rectangle 1193"/>
              <p:cNvSpPr>
                <a:spLocks noChangeArrowheads="1"/>
              </p:cNvSpPr>
              <p:nvPr/>
            </p:nvSpPr>
            <p:spPr bwMode="auto">
              <a:xfrm>
                <a:off x="102" y="2190"/>
                <a:ext cx="1536" cy="12"/>
              </a:xfrm>
              <a:prstGeom prst="rect">
                <a:avLst/>
              </a:prstGeom>
              <a:solidFill>
                <a:srgbClr val="CE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7" name="Rectangle 1194"/>
              <p:cNvSpPr>
                <a:spLocks noChangeArrowheads="1"/>
              </p:cNvSpPr>
              <p:nvPr/>
            </p:nvSpPr>
            <p:spPr bwMode="auto">
              <a:xfrm>
                <a:off x="1626" y="2202"/>
                <a:ext cx="12" cy="1968"/>
              </a:xfrm>
              <a:prstGeom prst="rect">
                <a:avLst/>
              </a:prstGeom>
              <a:solidFill>
                <a:srgbClr val="CE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8" name="Rectangle 1195"/>
              <p:cNvSpPr>
                <a:spLocks noChangeArrowheads="1"/>
              </p:cNvSpPr>
              <p:nvPr/>
            </p:nvSpPr>
            <p:spPr bwMode="auto">
              <a:xfrm>
                <a:off x="102" y="2202"/>
                <a:ext cx="1524" cy="12"/>
              </a:xfrm>
              <a:prstGeom prst="rect">
                <a:avLst/>
              </a:prstGeom>
              <a:solidFill>
                <a:srgbClr val="CD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9" name="Rectangle 1196"/>
              <p:cNvSpPr>
                <a:spLocks noChangeArrowheads="1"/>
              </p:cNvSpPr>
              <p:nvPr/>
            </p:nvSpPr>
            <p:spPr bwMode="auto">
              <a:xfrm>
                <a:off x="1614" y="2214"/>
                <a:ext cx="12" cy="1956"/>
              </a:xfrm>
              <a:prstGeom prst="rect">
                <a:avLst/>
              </a:prstGeom>
              <a:solidFill>
                <a:srgbClr val="CD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0" name="Rectangle 1197"/>
              <p:cNvSpPr>
                <a:spLocks noChangeArrowheads="1"/>
              </p:cNvSpPr>
              <p:nvPr/>
            </p:nvSpPr>
            <p:spPr bwMode="auto">
              <a:xfrm>
                <a:off x="102" y="2214"/>
                <a:ext cx="1512" cy="12"/>
              </a:xfrm>
              <a:prstGeom prst="rect">
                <a:avLst/>
              </a:prstGeom>
              <a:solidFill>
                <a:srgbClr val="CC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1" name="Rectangle 1198"/>
              <p:cNvSpPr>
                <a:spLocks noChangeArrowheads="1"/>
              </p:cNvSpPr>
              <p:nvPr/>
            </p:nvSpPr>
            <p:spPr bwMode="auto">
              <a:xfrm>
                <a:off x="1608" y="2226"/>
                <a:ext cx="6" cy="1944"/>
              </a:xfrm>
              <a:prstGeom prst="rect">
                <a:avLst/>
              </a:prstGeom>
              <a:solidFill>
                <a:srgbClr val="CC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2" name="Rectangle 1199"/>
              <p:cNvSpPr>
                <a:spLocks noChangeArrowheads="1"/>
              </p:cNvSpPr>
              <p:nvPr/>
            </p:nvSpPr>
            <p:spPr bwMode="auto">
              <a:xfrm>
                <a:off x="102" y="2226"/>
                <a:ext cx="1506" cy="12"/>
              </a:xfrm>
              <a:prstGeom prst="rect">
                <a:avLst/>
              </a:prstGeom>
              <a:solidFill>
                <a:srgbClr val="CBE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3" name="Rectangle 1200"/>
              <p:cNvSpPr>
                <a:spLocks noChangeArrowheads="1"/>
              </p:cNvSpPr>
              <p:nvPr/>
            </p:nvSpPr>
            <p:spPr bwMode="auto">
              <a:xfrm>
                <a:off x="1596" y="2238"/>
                <a:ext cx="12" cy="1932"/>
              </a:xfrm>
              <a:prstGeom prst="rect">
                <a:avLst/>
              </a:prstGeom>
              <a:solidFill>
                <a:srgbClr val="CBE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4" name="Rectangle 1201"/>
              <p:cNvSpPr>
                <a:spLocks noChangeArrowheads="1"/>
              </p:cNvSpPr>
              <p:nvPr/>
            </p:nvSpPr>
            <p:spPr bwMode="auto">
              <a:xfrm>
                <a:off x="102" y="2238"/>
                <a:ext cx="1494" cy="12"/>
              </a:xfrm>
              <a:prstGeom prst="rect">
                <a:avLst/>
              </a:prstGeom>
              <a:solidFill>
                <a:srgbClr val="CAE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5" name="Rectangle 1202"/>
              <p:cNvSpPr>
                <a:spLocks noChangeArrowheads="1"/>
              </p:cNvSpPr>
              <p:nvPr/>
            </p:nvSpPr>
            <p:spPr bwMode="auto">
              <a:xfrm>
                <a:off x="1584" y="2250"/>
                <a:ext cx="12" cy="1920"/>
              </a:xfrm>
              <a:prstGeom prst="rect">
                <a:avLst/>
              </a:prstGeom>
              <a:solidFill>
                <a:srgbClr val="CAE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6" name="Rectangle 1203"/>
              <p:cNvSpPr>
                <a:spLocks noChangeArrowheads="1"/>
              </p:cNvSpPr>
              <p:nvPr/>
            </p:nvSpPr>
            <p:spPr bwMode="auto">
              <a:xfrm>
                <a:off x="102" y="2250"/>
                <a:ext cx="1482" cy="18"/>
              </a:xfrm>
              <a:prstGeom prst="rect">
                <a:avLst/>
              </a:prstGeom>
              <a:solidFill>
                <a:srgbClr val="C9E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7" name="Rectangle 1204"/>
              <p:cNvSpPr>
                <a:spLocks noChangeArrowheads="1"/>
              </p:cNvSpPr>
              <p:nvPr/>
            </p:nvSpPr>
            <p:spPr bwMode="auto">
              <a:xfrm>
                <a:off x="1578" y="2268"/>
                <a:ext cx="6" cy="1902"/>
              </a:xfrm>
              <a:prstGeom prst="rect">
                <a:avLst/>
              </a:prstGeom>
              <a:solidFill>
                <a:srgbClr val="C9E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8" name="Rectangle 1205"/>
              <p:cNvSpPr>
                <a:spLocks noChangeArrowheads="1"/>
              </p:cNvSpPr>
              <p:nvPr/>
            </p:nvSpPr>
            <p:spPr bwMode="auto">
              <a:xfrm>
                <a:off x="102" y="2268"/>
                <a:ext cx="1476" cy="12"/>
              </a:xfrm>
              <a:prstGeom prst="rect">
                <a:avLst/>
              </a:prstGeom>
              <a:solidFill>
                <a:srgbClr val="C8E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9" name="Rectangle 1206"/>
              <p:cNvSpPr>
                <a:spLocks noChangeArrowheads="1"/>
              </p:cNvSpPr>
              <p:nvPr/>
            </p:nvSpPr>
            <p:spPr bwMode="auto">
              <a:xfrm>
                <a:off x="1566" y="2280"/>
                <a:ext cx="12" cy="1890"/>
              </a:xfrm>
              <a:prstGeom prst="rect">
                <a:avLst/>
              </a:prstGeom>
              <a:solidFill>
                <a:srgbClr val="C8E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0" name="Rectangle 1207"/>
              <p:cNvSpPr>
                <a:spLocks noChangeArrowheads="1"/>
              </p:cNvSpPr>
              <p:nvPr/>
            </p:nvSpPr>
            <p:spPr bwMode="auto">
              <a:xfrm>
                <a:off x="102" y="2280"/>
                <a:ext cx="1464" cy="12"/>
              </a:xfrm>
              <a:prstGeom prst="rect">
                <a:avLst/>
              </a:prstGeom>
              <a:solidFill>
                <a:srgbClr val="C7E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1" name="Rectangle 1208"/>
              <p:cNvSpPr>
                <a:spLocks noChangeArrowheads="1"/>
              </p:cNvSpPr>
              <p:nvPr/>
            </p:nvSpPr>
            <p:spPr bwMode="auto">
              <a:xfrm>
                <a:off x="1554" y="2292"/>
                <a:ext cx="12" cy="1878"/>
              </a:xfrm>
              <a:prstGeom prst="rect">
                <a:avLst/>
              </a:prstGeom>
              <a:solidFill>
                <a:srgbClr val="C7E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2" name="Rectangle 1209"/>
              <p:cNvSpPr>
                <a:spLocks noChangeArrowheads="1"/>
              </p:cNvSpPr>
              <p:nvPr/>
            </p:nvSpPr>
            <p:spPr bwMode="auto">
              <a:xfrm>
                <a:off x="102" y="2292"/>
                <a:ext cx="1452" cy="12"/>
              </a:xfrm>
              <a:prstGeom prst="rect">
                <a:avLst/>
              </a:prstGeom>
              <a:solidFill>
                <a:srgbClr val="C6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3" name="Rectangle 1210"/>
              <p:cNvSpPr>
                <a:spLocks noChangeArrowheads="1"/>
              </p:cNvSpPr>
              <p:nvPr/>
            </p:nvSpPr>
            <p:spPr bwMode="auto">
              <a:xfrm>
                <a:off x="1548" y="2304"/>
                <a:ext cx="6" cy="1866"/>
              </a:xfrm>
              <a:prstGeom prst="rect">
                <a:avLst/>
              </a:prstGeom>
              <a:solidFill>
                <a:srgbClr val="C6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4" name="Rectangle 1211"/>
              <p:cNvSpPr>
                <a:spLocks noChangeArrowheads="1"/>
              </p:cNvSpPr>
              <p:nvPr/>
            </p:nvSpPr>
            <p:spPr bwMode="auto">
              <a:xfrm>
                <a:off x="102" y="2304"/>
                <a:ext cx="1446" cy="12"/>
              </a:xfrm>
              <a:prstGeom prst="rect">
                <a:avLst/>
              </a:prstGeom>
              <a:solidFill>
                <a:srgbClr val="C5E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5" name="Rectangle 1212"/>
              <p:cNvSpPr>
                <a:spLocks noChangeArrowheads="1"/>
              </p:cNvSpPr>
              <p:nvPr/>
            </p:nvSpPr>
            <p:spPr bwMode="auto">
              <a:xfrm>
                <a:off x="1536" y="2316"/>
                <a:ext cx="12" cy="1854"/>
              </a:xfrm>
              <a:prstGeom prst="rect">
                <a:avLst/>
              </a:prstGeom>
              <a:solidFill>
                <a:srgbClr val="C5E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6" name="Rectangle 1213"/>
              <p:cNvSpPr>
                <a:spLocks noChangeArrowheads="1"/>
              </p:cNvSpPr>
              <p:nvPr/>
            </p:nvSpPr>
            <p:spPr bwMode="auto">
              <a:xfrm>
                <a:off x="102" y="2316"/>
                <a:ext cx="1434" cy="12"/>
              </a:xfrm>
              <a:prstGeom prst="rect">
                <a:avLst/>
              </a:prstGeom>
              <a:solidFill>
                <a:srgbClr val="C4E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7" name="Rectangle 1214"/>
              <p:cNvSpPr>
                <a:spLocks noChangeArrowheads="1"/>
              </p:cNvSpPr>
              <p:nvPr/>
            </p:nvSpPr>
            <p:spPr bwMode="auto">
              <a:xfrm>
                <a:off x="1524" y="2328"/>
                <a:ext cx="12" cy="1842"/>
              </a:xfrm>
              <a:prstGeom prst="rect">
                <a:avLst/>
              </a:prstGeom>
              <a:solidFill>
                <a:srgbClr val="C4E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8" name="Rectangle 1215"/>
              <p:cNvSpPr>
                <a:spLocks noChangeArrowheads="1"/>
              </p:cNvSpPr>
              <p:nvPr/>
            </p:nvSpPr>
            <p:spPr bwMode="auto">
              <a:xfrm>
                <a:off x="102" y="2328"/>
                <a:ext cx="1422" cy="12"/>
              </a:xfrm>
              <a:prstGeom prst="rect">
                <a:avLst/>
              </a:prstGeom>
              <a:solidFill>
                <a:srgbClr val="C3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9" name="Rectangle 1216"/>
              <p:cNvSpPr>
                <a:spLocks noChangeArrowheads="1"/>
              </p:cNvSpPr>
              <p:nvPr/>
            </p:nvSpPr>
            <p:spPr bwMode="auto">
              <a:xfrm>
                <a:off x="1518" y="2340"/>
                <a:ext cx="6" cy="1830"/>
              </a:xfrm>
              <a:prstGeom prst="rect">
                <a:avLst/>
              </a:prstGeom>
              <a:solidFill>
                <a:srgbClr val="C3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0" name="Rectangle 1217"/>
              <p:cNvSpPr>
                <a:spLocks noChangeArrowheads="1"/>
              </p:cNvSpPr>
              <p:nvPr/>
            </p:nvSpPr>
            <p:spPr bwMode="auto">
              <a:xfrm>
                <a:off x="102" y="2340"/>
                <a:ext cx="1416" cy="18"/>
              </a:xfrm>
              <a:prstGeom prst="rect">
                <a:avLst/>
              </a:prstGeom>
              <a:solidFill>
                <a:srgbClr val="C2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1" name="Rectangle 1218"/>
              <p:cNvSpPr>
                <a:spLocks noChangeArrowheads="1"/>
              </p:cNvSpPr>
              <p:nvPr/>
            </p:nvSpPr>
            <p:spPr bwMode="auto">
              <a:xfrm>
                <a:off x="1506" y="2358"/>
                <a:ext cx="12" cy="1812"/>
              </a:xfrm>
              <a:prstGeom prst="rect">
                <a:avLst/>
              </a:prstGeom>
              <a:solidFill>
                <a:srgbClr val="C2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2" name="Rectangle 1219"/>
              <p:cNvSpPr>
                <a:spLocks noChangeArrowheads="1"/>
              </p:cNvSpPr>
              <p:nvPr/>
            </p:nvSpPr>
            <p:spPr bwMode="auto">
              <a:xfrm>
                <a:off x="102" y="2358"/>
                <a:ext cx="1404" cy="12"/>
              </a:xfrm>
              <a:prstGeom prst="rect">
                <a:avLst/>
              </a:prstGeom>
              <a:solidFill>
                <a:srgbClr val="C1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3" name="Rectangle 1220"/>
              <p:cNvSpPr>
                <a:spLocks noChangeArrowheads="1"/>
              </p:cNvSpPr>
              <p:nvPr/>
            </p:nvSpPr>
            <p:spPr bwMode="auto">
              <a:xfrm>
                <a:off x="1494" y="2370"/>
                <a:ext cx="12" cy="1800"/>
              </a:xfrm>
              <a:prstGeom prst="rect">
                <a:avLst/>
              </a:prstGeom>
              <a:solidFill>
                <a:srgbClr val="C1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4" name="Rectangle 1221"/>
              <p:cNvSpPr>
                <a:spLocks noChangeArrowheads="1"/>
              </p:cNvSpPr>
              <p:nvPr/>
            </p:nvSpPr>
            <p:spPr bwMode="auto">
              <a:xfrm>
                <a:off x="102" y="2370"/>
                <a:ext cx="1392" cy="12"/>
              </a:xfrm>
              <a:prstGeom prst="rect">
                <a:avLst/>
              </a:prstGeom>
              <a:solidFill>
                <a:srgbClr val="C0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5" name="Rectangle 1222"/>
              <p:cNvSpPr>
                <a:spLocks noChangeArrowheads="1"/>
              </p:cNvSpPr>
              <p:nvPr/>
            </p:nvSpPr>
            <p:spPr bwMode="auto">
              <a:xfrm>
                <a:off x="1488" y="2382"/>
                <a:ext cx="6" cy="1788"/>
              </a:xfrm>
              <a:prstGeom prst="rect">
                <a:avLst/>
              </a:prstGeom>
              <a:solidFill>
                <a:srgbClr val="C0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6" name="Rectangle 1223"/>
              <p:cNvSpPr>
                <a:spLocks noChangeArrowheads="1"/>
              </p:cNvSpPr>
              <p:nvPr/>
            </p:nvSpPr>
            <p:spPr bwMode="auto">
              <a:xfrm>
                <a:off x="102" y="2382"/>
                <a:ext cx="1386" cy="12"/>
              </a:xfrm>
              <a:prstGeom prst="rect">
                <a:avLst/>
              </a:prstGeom>
              <a:solidFill>
                <a:srgbClr val="BF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7" name="Rectangle 1224"/>
              <p:cNvSpPr>
                <a:spLocks noChangeArrowheads="1"/>
              </p:cNvSpPr>
              <p:nvPr/>
            </p:nvSpPr>
            <p:spPr bwMode="auto">
              <a:xfrm>
                <a:off x="1476" y="2394"/>
                <a:ext cx="12" cy="1776"/>
              </a:xfrm>
              <a:prstGeom prst="rect">
                <a:avLst/>
              </a:prstGeom>
              <a:solidFill>
                <a:srgbClr val="BFE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8" name="Rectangle 1225"/>
              <p:cNvSpPr>
                <a:spLocks noChangeArrowheads="1"/>
              </p:cNvSpPr>
              <p:nvPr/>
            </p:nvSpPr>
            <p:spPr bwMode="auto">
              <a:xfrm>
                <a:off x="102" y="2394"/>
                <a:ext cx="1374" cy="12"/>
              </a:xfrm>
              <a:prstGeom prst="rect">
                <a:avLst/>
              </a:prstGeom>
              <a:solidFill>
                <a:srgbClr val="BE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9" name="Rectangle 1226"/>
              <p:cNvSpPr>
                <a:spLocks noChangeArrowheads="1"/>
              </p:cNvSpPr>
              <p:nvPr/>
            </p:nvSpPr>
            <p:spPr bwMode="auto">
              <a:xfrm>
                <a:off x="1464" y="2406"/>
                <a:ext cx="12" cy="1764"/>
              </a:xfrm>
              <a:prstGeom prst="rect">
                <a:avLst/>
              </a:prstGeom>
              <a:solidFill>
                <a:srgbClr val="BE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0" name="Rectangle 1227"/>
              <p:cNvSpPr>
                <a:spLocks noChangeArrowheads="1"/>
              </p:cNvSpPr>
              <p:nvPr/>
            </p:nvSpPr>
            <p:spPr bwMode="auto">
              <a:xfrm>
                <a:off x="102" y="2406"/>
                <a:ext cx="1362" cy="12"/>
              </a:xfrm>
              <a:prstGeom prst="rect">
                <a:avLst/>
              </a:prstGeom>
              <a:solidFill>
                <a:srgbClr val="BC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1" name="Rectangle 1228"/>
              <p:cNvSpPr>
                <a:spLocks noChangeArrowheads="1"/>
              </p:cNvSpPr>
              <p:nvPr/>
            </p:nvSpPr>
            <p:spPr bwMode="auto">
              <a:xfrm>
                <a:off x="1458" y="2418"/>
                <a:ext cx="6" cy="1752"/>
              </a:xfrm>
              <a:prstGeom prst="rect">
                <a:avLst/>
              </a:prstGeom>
              <a:solidFill>
                <a:srgbClr val="BC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2" name="Rectangle 1229"/>
              <p:cNvSpPr>
                <a:spLocks noChangeArrowheads="1"/>
              </p:cNvSpPr>
              <p:nvPr/>
            </p:nvSpPr>
            <p:spPr bwMode="auto">
              <a:xfrm>
                <a:off x="102" y="2418"/>
                <a:ext cx="1356" cy="18"/>
              </a:xfrm>
              <a:prstGeom prst="rect">
                <a:avLst/>
              </a:prstGeom>
              <a:solidFill>
                <a:srgbClr val="BBE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3" name="Rectangle 1230"/>
              <p:cNvSpPr>
                <a:spLocks noChangeArrowheads="1"/>
              </p:cNvSpPr>
              <p:nvPr/>
            </p:nvSpPr>
            <p:spPr bwMode="auto">
              <a:xfrm>
                <a:off x="1446" y="2436"/>
                <a:ext cx="12" cy="1734"/>
              </a:xfrm>
              <a:prstGeom prst="rect">
                <a:avLst/>
              </a:prstGeom>
              <a:solidFill>
                <a:srgbClr val="BBE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4" name="Rectangle 1231"/>
              <p:cNvSpPr>
                <a:spLocks noChangeArrowheads="1"/>
              </p:cNvSpPr>
              <p:nvPr/>
            </p:nvSpPr>
            <p:spPr bwMode="auto">
              <a:xfrm>
                <a:off x="102" y="2436"/>
                <a:ext cx="1344" cy="12"/>
              </a:xfrm>
              <a:prstGeom prst="rect">
                <a:avLst/>
              </a:prstGeom>
              <a:solidFill>
                <a:srgbClr val="BA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5" name="Rectangle 1232"/>
              <p:cNvSpPr>
                <a:spLocks noChangeArrowheads="1"/>
              </p:cNvSpPr>
              <p:nvPr/>
            </p:nvSpPr>
            <p:spPr bwMode="auto">
              <a:xfrm>
                <a:off x="1434" y="2448"/>
                <a:ext cx="12" cy="1722"/>
              </a:xfrm>
              <a:prstGeom prst="rect">
                <a:avLst/>
              </a:prstGeom>
              <a:solidFill>
                <a:srgbClr val="BA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6" name="Rectangle 1233"/>
              <p:cNvSpPr>
                <a:spLocks noChangeArrowheads="1"/>
              </p:cNvSpPr>
              <p:nvPr/>
            </p:nvSpPr>
            <p:spPr bwMode="auto">
              <a:xfrm>
                <a:off x="102" y="2448"/>
                <a:ext cx="1332" cy="12"/>
              </a:xfrm>
              <a:prstGeom prst="rect">
                <a:avLst/>
              </a:prstGeom>
              <a:solidFill>
                <a:srgbClr val="B9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7" name="Rectangle 1234"/>
              <p:cNvSpPr>
                <a:spLocks noChangeArrowheads="1"/>
              </p:cNvSpPr>
              <p:nvPr/>
            </p:nvSpPr>
            <p:spPr bwMode="auto">
              <a:xfrm>
                <a:off x="1428" y="2460"/>
                <a:ext cx="6" cy="1710"/>
              </a:xfrm>
              <a:prstGeom prst="rect">
                <a:avLst/>
              </a:prstGeom>
              <a:solidFill>
                <a:srgbClr val="B9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8" name="Rectangle 1235"/>
              <p:cNvSpPr>
                <a:spLocks noChangeArrowheads="1"/>
              </p:cNvSpPr>
              <p:nvPr/>
            </p:nvSpPr>
            <p:spPr bwMode="auto">
              <a:xfrm>
                <a:off x="102" y="2460"/>
                <a:ext cx="1326" cy="12"/>
              </a:xfrm>
              <a:prstGeom prst="rect">
                <a:avLst/>
              </a:prstGeom>
              <a:solidFill>
                <a:srgbClr val="B8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9" name="Rectangle 1236"/>
              <p:cNvSpPr>
                <a:spLocks noChangeArrowheads="1"/>
              </p:cNvSpPr>
              <p:nvPr/>
            </p:nvSpPr>
            <p:spPr bwMode="auto">
              <a:xfrm>
                <a:off x="1416" y="2472"/>
                <a:ext cx="12" cy="1698"/>
              </a:xfrm>
              <a:prstGeom prst="rect">
                <a:avLst/>
              </a:prstGeom>
              <a:solidFill>
                <a:srgbClr val="B8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0" name="Rectangle 1237"/>
              <p:cNvSpPr>
                <a:spLocks noChangeArrowheads="1"/>
              </p:cNvSpPr>
              <p:nvPr/>
            </p:nvSpPr>
            <p:spPr bwMode="auto">
              <a:xfrm>
                <a:off x="102" y="2472"/>
                <a:ext cx="1314" cy="12"/>
              </a:xfrm>
              <a:prstGeom prst="rect">
                <a:avLst/>
              </a:prstGeom>
              <a:solidFill>
                <a:srgbClr val="B7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1" name="Rectangle 1238"/>
              <p:cNvSpPr>
                <a:spLocks noChangeArrowheads="1"/>
              </p:cNvSpPr>
              <p:nvPr/>
            </p:nvSpPr>
            <p:spPr bwMode="auto">
              <a:xfrm>
                <a:off x="1404" y="2484"/>
                <a:ext cx="12" cy="1686"/>
              </a:xfrm>
              <a:prstGeom prst="rect">
                <a:avLst/>
              </a:prstGeom>
              <a:solidFill>
                <a:srgbClr val="B7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2" name="Rectangle 1239"/>
              <p:cNvSpPr>
                <a:spLocks noChangeArrowheads="1"/>
              </p:cNvSpPr>
              <p:nvPr/>
            </p:nvSpPr>
            <p:spPr bwMode="auto">
              <a:xfrm>
                <a:off x="102" y="2484"/>
                <a:ext cx="1302" cy="12"/>
              </a:xfrm>
              <a:prstGeom prst="rect">
                <a:avLst/>
              </a:prstGeom>
              <a:solidFill>
                <a:srgbClr val="B6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3" name="Rectangle 1240"/>
              <p:cNvSpPr>
                <a:spLocks noChangeArrowheads="1"/>
              </p:cNvSpPr>
              <p:nvPr/>
            </p:nvSpPr>
            <p:spPr bwMode="auto">
              <a:xfrm>
                <a:off x="1398" y="2496"/>
                <a:ext cx="6" cy="1674"/>
              </a:xfrm>
              <a:prstGeom prst="rect">
                <a:avLst/>
              </a:prstGeom>
              <a:solidFill>
                <a:srgbClr val="B6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4" name="Rectangle 1241"/>
              <p:cNvSpPr>
                <a:spLocks noChangeArrowheads="1"/>
              </p:cNvSpPr>
              <p:nvPr/>
            </p:nvSpPr>
            <p:spPr bwMode="auto">
              <a:xfrm>
                <a:off x="102" y="2496"/>
                <a:ext cx="1296" cy="18"/>
              </a:xfrm>
              <a:prstGeom prst="rect">
                <a:avLst/>
              </a:prstGeom>
              <a:solidFill>
                <a:srgbClr val="B4E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5" name="Rectangle 1242"/>
              <p:cNvSpPr>
                <a:spLocks noChangeArrowheads="1"/>
              </p:cNvSpPr>
              <p:nvPr/>
            </p:nvSpPr>
            <p:spPr bwMode="auto">
              <a:xfrm>
                <a:off x="1386" y="2514"/>
                <a:ext cx="12" cy="1656"/>
              </a:xfrm>
              <a:prstGeom prst="rect">
                <a:avLst/>
              </a:prstGeom>
              <a:solidFill>
                <a:srgbClr val="B4E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6" name="Rectangle 1243"/>
              <p:cNvSpPr>
                <a:spLocks noChangeArrowheads="1"/>
              </p:cNvSpPr>
              <p:nvPr/>
            </p:nvSpPr>
            <p:spPr bwMode="auto">
              <a:xfrm>
                <a:off x="102" y="2514"/>
                <a:ext cx="1284" cy="12"/>
              </a:xfrm>
              <a:prstGeom prst="rect">
                <a:avLst/>
              </a:prstGeom>
              <a:solidFill>
                <a:srgbClr val="B3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7" name="Rectangle 1244"/>
              <p:cNvSpPr>
                <a:spLocks noChangeArrowheads="1"/>
              </p:cNvSpPr>
              <p:nvPr/>
            </p:nvSpPr>
            <p:spPr bwMode="auto">
              <a:xfrm>
                <a:off x="1374" y="2526"/>
                <a:ext cx="12" cy="1644"/>
              </a:xfrm>
              <a:prstGeom prst="rect">
                <a:avLst/>
              </a:prstGeom>
              <a:solidFill>
                <a:srgbClr val="B3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8" name="Rectangle 1245"/>
              <p:cNvSpPr>
                <a:spLocks noChangeArrowheads="1"/>
              </p:cNvSpPr>
              <p:nvPr/>
            </p:nvSpPr>
            <p:spPr bwMode="auto">
              <a:xfrm>
                <a:off x="102" y="2526"/>
                <a:ext cx="1272" cy="12"/>
              </a:xfrm>
              <a:prstGeom prst="rect">
                <a:avLst/>
              </a:prstGeom>
              <a:solidFill>
                <a:srgbClr val="B2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69" name="Rectangle 1246"/>
              <p:cNvSpPr>
                <a:spLocks noChangeArrowheads="1"/>
              </p:cNvSpPr>
              <p:nvPr/>
            </p:nvSpPr>
            <p:spPr bwMode="auto">
              <a:xfrm>
                <a:off x="1368" y="2538"/>
                <a:ext cx="6" cy="1632"/>
              </a:xfrm>
              <a:prstGeom prst="rect">
                <a:avLst/>
              </a:prstGeom>
              <a:solidFill>
                <a:srgbClr val="B2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0" name="Rectangle 1247"/>
              <p:cNvSpPr>
                <a:spLocks noChangeArrowheads="1"/>
              </p:cNvSpPr>
              <p:nvPr/>
            </p:nvSpPr>
            <p:spPr bwMode="auto">
              <a:xfrm>
                <a:off x="102" y="2538"/>
                <a:ext cx="1266" cy="12"/>
              </a:xfrm>
              <a:prstGeom prst="rect">
                <a:avLst/>
              </a:prstGeom>
              <a:solidFill>
                <a:srgbClr val="B1E6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1" name="Rectangle 1248"/>
              <p:cNvSpPr>
                <a:spLocks noChangeArrowheads="1"/>
              </p:cNvSpPr>
              <p:nvPr/>
            </p:nvSpPr>
            <p:spPr bwMode="auto">
              <a:xfrm>
                <a:off x="1356" y="2550"/>
                <a:ext cx="12" cy="1620"/>
              </a:xfrm>
              <a:prstGeom prst="rect">
                <a:avLst/>
              </a:prstGeom>
              <a:solidFill>
                <a:srgbClr val="B1E6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2" name="Rectangle 1249"/>
              <p:cNvSpPr>
                <a:spLocks noChangeArrowheads="1"/>
              </p:cNvSpPr>
              <p:nvPr/>
            </p:nvSpPr>
            <p:spPr bwMode="auto">
              <a:xfrm>
                <a:off x="102" y="2550"/>
                <a:ext cx="1254" cy="12"/>
              </a:xfrm>
              <a:prstGeom prst="rect">
                <a:avLst/>
              </a:prstGeom>
              <a:solidFill>
                <a:srgbClr val="B0E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3" name="Rectangle 1250"/>
              <p:cNvSpPr>
                <a:spLocks noChangeArrowheads="1"/>
              </p:cNvSpPr>
              <p:nvPr/>
            </p:nvSpPr>
            <p:spPr bwMode="auto">
              <a:xfrm>
                <a:off x="1344" y="2562"/>
                <a:ext cx="12" cy="1608"/>
              </a:xfrm>
              <a:prstGeom prst="rect">
                <a:avLst/>
              </a:prstGeom>
              <a:solidFill>
                <a:srgbClr val="B0E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4" name="Rectangle 1251"/>
              <p:cNvSpPr>
                <a:spLocks noChangeArrowheads="1"/>
              </p:cNvSpPr>
              <p:nvPr/>
            </p:nvSpPr>
            <p:spPr bwMode="auto">
              <a:xfrm>
                <a:off x="102" y="2562"/>
                <a:ext cx="1242" cy="12"/>
              </a:xfrm>
              <a:prstGeom prst="rect">
                <a:avLst/>
              </a:prstGeom>
              <a:solidFill>
                <a:srgbClr val="AEE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5" name="Rectangle 1252"/>
              <p:cNvSpPr>
                <a:spLocks noChangeArrowheads="1"/>
              </p:cNvSpPr>
              <p:nvPr/>
            </p:nvSpPr>
            <p:spPr bwMode="auto">
              <a:xfrm>
                <a:off x="1338" y="2574"/>
                <a:ext cx="6" cy="1596"/>
              </a:xfrm>
              <a:prstGeom prst="rect">
                <a:avLst/>
              </a:prstGeom>
              <a:solidFill>
                <a:srgbClr val="AEE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6" name="Rectangle 1253"/>
              <p:cNvSpPr>
                <a:spLocks noChangeArrowheads="1"/>
              </p:cNvSpPr>
              <p:nvPr/>
            </p:nvSpPr>
            <p:spPr bwMode="auto">
              <a:xfrm>
                <a:off x="102" y="2574"/>
                <a:ext cx="1236" cy="12"/>
              </a:xfrm>
              <a:prstGeom prst="rect">
                <a:avLst/>
              </a:prstGeom>
              <a:solidFill>
                <a:srgbClr val="AD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7" name="Rectangle 1254"/>
              <p:cNvSpPr>
                <a:spLocks noChangeArrowheads="1"/>
              </p:cNvSpPr>
              <p:nvPr/>
            </p:nvSpPr>
            <p:spPr bwMode="auto">
              <a:xfrm>
                <a:off x="1326" y="2586"/>
                <a:ext cx="12" cy="1584"/>
              </a:xfrm>
              <a:prstGeom prst="rect">
                <a:avLst/>
              </a:prstGeom>
              <a:solidFill>
                <a:srgbClr val="AD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8" name="Rectangle 1255"/>
              <p:cNvSpPr>
                <a:spLocks noChangeArrowheads="1"/>
              </p:cNvSpPr>
              <p:nvPr/>
            </p:nvSpPr>
            <p:spPr bwMode="auto">
              <a:xfrm>
                <a:off x="102" y="2586"/>
                <a:ext cx="1224" cy="18"/>
              </a:xfrm>
              <a:prstGeom prst="rect">
                <a:avLst/>
              </a:prstGeom>
              <a:solidFill>
                <a:srgbClr val="ACE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9" name="Rectangle 1256"/>
              <p:cNvSpPr>
                <a:spLocks noChangeArrowheads="1"/>
              </p:cNvSpPr>
              <p:nvPr/>
            </p:nvSpPr>
            <p:spPr bwMode="auto">
              <a:xfrm>
                <a:off x="1314" y="2604"/>
                <a:ext cx="12" cy="1566"/>
              </a:xfrm>
              <a:prstGeom prst="rect">
                <a:avLst/>
              </a:prstGeom>
              <a:solidFill>
                <a:srgbClr val="ACE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0" name="Rectangle 1257"/>
              <p:cNvSpPr>
                <a:spLocks noChangeArrowheads="1"/>
              </p:cNvSpPr>
              <p:nvPr/>
            </p:nvSpPr>
            <p:spPr bwMode="auto">
              <a:xfrm>
                <a:off x="102" y="2604"/>
                <a:ext cx="1212" cy="12"/>
              </a:xfrm>
              <a:prstGeom prst="rect">
                <a:avLst/>
              </a:prstGeom>
              <a:solidFill>
                <a:srgbClr val="ABE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1" name="Rectangle 1258"/>
              <p:cNvSpPr>
                <a:spLocks noChangeArrowheads="1"/>
              </p:cNvSpPr>
              <p:nvPr/>
            </p:nvSpPr>
            <p:spPr bwMode="auto">
              <a:xfrm>
                <a:off x="1308" y="2616"/>
                <a:ext cx="6" cy="1554"/>
              </a:xfrm>
              <a:prstGeom prst="rect">
                <a:avLst/>
              </a:prstGeom>
              <a:solidFill>
                <a:srgbClr val="ABE4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2" name="Rectangle 1259"/>
              <p:cNvSpPr>
                <a:spLocks noChangeArrowheads="1"/>
              </p:cNvSpPr>
              <p:nvPr/>
            </p:nvSpPr>
            <p:spPr bwMode="auto">
              <a:xfrm>
                <a:off x="102" y="2616"/>
                <a:ext cx="1206" cy="12"/>
              </a:xfrm>
              <a:prstGeom prst="rect">
                <a:avLst/>
              </a:prstGeom>
              <a:solidFill>
                <a:srgbClr val="A9E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3" name="Rectangle 1260"/>
              <p:cNvSpPr>
                <a:spLocks noChangeArrowheads="1"/>
              </p:cNvSpPr>
              <p:nvPr/>
            </p:nvSpPr>
            <p:spPr bwMode="auto">
              <a:xfrm>
                <a:off x="1296" y="2628"/>
                <a:ext cx="12" cy="1542"/>
              </a:xfrm>
              <a:prstGeom prst="rect">
                <a:avLst/>
              </a:prstGeom>
              <a:solidFill>
                <a:srgbClr val="A9E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4" name="Rectangle 1261"/>
              <p:cNvSpPr>
                <a:spLocks noChangeArrowheads="1"/>
              </p:cNvSpPr>
              <p:nvPr/>
            </p:nvSpPr>
            <p:spPr bwMode="auto">
              <a:xfrm>
                <a:off x="102" y="2628"/>
                <a:ext cx="1194" cy="12"/>
              </a:xfrm>
              <a:prstGeom prst="rect">
                <a:avLst/>
              </a:prstGeom>
              <a:solidFill>
                <a:srgbClr val="A8E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5" name="Rectangle 1262"/>
              <p:cNvSpPr>
                <a:spLocks noChangeArrowheads="1"/>
              </p:cNvSpPr>
              <p:nvPr/>
            </p:nvSpPr>
            <p:spPr bwMode="auto">
              <a:xfrm>
                <a:off x="1284" y="2640"/>
                <a:ext cx="12" cy="1530"/>
              </a:xfrm>
              <a:prstGeom prst="rect">
                <a:avLst/>
              </a:prstGeom>
              <a:solidFill>
                <a:srgbClr val="A8E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6" name="Rectangle 1263"/>
              <p:cNvSpPr>
                <a:spLocks noChangeArrowheads="1"/>
              </p:cNvSpPr>
              <p:nvPr/>
            </p:nvSpPr>
            <p:spPr bwMode="auto">
              <a:xfrm>
                <a:off x="102" y="2640"/>
                <a:ext cx="1182" cy="12"/>
              </a:xfrm>
              <a:prstGeom prst="rect">
                <a:avLst/>
              </a:prstGeom>
              <a:solidFill>
                <a:srgbClr val="A7E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7" name="Rectangle 1264"/>
              <p:cNvSpPr>
                <a:spLocks noChangeArrowheads="1"/>
              </p:cNvSpPr>
              <p:nvPr/>
            </p:nvSpPr>
            <p:spPr bwMode="auto">
              <a:xfrm>
                <a:off x="1278" y="2652"/>
                <a:ext cx="6" cy="1518"/>
              </a:xfrm>
              <a:prstGeom prst="rect">
                <a:avLst/>
              </a:prstGeom>
              <a:solidFill>
                <a:srgbClr val="A7E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8" name="Rectangle 1265"/>
              <p:cNvSpPr>
                <a:spLocks noChangeArrowheads="1"/>
              </p:cNvSpPr>
              <p:nvPr/>
            </p:nvSpPr>
            <p:spPr bwMode="auto">
              <a:xfrm>
                <a:off x="102" y="2652"/>
                <a:ext cx="1176" cy="12"/>
              </a:xfrm>
              <a:prstGeom prst="rect">
                <a:avLst/>
              </a:prstGeom>
              <a:solidFill>
                <a:srgbClr val="A6E3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89" name="Rectangle 1266"/>
              <p:cNvSpPr>
                <a:spLocks noChangeArrowheads="1"/>
              </p:cNvSpPr>
              <p:nvPr/>
            </p:nvSpPr>
            <p:spPr bwMode="auto">
              <a:xfrm>
                <a:off x="1266" y="2664"/>
                <a:ext cx="12" cy="1506"/>
              </a:xfrm>
              <a:prstGeom prst="rect">
                <a:avLst/>
              </a:prstGeom>
              <a:solidFill>
                <a:srgbClr val="A6E3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0" name="Rectangle 1267"/>
              <p:cNvSpPr>
                <a:spLocks noChangeArrowheads="1"/>
              </p:cNvSpPr>
              <p:nvPr/>
            </p:nvSpPr>
            <p:spPr bwMode="auto">
              <a:xfrm>
                <a:off x="102" y="2664"/>
                <a:ext cx="1164" cy="18"/>
              </a:xfrm>
              <a:prstGeom prst="rect">
                <a:avLst/>
              </a:prstGeom>
              <a:solidFill>
                <a:srgbClr val="A4E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1" name="Rectangle 1268"/>
              <p:cNvSpPr>
                <a:spLocks noChangeArrowheads="1"/>
              </p:cNvSpPr>
              <p:nvPr/>
            </p:nvSpPr>
            <p:spPr bwMode="auto">
              <a:xfrm>
                <a:off x="1254" y="2682"/>
                <a:ext cx="12" cy="1488"/>
              </a:xfrm>
              <a:prstGeom prst="rect">
                <a:avLst/>
              </a:prstGeom>
              <a:solidFill>
                <a:srgbClr val="A4E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2" name="Rectangle 1269"/>
              <p:cNvSpPr>
                <a:spLocks noChangeArrowheads="1"/>
              </p:cNvSpPr>
              <p:nvPr/>
            </p:nvSpPr>
            <p:spPr bwMode="auto">
              <a:xfrm>
                <a:off x="102" y="2682"/>
                <a:ext cx="1152" cy="12"/>
              </a:xfrm>
              <a:prstGeom prst="rect">
                <a:avLst/>
              </a:prstGeom>
              <a:solidFill>
                <a:srgbClr val="A3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3" name="Rectangle 1270"/>
              <p:cNvSpPr>
                <a:spLocks noChangeArrowheads="1"/>
              </p:cNvSpPr>
              <p:nvPr/>
            </p:nvSpPr>
            <p:spPr bwMode="auto">
              <a:xfrm>
                <a:off x="1248" y="2694"/>
                <a:ext cx="6" cy="1476"/>
              </a:xfrm>
              <a:prstGeom prst="rect">
                <a:avLst/>
              </a:prstGeom>
              <a:solidFill>
                <a:srgbClr val="A3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4" name="Rectangle 1271"/>
              <p:cNvSpPr>
                <a:spLocks noChangeArrowheads="1"/>
              </p:cNvSpPr>
              <p:nvPr/>
            </p:nvSpPr>
            <p:spPr bwMode="auto">
              <a:xfrm>
                <a:off x="102" y="2694"/>
                <a:ext cx="1146" cy="12"/>
              </a:xfrm>
              <a:prstGeom prst="rect">
                <a:avLst/>
              </a:prstGeom>
              <a:solidFill>
                <a:srgbClr val="A2E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5" name="Rectangle 1272"/>
              <p:cNvSpPr>
                <a:spLocks noChangeArrowheads="1"/>
              </p:cNvSpPr>
              <p:nvPr/>
            </p:nvSpPr>
            <p:spPr bwMode="auto">
              <a:xfrm>
                <a:off x="1236" y="2706"/>
                <a:ext cx="12" cy="1464"/>
              </a:xfrm>
              <a:prstGeom prst="rect">
                <a:avLst/>
              </a:prstGeom>
              <a:solidFill>
                <a:srgbClr val="A2E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6" name="Rectangle 1273"/>
              <p:cNvSpPr>
                <a:spLocks noChangeArrowheads="1"/>
              </p:cNvSpPr>
              <p:nvPr/>
            </p:nvSpPr>
            <p:spPr bwMode="auto">
              <a:xfrm>
                <a:off x="102" y="2706"/>
                <a:ext cx="1134" cy="12"/>
              </a:xfrm>
              <a:prstGeom prst="rect">
                <a:avLst/>
              </a:prstGeom>
              <a:solidFill>
                <a:srgbClr val="A1E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7" name="Rectangle 1274"/>
              <p:cNvSpPr>
                <a:spLocks noChangeArrowheads="1"/>
              </p:cNvSpPr>
              <p:nvPr/>
            </p:nvSpPr>
            <p:spPr bwMode="auto">
              <a:xfrm>
                <a:off x="1224" y="2718"/>
                <a:ext cx="12" cy="1452"/>
              </a:xfrm>
              <a:prstGeom prst="rect">
                <a:avLst/>
              </a:prstGeom>
              <a:solidFill>
                <a:srgbClr val="A1E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8" name="Rectangle 1275"/>
              <p:cNvSpPr>
                <a:spLocks noChangeArrowheads="1"/>
              </p:cNvSpPr>
              <p:nvPr/>
            </p:nvSpPr>
            <p:spPr bwMode="auto">
              <a:xfrm>
                <a:off x="102" y="2718"/>
                <a:ext cx="1122" cy="12"/>
              </a:xfrm>
              <a:prstGeom prst="rect">
                <a:avLst/>
              </a:prstGeom>
              <a:solidFill>
                <a:srgbClr val="9FE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99" name="Rectangle 1276"/>
              <p:cNvSpPr>
                <a:spLocks noChangeArrowheads="1"/>
              </p:cNvSpPr>
              <p:nvPr/>
            </p:nvSpPr>
            <p:spPr bwMode="auto">
              <a:xfrm>
                <a:off x="1218" y="2730"/>
                <a:ext cx="6" cy="1440"/>
              </a:xfrm>
              <a:prstGeom prst="rect">
                <a:avLst/>
              </a:prstGeom>
              <a:solidFill>
                <a:srgbClr val="9FE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0" name="Rectangle 1277"/>
              <p:cNvSpPr>
                <a:spLocks noChangeArrowheads="1"/>
              </p:cNvSpPr>
              <p:nvPr/>
            </p:nvSpPr>
            <p:spPr bwMode="auto">
              <a:xfrm>
                <a:off x="102" y="2730"/>
                <a:ext cx="1116" cy="12"/>
              </a:xfrm>
              <a:prstGeom prst="rect">
                <a:avLst/>
              </a:prstGeom>
              <a:solidFill>
                <a:srgbClr val="9EE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1" name="Rectangle 1278"/>
              <p:cNvSpPr>
                <a:spLocks noChangeArrowheads="1"/>
              </p:cNvSpPr>
              <p:nvPr/>
            </p:nvSpPr>
            <p:spPr bwMode="auto">
              <a:xfrm>
                <a:off x="1206" y="2742"/>
                <a:ext cx="12" cy="1428"/>
              </a:xfrm>
              <a:prstGeom prst="rect">
                <a:avLst/>
              </a:prstGeom>
              <a:solidFill>
                <a:srgbClr val="9EE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2" name="Rectangle 1279"/>
              <p:cNvSpPr>
                <a:spLocks noChangeArrowheads="1"/>
              </p:cNvSpPr>
              <p:nvPr/>
            </p:nvSpPr>
            <p:spPr bwMode="auto">
              <a:xfrm>
                <a:off x="102" y="2742"/>
                <a:ext cx="1104" cy="12"/>
              </a:xfrm>
              <a:prstGeom prst="rect">
                <a:avLst/>
              </a:prstGeom>
              <a:solidFill>
                <a:srgbClr val="9DE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3" name="Rectangle 1280"/>
              <p:cNvSpPr>
                <a:spLocks noChangeArrowheads="1"/>
              </p:cNvSpPr>
              <p:nvPr/>
            </p:nvSpPr>
            <p:spPr bwMode="auto">
              <a:xfrm>
                <a:off x="1194" y="2754"/>
                <a:ext cx="12" cy="1416"/>
              </a:xfrm>
              <a:prstGeom prst="rect">
                <a:avLst/>
              </a:prstGeom>
              <a:solidFill>
                <a:srgbClr val="9DE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4" name="Rectangle 1281"/>
              <p:cNvSpPr>
                <a:spLocks noChangeArrowheads="1"/>
              </p:cNvSpPr>
              <p:nvPr/>
            </p:nvSpPr>
            <p:spPr bwMode="auto">
              <a:xfrm>
                <a:off x="102" y="2754"/>
                <a:ext cx="1092" cy="18"/>
              </a:xfrm>
              <a:prstGeom prst="rect">
                <a:avLst/>
              </a:prstGeom>
              <a:solidFill>
                <a:srgbClr val="9BE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5" name="Rectangle 1282"/>
              <p:cNvSpPr>
                <a:spLocks noChangeArrowheads="1"/>
              </p:cNvSpPr>
              <p:nvPr/>
            </p:nvSpPr>
            <p:spPr bwMode="auto">
              <a:xfrm>
                <a:off x="1188" y="2772"/>
                <a:ext cx="6" cy="1398"/>
              </a:xfrm>
              <a:prstGeom prst="rect">
                <a:avLst/>
              </a:prstGeom>
              <a:solidFill>
                <a:srgbClr val="9BE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6" name="Rectangle 1283"/>
              <p:cNvSpPr>
                <a:spLocks noChangeArrowheads="1"/>
              </p:cNvSpPr>
              <p:nvPr/>
            </p:nvSpPr>
            <p:spPr bwMode="auto">
              <a:xfrm>
                <a:off x="102" y="2772"/>
                <a:ext cx="1086" cy="12"/>
              </a:xfrm>
              <a:prstGeom prst="rect">
                <a:avLst/>
              </a:prstGeom>
              <a:solidFill>
                <a:srgbClr val="9AE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7" name="Rectangle 1284"/>
              <p:cNvSpPr>
                <a:spLocks noChangeArrowheads="1"/>
              </p:cNvSpPr>
              <p:nvPr/>
            </p:nvSpPr>
            <p:spPr bwMode="auto">
              <a:xfrm>
                <a:off x="1176" y="2784"/>
                <a:ext cx="12" cy="1386"/>
              </a:xfrm>
              <a:prstGeom prst="rect">
                <a:avLst/>
              </a:prstGeom>
              <a:solidFill>
                <a:srgbClr val="9AE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8" name="Rectangle 1285"/>
              <p:cNvSpPr>
                <a:spLocks noChangeArrowheads="1"/>
              </p:cNvSpPr>
              <p:nvPr/>
            </p:nvSpPr>
            <p:spPr bwMode="auto">
              <a:xfrm>
                <a:off x="102" y="2784"/>
                <a:ext cx="1074" cy="12"/>
              </a:xfrm>
              <a:prstGeom prst="rect">
                <a:avLst/>
              </a:prstGeom>
              <a:solidFill>
                <a:srgbClr val="99D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09" name="Rectangle 1286"/>
              <p:cNvSpPr>
                <a:spLocks noChangeArrowheads="1"/>
              </p:cNvSpPr>
              <p:nvPr/>
            </p:nvSpPr>
            <p:spPr bwMode="auto">
              <a:xfrm>
                <a:off x="1164" y="2796"/>
                <a:ext cx="12" cy="1374"/>
              </a:xfrm>
              <a:prstGeom prst="rect">
                <a:avLst/>
              </a:prstGeom>
              <a:solidFill>
                <a:srgbClr val="99D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0" name="Rectangle 1287"/>
              <p:cNvSpPr>
                <a:spLocks noChangeArrowheads="1"/>
              </p:cNvSpPr>
              <p:nvPr/>
            </p:nvSpPr>
            <p:spPr bwMode="auto">
              <a:xfrm>
                <a:off x="102" y="2796"/>
                <a:ext cx="1062" cy="12"/>
              </a:xfrm>
              <a:prstGeom prst="rect">
                <a:avLst/>
              </a:prstGeom>
              <a:solidFill>
                <a:srgbClr val="98D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1" name="Rectangle 1288"/>
              <p:cNvSpPr>
                <a:spLocks noChangeArrowheads="1"/>
              </p:cNvSpPr>
              <p:nvPr/>
            </p:nvSpPr>
            <p:spPr bwMode="auto">
              <a:xfrm>
                <a:off x="1158" y="2808"/>
                <a:ext cx="6" cy="1362"/>
              </a:xfrm>
              <a:prstGeom prst="rect">
                <a:avLst/>
              </a:prstGeom>
              <a:solidFill>
                <a:srgbClr val="98D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2" name="Rectangle 1289"/>
              <p:cNvSpPr>
                <a:spLocks noChangeArrowheads="1"/>
              </p:cNvSpPr>
              <p:nvPr/>
            </p:nvSpPr>
            <p:spPr bwMode="auto">
              <a:xfrm>
                <a:off x="102" y="2808"/>
                <a:ext cx="1056" cy="12"/>
              </a:xfrm>
              <a:prstGeom prst="rect">
                <a:avLst/>
              </a:prstGeom>
              <a:solidFill>
                <a:srgbClr val="96D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3" name="Rectangle 1290"/>
              <p:cNvSpPr>
                <a:spLocks noChangeArrowheads="1"/>
              </p:cNvSpPr>
              <p:nvPr/>
            </p:nvSpPr>
            <p:spPr bwMode="auto">
              <a:xfrm>
                <a:off x="1146" y="2820"/>
                <a:ext cx="12" cy="1350"/>
              </a:xfrm>
              <a:prstGeom prst="rect">
                <a:avLst/>
              </a:prstGeom>
              <a:solidFill>
                <a:srgbClr val="96D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4" name="Rectangle 1291"/>
              <p:cNvSpPr>
                <a:spLocks noChangeArrowheads="1"/>
              </p:cNvSpPr>
              <p:nvPr/>
            </p:nvSpPr>
            <p:spPr bwMode="auto">
              <a:xfrm>
                <a:off x="102" y="2820"/>
                <a:ext cx="1044" cy="12"/>
              </a:xfrm>
              <a:prstGeom prst="rect">
                <a:avLst/>
              </a:prstGeom>
              <a:solidFill>
                <a:srgbClr val="95D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5" name="Rectangle 1292"/>
              <p:cNvSpPr>
                <a:spLocks noChangeArrowheads="1"/>
              </p:cNvSpPr>
              <p:nvPr/>
            </p:nvSpPr>
            <p:spPr bwMode="auto">
              <a:xfrm>
                <a:off x="1134" y="2832"/>
                <a:ext cx="12" cy="1338"/>
              </a:xfrm>
              <a:prstGeom prst="rect">
                <a:avLst/>
              </a:prstGeom>
              <a:solidFill>
                <a:srgbClr val="95D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6" name="Rectangle 1293"/>
              <p:cNvSpPr>
                <a:spLocks noChangeArrowheads="1"/>
              </p:cNvSpPr>
              <p:nvPr/>
            </p:nvSpPr>
            <p:spPr bwMode="auto">
              <a:xfrm>
                <a:off x="102" y="2832"/>
                <a:ext cx="1032" cy="18"/>
              </a:xfrm>
              <a:prstGeom prst="rect">
                <a:avLst/>
              </a:prstGeom>
              <a:solidFill>
                <a:srgbClr val="94D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7" name="Rectangle 1294"/>
              <p:cNvSpPr>
                <a:spLocks noChangeArrowheads="1"/>
              </p:cNvSpPr>
              <p:nvPr/>
            </p:nvSpPr>
            <p:spPr bwMode="auto">
              <a:xfrm>
                <a:off x="1128" y="2850"/>
                <a:ext cx="6" cy="1320"/>
              </a:xfrm>
              <a:prstGeom prst="rect">
                <a:avLst/>
              </a:prstGeom>
              <a:solidFill>
                <a:srgbClr val="94D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8" name="Rectangle 1295"/>
              <p:cNvSpPr>
                <a:spLocks noChangeArrowheads="1"/>
              </p:cNvSpPr>
              <p:nvPr/>
            </p:nvSpPr>
            <p:spPr bwMode="auto">
              <a:xfrm>
                <a:off x="102" y="2850"/>
                <a:ext cx="1026" cy="12"/>
              </a:xfrm>
              <a:prstGeom prst="rect">
                <a:avLst/>
              </a:prstGeom>
              <a:solidFill>
                <a:srgbClr val="92D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19" name="Rectangle 1296"/>
              <p:cNvSpPr>
                <a:spLocks noChangeArrowheads="1"/>
              </p:cNvSpPr>
              <p:nvPr/>
            </p:nvSpPr>
            <p:spPr bwMode="auto">
              <a:xfrm>
                <a:off x="1116" y="2862"/>
                <a:ext cx="12" cy="1308"/>
              </a:xfrm>
              <a:prstGeom prst="rect">
                <a:avLst/>
              </a:prstGeom>
              <a:solidFill>
                <a:srgbClr val="92D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0" name="Rectangle 1297"/>
              <p:cNvSpPr>
                <a:spLocks noChangeArrowheads="1"/>
              </p:cNvSpPr>
              <p:nvPr/>
            </p:nvSpPr>
            <p:spPr bwMode="auto">
              <a:xfrm>
                <a:off x="102" y="2862"/>
                <a:ext cx="1014" cy="12"/>
              </a:xfrm>
              <a:prstGeom prst="rect">
                <a:avLst/>
              </a:prstGeom>
              <a:solidFill>
                <a:srgbClr val="91D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1" name="Rectangle 1298"/>
              <p:cNvSpPr>
                <a:spLocks noChangeArrowheads="1"/>
              </p:cNvSpPr>
              <p:nvPr/>
            </p:nvSpPr>
            <p:spPr bwMode="auto">
              <a:xfrm>
                <a:off x="1104" y="2874"/>
                <a:ext cx="12" cy="1296"/>
              </a:xfrm>
              <a:prstGeom prst="rect">
                <a:avLst/>
              </a:prstGeom>
              <a:solidFill>
                <a:srgbClr val="91D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2" name="Rectangle 1299"/>
              <p:cNvSpPr>
                <a:spLocks noChangeArrowheads="1"/>
              </p:cNvSpPr>
              <p:nvPr/>
            </p:nvSpPr>
            <p:spPr bwMode="auto">
              <a:xfrm>
                <a:off x="102" y="2874"/>
                <a:ext cx="1002" cy="12"/>
              </a:xfrm>
              <a:prstGeom prst="rect">
                <a:avLst/>
              </a:prstGeom>
              <a:solidFill>
                <a:srgbClr val="90D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3" name="Rectangle 1300"/>
              <p:cNvSpPr>
                <a:spLocks noChangeArrowheads="1"/>
              </p:cNvSpPr>
              <p:nvPr/>
            </p:nvSpPr>
            <p:spPr bwMode="auto">
              <a:xfrm>
                <a:off x="1098" y="2886"/>
                <a:ext cx="6" cy="1284"/>
              </a:xfrm>
              <a:prstGeom prst="rect">
                <a:avLst/>
              </a:prstGeom>
              <a:solidFill>
                <a:srgbClr val="90D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4" name="Rectangle 1301"/>
              <p:cNvSpPr>
                <a:spLocks noChangeArrowheads="1"/>
              </p:cNvSpPr>
              <p:nvPr/>
            </p:nvSpPr>
            <p:spPr bwMode="auto">
              <a:xfrm>
                <a:off x="102" y="2886"/>
                <a:ext cx="996" cy="12"/>
              </a:xfrm>
              <a:prstGeom prst="rect">
                <a:avLst/>
              </a:prstGeom>
              <a:solidFill>
                <a:srgbClr val="8ED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5" name="Rectangle 1302"/>
              <p:cNvSpPr>
                <a:spLocks noChangeArrowheads="1"/>
              </p:cNvSpPr>
              <p:nvPr/>
            </p:nvSpPr>
            <p:spPr bwMode="auto">
              <a:xfrm>
                <a:off x="1086" y="2898"/>
                <a:ext cx="12" cy="1272"/>
              </a:xfrm>
              <a:prstGeom prst="rect">
                <a:avLst/>
              </a:prstGeom>
              <a:solidFill>
                <a:srgbClr val="8ED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6" name="Rectangle 1303"/>
              <p:cNvSpPr>
                <a:spLocks noChangeArrowheads="1"/>
              </p:cNvSpPr>
              <p:nvPr/>
            </p:nvSpPr>
            <p:spPr bwMode="auto">
              <a:xfrm>
                <a:off x="102" y="2898"/>
                <a:ext cx="984" cy="12"/>
              </a:xfrm>
              <a:prstGeom prst="rect">
                <a:avLst/>
              </a:prstGeom>
              <a:solidFill>
                <a:srgbClr val="8D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7" name="Rectangle 1304"/>
              <p:cNvSpPr>
                <a:spLocks noChangeArrowheads="1"/>
              </p:cNvSpPr>
              <p:nvPr/>
            </p:nvSpPr>
            <p:spPr bwMode="auto">
              <a:xfrm>
                <a:off x="1074" y="2910"/>
                <a:ext cx="12" cy="1260"/>
              </a:xfrm>
              <a:prstGeom prst="rect">
                <a:avLst/>
              </a:prstGeom>
              <a:solidFill>
                <a:srgbClr val="8D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8" name="Rectangle 1305"/>
              <p:cNvSpPr>
                <a:spLocks noChangeArrowheads="1"/>
              </p:cNvSpPr>
              <p:nvPr/>
            </p:nvSpPr>
            <p:spPr bwMode="auto">
              <a:xfrm>
                <a:off x="102" y="2910"/>
                <a:ext cx="972" cy="18"/>
              </a:xfrm>
              <a:prstGeom prst="rect">
                <a:avLst/>
              </a:prstGeom>
              <a:solidFill>
                <a:srgbClr val="8CD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29" name="Rectangle 1306"/>
              <p:cNvSpPr>
                <a:spLocks noChangeArrowheads="1"/>
              </p:cNvSpPr>
              <p:nvPr/>
            </p:nvSpPr>
            <p:spPr bwMode="auto">
              <a:xfrm>
                <a:off x="1068" y="2928"/>
                <a:ext cx="6" cy="1242"/>
              </a:xfrm>
              <a:prstGeom prst="rect">
                <a:avLst/>
              </a:prstGeom>
              <a:solidFill>
                <a:srgbClr val="8CD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0" name="Rectangle 1307"/>
              <p:cNvSpPr>
                <a:spLocks noChangeArrowheads="1"/>
              </p:cNvSpPr>
              <p:nvPr/>
            </p:nvSpPr>
            <p:spPr bwMode="auto">
              <a:xfrm>
                <a:off x="102" y="2928"/>
                <a:ext cx="966" cy="12"/>
              </a:xfrm>
              <a:prstGeom prst="rect">
                <a:avLst/>
              </a:prstGeom>
              <a:solidFill>
                <a:srgbClr val="8AD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1" name="Rectangle 1308"/>
              <p:cNvSpPr>
                <a:spLocks noChangeArrowheads="1"/>
              </p:cNvSpPr>
              <p:nvPr/>
            </p:nvSpPr>
            <p:spPr bwMode="auto">
              <a:xfrm>
                <a:off x="1056" y="2940"/>
                <a:ext cx="12" cy="1230"/>
              </a:xfrm>
              <a:prstGeom prst="rect">
                <a:avLst/>
              </a:prstGeom>
              <a:solidFill>
                <a:srgbClr val="8AD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2" name="Rectangle 1309"/>
              <p:cNvSpPr>
                <a:spLocks noChangeArrowheads="1"/>
              </p:cNvSpPr>
              <p:nvPr/>
            </p:nvSpPr>
            <p:spPr bwMode="auto">
              <a:xfrm>
                <a:off x="102" y="2940"/>
                <a:ext cx="954" cy="12"/>
              </a:xfrm>
              <a:prstGeom prst="rect">
                <a:avLst/>
              </a:prstGeom>
              <a:solidFill>
                <a:srgbClr val="89D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3" name="Rectangle 1310"/>
              <p:cNvSpPr>
                <a:spLocks noChangeArrowheads="1"/>
              </p:cNvSpPr>
              <p:nvPr/>
            </p:nvSpPr>
            <p:spPr bwMode="auto">
              <a:xfrm>
                <a:off x="1044" y="2952"/>
                <a:ext cx="12" cy="1218"/>
              </a:xfrm>
              <a:prstGeom prst="rect">
                <a:avLst/>
              </a:prstGeom>
              <a:solidFill>
                <a:srgbClr val="89D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4" name="Rectangle 1311"/>
              <p:cNvSpPr>
                <a:spLocks noChangeArrowheads="1"/>
              </p:cNvSpPr>
              <p:nvPr/>
            </p:nvSpPr>
            <p:spPr bwMode="auto">
              <a:xfrm>
                <a:off x="102" y="2952"/>
                <a:ext cx="942" cy="12"/>
              </a:xfrm>
              <a:prstGeom prst="rect">
                <a:avLst/>
              </a:prstGeom>
              <a:solidFill>
                <a:srgbClr val="87D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5" name="Rectangle 1312"/>
              <p:cNvSpPr>
                <a:spLocks noChangeArrowheads="1"/>
              </p:cNvSpPr>
              <p:nvPr/>
            </p:nvSpPr>
            <p:spPr bwMode="auto">
              <a:xfrm>
                <a:off x="1038" y="2964"/>
                <a:ext cx="6" cy="1206"/>
              </a:xfrm>
              <a:prstGeom prst="rect">
                <a:avLst/>
              </a:prstGeom>
              <a:solidFill>
                <a:srgbClr val="87D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6" name="Rectangle 1313"/>
              <p:cNvSpPr>
                <a:spLocks noChangeArrowheads="1"/>
              </p:cNvSpPr>
              <p:nvPr/>
            </p:nvSpPr>
            <p:spPr bwMode="auto">
              <a:xfrm>
                <a:off x="102" y="2964"/>
                <a:ext cx="936" cy="12"/>
              </a:xfrm>
              <a:prstGeom prst="rect">
                <a:avLst/>
              </a:prstGeom>
              <a:solidFill>
                <a:srgbClr val="86D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7" name="Rectangle 1314"/>
              <p:cNvSpPr>
                <a:spLocks noChangeArrowheads="1"/>
              </p:cNvSpPr>
              <p:nvPr/>
            </p:nvSpPr>
            <p:spPr bwMode="auto">
              <a:xfrm>
                <a:off x="1026" y="2976"/>
                <a:ext cx="12" cy="1194"/>
              </a:xfrm>
              <a:prstGeom prst="rect">
                <a:avLst/>
              </a:prstGeom>
              <a:solidFill>
                <a:srgbClr val="86D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8" name="Rectangle 1315"/>
              <p:cNvSpPr>
                <a:spLocks noChangeArrowheads="1"/>
              </p:cNvSpPr>
              <p:nvPr/>
            </p:nvSpPr>
            <p:spPr bwMode="auto">
              <a:xfrm>
                <a:off x="102" y="2976"/>
                <a:ext cx="924" cy="12"/>
              </a:xfrm>
              <a:prstGeom prst="rect">
                <a:avLst/>
              </a:prstGeom>
              <a:solidFill>
                <a:srgbClr val="85D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39" name="Rectangle 1316"/>
              <p:cNvSpPr>
                <a:spLocks noChangeArrowheads="1"/>
              </p:cNvSpPr>
              <p:nvPr/>
            </p:nvSpPr>
            <p:spPr bwMode="auto">
              <a:xfrm>
                <a:off x="1014" y="2988"/>
                <a:ext cx="12" cy="1182"/>
              </a:xfrm>
              <a:prstGeom prst="rect">
                <a:avLst/>
              </a:prstGeom>
              <a:solidFill>
                <a:srgbClr val="85D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0" name="Rectangle 1317"/>
              <p:cNvSpPr>
                <a:spLocks noChangeArrowheads="1"/>
              </p:cNvSpPr>
              <p:nvPr/>
            </p:nvSpPr>
            <p:spPr bwMode="auto">
              <a:xfrm>
                <a:off x="102" y="2988"/>
                <a:ext cx="912" cy="12"/>
              </a:xfrm>
              <a:prstGeom prst="rect">
                <a:avLst/>
              </a:prstGeom>
              <a:solidFill>
                <a:srgbClr val="83D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1" name="Rectangle 1318"/>
              <p:cNvSpPr>
                <a:spLocks noChangeArrowheads="1"/>
              </p:cNvSpPr>
              <p:nvPr/>
            </p:nvSpPr>
            <p:spPr bwMode="auto">
              <a:xfrm>
                <a:off x="1008" y="3000"/>
                <a:ext cx="6" cy="1170"/>
              </a:xfrm>
              <a:prstGeom prst="rect">
                <a:avLst/>
              </a:prstGeom>
              <a:solidFill>
                <a:srgbClr val="83D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2" name="Rectangle 1319"/>
              <p:cNvSpPr>
                <a:spLocks noChangeArrowheads="1"/>
              </p:cNvSpPr>
              <p:nvPr/>
            </p:nvSpPr>
            <p:spPr bwMode="auto">
              <a:xfrm>
                <a:off x="102" y="3000"/>
                <a:ext cx="906" cy="18"/>
              </a:xfrm>
              <a:prstGeom prst="rect">
                <a:avLst/>
              </a:prstGeom>
              <a:solidFill>
                <a:srgbClr val="82D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3" name="Rectangle 1320"/>
              <p:cNvSpPr>
                <a:spLocks noChangeArrowheads="1"/>
              </p:cNvSpPr>
              <p:nvPr/>
            </p:nvSpPr>
            <p:spPr bwMode="auto">
              <a:xfrm>
                <a:off x="996" y="3018"/>
                <a:ext cx="12" cy="1152"/>
              </a:xfrm>
              <a:prstGeom prst="rect">
                <a:avLst/>
              </a:prstGeom>
              <a:solidFill>
                <a:srgbClr val="82D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4" name="Rectangle 1321"/>
              <p:cNvSpPr>
                <a:spLocks noChangeArrowheads="1"/>
              </p:cNvSpPr>
              <p:nvPr/>
            </p:nvSpPr>
            <p:spPr bwMode="auto">
              <a:xfrm>
                <a:off x="102" y="3018"/>
                <a:ext cx="894" cy="12"/>
              </a:xfrm>
              <a:prstGeom prst="rect">
                <a:avLst/>
              </a:prstGeom>
              <a:solidFill>
                <a:srgbClr val="81D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5" name="Rectangle 1322"/>
              <p:cNvSpPr>
                <a:spLocks noChangeArrowheads="1"/>
              </p:cNvSpPr>
              <p:nvPr/>
            </p:nvSpPr>
            <p:spPr bwMode="auto">
              <a:xfrm>
                <a:off x="984" y="3030"/>
                <a:ext cx="12" cy="1140"/>
              </a:xfrm>
              <a:prstGeom prst="rect">
                <a:avLst/>
              </a:prstGeom>
              <a:solidFill>
                <a:srgbClr val="81D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6" name="Rectangle 1323"/>
              <p:cNvSpPr>
                <a:spLocks noChangeArrowheads="1"/>
              </p:cNvSpPr>
              <p:nvPr/>
            </p:nvSpPr>
            <p:spPr bwMode="auto">
              <a:xfrm>
                <a:off x="102" y="3030"/>
                <a:ext cx="882" cy="12"/>
              </a:xfrm>
              <a:prstGeom prst="rect">
                <a:avLst/>
              </a:prstGeom>
              <a:solidFill>
                <a:srgbClr val="7FD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7" name="Rectangle 1324"/>
              <p:cNvSpPr>
                <a:spLocks noChangeArrowheads="1"/>
              </p:cNvSpPr>
              <p:nvPr/>
            </p:nvSpPr>
            <p:spPr bwMode="auto">
              <a:xfrm>
                <a:off x="978" y="3042"/>
                <a:ext cx="6" cy="1128"/>
              </a:xfrm>
              <a:prstGeom prst="rect">
                <a:avLst/>
              </a:prstGeom>
              <a:solidFill>
                <a:srgbClr val="7FD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8" name="Rectangle 1325"/>
              <p:cNvSpPr>
                <a:spLocks noChangeArrowheads="1"/>
              </p:cNvSpPr>
              <p:nvPr/>
            </p:nvSpPr>
            <p:spPr bwMode="auto">
              <a:xfrm>
                <a:off x="102" y="3042"/>
                <a:ext cx="876" cy="12"/>
              </a:xfrm>
              <a:prstGeom prst="rect">
                <a:avLst/>
              </a:prstGeom>
              <a:solidFill>
                <a:srgbClr val="7ED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49" name="Rectangle 1326"/>
              <p:cNvSpPr>
                <a:spLocks noChangeArrowheads="1"/>
              </p:cNvSpPr>
              <p:nvPr/>
            </p:nvSpPr>
            <p:spPr bwMode="auto">
              <a:xfrm>
                <a:off x="966" y="3054"/>
                <a:ext cx="12" cy="1116"/>
              </a:xfrm>
              <a:prstGeom prst="rect">
                <a:avLst/>
              </a:prstGeom>
              <a:solidFill>
                <a:srgbClr val="7ED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0" name="Rectangle 1327"/>
              <p:cNvSpPr>
                <a:spLocks noChangeArrowheads="1"/>
              </p:cNvSpPr>
              <p:nvPr/>
            </p:nvSpPr>
            <p:spPr bwMode="auto">
              <a:xfrm>
                <a:off x="102" y="3054"/>
                <a:ext cx="864" cy="12"/>
              </a:xfrm>
              <a:prstGeom prst="rect">
                <a:avLst/>
              </a:prstGeom>
              <a:solidFill>
                <a:srgbClr val="7DD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1" name="Rectangle 1328"/>
              <p:cNvSpPr>
                <a:spLocks noChangeArrowheads="1"/>
              </p:cNvSpPr>
              <p:nvPr/>
            </p:nvSpPr>
            <p:spPr bwMode="auto">
              <a:xfrm>
                <a:off x="954" y="3066"/>
                <a:ext cx="12" cy="1104"/>
              </a:xfrm>
              <a:prstGeom prst="rect">
                <a:avLst/>
              </a:prstGeom>
              <a:solidFill>
                <a:srgbClr val="7DD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2" name="Rectangle 1329"/>
              <p:cNvSpPr>
                <a:spLocks noChangeArrowheads="1"/>
              </p:cNvSpPr>
              <p:nvPr/>
            </p:nvSpPr>
            <p:spPr bwMode="auto">
              <a:xfrm>
                <a:off x="102" y="3066"/>
                <a:ext cx="852" cy="12"/>
              </a:xfrm>
              <a:prstGeom prst="rect">
                <a:avLst/>
              </a:prstGeom>
              <a:solidFill>
                <a:srgbClr val="7BD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3" name="Rectangle 1330"/>
              <p:cNvSpPr>
                <a:spLocks noChangeArrowheads="1"/>
              </p:cNvSpPr>
              <p:nvPr/>
            </p:nvSpPr>
            <p:spPr bwMode="auto">
              <a:xfrm>
                <a:off x="948" y="3078"/>
                <a:ext cx="6" cy="1092"/>
              </a:xfrm>
              <a:prstGeom prst="rect">
                <a:avLst/>
              </a:prstGeom>
              <a:solidFill>
                <a:srgbClr val="7BD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4" name="Rectangle 1331"/>
              <p:cNvSpPr>
                <a:spLocks noChangeArrowheads="1"/>
              </p:cNvSpPr>
              <p:nvPr/>
            </p:nvSpPr>
            <p:spPr bwMode="auto">
              <a:xfrm>
                <a:off x="102" y="3078"/>
                <a:ext cx="846" cy="18"/>
              </a:xfrm>
              <a:prstGeom prst="rect">
                <a:avLst/>
              </a:prstGeom>
              <a:solidFill>
                <a:srgbClr val="7A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5" name="Rectangle 1332"/>
              <p:cNvSpPr>
                <a:spLocks noChangeArrowheads="1"/>
              </p:cNvSpPr>
              <p:nvPr/>
            </p:nvSpPr>
            <p:spPr bwMode="auto">
              <a:xfrm>
                <a:off x="936" y="3096"/>
                <a:ext cx="12" cy="1074"/>
              </a:xfrm>
              <a:prstGeom prst="rect">
                <a:avLst/>
              </a:prstGeom>
              <a:solidFill>
                <a:srgbClr val="7A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6" name="Rectangle 1333"/>
              <p:cNvSpPr>
                <a:spLocks noChangeArrowheads="1"/>
              </p:cNvSpPr>
              <p:nvPr/>
            </p:nvSpPr>
            <p:spPr bwMode="auto">
              <a:xfrm>
                <a:off x="102" y="3096"/>
                <a:ext cx="834" cy="12"/>
              </a:xfrm>
              <a:prstGeom prst="rect">
                <a:avLst/>
              </a:prstGeom>
              <a:solidFill>
                <a:srgbClr val="79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7" name="Rectangle 1334"/>
              <p:cNvSpPr>
                <a:spLocks noChangeArrowheads="1"/>
              </p:cNvSpPr>
              <p:nvPr/>
            </p:nvSpPr>
            <p:spPr bwMode="auto">
              <a:xfrm>
                <a:off x="924" y="3108"/>
                <a:ext cx="12" cy="1062"/>
              </a:xfrm>
              <a:prstGeom prst="rect">
                <a:avLst/>
              </a:prstGeom>
              <a:solidFill>
                <a:srgbClr val="79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8" name="Rectangle 1335"/>
              <p:cNvSpPr>
                <a:spLocks noChangeArrowheads="1"/>
              </p:cNvSpPr>
              <p:nvPr/>
            </p:nvSpPr>
            <p:spPr bwMode="auto">
              <a:xfrm>
                <a:off x="102" y="3108"/>
                <a:ext cx="822" cy="12"/>
              </a:xfrm>
              <a:prstGeom prst="rect">
                <a:avLst/>
              </a:prstGeom>
              <a:solidFill>
                <a:srgbClr val="77D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9" name="Rectangle 1336"/>
              <p:cNvSpPr>
                <a:spLocks noChangeArrowheads="1"/>
              </p:cNvSpPr>
              <p:nvPr/>
            </p:nvSpPr>
            <p:spPr bwMode="auto">
              <a:xfrm>
                <a:off x="918" y="3120"/>
                <a:ext cx="6" cy="1050"/>
              </a:xfrm>
              <a:prstGeom prst="rect">
                <a:avLst/>
              </a:prstGeom>
              <a:solidFill>
                <a:srgbClr val="77D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0" name="Rectangle 1337"/>
              <p:cNvSpPr>
                <a:spLocks noChangeArrowheads="1"/>
              </p:cNvSpPr>
              <p:nvPr/>
            </p:nvSpPr>
            <p:spPr bwMode="auto">
              <a:xfrm>
                <a:off x="102" y="3120"/>
                <a:ext cx="816" cy="12"/>
              </a:xfrm>
              <a:prstGeom prst="rect">
                <a:avLst/>
              </a:prstGeom>
              <a:solidFill>
                <a:srgbClr val="76D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1" name="Rectangle 1338"/>
              <p:cNvSpPr>
                <a:spLocks noChangeArrowheads="1"/>
              </p:cNvSpPr>
              <p:nvPr/>
            </p:nvSpPr>
            <p:spPr bwMode="auto">
              <a:xfrm>
                <a:off x="906" y="3132"/>
                <a:ext cx="12" cy="1038"/>
              </a:xfrm>
              <a:prstGeom prst="rect">
                <a:avLst/>
              </a:prstGeom>
              <a:solidFill>
                <a:srgbClr val="76D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2" name="Rectangle 1339"/>
              <p:cNvSpPr>
                <a:spLocks noChangeArrowheads="1"/>
              </p:cNvSpPr>
              <p:nvPr/>
            </p:nvSpPr>
            <p:spPr bwMode="auto">
              <a:xfrm>
                <a:off x="102" y="3132"/>
                <a:ext cx="804" cy="12"/>
              </a:xfrm>
              <a:prstGeom prst="rect">
                <a:avLst/>
              </a:prstGeom>
              <a:solidFill>
                <a:srgbClr val="74D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3" name="Rectangle 1340"/>
              <p:cNvSpPr>
                <a:spLocks noChangeArrowheads="1"/>
              </p:cNvSpPr>
              <p:nvPr/>
            </p:nvSpPr>
            <p:spPr bwMode="auto">
              <a:xfrm>
                <a:off x="894" y="3144"/>
                <a:ext cx="12" cy="1026"/>
              </a:xfrm>
              <a:prstGeom prst="rect">
                <a:avLst/>
              </a:prstGeom>
              <a:solidFill>
                <a:srgbClr val="74D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4" name="Rectangle 1341"/>
              <p:cNvSpPr>
                <a:spLocks noChangeArrowheads="1"/>
              </p:cNvSpPr>
              <p:nvPr/>
            </p:nvSpPr>
            <p:spPr bwMode="auto">
              <a:xfrm>
                <a:off x="102" y="3144"/>
                <a:ext cx="792" cy="12"/>
              </a:xfrm>
              <a:prstGeom prst="rect">
                <a:avLst/>
              </a:prstGeom>
              <a:solidFill>
                <a:srgbClr val="73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5" name="Rectangle 1342"/>
              <p:cNvSpPr>
                <a:spLocks noChangeArrowheads="1"/>
              </p:cNvSpPr>
              <p:nvPr/>
            </p:nvSpPr>
            <p:spPr bwMode="auto">
              <a:xfrm>
                <a:off x="888" y="3156"/>
                <a:ext cx="6" cy="1014"/>
              </a:xfrm>
              <a:prstGeom prst="rect">
                <a:avLst/>
              </a:prstGeom>
              <a:solidFill>
                <a:srgbClr val="73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6" name="Rectangle 1343"/>
              <p:cNvSpPr>
                <a:spLocks noChangeArrowheads="1"/>
              </p:cNvSpPr>
              <p:nvPr/>
            </p:nvSpPr>
            <p:spPr bwMode="auto">
              <a:xfrm>
                <a:off x="102" y="3156"/>
                <a:ext cx="786" cy="12"/>
              </a:xfrm>
              <a:prstGeom prst="rect">
                <a:avLst/>
              </a:prstGeom>
              <a:solidFill>
                <a:srgbClr val="72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7" name="Rectangle 1344"/>
              <p:cNvSpPr>
                <a:spLocks noChangeArrowheads="1"/>
              </p:cNvSpPr>
              <p:nvPr/>
            </p:nvSpPr>
            <p:spPr bwMode="auto">
              <a:xfrm>
                <a:off x="876" y="3168"/>
                <a:ext cx="12" cy="1002"/>
              </a:xfrm>
              <a:prstGeom prst="rect">
                <a:avLst/>
              </a:prstGeom>
              <a:solidFill>
                <a:srgbClr val="72D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8" name="Rectangle 1345"/>
              <p:cNvSpPr>
                <a:spLocks noChangeArrowheads="1"/>
              </p:cNvSpPr>
              <p:nvPr/>
            </p:nvSpPr>
            <p:spPr bwMode="auto">
              <a:xfrm>
                <a:off x="102" y="3168"/>
                <a:ext cx="774" cy="18"/>
              </a:xfrm>
              <a:prstGeom prst="rect">
                <a:avLst/>
              </a:prstGeom>
              <a:solidFill>
                <a:srgbClr val="70D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69" name="Rectangle 1346"/>
              <p:cNvSpPr>
                <a:spLocks noChangeArrowheads="1"/>
              </p:cNvSpPr>
              <p:nvPr/>
            </p:nvSpPr>
            <p:spPr bwMode="auto">
              <a:xfrm>
                <a:off x="864" y="3186"/>
                <a:ext cx="12" cy="984"/>
              </a:xfrm>
              <a:prstGeom prst="rect">
                <a:avLst/>
              </a:prstGeom>
              <a:solidFill>
                <a:srgbClr val="70D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0" name="Rectangle 1347"/>
              <p:cNvSpPr>
                <a:spLocks noChangeArrowheads="1"/>
              </p:cNvSpPr>
              <p:nvPr/>
            </p:nvSpPr>
            <p:spPr bwMode="auto">
              <a:xfrm>
                <a:off x="102" y="3186"/>
                <a:ext cx="762" cy="12"/>
              </a:xfrm>
              <a:prstGeom prst="rect">
                <a:avLst/>
              </a:prstGeom>
              <a:solidFill>
                <a:srgbClr val="6FD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1" name="Rectangle 1348"/>
              <p:cNvSpPr>
                <a:spLocks noChangeArrowheads="1"/>
              </p:cNvSpPr>
              <p:nvPr/>
            </p:nvSpPr>
            <p:spPr bwMode="auto">
              <a:xfrm>
                <a:off x="858" y="3198"/>
                <a:ext cx="6" cy="972"/>
              </a:xfrm>
              <a:prstGeom prst="rect">
                <a:avLst/>
              </a:prstGeom>
              <a:solidFill>
                <a:srgbClr val="6FD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2" name="Rectangle 1349"/>
              <p:cNvSpPr>
                <a:spLocks noChangeArrowheads="1"/>
              </p:cNvSpPr>
              <p:nvPr/>
            </p:nvSpPr>
            <p:spPr bwMode="auto">
              <a:xfrm>
                <a:off x="102" y="3198"/>
                <a:ext cx="756" cy="12"/>
              </a:xfrm>
              <a:prstGeom prst="rect">
                <a:avLst/>
              </a:prstGeom>
              <a:solidFill>
                <a:srgbClr val="6ED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3" name="Rectangle 1350"/>
              <p:cNvSpPr>
                <a:spLocks noChangeArrowheads="1"/>
              </p:cNvSpPr>
              <p:nvPr/>
            </p:nvSpPr>
            <p:spPr bwMode="auto">
              <a:xfrm>
                <a:off x="846" y="3210"/>
                <a:ext cx="12" cy="960"/>
              </a:xfrm>
              <a:prstGeom prst="rect">
                <a:avLst/>
              </a:prstGeom>
              <a:solidFill>
                <a:srgbClr val="6ED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4" name="Rectangle 1351"/>
              <p:cNvSpPr>
                <a:spLocks noChangeArrowheads="1"/>
              </p:cNvSpPr>
              <p:nvPr/>
            </p:nvSpPr>
            <p:spPr bwMode="auto">
              <a:xfrm>
                <a:off x="102" y="3210"/>
                <a:ext cx="744" cy="12"/>
              </a:xfrm>
              <a:prstGeom prst="rect">
                <a:avLst/>
              </a:prstGeom>
              <a:solidFill>
                <a:srgbClr val="6CD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5" name="Rectangle 1352"/>
              <p:cNvSpPr>
                <a:spLocks noChangeArrowheads="1"/>
              </p:cNvSpPr>
              <p:nvPr/>
            </p:nvSpPr>
            <p:spPr bwMode="auto">
              <a:xfrm>
                <a:off x="834" y="3222"/>
                <a:ext cx="12" cy="948"/>
              </a:xfrm>
              <a:prstGeom prst="rect">
                <a:avLst/>
              </a:prstGeom>
              <a:solidFill>
                <a:srgbClr val="6CD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6" name="Rectangle 1353"/>
              <p:cNvSpPr>
                <a:spLocks noChangeArrowheads="1"/>
              </p:cNvSpPr>
              <p:nvPr/>
            </p:nvSpPr>
            <p:spPr bwMode="auto">
              <a:xfrm>
                <a:off x="102" y="3222"/>
                <a:ext cx="732" cy="12"/>
              </a:xfrm>
              <a:prstGeom prst="rect">
                <a:avLst/>
              </a:prstGeom>
              <a:solidFill>
                <a:srgbClr val="6BD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7" name="Rectangle 1354"/>
              <p:cNvSpPr>
                <a:spLocks noChangeArrowheads="1"/>
              </p:cNvSpPr>
              <p:nvPr/>
            </p:nvSpPr>
            <p:spPr bwMode="auto">
              <a:xfrm>
                <a:off x="828" y="3234"/>
                <a:ext cx="6" cy="936"/>
              </a:xfrm>
              <a:prstGeom prst="rect">
                <a:avLst/>
              </a:prstGeom>
              <a:solidFill>
                <a:srgbClr val="6BD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8" name="Rectangle 1355"/>
              <p:cNvSpPr>
                <a:spLocks noChangeArrowheads="1"/>
              </p:cNvSpPr>
              <p:nvPr/>
            </p:nvSpPr>
            <p:spPr bwMode="auto">
              <a:xfrm>
                <a:off x="102" y="3234"/>
                <a:ext cx="726" cy="12"/>
              </a:xfrm>
              <a:prstGeom prst="rect">
                <a:avLst/>
              </a:prstGeom>
              <a:solidFill>
                <a:srgbClr val="6A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9" name="Rectangle 1356"/>
              <p:cNvSpPr>
                <a:spLocks noChangeArrowheads="1"/>
              </p:cNvSpPr>
              <p:nvPr/>
            </p:nvSpPr>
            <p:spPr bwMode="auto">
              <a:xfrm>
                <a:off x="816" y="3246"/>
                <a:ext cx="12" cy="924"/>
              </a:xfrm>
              <a:prstGeom prst="rect">
                <a:avLst/>
              </a:prstGeom>
              <a:solidFill>
                <a:srgbClr val="6A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0" name="Rectangle 1357"/>
              <p:cNvSpPr>
                <a:spLocks noChangeArrowheads="1"/>
              </p:cNvSpPr>
              <p:nvPr/>
            </p:nvSpPr>
            <p:spPr bwMode="auto">
              <a:xfrm>
                <a:off x="102" y="3246"/>
                <a:ext cx="714" cy="18"/>
              </a:xfrm>
              <a:prstGeom prst="rect">
                <a:avLst/>
              </a:prstGeom>
              <a:solidFill>
                <a:srgbClr val="68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1" name="Rectangle 1358"/>
              <p:cNvSpPr>
                <a:spLocks noChangeArrowheads="1"/>
              </p:cNvSpPr>
              <p:nvPr/>
            </p:nvSpPr>
            <p:spPr bwMode="auto">
              <a:xfrm>
                <a:off x="804" y="3264"/>
                <a:ext cx="12" cy="906"/>
              </a:xfrm>
              <a:prstGeom prst="rect">
                <a:avLst/>
              </a:prstGeom>
              <a:solidFill>
                <a:srgbClr val="68D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2" name="Rectangle 1359"/>
              <p:cNvSpPr>
                <a:spLocks noChangeArrowheads="1"/>
              </p:cNvSpPr>
              <p:nvPr/>
            </p:nvSpPr>
            <p:spPr bwMode="auto">
              <a:xfrm>
                <a:off x="102" y="3264"/>
                <a:ext cx="702" cy="12"/>
              </a:xfrm>
              <a:prstGeom prst="rect">
                <a:avLst/>
              </a:prstGeom>
              <a:solidFill>
                <a:srgbClr val="67D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3" name="Rectangle 1360"/>
              <p:cNvSpPr>
                <a:spLocks noChangeArrowheads="1"/>
              </p:cNvSpPr>
              <p:nvPr/>
            </p:nvSpPr>
            <p:spPr bwMode="auto">
              <a:xfrm>
                <a:off x="798" y="3276"/>
                <a:ext cx="6" cy="894"/>
              </a:xfrm>
              <a:prstGeom prst="rect">
                <a:avLst/>
              </a:prstGeom>
              <a:solidFill>
                <a:srgbClr val="67D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4" name="Rectangle 1361"/>
              <p:cNvSpPr>
                <a:spLocks noChangeArrowheads="1"/>
              </p:cNvSpPr>
              <p:nvPr/>
            </p:nvSpPr>
            <p:spPr bwMode="auto">
              <a:xfrm>
                <a:off x="102" y="3276"/>
                <a:ext cx="696" cy="12"/>
              </a:xfrm>
              <a:prstGeom prst="rect">
                <a:avLst/>
              </a:prstGeom>
              <a:solidFill>
                <a:srgbClr val="65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5" name="Rectangle 1362"/>
              <p:cNvSpPr>
                <a:spLocks noChangeArrowheads="1"/>
              </p:cNvSpPr>
              <p:nvPr/>
            </p:nvSpPr>
            <p:spPr bwMode="auto">
              <a:xfrm>
                <a:off x="786" y="3288"/>
                <a:ext cx="12" cy="882"/>
              </a:xfrm>
              <a:prstGeom prst="rect">
                <a:avLst/>
              </a:prstGeom>
              <a:solidFill>
                <a:srgbClr val="65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6" name="Rectangle 1363"/>
              <p:cNvSpPr>
                <a:spLocks noChangeArrowheads="1"/>
              </p:cNvSpPr>
              <p:nvPr/>
            </p:nvSpPr>
            <p:spPr bwMode="auto">
              <a:xfrm>
                <a:off x="102" y="3288"/>
                <a:ext cx="684" cy="12"/>
              </a:xfrm>
              <a:prstGeom prst="rect">
                <a:avLst/>
              </a:prstGeom>
              <a:solidFill>
                <a:srgbClr val="64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7" name="Rectangle 1364"/>
              <p:cNvSpPr>
                <a:spLocks noChangeArrowheads="1"/>
              </p:cNvSpPr>
              <p:nvPr/>
            </p:nvSpPr>
            <p:spPr bwMode="auto">
              <a:xfrm>
                <a:off x="774" y="3300"/>
                <a:ext cx="12" cy="870"/>
              </a:xfrm>
              <a:prstGeom prst="rect">
                <a:avLst/>
              </a:prstGeom>
              <a:solidFill>
                <a:srgbClr val="64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8" name="Rectangle 1365"/>
              <p:cNvSpPr>
                <a:spLocks noChangeArrowheads="1"/>
              </p:cNvSpPr>
              <p:nvPr/>
            </p:nvSpPr>
            <p:spPr bwMode="auto">
              <a:xfrm>
                <a:off x="102" y="3300"/>
                <a:ext cx="672" cy="12"/>
              </a:xfrm>
              <a:prstGeom prst="rect">
                <a:avLst/>
              </a:prstGeom>
              <a:solidFill>
                <a:srgbClr val="63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9" name="Rectangle 1366"/>
              <p:cNvSpPr>
                <a:spLocks noChangeArrowheads="1"/>
              </p:cNvSpPr>
              <p:nvPr/>
            </p:nvSpPr>
            <p:spPr bwMode="auto">
              <a:xfrm>
                <a:off x="768" y="3312"/>
                <a:ext cx="6" cy="858"/>
              </a:xfrm>
              <a:prstGeom prst="rect">
                <a:avLst/>
              </a:prstGeom>
              <a:solidFill>
                <a:srgbClr val="63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0" name="Rectangle 1367"/>
              <p:cNvSpPr>
                <a:spLocks noChangeArrowheads="1"/>
              </p:cNvSpPr>
              <p:nvPr/>
            </p:nvSpPr>
            <p:spPr bwMode="auto">
              <a:xfrm>
                <a:off x="102" y="3312"/>
                <a:ext cx="666" cy="12"/>
              </a:xfrm>
              <a:prstGeom prst="rect">
                <a:avLst/>
              </a:prstGeom>
              <a:solidFill>
                <a:srgbClr val="61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1" name="Rectangle 1368"/>
              <p:cNvSpPr>
                <a:spLocks noChangeArrowheads="1"/>
              </p:cNvSpPr>
              <p:nvPr/>
            </p:nvSpPr>
            <p:spPr bwMode="auto">
              <a:xfrm>
                <a:off x="756" y="3324"/>
                <a:ext cx="12" cy="846"/>
              </a:xfrm>
              <a:prstGeom prst="rect">
                <a:avLst/>
              </a:prstGeom>
              <a:solidFill>
                <a:srgbClr val="61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2" name="Rectangle 1369"/>
              <p:cNvSpPr>
                <a:spLocks noChangeArrowheads="1"/>
              </p:cNvSpPr>
              <p:nvPr/>
            </p:nvSpPr>
            <p:spPr bwMode="auto">
              <a:xfrm>
                <a:off x="102" y="3324"/>
                <a:ext cx="654" cy="18"/>
              </a:xfrm>
              <a:prstGeom prst="rect">
                <a:avLst/>
              </a:prstGeom>
              <a:solidFill>
                <a:srgbClr val="60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3" name="Rectangle 1370"/>
              <p:cNvSpPr>
                <a:spLocks noChangeArrowheads="1"/>
              </p:cNvSpPr>
              <p:nvPr/>
            </p:nvSpPr>
            <p:spPr bwMode="auto">
              <a:xfrm>
                <a:off x="744" y="3342"/>
                <a:ext cx="12" cy="828"/>
              </a:xfrm>
              <a:prstGeom prst="rect">
                <a:avLst/>
              </a:prstGeom>
              <a:solidFill>
                <a:srgbClr val="60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4" name="Rectangle 1371"/>
              <p:cNvSpPr>
                <a:spLocks noChangeArrowheads="1"/>
              </p:cNvSpPr>
              <p:nvPr/>
            </p:nvSpPr>
            <p:spPr bwMode="auto">
              <a:xfrm>
                <a:off x="102" y="3342"/>
                <a:ext cx="642" cy="12"/>
              </a:xfrm>
              <a:prstGeom prst="rect">
                <a:avLst/>
              </a:prstGeom>
              <a:solidFill>
                <a:srgbClr val="5FD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5" name="Rectangle 1372"/>
              <p:cNvSpPr>
                <a:spLocks noChangeArrowheads="1"/>
              </p:cNvSpPr>
              <p:nvPr/>
            </p:nvSpPr>
            <p:spPr bwMode="auto">
              <a:xfrm>
                <a:off x="738" y="3354"/>
                <a:ext cx="6" cy="816"/>
              </a:xfrm>
              <a:prstGeom prst="rect">
                <a:avLst/>
              </a:prstGeom>
              <a:solidFill>
                <a:srgbClr val="5FD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6" name="Rectangle 1373"/>
              <p:cNvSpPr>
                <a:spLocks noChangeArrowheads="1"/>
              </p:cNvSpPr>
              <p:nvPr/>
            </p:nvSpPr>
            <p:spPr bwMode="auto">
              <a:xfrm>
                <a:off x="102" y="3354"/>
                <a:ext cx="636" cy="12"/>
              </a:xfrm>
              <a:prstGeom prst="rect">
                <a:avLst/>
              </a:prstGeom>
              <a:solidFill>
                <a:srgbClr val="5DD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7" name="Rectangle 1374"/>
              <p:cNvSpPr>
                <a:spLocks noChangeArrowheads="1"/>
              </p:cNvSpPr>
              <p:nvPr/>
            </p:nvSpPr>
            <p:spPr bwMode="auto">
              <a:xfrm>
                <a:off x="726" y="3366"/>
                <a:ext cx="12" cy="804"/>
              </a:xfrm>
              <a:prstGeom prst="rect">
                <a:avLst/>
              </a:prstGeom>
              <a:solidFill>
                <a:srgbClr val="5DD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8" name="Rectangle 1375"/>
              <p:cNvSpPr>
                <a:spLocks noChangeArrowheads="1"/>
              </p:cNvSpPr>
              <p:nvPr/>
            </p:nvSpPr>
            <p:spPr bwMode="auto">
              <a:xfrm>
                <a:off x="102" y="3366"/>
                <a:ext cx="624" cy="12"/>
              </a:xfrm>
              <a:prstGeom prst="rect">
                <a:avLst/>
              </a:prstGeom>
              <a:solidFill>
                <a:srgbClr val="5CD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9" name="Rectangle 1376"/>
              <p:cNvSpPr>
                <a:spLocks noChangeArrowheads="1"/>
              </p:cNvSpPr>
              <p:nvPr/>
            </p:nvSpPr>
            <p:spPr bwMode="auto">
              <a:xfrm>
                <a:off x="714" y="3378"/>
                <a:ext cx="12" cy="792"/>
              </a:xfrm>
              <a:prstGeom prst="rect">
                <a:avLst/>
              </a:prstGeom>
              <a:solidFill>
                <a:srgbClr val="5CD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0" name="Rectangle 1377"/>
              <p:cNvSpPr>
                <a:spLocks noChangeArrowheads="1"/>
              </p:cNvSpPr>
              <p:nvPr/>
            </p:nvSpPr>
            <p:spPr bwMode="auto">
              <a:xfrm>
                <a:off x="102" y="3378"/>
                <a:ext cx="612" cy="12"/>
              </a:xfrm>
              <a:prstGeom prst="rect">
                <a:avLst/>
              </a:prstGeom>
              <a:solidFill>
                <a:srgbClr val="5BD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1" name="Rectangle 1378"/>
              <p:cNvSpPr>
                <a:spLocks noChangeArrowheads="1"/>
              </p:cNvSpPr>
              <p:nvPr/>
            </p:nvSpPr>
            <p:spPr bwMode="auto">
              <a:xfrm>
                <a:off x="708" y="3390"/>
                <a:ext cx="6" cy="780"/>
              </a:xfrm>
              <a:prstGeom prst="rect">
                <a:avLst/>
              </a:prstGeom>
              <a:solidFill>
                <a:srgbClr val="5BD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2" name="Rectangle 1379"/>
              <p:cNvSpPr>
                <a:spLocks noChangeArrowheads="1"/>
              </p:cNvSpPr>
              <p:nvPr/>
            </p:nvSpPr>
            <p:spPr bwMode="auto">
              <a:xfrm>
                <a:off x="102" y="3390"/>
                <a:ext cx="606" cy="12"/>
              </a:xfrm>
              <a:prstGeom prst="rect">
                <a:avLst/>
              </a:prstGeom>
              <a:solidFill>
                <a:srgbClr val="59D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3" name="Rectangle 1380"/>
              <p:cNvSpPr>
                <a:spLocks noChangeArrowheads="1"/>
              </p:cNvSpPr>
              <p:nvPr/>
            </p:nvSpPr>
            <p:spPr bwMode="auto">
              <a:xfrm>
                <a:off x="696" y="3402"/>
                <a:ext cx="12" cy="768"/>
              </a:xfrm>
              <a:prstGeom prst="rect">
                <a:avLst/>
              </a:prstGeom>
              <a:solidFill>
                <a:srgbClr val="59D3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4" name="Rectangle 1381"/>
              <p:cNvSpPr>
                <a:spLocks noChangeArrowheads="1"/>
              </p:cNvSpPr>
              <p:nvPr/>
            </p:nvSpPr>
            <p:spPr bwMode="auto">
              <a:xfrm>
                <a:off x="102" y="3402"/>
                <a:ext cx="594" cy="12"/>
              </a:xfrm>
              <a:prstGeom prst="rect">
                <a:avLst/>
              </a:prstGeom>
              <a:solidFill>
                <a:srgbClr val="5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5" name="Rectangle 1382"/>
              <p:cNvSpPr>
                <a:spLocks noChangeArrowheads="1"/>
              </p:cNvSpPr>
              <p:nvPr/>
            </p:nvSpPr>
            <p:spPr bwMode="auto">
              <a:xfrm>
                <a:off x="684" y="3414"/>
                <a:ext cx="12" cy="756"/>
              </a:xfrm>
              <a:prstGeom prst="rect">
                <a:avLst/>
              </a:prstGeom>
              <a:solidFill>
                <a:srgbClr val="58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6" name="Rectangle 1383"/>
              <p:cNvSpPr>
                <a:spLocks noChangeArrowheads="1"/>
              </p:cNvSpPr>
              <p:nvPr/>
            </p:nvSpPr>
            <p:spPr bwMode="auto">
              <a:xfrm>
                <a:off x="102" y="3414"/>
                <a:ext cx="582" cy="18"/>
              </a:xfrm>
              <a:prstGeom prst="rect">
                <a:avLst/>
              </a:prstGeom>
              <a:solidFill>
                <a:srgbClr val="57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7" name="Rectangle 1384"/>
              <p:cNvSpPr>
                <a:spLocks noChangeArrowheads="1"/>
              </p:cNvSpPr>
              <p:nvPr/>
            </p:nvSpPr>
            <p:spPr bwMode="auto">
              <a:xfrm>
                <a:off x="678" y="3432"/>
                <a:ext cx="6" cy="738"/>
              </a:xfrm>
              <a:prstGeom prst="rect">
                <a:avLst/>
              </a:prstGeom>
              <a:solidFill>
                <a:srgbClr val="57D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8" name="Rectangle 1385"/>
              <p:cNvSpPr>
                <a:spLocks noChangeArrowheads="1"/>
              </p:cNvSpPr>
              <p:nvPr/>
            </p:nvSpPr>
            <p:spPr bwMode="auto">
              <a:xfrm>
                <a:off x="102" y="3432"/>
                <a:ext cx="576" cy="12"/>
              </a:xfrm>
              <a:prstGeom prst="rect">
                <a:avLst/>
              </a:prstGeom>
              <a:solidFill>
                <a:srgbClr val="55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9" name="Rectangle 1386"/>
              <p:cNvSpPr>
                <a:spLocks noChangeArrowheads="1"/>
              </p:cNvSpPr>
              <p:nvPr/>
            </p:nvSpPr>
            <p:spPr bwMode="auto">
              <a:xfrm>
                <a:off x="666" y="3444"/>
                <a:ext cx="12" cy="726"/>
              </a:xfrm>
              <a:prstGeom prst="rect">
                <a:avLst/>
              </a:prstGeom>
              <a:solidFill>
                <a:srgbClr val="55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410" name="Rectangle 1387"/>
            <p:cNvSpPr>
              <a:spLocks noChangeArrowheads="1"/>
            </p:cNvSpPr>
            <p:nvPr/>
          </p:nvSpPr>
          <p:spPr bwMode="auto">
            <a:xfrm>
              <a:off x="2611438" y="5192713"/>
              <a:ext cx="806450" cy="17462"/>
            </a:xfrm>
            <a:prstGeom prst="rect">
              <a:avLst/>
            </a:prstGeom>
            <a:solidFill>
              <a:srgbClr val="54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1" name="Rectangle 1388"/>
            <p:cNvSpPr>
              <a:spLocks noChangeArrowheads="1"/>
            </p:cNvSpPr>
            <p:nvPr/>
          </p:nvSpPr>
          <p:spPr bwMode="auto">
            <a:xfrm>
              <a:off x="3400425" y="5210175"/>
              <a:ext cx="17463" cy="987425"/>
            </a:xfrm>
            <a:prstGeom prst="rect">
              <a:avLst/>
            </a:prstGeom>
            <a:solidFill>
              <a:srgbClr val="54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2" name="Rectangle 1389"/>
            <p:cNvSpPr>
              <a:spLocks noChangeArrowheads="1"/>
            </p:cNvSpPr>
            <p:nvPr/>
          </p:nvSpPr>
          <p:spPr bwMode="auto">
            <a:xfrm>
              <a:off x="2611438" y="5210175"/>
              <a:ext cx="788987" cy="15875"/>
            </a:xfrm>
            <a:prstGeom prst="rect">
              <a:avLst/>
            </a:prstGeom>
            <a:solidFill>
              <a:srgbClr val="53D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3" name="Rectangle 1390"/>
            <p:cNvSpPr>
              <a:spLocks noChangeArrowheads="1"/>
            </p:cNvSpPr>
            <p:nvPr/>
          </p:nvSpPr>
          <p:spPr bwMode="auto">
            <a:xfrm>
              <a:off x="3390900" y="5226050"/>
              <a:ext cx="9525" cy="971550"/>
            </a:xfrm>
            <a:prstGeom prst="rect">
              <a:avLst/>
            </a:prstGeom>
            <a:solidFill>
              <a:srgbClr val="53D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4" name="Rectangle 1391"/>
            <p:cNvSpPr>
              <a:spLocks noChangeArrowheads="1"/>
            </p:cNvSpPr>
            <p:nvPr/>
          </p:nvSpPr>
          <p:spPr bwMode="auto">
            <a:xfrm>
              <a:off x="2611438" y="5226050"/>
              <a:ext cx="779462" cy="17463"/>
            </a:xfrm>
            <a:prstGeom prst="rect">
              <a:avLst/>
            </a:prstGeom>
            <a:solidFill>
              <a:srgbClr val="51D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5" name="Rectangle 1392"/>
            <p:cNvSpPr>
              <a:spLocks noChangeArrowheads="1"/>
            </p:cNvSpPr>
            <p:nvPr/>
          </p:nvSpPr>
          <p:spPr bwMode="auto">
            <a:xfrm>
              <a:off x="3375025" y="5243513"/>
              <a:ext cx="15875" cy="954087"/>
            </a:xfrm>
            <a:prstGeom prst="rect">
              <a:avLst/>
            </a:prstGeom>
            <a:solidFill>
              <a:srgbClr val="51D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6" name="Rectangle 1393"/>
            <p:cNvSpPr>
              <a:spLocks noChangeArrowheads="1"/>
            </p:cNvSpPr>
            <p:nvPr/>
          </p:nvSpPr>
          <p:spPr bwMode="auto">
            <a:xfrm>
              <a:off x="2611438" y="5243513"/>
              <a:ext cx="763587" cy="17462"/>
            </a:xfrm>
            <a:prstGeom prst="rect">
              <a:avLst/>
            </a:prstGeom>
            <a:solidFill>
              <a:srgbClr val="50D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7" name="Rectangle 1394"/>
            <p:cNvSpPr>
              <a:spLocks noChangeArrowheads="1"/>
            </p:cNvSpPr>
            <p:nvPr/>
          </p:nvSpPr>
          <p:spPr bwMode="auto">
            <a:xfrm>
              <a:off x="3357563" y="5260975"/>
              <a:ext cx="17462" cy="936625"/>
            </a:xfrm>
            <a:prstGeom prst="rect">
              <a:avLst/>
            </a:prstGeom>
            <a:solidFill>
              <a:srgbClr val="50D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8" name="Rectangle 1395"/>
            <p:cNvSpPr>
              <a:spLocks noChangeArrowheads="1"/>
            </p:cNvSpPr>
            <p:nvPr/>
          </p:nvSpPr>
          <p:spPr bwMode="auto">
            <a:xfrm>
              <a:off x="2611438" y="5260975"/>
              <a:ext cx="746125" cy="23813"/>
            </a:xfrm>
            <a:prstGeom prst="rect">
              <a:avLst/>
            </a:prstGeom>
            <a:solidFill>
              <a:srgbClr val="4FD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9" name="Rectangle 1396"/>
            <p:cNvSpPr>
              <a:spLocks noChangeArrowheads="1"/>
            </p:cNvSpPr>
            <p:nvPr/>
          </p:nvSpPr>
          <p:spPr bwMode="auto">
            <a:xfrm>
              <a:off x="3348038" y="5284788"/>
              <a:ext cx="9525" cy="912812"/>
            </a:xfrm>
            <a:prstGeom prst="rect">
              <a:avLst/>
            </a:prstGeom>
            <a:solidFill>
              <a:srgbClr val="4FD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0" name="Rectangle 1397"/>
            <p:cNvSpPr>
              <a:spLocks noChangeArrowheads="1"/>
            </p:cNvSpPr>
            <p:nvPr/>
          </p:nvSpPr>
          <p:spPr bwMode="auto">
            <a:xfrm>
              <a:off x="2611438" y="5284788"/>
              <a:ext cx="736600" cy="17462"/>
            </a:xfrm>
            <a:prstGeom prst="rect">
              <a:avLst/>
            </a:prstGeom>
            <a:solidFill>
              <a:srgbClr val="4ED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1" name="Rectangle 1398"/>
            <p:cNvSpPr>
              <a:spLocks noChangeArrowheads="1"/>
            </p:cNvSpPr>
            <p:nvPr/>
          </p:nvSpPr>
          <p:spPr bwMode="auto">
            <a:xfrm>
              <a:off x="3332163" y="5302250"/>
              <a:ext cx="15875" cy="895350"/>
            </a:xfrm>
            <a:prstGeom prst="rect">
              <a:avLst/>
            </a:prstGeom>
            <a:solidFill>
              <a:srgbClr val="4ED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2" name="Rectangle 1399"/>
            <p:cNvSpPr>
              <a:spLocks noChangeArrowheads="1"/>
            </p:cNvSpPr>
            <p:nvPr/>
          </p:nvSpPr>
          <p:spPr bwMode="auto">
            <a:xfrm>
              <a:off x="2611438" y="5302250"/>
              <a:ext cx="720725" cy="14288"/>
            </a:xfrm>
            <a:prstGeom prst="rect">
              <a:avLst/>
            </a:prstGeom>
            <a:solidFill>
              <a:srgbClr val="4C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3" name="Rectangle 1400"/>
            <p:cNvSpPr>
              <a:spLocks noChangeArrowheads="1"/>
            </p:cNvSpPr>
            <p:nvPr/>
          </p:nvSpPr>
          <p:spPr bwMode="auto">
            <a:xfrm>
              <a:off x="3314700" y="5316538"/>
              <a:ext cx="17463" cy="881062"/>
            </a:xfrm>
            <a:prstGeom prst="rect">
              <a:avLst/>
            </a:prstGeom>
            <a:solidFill>
              <a:srgbClr val="4C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4" name="Rectangle 1401"/>
            <p:cNvSpPr>
              <a:spLocks noChangeArrowheads="1"/>
            </p:cNvSpPr>
            <p:nvPr/>
          </p:nvSpPr>
          <p:spPr bwMode="auto">
            <a:xfrm>
              <a:off x="2611438" y="5316538"/>
              <a:ext cx="703262" cy="17462"/>
            </a:xfrm>
            <a:prstGeom prst="rect">
              <a:avLst/>
            </a:prstGeom>
            <a:solidFill>
              <a:srgbClr val="4BD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5" name="Rectangle 1402"/>
            <p:cNvSpPr>
              <a:spLocks noChangeArrowheads="1"/>
            </p:cNvSpPr>
            <p:nvPr/>
          </p:nvSpPr>
          <p:spPr bwMode="auto">
            <a:xfrm>
              <a:off x="3305175" y="5334000"/>
              <a:ext cx="9525" cy="863600"/>
            </a:xfrm>
            <a:prstGeom prst="rect">
              <a:avLst/>
            </a:prstGeom>
            <a:solidFill>
              <a:srgbClr val="4BD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6" name="Rectangle 1403"/>
            <p:cNvSpPr>
              <a:spLocks noChangeArrowheads="1"/>
            </p:cNvSpPr>
            <p:nvPr/>
          </p:nvSpPr>
          <p:spPr bwMode="auto">
            <a:xfrm>
              <a:off x="2611438" y="5334000"/>
              <a:ext cx="693737" cy="15875"/>
            </a:xfrm>
            <a:prstGeom prst="rect">
              <a:avLst/>
            </a:prstGeom>
            <a:solidFill>
              <a:srgbClr val="4AD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7" name="Rectangle 1404"/>
            <p:cNvSpPr>
              <a:spLocks noChangeArrowheads="1"/>
            </p:cNvSpPr>
            <p:nvPr/>
          </p:nvSpPr>
          <p:spPr bwMode="auto">
            <a:xfrm>
              <a:off x="3289300" y="5349875"/>
              <a:ext cx="15875" cy="847725"/>
            </a:xfrm>
            <a:prstGeom prst="rect">
              <a:avLst/>
            </a:prstGeom>
            <a:solidFill>
              <a:srgbClr val="4AD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8" name="Rectangle 1405"/>
            <p:cNvSpPr>
              <a:spLocks noChangeArrowheads="1"/>
            </p:cNvSpPr>
            <p:nvPr/>
          </p:nvSpPr>
          <p:spPr bwMode="auto">
            <a:xfrm>
              <a:off x="2611438" y="5349875"/>
              <a:ext cx="677862" cy="17463"/>
            </a:xfrm>
            <a:prstGeom prst="rect">
              <a:avLst/>
            </a:prstGeom>
            <a:solidFill>
              <a:srgbClr val="48D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29" name="Rectangle 1406"/>
            <p:cNvSpPr>
              <a:spLocks noChangeArrowheads="1"/>
            </p:cNvSpPr>
            <p:nvPr/>
          </p:nvSpPr>
          <p:spPr bwMode="auto">
            <a:xfrm>
              <a:off x="3271838" y="5367338"/>
              <a:ext cx="17462" cy="830262"/>
            </a:xfrm>
            <a:prstGeom prst="rect">
              <a:avLst/>
            </a:prstGeom>
            <a:solidFill>
              <a:srgbClr val="48D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30" name="Rectangle 1407"/>
            <p:cNvSpPr>
              <a:spLocks noChangeArrowheads="1"/>
            </p:cNvSpPr>
            <p:nvPr/>
          </p:nvSpPr>
          <p:spPr bwMode="auto">
            <a:xfrm>
              <a:off x="2611438" y="5367338"/>
              <a:ext cx="660400" cy="15875"/>
            </a:xfrm>
            <a:prstGeom prst="rect">
              <a:avLst/>
            </a:prstGeom>
            <a:solidFill>
              <a:srgbClr val="47D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31" name="Freeform 1498"/>
            <p:cNvSpPr>
              <a:spLocks/>
            </p:cNvSpPr>
            <p:nvPr/>
          </p:nvSpPr>
          <p:spPr bwMode="auto">
            <a:xfrm>
              <a:off x="4691063" y="3741738"/>
              <a:ext cx="120650" cy="144462"/>
            </a:xfrm>
            <a:custGeom>
              <a:avLst/>
              <a:gdLst>
                <a:gd name="T0" fmla="*/ 0 w 23"/>
                <a:gd name="T1" fmla="*/ 75371 h 23"/>
                <a:gd name="T2" fmla="*/ 41965 w 23"/>
                <a:gd name="T3" fmla="*/ 119338 h 23"/>
                <a:gd name="T4" fmla="*/ 36720 w 23"/>
                <a:gd name="T5" fmla="*/ 62810 h 23"/>
                <a:gd name="T6" fmla="*/ 10491 w 23"/>
                <a:gd name="T7" fmla="*/ 56529 h 23"/>
                <a:gd name="T8" fmla="*/ 52457 w 23"/>
                <a:gd name="T9" fmla="*/ 12562 h 23"/>
                <a:gd name="T10" fmla="*/ 31474 w 23"/>
                <a:gd name="T11" fmla="*/ 87933 h 23"/>
                <a:gd name="T12" fmla="*/ 73439 w 23"/>
                <a:gd name="T13" fmla="*/ 138181 h 23"/>
                <a:gd name="T14" fmla="*/ 99667 w 23"/>
                <a:gd name="T15" fmla="*/ 131900 h 23"/>
                <a:gd name="T16" fmla="*/ 57702 w 23"/>
                <a:gd name="T17" fmla="*/ 8165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2" y="18"/>
                    <a:pt x="2" y="21"/>
                    <a:pt x="8" y="19"/>
                  </a:cubicBezTo>
                  <a:cubicBezTo>
                    <a:pt x="10" y="13"/>
                    <a:pt x="13" y="12"/>
                    <a:pt x="7" y="10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0" y="0"/>
                    <a:pt x="4" y="0"/>
                    <a:pt x="10" y="2"/>
                  </a:cubicBezTo>
                  <a:cubicBezTo>
                    <a:pt x="9" y="7"/>
                    <a:pt x="9" y="10"/>
                    <a:pt x="6" y="14"/>
                  </a:cubicBezTo>
                  <a:cubicBezTo>
                    <a:pt x="8" y="19"/>
                    <a:pt x="10" y="20"/>
                    <a:pt x="14" y="22"/>
                  </a:cubicBezTo>
                  <a:cubicBezTo>
                    <a:pt x="16" y="22"/>
                    <a:pt x="19" y="23"/>
                    <a:pt x="19" y="21"/>
                  </a:cubicBezTo>
                  <a:cubicBezTo>
                    <a:pt x="23" y="13"/>
                    <a:pt x="14" y="13"/>
                    <a:pt x="11" y="13"/>
                  </a:cubicBezTo>
                </a:path>
              </a:pathLst>
            </a:custGeom>
            <a:noFill/>
            <a:ln w="38100" cap="flat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2" name="Group 1499"/>
            <p:cNvGrpSpPr>
              <a:grpSpLocks/>
            </p:cNvGrpSpPr>
            <p:nvPr/>
          </p:nvGrpSpPr>
          <p:grpSpPr bwMode="auto">
            <a:xfrm>
              <a:off x="4049713" y="3470275"/>
              <a:ext cx="715962" cy="561975"/>
              <a:chOff x="1152" y="1968"/>
              <a:chExt cx="552" cy="336"/>
            </a:xfrm>
          </p:grpSpPr>
          <p:sp>
            <p:nvSpPr>
              <p:cNvPr id="433" name="Freeform 1500"/>
              <p:cNvSpPr>
                <a:spLocks/>
              </p:cNvSpPr>
              <p:nvPr/>
            </p:nvSpPr>
            <p:spPr bwMode="auto">
              <a:xfrm>
                <a:off x="1152" y="1994"/>
                <a:ext cx="552" cy="129"/>
              </a:xfrm>
              <a:custGeom>
                <a:avLst/>
                <a:gdLst>
                  <a:gd name="T0" fmla="*/ 0 w 137"/>
                  <a:gd name="T1" fmla="*/ 30 h 34"/>
                  <a:gd name="T2" fmla="*/ 28 w 137"/>
                  <a:gd name="T3" fmla="*/ 11 h 34"/>
                  <a:gd name="T4" fmla="*/ 64 w 137"/>
                  <a:gd name="T5" fmla="*/ 87 h 34"/>
                  <a:gd name="T6" fmla="*/ 89 w 137"/>
                  <a:gd name="T7" fmla="*/ 19 h 34"/>
                  <a:gd name="T8" fmla="*/ 109 w 137"/>
                  <a:gd name="T9" fmla="*/ 76 h 34"/>
                  <a:gd name="T10" fmla="*/ 133 w 137"/>
                  <a:gd name="T11" fmla="*/ 91 h 34"/>
                  <a:gd name="T12" fmla="*/ 153 w 137"/>
                  <a:gd name="T13" fmla="*/ 27 h 34"/>
                  <a:gd name="T14" fmla="*/ 165 w 137"/>
                  <a:gd name="T15" fmla="*/ 23 h 34"/>
                  <a:gd name="T16" fmla="*/ 193 w 137"/>
                  <a:gd name="T17" fmla="*/ 91 h 34"/>
                  <a:gd name="T18" fmla="*/ 218 w 137"/>
                  <a:gd name="T19" fmla="*/ 27 h 34"/>
                  <a:gd name="T20" fmla="*/ 246 w 137"/>
                  <a:gd name="T21" fmla="*/ 19 h 34"/>
                  <a:gd name="T22" fmla="*/ 274 w 137"/>
                  <a:gd name="T23" fmla="*/ 87 h 34"/>
                  <a:gd name="T24" fmla="*/ 294 w 137"/>
                  <a:gd name="T25" fmla="*/ 23 h 34"/>
                  <a:gd name="T26" fmla="*/ 330 w 137"/>
                  <a:gd name="T27" fmla="*/ 27 h 34"/>
                  <a:gd name="T28" fmla="*/ 334 w 137"/>
                  <a:gd name="T29" fmla="*/ 68 h 34"/>
                  <a:gd name="T30" fmla="*/ 347 w 137"/>
                  <a:gd name="T31" fmla="*/ 83 h 34"/>
                  <a:gd name="T32" fmla="*/ 359 w 137"/>
                  <a:gd name="T33" fmla="*/ 80 h 34"/>
                  <a:gd name="T34" fmla="*/ 387 w 137"/>
                  <a:gd name="T35" fmla="*/ 19 h 34"/>
                  <a:gd name="T36" fmla="*/ 411 w 137"/>
                  <a:gd name="T37" fmla="*/ 23 h 34"/>
                  <a:gd name="T38" fmla="*/ 427 w 137"/>
                  <a:gd name="T39" fmla="*/ 87 h 34"/>
                  <a:gd name="T40" fmla="*/ 447 w 137"/>
                  <a:gd name="T41" fmla="*/ 83 h 34"/>
                  <a:gd name="T42" fmla="*/ 455 w 137"/>
                  <a:gd name="T43" fmla="*/ 34 h 34"/>
                  <a:gd name="T44" fmla="*/ 475 w 137"/>
                  <a:gd name="T45" fmla="*/ 19 h 34"/>
                  <a:gd name="T46" fmla="*/ 496 w 137"/>
                  <a:gd name="T47" fmla="*/ 23 h 34"/>
                  <a:gd name="T48" fmla="*/ 508 w 137"/>
                  <a:gd name="T49" fmla="*/ 87 h 34"/>
                  <a:gd name="T50" fmla="*/ 552 w 137"/>
                  <a:gd name="T51" fmla="*/ 53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7" h="34">
                    <a:moveTo>
                      <a:pt x="0" y="8"/>
                    </a:moveTo>
                    <a:cubicBezTo>
                      <a:pt x="1" y="2"/>
                      <a:pt x="1" y="0"/>
                      <a:pt x="7" y="3"/>
                    </a:cubicBezTo>
                    <a:cubicBezTo>
                      <a:pt x="11" y="10"/>
                      <a:pt x="8" y="20"/>
                      <a:pt x="16" y="23"/>
                    </a:cubicBezTo>
                    <a:cubicBezTo>
                      <a:pt x="19" y="15"/>
                      <a:pt x="14" y="8"/>
                      <a:pt x="22" y="5"/>
                    </a:cubicBezTo>
                    <a:cubicBezTo>
                      <a:pt x="28" y="8"/>
                      <a:pt x="24" y="14"/>
                      <a:pt x="27" y="20"/>
                    </a:cubicBezTo>
                    <a:cubicBezTo>
                      <a:pt x="29" y="23"/>
                      <a:pt x="30" y="23"/>
                      <a:pt x="33" y="24"/>
                    </a:cubicBezTo>
                    <a:cubicBezTo>
                      <a:pt x="35" y="18"/>
                      <a:pt x="37" y="13"/>
                      <a:pt x="38" y="7"/>
                    </a:cubicBezTo>
                    <a:cubicBezTo>
                      <a:pt x="39" y="6"/>
                      <a:pt x="40" y="6"/>
                      <a:pt x="41" y="6"/>
                    </a:cubicBezTo>
                    <a:cubicBezTo>
                      <a:pt x="51" y="9"/>
                      <a:pt x="43" y="16"/>
                      <a:pt x="48" y="24"/>
                    </a:cubicBezTo>
                    <a:cubicBezTo>
                      <a:pt x="56" y="21"/>
                      <a:pt x="51" y="13"/>
                      <a:pt x="54" y="7"/>
                    </a:cubicBezTo>
                    <a:cubicBezTo>
                      <a:pt x="56" y="5"/>
                      <a:pt x="59" y="6"/>
                      <a:pt x="61" y="5"/>
                    </a:cubicBezTo>
                    <a:cubicBezTo>
                      <a:pt x="68" y="10"/>
                      <a:pt x="64" y="16"/>
                      <a:pt x="68" y="23"/>
                    </a:cubicBezTo>
                    <a:cubicBezTo>
                      <a:pt x="74" y="18"/>
                      <a:pt x="72" y="15"/>
                      <a:pt x="73" y="6"/>
                    </a:cubicBezTo>
                    <a:cubicBezTo>
                      <a:pt x="76" y="6"/>
                      <a:pt x="80" y="4"/>
                      <a:pt x="82" y="7"/>
                    </a:cubicBezTo>
                    <a:cubicBezTo>
                      <a:pt x="84" y="10"/>
                      <a:pt x="82" y="15"/>
                      <a:pt x="83" y="18"/>
                    </a:cubicBezTo>
                    <a:cubicBezTo>
                      <a:pt x="83" y="20"/>
                      <a:pt x="85" y="21"/>
                      <a:pt x="86" y="22"/>
                    </a:cubicBezTo>
                    <a:cubicBezTo>
                      <a:pt x="87" y="21"/>
                      <a:pt x="88" y="22"/>
                      <a:pt x="89" y="21"/>
                    </a:cubicBezTo>
                    <a:cubicBezTo>
                      <a:pt x="93" y="16"/>
                      <a:pt x="89" y="8"/>
                      <a:pt x="96" y="5"/>
                    </a:cubicBezTo>
                    <a:cubicBezTo>
                      <a:pt x="98" y="5"/>
                      <a:pt x="101" y="4"/>
                      <a:pt x="102" y="6"/>
                    </a:cubicBezTo>
                    <a:cubicBezTo>
                      <a:pt x="115" y="34"/>
                      <a:pt x="96" y="12"/>
                      <a:pt x="106" y="23"/>
                    </a:cubicBezTo>
                    <a:cubicBezTo>
                      <a:pt x="108" y="23"/>
                      <a:pt x="110" y="23"/>
                      <a:pt x="111" y="22"/>
                    </a:cubicBezTo>
                    <a:cubicBezTo>
                      <a:pt x="112" y="21"/>
                      <a:pt x="113" y="10"/>
                      <a:pt x="113" y="9"/>
                    </a:cubicBezTo>
                    <a:cubicBezTo>
                      <a:pt x="114" y="6"/>
                      <a:pt x="115" y="6"/>
                      <a:pt x="118" y="5"/>
                    </a:cubicBezTo>
                    <a:cubicBezTo>
                      <a:pt x="120" y="5"/>
                      <a:pt x="121" y="5"/>
                      <a:pt x="123" y="6"/>
                    </a:cubicBezTo>
                    <a:cubicBezTo>
                      <a:pt x="125" y="7"/>
                      <a:pt x="124" y="19"/>
                      <a:pt x="126" y="23"/>
                    </a:cubicBezTo>
                    <a:cubicBezTo>
                      <a:pt x="132" y="22"/>
                      <a:pt x="137" y="22"/>
                      <a:pt x="137" y="14"/>
                    </a:cubicBezTo>
                  </a:path>
                </a:pathLst>
              </a:custGeom>
              <a:noFill/>
              <a:ln w="19050" cap="flat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34" name="Group 1501"/>
              <p:cNvGrpSpPr>
                <a:grpSpLocks/>
              </p:cNvGrpSpPr>
              <p:nvPr/>
            </p:nvGrpSpPr>
            <p:grpSpPr bwMode="auto">
              <a:xfrm>
                <a:off x="1176" y="2025"/>
                <a:ext cx="65" cy="98"/>
                <a:chOff x="1398" y="2148"/>
                <a:chExt cx="96" cy="156"/>
              </a:xfrm>
            </p:grpSpPr>
            <p:sp>
              <p:nvSpPr>
                <p:cNvPr id="494" name="Oval 1502"/>
                <p:cNvSpPr>
                  <a:spLocks noChangeArrowheads="1"/>
                </p:cNvSpPr>
                <p:nvPr/>
              </p:nvSpPr>
              <p:spPr bwMode="auto">
                <a:xfrm>
                  <a:off x="1422" y="2148"/>
                  <a:ext cx="60" cy="6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95" name="Oval 1503"/>
                <p:cNvSpPr>
                  <a:spLocks noChangeArrowheads="1"/>
                </p:cNvSpPr>
                <p:nvPr/>
              </p:nvSpPr>
              <p:spPr bwMode="auto">
                <a:xfrm>
                  <a:off x="1398" y="2202"/>
                  <a:ext cx="96" cy="10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grpSp>
            <p:nvGrpSpPr>
              <p:cNvPr id="435" name="Group 1504"/>
              <p:cNvGrpSpPr>
                <a:grpSpLocks/>
              </p:cNvGrpSpPr>
              <p:nvPr/>
            </p:nvGrpSpPr>
            <p:grpSpPr bwMode="auto">
              <a:xfrm>
                <a:off x="1305" y="2025"/>
                <a:ext cx="64" cy="98"/>
                <a:chOff x="1590" y="2148"/>
                <a:chExt cx="96" cy="156"/>
              </a:xfrm>
            </p:grpSpPr>
            <p:sp>
              <p:nvSpPr>
                <p:cNvPr id="492" name="Oval 1505"/>
                <p:cNvSpPr>
                  <a:spLocks noChangeArrowheads="1"/>
                </p:cNvSpPr>
                <p:nvPr/>
              </p:nvSpPr>
              <p:spPr bwMode="auto">
                <a:xfrm>
                  <a:off x="1614" y="2148"/>
                  <a:ext cx="66" cy="6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93" name="Oval 1506"/>
                <p:cNvSpPr>
                  <a:spLocks noChangeArrowheads="1"/>
                </p:cNvSpPr>
                <p:nvPr/>
              </p:nvSpPr>
              <p:spPr bwMode="auto">
                <a:xfrm>
                  <a:off x="1590" y="2202"/>
                  <a:ext cx="96" cy="10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436" name="Freeform 1507"/>
              <p:cNvSpPr>
                <a:spLocks/>
              </p:cNvSpPr>
              <p:nvPr/>
            </p:nvSpPr>
            <p:spPr bwMode="auto">
              <a:xfrm>
                <a:off x="1333" y="1968"/>
                <a:ext cx="45" cy="79"/>
              </a:xfrm>
              <a:custGeom>
                <a:avLst/>
                <a:gdLst>
                  <a:gd name="T0" fmla="*/ 0 w 11"/>
                  <a:gd name="T1" fmla="*/ 79 h 21"/>
                  <a:gd name="T2" fmla="*/ 37 w 11"/>
                  <a:gd name="T3" fmla="*/ 71 h 21"/>
                  <a:gd name="T4" fmla="*/ 41 w 11"/>
                  <a:gd name="T5" fmla="*/ 49 h 21"/>
                  <a:gd name="T6" fmla="*/ 20 w 11"/>
                  <a:gd name="T7" fmla="*/ 38 h 21"/>
                  <a:gd name="T8" fmla="*/ 16 w 11"/>
                  <a:gd name="T9" fmla="*/ 19 h 21"/>
                  <a:gd name="T10" fmla="*/ 45 w 11"/>
                  <a:gd name="T11" fmla="*/ 15 h 21"/>
                  <a:gd name="T12" fmla="*/ 33 w 11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cubicBezTo>
                      <a:pt x="3" y="21"/>
                      <a:pt x="6" y="21"/>
                      <a:pt x="9" y="19"/>
                    </a:cubicBezTo>
                    <a:cubicBezTo>
                      <a:pt x="10" y="16"/>
                      <a:pt x="11" y="15"/>
                      <a:pt x="10" y="13"/>
                    </a:cubicBezTo>
                    <a:cubicBezTo>
                      <a:pt x="9" y="11"/>
                      <a:pt x="5" y="10"/>
                      <a:pt x="5" y="10"/>
                    </a:cubicBezTo>
                    <a:cubicBezTo>
                      <a:pt x="4" y="8"/>
                      <a:pt x="3" y="8"/>
                      <a:pt x="4" y="5"/>
                    </a:cubicBezTo>
                    <a:cubicBezTo>
                      <a:pt x="7" y="6"/>
                      <a:pt x="8" y="7"/>
                      <a:pt x="11" y="4"/>
                    </a:cubicBezTo>
                    <a:cubicBezTo>
                      <a:pt x="10" y="2"/>
                      <a:pt x="10" y="1"/>
                      <a:pt x="8" y="0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37" name="Group 1508"/>
              <p:cNvGrpSpPr>
                <a:grpSpLocks/>
              </p:cNvGrpSpPr>
              <p:nvPr/>
            </p:nvGrpSpPr>
            <p:grpSpPr bwMode="auto">
              <a:xfrm>
                <a:off x="1438" y="2025"/>
                <a:ext cx="60" cy="98"/>
                <a:chOff x="1788" y="2148"/>
                <a:chExt cx="90" cy="156"/>
              </a:xfrm>
            </p:grpSpPr>
            <p:sp>
              <p:nvSpPr>
                <p:cNvPr id="490" name="Oval 1509"/>
                <p:cNvSpPr>
                  <a:spLocks noChangeArrowheads="1"/>
                </p:cNvSpPr>
                <p:nvPr/>
              </p:nvSpPr>
              <p:spPr bwMode="auto">
                <a:xfrm>
                  <a:off x="1806" y="2148"/>
                  <a:ext cx="66" cy="6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91" name="Oval 1510"/>
                <p:cNvSpPr>
                  <a:spLocks noChangeArrowheads="1"/>
                </p:cNvSpPr>
                <p:nvPr/>
              </p:nvSpPr>
              <p:spPr bwMode="auto">
                <a:xfrm>
                  <a:off x="1788" y="2202"/>
                  <a:ext cx="90" cy="10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438" name="Freeform 1511"/>
              <p:cNvSpPr>
                <a:spLocks/>
              </p:cNvSpPr>
              <p:nvPr/>
            </p:nvSpPr>
            <p:spPr bwMode="auto">
              <a:xfrm>
                <a:off x="1462" y="1968"/>
                <a:ext cx="69" cy="117"/>
              </a:xfrm>
              <a:custGeom>
                <a:avLst/>
                <a:gdLst>
                  <a:gd name="T0" fmla="*/ 0 w 17"/>
                  <a:gd name="T1" fmla="*/ 113 h 31"/>
                  <a:gd name="T2" fmla="*/ 20 w 17"/>
                  <a:gd name="T3" fmla="*/ 117 h 31"/>
                  <a:gd name="T4" fmla="*/ 28 w 17"/>
                  <a:gd name="T5" fmla="*/ 102 h 31"/>
                  <a:gd name="T6" fmla="*/ 20 w 17"/>
                  <a:gd name="T7" fmla="*/ 91 h 31"/>
                  <a:gd name="T8" fmla="*/ 37 w 17"/>
                  <a:gd name="T9" fmla="*/ 87 h 31"/>
                  <a:gd name="T10" fmla="*/ 45 w 17"/>
                  <a:gd name="T11" fmla="*/ 75 h 31"/>
                  <a:gd name="T12" fmla="*/ 4 w 17"/>
                  <a:gd name="T13" fmla="*/ 64 h 31"/>
                  <a:gd name="T14" fmla="*/ 8 w 17"/>
                  <a:gd name="T15" fmla="*/ 45 h 31"/>
                  <a:gd name="T16" fmla="*/ 37 w 17"/>
                  <a:gd name="T17" fmla="*/ 53 h 31"/>
                  <a:gd name="T18" fmla="*/ 49 w 17"/>
                  <a:gd name="T19" fmla="*/ 38 h 31"/>
                  <a:gd name="T20" fmla="*/ 37 w 17"/>
                  <a:gd name="T21" fmla="*/ 15 h 31"/>
                  <a:gd name="T22" fmla="*/ 53 w 17"/>
                  <a:gd name="T23" fmla="*/ 4 h 31"/>
                  <a:gd name="T24" fmla="*/ 69 w 17"/>
                  <a:gd name="T25" fmla="*/ 26 h 31"/>
                  <a:gd name="T26" fmla="*/ 69 w 17"/>
                  <a:gd name="T27" fmla="*/ 45 h 31"/>
                  <a:gd name="T28" fmla="*/ 65 w 17"/>
                  <a:gd name="T29" fmla="*/ 5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31">
                    <a:moveTo>
                      <a:pt x="0" y="30"/>
                    </a:moveTo>
                    <a:cubicBezTo>
                      <a:pt x="2" y="31"/>
                      <a:pt x="3" y="31"/>
                      <a:pt x="5" y="31"/>
                    </a:cubicBezTo>
                    <a:cubicBezTo>
                      <a:pt x="6" y="30"/>
                      <a:pt x="6" y="29"/>
                      <a:pt x="7" y="27"/>
                    </a:cubicBezTo>
                    <a:cubicBezTo>
                      <a:pt x="7" y="25"/>
                      <a:pt x="6" y="22"/>
                      <a:pt x="5" y="24"/>
                    </a:cubicBezTo>
                    <a:cubicBezTo>
                      <a:pt x="7" y="25"/>
                      <a:pt x="8" y="24"/>
                      <a:pt x="9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0" y="15"/>
                      <a:pt x="4" y="17"/>
                      <a:pt x="1" y="17"/>
                    </a:cubicBezTo>
                    <a:cubicBezTo>
                      <a:pt x="0" y="15"/>
                      <a:pt x="1" y="13"/>
                      <a:pt x="2" y="12"/>
                    </a:cubicBezTo>
                    <a:cubicBezTo>
                      <a:pt x="5" y="12"/>
                      <a:pt x="6" y="12"/>
                      <a:pt x="9" y="14"/>
                    </a:cubicBezTo>
                    <a:cubicBezTo>
                      <a:pt x="11" y="13"/>
                      <a:pt x="11" y="13"/>
                      <a:pt x="12" y="10"/>
                    </a:cubicBezTo>
                    <a:cubicBezTo>
                      <a:pt x="12" y="7"/>
                      <a:pt x="10" y="6"/>
                      <a:pt x="9" y="4"/>
                    </a:cubicBezTo>
                    <a:cubicBezTo>
                      <a:pt x="7" y="0"/>
                      <a:pt x="10" y="1"/>
                      <a:pt x="13" y="1"/>
                    </a:cubicBezTo>
                    <a:cubicBezTo>
                      <a:pt x="15" y="2"/>
                      <a:pt x="16" y="5"/>
                      <a:pt x="17" y="7"/>
                    </a:cubicBezTo>
                    <a:cubicBezTo>
                      <a:pt x="17" y="9"/>
                      <a:pt x="17" y="11"/>
                      <a:pt x="17" y="12"/>
                    </a:cubicBezTo>
                    <a:cubicBezTo>
                      <a:pt x="17" y="13"/>
                      <a:pt x="16" y="14"/>
                      <a:pt x="16" y="14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Freeform 1512"/>
              <p:cNvSpPr>
                <a:spLocks/>
              </p:cNvSpPr>
              <p:nvPr/>
            </p:nvSpPr>
            <p:spPr bwMode="auto">
              <a:xfrm>
                <a:off x="1152" y="2176"/>
                <a:ext cx="552" cy="128"/>
              </a:xfrm>
              <a:custGeom>
                <a:avLst/>
                <a:gdLst>
                  <a:gd name="T0" fmla="*/ 0 w 137"/>
                  <a:gd name="T1" fmla="*/ 30 h 34"/>
                  <a:gd name="T2" fmla="*/ 28 w 137"/>
                  <a:gd name="T3" fmla="*/ 11 h 34"/>
                  <a:gd name="T4" fmla="*/ 64 w 137"/>
                  <a:gd name="T5" fmla="*/ 87 h 34"/>
                  <a:gd name="T6" fmla="*/ 89 w 137"/>
                  <a:gd name="T7" fmla="*/ 19 h 34"/>
                  <a:gd name="T8" fmla="*/ 109 w 137"/>
                  <a:gd name="T9" fmla="*/ 75 h 34"/>
                  <a:gd name="T10" fmla="*/ 133 w 137"/>
                  <a:gd name="T11" fmla="*/ 90 h 34"/>
                  <a:gd name="T12" fmla="*/ 153 w 137"/>
                  <a:gd name="T13" fmla="*/ 26 h 34"/>
                  <a:gd name="T14" fmla="*/ 165 w 137"/>
                  <a:gd name="T15" fmla="*/ 23 h 34"/>
                  <a:gd name="T16" fmla="*/ 193 w 137"/>
                  <a:gd name="T17" fmla="*/ 90 h 34"/>
                  <a:gd name="T18" fmla="*/ 218 w 137"/>
                  <a:gd name="T19" fmla="*/ 26 h 34"/>
                  <a:gd name="T20" fmla="*/ 246 w 137"/>
                  <a:gd name="T21" fmla="*/ 19 h 34"/>
                  <a:gd name="T22" fmla="*/ 274 w 137"/>
                  <a:gd name="T23" fmla="*/ 87 h 34"/>
                  <a:gd name="T24" fmla="*/ 294 w 137"/>
                  <a:gd name="T25" fmla="*/ 23 h 34"/>
                  <a:gd name="T26" fmla="*/ 330 w 137"/>
                  <a:gd name="T27" fmla="*/ 26 h 34"/>
                  <a:gd name="T28" fmla="*/ 334 w 137"/>
                  <a:gd name="T29" fmla="*/ 68 h 34"/>
                  <a:gd name="T30" fmla="*/ 347 w 137"/>
                  <a:gd name="T31" fmla="*/ 83 h 34"/>
                  <a:gd name="T32" fmla="*/ 359 w 137"/>
                  <a:gd name="T33" fmla="*/ 79 h 34"/>
                  <a:gd name="T34" fmla="*/ 387 w 137"/>
                  <a:gd name="T35" fmla="*/ 19 h 34"/>
                  <a:gd name="T36" fmla="*/ 411 w 137"/>
                  <a:gd name="T37" fmla="*/ 23 h 34"/>
                  <a:gd name="T38" fmla="*/ 427 w 137"/>
                  <a:gd name="T39" fmla="*/ 87 h 34"/>
                  <a:gd name="T40" fmla="*/ 447 w 137"/>
                  <a:gd name="T41" fmla="*/ 83 h 34"/>
                  <a:gd name="T42" fmla="*/ 455 w 137"/>
                  <a:gd name="T43" fmla="*/ 34 h 34"/>
                  <a:gd name="T44" fmla="*/ 475 w 137"/>
                  <a:gd name="T45" fmla="*/ 19 h 34"/>
                  <a:gd name="T46" fmla="*/ 496 w 137"/>
                  <a:gd name="T47" fmla="*/ 23 h 34"/>
                  <a:gd name="T48" fmla="*/ 508 w 137"/>
                  <a:gd name="T49" fmla="*/ 87 h 34"/>
                  <a:gd name="T50" fmla="*/ 552 w 137"/>
                  <a:gd name="T51" fmla="*/ 53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7" h="34">
                    <a:moveTo>
                      <a:pt x="0" y="8"/>
                    </a:moveTo>
                    <a:cubicBezTo>
                      <a:pt x="1" y="2"/>
                      <a:pt x="1" y="0"/>
                      <a:pt x="7" y="3"/>
                    </a:cubicBezTo>
                    <a:cubicBezTo>
                      <a:pt x="11" y="10"/>
                      <a:pt x="8" y="20"/>
                      <a:pt x="16" y="23"/>
                    </a:cubicBezTo>
                    <a:cubicBezTo>
                      <a:pt x="19" y="15"/>
                      <a:pt x="14" y="8"/>
                      <a:pt x="22" y="5"/>
                    </a:cubicBezTo>
                    <a:cubicBezTo>
                      <a:pt x="28" y="8"/>
                      <a:pt x="24" y="14"/>
                      <a:pt x="27" y="20"/>
                    </a:cubicBezTo>
                    <a:cubicBezTo>
                      <a:pt x="29" y="23"/>
                      <a:pt x="30" y="23"/>
                      <a:pt x="33" y="24"/>
                    </a:cubicBezTo>
                    <a:cubicBezTo>
                      <a:pt x="35" y="18"/>
                      <a:pt x="37" y="13"/>
                      <a:pt x="38" y="7"/>
                    </a:cubicBezTo>
                    <a:cubicBezTo>
                      <a:pt x="39" y="6"/>
                      <a:pt x="40" y="6"/>
                      <a:pt x="41" y="6"/>
                    </a:cubicBezTo>
                    <a:cubicBezTo>
                      <a:pt x="51" y="9"/>
                      <a:pt x="43" y="16"/>
                      <a:pt x="48" y="24"/>
                    </a:cubicBezTo>
                    <a:cubicBezTo>
                      <a:pt x="56" y="21"/>
                      <a:pt x="51" y="13"/>
                      <a:pt x="54" y="7"/>
                    </a:cubicBezTo>
                    <a:cubicBezTo>
                      <a:pt x="56" y="5"/>
                      <a:pt x="59" y="6"/>
                      <a:pt x="61" y="5"/>
                    </a:cubicBezTo>
                    <a:cubicBezTo>
                      <a:pt x="68" y="10"/>
                      <a:pt x="64" y="16"/>
                      <a:pt x="68" y="23"/>
                    </a:cubicBezTo>
                    <a:cubicBezTo>
                      <a:pt x="74" y="19"/>
                      <a:pt x="72" y="15"/>
                      <a:pt x="73" y="6"/>
                    </a:cubicBezTo>
                    <a:cubicBezTo>
                      <a:pt x="76" y="6"/>
                      <a:pt x="80" y="5"/>
                      <a:pt x="82" y="7"/>
                    </a:cubicBezTo>
                    <a:cubicBezTo>
                      <a:pt x="84" y="10"/>
                      <a:pt x="82" y="15"/>
                      <a:pt x="83" y="18"/>
                    </a:cubicBezTo>
                    <a:cubicBezTo>
                      <a:pt x="83" y="20"/>
                      <a:pt x="85" y="21"/>
                      <a:pt x="86" y="22"/>
                    </a:cubicBezTo>
                    <a:cubicBezTo>
                      <a:pt x="87" y="22"/>
                      <a:pt x="88" y="22"/>
                      <a:pt x="89" y="21"/>
                    </a:cubicBezTo>
                    <a:cubicBezTo>
                      <a:pt x="93" y="17"/>
                      <a:pt x="89" y="8"/>
                      <a:pt x="96" y="5"/>
                    </a:cubicBezTo>
                    <a:cubicBezTo>
                      <a:pt x="98" y="5"/>
                      <a:pt x="101" y="4"/>
                      <a:pt x="102" y="6"/>
                    </a:cubicBezTo>
                    <a:cubicBezTo>
                      <a:pt x="115" y="34"/>
                      <a:pt x="96" y="12"/>
                      <a:pt x="106" y="23"/>
                    </a:cubicBezTo>
                    <a:cubicBezTo>
                      <a:pt x="108" y="23"/>
                      <a:pt x="110" y="23"/>
                      <a:pt x="111" y="22"/>
                    </a:cubicBezTo>
                    <a:cubicBezTo>
                      <a:pt x="112" y="21"/>
                      <a:pt x="113" y="10"/>
                      <a:pt x="113" y="9"/>
                    </a:cubicBezTo>
                    <a:cubicBezTo>
                      <a:pt x="114" y="6"/>
                      <a:pt x="115" y="6"/>
                      <a:pt x="118" y="5"/>
                    </a:cubicBezTo>
                    <a:cubicBezTo>
                      <a:pt x="120" y="5"/>
                      <a:pt x="121" y="5"/>
                      <a:pt x="123" y="6"/>
                    </a:cubicBezTo>
                    <a:cubicBezTo>
                      <a:pt x="125" y="8"/>
                      <a:pt x="124" y="19"/>
                      <a:pt x="126" y="23"/>
                    </a:cubicBezTo>
                    <a:cubicBezTo>
                      <a:pt x="132" y="22"/>
                      <a:pt x="137" y="22"/>
                      <a:pt x="137" y="14"/>
                    </a:cubicBezTo>
                  </a:path>
                </a:pathLst>
              </a:custGeom>
              <a:noFill/>
              <a:ln w="19050" cap="flat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40" name="Group 1513"/>
              <p:cNvGrpSpPr>
                <a:grpSpLocks/>
              </p:cNvGrpSpPr>
              <p:nvPr/>
            </p:nvGrpSpPr>
            <p:grpSpPr bwMode="auto">
              <a:xfrm>
                <a:off x="1176" y="2206"/>
                <a:ext cx="65" cy="98"/>
                <a:chOff x="1398" y="2436"/>
                <a:chExt cx="96" cy="156"/>
              </a:xfrm>
            </p:grpSpPr>
            <p:sp>
              <p:nvSpPr>
                <p:cNvPr id="488" name="Oval 1514"/>
                <p:cNvSpPr>
                  <a:spLocks noChangeArrowheads="1"/>
                </p:cNvSpPr>
                <p:nvPr/>
              </p:nvSpPr>
              <p:spPr bwMode="auto">
                <a:xfrm>
                  <a:off x="1422" y="2436"/>
                  <a:ext cx="60" cy="7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89" name="Oval 1515"/>
                <p:cNvSpPr>
                  <a:spLocks noChangeArrowheads="1"/>
                </p:cNvSpPr>
                <p:nvPr/>
              </p:nvSpPr>
              <p:spPr bwMode="auto">
                <a:xfrm>
                  <a:off x="1398" y="2490"/>
                  <a:ext cx="96" cy="10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grpSp>
            <p:nvGrpSpPr>
              <p:cNvPr id="441" name="Group 1516"/>
              <p:cNvGrpSpPr>
                <a:grpSpLocks/>
              </p:cNvGrpSpPr>
              <p:nvPr/>
            </p:nvGrpSpPr>
            <p:grpSpPr bwMode="auto">
              <a:xfrm>
                <a:off x="1305" y="2206"/>
                <a:ext cx="64" cy="98"/>
                <a:chOff x="1590" y="2436"/>
                <a:chExt cx="96" cy="156"/>
              </a:xfrm>
            </p:grpSpPr>
            <p:sp>
              <p:nvSpPr>
                <p:cNvPr id="486" name="Oval 1517"/>
                <p:cNvSpPr>
                  <a:spLocks noChangeArrowheads="1"/>
                </p:cNvSpPr>
                <p:nvPr/>
              </p:nvSpPr>
              <p:spPr bwMode="auto">
                <a:xfrm>
                  <a:off x="1614" y="2436"/>
                  <a:ext cx="66" cy="7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87" name="Oval 1518"/>
                <p:cNvSpPr>
                  <a:spLocks noChangeArrowheads="1"/>
                </p:cNvSpPr>
                <p:nvPr/>
              </p:nvSpPr>
              <p:spPr bwMode="auto">
                <a:xfrm>
                  <a:off x="1590" y="2490"/>
                  <a:ext cx="96" cy="10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442" name="Freeform 1519"/>
              <p:cNvSpPr>
                <a:spLocks/>
              </p:cNvSpPr>
              <p:nvPr/>
            </p:nvSpPr>
            <p:spPr bwMode="auto">
              <a:xfrm>
                <a:off x="1333" y="2149"/>
                <a:ext cx="45" cy="83"/>
              </a:xfrm>
              <a:custGeom>
                <a:avLst/>
                <a:gdLst>
                  <a:gd name="T0" fmla="*/ 0 w 11"/>
                  <a:gd name="T1" fmla="*/ 83 h 22"/>
                  <a:gd name="T2" fmla="*/ 37 w 11"/>
                  <a:gd name="T3" fmla="*/ 72 h 22"/>
                  <a:gd name="T4" fmla="*/ 41 w 11"/>
                  <a:gd name="T5" fmla="*/ 49 h 22"/>
                  <a:gd name="T6" fmla="*/ 20 w 11"/>
                  <a:gd name="T7" fmla="*/ 38 h 22"/>
                  <a:gd name="T8" fmla="*/ 16 w 11"/>
                  <a:gd name="T9" fmla="*/ 23 h 22"/>
                  <a:gd name="T10" fmla="*/ 45 w 11"/>
                  <a:gd name="T11" fmla="*/ 19 h 22"/>
                  <a:gd name="T12" fmla="*/ 33 w 1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2">
                    <a:moveTo>
                      <a:pt x="0" y="22"/>
                    </a:moveTo>
                    <a:cubicBezTo>
                      <a:pt x="3" y="21"/>
                      <a:pt x="6" y="21"/>
                      <a:pt x="9" y="19"/>
                    </a:cubicBezTo>
                    <a:cubicBezTo>
                      <a:pt x="10" y="17"/>
                      <a:pt x="11" y="15"/>
                      <a:pt x="10" y="13"/>
                    </a:cubicBezTo>
                    <a:cubicBezTo>
                      <a:pt x="9" y="11"/>
                      <a:pt x="5" y="10"/>
                      <a:pt x="5" y="10"/>
                    </a:cubicBezTo>
                    <a:cubicBezTo>
                      <a:pt x="4" y="9"/>
                      <a:pt x="3" y="8"/>
                      <a:pt x="4" y="6"/>
                    </a:cubicBezTo>
                    <a:cubicBezTo>
                      <a:pt x="7" y="6"/>
                      <a:pt x="8" y="7"/>
                      <a:pt x="11" y="5"/>
                    </a:cubicBezTo>
                    <a:cubicBezTo>
                      <a:pt x="10" y="3"/>
                      <a:pt x="10" y="2"/>
                      <a:pt x="8" y="0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43" name="Group 1520"/>
              <p:cNvGrpSpPr>
                <a:grpSpLocks/>
              </p:cNvGrpSpPr>
              <p:nvPr/>
            </p:nvGrpSpPr>
            <p:grpSpPr bwMode="auto">
              <a:xfrm>
                <a:off x="1438" y="2206"/>
                <a:ext cx="60" cy="98"/>
                <a:chOff x="1788" y="2436"/>
                <a:chExt cx="90" cy="156"/>
              </a:xfrm>
            </p:grpSpPr>
            <p:sp>
              <p:nvSpPr>
                <p:cNvPr id="484" name="Oval 1521"/>
                <p:cNvSpPr>
                  <a:spLocks noChangeArrowheads="1"/>
                </p:cNvSpPr>
                <p:nvPr/>
              </p:nvSpPr>
              <p:spPr bwMode="auto">
                <a:xfrm>
                  <a:off x="1806" y="2436"/>
                  <a:ext cx="66" cy="7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85" name="Oval 1522"/>
                <p:cNvSpPr>
                  <a:spLocks noChangeArrowheads="1"/>
                </p:cNvSpPr>
                <p:nvPr/>
              </p:nvSpPr>
              <p:spPr bwMode="auto">
                <a:xfrm>
                  <a:off x="1788" y="2490"/>
                  <a:ext cx="90" cy="10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444" name="Freeform 1523"/>
              <p:cNvSpPr>
                <a:spLocks/>
              </p:cNvSpPr>
              <p:nvPr/>
            </p:nvSpPr>
            <p:spPr bwMode="auto">
              <a:xfrm>
                <a:off x="1462" y="2149"/>
                <a:ext cx="69" cy="121"/>
              </a:xfrm>
              <a:custGeom>
                <a:avLst/>
                <a:gdLst>
                  <a:gd name="T0" fmla="*/ 0 w 17"/>
                  <a:gd name="T1" fmla="*/ 113 h 32"/>
                  <a:gd name="T2" fmla="*/ 20 w 17"/>
                  <a:gd name="T3" fmla="*/ 117 h 32"/>
                  <a:gd name="T4" fmla="*/ 28 w 17"/>
                  <a:gd name="T5" fmla="*/ 102 h 32"/>
                  <a:gd name="T6" fmla="*/ 20 w 17"/>
                  <a:gd name="T7" fmla="*/ 95 h 32"/>
                  <a:gd name="T8" fmla="*/ 37 w 17"/>
                  <a:gd name="T9" fmla="*/ 87 h 32"/>
                  <a:gd name="T10" fmla="*/ 45 w 17"/>
                  <a:gd name="T11" fmla="*/ 76 h 32"/>
                  <a:gd name="T12" fmla="*/ 4 w 17"/>
                  <a:gd name="T13" fmla="*/ 64 h 32"/>
                  <a:gd name="T14" fmla="*/ 8 w 17"/>
                  <a:gd name="T15" fmla="*/ 45 h 32"/>
                  <a:gd name="T16" fmla="*/ 37 w 17"/>
                  <a:gd name="T17" fmla="*/ 53 h 32"/>
                  <a:gd name="T18" fmla="*/ 49 w 17"/>
                  <a:gd name="T19" fmla="*/ 38 h 32"/>
                  <a:gd name="T20" fmla="*/ 37 w 17"/>
                  <a:gd name="T21" fmla="*/ 15 h 32"/>
                  <a:gd name="T22" fmla="*/ 53 w 17"/>
                  <a:gd name="T23" fmla="*/ 4 h 32"/>
                  <a:gd name="T24" fmla="*/ 69 w 17"/>
                  <a:gd name="T25" fmla="*/ 30 h 32"/>
                  <a:gd name="T26" fmla="*/ 69 w 17"/>
                  <a:gd name="T27" fmla="*/ 49 h 32"/>
                  <a:gd name="T28" fmla="*/ 65 w 17"/>
                  <a:gd name="T29" fmla="*/ 5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32">
                    <a:moveTo>
                      <a:pt x="0" y="30"/>
                    </a:moveTo>
                    <a:cubicBezTo>
                      <a:pt x="2" y="31"/>
                      <a:pt x="3" y="32"/>
                      <a:pt x="5" y="31"/>
                    </a:cubicBezTo>
                    <a:cubicBezTo>
                      <a:pt x="6" y="30"/>
                      <a:pt x="6" y="29"/>
                      <a:pt x="7" y="27"/>
                    </a:cubicBezTo>
                    <a:cubicBezTo>
                      <a:pt x="7" y="25"/>
                      <a:pt x="6" y="22"/>
                      <a:pt x="5" y="25"/>
                    </a:cubicBezTo>
                    <a:cubicBezTo>
                      <a:pt x="7" y="25"/>
                      <a:pt x="8" y="25"/>
                      <a:pt x="9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0" y="15"/>
                      <a:pt x="4" y="17"/>
                      <a:pt x="1" y="17"/>
                    </a:cubicBezTo>
                    <a:cubicBezTo>
                      <a:pt x="0" y="15"/>
                      <a:pt x="1" y="13"/>
                      <a:pt x="2" y="12"/>
                    </a:cubicBezTo>
                    <a:cubicBezTo>
                      <a:pt x="5" y="12"/>
                      <a:pt x="6" y="12"/>
                      <a:pt x="9" y="14"/>
                    </a:cubicBezTo>
                    <a:cubicBezTo>
                      <a:pt x="11" y="13"/>
                      <a:pt x="11" y="13"/>
                      <a:pt x="12" y="10"/>
                    </a:cubicBezTo>
                    <a:cubicBezTo>
                      <a:pt x="12" y="7"/>
                      <a:pt x="10" y="6"/>
                      <a:pt x="9" y="4"/>
                    </a:cubicBezTo>
                    <a:cubicBezTo>
                      <a:pt x="7" y="0"/>
                      <a:pt x="10" y="1"/>
                      <a:pt x="13" y="1"/>
                    </a:cubicBezTo>
                    <a:cubicBezTo>
                      <a:pt x="15" y="2"/>
                      <a:pt x="16" y="5"/>
                      <a:pt x="17" y="8"/>
                    </a:cubicBezTo>
                    <a:cubicBezTo>
                      <a:pt x="17" y="9"/>
                      <a:pt x="17" y="11"/>
                      <a:pt x="17" y="13"/>
                    </a:cubicBezTo>
                    <a:cubicBezTo>
                      <a:pt x="17" y="13"/>
                      <a:pt x="16" y="15"/>
                      <a:pt x="16" y="15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45" name="Group 1524"/>
              <p:cNvGrpSpPr>
                <a:grpSpLocks/>
              </p:cNvGrpSpPr>
              <p:nvPr/>
            </p:nvGrpSpPr>
            <p:grpSpPr bwMode="auto">
              <a:xfrm>
                <a:off x="1567" y="2179"/>
                <a:ext cx="60" cy="99"/>
                <a:chOff x="1980" y="2394"/>
                <a:chExt cx="90" cy="156"/>
              </a:xfrm>
            </p:grpSpPr>
            <p:sp>
              <p:nvSpPr>
                <p:cNvPr id="482" name="Oval 1525"/>
                <p:cNvSpPr>
                  <a:spLocks noChangeArrowheads="1"/>
                </p:cNvSpPr>
                <p:nvPr/>
              </p:nvSpPr>
              <p:spPr bwMode="auto">
                <a:xfrm>
                  <a:off x="2004" y="2394"/>
                  <a:ext cx="60" cy="6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83" name="Oval 1526"/>
                <p:cNvSpPr>
                  <a:spLocks noChangeArrowheads="1"/>
                </p:cNvSpPr>
                <p:nvPr/>
              </p:nvSpPr>
              <p:spPr bwMode="auto">
                <a:xfrm>
                  <a:off x="1980" y="2442"/>
                  <a:ext cx="90" cy="108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446" name="Freeform 1527"/>
              <p:cNvSpPr>
                <a:spLocks/>
              </p:cNvSpPr>
              <p:nvPr/>
            </p:nvSpPr>
            <p:spPr bwMode="auto">
              <a:xfrm>
                <a:off x="1591" y="2123"/>
                <a:ext cx="72" cy="117"/>
              </a:xfrm>
              <a:custGeom>
                <a:avLst/>
                <a:gdLst>
                  <a:gd name="T0" fmla="*/ 0 w 18"/>
                  <a:gd name="T1" fmla="*/ 113 h 31"/>
                  <a:gd name="T2" fmla="*/ 20 w 18"/>
                  <a:gd name="T3" fmla="*/ 117 h 31"/>
                  <a:gd name="T4" fmla="*/ 28 w 18"/>
                  <a:gd name="T5" fmla="*/ 102 h 31"/>
                  <a:gd name="T6" fmla="*/ 20 w 18"/>
                  <a:gd name="T7" fmla="*/ 91 h 31"/>
                  <a:gd name="T8" fmla="*/ 36 w 18"/>
                  <a:gd name="T9" fmla="*/ 83 h 31"/>
                  <a:gd name="T10" fmla="*/ 44 w 18"/>
                  <a:gd name="T11" fmla="*/ 72 h 31"/>
                  <a:gd name="T12" fmla="*/ 4 w 18"/>
                  <a:gd name="T13" fmla="*/ 64 h 31"/>
                  <a:gd name="T14" fmla="*/ 8 w 18"/>
                  <a:gd name="T15" fmla="*/ 45 h 31"/>
                  <a:gd name="T16" fmla="*/ 36 w 18"/>
                  <a:gd name="T17" fmla="*/ 53 h 31"/>
                  <a:gd name="T18" fmla="*/ 52 w 18"/>
                  <a:gd name="T19" fmla="*/ 38 h 31"/>
                  <a:gd name="T20" fmla="*/ 36 w 18"/>
                  <a:gd name="T21" fmla="*/ 15 h 31"/>
                  <a:gd name="T22" fmla="*/ 52 w 18"/>
                  <a:gd name="T23" fmla="*/ 4 h 31"/>
                  <a:gd name="T24" fmla="*/ 72 w 18"/>
                  <a:gd name="T25" fmla="*/ 26 h 31"/>
                  <a:gd name="T26" fmla="*/ 68 w 18"/>
                  <a:gd name="T27" fmla="*/ 45 h 31"/>
                  <a:gd name="T28" fmla="*/ 64 w 18"/>
                  <a:gd name="T29" fmla="*/ 5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31">
                    <a:moveTo>
                      <a:pt x="0" y="30"/>
                    </a:moveTo>
                    <a:cubicBezTo>
                      <a:pt x="2" y="31"/>
                      <a:pt x="3" y="31"/>
                      <a:pt x="5" y="31"/>
                    </a:cubicBezTo>
                    <a:cubicBezTo>
                      <a:pt x="6" y="30"/>
                      <a:pt x="7" y="28"/>
                      <a:pt x="7" y="27"/>
                    </a:cubicBezTo>
                    <a:cubicBezTo>
                      <a:pt x="7" y="25"/>
                      <a:pt x="7" y="21"/>
                      <a:pt x="5" y="24"/>
                    </a:cubicBezTo>
                    <a:cubicBezTo>
                      <a:pt x="7" y="25"/>
                      <a:pt x="8" y="24"/>
                      <a:pt x="9" y="22"/>
                    </a:cubicBezTo>
                    <a:cubicBezTo>
                      <a:pt x="10" y="21"/>
                      <a:pt x="11" y="19"/>
                      <a:pt x="11" y="19"/>
                    </a:cubicBezTo>
                    <a:cubicBezTo>
                      <a:pt x="10" y="15"/>
                      <a:pt x="4" y="17"/>
                      <a:pt x="1" y="17"/>
                    </a:cubicBezTo>
                    <a:cubicBezTo>
                      <a:pt x="0" y="14"/>
                      <a:pt x="1" y="13"/>
                      <a:pt x="2" y="12"/>
                    </a:cubicBezTo>
                    <a:cubicBezTo>
                      <a:pt x="6" y="12"/>
                      <a:pt x="6" y="12"/>
                      <a:pt x="9" y="14"/>
                    </a:cubicBezTo>
                    <a:cubicBezTo>
                      <a:pt x="11" y="13"/>
                      <a:pt x="12" y="12"/>
                      <a:pt x="13" y="10"/>
                    </a:cubicBezTo>
                    <a:cubicBezTo>
                      <a:pt x="12" y="7"/>
                      <a:pt x="11" y="6"/>
                      <a:pt x="9" y="4"/>
                    </a:cubicBezTo>
                    <a:cubicBezTo>
                      <a:pt x="8" y="0"/>
                      <a:pt x="10" y="1"/>
                      <a:pt x="13" y="1"/>
                    </a:cubicBezTo>
                    <a:cubicBezTo>
                      <a:pt x="15" y="2"/>
                      <a:pt x="17" y="5"/>
                      <a:pt x="18" y="7"/>
                    </a:cubicBezTo>
                    <a:cubicBezTo>
                      <a:pt x="18" y="9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6" y="14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Freeform 1528"/>
              <p:cNvSpPr>
                <a:spLocks/>
              </p:cNvSpPr>
              <p:nvPr/>
            </p:nvSpPr>
            <p:spPr bwMode="auto">
              <a:xfrm>
                <a:off x="1152" y="1994"/>
                <a:ext cx="552" cy="129"/>
              </a:xfrm>
              <a:custGeom>
                <a:avLst/>
                <a:gdLst>
                  <a:gd name="T0" fmla="*/ 0 w 137"/>
                  <a:gd name="T1" fmla="*/ 30 h 34"/>
                  <a:gd name="T2" fmla="*/ 28 w 137"/>
                  <a:gd name="T3" fmla="*/ 11 h 34"/>
                  <a:gd name="T4" fmla="*/ 64 w 137"/>
                  <a:gd name="T5" fmla="*/ 87 h 34"/>
                  <a:gd name="T6" fmla="*/ 89 w 137"/>
                  <a:gd name="T7" fmla="*/ 19 h 34"/>
                  <a:gd name="T8" fmla="*/ 109 w 137"/>
                  <a:gd name="T9" fmla="*/ 76 h 34"/>
                  <a:gd name="T10" fmla="*/ 133 w 137"/>
                  <a:gd name="T11" fmla="*/ 91 h 34"/>
                  <a:gd name="T12" fmla="*/ 153 w 137"/>
                  <a:gd name="T13" fmla="*/ 27 h 34"/>
                  <a:gd name="T14" fmla="*/ 165 w 137"/>
                  <a:gd name="T15" fmla="*/ 23 h 34"/>
                  <a:gd name="T16" fmla="*/ 193 w 137"/>
                  <a:gd name="T17" fmla="*/ 91 h 34"/>
                  <a:gd name="T18" fmla="*/ 218 w 137"/>
                  <a:gd name="T19" fmla="*/ 27 h 34"/>
                  <a:gd name="T20" fmla="*/ 246 w 137"/>
                  <a:gd name="T21" fmla="*/ 19 h 34"/>
                  <a:gd name="T22" fmla="*/ 274 w 137"/>
                  <a:gd name="T23" fmla="*/ 87 h 34"/>
                  <a:gd name="T24" fmla="*/ 294 w 137"/>
                  <a:gd name="T25" fmla="*/ 23 h 34"/>
                  <a:gd name="T26" fmla="*/ 330 w 137"/>
                  <a:gd name="T27" fmla="*/ 27 h 34"/>
                  <a:gd name="T28" fmla="*/ 334 w 137"/>
                  <a:gd name="T29" fmla="*/ 68 h 34"/>
                  <a:gd name="T30" fmla="*/ 347 w 137"/>
                  <a:gd name="T31" fmla="*/ 83 h 34"/>
                  <a:gd name="T32" fmla="*/ 359 w 137"/>
                  <a:gd name="T33" fmla="*/ 80 h 34"/>
                  <a:gd name="T34" fmla="*/ 387 w 137"/>
                  <a:gd name="T35" fmla="*/ 19 h 34"/>
                  <a:gd name="T36" fmla="*/ 411 w 137"/>
                  <a:gd name="T37" fmla="*/ 23 h 34"/>
                  <a:gd name="T38" fmla="*/ 427 w 137"/>
                  <a:gd name="T39" fmla="*/ 87 h 34"/>
                  <a:gd name="T40" fmla="*/ 447 w 137"/>
                  <a:gd name="T41" fmla="*/ 83 h 34"/>
                  <a:gd name="T42" fmla="*/ 455 w 137"/>
                  <a:gd name="T43" fmla="*/ 34 h 34"/>
                  <a:gd name="T44" fmla="*/ 475 w 137"/>
                  <a:gd name="T45" fmla="*/ 19 h 34"/>
                  <a:gd name="T46" fmla="*/ 496 w 137"/>
                  <a:gd name="T47" fmla="*/ 23 h 34"/>
                  <a:gd name="T48" fmla="*/ 508 w 137"/>
                  <a:gd name="T49" fmla="*/ 87 h 34"/>
                  <a:gd name="T50" fmla="*/ 552 w 137"/>
                  <a:gd name="T51" fmla="*/ 53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7" h="34">
                    <a:moveTo>
                      <a:pt x="0" y="8"/>
                    </a:moveTo>
                    <a:cubicBezTo>
                      <a:pt x="1" y="2"/>
                      <a:pt x="1" y="0"/>
                      <a:pt x="7" y="3"/>
                    </a:cubicBezTo>
                    <a:cubicBezTo>
                      <a:pt x="11" y="10"/>
                      <a:pt x="8" y="20"/>
                      <a:pt x="16" y="23"/>
                    </a:cubicBezTo>
                    <a:cubicBezTo>
                      <a:pt x="19" y="15"/>
                      <a:pt x="14" y="8"/>
                      <a:pt x="22" y="5"/>
                    </a:cubicBezTo>
                    <a:cubicBezTo>
                      <a:pt x="28" y="8"/>
                      <a:pt x="24" y="14"/>
                      <a:pt x="27" y="20"/>
                    </a:cubicBezTo>
                    <a:cubicBezTo>
                      <a:pt x="29" y="23"/>
                      <a:pt x="30" y="23"/>
                      <a:pt x="33" y="24"/>
                    </a:cubicBezTo>
                    <a:cubicBezTo>
                      <a:pt x="35" y="18"/>
                      <a:pt x="37" y="13"/>
                      <a:pt x="38" y="7"/>
                    </a:cubicBezTo>
                    <a:cubicBezTo>
                      <a:pt x="39" y="6"/>
                      <a:pt x="40" y="6"/>
                      <a:pt x="41" y="6"/>
                    </a:cubicBezTo>
                    <a:cubicBezTo>
                      <a:pt x="51" y="9"/>
                      <a:pt x="43" y="16"/>
                      <a:pt x="48" y="24"/>
                    </a:cubicBezTo>
                    <a:cubicBezTo>
                      <a:pt x="56" y="21"/>
                      <a:pt x="51" y="13"/>
                      <a:pt x="54" y="7"/>
                    </a:cubicBezTo>
                    <a:cubicBezTo>
                      <a:pt x="56" y="5"/>
                      <a:pt x="59" y="6"/>
                      <a:pt x="61" y="5"/>
                    </a:cubicBezTo>
                    <a:cubicBezTo>
                      <a:pt x="68" y="10"/>
                      <a:pt x="64" y="16"/>
                      <a:pt x="68" y="23"/>
                    </a:cubicBezTo>
                    <a:cubicBezTo>
                      <a:pt x="74" y="18"/>
                      <a:pt x="72" y="15"/>
                      <a:pt x="73" y="6"/>
                    </a:cubicBezTo>
                    <a:cubicBezTo>
                      <a:pt x="76" y="6"/>
                      <a:pt x="80" y="4"/>
                      <a:pt x="82" y="7"/>
                    </a:cubicBezTo>
                    <a:cubicBezTo>
                      <a:pt x="84" y="10"/>
                      <a:pt x="82" y="15"/>
                      <a:pt x="83" y="18"/>
                    </a:cubicBezTo>
                    <a:cubicBezTo>
                      <a:pt x="83" y="20"/>
                      <a:pt x="85" y="21"/>
                      <a:pt x="86" y="22"/>
                    </a:cubicBezTo>
                    <a:cubicBezTo>
                      <a:pt x="87" y="21"/>
                      <a:pt x="88" y="22"/>
                      <a:pt x="89" y="21"/>
                    </a:cubicBezTo>
                    <a:cubicBezTo>
                      <a:pt x="93" y="16"/>
                      <a:pt x="89" y="8"/>
                      <a:pt x="96" y="5"/>
                    </a:cubicBezTo>
                    <a:cubicBezTo>
                      <a:pt x="98" y="5"/>
                      <a:pt x="101" y="4"/>
                      <a:pt x="102" y="6"/>
                    </a:cubicBezTo>
                    <a:cubicBezTo>
                      <a:pt x="115" y="34"/>
                      <a:pt x="96" y="12"/>
                      <a:pt x="106" y="23"/>
                    </a:cubicBezTo>
                    <a:cubicBezTo>
                      <a:pt x="108" y="23"/>
                      <a:pt x="110" y="23"/>
                      <a:pt x="111" y="22"/>
                    </a:cubicBezTo>
                    <a:cubicBezTo>
                      <a:pt x="112" y="21"/>
                      <a:pt x="113" y="10"/>
                      <a:pt x="113" y="9"/>
                    </a:cubicBezTo>
                    <a:cubicBezTo>
                      <a:pt x="114" y="6"/>
                      <a:pt x="115" y="6"/>
                      <a:pt x="118" y="5"/>
                    </a:cubicBezTo>
                    <a:cubicBezTo>
                      <a:pt x="120" y="5"/>
                      <a:pt x="121" y="5"/>
                      <a:pt x="123" y="6"/>
                    </a:cubicBezTo>
                    <a:cubicBezTo>
                      <a:pt x="125" y="7"/>
                      <a:pt x="124" y="19"/>
                      <a:pt x="126" y="23"/>
                    </a:cubicBezTo>
                    <a:cubicBezTo>
                      <a:pt x="132" y="22"/>
                      <a:pt x="137" y="22"/>
                      <a:pt x="137" y="1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Oval 1529"/>
              <p:cNvSpPr>
                <a:spLocks noChangeArrowheads="1"/>
              </p:cNvSpPr>
              <p:nvPr/>
            </p:nvSpPr>
            <p:spPr bwMode="auto">
              <a:xfrm>
                <a:off x="1192" y="2025"/>
                <a:ext cx="41" cy="4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49" name="Oval 1530"/>
              <p:cNvSpPr>
                <a:spLocks noChangeArrowheads="1"/>
              </p:cNvSpPr>
              <p:nvPr/>
            </p:nvSpPr>
            <p:spPr bwMode="auto">
              <a:xfrm>
                <a:off x="1176" y="2059"/>
                <a:ext cx="65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0" name="Oval 1531"/>
              <p:cNvSpPr>
                <a:spLocks noChangeArrowheads="1"/>
              </p:cNvSpPr>
              <p:nvPr/>
            </p:nvSpPr>
            <p:spPr bwMode="auto">
              <a:xfrm>
                <a:off x="1192" y="2025"/>
                <a:ext cx="41" cy="4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1" name="Oval 1532"/>
              <p:cNvSpPr>
                <a:spLocks noChangeArrowheads="1"/>
              </p:cNvSpPr>
              <p:nvPr/>
            </p:nvSpPr>
            <p:spPr bwMode="auto">
              <a:xfrm>
                <a:off x="1176" y="2059"/>
                <a:ext cx="65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2" name="Oval 1533"/>
              <p:cNvSpPr>
                <a:spLocks noChangeArrowheads="1"/>
              </p:cNvSpPr>
              <p:nvPr/>
            </p:nvSpPr>
            <p:spPr bwMode="auto">
              <a:xfrm>
                <a:off x="1321" y="2025"/>
                <a:ext cx="44" cy="4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3" name="Oval 1534"/>
              <p:cNvSpPr>
                <a:spLocks noChangeArrowheads="1"/>
              </p:cNvSpPr>
              <p:nvPr/>
            </p:nvSpPr>
            <p:spPr bwMode="auto">
              <a:xfrm>
                <a:off x="1305" y="2059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4" name="Oval 1535"/>
              <p:cNvSpPr>
                <a:spLocks noChangeArrowheads="1"/>
              </p:cNvSpPr>
              <p:nvPr/>
            </p:nvSpPr>
            <p:spPr bwMode="auto">
              <a:xfrm>
                <a:off x="1321" y="2025"/>
                <a:ext cx="44" cy="4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5" name="Oval 1536"/>
              <p:cNvSpPr>
                <a:spLocks noChangeArrowheads="1"/>
              </p:cNvSpPr>
              <p:nvPr/>
            </p:nvSpPr>
            <p:spPr bwMode="auto">
              <a:xfrm>
                <a:off x="1305" y="2059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6" name="Freeform 1537"/>
              <p:cNvSpPr>
                <a:spLocks/>
              </p:cNvSpPr>
              <p:nvPr/>
            </p:nvSpPr>
            <p:spPr bwMode="auto">
              <a:xfrm>
                <a:off x="1333" y="1968"/>
                <a:ext cx="45" cy="79"/>
              </a:xfrm>
              <a:custGeom>
                <a:avLst/>
                <a:gdLst>
                  <a:gd name="T0" fmla="*/ 0 w 11"/>
                  <a:gd name="T1" fmla="*/ 79 h 21"/>
                  <a:gd name="T2" fmla="*/ 37 w 11"/>
                  <a:gd name="T3" fmla="*/ 71 h 21"/>
                  <a:gd name="T4" fmla="*/ 41 w 11"/>
                  <a:gd name="T5" fmla="*/ 49 h 21"/>
                  <a:gd name="T6" fmla="*/ 20 w 11"/>
                  <a:gd name="T7" fmla="*/ 38 h 21"/>
                  <a:gd name="T8" fmla="*/ 16 w 11"/>
                  <a:gd name="T9" fmla="*/ 19 h 21"/>
                  <a:gd name="T10" fmla="*/ 45 w 11"/>
                  <a:gd name="T11" fmla="*/ 15 h 21"/>
                  <a:gd name="T12" fmla="*/ 33 w 11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cubicBezTo>
                      <a:pt x="3" y="21"/>
                      <a:pt x="6" y="21"/>
                      <a:pt x="9" y="19"/>
                    </a:cubicBezTo>
                    <a:cubicBezTo>
                      <a:pt x="10" y="16"/>
                      <a:pt x="11" y="15"/>
                      <a:pt x="10" y="13"/>
                    </a:cubicBezTo>
                    <a:cubicBezTo>
                      <a:pt x="9" y="11"/>
                      <a:pt x="5" y="10"/>
                      <a:pt x="5" y="10"/>
                    </a:cubicBezTo>
                    <a:cubicBezTo>
                      <a:pt x="4" y="8"/>
                      <a:pt x="3" y="8"/>
                      <a:pt x="4" y="5"/>
                    </a:cubicBezTo>
                    <a:cubicBezTo>
                      <a:pt x="7" y="6"/>
                      <a:pt x="8" y="7"/>
                      <a:pt x="11" y="4"/>
                    </a:cubicBezTo>
                    <a:cubicBezTo>
                      <a:pt x="10" y="2"/>
                      <a:pt x="10" y="1"/>
                      <a:pt x="8" y="0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Oval 1538"/>
              <p:cNvSpPr>
                <a:spLocks noChangeArrowheads="1"/>
              </p:cNvSpPr>
              <p:nvPr/>
            </p:nvSpPr>
            <p:spPr bwMode="auto">
              <a:xfrm>
                <a:off x="1450" y="2025"/>
                <a:ext cx="44" cy="4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8" name="Oval 1539"/>
              <p:cNvSpPr>
                <a:spLocks noChangeArrowheads="1"/>
              </p:cNvSpPr>
              <p:nvPr/>
            </p:nvSpPr>
            <p:spPr bwMode="auto">
              <a:xfrm>
                <a:off x="1438" y="2059"/>
                <a:ext cx="60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9" name="Oval 1540"/>
              <p:cNvSpPr>
                <a:spLocks noChangeArrowheads="1"/>
              </p:cNvSpPr>
              <p:nvPr/>
            </p:nvSpPr>
            <p:spPr bwMode="auto">
              <a:xfrm>
                <a:off x="1450" y="2025"/>
                <a:ext cx="44" cy="4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0" name="Oval 1541"/>
              <p:cNvSpPr>
                <a:spLocks noChangeArrowheads="1"/>
              </p:cNvSpPr>
              <p:nvPr/>
            </p:nvSpPr>
            <p:spPr bwMode="auto">
              <a:xfrm>
                <a:off x="1438" y="2059"/>
                <a:ext cx="60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1" name="Freeform 1542"/>
              <p:cNvSpPr>
                <a:spLocks/>
              </p:cNvSpPr>
              <p:nvPr/>
            </p:nvSpPr>
            <p:spPr bwMode="auto">
              <a:xfrm>
                <a:off x="1462" y="1968"/>
                <a:ext cx="69" cy="117"/>
              </a:xfrm>
              <a:custGeom>
                <a:avLst/>
                <a:gdLst>
                  <a:gd name="T0" fmla="*/ 0 w 17"/>
                  <a:gd name="T1" fmla="*/ 113 h 31"/>
                  <a:gd name="T2" fmla="*/ 20 w 17"/>
                  <a:gd name="T3" fmla="*/ 117 h 31"/>
                  <a:gd name="T4" fmla="*/ 28 w 17"/>
                  <a:gd name="T5" fmla="*/ 102 h 31"/>
                  <a:gd name="T6" fmla="*/ 20 w 17"/>
                  <a:gd name="T7" fmla="*/ 91 h 31"/>
                  <a:gd name="T8" fmla="*/ 37 w 17"/>
                  <a:gd name="T9" fmla="*/ 87 h 31"/>
                  <a:gd name="T10" fmla="*/ 45 w 17"/>
                  <a:gd name="T11" fmla="*/ 75 h 31"/>
                  <a:gd name="T12" fmla="*/ 4 w 17"/>
                  <a:gd name="T13" fmla="*/ 64 h 31"/>
                  <a:gd name="T14" fmla="*/ 8 w 17"/>
                  <a:gd name="T15" fmla="*/ 45 h 31"/>
                  <a:gd name="T16" fmla="*/ 37 w 17"/>
                  <a:gd name="T17" fmla="*/ 53 h 31"/>
                  <a:gd name="T18" fmla="*/ 49 w 17"/>
                  <a:gd name="T19" fmla="*/ 38 h 31"/>
                  <a:gd name="T20" fmla="*/ 37 w 17"/>
                  <a:gd name="T21" fmla="*/ 15 h 31"/>
                  <a:gd name="T22" fmla="*/ 53 w 17"/>
                  <a:gd name="T23" fmla="*/ 4 h 31"/>
                  <a:gd name="T24" fmla="*/ 69 w 17"/>
                  <a:gd name="T25" fmla="*/ 26 h 31"/>
                  <a:gd name="T26" fmla="*/ 69 w 17"/>
                  <a:gd name="T27" fmla="*/ 45 h 31"/>
                  <a:gd name="T28" fmla="*/ 65 w 17"/>
                  <a:gd name="T29" fmla="*/ 5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31">
                    <a:moveTo>
                      <a:pt x="0" y="30"/>
                    </a:moveTo>
                    <a:cubicBezTo>
                      <a:pt x="2" y="31"/>
                      <a:pt x="3" y="31"/>
                      <a:pt x="5" y="31"/>
                    </a:cubicBezTo>
                    <a:cubicBezTo>
                      <a:pt x="6" y="30"/>
                      <a:pt x="6" y="29"/>
                      <a:pt x="7" y="27"/>
                    </a:cubicBezTo>
                    <a:cubicBezTo>
                      <a:pt x="7" y="25"/>
                      <a:pt x="6" y="22"/>
                      <a:pt x="5" y="24"/>
                    </a:cubicBezTo>
                    <a:cubicBezTo>
                      <a:pt x="7" y="25"/>
                      <a:pt x="8" y="24"/>
                      <a:pt x="9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0" y="15"/>
                      <a:pt x="4" y="17"/>
                      <a:pt x="1" y="17"/>
                    </a:cubicBezTo>
                    <a:cubicBezTo>
                      <a:pt x="0" y="15"/>
                      <a:pt x="1" y="13"/>
                      <a:pt x="2" y="12"/>
                    </a:cubicBezTo>
                    <a:cubicBezTo>
                      <a:pt x="5" y="12"/>
                      <a:pt x="6" y="12"/>
                      <a:pt x="9" y="14"/>
                    </a:cubicBezTo>
                    <a:cubicBezTo>
                      <a:pt x="11" y="13"/>
                      <a:pt x="11" y="13"/>
                      <a:pt x="12" y="10"/>
                    </a:cubicBezTo>
                    <a:cubicBezTo>
                      <a:pt x="12" y="7"/>
                      <a:pt x="10" y="6"/>
                      <a:pt x="9" y="4"/>
                    </a:cubicBezTo>
                    <a:cubicBezTo>
                      <a:pt x="7" y="0"/>
                      <a:pt x="10" y="1"/>
                      <a:pt x="13" y="1"/>
                    </a:cubicBezTo>
                    <a:cubicBezTo>
                      <a:pt x="15" y="2"/>
                      <a:pt x="16" y="5"/>
                      <a:pt x="17" y="7"/>
                    </a:cubicBezTo>
                    <a:cubicBezTo>
                      <a:pt x="17" y="9"/>
                      <a:pt x="17" y="11"/>
                      <a:pt x="17" y="12"/>
                    </a:cubicBezTo>
                    <a:cubicBezTo>
                      <a:pt x="17" y="13"/>
                      <a:pt x="16" y="14"/>
                      <a:pt x="16" y="14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Freeform 1543"/>
              <p:cNvSpPr>
                <a:spLocks/>
              </p:cNvSpPr>
              <p:nvPr/>
            </p:nvSpPr>
            <p:spPr bwMode="auto">
              <a:xfrm>
                <a:off x="1152" y="2176"/>
                <a:ext cx="552" cy="128"/>
              </a:xfrm>
              <a:custGeom>
                <a:avLst/>
                <a:gdLst>
                  <a:gd name="T0" fmla="*/ 0 w 137"/>
                  <a:gd name="T1" fmla="*/ 30 h 34"/>
                  <a:gd name="T2" fmla="*/ 28 w 137"/>
                  <a:gd name="T3" fmla="*/ 11 h 34"/>
                  <a:gd name="T4" fmla="*/ 64 w 137"/>
                  <a:gd name="T5" fmla="*/ 87 h 34"/>
                  <a:gd name="T6" fmla="*/ 89 w 137"/>
                  <a:gd name="T7" fmla="*/ 19 h 34"/>
                  <a:gd name="T8" fmla="*/ 109 w 137"/>
                  <a:gd name="T9" fmla="*/ 75 h 34"/>
                  <a:gd name="T10" fmla="*/ 133 w 137"/>
                  <a:gd name="T11" fmla="*/ 90 h 34"/>
                  <a:gd name="T12" fmla="*/ 153 w 137"/>
                  <a:gd name="T13" fmla="*/ 26 h 34"/>
                  <a:gd name="T14" fmla="*/ 165 w 137"/>
                  <a:gd name="T15" fmla="*/ 23 h 34"/>
                  <a:gd name="T16" fmla="*/ 193 w 137"/>
                  <a:gd name="T17" fmla="*/ 90 h 34"/>
                  <a:gd name="T18" fmla="*/ 218 w 137"/>
                  <a:gd name="T19" fmla="*/ 26 h 34"/>
                  <a:gd name="T20" fmla="*/ 246 w 137"/>
                  <a:gd name="T21" fmla="*/ 19 h 34"/>
                  <a:gd name="T22" fmla="*/ 274 w 137"/>
                  <a:gd name="T23" fmla="*/ 87 h 34"/>
                  <a:gd name="T24" fmla="*/ 294 w 137"/>
                  <a:gd name="T25" fmla="*/ 23 h 34"/>
                  <a:gd name="T26" fmla="*/ 330 w 137"/>
                  <a:gd name="T27" fmla="*/ 26 h 34"/>
                  <a:gd name="T28" fmla="*/ 334 w 137"/>
                  <a:gd name="T29" fmla="*/ 68 h 34"/>
                  <a:gd name="T30" fmla="*/ 347 w 137"/>
                  <a:gd name="T31" fmla="*/ 83 h 34"/>
                  <a:gd name="T32" fmla="*/ 359 w 137"/>
                  <a:gd name="T33" fmla="*/ 79 h 34"/>
                  <a:gd name="T34" fmla="*/ 387 w 137"/>
                  <a:gd name="T35" fmla="*/ 19 h 34"/>
                  <a:gd name="T36" fmla="*/ 411 w 137"/>
                  <a:gd name="T37" fmla="*/ 23 h 34"/>
                  <a:gd name="T38" fmla="*/ 427 w 137"/>
                  <a:gd name="T39" fmla="*/ 87 h 34"/>
                  <a:gd name="T40" fmla="*/ 447 w 137"/>
                  <a:gd name="T41" fmla="*/ 83 h 34"/>
                  <a:gd name="T42" fmla="*/ 455 w 137"/>
                  <a:gd name="T43" fmla="*/ 34 h 34"/>
                  <a:gd name="T44" fmla="*/ 475 w 137"/>
                  <a:gd name="T45" fmla="*/ 19 h 34"/>
                  <a:gd name="T46" fmla="*/ 496 w 137"/>
                  <a:gd name="T47" fmla="*/ 23 h 34"/>
                  <a:gd name="T48" fmla="*/ 508 w 137"/>
                  <a:gd name="T49" fmla="*/ 87 h 34"/>
                  <a:gd name="T50" fmla="*/ 552 w 137"/>
                  <a:gd name="T51" fmla="*/ 53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7" h="34">
                    <a:moveTo>
                      <a:pt x="0" y="8"/>
                    </a:moveTo>
                    <a:cubicBezTo>
                      <a:pt x="1" y="2"/>
                      <a:pt x="1" y="0"/>
                      <a:pt x="7" y="3"/>
                    </a:cubicBezTo>
                    <a:cubicBezTo>
                      <a:pt x="11" y="10"/>
                      <a:pt x="8" y="20"/>
                      <a:pt x="16" y="23"/>
                    </a:cubicBezTo>
                    <a:cubicBezTo>
                      <a:pt x="19" y="15"/>
                      <a:pt x="14" y="8"/>
                      <a:pt x="22" y="5"/>
                    </a:cubicBezTo>
                    <a:cubicBezTo>
                      <a:pt x="28" y="8"/>
                      <a:pt x="24" y="14"/>
                      <a:pt x="27" y="20"/>
                    </a:cubicBezTo>
                    <a:cubicBezTo>
                      <a:pt x="29" y="23"/>
                      <a:pt x="30" y="23"/>
                      <a:pt x="33" y="24"/>
                    </a:cubicBezTo>
                    <a:cubicBezTo>
                      <a:pt x="35" y="18"/>
                      <a:pt x="37" y="13"/>
                      <a:pt x="38" y="7"/>
                    </a:cubicBezTo>
                    <a:cubicBezTo>
                      <a:pt x="39" y="6"/>
                      <a:pt x="40" y="6"/>
                      <a:pt x="41" y="6"/>
                    </a:cubicBezTo>
                    <a:cubicBezTo>
                      <a:pt x="51" y="9"/>
                      <a:pt x="43" y="16"/>
                      <a:pt x="48" y="24"/>
                    </a:cubicBezTo>
                    <a:cubicBezTo>
                      <a:pt x="56" y="21"/>
                      <a:pt x="51" y="13"/>
                      <a:pt x="54" y="7"/>
                    </a:cubicBezTo>
                    <a:cubicBezTo>
                      <a:pt x="56" y="5"/>
                      <a:pt x="59" y="6"/>
                      <a:pt x="61" y="5"/>
                    </a:cubicBezTo>
                    <a:cubicBezTo>
                      <a:pt x="68" y="10"/>
                      <a:pt x="64" y="16"/>
                      <a:pt x="68" y="23"/>
                    </a:cubicBezTo>
                    <a:cubicBezTo>
                      <a:pt x="74" y="19"/>
                      <a:pt x="72" y="15"/>
                      <a:pt x="73" y="6"/>
                    </a:cubicBezTo>
                    <a:cubicBezTo>
                      <a:pt x="76" y="6"/>
                      <a:pt x="80" y="5"/>
                      <a:pt x="82" y="7"/>
                    </a:cubicBezTo>
                    <a:cubicBezTo>
                      <a:pt x="84" y="10"/>
                      <a:pt x="82" y="15"/>
                      <a:pt x="83" y="18"/>
                    </a:cubicBezTo>
                    <a:cubicBezTo>
                      <a:pt x="83" y="20"/>
                      <a:pt x="85" y="21"/>
                      <a:pt x="86" y="22"/>
                    </a:cubicBezTo>
                    <a:cubicBezTo>
                      <a:pt x="87" y="22"/>
                      <a:pt x="88" y="22"/>
                      <a:pt x="89" y="21"/>
                    </a:cubicBezTo>
                    <a:cubicBezTo>
                      <a:pt x="93" y="17"/>
                      <a:pt x="89" y="8"/>
                      <a:pt x="96" y="5"/>
                    </a:cubicBezTo>
                    <a:cubicBezTo>
                      <a:pt x="98" y="5"/>
                      <a:pt x="101" y="4"/>
                      <a:pt x="102" y="6"/>
                    </a:cubicBezTo>
                    <a:cubicBezTo>
                      <a:pt x="115" y="34"/>
                      <a:pt x="96" y="12"/>
                      <a:pt x="106" y="23"/>
                    </a:cubicBezTo>
                    <a:cubicBezTo>
                      <a:pt x="108" y="23"/>
                      <a:pt x="110" y="23"/>
                      <a:pt x="111" y="22"/>
                    </a:cubicBezTo>
                    <a:cubicBezTo>
                      <a:pt x="112" y="21"/>
                      <a:pt x="113" y="10"/>
                      <a:pt x="113" y="9"/>
                    </a:cubicBezTo>
                    <a:cubicBezTo>
                      <a:pt x="114" y="6"/>
                      <a:pt x="115" y="6"/>
                      <a:pt x="118" y="5"/>
                    </a:cubicBezTo>
                    <a:cubicBezTo>
                      <a:pt x="120" y="5"/>
                      <a:pt x="121" y="5"/>
                      <a:pt x="123" y="6"/>
                    </a:cubicBezTo>
                    <a:cubicBezTo>
                      <a:pt x="125" y="8"/>
                      <a:pt x="124" y="19"/>
                      <a:pt x="126" y="23"/>
                    </a:cubicBezTo>
                    <a:cubicBezTo>
                      <a:pt x="132" y="22"/>
                      <a:pt x="137" y="22"/>
                      <a:pt x="137" y="1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Oval 1544"/>
              <p:cNvSpPr>
                <a:spLocks noChangeArrowheads="1"/>
              </p:cNvSpPr>
              <p:nvPr/>
            </p:nvSpPr>
            <p:spPr bwMode="auto">
              <a:xfrm>
                <a:off x="1192" y="2206"/>
                <a:ext cx="41" cy="45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4" name="Oval 1545"/>
              <p:cNvSpPr>
                <a:spLocks noChangeArrowheads="1"/>
              </p:cNvSpPr>
              <p:nvPr/>
            </p:nvSpPr>
            <p:spPr bwMode="auto">
              <a:xfrm>
                <a:off x="1176" y="2240"/>
                <a:ext cx="65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5" name="Oval 1546"/>
              <p:cNvSpPr>
                <a:spLocks noChangeArrowheads="1"/>
              </p:cNvSpPr>
              <p:nvPr/>
            </p:nvSpPr>
            <p:spPr bwMode="auto">
              <a:xfrm>
                <a:off x="1192" y="2206"/>
                <a:ext cx="41" cy="45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6" name="Oval 1547"/>
              <p:cNvSpPr>
                <a:spLocks noChangeArrowheads="1"/>
              </p:cNvSpPr>
              <p:nvPr/>
            </p:nvSpPr>
            <p:spPr bwMode="auto">
              <a:xfrm>
                <a:off x="1176" y="2240"/>
                <a:ext cx="65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7" name="Oval 1548"/>
              <p:cNvSpPr>
                <a:spLocks noChangeArrowheads="1"/>
              </p:cNvSpPr>
              <p:nvPr/>
            </p:nvSpPr>
            <p:spPr bwMode="auto">
              <a:xfrm>
                <a:off x="1321" y="2206"/>
                <a:ext cx="44" cy="45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8" name="Oval 1549"/>
              <p:cNvSpPr>
                <a:spLocks noChangeArrowheads="1"/>
              </p:cNvSpPr>
              <p:nvPr/>
            </p:nvSpPr>
            <p:spPr bwMode="auto">
              <a:xfrm>
                <a:off x="1305" y="2240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9" name="Oval 1550"/>
              <p:cNvSpPr>
                <a:spLocks noChangeArrowheads="1"/>
              </p:cNvSpPr>
              <p:nvPr/>
            </p:nvSpPr>
            <p:spPr bwMode="auto">
              <a:xfrm>
                <a:off x="1321" y="2206"/>
                <a:ext cx="44" cy="45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0" name="Oval 1551"/>
              <p:cNvSpPr>
                <a:spLocks noChangeArrowheads="1"/>
              </p:cNvSpPr>
              <p:nvPr/>
            </p:nvSpPr>
            <p:spPr bwMode="auto">
              <a:xfrm>
                <a:off x="1305" y="2240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1" name="Freeform 1552"/>
              <p:cNvSpPr>
                <a:spLocks/>
              </p:cNvSpPr>
              <p:nvPr/>
            </p:nvSpPr>
            <p:spPr bwMode="auto">
              <a:xfrm>
                <a:off x="1333" y="2149"/>
                <a:ext cx="45" cy="83"/>
              </a:xfrm>
              <a:custGeom>
                <a:avLst/>
                <a:gdLst>
                  <a:gd name="T0" fmla="*/ 0 w 11"/>
                  <a:gd name="T1" fmla="*/ 83 h 22"/>
                  <a:gd name="T2" fmla="*/ 37 w 11"/>
                  <a:gd name="T3" fmla="*/ 72 h 22"/>
                  <a:gd name="T4" fmla="*/ 41 w 11"/>
                  <a:gd name="T5" fmla="*/ 49 h 22"/>
                  <a:gd name="T6" fmla="*/ 20 w 11"/>
                  <a:gd name="T7" fmla="*/ 38 h 22"/>
                  <a:gd name="T8" fmla="*/ 16 w 11"/>
                  <a:gd name="T9" fmla="*/ 23 h 22"/>
                  <a:gd name="T10" fmla="*/ 45 w 11"/>
                  <a:gd name="T11" fmla="*/ 19 h 22"/>
                  <a:gd name="T12" fmla="*/ 33 w 1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2">
                    <a:moveTo>
                      <a:pt x="0" y="22"/>
                    </a:moveTo>
                    <a:cubicBezTo>
                      <a:pt x="3" y="21"/>
                      <a:pt x="6" y="21"/>
                      <a:pt x="9" y="19"/>
                    </a:cubicBezTo>
                    <a:cubicBezTo>
                      <a:pt x="10" y="17"/>
                      <a:pt x="11" y="15"/>
                      <a:pt x="10" y="13"/>
                    </a:cubicBezTo>
                    <a:cubicBezTo>
                      <a:pt x="9" y="11"/>
                      <a:pt x="5" y="10"/>
                      <a:pt x="5" y="10"/>
                    </a:cubicBezTo>
                    <a:cubicBezTo>
                      <a:pt x="4" y="9"/>
                      <a:pt x="3" y="8"/>
                      <a:pt x="4" y="6"/>
                    </a:cubicBezTo>
                    <a:cubicBezTo>
                      <a:pt x="7" y="6"/>
                      <a:pt x="8" y="7"/>
                      <a:pt x="11" y="5"/>
                    </a:cubicBezTo>
                    <a:cubicBezTo>
                      <a:pt x="10" y="3"/>
                      <a:pt x="10" y="2"/>
                      <a:pt x="8" y="0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Oval 1553"/>
              <p:cNvSpPr>
                <a:spLocks noChangeArrowheads="1"/>
              </p:cNvSpPr>
              <p:nvPr/>
            </p:nvSpPr>
            <p:spPr bwMode="auto">
              <a:xfrm>
                <a:off x="1450" y="2206"/>
                <a:ext cx="44" cy="45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3" name="Oval 1554"/>
              <p:cNvSpPr>
                <a:spLocks noChangeArrowheads="1"/>
              </p:cNvSpPr>
              <p:nvPr/>
            </p:nvSpPr>
            <p:spPr bwMode="auto">
              <a:xfrm>
                <a:off x="1438" y="2240"/>
                <a:ext cx="60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4" name="Oval 1555"/>
              <p:cNvSpPr>
                <a:spLocks noChangeArrowheads="1"/>
              </p:cNvSpPr>
              <p:nvPr/>
            </p:nvSpPr>
            <p:spPr bwMode="auto">
              <a:xfrm>
                <a:off x="1450" y="2206"/>
                <a:ext cx="44" cy="45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5" name="Oval 1556"/>
              <p:cNvSpPr>
                <a:spLocks noChangeArrowheads="1"/>
              </p:cNvSpPr>
              <p:nvPr/>
            </p:nvSpPr>
            <p:spPr bwMode="auto">
              <a:xfrm>
                <a:off x="1438" y="2240"/>
                <a:ext cx="60" cy="6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6" name="Freeform 1557"/>
              <p:cNvSpPr>
                <a:spLocks/>
              </p:cNvSpPr>
              <p:nvPr/>
            </p:nvSpPr>
            <p:spPr bwMode="auto">
              <a:xfrm>
                <a:off x="1462" y="2149"/>
                <a:ext cx="69" cy="121"/>
              </a:xfrm>
              <a:custGeom>
                <a:avLst/>
                <a:gdLst>
                  <a:gd name="T0" fmla="*/ 0 w 17"/>
                  <a:gd name="T1" fmla="*/ 113 h 32"/>
                  <a:gd name="T2" fmla="*/ 20 w 17"/>
                  <a:gd name="T3" fmla="*/ 117 h 32"/>
                  <a:gd name="T4" fmla="*/ 28 w 17"/>
                  <a:gd name="T5" fmla="*/ 102 h 32"/>
                  <a:gd name="T6" fmla="*/ 20 w 17"/>
                  <a:gd name="T7" fmla="*/ 95 h 32"/>
                  <a:gd name="T8" fmla="*/ 37 w 17"/>
                  <a:gd name="T9" fmla="*/ 87 h 32"/>
                  <a:gd name="T10" fmla="*/ 45 w 17"/>
                  <a:gd name="T11" fmla="*/ 76 h 32"/>
                  <a:gd name="T12" fmla="*/ 4 w 17"/>
                  <a:gd name="T13" fmla="*/ 64 h 32"/>
                  <a:gd name="T14" fmla="*/ 8 w 17"/>
                  <a:gd name="T15" fmla="*/ 45 h 32"/>
                  <a:gd name="T16" fmla="*/ 37 w 17"/>
                  <a:gd name="T17" fmla="*/ 53 h 32"/>
                  <a:gd name="T18" fmla="*/ 49 w 17"/>
                  <a:gd name="T19" fmla="*/ 38 h 32"/>
                  <a:gd name="T20" fmla="*/ 37 w 17"/>
                  <a:gd name="T21" fmla="*/ 15 h 32"/>
                  <a:gd name="T22" fmla="*/ 53 w 17"/>
                  <a:gd name="T23" fmla="*/ 4 h 32"/>
                  <a:gd name="T24" fmla="*/ 69 w 17"/>
                  <a:gd name="T25" fmla="*/ 30 h 32"/>
                  <a:gd name="T26" fmla="*/ 69 w 17"/>
                  <a:gd name="T27" fmla="*/ 49 h 32"/>
                  <a:gd name="T28" fmla="*/ 65 w 17"/>
                  <a:gd name="T29" fmla="*/ 57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32">
                    <a:moveTo>
                      <a:pt x="0" y="30"/>
                    </a:moveTo>
                    <a:cubicBezTo>
                      <a:pt x="2" y="31"/>
                      <a:pt x="3" y="32"/>
                      <a:pt x="5" y="31"/>
                    </a:cubicBezTo>
                    <a:cubicBezTo>
                      <a:pt x="6" y="30"/>
                      <a:pt x="6" y="29"/>
                      <a:pt x="7" y="27"/>
                    </a:cubicBezTo>
                    <a:cubicBezTo>
                      <a:pt x="7" y="25"/>
                      <a:pt x="6" y="22"/>
                      <a:pt x="5" y="25"/>
                    </a:cubicBezTo>
                    <a:cubicBezTo>
                      <a:pt x="7" y="25"/>
                      <a:pt x="8" y="25"/>
                      <a:pt x="9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0" y="15"/>
                      <a:pt x="4" y="17"/>
                      <a:pt x="1" y="17"/>
                    </a:cubicBezTo>
                    <a:cubicBezTo>
                      <a:pt x="0" y="15"/>
                      <a:pt x="1" y="13"/>
                      <a:pt x="2" y="12"/>
                    </a:cubicBezTo>
                    <a:cubicBezTo>
                      <a:pt x="5" y="12"/>
                      <a:pt x="6" y="12"/>
                      <a:pt x="9" y="14"/>
                    </a:cubicBezTo>
                    <a:cubicBezTo>
                      <a:pt x="11" y="13"/>
                      <a:pt x="11" y="13"/>
                      <a:pt x="12" y="10"/>
                    </a:cubicBezTo>
                    <a:cubicBezTo>
                      <a:pt x="12" y="7"/>
                      <a:pt x="10" y="6"/>
                      <a:pt x="9" y="4"/>
                    </a:cubicBezTo>
                    <a:cubicBezTo>
                      <a:pt x="7" y="0"/>
                      <a:pt x="10" y="1"/>
                      <a:pt x="13" y="1"/>
                    </a:cubicBezTo>
                    <a:cubicBezTo>
                      <a:pt x="15" y="2"/>
                      <a:pt x="16" y="5"/>
                      <a:pt x="17" y="8"/>
                    </a:cubicBezTo>
                    <a:cubicBezTo>
                      <a:pt x="17" y="9"/>
                      <a:pt x="17" y="11"/>
                      <a:pt x="17" y="13"/>
                    </a:cubicBezTo>
                    <a:cubicBezTo>
                      <a:pt x="17" y="13"/>
                      <a:pt x="16" y="15"/>
                      <a:pt x="16" y="15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Oval 1558"/>
              <p:cNvSpPr>
                <a:spLocks noChangeArrowheads="1"/>
              </p:cNvSpPr>
              <p:nvPr/>
            </p:nvSpPr>
            <p:spPr bwMode="auto">
              <a:xfrm>
                <a:off x="1583" y="2179"/>
                <a:ext cx="40" cy="4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8" name="Oval 1559"/>
              <p:cNvSpPr>
                <a:spLocks noChangeArrowheads="1"/>
              </p:cNvSpPr>
              <p:nvPr/>
            </p:nvSpPr>
            <p:spPr bwMode="auto">
              <a:xfrm>
                <a:off x="1567" y="2210"/>
                <a:ext cx="60" cy="6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9" name="Oval 1560"/>
              <p:cNvSpPr>
                <a:spLocks noChangeArrowheads="1"/>
              </p:cNvSpPr>
              <p:nvPr/>
            </p:nvSpPr>
            <p:spPr bwMode="auto">
              <a:xfrm>
                <a:off x="1583" y="2179"/>
                <a:ext cx="40" cy="4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80" name="Oval 1561"/>
              <p:cNvSpPr>
                <a:spLocks noChangeArrowheads="1"/>
              </p:cNvSpPr>
              <p:nvPr/>
            </p:nvSpPr>
            <p:spPr bwMode="auto">
              <a:xfrm>
                <a:off x="1567" y="2210"/>
                <a:ext cx="60" cy="68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81" name="Freeform 1562"/>
              <p:cNvSpPr>
                <a:spLocks/>
              </p:cNvSpPr>
              <p:nvPr/>
            </p:nvSpPr>
            <p:spPr bwMode="auto">
              <a:xfrm>
                <a:off x="1591" y="2123"/>
                <a:ext cx="72" cy="117"/>
              </a:xfrm>
              <a:custGeom>
                <a:avLst/>
                <a:gdLst>
                  <a:gd name="T0" fmla="*/ 0 w 18"/>
                  <a:gd name="T1" fmla="*/ 113 h 31"/>
                  <a:gd name="T2" fmla="*/ 20 w 18"/>
                  <a:gd name="T3" fmla="*/ 117 h 31"/>
                  <a:gd name="T4" fmla="*/ 28 w 18"/>
                  <a:gd name="T5" fmla="*/ 102 h 31"/>
                  <a:gd name="T6" fmla="*/ 20 w 18"/>
                  <a:gd name="T7" fmla="*/ 91 h 31"/>
                  <a:gd name="T8" fmla="*/ 36 w 18"/>
                  <a:gd name="T9" fmla="*/ 83 h 31"/>
                  <a:gd name="T10" fmla="*/ 44 w 18"/>
                  <a:gd name="T11" fmla="*/ 72 h 31"/>
                  <a:gd name="T12" fmla="*/ 4 w 18"/>
                  <a:gd name="T13" fmla="*/ 64 h 31"/>
                  <a:gd name="T14" fmla="*/ 8 w 18"/>
                  <a:gd name="T15" fmla="*/ 45 h 31"/>
                  <a:gd name="T16" fmla="*/ 36 w 18"/>
                  <a:gd name="T17" fmla="*/ 53 h 31"/>
                  <a:gd name="T18" fmla="*/ 52 w 18"/>
                  <a:gd name="T19" fmla="*/ 38 h 31"/>
                  <a:gd name="T20" fmla="*/ 36 w 18"/>
                  <a:gd name="T21" fmla="*/ 15 h 31"/>
                  <a:gd name="T22" fmla="*/ 52 w 18"/>
                  <a:gd name="T23" fmla="*/ 4 h 31"/>
                  <a:gd name="T24" fmla="*/ 72 w 18"/>
                  <a:gd name="T25" fmla="*/ 26 h 31"/>
                  <a:gd name="T26" fmla="*/ 68 w 18"/>
                  <a:gd name="T27" fmla="*/ 45 h 31"/>
                  <a:gd name="T28" fmla="*/ 64 w 18"/>
                  <a:gd name="T29" fmla="*/ 5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31">
                    <a:moveTo>
                      <a:pt x="0" y="30"/>
                    </a:moveTo>
                    <a:cubicBezTo>
                      <a:pt x="2" y="31"/>
                      <a:pt x="3" y="31"/>
                      <a:pt x="5" y="31"/>
                    </a:cubicBezTo>
                    <a:cubicBezTo>
                      <a:pt x="6" y="30"/>
                      <a:pt x="7" y="28"/>
                      <a:pt x="7" y="27"/>
                    </a:cubicBezTo>
                    <a:cubicBezTo>
                      <a:pt x="7" y="25"/>
                      <a:pt x="7" y="21"/>
                      <a:pt x="5" y="24"/>
                    </a:cubicBezTo>
                    <a:cubicBezTo>
                      <a:pt x="7" y="25"/>
                      <a:pt x="8" y="24"/>
                      <a:pt x="9" y="22"/>
                    </a:cubicBezTo>
                    <a:cubicBezTo>
                      <a:pt x="10" y="21"/>
                      <a:pt x="11" y="19"/>
                      <a:pt x="11" y="19"/>
                    </a:cubicBezTo>
                    <a:cubicBezTo>
                      <a:pt x="10" y="15"/>
                      <a:pt x="4" y="17"/>
                      <a:pt x="1" y="17"/>
                    </a:cubicBezTo>
                    <a:cubicBezTo>
                      <a:pt x="0" y="14"/>
                      <a:pt x="1" y="13"/>
                      <a:pt x="2" y="12"/>
                    </a:cubicBezTo>
                    <a:cubicBezTo>
                      <a:pt x="6" y="12"/>
                      <a:pt x="6" y="12"/>
                      <a:pt x="9" y="14"/>
                    </a:cubicBezTo>
                    <a:cubicBezTo>
                      <a:pt x="11" y="13"/>
                      <a:pt x="12" y="12"/>
                      <a:pt x="13" y="10"/>
                    </a:cubicBezTo>
                    <a:cubicBezTo>
                      <a:pt x="12" y="7"/>
                      <a:pt x="11" y="6"/>
                      <a:pt x="9" y="4"/>
                    </a:cubicBezTo>
                    <a:cubicBezTo>
                      <a:pt x="8" y="0"/>
                      <a:pt x="10" y="1"/>
                      <a:pt x="13" y="1"/>
                    </a:cubicBezTo>
                    <a:cubicBezTo>
                      <a:pt x="15" y="2"/>
                      <a:pt x="17" y="5"/>
                      <a:pt x="18" y="7"/>
                    </a:cubicBezTo>
                    <a:cubicBezTo>
                      <a:pt x="18" y="9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6" y="14"/>
                    </a:cubicBezTo>
                  </a:path>
                </a:pathLst>
              </a:custGeom>
              <a:noFill/>
              <a:ln w="38100" cap="flat">
                <a:solidFill>
                  <a:srgbClr val="8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6" name="Freeform 1563"/>
            <p:cNvSpPr>
              <a:spLocks/>
            </p:cNvSpPr>
            <p:nvPr/>
          </p:nvSpPr>
          <p:spPr bwMode="auto">
            <a:xfrm>
              <a:off x="4691063" y="3741738"/>
              <a:ext cx="120650" cy="144462"/>
            </a:xfrm>
            <a:custGeom>
              <a:avLst/>
              <a:gdLst>
                <a:gd name="T0" fmla="*/ 0 w 23"/>
                <a:gd name="T1" fmla="*/ 75371 h 23"/>
                <a:gd name="T2" fmla="*/ 41965 w 23"/>
                <a:gd name="T3" fmla="*/ 119338 h 23"/>
                <a:gd name="T4" fmla="*/ 36720 w 23"/>
                <a:gd name="T5" fmla="*/ 62810 h 23"/>
                <a:gd name="T6" fmla="*/ 10491 w 23"/>
                <a:gd name="T7" fmla="*/ 56529 h 23"/>
                <a:gd name="T8" fmla="*/ 52457 w 23"/>
                <a:gd name="T9" fmla="*/ 12562 h 23"/>
                <a:gd name="T10" fmla="*/ 31474 w 23"/>
                <a:gd name="T11" fmla="*/ 87933 h 23"/>
                <a:gd name="T12" fmla="*/ 73439 w 23"/>
                <a:gd name="T13" fmla="*/ 138181 h 23"/>
                <a:gd name="T14" fmla="*/ 99667 w 23"/>
                <a:gd name="T15" fmla="*/ 131900 h 23"/>
                <a:gd name="T16" fmla="*/ 57702 w 23"/>
                <a:gd name="T17" fmla="*/ 8165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2" y="18"/>
                    <a:pt x="2" y="21"/>
                    <a:pt x="8" y="19"/>
                  </a:cubicBezTo>
                  <a:cubicBezTo>
                    <a:pt x="10" y="13"/>
                    <a:pt x="13" y="12"/>
                    <a:pt x="7" y="10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0" y="0"/>
                    <a:pt x="4" y="0"/>
                    <a:pt x="10" y="2"/>
                  </a:cubicBezTo>
                  <a:cubicBezTo>
                    <a:pt x="9" y="7"/>
                    <a:pt x="9" y="10"/>
                    <a:pt x="6" y="14"/>
                  </a:cubicBezTo>
                  <a:cubicBezTo>
                    <a:pt x="8" y="19"/>
                    <a:pt x="10" y="20"/>
                    <a:pt x="14" y="22"/>
                  </a:cubicBezTo>
                  <a:cubicBezTo>
                    <a:pt x="16" y="22"/>
                    <a:pt x="19" y="23"/>
                    <a:pt x="19" y="21"/>
                  </a:cubicBezTo>
                  <a:cubicBezTo>
                    <a:pt x="23" y="13"/>
                    <a:pt x="14" y="13"/>
                    <a:pt x="11" y="13"/>
                  </a:cubicBezTo>
                </a:path>
              </a:pathLst>
            </a:custGeom>
            <a:noFill/>
            <a:ln w="38100" cap="flat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97" name="Group 1564"/>
            <p:cNvGrpSpPr>
              <a:grpSpLocks/>
            </p:cNvGrpSpPr>
            <p:nvPr/>
          </p:nvGrpSpPr>
          <p:grpSpPr bwMode="auto">
            <a:xfrm>
              <a:off x="2603500" y="2027238"/>
              <a:ext cx="1333500" cy="1196975"/>
              <a:chOff x="48" y="1104"/>
              <a:chExt cx="1029" cy="716"/>
            </a:xfrm>
          </p:grpSpPr>
          <p:sp>
            <p:nvSpPr>
              <p:cNvPr id="498" name="Rectangle 1565"/>
              <p:cNvSpPr>
                <a:spLocks noChangeArrowheads="1"/>
              </p:cNvSpPr>
              <p:nvPr/>
            </p:nvSpPr>
            <p:spPr bwMode="auto">
              <a:xfrm>
                <a:off x="656" y="1618"/>
                <a:ext cx="23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99" name="Rectangle 1566"/>
              <p:cNvSpPr>
                <a:spLocks noChangeArrowheads="1"/>
              </p:cNvSpPr>
              <p:nvPr/>
            </p:nvSpPr>
            <p:spPr bwMode="auto">
              <a:xfrm>
                <a:off x="656" y="1109"/>
                <a:ext cx="336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00" name="Rectangle 1567"/>
              <p:cNvSpPr>
                <a:spLocks noChangeArrowheads="1"/>
              </p:cNvSpPr>
              <p:nvPr/>
            </p:nvSpPr>
            <p:spPr bwMode="auto">
              <a:xfrm>
                <a:off x="680" y="1115"/>
                <a:ext cx="39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CC0000"/>
                    </a:solidFill>
                    <a:latin typeface="Comic Sans MS" panose="030F0702030302020204" pitchFamily="66" charset="0"/>
                  </a:rPr>
                  <a:t>Epo</a:t>
                </a:r>
                <a:endParaRPr lang="en-US" altLang="en-US" sz="2000" i="1">
                  <a:solidFill>
                    <a:srgbClr val="0D1F74"/>
                  </a:solidFill>
                </a:endParaRPr>
              </a:p>
            </p:txBody>
          </p:sp>
          <p:grpSp>
            <p:nvGrpSpPr>
              <p:cNvPr id="501" name="Group 1568"/>
              <p:cNvGrpSpPr>
                <a:grpSpLocks/>
              </p:cNvGrpSpPr>
              <p:nvPr/>
            </p:nvGrpSpPr>
            <p:grpSpPr bwMode="auto">
              <a:xfrm>
                <a:off x="508" y="1401"/>
                <a:ext cx="133" cy="281"/>
                <a:chOff x="1026" y="942"/>
                <a:chExt cx="162" cy="318"/>
              </a:xfrm>
            </p:grpSpPr>
            <p:grpSp>
              <p:nvGrpSpPr>
                <p:cNvPr id="670" name="Group 1569"/>
                <p:cNvGrpSpPr>
                  <a:grpSpLocks/>
                </p:cNvGrpSpPr>
                <p:nvPr/>
              </p:nvGrpSpPr>
              <p:grpSpPr bwMode="auto">
                <a:xfrm>
                  <a:off x="1026" y="942"/>
                  <a:ext cx="162" cy="318"/>
                  <a:chOff x="1026" y="942"/>
                  <a:chExt cx="162" cy="318"/>
                </a:xfrm>
              </p:grpSpPr>
              <p:sp>
                <p:nvSpPr>
                  <p:cNvPr id="672" name="Freeform 1570"/>
                  <p:cNvSpPr>
                    <a:spLocks/>
                  </p:cNvSpPr>
                  <p:nvPr/>
                </p:nvSpPr>
                <p:spPr bwMode="auto">
                  <a:xfrm>
                    <a:off x="1026" y="942"/>
                    <a:ext cx="162" cy="318"/>
                  </a:xfrm>
                  <a:custGeom>
                    <a:avLst/>
                    <a:gdLst>
                      <a:gd name="T0" fmla="*/ 78 w 162"/>
                      <a:gd name="T1" fmla="*/ 0 h 318"/>
                      <a:gd name="T2" fmla="*/ 60 w 162"/>
                      <a:gd name="T3" fmla="*/ 6 h 318"/>
                      <a:gd name="T4" fmla="*/ 48 w 162"/>
                      <a:gd name="T5" fmla="*/ 12 h 318"/>
                      <a:gd name="T6" fmla="*/ 24 w 162"/>
                      <a:gd name="T7" fmla="*/ 48 h 318"/>
                      <a:gd name="T8" fmla="*/ 6 w 162"/>
                      <a:gd name="T9" fmla="*/ 96 h 318"/>
                      <a:gd name="T10" fmla="*/ 0 w 162"/>
                      <a:gd name="T11" fmla="*/ 162 h 318"/>
                      <a:gd name="T12" fmla="*/ 6 w 162"/>
                      <a:gd name="T13" fmla="*/ 222 h 318"/>
                      <a:gd name="T14" fmla="*/ 24 w 162"/>
                      <a:gd name="T15" fmla="*/ 270 h 318"/>
                      <a:gd name="T16" fmla="*/ 48 w 162"/>
                      <a:gd name="T17" fmla="*/ 306 h 318"/>
                      <a:gd name="T18" fmla="*/ 60 w 162"/>
                      <a:gd name="T19" fmla="*/ 312 h 318"/>
                      <a:gd name="T20" fmla="*/ 78 w 162"/>
                      <a:gd name="T21" fmla="*/ 318 h 318"/>
                      <a:gd name="T22" fmla="*/ 96 w 162"/>
                      <a:gd name="T23" fmla="*/ 312 h 318"/>
                      <a:gd name="T24" fmla="*/ 114 w 162"/>
                      <a:gd name="T25" fmla="*/ 306 h 318"/>
                      <a:gd name="T26" fmla="*/ 138 w 162"/>
                      <a:gd name="T27" fmla="*/ 270 h 318"/>
                      <a:gd name="T28" fmla="*/ 156 w 162"/>
                      <a:gd name="T29" fmla="*/ 222 h 318"/>
                      <a:gd name="T30" fmla="*/ 162 w 162"/>
                      <a:gd name="T31" fmla="*/ 162 h 318"/>
                      <a:gd name="T32" fmla="*/ 156 w 162"/>
                      <a:gd name="T33" fmla="*/ 96 h 318"/>
                      <a:gd name="T34" fmla="*/ 138 w 162"/>
                      <a:gd name="T35" fmla="*/ 48 h 318"/>
                      <a:gd name="T36" fmla="*/ 114 w 162"/>
                      <a:gd name="T37" fmla="*/ 12 h 318"/>
                      <a:gd name="T38" fmla="*/ 96 w 162"/>
                      <a:gd name="T39" fmla="*/ 6 h 318"/>
                      <a:gd name="T40" fmla="*/ 78 w 162"/>
                      <a:gd name="T41" fmla="*/ 0 h 3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62" h="318">
                        <a:moveTo>
                          <a:pt x="78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8"/>
                        </a:lnTo>
                        <a:lnTo>
                          <a:pt x="6" y="96"/>
                        </a:lnTo>
                        <a:lnTo>
                          <a:pt x="0" y="162"/>
                        </a:lnTo>
                        <a:lnTo>
                          <a:pt x="6" y="222"/>
                        </a:lnTo>
                        <a:lnTo>
                          <a:pt x="24" y="270"/>
                        </a:lnTo>
                        <a:lnTo>
                          <a:pt x="48" y="306"/>
                        </a:lnTo>
                        <a:lnTo>
                          <a:pt x="60" y="312"/>
                        </a:lnTo>
                        <a:lnTo>
                          <a:pt x="78" y="318"/>
                        </a:lnTo>
                        <a:lnTo>
                          <a:pt x="96" y="312"/>
                        </a:lnTo>
                        <a:lnTo>
                          <a:pt x="114" y="306"/>
                        </a:lnTo>
                        <a:lnTo>
                          <a:pt x="138" y="270"/>
                        </a:lnTo>
                        <a:lnTo>
                          <a:pt x="156" y="222"/>
                        </a:lnTo>
                        <a:lnTo>
                          <a:pt x="162" y="162"/>
                        </a:lnTo>
                        <a:lnTo>
                          <a:pt x="156" y="96"/>
                        </a:lnTo>
                        <a:lnTo>
                          <a:pt x="138" y="48"/>
                        </a:lnTo>
                        <a:lnTo>
                          <a:pt x="114" y="12"/>
                        </a:lnTo>
                        <a:lnTo>
                          <a:pt x="96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FF35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3" name="Freeform 1571"/>
                  <p:cNvSpPr>
                    <a:spLocks/>
                  </p:cNvSpPr>
                  <p:nvPr/>
                </p:nvSpPr>
                <p:spPr bwMode="auto">
                  <a:xfrm>
                    <a:off x="1032" y="948"/>
                    <a:ext cx="150" cy="300"/>
                  </a:xfrm>
                  <a:custGeom>
                    <a:avLst/>
                    <a:gdLst>
                      <a:gd name="T0" fmla="*/ 72 w 150"/>
                      <a:gd name="T1" fmla="*/ 0 h 300"/>
                      <a:gd name="T2" fmla="*/ 60 w 150"/>
                      <a:gd name="T3" fmla="*/ 6 h 300"/>
                      <a:gd name="T4" fmla="*/ 48 w 150"/>
                      <a:gd name="T5" fmla="*/ 12 h 300"/>
                      <a:gd name="T6" fmla="*/ 24 w 150"/>
                      <a:gd name="T7" fmla="*/ 42 h 300"/>
                      <a:gd name="T8" fmla="*/ 6 w 150"/>
                      <a:gd name="T9" fmla="*/ 96 h 300"/>
                      <a:gd name="T10" fmla="*/ 0 w 150"/>
                      <a:gd name="T11" fmla="*/ 156 h 300"/>
                      <a:gd name="T12" fmla="*/ 6 w 150"/>
                      <a:gd name="T13" fmla="*/ 210 h 300"/>
                      <a:gd name="T14" fmla="*/ 24 w 150"/>
                      <a:gd name="T15" fmla="*/ 258 h 300"/>
                      <a:gd name="T16" fmla="*/ 48 w 150"/>
                      <a:gd name="T17" fmla="*/ 288 h 300"/>
                      <a:gd name="T18" fmla="*/ 60 w 150"/>
                      <a:gd name="T19" fmla="*/ 300 h 300"/>
                      <a:gd name="T20" fmla="*/ 72 w 150"/>
                      <a:gd name="T21" fmla="*/ 300 h 300"/>
                      <a:gd name="T22" fmla="*/ 90 w 150"/>
                      <a:gd name="T23" fmla="*/ 300 h 300"/>
                      <a:gd name="T24" fmla="*/ 102 w 150"/>
                      <a:gd name="T25" fmla="*/ 288 h 300"/>
                      <a:gd name="T26" fmla="*/ 132 w 150"/>
                      <a:gd name="T27" fmla="*/ 258 h 300"/>
                      <a:gd name="T28" fmla="*/ 144 w 150"/>
                      <a:gd name="T29" fmla="*/ 210 h 300"/>
                      <a:gd name="T30" fmla="*/ 150 w 150"/>
                      <a:gd name="T31" fmla="*/ 156 h 300"/>
                      <a:gd name="T32" fmla="*/ 144 w 150"/>
                      <a:gd name="T33" fmla="*/ 96 h 300"/>
                      <a:gd name="T34" fmla="*/ 132 w 150"/>
                      <a:gd name="T35" fmla="*/ 42 h 300"/>
                      <a:gd name="T36" fmla="*/ 102 w 150"/>
                      <a:gd name="T37" fmla="*/ 12 h 300"/>
                      <a:gd name="T38" fmla="*/ 90 w 150"/>
                      <a:gd name="T39" fmla="*/ 6 h 300"/>
                      <a:gd name="T40" fmla="*/ 72 w 150"/>
                      <a:gd name="T41" fmla="*/ 0 h 3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50" h="300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6"/>
                        </a:lnTo>
                        <a:lnTo>
                          <a:pt x="0" y="156"/>
                        </a:lnTo>
                        <a:lnTo>
                          <a:pt x="6" y="210"/>
                        </a:lnTo>
                        <a:lnTo>
                          <a:pt x="24" y="258"/>
                        </a:lnTo>
                        <a:lnTo>
                          <a:pt x="48" y="288"/>
                        </a:lnTo>
                        <a:lnTo>
                          <a:pt x="60" y="300"/>
                        </a:lnTo>
                        <a:lnTo>
                          <a:pt x="72" y="300"/>
                        </a:lnTo>
                        <a:lnTo>
                          <a:pt x="90" y="300"/>
                        </a:lnTo>
                        <a:lnTo>
                          <a:pt x="102" y="288"/>
                        </a:lnTo>
                        <a:lnTo>
                          <a:pt x="132" y="258"/>
                        </a:lnTo>
                        <a:lnTo>
                          <a:pt x="144" y="210"/>
                        </a:lnTo>
                        <a:lnTo>
                          <a:pt x="150" y="156"/>
                        </a:lnTo>
                        <a:lnTo>
                          <a:pt x="144" y="96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3B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4" name="Freeform 1572"/>
                  <p:cNvSpPr>
                    <a:spLocks/>
                  </p:cNvSpPr>
                  <p:nvPr/>
                </p:nvSpPr>
                <p:spPr bwMode="auto">
                  <a:xfrm>
                    <a:off x="1032" y="954"/>
                    <a:ext cx="150" cy="288"/>
                  </a:xfrm>
                  <a:custGeom>
                    <a:avLst/>
                    <a:gdLst>
                      <a:gd name="T0" fmla="*/ 72 w 150"/>
                      <a:gd name="T1" fmla="*/ 0 h 288"/>
                      <a:gd name="T2" fmla="*/ 60 w 150"/>
                      <a:gd name="T3" fmla="*/ 6 h 288"/>
                      <a:gd name="T4" fmla="*/ 48 w 150"/>
                      <a:gd name="T5" fmla="*/ 12 h 288"/>
                      <a:gd name="T6" fmla="*/ 24 w 150"/>
                      <a:gd name="T7" fmla="*/ 42 h 288"/>
                      <a:gd name="T8" fmla="*/ 6 w 150"/>
                      <a:gd name="T9" fmla="*/ 90 h 288"/>
                      <a:gd name="T10" fmla="*/ 0 w 150"/>
                      <a:gd name="T11" fmla="*/ 150 h 288"/>
                      <a:gd name="T12" fmla="*/ 6 w 150"/>
                      <a:gd name="T13" fmla="*/ 204 h 288"/>
                      <a:gd name="T14" fmla="*/ 24 w 150"/>
                      <a:gd name="T15" fmla="*/ 246 h 288"/>
                      <a:gd name="T16" fmla="*/ 48 w 150"/>
                      <a:gd name="T17" fmla="*/ 276 h 288"/>
                      <a:gd name="T18" fmla="*/ 60 w 150"/>
                      <a:gd name="T19" fmla="*/ 288 h 288"/>
                      <a:gd name="T20" fmla="*/ 72 w 150"/>
                      <a:gd name="T21" fmla="*/ 288 h 288"/>
                      <a:gd name="T22" fmla="*/ 90 w 150"/>
                      <a:gd name="T23" fmla="*/ 288 h 288"/>
                      <a:gd name="T24" fmla="*/ 102 w 150"/>
                      <a:gd name="T25" fmla="*/ 276 h 288"/>
                      <a:gd name="T26" fmla="*/ 132 w 150"/>
                      <a:gd name="T27" fmla="*/ 246 h 288"/>
                      <a:gd name="T28" fmla="*/ 144 w 150"/>
                      <a:gd name="T29" fmla="*/ 204 h 288"/>
                      <a:gd name="T30" fmla="*/ 150 w 150"/>
                      <a:gd name="T31" fmla="*/ 150 h 288"/>
                      <a:gd name="T32" fmla="*/ 144 w 150"/>
                      <a:gd name="T33" fmla="*/ 90 h 288"/>
                      <a:gd name="T34" fmla="*/ 132 w 150"/>
                      <a:gd name="T35" fmla="*/ 42 h 288"/>
                      <a:gd name="T36" fmla="*/ 102 w 150"/>
                      <a:gd name="T37" fmla="*/ 12 h 288"/>
                      <a:gd name="T38" fmla="*/ 90 w 150"/>
                      <a:gd name="T39" fmla="*/ 6 h 288"/>
                      <a:gd name="T40" fmla="*/ 72 w 150"/>
                      <a:gd name="T41" fmla="*/ 0 h 28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50" h="288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0"/>
                        </a:lnTo>
                        <a:lnTo>
                          <a:pt x="0" y="150"/>
                        </a:lnTo>
                        <a:lnTo>
                          <a:pt x="6" y="204"/>
                        </a:lnTo>
                        <a:lnTo>
                          <a:pt x="24" y="246"/>
                        </a:lnTo>
                        <a:lnTo>
                          <a:pt x="48" y="276"/>
                        </a:lnTo>
                        <a:lnTo>
                          <a:pt x="60" y="288"/>
                        </a:lnTo>
                        <a:lnTo>
                          <a:pt x="72" y="288"/>
                        </a:lnTo>
                        <a:lnTo>
                          <a:pt x="90" y="288"/>
                        </a:lnTo>
                        <a:lnTo>
                          <a:pt x="102" y="276"/>
                        </a:lnTo>
                        <a:lnTo>
                          <a:pt x="132" y="246"/>
                        </a:lnTo>
                        <a:lnTo>
                          <a:pt x="144" y="204"/>
                        </a:lnTo>
                        <a:lnTo>
                          <a:pt x="150" y="150"/>
                        </a:lnTo>
                        <a:lnTo>
                          <a:pt x="144" y="90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41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5" name="Freeform 1573"/>
                  <p:cNvSpPr>
                    <a:spLocks/>
                  </p:cNvSpPr>
                  <p:nvPr/>
                </p:nvSpPr>
                <p:spPr bwMode="auto">
                  <a:xfrm>
                    <a:off x="1038" y="960"/>
                    <a:ext cx="138" cy="276"/>
                  </a:xfrm>
                  <a:custGeom>
                    <a:avLst/>
                    <a:gdLst>
                      <a:gd name="T0" fmla="*/ 66 w 138"/>
                      <a:gd name="T1" fmla="*/ 0 h 276"/>
                      <a:gd name="T2" fmla="*/ 42 w 138"/>
                      <a:gd name="T3" fmla="*/ 12 h 276"/>
                      <a:gd name="T4" fmla="*/ 18 w 138"/>
                      <a:gd name="T5" fmla="*/ 42 h 276"/>
                      <a:gd name="T6" fmla="*/ 6 w 138"/>
                      <a:gd name="T7" fmla="*/ 84 h 276"/>
                      <a:gd name="T8" fmla="*/ 0 w 138"/>
                      <a:gd name="T9" fmla="*/ 144 h 276"/>
                      <a:gd name="T10" fmla="*/ 6 w 138"/>
                      <a:gd name="T11" fmla="*/ 198 h 276"/>
                      <a:gd name="T12" fmla="*/ 18 w 138"/>
                      <a:gd name="T13" fmla="*/ 240 h 276"/>
                      <a:gd name="T14" fmla="*/ 42 w 138"/>
                      <a:gd name="T15" fmla="*/ 264 h 276"/>
                      <a:gd name="T16" fmla="*/ 66 w 138"/>
                      <a:gd name="T17" fmla="*/ 276 h 276"/>
                      <a:gd name="T18" fmla="*/ 96 w 138"/>
                      <a:gd name="T19" fmla="*/ 264 h 276"/>
                      <a:gd name="T20" fmla="*/ 120 w 138"/>
                      <a:gd name="T21" fmla="*/ 240 h 276"/>
                      <a:gd name="T22" fmla="*/ 132 w 138"/>
                      <a:gd name="T23" fmla="*/ 198 h 276"/>
                      <a:gd name="T24" fmla="*/ 138 w 138"/>
                      <a:gd name="T25" fmla="*/ 144 h 276"/>
                      <a:gd name="T26" fmla="*/ 132 w 138"/>
                      <a:gd name="T27" fmla="*/ 84 h 276"/>
                      <a:gd name="T28" fmla="*/ 120 w 138"/>
                      <a:gd name="T29" fmla="*/ 42 h 276"/>
                      <a:gd name="T30" fmla="*/ 96 w 138"/>
                      <a:gd name="T31" fmla="*/ 12 h 276"/>
                      <a:gd name="T32" fmla="*/ 66 w 138"/>
                      <a:gd name="T33" fmla="*/ 0 h 27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76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44"/>
                        </a:lnTo>
                        <a:lnTo>
                          <a:pt x="6" y="198"/>
                        </a:lnTo>
                        <a:lnTo>
                          <a:pt x="18" y="240"/>
                        </a:lnTo>
                        <a:lnTo>
                          <a:pt x="42" y="264"/>
                        </a:lnTo>
                        <a:lnTo>
                          <a:pt x="66" y="276"/>
                        </a:lnTo>
                        <a:lnTo>
                          <a:pt x="96" y="264"/>
                        </a:lnTo>
                        <a:lnTo>
                          <a:pt x="120" y="240"/>
                        </a:lnTo>
                        <a:lnTo>
                          <a:pt x="132" y="198"/>
                        </a:lnTo>
                        <a:lnTo>
                          <a:pt x="138" y="144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4A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6" name="Freeform 1574"/>
                  <p:cNvSpPr>
                    <a:spLocks/>
                  </p:cNvSpPr>
                  <p:nvPr/>
                </p:nvSpPr>
                <p:spPr bwMode="auto">
                  <a:xfrm>
                    <a:off x="1038" y="966"/>
                    <a:ext cx="138" cy="264"/>
                  </a:xfrm>
                  <a:custGeom>
                    <a:avLst/>
                    <a:gdLst>
                      <a:gd name="T0" fmla="*/ 66 w 138"/>
                      <a:gd name="T1" fmla="*/ 0 h 264"/>
                      <a:gd name="T2" fmla="*/ 42 w 138"/>
                      <a:gd name="T3" fmla="*/ 12 h 264"/>
                      <a:gd name="T4" fmla="*/ 18 w 138"/>
                      <a:gd name="T5" fmla="*/ 42 h 264"/>
                      <a:gd name="T6" fmla="*/ 6 w 138"/>
                      <a:gd name="T7" fmla="*/ 84 h 264"/>
                      <a:gd name="T8" fmla="*/ 0 w 138"/>
                      <a:gd name="T9" fmla="*/ 138 h 264"/>
                      <a:gd name="T10" fmla="*/ 6 w 138"/>
                      <a:gd name="T11" fmla="*/ 186 h 264"/>
                      <a:gd name="T12" fmla="*/ 18 w 138"/>
                      <a:gd name="T13" fmla="*/ 228 h 264"/>
                      <a:gd name="T14" fmla="*/ 42 w 138"/>
                      <a:gd name="T15" fmla="*/ 252 h 264"/>
                      <a:gd name="T16" fmla="*/ 66 w 138"/>
                      <a:gd name="T17" fmla="*/ 264 h 264"/>
                      <a:gd name="T18" fmla="*/ 96 w 138"/>
                      <a:gd name="T19" fmla="*/ 252 h 264"/>
                      <a:gd name="T20" fmla="*/ 120 w 138"/>
                      <a:gd name="T21" fmla="*/ 228 h 264"/>
                      <a:gd name="T22" fmla="*/ 132 w 138"/>
                      <a:gd name="T23" fmla="*/ 186 h 264"/>
                      <a:gd name="T24" fmla="*/ 138 w 138"/>
                      <a:gd name="T25" fmla="*/ 138 h 264"/>
                      <a:gd name="T26" fmla="*/ 132 w 138"/>
                      <a:gd name="T27" fmla="*/ 84 h 264"/>
                      <a:gd name="T28" fmla="*/ 120 w 138"/>
                      <a:gd name="T29" fmla="*/ 42 h 264"/>
                      <a:gd name="T30" fmla="*/ 96 w 138"/>
                      <a:gd name="T31" fmla="*/ 12 h 264"/>
                      <a:gd name="T32" fmla="*/ 66 w 138"/>
                      <a:gd name="T33" fmla="*/ 0 h 26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64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8"/>
                        </a:lnTo>
                        <a:lnTo>
                          <a:pt x="6" y="186"/>
                        </a:lnTo>
                        <a:lnTo>
                          <a:pt x="18" y="228"/>
                        </a:lnTo>
                        <a:lnTo>
                          <a:pt x="42" y="252"/>
                        </a:lnTo>
                        <a:lnTo>
                          <a:pt x="66" y="264"/>
                        </a:lnTo>
                        <a:lnTo>
                          <a:pt x="96" y="252"/>
                        </a:lnTo>
                        <a:lnTo>
                          <a:pt x="120" y="228"/>
                        </a:lnTo>
                        <a:lnTo>
                          <a:pt x="132" y="186"/>
                        </a:lnTo>
                        <a:lnTo>
                          <a:pt x="138" y="138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7" name="Freeform 1575"/>
                  <p:cNvSpPr>
                    <a:spLocks/>
                  </p:cNvSpPr>
                  <p:nvPr/>
                </p:nvSpPr>
                <p:spPr bwMode="auto">
                  <a:xfrm>
                    <a:off x="1044" y="972"/>
                    <a:ext cx="126" cy="252"/>
                  </a:xfrm>
                  <a:custGeom>
                    <a:avLst/>
                    <a:gdLst>
                      <a:gd name="T0" fmla="*/ 60 w 126"/>
                      <a:gd name="T1" fmla="*/ 0 h 252"/>
                      <a:gd name="T2" fmla="*/ 36 w 126"/>
                      <a:gd name="T3" fmla="*/ 12 h 252"/>
                      <a:gd name="T4" fmla="*/ 18 w 126"/>
                      <a:gd name="T5" fmla="*/ 42 h 252"/>
                      <a:gd name="T6" fmla="*/ 6 w 126"/>
                      <a:gd name="T7" fmla="*/ 84 h 252"/>
                      <a:gd name="T8" fmla="*/ 0 w 126"/>
                      <a:gd name="T9" fmla="*/ 132 h 252"/>
                      <a:gd name="T10" fmla="*/ 6 w 126"/>
                      <a:gd name="T11" fmla="*/ 180 h 252"/>
                      <a:gd name="T12" fmla="*/ 18 w 126"/>
                      <a:gd name="T13" fmla="*/ 216 h 252"/>
                      <a:gd name="T14" fmla="*/ 36 w 126"/>
                      <a:gd name="T15" fmla="*/ 240 h 252"/>
                      <a:gd name="T16" fmla="*/ 60 w 126"/>
                      <a:gd name="T17" fmla="*/ 252 h 252"/>
                      <a:gd name="T18" fmla="*/ 90 w 126"/>
                      <a:gd name="T19" fmla="*/ 240 h 252"/>
                      <a:gd name="T20" fmla="*/ 108 w 126"/>
                      <a:gd name="T21" fmla="*/ 216 h 252"/>
                      <a:gd name="T22" fmla="*/ 120 w 126"/>
                      <a:gd name="T23" fmla="*/ 180 h 252"/>
                      <a:gd name="T24" fmla="*/ 126 w 126"/>
                      <a:gd name="T25" fmla="*/ 132 h 252"/>
                      <a:gd name="T26" fmla="*/ 120 w 126"/>
                      <a:gd name="T27" fmla="*/ 84 h 252"/>
                      <a:gd name="T28" fmla="*/ 108 w 126"/>
                      <a:gd name="T29" fmla="*/ 42 h 252"/>
                      <a:gd name="T30" fmla="*/ 90 w 126"/>
                      <a:gd name="T31" fmla="*/ 12 h 252"/>
                      <a:gd name="T32" fmla="*/ 60 w 126"/>
                      <a:gd name="T33" fmla="*/ 0 h 2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52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2"/>
                        </a:lnTo>
                        <a:lnTo>
                          <a:pt x="6" y="180"/>
                        </a:lnTo>
                        <a:lnTo>
                          <a:pt x="18" y="216"/>
                        </a:lnTo>
                        <a:lnTo>
                          <a:pt x="36" y="240"/>
                        </a:lnTo>
                        <a:lnTo>
                          <a:pt x="60" y="252"/>
                        </a:lnTo>
                        <a:lnTo>
                          <a:pt x="90" y="240"/>
                        </a:lnTo>
                        <a:lnTo>
                          <a:pt x="108" y="216"/>
                        </a:lnTo>
                        <a:lnTo>
                          <a:pt x="120" y="180"/>
                        </a:lnTo>
                        <a:lnTo>
                          <a:pt x="126" y="132"/>
                        </a:lnTo>
                        <a:lnTo>
                          <a:pt x="120" y="84"/>
                        </a:lnTo>
                        <a:lnTo>
                          <a:pt x="108" y="42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5B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8" name="Freeform 1576"/>
                  <p:cNvSpPr>
                    <a:spLocks/>
                  </p:cNvSpPr>
                  <p:nvPr/>
                </p:nvSpPr>
                <p:spPr bwMode="auto">
                  <a:xfrm>
                    <a:off x="1044" y="978"/>
                    <a:ext cx="126" cy="240"/>
                  </a:xfrm>
                  <a:custGeom>
                    <a:avLst/>
                    <a:gdLst>
                      <a:gd name="T0" fmla="*/ 60 w 126"/>
                      <a:gd name="T1" fmla="*/ 0 h 240"/>
                      <a:gd name="T2" fmla="*/ 36 w 126"/>
                      <a:gd name="T3" fmla="*/ 12 h 240"/>
                      <a:gd name="T4" fmla="*/ 18 w 126"/>
                      <a:gd name="T5" fmla="*/ 36 h 240"/>
                      <a:gd name="T6" fmla="*/ 6 w 126"/>
                      <a:gd name="T7" fmla="*/ 78 h 240"/>
                      <a:gd name="T8" fmla="*/ 0 w 126"/>
                      <a:gd name="T9" fmla="*/ 126 h 240"/>
                      <a:gd name="T10" fmla="*/ 6 w 126"/>
                      <a:gd name="T11" fmla="*/ 168 h 240"/>
                      <a:gd name="T12" fmla="*/ 18 w 126"/>
                      <a:gd name="T13" fmla="*/ 204 h 240"/>
                      <a:gd name="T14" fmla="*/ 36 w 126"/>
                      <a:gd name="T15" fmla="*/ 228 h 240"/>
                      <a:gd name="T16" fmla="*/ 60 w 126"/>
                      <a:gd name="T17" fmla="*/ 240 h 240"/>
                      <a:gd name="T18" fmla="*/ 90 w 126"/>
                      <a:gd name="T19" fmla="*/ 228 h 240"/>
                      <a:gd name="T20" fmla="*/ 108 w 126"/>
                      <a:gd name="T21" fmla="*/ 204 h 240"/>
                      <a:gd name="T22" fmla="*/ 120 w 126"/>
                      <a:gd name="T23" fmla="*/ 168 h 240"/>
                      <a:gd name="T24" fmla="*/ 126 w 126"/>
                      <a:gd name="T25" fmla="*/ 126 h 240"/>
                      <a:gd name="T26" fmla="*/ 120 w 126"/>
                      <a:gd name="T27" fmla="*/ 78 h 240"/>
                      <a:gd name="T28" fmla="*/ 108 w 126"/>
                      <a:gd name="T29" fmla="*/ 36 h 240"/>
                      <a:gd name="T30" fmla="*/ 90 w 126"/>
                      <a:gd name="T31" fmla="*/ 12 h 240"/>
                      <a:gd name="T32" fmla="*/ 60 w 126"/>
                      <a:gd name="T33" fmla="*/ 0 h 2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40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8"/>
                        </a:lnTo>
                        <a:lnTo>
                          <a:pt x="0" y="126"/>
                        </a:lnTo>
                        <a:lnTo>
                          <a:pt x="6" y="168"/>
                        </a:lnTo>
                        <a:lnTo>
                          <a:pt x="18" y="204"/>
                        </a:lnTo>
                        <a:lnTo>
                          <a:pt x="36" y="228"/>
                        </a:lnTo>
                        <a:lnTo>
                          <a:pt x="60" y="240"/>
                        </a:lnTo>
                        <a:lnTo>
                          <a:pt x="90" y="228"/>
                        </a:lnTo>
                        <a:lnTo>
                          <a:pt x="108" y="204"/>
                        </a:lnTo>
                        <a:lnTo>
                          <a:pt x="120" y="168"/>
                        </a:lnTo>
                        <a:lnTo>
                          <a:pt x="126" y="126"/>
                        </a:lnTo>
                        <a:lnTo>
                          <a:pt x="120" y="78"/>
                        </a:lnTo>
                        <a:lnTo>
                          <a:pt x="108" y="36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65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9" name="Freeform 1577"/>
                  <p:cNvSpPr>
                    <a:spLocks/>
                  </p:cNvSpPr>
                  <p:nvPr/>
                </p:nvSpPr>
                <p:spPr bwMode="auto">
                  <a:xfrm>
                    <a:off x="1050" y="984"/>
                    <a:ext cx="120" cy="234"/>
                  </a:xfrm>
                  <a:custGeom>
                    <a:avLst/>
                    <a:gdLst>
                      <a:gd name="T0" fmla="*/ 54 w 120"/>
                      <a:gd name="T1" fmla="*/ 0 h 234"/>
                      <a:gd name="T2" fmla="*/ 36 w 120"/>
                      <a:gd name="T3" fmla="*/ 12 h 234"/>
                      <a:gd name="T4" fmla="*/ 18 w 120"/>
                      <a:gd name="T5" fmla="*/ 36 h 234"/>
                      <a:gd name="T6" fmla="*/ 6 w 120"/>
                      <a:gd name="T7" fmla="*/ 72 h 234"/>
                      <a:gd name="T8" fmla="*/ 0 w 120"/>
                      <a:gd name="T9" fmla="*/ 120 h 234"/>
                      <a:gd name="T10" fmla="*/ 6 w 120"/>
                      <a:gd name="T11" fmla="*/ 162 h 234"/>
                      <a:gd name="T12" fmla="*/ 18 w 120"/>
                      <a:gd name="T13" fmla="*/ 198 h 234"/>
                      <a:gd name="T14" fmla="*/ 36 w 120"/>
                      <a:gd name="T15" fmla="*/ 222 h 234"/>
                      <a:gd name="T16" fmla="*/ 54 w 120"/>
                      <a:gd name="T17" fmla="*/ 234 h 234"/>
                      <a:gd name="T18" fmla="*/ 78 w 120"/>
                      <a:gd name="T19" fmla="*/ 222 h 234"/>
                      <a:gd name="T20" fmla="*/ 102 w 120"/>
                      <a:gd name="T21" fmla="*/ 198 h 234"/>
                      <a:gd name="T22" fmla="*/ 114 w 120"/>
                      <a:gd name="T23" fmla="*/ 162 h 234"/>
                      <a:gd name="T24" fmla="*/ 120 w 120"/>
                      <a:gd name="T25" fmla="*/ 120 h 234"/>
                      <a:gd name="T26" fmla="*/ 114 w 120"/>
                      <a:gd name="T27" fmla="*/ 72 h 234"/>
                      <a:gd name="T28" fmla="*/ 102 w 120"/>
                      <a:gd name="T29" fmla="*/ 36 h 234"/>
                      <a:gd name="T30" fmla="*/ 78 w 120"/>
                      <a:gd name="T31" fmla="*/ 12 h 234"/>
                      <a:gd name="T32" fmla="*/ 54 w 120"/>
                      <a:gd name="T33" fmla="*/ 0 h 2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34">
                        <a:moveTo>
                          <a:pt x="54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2"/>
                        </a:lnTo>
                        <a:lnTo>
                          <a:pt x="0" y="120"/>
                        </a:lnTo>
                        <a:lnTo>
                          <a:pt x="6" y="162"/>
                        </a:lnTo>
                        <a:lnTo>
                          <a:pt x="18" y="198"/>
                        </a:lnTo>
                        <a:lnTo>
                          <a:pt x="36" y="222"/>
                        </a:lnTo>
                        <a:lnTo>
                          <a:pt x="54" y="234"/>
                        </a:lnTo>
                        <a:lnTo>
                          <a:pt x="78" y="222"/>
                        </a:lnTo>
                        <a:lnTo>
                          <a:pt x="102" y="198"/>
                        </a:lnTo>
                        <a:lnTo>
                          <a:pt x="114" y="162"/>
                        </a:lnTo>
                        <a:lnTo>
                          <a:pt x="120" y="120"/>
                        </a:lnTo>
                        <a:lnTo>
                          <a:pt x="114" y="72"/>
                        </a:lnTo>
                        <a:lnTo>
                          <a:pt x="102" y="36"/>
                        </a:lnTo>
                        <a:lnTo>
                          <a:pt x="78" y="12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0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0" name="Freeform 1578"/>
                  <p:cNvSpPr>
                    <a:spLocks/>
                  </p:cNvSpPr>
                  <p:nvPr/>
                </p:nvSpPr>
                <p:spPr bwMode="auto">
                  <a:xfrm>
                    <a:off x="1050" y="990"/>
                    <a:ext cx="120" cy="222"/>
                  </a:xfrm>
                  <a:custGeom>
                    <a:avLst/>
                    <a:gdLst>
                      <a:gd name="T0" fmla="*/ 54 w 120"/>
                      <a:gd name="T1" fmla="*/ 0 h 222"/>
                      <a:gd name="T2" fmla="*/ 36 w 120"/>
                      <a:gd name="T3" fmla="*/ 6 h 222"/>
                      <a:gd name="T4" fmla="*/ 18 w 120"/>
                      <a:gd name="T5" fmla="*/ 30 h 222"/>
                      <a:gd name="T6" fmla="*/ 6 w 120"/>
                      <a:gd name="T7" fmla="*/ 66 h 222"/>
                      <a:gd name="T8" fmla="*/ 0 w 120"/>
                      <a:gd name="T9" fmla="*/ 114 h 222"/>
                      <a:gd name="T10" fmla="*/ 6 w 120"/>
                      <a:gd name="T11" fmla="*/ 156 h 222"/>
                      <a:gd name="T12" fmla="*/ 18 w 120"/>
                      <a:gd name="T13" fmla="*/ 186 h 222"/>
                      <a:gd name="T14" fmla="*/ 36 w 120"/>
                      <a:gd name="T15" fmla="*/ 210 h 222"/>
                      <a:gd name="T16" fmla="*/ 54 w 120"/>
                      <a:gd name="T17" fmla="*/ 222 h 222"/>
                      <a:gd name="T18" fmla="*/ 78 w 120"/>
                      <a:gd name="T19" fmla="*/ 210 h 222"/>
                      <a:gd name="T20" fmla="*/ 102 w 120"/>
                      <a:gd name="T21" fmla="*/ 186 h 222"/>
                      <a:gd name="T22" fmla="*/ 114 w 120"/>
                      <a:gd name="T23" fmla="*/ 156 h 222"/>
                      <a:gd name="T24" fmla="*/ 120 w 120"/>
                      <a:gd name="T25" fmla="*/ 114 h 222"/>
                      <a:gd name="T26" fmla="*/ 114 w 120"/>
                      <a:gd name="T27" fmla="*/ 66 h 222"/>
                      <a:gd name="T28" fmla="*/ 102 w 120"/>
                      <a:gd name="T29" fmla="*/ 30 h 222"/>
                      <a:gd name="T30" fmla="*/ 78 w 120"/>
                      <a:gd name="T31" fmla="*/ 6 h 222"/>
                      <a:gd name="T32" fmla="*/ 54 w 120"/>
                      <a:gd name="T33" fmla="*/ 0 h 2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22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14"/>
                        </a:lnTo>
                        <a:lnTo>
                          <a:pt x="6" y="156"/>
                        </a:lnTo>
                        <a:lnTo>
                          <a:pt x="18" y="186"/>
                        </a:lnTo>
                        <a:lnTo>
                          <a:pt x="36" y="210"/>
                        </a:lnTo>
                        <a:lnTo>
                          <a:pt x="54" y="222"/>
                        </a:lnTo>
                        <a:lnTo>
                          <a:pt x="78" y="210"/>
                        </a:lnTo>
                        <a:lnTo>
                          <a:pt x="102" y="186"/>
                        </a:lnTo>
                        <a:lnTo>
                          <a:pt x="114" y="156"/>
                        </a:lnTo>
                        <a:lnTo>
                          <a:pt x="120" y="114"/>
                        </a:lnTo>
                        <a:lnTo>
                          <a:pt x="114" y="66"/>
                        </a:lnTo>
                        <a:lnTo>
                          <a:pt x="102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A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1" name="Freeform 1579"/>
                  <p:cNvSpPr>
                    <a:spLocks/>
                  </p:cNvSpPr>
                  <p:nvPr/>
                </p:nvSpPr>
                <p:spPr bwMode="auto">
                  <a:xfrm>
                    <a:off x="1056" y="996"/>
                    <a:ext cx="108" cy="210"/>
                  </a:xfrm>
                  <a:custGeom>
                    <a:avLst/>
                    <a:gdLst>
                      <a:gd name="T0" fmla="*/ 54 w 108"/>
                      <a:gd name="T1" fmla="*/ 0 h 210"/>
                      <a:gd name="T2" fmla="*/ 36 w 108"/>
                      <a:gd name="T3" fmla="*/ 6 h 210"/>
                      <a:gd name="T4" fmla="*/ 18 w 108"/>
                      <a:gd name="T5" fmla="*/ 30 h 210"/>
                      <a:gd name="T6" fmla="*/ 6 w 108"/>
                      <a:gd name="T7" fmla="*/ 66 h 210"/>
                      <a:gd name="T8" fmla="*/ 0 w 108"/>
                      <a:gd name="T9" fmla="*/ 108 h 210"/>
                      <a:gd name="T10" fmla="*/ 6 w 108"/>
                      <a:gd name="T11" fmla="*/ 144 h 210"/>
                      <a:gd name="T12" fmla="*/ 18 w 108"/>
                      <a:gd name="T13" fmla="*/ 180 h 210"/>
                      <a:gd name="T14" fmla="*/ 36 w 108"/>
                      <a:gd name="T15" fmla="*/ 204 h 210"/>
                      <a:gd name="T16" fmla="*/ 54 w 108"/>
                      <a:gd name="T17" fmla="*/ 210 h 210"/>
                      <a:gd name="T18" fmla="*/ 78 w 108"/>
                      <a:gd name="T19" fmla="*/ 204 h 210"/>
                      <a:gd name="T20" fmla="*/ 90 w 108"/>
                      <a:gd name="T21" fmla="*/ 180 h 210"/>
                      <a:gd name="T22" fmla="*/ 102 w 108"/>
                      <a:gd name="T23" fmla="*/ 144 h 210"/>
                      <a:gd name="T24" fmla="*/ 108 w 108"/>
                      <a:gd name="T25" fmla="*/ 108 h 210"/>
                      <a:gd name="T26" fmla="*/ 102 w 108"/>
                      <a:gd name="T27" fmla="*/ 66 h 210"/>
                      <a:gd name="T28" fmla="*/ 90 w 108"/>
                      <a:gd name="T29" fmla="*/ 30 h 210"/>
                      <a:gd name="T30" fmla="*/ 78 w 108"/>
                      <a:gd name="T31" fmla="*/ 6 h 210"/>
                      <a:gd name="T32" fmla="*/ 54 w 108"/>
                      <a:gd name="T33" fmla="*/ 0 h 2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210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08"/>
                        </a:lnTo>
                        <a:lnTo>
                          <a:pt x="6" y="144"/>
                        </a:lnTo>
                        <a:lnTo>
                          <a:pt x="18" y="180"/>
                        </a:lnTo>
                        <a:lnTo>
                          <a:pt x="36" y="204"/>
                        </a:lnTo>
                        <a:lnTo>
                          <a:pt x="54" y="210"/>
                        </a:lnTo>
                        <a:lnTo>
                          <a:pt x="78" y="204"/>
                        </a:lnTo>
                        <a:lnTo>
                          <a:pt x="90" y="180"/>
                        </a:lnTo>
                        <a:lnTo>
                          <a:pt x="102" y="144"/>
                        </a:lnTo>
                        <a:lnTo>
                          <a:pt x="108" y="108"/>
                        </a:lnTo>
                        <a:lnTo>
                          <a:pt x="102" y="66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2" name="Freeform 1580"/>
                  <p:cNvSpPr>
                    <a:spLocks/>
                  </p:cNvSpPr>
                  <p:nvPr/>
                </p:nvSpPr>
                <p:spPr bwMode="auto">
                  <a:xfrm>
                    <a:off x="1056" y="1002"/>
                    <a:ext cx="108" cy="198"/>
                  </a:xfrm>
                  <a:custGeom>
                    <a:avLst/>
                    <a:gdLst>
                      <a:gd name="T0" fmla="*/ 54 w 108"/>
                      <a:gd name="T1" fmla="*/ 0 h 198"/>
                      <a:gd name="T2" fmla="*/ 36 w 108"/>
                      <a:gd name="T3" fmla="*/ 6 h 198"/>
                      <a:gd name="T4" fmla="*/ 18 w 108"/>
                      <a:gd name="T5" fmla="*/ 30 h 198"/>
                      <a:gd name="T6" fmla="*/ 6 w 108"/>
                      <a:gd name="T7" fmla="*/ 60 h 198"/>
                      <a:gd name="T8" fmla="*/ 0 w 108"/>
                      <a:gd name="T9" fmla="*/ 102 h 198"/>
                      <a:gd name="T10" fmla="*/ 6 w 108"/>
                      <a:gd name="T11" fmla="*/ 138 h 198"/>
                      <a:gd name="T12" fmla="*/ 18 w 108"/>
                      <a:gd name="T13" fmla="*/ 168 h 198"/>
                      <a:gd name="T14" fmla="*/ 36 w 108"/>
                      <a:gd name="T15" fmla="*/ 192 h 198"/>
                      <a:gd name="T16" fmla="*/ 54 w 108"/>
                      <a:gd name="T17" fmla="*/ 198 h 198"/>
                      <a:gd name="T18" fmla="*/ 78 w 108"/>
                      <a:gd name="T19" fmla="*/ 192 h 198"/>
                      <a:gd name="T20" fmla="*/ 90 w 108"/>
                      <a:gd name="T21" fmla="*/ 168 h 198"/>
                      <a:gd name="T22" fmla="*/ 102 w 108"/>
                      <a:gd name="T23" fmla="*/ 138 h 198"/>
                      <a:gd name="T24" fmla="*/ 108 w 108"/>
                      <a:gd name="T25" fmla="*/ 102 h 198"/>
                      <a:gd name="T26" fmla="*/ 102 w 108"/>
                      <a:gd name="T27" fmla="*/ 60 h 198"/>
                      <a:gd name="T28" fmla="*/ 90 w 108"/>
                      <a:gd name="T29" fmla="*/ 30 h 198"/>
                      <a:gd name="T30" fmla="*/ 78 w 108"/>
                      <a:gd name="T31" fmla="*/ 6 h 198"/>
                      <a:gd name="T32" fmla="*/ 54 w 108"/>
                      <a:gd name="T33" fmla="*/ 0 h 19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198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102"/>
                        </a:lnTo>
                        <a:lnTo>
                          <a:pt x="6" y="138"/>
                        </a:lnTo>
                        <a:lnTo>
                          <a:pt x="18" y="168"/>
                        </a:lnTo>
                        <a:lnTo>
                          <a:pt x="36" y="192"/>
                        </a:lnTo>
                        <a:lnTo>
                          <a:pt x="54" y="198"/>
                        </a:lnTo>
                        <a:lnTo>
                          <a:pt x="78" y="192"/>
                        </a:lnTo>
                        <a:lnTo>
                          <a:pt x="90" y="168"/>
                        </a:lnTo>
                        <a:lnTo>
                          <a:pt x="102" y="138"/>
                        </a:lnTo>
                        <a:lnTo>
                          <a:pt x="108" y="102"/>
                        </a:lnTo>
                        <a:lnTo>
                          <a:pt x="102" y="60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92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3" name="Freeform 1581"/>
                  <p:cNvSpPr>
                    <a:spLocks/>
                  </p:cNvSpPr>
                  <p:nvPr/>
                </p:nvSpPr>
                <p:spPr bwMode="auto">
                  <a:xfrm>
                    <a:off x="1062" y="1008"/>
                    <a:ext cx="96" cy="186"/>
                  </a:xfrm>
                  <a:custGeom>
                    <a:avLst/>
                    <a:gdLst>
                      <a:gd name="T0" fmla="*/ 48 w 96"/>
                      <a:gd name="T1" fmla="*/ 0 h 186"/>
                      <a:gd name="T2" fmla="*/ 30 w 96"/>
                      <a:gd name="T3" fmla="*/ 6 h 186"/>
                      <a:gd name="T4" fmla="*/ 18 w 96"/>
                      <a:gd name="T5" fmla="*/ 30 h 186"/>
                      <a:gd name="T6" fmla="*/ 6 w 96"/>
                      <a:gd name="T7" fmla="*/ 60 h 186"/>
                      <a:gd name="T8" fmla="*/ 0 w 96"/>
                      <a:gd name="T9" fmla="*/ 96 h 186"/>
                      <a:gd name="T10" fmla="*/ 6 w 96"/>
                      <a:gd name="T11" fmla="*/ 132 h 186"/>
                      <a:gd name="T12" fmla="*/ 18 w 96"/>
                      <a:gd name="T13" fmla="*/ 162 h 186"/>
                      <a:gd name="T14" fmla="*/ 30 w 96"/>
                      <a:gd name="T15" fmla="*/ 180 h 186"/>
                      <a:gd name="T16" fmla="*/ 48 w 96"/>
                      <a:gd name="T17" fmla="*/ 186 h 186"/>
                      <a:gd name="T18" fmla="*/ 66 w 96"/>
                      <a:gd name="T19" fmla="*/ 180 h 186"/>
                      <a:gd name="T20" fmla="*/ 84 w 96"/>
                      <a:gd name="T21" fmla="*/ 162 h 186"/>
                      <a:gd name="T22" fmla="*/ 90 w 96"/>
                      <a:gd name="T23" fmla="*/ 132 h 186"/>
                      <a:gd name="T24" fmla="*/ 96 w 96"/>
                      <a:gd name="T25" fmla="*/ 96 h 186"/>
                      <a:gd name="T26" fmla="*/ 90 w 96"/>
                      <a:gd name="T27" fmla="*/ 60 h 186"/>
                      <a:gd name="T28" fmla="*/ 84 w 96"/>
                      <a:gd name="T29" fmla="*/ 30 h 186"/>
                      <a:gd name="T30" fmla="*/ 66 w 96"/>
                      <a:gd name="T31" fmla="*/ 6 h 186"/>
                      <a:gd name="T32" fmla="*/ 48 w 96"/>
                      <a:gd name="T33" fmla="*/ 0 h 18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86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96"/>
                        </a:lnTo>
                        <a:lnTo>
                          <a:pt x="6" y="132"/>
                        </a:lnTo>
                        <a:lnTo>
                          <a:pt x="18" y="162"/>
                        </a:lnTo>
                        <a:lnTo>
                          <a:pt x="30" y="180"/>
                        </a:lnTo>
                        <a:lnTo>
                          <a:pt x="48" y="186"/>
                        </a:lnTo>
                        <a:lnTo>
                          <a:pt x="66" y="180"/>
                        </a:lnTo>
                        <a:lnTo>
                          <a:pt x="84" y="162"/>
                        </a:lnTo>
                        <a:lnTo>
                          <a:pt x="90" y="132"/>
                        </a:lnTo>
                        <a:lnTo>
                          <a:pt x="96" y="96"/>
                        </a:lnTo>
                        <a:lnTo>
                          <a:pt x="90" y="60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9D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4" name="Freeform 1582"/>
                  <p:cNvSpPr>
                    <a:spLocks/>
                  </p:cNvSpPr>
                  <p:nvPr/>
                </p:nvSpPr>
                <p:spPr bwMode="auto">
                  <a:xfrm>
                    <a:off x="1062" y="1014"/>
                    <a:ext cx="96" cy="174"/>
                  </a:xfrm>
                  <a:custGeom>
                    <a:avLst/>
                    <a:gdLst>
                      <a:gd name="T0" fmla="*/ 48 w 96"/>
                      <a:gd name="T1" fmla="*/ 0 h 174"/>
                      <a:gd name="T2" fmla="*/ 30 w 96"/>
                      <a:gd name="T3" fmla="*/ 6 h 174"/>
                      <a:gd name="T4" fmla="*/ 18 w 96"/>
                      <a:gd name="T5" fmla="*/ 30 h 174"/>
                      <a:gd name="T6" fmla="*/ 6 w 96"/>
                      <a:gd name="T7" fmla="*/ 54 h 174"/>
                      <a:gd name="T8" fmla="*/ 0 w 96"/>
                      <a:gd name="T9" fmla="*/ 90 h 174"/>
                      <a:gd name="T10" fmla="*/ 6 w 96"/>
                      <a:gd name="T11" fmla="*/ 120 h 174"/>
                      <a:gd name="T12" fmla="*/ 18 w 96"/>
                      <a:gd name="T13" fmla="*/ 150 h 174"/>
                      <a:gd name="T14" fmla="*/ 30 w 96"/>
                      <a:gd name="T15" fmla="*/ 168 h 174"/>
                      <a:gd name="T16" fmla="*/ 48 w 96"/>
                      <a:gd name="T17" fmla="*/ 174 h 174"/>
                      <a:gd name="T18" fmla="*/ 66 w 96"/>
                      <a:gd name="T19" fmla="*/ 168 h 174"/>
                      <a:gd name="T20" fmla="*/ 84 w 96"/>
                      <a:gd name="T21" fmla="*/ 150 h 174"/>
                      <a:gd name="T22" fmla="*/ 90 w 96"/>
                      <a:gd name="T23" fmla="*/ 120 h 174"/>
                      <a:gd name="T24" fmla="*/ 96 w 96"/>
                      <a:gd name="T25" fmla="*/ 90 h 174"/>
                      <a:gd name="T26" fmla="*/ 90 w 96"/>
                      <a:gd name="T27" fmla="*/ 54 h 174"/>
                      <a:gd name="T28" fmla="*/ 84 w 96"/>
                      <a:gd name="T29" fmla="*/ 30 h 174"/>
                      <a:gd name="T30" fmla="*/ 66 w 96"/>
                      <a:gd name="T31" fmla="*/ 6 h 174"/>
                      <a:gd name="T32" fmla="*/ 48 w 96"/>
                      <a:gd name="T33" fmla="*/ 0 h 1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74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54"/>
                        </a:lnTo>
                        <a:lnTo>
                          <a:pt x="0" y="90"/>
                        </a:lnTo>
                        <a:lnTo>
                          <a:pt x="6" y="120"/>
                        </a:lnTo>
                        <a:lnTo>
                          <a:pt x="18" y="150"/>
                        </a:lnTo>
                        <a:lnTo>
                          <a:pt x="30" y="168"/>
                        </a:lnTo>
                        <a:lnTo>
                          <a:pt x="48" y="174"/>
                        </a:lnTo>
                        <a:lnTo>
                          <a:pt x="66" y="168"/>
                        </a:lnTo>
                        <a:lnTo>
                          <a:pt x="84" y="150"/>
                        </a:lnTo>
                        <a:lnTo>
                          <a:pt x="90" y="120"/>
                        </a:lnTo>
                        <a:lnTo>
                          <a:pt x="96" y="90"/>
                        </a:lnTo>
                        <a:lnTo>
                          <a:pt x="90" y="54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A8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5" name="Freeform 1583"/>
                  <p:cNvSpPr>
                    <a:spLocks/>
                  </p:cNvSpPr>
                  <p:nvPr/>
                </p:nvSpPr>
                <p:spPr bwMode="auto">
                  <a:xfrm>
                    <a:off x="1068" y="1020"/>
                    <a:ext cx="84" cy="162"/>
                  </a:xfrm>
                  <a:custGeom>
                    <a:avLst/>
                    <a:gdLst>
                      <a:gd name="T0" fmla="*/ 42 w 84"/>
                      <a:gd name="T1" fmla="*/ 0 h 162"/>
                      <a:gd name="T2" fmla="*/ 24 w 84"/>
                      <a:gd name="T3" fmla="*/ 6 h 162"/>
                      <a:gd name="T4" fmla="*/ 12 w 84"/>
                      <a:gd name="T5" fmla="*/ 24 h 162"/>
                      <a:gd name="T6" fmla="*/ 6 w 84"/>
                      <a:gd name="T7" fmla="*/ 48 h 162"/>
                      <a:gd name="T8" fmla="*/ 0 w 84"/>
                      <a:gd name="T9" fmla="*/ 84 h 162"/>
                      <a:gd name="T10" fmla="*/ 6 w 84"/>
                      <a:gd name="T11" fmla="*/ 114 h 162"/>
                      <a:gd name="T12" fmla="*/ 12 w 84"/>
                      <a:gd name="T13" fmla="*/ 138 h 162"/>
                      <a:gd name="T14" fmla="*/ 24 w 84"/>
                      <a:gd name="T15" fmla="*/ 156 h 162"/>
                      <a:gd name="T16" fmla="*/ 42 w 84"/>
                      <a:gd name="T17" fmla="*/ 162 h 162"/>
                      <a:gd name="T18" fmla="*/ 60 w 84"/>
                      <a:gd name="T19" fmla="*/ 156 h 162"/>
                      <a:gd name="T20" fmla="*/ 72 w 84"/>
                      <a:gd name="T21" fmla="*/ 138 h 162"/>
                      <a:gd name="T22" fmla="*/ 84 w 84"/>
                      <a:gd name="T23" fmla="*/ 114 h 162"/>
                      <a:gd name="T24" fmla="*/ 84 w 84"/>
                      <a:gd name="T25" fmla="*/ 84 h 162"/>
                      <a:gd name="T26" fmla="*/ 84 w 84"/>
                      <a:gd name="T27" fmla="*/ 48 h 162"/>
                      <a:gd name="T28" fmla="*/ 72 w 84"/>
                      <a:gd name="T29" fmla="*/ 24 h 162"/>
                      <a:gd name="T30" fmla="*/ 60 w 84"/>
                      <a:gd name="T31" fmla="*/ 6 h 162"/>
                      <a:gd name="T32" fmla="*/ 42 w 84"/>
                      <a:gd name="T33" fmla="*/ 0 h 16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84" h="162">
                        <a:moveTo>
                          <a:pt x="42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84"/>
                        </a:lnTo>
                        <a:lnTo>
                          <a:pt x="6" y="114"/>
                        </a:lnTo>
                        <a:lnTo>
                          <a:pt x="12" y="138"/>
                        </a:lnTo>
                        <a:lnTo>
                          <a:pt x="24" y="156"/>
                        </a:lnTo>
                        <a:lnTo>
                          <a:pt x="42" y="162"/>
                        </a:lnTo>
                        <a:lnTo>
                          <a:pt x="60" y="156"/>
                        </a:lnTo>
                        <a:lnTo>
                          <a:pt x="72" y="138"/>
                        </a:lnTo>
                        <a:lnTo>
                          <a:pt x="84" y="114"/>
                        </a:lnTo>
                        <a:lnTo>
                          <a:pt x="84" y="84"/>
                        </a:lnTo>
                        <a:lnTo>
                          <a:pt x="84" y="48"/>
                        </a:lnTo>
                        <a:lnTo>
                          <a:pt x="72" y="24"/>
                        </a:lnTo>
                        <a:lnTo>
                          <a:pt x="60" y="6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B2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6" name="Freeform 1584"/>
                  <p:cNvSpPr>
                    <a:spLocks/>
                  </p:cNvSpPr>
                  <p:nvPr/>
                </p:nvSpPr>
                <p:spPr bwMode="auto">
                  <a:xfrm>
                    <a:off x="1068" y="1026"/>
                    <a:ext cx="78" cy="150"/>
                  </a:xfrm>
                  <a:custGeom>
                    <a:avLst/>
                    <a:gdLst>
                      <a:gd name="T0" fmla="*/ 36 w 78"/>
                      <a:gd name="T1" fmla="*/ 0 h 150"/>
                      <a:gd name="T2" fmla="*/ 24 w 78"/>
                      <a:gd name="T3" fmla="*/ 6 h 150"/>
                      <a:gd name="T4" fmla="*/ 12 w 78"/>
                      <a:gd name="T5" fmla="*/ 24 h 150"/>
                      <a:gd name="T6" fmla="*/ 6 w 78"/>
                      <a:gd name="T7" fmla="*/ 48 h 150"/>
                      <a:gd name="T8" fmla="*/ 0 w 78"/>
                      <a:gd name="T9" fmla="*/ 78 h 150"/>
                      <a:gd name="T10" fmla="*/ 6 w 78"/>
                      <a:gd name="T11" fmla="*/ 102 h 150"/>
                      <a:gd name="T12" fmla="*/ 12 w 78"/>
                      <a:gd name="T13" fmla="*/ 126 h 150"/>
                      <a:gd name="T14" fmla="*/ 24 w 78"/>
                      <a:gd name="T15" fmla="*/ 144 h 150"/>
                      <a:gd name="T16" fmla="*/ 36 w 78"/>
                      <a:gd name="T17" fmla="*/ 150 h 150"/>
                      <a:gd name="T18" fmla="*/ 54 w 78"/>
                      <a:gd name="T19" fmla="*/ 144 h 150"/>
                      <a:gd name="T20" fmla="*/ 66 w 78"/>
                      <a:gd name="T21" fmla="*/ 126 h 150"/>
                      <a:gd name="T22" fmla="*/ 78 w 78"/>
                      <a:gd name="T23" fmla="*/ 102 h 150"/>
                      <a:gd name="T24" fmla="*/ 78 w 78"/>
                      <a:gd name="T25" fmla="*/ 78 h 150"/>
                      <a:gd name="T26" fmla="*/ 78 w 78"/>
                      <a:gd name="T27" fmla="*/ 48 h 150"/>
                      <a:gd name="T28" fmla="*/ 66 w 78"/>
                      <a:gd name="T29" fmla="*/ 24 h 150"/>
                      <a:gd name="T30" fmla="*/ 54 w 78"/>
                      <a:gd name="T31" fmla="*/ 6 h 150"/>
                      <a:gd name="T32" fmla="*/ 36 w 78"/>
                      <a:gd name="T33" fmla="*/ 0 h 1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8" h="150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78"/>
                        </a:lnTo>
                        <a:lnTo>
                          <a:pt x="6" y="102"/>
                        </a:lnTo>
                        <a:lnTo>
                          <a:pt x="12" y="126"/>
                        </a:lnTo>
                        <a:lnTo>
                          <a:pt x="24" y="144"/>
                        </a:lnTo>
                        <a:lnTo>
                          <a:pt x="36" y="150"/>
                        </a:lnTo>
                        <a:lnTo>
                          <a:pt x="54" y="144"/>
                        </a:lnTo>
                        <a:lnTo>
                          <a:pt x="66" y="126"/>
                        </a:lnTo>
                        <a:lnTo>
                          <a:pt x="78" y="102"/>
                        </a:lnTo>
                        <a:lnTo>
                          <a:pt x="78" y="78"/>
                        </a:lnTo>
                        <a:lnTo>
                          <a:pt x="78" y="48"/>
                        </a:lnTo>
                        <a:lnTo>
                          <a:pt x="66" y="24"/>
                        </a:lnTo>
                        <a:lnTo>
                          <a:pt x="54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BC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7" name="Freeform 1585"/>
                  <p:cNvSpPr>
                    <a:spLocks/>
                  </p:cNvSpPr>
                  <p:nvPr/>
                </p:nvSpPr>
                <p:spPr bwMode="auto">
                  <a:xfrm>
                    <a:off x="1074" y="1032"/>
                    <a:ext cx="72" cy="138"/>
                  </a:xfrm>
                  <a:custGeom>
                    <a:avLst/>
                    <a:gdLst>
                      <a:gd name="T0" fmla="*/ 36 w 72"/>
                      <a:gd name="T1" fmla="*/ 0 h 138"/>
                      <a:gd name="T2" fmla="*/ 24 w 72"/>
                      <a:gd name="T3" fmla="*/ 6 h 138"/>
                      <a:gd name="T4" fmla="*/ 12 w 72"/>
                      <a:gd name="T5" fmla="*/ 18 h 138"/>
                      <a:gd name="T6" fmla="*/ 6 w 72"/>
                      <a:gd name="T7" fmla="*/ 42 h 138"/>
                      <a:gd name="T8" fmla="*/ 0 w 72"/>
                      <a:gd name="T9" fmla="*/ 72 h 138"/>
                      <a:gd name="T10" fmla="*/ 6 w 72"/>
                      <a:gd name="T11" fmla="*/ 96 h 138"/>
                      <a:gd name="T12" fmla="*/ 12 w 72"/>
                      <a:gd name="T13" fmla="*/ 120 h 138"/>
                      <a:gd name="T14" fmla="*/ 24 w 72"/>
                      <a:gd name="T15" fmla="*/ 132 h 138"/>
                      <a:gd name="T16" fmla="*/ 36 w 72"/>
                      <a:gd name="T17" fmla="*/ 138 h 138"/>
                      <a:gd name="T18" fmla="*/ 48 w 72"/>
                      <a:gd name="T19" fmla="*/ 132 h 138"/>
                      <a:gd name="T20" fmla="*/ 60 w 72"/>
                      <a:gd name="T21" fmla="*/ 120 h 138"/>
                      <a:gd name="T22" fmla="*/ 72 w 72"/>
                      <a:gd name="T23" fmla="*/ 96 h 138"/>
                      <a:gd name="T24" fmla="*/ 72 w 72"/>
                      <a:gd name="T25" fmla="*/ 72 h 138"/>
                      <a:gd name="T26" fmla="*/ 72 w 72"/>
                      <a:gd name="T27" fmla="*/ 42 h 138"/>
                      <a:gd name="T28" fmla="*/ 60 w 72"/>
                      <a:gd name="T29" fmla="*/ 18 h 138"/>
                      <a:gd name="T30" fmla="*/ 48 w 72"/>
                      <a:gd name="T31" fmla="*/ 6 h 138"/>
                      <a:gd name="T32" fmla="*/ 36 w 72"/>
                      <a:gd name="T33" fmla="*/ 0 h 13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2" h="138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18"/>
                        </a:lnTo>
                        <a:lnTo>
                          <a:pt x="6" y="42"/>
                        </a:lnTo>
                        <a:lnTo>
                          <a:pt x="0" y="72"/>
                        </a:lnTo>
                        <a:lnTo>
                          <a:pt x="6" y="96"/>
                        </a:lnTo>
                        <a:lnTo>
                          <a:pt x="12" y="120"/>
                        </a:lnTo>
                        <a:lnTo>
                          <a:pt x="24" y="132"/>
                        </a:lnTo>
                        <a:lnTo>
                          <a:pt x="36" y="138"/>
                        </a:lnTo>
                        <a:lnTo>
                          <a:pt x="48" y="132"/>
                        </a:lnTo>
                        <a:lnTo>
                          <a:pt x="60" y="120"/>
                        </a:lnTo>
                        <a:lnTo>
                          <a:pt x="72" y="96"/>
                        </a:lnTo>
                        <a:lnTo>
                          <a:pt x="72" y="72"/>
                        </a:lnTo>
                        <a:lnTo>
                          <a:pt x="72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6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8" name="Freeform 1586"/>
                  <p:cNvSpPr>
                    <a:spLocks/>
                  </p:cNvSpPr>
                  <p:nvPr/>
                </p:nvSpPr>
                <p:spPr bwMode="auto">
                  <a:xfrm>
                    <a:off x="1074" y="1038"/>
                    <a:ext cx="66" cy="126"/>
                  </a:xfrm>
                  <a:custGeom>
                    <a:avLst/>
                    <a:gdLst>
                      <a:gd name="T0" fmla="*/ 30 w 66"/>
                      <a:gd name="T1" fmla="*/ 0 h 126"/>
                      <a:gd name="T2" fmla="*/ 18 w 66"/>
                      <a:gd name="T3" fmla="*/ 6 h 126"/>
                      <a:gd name="T4" fmla="*/ 6 w 66"/>
                      <a:gd name="T5" fmla="*/ 18 h 126"/>
                      <a:gd name="T6" fmla="*/ 0 w 66"/>
                      <a:gd name="T7" fmla="*/ 42 h 126"/>
                      <a:gd name="T8" fmla="*/ 0 w 66"/>
                      <a:gd name="T9" fmla="*/ 66 h 126"/>
                      <a:gd name="T10" fmla="*/ 6 w 66"/>
                      <a:gd name="T11" fmla="*/ 108 h 126"/>
                      <a:gd name="T12" fmla="*/ 18 w 66"/>
                      <a:gd name="T13" fmla="*/ 120 h 126"/>
                      <a:gd name="T14" fmla="*/ 30 w 66"/>
                      <a:gd name="T15" fmla="*/ 126 h 126"/>
                      <a:gd name="T16" fmla="*/ 48 w 66"/>
                      <a:gd name="T17" fmla="*/ 120 h 126"/>
                      <a:gd name="T18" fmla="*/ 60 w 66"/>
                      <a:gd name="T19" fmla="*/ 108 h 126"/>
                      <a:gd name="T20" fmla="*/ 66 w 66"/>
                      <a:gd name="T21" fmla="*/ 66 h 126"/>
                      <a:gd name="T22" fmla="*/ 66 w 66"/>
                      <a:gd name="T23" fmla="*/ 42 h 126"/>
                      <a:gd name="T24" fmla="*/ 60 w 66"/>
                      <a:gd name="T25" fmla="*/ 18 h 126"/>
                      <a:gd name="T26" fmla="*/ 48 w 66"/>
                      <a:gd name="T27" fmla="*/ 6 h 126"/>
                      <a:gd name="T28" fmla="*/ 30 w 66"/>
                      <a:gd name="T29" fmla="*/ 0 h 12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126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42"/>
                        </a:lnTo>
                        <a:lnTo>
                          <a:pt x="0" y="66"/>
                        </a:lnTo>
                        <a:lnTo>
                          <a:pt x="6" y="108"/>
                        </a:lnTo>
                        <a:lnTo>
                          <a:pt x="18" y="120"/>
                        </a:lnTo>
                        <a:lnTo>
                          <a:pt x="30" y="126"/>
                        </a:lnTo>
                        <a:lnTo>
                          <a:pt x="48" y="120"/>
                        </a:lnTo>
                        <a:lnTo>
                          <a:pt x="60" y="108"/>
                        </a:lnTo>
                        <a:lnTo>
                          <a:pt x="66" y="66"/>
                        </a:lnTo>
                        <a:lnTo>
                          <a:pt x="66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CE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9" name="Freeform 1587"/>
                  <p:cNvSpPr>
                    <a:spLocks/>
                  </p:cNvSpPr>
                  <p:nvPr/>
                </p:nvSpPr>
                <p:spPr bwMode="auto">
                  <a:xfrm>
                    <a:off x="1080" y="1044"/>
                    <a:ext cx="60" cy="114"/>
                  </a:xfrm>
                  <a:custGeom>
                    <a:avLst/>
                    <a:gdLst>
                      <a:gd name="T0" fmla="*/ 30 w 60"/>
                      <a:gd name="T1" fmla="*/ 0 h 114"/>
                      <a:gd name="T2" fmla="*/ 18 w 60"/>
                      <a:gd name="T3" fmla="*/ 6 h 114"/>
                      <a:gd name="T4" fmla="*/ 6 w 60"/>
                      <a:gd name="T5" fmla="*/ 18 h 114"/>
                      <a:gd name="T6" fmla="*/ 0 w 60"/>
                      <a:gd name="T7" fmla="*/ 36 h 114"/>
                      <a:gd name="T8" fmla="*/ 0 w 60"/>
                      <a:gd name="T9" fmla="*/ 60 h 114"/>
                      <a:gd name="T10" fmla="*/ 6 w 60"/>
                      <a:gd name="T11" fmla="*/ 96 h 114"/>
                      <a:gd name="T12" fmla="*/ 18 w 60"/>
                      <a:gd name="T13" fmla="*/ 108 h 114"/>
                      <a:gd name="T14" fmla="*/ 30 w 60"/>
                      <a:gd name="T15" fmla="*/ 114 h 114"/>
                      <a:gd name="T16" fmla="*/ 42 w 60"/>
                      <a:gd name="T17" fmla="*/ 108 h 114"/>
                      <a:gd name="T18" fmla="*/ 54 w 60"/>
                      <a:gd name="T19" fmla="*/ 96 h 114"/>
                      <a:gd name="T20" fmla="*/ 60 w 60"/>
                      <a:gd name="T21" fmla="*/ 60 h 114"/>
                      <a:gd name="T22" fmla="*/ 60 w 60"/>
                      <a:gd name="T23" fmla="*/ 36 h 114"/>
                      <a:gd name="T24" fmla="*/ 54 w 60"/>
                      <a:gd name="T25" fmla="*/ 18 h 114"/>
                      <a:gd name="T26" fmla="*/ 42 w 60"/>
                      <a:gd name="T27" fmla="*/ 6 h 114"/>
                      <a:gd name="T28" fmla="*/ 30 w 60"/>
                      <a:gd name="T29" fmla="*/ 0 h 1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0" h="114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36"/>
                        </a:lnTo>
                        <a:lnTo>
                          <a:pt x="0" y="60"/>
                        </a:lnTo>
                        <a:lnTo>
                          <a:pt x="6" y="96"/>
                        </a:lnTo>
                        <a:lnTo>
                          <a:pt x="18" y="108"/>
                        </a:lnTo>
                        <a:lnTo>
                          <a:pt x="30" y="114"/>
                        </a:lnTo>
                        <a:lnTo>
                          <a:pt x="42" y="108"/>
                        </a:lnTo>
                        <a:lnTo>
                          <a:pt x="54" y="96"/>
                        </a:lnTo>
                        <a:lnTo>
                          <a:pt x="60" y="60"/>
                        </a:lnTo>
                        <a:lnTo>
                          <a:pt x="60" y="36"/>
                        </a:lnTo>
                        <a:lnTo>
                          <a:pt x="54" y="18"/>
                        </a:lnTo>
                        <a:lnTo>
                          <a:pt x="42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D7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0" name="Freeform 1588"/>
                  <p:cNvSpPr>
                    <a:spLocks/>
                  </p:cNvSpPr>
                  <p:nvPr/>
                </p:nvSpPr>
                <p:spPr bwMode="auto">
                  <a:xfrm>
                    <a:off x="1080" y="1050"/>
                    <a:ext cx="54" cy="102"/>
                  </a:xfrm>
                  <a:custGeom>
                    <a:avLst/>
                    <a:gdLst>
                      <a:gd name="T0" fmla="*/ 24 w 54"/>
                      <a:gd name="T1" fmla="*/ 0 h 102"/>
                      <a:gd name="T2" fmla="*/ 18 w 54"/>
                      <a:gd name="T3" fmla="*/ 6 h 102"/>
                      <a:gd name="T4" fmla="*/ 6 w 54"/>
                      <a:gd name="T5" fmla="*/ 18 h 102"/>
                      <a:gd name="T6" fmla="*/ 0 w 54"/>
                      <a:gd name="T7" fmla="*/ 54 h 102"/>
                      <a:gd name="T8" fmla="*/ 6 w 54"/>
                      <a:gd name="T9" fmla="*/ 90 h 102"/>
                      <a:gd name="T10" fmla="*/ 18 w 54"/>
                      <a:gd name="T11" fmla="*/ 96 h 102"/>
                      <a:gd name="T12" fmla="*/ 24 w 54"/>
                      <a:gd name="T13" fmla="*/ 102 h 102"/>
                      <a:gd name="T14" fmla="*/ 36 w 54"/>
                      <a:gd name="T15" fmla="*/ 96 h 102"/>
                      <a:gd name="T16" fmla="*/ 48 w 54"/>
                      <a:gd name="T17" fmla="*/ 90 h 102"/>
                      <a:gd name="T18" fmla="*/ 54 w 54"/>
                      <a:gd name="T19" fmla="*/ 54 h 102"/>
                      <a:gd name="T20" fmla="*/ 48 w 54"/>
                      <a:gd name="T21" fmla="*/ 18 h 102"/>
                      <a:gd name="T22" fmla="*/ 36 w 54"/>
                      <a:gd name="T23" fmla="*/ 6 h 102"/>
                      <a:gd name="T24" fmla="*/ 24 w 54"/>
                      <a:gd name="T25" fmla="*/ 0 h 1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54" h="102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54"/>
                        </a:lnTo>
                        <a:lnTo>
                          <a:pt x="6" y="90"/>
                        </a:lnTo>
                        <a:lnTo>
                          <a:pt x="18" y="96"/>
                        </a:lnTo>
                        <a:lnTo>
                          <a:pt x="24" y="102"/>
                        </a:lnTo>
                        <a:lnTo>
                          <a:pt x="36" y="96"/>
                        </a:lnTo>
                        <a:lnTo>
                          <a:pt x="48" y="90"/>
                        </a:lnTo>
                        <a:lnTo>
                          <a:pt x="54" y="54"/>
                        </a:lnTo>
                        <a:lnTo>
                          <a:pt x="48" y="18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DE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1" name="Freeform 1589"/>
                  <p:cNvSpPr>
                    <a:spLocks/>
                  </p:cNvSpPr>
                  <p:nvPr/>
                </p:nvSpPr>
                <p:spPr bwMode="auto">
                  <a:xfrm>
                    <a:off x="1086" y="1056"/>
                    <a:ext cx="48" cy="90"/>
                  </a:xfrm>
                  <a:custGeom>
                    <a:avLst/>
                    <a:gdLst>
                      <a:gd name="T0" fmla="*/ 24 w 48"/>
                      <a:gd name="T1" fmla="*/ 0 h 90"/>
                      <a:gd name="T2" fmla="*/ 18 w 48"/>
                      <a:gd name="T3" fmla="*/ 6 h 90"/>
                      <a:gd name="T4" fmla="*/ 6 w 48"/>
                      <a:gd name="T5" fmla="*/ 12 h 90"/>
                      <a:gd name="T6" fmla="*/ 0 w 48"/>
                      <a:gd name="T7" fmla="*/ 48 h 90"/>
                      <a:gd name="T8" fmla="*/ 6 w 48"/>
                      <a:gd name="T9" fmla="*/ 78 h 90"/>
                      <a:gd name="T10" fmla="*/ 18 w 48"/>
                      <a:gd name="T11" fmla="*/ 90 h 90"/>
                      <a:gd name="T12" fmla="*/ 24 w 48"/>
                      <a:gd name="T13" fmla="*/ 90 h 90"/>
                      <a:gd name="T14" fmla="*/ 36 w 48"/>
                      <a:gd name="T15" fmla="*/ 90 h 90"/>
                      <a:gd name="T16" fmla="*/ 42 w 48"/>
                      <a:gd name="T17" fmla="*/ 78 h 90"/>
                      <a:gd name="T18" fmla="*/ 48 w 48"/>
                      <a:gd name="T19" fmla="*/ 48 h 90"/>
                      <a:gd name="T20" fmla="*/ 42 w 48"/>
                      <a:gd name="T21" fmla="*/ 12 h 90"/>
                      <a:gd name="T22" fmla="*/ 36 w 48"/>
                      <a:gd name="T23" fmla="*/ 6 h 90"/>
                      <a:gd name="T24" fmla="*/ 24 w 48"/>
                      <a:gd name="T25" fmla="*/ 0 h 9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8" h="90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8"/>
                        </a:lnTo>
                        <a:lnTo>
                          <a:pt x="6" y="78"/>
                        </a:lnTo>
                        <a:lnTo>
                          <a:pt x="18" y="90"/>
                        </a:lnTo>
                        <a:lnTo>
                          <a:pt x="24" y="90"/>
                        </a:lnTo>
                        <a:lnTo>
                          <a:pt x="36" y="90"/>
                        </a:lnTo>
                        <a:lnTo>
                          <a:pt x="42" y="78"/>
                        </a:lnTo>
                        <a:lnTo>
                          <a:pt x="48" y="48"/>
                        </a:lnTo>
                        <a:lnTo>
                          <a:pt x="42" y="12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5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2" name="Freeform 1590"/>
                  <p:cNvSpPr>
                    <a:spLocks/>
                  </p:cNvSpPr>
                  <p:nvPr/>
                </p:nvSpPr>
                <p:spPr bwMode="auto">
                  <a:xfrm>
                    <a:off x="1086" y="1062"/>
                    <a:ext cx="42" cy="78"/>
                  </a:xfrm>
                  <a:custGeom>
                    <a:avLst/>
                    <a:gdLst>
                      <a:gd name="T0" fmla="*/ 24 w 42"/>
                      <a:gd name="T1" fmla="*/ 0 h 78"/>
                      <a:gd name="T2" fmla="*/ 18 w 42"/>
                      <a:gd name="T3" fmla="*/ 6 h 78"/>
                      <a:gd name="T4" fmla="*/ 6 w 42"/>
                      <a:gd name="T5" fmla="*/ 12 h 78"/>
                      <a:gd name="T6" fmla="*/ 0 w 42"/>
                      <a:gd name="T7" fmla="*/ 42 h 78"/>
                      <a:gd name="T8" fmla="*/ 6 w 42"/>
                      <a:gd name="T9" fmla="*/ 66 h 78"/>
                      <a:gd name="T10" fmla="*/ 18 w 42"/>
                      <a:gd name="T11" fmla="*/ 78 h 78"/>
                      <a:gd name="T12" fmla="*/ 24 w 42"/>
                      <a:gd name="T13" fmla="*/ 78 h 78"/>
                      <a:gd name="T14" fmla="*/ 30 w 42"/>
                      <a:gd name="T15" fmla="*/ 78 h 78"/>
                      <a:gd name="T16" fmla="*/ 36 w 42"/>
                      <a:gd name="T17" fmla="*/ 66 h 78"/>
                      <a:gd name="T18" fmla="*/ 42 w 42"/>
                      <a:gd name="T19" fmla="*/ 42 h 78"/>
                      <a:gd name="T20" fmla="*/ 36 w 42"/>
                      <a:gd name="T21" fmla="*/ 12 h 78"/>
                      <a:gd name="T22" fmla="*/ 30 w 42"/>
                      <a:gd name="T23" fmla="*/ 6 h 78"/>
                      <a:gd name="T24" fmla="*/ 24 w 42"/>
                      <a:gd name="T25" fmla="*/ 0 h 7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2" h="78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2"/>
                        </a:lnTo>
                        <a:lnTo>
                          <a:pt x="6" y="66"/>
                        </a:lnTo>
                        <a:lnTo>
                          <a:pt x="18" y="78"/>
                        </a:lnTo>
                        <a:lnTo>
                          <a:pt x="24" y="78"/>
                        </a:lnTo>
                        <a:lnTo>
                          <a:pt x="30" y="78"/>
                        </a:lnTo>
                        <a:lnTo>
                          <a:pt x="36" y="66"/>
                        </a:lnTo>
                        <a:lnTo>
                          <a:pt x="42" y="42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A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3" name="Freeform 1591"/>
                  <p:cNvSpPr>
                    <a:spLocks/>
                  </p:cNvSpPr>
                  <p:nvPr/>
                </p:nvSpPr>
                <p:spPr bwMode="auto">
                  <a:xfrm>
                    <a:off x="1092" y="1068"/>
                    <a:ext cx="42" cy="72"/>
                  </a:xfrm>
                  <a:custGeom>
                    <a:avLst/>
                    <a:gdLst>
                      <a:gd name="T0" fmla="*/ 18 w 42"/>
                      <a:gd name="T1" fmla="*/ 0 h 72"/>
                      <a:gd name="T2" fmla="*/ 12 w 42"/>
                      <a:gd name="T3" fmla="*/ 6 h 72"/>
                      <a:gd name="T4" fmla="*/ 6 w 42"/>
                      <a:gd name="T5" fmla="*/ 12 h 72"/>
                      <a:gd name="T6" fmla="*/ 0 w 42"/>
                      <a:gd name="T7" fmla="*/ 36 h 72"/>
                      <a:gd name="T8" fmla="*/ 6 w 42"/>
                      <a:gd name="T9" fmla="*/ 60 h 72"/>
                      <a:gd name="T10" fmla="*/ 12 w 42"/>
                      <a:gd name="T11" fmla="*/ 72 h 72"/>
                      <a:gd name="T12" fmla="*/ 18 w 42"/>
                      <a:gd name="T13" fmla="*/ 72 h 72"/>
                      <a:gd name="T14" fmla="*/ 30 w 42"/>
                      <a:gd name="T15" fmla="*/ 72 h 72"/>
                      <a:gd name="T16" fmla="*/ 36 w 42"/>
                      <a:gd name="T17" fmla="*/ 60 h 72"/>
                      <a:gd name="T18" fmla="*/ 42 w 42"/>
                      <a:gd name="T19" fmla="*/ 36 h 72"/>
                      <a:gd name="T20" fmla="*/ 36 w 42"/>
                      <a:gd name="T21" fmla="*/ 12 h 72"/>
                      <a:gd name="T22" fmla="*/ 30 w 42"/>
                      <a:gd name="T23" fmla="*/ 6 h 72"/>
                      <a:gd name="T24" fmla="*/ 18 w 42"/>
                      <a:gd name="T25" fmla="*/ 0 h 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2" h="72">
                        <a:moveTo>
                          <a:pt x="18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36"/>
                        </a:lnTo>
                        <a:lnTo>
                          <a:pt x="6" y="60"/>
                        </a:lnTo>
                        <a:lnTo>
                          <a:pt x="12" y="72"/>
                        </a:lnTo>
                        <a:lnTo>
                          <a:pt x="18" y="72"/>
                        </a:lnTo>
                        <a:lnTo>
                          <a:pt x="30" y="72"/>
                        </a:lnTo>
                        <a:lnTo>
                          <a:pt x="36" y="60"/>
                        </a:lnTo>
                        <a:lnTo>
                          <a:pt x="42" y="36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EF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4" name="Freeform 1592"/>
                  <p:cNvSpPr>
                    <a:spLocks/>
                  </p:cNvSpPr>
                  <p:nvPr/>
                </p:nvSpPr>
                <p:spPr bwMode="auto">
                  <a:xfrm>
                    <a:off x="1092" y="1074"/>
                    <a:ext cx="36" cy="60"/>
                  </a:xfrm>
                  <a:custGeom>
                    <a:avLst/>
                    <a:gdLst>
                      <a:gd name="T0" fmla="*/ 18 w 36"/>
                      <a:gd name="T1" fmla="*/ 0 h 60"/>
                      <a:gd name="T2" fmla="*/ 6 w 36"/>
                      <a:gd name="T3" fmla="*/ 6 h 60"/>
                      <a:gd name="T4" fmla="*/ 0 w 36"/>
                      <a:gd name="T5" fmla="*/ 30 h 60"/>
                      <a:gd name="T6" fmla="*/ 6 w 36"/>
                      <a:gd name="T7" fmla="*/ 48 h 60"/>
                      <a:gd name="T8" fmla="*/ 12 w 36"/>
                      <a:gd name="T9" fmla="*/ 60 h 60"/>
                      <a:gd name="T10" fmla="*/ 18 w 36"/>
                      <a:gd name="T11" fmla="*/ 60 h 60"/>
                      <a:gd name="T12" fmla="*/ 24 w 36"/>
                      <a:gd name="T13" fmla="*/ 60 h 60"/>
                      <a:gd name="T14" fmla="*/ 30 w 36"/>
                      <a:gd name="T15" fmla="*/ 48 h 60"/>
                      <a:gd name="T16" fmla="*/ 36 w 36"/>
                      <a:gd name="T17" fmla="*/ 30 h 60"/>
                      <a:gd name="T18" fmla="*/ 30 w 36"/>
                      <a:gd name="T19" fmla="*/ 6 h 60"/>
                      <a:gd name="T20" fmla="*/ 18 w 36"/>
                      <a:gd name="T21" fmla="*/ 0 h 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6" h="60">
                        <a:moveTo>
                          <a:pt x="18" y="0"/>
                        </a:moveTo>
                        <a:lnTo>
                          <a:pt x="6" y="6"/>
                        </a:lnTo>
                        <a:lnTo>
                          <a:pt x="0" y="30"/>
                        </a:lnTo>
                        <a:lnTo>
                          <a:pt x="6" y="48"/>
                        </a:lnTo>
                        <a:lnTo>
                          <a:pt x="12" y="60"/>
                        </a:lnTo>
                        <a:lnTo>
                          <a:pt x="18" y="60"/>
                        </a:lnTo>
                        <a:lnTo>
                          <a:pt x="24" y="60"/>
                        </a:lnTo>
                        <a:lnTo>
                          <a:pt x="30" y="48"/>
                        </a:lnTo>
                        <a:lnTo>
                          <a:pt x="36" y="30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F3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5" name="Freeform 1593"/>
                  <p:cNvSpPr>
                    <a:spLocks/>
                  </p:cNvSpPr>
                  <p:nvPr/>
                </p:nvSpPr>
                <p:spPr bwMode="auto">
                  <a:xfrm>
                    <a:off x="1098" y="1080"/>
                    <a:ext cx="30" cy="48"/>
                  </a:xfrm>
                  <a:custGeom>
                    <a:avLst/>
                    <a:gdLst>
                      <a:gd name="T0" fmla="*/ 12 w 30"/>
                      <a:gd name="T1" fmla="*/ 0 h 48"/>
                      <a:gd name="T2" fmla="*/ 6 w 30"/>
                      <a:gd name="T3" fmla="*/ 6 h 48"/>
                      <a:gd name="T4" fmla="*/ 0 w 30"/>
                      <a:gd name="T5" fmla="*/ 24 h 48"/>
                      <a:gd name="T6" fmla="*/ 6 w 30"/>
                      <a:gd name="T7" fmla="*/ 42 h 48"/>
                      <a:gd name="T8" fmla="*/ 12 w 30"/>
                      <a:gd name="T9" fmla="*/ 48 h 48"/>
                      <a:gd name="T10" fmla="*/ 24 w 30"/>
                      <a:gd name="T11" fmla="*/ 42 h 48"/>
                      <a:gd name="T12" fmla="*/ 30 w 30"/>
                      <a:gd name="T13" fmla="*/ 24 h 48"/>
                      <a:gd name="T14" fmla="*/ 24 w 30"/>
                      <a:gd name="T15" fmla="*/ 6 h 48"/>
                      <a:gd name="T16" fmla="*/ 12 w 30"/>
                      <a:gd name="T17" fmla="*/ 0 h 4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" h="48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24"/>
                        </a:lnTo>
                        <a:lnTo>
                          <a:pt x="6" y="42"/>
                        </a:lnTo>
                        <a:lnTo>
                          <a:pt x="12" y="48"/>
                        </a:lnTo>
                        <a:lnTo>
                          <a:pt x="24" y="42"/>
                        </a:lnTo>
                        <a:lnTo>
                          <a:pt x="30" y="24"/>
                        </a:lnTo>
                        <a:lnTo>
                          <a:pt x="24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6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" name="Freeform 1594"/>
                  <p:cNvSpPr>
                    <a:spLocks/>
                  </p:cNvSpPr>
                  <p:nvPr/>
                </p:nvSpPr>
                <p:spPr bwMode="auto">
                  <a:xfrm>
                    <a:off x="1098" y="1086"/>
                    <a:ext cx="24" cy="36"/>
                  </a:xfrm>
                  <a:custGeom>
                    <a:avLst/>
                    <a:gdLst>
                      <a:gd name="T0" fmla="*/ 12 w 24"/>
                      <a:gd name="T1" fmla="*/ 0 h 36"/>
                      <a:gd name="T2" fmla="*/ 6 w 24"/>
                      <a:gd name="T3" fmla="*/ 6 h 36"/>
                      <a:gd name="T4" fmla="*/ 0 w 24"/>
                      <a:gd name="T5" fmla="*/ 18 h 36"/>
                      <a:gd name="T6" fmla="*/ 6 w 24"/>
                      <a:gd name="T7" fmla="*/ 30 h 36"/>
                      <a:gd name="T8" fmla="*/ 12 w 24"/>
                      <a:gd name="T9" fmla="*/ 36 h 36"/>
                      <a:gd name="T10" fmla="*/ 18 w 24"/>
                      <a:gd name="T11" fmla="*/ 30 h 36"/>
                      <a:gd name="T12" fmla="*/ 24 w 24"/>
                      <a:gd name="T13" fmla="*/ 18 h 36"/>
                      <a:gd name="T14" fmla="*/ 18 w 24"/>
                      <a:gd name="T15" fmla="*/ 6 h 36"/>
                      <a:gd name="T16" fmla="*/ 12 w 24"/>
                      <a:gd name="T17" fmla="*/ 0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" h="36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2" y="36"/>
                        </a:lnTo>
                        <a:lnTo>
                          <a:pt x="18" y="30"/>
                        </a:lnTo>
                        <a:lnTo>
                          <a:pt x="24" y="18"/>
                        </a:lnTo>
                        <a:lnTo>
                          <a:pt x="18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7" name="Freeform 1595"/>
                  <p:cNvSpPr>
                    <a:spLocks/>
                  </p:cNvSpPr>
                  <p:nvPr/>
                </p:nvSpPr>
                <p:spPr bwMode="auto">
                  <a:xfrm>
                    <a:off x="1104" y="1092"/>
                    <a:ext cx="18" cy="24"/>
                  </a:xfrm>
                  <a:custGeom>
                    <a:avLst/>
                    <a:gdLst>
                      <a:gd name="T0" fmla="*/ 6 w 18"/>
                      <a:gd name="T1" fmla="*/ 0 h 24"/>
                      <a:gd name="T2" fmla="*/ 6 w 18"/>
                      <a:gd name="T3" fmla="*/ 6 h 24"/>
                      <a:gd name="T4" fmla="*/ 0 w 18"/>
                      <a:gd name="T5" fmla="*/ 12 h 24"/>
                      <a:gd name="T6" fmla="*/ 6 w 18"/>
                      <a:gd name="T7" fmla="*/ 18 h 24"/>
                      <a:gd name="T8" fmla="*/ 6 w 18"/>
                      <a:gd name="T9" fmla="*/ 24 h 24"/>
                      <a:gd name="T10" fmla="*/ 12 w 18"/>
                      <a:gd name="T11" fmla="*/ 18 h 24"/>
                      <a:gd name="T12" fmla="*/ 18 w 18"/>
                      <a:gd name="T13" fmla="*/ 12 h 24"/>
                      <a:gd name="T14" fmla="*/ 12 w 18"/>
                      <a:gd name="T15" fmla="*/ 6 h 24"/>
                      <a:gd name="T16" fmla="*/ 6 w 18"/>
                      <a:gd name="T17" fmla="*/ 0 h 2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8" h="24">
                        <a:moveTo>
                          <a:pt x="6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6" y="24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B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8" name="Freeform 1596"/>
                  <p:cNvSpPr>
                    <a:spLocks/>
                  </p:cNvSpPr>
                  <p:nvPr/>
                </p:nvSpPr>
                <p:spPr bwMode="auto">
                  <a:xfrm>
                    <a:off x="1104" y="1098"/>
                    <a:ext cx="12" cy="12"/>
                  </a:xfrm>
                  <a:custGeom>
                    <a:avLst/>
                    <a:gdLst>
                      <a:gd name="T0" fmla="*/ 6 w 12"/>
                      <a:gd name="T1" fmla="*/ 0 h 12"/>
                      <a:gd name="T2" fmla="*/ 0 w 12"/>
                      <a:gd name="T3" fmla="*/ 0 h 12"/>
                      <a:gd name="T4" fmla="*/ 0 w 12"/>
                      <a:gd name="T5" fmla="*/ 6 h 12"/>
                      <a:gd name="T6" fmla="*/ 0 w 12"/>
                      <a:gd name="T7" fmla="*/ 12 h 12"/>
                      <a:gd name="T8" fmla="*/ 6 w 12"/>
                      <a:gd name="T9" fmla="*/ 12 h 12"/>
                      <a:gd name="T10" fmla="*/ 12 w 12"/>
                      <a:gd name="T11" fmla="*/ 12 h 12"/>
                      <a:gd name="T12" fmla="*/ 12 w 12"/>
                      <a:gd name="T13" fmla="*/ 6 h 12"/>
                      <a:gd name="T14" fmla="*/ 12 w 12"/>
                      <a:gd name="T15" fmla="*/ 0 h 12"/>
                      <a:gd name="T16" fmla="*/ 6 w 12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" h="1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D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71" name="Oval 1597"/>
                <p:cNvSpPr>
                  <a:spLocks noChangeArrowheads="1"/>
                </p:cNvSpPr>
                <p:nvPr/>
              </p:nvSpPr>
              <p:spPr bwMode="auto">
                <a:xfrm>
                  <a:off x="1026" y="942"/>
                  <a:ext cx="162" cy="318"/>
                </a:xfrm>
                <a:prstGeom prst="ellipse">
                  <a:avLst/>
                </a:prstGeom>
                <a:noFill/>
                <a:ln w="19050" cap="rnd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502" name="Line 1598"/>
              <p:cNvSpPr>
                <a:spLocks noChangeShapeType="1"/>
              </p:cNvSpPr>
              <p:nvPr/>
            </p:nvSpPr>
            <p:spPr bwMode="auto">
              <a:xfrm>
                <a:off x="567" y="1343"/>
                <a:ext cx="1" cy="31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3" name="Group 1599"/>
              <p:cNvGrpSpPr>
                <a:grpSpLocks/>
              </p:cNvGrpSpPr>
              <p:nvPr/>
            </p:nvGrpSpPr>
            <p:grpSpPr bwMode="auto">
              <a:xfrm>
                <a:off x="527" y="1422"/>
                <a:ext cx="134" cy="281"/>
                <a:chOff x="1050" y="966"/>
                <a:chExt cx="162" cy="318"/>
              </a:xfrm>
            </p:grpSpPr>
            <p:grpSp>
              <p:nvGrpSpPr>
                <p:cNvPr id="641" name="Group 1600"/>
                <p:cNvGrpSpPr>
                  <a:grpSpLocks/>
                </p:cNvGrpSpPr>
                <p:nvPr/>
              </p:nvGrpSpPr>
              <p:grpSpPr bwMode="auto">
                <a:xfrm>
                  <a:off x="1050" y="966"/>
                  <a:ext cx="162" cy="318"/>
                  <a:chOff x="1050" y="966"/>
                  <a:chExt cx="162" cy="318"/>
                </a:xfrm>
              </p:grpSpPr>
              <p:sp>
                <p:nvSpPr>
                  <p:cNvPr id="643" name="Freeform 1601"/>
                  <p:cNvSpPr>
                    <a:spLocks/>
                  </p:cNvSpPr>
                  <p:nvPr/>
                </p:nvSpPr>
                <p:spPr bwMode="auto">
                  <a:xfrm>
                    <a:off x="1050" y="966"/>
                    <a:ext cx="162" cy="318"/>
                  </a:xfrm>
                  <a:custGeom>
                    <a:avLst/>
                    <a:gdLst>
                      <a:gd name="T0" fmla="*/ 78 w 162"/>
                      <a:gd name="T1" fmla="*/ 0 h 318"/>
                      <a:gd name="T2" fmla="*/ 60 w 162"/>
                      <a:gd name="T3" fmla="*/ 6 h 318"/>
                      <a:gd name="T4" fmla="*/ 48 w 162"/>
                      <a:gd name="T5" fmla="*/ 12 h 318"/>
                      <a:gd name="T6" fmla="*/ 24 w 162"/>
                      <a:gd name="T7" fmla="*/ 48 h 318"/>
                      <a:gd name="T8" fmla="*/ 6 w 162"/>
                      <a:gd name="T9" fmla="*/ 96 h 318"/>
                      <a:gd name="T10" fmla="*/ 0 w 162"/>
                      <a:gd name="T11" fmla="*/ 162 h 318"/>
                      <a:gd name="T12" fmla="*/ 6 w 162"/>
                      <a:gd name="T13" fmla="*/ 222 h 318"/>
                      <a:gd name="T14" fmla="*/ 24 w 162"/>
                      <a:gd name="T15" fmla="*/ 276 h 318"/>
                      <a:gd name="T16" fmla="*/ 48 w 162"/>
                      <a:gd name="T17" fmla="*/ 306 h 318"/>
                      <a:gd name="T18" fmla="*/ 60 w 162"/>
                      <a:gd name="T19" fmla="*/ 318 h 318"/>
                      <a:gd name="T20" fmla="*/ 78 w 162"/>
                      <a:gd name="T21" fmla="*/ 318 h 318"/>
                      <a:gd name="T22" fmla="*/ 96 w 162"/>
                      <a:gd name="T23" fmla="*/ 318 h 318"/>
                      <a:gd name="T24" fmla="*/ 114 w 162"/>
                      <a:gd name="T25" fmla="*/ 306 h 318"/>
                      <a:gd name="T26" fmla="*/ 138 w 162"/>
                      <a:gd name="T27" fmla="*/ 276 h 318"/>
                      <a:gd name="T28" fmla="*/ 156 w 162"/>
                      <a:gd name="T29" fmla="*/ 222 h 318"/>
                      <a:gd name="T30" fmla="*/ 162 w 162"/>
                      <a:gd name="T31" fmla="*/ 162 h 318"/>
                      <a:gd name="T32" fmla="*/ 156 w 162"/>
                      <a:gd name="T33" fmla="*/ 96 h 318"/>
                      <a:gd name="T34" fmla="*/ 138 w 162"/>
                      <a:gd name="T35" fmla="*/ 48 h 318"/>
                      <a:gd name="T36" fmla="*/ 114 w 162"/>
                      <a:gd name="T37" fmla="*/ 12 h 318"/>
                      <a:gd name="T38" fmla="*/ 96 w 162"/>
                      <a:gd name="T39" fmla="*/ 6 h 318"/>
                      <a:gd name="T40" fmla="*/ 78 w 162"/>
                      <a:gd name="T41" fmla="*/ 0 h 3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62" h="318">
                        <a:moveTo>
                          <a:pt x="78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8"/>
                        </a:lnTo>
                        <a:lnTo>
                          <a:pt x="6" y="96"/>
                        </a:lnTo>
                        <a:lnTo>
                          <a:pt x="0" y="162"/>
                        </a:lnTo>
                        <a:lnTo>
                          <a:pt x="6" y="222"/>
                        </a:lnTo>
                        <a:lnTo>
                          <a:pt x="24" y="276"/>
                        </a:lnTo>
                        <a:lnTo>
                          <a:pt x="48" y="306"/>
                        </a:lnTo>
                        <a:lnTo>
                          <a:pt x="60" y="318"/>
                        </a:lnTo>
                        <a:lnTo>
                          <a:pt x="78" y="318"/>
                        </a:lnTo>
                        <a:lnTo>
                          <a:pt x="96" y="318"/>
                        </a:lnTo>
                        <a:lnTo>
                          <a:pt x="114" y="306"/>
                        </a:lnTo>
                        <a:lnTo>
                          <a:pt x="138" y="276"/>
                        </a:lnTo>
                        <a:lnTo>
                          <a:pt x="156" y="222"/>
                        </a:lnTo>
                        <a:lnTo>
                          <a:pt x="162" y="162"/>
                        </a:lnTo>
                        <a:lnTo>
                          <a:pt x="156" y="96"/>
                        </a:lnTo>
                        <a:lnTo>
                          <a:pt x="138" y="48"/>
                        </a:lnTo>
                        <a:lnTo>
                          <a:pt x="114" y="12"/>
                        </a:lnTo>
                        <a:lnTo>
                          <a:pt x="96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FF35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4" name="Freeform 1602"/>
                  <p:cNvSpPr>
                    <a:spLocks/>
                  </p:cNvSpPr>
                  <p:nvPr/>
                </p:nvSpPr>
                <p:spPr bwMode="auto">
                  <a:xfrm>
                    <a:off x="1056" y="972"/>
                    <a:ext cx="150" cy="300"/>
                  </a:xfrm>
                  <a:custGeom>
                    <a:avLst/>
                    <a:gdLst>
                      <a:gd name="T0" fmla="*/ 72 w 150"/>
                      <a:gd name="T1" fmla="*/ 0 h 300"/>
                      <a:gd name="T2" fmla="*/ 60 w 150"/>
                      <a:gd name="T3" fmla="*/ 6 h 300"/>
                      <a:gd name="T4" fmla="*/ 48 w 150"/>
                      <a:gd name="T5" fmla="*/ 12 h 300"/>
                      <a:gd name="T6" fmla="*/ 24 w 150"/>
                      <a:gd name="T7" fmla="*/ 42 h 300"/>
                      <a:gd name="T8" fmla="*/ 6 w 150"/>
                      <a:gd name="T9" fmla="*/ 96 h 300"/>
                      <a:gd name="T10" fmla="*/ 0 w 150"/>
                      <a:gd name="T11" fmla="*/ 156 h 300"/>
                      <a:gd name="T12" fmla="*/ 6 w 150"/>
                      <a:gd name="T13" fmla="*/ 216 h 300"/>
                      <a:gd name="T14" fmla="*/ 24 w 150"/>
                      <a:gd name="T15" fmla="*/ 258 h 300"/>
                      <a:gd name="T16" fmla="*/ 48 w 150"/>
                      <a:gd name="T17" fmla="*/ 288 h 300"/>
                      <a:gd name="T18" fmla="*/ 72 w 150"/>
                      <a:gd name="T19" fmla="*/ 300 h 300"/>
                      <a:gd name="T20" fmla="*/ 102 w 150"/>
                      <a:gd name="T21" fmla="*/ 288 h 300"/>
                      <a:gd name="T22" fmla="*/ 132 w 150"/>
                      <a:gd name="T23" fmla="*/ 258 h 300"/>
                      <a:gd name="T24" fmla="*/ 144 w 150"/>
                      <a:gd name="T25" fmla="*/ 216 h 300"/>
                      <a:gd name="T26" fmla="*/ 150 w 150"/>
                      <a:gd name="T27" fmla="*/ 156 h 300"/>
                      <a:gd name="T28" fmla="*/ 144 w 150"/>
                      <a:gd name="T29" fmla="*/ 96 h 300"/>
                      <a:gd name="T30" fmla="*/ 132 w 150"/>
                      <a:gd name="T31" fmla="*/ 42 h 300"/>
                      <a:gd name="T32" fmla="*/ 102 w 150"/>
                      <a:gd name="T33" fmla="*/ 12 h 300"/>
                      <a:gd name="T34" fmla="*/ 90 w 150"/>
                      <a:gd name="T35" fmla="*/ 6 h 300"/>
                      <a:gd name="T36" fmla="*/ 72 w 150"/>
                      <a:gd name="T37" fmla="*/ 0 h 30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50" h="300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6"/>
                        </a:lnTo>
                        <a:lnTo>
                          <a:pt x="0" y="156"/>
                        </a:lnTo>
                        <a:lnTo>
                          <a:pt x="6" y="216"/>
                        </a:lnTo>
                        <a:lnTo>
                          <a:pt x="24" y="258"/>
                        </a:lnTo>
                        <a:lnTo>
                          <a:pt x="48" y="288"/>
                        </a:lnTo>
                        <a:lnTo>
                          <a:pt x="72" y="300"/>
                        </a:lnTo>
                        <a:lnTo>
                          <a:pt x="102" y="288"/>
                        </a:lnTo>
                        <a:lnTo>
                          <a:pt x="132" y="258"/>
                        </a:lnTo>
                        <a:lnTo>
                          <a:pt x="144" y="216"/>
                        </a:lnTo>
                        <a:lnTo>
                          <a:pt x="150" y="156"/>
                        </a:lnTo>
                        <a:lnTo>
                          <a:pt x="144" y="96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3B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5" name="Freeform 1603"/>
                  <p:cNvSpPr>
                    <a:spLocks/>
                  </p:cNvSpPr>
                  <p:nvPr/>
                </p:nvSpPr>
                <p:spPr bwMode="auto">
                  <a:xfrm>
                    <a:off x="1056" y="978"/>
                    <a:ext cx="150" cy="288"/>
                  </a:xfrm>
                  <a:custGeom>
                    <a:avLst/>
                    <a:gdLst>
                      <a:gd name="T0" fmla="*/ 72 w 150"/>
                      <a:gd name="T1" fmla="*/ 0 h 288"/>
                      <a:gd name="T2" fmla="*/ 60 w 150"/>
                      <a:gd name="T3" fmla="*/ 6 h 288"/>
                      <a:gd name="T4" fmla="*/ 48 w 150"/>
                      <a:gd name="T5" fmla="*/ 12 h 288"/>
                      <a:gd name="T6" fmla="*/ 24 w 150"/>
                      <a:gd name="T7" fmla="*/ 42 h 288"/>
                      <a:gd name="T8" fmla="*/ 6 w 150"/>
                      <a:gd name="T9" fmla="*/ 90 h 288"/>
                      <a:gd name="T10" fmla="*/ 0 w 150"/>
                      <a:gd name="T11" fmla="*/ 150 h 288"/>
                      <a:gd name="T12" fmla="*/ 6 w 150"/>
                      <a:gd name="T13" fmla="*/ 204 h 288"/>
                      <a:gd name="T14" fmla="*/ 24 w 150"/>
                      <a:gd name="T15" fmla="*/ 246 h 288"/>
                      <a:gd name="T16" fmla="*/ 48 w 150"/>
                      <a:gd name="T17" fmla="*/ 276 h 288"/>
                      <a:gd name="T18" fmla="*/ 72 w 150"/>
                      <a:gd name="T19" fmla="*/ 288 h 288"/>
                      <a:gd name="T20" fmla="*/ 102 w 150"/>
                      <a:gd name="T21" fmla="*/ 276 h 288"/>
                      <a:gd name="T22" fmla="*/ 132 w 150"/>
                      <a:gd name="T23" fmla="*/ 246 h 288"/>
                      <a:gd name="T24" fmla="*/ 144 w 150"/>
                      <a:gd name="T25" fmla="*/ 204 h 288"/>
                      <a:gd name="T26" fmla="*/ 150 w 150"/>
                      <a:gd name="T27" fmla="*/ 150 h 288"/>
                      <a:gd name="T28" fmla="*/ 144 w 150"/>
                      <a:gd name="T29" fmla="*/ 90 h 288"/>
                      <a:gd name="T30" fmla="*/ 132 w 150"/>
                      <a:gd name="T31" fmla="*/ 42 h 288"/>
                      <a:gd name="T32" fmla="*/ 102 w 150"/>
                      <a:gd name="T33" fmla="*/ 12 h 288"/>
                      <a:gd name="T34" fmla="*/ 90 w 150"/>
                      <a:gd name="T35" fmla="*/ 6 h 288"/>
                      <a:gd name="T36" fmla="*/ 72 w 150"/>
                      <a:gd name="T37" fmla="*/ 0 h 28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50" h="288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0"/>
                        </a:lnTo>
                        <a:lnTo>
                          <a:pt x="0" y="150"/>
                        </a:lnTo>
                        <a:lnTo>
                          <a:pt x="6" y="204"/>
                        </a:lnTo>
                        <a:lnTo>
                          <a:pt x="24" y="246"/>
                        </a:lnTo>
                        <a:lnTo>
                          <a:pt x="48" y="276"/>
                        </a:lnTo>
                        <a:lnTo>
                          <a:pt x="72" y="288"/>
                        </a:lnTo>
                        <a:lnTo>
                          <a:pt x="102" y="276"/>
                        </a:lnTo>
                        <a:lnTo>
                          <a:pt x="132" y="246"/>
                        </a:lnTo>
                        <a:lnTo>
                          <a:pt x="144" y="204"/>
                        </a:lnTo>
                        <a:lnTo>
                          <a:pt x="150" y="150"/>
                        </a:lnTo>
                        <a:lnTo>
                          <a:pt x="144" y="90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41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6" name="Freeform 1604"/>
                  <p:cNvSpPr>
                    <a:spLocks/>
                  </p:cNvSpPr>
                  <p:nvPr/>
                </p:nvSpPr>
                <p:spPr bwMode="auto">
                  <a:xfrm>
                    <a:off x="1062" y="984"/>
                    <a:ext cx="138" cy="276"/>
                  </a:xfrm>
                  <a:custGeom>
                    <a:avLst/>
                    <a:gdLst>
                      <a:gd name="T0" fmla="*/ 66 w 138"/>
                      <a:gd name="T1" fmla="*/ 0 h 276"/>
                      <a:gd name="T2" fmla="*/ 42 w 138"/>
                      <a:gd name="T3" fmla="*/ 12 h 276"/>
                      <a:gd name="T4" fmla="*/ 18 w 138"/>
                      <a:gd name="T5" fmla="*/ 42 h 276"/>
                      <a:gd name="T6" fmla="*/ 6 w 138"/>
                      <a:gd name="T7" fmla="*/ 84 h 276"/>
                      <a:gd name="T8" fmla="*/ 0 w 138"/>
                      <a:gd name="T9" fmla="*/ 144 h 276"/>
                      <a:gd name="T10" fmla="*/ 6 w 138"/>
                      <a:gd name="T11" fmla="*/ 198 h 276"/>
                      <a:gd name="T12" fmla="*/ 18 w 138"/>
                      <a:gd name="T13" fmla="*/ 240 h 276"/>
                      <a:gd name="T14" fmla="*/ 42 w 138"/>
                      <a:gd name="T15" fmla="*/ 264 h 276"/>
                      <a:gd name="T16" fmla="*/ 66 w 138"/>
                      <a:gd name="T17" fmla="*/ 276 h 276"/>
                      <a:gd name="T18" fmla="*/ 96 w 138"/>
                      <a:gd name="T19" fmla="*/ 264 h 276"/>
                      <a:gd name="T20" fmla="*/ 120 w 138"/>
                      <a:gd name="T21" fmla="*/ 240 h 276"/>
                      <a:gd name="T22" fmla="*/ 132 w 138"/>
                      <a:gd name="T23" fmla="*/ 198 h 276"/>
                      <a:gd name="T24" fmla="*/ 138 w 138"/>
                      <a:gd name="T25" fmla="*/ 144 h 276"/>
                      <a:gd name="T26" fmla="*/ 132 w 138"/>
                      <a:gd name="T27" fmla="*/ 84 h 276"/>
                      <a:gd name="T28" fmla="*/ 120 w 138"/>
                      <a:gd name="T29" fmla="*/ 42 h 276"/>
                      <a:gd name="T30" fmla="*/ 96 w 138"/>
                      <a:gd name="T31" fmla="*/ 12 h 276"/>
                      <a:gd name="T32" fmla="*/ 66 w 138"/>
                      <a:gd name="T33" fmla="*/ 0 h 27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76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44"/>
                        </a:lnTo>
                        <a:lnTo>
                          <a:pt x="6" y="198"/>
                        </a:lnTo>
                        <a:lnTo>
                          <a:pt x="18" y="240"/>
                        </a:lnTo>
                        <a:lnTo>
                          <a:pt x="42" y="264"/>
                        </a:lnTo>
                        <a:lnTo>
                          <a:pt x="66" y="276"/>
                        </a:lnTo>
                        <a:lnTo>
                          <a:pt x="96" y="264"/>
                        </a:lnTo>
                        <a:lnTo>
                          <a:pt x="120" y="240"/>
                        </a:lnTo>
                        <a:lnTo>
                          <a:pt x="132" y="198"/>
                        </a:lnTo>
                        <a:lnTo>
                          <a:pt x="138" y="144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4A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7" name="Freeform 1605"/>
                  <p:cNvSpPr>
                    <a:spLocks/>
                  </p:cNvSpPr>
                  <p:nvPr/>
                </p:nvSpPr>
                <p:spPr bwMode="auto">
                  <a:xfrm>
                    <a:off x="1062" y="990"/>
                    <a:ext cx="138" cy="264"/>
                  </a:xfrm>
                  <a:custGeom>
                    <a:avLst/>
                    <a:gdLst>
                      <a:gd name="T0" fmla="*/ 66 w 138"/>
                      <a:gd name="T1" fmla="*/ 0 h 264"/>
                      <a:gd name="T2" fmla="*/ 42 w 138"/>
                      <a:gd name="T3" fmla="*/ 12 h 264"/>
                      <a:gd name="T4" fmla="*/ 18 w 138"/>
                      <a:gd name="T5" fmla="*/ 42 h 264"/>
                      <a:gd name="T6" fmla="*/ 6 w 138"/>
                      <a:gd name="T7" fmla="*/ 84 h 264"/>
                      <a:gd name="T8" fmla="*/ 0 w 138"/>
                      <a:gd name="T9" fmla="*/ 138 h 264"/>
                      <a:gd name="T10" fmla="*/ 6 w 138"/>
                      <a:gd name="T11" fmla="*/ 186 h 264"/>
                      <a:gd name="T12" fmla="*/ 18 w 138"/>
                      <a:gd name="T13" fmla="*/ 228 h 264"/>
                      <a:gd name="T14" fmla="*/ 42 w 138"/>
                      <a:gd name="T15" fmla="*/ 252 h 264"/>
                      <a:gd name="T16" fmla="*/ 66 w 138"/>
                      <a:gd name="T17" fmla="*/ 264 h 264"/>
                      <a:gd name="T18" fmla="*/ 96 w 138"/>
                      <a:gd name="T19" fmla="*/ 252 h 264"/>
                      <a:gd name="T20" fmla="*/ 120 w 138"/>
                      <a:gd name="T21" fmla="*/ 228 h 264"/>
                      <a:gd name="T22" fmla="*/ 132 w 138"/>
                      <a:gd name="T23" fmla="*/ 186 h 264"/>
                      <a:gd name="T24" fmla="*/ 138 w 138"/>
                      <a:gd name="T25" fmla="*/ 138 h 264"/>
                      <a:gd name="T26" fmla="*/ 132 w 138"/>
                      <a:gd name="T27" fmla="*/ 84 h 264"/>
                      <a:gd name="T28" fmla="*/ 120 w 138"/>
                      <a:gd name="T29" fmla="*/ 42 h 264"/>
                      <a:gd name="T30" fmla="*/ 96 w 138"/>
                      <a:gd name="T31" fmla="*/ 12 h 264"/>
                      <a:gd name="T32" fmla="*/ 66 w 138"/>
                      <a:gd name="T33" fmla="*/ 0 h 26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64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8"/>
                        </a:lnTo>
                        <a:lnTo>
                          <a:pt x="6" y="186"/>
                        </a:lnTo>
                        <a:lnTo>
                          <a:pt x="18" y="228"/>
                        </a:lnTo>
                        <a:lnTo>
                          <a:pt x="42" y="252"/>
                        </a:lnTo>
                        <a:lnTo>
                          <a:pt x="66" y="264"/>
                        </a:lnTo>
                        <a:lnTo>
                          <a:pt x="96" y="252"/>
                        </a:lnTo>
                        <a:lnTo>
                          <a:pt x="120" y="228"/>
                        </a:lnTo>
                        <a:lnTo>
                          <a:pt x="132" y="186"/>
                        </a:lnTo>
                        <a:lnTo>
                          <a:pt x="138" y="138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8" name="Freeform 1606"/>
                  <p:cNvSpPr>
                    <a:spLocks/>
                  </p:cNvSpPr>
                  <p:nvPr/>
                </p:nvSpPr>
                <p:spPr bwMode="auto">
                  <a:xfrm>
                    <a:off x="1068" y="996"/>
                    <a:ext cx="126" cy="252"/>
                  </a:xfrm>
                  <a:custGeom>
                    <a:avLst/>
                    <a:gdLst>
                      <a:gd name="T0" fmla="*/ 60 w 126"/>
                      <a:gd name="T1" fmla="*/ 0 h 252"/>
                      <a:gd name="T2" fmla="*/ 36 w 126"/>
                      <a:gd name="T3" fmla="*/ 12 h 252"/>
                      <a:gd name="T4" fmla="*/ 18 w 126"/>
                      <a:gd name="T5" fmla="*/ 42 h 252"/>
                      <a:gd name="T6" fmla="*/ 6 w 126"/>
                      <a:gd name="T7" fmla="*/ 84 h 252"/>
                      <a:gd name="T8" fmla="*/ 0 w 126"/>
                      <a:gd name="T9" fmla="*/ 132 h 252"/>
                      <a:gd name="T10" fmla="*/ 6 w 126"/>
                      <a:gd name="T11" fmla="*/ 180 h 252"/>
                      <a:gd name="T12" fmla="*/ 18 w 126"/>
                      <a:gd name="T13" fmla="*/ 222 h 252"/>
                      <a:gd name="T14" fmla="*/ 36 w 126"/>
                      <a:gd name="T15" fmla="*/ 246 h 252"/>
                      <a:gd name="T16" fmla="*/ 60 w 126"/>
                      <a:gd name="T17" fmla="*/ 252 h 252"/>
                      <a:gd name="T18" fmla="*/ 90 w 126"/>
                      <a:gd name="T19" fmla="*/ 246 h 252"/>
                      <a:gd name="T20" fmla="*/ 108 w 126"/>
                      <a:gd name="T21" fmla="*/ 222 h 252"/>
                      <a:gd name="T22" fmla="*/ 120 w 126"/>
                      <a:gd name="T23" fmla="*/ 180 h 252"/>
                      <a:gd name="T24" fmla="*/ 126 w 126"/>
                      <a:gd name="T25" fmla="*/ 132 h 252"/>
                      <a:gd name="T26" fmla="*/ 120 w 126"/>
                      <a:gd name="T27" fmla="*/ 84 h 252"/>
                      <a:gd name="T28" fmla="*/ 108 w 126"/>
                      <a:gd name="T29" fmla="*/ 42 h 252"/>
                      <a:gd name="T30" fmla="*/ 90 w 126"/>
                      <a:gd name="T31" fmla="*/ 12 h 252"/>
                      <a:gd name="T32" fmla="*/ 60 w 126"/>
                      <a:gd name="T33" fmla="*/ 0 h 2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52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2"/>
                        </a:lnTo>
                        <a:lnTo>
                          <a:pt x="6" y="180"/>
                        </a:lnTo>
                        <a:lnTo>
                          <a:pt x="18" y="222"/>
                        </a:lnTo>
                        <a:lnTo>
                          <a:pt x="36" y="246"/>
                        </a:lnTo>
                        <a:lnTo>
                          <a:pt x="60" y="252"/>
                        </a:lnTo>
                        <a:lnTo>
                          <a:pt x="90" y="246"/>
                        </a:lnTo>
                        <a:lnTo>
                          <a:pt x="108" y="222"/>
                        </a:lnTo>
                        <a:lnTo>
                          <a:pt x="120" y="180"/>
                        </a:lnTo>
                        <a:lnTo>
                          <a:pt x="126" y="132"/>
                        </a:lnTo>
                        <a:lnTo>
                          <a:pt x="120" y="84"/>
                        </a:lnTo>
                        <a:lnTo>
                          <a:pt x="108" y="42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5B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9" name="Freeform 1607"/>
                  <p:cNvSpPr>
                    <a:spLocks/>
                  </p:cNvSpPr>
                  <p:nvPr/>
                </p:nvSpPr>
                <p:spPr bwMode="auto">
                  <a:xfrm>
                    <a:off x="1068" y="1002"/>
                    <a:ext cx="126" cy="240"/>
                  </a:xfrm>
                  <a:custGeom>
                    <a:avLst/>
                    <a:gdLst>
                      <a:gd name="T0" fmla="*/ 60 w 126"/>
                      <a:gd name="T1" fmla="*/ 0 h 240"/>
                      <a:gd name="T2" fmla="*/ 36 w 126"/>
                      <a:gd name="T3" fmla="*/ 12 h 240"/>
                      <a:gd name="T4" fmla="*/ 18 w 126"/>
                      <a:gd name="T5" fmla="*/ 36 h 240"/>
                      <a:gd name="T6" fmla="*/ 6 w 126"/>
                      <a:gd name="T7" fmla="*/ 78 h 240"/>
                      <a:gd name="T8" fmla="*/ 0 w 126"/>
                      <a:gd name="T9" fmla="*/ 126 h 240"/>
                      <a:gd name="T10" fmla="*/ 6 w 126"/>
                      <a:gd name="T11" fmla="*/ 174 h 240"/>
                      <a:gd name="T12" fmla="*/ 18 w 126"/>
                      <a:gd name="T13" fmla="*/ 210 h 240"/>
                      <a:gd name="T14" fmla="*/ 36 w 126"/>
                      <a:gd name="T15" fmla="*/ 234 h 240"/>
                      <a:gd name="T16" fmla="*/ 60 w 126"/>
                      <a:gd name="T17" fmla="*/ 240 h 240"/>
                      <a:gd name="T18" fmla="*/ 90 w 126"/>
                      <a:gd name="T19" fmla="*/ 234 h 240"/>
                      <a:gd name="T20" fmla="*/ 108 w 126"/>
                      <a:gd name="T21" fmla="*/ 210 h 240"/>
                      <a:gd name="T22" fmla="*/ 120 w 126"/>
                      <a:gd name="T23" fmla="*/ 174 h 240"/>
                      <a:gd name="T24" fmla="*/ 126 w 126"/>
                      <a:gd name="T25" fmla="*/ 126 h 240"/>
                      <a:gd name="T26" fmla="*/ 120 w 126"/>
                      <a:gd name="T27" fmla="*/ 78 h 240"/>
                      <a:gd name="T28" fmla="*/ 108 w 126"/>
                      <a:gd name="T29" fmla="*/ 36 h 240"/>
                      <a:gd name="T30" fmla="*/ 90 w 126"/>
                      <a:gd name="T31" fmla="*/ 12 h 240"/>
                      <a:gd name="T32" fmla="*/ 60 w 126"/>
                      <a:gd name="T33" fmla="*/ 0 h 2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40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8"/>
                        </a:lnTo>
                        <a:lnTo>
                          <a:pt x="0" y="126"/>
                        </a:lnTo>
                        <a:lnTo>
                          <a:pt x="6" y="174"/>
                        </a:lnTo>
                        <a:lnTo>
                          <a:pt x="18" y="210"/>
                        </a:lnTo>
                        <a:lnTo>
                          <a:pt x="36" y="234"/>
                        </a:lnTo>
                        <a:lnTo>
                          <a:pt x="60" y="240"/>
                        </a:lnTo>
                        <a:lnTo>
                          <a:pt x="90" y="234"/>
                        </a:lnTo>
                        <a:lnTo>
                          <a:pt x="108" y="210"/>
                        </a:lnTo>
                        <a:lnTo>
                          <a:pt x="120" y="174"/>
                        </a:lnTo>
                        <a:lnTo>
                          <a:pt x="126" y="126"/>
                        </a:lnTo>
                        <a:lnTo>
                          <a:pt x="120" y="78"/>
                        </a:lnTo>
                        <a:lnTo>
                          <a:pt x="108" y="36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65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0" name="Freeform 1608"/>
                  <p:cNvSpPr>
                    <a:spLocks/>
                  </p:cNvSpPr>
                  <p:nvPr/>
                </p:nvSpPr>
                <p:spPr bwMode="auto">
                  <a:xfrm>
                    <a:off x="1074" y="1008"/>
                    <a:ext cx="120" cy="234"/>
                  </a:xfrm>
                  <a:custGeom>
                    <a:avLst/>
                    <a:gdLst>
                      <a:gd name="T0" fmla="*/ 54 w 120"/>
                      <a:gd name="T1" fmla="*/ 0 h 234"/>
                      <a:gd name="T2" fmla="*/ 36 w 120"/>
                      <a:gd name="T3" fmla="*/ 12 h 234"/>
                      <a:gd name="T4" fmla="*/ 18 w 120"/>
                      <a:gd name="T5" fmla="*/ 36 h 234"/>
                      <a:gd name="T6" fmla="*/ 6 w 120"/>
                      <a:gd name="T7" fmla="*/ 72 h 234"/>
                      <a:gd name="T8" fmla="*/ 0 w 120"/>
                      <a:gd name="T9" fmla="*/ 120 h 234"/>
                      <a:gd name="T10" fmla="*/ 6 w 120"/>
                      <a:gd name="T11" fmla="*/ 168 h 234"/>
                      <a:gd name="T12" fmla="*/ 18 w 120"/>
                      <a:gd name="T13" fmla="*/ 204 h 234"/>
                      <a:gd name="T14" fmla="*/ 36 w 120"/>
                      <a:gd name="T15" fmla="*/ 228 h 234"/>
                      <a:gd name="T16" fmla="*/ 54 w 120"/>
                      <a:gd name="T17" fmla="*/ 234 h 234"/>
                      <a:gd name="T18" fmla="*/ 78 w 120"/>
                      <a:gd name="T19" fmla="*/ 228 h 234"/>
                      <a:gd name="T20" fmla="*/ 102 w 120"/>
                      <a:gd name="T21" fmla="*/ 204 h 234"/>
                      <a:gd name="T22" fmla="*/ 114 w 120"/>
                      <a:gd name="T23" fmla="*/ 168 h 234"/>
                      <a:gd name="T24" fmla="*/ 120 w 120"/>
                      <a:gd name="T25" fmla="*/ 120 h 234"/>
                      <a:gd name="T26" fmla="*/ 114 w 120"/>
                      <a:gd name="T27" fmla="*/ 72 h 234"/>
                      <a:gd name="T28" fmla="*/ 102 w 120"/>
                      <a:gd name="T29" fmla="*/ 36 h 234"/>
                      <a:gd name="T30" fmla="*/ 78 w 120"/>
                      <a:gd name="T31" fmla="*/ 12 h 234"/>
                      <a:gd name="T32" fmla="*/ 54 w 120"/>
                      <a:gd name="T33" fmla="*/ 0 h 2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34">
                        <a:moveTo>
                          <a:pt x="54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2"/>
                        </a:lnTo>
                        <a:lnTo>
                          <a:pt x="0" y="120"/>
                        </a:lnTo>
                        <a:lnTo>
                          <a:pt x="6" y="168"/>
                        </a:lnTo>
                        <a:lnTo>
                          <a:pt x="18" y="204"/>
                        </a:lnTo>
                        <a:lnTo>
                          <a:pt x="36" y="228"/>
                        </a:lnTo>
                        <a:lnTo>
                          <a:pt x="54" y="234"/>
                        </a:lnTo>
                        <a:lnTo>
                          <a:pt x="78" y="228"/>
                        </a:lnTo>
                        <a:lnTo>
                          <a:pt x="102" y="204"/>
                        </a:lnTo>
                        <a:lnTo>
                          <a:pt x="114" y="168"/>
                        </a:lnTo>
                        <a:lnTo>
                          <a:pt x="120" y="120"/>
                        </a:lnTo>
                        <a:lnTo>
                          <a:pt x="114" y="72"/>
                        </a:lnTo>
                        <a:lnTo>
                          <a:pt x="102" y="36"/>
                        </a:lnTo>
                        <a:lnTo>
                          <a:pt x="78" y="12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0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1" name="Freeform 1609"/>
                  <p:cNvSpPr>
                    <a:spLocks/>
                  </p:cNvSpPr>
                  <p:nvPr/>
                </p:nvSpPr>
                <p:spPr bwMode="auto">
                  <a:xfrm>
                    <a:off x="1074" y="1014"/>
                    <a:ext cx="120" cy="222"/>
                  </a:xfrm>
                  <a:custGeom>
                    <a:avLst/>
                    <a:gdLst>
                      <a:gd name="T0" fmla="*/ 54 w 120"/>
                      <a:gd name="T1" fmla="*/ 0 h 222"/>
                      <a:gd name="T2" fmla="*/ 36 w 120"/>
                      <a:gd name="T3" fmla="*/ 6 h 222"/>
                      <a:gd name="T4" fmla="*/ 18 w 120"/>
                      <a:gd name="T5" fmla="*/ 30 h 222"/>
                      <a:gd name="T6" fmla="*/ 6 w 120"/>
                      <a:gd name="T7" fmla="*/ 66 h 222"/>
                      <a:gd name="T8" fmla="*/ 0 w 120"/>
                      <a:gd name="T9" fmla="*/ 114 h 222"/>
                      <a:gd name="T10" fmla="*/ 6 w 120"/>
                      <a:gd name="T11" fmla="*/ 156 h 222"/>
                      <a:gd name="T12" fmla="*/ 18 w 120"/>
                      <a:gd name="T13" fmla="*/ 192 h 222"/>
                      <a:gd name="T14" fmla="*/ 36 w 120"/>
                      <a:gd name="T15" fmla="*/ 216 h 222"/>
                      <a:gd name="T16" fmla="*/ 54 w 120"/>
                      <a:gd name="T17" fmla="*/ 222 h 222"/>
                      <a:gd name="T18" fmla="*/ 78 w 120"/>
                      <a:gd name="T19" fmla="*/ 216 h 222"/>
                      <a:gd name="T20" fmla="*/ 102 w 120"/>
                      <a:gd name="T21" fmla="*/ 192 h 222"/>
                      <a:gd name="T22" fmla="*/ 114 w 120"/>
                      <a:gd name="T23" fmla="*/ 156 h 222"/>
                      <a:gd name="T24" fmla="*/ 120 w 120"/>
                      <a:gd name="T25" fmla="*/ 114 h 222"/>
                      <a:gd name="T26" fmla="*/ 114 w 120"/>
                      <a:gd name="T27" fmla="*/ 66 h 222"/>
                      <a:gd name="T28" fmla="*/ 102 w 120"/>
                      <a:gd name="T29" fmla="*/ 30 h 222"/>
                      <a:gd name="T30" fmla="*/ 78 w 120"/>
                      <a:gd name="T31" fmla="*/ 6 h 222"/>
                      <a:gd name="T32" fmla="*/ 54 w 120"/>
                      <a:gd name="T33" fmla="*/ 0 h 2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22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14"/>
                        </a:lnTo>
                        <a:lnTo>
                          <a:pt x="6" y="156"/>
                        </a:lnTo>
                        <a:lnTo>
                          <a:pt x="18" y="192"/>
                        </a:lnTo>
                        <a:lnTo>
                          <a:pt x="36" y="216"/>
                        </a:lnTo>
                        <a:lnTo>
                          <a:pt x="54" y="222"/>
                        </a:lnTo>
                        <a:lnTo>
                          <a:pt x="78" y="216"/>
                        </a:lnTo>
                        <a:lnTo>
                          <a:pt x="102" y="192"/>
                        </a:lnTo>
                        <a:lnTo>
                          <a:pt x="114" y="156"/>
                        </a:lnTo>
                        <a:lnTo>
                          <a:pt x="120" y="114"/>
                        </a:lnTo>
                        <a:lnTo>
                          <a:pt x="114" y="66"/>
                        </a:lnTo>
                        <a:lnTo>
                          <a:pt x="102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A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2" name="Freeform 1610"/>
                  <p:cNvSpPr>
                    <a:spLocks/>
                  </p:cNvSpPr>
                  <p:nvPr/>
                </p:nvSpPr>
                <p:spPr bwMode="auto">
                  <a:xfrm>
                    <a:off x="1080" y="1020"/>
                    <a:ext cx="108" cy="210"/>
                  </a:xfrm>
                  <a:custGeom>
                    <a:avLst/>
                    <a:gdLst>
                      <a:gd name="T0" fmla="*/ 54 w 108"/>
                      <a:gd name="T1" fmla="*/ 0 h 210"/>
                      <a:gd name="T2" fmla="*/ 36 w 108"/>
                      <a:gd name="T3" fmla="*/ 6 h 210"/>
                      <a:gd name="T4" fmla="*/ 18 w 108"/>
                      <a:gd name="T5" fmla="*/ 30 h 210"/>
                      <a:gd name="T6" fmla="*/ 6 w 108"/>
                      <a:gd name="T7" fmla="*/ 66 h 210"/>
                      <a:gd name="T8" fmla="*/ 0 w 108"/>
                      <a:gd name="T9" fmla="*/ 108 h 210"/>
                      <a:gd name="T10" fmla="*/ 6 w 108"/>
                      <a:gd name="T11" fmla="*/ 144 h 210"/>
                      <a:gd name="T12" fmla="*/ 18 w 108"/>
                      <a:gd name="T13" fmla="*/ 180 h 210"/>
                      <a:gd name="T14" fmla="*/ 36 w 108"/>
                      <a:gd name="T15" fmla="*/ 204 h 210"/>
                      <a:gd name="T16" fmla="*/ 54 w 108"/>
                      <a:gd name="T17" fmla="*/ 210 h 210"/>
                      <a:gd name="T18" fmla="*/ 78 w 108"/>
                      <a:gd name="T19" fmla="*/ 204 h 210"/>
                      <a:gd name="T20" fmla="*/ 90 w 108"/>
                      <a:gd name="T21" fmla="*/ 180 h 210"/>
                      <a:gd name="T22" fmla="*/ 102 w 108"/>
                      <a:gd name="T23" fmla="*/ 144 h 210"/>
                      <a:gd name="T24" fmla="*/ 108 w 108"/>
                      <a:gd name="T25" fmla="*/ 108 h 210"/>
                      <a:gd name="T26" fmla="*/ 102 w 108"/>
                      <a:gd name="T27" fmla="*/ 66 h 210"/>
                      <a:gd name="T28" fmla="*/ 90 w 108"/>
                      <a:gd name="T29" fmla="*/ 30 h 210"/>
                      <a:gd name="T30" fmla="*/ 78 w 108"/>
                      <a:gd name="T31" fmla="*/ 6 h 210"/>
                      <a:gd name="T32" fmla="*/ 54 w 108"/>
                      <a:gd name="T33" fmla="*/ 0 h 2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210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08"/>
                        </a:lnTo>
                        <a:lnTo>
                          <a:pt x="6" y="144"/>
                        </a:lnTo>
                        <a:lnTo>
                          <a:pt x="18" y="180"/>
                        </a:lnTo>
                        <a:lnTo>
                          <a:pt x="36" y="204"/>
                        </a:lnTo>
                        <a:lnTo>
                          <a:pt x="54" y="210"/>
                        </a:lnTo>
                        <a:lnTo>
                          <a:pt x="78" y="204"/>
                        </a:lnTo>
                        <a:lnTo>
                          <a:pt x="90" y="180"/>
                        </a:lnTo>
                        <a:lnTo>
                          <a:pt x="102" y="144"/>
                        </a:lnTo>
                        <a:lnTo>
                          <a:pt x="108" y="108"/>
                        </a:lnTo>
                        <a:lnTo>
                          <a:pt x="102" y="66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3" name="Freeform 1611"/>
                  <p:cNvSpPr>
                    <a:spLocks/>
                  </p:cNvSpPr>
                  <p:nvPr/>
                </p:nvSpPr>
                <p:spPr bwMode="auto">
                  <a:xfrm>
                    <a:off x="1080" y="1026"/>
                    <a:ext cx="108" cy="198"/>
                  </a:xfrm>
                  <a:custGeom>
                    <a:avLst/>
                    <a:gdLst>
                      <a:gd name="T0" fmla="*/ 54 w 108"/>
                      <a:gd name="T1" fmla="*/ 0 h 198"/>
                      <a:gd name="T2" fmla="*/ 36 w 108"/>
                      <a:gd name="T3" fmla="*/ 6 h 198"/>
                      <a:gd name="T4" fmla="*/ 18 w 108"/>
                      <a:gd name="T5" fmla="*/ 30 h 198"/>
                      <a:gd name="T6" fmla="*/ 6 w 108"/>
                      <a:gd name="T7" fmla="*/ 60 h 198"/>
                      <a:gd name="T8" fmla="*/ 0 w 108"/>
                      <a:gd name="T9" fmla="*/ 102 h 198"/>
                      <a:gd name="T10" fmla="*/ 6 w 108"/>
                      <a:gd name="T11" fmla="*/ 138 h 198"/>
                      <a:gd name="T12" fmla="*/ 18 w 108"/>
                      <a:gd name="T13" fmla="*/ 168 h 198"/>
                      <a:gd name="T14" fmla="*/ 36 w 108"/>
                      <a:gd name="T15" fmla="*/ 192 h 198"/>
                      <a:gd name="T16" fmla="*/ 54 w 108"/>
                      <a:gd name="T17" fmla="*/ 198 h 198"/>
                      <a:gd name="T18" fmla="*/ 78 w 108"/>
                      <a:gd name="T19" fmla="*/ 192 h 198"/>
                      <a:gd name="T20" fmla="*/ 90 w 108"/>
                      <a:gd name="T21" fmla="*/ 168 h 198"/>
                      <a:gd name="T22" fmla="*/ 102 w 108"/>
                      <a:gd name="T23" fmla="*/ 138 h 198"/>
                      <a:gd name="T24" fmla="*/ 108 w 108"/>
                      <a:gd name="T25" fmla="*/ 102 h 198"/>
                      <a:gd name="T26" fmla="*/ 102 w 108"/>
                      <a:gd name="T27" fmla="*/ 60 h 198"/>
                      <a:gd name="T28" fmla="*/ 90 w 108"/>
                      <a:gd name="T29" fmla="*/ 30 h 198"/>
                      <a:gd name="T30" fmla="*/ 78 w 108"/>
                      <a:gd name="T31" fmla="*/ 6 h 198"/>
                      <a:gd name="T32" fmla="*/ 54 w 108"/>
                      <a:gd name="T33" fmla="*/ 0 h 19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198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102"/>
                        </a:lnTo>
                        <a:lnTo>
                          <a:pt x="6" y="138"/>
                        </a:lnTo>
                        <a:lnTo>
                          <a:pt x="18" y="168"/>
                        </a:lnTo>
                        <a:lnTo>
                          <a:pt x="36" y="192"/>
                        </a:lnTo>
                        <a:lnTo>
                          <a:pt x="54" y="198"/>
                        </a:lnTo>
                        <a:lnTo>
                          <a:pt x="78" y="192"/>
                        </a:lnTo>
                        <a:lnTo>
                          <a:pt x="90" y="168"/>
                        </a:lnTo>
                        <a:lnTo>
                          <a:pt x="102" y="138"/>
                        </a:lnTo>
                        <a:lnTo>
                          <a:pt x="108" y="102"/>
                        </a:lnTo>
                        <a:lnTo>
                          <a:pt x="102" y="60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92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4" name="Freeform 1612"/>
                  <p:cNvSpPr>
                    <a:spLocks/>
                  </p:cNvSpPr>
                  <p:nvPr/>
                </p:nvSpPr>
                <p:spPr bwMode="auto">
                  <a:xfrm>
                    <a:off x="1086" y="1032"/>
                    <a:ext cx="96" cy="186"/>
                  </a:xfrm>
                  <a:custGeom>
                    <a:avLst/>
                    <a:gdLst>
                      <a:gd name="T0" fmla="*/ 48 w 96"/>
                      <a:gd name="T1" fmla="*/ 0 h 186"/>
                      <a:gd name="T2" fmla="*/ 30 w 96"/>
                      <a:gd name="T3" fmla="*/ 6 h 186"/>
                      <a:gd name="T4" fmla="*/ 18 w 96"/>
                      <a:gd name="T5" fmla="*/ 30 h 186"/>
                      <a:gd name="T6" fmla="*/ 6 w 96"/>
                      <a:gd name="T7" fmla="*/ 60 h 186"/>
                      <a:gd name="T8" fmla="*/ 0 w 96"/>
                      <a:gd name="T9" fmla="*/ 96 h 186"/>
                      <a:gd name="T10" fmla="*/ 6 w 96"/>
                      <a:gd name="T11" fmla="*/ 132 h 186"/>
                      <a:gd name="T12" fmla="*/ 18 w 96"/>
                      <a:gd name="T13" fmla="*/ 162 h 186"/>
                      <a:gd name="T14" fmla="*/ 30 w 96"/>
                      <a:gd name="T15" fmla="*/ 180 h 186"/>
                      <a:gd name="T16" fmla="*/ 48 w 96"/>
                      <a:gd name="T17" fmla="*/ 186 h 186"/>
                      <a:gd name="T18" fmla="*/ 66 w 96"/>
                      <a:gd name="T19" fmla="*/ 180 h 186"/>
                      <a:gd name="T20" fmla="*/ 84 w 96"/>
                      <a:gd name="T21" fmla="*/ 162 h 186"/>
                      <a:gd name="T22" fmla="*/ 90 w 96"/>
                      <a:gd name="T23" fmla="*/ 132 h 186"/>
                      <a:gd name="T24" fmla="*/ 96 w 96"/>
                      <a:gd name="T25" fmla="*/ 96 h 186"/>
                      <a:gd name="T26" fmla="*/ 90 w 96"/>
                      <a:gd name="T27" fmla="*/ 60 h 186"/>
                      <a:gd name="T28" fmla="*/ 84 w 96"/>
                      <a:gd name="T29" fmla="*/ 30 h 186"/>
                      <a:gd name="T30" fmla="*/ 66 w 96"/>
                      <a:gd name="T31" fmla="*/ 6 h 186"/>
                      <a:gd name="T32" fmla="*/ 48 w 96"/>
                      <a:gd name="T33" fmla="*/ 0 h 18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86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96"/>
                        </a:lnTo>
                        <a:lnTo>
                          <a:pt x="6" y="132"/>
                        </a:lnTo>
                        <a:lnTo>
                          <a:pt x="18" y="162"/>
                        </a:lnTo>
                        <a:lnTo>
                          <a:pt x="30" y="180"/>
                        </a:lnTo>
                        <a:lnTo>
                          <a:pt x="48" y="186"/>
                        </a:lnTo>
                        <a:lnTo>
                          <a:pt x="66" y="180"/>
                        </a:lnTo>
                        <a:lnTo>
                          <a:pt x="84" y="162"/>
                        </a:lnTo>
                        <a:lnTo>
                          <a:pt x="90" y="132"/>
                        </a:lnTo>
                        <a:lnTo>
                          <a:pt x="96" y="96"/>
                        </a:lnTo>
                        <a:lnTo>
                          <a:pt x="90" y="60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9D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5" name="Freeform 1613"/>
                  <p:cNvSpPr>
                    <a:spLocks/>
                  </p:cNvSpPr>
                  <p:nvPr/>
                </p:nvSpPr>
                <p:spPr bwMode="auto">
                  <a:xfrm>
                    <a:off x="1086" y="1038"/>
                    <a:ext cx="96" cy="174"/>
                  </a:xfrm>
                  <a:custGeom>
                    <a:avLst/>
                    <a:gdLst>
                      <a:gd name="T0" fmla="*/ 48 w 96"/>
                      <a:gd name="T1" fmla="*/ 0 h 174"/>
                      <a:gd name="T2" fmla="*/ 30 w 96"/>
                      <a:gd name="T3" fmla="*/ 6 h 174"/>
                      <a:gd name="T4" fmla="*/ 18 w 96"/>
                      <a:gd name="T5" fmla="*/ 30 h 174"/>
                      <a:gd name="T6" fmla="*/ 6 w 96"/>
                      <a:gd name="T7" fmla="*/ 54 h 174"/>
                      <a:gd name="T8" fmla="*/ 0 w 96"/>
                      <a:gd name="T9" fmla="*/ 90 h 174"/>
                      <a:gd name="T10" fmla="*/ 6 w 96"/>
                      <a:gd name="T11" fmla="*/ 126 h 174"/>
                      <a:gd name="T12" fmla="*/ 18 w 96"/>
                      <a:gd name="T13" fmla="*/ 150 h 174"/>
                      <a:gd name="T14" fmla="*/ 30 w 96"/>
                      <a:gd name="T15" fmla="*/ 168 h 174"/>
                      <a:gd name="T16" fmla="*/ 48 w 96"/>
                      <a:gd name="T17" fmla="*/ 174 h 174"/>
                      <a:gd name="T18" fmla="*/ 66 w 96"/>
                      <a:gd name="T19" fmla="*/ 168 h 174"/>
                      <a:gd name="T20" fmla="*/ 84 w 96"/>
                      <a:gd name="T21" fmla="*/ 150 h 174"/>
                      <a:gd name="T22" fmla="*/ 90 w 96"/>
                      <a:gd name="T23" fmla="*/ 126 h 174"/>
                      <a:gd name="T24" fmla="*/ 96 w 96"/>
                      <a:gd name="T25" fmla="*/ 90 h 174"/>
                      <a:gd name="T26" fmla="*/ 90 w 96"/>
                      <a:gd name="T27" fmla="*/ 54 h 174"/>
                      <a:gd name="T28" fmla="*/ 84 w 96"/>
                      <a:gd name="T29" fmla="*/ 30 h 174"/>
                      <a:gd name="T30" fmla="*/ 66 w 96"/>
                      <a:gd name="T31" fmla="*/ 6 h 174"/>
                      <a:gd name="T32" fmla="*/ 48 w 96"/>
                      <a:gd name="T33" fmla="*/ 0 h 1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74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54"/>
                        </a:lnTo>
                        <a:lnTo>
                          <a:pt x="0" y="90"/>
                        </a:lnTo>
                        <a:lnTo>
                          <a:pt x="6" y="126"/>
                        </a:lnTo>
                        <a:lnTo>
                          <a:pt x="18" y="150"/>
                        </a:lnTo>
                        <a:lnTo>
                          <a:pt x="30" y="168"/>
                        </a:lnTo>
                        <a:lnTo>
                          <a:pt x="48" y="174"/>
                        </a:lnTo>
                        <a:lnTo>
                          <a:pt x="66" y="168"/>
                        </a:lnTo>
                        <a:lnTo>
                          <a:pt x="84" y="150"/>
                        </a:lnTo>
                        <a:lnTo>
                          <a:pt x="90" y="126"/>
                        </a:lnTo>
                        <a:lnTo>
                          <a:pt x="96" y="90"/>
                        </a:lnTo>
                        <a:lnTo>
                          <a:pt x="90" y="54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A8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6" name="Freeform 1614"/>
                  <p:cNvSpPr>
                    <a:spLocks/>
                  </p:cNvSpPr>
                  <p:nvPr/>
                </p:nvSpPr>
                <p:spPr bwMode="auto">
                  <a:xfrm>
                    <a:off x="1092" y="1044"/>
                    <a:ext cx="84" cy="162"/>
                  </a:xfrm>
                  <a:custGeom>
                    <a:avLst/>
                    <a:gdLst>
                      <a:gd name="T0" fmla="*/ 42 w 84"/>
                      <a:gd name="T1" fmla="*/ 0 h 162"/>
                      <a:gd name="T2" fmla="*/ 24 w 84"/>
                      <a:gd name="T3" fmla="*/ 6 h 162"/>
                      <a:gd name="T4" fmla="*/ 12 w 84"/>
                      <a:gd name="T5" fmla="*/ 24 h 162"/>
                      <a:gd name="T6" fmla="*/ 6 w 84"/>
                      <a:gd name="T7" fmla="*/ 48 h 162"/>
                      <a:gd name="T8" fmla="*/ 0 w 84"/>
                      <a:gd name="T9" fmla="*/ 84 h 162"/>
                      <a:gd name="T10" fmla="*/ 6 w 84"/>
                      <a:gd name="T11" fmla="*/ 114 h 162"/>
                      <a:gd name="T12" fmla="*/ 12 w 84"/>
                      <a:gd name="T13" fmla="*/ 138 h 162"/>
                      <a:gd name="T14" fmla="*/ 24 w 84"/>
                      <a:gd name="T15" fmla="*/ 156 h 162"/>
                      <a:gd name="T16" fmla="*/ 42 w 84"/>
                      <a:gd name="T17" fmla="*/ 162 h 162"/>
                      <a:gd name="T18" fmla="*/ 60 w 84"/>
                      <a:gd name="T19" fmla="*/ 156 h 162"/>
                      <a:gd name="T20" fmla="*/ 72 w 84"/>
                      <a:gd name="T21" fmla="*/ 138 h 162"/>
                      <a:gd name="T22" fmla="*/ 84 w 84"/>
                      <a:gd name="T23" fmla="*/ 114 h 162"/>
                      <a:gd name="T24" fmla="*/ 84 w 84"/>
                      <a:gd name="T25" fmla="*/ 84 h 162"/>
                      <a:gd name="T26" fmla="*/ 84 w 84"/>
                      <a:gd name="T27" fmla="*/ 48 h 162"/>
                      <a:gd name="T28" fmla="*/ 72 w 84"/>
                      <a:gd name="T29" fmla="*/ 24 h 162"/>
                      <a:gd name="T30" fmla="*/ 60 w 84"/>
                      <a:gd name="T31" fmla="*/ 6 h 162"/>
                      <a:gd name="T32" fmla="*/ 42 w 84"/>
                      <a:gd name="T33" fmla="*/ 0 h 16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84" h="162">
                        <a:moveTo>
                          <a:pt x="42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84"/>
                        </a:lnTo>
                        <a:lnTo>
                          <a:pt x="6" y="114"/>
                        </a:lnTo>
                        <a:lnTo>
                          <a:pt x="12" y="138"/>
                        </a:lnTo>
                        <a:lnTo>
                          <a:pt x="24" y="156"/>
                        </a:lnTo>
                        <a:lnTo>
                          <a:pt x="42" y="162"/>
                        </a:lnTo>
                        <a:lnTo>
                          <a:pt x="60" y="156"/>
                        </a:lnTo>
                        <a:lnTo>
                          <a:pt x="72" y="138"/>
                        </a:lnTo>
                        <a:lnTo>
                          <a:pt x="84" y="114"/>
                        </a:lnTo>
                        <a:lnTo>
                          <a:pt x="84" y="84"/>
                        </a:lnTo>
                        <a:lnTo>
                          <a:pt x="84" y="48"/>
                        </a:lnTo>
                        <a:lnTo>
                          <a:pt x="72" y="24"/>
                        </a:lnTo>
                        <a:lnTo>
                          <a:pt x="60" y="6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B2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7" name="Freeform 1615"/>
                  <p:cNvSpPr>
                    <a:spLocks/>
                  </p:cNvSpPr>
                  <p:nvPr/>
                </p:nvSpPr>
                <p:spPr bwMode="auto">
                  <a:xfrm>
                    <a:off x="1092" y="1050"/>
                    <a:ext cx="78" cy="150"/>
                  </a:xfrm>
                  <a:custGeom>
                    <a:avLst/>
                    <a:gdLst>
                      <a:gd name="T0" fmla="*/ 36 w 78"/>
                      <a:gd name="T1" fmla="*/ 0 h 150"/>
                      <a:gd name="T2" fmla="*/ 24 w 78"/>
                      <a:gd name="T3" fmla="*/ 6 h 150"/>
                      <a:gd name="T4" fmla="*/ 12 w 78"/>
                      <a:gd name="T5" fmla="*/ 24 h 150"/>
                      <a:gd name="T6" fmla="*/ 6 w 78"/>
                      <a:gd name="T7" fmla="*/ 48 h 150"/>
                      <a:gd name="T8" fmla="*/ 0 w 78"/>
                      <a:gd name="T9" fmla="*/ 78 h 150"/>
                      <a:gd name="T10" fmla="*/ 6 w 78"/>
                      <a:gd name="T11" fmla="*/ 108 h 150"/>
                      <a:gd name="T12" fmla="*/ 12 w 78"/>
                      <a:gd name="T13" fmla="*/ 132 h 150"/>
                      <a:gd name="T14" fmla="*/ 24 w 78"/>
                      <a:gd name="T15" fmla="*/ 144 h 150"/>
                      <a:gd name="T16" fmla="*/ 36 w 78"/>
                      <a:gd name="T17" fmla="*/ 150 h 150"/>
                      <a:gd name="T18" fmla="*/ 54 w 78"/>
                      <a:gd name="T19" fmla="*/ 144 h 150"/>
                      <a:gd name="T20" fmla="*/ 66 w 78"/>
                      <a:gd name="T21" fmla="*/ 132 h 150"/>
                      <a:gd name="T22" fmla="*/ 78 w 78"/>
                      <a:gd name="T23" fmla="*/ 108 h 150"/>
                      <a:gd name="T24" fmla="*/ 78 w 78"/>
                      <a:gd name="T25" fmla="*/ 78 h 150"/>
                      <a:gd name="T26" fmla="*/ 78 w 78"/>
                      <a:gd name="T27" fmla="*/ 48 h 150"/>
                      <a:gd name="T28" fmla="*/ 66 w 78"/>
                      <a:gd name="T29" fmla="*/ 24 h 150"/>
                      <a:gd name="T30" fmla="*/ 54 w 78"/>
                      <a:gd name="T31" fmla="*/ 6 h 150"/>
                      <a:gd name="T32" fmla="*/ 36 w 78"/>
                      <a:gd name="T33" fmla="*/ 0 h 1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8" h="150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78"/>
                        </a:lnTo>
                        <a:lnTo>
                          <a:pt x="6" y="108"/>
                        </a:lnTo>
                        <a:lnTo>
                          <a:pt x="12" y="132"/>
                        </a:lnTo>
                        <a:lnTo>
                          <a:pt x="24" y="144"/>
                        </a:lnTo>
                        <a:lnTo>
                          <a:pt x="36" y="150"/>
                        </a:lnTo>
                        <a:lnTo>
                          <a:pt x="54" y="144"/>
                        </a:lnTo>
                        <a:lnTo>
                          <a:pt x="66" y="132"/>
                        </a:lnTo>
                        <a:lnTo>
                          <a:pt x="78" y="108"/>
                        </a:lnTo>
                        <a:lnTo>
                          <a:pt x="78" y="78"/>
                        </a:lnTo>
                        <a:lnTo>
                          <a:pt x="78" y="48"/>
                        </a:lnTo>
                        <a:lnTo>
                          <a:pt x="66" y="24"/>
                        </a:lnTo>
                        <a:lnTo>
                          <a:pt x="54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BC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8" name="Freeform 1616"/>
                  <p:cNvSpPr>
                    <a:spLocks/>
                  </p:cNvSpPr>
                  <p:nvPr/>
                </p:nvSpPr>
                <p:spPr bwMode="auto">
                  <a:xfrm>
                    <a:off x="1098" y="1056"/>
                    <a:ext cx="72" cy="138"/>
                  </a:xfrm>
                  <a:custGeom>
                    <a:avLst/>
                    <a:gdLst>
                      <a:gd name="T0" fmla="*/ 36 w 72"/>
                      <a:gd name="T1" fmla="*/ 0 h 138"/>
                      <a:gd name="T2" fmla="*/ 24 w 72"/>
                      <a:gd name="T3" fmla="*/ 6 h 138"/>
                      <a:gd name="T4" fmla="*/ 12 w 72"/>
                      <a:gd name="T5" fmla="*/ 18 h 138"/>
                      <a:gd name="T6" fmla="*/ 6 w 72"/>
                      <a:gd name="T7" fmla="*/ 42 h 138"/>
                      <a:gd name="T8" fmla="*/ 0 w 72"/>
                      <a:gd name="T9" fmla="*/ 72 h 138"/>
                      <a:gd name="T10" fmla="*/ 6 w 72"/>
                      <a:gd name="T11" fmla="*/ 96 h 138"/>
                      <a:gd name="T12" fmla="*/ 12 w 72"/>
                      <a:gd name="T13" fmla="*/ 120 h 138"/>
                      <a:gd name="T14" fmla="*/ 24 w 72"/>
                      <a:gd name="T15" fmla="*/ 132 h 138"/>
                      <a:gd name="T16" fmla="*/ 36 w 72"/>
                      <a:gd name="T17" fmla="*/ 138 h 138"/>
                      <a:gd name="T18" fmla="*/ 48 w 72"/>
                      <a:gd name="T19" fmla="*/ 132 h 138"/>
                      <a:gd name="T20" fmla="*/ 60 w 72"/>
                      <a:gd name="T21" fmla="*/ 120 h 138"/>
                      <a:gd name="T22" fmla="*/ 72 w 72"/>
                      <a:gd name="T23" fmla="*/ 96 h 138"/>
                      <a:gd name="T24" fmla="*/ 72 w 72"/>
                      <a:gd name="T25" fmla="*/ 72 h 138"/>
                      <a:gd name="T26" fmla="*/ 72 w 72"/>
                      <a:gd name="T27" fmla="*/ 42 h 138"/>
                      <a:gd name="T28" fmla="*/ 60 w 72"/>
                      <a:gd name="T29" fmla="*/ 18 h 138"/>
                      <a:gd name="T30" fmla="*/ 48 w 72"/>
                      <a:gd name="T31" fmla="*/ 6 h 138"/>
                      <a:gd name="T32" fmla="*/ 36 w 72"/>
                      <a:gd name="T33" fmla="*/ 0 h 13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2" h="138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18"/>
                        </a:lnTo>
                        <a:lnTo>
                          <a:pt x="6" y="42"/>
                        </a:lnTo>
                        <a:lnTo>
                          <a:pt x="0" y="72"/>
                        </a:lnTo>
                        <a:lnTo>
                          <a:pt x="6" y="96"/>
                        </a:lnTo>
                        <a:lnTo>
                          <a:pt x="12" y="120"/>
                        </a:lnTo>
                        <a:lnTo>
                          <a:pt x="24" y="132"/>
                        </a:lnTo>
                        <a:lnTo>
                          <a:pt x="36" y="138"/>
                        </a:lnTo>
                        <a:lnTo>
                          <a:pt x="48" y="132"/>
                        </a:lnTo>
                        <a:lnTo>
                          <a:pt x="60" y="120"/>
                        </a:lnTo>
                        <a:lnTo>
                          <a:pt x="72" y="96"/>
                        </a:lnTo>
                        <a:lnTo>
                          <a:pt x="72" y="72"/>
                        </a:lnTo>
                        <a:lnTo>
                          <a:pt x="72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6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9" name="Freeform 1617"/>
                  <p:cNvSpPr>
                    <a:spLocks/>
                  </p:cNvSpPr>
                  <p:nvPr/>
                </p:nvSpPr>
                <p:spPr bwMode="auto">
                  <a:xfrm>
                    <a:off x="1098" y="1062"/>
                    <a:ext cx="66" cy="126"/>
                  </a:xfrm>
                  <a:custGeom>
                    <a:avLst/>
                    <a:gdLst>
                      <a:gd name="T0" fmla="*/ 30 w 66"/>
                      <a:gd name="T1" fmla="*/ 0 h 126"/>
                      <a:gd name="T2" fmla="*/ 18 w 66"/>
                      <a:gd name="T3" fmla="*/ 6 h 126"/>
                      <a:gd name="T4" fmla="*/ 6 w 66"/>
                      <a:gd name="T5" fmla="*/ 18 h 126"/>
                      <a:gd name="T6" fmla="*/ 0 w 66"/>
                      <a:gd name="T7" fmla="*/ 42 h 126"/>
                      <a:gd name="T8" fmla="*/ 0 w 66"/>
                      <a:gd name="T9" fmla="*/ 66 h 126"/>
                      <a:gd name="T10" fmla="*/ 0 w 66"/>
                      <a:gd name="T11" fmla="*/ 90 h 126"/>
                      <a:gd name="T12" fmla="*/ 6 w 66"/>
                      <a:gd name="T13" fmla="*/ 108 h 126"/>
                      <a:gd name="T14" fmla="*/ 18 w 66"/>
                      <a:gd name="T15" fmla="*/ 120 h 126"/>
                      <a:gd name="T16" fmla="*/ 30 w 66"/>
                      <a:gd name="T17" fmla="*/ 126 h 126"/>
                      <a:gd name="T18" fmla="*/ 48 w 66"/>
                      <a:gd name="T19" fmla="*/ 120 h 126"/>
                      <a:gd name="T20" fmla="*/ 60 w 66"/>
                      <a:gd name="T21" fmla="*/ 108 h 126"/>
                      <a:gd name="T22" fmla="*/ 66 w 66"/>
                      <a:gd name="T23" fmla="*/ 90 h 126"/>
                      <a:gd name="T24" fmla="*/ 66 w 66"/>
                      <a:gd name="T25" fmla="*/ 66 h 126"/>
                      <a:gd name="T26" fmla="*/ 66 w 66"/>
                      <a:gd name="T27" fmla="*/ 42 h 126"/>
                      <a:gd name="T28" fmla="*/ 60 w 66"/>
                      <a:gd name="T29" fmla="*/ 18 h 126"/>
                      <a:gd name="T30" fmla="*/ 48 w 66"/>
                      <a:gd name="T31" fmla="*/ 6 h 126"/>
                      <a:gd name="T32" fmla="*/ 30 w 66"/>
                      <a:gd name="T33" fmla="*/ 0 h 12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6" h="126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42"/>
                        </a:lnTo>
                        <a:lnTo>
                          <a:pt x="0" y="66"/>
                        </a:lnTo>
                        <a:lnTo>
                          <a:pt x="0" y="90"/>
                        </a:lnTo>
                        <a:lnTo>
                          <a:pt x="6" y="108"/>
                        </a:lnTo>
                        <a:lnTo>
                          <a:pt x="18" y="120"/>
                        </a:lnTo>
                        <a:lnTo>
                          <a:pt x="30" y="126"/>
                        </a:lnTo>
                        <a:lnTo>
                          <a:pt x="48" y="120"/>
                        </a:lnTo>
                        <a:lnTo>
                          <a:pt x="60" y="108"/>
                        </a:lnTo>
                        <a:lnTo>
                          <a:pt x="66" y="90"/>
                        </a:lnTo>
                        <a:lnTo>
                          <a:pt x="66" y="66"/>
                        </a:lnTo>
                        <a:lnTo>
                          <a:pt x="66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CE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0" name="Freeform 1618"/>
                  <p:cNvSpPr>
                    <a:spLocks/>
                  </p:cNvSpPr>
                  <p:nvPr/>
                </p:nvSpPr>
                <p:spPr bwMode="auto">
                  <a:xfrm>
                    <a:off x="1104" y="1068"/>
                    <a:ext cx="60" cy="114"/>
                  </a:xfrm>
                  <a:custGeom>
                    <a:avLst/>
                    <a:gdLst>
                      <a:gd name="T0" fmla="*/ 30 w 60"/>
                      <a:gd name="T1" fmla="*/ 0 h 114"/>
                      <a:gd name="T2" fmla="*/ 18 w 60"/>
                      <a:gd name="T3" fmla="*/ 6 h 114"/>
                      <a:gd name="T4" fmla="*/ 6 w 60"/>
                      <a:gd name="T5" fmla="*/ 18 h 114"/>
                      <a:gd name="T6" fmla="*/ 0 w 60"/>
                      <a:gd name="T7" fmla="*/ 36 h 114"/>
                      <a:gd name="T8" fmla="*/ 0 w 60"/>
                      <a:gd name="T9" fmla="*/ 60 h 114"/>
                      <a:gd name="T10" fmla="*/ 6 w 60"/>
                      <a:gd name="T11" fmla="*/ 96 h 114"/>
                      <a:gd name="T12" fmla="*/ 18 w 60"/>
                      <a:gd name="T13" fmla="*/ 108 h 114"/>
                      <a:gd name="T14" fmla="*/ 30 w 60"/>
                      <a:gd name="T15" fmla="*/ 114 h 114"/>
                      <a:gd name="T16" fmla="*/ 42 w 60"/>
                      <a:gd name="T17" fmla="*/ 108 h 114"/>
                      <a:gd name="T18" fmla="*/ 54 w 60"/>
                      <a:gd name="T19" fmla="*/ 96 h 114"/>
                      <a:gd name="T20" fmla="*/ 60 w 60"/>
                      <a:gd name="T21" fmla="*/ 60 h 114"/>
                      <a:gd name="T22" fmla="*/ 60 w 60"/>
                      <a:gd name="T23" fmla="*/ 36 h 114"/>
                      <a:gd name="T24" fmla="*/ 54 w 60"/>
                      <a:gd name="T25" fmla="*/ 18 h 114"/>
                      <a:gd name="T26" fmla="*/ 42 w 60"/>
                      <a:gd name="T27" fmla="*/ 6 h 114"/>
                      <a:gd name="T28" fmla="*/ 30 w 60"/>
                      <a:gd name="T29" fmla="*/ 0 h 1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0" h="114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36"/>
                        </a:lnTo>
                        <a:lnTo>
                          <a:pt x="0" y="60"/>
                        </a:lnTo>
                        <a:lnTo>
                          <a:pt x="6" y="96"/>
                        </a:lnTo>
                        <a:lnTo>
                          <a:pt x="18" y="108"/>
                        </a:lnTo>
                        <a:lnTo>
                          <a:pt x="30" y="114"/>
                        </a:lnTo>
                        <a:lnTo>
                          <a:pt x="42" y="108"/>
                        </a:lnTo>
                        <a:lnTo>
                          <a:pt x="54" y="96"/>
                        </a:lnTo>
                        <a:lnTo>
                          <a:pt x="60" y="60"/>
                        </a:lnTo>
                        <a:lnTo>
                          <a:pt x="60" y="36"/>
                        </a:lnTo>
                        <a:lnTo>
                          <a:pt x="54" y="18"/>
                        </a:lnTo>
                        <a:lnTo>
                          <a:pt x="42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D7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1" name="Freeform 1619"/>
                  <p:cNvSpPr>
                    <a:spLocks/>
                  </p:cNvSpPr>
                  <p:nvPr/>
                </p:nvSpPr>
                <p:spPr bwMode="auto">
                  <a:xfrm>
                    <a:off x="1104" y="1074"/>
                    <a:ext cx="54" cy="102"/>
                  </a:xfrm>
                  <a:custGeom>
                    <a:avLst/>
                    <a:gdLst>
                      <a:gd name="T0" fmla="*/ 24 w 54"/>
                      <a:gd name="T1" fmla="*/ 0 h 102"/>
                      <a:gd name="T2" fmla="*/ 18 w 54"/>
                      <a:gd name="T3" fmla="*/ 6 h 102"/>
                      <a:gd name="T4" fmla="*/ 6 w 54"/>
                      <a:gd name="T5" fmla="*/ 18 h 102"/>
                      <a:gd name="T6" fmla="*/ 0 w 54"/>
                      <a:gd name="T7" fmla="*/ 54 h 102"/>
                      <a:gd name="T8" fmla="*/ 6 w 54"/>
                      <a:gd name="T9" fmla="*/ 90 h 102"/>
                      <a:gd name="T10" fmla="*/ 18 w 54"/>
                      <a:gd name="T11" fmla="*/ 96 h 102"/>
                      <a:gd name="T12" fmla="*/ 24 w 54"/>
                      <a:gd name="T13" fmla="*/ 102 h 102"/>
                      <a:gd name="T14" fmla="*/ 36 w 54"/>
                      <a:gd name="T15" fmla="*/ 96 h 102"/>
                      <a:gd name="T16" fmla="*/ 48 w 54"/>
                      <a:gd name="T17" fmla="*/ 90 h 102"/>
                      <a:gd name="T18" fmla="*/ 54 w 54"/>
                      <a:gd name="T19" fmla="*/ 54 h 102"/>
                      <a:gd name="T20" fmla="*/ 48 w 54"/>
                      <a:gd name="T21" fmla="*/ 18 h 102"/>
                      <a:gd name="T22" fmla="*/ 36 w 54"/>
                      <a:gd name="T23" fmla="*/ 6 h 102"/>
                      <a:gd name="T24" fmla="*/ 24 w 54"/>
                      <a:gd name="T25" fmla="*/ 0 h 1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54" h="102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54"/>
                        </a:lnTo>
                        <a:lnTo>
                          <a:pt x="6" y="90"/>
                        </a:lnTo>
                        <a:lnTo>
                          <a:pt x="18" y="96"/>
                        </a:lnTo>
                        <a:lnTo>
                          <a:pt x="24" y="102"/>
                        </a:lnTo>
                        <a:lnTo>
                          <a:pt x="36" y="96"/>
                        </a:lnTo>
                        <a:lnTo>
                          <a:pt x="48" y="90"/>
                        </a:lnTo>
                        <a:lnTo>
                          <a:pt x="54" y="54"/>
                        </a:lnTo>
                        <a:lnTo>
                          <a:pt x="48" y="18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DE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2" name="Freeform 1620"/>
                  <p:cNvSpPr>
                    <a:spLocks/>
                  </p:cNvSpPr>
                  <p:nvPr/>
                </p:nvSpPr>
                <p:spPr bwMode="auto">
                  <a:xfrm>
                    <a:off x="1110" y="1080"/>
                    <a:ext cx="48" cy="90"/>
                  </a:xfrm>
                  <a:custGeom>
                    <a:avLst/>
                    <a:gdLst>
                      <a:gd name="T0" fmla="*/ 24 w 48"/>
                      <a:gd name="T1" fmla="*/ 0 h 90"/>
                      <a:gd name="T2" fmla="*/ 18 w 48"/>
                      <a:gd name="T3" fmla="*/ 6 h 90"/>
                      <a:gd name="T4" fmla="*/ 6 w 48"/>
                      <a:gd name="T5" fmla="*/ 12 h 90"/>
                      <a:gd name="T6" fmla="*/ 0 w 48"/>
                      <a:gd name="T7" fmla="*/ 48 h 90"/>
                      <a:gd name="T8" fmla="*/ 6 w 48"/>
                      <a:gd name="T9" fmla="*/ 78 h 90"/>
                      <a:gd name="T10" fmla="*/ 18 w 48"/>
                      <a:gd name="T11" fmla="*/ 90 h 90"/>
                      <a:gd name="T12" fmla="*/ 24 w 48"/>
                      <a:gd name="T13" fmla="*/ 90 h 90"/>
                      <a:gd name="T14" fmla="*/ 36 w 48"/>
                      <a:gd name="T15" fmla="*/ 90 h 90"/>
                      <a:gd name="T16" fmla="*/ 42 w 48"/>
                      <a:gd name="T17" fmla="*/ 78 h 90"/>
                      <a:gd name="T18" fmla="*/ 48 w 48"/>
                      <a:gd name="T19" fmla="*/ 48 h 90"/>
                      <a:gd name="T20" fmla="*/ 42 w 48"/>
                      <a:gd name="T21" fmla="*/ 12 h 90"/>
                      <a:gd name="T22" fmla="*/ 36 w 48"/>
                      <a:gd name="T23" fmla="*/ 6 h 90"/>
                      <a:gd name="T24" fmla="*/ 24 w 48"/>
                      <a:gd name="T25" fmla="*/ 0 h 9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8" h="90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8"/>
                        </a:lnTo>
                        <a:lnTo>
                          <a:pt x="6" y="78"/>
                        </a:lnTo>
                        <a:lnTo>
                          <a:pt x="18" y="90"/>
                        </a:lnTo>
                        <a:lnTo>
                          <a:pt x="24" y="90"/>
                        </a:lnTo>
                        <a:lnTo>
                          <a:pt x="36" y="90"/>
                        </a:lnTo>
                        <a:lnTo>
                          <a:pt x="42" y="78"/>
                        </a:lnTo>
                        <a:lnTo>
                          <a:pt x="48" y="48"/>
                        </a:lnTo>
                        <a:lnTo>
                          <a:pt x="42" y="12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5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3" name="Freeform 1621"/>
                  <p:cNvSpPr>
                    <a:spLocks/>
                  </p:cNvSpPr>
                  <p:nvPr/>
                </p:nvSpPr>
                <p:spPr bwMode="auto">
                  <a:xfrm>
                    <a:off x="1110" y="1086"/>
                    <a:ext cx="42" cy="78"/>
                  </a:xfrm>
                  <a:custGeom>
                    <a:avLst/>
                    <a:gdLst>
                      <a:gd name="T0" fmla="*/ 24 w 42"/>
                      <a:gd name="T1" fmla="*/ 0 h 78"/>
                      <a:gd name="T2" fmla="*/ 18 w 42"/>
                      <a:gd name="T3" fmla="*/ 6 h 78"/>
                      <a:gd name="T4" fmla="*/ 6 w 42"/>
                      <a:gd name="T5" fmla="*/ 12 h 78"/>
                      <a:gd name="T6" fmla="*/ 0 w 42"/>
                      <a:gd name="T7" fmla="*/ 42 h 78"/>
                      <a:gd name="T8" fmla="*/ 6 w 42"/>
                      <a:gd name="T9" fmla="*/ 72 h 78"/>
                      <a:gd name="T10" fmla="*/ 24 w 42"/>
                      <a:gd name="T11" fmla="*/ 78 h 78"/>
                      <a:gd name="T12" fmla="*/ 36 w 42"/>
                      <a:gd name="T13" fmla="*/ 72 h 78"/>
                      <a:gd name="T14" fmla="*/ 42 w 42"/>
                      <a:gd name="T15" fmla="*/ 42 h 78"/>
                      <a:gd name="T16" fmla="*/ 36 w 42"/>
                      <a:gd name="T17" fmla="*/ 12 h 78"/>
                      <a:gd name="T18" fmla="*/ 30 w 42"/>
                      <a:gd name="T19" fmla="*/ 6 h 78"/>
                      <a:gd name="T20" fmla="*/ 24 w 42"/>
                      <a:gd name="T21" fmla="*/ 0 h 7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42" h="78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2"/>
                        </a:lnTo>
                        <a:lnTo>
                          <a:pt x="6" y="72"/>
                        </a:lnTo>
                        <a:lnTo>
                          <a:pt x="24" y="78"/>
                        </a:lnTo>
                        <a:lnTo>
                          <a:pt x="36" y="72"/>
                        </a:lnTo>
                        <a:lnTo>
                          <a:pt x="42" y="42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A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4" name="Freeform 1622"/>
                  <p:cNvSpPr>
                    <a:spLocks/>
                  </p:cNvSpPr>
                  <p:nvPr/>
                </p:nvSpPr>
                <p:spPr bwMode="auto">
                  <a:xfrm>
                    <a:off x="1116" y="1092"/>
                    <a:ext cx="42" cy="72"/>
                  </a:xfrm>
                  <a:custGeom>
                    <a:avLst/>
                    <a:gdLst>
                      <a:gd name="T0" fmla="*/ 18 w 42"/>
                      <a:gd name="T1" fmla="*/ 0 h 72"/>
                      <a:gd name="T2" fmla="*/ 12 w 42"/>
                      <a:gd name="T3" fmla="*/ 6 h 72"/>
                      <a:gd name="T4" fmla="*/ 6 w 42"/>
                      <a:gd name="T5" fmla="*/ 12 h 72"/>
                      <a:gd name="T6" fmla="*/ 0 w 42"/>
                      <a:gd name="T7" fmla="*/ 36 h 72"/>
                      <a:gd name="T8" fmla="*/ 6 w 42"/>
                      <a:gd name="T9" fmla="*/ 60 h 72"/>
                      <a:gd name="T10" fmla="*/ 12 w 42"/>
                      <a:gd name="T11" fmla="*/ 72 h 72"/>
                      <a:gd name="T12" fmla="*/ 18 w 42"/>
                      <a:gd name="T13" fmla="*/ 72 h 72"/>
                      <a:gd name="T14" fmla="*/ 30 w 42"/>
                      <a:gd name="T15" fmla="*/ 72 h 72"/>
                      <a:gd name="T16" fmla="*/ 36 w 42"/>
                      <a:gd name="T17" fmla="*/ 60 h 72"/>
                      <a:gd name="T18" fmla="*/ 42 w 42"/>
                      <a:gd name="T19" fmla="*/ 36 h 72"/>
                      <a:gd name="T20" fmla="*/ 36 w 42"/>
                      <a:gd name="T21" fmla="*/ 12 h 72"/>
                      <a:gd name="T22" fmla="*/ 30 w 42"/>
                      <a:gd name="T23" fmla="*/ 6 h 72"/>
                      <a:gd name="T24" fmla="*/ 18 w 42"/>
                      <a:gd name="T25" fmla="*/ 0 h 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2" h="72">
                        <a:moveTo>
                          <a:pt x="18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36"/>
                        </a:lnTo>
                        <a:lnTo>
                          <a:pt x="6" y="60"/>
                        </a:lnTo>
                        <a:lnTo>
                          <a:pt x="12" y="72"/>
                        </a:lnTo>
                        <a:lnTo>
                          <a:pt x="18" y="72"/>
                        </a:lnTo>
                        <a:lnTo>
                          <a:pt x="30" y="72"/>
                        </a:lnTo>
                        <a:lnTo>
                          <a:pt x="36" y="60"/>
                        </a:lnTo>
                        <a:lnTo>
                          <a:pt x="42" y="36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EF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5" name="Freeform 1623"/>
                  <p:cNvSpPr>
                    <a:spLocks/>
                  </p:cNvSpPr>
                  <p:nvPr/>
                </p:nvSpPr>
                <p:spPr bwMode="auto">
                  <a:xfrm>
                    <a:off x="1116" y="1098"/>
                    <a:ext cx="36" cy="60"/>
                  </a:xfrm>
                  <a:custGeom>
                    <a:avLst/>
                    <a:gdLst>
                      <a:gd name="T0" fmla="*/ 18 w 36"/>
                      <a:gd name="T1" fmla="*/ 0 h 60"/>
                      <a:gd name="T2" fmla="*/ 6 w 36"/>
                      <a:gd name="T3" fmla="*/ 6 h 60"/>
                      <a:gd name="T4" fmla="*/ 0 w 36"/>
                      <a:gd name="T5" fmla="*/ 30 h 60"/>
                      <a:gd name="T6" fmla="*/ 6 w 36"/>
                      <a:gd name="T7" fmla="*/ 54 h 60"/>
                      <a:gd name="T8" fmla="*/ 18 w 36"/>
                      <a:gd name="T9" fmla="*/ 60 h 60"/>
                      <a:gd name="T10" fmla="*/ 30 w 36"/>
                      <a:gd name="T11" fmla="*/ 54 h 60"/>
                      <a:gd name="T12" fmla="*/ 36 w 36"/>
                      <a:gd name="T13" fmla="*/ 30 h 60"/>
                      <a:gd name="T14" fmla="*/ 30 w 36"/>
                      <a:gd name="T15" fmla="*/ 6 h 60"/>
                      <a:gd name="T16" fmla="*/ 18 w 36"/>
                      <a:gd name="T17" fmla="*/ 0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" h="60">
                        <a:moveTo>
                          <a:pt x="18" y="0"/>
                        </a:moveTo>
                        <a:lnTo>
                          <a:pt x="6" y="6"/>
                        </a:lnTo>
                        <a:lnTo>
                          <a:pt x="0" y="30"/>
                        </a:lnTo>
                        <a:lnTo>
                          <a:pt x="6" y="54"/>
                        </a:lnTo>
                        <a:lnTo>
                          <a:pt x="18" y="60"/>
                        </a:lnTo>
                        <a:lnTo>
                          <a:pt x="30" y="54"/>
                        </a:lnTo>
                        <a:lnTo>
                          <a:pt x="36" y="30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F3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6" name="Freeform 1624"/>
                  <p:cNvSpPr>
                    <a:spLocks/>
                  </p:cNvSpPr>
                  <p:nvPr/>
                </p:nvSpPr>
                <p:spPr bwMode="auto">
                  <a:xfrm>
                    <a:off x="1122" y="1104"/>
                    <a:ext cx="30" cy="48"/>
                  </a:xfrm>
                  <a:custGeom>
                    <a:avLst/>
                    <a:gdLst>
                      <a:gd name="T0" fmla="*/ 12 w 30"/>
                      <a:gd name="T1" fmla="*/ 0 h 48"/>
                      <a:gd name="T2" fmla="*/ 6 w 30"/>
                      <a:gd name="T3" fmla="*/ 6 h 48"/>
                      <a:gd name="T4" fmla="*/ 0 w 30"/>
                      <a:gd name="T5" fmla="*/ 24 h 48"/>
                      <a:gd name="T6" fmla="*/ 6 w 30"/>
                      <a:gd name="T7" fmla="*/ 42 h 48"/>
                      <a:gd name="T8" fmla="*/ 12 w 30"/>
                      <a:gd name="T9" fmla="*/ 48 h 48"/>
                      <a:gd name="T10" fmla="*/ 24 w 30"/>
                      <a:gd name="T11" fmla="*/ 42 h 48"/>
                      <a:gd name="T12" fmla="*/ 30 w 30"/>
                      <a:gd name="T13" fmla="*/ 24 h 48"/>
                      <a:gd name="T14" fmla="*/ 24 w 30"/>
                      <a:gd name="T15" fmla="*/ 6 h 48"/>
                      <a:gd name="T16" fmla="*/ 12 w 30"/>
                      <a:gd name="T17" fmla="*/ 0 h 4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" h="48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24"/>
                        </a:lnTo>
                        <a:lnTo>
                          <a:pt x="6" y="42"/>
                        </a:lnTo>
                        <a:lnTo>
                          <a:pt x="12" y="48"/>
                        </a:lnTo>
                        <a:lnTo>
                          <a:pt x="24" y="42"/>
                        </a:lnTo>
                        <a:lnTo>
                          <a:pt x="30" y="24"/>
                        </a:lnTo>
                        <a:lnTo>
                          <a:pt x="24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6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7" name="Freeform 1625"/>
                  <p:cNvSpPr>
                    <a:spLocks/>
                  </p:cNvSpPr>
                  <p:nvPr/>
                </p:nvSpPr>
                <p:spPr bwMode="auto">
                  <a:xfrm>
                    <a:off x="1122" y="1110"/>
                    <a:ext cx="24" cy="36"/>
                  </a:xfrm>
                  <a:custGeom>
                    <a:avLst/>
                    <a:gdLst>
                      <a:gd name="T0" fmla="*/ 12 w 24"/>
                      <a:gd name="T1" fmla="*/ 0 h 36"/>
                      <a:gd name="T2" fmla="*/ 6 w 24"/>
                      <a:gd name="T3" fmla="*/ 6 h 36"/>
                      <a:gd name="T4" fmla="*/ 0 w 24"/>
                      <a:gd name="T5" fmla="*/ 18 h 36"/>
                      <a:gd name="T6" fmla="*/ 6 w 24"/>
                      <a:gd name="T7" fmla="*/ 30 h 36"/>
                      <a:gd name="T8" fmla="*/ 12 w 24"/>
                      <a:gd name="T9" fmla="*/ 36 h 36"/>
                      <a:gd name="T10" fmla="*/ 18 w 24"/>
                      <a:gd name="T11" fmla="*/ 30 h 36"/>
                      <a:gd name="T12" fmla="*/ 24 w 24"/>
                      <a:gd name="T13" fmla="*/ 18 h 36"/>
                      <a:gd name="T14" fmla="*/ 18 w 24"/>
                      <a:gd name="T15" fmla="*/ 6 h 36"/>
                      <a:gd name="T16" fmla="*/ 12 w 24"/>
                      <a:gd name="T17" fmla="*/ 0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" h="36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2" y="36"/>
                        </a:lnTo>
                        <a:lnTo>
                          <a:pt x="18" y="30"/>
                        </a:lnTo>
                        <a:lnTo>
                          <a:pt x="24" y="18"/>
                        </a:lnTo>
                        <a:lnTo>
                          <a:pt x="18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8" name="Freeform 1626"/>
                  <p:cNvSpPr>
                    <a:spLocks/>
                  </p:cNvSpPr>
                  <p:nvPr/>
                </p:nvSpPr>
                <p:spPr bwMode="auto">
                  <a:xfrm>
                    <a:off x="1128" y="1116"/>
                    <a:ext cx="18" cy="24"/>
                  </a:xfrm>
                  <a:custGeom>
                    <a:avLst/>
                    <a:gdLst>
                      <a:gd name="T0" fmla="*/ 6 w 18"/>
                      <a:gd name="T1" fmla="*/ 0 h 24"/>
                      <a:gd name="T2" fmla="*/ 6 w 18"/>
                      <a:gd name="T3" fmla="*/ 6 h 24"/>
                      <a:gd name="T4" fmla="*/ 0 w 18"/>
                      <a:gd name="T5" fmla="*/ 12 h 24"/>
                      <a:gd name="T6" fmla="*/ 6 w 18"/>
                      <a:gd name="T7" fmla="*/ 18 h 24"/>
                      <a:gd name="T8" fmla="*/ 6 w 18"/>
                      <a:gd name="T9" fmla="*/ 24 h 24"/>
                      <a:gd name="T10" fmla="*/ 12 w 18"/>
                      <a:gd name="T11" fmla="*/ 18 h 24"/>
                      <a:gd name="T12" fmla="*/ 18 w 18"/>
                      <a:gd name="T13" fmla="*/ 12 h 24"/>
                      <a:gd name="T14" fmla="*/ 12 w 18"/>
                      <a:gd name="T15" fmla="*/ 6 h 24"/>
                      <a:gd name="T16" fmla="*/ 6 w 18"/>
                      <a:gd name="T17" fmla="*/ 0 h 2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8" h="24">
                        <a:moveTo>
                          <a:pt x="6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6" y="24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B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9" name="Freeform 1627"/>
                  <p:cNvSpPr>
                    <a:spLocks/>
                  </p:cNvSpPr>
                  <p:nvPr/>
                </p:nvSpPr>
                <p:spPr bwMode="auto">
                  <a:xfrm>
                    <a:off x="1128" y="1122"/>
                    <a:ext cx="12" cy="12"/>
                  </a:xfrm>
                  <a:custGeom>
                    <a:avLst/>
                    <a:gdLst>
                      <a:gd name="T0" fmla="*/ 6 w 12"/>
                      <a:gd name="T1" fmla="*/ 0 h 12"/>
                      <a:gd name="T2" fmla="*/ 0 w 12"/>
                      <a:gd name="T3" fmla="*/ 0 h 12"/>
                      <a:gd name="T4" fmla="*/ 0 w 12"/>
                      <a:gd name="T5" fmla="*/ 6 h 12"/>
                      <a:gd name="T6" fmla="*/ 0 w 12"/>
                      <a:gd name="T7" fmla="*/ 12 h 12"/>
                      <a:gd name="T8" fmla="*/ 6 w 12"/>
                      <a:gd name="T9" fmla="*/ 12 h 12"/>
                      <a:gd name="T10" fmla="*/ 12 w 12"/>
                      <a:gd name="T11" fmla="*/ 12 h 12"/>
                      <a:gd name="T12" fmla="*/ 12 w 12"/>
                      <a:gd name="T13" fmla="*/ 6 h 12"/>
                      <a:gd name="T14" fmla="*/ 12 w 12"/>
                      <a:gd name="T15" fmla="*/ 0 h 12"/>
                      <a:gd name="T16" fmla="*/ 6 w 12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" h="1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D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42" name="Oval 1628"/>
                <p:cNvSpPr>
                  <a:spLocks noChangeArrowheads="1"/>
                </p:cNvSpPr>
                <p:nvPr/>
              </p:nvSpPr>
              <p:spPr bwMode="auto">
                <a:xfrm>
                  <a:off x="1050" y="966"/>
                  <a:ext cx="162" cy="318"/>
                </a:xfrm>
                <a:prstGeom prst="ellipse">
                  <a:avLst/>
                </a:prstGeom>
                <a:noFill/>
                <a:ln w="19050" cap="rnd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504" name="Line 1629"/>
              <p:cNvSpPr>
                <a:spLocks noChangeShapeType="1"/>
              </p:cNvSpPr>
              <p:nvPr/>
            </p:nvSpPr>
            <p:spPr bwMode="auto">
              <a:xfrm>
                <a:off x="592" y="1343"/>
                <a:ext cx="0" cy="31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Line 1630"/>
              <p:cNvSpPr>
                <a:spLocks noChangeShapeType="1"/>
              </p:cNvSpPr>
              <p:nvPr/>
            </p:nvSpPr>
            <p:spPr bwMode="auto">
              <a:xfrm>
                <a:off x="592" y="1343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Line 1631"/>
              <p:cNvSpPr>
                <a:spLocks noChangeShapeType="1"/>
              </p:cNvSpPr>
              <p:nvPr/>
            </p:nvSpPr>
            <p:spPr bwMode="auto">
              <a:xfrm flipV="1">
                <a:off x="631" y="1316"/>
                <a:ext cx="30" cy="2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Line 1632"/>
              <p:cNvSpPr>
                <a:spLocks noChangeShapeType="1"/>
              </p:cNvSpPr>
              <p:nvPr/>
            </p:nvSpPr>
            <p:spPr bwMode="auto">
              <a:xfrm>
                <a:off x="661" y="1268"/>
                <a:ext cx="1" cy="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8" name="Line 1633"/>
              <p:cNvSpPr>
                <a:spLocks noChangeShapeType="1"/>
              </p:cNvSpPr>
              <p:nvPr/>
            </p:nvSpPr>
            <p:spPr bwMode="auto">
              <a:xfrm flipH="1">
                <a:off x="527" y="1343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Line 1634"/>
              <p:cNvSpPr>
                <a:spLocks noChangeShapeType="1"/>
              </p:cNvSpPr>
              <p:nvPr/>
            </p:nvSpPr>
            <p:spPr bwMode="auto">
              <a:xfrm flipH="1" flipV="1">
                <a:off x="498" y="1316"/>
                <a:ext cx="29" cy="2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0" name="Line 1635"/>
              <p:cNvSpPr>
                <a:spLocks noChangeShapeType="1"/>
              </p:cNvSpPr>
              <p:nvPr/>
            </p:nvSpPr>
            <p:spPr bwMode="auto">
              <a:xfrm>
                <a:off x="503" y="1268"/>
                <a:ext cx="0" cy="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1" name="Group 1636"/>
              <p:cNvGrpSpPr>
                <a:grpSpLocks/>
              </p:cNvGrpSpPr>
              <p:nvPr/>
            </p:nvGrpSpPr>
            <p:grpSpPr bwMode="auto">
              <a:xfrm>
                <a:off x="517" y="1263"/>
                <a:ext cx="124" cy="64"/>
                <a:chOff x="1038" y="786"/>
                <a:chExt cx="150" cy="72"/>
              </a:xfrm>
            </p:grpSpPr>
            <p:grpSp>
              <p:nvGrpSpPr>
                <p:cNvPr id="626" name="Group 1637"/>
                <p:cNvGrpSpPr>
                  <a:grpSpLocks/>
                </p:cNvGrpSpPr>
                <p:nvPr/>
              </p:nvGrpSpPr>
              <p:grpSpPr bwMode="auto">
                <a:xfrm>
                  <a:off x="1038" y="786"/>
                  <a:ext cx="150" cy="72"/>
                  <a:chOff x="1038" y="786"/>
                  <a:chExt cx="150" cy="72"/>
                </a:xfrm>
              </p:grpSpPr>
              <p:sp>
                <p:nvSpPr>
                  <p:cNvPr id="628" name="Freeform 1638"/>
                  <p:cNvSpPr>
                    <a:spLocks/>
                  </p:cNvSpPr>
                  <p:nvPr/>
                </p:nvSpPr>
                <p:spPr bwMode="auto">
                  <a:xfrm>
                    <a:off x="1038" y="786"/>
                    <a:ext cx="150" cy="72"/>
                  </a:xfrm>
                  <a:custGeom>
                    <a:avLst/>
                    <a:gdLst>
                      <a:gd name="T0" fmla="*/ 78 w 150"/>
                      <a:gd name="T1" fmla="*/ 0 h 72"/>
                      <a:gd name="T2" fmla="*/ 48 w 150"/>
                      <a:gd name="T3" fmla="*/ 6 h 72"/>
                      <a:gd name="T4" fmla="*/ 24 w 150"/>
                      <a:gd name="T5" fmla="*/ 12 h 72"/>
                      <a:gd name="T6" fmla="*/ 6 w 150"/>
                      <a:gd name="T7" fmla="*/ 24 h 72"/>
                      <a:gd name="T8" fmla="*/ 0 w 150"/>
                      <a:gd name="T9" fmla="*/ 36 h 72"/>
                      <a:gd name="T10" fmla="*/ 6 w 150"/>
                      <a:gd name="T11" fmla="*/ 54 h 72"/>
                      <a:gd name="T12" fmla="*/ 24 w 150"/>
                      <a:gd name="T13" fmla="*/ 66 h 72"/>
                      <a:gd name="T14" fmla="*/ 48 w 150"/>
                      <a:gd name="T15" fmla="*/ 72 h 72"/>
                      <a:gd name="T16" fmla="*/ 78 w 150"/>
                      <a:gd name="T17" fmla="*/ 72 h 72"/>
                      <a:gd name="T18" fmla="*/ 108 w 150"/>
                      <a:gd name="T19" fmla="*/ 72 h 72"/>
                      <a:gd name="T20" fmla="*/ 132 w 150"/>
                      <a:gd name="T21" fmla="*/ 66 h 72"/>
                      <a:gd name="T22" fmla="*/ 144 w 150"/>
                      <a:gd name="T23" fmla="*/ 54 h 72"/>
                      <a:gd name="T24" fmla="*/ 150 w 150"/>
                      <a:gd name="T25" fmla="*/ 36 h 72"/>
                      <a:gd name="T26" fmla="*/ 144 w 150"/>
                      <a:gd name="T27" fmla="*/ 24 h 72"/>
                      <a:gd name="T28" fmla="*/ 132 w 150"/>
                      <a:gd name="T29" fmla="*/ 12 h 72"/>
                      <a:gd name="T30" fmla="*/ 108 w 150"/>
                      <a:gd name="T31" fmla="*/ 6 h 72"/>
                      <a:gd name="T32" fmla="*/ 78 w 150"/>
                      <a:gd name="T33" fmla="*/ 0 h 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0" h="72">
                        <a:moveTo>
                          <a:pt x="78" y="0"/>
                        </a:moveTo>
                        <a:lnTo>
                          <a:pt x="48" y="6"/>
                        </a:lnTo>
                        <a:lnTo>
                          <a:pt x="24" y="12"/>
                        </a:lnTo>
                        <a:lnTo>
                          <a:pt x="6" y="24"/>
                        </a:lnTo>
                        <a:lnTo>
                          <a:pt x="0" y="36"/>
                        </a:lnTo>
                        <a:lnTo>
                          <a:pt x="6" y="54"/>
                        </a:lnTo>
                        <a:lnTo>
                          <a:pt x="24" y="66"/>
                        </a:lnTo>
                        <a:lnTo>
                          <a:pt x="48" y="72"/>
                        </a:lnTo>
                        <a:lnTo>
                          <a:pt x="78" y="72"/>
                        </a:lnTo>
                        <a:lnTo>
                          <a:pt x="108" y="72"/>
                        </a:lnTo>
                        <a:lnTo>
                          <a:pt x="132" y="66"/>
                        </a:lnTo>
                        <a:lnTo>
                          <a:pt x="144" y="54"/>
                        </a:lnTo>
                        <a:lnTo>
                          <a:pt x="150" y="36"/>
                        </a:lnTo>
                        <a:lnTo>
                          <a:pt x="144" y="24"/>
                        </a:lnTo>
                        <a:lnTo>
                          <a:pt x="132" y="12"/>
                        </a:lnTo>
                        <a:lnTo>
                          <a:pt x="108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CC181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9" name="Freeform 1639"/>
                  <p:cNvSpPr>
                    <a:spLocks/>
                  </p:cNvSpPr>
                  <p:nvPr/>
                </p:nvSpPr>
                <p:spPr bwMode="auto">
                  <a:xfrm>
                    <a:off x="1044" y="792"/>
                    <a:ext cx="132" cy="60"/>
                  </a:xfrm>
                  <a:custGeom>
                    <a:avLst/>
                    <a:gdLst>
                      <a:gd name="T0" fmla="*/ 72 w 132"/>
                      <a:gd name="T1" fmla="*/ 0 h 60"/>
                      <a:gd name="T2" fmla="*/ 42 w 132"/>
                      <a:gd name="T3" fmla="*/ 6 h 60"/>
                      <a:gd name="T4" fmla="*/ 18 w 132"/>
                      <a:gd name="T5" fmla="*/ 12 h 60"/>
                      <a:gd name="T6" fmla="*/ 6 w 132"/>
                      <a:gd name="T7" fmla="*/ 18 h 60"/>
                      <a:gd name="T8" fmla="*/ 0 w 132"/>
                      <a:gd name="T9" fmla="*/ 30 h 60"/>
                      <a:gd name="T10" fmla="*/ 6 w 132"/>
                      <a:gd name="T11" fmla="*/ 48 h 60"/>
                      <a:gd name="T12" fmla="*/ 18 w 132"/>
                      <a:gd name="T13" fmla="*/ 54 h 60"/>
                      <a:gd name="T14" fmla="*/ 42 w 132"/>
                      <a:gd name="T15" fmla="*/ 60 h 60"/>
                      <a:gd name="T16" fmla="*/ 72 w 132"/>
                      <a:gd name="T17" fmla="*/ 60 h 60"/>
                      <a:gd name="T18" fmla="*/ 96 w 132"/>
                      <a:gd name="T19" fmla="*/ 60 h 60"/>
                      <a:gd name="T20" fmla="*/ 114 w 132"/>
                      <a:gd name="T21" fmla="*/ 54 h 60"/>
                      <a:gd name="T22" fmla="*/ 126 w 132"/>
                      <a:gd name="T23" fmla="*/ 48 h 60"/>
                      <a:gd name="T24" fmla="*/ 132 w 132"/>
                      <a:gd name="T25" fmla="*/ 30 h 60"/>
                      <a:gd name="T26" fmla="*/ 126 w 132"/>
                      <a:gd name="T27" fmla="*/ 18 h 60"/>
                      <a:gd name="T28" fmla="*/ 114 w 132"/>
                      <a:gd name="T29" fmla="*/ 12 h 60"/>
                      <a:gd name="T30" fmla="*/ 96 w 132"/>
                      <a:gd name="T31" fmla="*/ 6 h 60"/>
                      <a:gd name="T32" fmla="*/ 72 w 132"/>
                      <a:gd name="T33" fmla="*/ 0 h 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2" h="60">
                        <a:moveTo>
                          <a:pt x="72" y="0"/>
                        </a:moveTo>
                        <a:lnTo>
                          <a:pt x="42" y="6"/>
                        </a:lnTo>
                        <a:lnTo>
                          <a:pt x="18" y="12"/>
                        </a:lnTo>
                        <a:lnTo>
                          <a:pt x="6" y="18"/>
                        </a:lnTo>
                        <a:lnTo>
                          <a:pt x="0" y="30"/>
                        </a:lnTo>
                        <a:lnTo>
                          <a:pt x="6" y="48"/>
                        </a:lnTo>
                        <a:lnTo>
                          <a:pt x="18" y="54"/>
                        </a:lnTo>
                        <a:lnTo>
                          <a:pt x="42" y="60"/>
                        </a:lnTo>
                        <a:lnTo>
                          <a:pt x="72" y="60"/>
                        </a:lnTo>
                        <a:lnTo>
                          <a:pt x="96" y="60"/>
                        </a:lnTo>
                        <a:lnTo>
                          <a:pt x="114" y="54"/>
                        </a:lnTo>
                        <a:lnTo>
                          <a:pt x="126" y="48"/>
                        </a:lnTo>
                        <a:lnTo>
                          <a:pt x="132" y="30"/>
                        </a:lnTo>
                        <a:lnTo>
                          <a:pt x="126" y="18"/>
                        </a:lnTo>
                        <a:lnTo>
                          <a:pt x="114" y="12"/>
                        </a:lnTo>
                        <a:lnTo>
                          <a:pt x="96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CE303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0" name="Freeform 1640"/>
                  <p:cNvSpPr>
                    <a:spLocks/>
                  </p:cNvSpPr>
                  <p:nvPr/>
                </p:nvSpPr>
                <p:spPr bwMode="auto">
                  <a:xfrm>
                    <a:off x="1050" y="792"/>
                    <a:ext cx="120" cy="60"/>
                  </a:xfrm>
                  <a:custGeom>
                    <a:avLst/>
                    <a:gdLst>
                      <a:gd name="T0" fmla="*/ 66 w 120"/>
                      <a:gd name="T1" fmla="*/ 0 h 60"/>
                      <a:gd name="T2" fmla="*/ 42 w 120"/>
                      <a:gd name="T3" fmla="*/ 6 h 60"/>
                      <a:gd name="T4" fmla="*/ 18 w 120"/>
                      <a:gd name="T5" fmla="*/ 12 h 60"/>
                      <a:gd name="T6" fmla="*/ 6 w 120"/>
                      <a:gd name="T7" fmla="*/ 18 h 60"/>
                      <a:gd name="T8" fmla="*/ 0 w 120"/>
                      <a:gd name="T9" fmla="*/ 30 h 60"/>
                      <a:gd name="T10" fmla="*/ 6 w 120"/>
                      <a:gd name="T11" fmla="*/ 48 h 60"/>
                      <a:gd name="T12" fmla="*/ 18 w 120"/>
                      <a:gd name="T13" fmla="*/ 54 h 60"/>
                      <a:gd name="T14" fmla="*/ 42 w 120"/>
                      <a:gd name="T15" fmla="*/ 60 h 60"/>
                      <a:gd name="T16" fmla="*/ 66 w 120"/>
                      <a:gd name="T17" fmla="*/ 60 h 60"/>
                      <a:gd name="T18" fmla="*/ 102 w 120"/>
                      <a:gd name="T19" fmla="*/ 54 h 60"/>
                      <a:gd name="T20" fmla="*/ 114 w 120"/>
                      <a:gd name="T21" fmla="*/ 48 h 60"/>
                      <a:gd name="T22" fmla="*/ 120 w 120"/>
                      <a:gd name="T23" fmla="*/ 30 h 60"/>
                      <a:gd name="T24" fmla="*/ 114 w 120"/>
                      <a:gd name="T25" fmla="*/ 18 h 60"/>
                      <a:gd name="T26" fmla="*/ 102 w 120"/>
                      <a:gd name="T27" fmla="*/ 12 h 60"/>
                      <a:gd name="T28" fmla="*/ 90 w 120"/>
                      <a:gd name="T29" fmla="*/ 6 h 60"/>
                      <a:gd name="T30" fmla="*/ 66 w 120"/>
                      <a:gd name="T31" fmla="*/ 0 h 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0" h="60">
                        <a:moveTo>
                          <a:pt x="66" y="0"/>
                        </a:moveTo>
                        <a:lnTo>
                          <a:pt x="42" y="6"/>
                        </a:lnTo>
                        <a:lnTo>
                          <a:pt x="18" y="12"/>
                        </a:lnTo>
                        <a:lnTo>
                          <a:pt x="6" y="18"/>
                        </a:lnTo>
                        <a:lnTo>
                          <a:pt x="0" y="30"/>
                        </a:lnTo>
                        <a:lnTo>
                          <a:pt x="6" y="48"/>
                        </a:lnTo>
                        <a:lnTo>
                          <a:pt x="18" y="54"/>
                        </a:lnTo>
                        <a:lnTo>
                          <a:pt x="42" y="60"/>
                        </a:lnTo>
                        <a:lnTo>
                          <a:pt x="66" y="60"/>
                        </a:lnTo>
                        <a:lnTo>
                          <a:pt x="102" y="54"/>
                        </a:lnTo>
                        <a:lnTo>
                          <a:pt x="114" y="48"/>
                        </a:lnTo>
                        <a:lnTo>
                          <a:pt x="120" y="30"/>
                        </a:lnTo>
                        <a:lnTo>
                          <a:pt x="114" y="18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D0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1" name="Freeform 1641"/>
                  <p:cNvSpPr>
                    <a:spLocks/>
                  </p:cNvSpPr>
                  <p:nvPr/>
                </p:nvSpPr>
                <p:spPr bwMode="auto">
                  <a:xfrm>
                    <a:off x="1056" y="798"/>
                    <a:ext cx="114" cy="54"/>
                  </a:xfrm>
                  <a:custGeom>
                    <a:avLst/>
                    <a:gdLst>
                      <a:gd name="T0" fmla="*/ 60 w 114"/>
                      <a:gd name="T1" fmla="*/ 0 h 54"/>
                      <a:gd name="T2" fmla="*/ 36 w 114"/>
                      <a:gd name="T3" fmla="*/ 0 h 54"/>
                      <a:gd name="T4" fmla="*/ 18 w 114"/>
                      <a:gd name="T5" fmla="*/ 6 h 54"/>
                      <a:gd name="T6" fmla="*/ 6 w 114"/>
                      <a:gd name="T7" fmla="*/ 18 h 54"/>
                      <a:gd name="T8" fmla="*/ 0 w 114"/>
                      <a:gd name="T9" fmla="*/ 24 h 54"/>
                      <a:gd name="T10" fmla="*/ 6 w 114"/>
                      <a:gd name="T11" fmla="*/ 36 h 54"/>
                      <a:gd name="T12" fmla="*/ 18 w 114"/>
                      <a:gd name="T13" fmla="*/ 48 h 54"/>
                      <a:gd name="T14" fmla="*/ 36 w 114"/>
                      <a:gd name="T15" fmla="*/ 54 h 54"/>
                      <a:gd name="T16" fmla="*/ 60 w 114"/>
                      <a:gd name="T17" fmla="*/ 54 h 54"/>
                      <a:gd name="T18" fmla="*/ 96 w 114"/>
                      <a:gd name="T19" fmla="*/ 48 h 54"/>
                      <a:gd name="T20" fmla="*/ 108 w 114"/>
                      <a:gd name="T21" fmla="*/ 36 h 54"/>
                      <a:gd name="T22" fmla="*/ 114 w 114"/>
                      <a:gd name="T23" fmla="*/ 24 h 54"/>
                      <a:gd name="T24" fmla="*/ 108 w 114"/>
                      <a:gd name="T25" fmla="*/ 18 h 54"/>
                      <a:gd name="T26" fmla="*/ 96 w 114"/>
                      <a:gd name="T27" fmla="*/ 6 h 54"/>
                      <a:gd name="T28" fmla="*/ 60 w 114"/>
                      <a:gd name="T29" fmla="*/ 0 h 5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14" h="54">
                        <a:moveTo>
                          <a:pt x="60" y="0"/>
                        </a:moveTo>
                        <a:lnTo>
                          <a:pt x="36" y="0"/>
                        </a:ln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24"/>
                        </a:lnTo>
                        <a:lnTo>
                          <a:pt x="6" y="36"/>
                        </a:lnTo>
                        <a:lnTo>
                          <a:pt x="18" y="48"/>
                        </a:lnTo>
                        <a:lnTo>
                          <a:pt x="36" y="54"/>
                        </a:lnTo>
                        <a:lnTo>
                          <a:pt x="60" y="54"/>
                        </a:lnTo>
                        <a:lnTo>
                          <a:pt x="96" y="48"/>
                        </a:lnTo>
                        <a:lnTo>
                          <a:pt x="108" y="36"/>
                        </a:lnTo>
                        <a:lnTo>
                          <a:pt x="114" y="24"/>
                        </a:lnTo>
                        <a:lnTo>
                          <a:pt x="108" y="18"/>
                        </a:lnTo>
                        <a:lnTo>
                          <a:pt x="96" y="6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D4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2" name="Freeform 1642"/>
                  <p:cNvSpPr>
                    <a:spLocks/>
                  </p:cNvSpPr>
                  <p:nvPr/>
                </p:nvSpPr>
                <p:spPr bwMode="auto">
                  <a:xfrm>
                    <a:off x="1062" y="798"/>
                    <a:ext cx="102" cy="54"/>
                  </a:xfrm>
                  <a:custGeom>
                    <a:avLst/>
                    <a:gdLst>
                      <a:gd name="T0" fmla="*/ 54 w 102"/>
                      <a:gd name="T1" fmla="*/ 0 h 54"/>
                      <a:gd name="T2" fmla="*/ 18 w 102"/>
                      <a:gd name="T3" fmla="*/ 6 h 54"/>
                      <a:gd name="T4" fmla="*/ 6 w 102"/>
                      <a:gd name="T5" fmla="*/ 18 h 54"/>
                      <a:gd name="T6" fmla="*/ 0 w 102"/>
                      <a:gd name="T7" fmla="*/ 24 h 54"/>
                      <a:gd name="T8" fmla="*/ 6 w 102"/>
                      <a:gd name="T9" fmla="*/ 36 h 54"/>
                      <a:gd name="T10" fmla="*/ 18 w 102"/>
                      <a:gd name="T11" fmla="*/ 48 h 54"/>
                      <a:gd name="T12" fmla="*/ 54 w 102"/>
                      <a:gd name="T13" fmla="*/ 54 h 54"/>
                      <a:gd name="T14" fmla="*/ 90 w 102"/>
                      <a:gd name="T15" fmla="*/ 48 h 54"/>
                      <a:gd name="T16" fmla="*/ 96 w 102"/>
                      <a:gd name="T17" fmla="*/ 36 h 54"/>
                      <a:gd name="T18" fmla="*/ 102 w 102"/>
                      <a:gd name="T19" fmla="*/ 24 h 54"/>
                      <a:gd name="T20" fmla="*/ 96 w 102"/>
                      <a:gd name="T21" fmla="*/ 18 h 54"/>
                      <a:gd name="T22" fmla="*/ 90 w 102"/>
                      <a:gd name="T23" fmla="*/ 6 h 54"/>
                      <a:gd name="T24" fmla="*/ 54 w 102"/>
                      <a:gd name="T25" fmla="*/ 0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02" h="54">
                        <a:moveTo>
                          <a:pt x="54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24"/>
                        </a:lnTo>
                        <a:lnTo>
                          <a:pt x="6" y="36"/>
                        </a:lnTo>
                        <a:lnTo>
                          <a:pt x="18" y="48"/>
                        </a:lnTo>
                        <a:lnTo>
                          <a:pt x="54" y="54"/>
                        </a:lnTo>
                        <a:lnTo>
                          <a:pt x="90" y="48"/>
                        </a:lnTo>
                        <a:lnTo>
                          <a:pt x="96" y="36"/>
                        </a:lnTo>
                        <a:lnTo>
                          <a:pt x="102" y="24"/>
                        </a:lnTo>
                        <a:lnTo>
                          <a:pt x="96" y="18"/>
                        </a:lnTo>
                        <a:lnTo>
                          <a:pt x="90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D8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3" name="Freeform 1643"/>
                  <p:cNvSpPr>
                    <a:spLocks/>
                  </p:cNvSpPr>
                  <p:nvPr/>
                </p:nvSpPr>
                <p:spPr bwMode="auto">
                  <a:xfrm>
                    <a:off x="1068" y="804"/>
                    <a:ext cx="90" cy="42"/>
                  </a:xfrm>
                  <a:custGeom>
                    <a:avLst/>
                    <a:gdLst>
                      <a:gd name="T0" fmla="*/ 48 w 90"/>
                      <a:gd name="T1" fmla="*/ 0 h 42"/>
                      <a:gd name="T2" fmla="*/ 18 w 90"/>
                      <a:gd name="T3" fmla="*/ 6 h 42"/>
                      <a:gd name="T4" fmla="*/ 6 w 90"/>
                      <a:gd name="T5" fmla="*/ 12 h 42"/>
                      <a:gd name="T6" fmla="*/ 0 w 90"/>
                      <a:gd name="T7" fmla="*/ 18 h 42"/>
                      <a:gd name="T8" fmla="*/ 6 w 90"/>
                      <a:gd name="T9" fmla="*/ 30 h 42"/>
                      <a:gd name="T10" fmla="*/ 18 w 90"/>
                      <a:gd name="T11" fmla="*/ 36 h 42"/>
                      <a:gd name="T12" fmla="*/ 48 w 90"/>
                      <a:gd name="T13" fmla="*/ 42 h 42"/>
                      <a:gd name="T14" fmla="*/ 78 w 90"/>
                      <a:gd name="T15" fmla="*/ 36 h 42"/>
                      <a:gd name="T16" fmla="*/ 90 w 90"/>
                      <a:gd name="T17" fmla="*/ 30 h 42"/>
                      <a:gd name="T18" fmla="*/ 90 w 90"/>
                      <a:gd name="T19" fmla="*/ 18 h 42"/>
                      <a:gd name="T20" fmla="*/ 90 w 90"/>
                      <a:gd name="T21" fmla="*/ 12 h 42"/>
                      <a:gd name="T22" fmla="*/ 78 w 90"/>
                      <a:gd name="T23" fmla="*/ 6 h 42"/>
                      <a:gd name="T24" fmla="*/ 48 w 90"/>
                      <a:gd name="T25" fmla="*/ 0 h 4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0" h="42">
                        <a:moveTo>
                          <a:pt x="48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8" y="36"/>
                        </a:lnTo>
                        <a:lnTo>
                          <a:pt x="48" y="42"/>
                        </a:lnTo>
                        <a:lnTo>
                          <a:pt x="78" y="36"/>
                        </a:lnTo>
                        <a:lnTo>
                          <a:pt x="90" y="30"/>
                        </a:lnTo>
                        <a:lnTo>
                          <a:pt x="90" y="18"/>
                        </a:lnTo>
                        <a:lnTo>
                          <a:pt x="90" y="12"/>
                        </a:lnTo>
                        <a:lnTo>
                          <a:pt x="78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DD91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4" name="Freeform 1644"/>
                  <p:cNvSpPr>
                    <a:spLocks/>
                  </p:cNvSpPr>
                  <p:nvPr/>
                </p:nvSpPr>
                <p:spPr bwMode="auto">
                  <a:xfrm>
                    <a:off x="1074" y="804"/>
                    <a:ext cx="78" cy="42"/>
                  </a:xfrm>
                  <a:custGeom>
                    <a:avLst/>
                    <a:gdLst>
                      <a:gd name="T0" fmla="*/ 42 w 78"/>
                      <a:gd name="T1" fmla="*/ 0 h 42"/>
                      <a:gd name="T2" fmla="*/ 12 w 78"/>
                      <a:gd name="T3" fmla="*/ 6 h 42"/>
                      <a:gd name="T4" fmla="*/ 6 w 78"/>
                      <a:gd name="T5" fmla="*/ 12 h 42"/>
                      <a:gd name="T6" fmla="*/ 0 w 78"/>
                      <a:gd name="T7" fmla="*/ 18 h 42"/>
                      <a:gd name="T8" fmla="*/ 6 w 78"/>
                      <a:gd name="T9" fmla="*/ 30 h 42"/>
                      <a:gd name="T10" fmla="*/ 12 w 78"/>
                      <a:gd name="T11" fmla="*/ 36 h 42"/>
                      <a:gd name="T12" fmla="*/ 42 w 78"/>
                      <a:gd name="T13" fmla="*/ 42 h 42"/>
                      <a:gd name="T14" fmla="*/ 66 w 78"/>
                      <a:gd name="T15" fmla="*/ 36 h 42"/>
                      <a:gd name="T16" fmla="*/ 78 w 78"/>
                      <a:gd name="T17" fmla="*/ 30 h 42"/>
                      <a:gd name="T18" fmla="*/ 78 w 78"/>
                      <a:gd name="T19" fmla="*/ 18 h 42"/>
                      <a:gd name="T20" fmla="*/ 78 w 78"/>
                      <a:gd name="T21" fmla="*/ 12 h 42"/>
                      <a:gd name="T22" fmla="*/ 66 w 78"/>
                      <a:gd name="T23" fmla="*/ 6 h 42"/>
                      <a:gd name="T24" fmla="*/ 42 w 78"/>
                      <a:gd name="T25" fmla="*/ 0 h 4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78" h="42">
                        <a:moveTo>
                          <a:pt x="42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2" y="36"/>
                        </a:lnTo>
                        <a:lnTo>
                          <a:pt x="42" y="42"/>
                        </a:lnTo>
                        <a:lnTo>
                          <a:pt x="66" y="36"/>
                        </a:lnTo>
                        <a:lnTo>
                          <a:pt x="78" y="30"/>
                        </a:lnTo>
                        <a:lnTo>
                          <a:pt x="78" y="18"/>
                        </a:lnTo>
                        <a:lnTo>
                          <a:pt x="78" y="12"/>
                        </a:lnTo>
                        <a:lnTo>
                          <a:pt x="66" y="6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E3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5" name="Freeform 1645"/>
                  <p:cNvSpPr>
                    <a:spLocks/>
                  </p:cNvSpPr>
                  <p:nvPr/>
                </p:nvSpPr>
                <p:spPr bwMode="auto">
                  <a:xfrm>
                    <a:off x="1080" y="810"/>
                    <a:ext cx="66" cy="30"/>
                  </a:xfrm>
                  <a:custGeom>
                    <a:avLst/>
                    <a:gdLst>
                      <a:gd name="T0" fmla="*/ 36 w 66"/>
                      <a:gd name="T1" fmla="*/ 0 h 30"/>
                      <a:gd name="T2" fmla="*/ 12 w 66"/>
                      <a:gd name="T3" fmla="*/ 6 h 30"/>
                      <a:gd name="T4" fmla="*/ 6 w 66"/>
                      <a:gd name="T5" fmla="*/ 12 h 30"/>
                      <a:gd name="T6" fmla="*/ 0 w 66"/>
                      <a:gd name="T7" fmla="*/ 18 h 30"/>
                      <a:gd name="T8" fmla="*/ 6 w 66"/>
                      <a:gd name="T9" fmla="*/ 24 h 30"/>
                      <a:gd name="T10" fmla="*/ 12 w 66"/>
                      <a:gd name="T11" fmla="*/ 24 h 30"/>
                      <a:gd name="T12" fmla="*/ 36 w 66"/>
                      <a:gd name="T13" fmla="*/ 30 h 30"/>
                      <a:gd name="T14" fmla="*/ 60 w 66"/>
                      <a:gd name="T15" fmla="*/ 24 h 30"/>
                      <a:gd name="T16" fmla="*/ 66 w 66"/>
                      <a:gd name="T17" fmla="*/ 18 h 30"/>
                      <a:gd name="T18" fmla="*/ 60 w 66"/>
                      <a:gd name="T19" fmla="*/ 6 h 30"/>
                      <a:gd name="T20" fmla="*/ 36 w 66"/>
                      <a:gd name="T21" fmla="*/ 0 h 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6" h="30">
                        <a:moveTo>
                          <a:pt x="36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24"/>
                        </a:lnTo>
                        <a:lnTo>
                          <a:pt x="12" y="24"/>
                        </a:lnTo>
                        <a:lnTo>
                          <a:pt x="36" y="30"/>
                        </a:lnTo>
                        <a:lnTo>
                          <a:pt x="60" y="24"/>
                        </a:lnTo>
                        <a:lnTo>
                          <a:pt x="66" y="18"/>
                        </a:lnTo>
                        <a:lnTo>
                          <a:pt x="60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EA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" name="Freeform 1646"/>
                  <p:cNvSpPr>
                    <a:spLocks/>
                  </p:cNvSpPr>
                  <p:nvPr/>
                </p:nvSpPr>
                <p:spPr bwMode="auto">
                  <a:xfrm>
                    <a:off x="1086" y="810"/>
                    <a:ext cx="54" cy="30"/>
                  </a:xfrm>
                  <a:custGeom>
                    <a:avLst/>
                    <a:gdLst>
                      <a:gd name="T0" fmla="*/ 30 w 54"/>
                      <a:gd name="T1" fmla="*/ 0 h 30"/>
                      <a:gd name="T2" fmla="*/ 6 w 54"/>
                      <a:gd name="T3" fmla="*/ 6 h 30"/>
                      <a:gd name="T4" fmla="*/ 0 w 54"/>
                      <a:gd name="T5" fmla="*/ 18 h 30"/>
                      <a:gd name="T6" fmla="*/ 6 w 54"/>
                      <a:gd name="T7" fmla="*/ 24 h 30"/>
                      <a:gd name="T8" fmla="*/ 30 w 54"/>
                      <a:gd name="T9" fmla="*/ 30 h 30"/>
                      <a:gd name="T10" fmla="*/ 48 w 54"/>
                      <a:gd name="T11" fmla="*/ 24 h 30"/>
                      <a:gd name="T12" fmla="*/ 54 w 54"/>
                      <a:gd name="T13" fmla="*/ 18 h 30"/>
                      <a:gd name="T14" fmla="*/ 48 w 54"/>
                      <a:gd name="T15" fmla="*/ 6 h 30"/>
                      <a:gd name="T16" fmla="*/ 30 w 54"/>
                      <a:gd name="T17" fmla="*/ 0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4" h="30">
                        <a:moveTo>
                          <a:pt x="30" y="0"/>
                        </a:moveTo>
                        <a:lnTo>
                          <a:pt x="6" y="6"/>
                        </a:lnTo>
                        <a:lnTo>
                          <a:pt x="0" y="18"/>
                        </a:lnTo>
                        <a:lnTo>
                          <a:pt x="6" y="24"/>
                        </a:lnTo>
                        <a:lnTo>
                          <a:pt x="30" y="30"/>
                        </a:lnTo>
                        <a:lnTo>
                          <a:pt x="48" y="24"/>
                        </a:lnTo>
                        <a:lnTo>
                          <a:pt x="54" y="18"/>
                        </a:lnTo>
                        <a:lnTo>
                          <a:pt x="48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EFD1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" name="Freeform 1647"/>
                  <p:cNvSpPr>
                    <a:spLocks/>
                  </p:cNvSpPr>
                  <p:nvPr/>
                </p:nvSpPr>
                <p:spPr bwMode="auto">
                  <a:xfrm>
                    <a:off x="1092" y="816"/>
                    <a:ext cx="42" cy="18"/>
                  </a:xfrm>
                  <a:custGeom>
                    <a:avLst/>
                    <a:gdLst>
                      <a:gd name="T0" fmla="*/ 24 w 42"/>
                      <a:gd name="T1" fmla="*/ 0 h 18"/>
                      <a:gd name="T2" fmla="*/ 6 w 42"/>
                      <a:gd name="T3" fmla="*/ 6 h 18"/>
                      <a:gd name="T4" fmla="*/ 0 w 42"/>
                      <a:gd name="T5" fmla="*/ 12 h 18"/>
                      <a:gd name="T6" fmla="*/ 6 w 42"/>
                      <a:gd name="T7" fmla="*/ 18 h 18"/>
                      <a:gd name="T8" fmla="*/ 24 w 42"/>
                      <a:gd name="T9" fmla="*/ 18 h 18"/>
                      <a:gd name="T10" fmla="*/ 36 w 42"/>
                      <a:gd name="T11" fmla="*/ 18 h 18"/>
                      <a:gd name="T12" fmla="*/ 42 w 42"/>
                      <a:gd name="T13" fmla="*/ 12 h 18"/>
                      <a:gd name="T14" fmla="*/ 36 w 42"/>
                      <a:gd name="T15" fmla="*/ 6 h 18"/>
                      <a:gd name="T16" fmla="*/ 24 w 42"/>
                      <a:gd name="T17" fmla="*/ 0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2" h="18">
                        <a:moveTo>
                          <a:pt x="24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24" y="18"/>
                        </a:lnTo>
                        <a:lnTo>
                          <a:pt x="36" y="18"/>
                        </a:lnTo>
                        <a:lnTo>
                          <a:pt x="42" y="12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4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8" name="Freeform 1648"/>
                  <p:cNvSpPr>
                    <a:spLocks/>
                  </p:cNvSpPr>
                  <p:nvPr/>
                </p:nvSpPr>
                <p:spPr bwMode="auto">
                  <a:xfrm>
                    <a:off x="1098" y="816"/>
                    <a:ext cx="36" cy="18"/>
                  </a:xfrm>
                  <a:custGeom>
                    <a:avLst/>
                    <a:gdLst>
                      <a:gd name="T0" fmla="*/ 18 w 36"/>
                      <a:gd name="T1" fmla="*/ 0 h 18"/>
                      <a:gd name="T2" fmla="*/ 6 w 36"/>
                      <a:gd name="T3" fmla="*/ 6 h 18"/>
                      <a:gd name="T4" fmla="*/ 0 w 36"/>
                      <a:gd name="T5" fmla="*/ 12 h 18"/>
                      <a:gd name="T6" fmla="*/ 6 w 36"/>
                      <a:gd name="T7" fmla="*/ 18 h 18"/>
                      <a:gd name="T8" fmla="*/ 18 w 36"/>
                      <a:gd name="T9" fmla="*/ 18 h 18"/>
                      <a:gd name="T10" fmla="*/ 30 w 36"/>
                      <a:gd name="T11" fmla="*/ 18 h 18"/>
                      <a:gd name="T12" fmla="*/ 36 w 36"/>
                      <a:gd name="T13" fmla="*/ 12 h 18"/>
                      <a:gd name="T14" fmla="*/ 30 w 36"/>
                      <a:gd name="T15" fmla="*/ 6 h 18"/>
                      <a:gd name="T16" fmla="*/ 18 w 36"/>
                      <a:gd name="T17" fmla="*/ 0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" h="18">
                        <a:moveTo>
                          <a:pt x="18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18" y="18"/>
                        </a:lnTo>
                        <a:lnTo>
                          <a:pt x="30" y="18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8EC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9" name="Freeform 1649"/>
                  <p:cNvSpPr>
                    <a:spLocks/>
                  </p:cNvSpPr>
                  <p:nvPr/>
                </p:nvSpPr>
                <p:spPr bwMode="auto">
                  <a:xfrm>
                    <a:off x="1104" y="822"/>
                    <a:ext cx="24" cy="12"/>
                  </a:xfrm>
                  <a:custGeom>
                    <a:avLst/>
                    <a:gdLst>
                      <a:gd name="T0" fmla="*/ 12 w 24"/>
                      <a:gd name="T1" fmla="*/ 0 h 12"/>
                      <a:gd name="T2" fmla="*/ 6 w 24"/>
                      <a:gd name="T3" fmla="*/ 0 h 12"/>
                      <a:gd name="T4" fmla="*/ 0 w 24"/>
                      <a:gd name="T5" fmla="*/ 6 h 12"/>
                      <a:gd name="T6" fmla="*/ 6 w 24"/>
                      <a:gd name="T7" fmla="*/ 12 h 12"/>
                      <a:gd name="T8" fmla="*/ 12 w 24"/>
                      <a:gd name="T9" fmla="*/ 12 h 12"/>
                      <a:gd name="T10" fmla="*/ 18 w 24"/>
                      <a:gd name="T11" fmla="*/ 12 h 12"/>
                      <a:gd name="T12" fmla="*/ 24 w 24"/>
                      <a:gd name="T13" fmla="*/ 6 h 12"/>
                      <a:gd name="T14" fmla="*/ 18 w 24"/>
                      <a:gd name="T15" fmla="*/ 0 h 12"/>
                      <a:gd name="T16" fmla="*/ 12 w 24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" h="12">
                        <a:moveTo>
                          <a:pt x="12" y="0"/>
                        </a:move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8" y="12"/>
                        </a:lnTo>
                        <a:lnTo>
                          <a:pt x="24" y="6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BF4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0" name="Freeform 1650"/>
                  <p:cNvSpPr>
                    <a:spLocks/>
                  </p:cNvSpPr>
                  <p:nvPr/>
                </p:nvSpPr>
                <p:spPr bwMode="auto">
                  <a:xfrm>
                    <a:off x="1110" y="822"/>
                    <a:ext cx="12" cy="12"/>
                  </a:xfrm>
                  <a:custGeom>
                    <a:avLst/>
                    <a:gdLst>
                      <a:gd name="T0" fmla="*/ 6 w 12"/>
                      <a:gd name="T1" fmla="*/ 0 h 12"/>
                      <a:gd name="T2" fmla="*/ 0 w 12"/>
                      <a:gd name="T3" fmla="*/ 0 h 12"/>
                      <a:gd name="T4" fmla="*/ 0 w 12"/>
                      <a:gd name="T5" fmla="*/ 6 h 12"/>
                      <a:gd name="T6" fmla="*/ 0 w 12"/>
                      <a:gd name="T7" fmla="*/ 12 h 12"/>
                      <a:gd name="T8" fmla="*/ 6 w 12"/>
                      <a:gd name="T9" fmla="*/ 12 h 12"/>
                      <a:gd name="T10" fmla="*/ 12 w 12"/>
                      <a:gd name="T11" fmla="*/ 12 h 12"/>
                      <a:gd name="T12" fmla="*/ 12 w 12"/>
                      <a:gd name="T13" fmla="*/ 6 h 12"/>
                      <a:gd name="T14" fmla="*/ 12 w 12"/>
                      <a:gd name="T15" fmla="*/ 0 h 12"/>
                      <a:gd name="T16" fmla="*/ 6 w 12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" h="1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DFA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27" name="Oval 1651"/>
                <p:cNvSpPr>
                  <a:spLocks noChangeArrowheads="1"/>
                </p:cNvSpPr>
                <p:nvPr/>
              </p:nvSpPr>
              <p:spPr bwMode="auto">
                <a:xfrm>
                  <a:off x="1038" y="786"/>
                  <a:ext cx="150" cy="72"/>
                </a:xfrm>
                <a:prstGeom prst="ellipse">
                  <a:avLst/>
                </a:prstGeom>
                <a:noFill/>
                <a:ln w="19050" cap="rnd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512" name="Freeform 1652"/>
              <p:cNvSpPr>
                <a:spLocks/>
              </p:cNvSpPr>
              <p:nvPr/>
            </p:nvSpPr>
            <p:spPr bwMode="auto">
              <a:xfrm>
                <a:off x="369" y="1454"/>
                <a:ext cx="40" cy="85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80 h 16"/>
                  <a:gd name="T6" fmla="*/ 5 w 8"/>
                  <a:gd name="T7" fmla="*/ 85 h 16"/>
                  <a:gd name="T8" fmla="*/ 35 w 8"/>
                  <a:gd name="T9" fmla="*/ 85 h 16"/>
                  <a:gd name="T10" fmla="*/ 40 w 8"/>
                  <a:gd name="T11" fmla="*/ 80 h 16"/>
                  <a:gd name="T12" fmla="*/ 40 w 8"/>
                  <a:gd name="T13" fmla="*/ 5 h 16"/>
                  <a:gd name="T14" fmla="*/ 35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1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" name="Freeform 1653"/>
              <p:cNvSpPr>
                <a:spLocks/>
              </p:cNvSpPr>
              <p:nvPr/>
            </p:nvSpPr>
            <p:spPr bwMode="auto">
              <a:xfrm>
                <a:off x="399" y="1465"/>
                <a:ext cx="39" cy="84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79 h 16"/>
                  <a:gd name="T6" fmla="*/ 5 w 8"/>
                  <a:gd name="T7" fmla="*/ 84 h 16"/>
                  <a:gd name="T8" fmla="*/ 34 w 8"/>
                  <a:gd name="T9" fmla="*/ 84 h 16"/>
                  <a:gd name="T10" fmla="*/ 39 w 8"/>
                  <a:gd name="T11" fmla="*/ 79 h 16"/>
                  <a:gd name="T12" fmla="*/ 39 w 8"/>
                  <a:gd name="T13" fmla="*/ 5 h 16"/>
                  <a:gd name="T14" fmla="*/ 34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0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4" name="Group 1654"/>
              <p:cNvGrpSpPr>
                <a:grpSpLocks/>
              </p:cNvGrpSpPr>
              <p:nvPr/>
            </p:nvGrpSpPr>
            <p:grpSpPr bwMode="auto">
              <a:xfrm>
                <a:off x="419" y="1300"/>
                <a:ext cx="44" cy="440"/>
                <a:chOff x="918" y="828"/>
                <a:chExt cx="54" cy="498"/>
              </a:xfrm>
            </p:grpSpPr>
            <p:sp>
              <p:nvSpPr>
                <p:cNvPr id="624" name="Line 1655"/>
                <p:cNvSpPr>
                  <a:spLocks noChangeShapeType="1"/>
                </p:cNvSpPr>
                <p:nvPr/>
              </p:nvSpPr>
              <p:spPr bwMode="auto">
                <a:xfrm>
                  <a:off x="918" y="894"/>
                  <a:ext cx="1" cy="432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5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918" y="828"/>
                  <a:ext cx="54" cy="66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5" name="Group 1657"/>
              <p:cNvGrpSpPr>
                <a:grpSpLocks/>
              </p:cNvGrpSpPr>
              <p:nvPr/>
            </p:nvGrpSpPr>
            <p:grpSpPr bwMode="auto">
              <a:xfrm>
                <a:off x="349" y="1300"/>
                <a:ext cx="41" cy="440"/>
                <a:chOff x="834" y="828"/>
                <a:chExt cx="49" cy="498"/>
              </a:xfrm>
            </p:grpSpPr>
            <p:sp>
              <p:nvSpPr>
                <p:cNvPr id="622" name="Line 1658"/>
                <p:cNvSpPr>
                  <a:spLocks noChangeShapeType="1"/>
                </p:cNvSpPr>
                <p:nvPr/>
              </p:nvSpPr>
              <p:spPr bwMode="auto">
                <a:xfrm>
                  <a:off x="882" y="894"/>
                  <a:ext cx="1" cy="432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3" name="Line 1659"/>
                <p:cNvSpPr>
                  <a:spLocks noChangeShapeType="1"/>
                </p:cNvSpPr>
                <p:nvPr/>
              </p:nvSpPr>
              <p:spPr bwMode="auto">
                <a:xfrm flipH="1" flipV="1">
                  <a:off x="834" y="828"/>
                  <a:ext cx="48" cy="66"/>
                </a:xfrm>
                <a:prstGeom prst="line">
                  <a:avLst/>
                </a:prstGeom>
                <a:noFill/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6" name="Freeform 1660"/>
              <p:cNvSpPr>
                <a:spLocks/>
              </p:cNvSpPr>
              <p:nvPr/>
            </p:nvSpPr>
            <p:spPr bwMode="auto">
              <a:xfrm>
                <a:off x="354" y="1237"/>
                <a:ext cx="99" cy="111"/>
              </a:xfrm>
              <a:custGeom>
                <a:avLst/>
                <a:gdLst>
                  <a:gd name="T0" fmla="*/ 0 w 120"/>
                  <a:gd name="T1" fmla="*/ 58 h 126"/>
                  <a:gd name="T2" fmla="*/ 50 w 120"/>
                  <a:gd name="T3" fmla="*/ 111 h 126"/>
                  <a:gd name="T4" fmla="*/ 99 w 120"/>
                  <a:gd name="T5" fmla="*/ 53 h 126"/>
                  <a:gd name="T6" fmla="*/ 50 w 120"/>
                  <a:gd name="T7" fmla="*/ 0 h 126"/>
                  <a:gd name="T8" fmla="*/ 0 w 120"/>
                  <a:gd name="T9" fmla="*/ 58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126">
                    <a:moveTo>
                      <a:pt x="0" y="66"/>
                    </a:moveTo>
                    <a:lnTo>
                      <a:pt x="60" y="126"/>
                    </a:lnTo>
                    <a:lnTo>
                      <a:pt x="120" y="60"/>
                    </a:lnTo>
                    <a:lnTo>
                      <a:pt x="6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33CC"/>
              </a:solidFill>
              <a:ln w="19050" cap="rnd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" name="Freeform 1661"/>
              <p:cNvSpPr>
                <a:spLocks/>
              </p:cNvSpPr>
              <p:nvPr/>
            </p:nvSpPr>
            <p:spPr bwMode="auto">
              <a:xfrm>
                <a:off x="369" y="1565"/>
                <a:ext cx="40" cy="85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80 h 16"/>
                  <a:gd name="T6" fmla="*/ 5 w 8"/>
                  <a:gd name="T7" fmla="*/ 85 h 16"/>
                  <a:gd name="T8" fmla="*/ 35 w 8"/>
                  <a:gd name="T9" fmla="*/ 85 h 16"/>
                  <a:gd name="T10" fmla="*/ 40 w 8"/>
                  <a:gd name="T11" fmla="*/ 80 h 16"/>
                  <a:gd name="T12" fmla="*/ 40 w 8"/>
                  <a:gd name="T13" fmla="*/ 5 h 16"/>
                  <a:gd name="T14" fmla="*/ 35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1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" name="Freeform 1662"/>
              <p:cNvSpPr>
                <a:spLocks/>
              </p:cNvSpPr>
              <p:nvPr/>
            </p:nvSpPr>
            <p:spPr bwMode="auto">
              <a:xfrm>
                <a:off x="399" y="1576"/>
                <a:ext cx="39" cy="85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80 h 16"/>
                  <a:gd name="T6" fmla="*/ 5 w 8"/>
                  <a:gd name="T7" fmla="*/ 85 h 16"/>
                  <a:gd name="T8" fmla="*/ 34 w 8"/>
                  <a:gd name="T9" fmla="*/ 85 h 16"/>
                  <a:gd name="T10" fmla="*/ 39 w 8"/>
                  <a:gd name="T11" fmla="*/ 80 h 16"/>
                  <a:gd name="T12" fmla="*/ 39 w 8"/>
                  <a:gd name="T13" fmla="*/ 5 h 16"/>
                  <a:gd name="T14" fmla="*/ 34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0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9" name="Rectangle 1663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371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20" name="Rectangle 1664"/>
              <p:cNvSpPr>
                <a:spLocks noChangeArrowheads="1"/>
              </p:cNvSpPr>
              <p:nvPr/>
            </p:nvSpPr>
            <p:spPr bwMode="auto">
              <a:xfrm>
                <a:off x="68" y="1104"/>
                <a:ext cx="45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SCF</a:t>
                </a:r>
                <a:endParaRPr lang="en-US" altLang="en-US" sz="2000" i="1">
                  <a:solidFill>
                    <a:srgbClr val="0D1F74"/>
                  </a:solidFill>
                </a:endParaRPr>
              </a:p>
            </p:txBody>
          </p:sp>
          <p:sp>
            <p:nvSpPr>
              <p:cNvPr id="521" name="Rectangle 1665"/>
              <p:cNvSpPr>
                <a:spLocks noChangeArrowheads="1"/>
              </p:cNvSpPr>
              <p:nvPr/>
            </p:nvSpPr>
            <p:spPr bwMode="auto">
              <a:xfrm>
                <a:off x="656" y="1109"/>
                <a:ext cx="336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22" name="Rectangle 1666"/>
              <p:cNvSpPr>
                <a:spLocks noChangeArrowheads="1"/>
              </p:cNvSpPr>
              <p:nvPr/>
            </p:nvSpPr>
            <p:spPr bwMode="auto">
              <a:xfrm>
                <a:off x="680" y="1115"/>
                <a:ext cx="39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 dirty="0" err="1">
                    <a:solidFill>
                      <a:srgbClr val="CC0000"/>
                    </a:solidFill>
                    <a:latin typeface="Comic Sans MS" panose="030F0702030302020204" pitchFamily="66" charset="0"/>
                  </a:rPr>
                  <a:t>Epo</a:t>
                </a:r>
                <a:endParaRPr lang="en-US" altLang="en-US" sz="2000" i="1" dirty="0">
                  <a:solidFill>
                    <a:srgbClr val="0D1F74"/>
                  </a:solidFill>
                </a:endParaRPr>
              </a:p>
            </p:txBody>
          </p:sp>
          <p:grpSp>
            <p:nvGrpSpPr>
              <p:cNvPr id="523" name="Group 1667"/>
              <p:cNvGrpSpPr>
                <a:grpSpLocks/>
              </p:cNvGrpSpPr>
              <p:nvPr/>
            </p:nvGrpSpPr>
            <p:grpSpPr bwMode="auto">
              <a:xfrm>
                <a:off x="508" y="1401"/>
                <a:ext cx="133" cy="281"/>
                <a:chOff x="1026" y="942"/>
                <a:chExt cx="162" cy="318"/>
              </a:xfrm>
            </p:grpSpPr>
            <p:grpSp>
              <p:nvGrpSpPr>
                <p:cNvPr id="593" name="Group 1668"/>
                <p:cNvGrpSpPr>
                  <a:grpSpLocks/>
                </p:cNvGrpSpPr>
                <p:nvPr/>
              </p:nvGrpSpPr>
              <p:grpSpPr bwMode="auto">
                <a:xfrm>
                  <a:off x="1026" y="942"/>
                  <a:ext cx="162" cy="318"/>
                  <a:chOff x="1026" y="942"/>
                  <a:chExt cx="162" cy="318"/>
                </a:xfrm>
              </p:grpSpPr>
              <p:sp>
                <p:nvSpPr>
                  <p:cNvPr id="595" name="Freeform 1669"/>
                  <p:cNvSpPr>
                    <a:spLocks/>
                  </p:cNvSpPr>
                  <p:nvPr/>
                </p:nvSpPr>
                <p:spPr bwMode="auto">
                  <a:xfrm>
                    <a:off x="1026" y="942"/>
                    <a:ext cx="162" cy="318"/>
                  </a:xfrm>
                  <a:custGeom>
                    <a:avLst/>
                    <a:gdLst>
                      <a:gd name="T0" fmla="*/ 78 w 162"/>
                      <a:gd name="T1" fmla="*/ 0 h 318"/>
                      <a:gd name="T2" fmla="*/ 60 w 162"/>
                      <a:gd name="T3" fmla="*/ 6 h 318"/>
                      <a:gd name="T4" fmla="*/ 48 w 162"/>
                      <a:gd name="T5" fmla="*/ 12 h 318"/>
                      <a:gd name="T6" fmla="*/ 24 w 162"/>
                      <a:gd name="T7" fmla="*/ 48 h 318"/>
                      <a:gd name="T8" fmla="*/ 6 w 162"/>
                      <a:gd name="T9" fmla="*/ 96 h 318"/>
                      <a:gd name="T10" fmla="*/ 0 w 162"/>
                      <a:gd name="T11" fmla="*/ 162 h 318"/>
                      <a:gd name="T12" fmla="*/ 6 w 162"/>
                      <a:gd name="T13" fmla="*/ 222 h 318"/>
                      <a:gd name="T14" fmla="*/ 24 w 162"/>
                      <a:gd name="T15" fmla="*/ 270 h 318"/>
                      <a:gd name="T16" fmla="*/ 48 w 162"/>
                      <a:gd name="T17" fmla="*/ 306 h 318"/>
                      <a:gd name="T18" fmla="*/ 60 w 162"/>
                      <a:gd name="T19" fmla="*/ 312 h 318"/>
                      <a:gd name="T20" fmla="*/ 78 w 162"/>
                      <a:gd name="T21" fmla="*/ 318 h 318"/>
                      <a:gd name="T22" fmla="*/ 96 w 162"/>
                      <a:gd name="T23" fmla="*/ 312 h 318"/>
                      <a:gd name="T24" fmla="*/ 114 w 162"/>
                      <a:gd name="T25" fmla="*/ 306 h 318"/>
                      <a:gd name="T26" fmla="*/ 138 w 162"/>
                      <a:gd name="T27" fmla="*/ 270 h 318"/>
                      <a:gd name="T28" fmla="*/ 156 w 162"/>
                      <a:gd name="T29" fmla="*/ 222 h 318"/>
                      <a:gd name="T30" fmla="*/ 162 w 162"/>
                      <a:gd name="T31" fmla="*/ 162 h 318"/>
                      <a:gd name="T32" fmla="*/ 156 w 162"/>
                      <a:gd name="T33" fmla="*/ 96 h 318"/>
                      <a:gd name="T34" fmla="*/ 138 w 162"/>
                      <a:gd name="T35" fmla="*/ 48 h 318"/>
                      <a:gd name="T36" fmla="*/ 114 w 162"/>
                      <a:gd name="T37" fmla="*/ 12 h 318"/>
                      <a:gd name="T38" fmla="*/ 96 w 162"/>
                      <a:gd name="T39" fmla="*/ 6 h 318"/>
                      <a:gd name="T40" fmla="*/ 78 w 162"/>
                      <a:gd name="T41" fmla="*/ 0 h 3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62" h="318">
                        <a:moveTo>
                          <a:pt x="78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8"/>
                        </a:lnTo>
                        <a:lnTo>
                          <a:pt x="6" y="96"/>
                        </a:lnTo>
                        <a:lnTo>
                          <a:pt x="0" y="162"/>
                        </a:lnTo>
                        <a:lnTo>
                          <a:pt x="6" y="222"/>
                        </a:lnTo>
                        <a:lnTo>
                          <a:pt x="24" y="270"/>
                        </a:lnTo>
                        <a:lnTo>
                          <a:pt x="48" y="306"/>
                        </a:lnTo>
                        <a:lnTo>
                          <a:pt x="60" y="312"/>
                        </a:lnTo>
                        <a:lnTo>
                          <a:pt x="78" y="318"/>
                        </a:lnTo>
                        <a:lnTo>
                          <a:pt x="96" y="312"/>
                        </a:lnTo>
                        <a:lnTo>
                          <a:pt x="114" y="306"/>
                        </a:lnTo>
                        <a:lnTo>
                          <a:pt x="138" y="270"/>
                        </a:lnTo>
                        <a:lnTo>
                          <a:pt x="156" y="222"/>
                        </a:lnTo>
                        <a:lnTo>
                          <a:pt x="162" y="162"/>
                        </a:lnTo>
                        <a:lnTo>
                          <a:pt x="156" y="96"/>
                        </a:lnTo>
                        <a:lnTo>
                          <a:pt x="138" y="48"/>
                        </a:lnTo>
                        <a:lnTo>
                          <a:pt x="114" y="12"/>
                        </a:lnTo>
                        <a:lnTo>
                          <a:pt x="96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FF35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6" name="Freeform 1670"/>
                  <p:cNvSpPr>
                    <a:spLocks/>
                  </p:cNvSpPr>
                  <p:nvPr/>
                </p:nvSpPr>
                <p:spPr bwMode="auto">
                  <a:xfrm>
                    <a:off x="1032" y="948"/>
                    <a:ext cx="150" cy="300"/>
                  </a:xfrm>
                  <a:custGeom>
                    <a:avLst/>
                    <a:gdLst>
                      <a:gd name="T0" fmla="*/ 72 w 150"/>
                      <a:gd name="T1" fmla="*/ 0 h 300"/>
                      <a:gd name="T2" fmla="*/ 60 w 150"/>
                      <a:gd name="T3" fmla="*/ 6 h 300"/>
                      <a:gd name="T4" fmla="*/ 48 w 150"/>
                      <a:gd name="T5" fmla="*/ 12 h 300"/>
                      <a:gd name="T6" fmla="*/ 24 w 150"/>
                      <a:gd name="T7" fmla="*/ 42 h 300"/>
                      <a:gd name="T8" fmla="*/ 6 w 150"/>
                      <a:gd name="T9" fmla="*/ 96 h 300"/>
                      <a:gd name="T10" fmla="*/ 0 w 150"/>
                      <a:gd name="T11" fmla="*/ 156 h 300"/>
                      <a:gd name="T12" fmla="*/ 6 w 150"/>
                      <a:gd name="T13" fmla="*/ 210 h 300"/>
                      <a:gd name="T14" fmla="*/ 24 w 150"/>
                      <a:gd name="T15" fmla="*/ 258 h 300"/>
                      <a:gd name="T16" fmla="*/ 48 w 150"/>
                      <a:gd name="T17" fmla="*/ 288 h 300"/>
                      <a:gd name="T18" fmla="*/ 60 w 150"/>
                      <a:gd name="T19" fmla="*/ 300 h 300"/>
                      <a:gd name="T20" fmla="*/ 72 w 150"/>
                      <a:gd name="T21" fmla="*/ 300 h 300"/>
                      <a:gd name="T22" fmla="*/ 90 w 150"/>
                      <a:gd name="T23" fmla="*/ 300 h 300"/>
                      <a:gd name="T24" fmla="*/ 102 w 150"/>
                      <a:gd name="T25" fmla="*/ 288 h 300"/>
                      <a:gd name="T26" fmla="*/ 132 w 150"/>
                      <a:gd name="T27" fmla="*/ 258 h 300"/>
                      <a:gd name="T28" fmla="*/ 144 w 150"/>
                      <a:gd name="T29" fmla="*/ 210 h 300"/>
                      <a:gd name="T30" fmla="*/ 150 w 150"/>
                      <a:gd name="T31" fmla="*/ 156 h 300"/>
                      <a:gd name="T32" fmla="*/ 144 w 150"/>
                      <a:gd name="T33" fmla="*/ 96 h 300"/>
                      <a:gd name="T34" fmla="*/ 132 w 150"/>
                      <a:gd name="T35" fmla="*/ 42 h 300"/>
                      <a:gd name="T36" fmla="*/ 102 w 150"/>
                      <a:gd name="T37" fmla="*/ 12 h 300"/>
                      <a:gd name="T38" fmla="*/ 90 w 150"/>
                      <a:gd name="T39" fmla="*/ 6 h 300"/>
                      <a:gd name="T40" fmla="*/ 72 w 150"/>
                      <a:gd name="T41" fmla="*/ 0 h 3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50" h="300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6"/>
                        </a:lnTo>
                        <a:lnTo>
                          <a:pt x="0" y="156"/>
                        </a:lnTo>
                        <a:lnTo>
                          <a:pt x="6" y="210"/>
                        </a:lnTo>
                        <a:lnTo>
                          <a:pt x="24" y="258"/>
                        </a:lnTo>
                        <a:lnTo>
                          <a:pt x="48" y="288"/>
                        </a:lnTo>
                        <a:lnTo>
                          <a:pt x="60" y="300"/>
                        </a:lnTo>
                        <a:lnTo>
                          <a:pt x="72" y="300"/>
                        </a:lnTo>
                        <a:lnTo>
                          <a:pt x="90" y="300"/>
                        </a:lnTo>
                        <a:lnTo>
                          <a:pt x="102" y="288"/>
                        </a:lnTo>
                        <a:lnTo>
                          <a:pt x="132" y="258"/>
                        </a:lnTo>
                        <a:lnTo>
                          <a:pt x="144" y="210"/>
                        </a:lnTo>
                        <a:lnTo>
                          <a:pt x="150" y="156"/>
                        </a:lnTo>
                        <a:lnTo>
                          <a:pt x="144" y="96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3B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7" name="Freeform 1671"/>
                  <p:cNvSpPr>
                    <a:spLocks/>
                  </p:cNvSpPr>
                  <p:nvPr/>
                </p:nvSpPr>
                <p:spPr bwMode="auto">
                  <a:xfrm>
                    <a:off x="1032" y="954"/>
                    <a:ext cx="150" cy="288"/>
                  </a:xfrm>
                  <a:custGeom>
                    <a:avLst/>
                    <a:gdLst>
                      <a:gd name="T0" fmla="*/ 72 w 150"/>
                      <a:gd name="T1" fmla="*/ 0 h 288"/>
                      <a:gd name="T2" fmla="*/ 60 w 150"/>
                      <a:gd name="T3" fmla="*/ 6 h 288"/>
                      <a:gd name="T4" fmla="*/ 48 w 150"/>
                      <a:gd name="T5" fmla="*/ 12 h 288"/>
                      <a:gd name="T6" fmla="*/ 24 w 150"/>
                      <a:gd name="T7" fmla="*/ 42 h 288"/>
                      <a:gd name="T8" fmla="*/ 6 w 150"/>
                      <a:gd name="T9" fmla="*/ 90 h 288"/>
                      <a:gd name="T10" fmla="*/ 0 w 150"/>
                      <a:gd name="T11" fmla="*/ 150 h 288"/>
                      <a:gd name="T12" fmla="*/ 6 w 150"/>
                      <a:gd name="T13" fmla="*/ 204 h 288"/>
                      <a:gd name="T14" fmla="*/ 24 w 150"/>
                      <a:gd name="T15" fmla="*/ 246 h 288"/>
                      <a:gd name="T16" fmla="*/ 48 w 150"/>
                      <a:gd name="T17" fmla="*/ 276 h 288"/>
                      <a:gd name="T18" fmla="*/ 60 w 150"/>
                      <a:gd name="T19" fmla="*/ 288 h 288"/>
                      <a:gd name="T20" fmla="*/ 72 w 150"/>
                      <a:gd name="T21" fmla="*/ 288 h 288"/>
                      <a:gd name="T22" fmla="*/ 90 w 150"/>
                      <a:gd name="T23" fmla="*/ 288 h 288"/>
                      <a:gd name="T24" fmla="*/ 102 w 150"/>
                      <a:gd name="T25" fmla="*/ 276 h 288"/>
                      <a:gd name="T26" fmla="*/ 132 w 150"/>
                      <a:gd name="T27" fmla="*/ 246 h 288"/>
                      <a:gd name="T28" fmla="*/ 144 w 150"/>
                      <a:gd name="T29" fmla="*/ 204 h 288"/>
                      <a:gd name="T30" fmla="*/ 150 w 150"/>
                      <a:gd name="T31" fmla="*/ 150 h 288"/>
                      <a:gd name="T32" fmla="*/ 144 w 150"/>
                      <a:gd name="T33" fmla="*/ 90 h 288"/>
                      <a:gd name="T34" fmla="*/ 132 w 150"/>
                      <a:gd name="T35" fmla="*/ 42 h 288"/>
                      <a:gd name="T36" fmla="*/ 102 w 150"/>
                      <a:gd name="T37" fmla="*/ 12 h 288"/>
                      <a:gd name="T38" fmla="*/ 90 w 150"/>
                      <a:gd name="T39" fmla="*/ 6 h 288"/>
                      <a:gd name="T40" fmla="*/ 72 w 150"/>
                      <a:gd name="T41" fmla="*/ 0 h 28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50" h="288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0"/>
                        </a:lnTo>
                        <a:lnTo>
                          <a:pt x="0" y="150"/>
                        </a:lnTo>
                        <a:lnTo>
                          <a:pt x="6" y="204"/>
                        </a:lnTo>
                        <a:lnTo>
                          <a:pt x="24" y="246"/>
                        </a:lnTo>
                        <a:lnTo>
                          <a:pt x="48" y="276"/>
                        </a:lnTo>
                        <a:lnTo>
                          <a:pt x="60" y="288"/>
                        </a:lnTo>
                        <a:lnTo>
                          <a:pt x="72" y="288"/>
                        </a:lnTo>
                        <a:lnTo>
                          <a:pt x="90" y="288"/>
                        </a:lnTo>
                        <a:lnTo>
                          <a:pt x="102" y="276"/>
                        </a:lnTo>
                        <a:lnTo>
                          <a:pt x="132" y="246"/>
                        </a:lnTo>
                        <a:lnTo>
                          <a:pt x="144" y="204"/>
                        </a:lnTo>
                        <a:lnTo>
                          <a:pt x="150" y="150"/>
                        </a:lnTo>
                        <a:lnTo>
                          <a:pt x="144" y="90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41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8" name="Freeform 1672"/>
                  <p:cNvSpPr>
                    <a:spLocks/>
                  </p:cNvSpPr>
                  <p:nvPr/>
                </p:nvSpPr>
                <p:spPr bwMode="auto">
                  <a:xfrm>
                    <a:off x="1038" y="960"/>
                    <a:ext cx="138" cy="276"/>
                  </a:xfrm>
                  <a:custGeom>
                    <a:avLst/>
                    <a:gdLst>
                      <a:gd name="T0" fmla="*/ 66 w 138"/>
                      <a:gd name="T1" fmla="*/ 0 h 276"/>
                      <a:gd name="T2" fmla="*/ 42 w 138"/>
                      <a:gd name="T3" fmla="*/ 12 h 276"/>
                      <a:gd name="T4" fmla="*/ 18 w 138"/>
                      <a:gd name="T5" fmla="*/ 42 h 276"/>
                      <a:gd name="T6" fmla="*/ 6 w 138"/>
                      <a:gd name="T7" fmla="*/ 84 h 276"/>
                      <a:gd name="T8" fmla="*/ 0 w 138"/>
                      <a:gd name="T9" fmla="*/ 144 h 276"/>
                      <a:gd name="T10" fmla="*/ 6 w 138"/>
                      <a:gd name="T11" fmla="*/ 198 h 276"/>
                      <a:gd name="T12" fmla="*/ 18 w 138"/>
                      <a:gd name="T13" fmla="*/ 240 h 276"/>
                      <a:gd name="T14" fmla="*/ 42 w 138"/>
                      <a:gd name="T15" fmla="*/ 264 h 276"/>
                      <a:gd name="T16" fmla="*/ 66 w 138"/>
                      <a:gd name="T17" fmla="*/ 276 h 276"/>
                      <a:gd name="T18" fmla="*/ 96 w 138"/>
                      <a:gd name="T19" fmla="*/ 264 h 276"/>
                      <a:gd name="T20" fmla="*/ 120 w 138"/>
                      <a:gd name="T21" fmla="*/ 240 h 276"/>
                      <a:gd name="T22" fmla="*/ 132 w 138"/>
                      <a:gd name="T23" fmla="*/ 198 h 276"/>
                      <a:gd name="T24" fmla="*/ 138 w 138"/>
                      <a:gd name="T25" fmla="*/ 144 h 276"/>
                      <a:gd name="T26" fmla="*/ 132 w 138"/>
                      <a:gd name="T27" fmla="*/ 84 h 276"/>
                      <a:gd name="T28" fmla="*/ 120 w 138"/>
                      <a:gd name="T29" fmla="*/ 42 h 276"/>
                      <a:gd name="T30" fmla="*/ 96 w 138"/>
                      <a:gd name="T31" fmla="*/ 12 h 276"/>
                      <a:gd name="T32" fmla="*/ 66 w 138"/>
                      <a:gd name="T33" fmla="*/ 0 h 27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76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44"/>
                        </a:lnTo>
                        <a:lnTo>
                          <a:pt x="6" y="198"/>
                        </a:lnTo>
                        <a:lnTo>
                          <a:pt x="18" y="240"/>
                        </a:lnTo>
                        <a:lnTo>
                          <a:pt x="42" y="264"/>
                        </a:lnTo>
                        <a:lnTo>
                          <a:pt x="66" y="276"/>
                        </a:lnTo>
                        <a:lnTo>
                          <a:pt x="96" y="264"/>
                        </a:lnTo>
                        <a:lnTo>
                          <a:pt x="120" y="240"/>
                        </a:lnTo>
                        <a:lnTo>
                          <a:pt x="132" y="198"/>
                        </a:lnTo>
                        <a:lnTo>
                          <a:pt x="138" y="144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4A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9" name="Freeform 1673"/>
                  <p:cNvSpPr>
                    <a:spLocks/>
                  </p:cNvSpPr>
                  <p:nvPr/>
                </p:nvSpPr>
                <p:spPr bwMode="auto">
                  <a:xfrm>
                    <a:off x="1038" y="966"/>
                    <a:ext cx="138" cy="264"/>
                  </a:xfrm>
                  <a:custGeom>
                    <a:avLst/>
                    <a:gdLst>
                      <a:gd name="T0" fmla="*/ 66 w 138"/>
                      <a:gd name="T1" fmla="*/ 0 h 264"/>
                      <a:gd name="T2" fmla="*/ 42 w 138"/>
                      <a:gd name="T3" fmla="*/ 12 h 264"/>
                      <a:gd name="T4" fmla="*/ 18 w 138"/>
                      <a:gd name="T5" fmla="*/ 42 h 264"/>
                      <a:gd name="T6" fmla="*/ 6 w 138"/>
                      <a:gd name="T7" fmla="*/ 84 h 264"/>
                      <a:gd name="T8" fmla="*/ 0 w 138"/>
                      <a:gd name="T9" fmla="*/ 138 h 264"/>
                      <a:gd name="T10" fmla="*/ 6 w 138"/>
                      <a:gd name="T11" fmla="*/ 186 h 264"/>
                      <a:gd name="T12" fmla="*/ 18 w 138"/>
                      <a:gd name="T13" fmla="*/ 228 h 264"/>
                      <a:gd name="T14" fmla="*/ 42 w 138"/>
                      <a:gd name="T15" fmla="*/ 252 h 264"/>
                      <a:gd name="T16" fmla="*/ 66 w 138"/>
                      <a:gd name="T17" fmla="*/ 264 h 264"/>
                      <a:gd name="T18" fmla="*/ 96 w 138"/>
                      <a:gd name="T19" fmla="*/ 252 h 264"/>
                      <a:gd name="T20" fmla="*/ 120 w 138"/>
                      <a:gd name="T21" fmla="*/ 228 h 264"/>
                      <a:gd name="T22" fmla="*/ 132 w 138"/>
                      <a:gd name="T23" fmla="*/ 186 h 264"/>
                      <a:gd name="T24" fmla="*/ 138 w 138"/>
                      <a:gd name="T25" fmla="*/ 138 h 264"/>
                      <a:gd name="T26" fmla="*/ 132 w 138"/>
                      <a:gd name="T27" fmla="*/ 84 h 264"/>
                      <a:gd name="T28" fmla="*/ 120 w 138"/>
                      <a:gd name="T29" fmla="*/ 42 h 264"/>
                      <a:gd name="T30" fmla="*/ 96 w 138"/>
                      <a:gd name="T31" fmla="*/ 12 h 264"/>
                      <a:gd name="T32" fmla="*/ 66 w 138"/>
                      <a:gd name="T33" fmla="*/ 0 h 26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64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8"/>
                        </a:lnTo>
                        <a:lnTo>
                          <a:pt x="6" y="186"/>
                        </a:lnTo>
                        <a:lnTo>
                          <a:pt x="18" y="228"/>
                        </a:lnTo>
                        <a:lnTo>
                          <a:pt x="42" y="252"/>
                        </a:lnTo>
                        <a:lnTo>
                          <a:pt x="66" y="264"/>
                        </a:lnTo>
                        <a:lnTo>
                          <a:pt x="96" y="252"/>
                        </a:lnTo>
                        <a:lnTo>
                          <a:pt x="120" y="228"/>
                        </a:lnTo>
                        <a:lnTo>
                          <a:pt x="132" y="186"/>
                        </a:lnTo>
                        <a:lnTo>
                          <a:pt x="138" y="138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0" name="Freeform 1674"/>
                  <p:cNvSpPr>
                    <a:spLocks/>
                  </p:cNvSpPr>
                  <p:nvPr/>
                </p:nvSpPr>
                <p:spPr bwMode="auto">
                  <a:xfrm>
                    <a:off x="1044" y="972"/>
                    <a:ext cx="126" cy="252"/>
                  </a:xfrm>
                  <a:custGeom>
                    <a:avLst/>
                    <a:gdLst>
                      <a:gd name="T0" fmla="*/ 60 w 126"/>
                      <a:gd name="T1" fmla="*/ 0 h 252"/>
                      <a:gd name="T2" fmla="*/ 36 w 126"/>
                      <a:gd name="T3" fmla="*/ 12 h 252"/>
                      <a:gd name="T4" fmla="*/ 18 w 126"/>
                      <a:gd name="T5" fmla="*/ 42 h 252"/>
                      <a:gd name="T6" fmla="*/ 6 w 126"/>
                      <a:gd name="T7" fmla="*/ 84 h 252"/>
                      <a:gd name="T8" fmla="*/ 0 w 126"/>
                      <a:gd name="T9" fmla="*/ 132 h 252"/>
                      <a:gd name="T10" fmla="*/ 6 w 126"/>
                      <a:gd name="T11" fmla="*/ 180 h 252"/>
                      <a:gd name="T12" fmla="*/ 18 w 126"/>
                      <a:gd name="T13" fmla="*/ 216 h 252"/>
                      <a:gd name="T14" fmla="*/ 36 w 126"/>
                      <a:gd name="T15" fmla="*/ 240 h 252"/>
                      <a:gd name="T16" fmla="*/ 60 w 126"/>
                      <a:gd name="T17" fmla="*/ 252 h 252"/>
                      <a:gd name="T18" fmla="*/ 90 w 126"/>
                      <a:gd name="T19" fmla="*/ 240 h 252"/>
                      <a:gd name="T20" fmla="*/ 108 w 126"/>
                      <a:gd name="T21" fmla="*/ 216 h 252"/>
                      <a:gd name="T22" fmla="*/ 120 w 126"/>
                      <a:gd name="T23" fmla="*/ 180 h 252"/>
                      <a:gd name="T24" fmla="*/ 126 w 126"/>
                      <a:gd name="T25" fmla="*/ 132 h 252"/>
                      <a:gd name="T26" fmla="*/ 120 w 126"/>
                      <a:gd name="T27" fmla="*/ 84 h 252"/>
                      <a:gd name="T28" fmla="*/ 108 w 126"/>
                      <a:gd name="T29" fmla="*/ 42 h 252"/>
                      <a:gd name="T30" fmla="*/ 90 w 126"/>
                      <a:gd name="T31" fmla="*/ 12 h 252"/>
                      <a:gd name="T32" fmla="*/ 60 w 126"/>
                      <a:gd name="T33" fmla="*/ 0 h 2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52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2"/>
                        </a:lnTo>
                        <a:lnTo>
                          <a:pt x="6" y="180"/>
                        </a:lnTo>
                        <a:lnTo>
                          <a:pt x="18" y="216"/>
                        </a:lnTo>
                        <a:lnTo>
                          <a:pt x="36" y="240"/>
                        </a:lnTo>
                        <a:lnTo>
                          <a:pt x="60" y="252"/>
                        </a:lnTo>
                        <a:lnTo>
                          <a:pt x="90" y="240"/>
                        </a:lnTo>
                        <a:lnTo>
                          <a:pt x="108" y="216"/>
                        </a:lnTo>
                        <a:lnTo>
                          <a:pt x="120" y="180"/>
                        </a:lnTo>
                        <a:lnTo>
                          <a:pt x="126" y="132"/>
                        </a:lnTo>
                        <a:lnTo>
                          <a:pt x="120" y="84"/>
                        </a:lnTo>
                        <a:lnTo>
                          <a:pt x="108" y="42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5B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1" name="Freeform 1675"/>
                  <p:cNvSpPr>
                    <a:spLocks/>
                  </p:cNvSpPr>
                  <p:nvPr/>
                </p:nvSpPr>
                <p:spPr bwMode="auto">
                  <a:xfrm>
                    <a:off x="1044" y="978"/>
                    <a:ext cx="126" cy="240"/>
                  </a:xfrm>
                  <a:custGeom>
                    <a:avLst/>
                    <a:gdLst>
                      <a:gd name="T0" fmla="*/ 60 w 126"/>
                      <a:gd name="T1" fmla="*/ 0 h 240"/>
                      <a:gd name="T2" fmla="*/ 36 w 126"/>
                      <a:gd name="T3" fmla="*/ 12 h 240"/>
                      <a:gd name="T4" fmla="*/ 18 w 126"/>
                      <a:gd name="T5" fmla="*/ 36 h 240"/>
                      <a:gd name="T6" fmla="*/ 6 w 126"/>
                      <a:gd name="T7" fmla="*/ 78 h 240"/>
                      <a:gd name="T8" fmla="*/ 0 w 126"/>
                      <a:gd name="T9" fmla="*/ 126 h 240"/>
                      <a:gd name="T10" fmla="*/ 6 w 126"/>
                      <a:gd name="T11" fmla="*/ 168 h 240"/>
                      <a:gd name="T12" fmla="*/ 18 w 126"/>
                      <a:gd name="T13" fmla="*/ 204 h 240"/>
                      <a:gd name="T14" fmla="*/ 36 w 126"/>
                      <a:gd name="T15" fmla="*/ 228 h 240"/>
                      <a:gd name="T16" fmla="*/ 60 w 126"/>
                      <a:gd name="T17" fmla="*/ 240 h 240"/>
                      <a:gd name="T18" fmla="*/ 90 w 126"/>
                      <a:gd name="T19" fmla="*/ 228 h 240"/>
                      <a:gd name="T20" fmla="*/ 108 w 126"/>
                      <a:gd name="T21" fmla="*/ 204 h 240"/>
                      <a:gd name="T22" fmla="*/ 120 w 126"/>
                      <a:gd name="T23" fmla="*/ 168 h 240"/>
                      <a:gd name="T24" fmla="*/ 126 w 126"/>
                      <a:gd name="T25" fmla="*/ 126 h 240"/>
                      <a:gd name="T26" fmla="*/ 120 w 126"/>
                      <a:gd name="T27" fmla="*/ 78 h 240"/>
                      <a:gd name="T28" fmla="*/ 108 w 126"/>
                      <a:gd name="T29" fmla="*/ 36 h 240"/>
                      <a:gd name="T30" fmla="*/ 90 w 126"/>
                      <a:gd name="T31" fmla="*/ 12 h 240"/>
                      <a:gd name="T32" fmla="*/ 60 w 126"/>
                      <a:gd name="T33" fmla="*/ 0 h 2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40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8"/>
                        </a:lnTo>
                        <a:lnTo>
                          <a:pt x="0" y="126"/>
                        </a:lnTo>
                        <a:lnTo>
                          <a:pt x="6" y="168"/>
                        </a:lnTo>
                        <a:lnTo>
                          <a:pt x="18" y="204"/>
                        </a:lnTo>
                        <a:lnTo>
                          <a:pt x="36" y="228"/>
                        </a:lnTo>
                        <a:lnTo>
                          <a:pt x="60" y="240"/>
                        </a:lnTo>
                        <a:lnTo>
                          <a:pt x="90" y="228"/>
                        </a:lnTo>
                        <a:lnTo>
                          <a:pt x="108" y="204"/>
                        </a:lnTo>
                        <a:lnTo>
                          <a:pt x="120" y="168"/>
                        </a:lnTo>
                        <a:lnTo>
                          <a:pt x="126" y="126"/>
                        </a:lnTo>
                        <a:lnTo>
                          <a:pt x="120" y="78"/>
                        </a:lnTo>
                        <a:lnTo>
                          <a:pt x="108" y="36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65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2" name="Freeform 1676"/>
                  <p:cNvSpPr>
                    <a:spLocks/>
                  </p:cNvSpPr>
                  <p:nvPr/>
                </p:nvSpPr>
                <p:spPr bwMode="auto">
                  <a:xfrm>
                    <a:off x="1050" y="984"/>
                    <a:ext cx="120" cy="234"/>
                  </a:xfrm>
                  <a:custGeom>
                    <a:avLst/>
                    <a:gdLst>
                      <a:gd name="T0" fmla="*/ 54 w 120"/>
                      <a:gd name="T1" fmla="*/ 0 h 234"/>
                      <a:gd name="T2" fmla="*/ 36 w 120"/>
                      <a:gd name="T3" fmla="*/ 12 h 234"/>
                      <a:gd name="T4" fmla="*/ 18 w 120"/>
                      <a:gd name="T5" fmla="*/ 36 h 234"/>
                      <a:gd name="T6" fmla="*/ 6 w 120"/>
                      <a:gd name="T7" fmla="*/ 72 h 234"/>
                      <a:gd name="T8" fmla="*/ 0 w 120"/>
                      <a:gd name="T9" fmla="*/ 120 h 234"/>
                      <a:gd name="T10" fmla="*/ 6 w 120"/>
                      <a:gd name="T11" fmla="*/ 162 h 234"/>
                      <a:gd name="T12" fmla="*/ 18 w 120"/>
                      <a:gd name="T13" fmla="*/ 198 h 234"/>
                      <a:gd name="T14" fmla="*/ 36 w 120"/>
                      <a:gd name="T15" fmla="*/ 222 h 234"/>
                      <a:gd name="T16" fmla="*/ 54 w 120"/>
                      <a:gd name="T17" fmla="*/ 234 h 234"/>
                      <a:gd name="T18" fmla="*/ 78 w 120"/>
                      <a:gd name="T19" fmla="*/ 222 h 234"/>
                      <a:gd name="T20" fmla="*/ 102 w 120"/>
                      <a:gd name="T21" fmla="*/ 198 h 234"/>
                      <a:gd name="T22" fmla="*/ 114 w 120"/>
                      <a:gd name="T23" fmla="*/ 162 h 234"/>
                      <a:gd name="T24" fmla="*/ 120 w 120"/>
                      <a:gd name="T25" fmla="*/ 120 h 234"/>
                      <a:gd name="T26" fmla="*/ 114 w 120"/>
                      <a:gd name="T27" fmla="*/ 72 h 234"/>
                      <a:gd name="T28" fmla="*/ 102 w 120"/>
                      <a:gd name="T29" fmla="*/ 36 h 234"/>
                      <a:gd name="T30" fmla="*/ 78 w 120"/>
                      <a:gd name="T31" fmla="*/ 12 h 234"/>
                      <a:gd name="T32" fmla="*/ 54 w 120"/>
                      <a:gd name="T33" fmla="*/ 0 h 2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34">
                        <a:moveTo>
                          <a:pt x="54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2"/>
                        </a:lnTo>
                        <a:lnTo>
                          <a:pt x="0" y="120"/>
                        </a:lnTo>
                        <a:lnTo>
                          <a:pt x="6" y="162"/>
                        </a:lnTo>
                        <a:lnTo>
                          <a:pt x="18" y="198"/>
                        </a:lnTo>
                        <a:lnTo>
                          <a:pt x="36" y="222"/>
                        </a:lnTo>
                        <a:lnTo>
                          <a:pt x="54" y="234"/>
                        </a:lnTo>
                        <a:lnTo>
                          <a:pt x="78" y="222"/>
                        </a:lnTo>
                        <a:lnTo>
                          <a:pt x="102" y="198"/>
                        </a:lnTo>
                        <a:lnTo>
                          <a:pt x="114" y="162"/>
                        </a:lnTo>
                        <a:lnTo>
                          <a:pt x="120" y="120"/>
                        </a:lnTo>
                        <a:lnTo>
                          <a:pt x="114" y="72"/>
                        </a:lnTo>
                        <a:lnTo>
                          <a:pt x="102" y="36"/>
                        </a:lnTo>
                        <a:lnTo>
                          <a:pt x="78" y="12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0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3" name="Freeform 1677"/>
                  <p:cNvSpPr>
                    <a:spLocks/>
                  </p:cNvSpPr>
                  <p:nvPr/>
                </p:nvSpPr>
                <p:spPr bwMode="auto">
                  <a:xfrm>
                    <a:off x="1050" y="990"/>
                    <a:ext cx="120" cy="222"/>
                  </a:xfrm>
                  <a:custGeom>
                    <a:avLst/>
                    <a:gdLst>
                      <a:gd name="T0" fmla="*/ 54 w 120"/>
                      <a:gd name="T1" fmla="*/ 0 h 222"/>
                      <a:gd name="T2" fmla="*/ 36 w 120"/>
                      <a:gd name="T3" fmla="*/ 6 h 222"/>
                      <a:gd name="T4" fmla="*/ 18 w 120"/>
                      <a:gd name="T5" fmla="*/ 30 h 222"/>
                      <a:gd name="T6" fmla="*/ 6 w 120"/>
                      <a:gd name="T7" fmla="*/ 66 h 222"/>
                      <a:gd name="T8" fmla="*/ 0 w 120"/>
                      <a:gd name="T9" fmla="*/ 114 h 222"/>
                      <a:gd name="T10" fmla="*/ 6 w 120"/>
                      <a:gd name="T11" fmla="*/ 156 h 222"/>
                      <a:gd name="T12" fmla="*/ 18 w 120"/>
                      <a:gd name="T13" fmla="*/ 186 h 222"/>
                      <a:gd name="T14" fmla="*/ 36 w 120"/>
                      <a:gd name="T15" fmla="*/ 210 h 222"/>
                      <a:gd name="T16" fmla="*/ 54 w 120"/>
                      <a:gd name="T17" fmla="*/ 222 h 222"/>
                      <a:gd name="T18" fmla="*/ 78 w 120"/>
                      <a:gd name="T19" fmla="*/ 210 h 222"/>
                      <a:gd name="T20" fmla="*/ 102 w 120"/>
                      <a:gd name="T21" fmla="*/ 186 h 222"/>
                      <a:gd name="T22" fmla="*/ 114 w 120"/>
                      <a:gd name="T23" fmla="*/ 156 h 222"/>
                      <a:gd name="T24" fmla="*/ 120 w 120"/>
                      <a:gd name="T25" fmla="*/ 114 h 222"/>
                      <a:gd name="T26" fmla="*/ 114 w 120"/>
                      <a:gd name="T27" fmla="*/ 66 h 222"/>
                      <a:gd name="T28" fmla="*/ 102 w 120"/>
                      <a:gd name="T29" fmla="*/ 30 h 222"/>
                      <a:gd name="T30" fmla="*/ 78 w 120"/>
                      <a:gd name="T31" fmla="*/ 6 h 222"/>
                      <a:gd name="T32" fmla="*/ 54 w 120"/>
                      <a:gd name="T33" fmla="*/ 0 h 2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22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14"/>
                        </a:lnTo>
                        <a:lnTo>
                          <a:pt x="6" y="156"/>
                        </a:lnTo>
                        <a:lnTo>
                          <a:pt x="18" y="186"/>
                        </a:lnTo>
                        <a:lnTo>
                          <a:pt x="36" y="210"/>
                        </a:lnTo>
                        <a:lnTo>
                          <a:pt x="54" y="222"/>
                        </a:lnTo>
                        <a:lnTo>
                          <a:pt x="78" y="210"/>
                        </a:lnTo>
                        <a:lnTo>
                          <a:pt x="102" y="186"/>
                        </a:lnTo>
                        <a:lnTo>
                          <a:pt x="114" y="156"/>
                        </a:lnTo>
                        <a:lnTo>
                          <a:pt x="120" y="114"/>
                        </a:lnTo>
                        <a:lnTo>
                          <a:pt x="114" y="66"/>
                        </a:lnTo>
                        <a:lnTo>
                          <a:pt x="102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A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4" name="Freeform 1678"/>
                  <p:cNvSpPr>
                    <a:spLocks/>
                  </p:cNvSpPr>
                  <p:nvPr/>
                </p:nvSpPr>
                <p:spPr bwMode="auto">
                  <a:xfrm>
                    <a:off x="1056" y="996"/>
                    <a:ext cx="108" cy="210"/>
                  </a:xfrm>
                  <a:custGeom>
                    <a:avLst/>
                    <a:gdLst>
                      <a:gd name="T0" fmla="*/ 54 w 108"/>
                      <a:gd name="T1" fmla="*/ 0 h 210"/>
                      <a:gd name="T2" fmla="*/ 36 w 108"/>
                      <a:gd name="T3" fmla="*/ 6 h 210"/>
                      <a:gd name="T4" fmla="*/ 18 w 108"/>
                      <a:gd name="T5" fmla="*/ 30 h 210"/>
                      <a:gd name="T6" fmla="*/ 6 w 108"/>
                      <a:gd name="T7" fmla="*/ 66 h 210"/>
                      <a:gd name="T8" fmla="*/ 0 w 108"/>
                      <a:gd name="T9" fmla="*/ 108 h 210"/>
                      <a:gd name="T10" fmla="*/ 6 w 108"/>
                      <a:gd name="T11" fmla="*/ 144 h 210"/>
                      <a:gd name="T12" fmla="*/ 18 w 108"/>
                      <a:gd name="T13" fmla="*/ 180 h 210"/>
                      <a:gd name="T14" fmla="*/ 36 w 108"/>
                      <a:gd name="T15" fmla="*/ 204 h 210"/>
                      <a:gd name="T16" fmla="*/ 54 w 108"/>
                      <a:gd name="T17" fmla="*/ 210 h 210"/>
                      <a:gd name="T18" fmla="*/ 78 w 108"/>
                      <a:gd name="T19" fmla="*/ 204 h 210"/>
                      <a:gd name="T20" fmla="*/ 90 w 108"/>
                      <a:gd name="T21" fmla="*/ 180 h 210"/>
                      <a:gd name="T22" fmla="*/ 102 w 108"/>
                      <a:gd name="T23" fmla="*/ 144 h 210"/>
                      <a:gd name="T24" fmla="*/ 108 w 108"/>
                      <a:gd name="T25" fmla="*/ 108 h 210"/>
                      <a:gd name="T26" fmla="*/ 102 w 108"/>
                      <a:gd name="T27" fmla="*/ 66 h 210"/>
                      <a:gd name="T28" fmla="*/ 90 w 108"/>
                      <a:gd name="T29" fmla="*/ 30 h 210"/>
                      <a:gd name="T30" fmla="*/ 78 w 108"/>
                      <a:gd name="T31" fmla="*/ 6 h 210"/>
                      <a:gd name="T32" fmla="*/ 54 w 108"/>
                      <a:gd name="T33" fmla="*/ 0 h 2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210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08"/>
                        </a:lnTo>
                        <a:lnTo>
                          <a:pt x="6" y="144"/>
                        </a:lnTo>
                        <a:lnTo>
                          <a:pt x="18" y="180"/>
                        </a:lnTo>
                        <a:lnTo>
                          <a:pt x="36" y="204"/>
                        </a:lnTo>
                        <a:lnTo>
                          <a:pt x="54" y="210"/>
                        </a:lnTo>
                        <a:lnTo>
                          <a:pt x="78" y="204"/>
                        </a:lnTo>
                        <a:lnTo>
                          <a:pt x="90" y="180"/>
                        </a:lnTo>
                        <a:lnTo>
                          <a:pt x="102" y="144"/>
                        </a:lnTo>
                        <a:lnTo>
                          <a:pt x="108" y="108"/>
                        </a:lnTo>
                        <a:lnTo>
                          <a:pt x="102" y="66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5" name="Freeform 1679"/>
                  <p:cNvSpPr>
                    <a:spLocks/>
                  </p:cNvSpPr>
                  <p:nvPr/>
                </p:nvSpPr>
                <p:spPr bwMode="auto">
                  <a:xfrm>
                    <a:off x="1056" y="1002"/>
                    <a:ext cx="108" cy="198"/>
                  </a:xfrm>
                  <a:custGeom>
                    <a:avLst/>
                    <a:gdLst>
                      <a:gd name="T0" fmla="*/ 54 w 108"/>
                      <a:gd name="T1" fmla="*/ 0 h 198"/>
                      <a:gd name="T2" fmla="*/ 36 w 108"/>
                      <a:gd name="T3" fmla="*/ 6 h 198"/>
                      <a:gd name="T4" fmla="*/ 18 w 108"/>
                      <a:gd name="T5" fmla="*/ 30 h 198"/>
                      <a:gd name="T6" fmla="*/ 6 w 108"/>
                      <a:gd name="T7" fmla="*/ 60 h 198"/>
                      <a:gd name="T8" fmla="*/ 0 w 108"/>
                      <a:gd name="T9" fmla="*/ 102 h 198"/>
                      <a:gd name="T10" fmla="*/ 6 w 108"/>
                      <a:gd name="T11" fmla="*/ 138 h 198"/>
                      <a:gd name="T12" fmla="*/ 18 w 108"/>
                      <a:gd name="T13" fmla="*/ 168 h 198"/>
                      <a:gd name="T14" fmla="*/ 36 w 108"/>
                      <a:gd name="T15" fmla="*/ 192 h 198"/>
                      <a:gd name="T16" fmla="*/ 54 w 108"/>
                      <a:gd name="T17" fmla="*/ 198 h 198"/>
                      <a:gd name="T18" fmla="*/ 78 w 108"/>
                      <a:gd name="T19" fmla="*/ 192 h 198"/>
                      <a:gd name="T20" fmla="*/ 90 w 108"/>
                      <a:gd name="T21" fmla="*/ 168 h 198"/>
                      <a:gd name="T22" fmla="*/ 102 w 108"/>
                      <a:gd name="T23" fmla="*/ 138 h 198"/>
                      <a:gd name="T24" fmla="*/ 108 w 108"/>
                      <a:gd name="T25" fmla="*/ 102 h 198"/>
                      <a:gd name="T26" fmla="*/ 102 w 108"/>
                      <a:gd name="T27" fmla="*/ 60 h 198"/>
                      <a:gd name="T28" fmla="*/ 90 w 108"/>
                      <a:gd name="T29" fmla="*/ 30 h 198"/>
                      <a:gd name="T30" fmla="*/ 78 w 108"/>
                      <a:gd name="T31" fmla="*/ 6 h 198"/>
                      <a:gd name="T32" fmla="*/ 54 w 108"/>
                      <a:gd name="T33" fmla="*/ 0 h 19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198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102"/>
                        </a:lnTo>
                        <a:lnTo>
                          <a:pt x="6" y="138"/>
                        </a:lnTo>
                        <a:lnTo>
                          <a:pt x="18" y="168"/>
                        </a:lnTo>
                        <a:lnTo>
                          <a:pt x="36" y="192"/>
                        </a:lnTo>
                        <a:lnTo>
                          <a:pt x="54" y="198"/>
                        </a:lnTo>
                        <a:lnTo>
                          <a:pt x="78" y="192"/>
                        </a:lnTo>
                        <a:lnTo>
                          <a:pt x="90" y="168"/>
                        </a:lnTo>
                        <a:lnTo>
                          <a:pt x="102" y="138"/>
                        </a:lnTo>
                        <a:lnTo>
                          <a:pt x="108" y="102"/>
                        </a:lnTo>
                        <a:lnTo>
                          <a:pt x="102" y="60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92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6" name="Freeform 1680"/>
                  <p:cNvSpPr>
                    <a:spLocks/>
                  </p:cNvSpPr>
                  <p:nvPr/>
                </p:nvSpPr>
                <p:spPr bwMode="auto">
                  <a:xfrm>
                    <a:off x="1062" y="1008"/>
                    <a:ext cx="96" cy="186"/>
                  </a:xfrm>
                  <a:custGeom>
                    <a:avLst/>
                    <a:gdLst>
                      <a:gd name="T0" fmla="*/ 48 w 96"/>
                      <a:gd name="T1" fmla="*/ 0 h 186"/>
                      <a:gd name="T2" fmla="*/ 30 w 96"/>
                      <a:gd name="T3" fmla="*/ 6 h 186"/>
                      <a:gd name="T4" fmla="*/ 18 w 96"/>
                      <a:gd name="T5" fmla="*/ 30 h 186"/>
                      <a:gd name="T6" fmla="*/ 6 w 96"/>
                      <a:gd name="T7" fmla="*/ 60 h 186"/>
                      <a:gd name="T8" fmla="*/ 0 w 96"/>
                      <a:gd name="T9" fmla="*/ 96 h 186"/>
                      <a:gd name="T10" fmla="*/ 6 w 96"/>
                      <a:gd name="T11" fmla="*/ 132 h 186"/>
                      <a:gd name="T12" fmla="*/ 18 w 96"/>
                      <a:gd name="T13" fmla="*/ 162 h 186"/>
                      <a:gd name="T14" fmla="*/ 30 w 96"/>
                      <a:gd name="T15" fmla="*/ 180 h 186"/>
                      <a:gd name="T16" fmla="*/ 48 w 96"/>
                      <a:gd name="T17" fmla="*/ 186 h 186"/>
                      <a:gd name="T18" fmla="*/ 66 w 96"/>
                      <a:gd name="T19" fmla="*/ 180 h 186"/>
                      <a:gd name="T20" fmla="*/ 84 w 96"/>
                      <a:gd name="T21" fmla="*/ 162 h 186"/>
                      <a:gd name="T22" fmla="*/ 90 w 96"/>
                      <a:gd name="T23" fmla="*/ 132 h 186"/>
                      <a:gd name="T24" fmla="*/ 96 w 96"/>
                      <a:gd name="T25" fmla="*/ 96 h 186"/>
                      <a:gd name="T26" fmla="*/ 90 w 96"/>
                      <a:gd name="T27" fmla="*/ 60 h 186"/>
                      <a:gd name="T28" fmla="*/ 84 w 96"/>
                      <a:gd name="T29" fmla="*/ 30 h 186"/>
                      <a:gd name="T30" fmla="*/ 66 w 96"/>
                      <a:gd name="T31" fmla="*/ 6 h 186"/>
                      <a:gd name="T32" fmla="*/ 48 w 96"/>
                      <a:gd name="T33" fmla="*/ 0 h 18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86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96"/>
                        </a:lnTo>
                        <a:lnTo>
                          <a:pt x="6" y="132"/>
                        </a:lnTo>
                        <a:lnTo>
                          <a:pt x="18" y="162"/>
                        </a:lnTo>
                        <a:lnTo>
                          <a:pt x="30" y="180"/>
                        </a:lnTo>
                        <a:lnTo>
                          <a:pt x="48" y="186"/>
                        </a:lnTo>
                        <a:lnTo>
                          <a:pt x="66" y="180"/>
                        </a:lnTo>
                        <a:lnTo>
                          <a:pt x="84" y="162"/>
                        </a:lnTo>
                        <a:lnTo>
                          <a:pt x="90" y="132"/>
                        </a:lnTo>
                        <a:lnTo>
                          <a:pt x="96" y="96"/>
                        </a:lnTo>
                        <a:lnTo>
                          <a:pt x="90" y="60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9D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7" name="Freeform 1681"/>
                  <p:cNvSpPr>
                    <a:spLocks/>
                  </p:cNvSpPr>
                  <p:nvPr/>
                </p:nvSpPr>
                <p:spPr bwMode="auto">
                  <a:xfrm>
                    <a:off x="1062" y="1014"/>
                    <a:ext cx="96" cy="174"/>
                  </a:xfrm>
                  <a:custGeom>
                    <a:avLst/>
                    <a:gdLst>
                      <a:gd name="T0" fmla="*/ 48 w 96"/>
                      <a:gd name="T1" fmla="*/ 0 h 174"/>
                      <a:gd name="T2" fmla="*/ 30 w 96"/>
                      <a:gd name="T3" fmla="*/ 6 h 174"/>
                      <a:gd name="T4" fmla="*/ 18 w 96"/>
                      <a:gd name="T5" fmla="*/ 30 h 174"/>
                      <a:gd name="T6" fmla="*/ 6 w 96"/>
                      <a:gd name="T7" fmla="*/ 54 h 174"/>
                      <a:gd name="T8" fmla="*/ 0 w 96"/>
                      <a:gd name="T9" fmla="*/ 90 h 174"/>
                      <a:gd name="T10" fmla="*/ 6 w 96"/>
                      <a:gd name="T11" fmla="*/ 120 h 174"/>
                      <a:gd name="T12" fmla="*/ 18 w 96"/>
                      <a:gd name="T13" fmla="*/ 150 h 174"/>
                      <a:gd name="T14" fmla="*/ 30 w 96"/>
                      <a:gd name="T15" fmla="*/ 168 h 174"/>
                      <a:gd name="T16" fmla="*/ 48 w 96"/>
                      <a:gd name="T17" fmla="*/ 174 h 174"/>
                      <a:gd name="T18" fmla="*/ 66 w 96"/>
                      <a:gd name="T19" fmla="*/ 168 h 174"/>
                      <a:gd name="T20" fmla="*/ 84 w 96"/>
                      <a:gd name="T21" fmla="*/ 150 h 174"/>
                      <a:gd name="T22" fmla="*/ 90 w 96"/>
                      <a:gd name="T23" fmla="*/ 120 h 174"/>
                      <a:gd name="T24" fmla="*/ 96 w 96"/>
                      <a:gd name="T25" fmla="*/ 90 h 174"/>
                      <a:gd name="T26" fmla="*/ 90 w 96"/>
                      <a:gd name="T27" fmla="*/ 54 h 174"/>
                      <a:gd name="T28" fmla="*/ 84 w 96"/>
                      <a:gd name="T29" fmla="*/ 30 h 174"/>
                      <a:gd name="T30" fmla="*/ 66 w 96"/>
                      <a:gd name="T31" fmla="*/ 6 h 174"/>
                      <a:gd name="T32" fmla="*/ 48 w 96"/>
                      <a:gd name="T33" fmla="*/ 0 h 1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74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54"/>
                        </a:lnTo>
                        <a:lnTo>
                          <a:pt x="0" y="90"/>
                        </a:lnTo>
                        <a:lnTo>
                          <a:pt x="6" y="120"/>
                        </a:lnTo>
                        <a:lnTo>
                          <a:pt x="18" y="150"/>
                        </a:lnTo>
                        <a:lnTo>
                          <a:pt x="30" y="168"/>
                        </a:lnTo>
                        <a:lnTo>
                          <a:pt x="48" y="174"/>
                        </a:lnTo>
                        <a:lnTo>
                          <a:pt x="66" y="168"/>
                        </a:lnTo>
                        <a:lnTo>
                          <a:pt x="84" y="150"/>
                        </a:lnTo>
                        <a:lnTo>
                          <a:pt x="90" y="120"/>
                        </a:lnTo>
                        <a:lnTo>
                          <a:pt x="96" y="90"/>
                        </a:lnTo>
                        <a:lnTo>
                          <a:pt x="90" y="54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A8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8" name="Freeform 1682"/>
                  <p:cNvSpPr>
                    <a:spLocks/>
                  </p:cNvSpPr>
                  <p:nvPr/>
                </p:nvSpPr>
                <p:spPr bwMode="auto">
                  <a:xfrm>
                    <a:off x="1068" y="1020"/>
                    <a:ext cx="84" cy="162"/>
                  </a:xfrm>
                  <a:custGeom>
                    <a:avLst/>
                    <a:gdLst>
                      <a:gd name="T0" fmla="*/ 42 w 84"/>
                      <a:gd name="T1" fmla="*/ 0 h 162"/>
                      <a:gd name="T2" fmla="*/ 24 w 84"/>
                      <a:gd name="T3" fmla="*/ 6 h 162"/>
                      <a:gd name="T4" fmla="*/ 12 w 84"/>
                      <a:gd name="T5" fmla="*/ 24 h 162"/>
                      <a:gd name="T6" fmla="*/ 6 w 84"/>
                      <a:gd name="T7" fmla="*/ 48 h 162"/>
                      <a:gd name="T8" fmla="*/ 0 w 84"/>
                      <a:gd name="T9" fmla="*/ 84 h 162"/>
                      <a:gd name="T10" fmla="*/ 6 w 84"/>
                      <a:gd name="T11" fmla="*/ 114 h 162"/>
                      <a:gd name="T12" fmla="*/ 12 w 84"/>
                      <a:gd name="T13" fmla="*/ 138 h 162"/>
                      <a:gd name="T14" fmla="*/ 24 w 84"/>
                      <a:gd name="T15" fmla="*/ 156 h 162"/>
                      <a:gd name="T16" fmla="*/ 42 w 84"/>
                      <a:gd name="T17" fmla="*/ 162 h 162"/>
                      <a:gd name="T18" fmla="*/ 60 w 84"/>
                      <a:gd name="T19" fmla="*/ 156 h 162"/>
                      <a:gd name="T20" fmla="*/ 72 w 84"/>
                      <a:gd name="T21" fmla="*/ 138 h 162"/>
                      <a:gd name="T22" fmla="*/ 84 w 84"/>
                      <a:gd name="T23" fmla="*/ 114 h 162"/>
                      <a:gd name="T24" fmla="*/ 84 w 84"/>
                      <a:gd name="T25" fmla="*/ 84 h 162"/>
                      <a:gd name="T26" fmla="*/ 84 w 84"/>
                      <a:gd name="T27" fmla="*/ 48 h 162"/>
                      <a:gd name="T28" fmla="*/ 72 w 84"/>
                      <a:gd name="T29" fmla="*/ 24 h 162"/>
                      <a:gd name="T30" fmla="*/ 60 w 84"/>
                      <a:gd name="T31" fmla="*/ 6 h 162"/>
                      <a:gd name="T32" fmla="*/ 42 w 84"/>
                      <a:gd name="T33" fmla="*/ 0 h 16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84" h="162">
                        <a:moveTo>
                          <a:pt x="42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84"/>
                        </a:lnTo>
                        <a:lnTo>
                          <a:pt x="6" y="114"/>
                        </a:lnTo>
                        <a:lnTo>
                          <a:pt x="12" y="138"/>
                        </a:lnTo>
                        <a:lnTo>
                          <a:pt x="24" y="156"/>
                        </a:lnTo>
                        <a:lnTo>
                          <a:pt x="42" y="162"/>
                        </a:lnTo>
                        <a:lnTo>
                          <a:pt x="60" y="156"/>
                        </a:lnTo>
                        <a:lnTo>
                          <a:pt x="72" y="138"/>
                        </a:lnTo>
                        <a:lnTo>
                          <a:pt x="84" y="114"/>
                        </a:lnTo>
                        <a:lnTo>
                          <a:pt x="84" y="84"/>
                        </a:lnTo>
                        <a:lnTo>
                          <a:pt x="84" y="48"/>
                        </a:lnTo>
                        <a:lnTo>
                          <a:pt x="72" y="24"/>
                        </a:lnTo>
                        <a:lnTo>
                          <a:pt x="60" y="6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B2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9" name="Freeform 1683"/>
                  <p:cNvSpPr>
                    <a:spLocks/>
                  </p:cNvSpPr>
                  <p:nvPr/>
                </p:nvSpPr>
                <p:spPr bwMode="auto">
                  <a:xfrm>
                    <a:off x="1068" y="1026"/>
                    <a:ext cx="78" cy="150"/>
                  </a:xfrm>
                  <a:custGeom>
                    <a:avLst/>
                    <a:gdLst>
                      <a:gd name="T0" fmla="*/ 36 w 78"/>
                      <a:gd name="T1" fmla="*/ 0 h 150"/>
                      <a:gd name="T2" fmla="*/ 24 w 78"/>
                      <a:gd name="T3" fmla="*/ 6 h 150"/>
                      <a:gd name="T4" fmla="*/ 12 w 78"/>
                      <a:gd name="T5" fmla="*/ 24 h 150"/>
                      <a:gd name="T6" fmla="*/ 6 w 78"/>
                      <a:gd name="T7" fmla="*/ 48 h 150"/>
                      <a:gd name="T8" fmla="*/ 0 w 78"/>
                      <a:gd name="T9" fmla="*/ 78 h 150"/>
                      <a:gd name="T10" fmla="*/ 6 w 78"/>
                      <a:gd name="T11" fmla="*/ 102 h 150"/>
                      <a:gd name="T12" fmla="*/ 12 w 78"/>
                      <a:gd name="T13" fmla="*/ 126 h 150"/>
                      <a:gd name="T14" fmla="*/ 24 w 78"/>
                      <a:gd name="T15" fmla="*/ 144 h 150"/>
                      <a:gd name="T16" fmla="*/ 36 w 78"/>
                      <a:gd name="T17" fmla="*/ 150 h 150"/>
                      <a:gd name="T18" fmla="*/ 54 w 78"/>
                      <a:gd name="T19" fmla="*/ 144 h 150"/>
                      <a:gd name="T20" fmla="*/ 66 w 78"/>
                      <a:gd name="T21" fmla="*/ 126 h 150"/>
                      <a:gd name="T22" fmla="*/ 78 w 78"/>
                      <a:gd name="T23" fmla="*/ 102 h 150"/>
                      <a:gd name="T24" fmla="*/ 78 w 78"/>
                      <a:gd name="T25" fmla="*/ 78 h 150"/>
                      <a:gd name="T26" fmla="*/ 78 w 78"/>
                      <a:gd name="T27" fmla="*/ 48 h 150"/>
                      <a:gd name="T28" fmla="*/ 66 w 78"/>
                      <a:gd name="T29" fmla="*/ 24 h 150"/>
                      <a:gd name="T30" fmla="*/ 54 w 78"/>
                      <a:gd name="T31" fmla="*/ 6 h 150"/>
                      <a:gd name="T32" fmla="*/ 36 w 78"/>
                      <a:gd name="T33" fmla="*/ 0 h 1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8" h="150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78"/>
                        </a:lnTo>
                        <a:lnTo>
                          <a:pt x="6" y="102"/>
                        </a:lnTo>
                        <a:lnTo>
                          <a:pt x="12" y="126"/>
                        </a:lnTo>
                        <a:lnTo>
                          <a:pt x="24" y="144"/>
                        </a:lnTo>
                        <a:lnTo>
                          <a:pt x="36" y="150"/>
                        </a:lnTo>
                        <a:lnTo>
                          <a:pt x="54" y="144"/>
                        </a:lnTo>
                        <a:lnTo>
                          <a:pt x="66" y="126"/>
                        </a:lnTo>
                        <a:lnTo>
                          <a:pt x="78" y="102"/>
                        </a:lnTo>
                        <a:lnTo>
                          <a:pt x="78" y="78"/>
                        </a:lnTo>
                        <a:lnTo>
                          <a:pt x="78" y="48"/>
                        </a:lnTo>
                        <a:lnTo>
                          <a:pt x="66" y="24"/>
                        </a:lnTo>
                        <a:lnTo>
                          <a:pt x="54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BC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0" name="Freeform 1684"/>
                  <p:cNvSpPr>
                    <a:spLocks/>
                  </p:cNvSpPr>
                  <p:nvPr/>
                </p:nvSpPr>
                <p:spPr bwMode="auto">
                  <a:xfrm>
                    <a:off x="1074" y="1032"/>
                    <a:ext cx="72" cy="138"/>
                  </a:xfrm>
                  <a:custGeom>
                    <a:avLst/>
                    <a:gdLst>
                      <a:gd name="T0" fmla="*/ 36 w 72"/>
                      <a:gd name="T1" fmla="*/ 0 h 138"/>
                      <a:gd name="T2" fmla="*/ 24 w 72"/>
                      <a:gd name="T3" fmla="*/ 6 h 138"/>
                      <a:gd name="T4" fmla="*/ 12 w 72"/>
                      <a:gd name="T5" fmla="*/ 18 h 138"/>
                      <a:gd name="T6" fmla="*/ 6 w 72"/>
                      <a:gd name="T7" fmla="*/ 42 h 138"/>
                      <a:gd name="T8" fmla="*/ 0 w 72"/>
                      <a:gd name="T9" fmla="*/ 72 h 138"/>
                      <a:gd name="T10" fmla="*/ 6 w 72"/>
                      <a:gd name="T11" fmla="*/ 96 h 138"/>
                      <a:gd name="T12" fmla="*/ 12 w 72"/>
                      <a:gd name="T13" fmla="*/ 120 h 138"/>
                      <a:gd name="T14" fmla="*/ 24 w 72"/>
                      <a:gd name="T15" fmla="*/ 132 h 138"/>
                      <a:gd name="T16" fmla="*/ 36 w 72"/>
                      <a:gd name="T17" fmla="*/ 138 h 138"/>
                      <a:gd name="T18" fmla="*/ 48 w 72"/>
                      <a:gd name="T19" fmla="*/ 132 h 138"/>
                      <a:gd name="T20" fmla="*/ 60 w 72"/>
                      <a:gd name="T21" fmla="*/ 120 h 138"/>
                      <a:gd name="T22" fmla="*/ 72 w 72"/>
                      <a:gd name="T23" fmla="*/ 96 h 138"/>
                      <a:gd name="T24" fmla="*/ 72 w 72"/>
                      <a:gd name="T25" fmla="*/ 72 h 138"/>
                      <a:gd name="T26" fmla="*/ 72 w 72"/>
                      <a:gd name="T27" fmla="*/ 42 h 138"/>
                      <a:gd name="T28" fmla="*/ 60 w 72"/>
                      <a:gd name="T29" fmla="*/ 18 h 138"/>
                      <a:gd name="T30" fmla="*/ 48 w 72"/>
                      <a:gd name="T31" fmla="*/ 6 h 138"/>
                      <a:gd name="T32" fmla="*/ 36 w 72"/>
                      <a:gd name="T33" fmla="*/ 0 h 13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2" h="138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18"/>
                        </a:lnTo>
                        <a:lnTo>
                          <a:pt x="6" y="42"/>
                        </a:lnTo>
                        <a:lnTo>
                          <a:pt x="0" y="72"/>
                        </a:lnTo>
                        <a:lnTo>
                          <a:pt x="6" y="96"/>
                        </a:lnTo>
                        <a:lnTo>
                          <a:pt x="12" y="120"/>
                        </a:lnTo>
                        <a:lnTo>
                          <a:pt x="24" y="132"/>
                        </a:lnTo>
                        <a:lnTo>
                          <a:pt x="36" y="138"/>
                        </a:lnTo>
                        <a:lnTo>
                          <a:pt x="48" y="132"/>
                        </a:lnTo>
                        <a:lnTo>
                          <a:pt x="60" y="120"/>
                        </a:lnTo>
                        <a:lnTo>
                          <a:pt x="72" y="96"/>
                        </a:lnTo>
                        <a:lnTo>
                          <a:pt x="72" y="72"/>
                        </a:lnTo>
                        <a:lnTo>
                          <a:pt x="72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6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1" name="Freeform 1685"/>
                  <p:cNvSpPr>
                    <a:spLocks/>
                  </p:cNvSpPr>
                  <p:nvPr/>
                </p:nvSpPr>
                <p:spPr bwMode="auto">
                  <a:xfrm>
                    <a:off x="1074" y="1038"/>
                    <a:ext cx="66" cy="126"/>
                  </a:xfrm>
                  <a:custGeom>
                    <a:avLst/>
                    <a:gdLst>
                      <a:gd name="T0" fmla="*/ 30 w 66"/>
                      <a:gd name="T1" fmla="*/ 0 h 126"/>
                      <a:gd name="T2" fmla="*/ 18 w 66"/>
                      <a:gd name="T3" fmla="*/ 6 h 126"/>
                      <a:gd name="T4" fmla="*/ 6 w 66"/>
                      <a:gd name="T5" fmla="*/ 18 h 126"/>
                      <a:gd name="T6" fmla="*/ 0 w 66"/>
                      <a:gd name="T7" fmla="*/ 42 h 126"/>
                      <a:gd name="T8" fmla="*/ 0 w 66"/>
                      <a:gd name="T9" fmla="*/ 66 h 126"/>
                      <a:gd name="T10" fmla="*/ 6 w 66"/>
                      <a:gd name="T11" fmla="*/ 108 h 126"/>
                      <a:gd name="T12" fmla="*/ 18 w 66"/>
                      <a:gd name="T13" fmla="*/ 120 h 126"/>
                      <a:gd name="T14" fmla="*/ 30 w 66"/>
                      <a:gd name="T15" fmla="*/ 126 h 126"/>
                      <a:gd name="T16" fmla="*/ 48 w 66"/>
                      <a:gd name="T17" fmla="*/ 120 h 126"/>
                      <a:gd name="T18" fmla="*/ 60 w 66"/>
                      <a:gd name="T19" fmla="*/ 108 h 126"/>
                      <a:gd name="T20" fmla="*/ 66 w 66"/>
                      <a:gd name="T21" fmla="*/ 66 h 126"/>
                      <a:gd name="T22" fmla="*/ 66 w 66"/>
                      <a:gd name="T23" fmla="*/ 42 h 126"/>
                      <a:gd name="T24" fmla="*/ 60 w 66"/>
                      <a:gd name="T25" fmla="*/ 18 h 126"/>
                      <a:gd name="T26" fmla="*/ 48 w 66"/>
                      <a:gd name="T27" fmla="*/ 6 h 126"/>
                      <a:gd name="T28" fmla="*/ 30 w 66"/>
                      <a:gd name="T29" fmla="*/ 0 h 12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6" h="126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42"/>
                        </a:lnTo>
                        <a:lnTo>
                          <a:pt x="0" y="66"/>
                        </a:lnTo>
                        <a:lnTo>
                          <a:pt x="6" y="108"/>
                        </a:lnTo>
                        <a:lnTo>
                          <a:pt x="18" y="120"/>
                        </a:lnTo>
                        <a:lnTo>
                          <a:pt x="30" y="126"/>
                        </a:lnTo>
                        <a:lnTo>
                          <a:pt x="48" y="120"/>
                        </a:lnTo>
                        <a:lnTo>
                          <a:pt x="60" y="108"/>
                        </a:lnTo>
                        <a:lnTo>
                          <a:pt x="66" y="66"/>
                        </a:lnTo>
                        <a:lnTo>
                          <a:pt x="66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CE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2" name="Freeform 1686"/>
                  <p:cNvSpPr>
                    <a:spLocks/>
                  </p:cNvSpPr>
                  <p:nvPr/>
                </p:nvSpPr>
                <p:spPr bwMode="auto">
                  <a:xfrm>
                    <a:off x="1080" y="1044"/>
                    <a:ext cx="60" cy="114"/>
                  </a:xfrm>
                  <a:custGeom>
                    <a:avLst/>
                    <a:gdLst>
                      <a:gd name="T0" fmla="*/ 30 w 60"/>
                      <a:gd name="T1" fmla="*/ 0 h 114"/>
                      <a:gd name="T2" fmla="*/ 18 w 60"/>
                      <a:gd name="T3" fmla="*/ 6 h 114"/>
                      <a:gd name="T4" fmla="*/ 6 w 60"/>
                      <a:gd name="T5" fmla="*/ 18 h 114"/>
                      <a:gd name="T6" fmla="*/ 0 w 60"/>
                      <a:gd name="T7" fmla="*/ 36 h 114"/>
                      <a:gd name="T8" fmla="*/ 0 w 60"/>
                      <a:gd name="T9" fmla="*/ 60 h 114"/>
                      <a:gd name="T10" fmla="*/ 6 w 60"/>
                      <a:gd name="T11" fmla="*/ 96 h 114"/>
                      <a:gd name="T12" fmla="*/ 18 w 60"/>
                      <a:gd name="T13" fmla="*/ 108 h 114"/>
                      <a:gd name="T14" fmla="*/ 30 w 60"/>
                      <a:gd name="T15" fmla="*/ 114 h 114"/>
                      <a:gd name="T16" fmla="*/ 42 w 60"/>
                      <a:gd name="T17" fmla="*/ 108 h 114"/>
                      <a:gd name="T18" fmla="*/ 54 w 60"/>
                      <a:gd name="T19" fmla="*/ 96 h 114"/>
                      <a:gd name="T20" fmla="*/ 60 w 60"/>
                      <a:gd name="T21" fmla="*/ 60 h 114"/>
                      <a:gd name="T22" fmla="*/ 60 w 60"/>
                      <a:gd name="T23" fmla="*/ 36 h 114"/>
                      <a:gd name="T24" fmla="*/ 54 w 60"/>
                      <a:gd name="T25" fmla="*/ 18 h 114"/>
                      <a:gd name="T26" fmla="*/ 42 w 60"/>
                      <a:gd name="T27" fmla="*/ 6 h 114"/>
                      <a:gd name="T28" fmla="*/ 30 w 60"/>
                      <a:gd name="T29" fmla="*/ 0 h 1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0" h="114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36"/>
                        </a:lnTo>
                        <a:lnTo>
                          <a:pt x="0" y="60"/>
                        </a:lnTo>
                        <a:lnTo>
                          <a:pt x="6" y="96"/>
                        </a:lnTo>
                        <a:lnTo>
                          <a:pt x="18" y="108"/>
                        </a:lnTo>
                        <a:lnTo>
                          <a:pt x="30" y="114"/>
                        </a:lnTo>
                        <a:lnTo>
                          <a:pt x="42" y="108"/>
                        </a:lnTo>
                        <a:lnTo>
                          <a:pt x="54" y="96"/>
                        </a:lnTo>
                        <a:lnTo>
                          <a:pt x="60" y="60"/>
                        </a:lnTo>
                        <a:lnTo>
                          <a:pt x="60" y="36"/>
                        </a:lnTo>
                        <a:lnTo>
                          <a:pt x="54" y="18"/>
                        </a:lnTo>
                        <a:lnTo>
                          <a:pt x="42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D7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3" name="Freeform 1687"/>
                  <p:cNvSpPr>
                    <a:spLocks/>
                  </p:cNvSpPr>
                  <p:nvPr/>
                </p:nvSpPr>
                <p:spPr bwMode="auto">
                  <a:xfrm>
                    <a:off x="1080" y="1050"/>
                    <a:ext cx="54" cy="102"/>
                  </a:xfrm>
                  <a:custGeom>
                    <a:avLst/>
                    <a:gdLst>
                      <a:gd name="T0" fmla="*/ 24 w 54"/>
                      <a:gd name="T1" fmla="*/ 0 h 102"/>
                      <a:gd name="T2" fmla="*/ 18 w 54"/>
                      <a:gd name="T3" fmla="*/ 6 h 102"/>
                      <a:gd name="T4" fmla="*/ 6 w 54"/>
                      <a:gd name="T5" fmla="*/ 18 h 102"/>
                      <a:gd name="T6" fmla="*/ 0 w 54"/>
                      <a:gd name="T7" fmla="*/ 54 h 102"/>
                      <a:gd name="T8" fmla="*/ 6 w 54"/>
                      <a:gd name="T9" fmla="*/ 90 h 102"/>
                      <a:gd name="T10" fmla="*/ 18 w 54"/>
                      <a:gd name="T11" fmla="*/ 96 h 102"/>
                      <a:gd name="T12" fmla="*/ 24 w 54"/>
                      <a:gd name="T13" fmla="*/ 102 h 102"/>
                      <a:gd name="T14" fmla="*/ 36 w 54"/>
                      <a:gd name="T15" fmla="*/ 96 h 102"/>
                      <a:gd name="T16" fmla="*/ 48 w 54"/>
                      <a:gd name="T17" fmla="*/ 90 h 102"/>
                      <a:gd name="T18" fmla="*/ 54 w 54"/>
                      <a:gd name="T19" fmla="*/ 54 h 102"/>
                      <a:gd name="T20" fmla="*/ 48 w 54"/>
                      <a:gd name="T21" fmla="*/ 18 h 102"/>
                      <a:gd name="T22" fmla="*/ 36 w 54"/>
                      <a:gd name="T23" fmla="*/ 6 h 102"/>
                      <a:gd name="T24" fmla="*/ 24 w 54"/>
                      <a:gd name="T25" fmla="*/ 0 h 1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54" h="102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54"/>
                        </a:lnTo>
                        <a:lnTo>
                          <a:pt x="6" y="90"/>
                        </a:lnTo>
                        <a:lnTo>
                          <a:pt x="18" y="96"/>
                        </a:lnTo>
                        <a:lnTo>
                          <a:pt x="24" y="102"/>
                        </a:lnTo>
                        <a:lnTo>
                          <a:pt x="36" y="96"/>
                        </a:lnTo>
                        <a:lnTo>
                          <a:pt x="48" y="90"/>
                        </a:lnTo>
                        <a:lnTo>
                          <a:pt x="54" y="54"/>
                        </a:lnTo>
                        <a:lnTo>
                          <a:pt x="48" y="18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DE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4" name="Freeform 1688"/>
                  <p:cNvSpPr>
                    <a:spLocks/>
                  </p:cNvSpPr>
                  <p:nvPr/>
                </p:nvSpPr>
                <p:spPr bwMode="auto">
                  <a:xfrm>
                    <a:off x="1086" y="1056"/>
                    <a:ext cx="48" cy="90"/>
                  </a:xfrm>
                  <a:custGeom>
                    <a:avLst/>
                    <a:gdLst>
                      <a:gd name="T0" fmla="*/ 24 w 48"/>
                      <a:gd name="T1" fmla="*/ 0 h 90"/>
                      <a:gd name="T2" fmla="*/ 18 w 48"/>
                      <a:gd name="T3" fmla="*/ 6 h 90"/>
                      <a:gd name="T4" fmla="*/ 6 w 48"/>
                      <a:gd name="T5" fmla="*/ 12 h 90"/>
                      <a:gd name="T6" fmla="*/ 0 w 48"/>
                      <a:gd name="T7" fmla="*/ 48 h 90"/>
                      <a:gd name="T8" fmla="*/ 6 w 48"/>
                      <a:gd name="T9" fmla="*/ 78 h 90"/>
                      <a:gd name="T10" fmla="*/ 18 w 48"/>
                      <a:gd name="T11" fmla="*/ 90 h 90"/>
                      <a:gd name="T12" fmla="*/ 24 w 48"/>
                      <a:gd name="T13" fmla="*/ 90 h 90"/>
                      <a:gd name="T14" fmla="*/ 36 w 48"/>
                      <a:gd name="T15" fmla="*/ 90 h 90"/>
                      <a:gd name="T16" fmla="*/ 42 w 48"/>
                      <a:gd name="T17" fmla="*/ 78 h 90"/>
                      <a:gd name="T18" fmla="*/ 48 w 48"/>
                      <a:gd name="T19" fmla="*/ 48 h 90"/>
                      <a:gd name="T20" fmla="*/ 42 w 48"/>
                      <a:gd name="T21" fmla="*/ 12 h 90"/>
                      <a:gd name="T22" fmla="*/ 36 w 48"/>
                      <a:gd name="T23" fmla="*/ 6 h 90"/>
                      <a:gd name="T24" fmla="*/ 24 w 48"/>
                      <a:gd name="T25" fmla="*/ 0 h 9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8" h="90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8"/>
                        </a:lnTo>
                        <a:lnTo>
                          <a:pt x="6" y="78"/>
                        </a:lnTo>
                        <a:lnTo>
                          <a:pt x="18" y="90"/>
                        </a:lnTo>
                        <a:lnTo>
                          <a:pt x="24" y="90"/>
                        </a:lnTo>
                        <a:lnTo>
                          <a:pt x="36" y="90"/>
                        </a:lnTo>
                        <a:lnTo>
                          <a:pt x="42" y="78"/>
                        </a:lnTo>
                        <a:lnTo>
                          <a:pt x="48" y="48"/>
                        </a:lnTo>
                        <a:lnTo>
                          <a:pt x="42" y="12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5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5" name="Freeform 1689"/>
                  <p:cNvSpPr>
                    <a:spLocks/>
                  </p:cNvSpPr>
                  <p:nvPr/>
                </p:nvSpPr>
                <p:spPr bwMode="auto">
                  <a:xfrm>
                    <a:off x="1086" y="1062"/>
                    <a:ext cx="42" cy="78"/>
                  </a:xfrm>
                  <a:custGeom>
                    <a:avLst/>
                    <a:gdLst>
                      <a:gd name="T0" fmla="*/ 24 w 42"/>
                      <a:gd name="T1" fmla="*/ 0 h 78"/>
                      <a:gd name="T2" fmla="*/ 18 w 42"/>
                      <a:gd name="T3" fmla="*/ 6 h 78"/>
                      <a:gd name="T4" fmla="*/ 6 w 42"/>
                      <a:gd name="T5" fmla="*/ 12 h 78"/>
                      <a:gd name="T6" fmla="*/ 0 w 42"/>
                      <a:gd name="T7" fmla="*/ 42 h 78"/>
                      <a:gd name="T8" fmla="*/ 6 w 42"/>
                      <a:gd name="T9" fmla="*/ 66 h 78"/>
                      <a:gd name="T10" fmla="*/ 18 w 42"/>
                      <a:gd name="T11" fmla="*/ 78 h 78"/>
                      <a:gd name="T12" fmla="*/ 24 w 42"/>
                      <a:gd name="T13" fmla="*/ 78 h 78"/>
                      <a:gd name="T14" fmla="*/ 30 w 42"/>
                      <a:gd name="T15" fmla="*/ 78 h 78"/>
                      <a:gd name="T16" fmla="*/ 36 w 42"/>
                      <a:gd name="T17" fmla="*/ 66 h 78"/>
                      <a:gd name="T18" fmla="*/ 42 w 42"/>
                      <a:gd name="T19" fmla="*/ 42 h 78"/>
                      <a:gd name="T20" fmla="*/ 36 w 42"/>
                      <a:gd name="T21" fmla="*/ 12 h 78"/>
                      <a:gd name="T22" fmla="*/ 30 w 42"/>
                      <a:gd name="T23" fmla="*/ 6 h 78"/>
                      <a:gd name="T24" fmla="*/ 24 w 42"/>
                      <a:gd name="T25" fmla="*/ 0 h 7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2" h="78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2"/>
                        </a:lnTo>
                        <a:lnTo>
                          <a:pt x="6" y="66"/>
                        </a:lnTo>
                        <a:lnTo>
                          <a:pt x="18" y="78"/>
                        </a:lnTo>
                        <a:lnTo>
                          <a:pt x="24" y="78"/>
                        </a:lnTo>
                        <a:lnTo>
                          <a:pt x="30" y="78"/>
                        </a:lnTo>
                        <a:lnTo>
                          <a:pt x="36" y="66"/>
                        </a:lnTo>
                        <a:lnTo>
                          <a:pt x="42" y="42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A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6" name="Freeform 1690"/>
                  <p:cNvSpPr>
                    <a:spLocks/>
                  </p:cNvSpPr>
                  <p:nvPr/>
                </p:nvSpPr>
                <p:spPr bwMode="auto">
                  <a:xfrm>
                    <a:off x="1092" y="1068"/>
                    <a:ext cx="42" cy="72"/>
                  </a:xfrm>
                  <a:custGeom>
                    <a:avLst/>
                    <a:gdLst>
                      <a:gd name="T0" fmla="*/ 18 w 42"/>
                      <a:gd name="T1" fmla="*/ 0 h 72"/>
                      <a:gd name="T2" fmla="*/ 12 w 42"/>
                      <a:gd name="T3" fmla="*/ 6 h 72"/>
                      <a:gd name="T4" fmla="*/ 6 w 42"/>
                      <a:gd name="T5" fmla="*/ 12 h 72"/>
                      <a:gd name="T6" fmla="*/ 0 w 42"/>
                      <a:gd name="T7" fmla="*/ 36 h 72"/>
                      <a:gd name="T8" fmla="*/ 6 w 42"/>
                      <a:gd name="T9" fmla="*/ 60 h 72"/>
                      <a:gd name="T10" fmla="*/ 12 w 42"/>
                      <a:gd name="T11" fmla="*/ 72 h 72"/>
                      <a:gd name="T12" fmla="*/ 18 w 42"/>
                      <a:gd name="T13" fmla="*/ 72 h 72"/>
                      <a:gd name="T14" fmla="*/ 30 w 42"/>
                      <a:gd name="T15" fmla="*/ 72 h 72"/>
                      <a:gd name="T16" fmla="*/ 36 w 42"/>
                      <a:gd name="T17" fmla="*/ 60 h 72"/>
                      <a:gd name="T18" fmla="*/ 42 w 42"/>
                      <a:gd name="T19" fmla="*/ 36 h 72"/>
                      <a:gd name="T20" fmla="*/ 36 w 42"/>
                      <a:gd name="T21" fmla="*/ 12 h 72"/>
                      <a:gd name="T22" fmla="*/ 30 w 42"/>
                      <a:gd name="T23" fmla="*/ 6 h 72"/>
                      <a:gd name="T24" fmla="*/ 18 w 42"/>
                      <a:gd name="T25" fmla="*/ 0 h 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2" h="72">
                        <a:moveTo>
                          <a:pt x="18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36"/>
                        </a:lnTo>
                        <a:lnTo>
                          <a:pt x="6" y="60"/>
                        </a:lnTo>
                        <a:lnTo>
                          <a:pt x="12" y="72"/>
                        </a:lnTo>
                        <a:lnTo>
                          <a:pt x="18" y="72"/>
                        </a:lnTo>
                        <a:lnTo>
                          <a:pt x="30" y="72"/>
                        </a:lnTo>
                        <a:lnTo>
                          <a:pt x="36" y="60"/>
                        </a:lnTo>
                        <a:lnTo>
                          <a:pt x="42" y="36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EF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7" name="Freeform 1691"/>
                  <p:cNvSpPr>
                    <a:spLocks/>
                  </p:cNvSpPr>
                  <p:nvPr/>
                </p:nvSpPr>
                <p:spPr bwMode="auto">
                  <a:xfrm>
                    <a:off x="1092" y="1074"/>
                    <a:ext cx="36" cy="60"/>
                  </a:xfrm>
                  <a:custGeom>
                    <a:avLst/>
                    <a:gdLst>
                      <a:gd name="T0" fmla="*/ 18 w 36"/>
                      <a:gd name="T1" fmla="*/ 0 h 60"/>
                      <a:gd name="T2" fmla="*/ 6 w 36"/>
                      <a:gd name="T3" fmla="*/ 6 h 60"/>
                      <a:gd name="T4" fmla="*/ 0 w 36"/>
                      <a:gd name="T5" fmla="*/ 30 h 60"/>
                      <a:gd name="T6" fmla="*/ 6 w 36"/>
                      <a:gd name="T7" fmla="*/ 48 h 60"/>
                      <a:gd name="T8" fmla="*/ 12 w 36"/>
                      <a:gd name="T9" fmla="*/ 60 h 60"/>
                      <a:gd name="T10" fmla="*/ 18 w 36"/>
                      <a:gd name="T11" fmla="*/ 60 h 60"/>
                      <a:gd name="T12" fmla="*/ 24 w 36"/>
                      <a:gd name="T13" fmla="*/ 60 h 60"/>
                      <a:gd name="T14" fmla="*/ 30 w 36"/>
                      <a:gd name="T15" fmla="*/ 48 h 60"/>
                      <a:gd name="T16" fmla="*/ 36 w 36"/>
                      <a:gd name="T17" fmla="*/ 30 h 60"/>
                      <a:gd name="T18" fmla="*/ 30 w 36"/>
                      <a:gd name="T19" fmla="*/ 6 h 60"/>
                      <a:gd name="T20" fmla="*/ 18 w 36"/>
                      <a:gd name="T21" fmla="*/ 0 h 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6" h="60">
                        <a:moveTo>
                          <a:pt x="18" y="0"/>
                        </a:moveTo>
                        <a:lnTo>
                          <a:pt x="6" y="6"/>
                        </a:lnTo>
                        <a:lnTo>
                          <a:pt x="0" y="30"/>
                        </a:lnTo>
                        <a:lnTo>
                          <a:pt x="6" y="48"/>
                        </a:lnTo>
                        <a:lnTo>
                          <a:pt x="12" y="60"/>
                        </a:lnTo>
                        <a:lnTo>
                          <a:pt x="18" y="60"/>
                        </a:lnTo>
                        <a:lnTo>
                          <a:pt x="24" y="60"/>
                        </a:lnTo>
                        <a:lnTo>
                          <a:pt x="30" y="48"/>
                        </a:lnTo>
                        <a:lnTo>
                          <a:pt x="36" y="30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F3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8" name="Freeform 1692"/>
                  <p:cNvSpPr>
                    <a:spLocks/>
                  </p:cNvSpPr>
                  <p:nvPr/>
                </p:nvSpPr>
                <p:spPr bwMode="auto">
                  <a:xfrm>
                    <a:off x="1098" y="1080"/>
                    <a:ext cx="30" cy="48"/>
                  </a:xfrm>
                  <a:custGeom>
                    <a:avLst/>
                    <a:gdLst>
                      <a:gd name="T0" fmla="*/ 12 w 30"/>
                      <a:gd name="T1" fmla="*/ 0 h 48"/>
                      <a:gd name="T2" fmla="*/ 6 w 30"/>
                      <a:gd name="T3" fmla="*/ 6 h 48"/>
                      <a:gd name="T4" fmla="*/ 0 w 30"/>
                      <a:gd name="T5" fmla="*/ 24 h 48"/>
                      <a:gd name="T6" fmla="*/ 6 w 30"/>
                      <a:gd name="T7" fmla="*/ 42 h 48"/>
                      <a:gd name="T8" fmla="*/ 12 w 30"/>
                      <a:gd name="T9" fmla="*/ 48 h 48"/>
                      <a:gd name="T10" fmla="*/ 24 w 30"/>
                      <a:gd name="T11" fmla="*/ 42 h 48"/>
                      <a:gd name="T12" fmla="*/ 30 w 30"/>
                      <a:gd name="T13" fmla="*/ 24 h 48"/>
                      <a:gd name="T14" fmla="*/ 24 w 30"/>
                      <a:gd name="T15" fmla="*/ 6 h 48"/>
                      <a:gd name="T16" fmla="*/ 12 w 30"/>
                      <a:gd name="T17" fmla="*/ 0 h 4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" h="48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24"/>
                        </a:lnTo>
                        <a:lnTo>
                          <a:pt x="6" y="42"/>
                        </a:lnTo>
                        <a:lnTo>
                          <a:pt x="12" y="48"/>
                        </a:lnTo>
                        <a:lnTo>
                          <a:pt x="24" y="42"/>
                        </a:lnTo>
                        <a:lnTo>
                          <a:pt x="30" y="24"/>
                        </a:lnTo>
                        <a:lnTo>
                          <a:pt x="24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6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9" name="Freeform 1693"/>
                  <p:cNvSpPr>
                    <a:spLocks/>
                  </p:cNvSpPr>
                  <p:nvPr/>
                </p:nvSpPr>
                <p:spPr bwMode="auto">
                  <a:xfrm>
                    <a:off x="1098" y="1086"/>
                    <a:ext cx="24" cy="36"/>
                  </a:xfrm>
                  <a:custGeom>
                    <a:avLst/>
                    <a:gdLst>
                      <a:gd name="T0" fmla="*/ 12 w 24"/>
                      <a:gd name="T1" fmla="*/ 0 h 36"/>
                      <a:gd name="T2" fmla="*/ 6 w 24"/>
                      <a:gd name="T3" fmla="*/ 6 h 36"/>
                      <a:gd name="T4" fmla="*/ 0 w 24"/>
                      <a:gd name="T5" fmla="*/ 18 h 36"/>
                      <a:gd name="T6" fmla="*/ 6 w 24"/>
                      <a:gd name="T7" fmla="*/ 30 h 36"/>
                      <a:gd name="T8" fmla="*/ 12 w 24"/>
                      <a:gd name="T9" fmla="*/ 36 h 36"/>
                      <a:gd name="T10" fmla="*/ 18 w 24"/>
                      <a:gd name="T11" fmla="*/ 30 h 36"/>
                      <a:gd name="T12" fmla="*/ 24 w 24"/>
                      <a:gd name="T13" fmla="*/ 18 h 36"/>
                      <a:gd name="T14" fmla="*/ 18 w 24"/>
                      <a:gd name="T15" fmla="*/ 6 h 36"/>
                      <a:gd name="T16" fmla="*/ 12 w 24"/>
                      <a:gd name="T17" fmla="*/ 0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" h="36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2" y="36"/>
                        </a:lnTo>
                        <a:lnTo>
                          <a:pt x="18" y="30"/>
                        </a:lnTo>
                        <a:lnTo>
                          <a:pt x="24" y="18"/>
                        </a:lnTo>
                        <a:lnTo>
                          <a:pt x="18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0" name="Freeform 1694"/>
                  <p:cNvSpPr>
                    <a:spLocks/>
                  </p:cNvSpPr>
                  <p:nvPr/>
                </p:nvSpPr>
                <p:spPr bwMode="auto">
                  <a:xfrm>
                    <a:off x="1104" y="1092"/>
                    <a:ext cx="18" cy="24"/>
                  </a:xfrm>
                  <a:custGeom>
                    <a:avLst/>
                    <a:gdLst>
                      <a:gd name="T0" fmla="*/ 6 w 18"/>
                      <a:gd name="T1" fmla="*/ 0 h 24"/>
                      <a:gd name="T2" fmla="*/ 6 w 18"/>
                      <a:gd name="T3" fmla="*/ 6 h 24"/>
                      <a:gd name="T4" fmla="*/ 0 w 18"/>
                      <a:gd name="T5" fmla="*/ 12 h 24"/>
                      <a:gd name="T6" fmla="*/ 6 w 18"/>
                      <a:gd name="T7" fmla="*/ 18 h 24"/>
                      <a:gd name="T8" fmla="*/ 6 w 18"/>
                      <a:gd name="T9" fmla="*/ 24 h 24"/>
                      <a:gd name="T10" fmla="*/ 12 w 18"/>
                      <a:gd name="T11" fmla="*/ 18 h 24"/>
                      <a:gd name="T12" fmla="*/ 18 w 18"/>
                      <a:gd name="T13" fmla="*/ 12 h 24"/>
                      <a:gd name="T14" fmla="*/ 12 w 18"/>
                      <a:gd name="T15" fmla="*/ 6 h 24"/>
                      <a:gd name="T16" fmla="*/ 6 w 18"/>
                      <a:gd name="T17" fmla="*/ 0 h 2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8" h="24">
                        <a:moveTo>
                          <a:pt x="6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6" y="24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B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1" name="Freeform 1695"/>
                  <p:cNvSpPr>
                    <a:spLocks/>
                  </p:cNvSpPr>
                  <p:nvPr/>
                </p:nvSpPr>
                <p:spPr bwMode="auto">
                  <a:xfrm>
                    <a:off x="1104" y="1098"/>
                    <a:ext cx="12" cy="12"/>
                  </a:xfrm>
                  <a:custGeom>
                    <a:avLst/>
                    <a:gdLst>
                      <a:gd name="T0" fmla="*/ 6 w 12"/>
                      <a:gd name="T1" fmla="*/ 0 h 12"/>
                      <a:gd name="T2" fmla="*/ 0 w 12"/>
                      <a:gd name="T3" fmla="*/ 0 h 12"/>
                      <a:gd name="T4" fmla="*/ 0 w 12"/>
                      <a:gd name="T5" fmla="*/ 6 h 12"/>
                      <a:gd name="T6" fmla="*/ 0 w 12"/>
                      <a:gd name="T7" fmla="*/ 12 h 12"/>
                      <a:gd name="T8" fmla="*/ 6 w 12"/>
                      <a:gd name="T9" fmla="*/ 12 h 12"/>
                      <a:gd name="T10" fmla="*/ 12 w 12"/>
                      <a:gd name="T11" fmla="*/ 12 h 12"/>
                      <a:gd name="T12" fmla="*/ 12 w 12"/>
                      <a:gd name="T13" fmla="*/ 6 h 12"/>
                      <a:gd name="T14" fmla="*/ 12 w 12"/>
                      <a:gd name="T15" fmla="*/ 0 h 12"/>
                      <a:gd name="T16" fmla="*/ 6 w 12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" h="1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D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94" name="Oval 1696"/>
                <p:cNvSpPr>
                  <a:spLocks noChangeArrowheads="1"/>
                </p:cNvSpPr>
                <p:nvPr/>
              </p:nvSpPr>
              <p:spPr bwMode="auto">
                <a:xfrm>
                  <a:off x="1026" y="942"/>
                  <a:ext cx="162" cy="318"/>
                </a:xfrm>
                <a:prstGeom prst="ellipse">
                  <a:avLst/>
                </a:prstGeom>
                <a:noFill/>
                <a:ln w="19050" cap="rnd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524" name="Line 1697"/>
              <p:cNvSpPr>
                <a:spLocks noChangeShapeType="1"/>
              </p:cNvSpPr>
              <p:nvPr/>
            </p:nvSpPr>
            <p:spPr bwMode="auto">
              <a:xfrm>
                <a:off x="567" y="1343"/>
                <a:ext cx="1" cy="31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25" name="Group 1698"/>
              <p:cNvGrpSpPr>
                <a:grpSpLocks/>
              </p:cNvGrpSpPr>
              <p:nvPr/>
            </p:nvGrpSpPr>
            <p:grpSpPr bwMode="auto">
              <a:xfrm>
                <a:off x="527" y="1422"/>
                <a:ext cx="134" cy="281"/>
                <a:chOff x="1050" y="966"/>
                <a:chExt cx="162" cy="318"/>
              </a:xfrm>
            </p:grpSpPr>
            <p:grpSp>
              <p:nvGrpSpPr>
                <p:cNvPr id="564" name="Group 1699"/>
                <p:cNvGrpSpPr>
                  <a:grpSpLocks/>
                </p:cNvGrpSpPr>
                <p:nvPr/>
              </p:nvGrpSpPr>
              <p:grpSpPr bwMode="auto">
                <a:xfrm>
                  <a:off x="1050" y="966"/>
                  <a:ext cx="162" cy="318"/>
                  <a:chOff x="1050" y="966"/>
                  <a:chExt cx="162" cy="318"/>
                </a:xfrm>
              </p:grpSpPr>
              <p:sp>
                <p:nvSpPr>
                  <p:cNvPr id="566" name="Freeform 1700"/>
                  <p:cNvSpPr>
                    <a:spLocks/>
                  </p:cNvSpPr>
                  <p:nvPr/>
                </p:nvSpPr>
                <p:spPr bwMode="auto">
                  <a:xfrm>
                    <a:off x="1050" y="966"/>
                    <a:ext cx="162" cy="318"/>
                  </a:xfrm>
                  <a:custGeom>
                    <a:avLst/>
                    <a:gdLst>
                      <a:gd name="T0" fmla="*/ 78 w 162"/>
                      <a:gd name="T1" fmla="*/ 0 h 318"/>
                      <a:gd name="T2" fmla="*/ 60 w 162"/>
                      <a:gd name="T3" fmla="*/ 6 h 318"/>
                      <a:gd name="T4" fmla="*/ 48 w 162"/>
                      <a:gd name="T5" fmla="*/ 12 h 318"/>
                      <a:gd name="T6" fmla="*/ 24 w 162"/>
                      <a:gd name="T7" fmla="*/ 48 h 318"/>
                      <a:gd name="T8" fmla="*/ 6 w 162"/>
                      <a:gd name="T9" fmla="*/ 96 h 318"/>
                      <a:gd name="T10" fmla="*/ 0 w 162"/>
                      <a:gd name="T11" fmla="*/ 162 h 318"/>
                      <a:gd name="T12" fmla="*/ 6 w 162"/>
                      <a:gd name="T13" fmla="*/ 222 h 318"/>
                      <a:gd name="T14" fmla="*/ 24 w 162"/>
                      <a:gd name="T15" fmla="*/ 276 h 318"/>
                      <a:gd name="T16" fmla="*/ 48 w 162"/>
                      <a:gd name="T17" fmla="*/ 306 h 318"/>
                      <a:gd name="T18" fmla="*/ 60 w 162"/>
                      <a:gd name="T19" fmla="*/ 318 h 318"/>
                      <a:gd name="T20" fmla="*/ 78 w 162"/>
                      <a:gd name="T21" fmla="*/ 318 h 318"/>
                      <a:gd name="T22" fmla="*/ 96 w 162"/>
                      <a:gd name="T23" fmla="*/ 318 h 318"/>
                      <a:gd name="T24" fmla="*/ 114 w 162"/>
                      <a:gd name="T25" fmla="*/ 306 h 318"/>
                      <a:gd name="T26" fmla="*/ 138 w 162"/>
                      <a:gd name="T27" fmla="*/ 276 h 318"/>
                      <a:gd name="T28" fmla="*/ 156 w 162"/>
                      <a:gd name="T29" fmla="*/ 222 h 318"/>
                      <a:gd name="T30" fmla="*/ 162 w 162"/>
                      <a:gd name="T31" fmla="*/ 162 h 318"/>
                      <a:gd name="T32" fmla="*/ 156 w 162"/>
                      <a:gd name="T33" fmla="*/ 96 h 318"/>
                      <a:gd name="T34" fmla="*/ 138 w 162"/>
                      <a:gd name="T35" fmla="*/ 48 h 318"/>
                      <a:gd name="T36" fmla="*/ 114 w 162"/>
                      <a:gd name="T37" fmla="*/ 12 h 318"/>
                      <a:gd name="T38" fmla="*/ 96 w 162"/>
                      <a:gd name="T39" fmla="*/ 6 h 318"/>
                      <a:gd name="T40" fmla="*/ 78 w 162"/>
                      <a:gd name="T41" fmla="*/ 0 h 3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62" h="318">
                        <a:moveTo>
                          <a:pt x="78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8"/>
                        </a:lnTo>
                        <a:lnTo>
                          <a:pt x="6" y="96"/>
                        </a:lnTo>
                        <a:lnTo>
                          <a:pt x="0" y="162"/>
                        </a:lnTo>
                        <a:lnTo>
                          <a:pt x="6" y="222"/>
                        </a:lnTo>
                        <a:lnTo>
                          <a:pt x="24" y="276"/>
                        </a:lnTo>
                        <a:lnTo>
                          <a:pt x="48" y="306"/>
                        </a:lnTo>
                        <a:lnTo>
                          <a:pt x="60" y="318"/>
                        </a:lnTo>
                        <a:lnTo>
                          <a:pt x="78" y="318"/>
                        </a:lnTo>
                        <a:lnTo>
                          <a:pt x="96" y="318"/>
                        </a:lnTo>
                        <a:lnTo>
                          <a:pt x="114" y="306"/>
                        </a:lnTo>
                        <a:lnTo>
                          <a:pt x="138" y="276"/>
                        </a:lnTo>
                        <a:lnTo>
                          <a:pt x="156" y="222"/>
                        </a:lnTo>
                        <a:lnTo>
                          <a:pt x="162" y="162"/>
                        </a:lnTo>
                        <a:lnTo>
                          <a:pt x="156" y="96"/>
                        </a:lnTo>
                        <a:lnTo>
                          <a:pt x="138" y="48"/>
                        </a:lnTo>
                        <a:lnTo>
                          <a:pt x="114" y="12"/>
                        </a:lnTo>
                        <a:lnTo>
                          <a:pt x="96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FF35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7" name="Freeform 1701"/>
                  <p:cNvSpPr>
                    <a:spLocks/>
                  </p:cNvSpPr>
                  <p:nvPr/>
                </p:nvSpPr>
                <p:spPr bwMode="auto">
                  <a:xfrm>
                    <a:off x="1056" y="972"/>
                    <a:ext cx="150" cy="300"/>
                  </a:xfrm>
                  <a:custGeom>
                    <a:avLst/>
                    <a:gdLst>
                      <a:gd name="T0" fmla="*/ 72 w 150"/>
                      <a:gd name="T1" fmla="*/ 0 h 300"/>
                      <a:gd name="T2" fmla="*/ 60 w 150"/>
                      <a:gd name="T3" fmla="*/ 6 h 300"/>
                      <a:gd name="T4" fmla="*/ 48 w 150"/>
                      <a:gd name="T5" fmla="*/ 12 h 300"/>
                      <a:gd name="T6" fmla="*/ 24 w 150"/>
                      <a:gd name="T7" fmla="*/ 42 h 300"/>
                      <a:gd name="T8" fmla="*/ 6 w 150"/>
                      <a:gd name="T9" fmla="*/ 96 h 300"/>
                      <a:gd name="T10" fmla="*/ 0 w 150"/>
                      <a:gd name="T11" fmla="*/ 156 h 300"/>
                      <a:gd name="T12" fmla="*/ 6 w 150"/>
                      <a:gd name="T13" fmla="*/ 216 h 300"/>
                      <a:gd name="T14" fmla="*/ 24 w 150"/>
                      <a:gd name="T15" fmla="*/ 258 h 300"/>
                      <a:gd name="T16" fmla="*/ 48 w 150"/>
                      <a:gd name="T17" fmla="*/ 288 h 300"/>
                      <a:gd name="T18" fmla="*/ 72 w 150"/>
                      <a:gd name="T19" fmla="*/ 300 h 300"/>
                      <a:gd name="T20" fmla="*/ 102 w 150"/>
                      <a:gd name="T21" fmla="*/ 288 h 300"/>
                      <a:gd name="T22" fmla="*/ 132 w 150"/>
                      <a:gd name="T23" fmla="*/ 258 h 300"/>
                      <a:gd name="T24" fmla="*/ 144 w 150"/>
                      <a:gd name="T25" fmla="*/ 216 h 300"/>
                      <a:gd name="T26" fmla="*/ 150 w 150"/>
                      <a:gd name="T27" fmla="*/ 156 h 300"/>
                      <a:gd name="T28" fmla="*/ 144 w 150"/>
                      <a:gd name="T29" fmla="*/ 96 h 300"/>
                      <a:gd name="T30" fmla="*/ 132 w 150"/>
                      <a:gd name="T31" fmla="*/ 42 h 300"/>
                      <a:gd name="T32" fmla="*/ 102 w 150"/>
                      <a:gd name="T33" fmla="*/ 12 h 300"/>
                      <a:gd name="T34" fmla="*/ 90 w 150"/>
                      <a:gd name="T35" fmla="*/ 6 h 300"/>
                      <a:gd name="T36" fmla="*/ 72 w 150"/>
                      <a:gd name="T37" fmla="*/ 0 h 30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50" h="300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6"/>
                        </a:lnTo>
                        <a:lnTo>
                          <a:pt x="0" y="156"/>
                        </a:lnTo>
                        <a:lnTo>
                          <a:pt x="6" y="216"/>
                        </a:lnTo>
                        <a:lnTo>
                          <a:pt x="24" y="258"/>
                        </a:lnTo>
                        <a:lnTo>
                          <a:pt x="48" y="288"/>
                        </a:lnTo>
                        <a:lnTo>
                          <a:pt x="72" y="300"/>
                        </a:lnTo>
                        <a:lnTo>
                          <a:pt x="102" y="288"/>
                        </a:lnTo>
                        <a:lnTo>
                          <a:pt x="132" y="258"/>
                        </a:lnTo>
                        <a:lnTo>
                          <a:pt x="144" y="216"/>
                        </a:lnTo>
                        <a:lnTo>
                          <a:pt x="150" y="156"/>
                        </a:lnTo>
                        <a:lnTo>
                          <a:pt x="144" y="96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3B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8" name="Freeform 1702"/>
                  <p:cNvSpPr>
                    <a:spLocks/>
                  </p:cNvSpPr>
                  <p:nvPr/>
                </p:nvSpPr>
                <p:spPr bwMode="auto">
                  <a:xfrm>
                    <a:off x="1056" y="978"/>
                    <a:ext cx="150" cy="288"/>
                  </a:xfrm>
                  <a:custGeom>
                    <a:avLst/>
                    <a:gdLst>
                      <a:gd name="T0" fmla="*/ 72 w 150"/>
                      <a:gd name="T1" fmla="*/ 0 h 288"/>
                      <a:gd name="T2" fmla="*/ 60 w 150"/>
                      <a:gd name="T3" fmla="*/ 6 h 288"/>
                      <a:gd name="T4" fmla="*/ 48 w 150"/>
                      <a:gd name="T5" fmla="*/ 12 h 288"/>
                      <a:gd name="T6" fmla="*/ 24 w 150"/>
                      <a:gd name="T7" fmla="*/ 42 h 288"/>
                      <a:gd name="T8" fmla="*/ 6 w 150"/>
                      <a:gd name="T9" fmla="*/ 90 h 288"/>
                      <a:gd name="T10" fmla="*/ 0 w 150"/>
                      <a:gd name="T11" fmla="*/ 150 h 288"/>
                      <a:gd name="T12" fmla="*/ 6 w 150"/>
                      <a:gd name="T13" fmla="*/ 204 h 288"/>
                      <a:gd name="T14" fmla="*/ 24 w 150"/>
                      <a:gd name="T15" fmla="*/ 246 h 288"/>
                      <a:gd name="T16" fmla="*/ 48 w 150"/>
                      <a:gd name="T17" fmla="*/ 276 h 288"/>
                      <a:gd name="T18" fmla="*/ 72 w 150"/>
                      <a:gd name="T19" fmla="*/ 288 h 288"/>
                      <a:gd name="T20" fmla="*/ 102 w 150"/>
                      <a:gd name="T21" fmla="*/ 276 h 288"/>
                      <a:gd name="T22" fmla="*/ 132 w 150"/>
                      <a:gd name="T23" fmla="*/ 246 h 288"/>
                      <a:gd name="T24" fmla="*/ 144 w 150"/>
                      <a:gd name="T25" fmla="*/ 204 h 288"/>
                      <a:gd name="T26" fmla="*/ 150 w 150"/>
                      <a:gd name="T27" fmla="*/ 150 h 288"/>
                      <a:gd name="T28" fmla="*/ 144 w 150"/>
                      <a:gd name="T29" fmla="*/ 90 h 288"/>
                      <a:gd name="T30" fmla="*/ 132 w 150"/>
                      <a:gd name="T31" fmla="*/ 42 h 288"/>
                      <a:gd name="T32" fmla="*/ 102 w 150"/>
                      <a:gd name="T33" fmla="*/ 12 h 288"/>
                      <a:gd name="T34" fmla="*/ 90 w 150"/>
                      <a:gd name="T35" fmla="*/ 6 h 288"/>
                      <a:gd name="T36" fmla="*/ 72 w 150"/>
                      <a:gd name="T37" fmla="*/ 0 h 28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50" h="288">
                        <a:moveTo>
                          <a:pt x="72" y="0"/>
                        </a:moveTo>
                        <a:lnTo>
                          <a:pt x="60" y="6"/>
                        </a:lnTo>
                        <a:lnTo>
                          <a:pt x="48" y="12"/>
                        </a:lnTo>
                        <a:lnTo>
                          <a:pt x="24" y="42"/>
                        </a:lnTo>
                        <a:lnTo>
                          <a:pt x="6" y="90"/>
                        </a:lnTo>
                        <a:lnTo>
                          <a:pt x="0" y="150"/>
                        </a:lnTo>
                        <a:lnTo>
                          <a:pt x="6" y="204"/>
                        </a:lnTo>
                        <a:lnTo>
                          <a:pt x="24" y="246"/>
                        </a:lnTo>
                        <a:lnTo>
                          <a:pt x="48" y="276"/>
                        </a:lnTo>
                        <a:lnTo>
                          <a:pt x="72" y="288"/>
                        </a:lnTo>
                        <a:lnTo>
                          <a:pt x="102" y="276"/>
                        </a:lnTo>
                        <a:lnTo>
                          <a:pt x="132" y="246"/>
                        </a:lnTo>
                        <a:lnTo>
                          <a:pt x="144" y="204"/>
                        </a:lnTo>
                        <a:lnTo>
                          <a:pt x="150" y="150"/>
                        </a:lnTo>
                        <a:lnTo>
                          <a:pt x="144" y="90"/>
                        </a:lnTo>
                        <a:lnTo>
                          <a:pt x="132" y="42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FF41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9" name="Freeform 1703"/>
                  <p:cNvSpPr>
                    <a:spLocks/>
                  </p:cNvSpPr>
                  <p:nvPr/>
                </p:nvSpPr>
                <p:spPr bwMode="auto">
                  <a:xfrm>
                    <a:off x="1062" y="984"/>
                    <a:ext cx="138" cy="276"/>
                  </a:xfrm>
                  <a:custGeom>
                    <a:avLst/>
                    <a:gdLst>
                      <a:gd name="T0" fmla="*/ 66 w 138"/>
                      <a:gd name="T1" fmla="*/ 0 h 276"/>
                      <a:gd name="T2" fmla="*/ 42 w 138"/>
                      <a:gd name="T3" fmla="*/ 12 h 276"/>
                      <a:gd name="T4" fmla="*/ 18 w 138"/>
                      <a:gd name="T5" fmla="*/ 42 h 276"/>
                      <a:gd name="T6" fmla="*/ 6 w 138"/>
                      <a:gd name="T7" fmla="*/ 84 h 276"/>
                      <a:gd name="T8" fmla="*/ 0 w 138"/>
                      <a:gd name="T9" fmla="*/ 144 h 276"/>
                      <a:gd name="T10" fmla="*/ 6 w 138"/>
                      <a:gd name="T11" fmla="*/ 198 h 276"/>
                      <a:gd name="T12" fmla="*/ 18 w 138"/>
                      <a:gd name="T13" fmla="*/ 240 h 276"/>
                      <a:gd name="T14" fmla="*/ 42 w 138"/>
                      <a:gd name="T15" fmla="*/ 264 h 276"/>
                      <a:gd name="T16" fmla="*/ 66 w 138"/>
                      <a:gd name="T17" fmla="*/ 276 h 276"/>
                      <a:gd name="T18" fmla="*/ 96 w 138"/>
                      <a:gd name="T19" fmla="*/ 264 h 276"/>
                      <a:gd name="T20" fmla="*/ 120 w 138"/>
                      <a:gd name="T21" fmla="*/ 240 h 276"/>
                      <a:gd name="T22" fmla="*/ 132 w 138"/>
                      <a:gd name="T23" fmla="*/ 198 h 276"/>
                      <a:gd name="T24" fmla="*/ 138 w 138"/>
                      <a:gd name="T25" fmla="*/ 144 h 276"/>
                      <a:gd name="T26" fmla="*/ 132 w 138"/>
                      <a:gd name="T27" fmla="*/ 84 h 276"/>
                      <a:gd name="T28" fmla="*/ 120 w 138"/>
                      <a:gd name="T29" fmla="*/ 42 h 276"/>
                      <a:gd name="T30" fmla="*/ 96 w 138"/>
                      <a:gd name="T31" fmla="*/ 12 h 276"/>
                      <a:gd name="T32" fmla="*/ 66 w 138"/>
                      <a:gd name="T33" fmla="*/ 0 h 27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76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44"/>
                        </a:lnTo>
                        <a:lnTo>
                          <a:pt x="6" y="198"/>
                        </a:lnTo>
                        <a:lnTo>
                          <a:pt x="18" y="240"/>
                        </a:lnTo>
                        <a:lnTo>
                          <a:pt x="42" y="264"/>
                        </a:lnTo>
                        <a:lnTo>
                          <a:pt x="66" y="276"/>
                        </a:lnTo>
                        <a:lnTo>
                          <a:pt x="96" y="264"/>
                        </a:lnTo>
                        <a:lnTo>
                          <a:pt x="120" y="240"/>
                        </a:lnTo>
                        <a:lnTo>
                          <a:pt x="132" y="198"/>
                        </a:lnTo>
                        <a:lnTo>
                          <a:pt x="138" y="144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4A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0" name="Freeform 1704"/>
                  <p:cNvSpPr>
                    <a:spLocks/>
                  </p:cNvSpPr>
                  <p:nvPr/>
                </p:nvSpPr>
                <p:spPr bwMode="auto">
                  <a:xfrm>
                    <a:off x="1062" y="990"/>
                    <a:ext cx="138" cy="264"/>
                  </a:xfrm>
                  <a:custGeom>
                    <a:avLst/>
                    <a:gdLst>
                      <a:gd name="T0" fmla="*/ 66 w 138"/>
                      <a:gd name="T1" fmla="*/ 0 h 264"/>
                      <a:gd name="T2" fmla="*/ 42 w 138"/>
                      <a:gd name="T3" fmla="*/ 12 h 264"/>
                      <a:gd name="T4" fmla="*/ 18 w 138"/>
                      <a:gd name="T5" fmla="*/ 42 h 264"/>
                      <a:gd name="T6" fmla="*/ 6 w 138"/>
                      <a:gd name="T7" fmla="*/ 84 h 264"/>
                      <a:gd name="T8" fmla="*/ 0 w 138"/>
                      <a:gd name="T9" fmla="*/ 138 h 264"/>
                      <a:gd name="T10" fmla="*/ 6 w 138"/>
                      <a:gd name="T11" fmla="*/ 186 h 264"/>
                      <a:gd name="T12" fmla="*/ 18 w 138"/>
                      <a:gd name="T13" fmla="*/ 228 h 264"/>
                      <a:gd name="T14" fmla="*/ 42 w 138"/>
                      <a:gd name="T15" fmla="*/ 252 h 264"/>
                      <a:gd name="T16" fmla="*/ 66 w 138"/>
                      <a:gd name="T17" fmla="*/ 264 h 264"/>
                      <a:gd name="T18" fmla="*/ 96 w 138"/>
                      <a:gd name="T19" fmla="*/ 252 h 264"/>
                      <a:gd name="T20" fmla="*/ 120 w 138"/>
                      <a:gd name="T21" fmla="*/ 228 h 264"/>
                      <a:gd name="T22" fmla="*/ 132 w 138"/>
                      <a:gd name="T23" fmla="*/ 186 h 264"/>
                      <a:gd name="T24" fmla="*/ 138 w 138"/>
                      <a:gd name="T25" fmla="*/ 138 h 264"/>
                      <a:gd name="T26" fmla="*/ 132 w 138"/>
                      <a:gd name="T27" fmla="*/ 84 h 264"/>
                      <a:gd name="T28" fmla="*/ 120 w 138"/>
                      <a:gd name="T29" fmla="*/ 42 h 264"/>
                      <a:gd name="T30" fmla="*/ 96 w 138"/>
                      <a:gd name="T31" fmla="*/ 12 h 264"/>
                      <a:gd name="T32" fmla="*/ 66 w 138"/>
                      <a:gd name="T33" fmla="*/ 0 h 26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8" h="264">
                        <a:moveTo>
                          <a:pt x="66" y="0"/>
                        </a:moveTo>
                        <a:lnTo>
                          <a:pt x="42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8"/>
                        </a:lnTo>
                        <a:lnTo>
                          <a:pt x="6" y="186"/>
                        </a:lnTo>
                        <a:lnTo>
                          <a:pt x="18" y="228"/>
                        </a:lnTo>
                        <a:lnTo>
                          <a:pt x="42" y="252"/>
                        </a:lnTo>
                        <a:lnTo>
                          <a:pt x="66" y="264"/>
                        </a:lnTo>
                        <a:lnTo>
                          <a:pt x="96" y="252"/>
                        </a:lnTo>
                        <a:lnTo>
                          <a:pt x="120" y="228"/>
                        </a:lnTo>
                        <a:lnTo>
                          <a:pt x="132" y="186"/>
                        </a:lnTo>
                        <a:lnTo>
                          <a:pt x="138" y="138"/>
                        </a:lnTo>
                        <a:lnTo>
                          <a:pt x="132" y="84"/>
                        </a:lnTo>
                        <a:lnTo>
                          <a:pt x="120" y="42"/>
                        </a:lnTo>
                        <a:lnTo>
                          <a:pt x="96" y="12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1" name="Freeform 1705"/>
                  <p:cNvSpPr>
                    <a:spLocks/>
                  </p:cNvSpPr>
                  <p:nvPr/>
                </p:nvSpPr>
                <p:spPr bwMode="auto">
                  <a:xfrm>
                    <a:off x="1068" y="996"/>
                    <a:ext cx="126" cy="252"/>
                  </a:xfrm>
                  <a:custGeom>
                    <a:avLst/>
                    <a:gdLst>
                      <a:gd name="T0" fmla="*/ 60 w 126"/>
                      <a:gd name="T1" fmla="*/ 0 h 252"/>
                      <a:gd name="T2" fmla="*/ 36 w 126"/>
                      <a:gd name="T3" fmla="*/ 12 h 252"/>
                      <a:gd name="T4" fmla="*/ 18 w 126"/>
                      <a:gd name="T5" fmla="*/ 42 h 252"/>
                      <a:gd name="T6" fmla="*/ 6 w 126"/>
                      <a:gd name="T7" fmla="*/ 84 h 252"/>
                      <a:gd name="T8" fmla="*/ 0 w 126"/>
                      <a:gd name="T9" fmla="*/ 132 h 252"/>
                      <a:gd name="T10" fmla="*/ 6 w 126"/>
                      <a:gd name="T11" fmla="*/ 180 h 252"/>
                      <a:gd name="T12" fmla="*/ 18 w 126"/>
                      <a:gd name="T13" fmla="*/ 222 h 252"/>
                      <a:gd name="T14" fmla="*/ 36 w 126"/>
                      <a:gd name="T15" fmla="*/ 246 h 252"/>
                      <a:gd name="T16" fmla="*/ 60 w 126"/>
                      <a:gd name="T17" fmla="*/ 252 h 252"/>
                      <a:gd name="T18" fmla="*/ 90 w 126"/>
                      <a:gd name="T19" fmla="*/ 246 h 252"/>
                      <a:gd name="T20" fmla="*/ 108 w 126"/>
                      <a:gd name="T21" fmla="*/ 222 h 252"/>
                      <a:gd name="T22" fmla="*/ 120 w 126"/>
                      <a:gd name="T23" fmla="*/ 180 h 252"/>
                      <a:gd name="T24" fmla="*/ 126 w 126"/>
                      <a:gd name="T25" fmla="*/ 132 h 252"/>
                      <a:gd name="T26" fmla="*/ 120 w 126"/>
                      <a:gd name="T27" fmla="*/ 84 h 252"/>
                      <a:gd name="T28" fmla="*/ 108 w 126"/>
                      <a:gd name="T29" fmla="*/ 42 h 252"/>
                      <a:gd name="T30" fmla="*/ 90 w 126"/>
                      <a:gd name="T31" fmla="*/ 12 h 252"/>
                      <a:gd name="T32" fmla="*/ 60 w 126"/>
                      <a:gd name="T33" fmla="*/ 0 h 2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52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42"/>
                        </a:lnTo>
                        <a:lnTo>
                          <a:pt x="6" y="84"/>
                        </a:lnTo>
                        <a:lnTo>
                          <a:pt x="0" y="132"/>
                        </a:lnTo>
                        <a:lnTo>
                          <a:pt x="6" y="180"/>
                        </a:lnTo>
                        <a:lnTo>
                          <a:pt x="18" y="222"/>
                        </a:lnTo>
                        <a:lnTo>
                          <a:pt x="36" y="246"/>
                        </a:lnTo>
                        <a:lnTo>
                          <a:pt x="60" y="252"/>
                        </a:lnTo>
                        <a:lnTo>
                          <a:pt x="90" y="246"/>
                        </a:lnTo>
                        <a:lnTo>
                          <a:pt x="108" y="222"/>
                        </a:lnTo>
                        <a:lnTo>
                          <a:pt x="120" y="180"/>
                        </a:lnTo>
                        <a:lnTo>
                          <a:pt x="126" y="132"/>
                        </a:lnTo>
                        <a:lnTo>
                          <a:pt x="120" y="84"/>
                        </a:lnTo>
                        <a:lnTo>
                          <a:pt x="108" y="42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5B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2" name="Freeform 1706"/>
                  <p:cNvSpPr>
                    <a:spLocks/>
                  </p:cNvSpPr>
                  <p:nvPr/>
                </p:nvSpPr>
                <p:spPr bwMode="auto">
                  <a:xfrm>
                    <a:off x="1068" y="1002"/>
                    <a:ext cx="126" cy="240"/>
                  </a:xfrm>
                  <a:custGeom>
                    <a:avLst/>
                    <a:gdLst>
                      <a:gd name="T0" fmla="*/ 60 w 126"/>
                      <a:gd name="T1" fmla="*/ 0 h 240"/>
                      <a:gd name="T2" fmla="*/ 36 w 126"/>
                      <a:gd name="T3" fmla="*/ 12 h 240"/>
                      <a:gd name="T4" fmla="*/ 18 w 126"/>
                      <a:gd name="T5" fmla="*/ 36 h 240"/>
                      <a:gd name="T6" fmla="*/ 6 w 126"/>
                      <a:gd name="T7" fmla="*/ 78 h 240"/>
                      <a:gd name="T8" fmla="*/ 0 w 126"/>
                      <a:gd name="T9" fmla="*/ 126 h 240"/>
                      <a:gd name="T10" fmla="*/ 6 w 126"/>
                      <a:gd name="T11" fmla="*/ 174 h 240"/>
                      <a:gd name="T12" fmla="*/ 18 w 126"/>
                      <a:gd name="T13" fmla="*/ 210 h 240"/>
                      <a:gd name="T14" fmla="*/ 36 w 126"/>
                      <a:gd name="T15" fmla="*/ 234 h 240"/>
                      <a:gd name="T16" fmla="*/ 60 w 126"/>
                      <a:gd name="T17" fmla="*/ 240 h 240"/>
                      <a:gd name="T18" fmla="*/ 90 w 126"/>
                      <a:gd name="T19" fmla="*/ 234 h 240"/>
                      <a:gd name="T20" fmla="*/ 108 w 126"/>
                      <a:gd name="T21" fmla="*/ 210 h 240"/>
                      <a:gd name="T22" fmla="*/ 120 w 126"/>
                      <a:gd name="T23" fmla="*/ 174 h 240"/>
                      <a:gd name="T24" fmla="*/ 126 w 126"/>
                      <a:gd name="T25" fmla="*/ 126 h 240"/>
                      <a:gd name="T26" fmla="*/ 120 w 126"/>
                      <a:gd name="T27" fmla="*/ 78 h 240"/>
                      <a:gd name="T28" fmla="*/ 108 w 126"/>
                      <a:gd name="T29" fmla="*/ 36 h 240"/>
                      <a:gd name="T30" fmla="*/ 90 w 126"/>
                      <a:gd name="T31" fmla="*/ 12 h 240"/>
                      <a:gd name="T32" fmla="*/ 60 w 126"/>
                      <a:gd name="T33" fmla="*/ 0 h 2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6" h="240">
                        <a:moveTo>
                          <a:pt x="60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8"/>
                        </a:lnTo>
                        <a:lnTo>
                          <a:pt x="0" y="126"/>
                        </a:lnTo>
                        <a:lnTo>
                          <a:pt x="6" y="174"/>
                        </a:lnTo>
                        <a:lnTo>
                          <a:pt x="18" y="210"/>
                        </a:lnTo>
                        <a:lnTo>
                          <a:pt x="36" y="234"/>
                        </a:lnTo>
                        <a:lnTo>
                          <a:pt x="60" y="240"/>
                        </a:lnTo>
                        <a:lnTo>
                          <a:pt x="90" y="234"/>
                        </a:lnTo>
                        <a:lnTo>
                          <a:pt x="108" y="210"/>
                        </a:lnTo>
                        <a:lnTo>
                          <a:pt x="120" y="174"/>
                        </a:lnTo>
                        <a:lnTo>
                          <a:pt x="126" y="126"/>
                        </a:lnTo>
                        <a:lnTo>
                          <a:pt x="120" y="78"/>
                        </a:lnTo>
                        <a:lnTo>
                          <a:pt x="108" y="36"/>
                        </a:lnTo>
                        <a:lnTo>
                          <a:pt x="90" y="1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65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3" name="Freeform 1707"/>
                  <p:cNvSpPr>
                    <a:spLocks/>
                  </p:cNvSpPr>
                  <p:nvPr/>
                </p:nvSpPr>
                <p:spPr bwMode="auto">
                  <a:xfrm>
                    <a:off x="1074" y="1008"/>
                    <a:ext cx="120" cy="234"/>
                  </a:xfrm>
                  <a:custGeom>
                    <a:avLst/>
                    <a:gdLst>
                      <a:gd name="T0" fmla="*/ 54 w 120"/>
                      <a:gd name="T1" fmla="*/ 0 h 234"/>
                      <a:gd name="T2" fmla="*/ 36 w 120"/>
                      <a:gd name="T3" fmla="*/ 12 h 234"/>
                      <a:gd name="T4" fmla="*/ 18 w 120"/>
                      <a:gd name="T5" fmla="*/ 36 h 234"/>
                      <a:gd name="T6" fmla="*/ 6 w 120"/>
                      <a:gd name="T7" fmla="*/ 72 h 234"/>
                      <a:gd name="T8" fmla="*/ 0 w 120"/>
                      <a:gd name="T9" fmla="*/ 120 h 234"/>
                      <a:gd name="T10" fmla="*/ 6 w 120"/>
                      <a:gd name="T11" fmla="*/ 168 h 234"/>
                      <a:gd name="T12" fmla="*/ 18 w 120"/>
                      <a:gd name="T13" fmla="*/ 204 h 234"/>
                      <a:gd name="T14" fmla="*/ 36 w 120"/>
                      <a:gd name="T15" fmla="*/ 228 h 234"/>
                      <a:gd name="T16" fmla="*/ 54 w 120"/>
                      <a:gd name="T17" fmla="*/ 234 h 234"/>
                      <a:gd name="T18" fmla="*/ 78 w 120"/>
                      <a:gd name="T19" fmla="*/ 228 h 234"/>
                      <a:gd name="T20" fmla="*/ 102 w 120"/>
                      <a:gd name="T21" fmla="*/ 204 h 234"/>
                      <a:gd name="T22" fmla="*/ 114 w 120"/>
                      <a:gd name="T23" fmla="*/ 168 h 234"/>
                      <a:gd name="T24" fmla="*/ 120 w 120"/>
                      <a:gd name="T25" fmla="*/ 120 h 234"/>
                      <a:gd name="T26" fmla="*/ 114 w 120"/>
                      <a:gd name="T27" fmla="*/ 72 h 234"/>
                      <a:gd name="T28" fmla="*/ 102 w 120"/>
                      <a:gd name="T29" fmla="*/ 36 h 234"/>
                      <a:gd name="T30" fmla="*/ 78 w 120"/>
                      <a:gd name="T31" fmla="*/ 12 h 234"/>
                      <a:gd name="T32" fmla="*/ 54 w 120"/>
                      <a:gd name="T33" fmla="*/ 0 h 2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34">
                        <a:moveTo>
                          <a:pt x="54" y="0"/>
                        </a:moveTo>
                        <a:lnTo>
                          <a:pt x="36" y="12"/>
                        </a:lnTo>
                        <a:lnTo>
                          <a:pt x="18" y="36"/>
                        </a:lnTo>
                        <a:lnTo>
                          <a:pt x="6" y="72"/>
                        </a:lnTo>
                        <a:lnTo>
                          <a:pt x="0" y="120"/>
                        </a:lnTo>
                        <a:lnTo>
                          <a:pt x="6" y="168"/>
                        </a:lnTo>
                        <a:lnTo>
                          <a:pt x="18" y="204"/>
                        </a:lnTo>
                        <a:lnTo>
                          <a:pt x="36" y="228"/>
                        </a:lnTo>
                        <a:lnTo>
                          <a:pt x="54" y="234"/>
                        </a:lnTo>
                        <a:lnTo>
                          <a:pt x="78" y="228"/>
                        </a:lnTo>
                        <a:lnTo>
                          <a:pt x="102" y="204"/>
                        </a:lnTo>
                        <a:lnTo>
                          <a:pt x="114" y="168"/>
                        </a:lnTo>
                        <a:lnTo>
                          <a:pt x="120" y="120"/>
                        </a:lnTo>
                        <a:lnTo>
                          <a:pt x="114" y="72"/>
                        </a:lnTo>
                        <a:lnTo>
                          <a:pt x="102" y="36"/>
                        </a:lnTo>
                        <a:lnTo>
                          <a:pt x="78" y="12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0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4" name="Freeform 1708"/>
                  <p:cNvSpPr>
                    <a:spLocks/>
                  </p:cNvSpPr>
                  <p:nvPr/>
                </p:nvSpPr>
                <p:spPr bwMode="auto">
                  <a:xfrm>
                    <a:off x="1074" y="1014"/>
                    <a:ext cx="120" cy="222"/>
                  </a:xfrm>
                  <a:custGeom>
                    <a:avLst/>
                    <a:gdLst>
                      <a:gd name="T0" fmla="*/ 54 w 120"/>
                      <a:gd name="T1" fmla="*/ 0 h 222"/>
                      <a:gd name="T2" fmla="*/ 36 w 120"/>
                      <a:gd name="T3" fmla="*/ 6 h 222"/>
                      <a:gd name="T4" fmla="*/ 18 w 120"/>
                      <a:gd name="T5" fmla="*/ 30 h 222"/>
                      <a:gd name="T6" fmla="*/ 6 w 120"/>
                      <a:gd name="T7" fmla="*/ 66 h 222"/>
                      <a:gd name="T8" fmla="*/ 0 w 120"/>
                      <a:gd name="T9" fmla="*/ 114 h 222"/>
                      <a:gd name="T10" fmla="*/ 6 w 120"/>
                      <a:gd name="T11" fmla="*/ 156 h 222"/>
                      <a:gd name="T12" fmla="*/ 18 w 120"/>
                      <a:gd name="T13" fmla="*/ 192 h 222"/>
                      <a:gd name="T14" fmla="*/ 36 w 120"/>
                      <a:gd name="T15" fmla="*/ 216 h 222"/>
                      <a:gd name="T16" fmla="*/ 54 w 120"/>
                      <a:gd name="T17" fmla="*/ 222 h 222"/>
                      <a:gd name="T18" fmla="*/ 78 w 120"/>
                      <a:gd name="T19" fmla="*/ 216 h 222"/>
                      <a:gd name="T20" fmla="*/ 102 w 120"/>
                      <a:gd name="T21" fmla="*/ 192 h 222"/>
                      <a:gd name="T22" fmla="*/ 114 w 120"/>
                      <a:gd name="T23" fmla="*/ 156 h 222"/>
                      <a:gd name="T24" fmla="*/ 120 w 120"/>
                      <a:gd name="T25" fmla="*/ 114 h 222"/>
                      <a:gd name="T26" fmla="*/ 114 w 120"/>
                      <a:gd name="T27" fmla="*/ 66 h 222"/>
                      <a:gd name="T28" fmla="*/ 102 w 120"/>
                      <a:gd name="T29" fmla="*/ 30 h 222"/>
                      <a:gd name="T30" fmla="*/ 78 w 120"/>
                      <a:gd name="T31" fmla="*/ 6 h 222"/>
                      <a:gd name="T32" fmla="*/ 54 w 120"/>
                      <a:gd name="T33" fmla="*/ 0 h 2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20" h="222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14"/>
                        </a:lnTo>
                        <a:lnTo>
                          <a:pt x="6" y="156"/>
                        </a:lnTo>
                        <a:lnTo>
                          <a:pt x="18" y="192"/>
                        </a:lnTo>
                        <a:lnTo>
                          <a:pt x="36" y="216"/>
                        </a:lnTo>
                        <a:lnTo>
                          <a:pt x="54" y="222"/>
                        </a:lnTo>
                        <a:lnTo>
                          <a:pt x="78" y="216"/>
                        </a:lnTo>
                        <a:lnTo>
                          <a:pt x="102" y="192"/>
                        </a:lnTo>
                        <a:lnTo>
                          <a:pt x="114" y="156"/>
                        </a:lnTo>
                        <a:lnTo>
                          <a:pt x="120" y="114"/>
                        </a:lnTo>
                        <a:lnTo>
                          <a:pt x="114" y="66"/>
                        </a:lnTo>
                        <a:lnTo>
                          <a:pt x="102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7A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5" name="Freeform 1709"/>
                  <p:cNvSpPr>
                    <a:spLocks/>
                  </p:cNvSpPr>
                  <p:nvPr/>
                </p:nvSpPr>
                <p:spPr bwMode="auto">
                  <a:xfrm>
                    <a:off x="1080" y="1020"/>
                    <a:ext cx="108" cy="210"/>
                  </a:xfrm>
                  <a:custGeom>
                    <a:avLst/>
                    <a:gdLst>
                      <a:gd name="T0" fmla="*/ 54 w 108"/>
                      <a:gd name="T1" fmla="*/ 0 h 210"/>
                      <a:gd name="T2" fmla="*/ 36 w 108"/>
                      <a:gd name="T3" fmla="*/ 6 h 210"/>
                      <a:gd name="T4" fmla="*/ 18 w 108"/>
                      <a:gd name="T5" fmla="*/ 30 h 210"/>
                      <a:gd name="T6" fmla="*/ 6 w 108"/>
                      <a:gd name="T7" fmla="*/ 66 h 210"/>
                      <a:gd name="T8" fmla="*/ 0 w 108"/>
                      <a:gd name="T9" fmla="*/ 108 h 210"/>
                      <a:gd name="T10" fmla="*/ 6 w 108"/>
                      <a:gd name="T11" fmla="*/ 144 h 210"/>
                      <a:gd name="T12" fmla="*/ 18 w 108"/>
                      <a:gd name="T13" fmla="*/ 180 h 210"/>
                      <a:gd name="T14" fmla="*/ 36 w 108"/>
                      <a:gd name="T15" fmla="*/ 204 h 210"/>
                      <a:gd name="T16" fmla="*/ 54 w 108"/>
                      <a:gd name="T17" fmla="*/ 210 h 210"/>
                      <a:gd name="T18" fmla="*/ 78 w 108"/>
                      <a:gd name="T19" fmla="*/ 204 h 210"/>
                      <a:gd name="T20" fmla="*/ 90 w 108"/>
                      <a:gd name="T21" fmla="*/ 180 h 210"/>
                      <a:gd name="T22" fmla="*/ 102 w 108"/>
                      <a:gd name="T23" fmla="*/ 144 h 210"/>
                      <a:gd name="T24" fmla="*/ 108 w 108"/>
                      <a:gd name="T25" fmla="*/ 108 h 210"/>
                      <a:gd name="T26" fmla="*/ 102 w 108"/>
                      <a:gd name="T27" fmla="*/ 66 h 210"/>
                      <a:gd name="T28" fmla="*/ 90 w 108"/>
                      <a:gd name="T29" fmla="*/ 30 h 210"/>
                      <a:gd name="T30" fmla="*/ 78 w 108"/>
                      <a:gd name="T31" fmla="*/ 6 h 210"/>
                      <a:gd name="T32" fmla="*/ 54 w 108"/>
                      <a:gd name="T33" fmla="*/ 0 h 2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210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6"/>
                        </a:lnTo>
                        <a:lnTo>
                          <a:pt x="0" y="108"/>
                        </a:lnTo>
                        <a:lnTo>
                          <a:pt x="6" y="144"/>
                        </a:lnTo>
                        <a:lnTo>
                          <a:pt x="18" y="180"/>
                        </a:lnTo>
                        <a:lnTo>
                          <a:pt x="36" y="204"/>
                        </a:lnTo>
                        <a:lnTo>
                          <a:pt x="54" y="210"/>
                        </a:lnTo>
                        <a:lnTo>
                          <a:pt x="78" y="204"/>
                        </a:lnTo>
                        <a:lnTo>
                          <a:pt x="90" y="180"/>
                        </a:lnTo>
                        <a:lnTo>
                          <a:pt x="102" y="144"/>
                        </a:lnTo>
                        <a:lnTo>
                          <a:pt x="108" y="108"/>
                        </a:lnTo>
                        <a:lnTo>
                          <a:pt x="102" y="66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85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6" name="Freeform 1710"/>
                  <p:cNvSpPr>
                    <a:spLocks/>
                  </p:cNvSpPr>
                  <p:nvPr/>
                </p:nvSpPr>
                <p:spPr bwMode="auto">
                  <a:xfrm>
                    <a:off x="1080" y="1026"/>
                    <a:ext cx="108" cy="198"/>
                  </a:xfrm>
                  <a:custGeom>
                    <a:avLst/>
                    <a:gdLst>
                      <a:gd name="T0" fmla="*/ 54 w 108"/>
                      <a:gd name="T1" fmla="*/ 0 h 198"/>
                      <a:gd name="T2" fmla="*/ 36 w 108"/>
                      <a:gd name="T3" fmla="*/ 6 h 198"/>
                      <a:gd name="T4" fmla="*/ 18 w 108"/>
                      <a:gd name="T5" fmla="*/ 30 h 198"/>
                      <a:gd name="T6" fmla="*/ 6 w 108"/>
                      <a:gd name="T7" fmla="*/ 60 h 198"/>
                      <a:gd name="T8" fmla="*/ 0 w 108"/>
                      <a:gd name="T9" fmla="*/ 102 h 198"/>
                      <a:gd name="T10" fmla="*/ 6 w 108"/>
                      <a:gd name="T11" fmla="*/ 138 h 198"/>
                      <a:gd name="T12" fmla="*/ 18 w 108"/>
                      <a:gd name="T13" fmla="*/ 168 h 198"/>
                      <a:gd name="T14" fmla="*/ 36 w 108"/>
                      <a:gd name="T15" fmla="*/ 192 h 198"/>
                      <a:gd name="T16" fmla="*/ 54 w 108"/>
                      <a:gd name="T17" fmla="*/ 198 h 198"/>
                      <a:gd name="T18" fmla="*/ 78 w 108"/>
                      <a:gd name="T19" fmla="*/ 192 h 198"/>
                      <a:gd name="T20" fmla="*/ 90 w 108"/>
                      <a:gd name="T21" fmla="*/ 168 h 198"/>
                      <a:gd name="T22" fmla="*/ 102 w 108"/>
                      <a:gd name="T23" fmla="*/ 138 h 198"/>
                      <a:gd name="T24" fmla="*/ 108 w 108"/>
                      <a:gd name="T25" fmla="*/ 102 h 198"/>
                      <a:gd name="T26" fmla="*/ 102 w 108"/>
                      <a:gd name="T27" fmla="*/ 60 h 198"/>
                      <a:gd name="T28" fmla="*/ 90 w 108"/>
                      <a:gd name="T29" fmla="*/ 30 h 198"/>
                      <a:gd name="T30" fmla="*/ 78 w 108"/>
                      <a:gd name="T31" fmla="*/ 6 h 198"/>
                      <a:gd name="T32" fmla="*/ 54 w 108"/>
                      <a:gd name="T33" fmla="*/ 0 h 19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08" h="198">
                        <a:moveTo>
                          <a:pt x="54" y="0"/>
                        </a:moveTo>
                        <a:lnTo>
                          <a:pt x="36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102"/>
                        </a:lnTo>
                        <a:lnTo>
                          <a:pt x="6" y="138"/>
                        </a:lnTo>
                        <a:lnTo>
                          <a:pt x="18" y="168"/>
                        </a:lnTo>
                        <a:lnTo>
                          <a:pt x="36" y="192"/>
                        </a:lnTo>
                        <a:lnTo>
                          <a:pt x="54" y="198"/>
                        </a:lnTo>
                        <a:lnTo>
                          <a:pt x="78" y="192"/>
                        </a:lnTo>
                        <a:lnTo>
                          <a:pt x="90" y="168"/>
                        </a:lnTo>
                        <a:lnTo>
                          <a:pt x="102" y="138"/>
                        </a:lnTo>
                        <a:lnTo>
                          <a:pt x="108" y="102"/>
                        </a:lnTo>
                        <a:lnTo>
                          <a:pt x="102" y="60"/>
                        </a:lnTo>
                        <a:lnTo>
                          <a:pt x="90" y="30"/>
                        </a:lnTo>
                        <a:lnTo>
                          <a:pt x="78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FF92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7" name="Freeform 1711"/>
                  <p:cNvSpPr>
                    <a:spLocks/>
                  </p:cNvSpPr>
                  <p:nvPr/>
                </p:nvSpPr>
                <p:spPr bwMode="auto">
                  <a:xfrm>
                    <a:off x="1086" y="1032"/>
                    <a:ext cx="96" cy="186"/>
                  </a:xfrm>
                  <a:custGeom>
                    <a:avLst/>
                    <a:gdLst>
                      <a:gd name="T0" fmla="*/ 48 w 96"/>
                      <a:gd name="T1" fmla="*/ 0 h 186"/>
                      <a:gd name="T2" fmla="*/ 30 w 96"/>
                      <a:gd name="T3" fmla="*/ 6 h 186"/>
                      <a:gd name="T4" fmla="*/ 18 w 96"/>
                      <a:gd name="T5" fmla="*/ 30 h 186"/>
                      <a:gd name="T6" fmla="*/ 6 w 96"/>
                      <a:gd name="T7" fmla="*/ 60 h 186"/>
                      <a:gd name="T8" fmla="*/ 0 w 96"/>
                      <a:gd name="T9" fmla="*/ 96 h 186"/>
                      <a:gd name="T10" fmla="*/ 6 w 96"/>
                      <a:gd name="T11" fmla="*/ 132 h 186"/>
                      <a:gd name="T12" fmla="*/ 18 w 96"/>
                      <a:gd name="T13" fmla="*/ 162 h 186"/>
                      <a:gd name="T14" fmla="*/ 30 w 96"/>
                      <a:gd name="T15" fmla="*/ 180 h 186"/>
                      <a:gd name="T16" fmla="*/ 48 w 96"/>
                      <a:gd name="T17" fmla="*/ 186 h 186"/>
                      <a:gd name="T18" fmla="*/ 66 w 96"/>
                      <a:gd name="T19" fmla="*/ 180 h 186"/>
                      <a:gd name="T20" fmla="*/ 84 w 96"/>
                      <a:gd name="T21" fmla="*/ 162 h 186"/>
                      <a:gd name="T22" fmla="*/ 90 w 96"/>
                      <a:gd name="T23" fmla="*/ 132 h 186"/>
                      <a:gd name="T24" fmla="*/ 96 w 96"/>
                      <a:gd name="T25" fmla="*/ 96 h 186"/>
                      <a:gd name="T26" fmla="*/ 90 w 96"/>
                      <a:gd name="T27" fmla="*/ 60 h 186"/>
                      <a:gd name="T28" fmla="*/ 84 w 96"/>
                      <a:gd name="T29" fmla="*/ 30 h 186"/>
                      <a:gd name="T30" fmla="*/ 66 w 96"/>
                      <a:gd name="T31" fmla="*/ 6 h 186"/>
                      <a:gd name="T32" fmla="*/ 48 w 96"/>
                      <a:gd name="T33" fmla="*/ 0 h 18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86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60"/>
                        </a:lnTo>
                        <a:lnTo>
                          <a:pt x="0" y="96"/>
                        </a:lnTo>
                        <a:lnTo>
                          <a:pt x="6" y="132"/>
                        </a:lnTo>
                        <a:lnTo>
                          <a:pt x="18" y="162"/>
                        </a:lnTo>
                        <a:lnTo>
                          <a:pt x="30" y="180"/>
                        </a:lnTo>
                        <a:lnTo>
                          <a:pt x="48" y="186"/>
                        </a:lnTo>
                        <a:lnTo>
                          <a:pt x="66" y="180"/>
                        </a:lnTo>
                        <a:lnTo>
                          <a:pt x="84" y="162"/>
                        </a:lnTo>
                        <a:lnTo>
                          <a:pt x="90" y="132"/>
                        </a:lnTo>
                        <a:lnTo>
                          <a:pt x="96" y="96"/>
                        </a:lnTo>
                        <a:lnTo>
                          <a:pt x="90" y="60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9D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8" name="Freeform 1712"/>
                  <p:cNvSpPr>
                    <a:spLocks/>
                  </p:cNvSpPr>
                  <p:nvPr/>
                </p:nvSpPr>
                <p:spPr bwMode="auto">
                  <a:xfrm>
                    <a:off x="1086" y="1038"/>
                    <a:ext cx="96" cy="174"/>
                  </a:xfrm>
                  <a:custGeom>
                    <a:avLst/>
                    <a:gdLst>
                      <a:gd name="T0" fmla="*/ 48 w 96"/>
                      <a:gd name="T1" fmla="*/ 0 h 174"/>
                      <a:gd name="T2" fmla="*/ 30 w 96"/>
                      <a:gd name="T3" fmla="*/ 6 h 174"/>
                      <a:gd name="T4" fmla="*/ 18 w 96"/>
                      <a:gd name="T5" fmla="*/ 30 h 174"/>
                      <a:gd name="T6" fmla="*/ 6 w 96"/>
                      <a:gd name="T7" fmla="*/ 54 h 174"/>
                      <a:gd name="T8" fmla="*/ 0 w 96"/>
                      <a:gd name="T9" fmla="*/ 90 h 174"/>
                      <a:gd name="T10" fmla="*/ 6 w 96"/>
                      <a:gd name="T11" fmla="*/ 126 h 174"/>
                      <a:gd name="T12" fmla="*/ 18 w 96"/>
                      <a:gd name="T13" fmla="*/ 150 h 174"/>
                      <a:gd name="T14" fmla="*/ 30 w 96"/>
                      <a:gd name="T15" fmla="*/ 168 h 174"/>
                      <a:gd name="T16" fmla="*/ 48 w 96"/>
                      <a:gd name="T17" fmla="*/ 174 h 174"/>
                      <a:gd name="T18" fmla="*/ 66 w 96"/>
                      <a:gd name="T19" fmla="*/ 168 h 174"/>
                      <a:gd name="T20" fmla="*/ 84 w 96"/>
                      <a:gd name="T21" fmla="*/ 150 h 174"/>
                      <a:gd name="T22" fmla="*/ 90 w 96"/>
                      <a:gd name="T23" fmla="*/ 126 h 174"/>
                      <a:gd name="T24" fmla="*/ 96 w 96"/>
                      <a:gd name="T25" fmla="*/ 90 h 174"/>
                      <a:gd name="T26" fmla="*/ 90 w 96"/>
                      <a:gd name="T27" fmla="*/ 54 h 174"/>
                      <a:gd name="T28" fmla="*/ 84 w 96"/>
                      <a:gd name="T29" fmla="*/ 30 h 174"/>
                      <a:gd name="T30" fmla="*/ 66 w 96"/>
                      <a:gd name="T31" fmla="*/ 6 h 174"/>
                      <a:gd name="T32" fmla="*/ 48 w 96"/>
                      <a:gd name="T33" fmla="*/ 0 h 1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96" h="174">
                        <a:moveTo>
                          <a:pt x="48" y="0"/>
                        </a:moveTo>
                        <a:lnTo>
                          <a:pt x="30" y="6"/>
                        </a:lnTo>
                        <a:lnTo>
                          <a:pt x="18" y="30"/>
                        </a:lnTo>
                        <a:lnTo>
                          <a:pt x="6" y="54"/>
                        </a:lnTo>
                        <a:lnTo>
                          <a:pt x="0" y="90"/>
                        </a:lnTo>
                        <a:lnTo>
                          <a:pt x="6" y="126"/>
                        </a:lnTo>
                        <a:lnTo>
                          <a:pt x="18" y="150"/>
                        </a:lnTo>
                        <a:lnTo>
                          <a:pt x="30" y="168"/>
                        </a:lnTo>
                        <a:lnTo>
                          <a:pt x="48" y="174"/>
                        </a:lnTo>
                        <a:lnTo>
                          <a:pt x="66" y="168"/>
                        </a:lnTo>
                        <a:lnTo>
                          <a:pt x="84" y="150"/>
                        </a:lnTo>
                        <a:lnTo>
                          <a:pt x="90" y="126"/>
                        </a:lnTo>
                        <a:lnTo>
                          <a:pt x="96" y="90"/>
                        </a:lnTo>
                        <a:lnTo>
                          <a:pt x="90" y="54"/>
                        </a:lnTo>
                        <a:lnTo>
                          <a:pt x="84" y="30"/>
                        </a:lnTo>
                        <a:lnTo>
                          <a:pt x="66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A8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9" name="Freeform 1713"/>
                  <p:cNvSpPr>
                    <a:spLocks/>
                  </p:cNvSpPr>
                  <p:nvPr/>
                </p:nvSpPr>
                <p:spPr bwMode="auto">
                  <a:xfrm>
                    <a:off x="1092" y="1044"/>
                    <a:ext cx="84" cy="162"/>
                  </a:xfrm>
                  <a:custGeom>
                    <a:avLst/>
                    <a:gdLst>
                      <a:gd name="T0" fmla="*/ 42 w 84"/>
                      <a:gd name="T1" fmla="*/ 0 h 162"/>
                      <a:gd name="T2" fmla="*/ 24 w 84"/>
                      <a:gd name="T3" fmla="*/ 6 h 162"/>
                      <a:gd name="T4" fmla="*/ 12 w 84"/>
                      <a:gd name="T5" fmla="*/ 24 h 162"/>
                      <a:gd name="T6" fmla="*/ 6 w 84"/>
                      <a:gd name="T7" fmla="*/ 48 h 162"/>
                      <a:gd name="T8" fmla="*/ 0 w 84"/>
                      <a:gd name="T9" fmla="*/ 84 h 162"/>
                      <a:gd name="T10" fmla="*/ 6 w 84"/>
                      <a:gd name="T11" fmla="*/ 114 h 162"/>
                      <a:gd name="T12" fmla="*/ 12 w 84"/>
                      <a:gd name="T13" fmla="*/ 138 h 162"/>
                      <a:gd name="T14" fmla="*/ 24 w 84"/>
                      <a:gd name="T15" fmla="*/ 156 h 162"/>
                      <a:gd name="T16" fmla="*/ 42 w 84"/>
                      <a:gd name="T17" fmla="*/ 162 h 162"/>
                      <a:gd name="T18" fmla="*/ 60 w 84"/>
                      <a:gd name="T19" fmla="*/ 156 h 162"/>
                      <a:gd name="T20" fmla="*/ 72 w 84"/>
                      <a:gd name="T21" fmla="*/ 138 h 162"/>
                      <a:gd name="T22" fmla="*/ 84 w 84"/>
                      <a:gd name="T23" fmla="*/ 114 h 162"/>
                      <a:gd name="T24" fmla="*/ 84 w 84"/>
                      <a:gd name="T25" fmla="*/ 84 h 162"/>
                      <a:gd name="T26" fmla="*/ 84 w 84"/>
                      <a:gd name="T27" fmla="*/ 48 h 162"/>
                      <a:gd name="T28" fmla="*/ 72 w 84"/>
                      <a:gd name="T29" fmla="*/ 24 h 162"/>
                      <a:gd name="T30" fmla="*/ 60 w 84"/>
                      <a:gd name="T31" fmla="*/ 6 h 162"/>
                      <a:gd name="T32" fmla="*/ 42 w 84"/>
                      <a:gd name="T33" fmla="*/ 0 h 16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84" h="162">
                        <a:moveTo>
                          <a:pt x="42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84"/>
                        </a:lnTo>
                        <a:lnTo>
                          <a:pt x="6" y="114"/>
                        </a:lnTo>
                        <a:lnTo>
                          <a:pt x="12" y="138"/>
                        </a:lnTo>
                        <a:lnTo>
                          <a:pt x="24" y="156"/>
                        </a:lnTo>
                        <a:lnTo>
                          <a:pt x="42" y="162"/>
                        </a:lnTo>
                        <a:lnTo>
                          <a:pt x="60" y="156"/>
                        </a:lnTo>
                        <a:lnTo>
                          <a:pt x="72" y="138"/>
                        </a:lnTo>
                        <a:lnTo>
                          <a:pt x="84" y="114"/>
                        </a:lnTo>
                        <a:lnTo>
                          <a:pt x="84" y="84"/>
                        </a:lnTo>
                        <a:lnTo>
                          <a:pt x="84" y="48"/>
                        </a:lnTo>
                        <a:lnTo>
                          <a:pt x="72" y="24"/>
                        </a:lnTo>
                        <a:lnTo>
                          <a:pt x="60" y="6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B2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0" name="Freeform 1714"/>
                  <p:cNvSpPr>
                    <a:spLocks/>
                  </p:cNvSpPr>
                  <p:nvPr/>
                </p:nvSpPr>
                <p:spPr bwMode="auto">
                  <a:xfrm>
                    <a:off x="1092" y="1050"/>
                    <a:ext cx="78" cy="150"/>
                  </a:xfrm>
                  <a:custGeom>
                    <a:avLst/>
                    <a:gdLst>
                      <a:gd name="T0" fmla="*/ 36 w 78"/>
                      <a:gd name="T1" fmla="*/ 0 h 150"/>
                      <a:gd name="T2" fmla="*/ 24 w 78"/>
                      <a:gd name="T3" fmla="*/ 6 h 150"/>
                      <a:gd name="T4" fmla="*/ 12 w 78"/>
                      <a:gd name="T5" fmla="*/ 24 h 150"/>
                      <a:gd name="T6" fmla="*/ 6 w 78"/>
                      <a:gd name="T7" fmla="*/ 48 h 150"/>
                      <a:gd name="T8" fmla="*/ 0 w 78"/>
                      <a:gd name="T9" fmla="*/ 78 h 150"/>
                      <a:gd name="T10" fmla="*/ 6 w 78"/>
                      <a:gd name="T11" fmla="*/ 108 h 150"/>
                      <a:gd name="T12" fmla="*/ 12 w 78"/>
                      <a:gd name="T13" fmla="*/ 132 h 150"/>
                      <a:gd name="T14" fmla="*/ 24 w 78"/>
                      <a:gd name="T15" fmla="*/ 144 h 150"/>
                      <a:gd name="T16" fmla="*/ 36 w 78"/>
                      <a:gd name="T17" fmla="*/ 150 h 150"/>
                      <a:gd name="T18" fmla="*/ 54 w 78"/>
                      <a:gd name="T19" fmla="*/ 144 h 150"/>
                      <a:gd name="T20" fmla="*/ 66 w 78"/>
                      <a:gd name="T21" fmla="*/ 132 h 150"/>
                      <a:gd name="T22" fmla="*/ 78 w 78"/>
                      <a:gd name="T23" fmla="*/ 108 h 150"/>
                      <a:gd name="T24" fmla="*/ 78 w 78"/>
                      <a:gd name="T25" fmla="*/ 78 h 150"/>
                      <a:gd name="T26" fmla="*/ 78 w 78"/>
                      <a:gd name="T27" fmla="*/ 48 h 150"/>
                      <a:gd name="T28" fmla="*/ 66 w 78"/>
                      <a:gd name="T29" fmla="*/ 24 h 150"/>
                      <a:gd name="T30" fmla="*/ 54 w 78"/>
                      <a:gd name="T31" fmla="*/ 6 h 150"/>
                      <a:gd name="T32" fmla="*/ 36 w 78"/>
                      <a:gd name="T33" fmla="*/ 0 h 1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8" h="150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24"/>
                        </a:lnTo>
                        <a:lnTo>
                          <a:pt x="6" y="48"/>
                        </a:lnTo>
                        <a:lnTo>
                          <a:pt x="0" y="78"/>
                        </a:lnTo>
                        <a:lnTo>
                          <a:pt x="6" y="108"/>
                        </a:lnTo>
                        <a:lnTo>
                          <a:pt x="12" y="132"/>
                        </a:lnTo>
                        <a:lnTo>
                          <a:pt x="24" y="144"/>
                        </a:lnTo>
                        <a:lnTo>
                          <a:pt x="36" y="150"/>
                        </a:lnTo>
                        <a:lnTo>
                          <a:pt x="54" y="144"/>
                        </a:lnTo>
                        <a:lnTo>
                          <a:pt x="66" y="132"/>
                        </a:lnTo>
                        <a:lnTo>
                          <a:pt x="78" y="108"/>
                        </a:lnTo>
                        <a:lnTo>
                          <a:pt x="78" y="78"/>
                        </a:lnTo>
                        <a:lnTo>
                          <a:pt x="78" y="48"/>
                        </a:lnTo>
                        <a:lnTo>
                          <a:pt x="66" y="24"/>
                        </a:lnTo>
                        <a:lnTo>
                          <a:pt x="54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BC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1" name="Freeform 1715"/>
                  <p:cNvSpPr>
                    <a:spLocks/>
                  </p:cNvSpPr>
                  <p:nvPr/>
                </p:nvSpPr>
                <p:spPr bwMode="auto">
                  <a:xfrm>
                    <a:off x="1098" y="1056"/>
                    <a:ext cx="72" cy="138"/>
                  </a:xfrm>
                  <a:custGeom>
                    <a:avLst/>
                    <a:gdLst>
                      <a:gd name="T0" fmla="*/ 36 w 72"/>
                      <a:gd name="T1" fmla="*/ 0 h 138"/>
                      <a:gd name="T2" fmla="*/ 24 w 72"/>
                      <a:gd name="T3" fmla="*/ 6 h 138"/>
                      <a:gd name="T4" fmla="*/ 12 w 72"/>
                      <a:gd name="T5" fmla="*/ 18 h 138"/>
                      <a:gd name="T6" fmla="*/ 6 w 72"/>
                      <a:gd name="T7" fmla="*/ 42 h 138"/>
                      <a:gd name="T8" fmla="*/ 0 w 72"/>
                      <a:gd name="T9" fmla="*/ 72 h 138"/>
                      <a:gd name="T10" fmla="*/ 6 w 72"/>
                      <a:gd name="T11" fmla="*/ 96 h 138"/>
                      <a:gd name="T12" fmla="*/ 12 w 72"/>
                      <a:gd name="T13" fmla="*/ 120 h 138"/>
                      <a:gd name="T14" fmla="*/ 24 w 72"/>
                      <a:gd name="T15" fmla="*/ 132 h 138"/>
                      <a:gd name="T16" fmla="*/ 36 w 72"/>
                      <a:gd name="T17" fmla="*/ 138 h 138"/>
                      <a:gd name="T18" fmla="*/ 48 w 72"/>
                      <a:gd name="T19" fmla="*/ 132 h 138"/>
                      <a:gd name="T20" fmla="*/ 60 w 72"/>
                      <a:gd name="T21" fmla="*/ 120 h 138"/>
                      <a:gd name="T22" fmla="*/ 72 w 72"/>
                      <a:gd name="T23" fmla="*/ 96 h 138"/>
                      <a:gd name="T24" fmla="*/ 72 w 72"/>
                      <a:gd name="T25" fmla="*/ 72 h 138"/>
                      <a:gd name="T26" fmla="*/ 72 w 72"/>
                      <a:gd name="T27" fmla="*/ 42 h 138"/>
                      <a:gd name="T28" fmla="*/ 60 w 72"/>
                      <a:gd name="T29" fmla="*/ 18 h 138"/>
                      <a:gd name="T30" fmla="*/ 48 w 72"/>
                      <a:gd name="T31" fmla="*/ 6 h 138"/>
                      <a:gd name="T32" fmla="*/ 36 w 72"/>
                      <a:gd name="T33" fmla="*/ 0 h 13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72" h="138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2" y="18"/>
                        </a:lnTo>
                        <a:lnTo>
                          <a:pt x="6" y="42"/>
                        </a:lnTo>
                        <a:lnTo>
                          <a:pt x="0" y="72"/>
                        </a:lnTo>
                        <a:lnTo>
                          <a:pt x="6" y="96"/>
                        </a:lnTo>
                        <a:lnTo>
                          <a:pt x="12" y="120"/>
                        </a:lnTo>
                        <a:lnTo>
                          <a:pt x="24" y="132"/>
                        </a:lnTo>
                        <a:lnTo>
                          <a:pt x="36" y="138"/>
                        </a:lnTo>
                        <a:lnTo>
                          <a:pt x="48" y="132"/>
                        </a:lnTo>
                        <a:lnTo>
                          <a:pt x="60" y="120"/>
                        </a:lnTo>
                        <a:lnTo>
                          <a:pt x="72" y="96"/>
                        </a:lnTo>
                        <a:lnTo>
                          <a:pt x="72" y="72"/>
                        </a:lnTo>
                        <a:lnTo>
                          <a:pt x="72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6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2" name="Freeform 1716"/>
                  <p:cNvSpPr>
                    <a:spLocks/>
                  </p:cNvSpPr>
                  <p:nvPr/>
                </p:nvSpPr>
                <p:spPr bwMode="auto">
                  <a:xfrm>
                    <a:off x="1098" y="1062"/>
                    <a:ext cx="66" cy="126"/>
                  </a:xfrm>
                  <a:custGeom>
                    <a:avLst/>
                    <a:gdLst>
                      <a:gd name="T0" fmla="*/ 30 w 66"/>
                      <a:gd name="T1" fmla="*/ 0 h 126"/>
                      <a:gd name="T2" fmla="*/ 18 w 66"/>
                      <a:gd name="T3" fmla="*/ 6 h 126"/>
                      <a:gd name="T4" fmla="*/ 6 w 66"/>
                      <a:gd name="T5" fmla="*/ 18 h 126"/>
                      <a:gd name="T6" fmla="*/ 0 w 66"/>
                      <a:gd name="T7" fmla="*/ 42 h 126"/>
                      <a:gd name="T8" fmla="*/ 0 w 66"/>
                      <a:gd name="T9" fmla="*/ 66 h 126"/>
                      <a:gd name="T10" fmla="*/ 0 w 66"/>
                      <a:gd name="T11" fmla="*/ 90 h 126"/>
                      <a:gd name="T12" fmla="*/ 6 w 66"/>
                      <a:gd name="T13" fmla="*/ 108 h 126"/>
                      <a:gd name="T14" fmla="*/ 18 w 66"/>
                      <a:gd name="T15" fmla="*/ 120 h 126"/>
                      <a:gd name="T16" fmla="*/ 30 w 66"/>
                      <a:gd name="T17" fmla="*/ 126 h 126"/>
                      <a:gd name="T18" fmla="*/ 48 w 66"/>
                      <a:gd name="T19" fmla="*/ 120 h 126"/>
                      <a:gd name="T20" fmla="*/ 60 w 66"/>
                      <a:gd name="T21" fmla="*/ 108 h 126"/>
                      <a:gd name="T22" fmla="*/ 66 w 66"/>
                      <a:gd name="T23" fmla="*/ 90 h 126"/>
                      <a:gd name="T24" fmla="*/ 66 w 66"/>
                      <a:gd name="T25" fmla="*/ 66 h 126"/>
                      <a:gd name="T26" fmla="*/ 66 w 66"/>
                      <a:gd name="T27" fmla="*/ 42 h 126"/>
                      <a:gd name="T28" fmla="*/ 60 w 66"/>
                      <a:gd name="T29" fmla="*/ 18 h 126"/>
                      <a:gd name="T30" fmla="*/ 48 w 66"/>
                      <a:gd name="T31" fmla="*/ 6 h 126"/>
                      <a:gd name="T32" fmla="*/ 30 w 66"/>
                      <a:gd name="T33" fmla="*/ 0 h 12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6" h="126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42"/>
                        </a:lnTo>
                        <a:lnTo>
                          <a:pt x="0" y="66"/>
                        </a:lnTo>
                        <a:lnTo>
                          <a:pt x="0" y="90"/>
                        </a:lnTo>
                        <a:lnTo>
                          <a:pt x="6" y="108"/>
                        </a:lnTo>
                        <a:lnTo>
                          <a:pt x="18" y="120"/>
                        </a:lnTo>
                        <a:lnTo>
                          <a:pt x="30" y="126"/>
                        </a:lnTo>
                        <a:lnTo>
                          <a:pt x="48" y="120"/>
                        </a:lnTo>
                        <a:lnTo>
                          <a:pt x="60" y="108"/>
                        </a:lnTo>
                        <a:lnTo>
                          <a:pt x="66" y="90"/>
                        </a:lnTo>
                        <a:lnTo>
                          <a:pt x="66" y="66"/>
                        </a:lnTo>
                        <a:lnTo>
                          <a:pt x="66" y="42"/>
                        </a:lnTo>
                        <a:lnTo>
                          <a:pt x="60" y="18"/>
                        </a:lnTo>
                        <a:lnTo>
                          <a:pt x="48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CE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3" name="Freeform 1717"/>
                  <p:cNvSpPr>
                    <a:spLocks/>
                  </p:cNvSpPr>
                  <p:nvPr/>
                </p:nvSpPr>
                <p:spPr bwMode="auto">
                  <a:xfrm>
                    <a:off x="1104" y="1068"/>
                    <a:ext cx="60" cy="114"/>
                  </a:xfrm>
                  <a:custGeom>
                    <a:avLst/>
                    <a:gdLst>
                      <a:gd name="T0" fmla="*/ 30 w 60"/>
                      <a:gd name="T1" fmla="*/ 0 h 114"/>
                      <a:gd name="T2" fmla="*/ 18 w 60"/>
                      <a:gd name="T3" fmla="*/ 6 h 114"/>
                      <a:gd name="T4" fmla="*/ 6 w 60"/>
                      <a:gd name="T5" fmla="*/ 18 h 114"/>
                      <a:gd name="T6" fmla="*/ 0 w 60"/>
                      <a:gd name="T7" fmla="*/ 36 h 114"/>
                      <a:gd name="T8" fmla="*/ 0 w 60"/>
                      <a:gd name="T9" fmla="*/ 60 h 114"/>
                      <a:gd name="T10" fmla="*/ 6 w 60"/>
                      <a:gd name="T11" fmla="*/ 96 h 114"/>
                      <a:gd name="T12" fmla="*/ 18 w 60"/>
                      <a:gd name="T13" fmla="*/ 108 h 114"/>
                      <a:gd name="T14" fmla="*/ 30 w 60"/>
                      <a:gd name="T15" fmla="*/ 114 h 114"/>
                      <a:gd name="T16" fmla="*/ 42 w 60"/>
                      <a:gd name="T17" fmla="*/ 108 h 114"/>
                      <a:gd name="T18" fmla="*/ 54 w 60"/>
                      <a:gd name="T19" fmla="*/ 96 h 114"/>
                      <a:gd name="T20" fmla="*/ 60 w 60"/>
                      <a:gd name="T21" fmla="*/ 60 h 114"/>
                      <a:gd name="T22" fmla="*/ 60 w 60"/>
                      <a:gd name="T23" fmla="*/ 36 h 114"/>
                      <a:gd name="T24" fmla="*/ 54 w 60"/>
                      <a:gd name="T25" fmla="*/ 18 h 114"/>
                      <a:gd name="T26" fmla="*/ 42 w 60"/>
                      <a:gd name="T27" fmla="*/ 6 h 114"/>
                      <a:gd name="T28" fmla="*/ 30 w 60"/>
                      <a:gd name="T29" fmla="*/ 0 h 1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0" h="114">
                        <a:moveTo>
                          <a:pt x="30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36"/>
                        </a:lnTo>
                        <a:lnTo>
                          <a:pt x="0" y="60"/>
                        </a:lnTo>
                        <a:lnTo>
                          <a:pt x="6" y="96"/>
                        </a:lnTo>
                        <a:lnTo>
                          <a:pt x="18" y="108"/>
                        </a:lnTo>
                        <a:lnTo>
                          <a:pt x="30" y="114"/>
                        </a:lnTo>
                        <a:lnTo>
                          <a:pt x="42" y="108"/>
                        </a:lnTo>
                        <a:lnTo>
                          <a:pt x="54" y="96"/>
                        </a:lnTo>
                        <a:lnTo>
                          <a:pt x="60" y="60"/>
                        </a:lnTo>
                        <a:lnTo>
                          <a:pt x="60" y="36"/>
                        </a:lnTo>
                        <a:lnTo>
                          <a:pt x="54" y="18"/>
                        </a:lnTo>
                        <a:lnTo>
                          <a:pt x="42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FFD7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4" name="Freeform 1718"/>
                  <p:cNvSpPr>
                    <a:spLocks/>
                  </p:cNvSpPr>
                  <p:nvPr/>
                </p:nvSpPr>
                <p:spPr bwMode="auto">
                  <a:xfrm>
                    <a:off x="1104" y="1074"/>
                    <a:ext cx="54" cy="102"/>
                  </a:xfrm>
                  <a:custGeom>
                    <a:avLst/>
                    <a:gdLst>
                      <a:gd name="T0" fmla="*/ 24 w 54"/>
                      <a:gd name="T1" fmla="*/ 0 h 102"/>
                      <a:gd name="T2" fmla="*/ 18 w 54"/>
                      <a:gd name="T3" fmla="*/ 6 h 102"/>
                      <a:gd name="T4" fmla="*/ 6 w 54"/>
                      <a:gd name="T5" fmla="*/ 18 h 102"/>
                      <a:gd name="T6" fmla="*/ 0 w 54"/>
                      <a:gd name="T7" fmla="*/ 54 h 102"/>
                      <a:gd name="T8" fmla="*/ 6 w 54"/>
                      <a:gd name="T9" fmla="*/ 90 h 102"/>
                      <a:gd name="T10" fmla="*/ 18 w 54"/>
                      <a:gd name="T11" fmla="*/ 96 h 102"/>
                      <a:gd name="T12" fmla="*/ 24 w 54"/>
                      <a:gd name="T13" fmla="*/ 102 h 102"/>
                      <a:gd name="T14" fmla="*/ 36 w 54"/>
                      <a:gd name="T15" fmla="*/ 96 h 102"/>
                      <a:gd name="T16" fmla="*/ 48 w 54"/>
                      <a:gd name="T17" fmla="*/ 90 h 102"/>
                      <a:gd name="T18" fmla="*/ 54 w 54"/>
                      <a:gd name="T19" fmla="*/ 54 h 102"/>
                      <a:gd name="T20" fmla="*/ 48 w 54"/>
                      <a:gd name="T21" fmla="*/ 18 h 102"/>
                      <a:gd name="T22" fmla="*/ 36 w 54"/>
                      <a:gd name="T23" fmla="*/ 6 h 102"/>
                      <a:gd name="T24" fmla="*/ 24 w 54"/>
                      <a:gd name="T25" fmla="*/ 0 h 1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54" h="102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54"/>
                        </a:lnTo>
                        <a:lnTo>
                          <a:pt x="6" y="90"/>
                        </a:lnTo>
                        <a:lnTo>
                          <a:pt x="18" y="96"/>
                        </a:lnTo>
                        <a:lnTo>
                          <a:pt x="24" y="102"/>
                        </a:lnTo>
                        <a:lnTo>
                          <a:pt x="36" y="96"/>
                        </a:lnTo>
                        <a:lnTo>
                          <a:pt x="48" y="90"/>
                        </a:lnTo>
                        <a:lnTo>
                          <a:pt x="54" y="54"/>
                        </a:lnTo>
                        <a:lnTo>
                          <a:pt x="48" y="18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DE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5" name="Freeform 1719"/>
                  <p:cNvSpPr>
                    <a:spLocks/>
                  </p:cNvSpPr>
                  <p:nvPr/>
                </p:nvSpPr>
                <p:spPr bwMode="auto">
                  <a:xfrm>
                    <a:off x="1110" y="1080"/>
                    <a:ext cx="48" cy="90"/>
                  </a:xfrm>
                  <a:custGeom>
                    <a:avLst/>
                    <a:gdLst>
                      <a:gd name="T0" fmla="*/ 24 w 48"/>
                      <a:gd name="T1" fmla="*/ 0 h 90"/>
                      <a:gd name="T2" fmla="*/ 18 w 48"/>
                      <a:gd name="T3" fmla="*/ 6 h 90"/>
                      <a:gd name="T4" fmla="*/ 6 w 48"/>
                      <a:gd name="T5" fmla="*/ 12 h 90"/>
                      <a:gd name="T6" fmla="*/ 0 w 48"/>
                      <a:gd name="T7" fmla="*/ 48 h 90"/>
                      <a:gd name="T8" fmla="*/ 6 w 48"/>
                      <a:gd name="T9" fmla="*/ 78 h 90"/>
                      <a:gd name="T10" fmla="*/ 18 w 48"/>
                      <a:gd name="T11" fmla="*/ 90 h 90"/>
                      <a:gd name="T12" fmla="*/ 24 w 48"/>
                      <a:gd name="T13" fmla="*/ 90 h 90"/>
                      <a:gd name="T14" fmla="*/ 36 w 48"/>
                      <a:gd name="T15" fmla="*/ 90 h 90"/>
                      <a:gd name="T16" fmla="*/ 42 w 48"/>
                      <a:gd name="T17" fmla="*/ 78 h 90"/>
                      <a:gd name="T18" fmla="*/ 48 w 48"/>
                      <a:gd name="T19" fmla="*/ 48 h 90"/>
                      <a:gd name="T20" fmla="*/ 42 w 48"/>
                      <a:gd name="T21" fmla="*/ 12 h 90"/>
                      <a:gd name="T22" fmla="*/ 36 w 48"/>
                      <a:gd name="T23" fmla="*/ 6 h 90"/>
                      <a:gd name="T24" fmla="*/ 24 w 48"/>
                      <a:gd name="T25" fmla="*/ 0 h 9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8" h="90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8"/>
                        </a:lnTo>
                        <a:lnTo>
                          <a:pt x="6" y="78"/>
                        </a:lnTo>
                        <a:lnTo>
                          <a:pt x="18" y="90"/>
                        </a:lnTo>
                        <a:lnTo>
                          <a:pt x="24" y="90"/>
                        </a:lnTo>
                        <a:lnTo>
                          <a:pt x="36" y="90"/>
                        </a:lnTo>
                        <a:lnTo>
                          <a:pt x="42" y="78"/>
                        </a:lnTo>
                        <a:lnTo>
                          <a:pt x="48" y="48"/>
                        </a:lnTo>
                        <a:lnTo>
                          <a:pt x="42" y="12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5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6" name="Freeform 1720"/>
                  <p:cNvSpPr>
                    <a:spLocks/>
                  </p:cNvSpPr>
                  <p:nvPr/>
                </p:nvSpPr>
                <p:spPr bwMode="auto">
                  <a:xfrm>
                    <a:off x="1110" y="1086"/>
                    <a:ext cx="42" cy="78"/>
                  </a:xfrm>
                  <a:custGeom>
                    <a:avLst/>
                    <a:gdLst>
                      <a:gd name="T0" fmla="*/ 24 w 42"/>
                      <a:gd name="T1" fmla="*/ 0 h 78"/>
                      <a:gd name="T2" fmla="*/ 18 w 42"/>
                      <a:gd name="T3" fmla="*/ 6 h 78"/>
                      <a:gd name="T4" fmla="*/ 6 w 42"/>
                      <a:gd name="T5" fmla="*/ 12 h 78"/>
                      <a:gd name="T6" fmla="*/ 0 w 42"/>
                      <a:gd name="T7" fmla="*/ 42 h 78"/>
                      <a:gd name="T8" fmla="*/ 6 w 42"/>
                      <a:gd name="T9" fmla="*/ 72 h 78"/>
                      <a:gd name="T10" fmla="*/ 24 w 42"/>
                      <a:gd name="T11" fmla="*/ 78 h 78"/>
                      <a:gd name="T12" fmla="*/ 36 w 42"/>
                      <a:gd name="T13" fmla="*/ 72 h 78"/>
                      <a:gd name="T14" fmla="*/ 42 w 42"/>
                      <a:gd name="T15" fmla="*/ 42 h 78"/>
                      <a:gd name="T16" fmla="*/ 36 w 42"/>
                      <a:gd name="T17" fmla="*/ 12 h 78"/>
                      <a:gd name="T18" fmla="*/ 30 w 42"/>
                      <a:gd name="T19" fmla="*/ 6 h 78"/>
                      <a:gd name="T20" fmla="*/ 24 w 42"/>
                      <a:gd name="T21" fmla="*/ 0 h 7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42" h="78">
                        <a:moveTo>
                          <a:pt x="24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42"/>
                        </a:lnTo>
                        <a:lnTo>
                          <a:pt x="6" y="72"/>
                        </a:lnTo>
                        <a:lnTo>
                          <a:pt x="24" y="78"/>
                        </a:lnTo>
                        <a:lnTo>
                          <a:pt x="36" y="72"/>
                        </a:lnTo>
                        <a:lnTo>
                          <a:pt x="42" y="42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EA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7" name="Freeform 1721"/>
                  <p:cNvSpPr>
                    <a:spLocks/>
                  </p:cNvSpPr>
                  <p:nvPr/>
                </p:nvSpPr>
                <p:spPr bwMode="auto">
                  <a:xfrm>
                    <a:off x="1116" y="1092"/>
                    <a:ext cx="42" cy="72"/>
                  </a:xfrm>
                  <a:custGeom>
                    <a:avLst/>
                    <a:gdLst>
                      <a:gd name="T0" fmla="*/ 18 w 42"/>
                      <a:gd name="T1" fmla="*/ 0 h 72"/>
                      <a:gd name="T2" fmla="*/ 12 w 42"/>
                      <a:gd name="T3" fmla="*/ 6 h 72"/>
                      <a:gd name="T4" fmla="*/ 6 w 42"/>
                      <a:gd name="T5" fmla="*/ 12 h 72"/>
                      <a:gd name="T6" fmla="*/ 0 w 42"/>
                      <a:gd name="T7" fmla="*/ 36 h 72"/>
                      <a:gd name="T8" fmla="*/ 6 w 42"/>
                      <a:gd name="T9" fmla="*/ 60 h 72"/>
                      <a:gd name="T10" fmla="*/ 12 w 42"/>
                      <a:gd name="T11" fmla="*/ 72 h 72"/>
                      <a:gd name="T12" fmla="*/ 18 w 42"/>
                      <a:gd name="T13" fmla="*/ 72 h 72"/>
                      <a:gd name="T14" fmla="*/ 30 w 42"/>
                      <a:gd name="T15" fmla="*/ 72 h 72"/>
                      <a:gd name="T16" fmla="*/ 36 w 42"/>
                      <a:gd name="T17" fmla="*/ 60 h 72"/>
                      <a:gd name="T18" fmla="*/ 42 w 42"/>
                      <a:gd name="T19" fmla="*/ 36 h 72"/>
                      <a:gd name="T20" fmla="*/ 36 w 42"/>
                      <a:gd name="T21" fmla="*/ 12 h 72"/>
                      <a:gd name="T22" fmla="*/ 30 w 42"/>
                      <a:gd name="T23" fmla="*/ 6 h 72"/>
                      <a:gd name="T24" fmla="*/ 18 w 42"/>
                      <a:gd name="T25" fmla="*/ 0 h 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2" h="72">
                        <a:moveTo>
                          <a:pt x="18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36"/>
                        </a:lnTo>
                        <a:lnTo>
                          <a:pt x="6" y="60"/>
                        </a:lnTo>
                        <a:lnTo>
                          <a:pt x="12" y="72"/>
                        </a:lnTo>
                        <a:lnTo>
                          <a:pt x="18" y="72"/>
                        </a:lnTo>
                        <a:lnTo>
                          <a:pt x="30" y="72"/>
                        </a:lnTo>
                        <a:lnTo>
                          <a:pt x="36" y="60"/>
                        </a:lnTo>
                        <a:lnTo>
                          <a:pt x="42" y="36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EF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8" name="Freeform 1722"/>
                  <p:cNvSpPr>
                    <a:spLocks/>
                  </p:cNvSpPr>
                  <p:nvPr/>
                </p:nvSpPr>
                <p:spPr bwMode="auto">
                  <a:xfrm>
                    <a:off x="1116" y="1098"/>
                    <a:ext cx="36" cy="60"/>
                  </a:xfrm>
                  <a:custGeom>
                    <a:avLst/>
                    <a:gdLst>
                      <a:gd name="T0" fmla="*/ 18 w 36"/>
                      <a:gd name="T1" fmla="*/ 0 h 60"/>
                      <a:gd name="T2" fmla="*/ 6 w 36"/>
                      <a:gd name="T3" fmla="*/ 6 h 60"/>
                      <a:gd name="T4" fmla="*/ 0 w 36"/>
                      <a:gd name="T5" fmla="*/ 30 h 60"/>
                      <a:gd name="T6" fmla="*/ 6 w 36"/>
                      <a:gd name="T7" fmla="*/ 54 h 60"/>
                      <a:gd name="T8" fmla="*/ 18 w 36"/>
                      <a:gd name="T9" fmla="*/ 60 h 60"/>
                      <a:gd name="T10" fmla="*/ 30 w 36"/>
                      <a:gd name="T11" fmla="*/ 54 h 60"/>
                      <a:gd name="T12" fmla="*/ 36 w 36"/>
                      <a:gd name="T13" fmla="*/ 30 h 60"/>
                      <a:gd name="T14" fmla="*/ 30 w 36"/>
                      <a:gd name="T15" fmla="*/ 6 h 60"/>
                      <a:gd name="T16" fmla="*/ 18 w 36"/>
                      <a:gd name="T17" fmla="*/ 0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" h="60">
                        <a:moveTo>
                          <a:pt x="18" y="0"/>
                        </a:moveTo>
                        <a:lnTo>
                          <a:pt x="6" y="6"/>
                        </a:lnTo>
                        <a:lnTo>
                          <a:pt x="0" y="30"/>
                        </a:lnTo>
                        <a:lnTo>
                          <a:pt x="6" y="54"/>
                        </a:lnTo>
                        <a:lnTo>
                          <a:pt x="18" y="60"/>
                        </a:lnTo>
                        <a:lnTo>
                          <a:pt x="30" y="54"/>
                        </a:lnTo>
                        <a:lnTo>
                          <a:pt x="36" y="30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F3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9" name="Freeform 1723"/>
                  <p:cNvSpPr>
                    <a:spLocks/>
                  </p:cNvSpPr>
                  <p:nvPr/>
                </p:nvSpPr>
                <p:spPr bwMode="auto">
                  <a:xfrm>
                    <a:off x="1122" y="1104"/>
                    <a:ext cx="30" cy="48"/>
                  </a:xfrm>
                  <a:custGeom>
                    <a:avLst/>
                    <a:gdLst>
                      <a:gd name="T0" fmla="*/ 12 w 30"/>
                      <a:gd name="T1" fmla="*/ 0 h 48"/>
                      <a:gd name="T2" fmla="*/ 6 w 30"/>
                      <a:gd name="T3" fmla="*/ 6 h 48"/>
                      <a:gd name="T4" fmla="*/ 0 w 30"/>
                      <a:gd name="T5" fmla="*/ 24 h 48"/>
                      <a:gd name="T6" fmla="*/ 6 w 30"/>
                      <a:gd name="T7" fmla="*/ 42 h 48"/>
                      <a:gd name="T8" fmla="*/ 12 w 30"/>
                      <a:gd name="T9" fmla="*/ 48 h 48"/>
                      <a:gd name="T10" fmla="*/ 24 w 30"/>
                      <a:gd name="T11" fmla="*/ 42 h 48"/>
                      <a:gd name="T12" fmla="*/ 30 w 30"/>
                      <a:gd name="T13" fmla="*/ 24 h 48"/>
                      <a:gd name="T14" fmla="*/ 24 w 30"/>
                      <a:gd name="T15" fmla="*/ 6 h 48"/>
                      <a:gd name="T16" fmla="*/ 12 w 30"/>
                      <a:gd name="T17" fmla="*/ 0 h 4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" h="48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24"/>
                        </a:lnTo>
                        <a:lnTo>
                          <a:pt x="6" y="42"/>
                        </a:lnTo>
                        <a:lnTo>
                          <a:pt x="12" y="48"/>
                        </a:lnTo>
                        <a:lnTo>
                          <a:pt x="24" y="42"/>
                        </a:lnTo>
                        <a:lnTo>
                          <a:pt x="30" y="24"/>
                        </a:lnTo>
                        <a:lnTo>
                          <a:pt x="24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6F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0" name="Freeform 1724"/>
                  <p:cNvSpPr>
                    <a:spLocks/>
                  </p:cNvSpPr>
                  <p:nvPr/>
                </p:nvSpPr>
                <p:spPr bwMode="auto">
                  <a:xfrm>
                    <a:off x="1122" y="1110"/>
                    <a:ext cx="24" cy="36"/>
                  </a:xfrm>
                  <a:custGeom>
                    <a:avLst/>
                    <a:gdLst>
                      <a:gd name="T0" fmla="*/ 12 w 24"/>
                      <a:gd name="T1" fmla="*/ 0 h 36"/>
                      <a:gd name="T2" fmla="*/ 6 w 24"/>
                      <a:gd name="T3" fmla="*/ 6 h 36"/>
                      <a:gd name="T4" fmla="*/ 0 w 24"/>
                      <a:gd name="T5" fmla="*/ 18 h 36"/>
                      <a:gd name="T6" fmla="*/ 6 w 24"/>
                      <a:gd name="T7" fmla="*/ 30 h 36"/>
                      <a:gd name="T8" fmla="*/ 12 w 24"/>
                      <a:gd name="T9" fmla="*/ 36 h 36"/>
                      <a:gd name="T10" fmla="*/ 18 w 24"/>
                      <a:gd name="T11" fmla="*/ 30 h 36"/>
                      <a:gd name="T12" fmla="*/ 24 w 24"/>
                      <a:gd name="T13" fmla="*/ 18 h 36"/>
                      <a:gd name="T14" fmla="*/ 18 w 24"/>
                      <a:gd name="T15" fmla="*/ 6 h 36"/>
                      <a:gd name="T16" fmla="*/ 12 w 24"/>
                      <a:gd name="T17" fmla="*/ 0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" h="36">
                        <a:moveTo>
                          <a:pt x="12" y="0"/>
                        </a:moveTo>
                        <a:lnTo>
                          <a:pt x="6" y="6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2" y="36"/>
                        </a:lnTo>
                        <a:lnTo>
                          <a:pt x="18" y="30"/>
                        </a:lnTo>
                        <a:lnTo>
                          <a:pt x="24" y="18"/>
                        </a:lnTo>
                        <a:lnTo>
                          <a:pt x="18" y="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1" name="Freeform 1725"/>
                  <p:cNvSpPr>
                    <a:spLocks/>
                  </p:cNvSpPr>
                  <p:nvPr/>
                </p:nvSpPr>
                <p:spPr bwMode="auto">
                  <a:xfrm>
                    <a:off x="1128" y="1116"/>
                    <a:ext cx="18" cy="24"/>
                  </a:xfrm>
                  <a:custGeom>
                    <a:avLst/>
                    <a:gdLst>
                      <a:gd name="T0" fmla="*/ 6 w 18"/>
                      <a:gd name="T1" fmla="*/ 0 h 24"/>
                      <a:gd name="T2" fmla="*/ 6 w 18"/>
                      <a:gd name="T3" fmla="*/ 6 h 24"/>
                      <a:gd name="T4" fmla="*/ 0 w 18"/>
                      <a:gd name="T5" fmla="*/ 12 h 24"/>
                      <a:gd name="T6" fmla="*/ 6 w 18"/>
                      <a:gd name="T7" fmla="*/ 18 h 24"/>
                      <a:gd name="T8" fmla="*/ 6 w 18"/>
                      <a:gd name="T9" fmla="*/ 24 h 24"/>
                      <a:gd name="T10" fmla="*/ 12 w 18"/>
                      <a:gd name="T11" fmla="*/ 18 h 24"/>
                      <a:gd name="T12" fmla="*/ 18 w 18"/>
                      <a:gd name="T13" fmla="*/ 12 h 24"/>
                      <a:gd name="T14" fmla="*/ 12 w 18"/>
                      <a:gd name="T15" fmla="*/ 6 h 24"/>
                      <a:gd name="T16" fmla="*/ 6 w 18"/>
                      <a:gd name="T17" fmla="*/ 0 h 2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8" h="24">
                        <a:moveTo>
                          <a:pt x="6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6" y="24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B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2" name="Freeform 1726"/>
                  <p:cNvSpPr>
                    <a:spLocks/>
                  </p:cNvSpPr>
                  <p:nvPr/>
                </p:nvSpPr>
                <p:spPr bwMode="auto">
                  <a:xfrm>
                    <a:off x="1128" y="1122"/>
                    <a:ext cx="12" cy="12"/>
                  </a:xfrm>
                  <a:custGeom>
                    <a:avLst/>
                    <a:gdLst>
                      <a:gd name="T0" fmla="*/ 6 w 12"/>
                      <a:gd name="T1" fmla="*/ 0 h 12"/>
                      <a:gd name="T2" fmla="*/ 0 w 12"/>
                      <a:gd name="T3" fmla="*/ 0 h 12"/>
                      <a:gd name="T4" fmla="*/ 0 w 12"/>
                      <a:gd name="T5" fmla="*/ 6 h 12"/>
                      <a:gd name="T6" fmla="*/ 0 w 12"/>
                      <a:gd name="T7" fmla="*/ 12 h 12"/>
                      <a:gd name="T8" fmla="*/ 6 w 12"/>
                      <a:gd name="T9" fmla="*/ 12 h 12"/>
                      <a:gd name="T10" fmla="*/ 12 w 12"/>
                      <a:gd name="T11" fmla="*/ 12 h 12"/>
                      <a:gd name="T12" fmla="*/ 12 w 12"/>
                      <a:gd name="T13" fmla="*/ 6 h 12"/>
                      <a:gd name="T14" fmla="*/ 12 w 12"/>
                      <a:gd name="T15" fmla="*/ 0 h 12"/>
                      <a:gd name="T16" fmla="*/ 6 w 12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" h="1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D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65" name="Oval 1727"/>
                <p:cNvSpPr>
                  <a:spLocks noChangeArrowheads="1"/>
                </p:cNvSpPr>
                <p:nvPr/>
              </p:nvSpPr>
              <p:spPr bwMode="auto">
                <a:xfrm>
                  <a:off x="1050" y="966"/>
                  <a:ext cx="162" cy="318"/>
                </a:xfrm>
                <a:prstGeom prst="ellipse">
                  <a:avLst/>
                </a:prstGeom>
                <a:noFill/>
                <a:ln w="19050" cap="rnd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526" name="Line 1728"/>
              <p:cNvSpPr>
                <a:spLocks noChangeShapeType="1"/>
              </p:cNvSpPr>
              <p:nvPr/>
            </p:nvSpPr>
            <p:spPr bwMode="auto">
              <a:xfrm>
                <a:off x="592" y="1343"/>
                <a:ext cx="0" cy="31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Line 1729"/>
              <p:cNvSpPr>
                <a:spLocks noChangeShapeType="1"/>
              </p:cNvSpPr>
              <p:nvPr/>
            </p:nvSpPr>
            <p:spPr bwMode="auto">
              <a:xfrm>
                <a:off x="592" y="1343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" name="Line 1730"/>
              <p:cNvSpPr>
                <a:spLocks noChangeShapeType="1"/>
              </p:cNvSpPr>
              <p:nvPr/>
            </p:nvSpPr>
            <p:spPr bwMode="auto">
              <a:xfrm flipV="1">
                <a:off x="631" y="1316"/>
                <a:ext cx="30" cy="2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" name="Line 1731"/>
              <p:cNvSpPr>
                <a:spLocks noChangeShapeType="1"/>
              </p:cNvSpPr>
              <p:nvPr/>
            </p:nvSpPr>
            <p:spPr bwMode="auto">
              <a:xfrm>
                <a:off x="661" y="1268"/>
                <a:ext cx="1" cy="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" name="Line 1732"/>
              <p:cNvSpPr>
                <a:spLocks noChangeShapeType="1"/>
              </p:cNvSpPr>
              <p:nvPr/>
            </p:nvSpPr>
            <p:spPr bwMode="auto">
              <a:xfrm flipH="1">
                <a:off x="527" y="1343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" name="Line 1733"/>
              <p:cNvSpPr>
                <a:spLocks noChangeShapeType="1"/>
              </p:cNvSpPr>
              <p:nvPr/>
            </p:nvSpPr>
            <p:spPr bwMode="auto">
              <a:xfrm flipH="1" flipV="1">
                <a:off x="498" y="1316"/>
                <a:ext cx="29" cy="2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" name="Line 1734"/>
              <p:cNvSpPr>
                <a:spLocks noChangeShapeType="1"/>
              </p:cNvSpPr>
              <p:nvPr/>
            </p:nvSpPr>
            <p:spPr bwMode="auto">
              <a:xfrm>
                <a:off x="503" y="1268"/>
                <a:ext cx="0" cy="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33" name="Group 1735"/>
              <p:cNvGrpSpPr>
                <a:grpSpLocks/>
              </p:cNvGrpSpPr>
              <p:nvPr/>
            </p:nvGrpSpPr>
            <p:grpSpPr bwMode="auto">
              <a:xfrm>
                <a:off x="517" y="1263"/>
                <a:ext cx="124" cy="64"/>
                <a:chOff x="1038" y="786"/>
                <a:chExt cx="150" cy="72"/>
              </a:xfrm>
            </p:grpSpPr>
            <p:grpSp>
              <p:nvGrpSpPr>
                <p:cNvPr id="549" name="Group 1736"/>
                <p:cNvGrpSpPr>
                  <a:grpSpLocks/>
                </p:cNvGrpSpPr>
                <p:nvPr/>
              </p:nvGrpSpPr>
              <p:grpSpPr bwMode="auto">
                <a:xfrm>
                  <a:off x="1038" y="786"/>
                  <a:ext cx="150" cy="72"/>
                  <a:chOff x="1038" y="786"/>
                  <a:chExt cx="150" cy="72"/>
                </a:xfrm>
              </p:grpSpPr>
              <p:sp>
                <p:nvSpPr>
                  <p:cNvPr id="551" name="Freeform 1737"/>
                  <p:cNvSpPr>
                    <a:spLocks/>
                  </p:cNvSpPr>
                  <p:nvPr/>
                </p:nvSpPr>
                <p:spPr bwMode="auto">
                  <a:xfrm>
                    <a:off x="1038" y="786"/>
                    <a:ext cx="150" cy="72"/>
                  </a:xfrm>
                  <a:custGeom>
                    <a:avLst/>
                    <a:gdLst>
                      <a:gd name="T0" fmla="*/ 78 w 150"/>
                      <a:gd name="T1" fmla="*/ 0 h 72"/>
                      <a:gd name="T2" fmla="*/ 48 w 150"/>
                      <a:gd name="T3" fmla="*/ 6 h 72"/>
                      <a:gd name="T4" fmla="*/ 24 w 150"/>
                      <a:gd name="T5" fmla="*/ 12 h 72"/>
                      <a:gd name="T6" fmla="*/ 6 w 150"/>
                      <a:gd name="T7" fmla="*/ 24 h 72"/>
                      <a:gd name="T8" fmla="*/ 0 w 150"/>
                      <a:gd name="T9" fmla="*/ 36 h 72"/>
                      <a:gd name="T10" fmla="*/ 6 w 150"/>
                      <a:gd name="T11" fmla="*/ 54 h 72"/>
                      <a:gd name="T12" fmla="*/ 24 w 150"/>
                      <a:gd name="T13" fmla="*/ 66 h 72"/>
                      <a:gd name="T14" fmla="*/ 48 w 150"/>
                      <a:gd name="T15" fmla="*/ 72 h 72"/>
                      <a:gd name="T16" fmla="*/ 78 w 150"/>
                      <a:gd name="T17" fmla="*/ 72 h 72"/>
                      <a:gd name="T18" fmla="*/ 108 w 150"/>
                      <a:gd name="T19" fmla="*/ 72 h 72"/>
                      <a:gd name="T20" fmla="*/ 132 w 150"/>
                      <a:gd name="T21" fmla="*/ 66 h 72"/>
                      <a:gd name="T22" fmla="*/ 144 w 150"/>
                      <a:gd name="T23" fmla="*/ 54 h 72"/>
                      <a:gd name="T24" fmla="*/ 150 w 150"/>
                      <a:gd name="T25" fmla="*/ 36 h 72"/>
                      <a:gd name="T26" fmla="*/ 144 w 150"/>
                      <a:gd name="T27" fmla="*/ 24 h 72"/>
                      <a:gd name="T28" fmla="*/ 132 w 150"/>
                      <a:gd name="T29" fmla="*/ 12 h 72"/>
                      <a:gd name="T30" fmla="*/ 108 w 150"/>
                      <a:gd name="T31" fmla="*/ 6 h 72"/>
                      <a:gd name="T32" fmla="*/ 78 w 150"/>
                      <a:gd name="T33" fmla="*/ 0 h 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50" h="72">
                        <a:moveTo>
                          <a:pt x="78" y="0"/>
                        </a:moveTo>
                        <a:lnTo>
                          <a:pt x="48" y="6"/>
                        </a:lnTo>
                        <a:lnTo>
                          <a:pt x="24" y="12"/>
                        </a:lnTo>
                        <a:lnTo>
                          <a:pt x="6" y="24"/>
                        </a:lnTo>
                        <a:lnTo>
                          <a:pt x="0" y="36"/>
                        </a:lnTo>
                        <a:lnTo>
                          <a:pt x="6" y="54"/>
                        </a:lnTo>
                        <a:lnTo>
                          <a:pt x="24" y="66"/>
                        </a:lnTo>
                        <a:lnTo>
                          <a:pt x="48" y="72"/>
                        </a:lnTo>
                        <a:lnTo>
                          <a:pt x="78" y="72"/>
                        </a:lnTo>
                        <a:lnTo>
                          <a:pt x="108" y="72"/>
                        </a:lnTo>
                        <a:lnTo>
                          <a:pt x="132" y="66"/>
                        </a:lnTo>
                        <a:lnTo>
                          <a:pt x="144" y="54"/>
                        </a:lnTo>
                        <a:lnTo>
                          <a:pt x="150" y="36"/>
                        </a:lnTo>
                        <a:lnTo>
                          <a:pt x="144" y="24"/>
                        </a:lnTo>
                        <a:lnTo>
                          <a:pt x="132" y="12"/>
                        </a:lnTo>
                        <a:lnTo>
                          <a:pt x="108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CC181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2" name="Freeform 1738"/>
                  <p:cNvSpPr>
                    <a:spLocks/>
                  </p:cNvSpPr>
                  <p:nvPr/>
                </p:nvSpPr>
                <p:spPr bwMode="auto">
                  <a:xfrm>
                    <a:off x="1044" y="792"/>
                    <a:ext cx="132" cy="60"/>
                  </a:xfrm>
                  <a:custGeom>
                    <a:avLst/>
                    <a:gdLst>
                      <a:gd name="T0" fmla="*/ 72 w 132"/>
                      <a:gd name="T1" fmla="*/ 0 h 60"/>
                      <a:gd name="T2" fmla="*/ 42 w 132"/>
                      <a:gd name="T3" fmla="*/ 6 h 60"/>
                      <a:gd name="T4" fmla="*/ 18 w 132"/>
                      <a:gd name="T5" fmla="*/ 12 h 60"/>
                      <a:gd name="T6" fmla="*/ 6 w 132"/>
                      <a:gd name="T7" fmla="*/ 18 h 60"/>
                      <a:gd name="T8" fmla="*/ 0 w 132"/>
                      <a:gd name="T9" fmla="*/ 30 h 60"/>
                      <a:gd name="T10" fmla="*/ 6 w 132"/>
                      <a:gd name="T11" fmla="*/ 48 h 60"/>
                      <a:gd name="T12" fmla="*/ 18 w 132"/>
                      <a:gd name="T13" fmla="*/ 54 h 60"/>
                      <a:gd name="T14" fmla="*/ 42 w 132"/>
                      <a:gd name="T15" fmla="*/ 60 h 60"/>
                      <a:gd name="T16" fmla="*/ 72 w 132"/>
                      <a:gd name="T17" fmla="*/ 60 h 60"/>
                      <a:gd name="T18" fmla="*/ 96 w 132"/>
                      <a:gd name="T19" fmla="*/ 60 h 60"/>
                      <a:gd name="T20" fmla="*/ 114 w 132"/>
                      <a:gd name="T21" fmla="*/ 54 h 60"/>
                      <a:gd name="T22" fmla="*/ 126 w 132"/>
                      <a:gd name="T23" fmla="*/ 48 h 60"/>
                      <a:gd name="T24" fmla="*/ 132 w 132"/>
                      <a:gd name="T25" fmla="*/ 30 h 60"/>
                      <a:gd name="T26" fmla="*/ 126 w 132"/>
                      <a:gd name="T27" fmla="*/ 18 h 60"/>
                      <a:gd name="T28" fmla="*/ 114 w 132"/>
                      <a:gd name="T29" fmla="*/ 12 h 60"/>
                      <a:gd name="T30" fmla="*/ 96 w 132"/>
                      <a:gd name="T31" fmla="*/ 6 h 60"/>
                      <a:gd name="T32" fmla="*/ 72 w 132"/>
                      <a:gd name="T33" fmla="*/ 0 h 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2" h="60">
                        <a:moveTo>
                          <a:pt x="72" y="0"/>
                        </a:moveTo>
                        <a:lnTo>
                          <a:pt x="42" y="6"/>
                        </a:lnTo>
                        <a:lnTo>
                          <a:pt x="18" y="12"/>
                        </a:lnTo>
                        <a:lnTo>
                          <a:pt x="6" y="18"/>
                        </a:lnTo>
                        <a:lnTo>
                          <a:pt x="0" y="30"/>
                        </a:lnTo>
                        <a:lnTo>
                          <a:pt x="6" y="48"/>
                        </a:lnTo>
                        <a:lnTo>
                          <a:pt x="18" y="54"/>
                        </a:lnTo>
                        <a:lnTo>
                          <a:pt x="42" y="60"/>
                        </a:lnTo>
                        <a:lnTo>
                          <a:pt x="72" y="60"/>
                        </a:lnTo>
                        <a:lnTo>
                          <a:pt x="96" y="60"/>
                        </a:lnTo>
                        <a:lnTo>
                          <a:pt x="114" y="54"/>
                        </a:lnTo>
                        <a:lnTo>
                          <a:pt x="126" y="48"/>
                        </a:lnTo>
                        <a:lnTo>
                          <a:pt x="132" y="30"/>
                        </a:lnTo>
                        <a:lnTo>
                          <a:pt x="126" y="18"/>
                        </a:lnTo>
                        <a:lnTo>
                          <a:pt x="114" y="12"/>
                        </a:lnTo>
                        <a:lnTo>
                          <a:pt x="96" y="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CE303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3" name="Freeform 1739"/>
                  <p:cNvSpPr>
                    <a:spLocks/>
                  </p:cNvSpPr>
                  <p:nvPr/>
                </p:nvSpPr>
                <p:spPr bwMode="auto">
                  <a:xfrm>
                    <a:off x="1050" y="792"/>
                    <a:ext cx="120" cy="60"/>
                  </a:xfrm>
                  <a:custGeom>
                    <a:avLst/>
                    <a:gdLst>
                      <a:gd name="T0" fmla="*/ 66 w 120"/>
                      <a:gd name="T1" fmla="*/ 0 h 60"/>
                      <a:gd name="T2" fmla="*/ 42 w 120"/>
                      <a:gd name="T3" fmla="*/ 6 h 60"/>
                      <a:gd name="T4" fmla="*/ 18 w 120"/>
                      <a:gd name="T5" fmla="*/ 12 h 60"/>
                      <a:gd name="T6" fmla="*/ 6 w 120"/>
                      <a:gd name="T7" fmla="*/ 18 h 60"/>
                      <a:gd name="T8" fmla="*/ 0 w 120"/>
                      <a:gd name="T9" fmla="*/ 30 h 60"/>
                      <a:gd name="T10" fmla="*/ 6 w 120"/>
                      <a:gd name="T11" fmla="*/ 48 h 60"/>
                      <a:gd name="T12" fmla="*/ 18 w 120"/>
                      <a:gd name="T13" fmla="*/ 54 h 60"/>
                      <a:gd name="T14" fmla="*/ 42 w 120"/>
                      <a:gd name="T15" fmla="*/ 60 h 60"/>
                      <a:gd name="T16" fmla="*/ 66 w 120"/>
                      <a:gd name="T17" fmla="*/ 60 h 60"/>
                      <a:gd name="T18" fmla="*/ 102 w 120"/>
                      <a:gd name="T19" fmla="*/ 54 h 60"/>
                      <a:gd name="T20" fmla="*/ 114 w 120"/>
                      <a:gd name="T21" fmla="*/ 48 h 60"/>
                      <a:gd name="T22" fmla="*/ 120 w 120"/>
                      <a:gd name="T23" fmla="*/ 30 h 60"/>
                      <a:gd name="T24" fmla="*/ 114 w 120"/>
                      <a:gd name="T25" fmla="*/ 18 h 60"/>
                      <a:gd name="T26" fmla="*/ 102 w 120"/>
                      <a:gd name="T27" fmla="*/ 12 h 60"/>
                      <a:gd name="T28" fmla="*/ 90 w 120"/>
                      <a:gd name="T29" fmla="*/ 6 h 60"/>
                      <a:gd name="T30" fmla="*/ 66 w 120"/>
                      <a:gd name="T31" fmla="*/ 0 h 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0" h="60">
                        <a:moveTo>
                          <a:pt x="66" y="0"/>
                        </a:moveTo>
                        <a:lnTo>
                          <a:pt x="42" y="6"/>
                        </a:lnTo>
                        <a:lnTo>
                          <a:pt x="18" y="12"/>
                        </a:lnTo>
                        <a:lnTo>
                          <a:pt x="6" y="18"/>
                        </a:lnTo>
                        <a:lnTo>
                          <a:pt x="0" y="30"/>
                        </a:lnTo>
                        <a:lnTo>
                          <a:pt x="6" y="48"/>
                        </a:lnTo>
                        <a:lnTo>
                          <a:pt x="18" y="54"/>
                        </a:lnTo>
                        <a:lnTo>
                          <a:pt x="42" y="60"/>
                        </a:lnTo>
                        <a:lnTo>
                          <a:pt x="66" y="60"/>
                        </a:lnTo>
                        <a:lnTo>
                          <a:pt x="102" y="54"/>
                        </a:lnTo>
                        <a:lnTo>
                          <a:pt x="114" y="48"/>
                        </a:lnTo>
                        <a:lnTo>
                          <a:pt x="120" y="30"/>
                        </a:lnTo>
                        <a:lnTo>
                          <a:pt x="114" y="18"/>
                        </a:lnTo>
                        <a:lnTo>
                          <a:pt x="102" y="12"/>
                        </a:lnTo>
                        <a:lnTo>
                          <a:pt x="90" y="6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D0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4" name="Freeform 1740"/>
                  <p:cNvSpPr>
                    <a:spLocks/>
                  </p:cNvSpPr>
                  <p:nvPr/>
                </p:nvSpPr>
                <p:spPr bwMode="auto">
                  <a:xfrm>
                    <a:off x="1056" y="798"/>
                    <a:ext cx="114" cy="54"/>
                  </a:xfrm>
                  <a:custGeom>
                    <a:avLst/>
                    <a:gdLst>
                      <a:gd name="T0" fmla="*/ 60 w 114"/>
                      <a:gd name="T1" fmla="*/ 0 h 54"/>
                      <a:gd name="T2" fmla="*/ 36 w 114"/>
                      <a:gd name="T3" fmla="*/ 0 h 54"/>
                      <a:gd name="T4" fmla="*/ 18 w 114"/>
                      <a:gd name="T5" fmla="*/ 6 h 54"/>
                      <a:gd name="T6" fmla="*/ 6 w 114"/>
                      <a:gd name="T7" fmla="*/ 18 h 54"/>
                      <a:gd name="T8" fmla="*/ 0 w 114"/>
                      <a:gd name="T9" fmla="*/ 24 h 54"/>
                      <a:gd name="T10" fmla="*/ 6 w 114"/>
                      <a:gd name="T11" fmla="*/ 36 h 54"/>
                      <a:gd name="T12" fmla="*/ 18 w 114"/>
                      <a:gd name="T13" fmla="*/ 48 h 54"/>
                      <a:gd name="T14" fmla="*/ 36 w 114"/>
                      <a:gd name="T15" fmla="*/ 54 h 54"/>
                      <a:gd name="T16" fmla="*/ 60 w 114"/>
                      <a:gd name="T17" fmla="*/ 54 h 54"/>
                      <a:gd name="T18" fmla="*/ 96 w 114"/>
                      <a:gd name="T19" fmla="*/ 48 h 54"/>
                      <a:gd name="T20" fmla="*/ 108 w 114"/>
                      <a:gd name="T21" fmla="*/ 36 h 54"/>
                      <a:gd name="T22" fmla="*/ 114 w 114"/>
                      <a:gd name="T23" fmla="*/ 24 h 54"/>
                      <a:gd name="T24" fmla="*/ 108 w 114"/>
                      <a:gd name="T25" fmla="*/ 18 h 54"/>
                      <a:gd name="T26" fmla="*/ 96 w 114"/>
                      <a:gd name="T27" fmla="*/ 6 h 54"/>
                      <a:gd name="T28" fmla="*/ 60 w 114"/>
                      <a:gd name="T29" fmla="*/ 0 h 5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14" h="54">
                        <a:moveTo>
                          <a:pt x="60" y="0"/>
                        </a:moveTo>
                        <a:lnTo>
                          <a:pt x="36" y="0"/>
                        </a:ln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24"/>
                        </a:lnTo>
                        <a:lnTo>
                          <a:pt x="6" y="36"/>
                        </a:lnTo>
                        <a:lnTo>
                          <a:pt x="18" y="48"/>
                        </a:lnTo>
                        <a:lnTo>
                          <a:pt x="36" y="54"/>
                        </a:lnTo>
                        <a:lnTo>
                          <a:pt x="60" y="54"/>
                        </a:lnTo>
                        <a:lnTo>
                          <a:pt x="96" y="48"/>
                        </a:lnTo>
                        <a:lnTo>
                          <a:pt x="108" y="36"/>
                        </a:lnTo>
                        <a:lnTo>
                          <a:pt x="114" y="24"/>
                        </a:lnTo>
                        <a:lnTo>
                          <a:pt x="108" y="18"/>
                        </a:lnTo>
                        <a:lnTo>
                          <a:pt x="96" y="6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D4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5" name="Freeform 1741"/>
                  <p:cNvSpPr>
                    <a:spLocks/>
                  </p:cNvSpPr>
                  <p:nvPr/>
                </p:nvSpPr>
                <p:spPr bwMode="auto">
                  <a:xfrm>
                    <a:off x="1062" y="798"/>
                    <a:ext cx="102" cy="54"/>
                  </a:xfrm>
                  <a:custGeom>
                    <a:avLst/>
                    <a:gdLst>
                      <a:gd name="T0" fmla="*/ 54 w 102"/>
                      <a:gd name="T1" fmla="*/ 0 h 54"/>
                      <a:gd name="T2" fmla="*/ 18 w 102"/>
                      <a:gd name="T3" fmla="*/ 6 h 54"/>
                      <a:gd name="T4" fmla="*/ 6 w 102"/>
                      <a:gd name="T5" fmla="*/ 18 h 54"/>
                      <a:gd name="T6" fmla="*/ 0 w 102"/>
                      <a:gd name="T7" fmla="*/ 24 h 54"/>
                      <a:gd name="T8" fmla="*/ 6 w 102"/>
                      <a:gd name="T9" fmla="*/ 36 h 54"/>
                      <a:gd name="T10" fmla="*/ 18 w 102"/>
                      <a:gd name="T11" fmla="*/ 48 h 54"/>
                      <a:gd name="T12" fmla="*/ 54 w 102"/>
                      <a:gd name="T13" fmla="*/ 54 h 54"/>
                      <a:gd name="T14" fmla="*/ 90 w 102"/>
                      <a:gd name="T15" fmla="*/ 48 h 54"/>
                      <a:gd name="T16" fmla="*/ 96 w 102"/>
                      <a:gd name="T17" fmla="*/ 36 h 54"/>
                      <a:gd name="T18" fmla="*/ 102 w 102"/>
                      <a:gd name="T19" fmla="*/ 24 h 54"/>
                      <a:gd name="T20" fmla="*/ 96 w 102"/>
                      <a:gd name="T21" fmla="*/ 18 h 54"/>
                      <a:gd name="T22" fmla="*/ 90 w 102"/>
                      <a:gd name="T23" fmla="*/ 6 h 54"/>
                      <a:gd name="T24" fmla="*/ 54 w 102"/>
                      <a:gd name="T25" fmla="*/ 0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02" h="54">
                        <a:moveTo>
                          <a:pt x="54" y="0"/>
                        </a:moveTo>
                        <a:lnTo>
                          <a:pt x="18" y="6"/>
                        </a:lnTo>
                        <a:lnTo>
                          <a:pt x="6" y="18"/>
                        </a:lnTo>
                        <a:lnTo>
                          <a:pt x="0" y="24"/>
                        </a:lnTo>
                        <a:lnTo>
                          <a:pt x="6" y="36"/>
                        </a:lnTo>
                        <a:lnTo>
                          <a:pt x="18" y="48"/>
                        </a:lnTo>
                        <a:lnTo>
                          <a:pt x="54" y="54"/>
                        </a:lnTo>
                        <a:lnTo>
                          <a:pt x="90" y="48"/>
                        </a:lnTo>
                        <a:lnTo>
                          <a:pt x="96" y="36"/>
                        </a:lnTo>
                        <a:lnTo>
                          <a:pt x="102" y="24"/>
                        </a:lnTo>
                        <a:lnTo>
                          <a:pt x="96" y="18"/>
                        </a:lnTo>
                        <a:lnTo>
                          <a:pt x="90" y="6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D8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6" name="Freeform 1742"/>
                  <p:cNvSpPr>
                    <a:spLocks/>
                  </p:cNvSpPr>
                  <p:nvPr/>
                </p:nvSpPr>
                <p:spPr bwMode="auto">
                  <a:xfrm>
                    <a:off x="1068" y="804"/>
                    <a:ext cx="90" cy="42"/>
                  </a:xfrm>
                  <a:custGeom>
                    <a:avLst/>
                    <a:gdLst>
                      <a:gd name="T0" fmla="*/ 48 w 90"/>
                      <a:gd name="T1" fmla="*/ 0 h 42"/>
                      <a:gd name="T2" fmla="*/ 18 w 90"/>
                      <a:gd name="T3" fmla="*/ 6 h 42"/>
                      <a:gd name="T4" fmla="*/ 6 w 90"/>
                      <a:gd name="T5" fmla="*/ 12 h 42"/>
                      <a:gd name="T6" fmla="*/ 0 w 90"/>
                      <a:gd name="T7" fmla="*/ 18 h 42"/>
                      <a:gd name="T8" fmla="*/ 6 w 90"/>
                      <a:gd name="T9" fmla="*/ 30 h 42"/>
                      <a:gd name="T10" fmla="*/ 18 w 90"/>
                      <a:gd name="T11" fmla="*/ 36 h 42"/>
                      <a:gd name="T12" fmla="*/ 48 w 90"/>
                      <a:gd name="T13" fmla="*/ 42 h 42"/>
                      <a:gd name="T14" fmla="*/ 78 w 90"/>
                      <a:gd name="T15" fmla="*/ 36 h 42"/>
                      <a:gd name="T16" fmla="*/ 90 w 90"/>
                      <a:gd name="T17" fmla="*/ 30 h 42"/>
                      <a:gd name="T18" fmla="*/ 90 w 90"/>
                      <a:gd name="T19" fmla="*/ 18 h 42"/>
                      <a:gd name="T20" fmla="*/ 90 w 90"/>
                      <a:gd name="T21" fmla="*/ 12 h 42"/>
                      <a:gd name="T22" fmla="*/ 78 w 90"/>
                      <a:gd name="T23" fmla="*/ 6 h 42"/>
                      <a:gd name="T24" fmla="*/ 48 w 90"/>
                      <a:gd name="T25" fmla="*/ 0 h 4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90" h="42">
                        <a:moveTo>
                          <a:pt x="48" y="0"/>
                        </a:moveTo>
                        <a:lnTo>
                          <a:pt x="18" y="6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8" y="36"/>
                        </a:lnTo>
                        <a:lnTo>
                          <a:pt x="48" y="42"/>
                        </a:lnTo>
                        <a:lnTo>
                          <a:pt x="78" y="36"/>
                        </a:lnTo>
                        <a:lnTo>
                          <a:pt x="90" y="30"/>
                        </a:lnTo>
                        <a:lnTo>
                          <a:pt x="90" y="18"/>
                        </a:lnTo>
                        <a:lnTo>
                          <a:pt x="90" y="12"/>
                        </a:lnTo>
                        <a:lnTo>
                          <a:pt x="78" y="6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DD91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7" name="Freeform 1743"/>
                  <p:cNvSpPr>
                    <a:spLocks/>
                  </p:cNvSpPr>
                  <p:nvPr/>
                </p:nvSpPr>
                <p:spPr bwMode="auto">
                  <a:xfrm>
                    <a:off x="1074" y="804"/>
                    <a:ext cx="78" cy="42"/>
                  </a:xfrm>
                  <a:custGeom>
                    <a:avLst/>
                    <a:gdLst>
                      <a:gd name="T0" fmla="*/ 42 w 78"/>
                      <a:gd name="T1" fmla="*/ 0 h 42"/>
                      <a:gd name="T2" fmla="*/ 12 w 78"/>
                      <a:gd name="T3" fmla="*/ 6 h 42"/>
                      <a:gd name="T4" fmla="*/ 6 w 78"/>
                      <a:gd name="T5" fmla="*/ 12 h 42"/>
                      <a:gd name="T6" fmla="*/ 0 w 78"/>
                      <a:gd name="T7" fmla="*/ 18 h 42"/>
                      <a:gd name="T8" fmla="*/ 6 w 78"/>
                      <a:gd name="T9" fmla="*/ 30 h 42"/>
                      <a:gd name="T10" fmla="*/ 12 w 78"/>
                      <a:gd name="T11" fmla="*/ 36 h 42"/>
                      <a:gd name="T12" fmla="*/ 42 w 78"/>
                      <a:gd name="T13" fmla="*/ 42 h 42"/>
                      <a:gd name="T14" fmla="*/ 66 w 78"/>
                      <a:gd name="T15" fmla="*/ 36 h 42"/>
                      <a:gd name="T16" fmla="*/ 78 w 78"/>
                      <a:gd name="T17" fmla="*/ 30 h 42"/>
                      <a:gd name="T18" fmla="*/ 78 w 78"/>
                      <a:gd name="T19" fmla="*/ 18 h 42"/>
                      <a:gd name="T20" fmla="*/ 78 w 78"/>
                      <a:gd name="T21" fmla="*/ 12 h 42"/>
                      <a:gd name="T22" fmla="*/ 66 w 78"/>
                      <a:gd name="T23" fmla="*/ 6 h 42"/>
                      <a:gd name="T24" fmla="*/ 42 w 78"/>
                      <a:gd name="T25" fmla="*/ 0 h 4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78" h="42">
                        <a:moveTo>
                          <a:pt x="42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30"/>
                        </a:lnTo>
                        <a:lnTo>
                          <a:pt x="12" y="36"/>
                        </a:lnTo>
                        <a:lnTo>
                          <a:pt x="42" y="42"/>
                        </a:lnTo>
                        <a:lnTo>
                          <a:pt x="66" y="36"/>
                        </a:lnTo>
                        <a:lnTo>
                          <a:pt x="78" y="30"/>
                        </a:lnTo>
                        <a:lnTo>
                          <a:pt x="78" y="18"/>
                        </a:lnTo>
                        <a:lnTo>
                          <a:pt x="78" y="12"/>
                        </a:lnTo>
                        <a:lnTo>
                          <a:pt x="66" y="6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E3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8" name="Freeform 1744"/>
                  <p:cNvSpPr>
                    <a:spLocks/>
                  </p:cNvSpPr>
                  <p:nvPr/>
                </p:nvSpPr>
                <p:spPr bwMode="auto">
                  <a:xfrm>
                    <a:off x="1080" y="810"/>
                    <a:ext cx="66" cy="30"/>
                  </a:xfrm>
                  <a:custGeom>
                    <a:avLst/>
                    <a:gdLst>
                      <a:gd name="T0" fmla="*/ 36 w 66"/>
                      <a:gd name="T1" fmla="*/ 0 h 30"/>
                      <a:gd name="T2" fmla="*/ 12 w 66"/>
                      <a:gd name="T3" fmla="*/ 6 h 30"/>
                      <a:gd name="T4" fmla="*/ 6 w 66"/>
                      <a:gd name="T5" fmla="*/ 12 h 30"/>
                      <a:gd name="T6" fmla="*/ 0 w 66"/>
                      <a:gd name="T7" fmla="*/ 18 h 30"/>
                      <a:gd name="T8" fmla="*/ 6 w 66"/>
                      <a:gd name="T9" fmla="*/ 24 h 30"/>
                      <a:gd name="T10" fmla="*/ 12 w 66"/>
                      <a:gd name="T11" fmla="*/ 24 h 30"/>
                      <a:gd name="T12" fmla="*/ 36 w 66"/>
                      <a:gd name="T13" fmla="*/ 30 h 30"/>
                      <a:gd name="T14" fmla="*/ 60 w 66"/>
                      <a:gd name="T15" fmla="*/ 24 h 30"/>
                      <a:gd name="T16" fmla="*/ 66 w 66"/>
                      <a:gd name="T17" fmla="*/ 18 h 30"/>
                      <a:gd name="T18" fmla="*/ 60 w 66"/>
                      <a:gd name="T19" fmla="*/ 6 h 30"/>
                      <a:gd name="T20" fmla="*/ 36 w 66"/>
                      <a:gd name="T21" fmla="*/ 0 h 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6" h="30">
                        <a:moveTo>
                          <a:pt x="36" y="0"/>
                        </a:moveTo>
                        <a:lnTo>
                          <a:pt x="12" y="6"/>
                        </a:lnTo>
                        <a:lnTo>
                          <a:pt x="6" y="12"/>
                        </a:lnTo>
                        <a:lnTo>
                          <a:pt x="0" y="18"/>
                        </a:lnTo>
                        <a:lnTo>
                          <a:pt x="6" y="24"/>
                        </a:lnTo>
                        <a:lnTo>
                          <a:pt x="12" y="24"/>
                        </a:lnTo>
                        <a:lnTo>
                          <a:pt x="36" y="30"/>
                        </a:lnTo>
                        <a:lnTo>
                          <a:pt x="60" y="24"/>
                        </a:lnTo>
                        <a:lnTo>
                          <a:pt x="66" y="18"/>
                        </a:lnTo>
                        <a:lnTo>
                          <a:pt x="60" y="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EABF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9" name="Freeform 1745"/>
                  <p:cNvSpPr>
                    <a:spLocks/>
                  </p:cNvSpPr>
                  <p:nvPr/>
                </p:nvSpPr>
                <p:spPr bwMode="auto">
                  <a:xfrm>
                    <a:off x="1086" y="810"/>
                    <a:ext cx="54" cy="30"/>
                  </a:xfrm>
                  <a:custGeom>
                    <a:avLst/>
                    <a:gdLst>
                      <a:gd name="T0" fmla="*/ 30 w 54"/>
                      <a:gd name="T1" fmla="*/ 0 h 30"/>
                      <a:gd name="T2" fmla="*/ 6 w 54"/>
                      <a:gd name="T3" fmla="*/ 6 h 30"/>
                      <a:gd name="T4" fmla="*/ 0 w 54"/>
                      <a:gd name="T5" fmla="*/ 18 h 30"/>
                      <a:gd name="T6" fmla="*/ 6 w 54"/>
                      <a:gd name="T7" fmla="*/ 24 h 30"/>
                      <a:gd name="T8" fmla="*/ 30 w 54"/>
                      <a:gd name="T9" fmla="*/ 30 h 30"/>
                      <a:gd name="T10" fmla="*/ 48 w 54"/>
                      <a:gd name="T11" fmla="*/ 24 h 30"/>
                      <a:gd name="T12" fmla="*/ 54 w 54"/>
                      <a:gd name="T13" fmla="*/ 18 h 30"/>
                      <a:gd name="T14" fmla="*/ 48 w 54"/>
                      <a:gd name="T15" fmla="*/ 6 h 30"/>
                      <a:gd name="T16" fmla="*/ 30 w 54"/>
                      <a:gd name="T17" fmla="*/ 0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4" h="30">
                        <a:moveTo>
                          <a:pt x="30" y="0"/>
                        </a:moveTo>
                        <a:lnTo>
                          <a:pt x="6" y="6"/>
                        </a:lnTo>
                        <a:lnTo>
                          <a:pt x="0" y="18"/>
                        </a:lnTo>
                        <a:lnTo>
                          <a:pt x="6" y="24"/>
                        </a:lnTo>
                        <a:lnTo>
                          <a:pt x="30" y="30"/>
                        </a:lnTo>
                        <a:lnTo>
                          <a:pt x="48" y="24"/>
                        </a:lnTo>
                        <a:lnTo>
                          <a:pt x="54" y="18"/>
                        </a:lnTo>
                        <a:lnTo>
                          <a:pt x="48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EFD1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0" name="Freeform 1746"/>
                  <p:cNvSpPr>
                    <a:spLocks/>
                  </p:cNvSpPr>
                  <p:nvPr/>
                </p:nvSpPr>
                <p:spPr bwMode="auto">
                  <a:xfrm>
                    <a:off x="1092" y="816"/>
                    <a:ext cx="42" cy="18"/>
                  </a:xfrm>
                  <a:custGeom>
                    <a:avLst/>
                    <a:gdLst>
                      <a:gd name="T0" fmla="*/ 24 w 42"/>
                      <a:gd name="T1" fmla="*/ 0 h 18"/>
                      <a:gd name="T2" fmla="*/ 6 w 42"/>
                      <a:gd name="T3" fmla="*/ 6 h 18"/>
                      <a:gd name="T4" fmla="*/ 0 w 42"/>
                      <a:gd name="T5" fmla="*/ 12 h 18"/>
                      <a:gd name="T6" fmla="*/ 6 w 42"/>
                      <a:gd name="T7" fmla="*/ 18 h 18"/>
                      <a:gd name="T8" fmla="*/ 24 w 42"/>
                      <a:gd name="T9" fmla="*/ 18 h 18"/>
                      <a:gd name="T10" fmla="*/ 36 w 42"/>
                      <a:gd name="T11" fmla="*/ 18 h 18"/>
                      <a:gd name="T12" fmla="*/ 42 w 42"/>
                      <a:gd name="T13" fmla="*/ 12 h 18"/>
                      <a:gd name="T14" fmla="*/ 36 w 42"/>
                      <a:gd name="T15" fmla="*/ 6 h 18"/>
                      <a:gd name="T16" fmla="*/ 24 w 42"/>
                      <a:gd name="T17" fmla="*/ 0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2" h="18">
                        <a:moveTo>
                          <a:pt x="24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24" y="18"/>
                        </a:lnTo>
                        <a:lnTo>
                          <a:pt x="36" y="18"/>
                        </a:lnTo>
                        <a:lnTo>
                          <a:pt x="42" y="12"/>
                        </a:lnTo>
                        <a:lnTo>
                          <a:pt x="36" y="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4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1" name="Freeform 1747"/>
                  <p:cNvSpPr>
                    <a:spLocks/>
                  </p:cNvSpPr>
                  <p:nvPr/>
                </p:nvSpPr>
                <p:spPr bwMode="auto">
                  <a:xfrm>
                    <a:off x="1098" y="816"/>
                    <a:ext cx="36" cy="18"/>
                  </a:xfrm>
                  <a:custGeom>
                    <a:avLst/>
                    <a:gdLst>
                      <a:gd name="T0" fmla="*/ 18 w 36"/>
                      <a:gd name="T1" fmla="*/ 0 h 18"/>
                      <a:gd name="T2" fmla="*/ 6 w 36"/>
                      <a:gd name="T3" fmla="*/ 6 h 18"/>
                      <a:gd name="T4" fmla="*/ 0 w 36"/>
                      <a:gd name="T5" fmla="*/ 12 h 18"/>
                      <a:gd name="T6" fmla="*/ 6 w 36"/>
                      <a:gd name="T7" fmla="*/ 18 h 18"/>
                      <a:gd name="T8" fmla="*/ 18 w 36"/>
                      <a:gd name="T9" fmla="*/ 18 h 18"/>
                      <a:gd name="T10" fmla="*/ 30 w 36"/>
                      <a:gd name="T11" fmla="*/ 18 h 18"/>
                      <a:gd name="T12" fmla="*/ 36 w 36"/>
                      <a:gd name="T13" fmla="*/ 12 h 18"/>
                      <a:gd name="T14" fmla="*/ 30 w 36"/>
                      <a:gd name="T15" fmla="*/ 6 h 18"/>
                      <a:gd name="T16" fmla="*/ 18 w 36"/>
                      <a:gd name="T17" fmla="*/ 0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" h="18">
                        <a:moveTo>
                          <a:pt x="18" y="0"/>
                        </a:moveTo>
                        <a:lnTo>
                          <a:pt x="6" y="6"/>
                        </a:lnTo>
                        <a:lnTo>
                          <a:pt x="0" y="12"/>
                        </a:lnTo>
                        <a:lnTo>
                          <a:pt x="6" y="18"/>
                        </a:lnTo>
                        <a:lnTo>
                          <a:pt x="18" y="18"/>
                        </a:lnTo>
                        <a:lnTo>
                          <a:pt x="30" y="18"/>
                        </a:lnTo>
                        <a:lnTo>
                          <a:pt x="36" y="12"/>
                        </a:lnTo>
                        <a:lnTo>
                          <a:pt x="30" y="6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8EC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2" name="Freeform 1748"/>
                  <p:cNvSpPr>
                    <a:spLocks/>
                  </p:cNvSpPr>
                  <p:nvPr/>
                </p:nvSpPr>
                <p:spPr bwMode="auto">
                  <a:xfrm>
                    <a:off x="1104" y="822"/>
                    <a:ext cx="24" cy="12"/>
                  </a:xfrm>
                  <a:custGeom>
                    <a:avLst/>
                    <a:gdLst>
                      <a:gd name="T0" fmla="*/ 12 w 24"/>
                      <a:gd name="T1" fmla="*/ 0 h 12"/>
                      <a:gd name="T2" fmla="*/ 6 w 24"/>
                      <a:gd name="T3" fmla="*/ 0 h 12"/>
                      <a:gd name="T4" fmla="*/ 0 w 24"/>
                      <a:gd name="T5" fmla="*/ 6 h 12"/>
                      <a:gd name="T6" fmla="*/ 6 w 24"/>
                      <a:gd name="T7" fmla="*/ 12 h 12"/>
                      <a:gd name="T8" fmla="*/ 12 w 24"/>
                      <a:gd name="T9" fmla="*/ 12 h 12"/>
                      <a:gd name="T10" fmla="*/ 18 w 24"/>
                      <a:gd name="T11" fmla="*/ 12 h 12"/>
                      <a:gd name="T12" fmla="*/ 24 w 24"/>
                      <a:gd name="T13" fmla="*/ 6 h 12"/>
                      <a:gd name="T14" fmla="*/ 18 w 24"/>
                      <a:gd name="T15" fmla="*/ 0 h 12"/>
                      <a:gd name="T16" fmla="*/ 12 w 24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" h="12">
                        <a:moveTo>
                          <a:pt x="12" y="0"/>
                        </a:move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8" y="12"/>
                        </a:lnTo>
                        <a:lnTo>
                          <a:pt x="24" y="6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BF4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3" name="Freeform 1749"/>
                  <p:cNvSpPr>
                    <a:spLocks/>
                  </p:cNvSpPr>
                  <p:nvPr/>
                </p:nvSpPr>
                <p:spPr bwMode="auto">
                  <a:xfrm>
                    <a:off x="1110" y="822"/>
                    <a:ext cx="12" cy="12"/>
                  </a:xfrm>
                  <a:custGeom>
                    <a:avLst/>
                    <a:gdLst>
                      <a:gd name="T0" fmla="*/ 6 w 12"/>
                      <a:gd name="T1" fmla="*/ 0 h 12"/>
                      <a:gd name="T2" fmla="*/ 0 w 12"/>
                      <a:gd name="T3" fmla="*/ 0 h 12"/>
                      <a:gd name="T4" fmla="*/ 0 w 12"/>
                      <a:gd name="T5" fmla="*/ 6 h 12"/>
                      <a:gd name="T6" fmla="*/ 0 w 12"/>
                      <a:gd name="T7" fmla="*/ 12 h 12"/>
                      <a:gd name="T8" fmla="*/ 6 w 12"/>
                      <a:gd name="T9" fmla="*/ 12 h 12"/>
                      <a:gd name="T10" fmla="*/ 12 w 12"/>
                      <a:gd name="T11" fmla="*/ 12 h 12"/>
                      <a:gd name="T12" fmla="*/ 12 w 12"/>
                      <a:gd name="T13" fmla="*/ 6 h 12"/>
                      <a:gd name="T14" fmla="*/ 12 w 12"/>
                      <a:gd name="T15" fmla="*/ 0 h 12"/>
                      <a:gd name="T16" fmla="*/ 6 w 12"/>
                      <a:gd name="T17" fmla="*/ 0 h 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" h="1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12"/>
                        </a:lnTo>
                        <a:lnTo>
                          <a:pt x="12" y="6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DFA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50" name="Oval 1750"/>
                <p:cNvSpPr>
                  <a:spLocks noChangeArrowheads="1"/>
                </p:cNvSpPr>
                <p:nvPr/>
              </p:nvSpPr>
              <p:spPr bwMode="auto">
                <a:xfrm>
                  <a:off x="1038" y="786"/>
                  <a:ext cx="150" cy="72"/>
                </a:xfrm>
                <a:prstGeom prst="ellipse">
                  <a:avLst/>
                </a:prstGeom>
                <a:noFill/>
                <a:ln w="19050" cap="rnd">
                  <a:solidFill>
                    <a:srgbClr val="CC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sp>
            <p:nvSpPr>
              <p:cNvPr id="534" name="Freeform 1751"/>
              <p:cNvSpPr>
                <a:spLocks/>
              </p:cNvSpPr>
              <p:nvPr/>
            </p:nvSpPr>
            <p:spPr bwMode="auto">
              <a:xfrm>
                <a:off x="369" y="1454"/>
                <a:ext cx="40" cy="85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80 h 16"/>
                  <a:gd name="T6" fmla="*/ 5 w 8"/>
                  <a:gd name="T7" fmla="*/ 85 h 16"/>
                  <a:gd name="T8" fmla="*/ 35 w 8"/>
                  <a:gd name="T9" fmla="*/ 85 h 16"/>
                  <a:gd name="T10" fmla="*/ 40 w 8"/>
                  <a:gd name="T11" fmla="*/ 80 h 16"/>
                  <a:gd name="T12" fmla="*/ 40 w 8"/>
                  <a:gd name="T13" fmla="*/ 5 h 16"/>
                  <a:gd name="T14" fmla="*/ 35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1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Freeform 1752"/>
              <p:cNvSpPr>
                <a:spLocks/>
              </p:cNvSpPr>
              <p:nvPr/>
            </p:nvSpPr>
            <p:spPr bwMode="auto">
              <a:xfrm>
                <a:off x="399" y="1465"/>
                <a:ext cx="39" cy="84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79 h 16"/>
                  <a:gd name="T6" fmla="*/ 5 w 8"/>
                  <a:gd name="T7" fmla="*/ 84 h 16"/>
                  <a:gd name="T8" fmla="*/ 34 w 8"/>
                  <a:gd name="T9" fmla="*/ 84 h 16"/>
                  <a:gd name="T10" fmla="*/ 39 w 8"/>
                  <a:gd name="T11" fmla="*/ 79 h 16"/>
                  <a:gd name="T12" fmla="*/ 39 w 8"/>
                  <a:gd name="T13" fmla="*/ 5 h 16"/>
                  <a:gd name="T14" fmla="*/ 34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0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Line 1753"/>
              <p:cNvSpPr>
                <a:spLocks noChangeShapeType="1"/>
              </p:cNvSpPr>
              <p:nvPr/>
            </p:nvSpPr>
            <p:spPr bwMode="auto">
              <a:xfrm>
                <a:off x="419" y="1359"/>
                <a:ext cx="0" cy="38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" name="Line 1754"/>
              <p:cNvSpPr>
                <a:spLocks noChangeShapeType="1"/>
              </p:cNvSpPr>
              <p:nvPr/>
            </p:nvSpPr>
            <p:spPr bwMode="auto">
              <a:xfrm flipV="1">
                <a:off x="419" y="1300"/>
                <a:ext cx="44" cy="59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" name="Line 1755"/>
              <p:cNvSpPr>
                <a:spLocks noChangeShapeType="1"/>
              </p:cNvSpPr>
              <p:nvPr/>
            </p:nvSpPr>
            <p:spPr bwMode="auto">
              <a:xfrm>
                <a:off x="419" y="1359"/>
                <a:ext cx="0" cy="38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Line 1756"/>
              <p:cNvSpPr>
                <a:spLocks noChangeShapeType="1"/>
              </p:cNvSpPr>
              <p:nvPr/>
            </p:nvSpPr>
            <p:spPr bwMode="auto">
              <a:xfrm flipV="1">
                <a:off x="419" y="1300"/>
                <a:ext cx="44" cy="59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" name="Line 1757"/>
              <p:cNvSpPr>
                <a:spLocks noChangeShapeType="1"/>
              </p:cNvSpPr>
              <p:nvPr/>
            </p:nvSpPr>
            <p:spPr bwMode="auto">
              <a:xfrm>
                <a:off x="389" y="1359"/>
                <a:ext cx="1" cy="38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" name="Line 1758"/>
              <p:cNvSpPr>
                <a:spLocks noChangeShapeType="1"/>
              </p:cNvSpPr>
              <p:nvPr/>
            </p:nvSpPr>
            <p:spPr bwMode="auto">
              <a:xfrm flipH="1" flipV="1">
                <a:off x="349" y="1300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" name="Line 1759"/>
              <p:cNvSpPr>
                <a:spLocks noChangeShapeType="1"/>
              </p:cNvSpPr>
              <p:nvPr/>
            </p:nvSpPr>
            <p:spPr bwMode="auto">
              <a:xfrm>
                <a:off x="389" y="1359"/>
                <a:ext cx="1" cy="38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" name="Line 1760"/>
              <p:cNvSpPr>
                <a:spLocks noChangeShapeType="1"/>
              </p:cNvSpPr>
              <p:nvPr/>
            </p:nvSpPr>
            <p:spPr bwMode="auto">
              <a:xfrm flipH="1" flipV="1">
                <a:off x="349" y="1300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" name="Freeform 1761"/>
              <p:cNvSpPr>
                <a:spLocks/>
              </p:cNvSpPr>
              <p:nvPr/>
            </p:nvSpPr>
            <p:spPr bwMode="auto">
              <a:xfrm>
                <a:off x="354" y="1237"/>
                <a:ext cx="99" cy="111"/>
              </a:xfrm>
              <a:custGeom>
                <a:avLst/>
                <a:gdLst>
                  <a:gd name="T0" fmla="*/ 0 w 120"/>
                  <a:gd name="T1" fmla="*/ 58 h 126"/>
                  <a:gd name="T2" fmla="*/ 50 w 120"/>
                  <a:gd name="T3" fmla="*/ 111 h 126"/>
                  <a:gd name="T4" fmla="*/ 99 w 120"/>
                  <a:gd name="T5" fmla="*/ 53 h 126"/>
                  <a:gd name="T6" fmla="*/ 50 w 120"/>
                  <a:gd name="T7" fmla="*/ 0 h 126"/>
                  <a:gd name="T8" fmla="*/ 0 w 120"/>
                  <a:gd name="T9" fmla="*/ 58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126">
                    <a:moveTo>
                      <a:pt x="0" y="66"/>
                    </a:moveTo>
                    <a:lnTo>
                      <a:pt x="60" y="126"/>
                    </a:lnTo>
                    <a:lnTo>
                      <a:pt x="120" y="60"/>
                    </a:lnTo>
                    <a:lnTo>
                      <a:pt x="6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3333CC"/>
              </a:solidFill>
              <a:ln w="19050" cap="rnd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Freeform 1762"/>
              <p:cNvSpPr>
                <a:spLocks/>
              </p:cNvSpPr>
              <p:nvPr/>
            </p:nvSpPr>
            <p:spPr bwMode="auto">
              <a:xfrm>
                <a:off x="369" y="1565"/>
                <a:ext cx="40" cy="85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80 h 16"/>
                  <a:gd name="T6" fmla="*/ 5 w 8"/>
                  <a:gd name="T7" fmla="*/ 85 h 16"/>
                  <a:gd name="T8" fmla="*/ 35 w 8"/>
                  <a:gd name="T9" fmla="*/ 85 h 16"/>
                  <a:gd name="T10" fmla="*/ 40 w 8"/>
                  <a:gd name="T11" fmla="*/ 80 h 16"/>
                  <a:gd name="T12" fmla="*/ 40 w 8"/>
                  <a:gd name="T13" fmla="*/ 5 h 16"/>
                  <a:gd name="T14" fmla="*/ 35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1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" name="Freeform 1763"/>
              <p:cNvSpPr>
                <a:spLocks/>
              </p:cNvSpPr>
              <p:nvPr/>
            </p:nvSpPr>
            <p:spPr bwMode="auto">
              <a:xfrm>
                <a:off x="399" y="1576"/>
                <a:ext cx="39" cy="85"/>
              </a:xfrm>
              <a:custGeom>
                <a:avLst/>
                <a:gdLst>
                  <a:gd name="T0" fmla="*/ 5 w 8"/>
                  <a:gd name="T1" fmla="*/ 0 h 16"/>
                  <a:gd name="T2" fmla="*/ 0 w 8"/>
                  <a:gd name="T3" fmla="*/ 5 h 16"/>
                  <a:gd name="T4" fmla="*/ 0 w 8"/>
                  <a:gd name="T5" fmla="*/ 80 h 16"/>
                  <a:gd name="T6" fmla="*/ 5 w 8"/>
                  <a:gd name="T7" fmla="*/ 85 h 16"/>
                  <a:gd name="T8" fmla="*/ 34 w 8"/>
                  <a:gd name="T9" fmla="*/ 85 h 16"/>
                  <a:gd name="T10" fmla="*/ 39 w 8"/>
                  <a:gd name="T11" fmla="*/ 80 h 16"/>
                  <a:gd name="T12" fmla="*/ 39 w 8"/>
                  <a:gd name="T13" fmla="*/ 5 h 16"/>
                  <a:gd name="T14" fmla="*/ 34 w 8"/>
                  <a:gd name="T15" fmla="*/ 0 h 16"/>
                  <a:gd name="T16" fmla="*/ 5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lnTo>
                      <a:pt x="0" y="15"/>
                    </a:lnTo>
                    <a:cubicBezTo>
                      <a:pt x="0" y="16"/>
                      <a:pt x="0" y="16"/>
                      <a:pt x="1" y="16"/>
                    </a:cubicBezTo>
                    <a:lnTo>
                      <a:pt x="7" y="16"/>
                    </a:lnTo>
                    <a:cubicBezTo>
                      <a:pt x="8" y="16"/>
                      <a:pt x="8" y="16"/>
                      <a:pt x="8" y="15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" name="Rectangle 1764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371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48" name="Rectangle 1765"/>
              <p:cNvSpPr>
                <a:spLocks noChangeArrowheads="1"/>
              </p:cNvSpPr>
              <p:nvPr/>
            </p:nvSpPr>
            <p:spPr bwMode="auto">
              <a:xfrm>
                <a:off x="68" y="1104"/>
                <a:ext cx="45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SCF</a:t>
                </a:r>
                <a:endParaRPr lang="en-US" altLang="en-US" sz="2000" i="1">
                  <a:solidFill>
                    <a:srgbClr val="0D1F74"/>
                  </a:solidFill>
                </a:endParaRPr>
              </a:p>
            </p:txBody>
          </p:sp>
        </p:grpSp>
        <p:grpSp>
          <p:nvGrpSpPr>
            <p:cNvPr id="699" name="Group 2030"/>
            <p:cNvGrpSpPr>
              <a:grpSpLocks/>
            </p:cNvGrpSpPr>
            <p:nvPr/>
          </p:nvGrpSpPr>
          <p:grpSpPr bwMode="auto">
            <a:xfrm>
              <a:off x="2611438" y="5383213"/>
              <a:ext cx="2354262" cy="814387"/>
              <a:chOff x="1645" y="3391"/>
              <a:chExt cx="1483" cy="513"/>
            </a:xfrm>
          </p:grpSpPr>
          <p:sp>
            <p:nvSpPr>
              <p:cNvPr id="700" name="Rectangle 1408"/>
              <p:cNvSpPr>
                <a:spLocks noChangeArrowheads="1"/>
              </p:cNvSpPr>
              <p:nvPr/>
            </p:nvSpPr>
            <p:spPr bwMode="auto">
              <a:xfrm>
                <a:off x="2056" y="3391"/>
                <a:ext cx="5" cy="513"/>
              </a:xfrm>
              <a:prstGeom prst="rect">
                <a:avLst/>
              </a:prstGeom>
              <a:solidFill>
                <a:srgbClr val="47D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1" name="Rectangle 1409"/>
              <p:cNvSpPr>
                <a:spLocks noChangeArrowheads="1"/>
              </p:cNvSpPr>
              <p:nvPr/>
            </p:nvSpPr>
            <p:spPr bwMode="auto">
              <a:xfrm>
                <a:off x="1645" y="3391"/>
                <a:ext cx="411" cy="16"/>
              </a:xfrm>
              <a:prstGeom prst="rect">
                <a:avLst/>
              </a:prstGeom>
              <a:solidFill>
                <a:srgbClr val="46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2" name="Rectangle 1410"/>
              <p:cNvSpPr>
                <a:spLocks noChangeArrowheads="1"/>
              </p:cNvSpPr>
              <p:nvPr/>
            </p:nvSpPr>
            <p:spPr bwMode="auto">
              <a:xfrm>
                <a:off x="2045" y="3407"/>
                <a:ext cx="11" cy="497"/>
              </a:xfrm>
              <a:prstGeom prst="rect">
                <a:avLst/>
              </a:prstGeom>
              <a:solidFill>
                <a:srgbClr val="46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3" name="Rectangle 1411"/>
              <p:cNvSpPr>
                <a:spLocks noChangeArrowheads="1"/>
              </p:cNvSpPr>
              <p:nvPr/>
            </p:nvSpPr>
            <p:spPr bwMode="auto">
              <a:xfrm>
                <a:off x="1645" y="3407"/>
                <a:ext cx="400" cy="11"/>
              </a:xfrm>
              <a:prstGeom prst="rect">
                <a:avLst/>
              </a:prstGeom>
              <a:solidFill>
                <a:srgbClr val="44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4" name="Rectangle 1412"/>
              <p:cNvSpPr>
                <a:spLocks noChangeArrowheads="1"/>
              </p:cNvSpPr>
              <p:nvPr/>
            </p:nvSpPr>
            <p:spPr bwMode="auto">
              <a:xfrm>
                <a:off x="2034" y="3418"/>
                <a:ext cx="11" cy="486"/>
              </a:xfrm>
              <a:prstGeom prst="rect">
                <a:avLst/>
              </a:prstGeom>
              <a:solidFill>
                <a:srgbClr val="44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5" name="Rectangle 1413"/>
              <p:cNvSpPr>
                <a:spLocks noChangeArrowheads="1"/>
              </p:cNvSpPr>
              <p:nvPr/>
            </p:nvSpPr>
            <p:spPr bwMode="auto">
              <a:xfrm>
                <a:off x="1645" y="3418"/>
                <a:ext cx="389" cy="10"/>
              </a:xfrm>
              <a:prstGeom prst="rect">
                <a:avLst/>
              </a:prstGeom>
              <a:solidFill>
                <a:srgbClr val="43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6" name="Rectangle 1414"/>
              <p:cNvSpPr>
                <a:spLocks noChangeArrowheads="1"/>
              </p:cNvSpPr>
              <p:nvPr/>
            </p:nvSpPr>
            <p:spPr bwMode="auto">
              <a:xfrm>
                <a:off x="2029" y="3428"/>
                <a:ext cx="5" cy="476"/>
              </a:xfrm>
              <a:prstGeom prst="rect">
                <a:avLst/>
              </a:prstGeom>
              <a:solidFill>
                <a:srgbClr val="43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7" name="Rectangle 1415"/>
              <p:cNvSpPr>
                <a:spLocks noChangeArrowheads="1"/>
              </p:cNvSpPr>
              <p:nvPr/>
            </p:nvSpPr>
            <p:spPr bwMode="auto">
              <a:xfrm>
                <a:off x="1645" y="3428"/>
                <a:ext cx="384" cy="11"/>
              </a:xfrm>
              <a:prstGeom prst="rect">
                <a:avLst/>
              </a:prstGeom>
              <a:solidFill>
                <a:srgbClr val="42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8" name="Rectangle 1416"/>
              <p:cNvSpPr>
                <a:spLocks noChangeArrowheads="1"/>
              </p:cNvSpPr>
              <p:nvPr/>
            </p:nvSpPr>
            <p:spPr bwMode="auto">
              <a:xfrm>
                <a:off x="2018" y="3439"/>
                <a:ext cx="11" cy="465"/>
              </a:xfrm>
              <a:prstGeom prst="rect">
                <a:avLst/>
              </a:prstGeom>
              <a:solidFill>
                <a:srgbClr val="42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09" name="Rectangle 1417"/>
              <p:cNvSpPr>
                <a:spLocks noChangeArrowheads="1"/>
              </p:cNvSpPr>
              <p:nvPr/>
            </p:nvSpPr>
            <p:spPr bwMode="auto">
              <a:xfrm>
                <a:off x="1645" y="3439"/>
                <a:ext cx="373" cy="10"/>
              </a:xfrm>
              <a:prstGeom prst="rect">
                <a:avLst/>
              </a:prstGeom>
              <a:solidFill>
                <a:srgbClr val="41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0" name="Rectangle 1418"/>
              <p:cNvSpPr>
                <a:spLocks noChangeArrowheads="1"/>
              </p:cNvSpPr>
              <p:nvPr/>
            </p:nvSpPr>
            <p:spPr bwMode="auto">
              <a:xfrm>
                <a:off x="2007" y="3449"/>
                <a:ext cx="11" cy="455"/>
              </a:xfrm>
              <a:prstGeom prst="rect">
                <a:avLst/>
              </a:prstGeom>
              <a:solidFill>
                <a:srgbClr val="41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1" name="Rectangle 1419"/>
              <p:cNvSpPr>
                <a:spLocks noChangeArrowheads="1"/>
              </p:cNvSpPr>
              <p:nvPr/>
            </p:nvSpPr>
            <p:spPr bwMode="auto">
              <a:xfrm>
                <a:off x="1645" y="3449"/>
                <a:ext cx="362" cy="11"/>
              </a:xfrm>
              <a:prstGeom prst="rect">
                <a:avLst/>
              </a:prstGeom>
              <a:solidFill>
                <a:srgbClr val="3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2" name="Rectangle 1420"/>
              <p:cNvSpPr>
                <a:spLocks noChangeArrowheads="1"/>
              </p:cNvSpPr>
              <p:nvPr/>
            </p:nvSpPr>
            <p:spPr bwMode="auto">
              <a:xfrm>
                <a:off x="2002" y="3460"/>
                <a:ext cx="5" cy="444"/>
              </a:xfrm>
              <a:prstGeom prst="rect">
                <a:avLst/>
              </a:prstGeom>
              <a:solidFill>
                <a:srgbClr val="3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3" name="Rectangle 1421"/>
              <p:cNvSpPr>
                <a:spLocks noChangeArrowheads="1"/>
              </p:cNvSpPr>
              <p:nvPr/>
            </p:nvSpPr>
            <p:spPr bwMode="auto">
              <a:xfrm>
                <a:off x="1645" y="3460"/>
                <a:ext cx="357" cy="16"/>
              </a:xfrm>
              <a:prstGeom prst="rect">
                <a:avLst/>
              </a:prstGeom>
              <a:solidFill>
                <a:srgbClr val="3E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4" name="Rectangle 1422"/>
              <p:cNvSpPr>
                <a:spLocks noChangeArrowheads="1"/>
              </p:cNvSpPr>
              <p:nvPr/>
            </p:nvSpPr>
            <p:spPr bwMode="auto">
              <a:xfrm>
                <a:off x="1991" y="3476"/>
                <a:ext cx="11" cy="428"/>
              </a:xfrm>
              <a:prstGeom prst="rect">
                <a:avLst/>
              </a:prstGeom>
              <a:solidFill>
                <a:srgbClr val="3E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5" name="Rectangle 1423"/>
              <p:cNvSpPr>
                <a:spLocks noChangeArrowheads="1"/>
              </p:cNvSpPr>
              <p:nvPr/>
            </p:nvSpPr>
            <p:spPr bwMode="auto">
              <a:xfrm>
                <a:off x="1645" y="3476"/>
                <a:ext cx="346" cy="10"/>
              </a:xfrm>
              <a:prstGeom prst="rect">
                <a:avLst/>
              </a:prstGeom>
              <a:solidFill>
                <a:srgbClr val="3D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6" name="Rectangle 1424"/>
              <p:cNvSpPr>
                <a:spLocks noChangeArrowheads="1"/>
              </p:cNvSpPr>
              <p:nvPr/>
            </p:nvSpPr>
            <p:spPr bwMode="auto">
              <a:xfrm>
                <a:off x="1980" y="3486"/>
                <a:ext cx="11" cy="418"/>
              </a:xfrm>
              <a:prstGeom prst="rect">
                <a:avLst/>
              </a:prstGeom>
              <a:solidFill>
                <a:srgbClr val="3D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7" name="Rectangle 1425"/>
              <p:cNvSpPr>
                <a:spLocks noChangeArrowheads="1"/>
              </p:cNvSpPr>
              <p:nvPr/>
            </p:nvSpPr>
            <p:spPr bwMode="auto">
              <a:xfrm>
                <a:off x="1645" y="3486"/>
                <a:ext cx="335" cy="11"/>
              </a:xfrm>
              <a:prstGeom prst="rect">
                <a:avLst/>
              </a:prstGeom>
              <a:solidFill>
                <a:srgbClr val="3C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8" name="Rectangle 1426"/>
              <p:cNvSpPr>
                <a:spLocks noChangeArrowheads="1"/>
              </p:cNvSpPr>
              <p:nvPr/>
            </p:nvSpPr>
            <p:spPr bwMode="auto">
              <a:xfrm>
                <a:off x="1975" y="3497"/>
                <a:ext cx="5" cy="407"/>
              </a:xfrm>
              <a:prstGeom prst="rect">
                <a:avLst/>
              </a:prstGeom>
              <a:solidFill>
                <a:srgbClr val="3C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19" name="Rectangle 1427"/>
              <p:cNvSpPr>
                <a:spLocks noChangeArrowheads="1"/>
              </p:cNvSpPr>
              <p:nvPr/>
            </p:nvSpPr>
            <p:spPr bwMode="auto">
              <a:xfrm>
                <a:off x="1645" y="3497"/>
                <a:ext cx="330" cy="9"/>
              </a:xfrm>
              <a:prstGeom prst="rect">
                <a:avLst/>
              </a:prstGeom>
              <a:solidFill>
                <a:srgbClr val="3A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0" name="Rectangle 1428"/>
              <p:cNvSpPr>
                <a:spLocks noChangeArrowheads="1"/>
              </p:cNvSpPr>
              <p:nvPr/>
            </p:nvSpPr>
            <p:spPr bwMode="auto">
              <a:xfrm>
                <a:off x="1963" y="3506"/>
                <a:ext cx="12" cy="398"/>
              </a:xfrm>
              <a:prstGeom prst="rect">
                <a:avLst/>
              </a:prstGeom>
              <a:solidFill>
                <a:srgbClr val="3AC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1" name="Rectangle 1429"/>
              <p:cNvSpPr>
                <a:spLocks noChangeArrowheads="1"/>
              </p:cNvSpPr>
              <p:nvPr/>
            </p:nvSpPr>
            <p:spPr bwMode="auto">
              <a:xfrm>
                <a:off x="1645" y="3506"/>
                <a:ext cx="318" cy="11"/>
              </a:xfrm>
              <a:prstGeom prst="rect">
                <a:avLst/>
              </a:prstGeom>
              <a:solidFill>
                <a:srgbClr val="39C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2" name="Rectangle 1430"/>
              <p:cNvSpPr>
                <a:spLocks noChangeArrowheads="1"/>
              </p:cNvSpPr>
              <p:nvPr/>
            </p:nvSpPr>
            <p:spPr bwMode="auto">
              <a:xfrm>
                <a:off x="1953" y="3517"/>
                <a:ext cx="10" cy="387"/>
              </a:xfrm>
              <a:prstGeom prst="rect">
                <a:avLst/>
              </a:prstGeom>
              <a:solidFill>
                <a:srgbClr val="39C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3" name="Rectangle 1431"/>
              <p:cNvSpPr>
                <a:spLocks noChangeArrowheads="1"/>
              </p:cNvSpPr>
              <p:nvPr/>
            </p:nvSpPr>
            <p:spPr bwMode="auto">
              <a:xfrm>
                <a:off x="1645" y="3517"/>
                <a:ext cx="308" cy="10"/>
              </a:xfrm>
              <a:prstGeom prst="rect">
                <a:avLst/>
              </a:prstGeom>
              <a:solidFill>
                <a:srgbClr val="38C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4" name="Rectangle 1432"/>
              <p:cNvSpPr>
                <a:spLocks noChangeArrowheads="1"/>
              </p:cNvSpPr>
              <p:nvPr/>
            </p:nvSpPr>
            <p:spPr bwMode="auto">
              <a:xfrm>
                <a:off x="1948" y="3527"/>
                <a:ext cx="5" cy="377"/>
              </a:xfrm>
              <a:prstGeom prst="rect">
                <a:avLst/>
              </a:prstGeom>
              <a:solidFill>
                <a:srgbClr val="38C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5" name="Rectangle 1433"/>
              <p:cNvSpPr>
                <a:spLocks noChangeArrowheads="1"/>
              </p:cNvSpPr>
              <p:nvPr/>
            </p:nvSpPr>
            <p:spPr bwMode="auto">
              <a:xfrm>
                <a:off x="1645" y="3527"/>
                <a:ext cx="303" cy="16"/>
              </a:xfrm>
              <a:prstGeom prst="rect">
                <a:avLst/>
              </a:prstGeom>
              <a:solidFill>
                <a:srgbClr val="36C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6" name="Rectangle 1434"/>
              <p:cNvSpPr>
                <a:spLocks noChangeArrowheads="1"/>
              </p:cNvSpPr>
              <p:nvPr/>
            </p:nvSpPr>
            <p:spPr bwMode="auto">
              <a:xfrm>
                <a:off x="1936" y="3543"/>
                <a:ext cx="12" cy="361"/>
              </a:xfrm>
              <a:prstGeom prst="rect">
                <a:avLst/>
              </a:prstGeom>
              <a:solidFill>
                <a:srgbClr val="36CE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7" name="Rectangle 1435"/>
              <p:cNvSpPr>
                <a:spLocks noChangeArrowheads="1"/>
              </p:cNvSpPr>
              <p:nvPr/>
            </p:nvSpPr>
            <p:spPr bwMode="auto">
              <a:xfrm>
                <a:off x="1645" y="3543"/>
                <a:ext cx="291" cy="11"/>
              </a:xfrm>
              <a:prstGeom prst="rect">
                <a:avLst/>
              </a:prstGeom>
              <a:solidFill>
                <a:srgbClr val="35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8" name="Rectangle 1436"/>
              <p:cNvSpPr>
                <a:spLocks noChangeArrowheads="1"/>
              </p:cNvSpPr>
              <p:nvPr/>
            </p:nvSpPr>
            <p:spPr bwMode="auto">
              <a:xfrm>
                <a:off x="1926" y="3554"/>
                <a:ext cx="10" cy="350"/>
              </a:xfrm>
              <a:prstGeom prst="rect">
                <a:avLst/>
              </a:prstGeom>
              <a:solidFill>
                <a:srgbClr val="35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29" name="Rectangle 1437"/>
              <p:cNvSpPr>
                <a:spLocks noChangeArrowheads="1"/>
              </p:cNvSpPr>
              <p:nvPr/>
            </p:nvSpPr>
            <p:spPr bwMode="auto">
              <a:xfrm>
                <a:off x="1645" y="3554"/>
                <a:ext cx="281" cy="10"/>
              </a:xfrm>
              <a:prstGeom prst="rect">
                <a:avLst/>
              </a:prstGeom>
              <a:solidFill>
                <a:srgbClr val="34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0" name="Rectangle 1438"/>
              <p:cNvSpPr>
                <a:spLocks noChangeArrowheads="1"/>
              </p:cNvSpPr>
              <p:nvPr/>
            </p:nvSpPr>
            <p:spPr bwMode="auto">
              <a:xfrm>
                <a:off x="1921" y="3564"/>
                <a:ext cx="5" cy="340"/>
              </a:xfrm>
              <a:prstGeom prst="rect">
                <a:avLst/>
              </a:prstGeom>
              <a:solidFill>
                <a:srgbClr val="34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1" name="Rectangle 1439"/>
              <p:cNvSpPr>
                <a:spLocks noChangeArrowheads="1"/>
              </p:cNvSpPr>
              <p:nvPr/>
            </p:nvSpPr>
            <p:spPr bwMode="auto">
              <a:xfrm>
                <a:off x="1645" y="3564"/>
                <a:ext cx="276" cy="11"/>
              </a:xfrm>
              <a:prstGeom prst="rect">
                <a:avLst/>
              </a:prstGeom>
              <a:solidFill>
                <a:srgbClr val="33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2" name="Rectangle 1440"/>
              <p:cNvSpPr>
                <a:spLocks noChangeArrowheads="1"/>
              </p:cNvSpPr>
              <p:nvPr/>
            </p:nvSpPr>
            <p:spPr bwMode="auto">
              <a:xfrm>
                <a:off x="1909" y="3575"/>
                <a:ext cx="12" cy="329"/>
              </a:xfrm>
              <a:prstGeom prst="rect">
                <a:avLst/>
              </a:prstGeom>
              <a:solidFill>
                <a:srgbClr val="33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3" name="Rectangle 1441"/>
              <p:cNvSpPr>
                <a:spLocks noChangeArrowheads="1"/>
              </p:cNvSpPr>
              <p:nvPr/>
            </p:nvSpPr>
            <p:spPr bwMode="auto">
              <a:xfrm>
                <a:off x="1645" y="3575"/>
                <a:ext cx="264" cy="10"/>
              </a:xfrm>
              <a:prstGeom prst="rect">
                <a:avLst/>
              </a:prstGeom>
              <a:solidFill>
                <a:srgbClr val="31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4" name="Rectangle 1442"/>
              <p:cNvSpPr>
                <a:spLocks noChangeArrowheads="1"/>
              </p:cNvSpPr>
              <p:nvPr/>
            </p:nvSpPr>
            <p:spPr bwMode="auto">
              <a:xfrm>
                <a:off x="1899" y="3585"/>
                <a:ext cx="10" cy="319"/>
              </a:xfrm>
              <a:prstGeom prst="rect">
                <a:avLst/>
              </a:prstGeom>
              <a:solidFill>
                <a:srgbClr val="31C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5" name="Rectangle 1443"/>
              <p:cNvSpPr>
                <a:spLocks noChangeArrowheads="1"/>
              </p:cNvSpPr>
              <p:nvPr/>
            </p:nvSpPr>
            <p:spPr bwMode="auto">
              <a:xfrm>
                <a:off x="1645" y="3585"/>
                <a:ext cx="254" cy="11"/>
              </a:xfrm>
              <a:prstGeom prst="rect">
                <a:avLst/>
              </a:prstGeom>
              <a:solidFill>
                <a:srgbClr val="30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6" name="Rectangle 1444"/>
              <p:cNvSpPr>
                <a:spLocks noChangeArrowheads="1"/>
              </p:cNvSpPr>
              <p:nvPr/>
            </p:nvSpPr>
            <p:spPr bwMode="auto">
              <a:xfrm>
                <a:off x="1893" y="3596"/>
                <a:ext cx="6" cy="308"/>
              </a:xfrm>
              <a:prstGeom prst="rect">
                <a:avLst/>
              </a:prstGeom>
              <a:solidFill>
                <a:srgbClr val="30C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7" name="Rectangle 1445"/>
              <p:cNvSpPr>
                <a:spLocks noChangeArrowheads="1"/>
              </p:cNvSpPr>
              <p:nvPr/>
            </p:nvSpPr>
            <p:spPr bwMode="auto">
              <a:xfrm>
                <a:off x="1645" y="3596"/>
                <a:ext cx="248" cy="10"/>
              </a:xfrm>
              <a:prstGeom prst="rect">
                <a:avLst/>
              </a:prstGeom>
              <a:solidFill>
                <a:srgbClr val="2FC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8" name="Rectangle 1446"/>
              <p:cNvSpPr>
                <a:spLocks noChangeArrowheads="1"/>
              </p:cNvSpPr>
              <p:nvPr/>
            </p:nvSpPr>
            <p:spPr bwMode="auto">
              <a:xfrm>
                <a:off x="1882" y="3606"/>
                <a:ext cx="11" cy="298"/>
              </a:xfrm>
              <a:prstGeom prst="rect">
                <a:avLst/>
              </a:prstGeom>
              <a:solidFill>
                <a:srgbClr val="2FC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39" name="Rectangle 1447"/>
              <p:cNvSpPr>
                <a:spLocks noChangeArrowheads="1"/>
              </p:cNvSpPr>
              <p:nvPr/>
            </p:nvSpPr>
            <p:spPr bwMode="auto">
              <a:xfrm>
                <a:off x="1645" y="3606"/>
                <a:ext cx="237" cy="16"/>
              </a:xfrm>
              <a:prstGeom prst="rect">
                <a:avLst/>
              </a:prstGeom>
              <a:solidFill>
                <a:srgbClr val="2EC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0" name="Rectangle 1448"/>
              <p:cNvSpPr>
                <a:spLocks noChangeArrowheads="1"/>
              </p:cNvSpPr>
              <p:nvPr/>
            </p:nvSpPr>
            <p:spPr bwMode="auto">
              <a:xfrm>
                <a:off x="1872" y="3622"/>
                <a:ext cx="10" cy="282"/>
              </a:xfrm>
              <a:prstGeom prst="rect">
                <a:avLst/>
              </a:prstGeom>
              <a:solidFill>
                <a:srgbClr val="2EC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1" name="Rectangle 1449"/>
              <p:cNvSpPr>
                <a:spLocks noChangeArrowheads="1"/>
              </p:cNvSpPr>
              <p:nvPr/>
            </p:nvSpPr>
            <p:spPr bwMode="auto">
              <a:xfrm>
                <a:off x="1645" y="3622"/>
                <a:ext cx="227" cy="10"/>
              </a:xfrm>
              <a:prstGeom prst="rect">
                <a:avLst/>
              </a:prstGeom>
              <a:solidFill>
                <a:srgbClr val="2CC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2" name="Rectangle 1450"/>
              <p:cNvSpPr>
                <a:spLocks noChangeArrowheads="1"/>
              </p:cNvSpPr>
              <p:nvPr/>
            </p:nvSpPr>
            <p:spPr bwMode="auto">
              <a:xfrm>
                <a:off x="1866" y="3632"/>
                <a:ext cx="6" cy="272"/>
              </a:xfrm>
              <a:prstGeom prst="rect">
                <a:avLst/>
              </a:prstGeom>
              <a:solidFill>
                <a:srgbClr val="2CC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3" name="Rectangle 1451"/>
              <p:cNvSpPr>
                <a:spLocks noChangeArrowheads="1"/>
              </p:cNvSpPr>
              <p:nvPr/>
            </p:nvSpPr>
            <p:spPr bwMode="auto">
              <a:xfrm>
                <a:off x="1645" y="3632"/>
                <a:ext cx="221" cy="11"/>
              </a:xfrm>
              <a:prstGeom prst="rect">
                <a:avLst/>
              </a:prstGeom>
              <a:solidFill>
                <a:srgbClr val="2B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4" name="Rectangle 1452"/>
              <p:cNvSpPr>
                <a:spLocks noChangeArrowheads="1"/>
              </p:cNvSpPr>
              <p:nvPr/>
            </p:nvSpPr>
            <p:spPr bwMode="auto">
              <a:xfrm>
                <a:off x="1856" y="3643"/>
                <a:ext cx="10" cy="261"/>
              </a:xfrm>
              <a:prstGeom prst="rect">
                <a:avLst/>
              </a:prstGeom>
              <a:solidFill>
                <a:srgbClr val="2B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5" name="Rectangle 1453"/>
              <p:cNvSpPr>
                <a:spLocks noChangeArrowheads="1"/>
              </p:cNvSpPr>
              <p:nvPr/>
            </p:nvSpPr>
            <p:spPr bwMode="auto">
              <a:xfrm>
                <a:off x="1645" y="3643"/>
                <a:ext cx="211" cy="11"/>
              </a:xfrm>
              <a:prstGeom prst="rect">
                <a:avLst/>
              </a:prstGeom>
              <a:solidFill>
                <a:srgbClr val="2A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6" name="Rectangle 1454"/>
              <p:cNvSpPr>
                <a:spLocks noChangeArrowheads="1"/>
              </p:cNvSpPr>
              <p:nvPr/>
            </p:nvSpPr>
            <p:spPr bwMode="auto">
              <a:xfrm>
                <a:off x="1845" y="3654"/>
                <a:ext cx="11" cy="250"/>
              </a:xfrm>
              <a:prstGeom prst="rect">
                <a:avLst/>
              </a:prstGeom>
              <a:solidFill>
                <a:srgbClr val="2A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7" name="Rectangle 1455"/>
              <p:cNvSpPr>
                <a:spLocks noChangeArrowheads="1"/>
              </p:cNvSpPr>
              <p:nvPr/>
            </p:nvSpPr>
            <p:spPr bwMode="auto">
              <a:xfrm>
                <a:off x="1645" y="3654"/>
                <a:ext cx="200" cy="10"/>
              </a:xfrm>
              <a:prstGeom prst="rect">
                <a:avLst/>
              </a:prstGeom>
              <a:solidFill>
                <a:srgbClr val="28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8" name="Rectangle 1456"/>
              <p:cNvSpPr>
                <a:spLocks noChangeArrowheads="1"/>
              </p:cNvSpPr>
              <p:nvPr/>
            </p:nvSpPr>
            <p:spPr bwMode="auto">
              <a:xfrm>
                <a:off x="1839" y="3664"/>
                <a:ext cx="6" cy="240"/>
              </a:xfrm>
              <a:prstGeom prst="rect">
                <a:avLst/>
              </a:prstGeom>
              <a:solidFill>
                <a:srgbClr val="28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49" name="Rectangle 1457"/>
              <p:cNvSpPr>
                <a:spLocks noChangeArrowheads="1"/>
              </p:cNvSpPr>
              <p:nvPr/>
            </p:nvSpPr>
            <p:spPr bwMode="auto">
              <a:xfrm>
                <a:off x="1645" y="3664"/>
                <a:ext cx="194" cy="9"/>
              </a:xfrm>
              <a:prstGeom prst="rect">
                <a:avLst/>
              </a:prstGeom>
              <a:solidFill>
                <a:srgbClr val="27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0" name="Rectangle 1458"/>
              <p:cNvSpPr>
                <a:spLocks noChangeArrowheads="1"/>
              </p:cNvSpPr>
              <p:nvPr/>
            </p:nvSpPr>
            <p:spPr bwMode="auto">
              <a:xfrm>
                <a:off x="1829" y="3673"/>
                <a:ext cx="10" cy="231"/>
              </a:xfrm>
              <a:prstGeom prst="rect">
                <a:avLst/>
              </a:prstGeom>
              <a:solidFill>
                <a:srgbClr val="27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1" name="Rectangle 1459"/>
              <p:cNvSpPr>
                <a:spLocks noChangeArrowheads="1"/>
              </p:cNvSpPr>
              <p:nvPr/>
            </p:nvSpPr>
            <p:spPr bwMode="auto">
              <a:xfrm>
                <a:off x="1645" y="3673"/>
                <a:ext cx="184" cy="16"/>
              </a:xfrm>
              <a:prstGeom prst="rect">
                <a:avLst/>
              </a:prstGeom>
              <a:solidFill>
                <a:srgbClr val="26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2" name="Rectangle 1460"/>
              <p:cNvSpPr>
                <a:spLocks noChangeArrowheads="1"/>
              </p:cNvSpPr>
              <p:nvPr/>
            </p:nvSpPr>
            <p:spPr bwMode="auto">
              <a:xfrm>
                <a:off x="1818" y="3689"/>
                <a:ext cx="11" cy="215"/>
              </a:xfrm>
              <a:prstGeom prst="rect">
                <a:avLst/>
              </a:prstGeom>
              <a:solidFill>
                <a:srgbClr val="26C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3" name="Rectangle 1461"/>
              <p:cNvSpPr>
                <a:spLocks noChangeArrowheads="1"/>
              </p:cNvSpPr>
              <p:nvPr/>
            </p:nvSpPr>
            <p:spPr bwMode="auto">
              <a:xfrm>
                <a:off x="1645" y="3689"/>
                <a:ext cx="173" cy="11"/>
              </a:xfrm>
              <a:prstGeom prst="rect">
                <a:avLst/>
              </a:prstGeom>
              <a:solidFill>
                <a:srgbClr val="25C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4" name="Rectangle 1462"/>
              <p:cNvSpPr>
                <a:spLocks noChangeArrowheads="1"/>
              </p:cNvSpPr>
              <p:nvPr/>
            </p:nvSpPr>
            <p:spPr bwMode="auto">
              <a:xfrm>
                <a:off x="1812" y="3700"/>
                <a:ext cx="6" cy="204"/>
              </a:xfrm>
              <a:prstGeom prst="rect">
                <a:avLst/>
              </a:prstGeom>
              <a:solidFill>
                <a:srgbClr val="25C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5" name="Rectangle 1463"/>
              <p:cNvSpPr>
                <a:spLocks noChangeArrowheads="1"/>
              </p:cNvSpPr>
              <p:nvPr/>
            </p:nvSpPr>
            <p:spPr bwMode="auto">
              <a:xfrm>
                <a:off x="1645" y="3700"/>
                <a:ext cx="167" cy="10"/>
              </a:xfrm>
              <a:prstGeom prst="rect">
                <a:avLst/>
              </a:prstGeom>
              <a:solidFill>
                <a:srgbClr val="23C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6" name="Rectangle 1464"/>
              <p:cNvSpPr>
                <a:spLocks noChangeArrowheads="1"/>
              </p:cNvSpPr>
              <p:nvPr/>
            </p:nvSpPr>
            <p:spPr bwMode="auto">
              <a:xfrm>
                <a:off x="1802" y="3710"/>
                <a:ext cx="10" cy="194"/>
              </a:xfrm>
              <a:prstGeom prst="rect">
                <a:avLst/>
              </a:prstGeom>
              <a:solidFill>
                <a:srgbClr val="23C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7" name="Rectangle 1465"/>
              <p:cNvSpPr>
                <a:spLocks noChangeArrowheads="1"/>
              </p:cNvSpPr>
              <p:nvPr/>
            </p:nvSpPr>
            <p:spPr bwMode="auto">
              <a:xfrm>
                <a:off x="1645" y="3710"/>
                <a:ext cx="157" cy="11"/>
              </a:xfrm>
              <a:prstGeom prst="rect">
                <a:avLst/>
              </a:prstGeom>
              <a:solidFill>
                <a:srgbClr val="22C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8" name="Rectangle 1466"/>
              <p:cNvSpPr>
                <a:spLocks noChangeArrowheads="1"/>
              </p:cNvSpPr>
              <p:nvPr/>
            </p:nvSpPr>
            <p:spPr bwMode="auto">
              <a:xfrm>
                <a:off x="1791" y="3721"/>
                <a:ext cx="11" cy="183"/>
              </a:xfrm>
              <a:prstGeom prst="rect">
                <a:avLst/>
              </a:prstGeom>
              <a:solidFill>
                <a:srgbClr val="22C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59" name="Rectangle 1467"/>
              <p:cNvSpPr>
                <a:spLocks noChangeArrowheads="1"/>
              </p:cNvSpPr>
              <p:nvPr/>
            </p:nvSpPr>
            <p:spPr bwMode="auto">
              <a:xfrm>
                <a:off x="1645" y="3721"/>
                <a:ext cx="146" cy="10"/>
              </a:xfrm>
              <a:prstGeom prst="rect">
                <a:avLst/>
              </a:prstGeom>
              <a:solidFill>
                <a:srgbClr val="21C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0" name="Rectangle 1468"/>
              <p:cNvSpPr>
                <a:spLocks noChangeArrowheads="1"/>
              </p:cNvSpPr>
              <p:nvPr/>
            </p:nvSpPr>
            <p:spPr bwMode="auto">
              <a:xfrm>
                <a:off x="1785" y="3731"/>
                <a:ext cx="6" cy="173"/>
              </a:xfrm>
              <a:prstGeom prst="rect">
                <a:avLst/>
              </a:prstGeom>
              <a:solidFill>
                <a:srgbClr val="21C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1" name="Rectangle 1469"/>
              <p:cNvSpPr>
                <a:spLocks noChangeArrowheads="1"/>
              </p:cNvSpPr>
              <p:nvPr/>
            </p:nvSpPr>
            <p:spPr bwMode="auto">
              <a:xfrm>
                <a:off x="1645" y="3731"/>
                <a:ext cx="140" cy="11"/>
              </a:xfrm>
              <a:prstGeom prst="rect">
                <a:avLst/>
              </a:prstGeom>
              <a:solidFill>
                <a:srgbClr val="1FC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2" name="Rectangle 1470"/>
              <p:cNvSpPr>
                <a:spLocks noChangeArrowheads="1"/>
              </p:cNvSpPr>
              <p:nvPr/>
            </p:nvSpPr>
            <p:spPr bwMode="auto">
              <a:xfrm>
                <a:off x="1775" y="3742"/>
                <a:ext cx="10" cy="162"/>
              </a:xfrm>
              <a:prstGeom prst="rect">
                <a:avLst/>
              </a:prstGeom>
              <a:solidFill>
                <a:srgbClr val="1FC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3" name="Rectangle 1471"/>
              <p:cNvSpPr>
                <a:spLocks noChangeArrowheads="1"/>
              </p:cNvSpPr>
              <p:nvPr/>
            </p:nvSpPr>
            <p:spPr bwMode="auto">
              <a:xfrm>
                <a:off x="1645" y="3742"/>
                <a:ext cx="130" cy="10"/>
              </a:xfrm>
              <a:prstGeom prst="rect">
                <a:avLst/>
              </a:prstGeom>
              <a:solidFill>
                <a:srgbClr val="1E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4" name="Rectangle 1472"/>
              <p:cNvSpPr>
                <a:spLocks noChangeArrowheads="1"/>
              </p:cNvSpPr>
              <p:nvPr/>
            </p:nvSpPr>
            <p:spPr bwMode="auto">
              <a:xfrm>
                <a:off x="1764" y="3752"/>
                <a:ext cx="11" cy="152"/>
              </a:xfrm>
              <a:prstGeom prst="rect">
                <a:avLst/>
              </a:prstGeom>
              <a:solidFill>
                <a:srgbClr val="1E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5" name="Rectangle 1473"/>
              <p:cNvSpPr>
                <a:spLocks noChangeArrowheads="1"/>
              </p:cNvSpPr>
              <p:nvPr/>
            </p:nvSpPr>
            <p:spPr bwMode="auto">
              <a:xfrm>
                <a:off x="1645" y="3752"/>
                <a:ext cx="119" cy="16"/>
              </a:xfrm>
              <a:prstGeom prst="rect">
                <a:avLst/>
              </a:prstGeom>
              <a:solidFill>
                <a:srgbClr val="1C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6" name="Rectangle 1474"/>
              <p:cNvSpPr>
                <a:spLocks noChangeArrowheads="1"/>
              </p:cNvSpPr>
              <p:nvPr/>
            </p:nvSpPr>
            <p:spPr bwMode="auto">
              <a:xfrm>
                <a:off x="1758" y="3768"/>
                <a:ext cx="6" cy="136"/>
              </a:xfrm>
              <a:prstGeom prst="rect">
                <a:avLst/>
              </a:prstGeom>
              <a:solidFill>
                <a:srgbClr val="1C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7" name="Rectangle 1475"/>
              <p:cNvSpPr>
                <a:spLocks noChangeArrowheads="1"/>
              </p:cNvSpPr>
              <p:nvPr/>
            </p:nvSpPr>
            <p:spPr bwMode="auto">
              <a:xfrm>
                <a:off x="1645" y="3768"/>
                <a:ext cx="113" cy="11"/>
              </a:xfrm>
              <a:prstGeom prst="rect">
                <a:avLst/>
              </a:prstGeom>
              <a:solidFill>
                <a:srgbClr val="1B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8" name="Rectangle 1476"/>
              <p:cNvSpPr>
                <a:spLocks noChangeArrowheads="1"/>
              </p:cNvSpPr>
              <p:nvPr/>
            </p:nvSpPr>
            <p:spPr bwMode="auto">
              <a:xfrm>
                <a:off x="1748" y="3779"/>
                <a:ext cx="10" cy="125"/>
              </a:xfrm>
              <a:prstGeom prst="rect">
                <a:avLst/>
              </a:prstGeom>
              <a:solidFill>
                <a:srgbClr val="1B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69" name="Rectangle 1477"/>
              <p:cNvSpPr>
                <a:spLocks noChangeArrowheads="1"/>
              </p:cNvSpPr>
              <p:nvPr/>
            </p:nvSpPr>
            <p:spPr bwMode="auto">
              <a:xfrm>
                <a:off x="1645" y="3779"/>
                <a:ext cx="103" cy="10"/>
              </a:xfrm>
              <a:prstGeom prst="rect">
                <a:avLst/>
              </a:prstGeom>
              <a:solidFill>
                <a:srgbClr val="19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0" name="Rectangle 1478"/>
              <p:cNvSpPr>
                <a:spLocks noChangeArrowheads="1"/>
              </p:cNvSpPr>
              <p:nvPr/>
            </p:nvSpPr>
            <p:spPr bwMode="auto">
              <a:xfrm>
                <a:off x="1737" y="3789"/>
                <a:ext cx="11" cy="115"/>
              </a:xfrm>
              <a:prstGeom prst="rect">
                <a:avLst/>
              </a:prstGeom>
              <a:solidFill>
                <a:srgbClr val="19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1" name="Rectangle 1479"/>
              <p:cNvSpPr>
                <a:spLocks noChangeArrowheads="1"/>
              </p:cNvSpPr>
              <p:nvPr/>
            </p:nvSpPr>
            <p:spPr bwMode="auto">
              <a:xfrm>
                <a:off x="1645" y="3789"/>
                <a:ext cx="92" cy="11"/>
              </a:xfrm>
              <a:prstGeom prst="rect">
                <a:avLst/>
              </a:prstGeom>
              <a:solidFill>
                <a:srgbClr val="18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2" name="Rectangle 1480"/>
              <p:cNvSpPr>
                <a:spLocks noChangeArrowheads="1"/>
              </p:cNvSpPr>
              <p:nvPr/>
            </p:nvSpPr>
            <p:spPr bwMode="auto">
              <a:xfrm>
                <a:off x="1731" y="3800"/>
                <a:ext cx="6" cy="104"/>
              </a:xfrm>
              <a:prstGeom prst="rect">
                <a:avLst/>
              </a:prstGeom>
              <a:solidFill>
                <a:srgbClr val="18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3" name="Rectangle 1481"/>
              <p:cNvSpPr>
                <a:spLocks noChangeArrowheads="1"/>
              </p:cNvSpPr>
              <p:nvPr/>
            </p:nvSpPr>
            <p:spPr bwMode="auto">
              <a:xfrm>
                <a:off x="1645" y="3800"/>
                <a:ext cx="86" cy="10"/>
              </a:xfrm>
              <a:prstGeom prst="rect">
                <a:avLst/>
              </a:prstGeom>
              <a:solidFill>
                <a:srgbClr val="16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4" name="Rectangle 1482"/>
              <p:cNvSpPr>
                <a:spLocks noChangeArrowheads="1"/>
              </p:cNvSpPr>
              <p:nvPr/>
            </p:nvSpPr>
            <p:spPr bwMode="auto">
              <a:xfrm>
                <a:off x="1721" y="3810"/>
                <a:ext cx="10" cy="94"/>
              </a:xfrm>
              <a:prstGeom prst="rect">
                <a:avLst/>
              </a:prstGeom>
              <a:solidFill>
                <a:srgbClr val="16C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5" name="Rectangle 1483"/>
              <p:cNvSpPr>
                <a:spLocks noChangeArrowheads="1"/>
              </p:cNvSpPr>
              <p:nvPr/>
            </p:nvSpPr>
            <p:spPr bwMode="auto">
              <a:xfrm>
                <a:off x="1645" y="3810"/>
                <a:ext cx="76" cy="11"/>
              </a:xfrm>
              <a:prstGeom prst="rect">
                <a:avLst/>
              </a:prstGeom>
              <a:solidFill>
                <a:srgbClr val="15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6" name="Rectangle 1484"/>
              <p:cNvSpPr>
                <a:spLocks noChangeArrowheads="1"/>
              </p:cNvSpPr>
              <p:nvPr/>
            </p:nvSpPr>
            <p:spPr bwMode="auto">
              <a:xfrm>
                <a:off x="1709" y="3821"/>
                <a:ext cx="12" cy="83"/>
              </a:xfrm>
              <a:prstGeom prst="rect">
                <a:avLst/>
              </a:prstGeom>
              <a:solidFill>
                <a:srgbClr val="15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7" name="Rectangle 1485"/>
              <p:cNvSpPr>
                <a:spLocks noChangeArrowheads="1"/>
              </p:cNvSpPr>
              <p:nvPr/>
            </p:nvSpPr>
            <p:spPr bwMode="auto">
              <a:xfrm>
                <a:off x="1645" y="3821"/>
                <a:ext cx="64" cy="15"/>
              </a:xfrm>
              <a:prstGeom prst="rect">
                <a:avLst/>
              </a:prstGeom>
              <a:solidFill>
                <a:srgbClr val="1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8" name="Rectangle 1486"/>
              <p:cNvSpPr>
                <a:spLocks noChangeArrowheads="1"/>
              </p:cNvSpPr>
              <p:nvPr/>
            </p:nvSpPr>
            <p:spPr bwMode="auto">
              <a:xfrm>
                <a:off x="1704" y="3836"/>
                <a:ext cx="5" cy="68"/>
              </a:xfrm>
              <a:prstGeom prst="rect">
                <a:avLst/>
              </a:prstGeom>
              <a:solidFill>
                <a:srgbClr val="1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79" name="Rectangle 1487"/>
              <p:cNvSpPr>
                <a:spLocks noChangeArrowheads="1"/>
              </p:cNvSpPr>
              <p:nvPr/>
            </p:nvSpPr>
            <p:spPr bwMode="auto">
              <a:xfrm>
                <a:off x="1645" y="3836"/>
                <a:ext cx="59" cy="10"/>
              </a:xfrm>
              <a:prstGeom prst="rect">
                <a:avLst/>
              </a:prstGeom>
              <a:solidFill>
                <a:srgbClr val="11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0" name="Rectangle 1488"/>
              <p:cNvSpPr>
                <a:spLocks noChangeArrowheads="1"/>
              </p:cNvSpPr>
              <p:nvPr/>
            </p:nvSpPr>
            <p:spPr bwMode="auto">
              <a:xfrm>
                <a:off x="1694" y="3846"/>
                <a:ext cx="10" cy="58"/>
              </a:xfrm>
              <a:prstGeom prst="rect">
                <a:avLst/>
              </a:prstGeom>
              <a:solidFill>
                <a:srgbClr val="11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1" name="Rectangle 1489"/>
              <p:cNvSpPr>
                <a:spLocks noChangeArrowheads="1"/>
              </p:cNvSpPr>
              <p:nvPr/>
            </p:nvSpPr>
            <p:spPr bwMode="auto">
              <a:xfrm>
                <a:off x="1645" y="3846"/>
                <a:ext cx="49" cy="11"/>
              </a:xfrm>
              <a:prstGeom prst="rect">
                <a:avLst/>
              </a:prstGeom>
              <a:solidFill>
                <a:srgbClr val="0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2" name="Rectangle 1490"/>
              <p:cNvSpPr>
                <a:spLocks noChangeArrowheads="1"/>
              </p:cNvSpPr>
              <p:nvPr/>
            </p:nvSpPr>
            <p:spPr bwMode="auto">
              <a:xfrm>
                <a:off x="1682" y="3857"/>
                <a:ext cx="12" cy="47"/>
              </a:xfrm>
              <a:prstGeom prst="rect">
                <a:avLst/>
              </a:prstGeom>
              <a:solidFill>
                <a:srgbClr val="0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3" name="Rectangle 1491"/>
              <p:cNvSpPr>
                <a:spLocks noChangeArrowheads="1"/>
              </p:cNvSpPr>
              <p:nvPr/>
            </p:nvSpPr>
            <p:spPr bwMode="auto">
              <a:xfrm>
                <a:off x="1645" y="3857"/>
                <a:ext cx="37" cy="10"/>
              </a:xfrm>
              <a:prstGeom prst="rect">
                <a:avLst/>
              </a:prstGeom>
              <a:solidFill>
                <a:srgbClr val="0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4" name="Rectangle 1492"/>
              <p:cNvSpPr>
                <a:spLocks noChangeArrowheads="1"/>
              </p:cNvSpPr>
              <p:nvPr/>
            </p:nvSpPr>
            <p:spPr bwMode="auto">
              <a:xfrm>
                <a:off x="1678" y="3867"/>
                <a:ext cx="4" cy="37"/>
              </a:xfrm>
              <a:prstGeom prst="rect">
                <a:avLst/>
              </a:prstGeom>
              <a:solidFill>
                <a:srgbClr val="0D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5" name="Rectangle 1493"/>
              <p:cNvSpPr>
                <a:spLocks noChangeArrowheads="1"/>
              </p:cNvSpPr>
              <p:nvPr/>
            </p:nvSpPr>
            <p:spPr bwMode="auto">
              <a:xfrm>
                <a:off x="1645" y="3867"/>
                <a:ext cx="33" cy="11"/>
              </a:xfrm>
              <a:prstGeom prst="rect">
                <a:avLst/>
              </a:prstGeom>
              <a:solidFill>
                <a:srgbClr val="0A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6" name="Rectangle 1494"/>
              <p:cNvSpPr>
                <a:spLocks noChangeArrowheads="1"/>
              </p:cNvSpPr>
              <p:nvPr/>
            </p:nvSpPr>
            <p:spPr bwMode="auto">
              <a:xfrm>
                <a:off x="1666" y="3878"/>
                <a:ext cx="12" cy="26"/>
              </a:xfrm>
              <a:prstGeom prst="rect">
                <a:avLst/>
              </a:prstGeom>
              <a:solidFill>
                <a:srgbClr val="0A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7" name="Rectangle 1495"/>
              <p:cNvSpPr>
                <a:spLocks noChangeArrowheads="1"/>
              </p:cNvSpPr>
              <p:nvPr/>
            </p:nvSpPr>
            <p:spPr bwMode="auto">
              <a:xfrm>
                <a:off x="1645" y="3878"/>
                <a:ext cx="21" cy="10"/>
              </a:xfrm>
              <a:prstGeom prst="rect">
                <a:avLst/>
              </a:prstGeom>
              <a:solidFill>
                <a:srgbClr val="07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8" name="Rectangle 1496"/>
              <p:cNvSpPr>
                <a:spLocks noChangeArrowheads="1"/>
              </p:cNvSpPr>
              <p:nvPr/>
            </p:nvSpPr>
            <p:spPr bwMode="auto">
              <a:xfrm>
                <a:off x="1656" y="3888"/>
                <a:ext cx="10" cy="16"/>
              </a:xfrm>
              <a:prstGeom prst="rect">
                <a:avLst/>
              </a:prstGeom>
              <a:solidFill>
                <a:srgbClr val="07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9" name="Rectangle 1497"/>
              <p:cNvSpPr>
                <a:spLocks noChangeArrowheads="1"/>
              </p:cNvSpPr>
              <p:nvPr/>
            </p:nvSpPr>
            <p:spPr bwMode="auto">
              <a:xfrm>
                <a:off x="1645" y="3888"/>
                <a:ext cx="11" cy="16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grpSp>
            <p:nvGrpSpPr>
              <p:cNvPr id="790" name="Group 1770"/>
              <p:cNvGrpSpPr>
                <a:grpSpLocks/>
              </p:cNvGrpSpPr>
              <p:nvPr/>
            </p:nvGrpSpPr>
            <p:grpSpPr bwMode="auto">
              <a:xfrm>
                <a:off x="1669" y="3449"/>
                <a:ext cx="515" cy="175"/>
                <a:chOff x="2478" y="3560"/>
                <a:chExt cx="648" cy="264"/>
              </a:xfrm>
            </p:grpSpPr>
            <p:grpSp>
              <p:nvGrpSpPr>
                <p:cNvPr id="853" name="Group 1771"/>
                <p:cNvGrpSpPr>
                  <a:grpSpLocks/>
                </p:cNvGrpSpPr>
                <p:nvPr/>
              </p:nvGrpSpPr>
              <p:grpSpPr bwMode="auto">
                <a:xfrm>
                  <a:off x="2478" y="3667"/>
                  <a:ext cx="648" cy="157"/>
                  <a:chOff x="1483" y="3805"/>
                  <a:chExt cx="703" cy="159"/>
                </a:xfrm>
              </p:grpSpPr>
              <p:sp>
                <p:nvSpPr>
                  <p:cNvPr id="856" name="Arc 1772"/>
                  <p:cNvSpPr>
                    <a:spLocks/>
                  </p:cNvSpPr>
                  <p:nvPr/>
                </p:nvSpPr>
                <p:spPr bwMode="auto">
                  <a:xfrm flipV="1">
                    <a:off x="1493" y="3880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57" name="Arc 1773"/>
                  <p:cNvSpPr>
                    <a:spLocks/>
                  </p:cNvSpPr>
                  <p:nvPr/>
                </p:nvSpPr>
                <p:spPr bwMode="auto">
                  <a:xfrm rot="10800000" flipV="1">
                    <a:off x="1547" y="3806"/>
                    <a:ext cx="53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58" name="Arc 1774"/>
                  <p:cNvSpPr>
                    <a:spLocks/>
                  </p:cNvSpPr>
                  <p:nvPr/>
                </p:nvSpPr>
                <p:spPr bwMode="auto">
                  <a:xfrm flipV="1">
                    <a:off x="1492" y="3879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59" name="Arc 1775"/>
                  <p:cNvSpPr>
                    <a:spLocks/>
                  </p:cNvSpPr>
                  <p:nvPr/>
                </p:nvSpPr>
                <p:spPr bwMode="auto">
                  <a:xfrm rot="10800000" flipV="1">
                    <a:off x="1546" y="3805"/>
                    <a:ext cx="53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0" name="Arc 1776"/>
                  <p:cNvSpPr>
                    <a:spLocks/>
                  </p:cNvSpPr>
                  <p:nvPr/>
                </p:nvSpPr>
                <p:spPr bwMode="auto">
                  <a:xfrm flipH="1" flipV="1">
                    <a:off x="1654" y="3879"/>
                    <a:ext cx="53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1" name="Arc 1777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00" y="3805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2" name="Arc 1778"/>
                  <p:cNvSpPr>
                    <a:spLocks/>
                  </p:cNvSpPr>
                  <p:nvPr/>
                </p:nvSpPr>
                <p:spPr bwMode="auto">
                  <a:xfrm flipV="1">
                    <a:off x="1708" y="3879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3" name="Arc 1779"/>
                  <p:cNvSpPr>
                    <a:spLocks/>
                  </p:cNvSpPr>
                  <p:nvPr/>
                </p:nvSpPr>
                <p:spPr bwMode="auto">
                  <a:xfrm rot="10800000" flipV="1">
                    <a:off x="1762" y="3805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4" name="Arc 1780"/>
                  <p:cNvSpPr>
                    <a:spLocks/>
                  </p:cNvSpPr>
                  <p:nvPr/>
                </p:nvSpPr>
                <p:spPr bwMode="auto">
                  <a:xfrm flipH="1" flipV="1">
                    <a:off x="1871" y="3879"/>
                    <a:ext cx="53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5" name="Arc 1781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817" y="3805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6" name="Arc 1782"/>
                  <p:cNvSpPr>
                    <a:spLocks/>
                  </p:cNvSpPr>
                  <p:nvPr/>
                </p:nvSpPr>
                <p:spPr bwMode="auto">
                  <a:xfrm flipV="1">
                    <a:off x="1925" y="3879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7" name="Arc 1783"/>
                  <p:cNvSpPr>
                    <a:spLocks/>
                  </p:cNvSpPr>
                  <p:nvPr/>
                </p:nvSpPr>
                <p:spPr bwMode="auto">
                  <a:xfrm rot="10800000" flipV="1">
                    <a:off x="1979" y="3805"/>
                    <a:ext cx="53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8" name="Arc 1784"/>
                  <p:cNvSpPr>
                    <a:spLocks/>
                  </p:cNvSpPr>
                  <p:nvPr/>
                </p:nvSpPr>
                <p:spPr bwMode="auto">
                  <a:xfrm flipH="1" flipV="1">
                    <a:off x="2087" y="3879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9" name="Arc 1785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033" y="3805"/>
                    <a:ext cx="54" cy="7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6 h 21600"/>
                      <a:gd name="T4" fmla="*/ 0 w 21600"/>
                      <a:gd name="T5" fmla="*/ 7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0" name="Arc 1786"/>
                  <p:cNvSpPr>
                    <a:spLocks/>
                  </p:cNvSpPr>
                  <p:nvPr/>
                </p:nvSpPr>
                <p:spPr bwMode="auto">
                  <a:xfrm flipV="1">
                    <a:off x="1539" y="3887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1" name="Arc 1787"/>
                  <p:cNvSpPr>
                    <a:spLocks/>
                  </p:cNvSpPr>
                  <p:nvPr/>
                </p:nvSpPr>
                <p:spPr bwMode="auto">
                  <a:xfrm flipH="1" flipV="1">
                    <a:off x="1483" y="3886"/>
                    <a:ext cx="54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2" name="Arc 1788"/>
                  <p:cNvSpPr>
                    <a:spLocks/>
                  </p:cNvSpPr>
                  <p:nvPr/>
                </p:nvSpPr>
                <p:spPr bwMode="auto">
                  <a:xfrm flipV="1">
                    <a:off x="1538" y="3886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3" name="Arc 1789"/>
                  <p:cNvSpPr>
                    <a:spLocks/>
                  </p:cNvSpPr>
                  <p:nvPr/>
                </p:nvSpPr>
                <p:spPr bwMode="auto">
                  <a:xfrm rot="10800000" flipV="1">
                    <a:off x="1591" y="3812"/>
                    <a:ext cx="54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4" name="Arc 1790"/>
                  <p:cNvSpPr>
                    <a:spLocks/>
                  </p:cNvSpPr>
                  <p:nvPr/>
                </p:nvSpPr>
                <p:spPr bwMode="auto">
                  <a:xfrm flipH="1" flipV="1">
                    <a:off x="1700" y="3886"/>
                    <a:ext cx="54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5" name="Arc 1791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47" y="3812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6" name="Arc 1792"/>
                  <p:cNvSpPr>
                    <a:spLocks/>
                  </p:cNvSpPr>
                  <p:nvPr/>
                </p:nvSpPr>
                <p:spPr bwMode="auto">
                  <a:xfrm flipV="1">
                    <a:off x="1755" y="3886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7" name="Arc 1793"/>
                  <p:cNvSpPr>
                    <a:spLocks/>
                  </p:cNvSpPr>
                  <p:nvPr/>
                </p:nvSpPr>
                <p:spPr bwMode="auto">
                  <a:xfrm rot="10800000" flipV="1">
                    <a:off x="1808" y="3812"/>
                    <a:ext cx="54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8" name="Arc 1794"/>
                  <p:cNvSpPr>
                    <a:spLocks/>
                  </p:cNvSpPr>
                  <p:nvPr/>
                </p:nvSpPr>
                <p:spPr bwMode="auto">
                  <a:xfrm flipH="1" flipV="1">
                    <a:off x="1916" y="3886"/>
                    <a:ext cx="54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4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9" name="Arc 1795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863" y="3812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0" name="Arc 1796"/>
                  <p:cNvSpPr>
                    <a:spLocks/>
                  </p:cNvSpPr>
                  <p:nvPr/>
                </p:nvSpPr>
                <p:spPr bwMode="auto">
                  <a:xfrm flipV="1">
                    <a:off x="1972" y="3886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1" name="Arc 1797"/>
                  <p:cNvSpPr>
                    <a:spLocks/>
                  </p:cNvSpPr>
                  <p:nvPr/>
                </p:nvSpPr>
                <p:spPr bwMode="auto">
                  <a:xfrm rot="10800000" flipV="1">
                    <a:off x="2025" y="3812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2" name="Arc 1798"/>
                  <p:cNvSpPr>
                    <a:spLocks/>
                  </p:cNvSpPr>
                  <p:nvPr/>
                </p:nvSpPr>
                <p:spPr bwMode="auto">
                  <a:xfrm flipH="1" flipV="1">
                    <a:off x="2133" y="3886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3" name="Arc 1799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080" y="3812"/>
                    <a:ext cx="53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3 w 21600"/>
                      <a:gd name="T3" fmla="*/ 77 h 21600"/>
                      <a:gd name="T4" fmla="*/ 0 w 21600"/>
                      <a:gd name="T5" fmla="*/ 7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854" name="Line 1800"/>
                <p:cNvSpPr>
                  <a:spLocks noChangeShapeType="1"/>
                </p:cNvSpPr>
                <p:nvPr/>
              </p:nvSpPr>
              <p:spPr bwMode="auto">
                <a:xfrm>
                  <a:off x="2583" y="3560"/>
                  <a:ext cx="270" cy="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5" name="Line 1801"/>
                <p:cNvSpPr>
                  <a:spLocks noChangeShapeType="1"/>
                </p:cNvSpPr>
                <p:nvPr/>
              </p:nvSpPr>
              <p:spPr bwMode="auto">
                <a:xfrm>
                  <a:off x="2584" y="3564"/>
                  <a:ext cx="0" cy="10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91" name="Group 1802"/>
              <p:cNvGrpSpPr>
                <a:grpSpLocks/>
              </p:cNvGrpSpPr>
              <p:nvPr/>
            </p:nvGrpSpPr>
            <p:grpSpPr bwMode="auto">
              <a:xfrm>
                <a:off x="2140" y="3520"/>
                <a:ext cx="515" cy="104"/>
                <a:chOff x="1483" y="3805"/>
                <a:chExt cx="703" cy="159"/>
              </a:xfrm>
            </p:grpSpPr>
            <p:sp>
              <p:nvSpPr>
                <p:cNvPr id="825" name="Arc 1803"/>
                <p:cNvSpPr>
                  <a:spLocks/>
                </p:cNvSpPr>
                <p:nvPr/>
              </p:nvSpPr>
              <p:spPr bwMode="auto">
                <a:xfrm flipV="1">
                  <a:off x="1493" y="3880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6" name="Arc 1804"/>
                <p:cNvSpPr>
                  <a:spLocks/>
                </p:cNvSpPr>
                <p:nvPr/>
              </p:nvSpPr>
              <p:spPr bwMode="auto">
                <a:xfrm rot="10800000" flipV="1">
                  <a:off x="1547" y="3806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7" name="Arc 1805"/>
                <p:cNvSpPr>
                  <a:spLocks/>
                </p:cNvSpPr>
                <p:nvPr/>
              </p:nvSpPr>
              <p:spPr bwMode="auto">
                <a:xfrm flipV="1">
                  <a:off x="1492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8" name="Arc 1806"/>
                <p:cNvSpPr>
                  <a:spLocks/>
                </p:cNvSpPr>
                <p:nvPr/>
              </p:nvSpPr>
              <p:spPr bwMode="auto">
                <a:xfrm rot="10800000" flipV="1">
                  <a:off x="1546" y="3805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9" name="Arc 1807"/>
                <p:cNvSpPr>
                  <a:spLocks/>
                </p:cNvSpPr>
                <p:nvPr/>
              </p:nvSpPr>
              <p:spPr bwMode="auto">
                <a:xfrm flipH="1" flipV="1">
                  <a:off x="1654" y="3879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0" name="Arc 1808"/>
                <p:cNvSpPr>
                  <a:spLocks/>
                </p:cNvSpPr>
                <p:nvPr/>
              </p:nvSpPr>
              <p:spPr bwMode="auto">
                <a:xfrm rot="10800000" flipH="1" flipV="1">
                  <a:off x="1600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1" name="Arc 1809"/>
                <p:cNvSpPr>
                  <a:spLocks/>
                </p:cNvSpPr>
                <p:nvPr/>
              </p:nvSpPr>
              <p:spPr bwMode="auto">
                <a:xfrm flipV="1">
                  <a:off x="1708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2" name="Arc 1810"/>
                <p:cNvSpPr>
                  <a:spLocks/>
                </p:cNvSpPr>
                <p:nvPr/>
              </p:nvSpPr>
              <p:spPr bwMode="auto">
                <a:xfrm rot="10800000" flipV="1">
                  <a:off x="1762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3" name="Arc 1811"/>
                <p:cNvSpPr>
                  <a:spLocks/>
                </p:cNvSpPr>
                <p:nvPr/>
              </p:nvSpPr>
              <p:spPr bwMode="auto">
                <a:xfrm flipH="1" flipV="1">
                  <a:off x="1871" y="3879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4" name="Arc 1812"/>
                <p:cNvSpPr>
                  <a:spLocks/>
                </p:cNvSpPr>
                <p:nvPr/>
              </p:nvSpPr>
              <p:spPr bwMode="auto">
                <a:xfrm rot="10800000" flipH="1" flipV="1">
                  <a:off x="1817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5" name="Arc 1813"/>
                <p:cNvSpPr>
                  <a:spLocks/>
                </p:cNvSpPr>
                <p:nvPr/>
              </p:nvSpPr>
              <p:spPr bwMode="auto">
                <a:xfrm flipV="1">
                  <a:off x="1925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6" name="Arc 1814"/>
                <p:cNvSpPr>
                  <a:spLocks/>
                </p:cNvSpPr>
                <p:nvPr/>
              </p:nvSpPr>
              <p:spPr bwMode="auto">
                <a:xfrm rot="10800000" flipV="1">
                  <a:off x="1979" y="3805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7" name="Arc 1815"/>
                <p:cNvSpPr>
                  <a:spLocks/>
                </p:cNvSpPr>
                <p:nvPr/>
              </p:nvSpPr>
              <p:spPr bwMode="auto">
                <a:xfrm flipH="1" flipV="1">
                  <a:off x="2087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8" name="Arc 1816"/>
                <p:cNvSpPr>
                  <a:spLocks/>
                </p:cNvSpPr>
                <p:nvPr/>
              </p:nvSpPr>
              <p:spPr bwMode="auto">
                <a:xfrm rot="10800000" flipH="1" flipV="1">
                  <a:off x="2033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39" name="Arc 1817"/>
                <p:cNvSpPr>
                  <a:spLocks/>
                </p:cNvSpPr>
                <p:nvPr/>
              </p:nvSpPr>
              <p:spPr bwMode="auto">
                <a:xfrm flipV="1">
                  <a:off x="1539" y="3887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0" name="Arc 1818"/>
                <p:cNvSpPr>
                  <a:spLocks/>
                </p:cNvSpPr>
                <p:nvPr/>
              </p:nvSpPr>
              <p:spPr bwMode="auto">
                <a:xfrm flipH="1" flipV="1">
                  <a:off x="1483" y="3886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1" name="Arc 1819"/>
                <p:cNvSpPr>
                  <a:spLocks/>
                </p:cNvSpPr>
                <p:nvPr/>
              </p:nvSpPr>
              <p:spPr bwMode="auto">
                <a:xfrm flipV="1">
                  <a:off x="1538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2" name="Arc 1820"/>
                <p:cNvSpPr>
                  <a:spLocks/>
                </p:cNvSpPr>
                <p:nvPr/>
              </p:nvSpPr>
              <p:spPr bwMode="auto">
                <a:xfrm rot="10800000" flipV="1">
                  <a:off x="1591" y="3812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3" name="Arc 1821"/>
                <p:cNvSpPr>
                  <a:spLocks/>
                </p:cNvSpPr>
                <p:nvPr/>
              </p:nvSpPr>
              <p:spPr bwMode="auto">
                <a:xfrm flipH="1" flipV="1">
                  <a:off x="1700" y="3886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4" name="Arc 1822"/>
                <p:cNvSpPr>
                  <a:spLocks/>
                </p:cNvSpPr>
                <p:nvPr/>
              </p:nvSpPr>
              <p:spPr bwMode="auto">
                <a:xfrm rot="10800000" flipH="1" flipV="1">
                  <a:off x="1647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5" name="Arc 1823"/>
                <p:cNvSpPr>
                  <a:spLocks/>
                </p:cNvSpPr>
                <p:nvPr/>
              </p:nvSpPr>
              <p:spPr bwMode="auto">
                <a:xfrm flipV="1">
                  <a:off x="1755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6" name="Arc 1824"/>
                <p:cNvSpPr>
                  <a:spLocks/>
                </p:cNvSpPr>
                <p:nvPr/>
              </p:nvSpPr>
              <p:spPr bwMode="auto">
                <a:xfrm rot="10800000" flipV="1">
                  <a:off x="1808" y="3812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7" name="Arc 1825"/>
                <p:cNvSpPr>
                  <a:spLocks/>
                </p:cNvSpPr>
                <p:nvPr/>
              </p:nvSpPr>
              <p:spPr bwMode="auto">
                <a:xfrm flipH="1" flipV="1">
                  <a:off x="1916" y="3886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8" name="Arc 1826"/>
                <p:cNvSpPr>
                  <a:spLocks/>
                </p:cNvSpPr>
                <p:nvPr/>
              </p:nvSpPr>
              <p:spPr bwMode="auto">
                <a:xfrm rot="10800000" flipH="1" flipV="1">
                  <a:off x="1863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9" name="Arc 1827"/>
                <p:cNvSpPr>
                  <a:spLocks/>
                </p:cNvSpPr>
                <p:nvPr/>
              </p:nvSpPr>
              <p:spPr bwMode="auto">
                <a:xfrm flipV="1">
                  <a:off x="1972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0" name="Arc 1828"/>
                <p:cNvSpPr>
                  <a:spLocks/>
                </p:cNvSpPr>
                <p:nvPr/>
              </p:nvSpPr>
              <p:spPr bwMode="auto">
                <a:xfrm rot="10800000" flipV="1">
                  <a:off x="2025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1" name="Arc 1829"/>
                <p:cNvSpPr>
                  <a:spLocks/>
                </p:cNvSpPr>
                <p:nvPr/>
              </p:nvSpPr>
              <p:spPr bwMode="auto">
                <a:xfrm flipH="1" flipV="1">
                  <a:off x="2133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2" name="Arc 1830"/>
                <p:cNvSpPr>
                  <a:spLocks/>
                </p:cNvSpPr>
                <p:nvPr/>
              </p:nvSpPr>
              <p:spPr bwMode="auto">
                <a:xfrm rot="10800000" flipH="1" flipV="1">
                  <a:off x="2080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792" name="Line 1831"/>
              <p:cNvSpPr>
                <a:spLocks noChangeShapeType="1"/>
              </p:cNvSpPr>
              <p:nvPr/>
            </p:nvSpPr>
            <p:spPr bwMode="auto">
              <a:xfrm>
                <a:off x="2223" y="3449"/>
                <a:ext cx="215" cy="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3" name="Line 1832"/>
              <p:cNvSpPr>
                <a:spLocks noChangeShapeType="1"/>
              </p:cNvSpPr>
              <p:nvPr/>
            </p:nvSpPr>
            <p:spPr bwMode="auto">
              <a:xfrm>
                <a:off x="2224" y="3452"/>
                <a:ext cx="3" cy="9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94" name="Group 1833"/>
              <p:cNvGrpSpPr>
                <a:grpSpLocks/>
              </p:cNvGrpSpPr>
              <p:nvPr/>
            </p:nvGrpSpPr>
            <p:grpSpPr bwMode="auto">
              <a:xfrm>
                <a:off x="2613" y="3520"/>
                <a:ext cx="515" cy="104"/>
                <a:chOff x="1483" y="3805"/>
                <a:chExt cx="703" cy="159"/>
              </a:xfrm>
            </p:grpSpPr>
            <p:sp>
              <p:nvSpPr>
                <p:cNvPr id="797" name="Arc 1834"/>
                <p:cNvSpPr>
                  <a:spLocks/>
                </p:cNvSpPr>
                <p:nvPr/>
              </p:nvSpPr>
              <p:spPr bwMode="auto">
                <a:xfrm flipV="1">
                  <a:off x="1493" y="3880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98" name="Arc 1835"/>
                <p:cNvSpPr>
                  <a:spLocks/>
                </p:cNvSpPr>
                <p:nvPr/>
              </p:nvSpPr>
              <p:spPr bwMode="auto">
                <a:xfrm rot="10800000" flipV="1">
                  <a:off x="1547" y="3806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99" name="Arc 1836"/>
                <p:cNvSpPr>
                  <a:spLocks/>
                </p:cNvSpPr>
                <p:nvPr/>
              </p:nvSpPr>
              <p:spPr bwMode="auto">
                <a:xfrm flipV="1">
                  <a:off x="1492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0" name="Arc 1837"/>
                <p:cNvSpPr>
                  <a:spLocks/>
                </p:cNvSpPr>
                <p:nvPr/>
              </p:nvSpPr>
              <p:spPr bwMode="auto">
                <a:xfrm rot="10800000" flipV="1">
                  <a:off x="1546" y="3805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1" name="Arc 1838"/>
                <p:cNvSpPr>
                  <a:spLocks/>
                </p:cNvSpPr>
                <p:nvPr/>
              </p:nvSpPr>
              <p:spPr bwMode="auto">
                <a:xfrm flipH="1" flipV="1">
                  <a:off x="1654" y="3879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2" name="Arc 1839"/>
                <p:cNvSpPr>
                  <a:spLocks/>
                </p:cNvSpPr>
                <p:nvPr/>
              </p:nvSpPr>
              <p:spPr bwMode="auto">
                <a:xfrm rot="10800000" flipH="1" flipV="1">
                  <a:off x="1600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3" name="Arc 1840"/>
                <p:cNvSpPr>
                  <a:spLocks/>
                </p:cNvSpPr>
                <p:nvPr/>
              </p:nvSpPr>
              <p:spPr bwMode="auto">
                <a:xfrm flipV="1">
                  <a:off x="1708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4" name="Arc 1841"/>
                <p:cNvSpPr>
                  <a:spLocks/>
                </p:cNvSpPr>
                <p:nvPr/>
              </p:nvSpPr>
              <p:spPr bwMode="auto">
                <a:xfrm rot="10800000" flipV="1">
                  <a:off x="1762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5" name="Arc 1842"/>
                <p:cNvSpPr>
                  <a:spLocks/>
                </p:cNvSpPr>
                <p:nvPr/>
              </p:nvSpPr>
              <p:spPr bwMode="auto">
                <a:xfrm flipH="1" flipV="1">
                  <a:off x="1871" y="3879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6" name="Arc 1843"/>
                <p:cNvSpPr>
                  <a:spLocks/>
                </p:cNvSpPr>
                <p:nvPr/>
              </p:nvSpPr>
              <p:spPr bwMode="auto">
                <a:xfrm rot="10800000" flipH="1" flipV="1">
                  <a:off x="1817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7" name="Arc 1844"/>
                <p:cNvSpPr>
                  <a:spLocks/>
                </p:cNvSpPr>
                <p:nvPr/>
              </p:nvSpPr>
              <p:spPr bwMode="auto">
                <a:xfrm flipV="1">
                  <a:off x="1925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8" name="Arc 1845"/>
                <p:cNvSpPr>
                  <a:spLocks/>
                </p:cNvSpPr>
                <p:nvPr/>
              </p:nvSpPr>
              <p:spPr bwMode="auto">
                <a:xfrm rot="10800000" flipV="1">
                  <a:off x="1979" y="3805"/>
                  <a:ext cx="53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9" name="Arc 1846"/>
                <p:cNvSpPr>
                  <a:spLocks/>
                </p:cNvSpPr>
                <p:nvPr/>
              </p:nvSpPr>
              <p:spPr bwMode="auto">
                <a:xfrm flipH="1" flipV="1">
                  <a:off x="2087" y="3879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0" name="Arc 1847"/>
                <p:cNvSpPr>
                  <a:spLocks/>
                </p:cNvSpPr>
                <p:nvPr/>
              </p:nvSpPr>
              <p:spPr bwMode="auto">
                <a:xfrm rot="10800000" flipH="1" flipV="1">
                  <a:off x="2033" y="3805"/>
                  <a:ext cx="54" cy="76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6 h 21600"/>
                    <a:gd name="T4" fmla="*/ 0 w 21600"/>
                    <a:gd name="T5" fmla="*/ 7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1" name="Arc 1848"/>
                <p:cNvSpPr>
                  <a:spLocks/>
                </p:cNvSpPr>
                <p:nvPr/>
              </p:nvSpPr>
              <p:spPr bwMode="auto">
                <a:xfrm flipV="1">
                  <a:off x="1539" y="3887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2" name="Arc 1849"/>
                <p:cNvSpPr>
                  <a:spLocks/>
                </p:cNvSpPr>
                <p:nvPr/>
              </p:nvSpPr>
              <p:spPr bwMode="auto">
                <a:xfrm flipH="1" flipV="1">
                  <a:off x="1483" y="3886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3" name="Arc 1850"/>
                <p:cNvSpPr>
                  <a:spLocks/>
                </p:cNvSpPr>
                <p:nvPr/>
              </p:nvSpPr>
              <p:spPr bwMode="auto">
                <a:xfrm flipV="1">
                  <a:off x="1538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4" name="Arc 1851"/>
                <p:cNvSpPr>
                  <a:spLocks/>
                </p:cNvSpPr>
                <p:nvPr/>
              </p:nvSpPr>
              <p:spPr bwMode="auto">
                <a:xfrm rot="10800000" flipV="1">
                  <a:off x="1591" y="3812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5" name="Arc 1852"/>
                <p:cNvSpPr>
                  <a:spLocks/>
                </p:cNvSpPr>
                <p:nvPr/>
              </p:nvSpPr>
              <p:spPr bwMode="auto">
                <a:xfrm flipH="1" flipV="1">
                  <a:off x="1700" y="3886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6" name="Arc 1853"/>
                <p:cNvSpPr>
                  <a:spLocks/>
                </p:cNvSpPr>
                <p:nvPr/>
              </p:nvSpPr>
              <p:spPr bwMode="auto">
                <a:xfrm rot="10800000" flipH="1" flipV="1">
                  <a:off x="1647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7" name="Arc 1854"/>
                <p:cNvSpPr>
                  <a:spLocks/>
                </p:cNvSpPr>
                <p:nvPr/>
              </p:nvSpPr>
              <p:spPr bwMode="auto">
                <a:xfrm flipV="1">
                  <a:off x="1755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8" name="Arc 1855"/>
                <p:cNvSpPr>
                  <a:spLocks/>
                </p:cNvSpPr>
                <p:nvPr/>
              </p:nvSpPr>
              <p:spPr bwMode="auto">
                <a:xfrm rot="10800000" flipV="1">
                  <a:off x="1808" y="3812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9" name="Arc 1856"/>
                <p:cNvSpPr>
                  <a:spLocks/>
                </p:cNvSpPr>
                <p:nvPr/>
              </p:nvSpPr>
              <p:spPr bwMode="auto">
                <a:xfrm flipH="1" flipV="1">
                  <a:off x="1916" y="3886"/>
                  <a:ext cx="54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4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0" name="Arc 1857"/>
                <p:cNvSpPr>
                  <a:spLocks/>
                </p:cNvSpPr>
                <p:nvPr/>
              </p:nvSpPr>
              <p:spPr bwMode="auto">
                <a:xfrm rot="10800000" flipH="1" flipV="1">
                  <a:off x="1863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1" name="Arc 1858"/>
                <p:cNvSpPr>
                  <a:spLocks/>
                </p:cNvSpPr>
                <p:nvPr/>
              </p:nvSpPr>
              <p:spPr bwMode="auto">
                <a:xfrm flipV="1">
                  <a:off x="1972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2" name="Arc 1859"/>
                <p:cNvSpPr>
                  <a:spLocks/>
                </p:cNvSpPr>
                <p:nvPr/>
              </p:nvSpPr>
              <p:spPr bwMode="auto">
                <a:xfrm rot="10800000" flipV="1">
                  <a:off x="2025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3" name="Arc 1860"/>
                <p:cNvSpPr>
                  <a:spLocks/>
                </p:cNvSpPr>
                <p:nvPr/>
              </p:nvSpPr>
              <p:spPr bwMode="auto">
                <a:xfrm flipH="1" flipV="1">
                  <a:off x="2133" y="3886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4" name="Arc 1861"/>
                <p:cNvSpPr>
                  <a:spLocks/>
                </p:cNvSpPr>
                <p:nvPr/>
              </p:nvSpPr>
              <p:spPr bwMode="auto">
                <a:xfrm rot="10800000" flipH="1" flipV="1">
                  <a:off x="2080" y="3812"/>
                  <a:ext cx="53" cy="77"/>
                </a:xfrm>
                <a:custGeom>
                  <a:avLst/>
                  <a:gdLst>
                    <a:gd name="T0" fmla="*/ 0 w 21600"/>
                    <a:gd name="T1" fmla="*/ 0 h 21600"/>
                    <a:gd name="T2" fmla="*/ 53 w 21600"/>
                    <a:gd name="T3" fmla="*/ 77 h 21600"/>
                    <a:gd name="T4" fmla="*/ 0 w 21600"/>
                    <a:gd name="T5" fmla="*/ 7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795" name="Line 1862"/>
              <p:cNvSpPr>
                <a:spLocks noChangeShapeType="1"/>
              </p:cNvSpPr>
              <p:nvPr/>
            </p:nvSpPr>
            <p:spPr bwMode="auto">
              <a:xfrm>
                <a:off x="2696" y="3449"/>
                <a:ext cx="21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6" name="Line 1863"/>
              <p:cNvSpPr>
                <a:spLocks noChangeShapeType="1"/>
              </p:cNvSpPr>
              <p:nvPr/>
            </p:nvSpPr>
            <p:spPr bwMode="auto">
              <a:xfrm>
                <a:off x="2697" y="3452"/>
                <a:ext cx="0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84" name="Line 1894"/>
            <p:cNvSpPr>
              <a:spLocks noChangeShapeType="1"/>
            </p:cNvSpPr>
            <p:nvPr/>
          </p:nvSpPr>
          <p:spPr bwMode="auto">
            <a:xfrm>
              <a:off x="3163888" y="3070225"/>
              <a:ext cx="0" cy="23256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85" name="Group 1895"/>
            <p:cNvGrpSpPr>
              <a:grpSpLocks/>
            </p:cNvGrpSpPr>
            <p:nvPr/>
          </p:nvGrpSpPr>
          <p:grpSpPr bwMode="auto">
            <a:xfrm>
              <a:off x="4065588" y="4594225"/>
              <a:ext cx="684212" cy="320675"/>
              <a:chOff x="720" y="2773"/>
              <a:chExt cx="384" cy="165"/>
            </a:xfrm>
          </p:grpSpPr>
          <p:grpSp>
            <p:nvGrpSpPr>
              <p:cNvPr id="886" name="Group 1896"/>
              <p:cNvGrpSpPr>
                <a:grpSpLocks/>
              </p:cNvGrpSpPr>
              <p:nvPr/>
            </p:nvGrpSpPr>
            <p:grpSpPr bwMode="auto">
              <a:xfrm>
                <a:off x="720" y="2891"/>
                <a:ext cx="384" cy="47"/>
                <a:chOff x="1344" y="3456"/>
                <a:chExt cx="768" cy="94"/>
              </a:xfrm>
            </p:grpSpPr>
            <p:grpSp>
              <p:nvGrpSpPr>
                <p:cNvPr id="929" name="Group 1897"/>
                <p:cNvGrpSpPr>
                  <a:grpSpLocks/>
                </p:cNvGrpSpPr>
                <p:nvPr/>
              </p:nvGrpSpPr>
              <p:grpSpPr bwMode="auto">
                <a:xfrm>
                  <a:off x="1536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45" name="Arc 1898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6" name="Arc 1899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7" name="Arc 1900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8" name="Arc 1901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30" name="Group 1902"/>
                <p:cNvGrpSpPr>
                  <a:grpSpLocks/>
                </p:cNvGrpSpPr>
                <p:nvPr/>
              </p:nvGrpSpPr>
              <p:grpSpPr bwMode="auto">
                <a:xfrm>
                  <a:off x="1344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41" name="Arc 1903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2" name="Arc 1904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3" name="Arc 1905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4" name="Arc 1906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31" name="Group 1907"/>
                <p:cNvGrpSpPr>
                  <a:grpSpLocks/>
                </p:cNvGrpSpPr>
                <p:nvPr/>
              </p:nvGrpSpPr>
              <p:grpSpPr bwMode="auto">
                <a:xfrm>
                  <a:off x="1920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37" name="Arc 1908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38" name="Arc 1909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39" name="Arc 1910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0" name="Arc 1911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32" name="Group 1912"/>
                <p:cNvGrpSpPr>
                  <a:grpSpLocks/>
                </p:cNvGrpSpPr>
                <p:nvPr/>
              </p:nvGrpSpPr>
              <p:grpSpPr bwMode="auto">
                <a:xfrm>
                  <a:off x="1728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33" name="Arc 1913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34" name="Arc 1914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35" name="Arc 1915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36" name="Arc 1916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87" name="Group 1917"/>
              <p:cNvGrpSpPr>
                <a:grpSpLocks/>
              </p:cNvGrpSpPr>
              <p:nvPr/>
            </p:nvGrpSpPr>
            <p:grpSpPr bwMode="auto">
              <a:xfrm>
                <a:off x="720" y="2832"/>
                <a:ext cx="384" cy="47"/>
                <a:chOff x="1344" y="3456"/>
                <a:chExt cx="768" cy="94"/>
              </a:xfrm>
            </p:grpSpPr>
            <p:grpSp>
              <p:nvGrpSpPr>
                <p:cNvPr id="909" name="Group 1918"/>
                <p:cNvGrpSpPr>
                  <a:grpSpLocks/>
                </p:cNvGrpSpPr>
                <p:nvPr/>
              </p:nvGrpSpPr>
              <p:grpSpPr bwMode="auto">
                <a:xfrm>
                  <a:off x="1536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25" name="Arc 1919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6" name="Arc 1920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7" name="Arc 1921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8" name="Arc 1922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10" name="Group 1923"/>
                <p:cNvGrpSpPr>
                  <a:grpSpLocks/>
                </p:cNvGrpSpPr>
                <p:nvPr/>
              </p:nvGrpSpPr>
              <p:grpSpPr bwMode="auto">
                <a:xfrm>
                  <a:off x="1344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21" name="Arc 1924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2" name="Arc 1925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3" name="Arc 1926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4" name="Arc 1927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11" name="Group 1928"/>
                <p:cNvGrpSpPr>
                  <a:grpSpLocks/>
                </p:cNvGrpSpPr>
                <p:nvPr/>
              </p:nvGrpSpPr>
              <p:grpSpPr bwMode="auto">
                <a:xfrm>
                  <a:off x="1920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17" name="Arc 1929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8" name="Arc 1930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9" name="Arc 1931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0" name="Arc 1932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12" name="Group 1933"/>
                <p:cNvGrpSpPr>
                  <a:grpSpLocks/>
                </p:cNvGrpSpPr>
                <p:nvPr/>
              </p:nvGrpSpPr>
              <p:grpSpPr bwMode="auto">
                <a:xfrm>
                  <a:off x="1728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13" name="Arc 1934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4" name="Arc 1935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5" name="Arc 1936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6" name="Arc 1937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88" name="Group 1938"/>
              <p:cNvGrpSpPr>
                <a:grpSpLocks/>
              </p:cNvGrpSpPr>
              <p:nvPr/>
            </p:nvGrpSpPr>
            <p:grpSpPr bwMode="auto">
              <a:xfrm>
                <a:off x="720" y="2773"/>
                <a:ext cx="384" cy="47"/>
                <a:chOff x="1344" y="3456"/>
                <a:chExt cx="768" cy="94"/>
              </a:xfrm>
            </p:grpSpPr>
            <p:grpSp>
              <p:nvGrpSpPr>
                <p:cNvPr id="889" name="Group 1939"/>
                <p:cNvGrpSpPr>
                  <a:grpSpLocks/>
                </p:cNvGrpSpPr>
                <p:nvPr/>
              </p:nvGrpSpPr>
              <p:grpSpPr bwMode="auto">
                <a:xfrm>
                  <a:off x="1536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05" name="Arc 1940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6" name="Arc 1941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7" name="Arc 1942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8" name="Arc 1943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890" name="Group 1944"/>
                <p:cNvGrpSpPr>
                  <a:grpSpLocks/>
                </p:cNvGrpSpPr>
                <p:nvPr/>
              </p:nvGrpSpPr>
              <p:grpSpPr bwMode="auto">
                <a:xfrm>
                  <a:off x="1344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901" name="Arc 1945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2" name="Arc 1946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3" name="Arc 1947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4" name="Arc 1948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891" name="Group 1949"/>
                <p:cNvGrpSpPr>
                  <a:grpSpLocks/>
                </p:cNvGrpSpPr>
                <p:nvPr/>
              </p:nvGrpSpPr>
              <p:grpSpPr bwMode="auto">
                <a:xfrm>
                  <a:off x="1920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897" name="Arc 1950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98" name="Arc 1951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99" name="Arc 1952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0" name="Arc 1953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892" name="Group 1954"/>
                <p:cNvGrpSpPr>
                  <a:grpSpLocks/>
                </p:cNvGrpSpPr>
                <p:nvPr/>
              </p:nvGrpSpPr>
              <p:grpSpPr bwMode="auto">
                <a:xfrm>
                  <a:off x="1728" y="3456"/>
                  <a:ext cx="192" cy="94"/>
                  <a:chOff x="1536" y="3456"/>
                  <a:chExt cx="192" cy="94"/>
                </a:xfrm>
              </p:grpSpPr>
              <p:sp>
                <p:nvSpPr>
                  <p:cNvPr id="893" name="Arc 1955"/>
                  <p:cNvSpPr>
                    <a:spLocks/>
                  </p:cNvSpPr>
                  <p:nvPr/>
                </p:nvSpPr>
                <p:spPr bwMode="auto">
                  <a:xfrm flipV="1">
                    <a:off x="1536" y="3502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94" name="Arc 1956"/>
                  <p:cNvSpPr>
                    <a:spLocks/>
                  </p:cNvSpPr>
                  <p:nvPr/>
                </p:nvSpPr>
                <p:spPr bwMode="auto">
                  <a:xfrm rot="10800000" flipV="1">
                    <a:off x="1583" y="3456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95" name="Arc 1957"/>
                  <p:cNvSpPr>
                    <a:spLocks/>
                  </p:cNvSpPr>
                  <p:nvPr/>
                </p:nvSpPr>
                <p:spPr bwMode="auto">
                  <a:xfrm flipH="1" flipV="1">
                    <a:off x="1680" y="3502"/>
                    <a:ext cx="48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8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96" name="Arc 1958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33" y="3456"/>
                    <a:ext cx="4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47 w 21600"/>
                      <a:gd name="T3" fmla="*/ 48 h 21600"/>
                      <a:gd name="T4" fmla="*/ 0 w 21600"/>
                      <a:gd name="T5" fmla="*/ 4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949" name="Line 1959"/>
            <p:cNvSpPr>
              <a:spLocks noChangeShapeType="1"/>
            </p:cNvSpPr>
            <p:nvPr/>
          </p:nvSpPr>
          <p:spPr bwMode="auto">
            <a:xfrm flipV="1">
              <a:off x="4406900" y="4111625"/>
              <a:ext cx="0" cy="40163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0" name="Arc 1960"/>
            <p:cNvSpPr>
              <a:spLocks/>
            </p:cNvSpPr>
            <p:nvPr/>
          </p:nvSpPr>
          <p:spPr bwMode="auto">
            <a:xfrm flipH="1" flipV="1">
              <a:off x="3209925" y="3109913"/>
              <a:ext cx="762000" cy="1163637"/>
            </a:xfrm>
            <a:custGeom>
              <a:avLst/>
              <a:gdLst>
                <a:gd name="T0" fmla="*/ 0 w 22699"/>
                <a:gd name="T1" fmla="*/ 1508 h 21600"/>
                <a:gd name="T2" fmla="*/ 762000 w 22699"/>
                <a:gd name="T3" fmla="*/ 1163637 h 21600"/>
                <a:gd name="T4" fmla="*/ 36893 w 22699"/>
                <a:gd name="T5" fmla="*/ 116363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99" h="21600" fill="none" extrusionOk="0">
                  <a:moveTo>
                    <a:pt x="-1" y="27"/>
                  </a:moveTo>
                  <a:cubicBezTo>
                    <a:pt x="366" y="9"/>
                    <a:pt x="732" y="0"/>
                    <a:pt x="1099" y="0"/>
                  </a:cubicBezTo>
                  <a:cubicBezTo>
                    <a:pt x="13028" y="0"/>
                    <a:pt x="22699" y="9670"/>
                    <a:pt x="22699" y="21600"/>
                  </a:cubicBezTo>
                </a:path>
                <a:path w="22699" h="21600" stroke="0" extrusionOk="0">
                  <a:moveTo>
                    <a:pt x="-1" y="27"/>
                  </a:moveTo>
                  <a:cubicBezTo>
                    <a:pt x="366" y="9"/>
                    <a:pt x="732" y="0"/>
                    <a:pt x="1099" y="0"/>
                  </a:cubicBezTo>
                  <a:cubicBezTo>
                    <a:pt x="13028" y="0"/>
                    <a:pt x="22699" y="9670"/>
                    <a:pt x="22699" y="21600"/>
                  </a:cubicBezTo>
                  <a:lnTo>
                    <a:pt x="1099" y="21600"/>
                  </a:lnTo>
                  <a:lnTo>
                    <a:pt x="-1" y="27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1" name="Line 1961"/>
            <p:cNvSpPr>
              <a:spLocks noChangeShapeType="1"/>
            </p:cNvSpPr>
            <p:nvPr/>
          </p:nvSpPr>
          <p:spPr bwMode="auto">
            <a:xfrm flipV="1">
              <a:off x="4406900" y="4981575"/>
              <a:ext cx="0" cy="40005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2" name="AutoShape 1965"/>
            <p:cNvSpPr>
              <a:spLocks/>
            </p:cNvSpPr>
            <p:nvPr/>
          </p:nvSpPr>
          <p:spPr bwMode="auto">
            <a:xfrm flipH="1">
              <a:off x="3987800" y="3429000"/>
              <a:ext cx="76200" cy="685800"/>
            </a:xfrm>
            <a:prstGeom prst="rightBracket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53" name="Line 1967"/>
            <p:cNvSpPr>
              <a:spLocks noChangeShapeType="1"/>
            </p:cNvSpPr>
            <p:nvPr/>
          </p:nvSpPr>
          <p:spPr bwMode="auto">
            <a:xfrm flipV="1">
              <a:off x="4152900" y="2438400"/>
              <a:ext cx="914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54" name="Group 2032"/>
            <p:cNvGrpSpPr>
              <a:grpSpLocks/>
            </p:cNvGrpSpPr>
            <p:nvPr/>
          </p:nvGrpSpPr>
          <p:grpSpPr bwMode="auto">
            <a:xfrm>
              <a:off x="4749800" y="3543300"/>
              <a:ext cx="381000" cy="1371600"/>
              <a:chOff x="2992" y="2232"/>
              <a:chExt cx="240" cy="864"/>
            </a:xfrm>
          </p:grpSpPr>
          <p:sp>
            <p:nvSpPr>
              <p:cNvPr id="955" name="AutoShape 1966"/>
              <p:cNvSpPr>
                <a:spLocks/>
              </p:cNvSpPr>
              <p:nvPr/>
            </p:nvSpPr>
            <p:spPr bwMode="auto">
              <a:xfrm>
                <a:off x="2992" y="2232"/>
                <a:ext cx="96" cy="864"/>
              </a:xfrm>
              <a:prstGeom prst="rightBracket">
                <a:avLst>
                  <a:gd name="adj" fmla="val 75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56" name="Line 1969"/>
              <p:cNvSpPr>
                <a:spLocks noChangeShapeType="1"/>
              </p:cNvSpPr>
              <p:nvPr/>
            </p:nvSpPr>
            <p:spPr bwMode="auto">
              <a:xfrm>
                <a:off x="3080" y="2680"/>
                <a:ext cx="152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57" name="Group 2028"/>
            <p:cNvGrpSpPr>
              <a:grpSpLocks/>
            </p:cNvGrpSpPr>
            <p:nvPr/>
          </p:nvGrpSpPr>
          <p:grpSpPr bwMode="auto">
            <a:xfrm>
              <a:off x="5111750" y="1779588"/>
              <a:ext cx="1631950" cy="4216400"/>
              <a:chOff x="4732" y="481"/>
              <a:chExt cx="1028" cy="2656"/>
            </a:xfrm>
          </p:grpSpPr>
          <p:sp>
            <p:nvSpPr>
              <p:cNvPr id="958" name="Text Box 1970"/>
              <p:cNvSpPr txBox="1">
                <a:spLocks noChangeArrowheads="1"/>
              </p:cNvSpPr>
              <p:nvPr/>
            </p:nvSpPr>
            <p:spPr bwMode="auto">
              <a:xfrm>
                <a:off x="4776" y="481"/>
                <a:ext cx="984" cy="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i="1" dirty="0" err="1">
                    <a:solidFill>
                      <a:srgbClr val="0D1F74"/>
                    </a:solidFill>
                  </a:rPr>
                  <a:t>Hybridise</a:t>
                </a:r>
                <a:endParaRPr lang="en-US" altLang="en-US" sz="2400" i="1" dirty="0">
                  <a:solidFill>
                    <a:srgbClr val="0D1F74"/>
                  </a:solidFill>
                </a:endParaRPr>
              </a:p>
              <a:p>
                <a:pPr algn="ctr"/>
                <a:r>
                  <a:rPr lang="en-US" altLang="en-US" sz="2400" i="1" dirty="0" err="1">
                    <a:solidFill>
                      <a:srgbClr val="0D1F74"/>
                    </a:solidFill>
                  </a:rPr>
                  <a:t>polysome</a:t>
                </a:r>
                <a:r>
                  <a:rPr lang="en-US" altLang="en-US" sz="2400" i="1" dirty="0">
                    <a:solidFill>
                      <a:srgbClr val="0D1F74"/>
                    </a:solidFill>
                  </a:rPr>
                  <a:t> bound RNA</a:t>
                </a:r>
              </a:p>
            </p:txBody>
          </p:sp>
          <p:sp>
            <p:nvSpPr>
              <p:cNvPr id="959" name="Text Box 1971"/>
              <p:cNvSpPr txBox="1">
                <a:spLocks noChangeArrowheads="1"/>
              </p:cNvSpPr>
              <p:nvPr/>
            </p:nvSpPr>
            <p:spPr bwMode="auto">
              <a:xfrm>
                <a:off x="4742" y="1642"/>
                <a:ext cx="1002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i="1" dirty="0" err="1">
                    <a:solidFill>
                      <a:srgbClr val="006600"/>
                    </a:solidFill>
                  </a:rPr>
                  <a:t>Hybridise</a:t>
                </a:r>
                <a:endParaRPr lang="en-US" altLang="en-US" sz="2400" i="1" dirty="0">
                  <a:solidFill>
                    <a:srgbClr val="006600"/>
                  </a:solidFill>
                </a:endParaRPr>
              </a:p>
              <a:p>
                <a:pPr algn="ctr"/>
                <a:r>
                  <a:rPr lang="en-US" altLang="en-US" sz="2400" i="1" dirty="0">
                    <a:solidFill>
                      <a:srgbClr val="006600"/>
                    </a:solidFill>
                  </a:rPr>
                  <a:t>Total RNA</a:t>
                </a:r>
              </a:p>
            </p:txBody>
          </p:sp>
          <p:sp>
            <p:nvSpPr>
              <p:cNvPr id="960" name="Rectangle 1972"/>
              <p:cNvSpPr>
                <a:spLocks noChangeArrowheads="1"/>
              </p:cNvSpPr>
              <p:nvPr/>
            </p:nvSpPr>
            <p:spPr bwMode="auto">
              <a:xfrm>
                <a:off x="4739" y="520"/>
                <a:ext cx="1008" cy="25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61" name="Text Box 1973"/>
              <p:cNvSpPr txBox="1">
                <a:spLocks noChangeArrowheads="1"/>
              </p:cNvSpPr>
              <p:nvPr/>
            </p:nvSpPr>
            <p:spPr bwMode="auto">
              <a:xfrm>
                <a:off x="4732" y="2849"/>
                <a:ext cx="10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i="1">
                    <a:solidFill>
                      <a:srgbClr val="0D1F74"/>
                    </a:solidFill>
                  </a:rPr>
                  <a:t>Affymetrix </a:t>
                </a:r>
              </a:p>
            </p:txBody>
          </p:sp>
        </p:grpSp>
        <p:grpSp>
          <p:nvGrpSpPr>
            <p:cNvPr id="962" name="Group 1974"/>
            <p:cNvGrpSpPr>
              <a:grpSpLocks/>
            </p:cNvGrpSpPr>
            <p:nvPr/>
          </p:nvGrpSpPr>
          <p:grpSpPr bwMode="auto">
            <a:xfrm>
              <a:off x="6718300" y="1841500"/>
              <a:ext cx="2895600" cy="4165600"/>
              <a:chOff x="3840" y="1120"/>
              <a:chExt cx="1824" cy="2624"/>
            </a:xfrm>
          </p:grpSpPr>
          <p:sp>
            <p:nvSpPr>
              <p:cNvPr id="963" name="Rectangle 1975"/>
              <p:cNvSpPr>
                <a:spLocks noChangeArrowheads="1"/>
              </p:cNvSpPr>
              <p:nvPr/>
            </p:nvSpPr>
            <p:spPr bwMode="auto">
              <a:xfrm>
                <a:off x="4560" y="1648"/>
                <a:ext cx="110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64" name="Rectangle 1976"/>
              <p:cNvSpPr>
                <a:spLocks noChangeArrowheads="1"/>
              </p:cNvSpPr>
              <p:nvPr/>
            </p:nvSpPr>
            <p:spPr bwMode="auto">
              <a:xfrm>
                <a:off x="4438" y="1989"/>
                <a:ext cx="822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i="1">
                    <a:solidFill>
                      <a:srgbClr val="0D1F74"/>
                    </a:solidFill>
                  </a:rPr>
                  <a:t>ANOVA</a:t>
                </a:r>
              </a:p>
              <a:p>
                <a:r>
                  <a:rPr lang="en-US" altLang="en-US" sz="2400" i="1">
                    <a:solidFill>
                      <a:srgbClr val="0D1F74"/>
                    </a:solidFill>
                  </a:rPr>
                  <a:t>Gene List</a:t>
                </a:r>
              </a:p>
            </p:txBody>
          </p:sp>
          <p:sp>
            <p:nvSpPr>
              <p:cNvPr id="965" name="Rectangle 1977"/>
              <p:cNvSpPr>
                <a:spLocks noChangeArrowheads="1"/>
              </p:cNvSpPr>
              <p:nvPr/>
            </p:nvSpPr>
            <p:spPr bwMode="auto">
              <a:xfrm>
                <a:off x="3894" y="1570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66" name="Rectangle 1978"/>
              <p:cNvSpPr>
                <a:spLocks noChangeArrowheads="1"/>
              </p:cNvSpPr>
              <p:nvPr/>
            </p:nvSpPr>
            <p:spPr bwMode="auto">
              <a:xfrm>
                <a:off x="3948" y="1612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67" name="Rectangle 1979"/>
              <p:cNvSpPr>
                <a:spLocks noChangeArrowheads="1"/>
              </p:cNvSpPr>
              <p:nvPr/>
            </p:nvSpPr>
            <p:spPr bwMode="auto">
              <a:xfrm>
                <a:off x="3990" y="1654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68" name="Rectangle 1980"/>
              <p:cNvSpPr>
                <a:spLocks noChangeArrowheads="1"/>
              </p:cNvSpPr>
              <p:nvPr/>
            </p:nvSpPr>
            <p:spPr bwMode="auto">
              <a:xfrm>
                <a:off x="4032" y="1696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grpSp>
            <p:nvGrpSpPr>
              <p:cNvPr id="969" name="Group 1981"/>
              <p:cNvGrpSpPr>
                <a:grpSpLocks/>
              </p:cNvGrpSpPr>
              <p:nvPr/>
            </p:nvGrpSpPr>
            <p:grpSpPr bwMode="auto">
              <a:xfrm>
                <a:off x="4236" y="1552"/>
                <a:ext cx="90" cy="384"/>
                <a:chOff x="4044" y="1463"/>
                <a:chExt cx="90" cy="384"/>
              </a:xfrm>
            </p:grpSpPr>
            <p:sp>
              <p:nvSpPr>
                <p:cNvPr id="1012" name="Line 1982"/>
                <p:cNvSpPr>
                  <a:spLocks noChangeShapeType="1"/>
                </p:cNvSpPr>
                <p:nvPr/>
              </p:nvSpPr>
              <p:spPr bwMode="auto">
                <a:xfrm>
                  <a:off x="4086" y="1535"/>
                  <a:ext cx="1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3" name="Freeform 1983"/>
                <p:cNvSpPr>
                  <a:spLocks/>
                </p:cNvSpPr>
                <p:nvPr/>
              </p:nvSpPr>
              <p:spPr bwMode="auto">
                <a:xfrm>
                  <a:off x="4044" y="1463"/>
                  <a:ext cx="90" cy="90"/>
                </a:xfrm>
                <a:custGeom>
                  <a:avLst/>
                  <a:gdLst>
                    <a:gd name="T0" fmla="*/ 90 w 90"/>
                    <a:gd name="T1" fmla="*/ 90 h 90"/>
                    <a:gd name="T2" fmla="*/ 42 w 90"/>
                    <a:gd name="T3" fmla="*/ 0 h 90"/>
                    <a:gd name="T4" fmla="*/ 0 w 90"/>
                    <a:gd name="T5" fmla="*/ 90 h 90"/>
                    <a:gd name="T6" fmla="*/ 90 w 90"/>
                    <a:gd name="T7" fmla="*/ 90 h 9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90">
                      <a:moveTo>
                        <a:pt x="90" y="90"/>
                      </a:moveTo>
                      <a:lnTo>
                        <a:pt x="42" y="0"/>
                      </a:lnTo>
                      <a:lnTo>
                        <a:pt x="0" y="90"/>
                      </a:lnTo>
                      <a:lnTo>
                        <a:pt x="90" y="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4" name="Freeform 1984"/>
                <p:cNvSpPr>
                  <a:spLocks/>
                </p:cNvSpPr>
                <p:nvPr/>
              </p:nvSpPr>
              <p:spPr bwMode="auto">
                <a:xfrm>
                  <a:off x="4044" y="1763"/>
                  <a:ext cx="90" cy="84"/>
                </a:xfrm>
                <a:custGeom>
                  <a:avLst/>
                  <a:gdLst>
                    <a:gd name="T0" fmla="*/ 0 w 90"/>
                    <a:gd name="T1" fmla="*/ 0 h 84"/>
                    <a:gd name="T2" fmla="*/ 42 w 90"/>
                    <a:gd name="T3" fmla="*/ 84 h 84"/>
                    <a:gd name="T4" fmla="*/ 90 w 90"/>
                    <a:gd name="T5" fmla="*/ 0 h 84"/>
                    <a:gd name="T6" fmla="*/ 0 w 90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42" y="84"/>
                      </a:lnTo>
                      <a:lnTo>
                        <a:pt x="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70" name="Group 1985"/>
              <p:cNvGrpSpPr>
                <a:grpSpLocks/>
              </p:cNvGrpSpPr>
              <p:nvPr/>
            </p:nvGrpSpPr>
            <p:grpSpPr bwMode="auto">
              <a:xfrm>
                <a:off x="3840" y="1216"/>
                <a:ext cx="937" cy="262"/>
                <a:chOff x="3840" y="1216"/>
                <a:chExt cx="937" cy="262"/>
              </a:xfrm>
            </p:grpSpPr>
            <p:sp>
              <p:nvSpPr>
                <p:cNvPr id="1008" name="Rectangle 1986"/>
                <p:cNvSpPr>
                  <a:spLocks noChangeArrowheads="1"/>
                </p:cNvSpPr>
                <p:nvPr/>
              </p:nvSpPr>
              <p:spPr bwMode="auto">
                <a:xfrm>
                  <a:off x="3840" y="1216"/>
                  <a:ext cx="26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009" name="Rectangle 1987"/>
                <p:cNvSpPr>
                  <a:spLocks noChangeArrowheads="1"/>
                </p:cNvSpPr>
                <p:nvPr/>
              </p:nvSpPr>
              <p:spPr bwMode="auto">
                <a:xfrm>
                  <a:off x="3856" y="1222"/>
                  <a:ext cx="4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Epo+SCF</a:t>
                  </a:r>
                  <a:endParaRPr lang="en-US" altLang="en-US" sz="2000" i="1">
                    <a:solidFill>
                      <a:srgbClr val="0D1F74"/>
                    </a:solidFill>
                  </a:endParaRPr>
                </a:p>
              </p:txBody>
            </p:sp>
            <p:sp>
              <p:nvSpPr>
                <p:cNvPr id="1010" name="Rectangle 1988"/>
                <p:cNvSpPr>
                  <a:spLocks noChangeArrowheads="1"/>
                </p:cNvSpPr>
                <p:nvPr/>
              </p:nvSpPr>
              <p:spPr bwMode="auto">
                <a:xfrm>
                  <a:off x="4320" y="1344"/>
                  <a:ext cx="45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b="1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deprived</a:t>
                  </a:r>
                  <a:endParaRPr lang="en-US" altLang="en-US" sz="2000" i="1">
                    <a:solidFill>
                      <a:srgbClr val="0D1F74"/>
                    </a:solidFill>
                  </a:endParaRPr>
                </a:p>
              </p:txBody>
            </p:sp>
            <p:sp>
              <p:nvSpPr>
                <p:cNvPr id="1011" name="Line 1989"/>
                <p:cNvSpPr>
                  <a:spLocks noChangeShapeType="1"/>
                </p:cNvSpPr>
                <p:nvPr/>
              </p:nvSpPr>
              <p:spPr bwMode="auto">
                <a:xfrm flipH="1">
                  <a:off x="4224" y="1248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71" name="Rectangle 1990"/>
              <p:cNvSpPr>
                <a:spLocks noChangeArrowheads="1"/>
              </p:cNvSpPr>
              <p:nvPr/>
            </p:nvSpPr>
            <p:spPr bwMode="auto">
              <a:xfrm>
                <a:off x="3894" y="1570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72" name="Rectangle 1991"/>
              <p:cNvSpPr>
                <a:spLocks noChangeArrowheads="1"/>
              </p:cNvSpPr>
              <p:nvPr/>
            </p:nvSpPr>
            <p:spPr bwMode="auto">
              <a:xfrm>
                <a:off x="3948" y="1612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73" name="Rectangle 1992"/>
              <p:cNvSpPr>
                <a:spLocks noChangeArrowheads="1"/>
              </p:cNvSpPr>
              <p:nvPr/>
            </p:nvSpPr>
            <p:spPr bwMode="auto">
              <a:xfrm>
                <a:off x="3990" y="1654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74" name="Rectangle 1993"/>
              <p:cNvSpPr>
                <a:spLocks noChangeArrowheads="1"/>
              </p:cNvSpPr>
              <p:nvPr/>
            </p:nvSpPr>
            <p:spPr bwMode="auto">
              <a:xfrm>
                <a:off x="4032" y="1696"/>
                <a:ext cx="144" cy="192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grpSp>
            <p:nvGrpSpPr>
              <p:cNvPr id="975" name="Group 1994"/>
              <p:cNvGrpSpPr>
                <a:grpSpLocks/>
              </p:cNvGrpSpPr>
              <p:nvPr/>
            </p:nvGrpSpPr>
            <p:grpSpPr bwMode="auto">
              <a:xfrm>
                <a:off x="4236" y="1552"/>
                <a:ext cx="90" cy="384"/>
                <a:chOff x="4044" y="1463"/>
                <a:chExt cx="90" cy="384"/>
              </a:xfrm>
            </p:grpSpPr>
            <p:sp>
              <p:nvSpPr>
                <p:cNvPr id="1005" name="Line 1995"/>
                <p:cNvSpPr>
                  <a:spLocks noChangeShapeType="1"/>
                </p:cNvSpPr>
                <p:nvPr/>
              </p:nvSpPr>
              <p:spPr bwMode="auto">
                <a:xfrm>
                  <a:off x="4086" y="1535"/>
                  <a:ext cx="1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6" name="Freeform 1996"/>
                <p:cNvSpPr>
                  <a:spLocks/>
                </p:cNvSpPr>
                <p:nvPr/>
              </p:nvSpPr>
              <p:spPr bwMode="auto">
                <a:xfrm>
                  <a:off x="4044" y="1463"/>
                  <a:ext cx="90" cy="90"/>
                </a:xfrm>
                <a:custGeom>
                  <a:avLst/>
                  <a:gdLst>
                    <a:gd name="T0" fmla="*/ 90 w 90"/>
                    <a:gd name="T1" fmla="*/ 90 h 90"/>
                    <a:gd name="T2" fmla="*/ 42 w 90"/>
                    <a:gd name="T3" fmla="*/ 0 h 90"/>
                    <a:gd name="T4" fmla="*/ 0 w 90"/>
                    <a:gd name="T5" fmla="*/ 90 h 90"/>
                    <a:gd name="T6" fmla="*/ 90 w 90"/>
                    <a:gd name="T7" fmla="*/ 90 h 9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90">
                      <a:moveTo>
                        <a:pt x="90" y="90"/>
                      </a:moveTo>
                      <a:lnTo>
                        <a:pt x="42" y="0"/>
                      </a:lnTo>
                      <a:lnTo>
                        <a:pt x="0" y="90"/>
                      </a:lnTo>
                      <a:lnTo>
                        <a:pt x="90" y="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7" name="Freeform 1997"/>
                <p:cNvSpPr>
                  <a:spLocks/>
                </p:cNvSpPr>
                <p:nvPr/>
              </p:nvSpPr>
              <p:spPr bwMode="auto">
                <a:xfrm>
                  <a:off x="4044" y="1763"/>
                  <a:ext cx="90" cy="84"/>
                </a:xfrm>
                <a:custGeom>
                  <a:avLst/>
                  <a:gdLst>
                    <a:gd name="T0" fmla="*/ 0 w 90"/>
                    <a:gd name="T1" fmla="*/ 0 h 84"/>
                    <a:gd name="T2" fmla="*/ 42 w 90"/>
                    <a:gd name="T3" fmla="*/ 84 h 84"/>
                    <a:gd name="T4" fmla="*/ 90 w 90"/>
                    <a:gd name="T5" fmla="*/ 0 h 84"/>
                    <a:gd name="T6" fmla="*/ 0 w 90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42" y="84"/>
                      </a:lnTo>
                      <a:lnTo>
                        <a:pt x="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76" name="Rectangle 1998"/>
              <p:cNvSpPr>
                <a:spLocks noChangeArrowheads="1"/>
              </p:cNvSpPr>
              <p:nvPr/>
            </p:nvSpPr>
            <p:spPr bwMode="auto">
              <a:xfrm>
                <a:off x="3912" y="2536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77" name="Rectangle 1999"/>
              <p:cNvSpPr>
                <a:spLocks noChangeArrowheads="1"/>
              </p:cNvSpPr>
              <p:nvPr/>
            </p:nvSpPr>
            <p:spPr bwMode="auto">
              <a:xfrm>
                <a:off x="3966" y="2578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78" name="Rectangle 2000"/>
              <p:cNvSpPr>
                <a:spLocks noChangeArrowheads="1"/>
              </p:cNvSpPr>
              <p:nvPr/>
            </p:nvSpPr>
            <p:spPr bwMode="auto">
              <a:xfrm>
                <a:off x="4008" y="2620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79" name="Rectangle 2001"/>
              <p:cNvSpPr>
                <a:spLocks noChangeArrowheads="1"/>
              </p:cNvSpPr>
              <p:nvPr/>
            </p:nvSpPr>
            <p:spPr bwMode="auto">
              <a:xfrm>
                <a:off x="4050" y="2662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grpSp>
            <p:nvGrpSpPr>
              <p:cNvPr id="980" name="Group 2002"/>
              <p:cNvGrpSpPr>
                <a:grpSpLocks/>
              </p:cNvGrpSpPr>
              <p:nvPr/>
            </p:nvGrpSpPr>
            <p:grpSpPr bwMode="auto">
              <a:xfrm>
                <a:off x="4260" y="2494"/>
                <a:ext cx="90" cy="384"/>
                <a:chOff x="4050" y="2543"/>
                <a:chExt cx="90" cy="384"/>
              </a:xfrm>
            </p:grpSpPr>
            <p:sp>
              <p:nvSpPr>
                <p:cNvPr id="1002" name="Line 2003"/>
                <p:cNvSpPr>
                  <a:spLocks noChangeShapeType="1"/>
                </p:cNvSpPr>
                <p:nvPr/>
              </p:nvSpPr>
              <p:spPr bwMode="auto">
                <a:xfrm>
                  <a:off x="4092" y="2609"/>
                  <a:ext cx="1" cy="24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3" name="Freeform 2004"/>
                <p:cNvSpPr>
                  <a:spLocks/>
                </p:cNvSpPr>
                <p:nvPr/>
              </p:nvSpPr>
              <p:spPr bwMode="auto">
                <a:xfrm>
                  <a:off x="4050" y="2543"/>
                  <a:ext cx="90" cy="84"/>
                </a:xfrm>
                <a:custGeom>
                  <a:avLst/>
                  <a:gdLst>
                    <a:gd name="T0" fmla="*/ 90 w 90"/>
                    <a:gd name="T1" fmla="*/ 84 h 84"/>
                    <a:gd name="T2" fmla="*/ 48 w 90"/>
                    <a:gd name="T3" fmla="*/ 0 h 84"/>
                    <a:gd name="T4" fmla="*/ 0 w 90"/>
                    <a:gd name="T5" fmla="*/ 84 h 84"/>
                    <a:gd name="T6" fmla="*/ 90 w 90"/>
                    <a:gd name="T7" fmla="*/ 84 h 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84">
                      <a:moveTo>
                        <a:pt x="90" y="84"/>
                      </a:moveTo>
                      <a:lnTo>
                        <a:pt x="48" y="0"/>
                      </a:lnTo>
                      <a:lnTo>
                        <a:pt x="0" y="84"/>
                      </a:lnTo>
                      <a:lnTo>
                        <a:pt x="90" y="8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4" name="Freeform 2005"/>
                <p:cNvSpPr>
                  <a:spLocks/>
                </p:cNvSpPr>
                <p:nvPr/>
              </p:nvSpPr>
              <p:spPr bwMode="auto">
                <a:xfrm>
                  <a:off x="4050" y="2837"/>
                  <a:ext cx="90" cy="90"/>
                </a:xfrm>
                <a:custGeom>
                  <a:avLst/>
                  <a:gdLst>
                    <a:gd name="T0" fmla="*/ 0 w 90"/>
                    <a:gd name="T1" fmla="*/ 0 h 90"/>
                    <a:gd name="T2" fmla="*/ 48 w 90"/>
                    <a:gd name="T3" fmla="*/ 90 h 90"/>
                    <a:gd name="T4" fmla="*/ 90 w 90"/>
                    <a:gd name="T5" fmla="*/ 0 h 90"/>
                    <a:gd name="T6" fmla="*/ 0 w 90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90">
                      <a:moveTo>
                        <a:pt x="0" y="0"/>
                      </a:moveTo>
                      <a:lnTo>
                        <a:pt x="48" y="90"/>
                      </a:lnTo>
                      <a:lnTo>
                        <a:pt x="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81" name="Rectangle 2006"/>
              <p:cNvSpPr>
                <a:spLocks noChangeArrowheads="1"/>
              </p:cNvSpPr>
              <p:nvPr/>
            </p:nvSpPr>
            <p:spPr bwMode="auto">
              <a:xfrm>
                <a:off x="3924" y="2338"/>
                <a:ext cx="2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82" name="Rectangle 2007"/>
              <p:cNvSpPr>
                <a:spLocks noChangeArrowheads="1"/>
              </p:cNvSpPr>
              <p:nvPr/>
            </p:nvSpPr>
            <p:spPr bwMode="auto">
              <a:xfrm>
                <a:off x="3924" y="2338"/>
                <a:ext cx="2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83" name="Rectangle 2008"/>
              <p:cNvSpPr>
                <a:spLocks noChangeArrowheads="1"/>
              </p:cNvSpPr>
              <p:nvPr/>
            </p:nvSpPr>
            <p:spPr bwMode="auto">
              <a:xfrm>
                <a:off x="3912" y="2536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84" name="Rectangle 2009"/>
              <p:cNvSpPr>
                <a:spLocks noChangeArrowheads="1"/>
              </p:cNvSpPr>
              <p:nvPr/>
            </p:nvSpPr>
            <p:spPr bwMode="auto">
              <a:xfrm>
                <a:off x="3966" y="2578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85" name="Rectangle 2010"/>
              <p:cNvSpPr>
                <a:spLocks noChangeArrowheads="1"/>
              </p:cNvSpPr>
              <p:nvPr/>
            </p:nvSpPr>
            <p:spPr bwMode="auto">
              <a:xfrm>
                <a:off x="4008" y="2620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86" name="Rectangle 2011"/>
              <p:cNvSpPr>
                <a:spLocks noChangeArrowheads="1"/>
              </p:cNvSpPr>
              <p:nvPr/>
            </p:nvSpPr>
            <p:spPr bwMode="auto">
              <a:xfrm>
                <a:off x="4050" y="2662"/>
                <a:ext cx="144" cy="192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grpSp>
            <p:nvGrpSpPr>
              <p:cNvPr id="987" name="Group 2012"/>
              <p:cNvGrpSpPr>
                <a:grpSpLocks/>
              </p:cNvGrpSpPr>
              <p:nvPr/>
            </p:nvGrpSpPr>
            <p:grpSpPr bwMode="auto">
              <a:xfrm>
                <a:off x="4260" y="2494"/>
                <a:ext cx="90" cy="384"/>
                <a:chOff x="4050" y="2543"/>
                <a:chExt cx="90" cy="384"/>
              </a:xfrm>
            </p:grpSpPr>
            <p:sp>
              <p:nvSpPr>
                <p:cNvPr id="999" name="Line 2013"/>
                <p:cNvSpPr>
                  <a:spLocks noChangeShapeType="1"/>
                </p:cNvSpPr>
                <p:nvPr/>
              </p:nvSpPr>
              <p:spPr bwMode="auto">
                <a:xfrm>
                  <a:off x="4092" y="2609"/>
                  <a:ext cx="1" cy="24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0" name="Freeform 2014"/>
                <p:cNvSpPr>
                  <a:spLocks/>
                </p:cNvSpPr>
                <p:nvPr/>
              </p:nvSpPr>
              <p:spPr bwMode="auto">
                <a:xfrm>
                  <a:off x="4050" y="2543"/>
                  <a:ext cx="90" cy="84"/>
                </a:xfrm>
                <a:custGeom>
                  <a:avLst/>
                  <a:gdLst>
                    <a:gd name="T0" fmla="*/ 90 w 90"/>
                    <a:gd name="T1" fmla="*/ 84 h 84"/>
                    <a:gd name="T2" fmla="*/ 48 w 90"/>
                    <a:gd name="T3" fmla="*/ 0 h 84"/>
                    <a:gd name="T4" fmla="*/ 0 w 90"/>
                    <a:gd name="T5" fmla="*/ 84 h 84"/>
                    <a:gd name="T6" fmla="*/ 90 w 90"/>
                    <a:gd name="T7" fmla="*/ 84 h 8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84">
                      <a:moveTo>
                        <a:pt x="90" y="84"/>
                      </a:moveTo>
                      <a:lnTo>
                        <a:pt x="48" y="0"/>
                      </a:lnTo>
                      <a:lnTo>
                        <a:pt x="0" y="84"/>
                      </a:lnTo>
                      <a:lnTo>
                        <a:pt x="90" y="84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1" name="Freeform 2015"/>
                <p:cNvSpPr>
                  <a:spLocks/>
                </p:cNvSpPr>
                <p:nvPr/>
              </p:nvSpPr>
              <p:spPr bwMode="auto">
                <a:xfrm>
                  <a:off x="4050" y="2837"/>
                  <a:ext cx="90" cy="90"/>
                </a:xfrm>
                <a:custGeom>
                  <a:avLst/>
                  <a:gdLst>
                    <a:gd name="T0" fmla="*/ 0 w 90"/>
                    <a:gd name="T1" fmla="*/ 0 h 90"/>
                    <a:gd name="T2" fmla="*/ 48 w 90"/>
                    <a:gd name="T3" fmla="*/ 90 h 90"/>
                    <a:gd name="T4" fmla="*/ 90 w 90"/>
                    <a:gd name="T5" fmla="*/ 0 h 90"/>
                    <a:gd name="T6" fmla="*/ 0 w 90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90">
                      <a:moveTo>
                        <a:pt x="0" y="0"/>
                      </a:moveTo>
                      <a:lnTo>
                        <a:pt x="48" y="90"/>
                      </a:lnTo>
                      <a:lnTo>
                        <a:pt x="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88" name="Group 2016"/>
              <p:cNvGrpSpPr>
                <a:grpSpLocks/>
              </p:cNvGrpSpPr>
              <p:nvPr/>
            </p:nvGrpSpPr>
            <p:grpSpPr bwMode="auto">
              <a:xfrm>
                <a:off x="4368" y="1648"/>
                <a:ext cx="78" cy="1104"/>
                <a:chOff x="4290" y="1655"/>
                <a:chExt cx="78" cy="1104"/>
              </a:xfrm>
            </p:grpSpPr>
            <p:sp>
              <p:nvSpPr>
                <p:cNvPr id="996" name="Line 2017"/>
                <p:cNvSpPr>
                  <a:spLocks noChangeShapeType="1"/>
                </p:cNvSpPr>
                <p:nvPr/>
              </p:nvSpPr>
              <p:spPr bwMode="auto">
                <a:xfrm>
                  <a:off x="4326" y="1715"/>
                  <a:ext cx="1" cy="98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7" name="Freeform 2018"/>
                <p:cNvSpPr>
                  <a:spLocks/>
                </p:cNvSpPr>
                <p:nvPr/>
              </p:nvSpPr>
              <p:spPr bwMode="auto">
                <a:xfrm>
                  <a:off x="4290" y="1655"/>
                  <a:ext cx="78" cy="78"/>
                </a:xfrm>
                <a:custGeom>
                  <a:avLst/>
                  <a:gdLst>
                    <a:gd name="T0" fmla="*/ 78 w 78"/>
                    <a:gd name="T1" fmla="*/ 78 h 78"/>
                    <a:gd name="T2" fmla="*/ 36 w 78"/>
                    <a:gd name="T3" fmla="*/ 0 h 78"/>
                    <a:gd name="T4" fmla="*/ 0 w 78"/>
                    <a:gd name="T5" fmla="*/ 78 h 78"/>
                    <a:gd name="T6" fmla="*/ 78 w 78"/>
                    <a:gd name="T7" fmla="*/ 78 h 7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8" h="78">
                      <a:moveTo>
                        <a:pt x="78" y="78"/>
                      </a:moveTo>
                      <a:lnTo>
                        <a:pt x="36" y="0"/>
                      </a:lnTo>
                      <a:lnTo>
                        <a:pt x="0" y="78"/>
                      </a:lnTo>
                      <a:lnTo>
                        <a:pt x="78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8" name="Freeform 2019"/>
                <p:cNvSpPr>
                  <a:spLocks/>
                </p:cNvSpPr>
                <p:nvPr/>
              </p:nvSpPr>
              <p:spPr bwMode="auto">
                <a:xfrm>
                  <a:off x="4290" y="2687"/>
                  <a:ext cx="78" cy="72"/>
                </a:xfrm>
                <a:custGeom>
                  <a:avLst/>
                  <a:gdLst>
                    <a:gd name="T0" fmla="*/ 0 w 78"/>
                    <a:gd name="T1" fmla="*/ 0 h 72"/>
                    <a:gd name="T2" fmla="*/ 36 w 78"/>
                    <a:gd name="T3" fmla="*/ 72 h 72"/>
                    <a:gd name="T4" fmla="*/ 78 w 78"/>
                    <a:gd name="T5" fmla="*/ 0 h 72"/>
                    <a:gd name="T6" fmla="*/ 0 w 78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8" h="72">
                      <a:moveTo>
                        <a:pt x="0" y="0"/>
                      </a:moveTo>
                      <a:lnTo>
                        <a:pt x="36" y="72"/>
                      </a:lnTo>
                      <a:lnTo>
                        <a:pt x="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89" name="Rectangle 2020"/>
              <p:cNvSpPr>
                <a:spLocks noChangeArrowheads="1"/>
              </p:cNvSpPr>
              <p:nvPr/>
            </p:nvSpPr>
            <p:spPr bwMode="auto">
              <a:xfrm>
                <a:off x="3840" y="1120"/>
                <a:ext cx="1488" cy="25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990" name="Text Box 2021"/>
              <p:cNvSpPr txBox="1">
                <a:spLocks noChangeArrowheads="1"/>
              </p:cNvSpPr>
              <p:nvPr/>
            </p:nvSpPr>
            <p:spPr bwMode="auto">
              <a:xfrm>
                <a:off x="3982" y="3456"/>
                <a:ext cx="13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i="1">
                    <a:solidFill>
                      <a:srgbClr val="0D1F74"/>
                    </a:solidFill>
                  </a:rPr>
                  <a:t>Data Analysis</a:t>
                </a:r>
                <a:r>
                  <a:rPr lang="en-US" altLang="en-US" sz="2000" i="1">
                    <a:solidFill>
                      <a:srgbClr val="0D1F74"/>
                    </a:solidFill>
                  </a:rPr>
                  <a:t> </a:t>
                </a:r>
              </a:p>
            </p:txBody>
          </p:sp>
          <p:grpSp>
            <p:nvGrpSpPr>
              <p:cNvPr id="991" name="Group 2022"/>
              <p:cNvGrpSpPr>
                <a:grpSpLocks/>
              </p:cNvGrpSpPr>
              <p:nvPr/>
            </p:nvGrpSpPr>
            <p:grpSpPr bwMode="auto">
              <a:xfrm>
                <a:off x="3840" y="2906"/>
                <a:ext cx="937" cy="262"/>
                <a:chOff x="3840" y="1216"/>
                <a:chExt cx="937" cy="262"/>
              </a:xfrm>
            </p:grpSpPr>
            <p:sp>
              <p:nvSpPr>
                <p:cNvPr id="992" name="Rectangle 2023"/>
                <p:cNvSpPr>
                  <a:spLocks noChangeArrowheads="1"/>
                </p:cNvSpPr>
                <p:nvPr/>
              </p:nvSpPr>
              <p:spPr bwMode="auto">
                <a:xfrm>
                  <a:off x="3840" y="1216"/>
                  <a:ext cx="26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993" name="Rectangle 2024"/>
                <p:cNvSpPr>
                  <a:spLocks noChangeArrowheads="1"/>
                </p:cNvSpPr>
                <p:nvPr/>
              </p:nvSpPr>
              <p:spPr bwMode="auto">
                <a:xfrm>
                  <a:off x="3856" y="1222"/>
                  <a:ext cx="4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b="1">
                      <a:solidFill>
                        <a:srgbClr val="006600"/>
                      </a:solidFill>
                      <a:latin typeface="Comic Sans MS" panose="030F0702030302020204" pitchFamily="66" charset="0"/>
                    </a:rPr>
                    <a:t>Epo+SCF</a:t>
                  </a:r>
                  <a:endParaRPr lang="en-US" altLang="en-US" sz="2000" i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994" name="Rectangle 2025"/>
                <p:cNvSpPr>
                  <a:spLocks noChangeArrowheads="1"/>
                </p:cNvSpPr>
                <p:nvPr/>
              </p:nvSpPr>
              <p:spPr bwMode="auto">
                <a:xfrm>
                  <a:off x="4320" y="1344"/>
                  <a:ext cx="45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b="1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deprived</a:t>
                  </a:r>
                  <a:endParaRPr lang="en-US" altLang="en-US" sz="2000" i="1">
                    <a:solidFill>
                      <a:srgbClr val="0D1F74"/>
                    </a:solidFill>
                  </a:endParaRPr>
                </a:p>
              </p:txBody>
            </p:sp>
            <p:sp>
              <p:nvSpPr>
                <p:cNvPr id="995" name="Line 2026"/>
                <p:cNvSpPr>
                  <a:spLocks noChangeShapeType="1"/>
                </p:cNvSpPr>
                <p:nvPr/>
              </p:nvSpPr>
              <p:spPr bwMode="auto">
                <a:xfrm flipH="1">
                  <a:off x="4224" y="1248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6108700"/>
          <a:ext cx="1752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Image" r:id="rId4" imgW="7390476" imgH="3187302" progId="">
                  <p:embed/>
                </p:oleObj>
              </mc:Choice>
              <mc:Fallback>
                <p:oleObj name="Image" r:id="rId4" imgW="7390476" imgH="318730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08700"/>
                        <a:ext cx="17526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8" name="TextBox 1017"/>
          <p:cNvSpPr txBox="1"/>
          <p:nvPr/>
        </p:nvSpPr>
        <p:spPr>
          <a:xfrm>
            <a:off x="177421" y="177421"/>
            <a:ext cx="245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Background</a:t>
            </a:r>
            <a:endParaRPr lang="en-US" sz="3600" b="1" dirty="0"/>
          </a:p>
        </p:txBody>
      </p:sp>
      <p:sp>
        <p:nvSpPr>
          <p:cNvPr id="1019" name="TextBox 1018"/>
          <p:cNvSpPr txBox="1"/>
          <p:nvPr/>
        </p:nvSpPr>
        <p:spPr>
          <a:xfrm>
            <a:off x="232010" y="1856093"/>
            <a:ext cx="375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Novel list of transcripts that are recruited to </a:t>
            </a:r>
            <a:r>
              <a:rPr lang="en-US" sz="2400" dirty="0" err="1" smtClean="0"/>
              <a:t>polysomes</a:t>
            </a:r>
            <a:r>
              <a:rPr lang="en-US" sz="2400" dirty="0" smtClean="0"/>
              <a:t> by Growth Factor Signaling</a:t>
            </a:r>
          </a:p>
        </p:txBody>
      </p:sp>
    </p:spTree>
    <p:extLst>
      <p:ext uri="{BB962C8B-B14F-4D97-AF65-F5344CB8AC3E}">
        <p14:creationId xmlns:p14="http://schemas.microsoft.com/office/powerpoint/2010/main" val="16003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501897" y="0"/>
            <a:ext cx="4441825" cy="3429000"/>
            <a:chOff x="50" y="918"/>
            <a:chExt cx="2606" cy="2016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1959"/>
              <a:ext cx="856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64" y="2810"/>
              <a:ext cx="18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90" y="2831"/>
              <a:ext cx="14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i="1">
                  <a:solidFill>
                    <a:srgbClr val="FFFFFF"/>
                  </a:solidFill>
                </a:rPr>
                <a:t>Kist </a:t>
              </a:r>
              <a:endParaRPr lang="en-US" altLang="en-US" sz="3000">
                <a:latin typeface="Times New Roman" panose="02020603050405020304" pitchFamily="18" charset="0"/>
              </a:endParaRPr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1959"/>
              <a:ext cx="856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4" y="2810"/>
              <a:ext cx="18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90" y="2819"/>
              <a:ext cx="16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</a:rPr>
                <a:t>Kist </a:t>
              </a:r>
              <a:endParaRPr lang="en-US" altLang="en-US" sz="3000" b="1">
                <a:latin typeface="Times New Roman" panose="02020603050405020304" pitchFamily="18" charset="0"/>
              </a:endParaRPr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" y="1951"/>
              <a:ext cx="875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781" y="2781"/>
              <a:ext cx="27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808" y="2802"/>
              <a:ext cx="23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i="1">
                  <a:solidFill>
                    <a:srgbClr val="FFFFFF"/>
                  </a:solidFill>
                </a:rPr>
                <a:t>hnrpa1</a:t>
              </a:r>
              <a:endParaRPr lang="en-US" altLang="en-US" sz="3000">
                <a:latin typeface="Times New Roman" panose="02020603050405020304" pitchFamily="18" charset="0"/>
              </a:endParaRPr>
            </a:p>
          </p:txBody>
        </p:sp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" y="1951"/>
              <a:ext cx="875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781" y="2781"/>
              <a:ext cx="27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808" y="2790"/>
              <a:ext cx="24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</a:rPr>
                <a:t>hnrpa1</a:t>
              </a:r>
              <a:endParaRPr lang="en-US" altLang="en-US" sz="3000" b="1">
                <a:latin typeface="Times New Roman" panose="02020603050405020304" pitchFamily="18" charset="0"/>
              </a:endParaRPr>
            </a:p>
          </p:txBody>
        </p:sp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1955"/>
              <a:ext cx="869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921" y="2804"/>
              <a:ext cx="20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949" y="2824"/>
              <a:ext cx="153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i="1">
                  <a:solidFill>
                    <a:srgbClr val="FFFFFF"/>
                  </a:solidFill>
                </a:rPr>
                <a:t>Cnih</a:t>
              </a:r>
              <a:endParaRPr lang="en-US" altLang="en-US" sz="3000">
                <a:latin typeface="Times New Roman" panose="02020603050405020304" pitchFamily="18" charset="0"/>
              </a:endParaRPr>
            </a:p>
          </p:txBody>
        </p:sp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1955"/>
              <a:ext cx="869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921" y="2804"/>
              <a:ext cx="20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949" y="2812"/>
              <a:ext cx="1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</a:rPr>
                <a:t>Cnih</a:t>
              </a:r>
              <a:endParaRPr lang="en-US" altLang="en-US" sz="3000" b="1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7" y="1951"/>
              <a:ext cx="863" cy="98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920" y="1951"/>
              <a:ext cx="863" cy="98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783" y="1951"/>
              <a:ext cx="864" cy="98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pic>
          <p:nvPicPr>
            <p:cNvPr id="26" name="Picture 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918"/>
              <a:ext cx="860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30" y="1774"/>
              <a:ext cx="24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56" y="1795"/>
              <a:ext cx="21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i="1">
                  <a:solidFill>
                    <a:srgbClr val="FFFFFF"/>
                  </a:solidFill>
                </a:rPr>
                <a:t>mEd2 </a:t>
              </a:r>
              <a:endParaRPr lang="en-US" altLang="en-US" sz="3000">
                <a:latin typeface="Times New Roman" panose="02020603050405020304" pitchFamily="18" charset="0"/>
              </a:endParaRPr>
            </a:p>
          </p:txBody>
        </p:sp>
        <p:pic>
          <p:nvPicPr>
            <p:cNvPr id="29" name="Picture 3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918"/>
              <a:ext cx="860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930" y="1774"/>
              <a:ext cx="24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956" y="1783"/>
              <a:ext cx="22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</a:rPr>
                <a:t>mEd2 </a:t>
              </a:r>
              <a:endParaRPr lang="en-US" altLang="en-US" sz="3000" b="1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925" y="918"/>
              <a:ext cx="863" cy="98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pic>
          <p:nvPicPr>
            <p:cNvPr id="33" name="Picture 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918"/>
              <a:ext cx="862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5" y="1773"/>
              <a:ext cx="52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88" y="1793"/>
              <a:ext cx="52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i="1">
                  <a:solidFill>
                    <a:srgbClr val="FFFFFF"/>
                  </a:solidFill>
                </a:rPr>
                <a:t>5730466P16Rik</a:t>
              </a:r>
              <a:endParaRPr lang="en-US" altLang="en-US" sz="3000">
                <a:latin typeface="Times New Roman" panose="02020603050405020304" pitchFamily="18" charset="0"/>
              </a:endParaRPr>
            </a:p>
          </p:txBody>
        </p:sp>
        <p:pic>
          <p:nvPicPr>
            <p:cNvPr id="36" name="Picture 3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918"/>
              <a:ext cx="862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65" y="1773"/>
              <a:ext cx="52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88" y="1783"/>
              <a:ext cx="53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</a:rPr>
                <a:t>5730466P16Rik</a:t>
              </a:r>
              <a:endParaRPr lang="en-US" altLang="en-US" sz="3000" b="1">
                <a:latin typeface="Times New Roman" panose="02020603050405020304" pitchFamily="18" charset="0"/>
              </a:endParaRPr>
            </a:p>
          </p:txBody>
        </p:sp>
        <p:pic>
          <p:nvPicPr>
            <p:cNvPr id="39" name="Picture 4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922"/>
              <a:ext cx="84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1806" y="1779"/>
              <a:ext cx="25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1831" y="1800"/>
              <a:ext cx="22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i="1">
                  <a:solidFill>
                    <a:srgbClr val="FFFFFF"/>
                  </a:solidFill>
                </a:rPr>
                <a:t>Igbp1  </a:t>
              </a:r>
              <a:endParaRPr lang="en-US" altLang="en-US" sz="3000">
                <a:latin typeface="Times New Roman" panose="02020603050405020304" pitchFamily="18" charset="0"/>
              </a:endParaRPr>
            </a:p>
          </p:txBody>
        </p:sp>
        <p:pic>
          <p:nvPicPr>
            <p:cNvPr id="42" name="Picture 4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922"/>
              <a:ext cx="84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1806" y="1779"/>
              <a:ext cx="25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1831" y="1783"/>
              <a:ext cx="10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FFFF"/>
                  </a:solidFill>
                  <a:sym typeface="Symbol" panose="05050102010706020507" pitchFamily="18" charset="2"/>
                </a:rPr>
                <a:t></a:t>
              </a:r>
              <a:r>
                <a:rPr lang="en-US" altLang="en-US" sz="1000" b="1">
                  <a:solidFill>
                    <a:srgbClr val="FFFFFF"/>
                  </a:solidFill>
                </a:rPr>
                <a:t>4 </a:t>
              </a:r>
              <a:endParaRPr lang="en-US" altLang="en-US" sz="3000" b="1"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61" y="918"/>
              <a:ext cx="864" cy="9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788" y="918"/>
              <a:ext cx="863" cy="98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aphicFrame>
        <p:nvGraphicFramePr>
          <p:cNvPr id="47" name="Object 50"/>
          <p:cNvGraphicFramePr>
            <a:graphicFrameLocks noChangeAspect="1"/>
          </p:cNvGraphicFramePr>
          <p:nvPr/>
        </p:nvGraphicFramePr>
        <p:xfrm>
          <a:off x="0" y="6099175"/>
          <a:ext cx="17589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10" imgW="7390476" imgH="3187302" progId="">
                  <p:embed/>
                </p:oleObj>
              </mc:Choice>
              <mc:Fallback>
                <p:oleObj name="Image" r:id="rId10" imgW="7390476" imgH="318730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9175"/>
                        <a:ext cx="17589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5872092" y="3384550"/>
            <a:ext cx="3756025" cy="3473450"/>
            <a:chOff x="2418" y="2148"/>
            <a:chExt cx="2366" cy="2188"/>
          </a:xfrm>
        </p:grpSpPr>
        <p:pic>
          <p:nvPicPr>
            <p:cNvPr id="49" name="Picture 4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2148"/>
              <a:ext cx="2366" cy="2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3942" y="3700"/>
              <a:ext cx="230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1F057D"/>
                  </a:solidFill>
                  <a:sym typeface="Symbol" panose="05050102010706020507" pitchFamily="18" charset="2"/>
                </a:rPr>
                <a:t></a:t>
              </a:r>
              <a:r>
                <a:rPr lang="en-US" altLang="en-US" sz="1200">
                  <a:solidFill>
                    <a:srgbClr val="1F057D"/>
                  </a:solidFill>
                </a:rPr>
                <a:t>4</a:t>
              </a:r>
              <a:endParaRPr lang="en-GB" altLang="en-US" sz="1200">
                <a:solidFill>
                  <a:srgbClr val="1F057D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7421" y="177421"/>
            <a:ext cx="245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Background</a:t>
            </a:r>
            <a:endParaRPr lang="en-US" sz="3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32010" y="1856093"/>
            <a:ext cx="470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Constitutive expression of </a:t>
            </a:r>
            <a:r>
              <a:rPr lang="el-GR" sz="2400" dirty="0"/>
              <a:t>α</a:t>
            </a:r>
            <a:r>
              <a:rPr lang="en-US" sz="2400" dirty="0"/>
              <a:t>4 blocks  differentiation in the erythroid model.</a:t>
            </a:r>
          </a:p>
        </p:txBody>
      </p:sp>
    </p:spTree>
    <p:extLst>
      <p:ext uri="{BB962C8B-B14F-4D97-AF65-F5344CB8AC3E}">
        <p14:creationId xmlns:p14="http://schemas.microsoft.com/office/powerpoint/2010/main" val="30605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612236" y="332852"/>
            <a:ext cx="7042554" cy="4955252"/>
            <a:chOff x="5149446" y="332852"/>
            <a:chExt cx="7042554" cy="4955252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0061550" y="4426330"/>
              <a:ext cx="213045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00" b="1" dirty="0" err="1" smtClean="0"/>
                <a:t>Grech</a:t>
              </a:r>
              <a:r>
                <a:rPr lang="en-GB" altLang="en-US" sz="1200" b="1" dirty="0"/>
                <a:t>, G</a:t>
              </a:r>
              <a:r>
                <a:rPr lang="en-GB" altLang="en-US" sz="1200" dirty="0"/>
                <a:t>., et al. (</a:t>
              </a:r>
              <a:r>
                <a:rPr lang="en-GB" altLang="en-US" sz="1200" b="1" dirty="0"/>
                <a:t>2008)</a:t>
              </a:r>
              <a:r>
                <a:rPr lang="en-GB" altLang="en-US" sz="1200" dirty="0"/>
                <a:t>  </a:t>
              </a:r>
            </a:p>
            <a:p>
              <a:pPr eaLnBrk="1" hangingPunct="1"/>
              <a:r>
                <a:rPr lang="en-GB" altLang="en-US" sz="1200" dirty="0"/>
                <a:t>Blood Oct 1;112(7):2750-60.</a:t>
              </a:r>
              <a:endParaRPr lang="en-GB" altLang="en-US" sz="1200" dirty="0">
                <a:solidFill>
                  <a:srgbClr val="FA0600"/>
                </a:solidFill>
              </a:endParaRPr>
            </a:p>
            <a:p>
              <a:pPr eaLnBrk="1" hangingPunct="1"/>
              <a:endParaRPr lang="en-GB" altLang="en-US" sz="1200" dirty="0">
                <a:solidFill>
                  <a:srgbClr val="FA0600"/>
                </a:solidFill>
              </a:endParaRPr>
            </a:p>
            <a:p>
              <a:pPr eaLnBrk="1" hangingPunct="1"/>
              <a:endParaRPr lang="en-GB" altLang="en-US" sz="1400" dirty="0"/>
            </a:p>
          </p:txBody>
        </p:sp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7368771" y="1320277"/>
              <a:ext cx="866775" cy="538163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 i="1">
                  <a:solidFill>
                    <a:srgbClr val="F8FD3F"/>
                  </a:solidFill>
                </a:rPr>
                <a:t>mTOR </a:t>
              </a: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5532034" y="1555227"/>
              <a:ext cx="765175" cy="3921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i="1" dirty="0" smtClean="0">
                  <a:solidFill>
                    <a:srgbClr val="0D1F74"/>
                  </a:solidFill>
                </a:rPr>
                <a:t>PP2A </a:t>
              </a:r>
              <a:endParaRPr lang="en-US" altLang="en-US" sz="2000" i="1" dirty="0">
                <a:solidFill>
                  <a:srgbClr val="0D1F74"/>
                </a:solidFill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8133946" y="1760015"/>
              <a:ext cx="560388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8684809" y="2042590"/>
              <a:ext cx="1158875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i="1">
                  <a:solidFill>
                    <a:srgbClr val="0D1F74"/>
                  </a:solidFill>
                </a:rPr>
                <a:t>4EBP-P </a:t>
              </a:r>
            </a:p>
            <a:p>
              <a:endParaRPr lang="en-US" altLang="en-US" sz="2000" i="1">
                <a:solidFill>
                  <a:srgbClr val="0D1F74"/>
                </a:solidFill>
              </a:endParaRPr>
            </a:p>
            <a:p>
              <a:r>
                <a:rPr lang="en-US" altLang="en-US" sz="2000" i="1"/>
                <a:t>S6K-P </a:t>
              </a: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6246409" y="1955277"/>
              <a:ext cx="254000" cy="441325"/>
            </a:xfrm>
            <a:prstGeom prst="curvedLeftArrow">
              <a:avLst>
                <a:gd name="adj1" fmla="val 34750"/>
                <a:gd name="adj2" fmla="val 69500"/>
                <a:gd name="adj3" fmla="val 33333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5481234" y="2248965"/>
              <a:ext cx="765175" cy="3921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i="1" dirty="0" smtClean="0">
                  <a:solidFill>
                    <a:srgbClr val="0D1F74"/>
                  </a:solidFill>
                </a:rPr>
                <a:t>PP2A</a:t>
              </a:r>
              <a:endParaRPr lang="en-US" altLang="en-US" sz="2000" i="1" dirty="0">
                <a:solidFill>
                  <a:srgbClr val="0D1F74"/>
                </a:solidFill>
              </a:endParaRPr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6398809" y="2377552"/>
              <a:ext cx="2193925" cy="244475"/>
              <a:chOff x="1315" y="3520"/>
              <a:chExt cx="1382" cy="154"/>
            </a:xfrm>
          </p:grpSpPr>
          <p:sp>
            <p:nvSpPr>
              <p:cNvPr id="12" name="Line 21"/>
              <p:cNvSpPr>
                <a:spLocks noChangeShapeType="1"/>
              </p:cNvSpPr>
              <p:nvPr/>
            </p:nvSpPr>
            <p:spPr bwMode="auto">
              <a:xfrm>
                <a:off x="1315" y="3593"/>
                <a:ext cx="1382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2697" y="3520"/>
                <a:ext cx="0" cy="154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5519334" y="259186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i="1">
                  <a:solidFill>
                    <a:srgbClr val="0D1F74"/>
                  </a:solidFill>
                </a:rPr>
                <a:t> </a:t>
              </a: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rot="5400000">
              <a:off x="9065015" y="3240359"/>
              <a:ext cx="3063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8476846" y="3441177"/>
              <a:ext cx="1511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i="1" dirty="0">
                  <a:solidFill>
                    <a:srgbClr val="0D1F74"/>
                  </a:solidFill>
                </a:rPr>
                <a:t>Translation </a:t>
              </a:r>
            </a:p>
            <a:p>
              <a:r>
                <a:rPr lang="en-US" altLang="en-US" sz="2000" i="1" dirty="0">
                  <a:solidFill>
                    <a:srgbClr val="0D1F74"/>
                  </a:solidFill>
                </a:rPr>
                <a:t>Initiation 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6568671" y="332852"/>
              <a:ext cx="31432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i="1" dirty="0">
                  <a:solidFill>
                    <a:srgbClr val="0D1F74"/>
                  </a:solidFill>
                </a:rPr>
                <a:t>Nutrients / Growth Factors</a:t>
              </a:r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>
              <a:off x="7795809" y="732902"/>
              <a:ext cx="0" cy="488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5149446" y="675752"/>
              <a:ext cx="1371600" cy="914400"/>
              <a:chOff x="528" y="2448"/>
              <a:chExt cx="864" cy="576"/>
            </a:xfrm>
          </p:grpSpPr>
          <p:sp>
            <p:nvSpPr>
              <p:cNvPr id="20" name="Oval 37"/>
              <p:cNvSpPr>
                <a:spLocks noChangeArrowheads="1"/>
              </p:cNvSpPr>
              <p:nvPr/>
            </p:nvSpPr>
            <p:spPr bwMode="auto">
              <a:xfrm>
                <a:off x="528" y="2448"/>
                <a:ext cx="482" cy="246"/>
              </a:xfrm>
              <a:prstGeom prst="ellipse">
                <a:avLst/>
              </a:prstGeom>
              <a:gradFill rotWithShape="0">
                <a:gsLst>
                  <a:gs pos="0">
                    <a:srgbClr val="E0FFE0"/>
                  </a:gs>
                  <a:gs pos="100000">
                    <a:srgbClr val="CCFFCC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i="1">
                    <a:solidFill>
                      <a:srgbClr val="0D1F74"/>
                    </a:solidFill>
                    <a:latin typeface="Symbol" panose="05050102010706020507" pitchFamily="18" charset="2"/>
                  </a:rPr>
                  <a:t>a </a:t>
                </a:r>
                <a:r>
                  <a:rPr lang="en-US" altLang="en-US" sz="2000" i="1">
                    <a:solidFill>
                      <a:srgbClr val="0D1F74"/>
                    </a:solidFill>
                  </a:rPr>
                  <a:t>4 </a:t>
                </a:r>
              </a:p>
            </p:txBody>
          </p:sp>
          <p:sp>
            <p:nvSpPr>
              <p:cNvPr id="21" name="Oval 38"/>
              <p:cNvSpPr>
                <a:spLocks noChangeArrowheads="1"/>
              </p:cNvSpPr>
              <p:nvPr/>
            </p:nvSpPr>
            <p:spPr bwMode="auto">
              <a:xfrm>
                <a:off x="720" y="2616"/>
                <a:ext cx="482" cy="246"/>
              </a:xfrm>
              <a:prstGeom prst="ellipse">
                <a:avLst/>
              </a:prstGeom>
              <a:gradFill rotWithShape="0">
                <a:gsLst>
                  <a:gs pos="0">
                    <a:srgbClr val="E0FFE0"/>
                  </a:gs>
                  <a:gs pos="100000">
                    <a:srgbClr val="CCFFCC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i="1">
                    <a:solidFill>
                      <a:srgbClr val="0D1F74"/>
                    </a:solidFill>
                    <a:latin typeface="Symbol" panose="05050102010706020507" pitchFamily="18" charset="2"/>
                  </a:rPr>
                  <a:t>a </a:t>
                </a:r>
                <a:r>
                  <a:rPr lang="en-US" altLang="en-US" sz="2000" i="1">
                    <a:solidFill>
                      <a:srgbClr val="0D1F74"/>
                    </a:solidFill>
                  </a:rPr>
                  <a:t>4 </a:t>
                </a:r>
              </a:p>
            </p:txBody>
          </p:sp>
          <p:sp>
            <p:nvSpPr>
              <p:cNvPr id="22" name="Oval 39"/>
              <p:cNvSpPr>
                <a:spLocks noChangeArrowheads="1"/>
              </p:cNvSpPr>
              <p:nvPr/>
            </p:nvSpPr>
            <p:spPr bwMode="auto">
              <a:xfrm>
                <a:off x="910" y="2778"/>
                <a:ext cx="482" cy="246"/>
              </a:xfrm>
              <a:prstGeom prst="ellipse">
                <a:avLst/>
              </a:prstGeom>
              <a:gradFill rotWithShape="0">
                <a:gsLst>
                  <a:gs pos="0">
                    <a:srgbClr val="E0FFE0"/>
                  </a:gs>
                  <a:gs pos="100000">
                    <a:srgbClr val="CCFFCC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i="1" dirty="0">
                    <a:solidFill>
                      <a:srgbClr val="0D1F74"/>
                    </a:solidFill>
                    <a:latin typeface="Symbol" panose="05050102010706020507" pitchFamily="18" charset="2"/>
                  </a:rPr>
                  <a:t>a </a:t>
                </a:r>
                <a:r>
                  <a:rPr lang="en-US" altLang="en-US" sz="2000" i="1" dirty="0">
                    <a:solidFill>
                      <a:srgbClr val="0D1F74"/>
                    </a:solidFill>
                  </a:rPr>
                  <a:t>4 </a:t>
                </a:r>
              </a:p>
            </p:txBody>
          </p:sp>
        </p:grp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8730846" y="2047352"/>
              <a:ext cx="990600" cy="990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02636" y="2733152"/>
            <a:ext cx="2146300" cy="1701800"/>
            <a:chOff x="4539846" y="2733152"/>
            <a:chExt cx="2146300" cy="1701800"/>
          </a:xfrm>
        </p:grpSpPr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V="1">
              <a:off x="5073246" y="2733152"/>
              <a:ext cx="381000" cy="2286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4539846" y="2910952"/>
              <a:ext cx="2146300" cy="1524000"/>
              <a:chOff x="1048" y="2400"/>
              <a:chExt cx="1352" cy="960"/>
            </a:xfrm>
          </p:grpSpPr>
          <p:sp>
            <p:nvSpPr>
              <p:cNvPr id="26" name="Text Box 43"/>
              <p:cNvSpPr txBox="1">
                <a:spLocks noChangeArrowheads="1"/>
              </p:cNvSpPr>
              <p:nvPr/>
            </p:nvSpPr>
            <p:spPr bwMode="auto">
              <a:xfrm>
                <a:off x="1056" y="2400"/>
                <a:ext cx="1344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000" i="1" dirty="0">
                    <a:solidFill>
                      <a:srgbClr val="FA0600"/>
                    </a:solidFill>
                  </a:rPr>
                  <a:t>TGF-</a:t>
                </a:r>
                <a:r>
                  <a:rPr lang="en-US" altLang="en-US" sz="2000" i="1" dirty="0">
                    <a:solidFill>
                      <a:srgbClr val="FA06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altLang="en-US" sz="2000" i="1" dirty="0">
                    <a:solidFill>
                      <a:srgbClr val="0D1F74"/>
                    </a:solidFill>
                  </a:rPr>
                  <a:t> inhibits p</a:t>
                </a:r>
                <a:r>
                  <a:rPr lang="en-US" altLang="en-US" sz="2000" i="1" baseline="30000" dirty="0">
                    <a:solidFill>
                      <a:srgbClr val="0D1F74"/>
                    </a:solidFill>
                  </a:rPr>
                  <a:t>70</a:t>
                </a:r>
                <a:r>
                  <a:rPr lang="en-US" altLang="en-US" sz="2000" i="1" dirty="0">
                    <a:solidFill>
                      <a:srgbClr val="0D1F74"/>
                    </a:solidFill>
                  </a:rPr>
                  <a:t>S6K by activation of PP2A</a:t>
                </a:r>
              </a:p>
            </p:txBody>
          </p:sp>
          <p:sp>
            <p:nvSpPr>
              <p:cNvPr id="27" name="Text Box 44"/>
              <p:cNvSpPr txBox="1">
                <a:spLocks noChangeArrowheads="1"/>
              </p:cNvSpPr>
              <p:nvPr/>
            </p:nvSpPr>
            <p:spPr bwMode="auto">
              <a:xfrm>
                <a:off x="1048" y="3168"/>
                <a:ext cx="1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 err="1">
                    <a:solidFill>
                      <a:srgbClr val="0D1F74"/>
                    </a:solidFill>
                  </a:rPr>
                  <a:t>Petritsch</a:t>
                </a:r>
                <a:r>
                  <a:rPr lang="en-US" altLang="en-US" sz="1400" dirty="0">
                    <a:solidFill>
                      <a:srgbClr val="0D1F74"/>
                    </a:solidFill>
                  </a:rPr>
                  <a:t>, et al. (2000) </a:t>
                </a:r>
              </a:p>
            </p:txBody>
          </p:sp>
        </p:grpSp>
      </p:grp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6108700"/>
          <a:ext cx="1752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Image" r:id="rId4" imgW="7390476" imgH="3187302" progId="">
                  <p:embed/>
                </p:oleObj>
              </mc:Choice>
              <mc:Fallback>
                <p:oleObj name="Image" r:id="rId4" imgW="7390476" imgH="31873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08700"/>
                        <a:ext cx="17526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7421" y="177421"/>
            <a:ext cx="245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Background</a:t>
            </a:r>
            <a:endParaRPr lang="en-US" sz="36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209148" y="1969240"/>
            <a:ext cx="3315652" cy="1687242"/>
            <a:chOff x="209147" y="1969240"/>
            <a:chExt cx="3870325" cy="1687242"/>
          </a:xfrm>
        </p:grpSpPr>
        <p:sp>
          <p:nvSpPr>
            <p:cNvPr id="28" name="Text Box 46"/>
            <p:cNvSpPr txBox="1">
              <a:spLocks noChangeArrowheads="1"/>
            </p:cNvSpPr>
            <p:nvPr/>
          </p:nvSpPr>
          <p:spPr bwMode="auto">
            <a:xfrm>
              <a:off x="225022" y="1969240"/>
              <a:ext cx="3854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+mn-lt"/>
                  <a:cs typeface="+mn-cs"/>
                </a:rPr>
                <a:t>TGF-</a:t>
              </a:r>
              <a:r>
                <a:rPr lang="el-GR" altLang="en-US" dirty="0">
                  <a:latin typeface="+mn-lt"/>
                  <a:cs typeface="+mn-cs"/>
                </a:rPr>
                <a:t>β</a:t>
              </a:r>
              <a:r>
                <a:rPr lang="en-GB" altLang="en-US" dirty="0">
                  <a:latin typeface="+mn-lt"/>
                  <a:cs typeface="+mn-cs"/>
                </a:rPr>
                <a:t> rescues block of </a:t>
              </a:r>
              <a:r>
                <a:rPr lang="en-GB" altLang="en-US" dirty="0" smtClean="0">
                  <a:latin typeface="+mn-lt"/>
                  <a:cs typeface="+mn-cs"/>
                </a:rPr>
                <a:t>differentiation.</a:t>
              </a:r>
              <a:endParaRPr lang="en-GB" altLang="en-US" dirty="0">
                <a:latin typeface="+mn-lt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9147" y="2733152"/>
              <a:ext cx="38544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dirty="0"/>
                <a:t>FTY720 activates pp2a resulting in the release of differentiation block by Stem Cell Factor.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7185" y="5390627"/>
            <a:ext cx="1099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Suppressed PP2A activity maintains </a:t>
            </a:r>
            <a:r>
              <a:rPr lang="en-GB" b="1" dirty="0" err="1" smtClean="0">
                <a:solidFill>
                  <a:srgbClr val="FF0000"/>
                </a:solidFill>
              </a:rPr>
              <a:t>mTOR</a:t>
            </a:r>
            <a:r>
              <a:rPr lang="en-GB" b="1" dirty="0" smtClean="0">
                <a:solidFill>
                  <a:srgbClr val="FF0000"/>
                </a:solidFill>
              </a:rPr>
              <a:t> signals resulting in enhanced proliferation and block of differentiation.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290916" y="1502974"/>
            <a:ext cx="2771322" cy="1884094"/>
            <a:chOff x="9290916" y="1502974"/>
            <a:chExt cx="2771322" cy="18840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0916" y="1502974"/>
              <a:ext cx="1856715" cy="1884094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11563350" y="1713613"/>
              <a:ext cx="0" cy="69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569035" y="1863506"/>
              <a:ext cx="372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/>
                <a:t>eV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1587320" y="2564083"/>
              <a:ext cx="0" cy="69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587429" y="2713976"/>
              <a:ext cx="474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400" i="1" dirty="0">
                  <a:latin typeface="Symbol" panose="05050102010706020507" pitchFamily="18" charset="2"/>
                </a:rPr>
                <a:t>a </a:t>
              </a:r>
              <a:r>
                <a:rPr lang="en-US" altLang="en-US" sz="1400" i="1" dirty="0"/>
                <a:t>4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028287" y="1749272"/>
              <a:ext cx="556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pS6K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039717" y="2174623"/>
              <a:ext cx="460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S6K</a:t>
              </a:r>
              <a:endParaRPr lang="en-GB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028287" y="2990075"/>
              <a:ext cx="460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S6K</a:t>
              </a:r>
              <a:endParaRPr lang="en-GB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8287" y="2584212"/>
              <a:ext cx="556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pS6K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0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Molecular classification of breast cancer using a Multiplex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/>
              <a:t>Introduction to current research objectives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Project overview and Infrastructure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Quantigene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2.0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Criteria for Biomarker Selection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Results – Classification of Breast cancer and biomarker discovery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116" y="1582310"/>
            <a:ext cx="5310057" cy="36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2954" y="2314885"/>
            <a:ext cx="3916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PP2A is a versatile complex.</a:t>
            </a:r>
          </a:p>
          <a:p>
            <a:endParaRPr lang="en-US" sz="2400" dirty="0" smtClean="0"/>
          </a:p>
          <a:p>
            <a:r>
              <a:rPr lang="en-US" sz="2400" dirty="0" smtClean="0"/>
              <a:t>Binding subunits regulate target specificity and activity.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421" y="177421"/>
            <a:ext cx="658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Mechanism – Breast Cancer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177421"/>
            <a:ext cx="658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PP2A Mechanism – Breast Cancer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4753970" y="873959"/>
            <a:ext cx="7064991" cy="57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577280" y="1484779"/>
            <a:ext cx="1374345" cy="6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Cytoplasmic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membrane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10583880" y="1522512"/>
            <a:ext cx="727075" cy="1470025"/>
            <a:chOff x="8642" y="10485"/>
            <a:chExt cx="920" cy="1857"/>
          </a:xfrm>
        </p:grpSpPr>
        <p:pic>
          <p:nvPicPr>
            <p:cNvPr id="10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2" y="10485"/>
              <a:ext cx="920" cy="1857"/>
            </a:xfrm>
            <a:prstGeom prst="rect">
              <a:avLst/>
            </a:prstGeom>
            <a:noFill/>
          </p:spPr>
        </p:pic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8759" y="11536"/>
              <a:ext cx="638" cy="42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947"/>
                </a:gs>
                <a:gs pos="50000">
                  <a:srgbClr val="CCB400"/>
                </a:gs>
                <a:gs pos="100000">
                  <a:srgbClr val="FFE947"/>
                </a:gs>
              </a:gsLst>
              <a:lin ang="5400000" scaled="1"/>
            </a:gradFill>
            <a:ln w="12700">
              <a:solidFill>
                <a:srgbClr val="CCB400"/>
              </a:solidFill>
              <a:round/>
              <a:headEnd/>
              <a:tailEnd/>
            </a:ln>
            <a:effectLst>
              <a:outerShdw dist="28398" dir="3806097" algn="ctr" rotWithShape="0">
                <a:srgbClr val="6559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cxnSp>
        <p:nvCxnSpPr>
          <p:cNvPr id="12" name="AutoShape 32"/>
          <p:cNvCxnSpPr>
            <a:cxnSpLocks noChangeShapeType="1"/>
          </p:cNvCxnSpPr>
          <p:nvPr/>
        </p:nvCxnSpPr>
        <p:spPr bwMode="auto">
          <a:xfrm flipH="1">
            <a:off x="5202935" y="1790189"/>
            <a:ext cx="3512214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394905" y="1332075"/>
            <a:ext cx="1068935" cy="336488"/>
          </a:xfrm>
          <a:prstGeom prst="rect">
            <a:avLst/>
          </a:prstGeom>
          <a:gradFill rotWithShape="0">
            <a:gsLst>
              <a:gs pos="0">
                <a:srgbClr val="E3A191"/>
              </a:gs>
              <a:gs pos="50000">
                <a:srgbClr val="D16349"/>
              </a:gs>
              <a:gs pos="100000">
                <a:srgbClr val="E3A191"/>
              </a:gs>
            </a:gsLst>
            <a:lin ang="5400000" scaled="1"/>
          </a:gradFill>
          <a:ln w="12700">
            <a:solidFill>
              <a:srgbClr val="D16349"/>
            </a:solidFill>
            <a:miter lim="800000"/>
            <a:headEnd/>
            <a:tailEnd/>
          </a:ln>
          <a:effectLst>
            <a:outerShdw dist="28398" dir="3806097" algn="ctr" rotWithShape="0">
              <a:srgbClr val="6F2C1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Oestrogen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4" name="AutoShape 6"/>
          <p:cNvCxnSpPr>
            <a:cxnSpLocks noChangeShapeType="1"/>
            <a:stCxn id="10" idx="2"/>
            <a:endCxn id="15" idx="0"/>
          </p:cNvCxnSpPr>
          <p:nvPr/>
        </p:nvCxnSpPr>
        <p:spPr bwMode="auto">
          <a:xfrm>
            <a:off x="10947418" y="2992537"/>
            <a:ext cx="58307" cy="7828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0547610" y="3775354"/>
            <a:ext cx="916230" cy="4581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CC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BRCA1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 flipH="1">
            <a:off x="9631380" y="2095599"/>
            <a:ext cx="19621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325970" y="1790190"/>
            <a:ext cx="122164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Nuclear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membrane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508345" y="3011829"/>
            <a:ext cx="916230" cy="4581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FF191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AKT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08345" y="1026664"/>
            <a:ext cx="836612" cy="1566954"/>
            <a:chOff x="1517900" y="985720"/>
            <a:chExt cx="836612" cy="1566954"/>
          </a:xfrm>
        </p:grpSpPr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7900" y="1291130"/>
              <a:ext cx="836612" cy="1261544"/>
            </a:xfrm>
            <a:prstGeom prst="rect">
              <a:avLst/>
            </a:prstGeom>
            <a:noFill/>
          </p:spPr>
        </p:pic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>
              <a:off x="1517900" y="1901950"/>
              <a:ext cx="809621" cy="33326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CCFF">
                    <a:tint val="66000"/>
                    <a:satMod val="160000"/>
                  </a:srgbClr>
                </a:gs>
                <a:gs pos="50000">
                  <a:srgbClr val="00CCFF">
                    <a:tint val="44500"/>
                    <a:satMod val="160000"/>
                  </a:srgbClr>
                </a:gs>
                <a:gs pos="100000">
                  <a:srgbClr val="00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00CCFF"/>
              </a:solidFill>
              <a:round/>
              <a:headEnd/>
              <a:tailEnd/>
            </a:ln>
            <a:effectLst>
              <a:outerShdw dist="28398" dir="3806097" algn="ctr" rotWithShape="0">
                <a:srgbClr val="6559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>
                  <a:cs typeface="Arial" pitchFamily="34" charset="0"/>
                </a:rPr>
                <a:t>IGFR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0605" y="985720"/>
              <a:ext cx="655187" cy="639615"/>
            </a:xfrm>
            <a:prstGeom prst="rect">
              <a:avLst/>
            </a:prstGeom>
            <a:noFill/>
          </p:spPr>
        </p:pic>
      </p:grpSp>
      <p:cxnSp>
        <p:nvCxnSpPr>
          <p:cNvPr id="24" name="AutoShape 4"/>
          <p:cNvCxnSpPr>
            <a:cxnSpLocks noChangeShapeType="1"/>
            <a:endCxn id="19" idx="0"/>
          </p:cNvCxnSpPr>
          <p:nvPr/>
        </p:nvCxnSpPr>
        <p:spPr bwMode="auto">
          <a:xfrm>
            <a:off x="5966460" y="2553714"/>
            <a:ext cx="0" cy="45811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5993756" y="2581010"/>
            <a:ext cx="305410" cy="30541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7453970" y="2953344"/>
            <a:ext cx="1044000" cy="5760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05A5B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mTOR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46215" y="1332074"/>
            <a:ext cx="610820" cy="1203159"/>
            <a:chOff x="3503065" y="1309611"/>
            <a:chExt cx="610820" cy="1203159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 flipH="1">
              <a:off x="3852000" y="1749245"/>
              <a:ext cx="152705" cy="7635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 rot="1549176" flipH="1">
              <a:off x="3905886" y="1311715"/>
              <a:ext cx="207978" cy="494981"/>
              <a:chOff x="1368" y="1183"/>
              <a:chExt cx="95" cy="367"/>
            </a:xfr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>
                <a:off x="1368" y="1183"/>
                <a:ext cx="95" cy="367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1369" y="1244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>
                <a:off x="1369" y="126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6"/>
              <p:cNvSpPr>
                <a:spLocks noChangeShapeType="1"/>
              </p:cNvSpPr>
              <p:nvPr/>
            </p:nvSpPr>
            <p:spPr bwMode="auto">
              <a:xfrm>
                <a:off x="1369" y="1276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>
                <a:off x="1369" y="1291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>
                <a:off x="1370" y="147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9"/>
            <p:cNvGrpSpPr>
              <a:grpSpLocks/>
            </p:cNvGrpSpPr>
            <p:nvPr/>
          </p:nvGrpSpPr>
          <p:grpSpPr bwMode="auto">
            <a:xfrm rot="20072407" flipH="1">
              <a:off x="3563577" y="1309611"/>
              <a:ext cx="207978" cy="494981"/>
              <a:chOff x="1501" y="1183"/>
              <a:chExt cx="95" cy="367"/>
            </a:xfr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>
                <a:off x="1501" y="1183"/>
                <a:ext cx="95" cy="367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1502" y="1244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1502" y="126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1502" y="1276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1502" y="1291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1503" y="1470"/>
                <a:ext cx="92" cy="0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 flipH="1">
              <a:off x="3655770" y="1749245"/>
              <a:ext cx="154203" cy="7635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5">
                  <a:lumMod val="60000"/>
                  <a:lumOff val="40000"/>
                </a:schemeClr>
              </a:solidFill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03065" y="1901950"/>
              <a:ext cx="610820" cy="30541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TK</a:t>
              </a:r>
              <a:endParaRPr lang="en-US" b="1" dirty="0"/>
            </a:p>
          </p:txBody>
        </p:sp>
      </p:grpSp>
      <p:cxnSp>
        <p:nvCxnSpPr>
          <p:cNvPr id="45" name="AutoShape 4"/>
          <p:cNvCxnSpPr>
            <a:cxnSpLocks noChangeShapeType="1"/>
            <a:endCxn id="26" idx="0"/>
          </p:cNvCxnSpPr>
          <p:nvPr/>
        </p:nvCxnSpPr>
        <p:spPr bwMode="auto">
          <a:xfrm>
            <a:off x="7951625" y="2553714"/>
            <a:ext cx="24345" cy="39963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6119165" y="3317239"/>
            <a:ext cx="458115" cy="432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050230" y="5760519"/>
            <a:ext cx="4581149" cy="610820"/>
            <a:chOff x="296260" y="5719575"/>
            <a:chExt cx="4581149" cy="610820"/>
          </a:xfrm>
        </p:grpSpPr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296260" y="5719575"/>
              <a:ext cx="1374345" cy="6108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191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Proliferation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3503064" y="5719575"/>
              <a:ext cx="1374345" cy="6108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191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Survival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1670605" y="5719575"/>
              <a:ext cx="1832460" cy="6108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191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Differentiation Block</a:t>
              </a:r>
            </a:p>
          </p:txBody>
        </p:sp>
      </p:grpSp>
      <p:cxnSp>
        <p:nvCxnSpPr>
          <p:cNvPr id="52" name="AutoShape 4"/>
          <p:cNvCxnSpPr>
            <a:cxnSpLocks noChangeShapeType="1"/>
            <a:stCxn id="19" idx="2"/>
          </p:cNvCxnSpPr>
          <p:nvPr/>
        </p:nvCxnSpPr>
        <p:spPr bwMode="auto">
          <a:xfrm>
            <a:off x="5966460" y="3469944"/>
            <a:ext cx="458115" cy="22905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8029970" y="4900944"/>
            <a:ext cx="1836000" cy="396000"/>
          </a:xfrm>
          <a:prstGeom prst="rect">
            <a:avLst/>
          </a:prstGeom>
          <a:ln>
            <a:solidFill>
              <a:srgbClr val="00CC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Dephosphorylation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54" name="AutoShape 6"/>
          <p:cNvCxnSpPr>
            <a:cxnSpLocks noChangeShapeType="1"/>
            <a:stCxn id="15" idx="2"/>
          </p:cNvCxnSpPr>
          <p:nvPr/>
        </p:nvCxnSpPr>
        <p:spPr bwMode="auto">
          <a:xfrm>
            <a:off x="11005725" y="4233469"/>
            <a:ext cx="0" cy="7635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Straight Connector 54"/>
          <p:cNvCxnSpPr/>
          <p:nvPr/>
        </p:nvCxnSpPr>
        <p:spPr>
          <a:xfrm>
            <a:off x="5050230" y="5760519"/>
            <a:ext cx="4581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AutoShape 11"/>
          <p:cNvCxnSpPr>
            <a:cxnSpLocks noChangeShapeType="1"/>
          </p:cNvCxnSpPr>
          <p:nvPr/>
        </p:nvCxnSpPr>
        <p:spPr bwMode="auto">
          <a:xfrm flipV="1">
            <a:off x="6424575" y="3775354"/>
            <a:ext cx="305410" cy="99295"/>
          </a:xfrm>
          <a:prstGeom prst="straightConnector1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</p:spPr>
      </p:cxnSp>
      <p:cxnSp>
        <p:nvCxnSpPr>
          <p:cNvPr id="66" name="AutoShape 4"/>
          <p:cNvCxnSpPr>
            <a:cxnSpLocks noChangeShapeType="1"/>
            <a:stCxn id="19" idx="3"/>
            <a:endCxn id="26" idx="1"/>
          </p:cNvCxnSpPr>
          <p:nvPr/>
        </p:nvCxnSpPr>
        <p:spPr bwMode="auto">
          <a:xfrm>
            <a:off x="6424575" y="3240887"/>
            <a:ext cx="1029395" cy="45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7" name="Straight Connector 66"/>
          <p:cNvCxnSpPr/>
          <p:nvPr/>
        </p:nvCxnSpPr>
        <p:spPr>
          <a:xfrm flipH="1">
            <a:off x="5355641" y="5302404"/>
            <a:ext cx="4428444" cy="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7493510" y="4080764"/>
            <a:ext cx="916230" cy="4581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FF191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cs typeface="Arial" pitchFamily="34" charset="0"/>
              </a:rPr>
              <a:t>S6K</a:t>
            </a:r>
            <a:endParaRPr lang="en-US" sz="1400" b="1" dirty="0" smtClean="0">
              <a:cs typeface="Arial" pitchFamily="34" charset="0"/>
            </a:endParaRPr>
          </a:p>
        </p:txBody>
      </p:sp>
      <p:cxnSp>
        <p:nvCxnSpPr>
          <p:cNvPr id="69" name="AutoShape 4"/>
          <p:cNvCxnSpPr>
            <a:cxnSpLocks noChangeShapeType="1"/>
            <a:stCxn id="26" idx="2"/>
            <a:endCxn id="68" idx="0"/>
          </p:cNvCxnSpPr>
          <p:nvPr/>
        </p:nvCxnSpPr>
        <p:spPr bwMode="auto">
          <a:xfrm flipH="1">
            <a:off x="7951625" y="3529344"/>
            <a:ext cx="24345" cy="55142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8104330" y="4233469"/>
            <a:ext cx="458115" cy="432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6577280" y="3820944"/>
            <a:ext cx="305411" cy="147600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AutoShape 11"/>
          <p:cNvCxnSpPr>
            <a:cxnSpLocks noChangeShapeType="1"/>
          </p:cNvCxnSpPr>
          <p:nvPr/>
        </p:nvCxnSpPr>
        <p:spPr bwMode="auto">
          <a:xfrm>
            <a:off x="7381970" y="4538879"/>
            <a:ext cx="305410" cy="152705"/>
          </a:xfrm>
          <a:prstGeom prst="straightConnector1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</p:spPr>
      </p:cxnSp>
      <p:cxnSp>
        <p:nvCxnSpPr>
          <p:cNvPr id="75" name="Straight Connector 74"/>
          <p:cNvCxnSpPr/>
          <p:nvPr/>
        </p:nvCxnSpPr>
        <p:spPr>
          <a:xfrm flipV="1">
            <a:off x="7237970" y="4612944"/>
            <a:ext cx="291540" cy="68400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5"/>
          <p:cNvSpPr>
            <a:spLocks noChangeArrowheads="1"/>
          </p:cNvSpPr>
          <p:nvPr/>
        </p:nvSpPr>
        <p:spPr bwMode="auto">
          <a:xfrm>
            <a:off x="7798920" y="3622649"/>
            <a:ext cx="305410" cy="30541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8" name="AutoShape 26"/>
          <p:cNvSpPr>
            <a:spLocks noChangeArrowheads="1"/>
          </p:cNvSpPr>
          <p:nvPr/>
        </p:nvSpPr>
        <p:spPr bwMode="auto">
          <a:xfrm>
            <a:off x="9784085" y="4996994"/>
            <a:ext cx="1543965" cy="1221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CCFF"/>
            </a:solidFill>
            <a:round/>
            <a:headEnd/>
            <a:tailEnd/>
          </a:ln>
          <a:effectLst>
            <a:outerShdw dist="28398" dir="3806097" algn="ctr" rotWithShape="0">
              <a:srgbClr val="405A5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PP2A Complex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89" name="AutoShape 4"/>
          <p:cNvCxnSpPr>
            <a:cxnSpLocks noChangeShapeType="1"/>
            <a:stCxn id="68" idx="2"/>
          </p:cNvCxnSpPr>
          <p:nvPr/>
        </p:nvCxnSpPr>
        <p:spPr bwMode="auto">
          <a:xfrm flipH="1">
            <a:off x="7798920" y="4538879"/>
            <a:ext cx="152705" cy="122164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91" name="Group 129"/>
          <p:cNvGrpSpPr/>
          <p:nvPr/>
        </p:nvGrpSpPr>
        <p:grpSpPr>
          <a:xfrm>
            <a:off x="10006881" y="5331755"/>
            <a:ext cx="1156047" cy="750370"/>
            <a:chOff x="3128964" y="4922753"/>
            <a:chExt cx="867036" cy="750370"/>
          </a:xfrm>
        </p:grpSpPr>
        <p:sp>
          <p:nvSpPr>
            <p:cNvPr id="92" name="Freeform 91"/>
            <p:cNvSpPr/>
            <p:nvPr/>
          </p:nvSpPr>
          <p:spPr>
            <a:xfrm>
              <a:off x="3128964" y="5222919"/>
              <a:ext cx="866973" cy="450204"/>
            </a:xfrm>
            <a:custGeom>
              <a:avLst/>
              <a:gdLst>
                <a:gd name="connsiteX0" fmla="*/ 0 w 632460"/>
                <a:gd name="connsiteY0" fmla="*/ 15240 h 243840"/>
                <a:gd name="connsiteX1" fmla="*/ 281940 w 632460"/>
                <a:gd name="connsiteY1" fmla="*/ 0 h 243840"/>
                <a:gd name="connsiteX2" fmla="*/ 632460 w 632460"/>
                <a:gd name="connsiteY2" fmla="*/ 7620 h 243840"/>
                <a:gd name="connsiteX3" fmla="*/ 312420 w 632460"/>
                <a:gd name="connsiteY3" fmla="*/ 243840 h 243840"/>
                <a:gd name="connsiteX4" fmla="*/ 0 w 632460"/>
                <a:gd name="connsiteY4" fmla="*/ 15240 h 243840"/>
                <a:gd name="connsiteX0" fmla="*/ 0 w 632460"/>
                <a:gd name="connsiteY0" fmla="*/ 7620 h 236220"/>
                <a:gd name="connsiteX1" fmla="*/ 344985 w 632460"/>
                <a:gd name="connsiteY1" fmla="*/ 22649 h 236220"/>
                <a:gd name="connsiteX2" fmla="*/ 632460 w 632460"/>
                <a:gd name="connsiteY2" fmla="*/ 0 h 236220"/>
                <a:gd name="connsiteX3" fmla="*/ 312420 w 632460"/>
                <a:gd name="connsiteY3" fmla="*/ 236220 h 236220"/>
                <a:gd name="connsiteX4" fmla="*/ 0 w 632460"/>
                <a:gd name="connsiteY4" fmla="*/ 7620 h 236220"/>
                <a:gd name="connsiteX0" fmla="*/ 0 w 689939"/>
                <a:gd name="connsiteY0" fmla="*/ 22649 h 236220"/>
                <a:gd name="connsiteX1" fmla="*/ 402464 w 689939"/>
                <a:gd name="connsiteY1" fmla="*/ 22649 h 236220"/>
                <a:gd name="connsiteX2" fmla="*/ 689939 w 689939"/>
                <a:gd name="connsiteY2" fmla="*/ 0 h 236220"/>
                <a:gd name="connsiteX3" fmla="*/ 369899 w 689939"/>
                <a:gd name="connsiteY3" fmla="*/ 236220 h 236220"/>
                <a:gd name="connsiteX4" fmla="*/ 0 w 689939"/>
                <a:gd name="connsiteY4" fmla="*/ 22649 h 236220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369899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344970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402464 w 747434"/>
                <a:gd name="connsiteY1" fmla="*/ 0 h 213571"/>
                <a:gd name="connsiteX2" fmla="*/ 747434 w 747434"/>
                <a:gd name="connsiteY2" fmla="*/ 0 h 213571"/>
                <a:gd name="connsiteX3" fmla="*/ 402464 w 747434"/>
                <a:gd name="connsiteY3" fmla="*/ 213571 h 213571"/>
                <a:gd name="connsiteX4" fmla="*/ 0 w 747434"/>
                <a:gd name="connsiteY4" fmla="*/ 0 h 213571"/>
                <a:gd name="connsiteX0" fmla="*/ 0 w 747434"/>
                <a:gd name="connsiteY0" fmla="*/ 0 h 213571"/>
                <a:gd name="connsiteX1" fmla="*/ 222513 w 747434"/>
                <a:gd name="connsiteY1" fmla="*/ 2501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0 w 747434"/>
                <a:gd name="connsiteY5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0 w 747434"/>
                <a:gd name="connsiteY5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222513 w 747434"/>
                <a:gd name="connsiteY5" fmla="*/ 123979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14990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14990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13571"/>
                <a:gd name="connsiteX1" fmla="*/ 229980 w 747434"/>
                <a:gd name="connsiteY1" fmla="*/ 85428 h 213571"/>
                <a:gd name="connsiteX2" fmla="*/ 402464 w 747434"/>
                <a:gd name="connsiteY2" fmla="*/ 0 h 213571"/>
                <a:gd name="connsiteX3" fmla="*/ 747434 w 747434"/>
                <a:gd name="connsiteY3" fmla="*/ 0 h 213571"/>
                <a:gd name="connsiteX4" fmla="*/ 402464 w 747434"/>
                <a:gd name="connsiteY4" fmla="*/ 213571 h 213571"/>
                <a:gd name="connsiteX5" fmla="*/ 172485 w 747434"/>
                <a:gd name="connsiteY5" fmla="*/ 170857 h 213571"/>
                <a:gd name="connsiteX6" fmla="*/ 0 w 747434"/>
                <a:gd name="connsiteY6" fmla="*/ 0 h 213571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0 w 747434"/>
                <a:gd name="connsiteY0" fmla="*/ 0 h 234269"/>
                <a:gd name="connsiteX1" fmla="*/ 229980 w 747434"/>
                <a:gd name="connsiteY1" fmla="*/ 85428 h 234269"/>
                <a:gd name="connsiteX2" fmla="*/ 402464 w 747434"/>
                <a:gd name="connsiteY2" fmla="*/ 0 h 234269"/>
                <a:gd name="connsiteX3" fmla="*/ 747434 w 747434"/>
                <a:gd name="connsiteY3" fmla="*/ 0 h 234269"/>
                <a:gd name="connsiteX4" fmla="*/ 402464 w 747434"/>
                <a:gd name="connsiteY4" fmla="*/ 213571 h 234269"/>
                <a:gd name="connsiteX5" fmla="*/ 172485 w 747434"/>
                <a:gd name="connsiteY5" fmla="*/ 170857 h 234269"/>
                <a:gd name="connsiteX6" fmla="*/ 0 w 747434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0 h 234269"/>
                <a:gd name="connsiteX1" fmla="*/ 174782 w 692236"/>
                <a:gd name="connsiteY1" fmla="*/ 85428 h 234269"/>
                <a:gd name="connsiteX2" fmla="*/ 347266 w 692236"/>
                <a:gd name="connsiteY2" fmla="*/ 0 h 234269"/>
                <a:gd name="connsiteX3" fmla="*/ 692236 w 692236"/>
                <a:gd name="connsiteY3" fmla="*/ 0 h 234269"/>
                <a:gd name="connsiteX4" fmla="*/ 347266 w 692236"/>
                <a:gd name="connsiteY4" fmla="*/ 213571 h 234269"/>
                <a:gd name="connsiteX5" fmla="*/ 117287 w 692236"/>
                <a:gd name="connsiteY5" fmla="*/ 170857 h 234269"/>
                <a:gd name="connsiteX6" fmla="*/ 2297 w 692236"/>
                <a:gd name="connsiteY6" fmla="*/ 0 h 234269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692236 w 692236"/>
                <a:gd name="connsiteY3" fmla="*/ 21197 h 255466"/>
                <a:gd name="connsiteX4" fmla="*/ 347266 w 692236"/>
                <a:gd name="connsiteY4" fmla="*/ 234768 h 255466"/>
                <a:gd name="connsiteX5" fmla="*/ 117287 w 692236"/>
                <a:gd name="connsiteY5" fmla="*/ 192054 h 255466"/>
                <a:gd name="connsiteX6" fmla="*/ 2297 w 692236"/>
                <a:gd name="connsiteY6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692236 w 692236"/>
                <a:gd name="connsiteY3" fmla="*/ 21197 h 255466"/>
                <a:gd name="connsiteX4" fmla="*/ 347266 w 692236"/>
                <a:gd name="connsiteY4" fmla="*/ 234768 h 255466"/>
                <a:gd name="connsiteX5" fmla="*/ 117287 w 692236"/>
                <a:gd name="connsiteY5" fmla="*/ 192054 h 255466"/>
                <a:gd name="connsiteX6" fmla="*/ 2297 w 692236"/>
                <a:gd name="connsiteY6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347266 w 692236"/>
                <a:gd name="connsiteY5" fmla="*/ 234768 h 255466"/>
                <a:gd name="connsiteX6" fmla="*/ 117287 w 692236"/>
                <a:gd name="connsiteY6" fmla="*/ 192054 h 255466"/>
                <a:gd name="connsiteX7" fmla="*/ 2297 w 692236"/>
                <a:gd name="connsiteY7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24762 w 692236"/>
                <a:gd name="connsiteY5" fmla="*/ 133876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05749 w 692236"/>
                <a:gd name="connsiteY3" fmla="*/ 23698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55466"/>
                <a:gd name="connsiteX1" fmla="*/ 174782 w 692236"/>
                <a:gd name="connsiteY1" fmla="*/ 106625 h 255466"/>
                <a:gd name="connsiteX2" fmla="*/ 347266 w 692236"/>
                <a:gd name="connsiteY2" fmla="*/ 21197 h 255466"/>
                <a:gd name="connsiteX3" fmla="*/ 519751 w 692236"/>
                <a:gd name="connsiteY3" fmla="*/ 106625 h 255466"/>
                <a:gd name="connsiteX4" fmla="*/ 692236 w 692236"/>
                <a:gd name="connsiteY4" fmla="*/ 21197 h 255466"/>
                <a:gd name="connsiteX5" fmla="*/ 577246 w 692236"/>
                <a:gd name="connsiteY5" fmla="*/ 192054 h 255466"/>
                <a:gd name="connsiteX6" fmla="*/ 347266 w 692236"/>
                <a:gd name="connsiteY6" fmla="*/ 234768 h 255466"/>
                <a:gd name="connsiteX7" fmla="*/ 117287 w 692236"/>
                <a:gd name="connsiteY7" fmla="*/ 192054 h 255466"/>
                <a:gd name="connsiteX8" fmla="*/ 2297 w 692236"/>
                <a:gd name="connsiteY8" fmla="*/ 21197 h 255466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347266 w 692236"/>
                <a:gd name="connsiteY2" fmla="*/ 21197 h 241812"/>
                <a:gd name="connsiteX3" fmla="*/ 519751 w 692236"/>
                <a:gd name="connsiteY3" fmla="*/ 106625 h 241812"/>
                <a:gd name="connsiteX4" fmla="*/ 692236 w 692236"/>
                <a:gd name="connsiteY4" fmla="*/ 21197 h 241812"/>
                <a:gd name="connsiteX5" fmla="*/ 577246 w 692236"/>
                <a:gd name="connsiteY5" fmla="*/ 192054 h 241812"/>
                <a:gd name="connsiteX6" fmla="*/ 347266 w 692236"/>
                <a:gd name="connsiteY6" fmla="*/ 234768 h 241812"/>
                <a:gd name="connsiteX7" fmla="*/ 117287 w 692236"/>
                <a:gd name="connsiteY7" fmla="*/ 192054 h 241812"/>
                <a:gd name="connsiteX8" fmla="*/ 2297 w 692236"/>
                <a:gd name="connsiteY8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2297 w 692236"/>
                <a:gd name="connsiteY0" fmla="*/ 21197 h 241812"/>
                <a:gd name="connsiteX1" fmla="*/ 174782 w 692236"/>
                <a:gd name="connsiteY1" fmla="*/ 106625 h 241812"/>
                <a:gd name="connsiteX2" fmla="*/ 229980 w 692236"/>
                <a:gd name="connsiteY2" fmla="*/ 52988 h 241812"/>
                <a:gd name="connsiteX3" fmla="*/ 347266 w 692236"/>
                <a:gd name="connsiteY3" fmla="*/ 21197 h 241812"/>
                <a:gd name="connsiteX4" fmla="*/ 519751 w 692236"/>
                <a:gd name="connsiteY4" fmla="*/ 106625 h 241812"/>
                <a:gd name="connsiteX5" fmla="*/ 692236 w 692236"/>
                <a:gd name="connsiteY5" fmla="*/ 21197 h 241812"/>
                <a:gd name="connsiteX6" fmla="*/ 577246 w 692236"/>
                <a:gd name="connsiteY6" fmla="*/ 192054 h 241812"/>
                <a:gd name="connsiteX7" fmla="*/ 347266 w 692236"/>
                <a:gd name="connsiteY7" fmla="*/ 234768 h 241812"/>
                <a:gd name="connsiteX8" fmla="*/ 117287 w 692236"/>
                <a:gd name="connsiteY8" fmla="*/ 192054 h 241812"/>
                <a:gd name="connsiteX9" fmla="*/ 2297 w 692236"/>
                <a:gd name="connsiteY9" fmla="*/ 21197 h 241812"/>
                <a:gd name="connsiteX0" fmla="*/ 7179 w 697118"/>
                <a:gd name="connsiteY0" fmla="*/ 21706 h 242321"/>
                <a:gd name="connsiteX1" fmla="*/ 79092 w 697118"/>
                <a:gd name="connsiteY1" fmla="*/ 62325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7179 w 697118"/>
                <a:gd name="connsiteY0" fmla="*/ 21706 h 242321"/>
                <a:gd name="connsiteX1" fmla="*/ 119872 w 697118"/>
                <a:gd name="connsiteY1" fmla="*/ 53497 h 242321"/>
                <a:gd name="connsiteX2" fmla="*/ 179664 w 697118"/>
                <a:gd name="connsiteY2" fmla="*/ 107134 h 242321"/>
                <a:gd name="connsiteX3" fmla="*/ 234862 w 697118"/>
                <a:gd name="connsiteY3" fmla="*/ 53497 h 242321"/>
                <a:gd name="connsiteX4" fmla="*/ 352148 w 697118"/>
                <a:gd name="connsiteY4" fmla="*/ 21706 h 242321"/>
                <a:gd name="connsiteX5" fmla="*/ 524633 w 697118"/>
                <a:gd name="connsiteY5" fmla="*/ 107134 h 242321"/>
                <a:gd name="connsiteX6" fmla="*/ 697118 w 697118"/>
                <a:gd name="connsiteY6" fmla="*/ 21706 h 242321"/>
                <a:gd name="connsiteX7" fmla="*/ 582128 w 697118"/>
                <a:gd name="connsiteY7" fmla="*/ 192563 h 242321"/>
                <a:gd name="connsiteX8" fmla="*/ 352148 w 697118"/>
                <a:gd name="connsiteY8" fmla="*/ 235277 h 242321"/>
                <a:gd name="connsiteX9" fmla="*/ 122169 w 697118"/>
                <a:gd name="connsiteY9" fmla="*/ 192563 h 242321"/>
                <a:gd name="connsiteX10" fmla="*/ 7179 w 697118"/>
                <a:gd name="connsiteY10" fmla="*/ 21706 h 242321"/>
                <a:gd name="connsiteX0" fmla="*/ 2297 w 692236"/>
                <a:gd name="connsiteY0" fmla="*/ 46440 h 267055"/>
                <a:gd name="connsiteX1" fmla="*/ 114990 w 692236"/>
                <a:gd name="connsiteY1" fmla="*/ 78231 h 267055"/>
                <a:gd name="connsiteX2" fmla="*/ 174782 w 692236"/>
                <a:gd name="connsiteY2" fmla="*/ 131868 h 267055"/>
                <a:gd name="connsiteX3" fmla="*/ 229980 w 692236"/>
                <a:gd name="connsiteY3" fmla="*/ 78231 h 267055"/>
                <a:gd name="connsiteX4" fmla="*/ 347266 w 692236"/>
                <a:gd name="connsiteY4" fmla="*/ 46440 h 267055"/>
                <a:gd name="connsiteX5" fmla="*/ 519751 w 692236"/>
                <a:gd name="connsiteY5" fmla="*/ 131868 h 267055"/>
                <a:gd name="connsiteX6" fmla="*/ 692236 w 692236"/>
                <a:gd name="connsiteY6" fmla="*/ 46440 h 267055"/>
                <a:gd name="connsiteX7" fmla="*/ 577246 w 692236"/>
                <a:gd name="connsiteY7" fmla="*/ 217297 h 267055"/>
                <a:gd name="connsiteX8" fmla="*/ 347266 w 692236"/>
                <a:gd name="connsiteY8" fmla="*/ 260011 h 267055"/>
                <a:gd name="connsiteX9" fmla="*/ 117287 w 692236"/>
                <a:gd name="connsiteY9" fmla="*/ 217297 h 267055"/>
                <a:gd name="connsiteX10" fmla="*/ 2297 w 692236"/>
                <a:gd name="connsiteY10" fmla="*/ 46440 h 26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236" h="267055">
                  <a:moveTo>
                    <a:pt x="2297" y="46440"/>
                  </a:moveTo>
                  <a:cubicBezTo>
                    <a:pt x="16092" y="0"/>
                    <a:pt x="87293" y="59034"/>
                    <a:pt x="114990" y="78231"/>
                  </a:cubicBezTo>
                  <a:cubicBezTo>
                    <a:pt x="143737" y="92469"/>
                    <a:pt x="148820" y="133339"/>
                    <a:pt x="174782" y="131868"/>
                  </a:cubicBezTo>
                  <a:cubicBezTo>
                    <a:pt x="210990" y="108651"/>
                    <a:pt x="201233" y="92469"/>
                    <a:pt x="229980" y="78231"/>
                  </a:cubicBezTo>
                  <a:cubicBezTo>
                    <a:pt x="258727" y="63993"/>
                    <a:pt x="304698" y="43210"/>
                    <a:pt x="347266" y="46440"/>
                  </a:cubicBezTo>
                  <a:cubicBezTo>
                    <a:pt x="404761" y="74916"/>
                    <a:pt x="387868" y="125331"/>
                    <a:pt x="519751" y="131868"/>
                  </a:cubicBezTo>
                  <a:cubicBezTo>
                    <a:pt x="570394" y="150757"/>
                    <a:pt x="634741" y="74916"/>
                    <a:pt x="692236" y="46440"/>
                  </a:cubicBezTo>
                  <a:cubicBezTo>
                    <a:pt x="653906" y="103392"/>
                    <a:pt x="650097" y="164656"/>
                    <a:pt x="577246" y="217297"/>
                  </a:cubicBezTo>
                  <a:cubicBezTo>
                    <a:pt x="497992" y="260933"/>
                    <a:pt x="423926" y="245773"/>
                    <a:pt x="347266" y="260011"/>
                  </a:cubicBezTo>
                  <a:cubicBezTo>
                    <a:pt x="270606" y="245773"/>
                    <a:pt x="201374" y="267055"/>
                    <a:pt x="117287" y="217297"/>
                  </a:cubicBezTo>
                  <a:cubicBezTo>
                    <a:pt x="0" y="156181"/>
                    <a:pt x="41828" y="128156"/>
                    <a:pt x="2297" y="464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91846" y="4982759"/>
              <a:ext cx="316239" cy="462465"/>
            </a:xfrm>
            <a:custGeom>
              <a:avLst/>
              <a:gdLst>
                <a:gd name="connsiteX0" fmla="*/ 0 w 288032"/>
                <a:gd name="connsiteY0" fmla="*/ 189228 h 378455"/>
                <a:gd name="connsiteX1" fmla="*/ 29415 w 288032"/>
                <a:gd name="connsiteY1" fmla="*/ 74627 h 378455"/>
                <a:gd name="connsiteX2" fmla="*/ 144016 w 288032"/>
                <a:gd name="connsiteY2" fmla="*/ 0 h 378455"/>
                <a:gd name="connsiteX3" fmla="*/ 258617 w 288032"/>
                <a:gd name="connsiteY3" fmla="*/ 74627 h 378455"/>
                <a:gd name="connsiteX4" fmla="*/ 288032 w 288032"/>
                <a:gd name="connsiteY4" fmla="*/ 189228 h 378455"/>
                <a:gd name="connsiteX5" fmla="*/ 258617 w 288032"/>
                <a:gd name="connsiteY5" fmla="*/ 303829 h 378455"/>
                <a:gd name="connsiteX6" fmla="*/ 144016 w 288032"/>
                <a:gd name="connsiteY6" fmla="*/ 378456 h 378455"/>
                <a:gd name="connsiteX7" fmla="*/ 29415 w 288032"/>
                <a:gd name="connsiteY7" fmla="*/ 303829 h 378455"/>
                <a:gd name="connsiteX8" fmla="*/ 0 w 288032"/>
                <a:gd name="connsiteY8" fmla="*/ 189228 h 378455"/>
                <a:gd name="connsiteX0" fmla="*/ 0 w 295610"/>
                <a:gd name="connsiteY0" fmla="*/ 189228 h 381089"/>
                <a:gd name="connsiteX1" fmla="*/ 29415 w 295610"/>
                <a:gd name="connsiteY1" fmla="*/ 74627 h 381089"/>
                <a:gd name="connsiteX2" fmla="*/ 144016 w 295610"/>
                <a:gd name="connsiteY2" fmla="*/ 0 h 381089"/>
                <a:gd name="connsiteX3" fmla="*/ 258617 w 295610"/>
                <a:gd name="connsiteY3" fmla="*/ 74627 h 381089"/>
                <a:gd name="connsiteX4" fmla="*/ 288032 w 295610"/>
                <a:gd name="connsiteY4" fmla="*/ 189228 h 381089"/>
                <a:gd name="connsiteX5" fmla="*/ 213147 w 295610"/>
                <a:gd name="connsiteY5" fmla="*/ 288032 h 381089"/>
                <a:gd name="connsiteX6" fmla="*/ 144016 w 295610"/>
                <a:gd name="connsiteY6" fmla="*/ 378456 h 381089"/>
                <a:gd name="connsiteX7" fmla="*/ 29415 w 295610"/>
                <a:gd name="connsiteY7" fmla="*/ 303829 h 381089"/>
                <a:gd name="connsiteX8" fmla="*/ 0 w 295610"/>
                <a:gd name="connsiteY8" fmla="*/ 189228 h 381089"/>
                <a:gd name="connsiteX0" fmla="*/ 6619 w 302229"/>
                <a:gd name="connsiteY0" fmla="*/ 189228 h 378456"/>
                <a:gd name="connsiteX1" fmla="*/ 36034 w 302229"/>
                <a:gd name="connsiteY1" fmla="*/ 74627 h 378456"/>
                <a:gd name="connsiteX2" fmla="*/ 150635 w 302229"/>
                <a:gd name="connsiteY2" fmla="*/ 0 h 378456"/>
                <a:gd name="connsiteX3" fmla="*/ 265236 w 302229"/>
                <a:gd name="connsiteY3" fmla="*/ 74627 h 378456"/>
                <a:gd name="connsiteX4" fmla="*/ 294651 w 302229"/>
                <a:gd name="connsiteY4" fmla="*/ 189228 h 378456"/>
                <a:gd name="connsiteX5" fmla="*/ 219766 w 302229"/>
                <a:gd name="connsiteY5" fmla="*/ 288032 h 378456"/>
                <a:gd name="connsiteX6" fmla="*/ 150635 w 302229"/>
                <a:gd name="connsiteY6" fmla="*/ 378456 h 378456"/>
                <a:gd name="connsiteX7" fmla="*/ 75750 w 302229"/>
                <a:gd name="connsiteY7" fmla="*/ 288032 h 378456"/>
                <a:gd name="connsiteX8" fmla="*/ 6619 w 302229"/>
                <a:gd name="connsiteY8" fmla="*/ 189228 h 378456"/>
                <a:gd name="connsiteX0" fmla="*/ 6619 w 302229"/>
                <a:gd name="connsiteY0" fmla="*/ 261236 h 450464"/>
                <a:gd name="connsiteX1" fmla="*/ 36034 w 302229"/>
                <a:gd name="connsiteY1" fmla="*/ 146635 h 450464"/>
                <a:gd name="connsiteX2" fmla="*/ 219767 w 302229"/>
                <a:gd name="connsiteY2" fmla="*/ 0 h 450464"/>
                <a:gd name="connsiteX3" fmla="*/ 265236 w 302229"/>
                <a:gd name="connsiteY3" fmla="*/ 146635 h 450464"/>
                <a:gd name="connsiteX4" fmla="*/ 294651 w 302229"/>
                <a:gd name="connsiteY4" fmla="*/ 261236 h 450464"/>
                <a:gd name="connsiteX5" fmla="*/ 219766 w 302229"/>
                <a:gd name="connsiteY5" fmla="*/ 360040 h 450464"/>
                <a:gd name="connsiteX6" fmla="*/ 150635 w 302229"/>
                <a:gd name="connsiteY6" fmla="*/ 450464 h 450464"/>
                <a:gd name="connsiteX7" fmla="*/ 75750 w 302229"/>
                <a:gd name="connsiteY7" fmla="*/ 360040 h 450464"/>
                <a:gd name="connsiteX8" fmla="*/ 6619 w 302229"/>
                <a:gd name="connsiteY8" fmla="*/ 261236 h 450464"/>
                <a:gd name="connsiteX0" fmla="*/ 6619 w 310857"/>
                <a:gd name="connsiteY0" fmla="*/ 261672 h 450900"/>
                <a:gd name="connsiteX1" fmla="*/ 36034 w 310857"/>
                <a:gd name="connsiteY1" fmla="*/ 147071 h 450900"/>
                <a:gd name="connsiteX2" fmla="*/ 219767 w 310857"/>
                <a:gd name="connsiteY2" fmla="*/ 436 h 450900"/>
                <a:gd name="connsiteX3" fmla="*/ 291775 w 310857"/>
                <a:gd name="connsiteY3" fmla="*/ 144452 h 450900"/>
                <a:gd name="connsiteX4" fmla="*/ 294651 w 310857"/>
                <a:gd name="connsiteY4" fmla="*/ 261672 h 450900"/>
                <a:gd name="connsiteX5" fmla="*/ 219766 w 310857"/>
                <a:gd name="connsiteY5" fmla="*/ 360476 h 450900"/>
                <a:gd name="connsiteX6" fmla="*/ 150635 w 310857"/>
                <a:gd name="connsiteY6" fmla="*/ 450900 h 450900"/>
                <a:gd name="connsiteX7" fmla="*/ 75750 w 310857"/>
                <a:gd name="connsiteY7" fmla="*/ 360476 h 450900"/>
                <a:gd name="connsiteX8" fmla="*/ 6619 w 310857"/>
                <a:gd name="connsiteY8" fmla="*/ 261672 h 450900"/>
                <a:gd name="connsiteX0" fmla="*/ 12001 w 316239"/>
                <a:gd name="connsiteY0" fmla="*/ 273237 h 462465"/>
                <a:gd name="connsiteX1" fmla="*/ 153141 w 316239"/>
                <a:gd name="connsiteY1" fmla="*/ 84009 h 462465"/>
                <a:gd name="connsiteX2" fmla="*/ 225149 w 316239"/>
                <a:gd name="connsiteY2" fmla="*/ 12001 h 462465"/>
                <a:gd name="connsiteX3" fmla="*/ 297157 w 316239"/>
                <a:gd name="connsiteY3" fmla="*/ 156017 h 462465"/>
                <a:gd name="connsiteX4" fmla="*/ 300033 w 316239"/>
                <a:gd name="connsiteY4" fmla="*/ 273237 h 462465"/>
                <a:gd name="connsiteX5" fmla="*/ 225148 w 316239"/>
                <a:gd name="connsiteY5" fmla="*/ 372041 h 462465"/>
                <a:gd name="connsiteX6" fmla="*/ 156017 w 316239"/>
                <a:gd name="connsiteY6" fmla="*/ 462465 h 462465"/>
                <a:gd name="connsiteX7" fmla="*/ 81132 w 316239"/>
                <a:gd name="connsiteY7" fmla="*/ 372041 h 462465"/>
                <a:gd name="connsiteX8" fmla="*/ 12001 w 316239"/>
                <a:gd name="connsiteY8" fmla="*/ 273237 h 462465"/>
                <a:gd name="connsiteX0" fmla="*/ 12001 w 316239"/>
                <a:gd name="connsiteY0" fmla="*/ 273237 h 462465"/>
                <a:gd name="connsiteX1" fmla="*/ 153141 w 316239"/>
                <a:gd name="connsiteY1" fmla="*/ 84009 h 462465"/>
                <a:gd name="connsiteX2" fmla="*/ 225149 w 316239"/>
                <a:gd name="connsiteY2" fmla="*/ 12001 h 462465"/>
                <a:gd name="connsiteX3" fmla="*/ 297157 w 316239"/>
                <a:gd name="connsiteY3" fmla="*/ 156017 h 462465"/>
                <a:gd name="connsiteX4" fmla="*/ 300033 w 316239"/>
                <a:gd name="connsiteY4" fmla="*/ 273237 h 462465"/>
                <a:gd name="connsiteX5" fmla="*/ 225148 w 316239"/>
                <a:gd name="connsiteY5" fmla="*/ 372041 h 462465"/>
                <a:gd name="connsiteX6" fmla="*/ 156017 w 316239"/>
                <a:gd name="connsiteY6" fmla="*/ 462465 h 462465"/>
                <a:gd name="connsiteX7" fmla="*/ 81132 w 316239"/>
                <a:gd name="connsiteY7" fmla="*/ 372041 h 462465"/>
                <a:gd name="connsiteX8" fmla="*/ 12001 w 316239"/>
                <a:gd name="connsiteY8" fmla="*/ 273237 h 46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39" h="462465">
                  <a:moveTo>
                    <a:pt x="12001" y="273237"/>
                  </a:moveTo>
                  <a:cubicBezTo>
                    <a:pt x="24002" y="225232"/>
                    <a:pt x="134059" y="116953"/>
                    <a:pt x="153141" y="84009"/>
                  </a:cubicBezTo>
                  <a:cubicBezTo>
                    <a:pt x="128735" y="7098"/>
                    <a:pt x="201146" y="0"/>
                    <a:pt x="225149" y="12001"/>
                  </a:cubicBezTo>
                  <a:cubicBezTo>
                    <a:pt x="249152" y="24002"/>
                    <a:pt x="269920" y="108995"/>
                    <a:pt x="297157" y="156017"/>
                  </a:cubicBezTo>
                  <a:cubicBezTo>
                    <a:pt x="316239" y="188961"/>
                    <a:pt x="312034" y="237233"/>
                    <a:pt x="300033" y="273237"/>
                  </a:cubicBezTo>
                  <a:cubicBezTo>
                    <a:pt x="288032" y="309241"/>
                    <a:pt x="244230" y="339097"/>
                    <a:pt x="225148" y="372041"/>
                  </a:cubicBezTo>
                  <a:cubicBezTo>
                    <a:pt x="197911" y="419063"/>
                    <a:pt x="180020" y="462465"/>
                    <a:pt x="156017" y="462465"/>
                  </a:cubicBezTo>
                  <a:cubicBezTo>
                    <a:pt x="132014" y="462465"/>
                    <a:pt x="108369" y="419063"/>
                    <a:pt x="81132" y="372041"/>
                  </a:cubicBezTo>
                  <a:cubicBezTo>
                    <a:pt x="62050" y="339097"/>
                    <a:pt x="0" y="321242"/>
                    <a:pt x="12001" y="27323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600000" y="4922753"/>
              <a:ext cx="396000" cy="522471"/>
            </a:xfrm>
            <a:custGeom>
              <a:avLst/>
              <a:gdLst>
                <a:gd name="connsiteX0" fmla="*/ 0 w 360040"/>
                <a:gd name="connsiteY0" fmla="*/ 252028 h 504056"/>
                <a:gd name="connsiteX1" fmla="*/ 33532 w 360040"/>
                <a:gd name="connsiteY1" fmla="*/ 105540 h 504056"/>
                <a:gd name="connsiteX2" fmla="*/ 180021 w 360040"/>
                <a:gd name="connsiteY2" fmla="*/ 1 h 504056"/>
                <a:gd name="connsiteX3" fmla="*/ 326509 w 360040"/>
                <a:gd name="connsiteY3" fmla="*/ 105541 h 504056"/>
                <a:gd name="connsiteX4" fmla="*/ 360041 w 360040"/>
                <a:gd name="connsiteY4" fmla="*/ 252029 h 504056"/>
                <a:gd name="connsiteX5" fmla="*/ 326509 w 360040"/>
                <a:gd name="connsiteY5" fmla="*/ 398517 h 504056"/>
                <a:gd name="connsiteX6" fmla="*/ 180021 w 360040"/>
                <a:gd name="connsiteY6" fmla="*/ 504057 h 504056"/>
                <a:gd name="connsiteX7" fmla="*/ 33533 w 360040"/>
                <a:gd name="connsiteY7" fmla="*/ 398517 h 504056"/>
                <a:gd name="connsiteX8" fmla="*/ 1 w 360040"/>
                <a:gd name="connsiteY8" fmla="*/ 252029 h 504056"/>
                <a:gd name="connsiteX9" fmla="*/ 0 w 360040"/>
                <a:gd name="connsiteY9" fmla="*/ 252028 h 504056"/>
                <a:gd name="connsiteX0" fmla="*/ 0 w 384474"/>
                <a:gd name="connsiteY0" fmla="*/ 270441 h 522470"/>
                <a:gd name="connsiteX1" fmla="*/ 33532 w 384474"/>
                <a:gd name="connsiteY1" fmla="*/ 123953 h 522470"/>
                <a:gd name="connsiteX2" fmla="*/ 180021 w 384474"/>
                <a:gd name="connsiteY2" fmla="*/ 18414 h 522470"/>
                <a:gd name="connsiteX3" fmla="*/ 179912 w 384474"/>
                <a:gd name="connsiteY3" fmla="*/ 234437 h 522470"/>
                <a:gd name="connsiteX4" fmla="*/ 360041 w 384474"/>
                <a:gd name="connsiteY4" fmla="*/ 270442 h 522470"/>
                <a:gd name="connsiteX5" fmla="*/ 326509 w 384474"/>
                <a:gd name="connsiteY5" fmla="*/ 416930 h 522470"/>
                <a:gd name="connsiteX6" fmla="*/ 180021 w 384474"/>
                <a:gd name="connsiteY6" fmla="*/ 522470 h 522470"/>
                <a:gd name="connsiteX7" fmla="*/ 33533 w 384474"/>
                <a:gd name="connsiteY7" fmla="*/ 416930 h 522470"/>
                <a:gd name="connsiteX8" fmla="*/ 1 w 384474"/>
                <a:gd name="connsiteY8" fmla="*/ 270442 h 522470"/>
                <a:gd name="connsiteX9" fmla="*/ 0 w 384474"/>
                <a:gd name="connsiteY9" fmla="*/ 270441 h 522470"/>
                <a:gd name="connsiteX0" fmla="*/ 0 w 387383"/>
                <a:gd name="connsiteY0" fmla="*/ 270441 h 522470"/>
                <a:gd name="connsiteX1" fmla="*/ 33532 w 387383"/>
                <a:gd name="connsiteY1" fmla="*/ 123953 h 522470"/>
                <a:gd name="connsiteX2" fmla="*/ 180021 w 387383"/>
                <a:gd name="connsiteY2" fmla="*/ 18414 h 522470"/>
                <a:gd name="connsiteX3" fmla="*/ 179912 w 387383"/>
                <a:gd name="connsiteY3" fmla="*/ 234437 h 522470"/>
                <a:gd name="connsiteX4" fmla="*/ 360041 w 387383"/>
                <a:gd name="connsiteY4" fmla="*/ 270442 h 522470"/>
                <a:gd name="connsiteX5" fmla="*/ 326509 w 387383"/>
                <a:gd name="connsiteY5" fmla="*/ 416930 h 522470"/>
                <a:gd name="connsiteX6" fmla="*/ 180021 w 387383"/>
                <a:gd name="connsiteY6" fmla="*/ 522470 h 522470"/>
                <a:gd name="connsiteX7" fmla="*/ 33533 w 387383"/>
                <a:gd name="connsiteY7" fmla="*/ 416930 h 522470"/>
                <a:gd name="connsiteX8" fmla="*/ 1 w 387383"/>
                <a:gd name="connsiteY8" fmla="*/ 270442 h 522470"/>
                <a:gd name="connsiteX9" fmla="*/ 0 w 387383"/>
                <a:gd name="connsiteY9" fmla="*/ 270441 h 522470"/>
                <a:gd name="connsiteX0" fmla="*/ 0 w 459391"/>
                <a:gd name="connsiteY0" fmla="*/ 258440 h 510469"/>
                <a:gd name="connsiteX1" fmla="*/ 33532 w 459391"/>
                <a:gd name="connsiteY1" fmla="*/ 111952 h 510469"/>
                <a:gd name="connsiteX2" fmla="*/ 180021 w 459391"/>
                <a:gd name="connsiteY2" fmla="*/ 6413 h 510469"/>
                <a:gd name="connsiteX3" fmla="*/ 251920 w 459391"/>
                <a:gd name="connsiteY3" fmla="*/ 150428 h 510469"/>
                <a:gd name="connsiteX4" fmla="*/ 360041 w 459391"/>
                <a:gd name="connsiteY4" fmla="*/ 258441 h 510469"/>
                <a:gd name="connsiteX5" fmla="*/ 326509 w 459391"/>
                <a:gd name="connsiteY5" fmla="*/ 404929 h 510469"/>
                <a:gd name="connsiteX6" fmla="*/ 180021 w 459391"/>
                <a:gd name="connsiteY6" fmla="*/ 510469 h 510469"/>
                <a:gd name="connsiteX7" fmla="*/ 33533 w 459391"/>
                <a:gd name="connsiteY7" fmla="*/ 404929 h 510469"/>
                <a:gd name="connsiteX8" fmla="*/ 1 w 459391"/>
                <a:gd name="connsiteY8" fmla="*/ 258441 h 510469"/>
                <a:gd name="connsiteX9" fmla="*/ 0 w 459391"/>
                <a:gd name="connsiteY9" fmla="*/ 258440 h 510469"/>
                <a:gd name="connsiteX0" fmla="*/ 0 w 387383"/>
                <a:gd name="connsiteY0" fmla="*/ 270441 h 522470"/>
                <a:gd name="connsiteX1" fmla="*/ 33532 w 387383"/>
                <a:gd name="connsiteY1" fmla="*/ 123953 h 522470"/>
                <a:gd name="connsiteX2" fmla="*/ 180021 w 387383"/>
                <a:gd name="connsiteY2" fmla="*/ 18414 h 522470"/>
                <a:gd name="connsiteX3" fmla="*/ 179912 w 387383"/>
                <a:gd name="connsiteY3" fmla="*/ 234437 h 522470"/>
                <a:gd name="connsiteX4" fmla="*/ 360041 w 387383"/>
                <a:gd name="connsiteY4" fmla="*/ 270442 h 522470"/>
                <a:gd name="connsiteX5" fmla="*/ 326509 w 387383"/>
                <a:gd name="connsiteY5" fmla="*/ 416930 h 522470"/>
                <a:gd name="connsiteX6" fmla="*/ 180021 w 387383"/>
                <a:gd name="connsiteY6" fmla="*/ 522470 h 522470"/>
                <a:gd name="connsiteX7" fmla="*/ 33533 w 387383"/>
                <a:gd name="connsiteY7" fmla="*/ 416930 h 522470"/>
                <a:gd name="connsiteX8" fmla="*/ 1 w 387383"/>
                <a:gd name="connsiteY8" fmla="*/ 270442 h 522470"/>
                <a:gd name="connsiteX9" fmla="*/ 0 w 387383"/>
                <a:gd name="connsiteY9" fmla="*/ 270441 h 522470"/>
                <a:gd name="connsiteX0" fmla="*/ 0 w 387383"/>
                <a:gd name="connsiteY0" fmla="*/ 270442 h 522471"/>
                <a:gd name="connsiteX1" fmla="*/ 33532 w 387383"/>
                <a:gd name="connsiteY1" fmla="*/ 123954 h 522471"/>
                <a:gd name="connsiteX2" fmla="*/ 175997 w 387383"/>
                <a:gd name="connsiteY2" fmla="*/ 18414 h 522471"/>
                <a:gd name="connsiteX3" fmla="*/ 179912 w 387383"/>
                <a:gd name="connsiteY3" fmla="*/ 234438 h 522471"/>
                <a:gd name="connsiteX4" fmla="*/ 360041 w 387383"/>
                <a:gd name="connsiteY4" fmla="*/ 270443 h 522471"/>
                <a:gd name="connsiteX5" fmla="*/ 326509 w 387383"/>
                <a:gd name="connsiteY5" fmla="*/ 416931 h 522471"/>
                <a:gd name="connsiteX6" fmla="*/ 180021 w 387383"/>
                <a:gd name="connsiteY6" fmla="*/ 522471 h 522471"/>
                <a:gd name="connsiteX7" fmla="*/ 33533 w 387383"/>
                <a:gd name="connsiteY7" fmla="*/ 416931 h 522471"/>
                <a:gd name="connsiteX8" fmla="*/ 1 w 387383"/>
                <a:gd name="connsiteY8" fmla="*/ 270443 h 522471"/>
                <a:gd name="connsiteX9" fmla="*/ 0 w 387383"/>
                <a:gd name="connsiteY9" fmla="*/ 270442 h 5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383" h="522471">
                  <a:moveTo>
                    <a:pt x="0" y="270442"/>
                  </a:moveTo>
                  <a:cubicBezTo>
                    <a:pt x="0" y="217914"/>
                    <a:pt x="11724" y="166698"/>
                    <a:pt x="33532" y="123954"/>
                  </a:cubicBezTo>
                  <a:cubicBezTo>
                    <a:pt x="67324" y="57722"/>
                    <a:pt x="151600" y="0"/>
                    <a:pt x="175997" y="18414"/>
                  </a:cubicBezTo>
                  <a:cubicBezTo>
                    <a:pt x="200394" y="36828"/>
                    <a:pt x="146120" y="168206"/>
                    <a:pt x="179912" y="234438"/>
                  </a:cubicBezTo>
                  <a:cubicBezTo>
                    <a:pt x="387383" y="239107"/>
                    <a:pt x="335608" y="240028"/>
                    <a:pt x="360041" y="270443"/>
                  </a:cubicBezTo>
                  <a:cubicBezTo>
                    <a:pt x="384474" y="300858"/>
                    <a:pt x="348318" y="374187"/>
                    <a:pt x="326509" y="416931"/>
                  </a:cubicBezTo>
                  <a:cubicBezTo>
                    <a:pt x="292717" y="483163"/>
                    <a:pt x="238158" y="522471"/>
                    <a:pt x="180021" y="522471"/>
                  </a:cubicBezTo>
                  <a:cubicBezTo>
                    <a:pt x="121883" y="522471"/>
                    <a:pt x="67325" y="483163"/>
                    <a:pt x="33533" y="416931"/>
                  </a:cubicBezTo>
                  <a:cubicBezTo>
                    <a:pt x="11725" y="374187"/>
                    <a:pt x="1" y="322971"/>
                    <a:pt x="1" y="270443"/>
                  </a:cubicBezTo>
                  <a:lnTo>
                    <a:pt x="0" y="270442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72954" y="1842445"/>
            <a:ext cx="3916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p-AKT is a common event in Triple Negative breast cancer.</a:t>
            </a:r>
          </a:p>
          <a:p>
            <a:endParaRPr lang="en-US" sz="2400" dirty="0" smtClean="0"/>
          </a:p>
          <a:p>
            <a:r>
              <a:rPr lang="en-US" sz="2400" dirty="0" smtClean="0"/>
              <a:t>Activation of the PI3K/AKT can be blocked by the PP2A activator,FTY720 (Borg et al., 2014)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0" y="5903894"/>
            <a:ext cx="4716134" cy="95410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just"/>
            <a:r>
              <a:rPr lang="en-US" sz="1400" dirty="0" smtClean="0"/>
              <a:t>Nigel Borg, Shawn </a:t>
            </a:r>
            <a:r>
              <a:rPr lang="en-US" sz="1400" dirty="0" err="1" smtClean="0"/>
              <a:t>Baldacchino</a:t>
            </a:r>
            <a:r>
              <a:rPr lang="en-US" sz="1400" dirty="0" smtClean="0"/>
              <a:t>, Christian </a:t>
            </a:r>
            <a:r>
              <a:rPr lang="en-US" sz="1400" dirty="0" err="1" smtClean="0"/>
              <a:t>Saliba</a:t>
            </a:r>
            <a:r>
              <a:rPr lang="en-US" sz="1400" dirty="0" smtClean="0"/>
              <a:t>, Sharon </a:t>
            </a:r>
            <a:r>
              <a:rPr lang="en-US" sz="1400" dirty="0" err="1" smtClean="0"/>
              <a:t>Falzon</a:t>
            </a:r>
            <a:r>
              <a:rPr lang="en-US" sz="1400" dirty="0" smtClean="0"/>
              <a:t>, James </a:t>
            </a:r>
            <a:r>
              <a:rPr lang="en-US" sz="1400" dirty="0" err="1" smtClean="0"/>
              <a:t>DeGaetano</a:t>
            </a:r>
            <a:r>
              <a:rPr lang="en-US" sz="1400" dirty="0" smtClean="0"/>
              <a:t>, Christian </a:t>
            </a:r>
            <a:r>
              <a:rPr lang="en-US" sz="1400" dirty="0" err="1" smtClean="0"/>
              <a:t>Scerri</a:t>
            </a:r>
            <a:r>
              <a:rPr lang="en-US" sz="1400" dirty="0" smtClean="0"/>
              <a:t>, Godfrey </a:t>
            </a:r>
            <a:r>
              <a:rPr lang="en-US" sz="1400" dirty="0" err="1" smtClean="0"/>
              <a:t>Grech</a:t>
            </a:r>
            <a:r>
              <a:rPr lang="en-US" sz="1400" dirty="0" smtClean="0"/>
              <a:t>: </a:t>
            </a:r>
            <a:r>
              <a:rPr lang="en-US" sz="1400" dirty="0" err="1" smtClean="0"/>
              <a:t>Phospho-Akt</a:t>
            </a:r>
            <a:r>
              <a:rPr lang="en-US" sz="1400" dirty="0" smtClean="0"/>
              <a:t> expression is high in a subset of Triple Negative breast Cancer Patients. </a:t>
            </a:r>
            <a:r>
              <a:rPr lang="en-US" sz="1400" dirty="0" err="1" smtClean="0"/>
              <a:t>Xjenza</a:t>
            </a:r>
            <a:r>
              <a:rPr lang="en-US" sz="1400" dirty="0" smtClean="0"/>
              <a:t>. 03/2014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3059</TotalTime>
  <Words>3138</Words>
  <Application>Microsoft Office PowerPoint</Application>
  <PresentationFormat>Custom</PresentationFormat>
  <Paragraphs>625</Paragraphs>
  <Slides>38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PowerPoint Presentation</vt:lpstr>
      <vt:lpstr>Molecular classification of breast cancer using a Multiplex assay</vt:lpstr>
      <vt:lpstr>Molecular classification of breast cancer using a Multiplex assay</vt:lpstr>
      <vt:lpstr>PowerPoint Presentation</vt:lpstr>
      <vt:lpstr>PowerPoint Presentation</vt:lpstr>
      <vt:lpstr>PowerPoint Presentation</vt:lpstr>
      <vt:lpstr>Molecular classification of breast cancer using a Multiplex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Molecular classification of breast cancer using a Multiplex assay</vt:lpstr>
      <vt:lpstr>PowerPoint Presentation</vt:lpstr>
      <vt:lpstr>Molecular classification of breast cancer using a Multiplex assay</vt:lpstr>
      <vt:lpstr>PowerPoint Presentation</vt:lpstr>
      <vt:lpstr>PowerPoint Presentation</vt:lpstr>
      <vt:lpstr>Molecular classification of breast cancer using a Multiplex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Molecular classification of breast cancer using a Multiplex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Godfrey Grech</dc:creator>
  <cp:lastModifiedBy>Abdul Hakeem</cp:lastModifiedBy>
  <cp:revision>222</cp:revision>
  <cp:lastPrinted>2015-06-09T15:43:22Z</cp:lastPrinted>
  <dcterms:created xsi:type="dcterms:W3CDTF">2015-05-17T02:41:28Z</dcterms:created>
  <dcterms:modified xsi:type="dcterms:W3CDTF">2015-10-29T10:58:07Z</dcterms:modified>
</cp:coreProperties>
</file>