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sldIdLst>
    <p:sldId id="257" r:id="rId4"/>
    <p:sldId id="289" r:id="rId5"/>
    <p:sldId id="290" r:id="rId6"/>
    <p:sldId id="291" r:id="rId7"/>
    <p:sldId id="292" r:id="rId8"/>
    <p:sldId id="259" r:id="rId9"/>
    <p:sldId id="260" r:id="rId10"/>
    <p:sldId id="293" r:id="rId11"/>
    <p:sldId id="261" r:id="rId12"/>
    <p:sldId id="264" r:id="rId13"/>
    <p:sldId id="267" r:id="rId14"/>
    <p:sldId id="268" r:id="rId15"/>
    <p:sldId id="270" r:id="rId16"/>
    <p:sldId id="272" r:id="rId17"/>
    <p:sldId id="271" r:id="rId18"/>
    <p:sldId id="274" r:id="rId19"/>
    <p:sldId id="269" r:id="rId20"/>
    <p:sldId id="275" r:id="rId21"/>
    <p:sldId id="273" r:id="rId22"/>
    <p:sldId id="265" r:id="rId23"/>
    <p:sldId id="277" r:id="rId24"/>
    <p:sldId id="294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8" r:id="rId33"/>
    <p:sldId id="286" r:id="rId34"/>
    <p:sldId id="287" r:id="rId35"/>
    <p:sldId id="285" r:id="rId36"/>
  </p:sldIdLst>
  <p:sldSz cx="12252325" cy="7315200"/>
  <p:notesSz cx="6858000" cy="9144000"/>
  <p:defaultTextStyle>
    <a:defPPr>
      <a:defRPr lang="en-US"/>
    </a:defPPr>
    <a:lvl1pPr marL="0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8999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7997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6997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35996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94996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53995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12993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71992" algn="l" defTabSz="111799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7BF9"/>
    <a:srgbClr val="FF9900"/>
    <a:srgbClr val="DEC0FC"/>
    <a:srgbClr val="A34FF7"/>
    <a:srgbClr val="FFFF99"/>
    <a:srgbClr val="FF3300"/>
    <a:srgbClr val="A50021"/>
    <a:srgbClr val="FF4F25"/>
    <a:srgbClr val="FFFF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79" autoAdjust="0"/>
  </p:normalViewPr>
  <p:slideViewPr>
    <p:cSldViewPr>
      <p:cViewPr varScale="1">
        <p:scale>
          <a:sx n="68" d="100"/>
          <a:sy n="68" d="100"/>
        </p:scale>
        <p:origin x="-786" y="-102"/>
      </p:cViewPr>
      <p:guideLst>
        <p:guide orient="horz" pos="2304"/>
        <p:guide pos="38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00D94-C8CF-4BD1-86E9-2F4E39296ACC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58800" y="685800"/>
            <a:ext cx="5740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60515-AE34-4F01-B4F7-856CE976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1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5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8800" y="685800"/>
            <a:ext cx="5740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4F092-BE60-4553-BBED-E0E4883B665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89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4F092-BE60-4553-BBED-E0E4883B665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8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4719" y="1463040"/>
            <a:ext cx="10520663" cy="1950720"/>
          </a:xfrm>
          <a:ln>
            <a:noFill/>
          </a:ln>
        </p:spPr>
        <p:txBody>
          <a:bodyPr vert="horz" tIns="0" rIns="223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4719" y="3443772"/>
            <a:ext cx="10524747" cy="1869440"/>
          </a:xfrm>
        </p:spPr>
        <p:txBody>
          <a:bodyPr lIns="0" rIns="22355"/>
          <a:lstStyle>
            <a:lvl1pPr marL="0" marR="55887" indent="0" algn="r">
              <a:buNone/>
              <a:defRPr>
                <a:solidFill>
                  <a:schemeClr val="tx1"/>
                </a:solidFill>
              </a:defRPr>
            </a:lvl1pPr>
            <a:lvl2pPr marL="558869" indent="0" algn="ctr">
              <a:buNone/>
            </a:lvl2pPr>
            <a:lvl3pPr marL="1117737" indent="0" algn="ctr">
              <a:buNone/>
            </a:lvl3pPr>
            <a:lvl4pPr marL="1676606" indent="0" algn="ctr">
              <a:buNone/>
            </a:lvl4pPr>
            <a:lvl5pPr marL="2235475" indent="0" algn="ctr">
              <a:buNone/>
            </a:lvl5pPr>
            <a:lvl6pPr marL="2794345" indent="0" algn="ctr">
              <a:buNone/>
            </a:lvl6pPr>
            <a:lvl7pPr marL="3353215" indent="0" algn="ctr">
              <a:buNone/>
            </a:lvl7pPr>
            <a:lvl8pPr marL="3912082" indent="0" algn="ctr">
              <a:buNone/>
            </a:lvl8pPr>
            <a:lvl9pPr marL="4470951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56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2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7" y="975365"/>
            <a:ext cx="2756773" cy="555921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975365"/>
            <a:ext cx="8066114" cy="555921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1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925" y="2272455"/>
            <a:ext cx="10414476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849" y="4145280"/>
            <a:ext cx="8576628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8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5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4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2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7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99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6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49" y="4700695"/>
            <a:ext cx="10414476" cy="145288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849" y="3100496"/>
            <a:ext cx="10414476" cy="1600199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899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79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69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59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49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39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29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71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9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1706880"/>
            <a:ext cx="5411444" cy="482769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5" y="1706880"/>
            <a:ext cx="5411444" cy="482769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8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637455"/>
            <a:ext cx="5413571" cy="68241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999" indent="0">
              <a:buNone/>
              <a:defRPr sz="2400" b="1"/>
            </a:lvl2pPr>
            <a:lvl3pPr marL="1117997" indent="0">
              <a:buNone/>
              <a:defRPr sz="2200" b="1"/>
            </a:lvl3pPr>
            <a:lvl4pPr marL="1676997" indent="0">
              <a:buNone/>
              <a:defRPr sz="2000" b="1"/>
            </a:lvl4pPr>
            <a:lvl5pPr marL="2235996" indent="0">
              <a:buNone/>
              <a:defRPr sz="2000" b="1"/>
            </a:lvl5pPr>
            <a:lvl6pPr marL="2794996" indent="0">
              <a:buNone/>
              <a:defRPr sz="2000" b="1"/>
            </a:lvl6pPr>
            <a:lvl7pPr marL="3353995" indent="0">
              <a:buNone/>
              <a:defRPr sz="2000" b="1"/>
            </a:lvl7pPr>
            <a:lvl8pPr marL="3912993" indent="0">
              <a:buNone/>
              <a:defRPr sz="2000" b="1"/>
            </a:lvl8pPr>
            <a:lvl9pPr marL="4471992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16" y="2319868"/>
            <a:ext cx="5413571" cy="421470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013" y="1637455"/>
            <a:ext cx="5415698" cy="68241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999" indent="0">
              <a:buNone/>
              <a:defRPr sz="2400" b="1"/>
            </a:lvl2pPr>
            <a:lvl3pPr marL="1117997" indent="0">
              <a:buNone/>
              <a:defRPr sz="2200" b="1"/>
            </a:lvl3pPr>
            <a:lvl4pPr marL="1676997" indent="0">
              <a:buNone/>
              <a:defRPr sz="2000" b="1"/>
            </a:lvl4pPr>
            <a:lvl5pPr marL="2235996" indent="0">
              <a:buNone/>
              <a:defRPr sz="2000" b="1"/>
            </a:lvl5pPr>
            <a:lvl6pPr marL="2794996" indent="0">
              <a:buNone/>
              <a:defRPr sz="2000" b="1"/>
            </a:lvl6pPr>
            <a:lvl7pPr marL="3353995" indent="0">
              <a:buNone/>
              <a:defRPr sz="2000" b="1"/>
            </a:lvl7pPr>
            <a:lvl8pPr marL="3912993" indent="0">
              <a:buNone/>
              <a:defRPr sz="2000" b="1"/>
            </a:lvl8pPr>
            <a:lvl9pPr marL="4471992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3" y="2319868"/>
            <a:ext cx="5415698" cy="421470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3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0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5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8" y="291253"/>
            <a:ext cx="4030931" cy="123952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319" y="291255"/>
            <a:ext cx="6849390" cy="624332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18" y="1530775"/>
            <a:ext cx="4030931" cy="5003801"/>
          </a:xfrm>
        </p:spPr>
        <p:txBody>
          <a:bodyPr/>
          <a:lstStyle>
            <a:lvl1pPr marL="0" indent="0">
              <a:buNone/>
              <a:defRPr sz="1700"/>
            </a:lvl1pPr>
            <a:lvl2pPr marL="558999" indent="0">
              <a:buNone/>
              <a:defRPr sz="1500"/>
            </a:lvl2pPr>
            <a:lvl3pPr marL="1117997" indent="0">
              <a:buNone/>
              <a:defRPr sz="1200"/>
            </a:lvl3pPr>
            <a:lvl4pPr marL="1676997" indent="0">
              <a:buNone/>
              <a:defRPr sz="1100"/>
            </a:lvl4pPr>
            <a:lvl5pPr marL="2235996" indent="0">
              <a:buNone/>
              <a:defRPr sz="1100"/>
            </a:lvl5pPr>
            <a:lvl6pPr marL="2794996" indent="0">
              <a:buNone/>
              <a:defRPr sz="1100"/>
            </a:lvl6pPr>
            <a:lvl7pPr marL="3353995" indent="0">
              <a:buNone/>
              <a:defRPr sz="1100"/>
            </a:lvl7pPr>
            <a:lvl8pPr marL="3912993" indent="0">
              <a:buNone/>
              <a:defRPr sz="1100"/>
            </a:lvl8pPr>
            <a:lvl9pPr marL="447199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3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65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541" y="5120641"/>
            <a:ext cx="7351395" cy="60452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01541" y="653627"/>
            <a:ext cx="7351395" cy="4389120"/>
          </a:xfrm>
        </p:spPr>
        <p:txBody>
          <a:bodyPr/>
          <a:lstStyle>
            <a:lvl1pPr marL="0" indent="0">
              <a:buNone/>
              <a:defRPr sz="3900"/>
            </a:lvl1pPr>
            <a:lvl2pPr marL="558999" indent="0">
              <a:buNone/>
              <a:defRPr sz="3400"/>
            </a:lvl2pPr>
            <a:lvl3pPr marL="1117997" indent="0">
              <a:buNone/>
              <a:defRPr sz="2900"/>
            </a:lvl3pPr>
            <a:lvl4pPr marL="1676997" indent="0">
              <a:buNone/>
              <a:defRPr sz="2400"/>
            </a:lvl4pPr>
            <a:lvl5pPr marL="2235996" indent="0">
              <a:buNone/>
              <a:defRPr sz="2400"/>
            </a:lvl5pPr>
            <a:lvl6pPr marL="2794996" indent="0">
              <a:buNone/>
              <a:defRPr sz="2400"/>
            </a:lvl6pPr>
            <a:lvl7pPr marL="3353995" indent="0">
              <a:buNone/>
              <a:defRPr sz="2400"/>
            </a:lvl7pPr>
            <a:lvl8pPr marL="3912993" indent="0">
              <a:buNone/>
              <a:defRPr sz="2400"/>
            </a:lvl8pPr>
            <a:lvl9pPr marL="447199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1541" y="5725162"/>
            <a:ext cx="7351395" cy="858519"/>
          </a:xfrm>
        </p:spPr>
        <p:txBody>
          <a:bodyPr/>
          <a:lstStyle>
            <a:lvl1pPr marL="0" indent="0">
              <a:buNone/>
              <a:defRPr sz="1700"/>
            </a:lvl1pPr>
            <a:lvl2pPr marL="558999" indent="0">
              <a:buNone/>
              <a:defRPr sz="1500"/>
            </a:lvl2pPr>
            <a:lvl3pPr marL="1117997" indent="0">
              <a:buNone/>
              <a:defRPr sz="1200"/>
            </a:lvl3pPr>
            <a:lvl4pPr marL="1676997" indent="0">
              <a:buNone/>
              <a:defRPr sz="1100"/>
            </a:lvl4pPr>
            <a:lvl5pPr marL="2235996" indent="0">
              <a:buNone/>
              <a:defRPr sz="1100"/>
            </a:lvl5pPr>
            <a:lvl6pPr marL="2794996" indent="0">
              <a:buNone/>
              <a:defRPr sz="1100"/>
            </a:lvl6pPr>
            <a:lvl7pPr marL="3353995" indent="0">
              <a:buNone/>
              <a:defRPr sz="1100"/>
            </a:lvl7pPr>
            <a:lvl8pPr marL="3912993" indent="0">
              <a:buNone/>
              <a:defRPr sz="1100"/>
            </a:lvl8pPr>
            <a:lvl9pPr marL="447199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10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27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7" y="292949"/>
            <a:ext cx="2756773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292949"/>
            <a:ext cx="8066114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79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925" y="2272454"/>
            <a:ext cx="10414476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849" y="4145280"/>
            <a:ext cx="8576628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9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8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6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3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32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6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49" y="4700694"/>
            <a:ext cx="10414476" cy="145288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849" y="3100495"/>
            <a:ext cx="10414476" cy="1600199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906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81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7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62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53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43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34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7251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06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1706880"/>
            <a:ext cx="5411444" cy="482769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5" y="1706880"/>
            <a:ext cx="5411444" cy="482769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90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637454"/>
            <a:ext cx="5413571" cy="68241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9064" indent="0">
              <a:buNone/>
              <a:defRPr sz="2400" b="1"/>
            </a:lvl2pPr>
            <a:lvl3pPr marL="1118128" indent="0">
              <a:buNone/>
              <a:defRPr sz="2200" b="1"/>
            </a:lvl3pPr>
            <a:lvl4pPr marL="1677192" indent="0">
              <a:buNone/>
              <a:defRPr sz="2000" b="1"/>
            </a:lvl4pPr>
            <a:lvl5pPr marL="2236257" indent="0">
              <a:buNone/>
              <a:defRPr sz="2000" b="1"/>
            </a:lvl5pPr>
            <a:lvl6pPr marL="2795321" indent="0">
              <a:buNone/>
              <a:defRPr sz="2000" b="1"/>
            </a:lvl6pPr>
            <a:lvl7pPr marL="3354385" indent="0">
              <a:buNone/>
              <a:defRPr sz="2000" b="1"/>
            </a:lvl7pPr>
            <a:lvl8pPr marL="3913449" indent="0">
              <a:buNone/>
              <a:defRPr sz="2000" b="1"/>
            </a:lvl8pPr>
            <a:lvl9pPr marL="4472513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16" y="2319867"/>
            <a:ext cx="5413571" cy="421470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012" y="1637454"/>
            <a:ext cx="5415698" cy="68241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9064" indent="0">
              <a:buNone/>
              <a:defRPr sz="2400" b="1"/>
            </a:lvl2pPr>
            <a:lvl3pPr marL="1118128" indent="0">
              <a:buNone/>
              <a:defRPr sz="2200" b="1"/>
            </a:lvl3pPr>
            <a:lvl4pPr marL="1677192" indent="0">
              <a:buNone/>
              <a:defRPr sz="2000" b="1"/>
            </a:lvl4pPr>
            <a:lvl5pPr marL="2236257" indent="0">
              <a:buNone/>
              <a:defRPr sz="2000" b="1"/>
            </a:lvl5pPr>
            <a:lvl6pPr marL="2795321" indent="0">
              <a:buNone/>
              <a:defRPr sz="2000" b="1"/>
            </a:lvl6pPr>
            <a:lvl7pPr marL="3354385" indent="0">
              <a:buNone/>
              <a:defRPr sz="2000" b="1"/>
            </a:lvl7pPr>
            <a:lvl8pPr marL="3913449" indent="0">
              <a:buNone/>
              <a:defRPr sz="2000" b="1"/>
            </a:lvl8pPr>
            <a:lvl9pPr marL="4472513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2" y="2319867"/>
            <a:ext cx="5415698" cy="421470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31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57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9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635" y="1404519"/>
            <a:ext cx="10414476" cy="145328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635" y="2884975"/>
            <a:ext cx="10414476" cy="1610359"/>
          </a:xfrm>
        </p:spPr>
        <p:txBody>
          <a:bodyPr lIns="55887" rIns="55887" anchor="t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9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7" y="291253"/>
            <a:ext cx="4030931" cy="123952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319" y="291254"/>
            <a:ext cx="6849390" cy="624332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17" y="1530774"/>
            <a:ext cx="4030931" cy="5003801"/>
          </a:xfrm>
        </p:spPr>
        <p:txBody>
          <a:bodyPr/>
          <a:lstStyle>
            <a:lvl1pPr marL="0" indent="0">
              <a:buNone/>
              <a:defRPr sz="1700"/>
            </a:lvl1pPr>
            <a:lvl2pPr marL="559064" indent="0">
              <a:buNone/>
              <a:defRPr sz="1500"/>
            </a:lvl2pPr>
            <a:lvl3pPr marL="1118128" indent="0">
              <a:buNone/>
              <a:defRPr sz="1200"/>
            </a:lvl3pPr>
            <a:lvl4pPr marL="1677192" indent="0">
              <a:buNone/>
              <a:defRPr sz="1100"/>
            </a:lvl4pPr>
            <a:lvl5pPr marL="2236257" indent="0">
              <a:buNone/>
              <a:defRPr sz="1100"/>
            </a:lvl5pPr>
            <a:lvl6pPr marL="2795321" indent="0">
              <a:buNone/>
              <a:defRPr sz="1100"/>
            </a:lvl6pPr>
            <a:lvl7pPr marL="3354385" indent="0">
              <a:buNone/>
              <a:defRPr sz="1100"/>
            </a:lvl7pPr>
            <a:lvl8pPr marL="3913449" indent="0">
              <a:buNone/>
              <a:defRPr sz="1100"/>
            </a:lvl8pPr>
            <a:lvl9pPr marL="44725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87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541" y="5120640"/>
            <a:ext cx="7351395" cy="60452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01541" y="653627"/>
            <a:ext cx="7351395" cy="4389120"/>
          </a:xfrm>
        </p:spPr>
        <p:txBody>
          <a:bodyPr/>
          <a:lstStyle>
            <a:lvl1pPr marL="0" indent="0">
              <a:buNone/>
              <a:defRPr sz="3900"/>
            </a:lvl1pPr>
            <a:lvl2pPr marL="559064" indent="0">
              <a:buNone/>
              <a:defRPr sz="3400"/>
            </a:lvl2pPr>
            <a:lvl3pPr marL="1118128" indent="0">
              <a:buNone/>
              <a:defRPr sz="2900"/>
            </a:lvl3pPr>
            <a:lvl4pPr marL="1677192" indent="0">
              <a:buNone/>
              <a:defRPr sz="2400"/>
            </a:lvl4pPr>
            <a:lvl5pPr marL="2236257" indent="0">
              <a:buNone/>
              <a:defRPr sz="2400"/>
            </a:lvl5pPr>
            <a:lvl6pPr marL="2795321" indent="0">
              <a:buNone/>
              <a:defRPr sz="2400"/>
            </a:lvl6pPr>
            <a:lvl7pPr marL="3354385" indent="0">
              <a:buNone/>
              <a:defRPr sz="2400"/>
            </a:lvl7pPr>
            <a:lvl8pPr marL="3913449" indent="0">
              <a:buNone/>
              <a:defRPr sz="2400"/>
            </a:lvl8pPr>
            <a:lvl9pPr marL="4472513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1541" y="5725161"/>
            <a:ext cx="7351395" cy="858519"/>
          </a:xfrm>
        </p:spPr>
        <p:txBody>
          <a:bodyPr/>
          <a:lstStyle>
            <a:lvl1pPr marL="0" indent="0">
              <a:buNone/>
              <a:defRPr sz="1700"/>
            </a:lvl1pPr>
            <a:lvl2pPr marL="559064" indent="0">
              <a:buNone/>
              <a:defRPr sz="1500"/>
            </a:lvl2pPr>
            <a:lvl3pPr marL="1118128" indent="0">
              <a:buNone/>
              <a:defRPr sz="1200"/>
            </a:lvl3pPr>
            <a:lvl4pPr marL="1677192" indent="0">
              <a:buNone/>
              <a:defRPr sz="1100"/>
            </a:lvl4pPr>
            <a:lvl5pPr marL="2236257" indent="0">
              <a:buNone/>
              <a:defRPr sz="1100"/>
            </a:lvl5pPr>
            <a:lvl6pPr marL="2795321" indent="0">
              <a:buNone/>
              <a:defRPr sz="1100"/>
            </a:lvl6pPr>
            <a:lvl7pPr marL="3354385" indent="0">
              <a:buNone/>
              <a:defRPr sz="1100"/>
            </a:lvl7pPr>
            <a:lvl8pPr marL="3913449" indent="0">
              <a:buNone/>
              <a:defRPr sz="1100"/>
            </a:lvl8pPr>
            <a:lvl9pPr marL="44725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79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00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6" y="292948"/>
            <a:ext cx="2756773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292948"/>
            <a:ext cx="8066114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8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6" y="751027"/>
            <a:ext cx="11027093" cy="12192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2048091"/>
            <a:ext cx="5411444" cy="4730496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5" y="2048091"/>
            <a:ext cx="5411444" cy="4730496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8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6" y="751027"/>
            <a:ext cx="11027093" cy="1219200"/>
          </a:xfrm>
        </p:spPr>
        <p:txBody>
          <a:bodyPr tIns="55887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978931"/>
            <a:ext cx="5413571" cy="703309"/>
          </a:xfrm>
        </p:spPr>
        <p:txBody>
          <a:bodyPr lIns="55887" tIns="0" rIns="55887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2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24014" y="1983745"/>
            <a:ext cx="5415698" cy="698499"/>
          </a:xfrm>
        </p:spPr>
        <p:txBody>
          <a:bodyPr lIns="55887" tIns="0" rIns="55887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2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12616" y="2682240"/>
            <a:ext cx="5413571" cy="4102101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4" y="2682240"/>
            <a:ext cx="5415698" cy="4102101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6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6" y="751027"/>
            <a:ext cx="11129195" cy="1219200"/>
          </a:xfrm>
        </p:spPr>
        <p:txBody>
          <a:bodyPr vert="horz" tIns="5588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2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924" y="548642"/>
            <a:ext cx="3675698" cy="123952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8924" y="1788160"/>
            <a:ext cx="3675698" cy="4876800"/>
          </a:xfrm>
        </p:spPr>
        <p:txBody>
          <a:bodyPr lIns="22355" rIns="22355"/>
          <a:lstStyle>
            <a:lvl1pPr marL="0" indent="0" algn="l">
              <a:buNone/>
              <a:defRPr sz="1700"/>
            </a:lvl1pPr>
            <a:lvl2pPr indent="0" algn="l">
              <a:buNone/>
              <a:defRPr sz="1500"/>
            </a:lvl2pPr>
            <a:lvl3pPr indent="0" algn="l">
              <a:buNone/>
              <a:defRPr sz="12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90319" y="1788160"/>
            <a:ext cx="6849390" cy="4876800"/>
          </a:xfrm>
        </p:spPr>
        <p:txBody>
          <a:bodyPr tIns="0"/>
          <a:lstStyle>
            <a:lvl1pPr>
              <a:defRPr sz="3400"/>
            </a:lvl1pPr>
            <a:lvl2pPr>
              <a:defRPr sz="3200"/>
            </a:lvl2pPr>
            <a:lvl3pPr>
              <a:defRPr sz="2900"/>
            </a:lvl3pPr>
            <a:lvl4pPr>
              <a:defRPr sz="2400"/>
            </a:lvl4pPr>
            <a:lvl5pPr>
              <a:defRPr sz="22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9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41889" y="1181949"/>
            <a:ext cx="7045087" cy="43891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72" tIns="55887" rIns="111772" bIns="55887" rtlCol="0" anchor="ctr"/>
          <a:lstStyle/>
          <a:p>
            <a:pPr algn="ctr" defTabSz="1117737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724983" y="5717087"/>
            <a:ext cx="208290" cy="16581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72" tIns="55887" rIns="111772" bIns="55887" rtlCol="0" anchor="ctr"/>
          <a:lstStyle/>
          <a:p>
            <a:pPr algn="ctr" defTabSz="1117737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21" y="1255466"/>
            <a:ext cx="2965063" cy="1688129"/>
          </a:xfrm>
        </p:spPr>
        <p:txBody>
          <a:bodyPr vert="horz" lIns="55887" tIns="55887" rIns="55887" bIns="55887" anchor="b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21" y="3017371"/>
            <a:ext cx="2960979" cy="2324608"/>
          </a:xfrm>
        </p:spPr>
        <p:txBody>
          <a:bodyPr lIns="78242" rIns="55887" bIns="55887" anchor="t"/>
          <a:lstStyle>
            <a:lvl1pPr marL="0" indent="0" algn="l">
              <a:spcBef>
                <a:spcPts val="306"/>
              </a:spcBef>
              <a:buFontTx/>
              <a:buNone/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22887" y="6780110"/>
            <a:ext cx="816822" cy="389467"/>
          </a:xfrm>
        </p:spPr>
        <p:txBody>
          <a:bodyPr/>
          <a:lstStyle/>
          <a:p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70721" y="1279485"/>
            <a:ext cx="6187424" cy="419404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9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63" y="6204373"/>
            <a:ext cx="12277851" cy="111082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1772" tIns="55887" rIns="111772" bIns="55887" anchor="t" compatLnSpc="1"/>
          <a:lstStyle/>
          <a:p>
            <a:pPr defTabSz="1117737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70906" y="6634484"/>
            <a:ext cx="6381419" cy="680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1772" tIns="55887" rIns="111772" bIns="55887" anchor="t" compatLnSpc="1"/>
          <a:lstStyle/>
          <a:p>
            <a:pPr defTabSz="1117737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000082"/>
            </a:gs>
            <a:gs pos="83000">
              <a:srgbClr val="0047FF"/>
            </a:gs>
            <a:gs pos="88000">
              <a:srgbClr val="000082"/>
            </a:gs>
            <a:gs pos="89000">
              <a:srgbClr val="0047FF"/>
            </a:gs>
            <a:gs pos="94000">
              <a:srgbClr val="000082"/>
            </a:gs>
            <a:gs pos="95000">
              <a:srgbClr val="0047FF"/>
            </a:gs>
            <a:gs pos="99000">
              <a:srgbClr val="000082"/>
            </a:gs>
            <a:gs pos="100000">
              <a:srgbClr val="0047FF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63" y="-7617"/>
            <a:ext cx="12277851" cy="111082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1772" tIns="55887" rIns="111772" bIns="55887" anchor="t" compatLnSpc="1"/>
          <a:lstStyle/>
          <a:p>
            <a:pPr defTabSz="1117737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70906" y="-7620"/>
            <a:ext cx="6381419" cy="680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1772" tIns="55887" rIns="111772" bIns="55887" anchor="t" compatLnSpc="1"/>
          <a:lstStyle/>
          <a:p>
            <a:pPr defTabSz="111773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12616" y="751027"/>
            <a:ext cx="11027093" cy="1219200"/>
          </a:xfrm>
          <a:prstGeom prst="rect">
            <a:avLst/>
          </a:prstGeom>
        </p:spPr>
        <p:txBody>
          <a:bodyPr vert="horz" lIns="0" tIns="55887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12616" y="2064512"/>
            <a:ext cx="11027093" cy="4681728"/>
          </a:xfrm>
          <a:prstGeom prst="rect">
            <a:avLst/>
          </a:prstGeom>
        </p:spPr>
        <p:txBody>
          <a:bodyPr vert="horz" lIns="111772" tIns="55887" rIns="111772" bIns="5588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12616" y="6780110"/>
            <a:ext cx="2858876" cy="38946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5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117737"/>
            <a:fld id="{0A32E7A3-68ED-4CF6-A330-4B56551DADF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117737"/>
              <a:t>9/14/2015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73595" y="6780110"/>
            <a:ext cx="4492519" cy="38946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5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117737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618683" y="6780110"/>
            <a:ext cx="1021027" cy="389467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5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117737"/>
            <a:fld id="{2CEBE6B5-C3B2-4C52-AFE5-62E5DE6CAE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117737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482" y="215902"/>
            <a:ext cx="12301297" cy="692506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11773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117737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52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6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35321" indent="-33532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82417" indent="-30178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737" indent="-30178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453059" indent="-25708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88379" indent="-25708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123703" indent="-25708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347250" indent="-22354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82570" indent="-22354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017890" indent="-22354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588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17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766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2354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943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3532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9120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4709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16" y="292947"/>
            <a:ext cx="11027093" cy="1219200"/>
          </a:xfrm>
          <a:prstGeom prst="rect">
            <a:avLst/>
          </a:prstGeom>
        </p:spPr>
        <p:txBody>
          <a:bodyPr vert="horz" lIns="111799" tIns="55899" rIns="111799" bIns="558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706880"/>
            <a:ext cx="11027093" cy="4827694"/>
          </a:xfrm>
          <a:prstGeom prst="rect">
            <a:avLst/>
          </a:prstGeom>
        </p:spPr>
        <p:txBody>
          <a:bodyPr vert="horz" lIns="111799" tIns="55899" rIns="111799" bIns="558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616" y="6780108"/>
            <a:ext cx="2858876" cy="389467"/>
          </a:xfrm>
          <a:prstGeom prst="rect">
            <a:avLst/>
          </a:prstGeom>
        </p:spPr>
        <p:txBody>
          <a:bodyPr vert="horz" lIns="111799" tIns="55899" rIns="111799" bIns="5589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6211" y="6780108"/>
            <a:ext cx="3879903" cy="389467"/>
          </a:xfrm>
          <a:prstGeom prst="rect">
            <a:avLst/>
          </a:prstGeom>
        </p:spPr>
        <p:txBody>
          <a:bodyPr vert="horz" lIns="111799" tIns="55899" rIns="111799" bIns="5589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0833" y="6780108"/>
            <a:ext cx="2858876" cy="389467"/>
          </a:xfrm>
          <a:prstGeom prst="rect">
            <a:avLst/>
          </a:prstGeom>
        </p:spPr>
        <p:txBody>
          <a:bodyPr vert="horz" lIns="111799" tIns="55899" rIns="111799" bIns="5589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9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1799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9249" indent="-419249" algn="l" defTabSz="111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8373" indent="-349375" algn="l" defTabSz="1117997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7498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6497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5496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4495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3494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92493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491" indent="-279499" algn="l" defTabSz="111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999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997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997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5996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996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3995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2993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71992" algn="l" defTabSz="111799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16" y="292947"/>
            <a:ext cx="11027093" cy="1219200"/>
          </a:xfrm>
          <a:prstGeom prst="rect">
            <a:avLst/>
          </a:prstGeom>
        </p:spPr>
        <p:txBody>
          <a:bodyPr vert="horz" lIns="111813" tIns="55906" rIns="111813" bIns="559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706880"/>
            <a:ext cx="11027093" cy="4827694"/>
          </a:xfrm>
          <a:prstGeom prst="rect">
            <a:avLst/>
          </a:prstGeom>
        </p:spPr>
        <p:txBody>
          <a:bodyPr vert="horz" lIns="111813" tIns="55906" rIns="111813" bIns="559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616" y="6780107"/>
            <a:ext cx="2858876" cy="389467"/>
          </a:xfrm>
          <a:prstGeom prst="rect">
            <a:avLst/>
          </a:prstGeom>
        </p:spPr>
        <p:txBody>
          <a:bodyPr vert="horz" lIns="111813" tIns="55906" rIns="111813" bIns="55906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18128"/>
            <a:fld id="{A98414F8-71EF-48C1-8048-425298215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18128"/>
              <a:t>9/14/2015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6211" y="6780107"/>
            <a:ext cx="3879903" cy="389467"/>
          </a:xfrm>
          <a:prstGeom prst="rect">
            <a:avLst/>
          </a:prstGeom>
        </p:spPr>
        <p:txBody>
          <a:bodyPr vert="horz" lIns="111813" tIns="55906" rIns="111813" bIns="55906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18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0833" y="6780107"/>
            <a:ext cx="2858876" cy="389467"/>
          </a:xfrm>
          <a:prstGeom prst="rect">
            <a:avLst/>
          </a:prstGeom>
        </p:spPr>
        <p:txBody>
          <a:bodyPr vert="horz" lIns="111813" tIns="55906" rIns="111813" bIns="55906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18128"/>
            <a:fld id="{29D264C9-A226-42DF-8F57-D77124BF4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18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3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18128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9298" indent="-419298" algn="l" defTabSz="1118128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8479" indent="-349415" algn="l" defTabSz="1118128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7660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6725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5789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4853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3917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92981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52045" indent="-279532" algn="l" defTabSz="11181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9064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8128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7192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6257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5321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4385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3449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72513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6.wdp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notesSlide" Target="../notesSlides/notesSlide1.xml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11" Type="http://schemas.openxmlformats.org/officeDocument/2006/relationships/image" Target="../media/image47.emf"/><Relationship Id="rId5" Type="http://schemas.microsoft.com/office/2007/relationships/hdphoto" Target="../media/hdphoto7.wdp"/><Relationship Id="rId15" Type="http://schemas.openxmlformats.org/officeDocument/2006/relationships/image" Target="../media/image54.png"/><Relationship Id="rId10" Type="http://schemas.openxmlformats.org/officeDocument/2006/relationships/package" Target="../embeddings/Microsoft_PowerPoint_Presentation1.pptx"/><Relationship Id="rId19" Type="http://schemas.openxmlformats.org/officeDocument/2006/relationships/image" Target="../media/image58.jpeg"/><Relationship Id="rId4" Type="http://schemas.openxmlformats.org/officeDocument/2006/relationships/image" Target="../media/image48.jpeg"/><Relationship Id="rId9" Type="http://schemas.microsoft.com/office/2007/relationships/hdphoto" Target="../media/hdphoto9.wdp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8.jpeg"/><Relationship Id="rId3" Type="http://schemas.openxmlformats.org/officeDocument/2006/relationships/image" Target="../media/image59.png"/><Relationship Id="rId7" Type="http://schemas.openxmlformats.org/officeDocument/2006/relationships/image" Target="../media/image62.emf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66.emf"/><Relationship Id="rId5" Type="http://schemas.microsoft.com/office/2007/relationships/hdphoto" Target="../media/hdphoto10.wdp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emf"/><Relationship Id="rId1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google.com/url?sa=i&amp;rct=j&amp;q=&amp;esrc=s&amp;source=images&amp;cd=&amp;cad=rja&amp;uact=8&amp;ved=0CAcQjRxqFQoTCLe_8c_s8McCFdQRkgodX5oCNQ&amp;url=https://commons.wikimedia.org/wiki/File:Pyrene_chemical_structure.png&amp;bvm=bv.102537793,d.aWw&amp;psig=AFQjCNHbMqU0MIKN9FVzRKaP40l4lwL7Eg&amp;ust=1442124898463613" TargetMode="Externa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710635" y="2813914"/>
            <a:ext cx="10414476" cy="1453286"/>
          </a:xfrm>
          <a:prstGeom prst="rect">
            <a:avLst/>
          </a:prstGeom>
          <a:ln>
            <a:noFill/>
          </a:ln>
          <a:effectLst>
            <a:glow rad="228600">
              <a:srgbClr val="0BD0D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3868"/>
            <a:r>
              <a:rPr sz="5400" spc="50" dirty="0">
                <a:ln w="3175">
                  <a:solidFill>
                    <a:srgbClr val="FF3300"/>
                  </a:solidFill>
                </a:ln>
                <a:solidFill>
                  <a:sysClr val="window" lastClr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Comparing the Effect of Ecofriendly Adsorbents and </a:t>
            </a:r>
            <a:r>
              <a:rPr sz="5400" spc="50" dirty="0" err="1">
                <a:ln w="3175">
                  <a:solidFill>
                    <a:srgbClr val="FF3300"/>
                  </a:solidFill>
                </a:ln>
                <a:solidFill>
                  <a:sysClr val="window" lastClr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Bioturbators</a:t>
            </a:r>
            <a:r>
              <a:rPr sz="5400" spc="50">
                <a:ln w="3175">
                  <a:solidFill>
                    <a:srgbClr val="FF3300"/>
                  </a:solidFill>
                </a:ln>
                <a:solidFill>
                  <a:sysClr val="window" lastClr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on the Concentration of Pyrene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31" y="4810084"/>
            <a:ext cx="2466976" cy="1847850"/>
          </a:xfrm>
          <a:prstGeom prst="rect">
            <a:avLst/>
          </a:prstGeom>
          <a:ln w="88900" cap="sq" cmpd="thickThin">
            <a:solidFill>
              <a:srgbClr val="A5002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02020" y="4419604"/>
            <a:ext cx="6343294" cy="1384936"/>
          </a:xfrm>
          <a:prstGeom prst="rect">
            <a:avLst/>
          </a:prstGeom>
          <a:noFill/>
        </p:spPr>
        <p:txBody>
          <a:bodyPr wrap="none" lIns="91386" tIns="45691" rIns="91386" bIns="45691" rtlCol="0">
            <a:spAutoFit/>
          </a:bodyPr>
          <a:lstStyle/>
          <a:p>
            <a:pPr algn="ctr" defTabSz="1143522"/>
            <a:r>
              <a:rPr lang="en-US" sz="2800" b="1" dirty="0" err="1">
                <a:ln w="3175">
                  <a:solidFill>
                    <a:srgbClr val="FF33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Febee</a:t>
            </a:r>
            <a:r>
              <a:rPr lang="en-US" sz="2800" b="1" dirty="0">
                <a:ln w="3175">
                  <a:solidFill>
                    <a:srgbClr val="FF33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3175">
                  <a:solidFill>
                    <a:srgbClr val="FF33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Louka</a:t>
            </a:r>
            <a:endParaRPr lang="en-US" sz="2800" b="1" dirty="0">
              <a:ln w="3175">
                <a:solidFill>
                  <a:srgbClr val="FF3300"/>
                </a:solidFill>
                <a:prstDash val="solid"/>
              </a:ln>
              <a:solidFill>
                <a:srgbClr val="FFFF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1143522"/>
            <a:r>
              <a:rPr lang="en-US" sz="2800" b="1" dirty="0">
                <a:ln w="3175">
                  <a:solidFill>
                    <a:srgbClr val="FF33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Department of Chemistry</a:t>
            </a:r>
          </a:p>
          <a:p>
            <a:pPr algn="ctr" defTabSz="1143522"/>
            <a:r>
              <a:rPr lang="en-US" sz="2800" b="1" dirty="0">
                <a:ln w="3175">
                  <a:solidFill>
                    <a:srgbClr val="FF33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University of Louisiana at </a:t>
            </a:r>
            <a:r>
              <a:rPr lang="en-US" sz="2800" b="1" dirty="0" err="1">
                <a:ln w="3175">
                  <a:solidFill>
                    <a:srgbClr val="FF33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Lafaytte</a:t>
            </a:r>
            <a:endParaRPr lang="en-US" sz="2800" b="1" dirty="0">
              <a:ln w="3175">
                <a:solidFill>
                  <a:srgbClr val="FF3300"/>
                </a:solidFill>
                <a:prstDash val="solid"/>
              </a:ln>
              <a:solidFill>
                <a:srgbClr val="FFFF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5"/>
                    </a14:imgEffect>
                    <a14:imgEffect>
                      <a14:saturation sat="220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0121" y="4810084"/>
            <a:ext cx="2483774" cy="1988911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3" name="Picture 10175" descr="158_ULL-Logo-RESIZ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8" y="76199"/>
            <a:ext cx="167341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362" y="4"/>
            <a:ext cx="11582400" cy="1323381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40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Samples Analysis:</a:t>
            </a:r>
            <a: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sz="4000" b="1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364" y="664517"/>
            <a:ext cx="6019800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143522">
              <a:defRPr/>
            </a:pPr>
            <a:r>
              <a:rPr lang="en-US" sz="3500" b="1" u="sng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Water Samples Analyses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961" y="1323022"/>
            <a:ext cx="11887201" cy="1877378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marL="456932" indent="-456932" algn="just" defTabSz="1143522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Liquid-liquid extraction (LLE) using </a:t>
            </a:r>
            <a:r>
              <a:rPr lang="en-US" sz="3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(</a:t>
            </a: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CH</a:t>
            </a:r>
            <a:r>
              <a:rPr lang="en-US" sz="3200" b="1" baseline="-250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Cl</a:t>
            </a:r>
            <a:r>
              <a:rPr lang="en-US" sz="3200" b="1" baseline="-250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).</a:t>
            </a:r>
          </a:p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After evaporation, the residue was dissolved in hexane.</a:t>
            </a:r>
          </a:p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Excess hexane was evaporated under N</a:t>
            </a:r>
            <a:r>
              <a:rPr lang="en-US" sz="3200" b="1" baseline="-250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to 1.00 </a:t>
            </a:r>
            <a:r>
              <a:rPr lang="en-US" sz="32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mL.</a:t>
            </a:r>
            <a:endParaRPr lang="en-US" sz="3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562" y="3200400"/>
            <a:ext cx="6781800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143522">
              <a:defRPr/>
            </a:pPr>
            <a:r>
              <a:rPr lang="en-US" sz="3500" b="1" u="sng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Sediment Samples Analyses</a:t>
            </a: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80" y="4063434"/>
            <a:ext cx="2549176" cy="281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2" y="4057188"/>
            <a:ext cx="2479312" cy="2799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6" name="Group 5"/>
          <p:cNvGrpSpPr/>
          <p:nvPr/>
        </p:nvGrpSpPr>
        <p:grpSpPr>
          <a:xfrm>
            <a:off x="2620962" y="4291454"/>
            <a:ext cx="4406170" cy="2732087"/>
            <a:chOff x="2620962" y="4291454"/>
            <a:chExt cx="4406170" cy="2732087"/>
          </a:xfrm>
        </p:grpSpPr>
        <p:sp>
          <p:nvSpPr>
            <p:cNvPr id="27" name="TextBox 26"/>
            <p:cNvSpPr txBox="1"/>
            <p:nvPr/>
          </p:nvSpPr>
          <p:spPr>
            <a:xfrm>
              <a:off x="2925762" y="4558858"/>
              <a:ext cx="3302774" cy="214674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1143522">
                <a:lnSpc>
                  <a:spcPct val="150000"/>
                </a:lnSpc>
                <a:defRPr/>
              </a:pPr>
              <a:r>
                <a:rPr lang="en-US" sz="3500" b="1" dirty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anose="030F0702030302020204" pitchFamily="66" charset="0"/>
                </a:rPr>
                <a:t>Dry Sediment  </a:t>
              </a:r>
              <a:r>
                <a:rPr lang="en-US" sz="5400" b="1" dirty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anose="030F0702030302020204" pitchFamily="66" charset="0"/>
                </a:rPr>
                <a:t>+</a:t>
              </a:r>
              <a:r>
                <a:rPr lang="en-US" sz="3500" b="1" dirty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anose="030F0702030302020204" pitchFamily="66" charset="0"/>
                </a:rPr>
                <a:t> CH</a:t>
              </a:r>
              <a:r>
                <a:rPr lang="en-US" sz="3500" b="1" baseline="-25000" dirty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3500" b="1" dirty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anose="030F0702030302020204" pitchFamily="66" charset="0"/>
                </a:rPr>
                <a:t>Cl</a:t>
              </a:r>
              <a:r>
                <a:rPr lang="en-US" sz="3500" b="1" baseline="-25000" dirty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962" y="4291454"/>
              <a:ext cx="4406170" cy="273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8" y="3921176"/>
            <a:ext cx="2227255" cy="3102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10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9364" y="228601"/>
            <a:ext cx="4419599" cy="156964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Microwave extraction using the US EPA 3546 method.</a:t>
            </a:r>
          </a:p>
        </p:txBody>
      </p:sp>
      <p:sp>
        <p:nvSpPr>
          <p:cNvPr id="6" name="Bent Arrow 5"/>
          <p:cNvSpPr/>
          <p:nvPr/>
        </p:nvSpPr>
        <p:spPr>
          <a:xfrm rot="16200000" flipH="1" flipV="1">
            <a:off x="9387522" y="929640"/>
            <a:ext cx="1752601" cy="1264920"/>
          </a:xfrm>
          <a:prstGeom prst="bentArrow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ln w="38100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86069" y="2552475"/>
            <a:ext cx="3036094" cy="156964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Filtration </a:t>
            </a:r>
          </a:p>
          <a:p>
            <a:pPr marL="457146" indent="-457146" algn="just" defTabSz="1143522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  <a:sym typeface="Symbol"/>
              </a:rPr>
              <a:t>Rinsing</a:t>
            </a:r>
          </a:p>
          <a:p>
            <a:pPr marL="457146" indent="-457146" algn="just" defTabSz="1143522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  <a:sym typeface="Symbol"/>
              </a:rPr>
              <a:t>Evaporation</a:t>
            </a:r>
            <a:endParaRPr lang="en-US" sz="3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Bent Arrow 8"/>
          <p:cNvSpPr/>
          <p:nvPr/>
        </p:nvSpPr>
        <p:spPr>
          <a:xfrm flipH="1" flipV="1">
            <a:off x="9478963" y="4122134"/>
            <a:ext cx="1331308" cy="2026921"/>
          </a:xfrm>
          <a:prstGeom prst="bentArrow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ln w="57150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6563" y="5628383"/>
            <a:ext cx="4038600" cy="107720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residue was dissolved in hexane</a:t>
            </a:r>
            <a:endParaRPr lang="en-US" dirty="0"/>
          </a:p>
        </p:txBody>
      </p:sp>
      <p:sp>
        <p:nvSpPr>
          <p:cNvPr id="12" name="Bent Arrow 11"/>
          <p:cNvSpPr/>
          <p:nvPr/>
        </p:nvSpPr>
        <p:spPr>
          <a:xfrm rot="5400000" flipH="1" flipV="1">
            <a:off x="4205922" y="4587240"/>
            <a:ext cx="1752601" cy="1264920"/>
          </a:xfrm>
          <a:prstGeom prst="bentArrow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ln w="381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3364" y="2697540"/>
            <a:ext cx="3657599" cy="156964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Excess hexane evaporated under N</a:t>
            </a:r>
            <a:r>
              <a:rPr lang="en-US" sz="3200" b="1" baseline="-250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to 1.00 </a:t>
            </a:r>
            <a:r>
              <a:rPr lang="en-US" sz="32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mL.</a:t>
            </a:r>
            <a:endParaRPr lang="en-US" sz="3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Bent Arrow 13"/>
          <p:cNvSpPr/>
          <p:nvPr/>
        </p:nvSpPr>
        <p:spPr>
          <a:xfrm rot="5400000" flipH="1" flipV="1">
            <a:off x="1267350" y="2115611"/>
            <a:ext cx="878427" cy="21336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9544"/>
            </a:avLst>
          </a:prstGeom>
          <a:solidFill>
            <a:srgbClr val="FF33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ln w="38100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762" y="3657601"/>
            <a:ext cx="2286001" cy="107720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An Aliquot injected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3470" y="124799"/>
            <a:ext cx="3263773" cy="2427676"/>
            <a:chOff x="73469" y="124799"/>
            <a:chExt cx="3263773" cy="242767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9" y="124799"/>
              <a:ext cx="3263773" cy="242767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149518" y="1046249"/>
              <a:ext cx="7168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1143522"/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GC</a:t>
              </a:r>
              <a:endParaRPr lang="en-US" sz="32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8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8" grpId="0"/>
      <p:bldP spid="12" grpId="0" animBg="1"/>
      <p:bldP spid="10" grpId="0"/>
      <p:bldP spid="14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286" y="3200400"/>
            <a:ext cx="10414476" cy="1453286"/>
          </a:xfrm>
          <a:prstGeom prst="rect">
            <a:avLst/>
          </a:prstGeom>
          <a:ln>
            <a:noFill/>
          </a:ln>
          <a:effectLst>
            <a:glow rad="228600">
              <a:srgbClr val="A5C24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3868"/>
            <a:r>
              <a:rPr dirty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Biological </a:t>
            </a:r>
            <a:r>
              <a:rPr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Treatment</a:t>
            </a:r>
          </a:p>
          <a:p>
            <a:pPr algn="ctr" defTabSz="913868"/>
            <a:r>
              <a:rPr lang="en-US"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Results &amp; Discussion</a:t>
            </a:r>
            <a:endParaRPr dirty="0">
              <a:ln w="11430">
                <a:solidFill>
                  <a:srgbClr val="FFFFCC"/>
                </a:solidFill>
              </a:ln>
              <a:solidFill>
                <a:srgbClr val="FF3300"/>
              </a:solidFill>
              <a:effectLst>
                <a:glow rad="139700">
                  <a:srgbClr val="DBF5F9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62" y="4"/>
            <a:ext cx="12725400" cy="1231048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37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Determination of </a:t>
            </a:r>
            <a:r>
              <a:rPr lang="en-US" sz="37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Pyrene</a:t>
            </a:r>
            <a:r>
              <a:rPr lang="en-US" sz="37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in Presence of </a:t>
            </a:r>
            <a:r>
              <a:rPr lang="en-US" sz="37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Bioturbators</a:t>
            </a:r>
            <a:r>
              <a:rPr lang="en-US" sz="37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37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sz="3700" b="1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962" y="649070"/>
            <a:ext cx="9677401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Water Samples In </a:t>
            </a:r>
            <a:r>
              <a:rPr lang="en-US" sz="35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Abscence</a:t>
            </a:r>
            <a:r>
              <a:rPr lang="en-US" sz="3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of Shrimp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8965" y="1295401"/>
            <a:ext cx="4043358" cy="2062044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Decrease in </a:t>
            </a:r>
            <a:r>
              <a:rPr lang="en-US" sz="3200" b="1" dirty="0" err="1">
                <a:solidFill>
                  <a:srgbClr val="DEC0FC"/>
                </a:solidFill>
                <a:latin typeface="Comic Sans MS" panose="030F0702030302020204" pitchFamily="66" charset="0"/>
              </a:rPr>
              <a:t>pyrene</a:t>
            </a:r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 concentration from 12.07 to 3.15 </a:t>
            </a:r>
            <a:r>
              <a:rPr lang="en-US" sz="3200" b="1" dirty="0" err="1">
                <a:solidFill>
                  <a:srgbClr val="DEC0FC"/>
                </a:solidFill>
                <a:latin typeface="Comic Sans MS" panose="030F0702030302020204" pitchFamily="66" charset="0"/>
              </a:rPr>
              <a:t>μg</a:t>
            </a:r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/L after 10 days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323397"/>
            <a:ext cx="7721600" cy="5692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>
            <a:off x="9936161" y="3428999"/>
            <a:ext cx="685801" cy="1600201"/>
          </a:xfrm>
          <a:prstGeom prst="downArrow">
            <a:avLst/>
          </a:prstGeom>
          <a:solidFill>
            <a:srgbClr val="CB9BF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35963" y="5257801"/>
            <a:ext cx="3840163" cy="1569648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CCFF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Evaporation of </a:t>
            </a:r>
            <a:r>
              <a:rPr lang="en-US" sz="3200" b="1" dirty="0" err="1">
                <a:solidFill>
                  <a:srgbClr val="DEC0FC"/>
                </a:solidFill>
                <a:latin typeface="Comic Sans MS" panose="030F0702030302020204" pitchFamily="66" charset="0"/>
              </a:rPr>
              <a:t>pyrene</a:t>
            </a:r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 due to high temperature</a:t>
            </a:r>
          </a:p>
        </p:txBody>
      </p:sp>
    </p:spTree>
    <p:extLst>
      <p:ext uri="{BB962C8B-B14F-4D97-AF65-F5344CB8AC3E}">
        <p14:creationId xmlns:p14="http://schemas.microsoft.com/office/powerpoint/2010/main" val="17541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62" y="4"/>
            <a:ext cx="12725400" cy="1231048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37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Determination of </a:t>
            </a:r>
            <a:r>
              <a:rPr lang="en-US" sz="37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Pyrene</a:t>
            </a:r>
            <a:r>
              <a:rPr lang="en-US" sz="37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in Presence of </a:t>
            </a:r>
            <a:r>
              <a:rPr lang="en-US" sz="37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Bioturbators</a:t>
            </a:r>
            <a:r>
              <a:rPr lang="en-US" sz="37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37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sz="3700" b="1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962" y="649070"/>
            <a:ext cx="9677400" cy="1169492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Water Samples In </a:t>
            </a:r>
            <a:r>
              <a:rPr lang="en-US" sz="3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Presence </a:t>
            </a: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of Shrimp</a:t>
            </a:r>
          </a:p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Shrimp</a:t>
            </a:r>
            <a:endParaRPr lang="en-US" sz="35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5363" y="1219202"/>
            <a:ext cx="4906962" cy="954049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After 1 day concentration dropped to 2.72 </a:t>
            </a:r>
            <a:r>
              <a:rPr lang="el-GR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μ</a:t>
            </a: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g/L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1323398"/>
            <a:ext cx="6858000" cy="50555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>
            <a:off x="9631362" y="2133600"/>
            <a:ext cx="457200" cy="609600"/>
          </a:xfrm>
          <a:prstGeom prst="downArrow">
            <a:avLst/>
          </a:prstGeom>
          <a:solidFill>
            <a:srgbClr val="F9A34D"/>
          </a:solidFill>
          <a:ln>
            <a:solidFill>
              <a:srgbClr val="CB9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2964" y="2819400"/>
            <a:ext cx="4953001" cy="2246757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CCFF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Ghost Shrimp that move up 3500 </a:t>
            </a:r>
            <a:r>
              <a:rPr lang="en-US" sz="2800" b="1" dirty="0" smtClean="0">
                <a:solidFill>
                  <a:srgbClr val="F9A34D"/>
                </a:solidFill>
                <a:latin typeface="Comic Sans MS" panose="030F0702030302020204" pitchFamily="66" charset="0"/>
              </a:rPr>
              <a:t>g sediment/m</a:t>
            </a:r>
            <a:r>
              <a:rPr lang="en-US" sz="2800" b="1" baseline="30000" dirty="0" smtClean="0">
                <a:solidFill>
                  <a:srgbClr val="F9A34D"/>
                </a:solidFill>
                <a:latin typeface="Comic Sans MS" panose="030F0702030302020204" pitchFamily="66" charset="0"/>
              </a:rPr>
              <a:t>2</a:t>
            </a:r>
            <a:r>
              <a:rPr lang="en-US" sz="2800" b="1" dirty="0" smtClean="0">
                <a:solidFill>
                  <a:srgbClr val="F9A34D"/>
                </a:solidFill>
                <a:latin typeface="Comic Sans MS" panose="030F0702030302020204" pitchFamily="66" charset="0"/>
              </a:rPr>
              <a:t>/day</a:t>
            </a:r>
            <a:endParaRPr lang="en-US" sz="2800" b="1" dirty="0">
              <a:solidFill>
                <a:srgbClr val="F9A34D"/>
              </a:solidFill>
              <a:latin typeface="Comic Sans MS" panose="030F0702030302020204" pitchFamily="66" charset="0"/>
            </a:endParaRP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Evaporation of </a:t>
            </a:r>
            <a:r>
              <a:rPr lang="en-US" sz="2800" b="1" dirty="0" err="1">
                <a:solidFill>
                  <a:srgbClr val="F9A34D"/>
                </a:solidFill>
                <a:latin typeface="Comic Sans MS" panose="030F0702030302020204" pitchFamily="66" charset="0"/>
              </a:rPr>
              <a:t>pyrene</a:t>
            </a: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 due to high temperature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762" y="6378916"/>
            <a:ext cx="6096001" cy="954049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After 10 days concentration determined was 2.68 </a:t>
            </a:r>
            <a:r>
              <a:rPr lang="el-GR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μ</a:t>
            </a: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g/L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2962" y="5410201"/>
            <a:ext cx="4953001" cy="1815870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CCFF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The </a:t>
            </a:r>
            <a:r>
              <a:rPr lang="en-US" sz="2800" b="1" dirty="0" err="1">
                <a:solidFill>
                  <a:srgbClr val="F9A34D"/>
                </a:solidFill>
                <a:latin typeface="Comic Sans MS" panose="030F0702030302020204" pitchFamily="66" charset="0"/>
              </a:rPr>
              <a:t>pyrene</a:t>
            </a: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 evaporating is replaced by </a:t>
            </a:r>
            <a:r>
              <a:rPr lang="en-US" sz="2800" b="1" dirty="0" err="1">
                <a:solidFill>
                  <a:srgbClr val="F9A34D"/>
                </a:solidFill>
                <a:latin typeface="Comic Sans MS" panose="030F0702030302020204" pitchFamily="66" charset="0"/>
              </a:rPr>
              <a:t>pyrene</a:t>
            </a:r>
            <a:r>
              <a:rPr lang="en-US" sz="2800" b="1" dirty="0">
                <a:solidFill>
                  <a:srgbClr val="F9A34D"/>
                </a:solidFill>
                <a:latin typeface="Comic Sans MS" panose="030F0702030302020204" pitchFamily="66" charset="0"/>
              </a:rPr>
              <a:t> transported by shrimp to sediment</a:t>
            </a:r>
          </a:p>
        </p:txBody>
      </p:sp>
      <p:sp>
        <p:nvSpPr>
          <p:cNvPr id="11" name="Down Arrow 10"/>
          <p:cNvSpPr/>
          <p:nvPr/>
        </p:nvSpPr>
        <p:spPr>
          <a:xfrm rot="16200000">
            <a:off x="6278562" y="6322547"/>
            <a:ext cx="457200" cy="1066800"/>
          </a:xfrm>
          <a:prstGeom prst="downArrow">
            <a:avLst/>
          </a:prstGeom>
          <a:solidFill>
            <a:srgbClr val="F9A34D"/>
          </a:solidFill>
          <a:ln>
            <a:solidFill>
              <a:srgbClr val="CB9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615" y="283504"/>
            <a:ext cx="10391748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Water Samples In </a:t>
            </a:r>
            <a:r>
              <a:rPr lang="en-US" sz="35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Abscence</a:t>
            </a:r>
            <a:r>
              <a:rPr lang="en-US" sz="3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of Razor Clams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78762" y="1062156"/>
            <a:ext cx="4373565" cy="2062044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Decrease in pyrene concentration from </a:t>
            </a:r>
            <a:r>
              <a:rPr lang="en-US" sz="3200" b="1" dirty="0" smtClean="0">
                <a:solidFill>
                  <a:srgbClr val="DEC0FC"/>
                </a:solidFill>
                <a:latin typeface="Comic Sans MS" panose="030F0702030302020204" pitchFamily="66" charset="0"/>
              </a:rPr>
              <a:t>17.88 </a:t>
            </a:r>
            <a:r>
              <a:rPr lang="en-US" sz="3200" b="1" dirty="0" smtClean="0">
                <a:solidFill>
                  <a:srgbClr val="DEC0FC"/>
                </a:solidFill>
                <a:latin typeface="Comic Sans MS" panose="030F0702030302020204" pitchFamily="66" charset="0"/>
              </a:rPr>
              <a:t>to </a:t>
            </a:r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11.25 </a:t>
            </a:r>
            <a:r>
              <a:rPr lang="en-US" sz="3200" b="1" dirty="0" err="1">
                <a:solidFill>
                  <a:srgbClr val="DEC0FC"/>
                </a:solidFill>
                <a:latin typeface="Comic Sans MS" panose="030F0702030302020204" pitchFamily="66" charset="0"/>
              </a:rPr>
              <a:t>μg</a:t>
            </a:r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/L after 10 days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9722643" y="3276600"/>
            <a:ext cx="685801" cy="1524000"/>
          </a:xfrm>
          <a:prstGeom prst="downArrow">
            <a:avLst/>
          </a:prstGeom>
          <a:solidFill>
            <a:srgbClr val="A34FF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78762" y="5135952"/>
            <a:ext cx="4068763" cy="1569648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CCFF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DEC0FC"/>
                </a:solidFill>
                <a:latin typeface="Comic Sans MS" panose="030F0702030302020204" pitchFamily="66" charset="0"/>
              </a:rPr>
              <a:t>Evaporation of pyrene due to high </a:t>
            </a:r>
            <a:r>
              <a:rPr lang="en-US" sz="3200" b="1" dirty="0" smtClean="0">
                <a:solidFill>
                  <a:srgbClr val="DEC0FC"/>
                </a:solidFill>
                <a:latin typeface="Comic Sans MS" panose="030F0702030302020204" pitchFamily="66" charset="0"/>
              </a:rPr>
              <a:t>temperature</a:t>
            </a:r>
            <a:endParaRPr lang="en-US" sz="3200" b="1" dirty="0">
              <a:solidFill>
                <a:srgbClr val="DEC0FC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7249" y="1174324"/>
            <a:ext cx="7392914" cy="5994500"/>
            <a:chOff x="257249" y="1174324"/>
            <a:chExt cx="7392914" cy="59945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49" y="1174324"/>
              <a:ext cx="7392914" cy="59945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882004" y="3579176"/>
              <a:ext cx="3048000" cy="461653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en-US" sz="2400" b="1" dirty="0" err="1">
                  <a:latin typeface="Comic Sans MS" panose="030F0702030302020204" pitchFamily="66" charset="0"/>
                  <a:cs typeface="Times New Roman"/>
                </a:rPr>
                <a:t>Pyrene</a:t>
              </a:r>
              <a:r>
                <a:rPr lang="en-US" sz="2400" b="1" dirty="0">
                  <a:latin typeface="Comic Sans MS" panose="030F0702030302020204" pitchFamily="66" charset="0"/>
                  <a:cs typeface="Times New Roman"/>
                </a:rPr>
                <a:t> (</a:t>
              </a:r>
              <a:r>
                <a:rPr lang="el-GR" sz="2400" b="1" dirty="0">
                  <a:latin typeface="Comic Sans MS" panose="030F0702030302020204" pitchFamily="66" charset="0"/>
                  <a:cs typeface="Times New Roman"/>
                </a:rPr>
                <a:t>μ</a:t>
              </a:r>
              <a:r>
                <a:rPr lang="en-US" sz="2400" b="1" dirty="0">
                  <a:latin typeface="Comic Sans MS" panose="030F0702030302020204" pitchFamily="66" charset="0"/>
                  <a:cs typeface="Times New Roman"/>
                </a:rPr>
                <a:t>g/L)</a:t>
              </a:r>
              <a:endParaRPr lang="en-US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75036" y="6553200"/>
              <a:ext cx="1715534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Comic Sans MS" panose="030F0702030302020204" pitchFamily="66" charset="0"/>
                </a:rPr>
                <a:t>Water Day 10</a:t>
              </a:r>
              <a:endParaRPr lang="en-US" sz="17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6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614" y="283504"/>
            <a:ext cx="10925149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Water Samples In </a:t>
            </a:r>
            <a:r>
              <a:rPr lang="en-US" sz="3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Presence </a:t>
            </a: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of Razor Clams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4964" y="990601"/>
            <a:ext cx="4038598" cy="2062044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r>
              <a:rPr lang="en-US" sz="3200" b="1" dirty="0">
                <a:solidFill>
                  <a:srgbClr val="FF9900"/>
                </a:solidFill>
                <a:latin typeface="Comic Sans MS" panose="030F0702030302020204" pitchFamily="66" charset="0"/>
              </a:rPr>
              <a:t>Decrease in </a:t>
            </a:r>
            <a:r>
              <a:rPr lang="en-US" sz="3200" b="1" dirty="0" err="1">
                <a:solidFill>
                  <a:srgbClr val="FF9900"/>
                </a:solidFill>
                <a:latin typeface="Comic Sans MS" panose="030F0702030302020204" pitchFamily="66" charset="0"/>
              </a:rPr>
              <a:t>pyrene</a:t>
            </a:r>
            <a:r>
              <a:rPr lang="en-US" sz="3200" b="1" dirty="0">
                <a:solidFill>
                  <a:srgbClr val="FF9900"/>
                </a:solidFill>
                <a:latin typeface="Comic Sans MS" panose="030F0702030302020204" pitchFamily="66" charset="0"/>
              </a:rPr>
              <a:t> concentration from 12.8 to 5.7 </a:t>
            </a:r>
            <a:r>
              <a:rPr lang="en-US" sz="3200" b="1" dirty="0" err="1">
                <a:solidFill>
                  <a:srgbClr val="FF9900"/>
                </a:solidFill>
                <a:latin typeface="Comic Sans MS" panose="030F0702030302020204" pitchFamily="66" charset="0"/>
              </a:rPr>
              <a:t>μg</a:t>
            </a:r>
            <a:r>
              <a:rPr lang="en-US" sz="3200" b="1" dirty="0">
                <a:solidFill>
                  <a:srgbClr val="FF9900"/>
                </a:solidFill>
                <a:latin typeface="Comic Sans MS" panose="030F0702030302020204" pitchFamily="66" charset="0"/>
              </a:rPr>
              <a:t>/L after 10 days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9936161" y="3124200"/>
            <a:ext cx="685801" cy="1524000"/>
          </a:xfrm>
          <a:prstGeom prst="downArrow">
            <a:avLst/>
          </a:prstGeom>
          <a:solidFill>
            <a:srgbClr val="FF9900"/>
          </a:solidFill>
          <a:ln>
            <a:solidFill>
              <a:srgbClr val="BA7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54964" y="4872109"/>
            <a:ext cx="4190997" cy="2062091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CCFF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9900"/>
                </a:solidFill>
                <a:latin typeface="Comic Sans MS" panose="030F0702030302020204" pitchFamily="66" charset="0"/>
              </a:rPr>
              <a:t>Presence of clams</a:t>
            </a: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Evaporation </a:t>
            </a:r>
            <a:r>
              <a:rPr lang="en-US" sz="3200" b="1" dirty="0">
                <a:solidFill>
                  <a:srgbClr val="FF9900"/>
                </a:solidFill>
                <a:latin typeface="Comic Sans MS" panose="030F0702030302020204" pitchFamily="66" charset="0"/>
              </a:rPr>
              <a:t>of pyrene due to </a:t>
            </a:r>
            <a:r>
              <a:rPr lang="en-US" sz="3200" b="1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high temperature</a:t>
            </a:r>
            <a:endParaRPr lang="en-US" sz="3200" b="1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7248" y="1174324"/>
            <a:ext cx="7545315" cy="5994500"/>
            <a:chOff x="257248" y="1174324"/>
            <a:chExt cx="7545315" cy="59945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48" y="1174324"/>
              <a:ext cx="7545315" cy="59945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882004" y="3579176"/>
              <a:ext cx="3048000" cy="461653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en-US" sz="2400" b="1" dirty="0" err="1">
                  <a:latin typeface="Comic Sans MS" panose="030F0702030302020204" pitchFamily="66" charset="0"/>
                  <a:cs typeface="Times New Roman"/>
                </a:rPr>
                <a:t>Pyrene</a:t>
              </a:r>
              <a:r>
                <a:rPr lang="en-US" sz="2400" b="1" dirty="0">
                  <a:latin typeface="Comic Sans MS" panose="030F0702030302020204" pitchFamily="66" charset="0"/>
                  <a:cs typeface="Times New Roman"/>
                </a:rPr>
                <a:t> (</a:t>
              </a:r>
              <a:r>
                <a:rPr lang="el-GR" sz="2400" b="1" dirty="0">
                  <a:latin typeface="Comic Sans MS" panose="030F0702030302020204" pitchFamily="66" charset="0"/>
                  <a:cs typeface="Times New Roman"/>
                </a:rPr>
                <a:t>μ</a:t>
              </a:r>
              <a:r>
                <a:rPr lang="en-US" sz="2400" b="1" dirty="0">
                  <a:latin typeface="Comic Sans MS" panose="030F0702030302020204" pitchFamily="66" charset="0"/>
                  <a:cs typeface="Times New Roman"/>
                </a:rPr>
                <a:t>g/L)</a:t>
              </a:r>
              <a:endParaRPr lang="en-US" sz="2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2" y="6553200"/>
              <a:ext cx="1768475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92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2" y="76200"/>
            <a:ext cx="10744200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Sediment Samples In </a:t>
            </a:r>
            <a:r>
              <a:rPr lang="en-US" sz="35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Abscence</a:t>
            </a:r>
            <a:r>
              <a:rPr lang="en-US" sz="3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of Shrimp</a:t>
            </a:r>
          </a:p>
        </p:txBody>
      </p:sp>
      <p:pic>
        <p:nvPicPr>
          <p:cNvPr id="5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838201"/>
            <a:ext cx="7010400" cy="4980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5363" y="838199"/>
            <a:ext cx="4906962" cy="2246710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For surface sediment, there difference in pyrene concentration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is not </a:t>
            </a:r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significate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different </a:t>
            </a:r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between day 1 and day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10</a:t>
            </a:r>
            <a:endParaRPr lang="en-US" sz="2800" b="1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9644034" y="3061348"/>
            <a:ext cx="457200" cy="748652"/>
          </a:xfrm>
          <a:prstGeom prst="downArrow">
            <a:avLst/>
          </a:prstGeom>
          <a:solidFill>
            <a:srgbClr val="99CCFF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50164" y="3810000"/>
            <a:ext cx="4495801" cy="954095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defTabSz="1143522"/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Evaporation due to high temperature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0164" y="5029200"/>
            <a:ext cx="4495801" cy="2246757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Very low transportation of Pyrene </a:t>
            </a:r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from surface sediment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to  </a:t>
            </a:r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subsurface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sediment by the action of water movement </a:t>
            </a:r>
            <a:endParaRPr lang="en-US" sz="2800" b="1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867400"/>
            <a:ext cx="6735762" cy="1384936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As for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subsurface sediment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the pyrene </a:t>
            </a:r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concentration </a:t>
            </a:r>
            <a:r>
              <a:rPr lang="en-US" sz="2800" b="1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parley increased between </a:t>
            </a:r>
            <a:r>
              <a:rPr lang="en-US" sz="2800" b="1" dirty="0">
                <a:solidFill>
                  <a:srgbClr val="99CCFF"/>
                </a:solidFill>
                <a:latin typeface="Comic Sans MS" panose="030F0702030302020204" pitchFamily="66" charset="0"/>
              </a:rPr>
              <a:t>day 1 and day 10 </a:t>
            </a:r>
          </a:p>
        </p:txBody>
      </p:sp>
      <p:sp>
        <p:nvSpPr>
          <p:cNvPr id="12" name="Down Arrow 11"/>
          <p:cNvSpPr/>
          <p:nvPr/>
        </p:nvSpPr>
        <p:spPr>
          <a:xfrm rot="16200000">
            <a:off x="6888162" y="6016948"/>
            <a:ext cx="457200" cy="1066800"/>
          </a:xfrm>
          <a:prstGeom prst="downArrow">
            <a:avLst/>
          </a:prstGeom>
          <a:solidFill>
            <a:srgbClr val="99CCFF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2" y="76200"/>
            <a:ext cx="10744200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Sediment Samples In presence of Shrimp</a:t>
            </a:r>
          </a:p>
        </p:txBody>
      </p:sp>
      <p:pic>
        <p:nvPicPr>
          <p:cNvPr id="5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838201"/>
            <a:ext cx="6629400" cy="47096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9345" y="838200"/>
            <a:ext cx="4982981" cy="1292603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2600" b="1" dirty="0">
                <a:solidFill>
                  <a:srgbClr val="FF4F25"/>
                </a:solidFill>
                <a:latin typeface="Comic Sans MS" panose="030F0702030302020204" pitchFamily="66" charset="0"/>
              </a:rPr>
              <a:t>Significant difference between day 1 and day 10 for surface sediment </a:t>
            </a:r>
          </a:p>
        </p:txBody>
      </p:sp>
      <p:sp>
        <p:nvSpPr>
          <p:cNvPr id="8" name="Down Arrow 7"/>
          <p:cNvSpPr/>
          <p:nvPr/>
        </p:nvSpPr>
        <p:spPr>
          <a:xfrm>
            <a:off x="9644034" y="2133601"/>
            <a:ext cx="457200" cy="520052"/>
          </a:xfrm>
          <a:prstGeom prst="downArrow">
            <a:avLst/>
          </a:prstGeom>
          <a:solidFill>
            <a:srgbClr val="FF4F25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69345" y="2743200"/>
            <a:ext cx="4851190" cy="2492978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4F25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Ingestion by the ghost shrimps</a:t>
            </a:r>
          </a:p>
          <a:p>
            <a:pPr marL="457146" indent="-457146" algn="just" defTabSz="1143522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Adsorption on the surface of the shrimp</a:t>
            </a:r>
          </a:p>
          <a:p>
            <a:pPr marL="457146" indent="-457146" algn="just" defTabSz="1143522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Degradation of </a:t>
            </a:r>
            <a:r>
              <a:rPr lang="en-US" sz="2600" b="1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pyrene</a:t>
            </a:r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 by the shrimp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5391" y="5717738"/>
            <a:ext cx="6045145" cy="1292649"/>
          </a:xfrm>
          <a:prstGeom prst="rect">
            <a:avLst/>
          </a:prstGeom>
          <a:ln w="38100">
            <a:solidFill>
              <a:srgbClr val="FFFFCC"/>
            </a:solidFill>
          </a:ln>
          <a:effectLst>
            <a:glow rad="228600">
              <a:srgbClr val="FF4F25">
                <a:alpha val="40000"/>
              </a:srgbClr>
            </a:glow>
          </a:effectLst>
        </p:spPr>
        <p:txBody>
          <a:bodyPr wrap="square" lIns="91429" tIns="45714" rIns="91429" bIns="45714">
            <a:spAutoFit/>
          </a:bodyPr>
          <a:lstStyle/>
          <a:p>
            <a:pPr algn="ctr" defTabSz="1143522"/>
            <a:r>
              <a:rPr lang="en-US" sz="2600" b="1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Pyrene</a:t>
            </a:r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 transportation from surface sediment to  subsurface sediment by the action of shrimp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3" y="5715000"/>
            <a:ext cx="5105399" cy="1292603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ctr" defTabSz="1143522"/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Increasing of </a:t>
            </a:r>
            <a:r>
              <a:rPr lang="en-US" sz="2600" b="1" dirty="0" err="1">
                <a:solidFill>
                  <a:srgbClr val="FF3300"/>
                </a:solidFill>
                <a:latin typeface="Comic Sans MS" panose="030F0702030302020204" pitchFamily="66" charset="0"/>
              </a:rPr>
              <a:t>pyrene</a:t>
            </a:r>
            <a:r>
              <a:rPr lang="en-US" sz="2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 concentration in subsurface between day 1 and day 10 </a:t>
            </a:r>
          </a:p>
        </p:txBody>
      </p:sp>
      <p:sp>
        <p:nvSpPr>
          <p:cNvPr id="12" name="Down Arrow 11"/>
          <p:cNvSpPr/>
          <p:nvPr/>
        </p:nvSpPr>
        <p:spPr>
          <a:xfrm rot="16200000">
            <a:off x="5249863" y="6131248"/>
            <a:ext cx="457200" cy="838200"/>
          </a:xfrm>
          <a:prstGeom prst="downArrow">
            <a:avLst/>
          </a:prstGeom>
          <a:solidFill>
            <a:srgbClr val="FF4F25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93286" y="2514600"/>
            <a:ext cx="10414476" cy="1453286"/>
          </a:xfrm>
          <a:prstGeom prst="rect">
            <a:avLst/>
          </a:prstGeom>
          <a:ln>
            <a:noFill/>
          </a:ln>
          <a:effectLst>
            <a:glow rad="228600">
              <a:srgbClr val="A5C24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3868"/>
            <a:r>
              <a:rPr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Ecofriendly </a:t>
            </a:r>
            <a:r>
              <a:rPr dirty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36838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54626" y="3810000"/>
            <a:ext cx="4261723" cy="2969189"/>
            <a:chOff x="7345362" y="990600"/>
            <a:chExt cx="4261723" cy="296918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523" y="1012925"/>
              <a:ext cx="4161562" cy="29468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" name="Rectangle 1"/>
            <p:cNvSpPr/>
            <p:nvPr/>
          </p:nvSpPr>
          <p:spPr>
            <a:xfrm>
              <a:off x="7345362" y="990600"/>
              <a:ext cx="32811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4F25"/>
                  </a:solidFill>
                  <a:latin typeface="Comic Sans MS" panose="030F0702030302020204" pitchFamily="66" charset="0"/>
                </a:rPr>
                <a:t>Gulf of Mexico</a:t>
              </a:r>
              <a:endParaRPr lang="en-US" sz="3200" b="1" dirty="0">
                <a:solidFill>
                  <a:srgbClr val="FF4F25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35813" y="381000"/>
            <a:ext cx="4217553" cy="3233958"/>
            <a:chOff x="868362" y="1021776"/>
            <a:chExt cx="3927404" cy="294176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62" y="1021776"/>
              <a:ext cx="3927404" cy="29417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" name="Rectangle 4"/>
            <p:cNvSpPr/>
            <p:nvPr/>
          </p:nvSpPr>
          <p:spPr>
            <a:xfrm>
              <a:off x="2468562" y="3366159"/>
              <a:ext cx="2220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srgbClr val="FF4F25"/>
                  </a:solidFill>
                  <a:latin typeface="Comic Sans MS" panose="030F0702030302020204" pitchFamily="66" charset="0"/>
                </a:rPr>
                <a:t>BP oil spill</a:t>
              </a:r>
              <a:endParaRPr lang="en-US" sz="3200" b="1" dirty="0">
                <a:solidFill>
                  <a:srgbClr val="FF4F25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30077" y="3810000"/>
            <a:ext cx="4153885" cy="2946864"/>
            <a:chOff x="4068762" y="4309646"/>
            <a:chExt cx="3910161" cy="26784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2" y="4309646"/>
              <a:ext cx="3910161" cy="26784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" name="Rectangle 2"/>
            <p:cNvSpPr/>
            <p:nvPr/>
          </p:nvSpPr>
          <p:spPr>
            <a:xfrm>
              <a:off x="4424745" y="6248400"/>
              <a:ext cx="3345641" cy="531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3300"/>
                  </a:solidFill>
                  <a:latin typeface="Comic Sans MS" panose="030F0702030302020204" pitchFamily="66" charset="0"/>
                </a:rPr>
                <a:t>Atlantic </a:t>
              </a:r>
              <a:r>
                <a:rPr lang="en-US" sz="3200" b="1" dirty="0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Empress</a:t>
              </a:r>
              <a:endParaRPr lang="en-US" sz="3200" b="1" dirty="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1162" y="152400"/>
            <a:ext cx="11582400" cy="1323381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4000" b="1" u="sng" dirty="0" smtClean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Oil Spills:</a:t>
            </a:r>
            <a: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sz="4000" b="1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062" y="6976646"/>
            <a:ext cx="1143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http://nypost.com/2014/10/27/bp-oil-spill-left-big-bathtub-ring-on-sea-floor/</a:t>
            </a:r>
          </a:p>
        </p:txBody>
      </p:sp>
    </p:spTree>
    <p:extLst>
      <p:ext uri="{BB962C8B-B14F-4D97-AF65-F5344CB8AC3E}">
        <p14:creationId xmlns:p14="http://schemas.microsoft.com/office/powerpoint/2010/main" val="38892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19830" y="3124200"/>
            <a:ext cx="3886201" cy="3900590"/>
            <a:chOff x="715961" y="1509610"/>
            <a:chExt cx="3886201" cy="405299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656" y="1509610"/>
              <a:ext cx="1423506" cy="17424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349" y="3820135"/>
              <a:ext cx="1416813" cy="17424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1" y="3817541"/>
              <a:ext cx="1411175" cy="17424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1" y="1509610"/>
              <a:ext cx="1447801" cy="17424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Down Arrow 6"/>
            <p:cNvSpPr/>
            <p:nvPr/>
          </p:nvSpPr>
          <p:spPr>
            <a:xfrm>
              <a:off x="1211261" y="3300083"/>
              <a:ext cx="457200" cy="520052"/>
            </a:xfrm>
            <a:prstGeom prst="downArrow">
              <a:avLst/>
            </a:prstGeom>
            <a:solidFill>
              <a:srgbClr val="FF4F25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 rot="16200000">
              <a:off x="2404970" y="4467937"/>
              <a:ext cx="457200" cy="838200"/>
            </a:xfrm>
            <a:prstGeom prst="downArrow">
              <a:avLst/>
            </a:prstGeom>
            <a:solidFill>
              <a:srgbClr val="FF4F25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 flipV="1">
              <a:off x="3665155" y="3276600"/>
              <a:ext cx="457200" cy="520052"/>
            </a:xfrm>
            <a:prstGeom prst="downArrow">
              <a:avLst/>
            </a:prstGeom>
            <a:solidFill>
              <a:srgbClr val="FF4F25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63562" y="5"/>
            <a:ext cx="11277600" cy="1231048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37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Effect of Exposure to Sugarcane Bagasse and Crawfish Shells: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6222" y="3781442"/>
            <a:ext cx="4114801" cy="308277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563562" y="1180057"/>
            <a:ext cx="11277600" cy="2400599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water samples were dosed with a known concentration of pyrene, and were treated with sugarcane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“</a:t>
            </a:r>
            <a:r>
              <a:rPr lang="en-US" sz="3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Saccharum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officinarum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” bagasse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and crawfish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“</a:t>
            </a:r>
            <a:r>
              <a:rPr lang="en-US" sz="3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Cambarus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robustus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“ shells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to examine their effects as adsorbents to remove oil pollutants from water samples. </a:t>
            </a:r>
          </a:p>
        </p:txBody>
      </p:sp>
      <p:sp>
        <p:nvSpPr>
          <p:cNvPr id="16" name="Down Arrow 15"/>
          <p:cNvSpPr/>
          <p:nvPr/>
        </p:nvSpPr>
        <p:spPr>
          <a:xfrm rot="16200000" flipH="1" flipV="1">
            <a:off x="5936332" y="4100854"/>
            <a:ext cx="457200" cy="2208460"/>
          </a:xfrm>
          <a:prstGeom prst="downArrow">
            <a:avLst/>
          </a:prstGeom>
          <a:solidFill>
            <a:srgbClr val="FFFF99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763" y="1"/>
            <a:ext cx="11754931" cy="1231048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36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Effect of Time of Exposure on </a:t>
            </a:r>
            <a:r>
              <a:rPr lang="en-US" sz="36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Pyrene</a:t>
            </a:r>
            <a:r>
              <a:rPr lang="en-US" sz="36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Concentration: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564" y="1256990"/>
            <a:ext cx="11544299" cy="2462154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Half a gram of sugarcane bagasse or one gram of crawfish shells were added to different containers with 400 mL of dosed </a:t>
            </a:r>
            <a:r>
              <a:rPr lang="en-US" sz="3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pyrene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 solution.</a:t>
            </a:r>
          </a:p>
          <a:p>
            <a:pPr marL="171430" indent="-171430" algn="just" defTabSz="1143522">
              <a:buFont typeface="Wingdings" panose="05000000000000000000" pitchFamily="2" charset="2"/>
              <a:buChar char="Ø"/>
            </a:pPr>
            <a:endParaRPr lang="en-US" sz="8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Samples were shacked (250 R/M)</a:t>
            </a:r>
          </a:p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64" y="5486400"/>
            <a:ext cx="11506199" cy="1677324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endParaRPr lang="en-US" sz="1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In case of crawfish shells, the concentration of pyrene was determined </a:t>
            </a:r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certain periods of 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time </a:t>
            </a:r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(12 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hour, </a:t>
            </a:r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day, 4 days, 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and </a:t>
            </a:r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7 days)</a:t>
            </a:r>
            <a:endParaRPr lang="en-US" sz="3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563" y="3158281"/>
            <a:ext cx="7200899" cy="2785319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In case of sugarcane bagasse, the concentration of pyrene was determined after different intervals of time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(0.5 hour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1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hour,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2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hours, and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24 hours)</a:t>
            </a:r>
            <a:endParaRPr lang="en-US" sz="3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86" y="2368997"/>
            <a:ext cx="4280750" cy="3208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1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286" y="3200400"/>
            <a:ext cx="10414476" cy="1453286"/>
          </a:xfrm>
          <a:prstGeom prst="rect">
            <a:avLst/>
          </a:prstGeom>
          <a:ln>
            <a:noFill/>
          </a:ln>
          <a:effectLst>
            <a:glow rad="228600">
              <a:srgbClr val="A5C24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3868"/>
            <a:r>
              <a:rPr lang="en-US" dirty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Ecofriendly</a:t>
            </a:r>
            <a:r>
              <a:rPr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Treatment</a:t>
            </a:r>
          </a:p>
          <a:p>
            <a:pPr algn="ctr" defTabSz="913868"/>
            <a:r>
              <a:rPr lang="en-US"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Results &amp; Discussion</a:t>
            </a:r>
            <a:endParaRPr dirty="0">
              <a:ln w="11430">
                <a:solidFill>
                  <a:srgbClr val="FFFFCC"/>
                </a:solidFill>
              </a:ln>
              <a:solidFill>
                <a:srgbClr val="FF3300"/>
              </a:solidFill>
              <a:effectLst>
                <a:glow rad="139700">
                  <a:srgbClr val="DBF5F9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1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558" y="71736"/>
            <a:ext cx="12118767" cy="6309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Time of Exposure to Sugarcane Bagasse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6562" y="870686"/>
            <a:ext cx="9144000" cy="6144345"/>
            <a:chOff x="1554162" y="762000"/>
            <a:chExt cx="9372600" cy="6497740"/>
          </a:xfrm>
        </p:grpSpPr>
        <p:grpSp>
          <p:nvGrpSpPr>
            <p:cNvPr id="2" name="Group 1"/>
            <p:cNvGrpSpPr/>
            <p:nvPr/>
          </p:nvGrpSpPr>
          <p:grpSpPr>
            <a:xfrm>
              <a:off x="1554162" y="762000"/>
              <a:ext cx="9372600" cy="6492843"/>
              <a:chOff x="2444750" y="1038225"/>
              <a:chExt cx="7362825" cy="523875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750" y="1038225"/>
                <a:ext cx="7362825" cy="5238750"/>
              </a:xfrm>
              <a:prstGeom prst="rect">
                <a:avLst/>
              </a:prstGeom>
              <a:ln w="38100">
                <a:solidFill>
                  <a:srgbClr val="FF4F25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2162" y="1247775"/>
                <a:ext cx="1228725" cy="200025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516562" y="6901714"/>
              <a:ext cx="973031" cy="358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6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732684"/>
            <a:ext cx="8001000" cy="5303837"/>
          </a:xfrm>
          <a:prstGeom prst="rect">
            <a:avLst/>
          </a:prstGeom>
          <a:noFill/>
          <a:ln w="9525" cmpd="thinThick">
            <a:solidFill>
              <a:srgbClr val="A34FF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1998" y="773012"/>
            <a:ext cx="3611564" cy="4708923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Pyrene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concentration decreased a lot in presence of sugarcane bagasse, due to it’s adsorption on the surface of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bagasse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particles </a:t>
            </a:r>
            <a:endParaRPr lang="en-US" sz="3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13" y="5943600"/>
            <a:ext cx="11757649" cy="1384936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By day 1: </a:t>
            </a:r>
            <a:r>
              <a:rPr lang="en-US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concentration of pyrene </a:t>
            </a:r>
            <a:r>
              <a:rPr lang="en-US" sz="28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droped</a:t>
            </a:r>
            <a:r>
              <a:rPr lang="en-US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to 16.8 </a:t>
            </a:r>
            <a:r>
              <a:rPr lang="en-US" sz="28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μg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/L </a:t>
            </a:r>
            <a:r>
              <a:rPr lang="en-US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compared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to 434.3 </a:t>
            </a:r>
            <a:r>
              <a:rPr lang="en-US" sz="28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μg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/L at the </a:t>
            </a:r>
            <a:r>
              <a:rPr lang="en-US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beginning of the experiment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(26 times less)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913" y="57966"/>
            <a:ext cx="12016413" cy="6309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Effect of Time of Exposure to Sugarcane Bagasse </a:t>
            </a:r>
          </a:p>
        </p:txBody>
      </p:sp>
    </p:spTree>
    <p:extLst>
      <p:ext uri="{BB962C8B-B14F-4D97-AF65-F5344CB8AC3E}">
        <p14:creationId xmlns:p14="http://schemas.microsoft.com/office/powerpoint/2010/main" val="10202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558" y="54858"/>
            <a:ext cx="12118767" cy="6309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Time of Exposure to Crawfish Shells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25563" y="838200"/>
            <a:ext cx="9220200" cy="6285384"/>
            <a:chOff x="1325562" y="838199"/>
            <a:chExt cx="9220200" cy="6285385"/>
          </a:xfrm>
        </p:grpSpPr>
        <p:grpSp>
          <p:nvGrpSpPr>
            <p:cNvPr id="5" name="Group 4"/>
            <p:cNvGrpSpPr/>
            <p:nvPr/>
          </p:nvGrpSpPr>
          <p:grpSpPr>
            <a:xfrm>
              <a:off x="1325562" y="838199"/>
              <a:ext cx="9220200" cy="6226829"/>
              <a:chOff x="1325562" y="474905"/>
              <a:chExt cx="9448800" cy="6590124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25562" y="474905"/>
                <a:ext cx="9448800" cy="6590124"/>
              </a:xfrm>
              <a:prstGeom prst="rect">
                <a:avLst/>
              </a:prstGeom>
              <a:noFill/>
              <a:ln w="101600" cmpd="thinThick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325562" y="6858000"/>
                <a:ext cx="9448800" cy="207029"/>
              </a:xfrm>
              <a:prstGeom prst="rect">
                <a:avLst/>
              </a:prstGeom>
              <a:solidFill>
                <a:schemeClr val="bg1"/>
              </a:solidFill>
              <a:ln w="101600" cmpd="thinThick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9525" cmpd="dbl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180069" y="6785030"/>
              <a:ext cx="949299" cy="338554"/>
            </a:xfrm>
            <a:prstGeom prst="rect">
              <a:avLst/>
            </a:prstGeom>
            <a:noFill/>
            <a:ln w="101600" cmpd="thinThick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912" y="131058"/>
            <a:ext cx="10995650" cy="6309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Effect of Time of Exposure to Crawfish Shells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5592" r="2298"/>
          <a:stretch>
            <a:fillRect/>
          </a:stretch>
        </p:blipFill>
        <p:spPr bwMode="auto">
          <a:xfrm>
            <a:off x="715962" y="762000"/>
            <a:ext cx="7516812" cy="5280422"/>
          </a:xfrm>
          <a:prstGeom prst="rect">
            <a:avLst/>
          </a:prstGeom>
          <a:noFill/>
          <a:ln w="38100" cmpd="thickThin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59762" y="778954"/>
            <a:ext cx="3657600" cy="4693534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Pyrene concentration decreased in presence of Crawfish Shells, due to it’s adsorption on </a:t>
            </a:r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shells particles </a:t>
            </a:r>
            <a:endParaRPr lang="en-US" sz="31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just" defTabSz="1143522"/>
            <a:endParaRPr lang="en-US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912" y="6096000"/>
            <a:ext cx="11681450" cy="1046382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On day 7, crawfish </a:t>
            </a:r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shells 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particles started to release </a:t>
            </a:r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part of the adsorbed 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pyrene</a:t>
            </a:r>
          </a:p>
        </p:txBody>
      </p:sp>
      <p:sp>
        <p:nvSpPr>
          <p:cNvPr id="7" name="Oval 6"/>
          <p:cNvSpPr/>
          <p:nvPr/>
        </p:nvSpPr>
        <p:spPr>
          <a:xfrm>
            <a:off x="5440363" y="3886201"/>
            <a:ext cx="850900" cy="812800"/>
          </a:xfrm>
          <a:prstGeom prst="ellipse">
            <a:avLst/>
          </a:prstGeom>
          <a:noFill/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lIns="91429" tIns="45714" rIns="91429" bIns="45714" anchor="ctr"/>
          <a:lstStyle/>
          <a:p>
            <a:pPr algn="ctr" defTabSz="914294">
              <a:defRPr/>
            </a:pPr>
            <a:endParaRPr lang="en-US" sz="1800" kern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9800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716" y="126597"/>
            <a:ext cx="11190846" cy="1245003"/>
          </a:xfrm>
          <a:prstGeom prst="rect">
            <a:avLst/>
          </a:prstGeom>
        </p:spPr>
        <p:txBody>
          <a:bodyPr wrap="square" lIns="74727" tIns="37361" rIns="74727" bIns="37361">
            <a:spAutoFit/>
          </a:bodyPr>
          <a:lstStyle/>
          <a:p>
            <a:pPr defTabSz="747270">
              <a:spcBef>
                <a:spcPct val="0"/>
              </a:spcBef>
              <a:defRPr/>
            </a:pPr>
            <a:r>
              <a:rPr lang="en-US" sz="38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Effect of Mass of </a:t>
            </a:r>
            <a:r>
              <a:rPr lang="en-US" sz="38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Adsorbant</a:t>
            </a:r>
            <a:r>
              <a:rPr lang="en-US" sz="38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on </a:t>
            </a:r>
            <a:r>
              <a:rPr lang="en-US" sz="3800" b="1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Pyrene</a:t>
            </a:r>
            <a:r>
              <a:rPr lang="en-US" sz="38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Concentration: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449" y="1327311"/>
            <a:ext cx="11400113" cy="4507434"/>
          </a:xfrm>
          <a:prstGeom prst="rect">
            <a:avLst/>
          </a:prstGeom>
          <a:noFill/>
        </p:spPr>
        <p:txBody>
          <a:bodyPr wrap="square" lIns="74727" tIns="37361" rIns="74727" bIns="37361" rtlCol="0">
            <a:spAutoFit/>
          </a:bodyPr>
          <a:lstStyle/>
          <a:p>
            <a:pPr marL="373809" indent="-373809" algn="just" defTabSz="935058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Different masses of sugarcane bagasse or crawfish shells were added to different containers with 400 mL of dosed </a:t>
            </a:r>
            <a:r>
              <a:rPr lang="en-US" sz="3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pyrene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 solution.</a:t>
            </a:r>
          </a:p>
          <a:p>
            <a:pPr marL="140178" indent="-140178" algn="just" defTabSz="935058">
              <a:buFont typeface="Wingdings" panose="05000000000000000000" pitchFamily="2" charset="2"/>
              <a:buChar char="Ø"/>
            </a:pPr>
            <a:endParaRPr lang="en-US" sz="8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373809" indent="-373809" algn="just" defTabSz="935058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Samples were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incubated </a:t>
            </a:r>
          </a:p>
          <a:p>
            <a:pPr algn="just" defTabSz="935058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 with sugarcane bagasse </a:t>
            </a:r>
          </a:p>
          <a:p>
            <a:pPr algn="just" defTabSz="935058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 for 1 day and for 2 days</a:t>
            </a:r>
          </a:p>
          <a:p>
            <a:pPr algn="just" defTabSz="935058"/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  in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case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of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crawfish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shells</a:t>
            </a:r>
          </a:p>
          <a:p>
            <a:pPr algn="just" defTabSz="935058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at room temperature.</a:t>
            </a:r>
            <a:endParaRPr lang="en-US" sz="3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just" defTabSz="935058"/>
            <a:endParaRPr lang="en-US" sz="31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68963" y="2329546"/>
            <a:ext cx="6324600" cy="4376054"/>
            <a:chOff x="5668962" y="2286000"/>
            <a:chExt cx="6324599" cy="4376054"/>
          </a:xfrm>
        </p:grpSpPr>
        <p:grpSp>
          <p:nvGrpSpPr>
            <p:cNvPr id="12" name="Group 11"/>
            <p:cNvGrpSpPr/>
            <p:nvPr/>
          </p:nvGrpSpPr>
          <p:grpSpPr>
            <a:xfrm>
              <a:off x="5668962" y="2286000"/>
              <a:ext cx="6324599" cy="4376054"/>
              <a:chOff x="5668962" y="2286000"/>
              <a:chExt cx="6324599" cy="437605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668962" y="2286000"/>
                <a:ext cx="6324599" cy="4376054"/>
              </a:xfrm>
              <a:prstGeom prst="rect">
                <a:avLst/>
              </a:prstGeom>
              <a:solidFill>
                <a:schemeClr val="bg1"/>
              </a:solidFill>
              <a:ln cmpd="thinThick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8962" y="2286000"/>
                <a:ext cx="6324599" cy="3878138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53885" y="6072970"/>
                <a:ext cx="3627915" cy="369332"/>
              </a:xfrm>
              <a:prstGeom prst="rect">
                <a:avLst/>
              </a:prstGeom>
              <a:solidFill>
                <a:schemeClr val="bg1"/>
              </a:solidFill>
              <a:ln cmpd="thinThick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Comic Sans MS" panose="030F0702030302020204" pitchFamily="66" charset="0"/>
                  </a:rPr>
                  <a:t>Mass of sugarcane bagasse (g)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5167440" y="4311523"/>
              <a:ext cx="1524776" cy="369332"/>
            </a:xfrm>
            <a:prstGeom prst="rect">
              <a:avLst/>
            </a:prstGeom>
            <a:solidFill>
              <a:schemeClr val="bg1"/>
            </a:solidFill>
            <a:ln cmpd="thinThick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800" b="1" dirty="0">
                  <a:latin typeface="Times New Roman"/>
                  <a:cs typeface="Times New Roman"/>
                </a:rPr>
                <a:t>μ</a:t>
              </a:r>
              <a:r>
                <a:rPr lang="en-US" sz="1800" b="1" dirty="0">
                  <a:latin typeface="Comic Sans MS" panose="030F0702030302020204" pitchFamily="66" charset="0"/>
                </a:rPr>
                <a:t>g </a:t>
              </a:r>
              <a:r>
                <a:rPr lang="en-US" sz="1800" b="1" dirty="0" err="1">
                  <a:latin typeface="Comic Sans MS" panose="030F0702030302020204" pitchFamily="66" charset="0"/>
                </a:rPr>
                <a:t>pyrene</a:t>
              </a:r>
              <a:r>
                <a:rPr lang="en-US" sz="1800" b="1" dirty="0">
                  <a:latin typeface="Comic Sans MS" panose="030F0702030302020204" pitchFamily="66" charset="0"/>
                </a:rPr>
                <a:t>/L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9763" y="6534095"/>
            <a:ext cx="11887199" cy="552505"/>
          </a:xfrm>
          <a:prstGeom prst="rect">
            <a:avLst/>
          </a:prstGeom>
          <a:noFill/>
        </p:spPr>
        <p:txBody>
          <a:bodyPr wrap="square" lIns="74727" tIns="37361" rIns="74727" bIns="37361" rtlCol="0">
            <a:spAutoFit/>
          </a:bodyPr>
          <a:lstStyle/>
          <a:p>
            <a:pPr algn="just" defTabSz="935058"/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adsorbed 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by </a:t>
            </a:r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this amount.</a:t>
            </a:r>
            <a:endParaRPr lang="en-US" sz="31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562" y="5072745"/>
            <a:ext cx="5334000" cy="1600380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endParaRPr lang="en-US" sz="8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7146" indent="-457146" algn="just" defTabSz="1143522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When 0.5 g of sugar-cane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bagasse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was </a:t>
            </a:r>
            <a:r>
              <a:rPr lang="en-US" sz="3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used almost </a:t>
            </a:r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all pyrene was </a:t>
            </a:r>
          </a:p>
        </p:txBody>
      </p:sp>
    </p:spTree>
    <p:extLst>
      <p:ext uri="{BB962C8B-B14F-4D97-AF65-F5344CB8AC3E}">
        <p14:creationId xmlns:p14="http://schemas.microsoft.com/office/powerpoint/2010/main" val="12659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329629" y="811148"/>
            <a:ext cx="7592865" cy="5970653"/>
            <a:chOff x="4329628" y="811147"/>
            <a:chExt cx="7592865" cy="5970653"/>
          </a:xfrm>
        </p:grpSpPr>
        <p:grpSp>
          <p:nvGrpSpPr>
            <p:cNvPr id="5" name="Group 4"/>
            <p:cNvGrpSpPr/>
            <p:nvPr/>
          </p:nvGrpSpPr>
          <p:grpSpPr>
            <a:xfrm>
              <a:off x="4329628" y="811147"/>
              <a:ext cx="7592865" cy="5970653"/>
              <a:chOff x="4329628" y="582547"/>
              <a:chExt cx="7592865" cy="5970653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9628" y="582547"/>
                <a:ext cx="7592865" cy="5388105"/>
              </a:xfrm>
              <a:prstGeom prst="rect">
                <a:avLst/>
              </a:prstGeom>
              <a:noFill/>
              <a:ln w="57150" cmpd="thinThick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 rot="16200000">
                <a:off x="3722102" y="3000733"/>
                <a:ext cx="1672253" cy="400110"/>
              </a:xfrm>
              <a:prstGeom prst="rect">
                <a:avLst/>
              </a:prstGeom>
              <a:solidFill>
                <a:schemeClr val="bg1"/>
              </a:solidFill>
              <a:ln cmpd="thinThick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l-GR" sz="2000" b="1" dirty="0">
                    <a:latin typeface="Times New Roman"/>
                    <a:cs typeface="Times New Roman"/>
                  </a:rPr>
                  <a:t>μ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g </a:t>
                </a:r>
                <a:r>
                  <a:rPr lang="en-US" sz="2000" b="1" dirty="0" err="1">
                    <a:latin typeface="Comic Sans MS" panose="030F0702030302020204" pitchFamily="66" charset="0"/>
                  </a:rPr>
                  <a:t>pyrene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/L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329628" y="5970652"/>
                <a:ext cx="7592865" cy="582548"/>
              </a:xfrm>
              <a:prstGeom prst="rect">
                <a:avLst/>
              </a:prstGeom>
              <a:solidFill>
                <a:schemeClr val="bg1"/>
              </a:solidFill>
              <a:ln cmpd="thinThick">
                <a:solidFill>
                  <a:srgbClr val="FF4F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cmpd="thinThick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9562" y="5867401"/>
                <a:ext cx="3563796" cy="400110"/>
              </a:xfrm>
              <a:prstGeom prst="rect">
                <a:avLst/>
              </a:prstGeom>
              <a:solidFill>
                <a:schemeClr val="bg1"/>
              </a:solidFill>
              <a:ln cmpd="thinThick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Comic Sans MS" panose="030F0702030302020204" pitchFamily="66" charset="0"/>
                  </a:rPr>
                  <a:t>Mass of crawfish shells (g)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745161" y="914400"/>
              <a:ext cx="5867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omic Sans MS" panose="030F0702030302020204" pitchFamily="66" charset="0"/>
                </a:rPr>
                <a:t>Effect of Mass of Crawfish Shells on </a:t>
              </a:r>
              <a:r>
                <a:rPr lang="en-US" b="1" dirty="0" err="1" smtClean="0">
                  <a:latin typeface="Comic Sans MS" panose="030F0702030302020204" pitchFamily="66" charset="0"/>
                </a:rPr>
                <a:t>Pyrene</a:t>
              </a:r>
              <a:r>
                <a:rPr lang="en-US" b="1" dirty="0" smtClean="0">
                  <a:latin typeface="Comic Sans MS" panose="030F0702030302020204" pitchFamily="66" charset="0"/>
                </a:rPr>
                <a:t> Concentration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5912" y="131058"/>
            <a:ext cx="10995650" cy="6309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457146" indent="-457146" defTabSz="1143522">
              <a:buFont typeface="Wingdings" panose="05000000000000000000" pitchFamily="2" charset="2"/>
              <a:buChar char="Ø"/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Effect of Different Masses of Crawfish Shells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913" y="1683842"/>
            <a:ext cx="3909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It took two days and 4 g of crawfish shells to almost remove (adsorb) all the pyrene from the water 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sample, leaving only traces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878" y="147195"/>
            <a:ext cx="8950884" cy="691005"/>
          </a:xfrm>
          <a:prstGeom prst="rect">
            <a:avLst/>
          </a:prstGeom>
        </p:spPr>
        <p:txBody>
          <a:bodyPr wrap="square" lIns="74727" tIns="37361" rIns="74727" bIns="37361">
            <a:spAutoFit/>
          </a:bodyPr>
          <a:lstStyle/>
          <a:p>
            <a:pPr defTabSz="747270">
              <a:spcBef>
                <a:spcPct val="0"/>
              </a:spcBef>
              <a:defRPr/>
            </a:pPr>
            <a:r>
              <a:rPr lang="en-US" sz="4000" b="1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Conclusions: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962" y="934045"/>
            <a:ext cx="1143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defTabSz="4806950">
              <a:buAutoNum type="arabicPeriod"/>
              <a:defRPr/>
            </a:pPr>
            <a:r>
              <a:rPr lang="en-US" sz="3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Biological and ecofriendly adsorbents are much safer than dispersants as a solution for oil spills.  </a:t>
            </a:r>
          </a:p>
          <a:p>
            <a:pPr marL="742950" indent="-742950" algn="just" defTabSz="4806950">
              <a:buAutoNum type="arabicPeriod"/>
              <a:defRPr/>
            </a:pPr>
            <a:r>
              <a:rPr lang="en-US" sz="3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Ecofriendly adsorbents are very promising method to remove PAHs.</a:t>
            </a:r>
          </a:p>
          <a:p>
            <a:pPr marL="742950" indent="-742950" algn="just" defTabSz="4806950">
              <a:buAutoNum type="arabicPeriod"/>
              <a:defRPr/>
            </a:pPr>
            <a:r>
              <a:rPr lang="en-US" sz="3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Sugarcane bagasse is more efficient than crawfish shells, and both of them are very safe for the environment, animals and human.</a:t>
            </a:r>
          </a:p>
          <a:p>
            <a:pPr marL="742950" indent="-742950" algn="just" defTabSz="4806950">
              <a:buAutoNum type="arabicPeriod"/>
              <a:defRPr/>
            </a:pPr>
            <a:r>
              <a:rPr lang="en-US" sz="3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Crawfish shells will start releasing the adsorbed pyrene after the 4</a:t>
            </a:r>
            <a:r>
              <a:rPr lang="en-US" sz="3400" b="1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  <a:r>
              <a:rPr lang="en-US" sz="3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day of incubation.</a:t>
            </a:r>
          </a:p>
          <a:p>
            <a:pPr marL="742950" indent="-742950" algn="just" defTabSz="4806950">
              <a:buAutoNum type="arabicPeriod"/>
              <a:defRPr/>
            </a:pPr>
            <a:r>
              <a:rPr lang="en-US" sz="3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efficiency of the ecofriendly adsorbents should be tried with other PAHs.</a:t>
            </a:r>
            <a:endParaRPr lang="en-US" sz="3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0" y="1157700"/>
            <a:ext cx="3581400" cy="268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36" y="4085273"/>
            <a:ext cx="3818326" cy="2726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7" y="4085273"/>
            <a:ext cx="3663326" cy="268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13" y="1157700"/>
            <a:ext cx="3795849" cy="268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2" y="4114800"/>
            <a:ext cx="3663326" cy="271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2" y="1157700"/>
            <a:ext cx="3663326" cy="275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2563" y="124419"/>
            <a:ext cx="11582400" cy="1323381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4000" b="1" u="sng" dirty="0" smtClean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Effect of oil spills:</a:t>
            </a:r>
            <a: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sz="4000" b="1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2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258" y="1447800"/>
            <a:ext cx="11071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defTabSz="4806950"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grant </a:t>
            </a: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from BP/The Gulf of Mexico Research </a:t>
            </a: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Initiative</a:t>
            </a:r>
          </a:p>
          <a:p>
            <a:pPr algn="just" defTabSz="480695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marL="742950" indent="-742950" algn="just" defTabSz="4806950">
              <a:buAutoNum type="arabicPeriod"/>
              <a:defRPr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Dr. Paul </a:t>
            </a:r>
            <a:r>
              <a:rPr lang="en-US" sz="36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Klerks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indent="-742950" algn="just" defTabSz="4806950">
              <a:buFont typeface="+mj-lt"/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of Chemistry </a:t>
            </a: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 ULL </a:t>
            </a:r>
            <a:endParaRPr lang="en-US" sz="36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indent="-742950" algn="just" defTabSz="4806950">
              <a:buFont typeface="+mj-lt"/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Department of </a:t>
            </a: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Biology at </a:t>
            </a: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ULL </a:t>
            </a:r>
            <a:endParaRPr lang="en-US" sz="36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indent="-742950" algn="just" defTabSz="4806950">
              <a:buFont typeface="+mj-lt"/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 </a:t>
            </a:r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my students 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562" y="552271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6950">
              <a:defRPr/>
            </a:pPr>
            <a:r>
              <a:rPr lang="en-US" sz="4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Acknowledgements</a:t>
            </a:r>
            <a:endParaRPr lang="en-US" sz="4000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2" y="2057400"/>
            <a:ext cx="2514600" cy="135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1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l6631\Pictures\New folder\Pa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00">
            <a:off x="352324" y="478356"/>
            <a:ext cx="1953873" cy="19143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rgbClr val="FF6699">
                <a:alpha val="4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l6631\Pictures\New folder\chase and Ahley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693" y="-81280"/>
            <a:ext cx="1914324" cy="20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rl6631\Pictures\New folder\Gerar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261" y="4506182"/>
            <a:ext cx="1857145" cy="2624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CC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095295"/>
              </p:ext>
            </p:extLst>
          </p:nvPr>
        </p:nvGraphicFramePr>
        <p:xfrm>
          <a:off x="2826610" y="2932236"/>
          <a:ext cx="2236207" cy="133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Presentation" r:id="rId10" imgW="3361923" imgH="2520729" progId="PowerPoint.Show.12">
                  <p:embed/>
                </p:oleObj>
              </mc:Choice>
              <mc:Fallback>
                <p:oleObj name="Presentation" r:id="rId10" imgW="3361923" imgH="25207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26610" y="2932236"/>
                        <a:ext cx="2236207" cy="133496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76200">
                        <a:solidFill>
                          <a:srgbClr val="00B05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 rot="21540000">
            <a:off x="265614" y="6720918"/>
            <a:ext cx="1974677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 err="1">
                <a:solidFill>
                  <a:srgbClr val="FF2D2D"/>
                </a:solidFill>
                <a:latin typeface="Monotype Corsiva" panose="03010101010201010101" pitchFamily="66" charset="0"/>
              </a:rPr>
              <a:t>Jullian</a:t>
            </a:r>
            <a:endParaRPr lang="en-US" sz="3400" b="1" i="1" dirty="0">
              <a:solidFill>
                <a:srgbClr val="FF2D2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4603" y="3146135"/>
            <a:ext cx="1432559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00B050"/>
                </a:solidFill>
                <a:latin typeface="Monotype Corsiva" panose="03010101010201010101" pitchFamily="66" charset="0"/>
              </a:rPr>
              <a:t>Chase</a:t>
            </a:r>
          </a:p>
        </p:txBody>
      </p:sp>
      <p:sp>
        <p:nvSpPr>
          <p:cNvPr id="14" name="TextBox 13"/>
          <p:cNvSpPr txBox="1"/>
          <p:nvPr/>
        </p:nvSpPr>
        <p:spPr>
          <a:xfrm rot="19140000">
            <a:off x="-231338" y="35389"/>
            <a:ext cx="1263883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FF6699"/>
                </a:solidFill>
                <a:latin typeface="Monotype Corsiva" panose="03010101010201010101" pitchFamily="66" charset="0"/>
              </a:rPr>
              <a:t>Paul</a:t>
            </a:r>
          </a:p>
        </p:txBody>
      </p:sp>
      <p:sp>
        <p:nvSpPr>
          <p:cNvPr id="15" name="TextBox 14"/>
          <p:cNvSpPr txBox="1"/>
          <p:nvPr/>
        </p:nvSpPr>
        <p:spPr>
          <a:xfrm rot="360000" flipH="1">
            <a:off x="9810066" y="1819850"/>
            <a:ext cx="1735746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F69748"/>
                </a:solidFill>
                <a:latin typeface="Monotype Corsiva" panose="03010101010201010101" pitchFamily="66" charset="0"/>
              </a:rPr>
              <a:t>Ashley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58" y="4987041"/>
            <a:ext cx="1941730" cy="2164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Bottom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66114" y="4481258"/>
            <a:ext cx="1837849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FF7C80"/>
                </a:solidFill>
                <a:latin typeface="Monotype Corsiva" panose="03010101010201010101" pitchFamily="66" charset="0"/>
              </a:rPr>
              <a:t>Mark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2" y="2636899"/>
            <a:ext cx="2003101" cy="1594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2BAB2B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 rot="16200000">
            <a:off x="7998691" y="2989031"/>
            <a:ext cx="1463040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33CC33"/>
                </a:solidFill>
                <a:latin typeface="Monotype Corsiva" panose="03010101010201010101" pitchFamily="66" charset="0"/>
              </a:rPr>
              <a:t>Jeanne</a:t>
            </a: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40" y="4880510"/>
            <a:ext cx="1825483" cy="205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09574A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858876" y="6919658"/>
            <a:ext cx="1914766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4F9B9F"/>
                </a:solidFill>
                <a:latin typeface="Monotype Corsiva" panose="03010101010201010101" pitchFamily="66" charset="0"/>
              </a:rPr>
              <a:t>Yasser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92054" y="103242"/>
            <a:ext cx="2428747" cy="2497721"/>
            <a:chOff x="3702491" y="4520625"/>
            <a:chExt cx="1812593" cy="2341613"/>
          </a:xfrm>
        </p:grpSpPr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520625"/>
              <a:ext cx="1552684" cy="2240394"/>
            </a:xfrm>
            <a:prstGeom prst="ellipse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14700000">
              <a:off x="3520197" y="6220553"/>
              <a:ext cx="823979" cy="459392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defTabSz="1117867"/>
              <a:r>
                <a:rPr lang="en-US" sz="3400" b="1" i="1" dirty="0">
                  <a:solidFill>
                    <a:srgbClr val="0557FB"/>
                  </a:solidFill>
                  <a:latin typeface="Monotype Corsiva" panose="03010101010201010101" pitchFamily="66" charset="0"/>
                </a:rPr>
                <a:t>Jill</a:t>
              </a:r>
            </a:p>
          </p:txBody>
        </p:sp>
      </p:grp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14" y="271204"/>
            <a:ext cx="1905577" cy="1516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23C355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03454" y="1880298"/>
            <a:ext cx="1837849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00CC99"/>
                </a:solidFill>
                <a:latin typeface="Monotype Corsiva" panose="03010101010201010101" pitchFamily="66" charset="0"/>
              </a:rPr>
              <a:t>Marie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01200" y="190836"/>
            <a:ext cx="2284694" cy="2548857"/>
            <a:chOff x="3810000" y="126060"/>
            <a:chExt cx="1705084" cy="2389553"/>
          </a:xfrm>
        </p:grpSpPr>
        <p:pic>
          <p:nvPicPr>
            <p:cNvPr id="1047" name="Picture 2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26060"/>
              <a:ext cx="1371600" cy="181247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1" name="TextBox 30"/>
            <p:cNvSpPr txBox="1"/>
            <p:nvPr/>
          </p:nvSpPr>
          <p:spPr>
            <a:xfrm>
              <a:off x="3886200" y="1938532"/>
              <a:ext cx="1628884" cy="577081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defTabSz="1117867"/>
              <a:r>
                <a:rPr lang="en-US" sz="3400" b="1" i="1" dirty="0" err="1">
                  <a:solidFill>
                    <a:srgbClr val="9D87B7"/>
                  </a:solidFill>
                  <a:latin typeface="Monotype Corsiva" panose="03010101010201010101" pitchFamily="66" charset="0"/>
                </a:rPr>
                <a:t>Guénaëlle</a:t>
              </a:r>
              <a:endParaRPr lang="en-US" sz="3400" b="1" i="1" dirty="0">
                <a:solidFill>
                  <a:srgbClr val="9D87B7"/>
                </a:solidFill>
                <a:latin typeface="Monotype Corsiva" panose="03010101010201010101" pitchFamily="66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5" y="4686276"/>
            <a:ext cx="1715023" cy="20599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rgbClr val="EE2D00">
                <a:alpha val="40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80000">
            <a:off x="10312813" y="4102750"/>
            <a:ext cx="1939951" cy="63609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86" tIns="55893" rIns="111786" bIns="55893" rtlCol="0">
            <a:spAutoFit/>
          </a:bodyPr>
          <a:lstStyle/>
          <a:p>
            <a:pPr defTabSz="1117867"/>
            <a:r>
              <a:rPr lang="en-US" sz="3400" b="1" i="1" dirty="0">
                <a:solidFill>
                  <a:srgbClr val="9393FF"/>
                </a:solidFill>
                <a:latin typeface="Monotype Corsiva" panose="03010101010201010101" pitchFamily="66" charset="0"/>
              </a:rPr>
              <a:t>Gerard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48372" y="4987040"/>
            <a:ext cx="2705127" cy="2121575"/>
            <a:chOff x="6946437" y="2127085"/>
            <a:chExt cx="1968963" cy="1735644"/>
          </a:xfrm>
        </p:grpSpPr>
        <p:sp>
          <p:nvSpPr>
            <p:cNvPr id="25" name="TextBox 24"/>
            <p:cNvSpPr txBox="1"/>
            <p:nvPr/>
          </p:nvSpPr>
          <p:spPr>
            <a:xfrm rot="16380000">
              <a:off x="6484656" y="2588866"/>
              <a:ext cx="1371600" cy="448038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defTabSz="1117867"/>
              <a:r>
                <a:rPr lang="en-US" sz="3400" b="1" i="1" dirty="0">
                  <a:solidFill>
                    <a:srgbClr val="CC00CC"/>
                  </a:solidFill>
                  <a:latin typeface="Monotype Corsiva" panose="03010101010201010101" pitchFamily="66" charset="0"/>
                </a:rPr>
                <a:t>Raven </a:t>
              </a:r>
            </a:p>
          </p:txBody>
        </p:sp>
        <p:pic>
          <p:nvPicPr>
            <p:cNvPr id="3075" name="Picture 3" descr="C:\Users\frl6631\Pictures\New folder\qjcqRo2R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726" y="2294794"/>
              <a:ext cx="1428674" cy="1567935"/>
            </a:xfrm>
            <a:prstGeom prst="snip2DiagRect">
              <a:avLst>
                <a:gd name="adj1" fmla="val 12291"/>
                <a:gd name="adj2" fmla="val 16667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228600">
                <a:srgbClr val="CC00CC">
                  <a:alpha val="40000"/>
                </a:srgbClr>
              </a:glow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6263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frl6631\Pictures\New folder\K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4" y="4510431"/>
            <a:ext cx="1573183" cy="2606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9947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 rot="15540000">
            <a:off x="1738558" y="5213256"/>
            <a:ext cx="1031233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 err="1">
                <a:solidFill>
                  <a:srgbClr val="F69748"/>
                </a:solidFill>
                <a:latin typeface="Monotype Corsiva" panose="03010101010201010101" pitchFamily="66" charset="0"/>
              </a:rPr>
              <a:t>Kru</a:t>
            </a:r>
            <a:endParaRPr lang="en-US" sz="3400" b="1" i="1" dirty="0">
              <a:solidFill>
                <a:srgbClr val="F697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6940000">
            <a:off x="8473097" y="3147599"/>
            <a:ext cx="1714759" cy="115933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Dominique</a:t>
            </a:r>
          </a:p>
        </p:txBody>
      </p:sp>
      <p:sp>
        <p:nvSpPr>
          <p:cNvPr id="16" name="TextBox 15"/>
          <p:cNvSpPr txBox="1"/>
          <p:nvPr/>
        </p:nvSpPr>
        <p:spPr>
          <a:xfrm rot="-6900000">
            <a:off x="9016792" y="3566346"/>
            <a:ext cx="1544320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9393FF"/>
                </a:solidFill>
                <a:latin typeface="Monotype Corsiva" panose="03010101010201010101" pitchFamily="66" charset="0"/>
              </a:rPr>
              <a:t>Jodie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0881" y="2032000"/>
            <a:ext cx="1837849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10BC83"/>
                </a:solidFill>
                <a:latin typeface="Monotype Corsiva" panose="03010101010201010101" pitchFamily="66" charset="0"/>
              </a:rPr>
              <a:t>April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8271" y="1942426"/>
            <a:ext cx="2144157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00CCFF"/>
                </a:solidFill>
                <a:latin typeface="Monotype Corsiva" panose="03010101010201010101" pitchFamily="66" charset="0"/>
              </a:rPr>
              <a:t>Mohamed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0" y="2596250"/>
            <a:ext cx="2087546" cy="17928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5" name="TextBox 24"/>
          <p:cNvSpPr txBox="1"/>
          <p:nvPr/>
        </p:nvSpPr>
        <p:spPr>
          <a:xfrm rot="16020000">
            <a:off x="1877357" y="2863864"/>
            <a:ext cx="1757691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4BACC6"/>
                </a:solidFill>
                <a:latin typeface="Monotype Corsiva" panose="03010101010201010101" pitchFamily="66" charset="0"/>
              </a:rPr>
              <a:t>Alpha </a:t>
            </a:r>
          </a:p>
        </p:txBody>
      </p:sp>
      <p:sp>
        <p:nvSpPr>
          <p:cNvPr id="27" name="TextBox 26"/>
          <p:cNvSpPr txBox="1"/>
          <p:nvPr/>
        </p:nvSpPr>
        <p:spPr>
          <a:xfrm rot="16080000">
            <a:off x="8778769" y="5507066"/>
            <a:ext cx="1335893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92D050"/>
                </a:solidFill>
                <a:latin typeface="Monotype Corsiva" panose="03010101010201010101" pitchFamily="66" charset="0"/>
              </a:rPr>
              <a:t>Jorden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44631" y="2205418"/>
            <a:ext cx="1533734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1F497D">
                    <a:lumMod val="40000"/>
                    <a:lumOff val="60000"/>
                  </a:srgbClr>
                </a:solidFill>
                <a:latin typeface="Monotype Corsiva" panose="03010101010201010101" pitchFamily="66" charset="0"/>
              </a:rPr>
              <a:t>Eric</a:t>
            </a:r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71" y="-81280"/>
            <a:ext cx="2471844" cy="2102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88" y="161298"/>
            <a:ext cx="2436858" cy="2032865"/>
          </a:xfrm>
          <a:prstGeom prst="ellipse">
            <a:avLst/>
          </a:prstGeom>
          <a:ln>
            <a:noFill/>
          </a:ln>
          <a:effectLst>
            <a:glow rad="228600">
              <a:srgbClr val="0000FF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75" y="2682242"/>
            <a:ext cx="2038160" cy="19071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37" y="4999822"/>
            <a:ext cx="2339228" cy="2071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76" y="247182"/>
            <a:ext cx="2129544" cy="1695247"/>
          </a:xfrm>
          <a:prstGeom prst="round2DiagRect">
            <a:avLst>
              <a:gd name="adj1" fmla="val 16667"/>
              <a:gd name="adj2" fmla="val 22261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10BC83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56" y="2482732"/>
            <a:ext cx="1854964" cy="2027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rgbClr val="09574A">
                <a:alpha val="40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C:\Users\frl6631\Pictures\New folder\IMG_133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51" y="4795520"/>
            <a:ext cx="2400829" cy="2303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rot="-4800000" flipH="1">
            <a:off x="5012277" y="5861903"/>
            <a:ext cx="1381760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C0504D"/>
                </a:solidFill>
                <a:latin typeface="Monotype Corsiva" panose="03010101010201010101" pitchFamily="66" charset="0"/>
              </a:rPr>
              <a:t>Ashley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184616" y="4702146"/>
            <a:ext cx="2750522" cy="2369213"/>
            <a:chOff x="6950600" y="2127085"/>
            <a:chExt cx="1964800" cy="1735644"/>
          </a:xfrm>
        </p:grpSpPr>
        <p:sp>
          <p:nvSpPr>
            <p:cNvPr id="24" name="TextBox 23"/>
            <p:cNvSpPr txBox="1"/>
            <p:nvPr/>
          </p:nvSpPr>
          <p:spPr>
            <a:xfrm rot="16380000">
              <a:off x="6484656" y="2593029"/>
              <a:ext cx="1371600" cy="439712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rgbClr val="CC00CC"/>
                  </a:solidFill>
                  <a:latin typeface="Monotype Corsiva" panose="03010101010201010101" pitchFamily="66" charset="0"/>
                </a:rPr>
                <a:t>Raven </a:t>
              </a:r>
            </a:p>
          </p:txBody>
        </p:sp>
        <p:pic>
          <p:nvPicPr>
            <p:cNvPr id="26" name="Picture 3" descr="C:\Users\frl6631\Pictures\New folder\qjcqRo2R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726" y="2294794"/>
              <a:ext cx="1428674" cy="1567935"/>
            </a:xfrm>
            <a:prstGeom prst="snip2DiagRect">
              <a:avLst>
                <a:gd name="adj1" fmla="val 12291"/>
                <a:gd name="adj2" fmla="val 16667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228600">
                <a:srgbClr val="CC00CC">
                  <a:alpha val="40000"/>
                </a:srgbClr>
              </a:glow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4" y="227280"/>
            <a:ext cx="2496706" cy="1987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C00000">
                <a:alpha val="60000"/>
              </a:srgb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" name="TextBox 27"/>
          <p:cNvSpPr txBox="1"/>
          <p:nvPr/>
        </p:nvSpPr>
        <p:spPr>
          <a:xfrm rot="21420000">
            <a:off x="791561" y="2194341"/>
            <a:ext cx="2254272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Fatima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87" y="2617817"/>
            <a:ext cx="2428416" cy="1933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 rot="17280000">
            <a:off x="5278256" y="3642794"/>
            <a:ext cx="1858971" cy="636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1799" tIns="55899" rIns="111799" bIns="55899" rtlCol="0">
            <a:spAutoFit/>
          </a:bodyPr>
          <a:lstStyle/>
          <a:p>
            <a:r>
              <a:rPr lang="en-US" sz="3400" b="1" i="1" dirty="0">
                <a:solidFill>
                  <a:srgbClr val="F69748"/>
                </a:solidFill>
                <a:latin typeface="Monotype Corsiva" panose="03010101010201010101" pitchFamily="66" charset="0"/>
              </a:rPr>
              <a:t> </a:t>
            </a:r>
            <a:r>
              <a:rPr lang="en-US" sz="3400" b="1" i="1" dirty="0" err="1">
                <a:solidFill>
                  <a:srgbClr val="F69748"/>
                </a:solidFill>
                <a:latin typeface="Monotype Corsiva" panose="03010101010201010101" pitchFamily="66" charset="0"/>
              </a:rPr>
              <a:t>Amalia</a:t>
            </a:r>
            <a:endParaRPr lang="en-US" sz="3400" b="1" i="1" dirty="0">
              <a:solidFill>
                <a:srgbClr val="F69748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5162" y="1524000"/>
            <a:ext cx="9142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Thank </a:t>
            </a:r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for </a:t>
            </a:r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your Attention</a:t>
            </a:r>
            <a:endParaRPr 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6464" y="3591101"/>
            <a:ext cx="3098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Questions</a:t>
            </a:r>
            <a:endParaRPr lang="en-US" sz="4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Image result for a person thinkin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3256776"/>
            <a:ext cx="2941638" cy="336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2" y="32004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563" y="124419"/>
            <a:ext cx="11582400" cy="1323381"/>
          </a:xfrm>
          <a:prstGeom prst="rect">
            <a:avLst/>
          </a:prstGeom>
        </p:spPr>
        <p:txBody>
          <a:bodyPr wrap="square" lIns="91386" tIns="45691" rIns="91386" bIns="45691">
            <a:spAutoFit/>
          </a:bodyPr>
          <a:lstStyle/>
          <a:p>
            <a:pPr defTabSz="913868">
              <a:spcBef>
                <a:spcPct val="0"/>
              </a:spcBef>
              <a:defRPr/>
            </a:pPr>
            <a:r>
              <a:rPr lang="en-US" sz="4000" b="1" u="sng" dirty="0" smtClean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Oil spill treatment:</a:t>
            </a:r>
            <a: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4000" b="1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sz="4000" b="1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563" y="762000"/>
            <a:ext cx="11882436" cy="2138989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</a:bodyPr>
          <a:lstStyle/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most </a:t>
            </a:r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common treatment of oil spills is using dispersants such as </a:t>
            </a:r>
            <a:r>
              <a:rPr lang="en-US" sz="31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Corexit</a:t>
            </a:r>
            <a:endParaRPr lang="en-US" sz="31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just" defTabSz="1143522">
              <a:defRPr/>
            </a:pPr>
            <a:endParaRPr lang="en-US" sz="9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Corexit</a:t>
            </a:r>
            <a:r>
              <a:rPr lang="en-US" sz="31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9500 was found to be lethal for silver fish which is used as a bench mark in toxicity testing.</a:t>
            </a:r>
            <a:endParaRPr lang="en-US" sz="31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7763" y="2971800"/>
            <a:ext cx="289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skin </a:t>
            </a:r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becomes 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red, swollen, and sore, sometimes with small </a:t>
            </a:r>
            <a:r>
              <a:rPr 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blisters.</a:t>
            </a:r>
            <a:endParaRPr lang="en-US" sz="3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3000603"/>
            <a:ext cx="2800349" cy="330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734881" y="5795091"/>
            <a:ext cx="2273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Dermatitis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74" y="2971800"/>
            <a:ext cx="3459588" cy="259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046" y="3280491"/>
            <a:ext cx="2133600" cy="325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6933774" y="5542330"/>
            <a:ext cx="2695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Super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bug causing MRSA like infection</a:t>
            </a:r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245" y="6934200"/>
            <a:ext cx="118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http://www.floridaoilspilllaw.com/toxicologist-oil-eating-microbes-genetically-modified-mrsa-like-infection/</a:t>
            </a:r>
          </a:p>
        </p:txBody>
      </p:sp>
    </p:spTree>
    <p:extLst>
      <p:ext uri="{BB962C8B-B14F-4D97-AF65-F5344CB8AC3E}">
        <p14:creationId xmlns:p14="http://schemas.microsoft.com/office/powerpoint/2010/main" val="4061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1162" y="3264932"/>
            <a:ext cx="11320762" cy="3745468"/>
            <a:chOff x="411162" y="3351788"/>
            <a:chExt cx="11320762" cy="3745468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162" y="3351788"/>
              <a:ext cx="4462762" cy="360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11162" y="4419600"/>
              <a:ext cx="65043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Corexit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oil residue 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promotes </a:t>
              </a:r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absorption of toxins into the skin. 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The </a:t>
              </a:r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contamination into the skin are 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not visible under </a:t>
              </a:r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normal 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light, but show  appear as fluorescent </a:t>
              </a:r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spots under UV 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light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6964362" y="5562600"/>
              <a:ext cx="642957" cy="3482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6262" y="141744"/>
            <a:ext cx="11304900" cy="4215072"/>
            <a:chOff x="536262" y="228600"/>
            <a:chExt cx="11304900" cy="4215072"/>
          </a:xfrm>
        </p:grpSpPr>
        <p:sp>
          <p:nvSpPr>
            <p:cNvPr id="4" name="Rectangle 3"/>
            <p:cNvSpPr/>
            <p:nvPr/>
          </p:nvSpPr>
          <p:spPr>
            <a:xfrm>
              <a:off x="3849647" y="228600"/>
              <a:ext cx="799151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Another type of unknown </a:t>
              </a:r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rash </a:t>
              </a:r>
              <a:r>
                <a:rPr lang="en-US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appears in the form of bumps</a:t>
              </a:r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 Then a raw, irritating redness sets in before the skin peels away in </a:t>
              </a:r>
              <a:r>
                <a:rPr lang="en-US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patches. Accompanied with other symptoms, such as  dizziness</a:t>
              </a:r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nausea, </a:t>
              </a:r>
              <a:r>
                <a:rPr lang="en-US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diarrhea and bloody stools</a:t>
              </a:r>
              <a:endParaRPr lang="en-US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62" y="304800"/>
              <a:ext cx="2922900" cy="413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eft Arrow 6"/>
            <p:cNvSpPr/>
            <p:nvPr/>
          </p:nvSpPr>
          <p:spPr>
            <a:xfrm>
              <a:off x="3230562" y="1371600"/>
              <a:ext cx="634050" cy="380494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11162" y="6976646"/>
            <a:ext cx="1119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http://news.discovery.com/earth/corexit-bp-120419.htm</a:t>
            </a:r>
          </a:p>
        </p:txBody>
      </p:sp>
    </p:spTree>
    <p:extLst>
      <p:ext uri="{BB962C8B-B14F-4D97-AF65-F5344CB8AC3E}">
        <p14:creationId xmlns:p14="http://schemas.microsoft.com/office/powerpoint/2010/main" val="28510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62" y="1829871"/>
            <a:ext cx="5791200" cy="3046929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</a:bodyPr>
          <a:lstStyle/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most used energy in the world</a:t>
            </a:r>
          </a:p>
          <a:p>
            <a:pPr algn="just" defTabSz="1143522">
              <a:defRPr/>
            </a:pPr>
            <a:endParaRPr lang="en-US" sz="9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Causes many problems like global warming and oil spill</a:t>
            </a:r>
          </a:p>
          <a:p>
            <a:pPr algn="just" defTabSz="1143522">
              <a:defRPr/>
            </a:pPr>
            <a:endParaRPr lang="en-US" sz="9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Oil spills cause some damages and pollution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1365" y="1719916"/>
            <a:ext cx="6095997" cy="3385484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</a:bodyPr>
          <a:lstStyle/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16 of them are considered as priority pollutants by USEPA</a:t>
            </a:r>
          </a:p>
          <a:p>
            <a:pPr algn="just" defTabSz="1143522">
              <a:defRPr/>
            </a:pPr>
            <a:endParaRPr lang="en-US" sz="9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They form DNA adducts in living organisms which can induce mutations</a:t>
            </a:r>
          </a:p>
          <a:p>
            <a:pPr algn="just" defTabSz="1143522">
              <a:defRPr/>
            </a:pPr>
            <a:endParaRPr lang="en-US" sz="9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456932" indent="-456932" algn="just" defTabSz="1143522"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Deadly for marine animals and human due to bioaccumulation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11161" y="54118"/>
            <a:ext cx="11658601" cy="126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6" tIns="45691" rIns="91386" bIns="4569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1143522"/>
            <a:r>
              <a:rPr lang="en-US" sz="3800" b="1" u="sng" spc="50" dirty="0">
                <a:ln w="3175" cap="rnd" cmpd="thickThin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Oil Spills and </a:t>
            </a:r>
            <a:r>
              <a:rPr lang="en-US" sz="3800" b="1" u="sng" spc="50" dirty="0" smtClean="0">
                <a:ln w="3175" cap="rnd" cmpd="thickThin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Poly</a:t>
            </a:r>
            <a:r>
              <a:rPr lang="en-US" sz="3800" b="1" u="sng" spc="50" dirty="0" smtClean="0">
                <a:ln w="3175" cap="rnd" cmpd="thickThin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3800" b="1" u="sng" spc="50" dirty="0" smtClean="0">
                <a:ln w="3175" cap="rnd" cmpd="thickThin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yclic </a:t>
            </a:r>
            <a:r>
              <a:rPr lang="en-US" sz="3800" b="1" u="sng" spc="50" dirty="0" smtClean="0">
                <a:ln w="3175" cap="rnd" cmpd="thickThin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Aromatic Hydrocarbons </a:t>
            </a:r>
            <a:r>
              <a:rPr lang="en-US" sz="3800" b="1" u="sng" spc="50" dirty="0">
                <a:ln w="3175" cap="rnd" cmpd="thickThin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(PAHs)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2362" y="1274117"/>
            <a:ext cx="1066800" cy="630883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143522">
              <a:defRPr/>
            </a:pPr>
            <a:r>
              <a:rPr lang="en-US" sz="3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Oils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2162" y="1213305"/>
            <a:ext cx="1447800" cy="615495"/>
          </a:xfrm>
          <a:prstGeom prst="rect">
            <a:avLst/>
          </a:prstGeom>
          <a:noFill/>
        </p:spPr>
        <p:txBody>
          <a:bodyPr wrap="square" lIns="91386" tIns="45691" rIns="91386" bIns="456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143522">
              <a:defRPr/>
            </a:pPr>
            <a:r>
              <a:rPr lang="en-US" sz="3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PAHs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6564" y="4648200"/>
            <a:ext cx="9220198" cy="2736272"/>
            <a:chOff x="1541046" y="4419601"/>
            <a:chExt cx="9897211" cy="335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1046" y="4532313"/>
              <a:ext cx="2706687" cy="270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645" y="4829179"/>
              <a:ext cx="3733800" cy="273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 descr="https://upload.wikimedia.org/wikipedia/commons/4/4a/Pyrene_chemical_structure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863" y="4419601"/>
              <a:ext cx="3378394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13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3286" y="2514600"/>
            <a:ext cx="10414476" cy="1453286"/>
          </a:xfrm>
          <a:prstGeom prst="rect">
            <a:avLst/>
          </a:prstGeom>
          <a:ln>
            <a:noFill/>
          </a:ln>
          <a:effectLst>
            <a:glow rad="228600">
              <a:srgbClr val="A5C24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3868"/>
            <a:r>
              <a:rPr lang="en-US" dirty="0" err="1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Bioturbators</a:t>
            </a:r>
            <a:endParaRPr lang="en-US" dirty="0" smtClean="0">
              <a:ln w="11430">
                <a:solidFill>
                  <a:srgbClr val="FFFFCC"/>
                </a:solidFill>
              </a:ln>
              <a:solidFill>
                <a:srgbClr val="FF3300"/>
              </a:solidFill>
              <a:effectLst>
                <a:glow rad="139700">
                  <a:srgbClr val="DBF5F9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913868"/>
            <a:r>
              <a:rPr dirty="0" smtClean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Biological </a:t>
            </a:r>
            <a:r>
              <a:rPr dirty="0">
                <a:ln w="11430">
                  <a:solidFill>
                    <a:srgbClr val="FFFFCC"/>
                  </a:solidFill>
                </a:ln>
                <a:solidFill>
                  <a:srgbClr val="FF3300"/>
                </a:solidFill>
                <a:effectLst>
                  <a:glow rad="139700">
                    <a:srgbClr val="DBF5F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35070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8765" y="-304800"/>
            <a:ext cx="11734800" cy="1676400"/>
          </a:xfrm>
          <a:prstGeom prst="rect">
            <a:avLst/>
          </a:prstGeom>
          <a:ln>
            <a:noFill/>
          </a:ln>
          <a:effectLst>
            <a:glow rad="228600">
              <a:srgbClr val="A5C24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3868"/>
            <a:r>
              <a:rPr sz="4000" u="sng" dirty="0" smtClean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What are </a:t>
            </a:r>
            <a:r>
              <a:rPr sz="4000" u="sng" dirty="0" err="1" smtClean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Bioturbators</a:t>
            </a:r>
            <a:r>
              <a:rPr sz="4000" u="sng" dirty="0" smtClean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sz="4000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sz="4000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sz="4000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87362" y="685800"/>
            <a:ext cx="7315200" cy="310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6" tIns="45691" rIns="91386" bIns="45691">
            <a:spAutoFit/>
          </a:bodyPr>
          <a:lstStyle/>
          <a:p>
            <a:pPr marL="171351" indent="-171351" algn="just" defTabSz="1143522">
              <a:buFont typeface="Wingdings" panose="05000000000000000000" pitchFamily="2" charset="2"/>
              <a:buChar char="Ø"/>
            </a:pPr>
            <a:endParaRPr lang="fr-FR" sz="1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just" defTabSz="1143522"/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ghost shrimp </a:t>
            </a:r>
            <a:r>
              <a:rPr lang="en-US" sz="3100" b="1" i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Lepidophthalmus</a:t>
            </a:r>
            <a:r>
              <a:rPr lang="en-US" sz="3100" b="1" i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100" b="1" i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louisianensis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 is one of the most-abundant </a:t>
            </a:r>
            <a:r>
              <a:rPr lang="en-US" sz="31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bioturbators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 on the Gulf Coast, they move up to 3500 g sediment/m</a:t>
            </a:r>
            <a:r>
              <a:rPr lang="en-US" sz="3100" b="1" baseline="300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/day and they make burrows up to 3 m deep.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25"/>
                    </a14:imgEffect>
                    <a14:imgEffect>
                      <a14:saturation sat="220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14560" y="852659"/>
            <a:ext cx="3598002" cy="2881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4114800"/>
            <a:ext cx="3810000" cy="275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754562" y="4055804"/>
            <a:ext cx="7179403" cy="2954596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algn="just" defTabSz="1143522"/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other </a:t>
            </a:r>
            <a:r>
              <a:rPr lang="en-US" sz="31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bioturbator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 is the bivalve </a:t>
            </a:r>
            <a:r>
              <a:rPr lang="en-US" sz="3100" b="1" i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Tagelus</a:t>
            </a:r>
            <a:r>
              <a:rPr lang="en-US" sz="3100" b="1" i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100" b="1" i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plebeius</a:t>
            </a:r>
            <a:r>
              <a:rPr lang="en-US" sz="3100" b="1" i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3100" b="1" dirty="0">
                <a:solidFill>
                  <a:prstClr val="white"/>
                </a:solidFill>
                <a:latin typeface="Comic Sans MS" panose="030F0702030302020204" pitchFamily="66" charset="0"/>
              </a:rPr>
              <a:t>(razor clam) which is present along the Gulf Coast. These clams also have the potential to affect contaminant distribution and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7698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8765" y="228601"/>
            <a:ext cx="11734800" cy="1676400"/>
          </a:xfrm>
          <a:prstGeom prst="rect">
            <a:avLst/>
          </a:prstGeom>
          <a:ln>
            <a:noFill/>
          </a:ln>
          <a:effectLst>
            <a:glow rad="228600">
              <a:srgbClr val="A5C249">
                <a:satMod val="175000"/>
                <a:alpha val="40000"/>
              </a:srgbClr>
            </a:glow>
          </a:effectLst>
        </p:spPr>
        <p:txBody>
          <a:bodyPr vert="horz" lIns="0" t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70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3868"/>
            <a:r>
              <a:rPr sz="4000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Determination of Pyrene in Presence of </a:t>
            </a:r>
            <a:r>
              <a:rPr sz="4000" u="sng" dirty="0" err="1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Bioturbators</a:t>
            </a:r>
            <a:r>
              <a:rPr sz="4000" u="sng" dirty="0">
                <a:ln w="12700">
                  <a:solidFill>
                    <a:sysClr val="window" lastClr="FFFFFF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sz="4000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sz="4000" dirty="0">
                <a:ln w="28575"/>
                <a:solidFill>
                  <a:srgbClr val="FF3300"/>
                </a:solidFill>
                <a:effectLst>
                  <a:glow rad="139700">
                    <a:srgbClr val="0BD0D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sz="4000" dirty="0">
              <a:ln w="28575"/>
              <a:solidFill>
                <a:srgbClr val="FF3300"/>
              </a:solidFill>
              <a:effectLst>
                <a:glow rad="139700">
                  <a:srgbClr val="0BD0D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3" descr="DSCN15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1" y="681622"/>
            <a:ext cx="4191001" cy="261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6362" y="1454740"/>
            <a:ext cx="7086600" cy="22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6" tIns="45691" rIns="91386" bIns="45691">
            <a:spAutoFit/>
          </a:bodyPr>
          <a:lstStyle/>
          <a:p>
            <a:pPr marL="456932" indent="-456932" algn="just" defTabSz="1143522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In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this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the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study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research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was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conducted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in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laboratory greenhouse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mesocosms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containing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field-collected</a:t>
            </a:r>
            <a:r>
              <a:rPr lang="fr-FR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 clean water and </a:t>
            </a:r>
            <a:r>
              <a:rPr lang="fr-FR" sz="28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sediment</a:t>
            </a:r>
            <a:r>
              <a:rPr lang="fr-FR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fr-FR" sz="28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marL="171351" indent="-171351" algn="just" defTabSz="1143522">
              <a:buFont typeface="Wingdings" panose="05000000000000000000" pitchFamily="2" charset="2"/>
              <a:buChar char="Ø"/>
            </a:pPr>
            <a:endParaRPr lang="fr-FR" sz="28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63" y="3429000"/>
            <a:ext cx="5714999" cy="3539372"/>
          </a:xfrm>
          <a:prstGeom prst="rect">
            <a:avLst/>
          </a:prstGeom>
          <a:noFill/>
        </p:spPr>
        <p:txBody>
          <a:bodyPr wrap="square" lIns="91386" tIns="45691" rIns="91386" bIns="45691" rtlCol="0">
            <a:spAutoFit/>
          </a:bodyPr>
          <a:lstStyle/>
          <a:p>
            <a:pPr marL="456932" indent="-456932" algn="just" defTabSz="1143522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To determine the optimum duration and conditions for </a:t>
            </a:r>
            <a:r>
              <a:rPr lang="en-US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performing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experiment,  </a:t>
            </a:r>
            <a:r>
              <a:rPr lang="en-US" sz="28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An experiment was conducted </a:t>
            </a:r>
            <a:r>
              <a:rPr lang="en-US" sz="2800" b="1" dirty="0">
                <a:solidFill>
                  <a:prstClr val="white"/>
                </a:solidFill>
                <a:latin typeface="Comic Sans MS" panose="030F0702030302020204" pitchFamily="66" charset="0"/>
              </a:rPr>
              <a:t>over a time span of 33 days, in the presence and absence of ghost shrimp. 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15" y="3276600"/>
            <a:ext cx="5862947" cy="3965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987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1295</Words>
  <Application>Microsoft Office PowerPoint</Application>
  <PresentationFormat>Custom</PresentationFormat>
  <Paragraphs>179</Paragraphs>
  <Slides>33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Flow</vt:lpstr>
      <vt:lpstr>Office Theme</vt:lpstr>
      <vt:lpstr>1_Office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Louisiana at Lafayette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Louka Febee</dc:creator>
  <cp:lastModifiedBy>Louka Febee</cp:lastModifiedBy>
  <cp:revision>133</cp:revision>
  <dcterms:created xsi:type="dcterms:W3CDTF">2015-09-12T05:52:33Z</dcterms:created>
  <dcterms:modified xsi:type="dcterms:W3CDTF">2015-09-15T07:13:08Z</dcterms:modified>
</cp:coreProperties>
</file>