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45"/>
  </p:notesMasterIdLst>
  <p:sldIdLst>
    <p:sldId id="282" r:id="rId4"/>
    <p:sldId id="415" r:id="rId5"/>
    <p:sldId id="417" r:id="rId6"/>
    <p:sldId id="418" r:id="rId7"/>
    <p:sldId id="419" r:id="rId8"/>
    <p:sldId id="349" r:id="rId9"/>
    <p:sldId id="442" r:id="rId10"/>
    <p:sldId id="421" r:id="rId11"/>
    <p:sldId id="301" r:id="rId12"/>
    <p:sldId id="403" r:id="rId13"/>
    <p:sldId id="420" r:id="rId14"/>
    <p:sldId id="422" r:id="rId15"/>
    <p:sldId id="423" r:id="rId16"/>
    <p:sldId id="302" r:id="rId17"/>
    <p:sldId id="424" r:id="rId18"/>
    <p:sldId id="431" r:id="rId19"/>
    <p:sldId id="297" r:id="rId20"/>
    <p:sldId id="303" r:id="rId21"/>
    <p:sldId id="317" r:id="rId22"/>
    <p:sldId id="425" r:id="rId23"/>
    <p:sldId id="380" r:id="rId24"/>
    <p:sldId id="319" r:id="rId25"/>
    <p:sldId id="433" r:id="rId26"/>
    <p:sldId id="434" r:id="rId27"/>
    <p:sldId id="435" r:id="rId28"/>
    <p:sldId id="295" r:id="rId29"/>
    <p:sldId id="432" r:id="rId30"/>
    <p:sldId id="296" r:id="rId31"/>
    <p:sldId id="381" r:id="rId32"/>
    <p:sldId id="437" r:id="rId33"/>
    <p:sldId id="426" r:id="rId34"/>
    <p:sldId id="428" r:id="rId35"/>
    <p:sldId id="427" r:id="rId36"/>
    <p:sldId id="430" r:id="rId37"/>
    <p:sldId id="290" r:id="rId38"/>
    <p:sldId id="436" r:id="rId39"/>
    <p:sldId id="396" r:id="rId40"/>
    <p:sldId id="443" r:id="rId41"/>
    <p:sldId id="440" r:id="rId42"/>
    <p:sldId id="441" r:id="rId43"/>
    <p:sldId id="43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ta" initials="R" lastIdx="1" clrIdx="0"/>
  <p:cmAuthor id="1" name="Rafal Lukasik" initials="RL" lastIdx="2" clrIdx="1"/>
  <p:cmAuthor id="2" name="Ewa Bogel" initials="EB" lastIdx="1" clrIdx="2">
    <p:extLst>
      <p:ext uri="{19B8F6BF-5375-455C-9EA6-DF929625EA0E}">
        <p15:presenceInfo xmlns:p15="http://schemas.microsoft.com/office/powerpoint/2012/main" userId="03877246b7106d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2F8"/>
    <a:srgbClr val="FF33CC"/>
    <a:srgbClr val="0740F7"/>
    <a:srgbClr val="A47B3E"/>
    <a:srgbClr val="BDC03E"/>
    <a:srgbClr val="12C816"/>
    <a:srgbClr val="C5E4ED"/>
    <a:srgbClr val="DC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0664" autoAdjust="0"/>
  </p:normalViewPr>
  <p:slideViewPr>
    <p:cSldViewPr>
      <p:cViewPr varScale="1">
        <p:scale>
          <a:sx n="67" d="100"/>
          <a:sy n="67" d="100"/>
        </p:scale>
        <p:origin x="15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mcl\Desktop\Est&#225;gio\Final%20Thesis\Results\Graphic%20Mass%20Balanc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mcl\Desktop\Est&#225;gio\Final%20Thesis\Results\Graphic%20Mass%20Balanc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mcl\Desktop\Est&#225;gio\Final%20Thesis\Results\Graphic%20Mass%20Balances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mcl\Desktop\Est&#225;gio\Final%20Thesis\Results\Graphic%20Mass%20Balanc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mcl\Desktop\Est&#225;gio\Final%20Thesis\Results\Graphic%20Mass%20Balanc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mcl\Desktop\Est&#225;gio\Final%20Thesis\Results\Graphic%20Mass%20Balanc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mcl\Desktop\Est&#225;gio\Final%20Thesis\Results\Graphic%20Mass%20Balanc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mcl\Desktop\Est&#225;gio\Final%20Thesis\Results\Graphic%20Mass%20Balan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2.5044883874236125E-2"/>
                  <c:y val="-0.2624451235107187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268307003580112E-2"/>
                  <c:y val="1.2693255578767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57458283256283E-2"/>
                  <c:y val="1.37186334864491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'method C'!$B$7:$B$9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'method C'!$C$7:$C$9</c:f>
              <c:numCache>
                <c:formatCode>0.0%</c:formatCode>
                <c:ptCount val="3"/>
                <c:pt idx="0">
                  <c:v>0.86</c:v>
                </c:pt>
                <c:pt idx="1">
                  <c:v>0.06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4743945276391201E-2"/>
                  <c:y val="-0.258228597449908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432519874283603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426049177297097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'bmim HSO4'!$B$7:$B$9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'bmim HSO4'!$C$7:$C$9</c:f>
              <c:numCache>
                <c:formatCode>0.0%</c:formatCode>
                <c:ptCount val="3"/>
                <c:pt idx="0">
                  <c:v>0.9</c:v>
                </c:pt>
                <c:pt idx="1">
                  <c:v>0.03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bg2">
                  <a:lumMod val="75000"/>
                </a:schemeClr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399145816518697"/>
                  <c:y val="-0.39578629032258067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NQ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'CB - Rice straw'!$B$27:$B$29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'CB - Rice straw'!$C$27:$C$29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ln>
              <a:solidFill>
                <a:srgbClr val="FF33CC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ln>
                <a:solidFill>
                  <a:srgbClr val="FF33CC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33CC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FF33CC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228184507302643"/>
                  <c:y val="-0.23151563448694595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/>
                      <a:t>62%</a:t>
                    </a:r>
                    <a:endParaRPr lang="en-US"/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0909687557774082"/>
                  <c:y val="0.16724423193685489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'bmim HSO4'!$B$27:$B$29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'bmim HSO4'!$C$27:$C$29</c:f>
              <c:numCache>
                <c:formatCode>General</c:formatCode>
                <c:ptCount val="3"/>
                <c:pt idx="0">
                  <c:v>0</c:v>
                </c:pt>
                <c:pt idx="1">
                  <c:v>62</c:v>
                </c:pt>
                <c:pt idx="2" formatCode="0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9001049868766398"/>
                  <c:y val="-0.24224008457276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903584880279795"/>
                  <c:y val="1.8511984767025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713344094700028"/>
                  <c:y val="0.16982806899641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'method C'!$B$2:$B$4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'method C'!$C$2:$C$4</c:f>
              <c:numCache>
                <c:formatCode>0.0%</c:formatCode>
                <c:ptCount val="3"/>
                <c:pt idx="0">
                  <c:v>0.624</c:v>
                </c:pt>
                <c:pt idx="1">
                  <c:v>0.18</c:v>
                </c:pt>
                <c:pt idx="2">
                  <c:v>0.19700000000000001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9854874502601774"/>
                  <c:y val="-0.31213243546576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360996326905418"/>
                  <c:y val="0.130267255892255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406206565576584E-2"/>
                  <c:y val="0.133109851527468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'Triticale (Karen)'!$B$2:$B$4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'Triticale (Karen)'!$C$2:$C$4</c:f>
              <c:numCache>
                <c:formatCode>0.0%</c:formatCode>
                <c:ptCount val="3"/>
                <c:pt idx="0">
                  <c:v>0.67900000000000005</c:v>
                </c:pt>
                <c:pt idx="1">
                  <c:v>0.20519999999999999</c:v>
                </c:pt>
                <c:pt idx="2">
                  <c:v>0.1157999999999999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1120863599677159"/>
                  <c:y val="-0.28899865591397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299704062415926"/>
                  <c:y val="4.5503472222222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502017756255041E-2"/>
                  <c:y val="0.1949787186379928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'CB - Rice straw'!$B$2:$B$4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'CB - Rice straw'!$C$2:$C$4</c:f>
              <c:numCache>
                <c:formatCode>0%</c:formatCode>
                <c:ptCount val="3"/>
                <c:pt idx="0">
                  <c:v>0.65100000000000002</c:v>
                </c:pt>
                <c:pt idx="1">
                  <c:v>0.14399999999999999</c:v>
                </c:pt>
                <c:pt idx="2">
                  <c:v>0.20499999999999996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0929101622283441"/>
                  <c:y val="-0.265864898989899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621977349250077"/>
                  <c:y val="0.123155162738496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330578512396695E-2"/>
                  <c:y val="0.151108305274971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 - Sugarcane'!$B$2:$B$4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'CA - Sugarcane'!$C$2:$C$4</c:f>
              <c:numCache>
                <c:formatCode>0.0%</c:formatCode>
                <c:ptCount val="3"/>
                <c:pt idx="0">
                  <c:v>0.69199999999999995</c:v>
                </c:pt>
                <c:pt idx="1">
                  <c:v>0.20100000000000001</c:v>
                </c:pt>
                <c:pt idx="2">
                  <c:v>0.10699999999999998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2386861034588307"/>
                  <c:y val="-0.239139309764309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05155738910732"/>
                  <c:y val="4.0693659160003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957338536883991"/>
                  <c:y val="0.21638818742985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'CB - Rice straw'!$B$2:$B$4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'method C emim acet.'!$C$2:$C$4</c:f>
              <c:numCache>
                <c:formatCode>0.0%</c:formatCode>
                <c:ptCount val="3"/>
                <c:pt idx="0">
                  <c:v>0.624</c:v>
                </c:pt>
                <c:pt idx="1">
                  <c:v>0.18</c:v>
                </c:pt>
                <c:pt idx="2">
                  <c:v>0.19700000000000001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2.5044883874236125E-2"/>
                  <c:y val="-0.2624451235107187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268307003580112E-2"/>
                  <c:y val="1.2693255578767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57458283256283E-2"/>
                  <c:y val="1.37186334864491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'method C'!$B$7:$B$9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'method C'!$C$7:$C$9</c:f>
              <c:numCache>
                <c:formatCode>0.0%</c:formatCode>
                <c:ptCount val="3"/>
                <c:pt idx="0">
                  <c:v>0.86</c:v>
                </c:pt>
                <c:pt idx="1">
                  <c:v>0.06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5.6075573987538312E-2"/>
                  <c:y val="-0.263029377741869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601406139843872E-2"/>
                  <c:y val="4.810125196217911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638710808032005E-2"/>
                  <c:y val="6.859316743224566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'method C'!$B$12:$B$14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'method C'!$C$12:$C$14</c:f>
              <c:numCache>
                <c:formatCode>General</c:formatCode>
                <c:ptCount val="3"/>
                <c:pt idx="0">
                  <c:v>85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5.6075573987538312E-2"/>
                  <c:y val="-0.263029377741869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601406139843872E-2"/>
                  <c:y val="4.810125196217911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638710808032005E-2"/>
                  <c:y val="6.859316743224566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'method C'!$B$12:$B$14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'method C'!$C$12:$C$14</c:f>
              <c:numCache>
                <c:formatCode>General</c:formatCode>
                <c:ptCount val="3"/>
                <c:pt idx="0">
                  <c:v>85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147336799110593E-2"/>
                  <c:y val="-0.270333728832516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522740356937246E-2"/>
                  <c:y val="0.183644157088122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'method C'!$B$17:$B$19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'method C'!$C$17:$C$19</c:f>
              <c:numCache>
                <c:formatCode>General</c:formatCode>
                <c:ptCount val="3"/>
                <c:pt idx="0">
                  <c:v>0</c:v>
                </c:pt>
                <c:pt idx="1">
                  <c:v>87</c:v>
                </c:pt>
                <c:pt idx="2" formatCode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9.3277747989707165E-3"/>
                  <c:y val="-0.277508245649574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9152208287479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6565600700336748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 - Sugarcane'!$B$7:$B$9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'CA - Sugarcane'!$C$7:$C$9</c:f>
              <c:numCache>
                <c:formatCode>0.0%</c:formatCode>
                <c:ptCount val="3"/>
                <c:pt idx="0">
                  <c:v>0.9</c:v>
                </c:pt>
                <c:pt idx="1">
                  <c:v>7.0000000000000007E-2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7020964281379098E-2"/>
                  <c:y val="-0.3086551750298970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605142332415059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506810529537803E-2"/>
                  <c:y val="2.67255892255892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 - Sugarcane'!$B$12:$B$14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'CA - Sugarcane'!$C$12:$C$14</c:f>
              <c:numCache>
                <c:formatCode>General</c:formatCode>
                <c:ptCount val="3"/>
                <c:pt idx="0">
                  <c:v>93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281174334140435"/>
                  <c:y val="-0.2646818996415770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66%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07129405434491"/>
                  <c:y val="0.183908490143369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 - Sugarcane'!$B$17:$B$19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'CA - Sugarcane'!$C$17:$C$19</c:f>
              <c:numCache>
                <c:formatCode>General</c:formatCode>
                <c:ptCount val="3"/>
                <c:pt idx="0">
                  <c:v>0</c:v>
                </c:pt>
                <c:pt idx="1">
                  <c:v>66</c:v>
                </c:pt>
                <c:pt idx="2" formatCode="0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9.4664835973128039E-2"/>
                  <c:y val="-0.314418721789397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434939504314002E-2"/>
                  <c:y val="1.47432292599524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'CB - Rice straw'!$B$7:$B$9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'CB - Rice straw'!$C$7:$C$9</c:f>
              <c:numCache>
                <c:formatCode>0.0%</c:formatCode>
                <c:ptCount val="3"/>
                <c:pt idx="0">
                  <c:v>0.95</c:v>
                </c:pt>
                <c:pt idx="1">
                  <c:v>0.05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3483009679470534E-2"/>
                  <c:y val="-0.31578980300386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319529443163157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062289562289561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'CB - Rice straw'!$B$22:$B$24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'CB - Rice straw'!$C$22:$C$24</c:f>
              <c:numCache>
                <c:formatCode>General</c:formatCode>
                <c:ptCount val="3"/>
                <c:pt idx="0">
                  <c:v>89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bg2">
                  <a:lumMod val="75000"/>
                </a:schemeClr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399145816518697"/>
                  <c:y val="-0.39578629032258067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NQ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'CB - Rice straw'!$B$27:$B$29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'CB - Rice straw'!$C$27:$C$29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081884104990375E-2"/>
                  <c:y val="-0.285967808921491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259696440138701E-2"/>
                  <c:y val="9.933104063734550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509964876856375E-3"/>
                  <c:y val="2.46763333236870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'Triticale (Karen)'!$B$7:$B$9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'Triticale (Karen)'!$C$7:$C$9</c:f>
              <c:numCache>
                <c:formatCode>0.0%</c:formatCode>
                <c:ptCount val="3"/>
                <c:pt idx="0">
                  <c:v>0.9</c:v>
                </c:pt>
                <c:pt idx="1">
                  <c:v>0.06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3.0079942635742464E-2"/>
                  <c:y val="-0.285292827125664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783640424343944E-2"/>
                  <c:y val="8.90852974186307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'Triticale (Karen)'!$B$12:$B$14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'Triticale (Karen)'!$C$12:$C$14</c:f>
              <c:numCache>
                <c:formatCode>General</c:formatCode>
                <c:ptCount val="3"/>
                <c:pt idx="0">
                  <c:v>90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147336799110593E-2"/>
                  <c:y val="-0.270333728832516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522740356937246E-2"/>
                  <c:y val="0.183644157088122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'method C'!$B$17:$B$19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'method C'!$C$17:$C$19</c:f>
              <c:numCache>
                <c:formatCode>General</c:formatCode>
                <c:ptCount val="3"/>
                <c:pt idx="0">
                  <c:v>0</c:v>
                </c:pt>
                <c:pt idx="1">
                  <c:v>87</c:v>
                </c:pt>
                <c:pt idx="2" formatCode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564978548891042"/>
                  <c:y val="-0.2929209817661059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71%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736312886736616"/>
                  <c:y val="0.199944556451612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'Triticale (Karen)'!$B$23:$B$25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'Triticale (Karen)'!$C$23:$C$25</c:f>
              <c:numCache>
                <c:formatCode>General</c:formatCode>
                <c:ptCount val="3"/>
                <c:pt idx="0">
                  <c:v>0</c:v>
                </c:pt>
                <c:pt idx="1">
                  <c:v>71</c:v>
                </c:pt>
                <c:pt idx="2" formatCode="0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bg2">
                  <a:lumMod val="75000"/>
                </a:schemeClr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399145816518697"/>
                  <c:y val="-0.39578629032258067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NQ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'CB - Rice straw'!$B$27:$B$29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'CB - Rice straw'!$C$27:$C$29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0149672513436856"/>
                  <c:y val="-0.255103233997059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321121578549409E-2"/>
                  <c:y val="-1.00523307375505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625134230001289"/>
                  <c:y val="0.228953810455213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'bmim SCN '!$B$7:$B$9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'bmim SCN '!$C$7:$C$9</c:f>
              <c:numCache>
                <c:formatCode>0.0%</c:formatCode>
                <c:ptCount val="3"/>
                <c:pt idx="0">
                  <c:v>0.68</c:v>
                </c:pt>
                <c:pt idx="1">
                  <c:v>0.06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9475134035866148"/>
                  <c:y val="-0.2686255312689738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107690885561103E-2"/>
                  <c:y val="2.27200971463266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377518949898318"/>
                  <c:y val="0.187690497874924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'bmim SCN '!$B$12:$B$14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'bmim SCN '!$C$12:$C$14</c:f>
              <c:numCache>
                <c:formatCode>General</c:formatCode>
                <c:ptCount val="3"/>
                <c:pt idx="0">
                  <c:v>70</c:v>
                </c:pt>
                <c:pt idx="1">
                  <c:v>6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435662784248475E-2"/>
                  <c:y val="-0.252386915604128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228785357737104E-2"/>
                  <c:y val="0.148151942926533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'bmim SCN '!$B$17:$B$19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'bmim SCN '!$C$17:$C$19</c:f>
              <c:numCache>
                <c:formatCode>General</c:formatCode>
                <c:ptCount val="3"/>
                <c:pt idx="0">
                  <c:v>0</c:v>
                </c:pt>
                <c:pt idx="1">
                  <c:v>89</c:v>
                </c:pt>
                <c:pt idx="2" formatCode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9700568678915186E-2"/>
                  <c:y val="-0.325699547973170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505546311702715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871510445553706E-2"/>
                  <c:y val="1.980874316939890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'bmim NCN2'!$B$7:$B$9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'bmim NCN2'!$C$7:$C$9</c:f>
              <c:numCache>
                <c:formatCode>0.0%</c:formatCode>
                <c:ptCount val="3"/>
                <c:pt idx="0">
                  <c:v>0.87</c:v>
                </c:pt>
                <c:pt idx="1">
                  <c:v>0.08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BC1A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1367016622922134E-2"/>
                  <c:y val="-0.339587707786526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72462562396006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883157700129411E-4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'bmim NCN2'!$B$12:$B$14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Others</c:v>
                </c:pt>
              </c:strCache>
            </c:strRef>
          </c:cat>
          <c:val>
            <c:numRef>
              <c:f>'bmim NCN2'!$C$12:$C$14</c:f>
              <c:numCache>
                <c:formatCode>General</c:formatCode>
                <c:ptCount val="3"/>
                <c:pt idx="0">
                  <c:v>85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1C58B-8911-435A-B466-43D09D010C73}" type="doc">
      <dgm:prSet loTypeId="urn:microsoft.com/office/officeart/2005/8/layout/radial3" loCatId="cycl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PT"/>
        </a:p>
      </dgm:t>
    </dgm:pt>
    <dgm:pt modelId="{F739ED2A-D5E3-44AA-B0A7-97A2ED2C1C46}">
      <dgm:prSet phldrT="[Texto]" custT="1"/>
      <dgm:spPr>
        <a:xfrm>
          <a:off x="1716687" y="1435709"/>
          <a:ext cx="871290" cy="815391"/>
        </a:xfrm>
        <a:ln w="25400">
          <a:solidFill>
            <a:srgbClr val="FF33CC"/>
          </a:solidFill>
        </a:ln>
      </dgm:spPr>
      <dgm:t>
        <a:bodyPr/>
        <a:lstStyle/>
        <a:p>
          <a:pPr algn="ctr"/>
          <a:r>
            <a:rPr lang="pt-PT" sz="2400" b="1" dirty="0" smtClean="0">
              <a:solidFill>
                <a:srgbClr val="12C816"/>
              </a:solidFill>
              <a:latin typeface="Calibri"/>
              <a:ea typeface="+mn-ea"/>
              <a:cs typeface="+mn-cs"/>
            </a:rPr>
            <a:t>Green Chemi-stry</a:t>
          </a:r>
          <a:endParaRPr lang="pt-PT" sz="2400" b="1" dirty="0">
            <a:solidFill>
              <a:srgbClr val="12C816"/>
            </a:solidFill>
            <a:latin typeface="Calibri"/>
            <a:ea typeface="+mn-ea"/>
            <a:cs typeface="+mn-cs"/>
          </a:endParaRPr>
        </a:p>
      </dgm:t>
    </dgm:pt>
    <dgm:pt modelId="{A22BDC5D-CADB-4278-8181-A846C490956E}" type="parTrans" cxnId="{3E1590BB-651B-4B63-B3EE-2F285AD84E16}">
      <dgm:prSet/>
      <dgm:spPr/>
      <dgm:t>
        <a:bodyPr/>
        <a:lstStyle/>
        <a:p>
          <a:pPr algn="ctr"/>
          <a:endParaRPr lang="pt-PT" sz="900"/>
        </a:p>
      </dgm:t>
    </dgm:pt>
    <dgm:pt modelId="{BAC00723-2164-410F-91BA-EC4806D18BC2}" type="sibTrans" cxnId="{3E1590BB-651B-4B63-B3EE-2F285AD84E16}">
      <dgm:prSet/>
      <dgm:spPr/>
      <dgm:t>
        <a:bodyPr/>
        <a:lstStyle/>
        <a:p>
          <a:pPr algn="ctr"/>
          <a:endParaRPr lang="pt-PT" sz="900"/>
        </a:p>
      </dgm:t>
    </dgm:pt>
    <dgm:pt modelId="{A8A700FA-2220-47B7-951C-C5D694ECBAF0}">
      <dgm:prSet phldrT="[Texto]" custT="1"/>
      <dgm:spPr>
        <a:xfrm>
          <a:off x="1722155" y="-103780"/>
          <a:ext cx="860354" cy="842184"/>
        </a:xfrm>
      </dgm:spPr>
      <dgm:t>
        <a:bodyPr/>
        <a:lstStyle/>
        <a:p>
          <a:pPr algn="ctr"/>
          <a:r>
            <a:rPr lang="pt-PT" sz="1200" dirty="0" err="1" smtClean="0">
              <a:latin typeface="Calibri"/>
              <a:ea typeface="+mn-ea"/>
              <a:cs typeface="+mn-cs"/>
            </a:rPr>
            <a:t>Prevention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7D31B72A-A8CD-4D52-BDB4-79F113BCF640}" type="parTrans" cxnId="{F0013C04-ED8B-4F29-AFDE-4AF90DAADAFC}">
      <dgm:prSet custT="1"/>
      <dgm:spPr>
        <a:xfrm rot="16200000">
          <a:off x="1803679" y="1074368"/>
          <a:ext cx="697305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0663281-5333-4044-AFD4-C97BEB782856}" type="sibTrans" cxnId="{F0013C04-ED8B-4F29-AFDE-4AF90DAADAFC}">
      <dgm:prSet/>
      <dgm:spPr/>
      <dgm:t>
        <a:bodyPr/>
        <a:lstStyle/>
        <a:p>
          <a:pPr algn="ctr"/>
          <a:endParaRPr lang="pt-PT" sz="900"/>
        </a:p>
      </dgm:t>
    </dgm:pt>
    <dgm:pt modelId="{76B5344A-EAE3-44EF-B952-F6A489D8F955}">
      <dgm:prSet phldrT="[Texto]" custT="1"/>
      <dgm:spPr>
        <a:xfrm>
          <a:off x="2485201" y="100677"/>
          <a:ext cx="860354" cy="842184"/>
        </a:xfrm>
      </dgm:spPr>
      <dgm:t>
        <a:bodyPr/>
        <a:lstStyle/>
        <a:p>
          <a:pPr algn="ctr"/>
          <a:r>
            <a:rPr lang="pt-PT" sz="1200" dirty="0" err="1" smtClean="0">
              <a:latin typeface="Calibri"/>
              <a:ea typeface="+mn-ea"/>
              <a:cs typeface="+mn-cs"/>
            </a:rPr>
            <a:t>Atom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Economy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3F82247F-1D4C-4FFC-A5DB-20838F3801D4}" type="parTrans" cxnId="{D762B687-34D5-40E7-BAFA-C720A2DDDB3A}">
      <dgm:prSet custT="1"/>
      <dgm:spPr>
        <a:xfrm rot="18000000">
          <a:off x="2187268" y="1173853"/>
          <a:ext cx="688607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BB11A1C-CC43-4999-AC80-AE42752BAAEB}" type="sibTrans" cxnId="{D762B687-34D5-40E7-BAFA-C720A2DDDB3A}">
      <dgm:prSet/>
      <dgm:spPr/>
      <dgm:t>
        <a:bodyPr/>
        <a:lstStyle/>
        <a:p>
          <a:pPr algn="ctr"/>
          <a:endParaRPr lang="pt-PT" sz="900"/>
        </a:p>
      </dgm:t>
    </dgm:pt>
    <dgm:pt modelId="{28510787-5046-4801-9D05-9FF2903A2165}">
      <dgm:prSet phldrT="[Texto]" custT="1"/>
      <dgm:spPr>
        <a:xfrm>
          <a:off x="959108" y="100677"/>
          <a:ext cx="860354" cy="842184"/>
        </a:xfrm>
      </dgm:spPr>
      <dgm:t>
        <a:bodyPr/>
        <a:lstStyle/>
        <a:p>
          <a:pPr algn="ctr"/>
          <a:r>
            <a:rPr lang="pt-PT" sz="1200" dirty="0" err="1" smtClean="0">
              <a:latin typeface="Calibri"/>
              <a:ea typeface="+mn-ea"/>
              <a:cs typeface="+mn-cs"/>
            </a:rPr>
            <a:t>Inherently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Safer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Chemistry</a:t>
          </a:r>
          <a:r>
            <a:rPr lang="pt-PT" sz="1200" dirty="0" smtClean="0">
              <a:latin typeface="Calibri"/>
              <a:ea typeface="+mn-ea"/>
              <a:cs typeface="+mn-cs"/>
            </a:rPr>
            <a:t> for </a:t>
          </a:r>
          <a:r>
            <a:rPr lang="pt-PT" sz="1200" dirty="0" err="1" smtClean="0">
              <a:latin typeface="Calibri"/>
              <a:ea typeface="+mn-ea"/>
              <a:cs typeface="+mn-cs"/>
            </a:rPr>
            <a:t>Accident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Prevention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AC9D8896-68C2-4223-BD04-6C1EB8F8E1C8}" type="parTrans" cxnId="{9594E148-4EC2-4E29-94C0-41E8D6899307}">
      <dgm:prSet custT="1"/>
      <dgm:spPr>
        <a:xfrm rot="14400000">
          <a:off x="1428788" y="1173853"/>
          <a:ext cx="688607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92E4C6E-3FEB-4CF0-B56B-3C411380F5F9}" type="sibTrans" cxnId="{9594E148-4EC2-4E29-94C0-41E8D6899307}">
      <dgm:prSet/>
      <dgm:spPr/>
      <dgm:t>
        <a:bodyPr/>
        <a:lstStyle/>
        <a:p>
          <a:pPr algn="ctr"/>
          <a:endParaRPr lang="pt-PT" sz="900"/>
        </a:p>
      </dgm:t>
    </dgm:pt>
    <dgm:pt modelId="{57A0D3D8-0B07-432B-AECA-888E704D69BA}">
      <dgm:prSet phldrT="[Texto]" custT="1"/>
      <dgm:spPr>
        <a:xfrm>
          <a:off x="3043787" y="669938"/>
          <a:ext cx="860354" cy="842184"/>
        </a:xfrm>
      </dgm:spPr>
      <dgm:t>
        <a:bodyPr/>
        <a:lstStyle/>
        <a:p>
          <a:pPr algn="ctr"/>
          <a:r>
            <a:rPr lang="pt-PT" sz="1200" dirty="0" err="1" smtClean="0">
              <a:latin typeface="Calibri"/>
              <a:ea typeface="+mn-ea"/>
              <a:cs typeface="+mn-cs"/>
            </a:rPr>
            <a:t>Less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Hazardous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Chemical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Syntheses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690799B3-F2B3-4BBC-89B1-299EE1201C52}" type="parTrans" cxnId="{083F7BF2-5004-43A5-BA13-25D7E9F730AD}">
      <dgm:prSet custT="1"/>
      <dgm:spPr>
        <a:xfrm rot="19820889">
          <a:off x="2481008" y="1454436"/>
          <a:ext cx="664607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6C94E10-96DE-4B6B-AD8C-C319C0D255E9}" type="sibTrans" cxnId="{083F7BF2-5004-43A5-BA13-25D7E9F730AD}">
      <dgm:prSet/>
      <dgm:spPr/>
      <dgm:t>
        <a:bodyPr/>
        <a:lstStyle/>
        <a:p>
          <a:pPr algn="ctr"/>
          <a:endParaRPr lang="pt-PT" sz="900"/>
        </a:p>
      </dgm:t>
    </dgm:pt>
    <dgm:pt modelId="{80FDF2EA-E453-4675-BFBD-68A3A0E969A4}">
      <dgm:prSet phldrT="[Texto]" custT="1"/>
      <dgm:spPr>
        <a:xfrm>
          <a:off x="3248248" y="1422312"/>
          <a:ext cx="860354" cy="842184"/>
        </a:xfrm>
      </dgm:spPr>
      <dgm:t>
        <a:bodyPr/>
        <a:lstStyle/>
        <a:p>
          <a:pPr algn="ctr"/>
          <a:r>
            <a:rPr lang="pt-PT" sz="1200" dirty="0" err="1" smtClean="0">
              <a:latin typeface="Calibri"/>
              <a:ea typeface="+mn-ea"/>
              <a:cs typeface="+mn-cs"/>
            </a:rPr>
            <a:t>Designing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Safer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Chemicals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92D2FCE8-354E-4C55-84E6-3E56FE0AEB26}" type="parTrans" cxnId="{6136FC4F-81E9-426D-885A-19ECED6FB64E}">
      <dgm:prSet custT="1"/>
      <dgm:spPr>
        <a:xfrm>
          <a:off x="2587977" y="1830716"/>
          <a:ext cx="660270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5F3B98F-6FCE-4288-88F1-E6513ADD7E82}" type="sibTrans" cxnId="{6136FC4F-81E9-426D-885A-19ECED6FB64E}">
      <dgm:prSet/>
      <dgm:spPr/>
      <dgm:t>
        <a:bodyPr/>
        <a:lstStyle/>
        <a:p>
          <a:pPr algn="ctr"/>
          <a:endParaRPr lang="pt-PT" sz="900"/>
        </a:p>
      </dgm:t>
    </dgm:pt>
    <dgm:pt modelId="{D80D39F5-2BCA-4515-822C-17C109F76D33}">
      <dgm:prSet phldrT="[Texto]" custT="1"/>
      <dgm:spPr>
        <a:xfrm>
          <a:off x="3043790" y="2185359"/>
          <a:ext cx="860354" cy="842184"/>
        </a:xfrm>
      </dgm:spPr>
      <dgm:t>
        <a:bodyPr/>
        <a:lstStyle/>
        <a:p>
          <a:pPr algn="ctr"/>
          <a:r>
            <a:rPr lang="pt-PT" sz="1200" dirty="0" err="1" smtClean="0">
              <a:latin typeface="Calibri"/>
              <a:ea typeface="+mn-ea"/>
              <a:cs typeface="+mn-cs"/>
            </a:rPr>
            <a:t>Safer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Solvents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and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Auxiliaries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40B91753-7D8E-4128-B731-AFCF436B56C0}" type="parTrans" cxnId="{67B0DE89-2EC4-4D23-91D6-E844A9666DC4}">
      <dgm:prSet custT="1"/>
      <dgm:spPr>
        <a:xfrm rot="1800000">
          <a:off x="2478207" y="2212307"/>
          <a:ext cx="670120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229BDA-124F-4C88-8283-ADD2093A8804}" type="sibTrans" cxnId="{67B0DE89-2EC4-4D23-91D6-E844A9666DC4}">
      <dgm:prSet/>
      <dgm:spPr/>
      <dgm:t>
        <a:bodyPr/>
        <a:lstStyle/>
        <a:p>
          <a:pPr algn="ctr"/>
          <a:endParaRPr lang="pt-PT" sz="900"/>
        </a:p>
      </dgm:t>
    </dgm:pt>
    <dgm:pt modelId="{F0814317-49B9-4760-AAA3-EB911D7ED111}">
      <dgm:prSet phldrT="[Texto]" custT="1"/>
      <dgm:spPr>
        <a:xfrm>
          <a:off x="2485201" y="2743948"/>
          <a:ext cx="860354" cy="842184"/>
        </a:xfrm>
      </dgm:spPr>
      <dgm:t>
        <a:bodyPr/>
        <a:lstStyle/>
        <a:p>
          <a:pPr algn="ctr"/>
          <a:r>
            <a:rPr lang="pt-PT" sz="1200" dirty="0" smtClean="0">
              <a:latin typeface="Calibri"/>
              <a:ea typeface="+mn-ea"/>
              <a:cs typeface="+mn-cs"/>
            </a:rPr>
            <a:t>Design for </a:t>
          </a:r>
          <a:r>
            <a:rPr lang="pt-PT" sz="1200" dirty="0" err="1" smtClean="0">
              <a:latin typeface="Calibri"/>
              <a:ea typeface="+mn-ea"/>
              <a:cs typeface="+mn-cs"/>
            </a:rPr>
            <a:t>Energy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Efficiency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2CF62528-7427-4993-9B36-B15C2C12999A}" type="parTrans" cxnId="{76AB2709-C37B-4352-8AE0-8BD9FD54377F}">
      <dgm:prSet custT="1"/>
      <dgm:spPr>
        <a:xfrm rot="3600000">
          <a:off x="2187268" y="2487579"/>
          <a:ext cx="688607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DC45057-F6DD-4249-8310-AB8ED2800C96}" type="sibTrans" cxnId="{76AB2709-C37B-4352-8AE0-8BD9FD54377F}">
      <dgm:prSet/>
      <dgm:spPr/>
      <dgm:t>
        <a:bodyPr/>
        <a:lstStyle/>
        <a:p>
          <a:pPr algn="ctr"/>
          <a:endParaRPr lang="pt-PT" sz="900"/>
        </a:p>
      </dgm:t>
    </dgm:pt>
    <dgm:pt modelId="{C60FBC35-0F44-4EE4-87ED-6A400FA18F9F}">
      <dgm:prSet phldrT="[Texto]" custT="1"/>
      <dgm:spPr>
        <a:xfrm>
          <a:off x="1722155" y="2948405"/>
          <a:ext cx="860354" cy="842184"/>
        </a:xfrm>
      </dgm:spPr>
      <dgm:t>
        <a:bodyPr/>
        <a:lstStyle/>
        <a:p>
          <a:pPr algn="ctr"/>
          <a:r>
            <a:rPr lang="pt-PT" sz="1200" dirty="0" smtClean="0">
              <a:latin typeface="Calibri"/>
              <a:ea typeface="+mn-ea"/>
              <a:cs typeface="+mn-cs"/>
            </a:rPr>
            <a:t>Use of Renewable Feedstocks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536DA3B6-6AC8-475A-9CD8-BD9CAD04B552}" type="parTrans" cxnId="{2CD196F8-BDBD-4E31-B7BC-F1CEA8C50CED}">
      <dgm:prSet custT="1"/>
      <dgm:spPr>
        <a:xfrm rot="5400000">
          <a:off x="1803679" y="2587065"/>
          <a:ext cx="697305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08F6D04-F29D-4C0E-AD0F-B4332DCFBD15}" type="sibTrans" cxnId="{2CD196F8-BDBD-4E31-B7BC-F1CEA8C50CED}">
      <dgm:prSet/>
      <dgm:spPr/>
      <dgm:t>
        <a:bodyPr/>
        <a:lstStyle/>
        <a:p>
          <a:pPr algn="ctr"/>
          <a:endParaRPr lang="pt-PT" sz="900"/>
        </a:p>
      </dgm:t>
    </dgm:pt>
    <dgm:pt modelId="{18130B65-5390-484E-ADB1-4731347E1109}">
      <dgm:prSet phldrT="[Texto]" custT="1"/>
      <dgm:spPr>
        <a:xfrm>
          <a:off x="959108" y="2743948"/>
          <a:ext cx="860354" cy="842184"/>
        </a:xfrm>
      </dgm:spPr>
      <dgm:t>
        <a:bodyPr/>
        <a:lstStyle/>
        <a:p>
          <a:pPr algn="ctr"/>
          <a:r>
            <a:rPr lang="pt-PT" sz="1200" dirty="0" err="1" smtClean="0">
              <a:latin typeface="Calibri"/>
              <a:ea typeface="+mn-ea"/>
              <a:cs typeface="+mn-cs"/>
            </a:rPr>
            <a:t>Reduce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Derivatives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359387CF-ED37-4FCA-AB86-054513139969}" type="parTrans" cxnId="{025BBE12-731C-4065-9158-38611DA20527}">
      <dgm:prSet custT="1"/>
      <dgm:spPr>
        <a:xfrm rot="7200000">
          <a:off x="1428788" y="2487579"/>
          <a:ext cx="688607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ABEF6E2-AF3D-4397-A86B-297C15447D86}" type="sibTrans" cxnId="{025BBE12-731C-4065-9158-38611DA20527}">
      <dgm:prSet/>
      <dgm:spPr/>
      <dgm:t>
        <a:bodyPr/>
        <a:lstStyle/>
        <a:p>
          <a:pPr algn="ctr"/>
          <a:endParaRPr lang="pt-PT" sz="900"/>
        </a:p>
      </dgm:t>
    </dgm:pt>
    <dgm:pt modelId="{75E0AC86-D7C1-45B8-8F05-35A43ADD62F0}">
      <dgm:prSet phldrT="[Texto]" custT="1"/>
      <dgm:spPr>
        <a:xfrm>
          <a:off x="400519" y="2185359"/>
          <a:ext cx="860354" cy="842184"/>
        </a:xfrm>
      </dgm:spPr>
      <dgm:t>
        <a:bodyPr/>
        <a:lstStyle/>
        <a:p>
          <a:pPr algn="ctr"/>
          <a:r>
            <a:rPr lang="pt-PT" sz="1200" dirty="0" err="1" smtClean="0">
              <a:latin typeface="Calibri"/>
              <a:ea typeface="+mn-ea"/>
              <a:cs typeface="+mn-cs"/>
            </a:rPr>
            <a:t>Catalysis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EBE34534-2101-4FEC-99CA-9B0CBC4F411A}" type="parTrans" cxnId="{EDD18EBE-AFE7-4327-94B0-778C1159EF6B}">
      <dgm:prSet custT="1"/>
      <dgm:spPr>
        <a:xfrm rot="9000000">
          <a:off x="1156337" y="2212307"/>
          <a:ext cx="670120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948C850-7230-4BAE-8250-CDE1A5A55937}" type="sibTrans" cxnId="{EDD18EBE-AFE7-4327-94B0-778C1159EF6B}">
      <dgm:prSet/>
      <dgm:spPr/>
      <dgm:t>
        <a:bodyPr/>
        <a:lstStyle/>
        <a:p>
          <a:pPr algn="ctr"/>
          <a:endParaRPr lang="pt-PT" sz="900"/>
        </a:p>
      </dgm:t>
    </dgm:pt>
    <dgm:pt modelId="{A56E4E70-8E61-4DB6-968F-31F6CF108A4E}">
      <dgm:prSet phldrT="[Texto]" custT="1"/>
      <dgm:spPr>
        <a:xfrm>
          <a:off x="400519" y="659265"/>
          <a:ext cx="860354" cy="842184"/>
        </a:xfrm>
      </dgm:spPr>
      <dgm:t>
        <a:bodyPr/>
        <a:lstStyle/>
        <a:p>
          <a:pPr algn="ctr"/>
          <a:r>
            <a:rPr lang="pt-PT" sz="1200" dirty="0" smtClean="0">
              <a:latin typeface="Calibri"/>
              <a:ea typeface="+mn-ea"/>
              <a:cs typeface="+mn-cs"/>
            </a:rPr>
            <a:t>Real-Time </a:t>
          </a:r>
          <a:r>
            <a:rPr lang="pt-PT" sz="1200" dirty="0" err="1" smtClean="0">
              <a:latin typeface="Calibri"/>
              <a:ea typeface="+mn-ea"/>
              <a:cs typeface="+mn-cs"/>
            </a:rPr>
            <a:t>Analysis</a:t>
          </a:r>
          <a:r>
            <a:rPr lang="pt-PT" sz="1200" dirty="0" smtClean="0">
              <a:latin typeface="Calibri"/>
              <a:ea typeface="+mn-ea"/>
              <a:cs typeface="+mn-cs"/>
            </a:rPr>
            <a:t> for </a:t>
          </a:r>
          <a:r>
            <a:rPr lang="pt-PT" sz="1200" dirty="0" err="1" smtClean="0">
              <a:latin typeface="Calibri"/>
              <a:ea typeface="+mn-ea"/>
              <a:cs typeface="+mn-cs"/>
            </a:rPr>
            <a:t>Pollution</a:t>
          </a:r>
          <a:r>
            <a:rPr lang="pt-PT" sz="1200" dirty="0" smtClean="0">
              <a:latin typeface="Calibri"/>
              <a:ea typeface="+mn-ea"/>
              <a:cs typeface="+mn-cs"/>
            </a:rPr>
            <a:t> </a:t>
          </a:r>
          <a:r>
            <a:rPr lang="pt-PT" sz="1200" dirty="0" err="1" smtClean="0">
              <a:latin typeface="Calibri"/>
              <a:ea typeface="+mn-ea"/>
              <a:cs typeface="+mn-cs"/>
            </a:rPr>
            <a:t>Prevention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ED007454-14A0-4D8C-AB14-656285FCBB66}" type="sibTrans" cxnId="{4B438869-5391-4C71-8311-0A3CC72227A2}">
      <dgm:prSet/>
      <dgm:spPr/>
      <dgm:t>
        <a:bodyPr/>
        <a:lstStyle/>
        <a:p>
          <a:pPr algn="ctr"/>
          <a:endParaRPr lang="pt-PT" sz="900"/>
        </a:p>
      </dgm:t>
    </dgm:pt>
    <dgm:pt modelId="{CBAF3D26-468C-4DB4-AC82-96CFF27D20E8}" type="parTrans" cxnId="{4B438869-5391-4C71-8311-0A3CC72227A2}">
      <dgm:prSet custT="1"/>
      <dgm:spPr>
        <a:xfrm rot="12600000">
          <a:off x="1156337" y="1449125"/>
          <a:ext cx="670120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C946F83-6C74-496C-AA1D-2BD362EC3EA6}">
      <dgm:prSet phldrT="[Texto]" custT="1"/>
      <dgm:spPr>
        <a:xfrm>
          <a:off x="196061" y="1422312"/>
          <a:ext cx="860354" cy="842184"/>
        </a:xfrm>
      </dgm:spPr>
      <dgm:t>
        <a:bodyPr/>
        <a:lstStyle/>
        <a:p>
          <a:pPr algn="ctr"/>
          <a:r>
            <a:rPr lang="pt-PT" sz="1200" dirty="0" smtClean="0">
              <a:latin typeface="Calibri"/>
              <a:ea typeface="+mn-ea"/>
              <a:cs typeface="+mn-cs"/>
            </a:rPr>
            <a:t>Design for </a:t>
          </a:r>
          <a:r>
            <a:rPr lang="pt-PT" sz="1200" dirty="0" err="1" smtClean="0">
              <a:latin typeface="Calibri"/>
              <a:ea typeface="+mn-ea"/>
              <a:cs typeface="+mn-cs"/>
            </a:rPr>
            <a:t>Degradation</a:t>
          </a:r>
          <a:endParaRPr lang="pt-PT" sz="1200" dirty="0">
            <a:latin typeface="Calibri"/>
            <a:ea typeface="+mn-ea"/>
            <a:cs typeface="+mn-cs"/>
          </a:endParaRPr>
        </a:p>
      </dgm:t>
    </dgm:pt>
    <dgm:pt modelId="{A1A027E3-2CD9-4F97-894F-4BEB53D0C5D9}" type="sibTrans" cxnId="{EAA80F4F-53D4-44A3-B3A5-27DB4A244727}">
      <dgm:prSet/>
      <dgm:spPr/>
      <dgm:t>
        <a:bodyPr/>
        <a:lstStyle/>
        <a:p>
          <a:pPr algn="ctr"/>
          <a:endParaRPr lang="pt-PT" sz="900"/>
        </a:p>
      </dgm:t>
    </dgm:pt>
    <dgm:pt modelId="{BC868279-B9D7-45B3-A7E4-B469518E830B}" type="parTrans" cxnId="{EAA80F4F-53D4-44A3-B3A5-27DB4A244727}">
      <dgm:prSet custT="1"/>
      <dgm:spPr>
        <a:xfrm rot="10800000">
          <a:off x="1056416" y="1830716"/>
          <a:ext cx="660270" cy="25376"/>
        </a:xfrm>
      </dgm:spPr>
      <dgm:t>
        <a:bodyPr/>
        <a:lstStyle/>
        <a:p>
          <a:pPr algn="ctr"/>
          <a:endParaRPr lang="pt-PT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26E93F3-44E0-47C2-A343-E6D3007FD8CC}" type="pres">
      <dgm:prSet presAssocID="{BA21C58B-8911-435A-B466-43D09D010C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3A08850-515B-4497-B3E8-1294BE143F43}" type="pres">
      <dgm:prSet presAssocID="{BA21C58B-8911-435A-B466-43D09D010C73}" presName="radial" presStyleCnt="0">
        <dgm:presLayoutVars>
          <dgm:animLvl val="ctr"/>
        </dgm:presLayoutVars>
      </dgm:prSet>
      <dgm:spPr/>
      <dgm:t>
        <a:bodyPr/>
        <a:lstStyle/>
        <a:p>
          <a:endParaRPr lang="pt-PT"/>
        </a:p>
      </dgm:t>
    </dgm:pt>
    <dgm:pt modelId="{8EE1B9D4-4C36-4DF3-97F9-C679CE08BF63}" type="pres">
      <dgm:prSet presAssocID="{F739ED2A-D5E3-44AA-B0A7-97A2ED2C1C46}" presName="centerShape" presStyleLbl="vennNode1" presStyleIdx="0" presStyleCnt="13" custScaleX="76025" custScaleY="70594"/>
      <dgm:spPr/>
      <dgm:t>
        <a:bodyPr/>
        <a:lstStyle/>
        <a:p>
          <a:endParaRPr lang="pt-PT"/>
        </a:p>
      </dgm:t>
    </dgm:pt>
    <dgm:pt modelId="{1D2580F1-2A95-489E-BE24-311B42A327A4}" type="pres">
      <dgm:prSet presAssocID="{A8A700FA-2220-47B7-951C-C5D694ECBAF0}" presName="node" presStyleLbl="vennNode1" presStyleIdx="1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E4811C3-55C6-415F-A485-36D86A7E7BB2}" type="pres">
      <dgm:prSet presAssocID="{76B5344A-EAE3-44EF-B952-F6A489D8F955}" presName="node" presStyleLbl="vennNode1" presStyleIdx="2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4C9FB63-C8E6-4AD5-8534-DC69EB48ABB8}" type="pres">
      <dgm:prSet presAssocID="{57A0D3D8-0B07-432B-AECA-888E704D69BA}" presName="node" presStyleLbl="vennNode1" presStyleIdx="3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A8CBD5-5DDA-470F-A862-530E9B1192CC}" type="pres">
      <dgm:prSet presAssocID="{80FDF2EA-E453-4675-BFBD-68A3A0E969A4}" presName="node" presStyleLbl="vennNode1" presStyleIdx="4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AF228A-245F-4C96-81A0-BC4F89DDE513}" type="pres">
      <dgm:prSet presAssocID="{D80D39F5-2BCA-4515-822C-17C109F76D33}" presName="node" presStyleLbl="vennNode1" presStyleIdx="5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A3CBAC5-53E1-4D8C-8D83-BE3F48D888FE}" type="pres">
      <dgm:prSet presAssocID="{F0814317-49B9-4760-AAA3-EB911D7ED111}" presName="node" presStyleLbl="vennNode1" presStyleIdx="6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4A2AE4-9C78-4A2C-A315-C493BCA3855B}" type="pres">
      <dgm:prSet presAssocID="{C60FBC35-0F44-4EE4-87ED-6A400FA18F9F}" presName="node" presStyleLbl="vennNode1" presStyleIdx="7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FF87D3-57BF-435D-ABDF-9151E9D9AA63}" type="pres">
      <dgm:prSet presAssocID="{18130B65-5390-484E-ADB1-4731347E1109}" presName="node" presStyleLbl="vennNode1" presStyleIdx="8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0038C57-3212-430C-9756-B6F09CBC70E9}" type="pres">
      <dgm:prSet presAssocID="{75E0AC86-D7C1-45B8-8F05-35A43ADD62F0}" presName="node" presStyleLbl="vennNode1" presStyleIdx="9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83A443-DCBB-4A9D-97AA-12EE2FE80DAC}" type="pres">
      <dgm:prSet presAssocID="{3C946F83-6C74-496C-AA1D-2BD362EC3EA6}" presName="node" presStyleLbl="vennNode1" presStyleIdx="10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4A514CD-7469-4CE9-887E-AEFBC1926CF2}" type="pres">
      <dgm:prSet presAssocID="{A56E4E70-8E61-4DB6-968F-31F6CF108A4E}" presName="node" presStyleLbl="vennNode1" presStyleIdx="11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34AB7A6-379E-4D25-947C-892B754A3313}" type="pres">
      <dgm:prSet presAssocID="{28510787-5046-4801-9D05-9FF2903A2165}" presName="node" presStyleLbl="vennNode1" presStyleIdx="12" presStyleCnt="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5CB6357-F9DF-40FD-9D4F-DD701F715D5B}" type="presOf" srcId="{A8A700FA-2220-47B7-951C-C5D694ECBAF0}" destId="{1D2580F1-2A95-489E-BE24-311B42A327A4}" srcOrd="0" destOrd="0" presId="urn:microsoft.com/office/officeart/2005/8/layout/radial3"/>
    <dgm:cxn modelId="{083F7BF2-5004-43A5-BA13-25D7E9F730AD}" srcId="{F739ED2A-D5E3-44AA-B0A7-97A2ED2C1C46}" destId="{57A0D3D8-0B07-432B-AECA-888E704D69BA}" srcOrd="2" destOrd="0" parTransId="{690799B3-F2B3-4BBC-89B1-299EE1201C52}" sibTransId="{16C94E10-96DE-4B6B-AD8C-C319C0D255E9}"/>
    <dgm:cxn modelId="{2CD196F8-BDBD-4E31-B7BC-F1CEA8C50CED}" srcId="{F739ED2A-D5E3-44AA-B0A7-97A2ED2C1C46}" destId="{C60FBC35-0F44-4EE4-87ED-6A400FA18F9F}" srcOrd="6" destOrd="0" parTransId="{536DA3B6-6AC8-475A-9CD8-BD9CAD04B552}" sibTransId="{908F6D04-F29D-4C0E-AD0F-B4332DCFBD15}"/>
    <dgm:cxn modelId="{EDD18EBE-AFE7-4327-94B0-778C1159EF6B}" srcId="{F739ED2A-D5E3-44AA-B0A7-97A2ED2C1C46}" destId="{75E0AC86-D7C1-45B8-8F05-35A43ADD62F0}" srcOrd="8" destOrd="0" parTransId="{EBE34534-2101-4FEC-99CA-9B0CBC4F411A}" sibTransId="{C948C850-7230-4BAE-8250-CDE1A5A55937}"/>
    <dgm:cxn modelId="{969AD598-21E9-490D-A2B7-F52546800B35}" type="presOf" srcId="{76B5344A-EAE3-44EF-B952-F6A489D8F955}" destId="{EE4811C3-55C6-415F-A485-36D86A7E7BB2}" srcOrd="0" destOrd="0" presId="urn:microsoft.com/office/officeart/2005/8/layout/radial3"/>
    <dgm:cxn modelId="{6136FC4F-81E9-426D-885A-19ECED6FB64E}" srcId="{F739ED2A-D5E3-44AA-B0A7-97A2ED2C1C46}" destId="{80FDF2EA-E453-4675-BFBD-68A3A0E969A4}" srcOrd="3" destOrd="0" parTransId="{92D2FCE8-354E-4C55-84E6-3E56FE0AEB26}" sibTransId="{D5F3B98F-6FCE-4288-88F1-E6513ADD7E82}"/>
    <dgm:cxn modelId="{9594E148-4EC2-4E29-94C0-41E8D6899307}" srcId="{F739ED2A-D5E3-44AA-B0A7-97A2ED2C1C46}" destId="{28510787-5046-4801-9D05-9FF2903A2165}" srcOrd="11" destOrd="0" parTransId="{AC9D8896-68C2-4223-BD04-6C1EB8F8E1C8}" sibTransId="{492E4C6E-3FEB-4CF0-B56B-3C411380F5F9}"/>
    <dgm:cxn modelId="{86799C10-99D8-47A4-A20A-5E52A773ADCE}" type="presOf" srcId="{F739ED2A-D5E3-44AA-B0A7-97A2ED2C1C46}" destId="{8EE1B9D4-4C36-4DF3-97F9-C679CE08BF63}" srcOrd="0" destOrd="0" presId="urn:microsoft.com/office/officeart/2005/8/layout/radial3"/>
    <dgm:cxn modelId="{C39B6677-005D-49AB-9E6D-CBEFDA3F0CB7}" type="presOf" srcId="{C60FBC35-0F44-4EE4-87ED-6A400FA18F9F}" destId="{804A2AE4-9C78-4A2C-A315-C493BCA3855B}" srcOrd="0" destOrd="0" presId="urn:microsoft.com/office/officeart/2005/8/layout/radial3"/>
    <dgm:cxn modelId="{CEBAF03B-7C29-44DC-B049-3DBB4F2544BD}" type="presOf" srcId="{A56E4E70-8E61-4DB6-968F-31F6CF108A4E}" destId="{94A514CD-7469-4CE9-887E-AEFBC1926CF2}" srcOrd="0" destOrd="0" presId="urn:microsoft.com/office/officeart/2005/8/layout/radial3"/>
    <dgm:cxn modelId="{76AB2709-C37B-4352-8AE0-8BD9FD54377F}" srcId="{F739ED2A-D5E3-44AA-B0A7-97A2ED2C1C46}" destId="{F0814317-49B9-4760-AAA3-EB911D7ED111}" srcOrd="5" destOrd="0" parTransId="{2CF62528-7427-4993-9B36-B15C2C12999A}" sibTransId="{5DC45057-F6DD-4249-8310-AB8ED2800C96}"/>
    <dgm:cxn modelId="{21910DAB-8E28-46AC-A8E7-2D0B75BD8ACB}" type="presOf" srcId="{75E0AC86-D7C1-45B8-8F05-35A43ADD62F0}" destId="{30038C57-3212-430C-9756-B6F09CBC70E9}" srcOrd="0" destOrd="0" presId="urn:microsoft.com/office/officeart/2005/8/layout/radial3"/>
    <dgm:cxn modelId="{3E1590BB-651B-4B63-B3EE-2F285AD84E16}" srcId="{BA21C58B-8911-435A-B466-43D09D010C73}" destId="{F739ED2A-D5E3-44AA-B0A7-97A2ED2C1C46}" srcOrd="0" destOrd="0" parTransId="{A22BDC5D-CADB-4278-8181-A846C490956E}" sibTransId="{BAC00723-2164-410F-91BA-EC4806D18BC2}"/>
    <dgm:cxn modelId="{EAA80F4F-53D4-44A3-B3A5-27DB4A244727}" srcId="{F739ED2A-D5E3-44AA-B0A7-97A2ED2C1C46}" destId="{3C946F83-6C74-496C-AA1D-2BD362EC3EA6}" srcOrd="9" destOrd="0" parTransId="{BC868279-B9D7-45B3-A7E4-B469518E830B}" sibTransId="{A1A027E3-2CD9-4F97-894F-4BEB53D0C5D9}"/>
    <dgm:cxn modelId="{F206247B-EACA-48C5-B1FA-6AFF1516A64A}" type="presOf" srcId="{57A0D3D8-0B07-432B-AECA-888E704D69BA}" destId="{84C9FB63-C8E6-4AD5-8534-DC69EB48ABB8}" srcOrd="0" destOrd="0" presId="urn:microsoft.com/office/officeart/2005/8/layout/radial3"/>
    <dgm:cxn modelId="{F0013C04-ED8B-4F29-AFDE-4AF90DAADAFC}" srcId="{F739ED2A-D5E3-44AA-B0A7-97A2ED2C1C46}" destId="{A8A700FA-2220-47B7-951C-C5D694ECBAF0}" srcOrd="0" destOrd="0" parTransId="{7D31B72A-A8CD-4D52-BDB4-79F113BCF640}" sibTransId="{C0663281-5333-4044-AFD4-C97BEB782856}"/>
    <dgm:cxn modelId="{D6835044-B4C1-49DF-9BFB-7C9A9554B76D}" type="presOf" srcId="{28510787-5046-4801-9D05-9FF2903A2165}" destId="{434AB7A6-379E-4D25-947C-892B754A3313}" srcOrd="0" destOrd="0" presId="urn:microsoft.com/office/officeart/2005/8/layout/radial3"/>
    <dgm:cxn modelId="{61EA74A9-211D-4BBE-B8B3-BF57641C5AEC}" type="presOf" srcId="{18130B65-5390-484E-ADB1-4731347E1109}" destId="{4EFF87D3-57BF-435D-ABDF-9151E9D9AA63}" srcOrd="0" destOrd="0" presId="urn:microsoft.com/office/officeart/2005/8/layout/radial3"/>
    <dgm:cxn modelId="{025BBE12-731C-4065-9158-38611DA20527}" srcId="{F739ED2A-D5E3-44AA-B0A7-97A2ED2C1C46}" destId="{18130B65-5390-484E-ADB1-4731347E1109}" srcOrd="7" destOrd="0" parTransId="{359387CF-ED37-4FCA-AB86-054513139969}" sibTransId="{EABEF6E2-AF3D-4397-A86B-297C15447D86}"/>
    <dgm:cxn modelId="{39729483-31D4-4459-80B0-FEFB29DE80FA}" type="presOf" srcId="{D80D39F5-2BCA-4515-822C-17C109F76D33}" destId="{05AF228A-245F-4C96-81A0-BC4F89DDE513}" srcOrd="0" destOrd="0" presId="urn:microsoft.com/office/officeart/2005/8/layout/radial3"/>
    <dgm:cxn modelId="{9762BB08-168F-40DE-AFA3-DDF189A607D0}" type="presOf" srcId="{BA21C58B-8911-435A-B466-43D09D010C73}" destId="{A26E93F3-44E0-47C2-A343-E6D3007FD8CC}" srcOrd="0" destOrd="0" presId="urn:microsoft.com/office/officeart/2005/8/layout/radial3"/>
    <dgm:cxn modelId="{D762B687-34D5-40E7-BAFA-C720A2DDDB3A}" srcId="{F739ED2A-D5E3-44AA-B0A7-97A2ED2C1C46}" destId="{76B5344A-EAE3-44EF-B952-F6A489D8F955}" srcOrd="1" destOrd="0" parTransId="{3F82247F-1D4C-4FFC-A5DB-20838F3801D4}" sibTransId="{7BB11A1C-CC43-4999-AC80-AE42752BAAEB}"/>
    <dgm:cxn modelId="{4B438869-5391-4C71-8311-0A3CC72227A2}" srcId="{F739ED2A-D5E3-44AA-B0A7-97A2ED2C1C46}" destId="{A56E4E70-8E61-4DB6-968F-31F6CF108A4E}" srcOrd="10" destOrd="0" parTransId="{CBAF3D26-468C-4DB4-AC82-96CFF27D20E8}" sibTransId="{ED007454-14A0-4D8C-AB14-656285FCBB66}"/>
    <dgm:cxn modelId="{2F33E9A2-2A8F-446E-965E-8499C8D9D50A}" type="presOf" srcId="{80FDF2EA-E453-4675-BFBD-68A3A0E969A4}" destId="{71A8CBD5-5DDA-470F-A862-530E9B1192CC}" srcOrd="0" destOrd="0" presId="urn:microsoft.com/office/officeart/2005/8/layout/radial3"/>
    <dgm:cxn modelId="{67B0DE89-2EC4-4D23-91D6-E844A9666DC4}" srcId="{F739ED2A-D5E3-44AA-B0A7-97A2ED2C1C46}" destId="{D80D39F5-2BCA-4515-822C-17C109F76D33}" srcOrd="4" destOrd="0" parTransId="{40B91753-7D8E-4128-B731-AFCF436B56C0}" sibTransId="{A6229BDA-124F-4C88-8283-ADD2093A8804}"/>
    <dgm:cxn modelId="{0D8106A1-1323-40FE-8F92-9B9B41DC701F}" type="presOf" srcId="{3C946F83-6C74-496C-AA1D-2BD362EC3EA6}" destId="{F283A443-DCBB-4A9D-97AA-12EE2FE80DAC}" srcOrd="0" destOrd="0" presId="urn:microsoft.com/office/officeart/2005/8/layout/radial3"/>
    <dgm:cxn modelId="{D33CD6AF-9E5D-4375-ACD3-D52D3356B555}" type="presOf" srcId="{F0814317-49B9-4760-AAA3-EB911D7ED111}" destId="{0A3CBAC5-53E1-4D8C-8D83-BE3F48D888FE}" srcOrd="0" destOrd="0" presId="urn:microsoft.com/office/officeart/2005/8/layout/radial3"/>
    <dgm:cxn modelId="{66E82DDB-3877-4242-99A8-74D09B42185B}" type="presParOf" srcId="{A26E93F3-44E0-47C2-A343-E6D3007FD8CC}" destId="{93A08850-515B-4497-B3E8-1294BE143F43}" srcOrd="0" destOrd="0" presId="urn:microsoft.com/office/officeart/2005/8/layout/radial3"/>
    <dgm:cxn modelId="{63567835-8BF5-4485-869C-13F484F06DBE}" type="presParOf" srcId="{93A08850-515B-4497-B3E8-1294BE143F43}" destId="{8EE1B9D4-4C36-4DF3-97F9-C679CE08BF63}" srcOrd="0" destOrd="0" presId="urn:microsoft.com/office/officeart/2005/8/layout/radial3"/>
    <dgm:cxn modelId="{1B1C4560-19EA-45E4-9A9C-D99AF157F0FF}" type="presParOf" srcId="{93A08850-515B-4497-B3E8-1294BE143F43}" destId="{1D2580F1-2A95-489E-BE24-311B42A327A4}" srcOrd="1" destOrd="0" presId="urn:microsoft.com/office/officeart/2005/8/layout/radial3"/>
    <dgm:cxn modelId="{F685EEE6-7D95-4D1F-930A-1B536D2FDF03}" type="presParOf" srcId="{93A08850-515B-4497-B3E8-1294BE143F43}" destId="{EE4811C3-55C6-415F-A485-36D86A7E7BB2}" srcOrd="2" destOrd="0" presId="urn:microsoft.com/office/officeart/2005/8/layout/radial3"/>
    <dgm:cxn modelId="{51A9CB1A-E6C6-4173-B452-86DF37B33AE7}" type="presParOf" srcId="{93A08850-515B-4497-B3E8-1294BE143F43}" destId="{84C9FB63-C8E6-4AD5-8534-DC69EB48ABB8}" srcOrd="3" destOrd="0" presId="urn:microsoft.com/office/officeart/2005/8/layout/radial3"/>
    <dgm:cxn modelId="{3DE4A3FC-BDEB-4FA5-B83B-41FBC9941CEA}" type="presParOf" srcId="{93A08850-515B-4497-B3E8-1294BE143F43}" destId="{71A8CBD5-5DDA-470F-A862-530E9B1192CC}" srcOrd="4" destOrd="0" presId="urn:microsoft.com/office/officeart/2005/8/layout/radial3"/>
    <dgm:cxn modelId="{F72F5085-D03C-4866-A9AB-98E8018AAFD8}" type="presParOf" srcId="{93A08850-515B-4497-B3E8-1294BE143F43}" destId="{05AF228A-245F-4C96-81A0-BC4F89DDE513}" srcOrd="5" destOrd="0" presId="urn:microsoft.com/office/officeart/2005/8/layout/radial3"/>
    <dgm:cxn modelId="{A8187015-9E4D-453E-85AF-257A676D84B9}" type="presParOf" srcId="{93A08850-515B-4497-B3E8-1294BE143F43}" destId="{0A3CBAC5-53E1-4D8C-8D83-BE3F48D888FE}" srcOrd="6" destOrd="0" presId="urn:microsoft.com/office/officeart/2005/8/layout/radial3"/>
    <dgm:cxn modelId="{C8A6B91F-7F65-4D4C-9AB2-97D34BE0D943}" type="presParOf" srcId="{93A08850-515B-4497-B3E8-1294BE143F43}" destId="{804A2AE4-9C78-4A2C-A315-C493BCA3855B}" srcOrd="7" destOrd="0" presId="urn:microsoft.com/office/officeart/2005/8/layout/radial3"/>
    <dgm:cxn modelId="{12F6E13F-F722-4EB4-849D-7E1A92A20AAE}" type="presParOf" srcId="{93A08850-515B-4497-B3E8-1294BE143F43}" destId="{4EFF87D3-57BF-435D-ABDF-9151E9D9AA63}" srcOrd="8" destOrd="0" presId="urn:microsoft.com/office/officeart/2005/8/layout/radial3"/>
    <dgm:cxn modelId="{4E2B9A07-D24B-41F6-A6B0-241CCB053103}" type="presParOf" srcId="{93A08850-515B-4497-B3E8-1294BE143F43}" destId="{30038C57-3212-430C-9756-B6F09CBC70E9}" srcOrd="9" destOrd="0" presId="urn:microsoft.com/office/officeart/2005/8/layout/radial3"/>
    <dgm:cxn modelId="{233D50D9-C127-43AC-8781-132AE786C64E}" type="presParOf" srcId="{93A08850-515B-4497-B3E8-1294BE143F43}" destId="{F283A443-DCBB-4A9D-97AA-12EE2FE80DAC}" srcOrd="10" destOrd="0" presId="urn:microsoft.com/office/officeart/2005/8/layout/radial3"/>
    <dgm:cxn modelId="{CB28E948-9AEC-43B1-9C7E-5BB9E418E6E7}" type="presParOf" srcId="{93A08850-515B-4497-B3E8-1294BE143F43}" destId="{94A514CD-7469-4CE9-887E-AEFBC1926CF2}" srcOrd="11" destOrd="0" presId="urn:microsoft.com/office/officeart/2005/8/layout/radial3"/>
    <dgm:cxn modelId="{0860F3D7-4013-40F2-A8C8-5F778DFE3F21}" type="presParOf" srcId="{93A08850-515B-4497-B3E8-1294BE143F43}" destId="{434AB7A6-379E-4D25-947C-892B754A3313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0.12314</cdr:x>
      <cdr:y>0.14241</cdr:y>
    </cdr:from>
    <cdr:to>
      <cdr:x>0.45835</cdr:x>
      <cdr:y>0.85759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911" y="1820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EFF3E-A412-49B3-9018-D0325BDDE9AE}" type="datetimeFigureOut">
              <a:rPr lang="pt-PT" smtClean="0"/>
              <a:t>16/09/2015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7E703-7434-455F-A6AF-743EBE2446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83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200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4646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34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235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596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6330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5783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1000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5570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017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0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1648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4977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017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0072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1263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8326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8833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8184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1834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633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1677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2205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6956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781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062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94161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4422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972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930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357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190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154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538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0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7E703-7434-455F-A6AF-743EBE2446B6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449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26C5-CAF4-422E-983E-5F48762E92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1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566F-EDD3-45EF-BC2A-0F8D493518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7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C29A-C7A7-4990-AA8D-122E5E4DFE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5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943-D38D-4EB9-AF42-73FEDBF122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D17-D787-4674-9271-8D2566AD5B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05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B6F0-6627-47B5-9F3F-1175C8400B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00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9AFB-77DB-4809-BED8-16859D3C55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2060-C8BD-45F3-AB48-C1ECE8BC9B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18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7475-327E-49A0-B70D-612C01BC0C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3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A13-8602-4FC5-A6CC-08D1B47EA2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0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F1C7-91AF-4844-9335-6480D92F87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8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ED0-5222-4902-96FF-A227527CB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0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E8A-7236-43F8-8F40-D6F2B0A96B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3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EB-CAFB-4E9A-885F-456A553360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21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8345-3990-403C-B35E-41A9785A20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73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9FE0-7912-4485-BB05-4D238E53A7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36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F346-74B1-465F-99AF-A6FDDE41A7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86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8799-3D4D-4DAD-B133-AC7E1FD742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9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03BF-675C-4364-8D60-1088705EF7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59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384D-3C1A-47C4-96D4-F8F9702D67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57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1756-2274-4235-9259-D9EDBD3B23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12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8EC0-B005-4CC5-96E7-2C9188C8B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4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881B-EDA0-47BE-8D37-200DD7FBED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43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A719-8634-4445-93F5-9F1E70FD63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68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5B42-BD01-4674-9018-E39A7AD69F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94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5F18-83EA-4BC9-966E-9A24B5E503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99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E51-04D3-497F-9121-C91F873398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0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8BDC-56F6-4EEA-833F-1EAECBAE63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5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7140-6982-44C2-950F-9886DAE345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CF43-ADEE-4D74-B64A-F3809793AB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207E-CEC1-4E2B-97F2-B71160E8E9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1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2B09-79C8-47E2-ADE8-C50ED34153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6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FA60-4376-4665-A948-15B9681E8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7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E79E-3B23-441B-B543-71407FED73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0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47390-F2A5-4F79-9DEC-CF376306E3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5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39222-1C89-4BAB-AA14-ECBED78FF6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1st WG1 meeting, Stockholm, 14 May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6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ewa.lukasik@fct.unl.pt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siadeb.org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jpeg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10" Type="http://schemas.openxmlformats.org/officeDocument/2006/relationships/image" Target="../media/image27.wmf"/><Relationship Id="rId4" Type="http://schemas.openxmlformats.org/officeDocument/2006/relationships/image" Target="../media/image21.png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9.jpe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jpeg"/><Relationship Id="rId11" Type="http://schemas.openxmlformats.org/officeDocument/2006/relationships/image" Target="../media/image41.emf"/><Relationship Id="rId5" Type="http://schemas.openxmlformats.org/officeDocument/2006/relationships/image" Target="../media/image47.jpeg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45.emf"/><Relationship Id="rId4" Type="http://schemas.openxmlformats.org/officeDocument/2006/relationships/image" Target="../media/image46.jpeg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pt/url?sa=i&amp;rct=j&amp;q=&amp;esrc=s&amp;source=images&amp;cd=&amp;cad=rja&amp;uact=8&amp;ved=0CAcQjRxqFQoTCMyrgPv-y8cCFYZvFAodq7QJ0w&amp;url=http://employmentnetworkevent.com/portfolio_page/european-commission/&amp;ei=rnDgVcycFIbfUavpppgN&amp;psig=AFQjCNEOcA7cxjuUZWH3nlhXUfQ-NRSqkA&amp;ust=1440858668792824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chart" Target="../charts/chart10.xml"/><Relationship Id="rId3" Type="http://schemas.openxmlformats.org/officeDocument/2006/relationships/image" Target="../media/image48.jpeg"/><Relationship Id="rId7" Type="http://schemas.openxmlformats.org/officeDocument/2006/relationships/chart" Target="../charts/chart4.xml"/><Relationship Id="rId12" Type="http://schemas.openxmlformats.org/officeDocument/2006/relationships/chart" Target="../charts/chart9.xml"/><Relationship Id="rId2" Type="http://schemas.openxmlformats.org/officeDocument/2006/relationships/notesSlide" Target="../notesSlides/notesSlide26.xml"/><Relationship Id="rId16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chart" Target="../charts/chart2.xml"/><Relationship Id="rId15" Type="http://schemas.openxmlformats.org/officeDocument/2006/relationships/chart" Target="../charts/chart1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Relationship Id="rId1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13" Type="http://schemas.openxmlformats.org/officeDocument/2006/relationships/chart" Target="../charts/chart21.xml"/><Relationship Id="rId18" Type="http://schemas.openxmlformats.org/officeDocument/2006/relationships/chart" Target="../charts/chart26.xml"/><Relationship Id="rId3" Type="http://schemas.openxmlformats.org/officeDocument/2006/relationships/image" Target="../media/image47.jpeg"/><Relationship Id="rId21" Type="http://schemas.openxmlformats.org/officeDocument/2006/relationships/chart" Target="../charts/chart29.xml"/><Relationship Id="rId7" Type="http://schemas.openxmlformats.org/officeDocument/2006/relationships/chart" Target="../charts/chart15.xml"/><Relationship Id="rId12" Type="http://schemas.openxmlformats.org/officeDocument/2006/relationships/chart" Target="../charts/chart20.xml"/><Relationship Id="rId17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6" Type="http://schemas.openxmlformats.org/officeDocument/2006/relationships/chart" Target="../charts/chart24.xml"/><Relationship Id="rId20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chart" Target="../charts/chart19.xml"/><Relationship Id="rId5" Type="http://schemas.openxmlformats.org/officeDocument/2006/relationships/image" Target="../media/image49.jpeg"/><Relationship Id="rId15" Type="http://schemas.openxmlformats.org/officeDocument/2006/relationships/chart" Target="../charts/chart23.xml"/><Relationship Id="rId10" Type="http://schemas.openxmlformats.org/officeDocument/2006/relationships/chart" Target="../charts/chart18.xml"/><Relationship Id="rId19" Type="http://schemas.openxmlformats.org/officeDocument/2006/relationships/chart" Target="../charts/chart27.xml"/><Relationship Id="rId4" Type="http://schemas.openxmlformats.org/officeDocument/2006/relationships/image" Target="../media/image46.jpeg"/><Relationship Id="rId9" Type="http://schemas.openxmlformats.org/officeDocument/2006/relationships/chart" Target="../charts/chart17.xml"/><Relationship Id="rId14" Type="http://schemas.openxmlformats.org/officeDocument/2006/relationships/chart" Target="../charts/chart22.xml"/><Relationship Id="rId22" Type="http://schemas.openxmlformats.org/officeDocument/2006/relationships/chart" Target="../charts/char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5.emf"/><Relationship Id="rId4" Type="http://schemas.openxmlformats.org/officeDocument/2006/relationships/package" Target="../embeddings/Microsoft_Word_Document17.docx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jpeg"/><Relationship Id="rId10" Type="http://schemas.openxmlformats.org/officeDocument/2006/relationships/image" Target="../media/image74.png"/><Relationship Id="rId4" Type="http://schemas.openxmlformats.org/officeDocument/2006/relationships/image" Target="../media/image68.jpeg"/><Relationship Id="rId9" Type="http://schemas.openxmlformats.org/officeDocument/2006/relationships/image" Target="../media/image7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371600" y="3328587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612F8"/>
                </a:solidFill>
              </a:rPr>
              <a:t>Ewa Bogel-</a:t>
            </a:r>
            <a:r>
              <a:rPr lang="en-GB" sz="2800" dirty="0" err="1">
                <a:solidFill>
                  <a:srgbClr val="0612F8"/>
                </a:solidFill>
              </a:rPr>
              <a:t>Łukasik</a:t>
            </a:r>
            <a:endParaRPr lang="pt-PT" sz="2800" b="1" baseline="30000" dirty="0">
              <a:solidFill>
                <a:srgbClr val="0612F8"/>
              </a:solidFill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09600" y="3851807"/>
            <a:ext cx="48111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/>
              <a:t>Universidade</a:t>
            </a:r>
            <a:r>
              <a:rPr lang="en-US" sz="2000" dirty="0"/>
              <a:t> Nova de </a:t>
            </a:r>
            <a:r>
              <a:rPr lang="en-US" sz="2000" dirty="0" err="1"/>
              <a:t>Lisboa</a:t>
            </a:r>
            <a:r>
              <a:rPr lang="en-US" sz="2000" dirty="0"/>
              <a:t>,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Foundation </a:t>
            </a:r>
            <a:r>
              <a:rPr lang="en-US" sz="2000" dirty="0"/>
              <a:t>for Science and Technology (FCT), </a:t>
            </a:r>
            <a:r>
              <a:rPr lang="en-US" sz="2000" dirty="0" smtClean="0"/>
              <a:t>LAQV</a:t>
            </a:r>
            <a:r>
              <a:rPr lang="en-GB" sz="2000" dirty="0" smtClean="0"/>
              <a:t>/</a:t>
            </a:r>
            <a:r>
              <a:rPr lang="en-US" sz="2000" dirty="0" smtClean="0"/>
              <a:t>REQUIMTE</a:t>
            </a:r>
            <a:r>
              <a:rPr lang="en-US" sz="2000" dirty="0"/>
              <a:t>, Associated Laboratory for Green Chemistry</a:t>
            </a:r>
            <a:r>
              <a:rPr lang="en-GB" sz="2000" dirty="0" smtClean="0">
                <a:solidFill>
                  <a:prstClr val="black"/>
                </a:solidFill>
              </a:rPr>
              <a:t>, Portugal</a:t>
            </a:r>
          </a:p>
          <a:p>
            <a:pPr>
              <a:defRPr/>
            </a:pPr>
            <a:endParaRPr lang="en-GB" sz="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0612F8"/>
                </a:solidFill>
              </a:rPr>
              <a:t>ADVANCED FLUIDS in TAILOR-MADE BIOFUEL and BIO-BASED PRODUCT PROCESSING</a:t>
            </a:r>
          </a:p>
          <a:p>
            <a:pPr>
              <a:defRPr/>
            </a:pPr>
            <a:endParaRPr lang="en-GB" sz="2000" dirty="0" smtClean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555336"/>
            <a:ext cx="8125496" cy="277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Ionic Liquid-based </a:t>
            </a:r>
            <a:r>
              <a:rPr lang="en-US" sz="4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Lignocellulosic Biomass </a:t>
            </a:r>
            <a:endParaRPr lang="en-US" sz="42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Pre-treatment </a:t>
            </a:r>
            <a:r>
              <a:rPr lang="en-US" sz="4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Fractionation towards Progress in </a:t>
            </a:r>
            <a:r>
              <a:rPr lang="en-US" sz="42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Biorefinery</a:t>
            </a:r>
            <a:endParaRPr lang="en-US" sz="4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944" y="4172511"/>
            <a:ext cx="1321709" cy="1313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730" y="3461807"/>
            <a:ext cx="1432684" cy="2597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237973" y="6037760"/>
            <a:ext cx="323088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105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e-mail: </a:t>
            </a:r>
            <a:r>
              <a:rPr lang="en-GB" dirty="0">
                <a:solidFill>
                  <a:prstClr val="black"/>
                </a:solidFill>
                <a:hlinkClick r:id="rId5"/>
              </a:rPr>
              <a:t>ewa.lukasik@fct.unl.pt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 descr="data:image/jpeg;base64,/9j/4AAQSkZJRgABAQAAAQABAAD/2wCEAAkGBhQSERUTExQWFRUWGSAZGRgYGR4cHBgcGB4YIBwfHhsgGygeGhskGh4cHzAgIycqLCwsGB8xNTAqNSYrLCkBCQoKDgwOGg8PGiwkHyQsLCwsLCwsLCwsLCwvLCwsLCwsLCwsLCwsLCwpLCwsLCwsLCwsLCwsLCwsLCwsLCwpLP/AABEIALcBEwMBIgACEQEDEQH/xAAbAAACAgMBAAAAAAAAAAAAAAAEBQMGAAIHAf/EAD8QAAIBAgUCBAQEBQIGAgIDAAECEQMhAAQSMUEFUQYiYXETMoGRQqGx8BQjUsHR4fEHFTNicoIWksLDJFOi/8QAGQEAAwEBAQAAAAAAAAAAAAAAAQIDAAQF/8QALhEAAgICAgECBQIGAwAAAAAAAAECEQMhEjFBE1EiYXGB8ASRFDKhsdHhIzNC/9oADAMBAAIRAxEAPwDWt4lrCrTqn5wsLtyIMXLA7c8DFk8KdeSaZWk7V5KtbZYmT/6yZECSREYV5dQ1FcvoURU1s5IgiTIMiwELHtziLKZavls2kaigqwQrQGs0iT5S0W73gXIx4UJ7tfjOto6nlev0ajQrrM7E32kW9d52tiapmyASxXT6H0798LOtdMDVKdVFQVNQu1g0C6m3IkieRhN1HxA9N61NJLADykSL2OkjebgW44x2zzShfIiop9DnN9SuCQShveLR9fvgTOZhmqgBSwAkbRcXvN+L+hwjp9VU1UAWEV/Ms8m/J784szZ5ag/lsVClZMwAQfMCCbWtHrjnhP1E22Ua4gucqqtX5fnBUiSfM0eWwPPPr6YYV1VNJAHlOkg/hn8z6e2JjlFanU0/Nvf+od47wMVrxTn3pVCCSZAMglRwDYdz+98Vm3ji37iLbo0zlcUtFQBZiYMgQb99zMSP74pXXc4XLE8szAD5QSSTHB4GG2Y6oIMmQBz32mNiefr74S5/Ll4bSdO/oe9+MecpNuvBetAqZBws7SNiD6d+fbHlekHVaZkBT2JO33m3+N8MRVLUpUghWMkEDzPFjzELM91HfAFbV9jPt7WxTpgNckqo7vUEFIUuBC6SoDyN1LCWnbfab43T7tTLCQSCQbWibz259frg6j1IBCDdri7WJYANbcWm/wD3emJMrkKVRArCAwIIgjUyx/8Ar0j/ANAe2LxlsyI+k9WCshhH0nzKTpUkAxEzsT+5xZcvVLVH0gq2osUpgQdVpU38wDTY3/8AWMVitkFpirpVQxIaDeSAoB0xYEAWxt07JUqJDTWoJMK1DzJM/wD9ZVlU8khfrzijfF/UDR074CMtP4ZJ1WnTLRMsTax2i3I4wJ4mrBsnoddB+KlNZvGqoqpIHoQSCCLXwty/XszQPxauWFen5gK1A6WZNw5pOY0hVPyOfRRqEh1+qLmKVNqdcMPj0g4+WpTIdQhKbySR84kAA7TiknS0TS2b1109Ry5qFfI13m4OkjtYEE3kG/rjoNZlIiQW0mAfX0+n5YoGbp6uoUTBE1QWEDm5BxfM0LapmbTJ8oMA7X9ffFcXTBPtC/IZpSTqJasJD7nQJYqfRTNrC0Tjm/XcpVXrNOutUGMwiFWaFRHZAfKLMSGJv3HYDHUstk1pINJJO9yCWE89zt6nHPvEQq/82pxoCGtTOx1E6qYkkGJ3tGwucCVxRo7LB13rWjXTVmptDG4s8KDK8TY2/wC04ruX6zqghRrPzQSbyZtxbB3jekvl1MSddjA8sMDAO5hW077GO+KvWaVhW1ERB+UAX53BvzNxjzM+RuZWEdD7O5w1AUYylRRIJNjrE7XmMD9I6Ai1SMw4M10ZXYBdbCmAu5NyvlP9VxhGOoEkKbmQQCbCTye1sC+N8vWL0XhqlN0DFdIOlkNRAbL5VAYgMbeYb2xTE+WmFnYnAIBWI2GmLC1rdtoHbFH8dGt8Erl1uxCsY82g/NpOry9iTJgmADGPP+GXiB2p1Ms9MKKMSwt5nMaCYCk6pAuTaI2w26rdgQZ43ke3+uOkVHKupdOz4olmqt5ROlHYyVNjMBtvXgYH8IZ9/j1wbkgVCWMG0wZ7wfy4x0TMKO2KxR6aKFSreEqEMDybgaYjjccyTjZZf8bMo7DEzpqJmAOKJBUC8qVa995TmxA+hMoUl+EGFOCUWarATUOkeuqBsJta1r4Hz+WRqjlQVDIwDCLjQZDHc3jy7XbblxmdS5VAU1MFAhCCLD+omI9pxzYlRSRVK9BNTB7RcCwBuJJ82qQINhtqngYjzitSAKhtLWF5B21CAb7DfbfnGLrdnLIabXESDb8JBHoB6/3Y9JoOCdB0SpOkiVc3ImbR5Z2N8ZwbnQt0rFiIBZgdQJmAO59R+mPMOM6EZyy5ZQDBj4jJeBPlDgC87AYzFPRn+MXlEbXqvVpyWBLTIIabhrm+/fvh+nVqCUn+L5nnyCZIYIBe07k3k3Xc4pZ+J/EVGfcsCd180CbbzvaeYw5oZEVCwDNqFvkgMSpadM6pENLQYgb44Y3GT4j9oZdKz9Wovx6hIU1gES5E6fMSNRmBzfba0kLrHUSKzVKchQx2sBHa/lm9vc776dXy38OtJD5tWygzpB0kDSQI3Nrmfpgl6CmQBJKiZjUCf8Dfi4xsjm1VdBikL62YkMXBk7iAdQtB+nf1OH/h2KoqEiIA3FiATqEjmIj1JwnpU6YchmBkRDGw2uJsDEi+DeiV2X46KrIa0lZv8wF4JiLGBHIxTCqkmwS6D6vig0n0AaG1GCBYqII1d/oBbbCHqnWnzJUtAIP0MkW+oHP+2vUab/yyo88Bbm8xxf6fTG79GWmgqfEDSs2AmT3E/L/j1w0sksiAopMQMCGkyADMfv0/UYb181TNMJTgqJNxDSduNok++FSpLNJ5I29p23P+mIcnSPxYaxBubbCeL8n9RhU6GQRl6iAEMouRLRLWBEC8C5v30jEHxSW1QfbkdvbtPtg9sjCBiG+GD5jAsJEE3G+3uIwrr1yNR4MC8+p/zhdtGIKyBgxsCTzzz99sG9LpuSyyIA1KWYBQ5gruNjGw9DfAlRyyE6fftvxPeD9sZk6o0aIVgSCVjURpJIIAHB/PT2xbG3qwMtOaoQZI/Z/cT6Yh8JqCPNU0tRYgalLatRVl8qngMyxA+UdzgqgQ+XQgzp8hPfTF57Hf64Q5DIFeqLoco9dZpsZZfi09TGm6SA9N0mxMggaSDfHUlyQstHQ+udCSvSSmrGlVSKq1EkARIMqCFOoSpnYNO8YqHitEFLL/ABV+DVpVaYStSQM9LSSxlGGthJEqPiKY4tN06f1KXWjVT4FfRq+E0FCCVUmm340mDHzLYFVlQUnj/JVKhptT+GWWtTBBUlmYkFYbhDpYHkgLBB3edx35EjvQi6dlqhzGWepW+JXWqqmorCGGoWKHyqzL5SCLEyOMdcoANeZ1CCOAO0f59fbHLc/0sfHy9RmYtrSCoCMiyllKgMu20we2LXkWzNHzB2zCFTUdHhaoNtOhhFMjSCNDBQf65BmuGSFyIslZFkqQIAt6TPG0e+Oc+IKwfqIQmfOkjYEFwN4tti3188uYSp8FyrAeZiIZfSDBggbjymLFr45x1mnSGey9cUmeo9RZdQb6yLtJkjbvAGNld6NAZeI3atWkyJPlkjg8LcDb02vtdDnMs6amY2PzFfwKJ3AtPtG2Hefznw2GrzMLEwbC0CLwAxNh39gITV1vJBDN8qkGSV/OOOceI5OUrZ00khdk8uoqLqPlInvAiVF+5PPbDXrOV+ICjEhalN6ZIMERpM7HYHjtjzqORNMM6AQQ0CxIHoI7AzPG3YjdTr2WCQqzJ3mQxmbiDueZ2xaEZA0LeoZzLVemV6eSo1UqUjTzDs8TVtFQnzGQqMxhgAOBYYVdB8WplMvoqK7MXJWmkaVXi5MRPAmJwv8AD3VcyZpZZmDZnRIGmYkA7jaDcdl9MWbo/gJ6NWMwZ+GmldGrQQTC+aASdIFhtyb49DrTJdk/S/ETZhyvwdKhdTPr1BTwpGkHV6cYnzlI6rkxxtv22nBFHo1KiG0CNTFjzc73OA82Ue15Bi4g2ieNoO/fCzVwaCtHuSp+a0RJGkCOBv3JkHcYzoNLM/w4NZ1IuEEXCKSFJPcgCxv3MziI5plOoXCknT5ZtN5LQY//ABw2yWl8mhGrSQYuQTc8zOOT9O9NFJCLOHzaRpLTqiYYhQTa9xI4E7YX5HqP80KpMnUhAEMB2IgkmJEX2XnG+byKh/ICSW+UsYm3c2kdo4wP0rMAudQU3sf6dPZpuvF5xe+MrJvaotWT8QUFQBvhlhudLNP1VYP0x7isfFF9LuBJgadXP9WoT74zB9TJ7/2/wLxj7fn7l06NVR6zpmaUAkqXIgggSDYRfSO0gnF0XoKqVliwcACbNKxBDA2GkmRzH0xQenVlrfyqdRxWYwQVBVlUKBBiT3An7b4a1+rVMtXU06bFACAlSoBJXy62Bn8RjeT6WwuOl/Mvv+dhfyNfGXT2V2a7qSCCWBgAGw3IuRYf04U5Sm1OpYvBIKk7sOT81xMxvvvbDfr/AIheoiJURVIksQSQTJiJi+xiZv64QUz5lMm3MkERtB4gjjHNlUebropC62P8nUpHUailrwyAeYASAfe/G35YjbMjLxUAGo7ahJFjv3j/AB3wmpdYKuKsFp9LHj9Z+2Dc7kzUAJjUCQUuSCZ7WAERhW2vsGgjIA1F1liXF7iCZHA57W7nEOZctaSpE72DASe3ptOAaVQrTLTDg7bEQPTabn6YCrZo6pJBg2a9p/tv+eJrsL6JczqcrTUMXLECCRczMgdgDO0RziDpmt9Qjby3sCfKYnv2+lsT1c07BQphnhVI5I5YjazKPqZvtvlGamGUAB1tUHMzMgHeZ35kXi2Ly0rEW2GdezIqT8MMEVZCl9gpFvUCTf198JNIZGJYAKSb2mBtP9UTGD26vyxJ+JJbiZMkQNiTvEbKTOIs0lM0FLqQHZxSaBJA1jU0XNyq3MEDYxYJcnbG6BEpgU/iAyY06TwCLEXn6Rz7YVnPlNKhRIBBi2oG8E87/kOwwwyFSlpYH5iYQkHncEmwi0Tc+4GDavTy1I1EUlaaQXIILGBqmIJubLe3JAxWL2BjnoWaqPQCOhLAWbhgZiDEWi8dx7Y5/wBb6xmKn8yi3wzl21FqRIAKsBIM+YC5kgW4x0bwcarq+oAQAEj/ANjtsLCR/jCjM9OCKygAW2i1gBsNxbHRCVbQtWi/rkk6hkaL1RDFUq66ZEpVCnzI3cMTuIIkEEEjFN651OvRqUqFcEO1amErRFN1pzAVAx0v5vMCb3ItOl/4Dzc5ZKWkHTKJ5vKCCTpK7awCDF53EXAU+OssatBVcszU6ijWphqYIcggG4bUFIIJMjgAS2ScX35EinZN12sA9JwVYo6tMwPK3ebiRE+h7Yt2W6cyljU06Q3kpoCFCg9h8zE3va4MAk444maaufh5nLginZXUwGhiRKTABJ4sDI4x3GrmNZRgSDuFG5mOI2ib22+uHxUCYB4h6ctYLAZXAJp1KRXVqJXy3sytuVbymATcAjnudqVlq0lqjTUSoAzR5HI5STOk7wYj88XzN5hBWSoVkIDEkeSWBJEiSTcdoFo55x/xTyitmUrvVYDUNA2VREtsJ2Bkk8e4OlJTujRTQw6hTF4lXnzTYetu8Afn2wyodOHaVDCxO82+15+sYSZKqZZanmEnRMcR+/bDXo5NSrGtqbTq7LpgEebibY8yGO5l+VIk6xTDUtKiCCxnZhBiHPJIP29xK7Up+CJaGdE0BG+YblTEAGb6tzG0wTM7/wBRgzDbjkjeLXE4Ad9C2qaRYjaQVZSIjaL+8YtGVZKaFa0Cf8OsoKecqgUT/K10tXAGsmAYgR8sbmPQ4vmbRiCTz+Uff7YX+BnX4NSLk1nLE8loYnbaSY7THGG+aFjAjF072AreaTC6sv5Ya5wd8VHqvilKVf4DIxBCw6EG7E7gwYEcTMHFEr0B6Cct1GKtMREnSyiB5WMERvsQZP8ArgvNdV+FSpU2pVoKiaujy6m/DE6z7gEbnYGAOlVVzNSlpEGo8Mx8phWhjp72J7AjFr8UV1JhRYWsNo/f545P08eNoeTs5/1io1/KLGVYEkelrQYH+Dhd05iHLnb03sRJII9f3aWnUdUCwIc+XYHyGG3G8wI4mYxEOrokKqcmImwMTP8AVsT7EDDylp0JW0aZ3NDWZkm21NOw73++MxHWzXmMU7e4/wAj9MZiSWuh7+Za+nU9NRWTymfKxYDtueNom2+OhVOiU6riozq5RWWDYBrg6iLzBP1HGKbWywYU9MpqULeAZJJn0WItBiRhv0Wofi1KIcEFvNq3O8iCQAJg2PMey4MkVLj3sGRWrEHWsiaLNqZQNZCIpMJG1jxt6WHbClDIMieff6e9/vi2daWk9SsZVCZI8olyNwSdriYE/NzisZrp7Aa1goORYNvsDv7b4ElcjLowVwqgC8d79/sf8DsMS5KnUqkJ/wBM3bUbyBJ1G+0kCdvNvhdl6TWPbf63E+kflglc0Xppq30xbgxfC9MbwEJmlh0P4mWBsBpW53mx4+vpgN/JJTQxMyRMEKTt9PYwcau+mRFpmQJM8b72N8e9Sr0wykjXTAWwEdiQOO+/1nGt3aBXuT9PqGneRp1EqCJI+HN4Pow24xB1LqIasXVhqaCWsFJgAew/Xmd8ah0klm0h1JutwRdQBzPfY7dzgBaoJUgCWMTsNhM8jnF1vQtB2ZKKE0uZm4jy87egnecbnO/yaavJEvpRiYsQCwHuCPW/E4XUKLFh5hIBMHaFvvtcyPsNyJKRmqUqCgWFMqhMxd2LH7tfi2FSaTaGe9Goy9H4ihgStwyzBBiwAjadt7YLq5J3qLSoOxBN0Zog7QSQB3Edo9BgZ6LCCUcsBcgmSdR1SzAiYgcxIxB03qZoZpKsBjTMgTPF/MeSLfXDQqgOyxZfw9mlWmWeDTrrUHmgEr5W3BsQ7LAiZ+x3XbFWALK8EEbAETJvce042z3Xq1V/5Csg3gsNJgbkSLxa2x5MCGfVMsPgIdoBW8cNA7cbW2xSMk3UegLrZXv+GfUwambylRQA5FVEY3YgqhI7RpRgRcH2wR4n6ofhrRq6lqA6lMMpZaZcajAABHlkc7iRtXDXajn8tWpkylVFaDEo50tP/qT7x6YsHijrK1MvU1LJSqnljzBnet8QTExfVBtA7YOTtAitmnTK7NkypCn4bkU4szAqpJaTc6iRq2x0HwjnEOWppGmKarpMXIF/fsT6YovTGDZKtWrH4Sa1KsX0gmdO87XX3Ld8NPDnWClOApbTNxEgTJIk3jVOkgAzM74bFJwSbNNX0Z1vKVGZQuqPibgEblbwSDAt6DfjFM8e1q4zTnQPgsVLMXJ/mQs6FJ8qhrfKJuTvOLllPFQ+Mupy1J7lo0ttczEwPTgfeo/8QM7qdhYhrSJ+YNwP6TAAI7e2FxUroxYMiioVFRRq08mGljP0sdj37DG3TalGkawe4mEEmAVMCI5jzD24tgT4T12etEqq3vcb3N7XM/T761/DrkIaQ/6hJAnygadj9VuZttHeai1tBsEasWqIHkLLD5YmWJ7nuRxvgp6KMtRNMrpmDeYIN53gQfriPPnR5jM6mJuCSNTeu8X3vPpgdQQr+QuWUqFmwQgSSd4W5tyBxJwqXx2OWnwbnNdNhBEHtAMzcd8HZvKH+IFSWKimVjWdIuDOkGCT3MkQIiTireCc4KXxmKkAUdehfMfLcwfxb/mN74slDrq1aj0lSoWphSzMmlDqE+Uz5vWBi0OqEF2cWWm4ANhxtz3xXOreH0rVadRgCEmVKyGBFtQ5g32xYatOp5tbBpYkQNlkwPWBzGBGT3xVMzAPC2Wqpm9NGnTqFSzkM+jSHuT8puCbCLlgZF4O8TIWJ1EoxH4W2P6GPqMRdMza5evUrO4RRROpm2ADLyOdremKB1TxvmnrFyToZiyKyAE0ySAJgGI59BffCY4bf1A3ocdLaHIcLU1nldREAgELPzWB3vMGcSdTyNGvmWFCpBYA6CAhPl0hVZoUye5BBixsSJ0rNmvSV1QXJmdhpEGY2HI7zgpqCmSZ1EbkROrf31CZB9cT5pNr2M1aE1ShUk+Vh7yMe4b06uYjyVayreArmBe8ebacZjep8v7icUWupnypRWVTp2cCYNpBM/hAiOfTfHmYWpWc19ZBkQSLaIG1o5iAOTA3wBlc61KsDoZwuqABKsDHB59fr3w/o+OaslSinXBFrJcC49pJm8/lxwiv/b/oXfyEOus5bQpa5i33taxP7thajMCNQMHmZE24/K/qMWvrPiCnLglhqJXSgmLDzC5vIncWNtpNQpuWpCwIgKJ/D5p95n9cOscYmTPUaGEzwpJ9TaPUEnvgqnlAsjUJIGkA7loJkxv6cExjOmZBVKNUJ0yuoiDIsfzH1wFXPmYgyIm+0GY49Rhu0wk/TVIfUYP4fmgkkSe/HfAuYIZiGld/w2PA49Bhll10KCRBm8mOBcGLe9sDVqYKhlX5vcjVbmf9zFr4nW7DWhbnCwK2NxAn+lSV3+mI2cj5r2NyJ1QBYx/f6jud1CRTpn/zX0AJB+u+B1ragoEy2oEDiw0xjpWhAYa5EyZJAkHeLjmP3OGtCnpUaTcLJZTPzXMEckRYX98D9LbRIEmQee4Pfkb2PfBRpt8jcGIgCCN5mTYc2xKcvBqI6OYkJckeYQSdjPYztPPJwGlBVbzwWkQBGk7EXBgiLfXDVqNMJJplzDWVhN9MMBxFxF9tybYgpZOrUqEqgqFwQgBK6dOkTCggkUwAR6zzBMUFk/SfEjUHVyDFw8DUVjaRET6Ha3bFuy+To5zJ/Egmd9MqW+GSIMQSuoHymxmTgTqHT0q5RDVpfCZahDAudMnSI1aZux1fc7GcEeEHYJVogAAEslzBkDYxtYn2i2LJKDSQidlW6xTFOGQAfDYGNo7H6YJqU1qZerVDQ6FUeZlp+JeJg3IM3i8RJwV1bpo81rxE3O21zc/64r6Z/Xl9DBJNRTAAV2aj8Q2JkNDaZmBDJwYwZq5JjFh6r0x8zlstQQD4Uu1VWkF/gkFQD+GGmfcTvgrw3lVKZmgvlA0BQFMUw2vZhaIGw7Ac4YO3wvNVqEECP5hO9QCLHkmABaS0dsJeh556DVoafiAy2+jzX03PLW7Rgt1HfQqQ3/5S9OBVpoU0sA8idfmcGJ2+nIsMc/6vQDZlddVinxEU02jSNa02IB3/ABjc4tp6iwV4qFgUiCbWEcngdhP02q/XaATMLT5JL+YloEEjzERadrxxbAg149jHXcvmadPK1Sq+RV8w24E3j+3fFY6f1WpUenTp/KAFBGwdtUKZgECwIvBAHM4B6Dmqj5QrLaCzBzJYKF020xLKZmB3Pc4fUOkNTSmVs6sX84mEUmTGoXMwJvBP1orkl7C9AfV8u6NWDH5GntI0I0gAm0lpn17YgzBBpV0WmrgqZLWDKBqgSuwA1X/1xFTyGqtWNeSp0rLEIQGLgRGy2Iiw74Iy+UWpkwivoqOCNVz5lLBgFkGTO47jsDgcd2NyFXhymlenSX4ggoEJp+QhRrsrAyAx0/8A23xdqWW0IFiIEblot/Ubn3OOedIq6KiESAHTVwYLqbg+/wCV8dNrUpH1BwEzCLNU97Yr+f6klNgPMxJC+VSwGoxdgNIj3xZuo0Z7nnv+v9sJM1THffaTExvHJi2HiZlVzeZFbPUsu1NgKqEMrQA5Q/EpgmSNIKEkgz57XxVeqdDzjZlwVZ2XyliRptB07wq3nSIgHFk8VZunFPMUWDVMvWFxeNJhlJ35FubcYsn/ADKg9D+IV0FIjVqJESe5tcG0byIxTadoXvRTaJ+DSFJS0hmJv5pkbxYiLW/pGJ83X001AUyYYktMMB6jYmT+4xmRUvqqUxrVgWBIIgMQZG17E3k+nbfKTJYo7eQw0gxuD2JAJja2OGTTl352US0DUq4gSb4zElOnQIBYqG5B1E/si+Mwea+f7f6Fplz6F1k0ahRxrLSEKrcMdJsDJHv+WLavRqWaCVGWWGkklTN4k+a577XjCjwNkVNSs9VdWhV42LEysTYyoMdoxbs1ntNRdJWDBhgfN7GbRbjti+GHwLmLJ7pFQ8X+DzRotVpP5EEkMSSRfnt6dzxOKdRYKgvzOwgQLfnBx0H/AIidRZaQRSNL7j1F99gMUrN5eqyF1Xyiefm0qzWG3FvpiGVJT4wQ8L42z2noVPN5oRZsBeBySTuN/fCvLIyFtENABvf+kHfiTh/1PpfwUYBgZoiqA40kWedQLfX/AGwt6f02oUqMVWBVA1GbhQWaIN1jmOB3wvF9MayYO7/CmkxUyO5IAXUSJkWIuY+sY86jVMKmkIoifLBMssTqAYCf0scNKJNPNAhTpLVFZbeUaAp1fmT+WD89nF/hSHBXQpIplfmYiSFgKPKIM3iPTDqCYGym5qkWpLMEAz5bEyqk7Tfe/O3GIOnUqYYiRqBsTJEETxHMLuP1w76nll0jLoFtBs/lBampIDHTub/WecV+oCKjEppaDOlSApg7iNoP7jGlDwZPYyy/S6dPVqcaoiWYCZ+YACVBg+8A7xgHNvqLeaLD3MncQAdoH12wTXzg0rsW1Ip3kg6TO375IjHubpsGZzLKrKoKk73tO8WiZ74jCEm/iGbQuodTNMMhBFub/wBJ99xOCcj140qiOoZQtxF4HPA9fvgEUT8TTUi0giFseRttqP641rgAlQYA4gDt2xRxVgt0dC6f4oXM0qgZAXUh4aQNMwwkm+/G0TeACf0vMfzJcLSYiTPIEbmAsR5vQXJsMczyVYzpBI3uDb7C3HGJRVOkrq77iw1W4Ej/AEwzyO9i0i+9aqo7SrKytdSrAhh3EbibYqNTLikuYC6Q7shpo0AOzatRDRqUgqgtvqMySIC8MdJY1KlVgUeYMxJkAk28pB9O1sSeIOpBD5W8wgExYKxuT3FgRfdR9ejsxZMvngUsVFU04phlBBOltyCJuBIHAHYwmopogfDYgLouwabBibMRYrvbkYi6WalIeWXXZtUcSdR/pXkngHC/Is6/DEJBZmQqwJuGBAAlSJgzqNp7TiXcWAPz9ZZ0pqNjKgciN7C3+B74UZrrFZ8xTFemVqSwAglSrEkAG2q3lBHYe2HK1Wo1Q5YSQwcQDAkiAPUfvkL+odQL5il8KU0yCzqQQZO3cGbEHtgYvKMy4+AcwC1WmoVZhg1tREbA8C8z6bYtHVOh+dNDsrRpIJL2ANgthM7kxM84oHhLNVEqNoqBCQSZE7bfUz+XoIfnrma+ZaxYwx2DH8OmJB0zvEXjFcclwpiPuzSn0V62bFOowVChaQ87aDG0CNRtxc3x5UZqVVEkCMyAbi6u0RtsDJ734vI+RqZpK1E1RuzUxJCgal1MCeSDaIjYWk4VdVzTLnULMxFKqpAMRZgQAwtvN+5wsnrQwG6H41QtAKqXgeYEKVPp+nGOq9Nz4fK0qxNiiknsSBPoIMzOOW9ZLLmao8xJV1MiN7nYAWjjeIwOuQzecy1OlQM06JdWUvEmqdQZpMETKgHu22Au2Flz6z/xAyasVDs4QhGNNQwDHVa7C4jeOd7GOc+I/F7Vyr00NNELBZkPJKkEsrkbCwWOdwYx51job5aq1PUR8VQaTLuYAABINnMkwDspOHdXwMukDUVkAtB+baDJmLz9/QYqmkB2UCrmXAYAsASX3sxFpvJY3Pvht0fpdV8ufIGokuYZvMjXU6ATAabiReeJMWfqfTKGqlSa2qVSPlJg2Nrdwe4A9xOlsi061EAM1OofKebhla/GoG45X2xRy0LWw6lkwaFNKNvhLpmRMWImPYnc74xaC00Ckhpg+xg6oIN/pA5wLSzxpkgE6jcGwvHqDx2vOIq/U1DRcbHzQ1gNvUTNtjGPIUJSX9S90MWo6yWRXCna5xmK4OuuLLUqKBwGIjvs4G+MxT+HZucS4dP8SVMvVqVEOs1ANc2/CIYj5QwsLHYYt3h3xVSq6i6gMDYaZN4GrUfLvbtYnm9AzNW7KYmSN94ED8sEZfNFNIZB8s/f/wAf74f1HGQjVl38ZZhGoGsjyag06ARqBaFMCTzG3IGKzms2UpgGTKsIItdYHPcn12AOJBDUwFVl/mKp2J8zKZ5MARziPqWT0lfMTKwfq9Mf7H9cJLInk15GSpBvU81KVtMQ1Io0sLANIC33AYC39seU+mMtAOHJirJD/h06QZBHyw15GF3WFUUqoK2NN5ETt5p08mBHr643yYasFdnZiS0XNhAJIAsLgXEYeMrjYaHvTOnolZFZt/iMQwgnyIbE33m87gxhr4v6aBlazu34GWSTaUEESYtffFIFclyW3UXaT/SSB9Cfvhn4h8RVWpfBY6gdX4RJi0zFtx998WjJVTQkkybOdLIz1DVWqwCFJKqd6YYAsBH4H8sEjVI3OEPVMsg/iGUnQunST+LUwW4je8z+u+D63ix3em7rTbSyuVE3CmovzE9nIi+/2Cz+a1rWZZRSxkWAAEsBA7aRYemNyTMkL8yQGLFgIZARPzQhNo7ATsZiPXDDOZaquQ1q0Iz+aPxENABMRNzfsI4wDmaTOIWLkTwbADf0g7DEjZltCUwxZBUZws2E6iYHvz/nA50jNCjL5cyARO5vAnYgevOJM2wDQPmJNub/AO354Z9QyYYrolnYSRwCZ3B3GJkzLIjMoGoC7aZMzcC/ykzc7EC1pPM5PsdLVAlPpYVVZjpDKT6nTsADye3a+J6PRQ6iSZuIBFjxbffE2VD1yxHM8ncDvPABNu2CabvRpM5a7WtB5gR3aZ37b8hJSf3DSGPhvpuqjWQzTMadQ+YSDcGD7fTnhJ1jL06U0/LqcQobepwdpYm53i4+uGXhjxGhzbU6jqgKlKYPzM9jBbYHSDaI2i+5fWsout3A8+kAMbgG944Isfrjsx3SsQqdPOU0yb0yheoEai6gxN2C37mnBjuT3wuz2XRfg/A0zRaXBEQDqXUw4YwwPruARibL5NsvWMkuryQW/qMzxG2r8hzgHN5n+VDkl1L0wWtILAqDAggqhF4mLEEziq7aJj+hkAWD1GOkTMdtNrdptxt2xDWyiOFGskqsBJYAHUSL7lSduLEYK6f/AD6C1AL6Qfffe95AnAHUqQV6TIQjoWQymolWAawDCwM/U99+XE3zaZR9BeSy5SoSsAzN7ztydvfbB/8AGsHnVG5jb7+m/wC4wH05yXhRLXg8CeY+tr4a/wAJTQa2GonmJN9Qi/3xGeSUW0mMoqtg+Z6iy01PlKMx8sndAkwDyVIHO2EeZOsEi34h6CF9Ppxg7q1WpD6gdIiDEDaIAvueD/TgE19KAPvq32CqwA+w0k7cjFYK1fkVsJ6/SVHLUp+Hp8vmZiVZGn5jJEE7k4O/4e57RnGViNNVdPF2W68DjUB6nCzqtZzRpam1ShCnTGlU1LDNMG3pefQwiq1f5ZQkmAWAHdbg7zaAfpjoraEbO4ZyrTIIreQCWGsrwCJiTaDxcyBbbFBz3jeka4pUqDsA2kbLrtMoACIi8kzHG8VOh45zICDUCtNGhWAvPw422OlSJMgTzN7N13x/QKzRXVW+GCHY2TUBMC2srq27meIw6i09oNpornXMzWNOo1eQwXVSkKCpW50kAXBkgkTt2jHvXOkNl4zSOSm7AnzecidPBFyTP95Gg60tZDlaoYswIVz5jwVBtqne+9t8OOi5z49I0nALp9ypFiV4MSCe4nFfqKxGcwtRQ6kdwJ5/wP7YHzDiz8fKQNpH+mNK/TKmVIVgdJdtB9rAH10ifW+I6r6hcc8elsQePi9A5EozAFtbD0B2/wD8n9cZgY0D6HGYHBB5sstHN1dJqUqLOmphLA3AaDc+YMCCL4YZqnVpBviFRK3RZOgzMTESNrTg3pPih6FFKQUQigXQyTySSdyb4mPipyZ0pJ3/AJe/59scM23J/Cv3Ga+YtzfWHWmhBDHVSmJJu8Qfy3wXnc/rrUVMrMTII3dZv9D9QMB9VzYriCEQ8FEUEEMrAze4ZQR9e+F3Ueu1mqq5pK4Rl4kQruxMTaAwP0HbDwjda2a2vJZOsKaVE1NUggi+y6lcD2vH1jAXQsy5rZanT0kuhLnfRCUWJbYX+WPXGviDxC2ay5okqg8pkK0+UgxfaYj64Q+FM8yFaix5VZNyCSWJkwLQsKL7YONNYnff5QW9loakwasrLrDOwIDAH/qRYgyDaQd7YG8UO1CqBUlkAZAxgEHTTJBAEEjUpm03t3io9RT47u1FjqANpI1S2o3G5BH2PcyN4lzJrfD0K0hwzaydvLMf90KB7YEG+aszeuxz4l6DTohSAVvRU+gq1CjXP3vtGK7nc6xovpM3BJkHSGgX9YYD6xjbxV1P4qn5whC6i2w0OpAIm4IL4R9Vz6B8zAguaZEjsO0wIGL4VJxV7/EI3Q/6TTeto0mx1imWJAJQS097gifTjDHwxkWqrl6xdWFSlVYabtKKpKwTGqTG9tJGK90XMMgpTqGlmKjcQ03ib/2nG3ThWWllk0waQZWAJuHtbSeRvbnDTaXf53/oNl+6x07+Hy4rRDM9IaQIMNURRabGG2nvgKj0X41NWLqupFeGm2sAwCJki4wlzNYVRFQNuDctupBF9XBAONqNZUVVVoVQABcwALc9scd612Hkx9Q6YkaQwFypJ1CYMyPLBUyPeDhYnh0vWf8A/koRT0iSrEaiJjebAqfrHGBf4knZ/wAjjSg2gsVqQXMnfeAO1rAYylJWxW2yLrng6oC1WjmFZkUHR5lJALHyMdnBkCe4uIwz6f1Cpp01wSSoZahgCoT+GY8rD5SCBcE3GF9fMsd6nEfMRuQf1Awz8MH4gqUqjaiCXp3Ngxlx2+Y6h/5EbLjpx5W1Ugx7IupZcFGO0CZ7EXB9wb/TFM6vSGrylf5iCqwDEgSTrVv+9agcWMeX1nF+zNQIXDmyrqYkWAM/cwOBig1aNMqGp1NdMGJIuGaOIBiwNwB9zjqj7mkWfwBqq5WqgqIDT8uljeCQ6tttp1J7g4B8SUFXNhCytCFGemWkatGzDnY7EXjFf6X158rX+LTYhGlWH/bMi3cTPJ3HJJ067m1qVtUeUxPw4ANpkQCJM9u+JrE1lcvDQvLVHQen+Gc2QK1GtSGpiSGZrgMbHymNsH9T8LZuow0VKYUGbk/W2nFY8O9frU6ARTpVXfy2kS7G8CJvhn/8nrcv+X+mOHJzU3VDcvBv4m6XXpZeqzAaVQsW1ztvY329ML6eRrV/LTWXZFqDUYWDrWZgj5gbb4H8T9eq1KDJOsMIKgXMx2HfAfRevVaJUSYUlAd/I2pwZ9HYg/TFcal6d+TNjPqDfCy9VKgPxEeD5jEsqSO251bX1GTIsDl/DGa+F/EslJqRp6hpaTpdTBvEmCvPfG9fqorZk06pXRVp3YgDz0yWWTEGQCtxuwvIGNuj9f05dqLNCLqUEj8JExuCYmLdsWcpcU0jVbK/n+kVKCfGZYpsaieW41UmKFWInSpbVB5jA1PIVKrsKaEhbmN7z97Wgdhiy+GPFRpKgqCaT1agJA21uTtz5iLdn72NsyuToiPhhQsCAJWFM6RpO3Nji/NrsCjZQaXSqlOrTLpDyIKmQZgN2OoC/Ez6YtvTumLSqVHXy/E0gibAgmPqS36YJ8R1kpU0lZ1uIkwJUarkX439t8K871APk3qBSAVkaouJH4Rx78bjGTsZon8SZP4lI3UaASAbDVwZGwiR/wC3pipdLqfxEKNK1D5YYkQQJudojnA+S8RPRU0o+JQKwUf8EiDpZTKrqvf2AU4zoWfNHMawqsHQrBIBIt8trMCBxsT3w2SFx12Sk2uj3N0zTdkazKdJ+lsZi1ZXrKOitFO4m6kn6mLnGY5+UvYdY29nRKmQpndUFvbA9XouXP4J9QRGBaTuB/1dXuh+284OXqCqPOwH+mPA2umWogfwvRPdf/r/AIxF/wDEqX9U/T/GDD1SnJvtydj9cbrnUP419p2GDzl7m4oWnwlQ5/Oca/8AxahpsI7XM/phwMyvDgfQYjfP0xu4/L9xg+pP3DQkPhNDsWvzMflGIKvhHtUP7+uLBU6pTAmZHoJxEOsUTs4H5YKy5AUVDO+D2YaW8wO/mXjvfANTwIKh8wG0SSePbHQTmE31D7/pjRalNtoP2OKx/U5V0BxRRn8KMIliANr9vfHq9IqA/OT9Qf74vDUE/pB9BA/xjQdLpm8Af+x/sYGD/Eyf8wOJSP4JhufvOPRTPcfn/nF4/wCVUidhf3/zjx+jUZkqPvH98D+IXlAplHLPwV/+oxuGqeh+gH++Lm+XpbEL2uZ7euN0yKdlEbAW/vjeuvY1MpJqVPT7D/GNun51qdZakfLJ9wFaRtuRbnfnbFwOSXmJMcn/ADiDq2XVaLzMBTNu9ie8gGcNDMm1oHF2I/F/Sv4ujTam8JUZS1hdYJX1J1FTvAgnFe6l0wZamiUqRZHkVGm9wRa86puOBpxnTupM2SNAVxR+FUbVJHnVyNIXliCWhQD+G2xxXM51aqKjJrqvJ0kOSSwB/okgExuJPrvPuRT6M35BxQBYITAJiYmL9vzwKjaCgOwIYAWjteDsb8/XDXIUZpuNMvTmoBF2pjSpHurENYzpNTkDCzOOCTEC9gL7mYxWLvRJlj6BmJSoZnVULXHJC7E3iZ4w0Fcdh9sBeAsrTrmpSZ9DBVYX3mdQExYHTefxDFtHg9YtUn34/PHlZ5wjkaYOMntCD+IHKr+WNNY/pX7DD9fBl/8AqSfqR+uNj4LI/GI/f0xH1cfuDhMRI4kSqx7D8rYgzCoK1alBYK0jULgNsCZv795xY28GtBhwcIOudJ/hHp1WfUlYw5MDSx1E7cBxv6knF8U4zuMWNxmk7FPWURlVdJ1ahz5Sp9CJm0bjfFxynXqNNUaq+lmPwzO0jUZmNoW59sVTra/DrBWUzCgReCxsZ2v+m2LBS6L8QOlVP5ZF7bRefpc/fFuSSjfkZXYt8aeITVqU6UD4dPzsA0y11F41CBrECxDdxYdazHKnU0oWhgnyoh1EhifNvF+/pJx6nQtOYXL1H1NvTqix0yBoYEHVwCSbSMOOkGi2bzNNPKqqqlolWZdQqHa0SF+h98dHjQ4myNCipq0arRSmRJhV2kE2ExyT3uMIeqdKUDVSdXpBhpIiRO082giN7E2w28RpToV4oq4TQBOgqGaSTGqAYUr7RGK7magBLCwO4HAMTHpPHpikbJyI3z9VTGpjHrjMWQ+DjxVEeq9/rjzDc0Dix8fENcgA1Jj0H+Me0esPEEiPYx+uFOm9wLdxjBTnk48l44+xbaH69Z2jR22IOPWz7naBb8JHMd8IVAFxM/c49Ja1yBthPSXgNsdtm6mzaiPf/bG1POAA2tzJGEoDcz+/3+eNgijaTN7nfA9NBtjgdVRZsZ9zgmn4m4Oo/aw9yL4QVQDx+mNEXhQB2wHiiwNlmHVVNw2n/wAlmB98GUCSYBR//Gx/WBiqLtc/6f5xuAg/Gf1/2xN4vYyZc0plRNr865/KMQ/GqRcavz/TFaplQLub+v5Rguno4cgdzbEnjoa7GdfqBU+ZB7ExP1xjZsML0yI4knbAP8OZJFQEDaRN4+/5YIywcbspA39/S3ptgOKCk/JJUZyYCwONifeMaatG5a17t/rbG1LNklpVj/4kH8onEZMXESeGUg/lveOMZIZJDDJdWUSdTffb8v39cD9bqDMKEWoieYTYksDEjcRP1vFjgKroJ+VVPNoj12vjKdNYkDVAMQfziB9sFfC+SDYpp+EUUt8Opq1EEgiQCNiDaDJMwdsA5sDLSfgOdTGn8SAXOmQTMjtN2Bue0myvRNgEIB2AJt3sLYn6l0+nVSWJ1lPhkwJOm4PqRM3EXx6H6bM5SqWyclrRzdM2KVVCs/DaDBMsEaVdT6ldQHuLnfAPU8l8ItTKw6GCxmWgwDExBAnDjrOQK1PLTJLSoAmx1QGJIgjTFhYE+kkTrORIVSTJX+UxvuiyN7/IV+zdsegntHO0eeCc4KeepExD6kPpqEj8wPvjq/8AzZReT/8AVp99vzxxJpVlZTDKQynsQZB+4x1LJ9Q/iqS1VZV1CbnbgqRHBnnHB+vxXJT+xTF5Q4o9XptJ1/cEf2viX/myLfXHqf8AG/19MA08mq3+IGJ7tAG2xxBWW7EEc3kGd9hGPN4xbL0Nx1+iBdp7cT7YrPjahSzNLWrnUv4ZsQbGxMAjkjcLzbEGZqCdJUm3FrAe0A4gKJo+RgTzaPTHRijwkpKxOyqJUbXlw5mGpgHsiuAB6AARfgY6p1nxMKGkKy/EdoEjUIFzI9VBHeTbHI8+SrTHIiBvf92wfk8038UtaoGFMh/l3UGm4kA21De/P0x6WTCskoy9rIxlx0HeP+oH+I0qBpcK1MgfKfMCVMA+Yg7/ANKnFUzFeSVAsTqK3u3O9z3w+zryCNWtF8wBUiSVQzE2idMg/gJBuJJ6E1D4TOVJhvNCklZ2+VZIjmP746IvjHoD2xVlMpXzKEai2kkrrJOm0QJFu3a2J+k9IauzBXUGASu8nmwsR6g9sXzIdPiwuCJn0I/f2xz7NOUq1QQVio21mU6iQQQbGIOBGTlYWqLxkcnWp00TUDpUCYPA9jjMVel4qrAAMHqH+vWyz2sBAtb6YzBpgsLRjECR3tY/THoIBFzPA27bDGiVAdpkff74JpMIJ29zvjgZRM0dZNl49T+/pGJNKxLWI7D9MaCsBvM9ucRq8t29RE4XYOXsTtUmwm/cbT+uPDVkbntgQkkwGBPYY2Cdjc2Pp/nn7YPEXk2FLUG4vj1c2RxPaR9MCr78do/fbEtOoVtFz6E/T3wHENhP8dO425n+3+cefxAO6/X984ggnzSD77iwItPsMR/F2EH1/wB8DgjOwjQDYQfWbfniWnRJnzAdpwOtzEj6/wCMZBB3kiCIHeefTtgNMIxpZNzaA3sf3bGPTIJAiQY7/v2xBk838PcTbk2H074MqdapiCAB39/8RxiTUr6HVEaUniee9/8AMYnpdVqU7ayZ35jnnb6Y0pdUGoBwWX0sfTg89+JxuuYpMNoP9/rhXflG+gT/APIYWWgnjyyR7/Wf9N8T0+pU6g85AvYXF+8TftGErZalpmb+8RYf3n/TAssp+U94+b1G2w/TGWKL6GTa8FplCJDcmBqvG44E3JtgHqPVKlMinSCxUmWdWbS0WtqAAO094HOE1Gq9jcAi3AtuZ5wXlOoEVFOmQDcz9DA22Pvh8cPTnZuV6oqS9RzdViAzMZgqgiNM8xtIvqOD36YyUnp1Gkv5qd9npgwBOxdCy/bDfrfihWWMv8UneRSZZsY8zDy8QYI2nFZ6h1cmlTpwddM6iWcuZIlZY7959RGPWacvkQtITrJv+fvth94O6gqu1CoQFqxpJMANyCeNVvqO5wL4gyWhxUUfy6oDqL2kbfS/09sK6qd8FpZYV7ibgzqK5MACAv5wfW/64DzNKDqH5HtE2n9zhJ4Uzgqq1N286XUkmWBPfuBaT6YsDZKd4IG/mEd76h2++PJnB45U2dafJWjKOc0A2Jn3I4j0/wBhgz+NokFWWfdYB9IVrQbcz6YDbL6rAQgEgAC8cD6m/tjxMlJILMY3LGI4sGuT9eLYnSY1yN6lOg5UqlORYjb9TJHvPrgDrFSmtLSFUNyysSw3iATHYffG2ayCr5RJJ2k9u3Ezhf1XKtTQmbEQb76lNu0G2LY0uS2TnJ10L1yP8qsy1aZCgL5pSQQrSL7jaDN1PpOeFmu8EAgLaTeZ+xt/jCmtUmd4N/8AB+364n8OoWrFQYlNW/8ASQP/AMselkT4M5r2jo/TeoAmIIIA1WgX5379uRhP486QkfxaiHlRUgjzqfLMdxa4432kRL0lw4Ykhlv5QZAMTNvNuJH2wd1fqhFBSFD6XioAAV0kMJPMaiLx9MQxTvoq/mUJsqxuq1GHBGxxmG9bwkKh10XYU2gqCAYEbTN749x1c17i0zencEgm24H+u+PDnhuJt37833P2x5jMcaV2K9EofWLKO/af9cYvrafr/v8AfGYzC/IZ6PKYIvFuJj9ziYUyQeTE6drRM/fHmMwGOjRWgCLmwPpPraTiTRpJHM7dtucZjMYKVklOkGG5uR3tftPNseMCCQWI42mD9x2x7jML5ozSokUFpg2uewHOIHUqSsydo9e+MxmFRkr2erSaFJvqMA+3v2kY3piJFjxMbR9P0xmMwWZ6NFrWPmH5/lb9cZQUkjn0/ZxmMw3SMukwtRYifrxb3nGgrrMQdO33ng+s/wCmMxmESHejyr1AMCfTe943PocQfwRJ1hyADE8fbf8AfOMxmHfw9CR+JuyKmuqqKbPZvkW+5g2AGkW9sIc1Qgm0abfu/YfvbGYzHdAnNEuXq6qfwi1pOkGfUkDtvM+uBmyR4MdsZjMCTcXoXtbNspT+G4Mme47cjD2j1Z9rMI7RFrkesDGYzCTSkrYYNoPynVY8xmRsCOB6g/2wyp9RJUwoPcXtM9yb+1sZjMcOSC7LKT6IqPWV1BGBkWi0ARG8Xmb4E8R5mm2XAFmV9oiLkGCN49fSOcZjMGGNKcaNytOynNcKf3cR/YYK8I1NOcSbSri/EDUODNwLRtOMxmPSyf8AXL6M512vsXyjSqBjoYAAAkiWnibwT+WN/gFZJYOCL+Wxni/G9sZjMeNim1NJHW4rZXP/AI7UN6NVRTN1DKSQDeJ1Dbj0jfGYzGY9NzZG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2" name="AutoShape 4" descr="data:image/jpeg;base64,/9j/4AAQSkZJRgABAQAAAQABAAD/2wCEAAkGBhQSERUTExQWFRUWGSAZGRgYGR4cHBgcGB4YIBwfHhsgGygeGhskGh4cHzAgIycqLCwsGB8xNTAqNSYrLCkBCQoKDgwOGg8PGiwkHyQsLCwsLCwsLCwsLCwvLCwsLCwsLCwsLCwsLCwpLCwsLCwsLCwsLCwsLCwsLCwsLCwpLP/AABEIALcBEwMBIgACEQEDEQH/xAAbAAACAgMBAAAAAAAAAAAAAAAEBQMGAAIHAf/EAD8QAAIBAgUCBAQEBQIGAgIDAAECEQMhAAQSMUEFUQYiYXETMoGRQqGx8BQjUsHR4fEHFTNicoIWksLDJFOi/8QAGQEAAwEBAQAAAAAAAAAAAAAAAQIDAAQF/8QALhEAAgICAgECBQIGAwAAAAAAAAECEQMhEjFBE1EiYXGB8ASRFDKhsdHhIzNC/9oADAMBAAIRAxEAPwDWt4lrCrTqn5wsLtyIMXLA7c8DFk8KdeSaZWk7V5KtbZYmT/6yZECSREYV5dQ1FcvoURU1s5IgiTIMiwELHtziLKZavls2kaigqwQrQGs0iT5S0W73gXIx4UJ7tfjOto6nlev0ajQrrM7E32kW9d52tiapmyASxXT6H0798LOtdMDVKdVFQVNQu1g0C6m3IkieRhN1HxA9N61NJLADykSL2OkjebgW44x2zzShfIiop9DnN9SuCQShveLR9fvgTOZhmqgBSwAkbRcXvN+L+hwjp9VU1UAWEV/Ms8m/J784szZ5ag/lsVClZMwAQfMCCbWtHrjnhP1E22Ua4gucqqtX5fnBUiSfM0eWwPPPr6YYV1VNJAHlOkg/hn8z6e2JjlFanU0/Nvf+od47wMVrxTn3pVCCSZAMglRwDYdz+98Vm3ji37iLbo0zlcUtFQBZiYMgQb99zMSP74pXXc4XLE8szAD5QSSTHB4GG2Y6oIMmQBz32mNiefr74S5/Ll4bSdO/oe9+MecpNuvBetAqZBws7SNiD6d+fbHlekHVaZkBT2JO33m3+N8MRVLUpUghWMkEDzPFjzELM91HfAFbV9jPt7WxTpgNckqo7vUEFIUuBC6SoDyN1LCWnbfab43T7tTLCQSCQbWibz259frg6j1IBCDdri7WJYANbcWm/wD3emJMrkKVRArCAwIIgjUyx/8Ar0j/ANAe2LxlsyI+k9WCshhH0nzKTpUkAxEzsT+5xZcvVLVH0gq2osUpgQdVpU38wDTY3/8AWMVitkFpirpVQxIaDeSAoB0xYEAWxt07JUqJDTWoJMK1DzJM/wD9ZVlU8khfrzijfF/UDR074CMtP4ZJ1WnTLRMsTax2i3I4wJ4mrBsnoddB+KlNZvGqoqpIHoQSCCLXwty/XszQPxauWFen5gK1A6WZNw5pOY0hVPyOfRRqEh1+qLmKVNqdcMPj0g4+WpTIdQhKbySR84kAA7TiknS0TS2b1109Ry5qFfI13m4OkjtYEE3kG/rjoNZlIiQW0mAfX0+n5YoGbp6uoUTBE1QWEDm5BxfM0LapmbTJ8oMA7X9ffFcXTBPtC/IZpSTqJasJD7nQJYqfRTNrC0Tjm/XcpVXrNOutUGMwiFWaFRHZAfKLMSGJv3HYDHUstk1pINJJO9yCWE89zt6nHPvEQq/82pxoCGtTOx1E6qYkkGJ3tGwucCVxRo7LB13rWjXTVmptDG4s8KDK8TY2/wC04ruX6zqghRrPzQSbyZtxbB3jekvl1MSddjA8sMDAO5hW077GO+KvWaVhW1ERB+UAX53BvzNxjzM+RuZWEdD7O5w1AUYylRRIJNjrE7XmMD9I6Ai1SMw4M10ZXYBdbCmAu5NyvlP9VxhGOoEkKbmQQCbCTye1sC+N8vWL0XhqlN0DFdIOlkNRAbL5VAYgMbeYb2xTE+WmFnYnAIBWI2GmLC1rdtoHbFH8dGt8Erl1uxCsY82g/NpOry9iTJgmADGPP+GXiB2p1Ms9MKKMSwt5nMaCYCk6pAuTaI2w26rdgQZ43ke3+uOkVHKupdOz4olmqt5ROlHYyVNjMBtvXgYH8IZ9/j1wbkgVCWMG0wZ7wfy4x0TMKO2KxR6aKFSreEqEMDybgaYjjccyTjZZf8bMo7DEzpqJmAOKJBUC8qVa995TmxA+hMoUl+EGFOCUWarATUOkeuqBsJta1r4Hz+WRqjlQVDIwDCLjQZDHc3jy7XbblxmdS5VAU1MFAhCCLD+omI9pxzYlRSRVK9BNTB7RcCwBuJJ82qQINhtqngYjzitSAKhtLWF5B21CAb7DfbfnGLrdnLIabXESDb8JBHoB6/3Y9JoOCdB0SpOkiVc3ImbR5Z2N8ZwbnQt0rFiIBZgdQJmAO59R+mPMOM6EZyy5ZQDBj4jJeBPlDgC87AYzFPRn+MXlEbXqvVpyWBLTIIabhrm+/fvh+nVqCUn+L5nnyCZIYIBe07k3k3Xc4pZ+J/EVGfcsCd180CbbzvaeYw5oZEVCwDNqFvkgMSpadM6pENLQYgb44Y3GT4j9oZdKz9Wovx6hIU1gES5E6fMSNRmBzfba0kLrHUSKzVKchQx2sBHa/lm9vc776dXy38OtJD5tWygzpB0kDSQI3Nrmfpgl6CmQBJKiZjUCf8Dfi4xsjm1VdBikL62YkMXBk7iAdQtB+nf1OH/h2KoqEiIA3FiATqEjmIj1JwnpU6YchmBkRDGw2uJsDEi+DeiV2X46KrIa0lZv8wF4JiLGBHIxTCqkmwS6D6vig0n0AaG1GCBYqII1d/oBbbCHqnWnzJUtAIP0MkW+oHP+2vUab/yyo88Bbm8xxf6fTG79GWmgqfEDSs2AmT3E/L/j1w0sksiAopMQMCGkyADMfv0/UYb181TNMJTgqJNxDSduNok++FSpLNJ5I29p23P+mIcnSPxYaxBubbCeL8n9RhU6GQRl6iAEMouRLRLWBEC8C5v30jEHxSW1QfbkdvbtPtg9sjCBiG+GD5jAsJEE3G+3uIwrr1yNR4MC8+p/zhdtGIKyBgxsCTzzz99sG9LpuSyyIA1KWYBQ5gruNjGw9DfAlRyyE6fftvxPeD9sZk6o0aIVgSCVjURpJIIAHB/PT2xbG3qwMtOaoQZI/Z/cT6Yh8JqCPNU0tRYgalLatRVl8qngMyxA+UdzgqgQ+XQgzp8hPfTF57Hf64Q5DIFeqLoco9dZpsZZfi09TGm6SA9N0mxMggaSDfHUlyQstHQ+udCSvSSmrGlVSKq1EkARIMqCFOoSpnYNO8YqHitEFLL/ABV+DVpVaYStSQM9LSSxlGGthJEqPiKY4tN06f1KXWjVT4FfRq+E0FCCVUmm340mDHzLYFVlQUnj/JVKhptT+GWWtTBBUlmYkFYbhDpYHkgLBB3edx35EjvQi6dlqhzGWepW+JXWqqmorCGGoWKHyqzL5SCLEyOMdcoANeZ1CCOAO0f59fbHLc/0sfHy9RmYtrSCoCMiyllKgMu20we2LXkWzNHzB2zCFTUdHhaoNtOhhFMjSCNDBQf65BmuGSFyIslZFkqQIAt6TPG0e+Oc+IKwfqIQmfOkjYEFwN4tti3188uYSp8FyrAeZiIZfSDBggbjymLFr45x1mnSGey9cUmeo9RZdQb6yLtJkjbvAGNld6NAZeI3atWkyJPlkjg8LcDb02vtdDnMs6amY2PzFfwKJ3AtPtG2Hefznw2GrzMLEwbC0CLwAxNh39gITV1vJBDN8qkGSV/OOOceI5OUrZ00khdk8uoqLqPlInvAiVF+5PPbDXrOV+ICjEhalN6ZIMERpM7HYHjtjzqORNMM6AQQ0CxIHoI7AzPG3YjdTr2WCQqzJ3mQxmbiDueZ2xaEZA0LeoZzLVemV6eSo1UqUjTzDs8TVtFQnzGQqMxhgAOBYYVdB8WplMvoqK7MXJWmkaVXi5MRPAmJwv8AD3VcyZpZZmDZnRIGmYkA7jaDcdl9MWbo/gJ6NWMwZ+GmldGrQQTC+aASdIFhtyb49DrTJdk/S/ETZhyvwdKhdTPr1BTwpGkHV6cYnzlI6rkxxtv22nBFHo1KiG0CNTFjzc73OA82Ue15Bi4g2ieNoO/fCzVwaCtHuSp+a0RJGkCOBv3JkHcYzoNLM/w4NZ1IuEEXCKSFJPcgCxv3MziI5plOoXCknT5ZtN5LQY//ABw2yWl8mhGrSQYuQTc8zOOT9O9NFJCLOHzaRpLTqiYYhQTa9xI4E7YX5HqP80KpMnUhAEMB2IgkmJEX2XnG+byKh/ICSW+UsYm3c2kdo4wP0rMAudQU3sf6dPZpuvF5xe+MrJvaotWT8QUFQBvhlhudLNP1VYP0x7isfFF9LuBJgadXP9WoT74zB9TJ7/2/wLxj7fn7l06NVR6zpmaUAkqXIgggSDYRfSO0gnF0XoKqVliwcACbNKxBDA2GkmRzH0xQenVlrfyqdRxWYwQVBVlUKBBiT3An7b4a1+rVMtXU06bFACAlSoBJXy62Bn8RjeT6WwuOl/Mvv+dhfyNfGXT2V2a7qSCCWBgAGw3IuRYf04U5Sm1OpYvBIKk7sOT81xMxvvvbDfr/AIheoiJURVIksQSQTJiJi+xiZv64QUz5lMm3MkERtB4gjjHNlUebropC62P8nUpHUailrwyAeYASAfe/G35YjbMjLxUAGo7ahJFjv3j/AB3wmpdYKuKsFp9LHj9Z+2Dc7kzUAJjUCQUuSCZ7WAERhW2vsGgjIA1F1liXF7iCZHA57W7nEOZctaSpE72DASe3ptOAaVQrTLTDg7bEQPTabn6YCrZo6pJBg2a9p/tv+eJrsL6JczqcrTUMXLECCRczMgdgDO0RziDpmt9Qjby3sCfKYnv2+lsT1c07BQphnhVI5I5YjazKPqZvtvlGamGUAB1tUHMzMgHeZ35kXi2Ly0rEW2GdezIqT8MMEVZCl9gpFvUCTf198JNIZGJYAKSb2mBtP9UTGD26vyxJ+JJbiZMkQNiTvEbKTOIs0lM0FLqQHZxSaBJA1jU0XNyq3MEDYxYJcnbG6BEpgU/iAyY06TwCLEXn6Rz7YVnPlNKhRIBBi2oG8E87/kOwwwyFSlpYH5iYQkHncEmwi0Tc+4GDavTy1I1EUlaaQXIILGBqmIJubLe3JAxWL2BjnoWaqPQCOhLAWbhgZiDEWi8dx7Y5/wBb6xmKn8yi3wzl21FqRIAKsBIM+YC5kgW4x0bwcarq+oAQAEj/ANjtsLCR/jCjM9OCKygAW2i1gBsNxbHRCVbQtWi/rkk6hkaL1RDFUq66ZEpVCnzI3cMTuIIkEEEjFN651OvRqUqFcEO1amErRFN1pzAVAx0v5vMCb3ItOl/4Dzc5ZKWkHTKJ5vKCCTpK7awCDF53EXAU+OssatBVcszU6ijWphqYIcggG4bUFIIJMjgAS2ScX35EinZN12sA9JwVYo6tMwPK3ebiRE+h7Yt2W6cyljU06Q3kpoCFCg9h8zE3va4MAk444maaufh5nLginZXUwGhiRKTABJ4sDI4x3GrmNZRgSDuFG5mOI2ib22+uHxUCYB4h6ctYLAZXAJp1KRXVqJXy3sytuVbymATcAjnudqVlq0lqjTUSoAzR5HI5STOk7wYj88XzN5hBWSoVkIDEkeSWBJEiSTcdoFo55x/xTyitmUrvVYDUNA2VREtsJ2Bkk8e4OlJTujRTQw6hTF4lXnzTYetu8Afn2wyodOHaVDCxO82+15+sYSZKqZZanmEnRMcR+/bDXo5NSrGtqbTq7LpgEebibY8yGO5l+VIk6xTDUtKiCCxnZhBiHPJIP29xK7Up+CJaGdE0BG+YblTEAGb6tzG0wTM7/wBRgzDbjkjeLXE4Ad9C2qaRYjaQVZSIjaL+8YtGVZKaFa0Cf8OsoKecqgUT/K10tXAGsmAYgR8sbmPQ4vmbRiCTz+Uff7YX+BnX4NSLk1nLE8loYnbaSY7THGG+aFjAjF072AreaTC6sv5Ya5wd8VHqvilKVf4DIxBCw6EG7E7gwYEcTMHFEr0B6Cct1GKtMREnSyiB5WMERvsQZP8ArgvNdV+FSpU2pVoKiaujy6m/DE6z7gEbnYGAOlVVzNSlpEGo8Mx8phWhjp72J7AjFr8UV1JhRYWsNo/f545P08eNoeTs5/1io1/KLGVYEkelrQYH+Dhd05iHLnb03sRJII9f3aWnUdUCwIc+XYHyGG3G8wI4mYxEOrokKqcmImwMTP8AVsT7EDDylp0JW0aZ3NDWZkm21NOw73++MxHWzXmMU7e4/wAj9MZiSWuh7+Za+nU9NRWTymfKxYDtueNom2+OhVOiU6riozq5RWWDYBrg6iLzBP1HGKbWywYU9MpqULeAZJJn0WItBiRhv0Wofi1KIcEFvNq3O8iCQAJg2PMey4MkVLj3sGRWrEHWsiaLNqZQNZCIpMJG1jxt6WHbClDIMieff6e9/vi2daWk9SsZVCZI8olyNwSdriYE/NzisZrp7Aa1goORYNvsDv7b4ElcjLowVwqgC8d79/sf8DsMS5KnUqkJ/wBM3bUbyBJ1G+0kCdvNvhdl6TWPbf63E+kflglc0Xppq30xbgxfC9MbwEJmlh0P4mWBsBpW53mx4+vpgN/JJTQxMyRMEKTt9PYwcau+mRFpmQJM8b72N8e9Sr0wykjXTAWwEdiQOO+/1nGt3aBXuT9PqGneRp1EqCJI+HN4Pow24xB1LqIasXVhqaCWsFJgAew/Xmd8ah0klm0h1JutwRdQBzPfY7dzgBaoJUgCWMTsNhM8jnF1vQtB2ZKKE0uZm4jy87egnecbnO/yaavJEvpRiYsQCwHuCPW/E4XUKLFh5hIBMHaFvvtcyPsNyJKRmqUqCgWFMqhMxd2LH7tfi2FSaTaGe9Goy9H4ihgStwyzBBiwAjadt7YLq5J3qLSoOxBN0Zog7QSQB3Edo9BgZ6LCCUcsBcgmSdR1SzAiYgcxIxB03qZoZpKsBjTMgTPF/MeSLfXDQqgOyxZfw9mlWmWeDTrrUHmgEr5W3BsQ7LAiZ+x3XbFWALK8EEbAETJvce042z3Xq1V/5Csg3gsNJgbkSLxa2x5MCGfVMsPgIdoBW8cNA7cbW2xSMk3UegLrZXv+GfUwambylRQA5FVEY3YgqhI7RpRgRcH2wR4n6ofhrRq6lqA6lMMpZaZcajAABHlkc7iRtXDXajn8tWpkylVFaDEo50tP/qT7x6YsHijrK1MvU1LJSqnljzBnet8QTExfVBtA7YOTtAitmnTK7NkypCn4bkU4szAqpJaTc6iRq2x0HwjnEOWppGmKarpMXIF/fsT6YovTGDZKtWrH4Sa1KsX0gmdO87XX3Ld8NPDnWClOApbTNxEgTJIk3jVOkgAzM74bFJwSbNNX0Z1vKVGZQuqPibgEblbwSDAt6DfjFM8e1q4zTnQPgsVLMXJ/mQs6FJ8qhrfKJuTvOLllPFQ+Mupy1J7lo0ttczEwPTgfeo/8QM7qdhYhrSJ+YNwP6TAAI7e2FxUroxYMiioVFRRq08mGljP0sdj37DG3TalGkawe4mEEmAVMCI5jzD24tgT4T12etEqq3vcb3N7XM/T761/DrkIaQ/6hJAnygadj9VuZttHeai1tBsEasWqIHkLLD5YmWJ7nuRxvgp6KMtRNMrpmDeYIN53gQfriPPnR5jM6mJuCSNTeu8X3vPpgdQQr+QuWUqFmwQgSSd4W5tyBxJwqXx2OWnwbnNdNhBEHtAMzcd8HZvKH+IFSWKimVjWdIuDOkGCT3MkQIiTireCc4KXxmKkAUdehfMfLcwfxb/mN74slDrq1aj0lSoWphSzMmlDqE+Uz5vWBi0OqEF2cWWm4ANhxtz3xXOreH0rVadRgCEmVKyGBFtQ5g32xYatOp5tbBpYkQNlkwPWBzGBGT3xVMzAPC2Wqpm9NGnTqFSzkM+jSHuT8puCbCLlgZF4O8TIWJ1EoxH4W2P6GPqMRdMza5evUrO4RRROpm2ADLyOdremKB1TxvmnrFyToZiyKyAE0ySAJgGI59BffCY4bf1A3ocdLaHIcLU1nldREAgELPzWB3vMGcSdTyNGvmWFCpBYA6CAhPl0hVZoUye5BBixsSJ0rNmvSV1QXJmdhpEGY2HI7zgpqCmSZ1EbkROrf31CZB9cT5pNr2M1aE1ShUk+Vh7yMe4b06uYjyVayreArmBe8ebacZjep8v7icUWupnypRWVTp2cCYNpBM/hAiOfTfHmYWpWc19ZBkQSLaIG1o5iAOTA3wBlc61KsDoZwuqABKsDHB59fr3w/o+OaslSinXBFrJcC49pJm8/lxwiv/b/oXfyEOus5bQpa5i33taxP7thajMCNQMHmZE24/K/qMWvrPiCnLglhqJXSgmLDzC5vIncWNtpNQpuWpCwIgKJ/D5p95n9cOscYmTPUaGEzwpJ9TaPUEnvgqnlAsjUJIGkA7loJkxv6cExjOmZBVKNUJ0yuoiDIsfzH1wFXPmYgyIm+0GY49Rhu0wk/TVIfUYP4fmgkkSe/HfAuYIZiGld/w2PA49Bhll10KCRBm8mOBcGLe9sDVqYKhlX5vcjVbmf9zFr4nW7DWhbnCwK2NxAn+lSV3+mI2cj5r2NyJ1QBYx/f6jud1CRTpn/zX0AJB+u+B1ragoEy2oEDiw0xjpWhAYa5EyZJAkHeLjmP3OGtCnpUaTcLJZTPzXMEckRYX98D9LbRIEmQee4Pfkb2PfBRpt8jcGIgCCN5mTYc2xKcvBqI6OYkJckeYQSdjPYztPPJwGlBVbzwWkQBGk7EXBgiLfXDVqNMJJplzDWVhN9MMBxFxF9tybYgpZOrUqEqgqFwQgBK6dOkTCggkUwAR6zzBMUFk/SfEjUHVyDFw8DUVjaRET6Ha3bFuy+To5zJ/Egmd9MqW+GSIMQSuoHymxmTgTqHT0q5RDVpfCZahDAudMnSI1aZux1fc7GcEeEHYJVogAAEslzBkDYxtYn2i2LJKDSQidlW6xTFOGQAfDYGNo7H6YJqU1qZerVDQ6FUeZlp+JeJg3IM3i8RJwV1bpo81rxE3O21zc/64r6Z/Xl9DBJNRTAAV2aj8Q2JkNDaZmBDJwYwZq5JjFh6r0x8zlstQQD4Uu1VWkF/gkFQD+GGmfcTvgrw3lVKZmgvlA0BQFMUw2vZhaIGw7Ac4YO3wvNVqEECP5hO9QCLHkmABaS0dsJeh556DVoafiAy2+jzX03PLW7Rgt1HfQqQ3/5S9OBVpoU0sA8idfmcGJ2+nIsMc/6vQDZlddVinxEU02jSNa02IB3/ABjc4tp6iwV4qFgUiCbWEcngdhP02q/XaATMLT5JL+YloEEjzERadrxxbAg149jHXcvmadPK1Sq+RV8w24E3j+3fFY6f1WpUenTp/KAFBGwdtUKZgECwIvBAHM4B6Dmqj5QrLaCzBzJYKF020xLKZmB3Pc4fUOkNTSmVs6sX84mEUmTGoXMwJvBP1orkl7C9AfV8u6NWDH5GntI0I0gAm0lpn17YgzBBpV0WmrgqZLWDKBqgSuwA1X/1xFTyGqtWNeSp0rLEIQGLgRGy2Iiw74Iy+UWpkwivoqOCNVz5lLBgFkGTO47jsDgcd2NyFXhymlenSX4ggoEJp+QhRrsrAyAx0/8A23xdqWW0IFiIEblot/Ubn3OOedIq6KiESAHTVwYLqbg+/wCV8dNrUpH1BwEzCLNU97Yr+f6klNgPMxJC+VSwGoxdgNIj3xZuo0Z7nnv+v9sJM1THffaTExvHJi2HiZlVzeZFbPUsu1NgKqEMrQA5Q/EpgmSNIKEkgz57XxVeqdDzjZlwVZ2XyliRptB07wq3nSIgHFk8VZunFPMUWDVMvWFxeNJhlJ35FubcYsn/ADKg9D+IV0FIjVqJESe5tcG0byIxTadoXvRTaJ+DSFJS0hmJv5pkbxYiLW/pGJ83X001AUyYYktMMB6jYmT+4xmRUvqqUxrVgWBIIgMQZG17E3k+nbfKTJYo7eQw0gxuD2JAJja2OGTTl352US0DUq4gSb4zElOnQIBYqG5B1E/si+Mwea+f7f6Fplz6F1k0ahRxrLSEKrcMdJsDJHv+WLavRqWaCVGWWGkklTN4k+a577XjCjwNkVNSs9VdWhV42LEysTYyoMdoxbs1ntNRdJWDBhgfN7GbRbjti+GHwLmLJ7pFQ8X+DzRotVpP5EEkMSSRfnt6dzxOKdRYKgvzOwgQLfnBx0H/AIidRZaQRSNL7j1F99gMUrN5eqyF1Xyiefm0qzWG3FvpiGVJT4wQ8L42z2noVPN5oRZsBeBySTuN/fCvLIyFtENABvf+kHfiTh/1PpfwUYBgZoiqA40kWedQLfX/AGwt6f02oUqMVWBVA1GbhQWaIN1jmOB3wvF9MayYO7/CmkxUyO5IAXUSJkWIuY+sY86jVMKmkIoifLBMssTqAYCf0scNKJNPNAhTpLVFZbeUaAp1fmT+WD89nF/hSHBXQpIplfmYiSFgKPKIM3iPTDqCYGym5qkWpLMEAz5bEyqk7Tfe/O3GIOnUqYYiRqBsTJEETxHMLuP1w76nll0jLoFtBs/lBampIDHTub/WecV+oCKjEppaDOlSApg7iNoP7jGlDwZPYyy/S6dPVqcaoiWYCZ+YACVBg+8A7xgHNvqLeaLD3MncQAdoH12wTXzg0rsW1Ip3kg6TO375IjHubpsGZzLKrKoKk73tO8WiZ74jCEm/iGbQuodTNMMhBFub/wBJ99xOCcj140qiOoZQtxF4HPA9fvgEUT8TTUi0giFseRttqP641rgAlQYA4gDt2xRxVgt0dC6f4oXM0qgZAXUh4aQNMwwkm+/G0TeACf0vMfzJcLSYiTPIEbmAsR5vQXJsMczyVYzpBI3uDb7C3HGJRVOkrq77iw1W4Ej/AEwzyO9i0i+9aqo7SrKytdSrAhh3EbibYqNTLikuYC6Q7shpo0AOzatRDRqUgqgtvqMySIC8MdJY1KlVgUeYMxJkAk28pB9O1sSeIOpBD5W8wgExYKxuT3FgRfdR9ejsxZMvngUsVFU04phlBBOltyCJuBIHAHYwmopogfDYgLouwabBibMRYrvbkYi6WalIeWXXZtUcSdR/pXkngHC/Is6/DEJBZmQqwJuGBAAlSJgzqNp7TiXcWAPz9ZZ0pqNjKgciN7C3+B74UZrrFZ8xTFemVqSwAglSrEkAG2q3lBHYe2HK1Wo1Q5YSQwcQDAkiAPUfvkL+odQL5il8KU0yCzqQQZO3cGbEHtgYvKMy4+AcwC1WmoVZhg1tREbA8C8z6bYtHVOh+dNDsrRpIJL2ANgthM7kxM84oHhLNVEqNoqBCQSZE7bfUz+XoIfnrma+ZaxYwx2DH8OmJB0zvEXjFcclwpiPuzSn0V62bFOowVChaQ87aDG0CNRtxc3x5UZqVVEkCMyAbi6u0RtsDJ734vI+RqZpK1E1RuzUxJCgal1MCeSDaIjYWk4VdVzTLnULMxFKqpAMRZgQAwtvN+5wsnrQwG6H41QtAKqXgeYEKVPp+nGOq9Nz4fK0qxNiiknsSBPoIMzOOW9ZLLmao8xJV1MiN7nYAWjjeIwOuQzecy1OlQM06JdWUvEmqdQZpMETKgHu22Au2Flz6z/xAyasVDs4QhGNNQwDHVa7C4jeOd7GOc+I/F7Vyr00NNELBZkPJKkEsrkbCwWOdwYx51job5aq1PUR8VQaTLuYAABINnMkwDspOHdXwMukDUVkAtB+baDJmLz9/QYqmkB2UCrmXAYAsASX3sxFpvJY3Pvht0fpdV8ufIGokuYZvMjXU6ATAabiReeJMWfqfTKGqlSa2qVSPlJg2Nrdwe4A9xOlsi061EAM1OofKebhla/GoG45X2xRy0LWw6lkwaFNKNvhLpmRMWImPYnc74xaC00Ckhpg+xg6oIN/pA5wLSzxpkgE6jcGwvHqDx2vOIq/U1DRcbHzQ1gNvUTNtjGPIUJSX9S90MWo6yWRXCna5xmK4OuuLLUqKBwGIjvs4G+MxT+HZucS4dP8SVMvVqVEOs1ANc2/CIYj5QwsLHYYt3h3xVSq6i6gMDYaZN4GrUfLvbtYnm9AzNW7KYmSN94ED8sEZfNFNIZB8s/f/wAf74f1HGQjVl38ZZhGoGsjyag06ARqBaFMCTzG3IGKzms2UpgGTKsIItdYHPcn12AOJBDUwFVl/mKp2J8zKZ5MARziPqWT0lfMTKwfq9Mf7H9cJLInk15GSpBvU81KVtMQ1Io0sLANIC33AYC39seU+mMtAOHJirJD/h06QZBHyw15GF3WFUUqoK2NN5ETt5p08mBHr643yYasFdnZiS0XNhAJIAsLgXEYeMrjYaHvTOnolZFZt/iMQwgnyIbE33m87gxhr4v6aBlazu34GWSTaUEESYtffFIFclyW3UXaT/SSB9Cfvhn4h8RVWpfBY6gdX4RJi0zFtx998WjJVTQkkybOdLIz1DVWqwCFJKqd6YYAsBH4H8sEjVI3OEPVMsg/iGUnQunST+LUwW4je8z+u+D63ix3em7rTbSyuVE3CmovzE9nIi+/2Cz+a1rWZZRSxkWAAEsBA7aRYemNyTMkL8yQGLFgIZARPzQhNo7ATsZiPXDDOZaquQ1q0Iz+aPxENABMRNzfsI4wDmaTOIWLkTwbADf0g7DEjZltCUwxZBUZws2E6iYHvz/nA50jNCjL5cyARO5vAnYgevOJM2wDQPmJNub/AO354Z9QyYYrolnYSRwCZ3B3GJkzLIjMoGoC7aZMzcC/ykzc7EC1pPM5PsdLVAlPpYVVZjpDKT6nTsADye3a+J6PRQ6iSZuIBFjxbffE2VD1yxHM8ncDvPABNu2CabvRpM5a7WtB5gR3aZ37b8hJSf3DSGPhvpuqjWQzTMadQ+YSDcGD7fTnhJ1jL06U0/LqcQobepwdpYm53i4+uGXhjxGhzbU6jqgKlKYPzM9jBbYHSDaI2i+5fWsout3A8+kAMbgG944Isfrjsx3SsQqdPOU0yb0yheoEai6gxN2C37mnBjuT3wuz2XRfg/A0zRaXBEQDqXUw4YwwPruARibL5NsvWMkuryQW/qMzxG2r8hzgHN5n+VDkl1L0wWtILAqDAggqhF4mLEEziq7aJj+hkAWD1GOkTMdtNrdptxt2xDWyiOFGskqsBJYAHUSL7lSduLEYK6f/AD6C1AL6Qfffe95AnAHUqQV6TIQjoWQymolWAawDCwM/U99+XE3zaZR9BeSy5SoSsAzN7ztydvfbB/8AGsHnVG5jb7+m/wC4wH05yXhRLXg8CeY+tr4a/wAJTQa2GonmJN9Qi/3xGeSUW0mMoqtg+Z6iy01PlKMx8sndAkwDyVIHO2EeZOsEi34h6CF9Ppxg7q1WpD6gdIiDEDaIAvueD/TgE19KAPvq32CqwA+w0k7cjFYK1fkVsJ6/SVHLUp+Hp8vmZiVZGn5jJEE7k4O/4e57RnGViNNVdPF2W68DjUB6nCzqtZzRpam1ShCnTGlU1LDNMG3pefQwiq1f5ZQkmAWAHdbg7zaAfpjoraEbO4ZyrTIIreQCWGsrwCJiTaDxcyBbbFBz3jeka4pUqDsA2kbLrtMoACIi8kzHG8VOh45zICDUCtNGhWAvPw422OlSJMgTzN7N13x/QKzRXVW+GCHY2TUBMC2srq27meIw6i09oNpornXMzWNOo1eQwXVSkKCpW50kAXBkgkTt2jHvXOkNl4zSOSm7AnzecidPBFyTP95Gg60tZDlaoYswIVz5jwVBtqne+9t8OOi5z49I0nALp9ypFiV4MSCe4nFfqKxGcwtRQ6kdwJ5/wP7YHzDiz8fKQNpH+mNK/TKmVIVgdJdtB9rAH10ifW+I6r6hcc8elsQePi9A5EozAFtbD0B2/wD8n9cZgY0D6HGYHBB5sstHN1dJqUqLOmphLA3AaDc+YMCCL4YZqnVpBviFRK3RZOgzMTESNrTg3pPih6FFKQUQigXQyTySSdyb4mPipyZ0pJ3/AJe/59scM23J/Cv3Ga+YtzfWHWmhBDHVSmJJu8Qfy3wXnc/rrUVMrMTII3dZv9D9QMB9VzYriCEQ8FEUEEMrAze4ZQR9e+F3Ueu1mqq5pK4Rl4kQruxMTaAwP0HbDwjda2a2vJZOsKaVE1NUggi+y6lcD2vH1jAXQsy5rZanT0kuhLnfRCUWJbYX+WPXGviDxC2ay5okqg8pkK0+UgxfaYj64Q+FM8yFaix5VZNyCSWJkwLQsKL7YONNYnff5QW9loakwasrLrDOwIDAH/qRYgyDaQd7YG8UO1CqBUlkAZAxgEHTTJBAEEjUpm03t3io9RT47u1FjqANpI1S2o3G5BH2PcyN4lzJrfD0K0hwzaydvLMf90KB7YEG+aszeuxz4l6DTohSAVvRU+gq1CjXP3vtGK7nc6xovpM3BJkHSGgX9YYD6xjbxV1P4qn5whC6i2w0OpAIm4IL4R9Vz6B8zAguaZEjsO0wIGL4VJxV7/EI3Q/6TTeto0mx1imWJAJQS097gifTjDHwxkWqrl6xdWFSlVYabtKKpKwTGqTG9tJGK90XMMgpTqGlmKjcQ03ib/2nG3ThWWllk0waQZWAJuHtbSeRvbnDTaXf53/oNl+6x07+Hy4rRDM9IaQIMNURRabGG2nvgKj0X41NWLqupFeGm2sAwCJki4wlzNYVRFQNuDctupBF9XBAONqNZUVVVoVQABcwALc9scd612Hkx9Q6YkaQwFypJ1CYMyPLBUyPeDhYnh0vWf8A/koRT0iSrEaiJjebAqfrHGBf4knZ/wAjjSg2gsVqQXMnfeAO1rAYylJWxW2yLrng6oC1WjmFZkUHR5lJALHyMdnBkCe4uIwz6f1Cpp01wSSoZahgCoT+GY8rD5SCBcE3GF9fMsd6nEfMRuQf1Awz8MH4gqUqjaiCXp3Ngxlx2+Y6h/5EbLjpx5W1Ugx7IupZcFGO0CZ7EXB9wb/TFM6vSGrylf5iCqwDEgSTrVv+9agcWMeX1nF+zNQIXDmyrqYkWAM/cwOBig1aNMqGp1NdMGJIuGaOIBiwNwB9zjqj7mkWfwBqq5WqgqIDT8uljeCQ6tttp1J7g4B8SUFXNhCytCFGemWkatGzDnY7EXjFf6X158rX+LTYhGlWH/bMi3cTPJ3HJJ067m1qVtUeUxPw4ANpkQCJM9u+JrE1lcvDQvLVHQen+Gc2QK1GtSGpiSGZrgMbHymNsH9T8LZuow0VKYUGbk/W2nFY8O9frU6ARTpVXfy2kS7G8CJvhn/8nrcv+X+mOHJzU3VDcvBv4m6XXpZeqzAaVQsW1ztvY329ML6eRrV/LTWXZFqDUYWDrWZgj5gbb4H8T9eq1KDJOsMIKgXMx2HfAfRevVaJUSYUlAd/I2pwZ9HYg/TFcal6d+TNjPqDfCy9VKgPxEeD5jEsqSO251bX1GTIsDl/DGa+F/EslJqRp6hpaTpdTBvEmCvPfG9fqorZk06pXRVp3YgDz0yWWTEGQCtxuwvIGNuj9f05dqLNCLqUEj8JExuCYmLdsWcpcU0jVbK/n+kVKCfGZYpsaieW41UmKFWInSpbVB5jA1PIVKrsKaEhbmN7z97Wgdhiy+GPFRpKgqCaT1agJA21uTtz5iLdn72NsyuToiPhhQsCAJWFM6RpO3Nji/NrsCjZQaXSqlOrTLpDyIKmQZgN2OoC/Ez6YtvTumLSqVHXy/E0gibAgmPqS36YJ8R1kpU0lZ1uIkwJUarkX439t8K871APk3qBSAVkaouJH4Rx78bjGTsZon8SZP4lI3UaASAbDVwZGwiR/wC3pipdLqfxEKNK1D5YYkQQJudojnA+S8RPRU0o+JQKwUf8EiDpZTKrqvf2AU4zoWfNHMawqsHQrBIBIt8trMCBxsT3w2SFx12Sk2uj3N0zTdkazKdJ+lsZi1ZXrKOitFO4m6kn6mLnGY5+UvYdY29nRKmQpndUFvbA9XouXP4J9QRGBaTuB/1dXuh+284OXqCqPOwH+mPA2umWogfwvRPdf/r/AIxF/wDEqX9U/T/GDD1SnJvtydj9cbrnUP419p2GDzl7m4oWnwlQ5/Oca/8AxahpsI7XM/phwMyvDgfQYjfP0xu4/L9xg+pP3DQkPhNDsWvzMflGIKvhHtUP7+uLBU6pTAmZHoJxEOsUTs4H5YKy5AUVDO+D2YaW8wO/mXjvfANTwIKh8wG0SSePbHQTmE31D7/pjRalNtoP2OKx/U5V0BxRRn8KMIliANr9vfHq9IqA/OT9Qf74vDUE/pB9BA/xjQdLpm8Af+x/sYGD/Eyf8wOJSP4JhufvOPRTPcfn/nF4/wCVUidhf3/zjx+jUZkqPvH98D+IXlAplHLPwV/+oxuGqeh+gH++Lm+XpbEL2uZ7euN0yKdlEbAW/vjeuvY1MpJqVPT7D/GNun51qdZakfLJ9wFaRtuRbnfnbFwOSXmJMcn/ADiDq2XVaLzMBTNu9ie8gGcNDMm1oHF2I/F/Sv4ujTam8JUZS1hdYJX1J1FTvAgnFe6l0wZamiUqRZHkVGm9wRa86puOBpxnTupM2SNAVxR+FUbVJHnVyNIXliCWhQD+G2xxXM51aqKjJrqvJ0kOSSwB/okgExuJPrvPuRT6M35BxQBYITAJiYmL9vzwKjaCgOwIYAWjteDsb8/XDXIUZpuNMvTmoBF2pjSpHurENYzpNTkDCzOOCTEC9gL7mYxWLvRJlj6BmJSoZnVULXHJC7E3iZ4w0Fcdh9sBeAsrTrmpSZ9DBVYX3mdQExYHTefxDFtHg9YtUn34/PHlZ5wjkaYOMntCD+IHKr+WNNY/pX7DD9fBl/8AqSfqR+uNj4LI/GI/f0xH1cfuDhMRI4kSqx7D8rYgzCoK1alBYK0jULgNsCZv795xY28GtBhwcIOudJ/hHp1WfUlYw5MDSx1E7cBxv6knF8U4zuMWNxmk7FPWURlVdJ1ahz5Sp9CJm0bjfFxynXqNNUaq+lmPwzO0jUZmNoW59sVTra/DrBWUzCgReCxsZ2v+m2LBS6L8QOlVP5ZF7bRefpc/fFuSSjfkZXYt8aeITVqU6UD4dPzsA0y11F41CBrECxDdxYdazHKnU0oWhgnyoh1EhifNvF+/pJx6nQtOYXL1H1NvTqix0yBoYEHVwCSbSMOOkGi2bzNNPKqqqlolWZdQqHa0SF+h98dHjQ4myNCipq0arRSmRJhV2kE2ExyT3uMIeqdKUDVSdXpBhpIiRO082giN7E2w28RpToV4oq4TQBOgqGaSTGqAYUr7RGK7magBLCwO4HAMTHpPHpikbJyI3z9VTGpjHrjMWQ+DjxVEeq9/rjzDc0Dix8fENcgA1Jj0H+Me0esPEEiPYx+uFOm9wLdxjBTnk48l44+xbaH69Z2jR22IOPWz7naBb8JHMd8IVAFxM/c49Ja1yBthPSXgNsdtm6mzaiPf/bG1POAA2tzJGEoDcz+/3+eNgijaTN7nfA9NBtjgdVRZsZ9zgmn4m4Oo/aw9yL4QVQDx+mNEXhQB2wHiiwNlmHVVNw2n/wAlmB98GUCSYBR//Gx/WBiqLtc/6f5xuAg/Gf1/2xN4vYyZc0plRNr865/KMQ/GqRcavz/TFaplQLub+v5Rguno4cgdzbEnjoa7GdfqBU+ZB7ExP1xjZsML0yI4knbAP8OZJFQEDaRN4+/5YIywcbspA39/S3ptgOKCk/JJUZyYCwONifeMaatG5a17t/rbG1LNklpVj/4kH8onEZMXESeGUg/lveOMZIZJDDJdWUSdTffb8v39cD9bqDMKEWoieYTYksDEjcRP1vFjgKroJ+VVPNoj12vjKdNYkDVAMQfziB9sFfC+SDYpp+EUUt8Opq1EEgiQCNiDaDJMwdsA5sDLSfgOdTGn8SAXOmQTMjtN2Bue0myvRNgEIB2AJt3sLYn6l0+nVSWJ1lPhkwJOm4PqRM3EXx6H6bM5SqWyclrRzdM2KVVCs/DaDBMsEaVdT6ldQHuLnfAPU8l8ItTKw6GCxmWgwDExBAnDjrOQK1PLTJLSoAmx1QGJIgjTFhYE+kkTrORIVSTJX+UxvuiyN7/IV+zdsegntHO0eeCc4KeepExD6kPpqEj8wPvjq/8AzZReT/8AVp99vzxxJpVlZTDKQynsQZB+4x1LJ9Q/iqS1VZV1CbnbgqRHBnnHB+vxXJT+xTF5Q4o9XptJ1/cEf2viX/myLfXHqf8AG/19MA08mq3+IGJ7tAG2xxBWW7EEc3kGd9hGPN4xbL0Nx1+iBdp7cT7YrPjahSzNLWrnUv4ZsQbGxMAjkjcLzbEGZqCdJUm3FrAe0A4gKJo+RgTzaPTHRijwkpKxOyqJUbXlw5mGpgHsiuAB6AARfgY6p1nxMKGkKy/EdoEjUIFzI9VBHeTbHI8+SrTHIiBvf92wfk8038UtaoGFMh/l3UGm4kA21De/P0x6WTCskoy9rIxlx0HeP+oH+I0qBpcK1MgfKfMCVMA+Yg7/ANKnFUzFeSVAsTqK3u3O9z3w+zryCNWtF8wBUiSVQzE2idMg/gJBuJJ6E1D4TOVJhvNCklZ2+VZIjmP746IvjHoD2xVlMpXzKEai2kkrrJOm0QJFu3a2J+k9IauzBXUGASu8nmwsR6g9sXzIdPiwuCJn0I/f2xz7NOUq1QQVio21mU6iQQQbGIOBGTlYWqLxkcnWp00TUDpUCYPA9jjMVel4qrAAMHqH+vWyz2sBAtb6YzBpgsLRjECR3tY/THoIBFzPA27bDGiVAdpkff74JpMIJ29zvjgZRM0dZNl49T+/pGJNKxLWI7D9MaCsBvM9ucRq8t29RE4XYOXsTtUmwm/cbT+uPDVkbntgQkkwGBPYY2Cdjc2Pp/nn7YPEXk2FLUG4vj1c2RxPaR9MCr78do/fbEtOoVtFz6E/T3wHENhP8dO425n+3+cefxAO6/X984ggnzSD77iwItPsMR/F2EH1/wB8DgjOwjQDYQfWbfniWnRJnzAdpwOtzEj6/wCMZBB3kiCIHeefTtgNMIxpZNzaA3sf3bGPTIJAiQY7/v2xBk838PcTbk2H074MqdapiCAB39/8RxiTUr6HVEaUniee9/8AMYnpdVqU7ayZ35jnnb6Y0pdUGoBwWX0sfTg89+JxuuYpMNoP9/rhXflG+gT/APIYWWgnjyyR7/Wf9N8T0+pU6g85AvYXF+8TftGErZalpmb+8RYf3n/TAssp+U94+b1G2w/TGWKL6GTa8FplCJDcmBqvG44E3JtgHqPVKlMinSCxUmWdWbS0WtqAAO094HOE1Gq9jcAi3AtuZ5wXlOoEVFOmQDcz9DA22Pvh8cPTnZuV6oqS9RzdViAzMZgqgiNM8xtIvqOD36YyUnp1Gkv5qd9npgwBOxdCy/bDfrfihWWMv8UneRSZZsY8zDy8QYI2nFZ6h1cmlTpwddM6iWcuZIlZY7959RGPWacvkQtITrJv+fvth94O6gqu1CoQFqxpJMANyCeNVvqO5wL4gyWhxUUfy6oDqL2kbfS/09sK6qd8FpZYV7ibgzqK5MACAv5wfW/64DzNKDqH5HtE2n9zhJ4Uzgqq1N286XUkmWBPfuBaT6YsDZKd4IG/mEd76h2++PJnB45U2dafJWjKOc0A2Jn3I4j0/wBhgz+NokFWWfdYB9IVrQbcz6YDbL6rAQgEgAC8cD6m/tjxMlJILMY3LGI4sGuT9eLYnSY1yN6lOg5UqlORYjb9TJHvPrgDrFSmtLSFUNyysSw3iATHYffG2ayCr5RJJ2k9u3Ezhf1XKtTQmbEQb76lNu0G2LY0uS2TnJ10L1yP8qsy1aZCgL5pSQQrSL7jaDN1PpOeFmu8EAgLaTeZ+xt/jCmtUmd4N/8AB+364n8OoWrFQYlNW/8ASQP/AMselkT4M5r2jo/TeoAmIIIA1WgX5379uRhP486QkfxaiHlRUgjzqfLMdxa4432kRL0lw4Ykhlv5QZAMTNvNuJH2wd1fqhFBSFD6XioAAV0kMJPMaiLx9MQxTvoq/mUJsqxuq1GHBGxxmG9bwkKh10XYU2gqCAYEbTN749x1c17i0zencEgm24H+u+PDnhuJt37833P2x5jMcaV2K9EofWLKO/af9cYvrafr/v8AfGYzC/IZ6PKYIvFuJj9ziYUyQeTE6drRM/fHmMwGOjRWgCLmwPpPraTiTRpJHM7dtucZjMYKVklOkGG5uR3tftPNseMCCQWI42mD9x2x7jML5ozSokUFpg2uewHOIHUqSsydo9e+MxmFRkr2erSaFJvqMA+3v2kY3piJFjxMbR9P0xmMwWZ6NFrWPmH5/lb9cZQUkjn0/ZxmMw3SMukwtRYifrxb3nGgrrMQdO33ng+s/wCmMxmESHejyr1AMCfTe943PocQfwRJ1hyADE8fbf8AfOMxmHfw9CR+JuyKmuqqKbPZvkW+5g2AGkW9sIc1Qgm0abfu/YfvbGYzHdAnNEuXq6qfwi1pOkGfUkDtvM+uBmyR4MdsZjMCTcXoXtbNspT+G4Mme47cjD2j1Z9rMI7RFrkesDGYzCTSkrYYNoPynVY8xmRsCOB6g/2wyp9RJUwoPcXtM9yb+1sZjMcOSC7LKT6IqPWV1BGBkWi0ARG8Xmb4E8R5mm2XAFmV9oiLkGCN49fSOcZjMGGNKcaNytOynNcKf3cR/YYK8I1NOcSbSri/EDUODNwLRtOMxmPSyf8AXL6M512vsXyjSqBjoYAAAkiWnibwT+WN/gFZJYOCL+Wxni/G9sZjMeNim1NJHW4rZXP/AI7UN6NVRTN1DKSQDeJ1Dbj0jfGYzGY9NzZG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2" name="Group 32"/>
          <p:cNvGrpSpPr/>
          <p:nvPr/>
        </p:nvGrpSpPr>
        <p:grpSpPr>
          <a:xfrm>
            <a:off x="762000" y="1606436"/>
            <a:ext cx="5029200" cy="3897665"/>
            <a:chOff x="2079794" y="3059435"/>
            <a:chExt cx="4604946" cy="2678276"/>
          </a:xfrm>
        </p:grpSpPr>
        <p:grpSp>
          <p:nvGrpSpPr>
            <p:cNvPr id="3" name="Grupo 48"/>
            <p:cNvGrpSpPr>
              <a:grpSpLocks/>
            </p:cNvGrpSpPr>
            <p:nvPr/>
          </p:nvGrpSpPr>
          <p:grpSpPr bwMode="auto">
            <a:xfrm>
              <a:off x="2079794" y="3059435"/>
              <a:ext cx="4035266" cy="2678276"/>
              <a:chOff x="1835696" y="714183"/>
              <a:chExt cx="4521553" cy="2388735"/>
            </a:xfrm>
          </p:grpSpPr>
          <p:sp>
            <p:nvSpPr>
              <p:cNvPr id="42" name="CaixaDeTexto 49"/>
              <p:cNvSpPr txBox="1">
                <a:spLocks noChangeArrowheads="1"/>
              </p:cNvSpPr>
              <p:nvPr/>
            </p:nvSpPr>
            <p:spPr bwMode="auto">
              <a:xfrm>
                <a:off x="3811213" y="2876056"/>
                <a:ext cx="1151896" cy="226862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PT" sz="1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Biomass</a:t>
                </a:r>
                <a:endParaRPr lang="pt-PT" sz="1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43" name="Conexão recta unidireccional 56"/>
              <p:cNvCxnSpPr/>
              <p:nvPr/>
            </p:nvCxnSpPr>
            <p:spPr>
              <a:xfrm rot="5400000" flipH="1" flipV="1">
                <a:off x="4091797" y="2514386"/>
                <a:ext cx="674270" cy="7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xão recta unidireccional 57"/>
              <p:cNvCxnSpPr/>
              <p:nvPr/>
            </p:nvCxnSpPr>
            <p:spPr>
              <a:xfrm rot="5400000" flipH="1" flipV="1">
                <a:off x="4040580" y="1436372"/>
                <a:ext cx="834812" cy="132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Seta para baixo 60"/>
              <p:cNvSpPr>
                <a:spLocks noChangeArrowheads="1"/>
              </p:cNvSpPr>
              <p:nvPr/>
            </p:nvSpPr>
            <p:spPr bwMode="auto">
              <a:xfrm flipV="1">
                <a:off x="1835696" y="714183"/>
                <a:ext cx="504056" cy="2376264"/>
              </a:xfrm>
              <a:prstGeom prst="downArrow">
                <a:avLst>
                  <a:gd name="adj1" fmla="val 50000"/>
                  <a:gd name="adj2" fmla="val 50002"/>
                </a:avLst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defTabSz="32918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 dirty="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46" name="Conexão recta unidireccional 62"/>
              <p:cNvCxnSpPr/>
              <p:nvPr/>
            </p:nvCxnSpPr>
            <p:spPr>
              <a:xfrm>
                <a:off x="5533461" y="2062453"/>
                <a:ext cx="290229" cy="252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xão recta unidireccional 63"/>
              <p:cNvCxnSpPr/>
              <p:nvPr/>
            </p:nvCxnSpPr>
            <p:spPr>
              <a:xfrm rot="10800000">
                <a:off x="3131762" y="2047785"/>
                <a:ext cx="288342" cy="17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xão recta unidireccional 64"/>
              <p:cNvCxnSpPr/>
              <p:nvPr/>
            </p:nvCxnSpPr>
            <p:spPr>
              <a:xfrm rot="10800000">
                <a:off x="4110065" y="1603240"/>
                <a:ext cx="360427" cy="17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xão recta 67"/>
              <p:cNvCxnSpPr/>
              <p:nvPr/>
            </p:nvCxnSpPr>
            <p:spPr>
              <a:xfrm>
                <a:off x="4477245" y="1404175"/>
                <a:ext cx="1869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xão recta unidireccional 68"/>
              <p:cNvCxnSpPr/>
              <p:nvPr/>
            </p:nvCxnSpPr>
            <p:spPr>
              <a:xfrm rot="16200000" flipV="1">
                <a:off x="6240456" y="1285602"/>
                <a:ext cx="224757" cy="88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aixaDeTexto 69"/>
              <p:cNvSpPr txBox="1"/>
              <p:nvPr/>
            </p:nvSpPr>
            <p:spPr>
              <a:xfrm>
                <a:off x="1855808" y="764704"/>
                <a:ext cx="463170" cy="2304255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ctr" defTabSz="32918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PT" sz="1600" b="1" dirty="0" smtClean="0">
                    <a:solidFill>
                      <a:schemeClr val="bg1"/>
                    </a:solidFill>
                    <a:latin typeface="Calibri "/>
                    <a:ea typeface="Tahoma" pitchFamily="34" charset="0"/>
                    <a:cs typeface="Tahoma" pitchFamily="34" charset="0"/>
                  </a:rPr>
                  <a:t>Increased Value</a:t>
                </a:r>
                <a:endParaRPr lang="pt-PT" sz="1600" b="1" dirty="0">
                  <a:solidFill>
                    <a:schemeClr val="bg1"/>
                  </a:solidFill>
                  <a:latin typeface="Calibri 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CaixaDeTexto 70"/>
              <p:cNvSpPr txBox="1"/>
              <p:nvPr/>
            </p:nvSpPr>
            <p:spPr>
              <a:xfrm>
                <a:off x="3469354" y="1911091"/>
                <a:ext cx="1967321" cy="2549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32918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PT" b="1" dirty="0" smtClean="0">
                    <a:solidFill>
                      <a:schemeClr val="bg1"/>
                    </a:solidFill>
                  </a:rPr>
                  <a:t>Biorefinery</a:t>
                </a:r>
                <a:endParaRPr lang="pt-PT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3" name="Conexão recta unidireccional 71"/>
              <p:cNvCxnSpPr/>
              <p:nvPr/>
            </p:nvCxnSpPr>
            <p:spPr>
              <a:xfrm rot="10800000" flipV="1">
                <a:off x="4415340" y="2562092"/>
                <a:ext cx="171995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xão recta 72"/>
              <p:cNvCxnSpPr/>
              <p:nvPr/>
            </p:nvCxnSpPr>
            <p:spPr>
              <a:xfrm rot="5400000" flipH="1" flipV="1">
                <a:off x="5992705" y="2354359"/>
                <a:ext cx="4174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xão recta unidireccional 73"/>
              <p:cNvCxnSpPr/>
              <p:nvPr/>
            </p:nvCxnSpPr>
            <p:spPr>
              <a:xfrm>
                <a:off x="2851733" y="2562770"/>
                <a:ext cx="15636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xão recta 74"/>
              <p:cNvCxnSpPr/>
              <p:nvPr/>
            </p:nvCxnSpPr>
            <p:spPr>
              <a:xfrm rot="5400000" flipH="1" flipV="1">
                <a:off x="2643031" y="2354359"/>
                <a:ext cx="4174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40"/>
            <p:cNvSpPr txBox="1"/>
            <p:nvPr/>
          </p:nvSpPr>
          <p:spPr>
            <a:xfrm>
              <a:off x="2523380" y="4407927"/>
              <a:ext cx="83726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/>
                <a:t>Energy</a:t>
              </a:r>
              <a:endParaRPr lang="pt-PT" sz="1600" b="1" dirty="0"/>
            </a:p>
          </p:txBody>
        </p:sp>
        <p:sp>
          <p:nvSpPr>
            <p:cNvPr id="37" name="CaixaDeTexto 48"/>
            <p:cNvSpPr txBox="1"/>
            <p:nvPr/>
          </p:nvSpPr>
          <p:spPr>
            <a:xfrm>
              <a:off x="2937662" y="3775152"/>
              <a:ext cx="1317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/>
                <a:t>Fuel Energy</a:t>
              </a:r>
              <a:endParaRPr lang="pt-PT" sz="1600" b="1" dirty="0"/>
            </a:p>
          </p:txBody>
        </p:sp>
        <p:sp>
          <p:nvSpPr>
            <p:cNvPr id="39" name="CaixaDeTexto 49"/>
            <p:cNvSpPr txBox="1"/>
            <p:nvPr/>
          </p:nvSpPr>
          <p:spPr>
            <a:xfrm>
              <a:off x="3999203" y="3151728"/>
              <a:ext cx="11163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/>
                <a:t>Chemicals</a:t>
              </a:r>
              <a:endParaRPr lang="pt-PT" sz="1600" b="1" dirty="0"/>
            </a:p>
          </p:txBody>
        </p:sp>
        <p:sp>
          <p:nvSpPr>
            <p:cNvPr id="40" name="CaixaDeTexto 50"/>
            <p:cNvSpPr txBox="1"/>
            <p:nvPr/>
          </p:nvSpPr>
          <p:spPr>
            <a:xfrm>
              <a:off x="5568389" y="3284984"/>
              <a:ext cx="1091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/>
                <a:t>Materials</a:t>
              </a:r>
              <a:endParaRPr lang="pt-PT" sz="1600" b="1" dirty="0"/>
            </a:p>
          </p:txBody>
        </p:sp>
        <p:sp>
          <p:nvSpPr>
            <p:cNvPr id="41" name="CaixaDeTexto 54"/>
            <p:cNvSpPr txBox="1"/>
            <p:nvPr/>
          </p:nvSpPr>
          <p:spPr>
            <a:xfrm>
              <a:off x="5568389" y="4430481"/>
              <a:ext cx="11163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/>
                <a:t>Chemicals</a:t>
              </a:r>
              <a:endParaRPr lang="pt-PT" sz="1600" b="1" dirty="0"/>
            </a:p>
          </p:txBody>
        </p:sp>
      </p:grpSp>
      <p:sp>
        <p:nvSpPr>
          <p:cNvPr id="57" name="CaixaDeTexto 41"/>
          <p:cNvSpPr txBox="1"/>
          <p:nvPr/>
        </p:nvSpPr>
        <p:spPr>
          <a:xfrm>
            <a:off x="1618974" y="5734933"/>
            <a:ext cx="217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i="1" dirty="0">
                <a:solidFill>
                  <a:srgbClr val="002060"/>
                </a:solidFill>
              </a:rPr>
              <a:t>SIADEB </a:t>
            </a:r>
            <a:r>
              <a:rPr lang="pt-PT" sz="1200" i="1" dirty="0">
                <a:solidFill>
                  <a:srgbClr val="002060"/>
                </a:solidFill>
                <a:hlinkClick r:id="rId3"/>
              </a:rPr>
              <a:t>www.siadeb.org</a:t>
            </a:r>
            <a:r>
              <a:rPr lang="pt-PT" sz="1200" i="1" dirty="0">
                <a:solidFill>
                  <a:srgbClr val="002060"/>
                </a:solidFill>
              </a:rPr>
              <a:t> </a:t>
            </a:r>
            <a:r>
              <a:rPr lang="pt-PT" sz="1200" i="1" dirty="0" smtClean="0">
                <a:solidFill>
                  <a:srgbClr val="002060"/>
                </a:solidFill>
              </a:rPr>
              <a:t>2014</a:t>
            </a:r>
            <a:endParaRPr lang="pt-PT" sz="1200" i="1" dirty="0">
              <a:solidFill>
                <a:srgbClr val="002060"/>
              </a:solidFill>
            </a:endParaRPr>
          </a:p>
        </p:txBody>
      </p:sp>
      <p:sp>
        <p:nvSpPr>
          <p:cNvPr id="33" name="Título 8"/>
          <p:cNvSpPr>
            <a:spLocks noGrp="1"/>
          </p:cNvSpPr>
          <p:nvPr>
            <p:ph type="title"/>
          </p:nvPr>
        </p:nvSpPr>
        <p:spPr>
          <a:xfrm>
            <a:off x="231273" y="76200"/>
            <a:ext cx="8561127" cy="1143000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pt-PT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Biorefinery and </a:t>
            </a:r>
            <a:r>
              <a:rPr lang="pt-PT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Chemistry complex role</a:t>
            </a:r>
            <a:endParaRPr lang="en-GB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8" name="Diagrama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45040"/>
              </p:ext>
            </p:extLst>
          </p:nvPr>
        </p:nvGraphicFramePr>
        <p:xfrm>
          <a:off x="3845084" y="838200"/>
          <a:ext cx="5457082" cy="4457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9" name="CaixaDeTexto 41"/>
          <p:cNvSpPr txBox="1"/>
          <p:nvPr/>
        </p:nvSpPr>
        <p:spPr>
          <a:xfrm>
            <a:off x="4876800" y="5504101"/>
            <a:ext cx="428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2060"/>
                </a:solidFill>
                <a:latin typeface="+mj-lt"/>
              </a:rPr>
              <a:t>P.T</a:t>
            </a:r>
            <a:r>
              <a:rPr lang="en-US" sz="1200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1200" i="1" dirty="0" err="1">
                <a:solidFill>
                  <a:srgbClr val="002060"/>
                </a:solidFill>
                <a:latin typeface="+mj-lt"/>
              </a:rPr>
              <a:t>Anastas</a:t>
            </a:r>
            <a:r>
              <a:rPr lang="en-US" sz="1200" i="1" dirty="0">
                <a:solidFill>
                  <a:srgbClr val="002060"/>
                </a:solidFill>
                <a:latin typeface="+mj-lt"/>
              </a:rPr>
              <a:t> and J.C. Warner, Green Chemistry: Theory and Practice, Oxford University Press, New York, 1998.</a:t>
            </a:r>
            <a:endParaRPr lang="pt-PT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2560840" y="1752600"/>
            <a:ext cx="42096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dirty="0" err="1" smtClean="0">
                <a:latin typeface="+mn-lt"/>
              </a:rPr>
              <a:t>Autohydrolysis</a:t>
            </a:r>
            <a:endParaRPr lang="pt-PT" sz="2400" dirty="0" smtClean="0">
              <a:latin typeface="+mn-lt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dirty="0" err="1" smtClean="0">
                <a:latin typeface="+mn-lt"/>
              </a:rPr>
              <a:t>Dilute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acid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hydrolysis</a:t>
            </a:r>
            <a:endParaRPr lang="pt-PT" sz="2400" dirty="0" smtClean="0">
              <a:latin typeface="+mn-lt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dirty="0" err="1" smtClean="0">
                <a:latin typeface="+mn-lt"/>
              </a:rPr>
              <a:t>Acetosolv</a:t>
            </a:r>
            <a:r>
              <a:rPr lang="pt-PT" sz="2400" dirty="0" smtClean="0">
                <a:latin typeface="+mn-lt"/>
              </a:rPr>
              <a:t>/</a:t>
            </a:r>
            <a:r>
              <a:rPr lang="pt-PT" sz="2400" dirty="0" err="1" smtClean="0">
                <a:latin typeface="+mn-lt"/>
              </a:rPr>
              <a:t>Organosolv</a:t>
            </a:r>
            <a:endParaRPr lang="pt-PT" sz="2400" dirty="0" smtClean="0">
              <a:latin typeface="+mn-lt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dirty="0" err="1" smtClean="0">
                <a:latin typeface="+mn-lt"/>
              </a:rPr>
              <a:t>Alkaline</a:t>
            </a:r>
            <a:r>
              <a:rPr lang="pt-PT" sz="2400" dirty="0" smtClean="0">
                <a:latin typeface="+mn-lt"/>
              </a:rPr>
              <a:t>	</a:t>
            </a:r>
            <a:endParaRPr lang="en-GB" sz="2400" b="1" dirty="0" smtClean="0">
              <a:latin typeface="+mn-lt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>
                <a:solidFill>
                  <a:srgbClr val="FF33CC"/>
                </a:solidFill>
                <a:latin typeface="+mn-lt"/>
              </a:rPr>
              <a:t>Ionic liquids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887662" y="0"/>
            <a:ext cx="3556000" cy="454025"/>
          </a:xfrm>
          <a:prstGeom prst="rect">
            <a:avLst/>
          </a:prstGeom>
        </p:spPr>
        <p:txBody>
          <a:bodyPr wrap="none" lIns="36000" tIns="36000" rIns="36000" bIns="360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34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3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Common methods </a:t>
            </a:r>
            <a:r>
              <a:rPr lang="pt-PT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of biomass pretreatment</a:t>
            </a:r>
            <a:endParaRPr lang="en-GB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3B496-52BB-4D7F-B98A-A88CCF02BCE4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95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4495800" y="5914634"/>
            <a:ext cx="4865902" cy="83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549" tIns="33961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5A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 Items in Each Year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6171" name="Picture 27" descr="http://charts.webofknowledge.com/ChartServer/draw?SessionID=Z1cNgVJ9jQTosugUTai&amp;Product=UA&amp;GraphID=PI_BarChart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749105"/>
            <a:ext cx="6400800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ítulo 8"/>
          <p:cNvSpPr txBox="1">
            <a:spLocks/>
          </p:cNvSpPr>
          <p:nvPr/>
        </p:nvSpPr>
        <p:spPr>
          <a:xfrm>
            <a:off x="276443" y="114300"/>
            <a:ext cx="8892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 Web of Science report by THOMSON REUTERS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28060"/>
              </p:ext>
            </p:extLst>
          </p:nvPr>
        </p:nvGraphicFramePr>
        <p:xfrm>
          <a:off x="276439" y="1506516"/>
          <a:ext cx="5503863" cy="2889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771"/>
                <a:gridCol w="2146390"/>
                <a:gridCol w="1317839"/>
                <a:gridCol w="1185863"/>
              </a:tblGrid>
              <a:tr h="35187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>
                          <a:solidFill>
                            <a:srgbClr val="FF33CC"/>
                          </a:solidFill>
                          <a:effectLst/>
                        </a:rPr>
                        <a:t>TOPIC:</a:t>
                      </a:r>
                      <a:endParaRPr lang="en-GB" sz="2200" b="1" i="0" u="none" strike="noStrike" dirty="0">
                        <a:solidFill>
                          <a:srgbClr val="FF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4470"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28/08/2015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537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"</a:t>
                      </a:r>
                      <a:r>
                        <a:rPr lang="en-GB" sz="2800" u="none" strike="noStrike" dirty="0">
                          <a:solidFill>
                            <a:srgbClr val="FF33CC"/>
                          </a:solidFill>
                          <a:effectLst/>
                        </a:rPr>
                        <a:t>ionic liquid*</a:t>
                      </a:r>
                      <a:r>
                        <a:rPr lang="en-GB" sz="2800" u="none" strike="noStrike" dirty="0">
                          <a:effectLst/>
                        </a:rPr>
                        <a:t>"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solidFill>
                            <a:srgbClr val="0740F7"/>
                          </a:solidFill>
                          <a:effectLst/>
                        </a:rPr>
                        <a:t>101145</a:t>
                      </a:r>
                      <a:endParaRPr lang="en-GB" sz="2800" b="0" i="0" u="none" strike="noStrike" dirty="0">
                        <a:solidFill>
                          <a:srgbClr val="0740F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389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 smtClean="0">
                          <a:effectLst/>
                        </a:rPr>
                        <a:t>"</a:t>
                      </a:r>
                      <a:r>
                        <a:rPr lang="en-GB" sz="2800" u="none" strike="noStrike" dirty="0" smtClean="0">
                          <a:solidFill>
                            <a:srgbClr val="FF33CC"/>
                          </a:solidFill>
                          <a:effectLst/>
                        </a:rPr>
                        <a:t>ionic liquid*</a:t>
                      </a:r>
                      <a:r>
                        <a:rPr lang="en-GB" sz="2800" u="none" strike="noStrike" dirty="0" smtClean="0">
                          <a:effectLst/>
                        </a:rPr>
                        <a:t>" </a:t>
                      </a:r>
                      <a:r>
                        <a:rPr lang="en-GB" sz="2800" u="none" strike="noStrike" dirty="0">
                          <a:effectLst/>
                        </a:rPr>
                        <a:t>and "</a:t>
                      </a:r>
                      <a:r>
                        <a:rPr lang="en-GB" sz="2800" u="none" strike="noStrike" dirty="0">
                          <a:solidFill>
                            <a:srgbClr val="FF33CC"/>
                          </a:solidFill>
                          <a:effectLst/>
                        </a:rPr>
                        <a:t>biomass</a:t>
                      </a:r>
                      <a:r>
                        <a:rPr lang="en-GB" sz="2800" u="none" strike="noStrike" dirty="0">
                          <a:effectLst/>
                        </a:rPr>
                        <a:t>"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solidFill>
                            <a:srgbClr val="0740F7"/>
                          </a:solidFill>
                          <a:effectLst/>
                        </a:rPr>
                        <a:t>1544</a:t>
                      </a:r>
                      <a:endParaRPr lang="en-GB" sz="2800" b="0" i="0" u="none" strike="noStrike" dirty="0">
                        <a:solidFill>
                          <a:srgbClr val="0740F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148" name="Picture 4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DefaultOcx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HTMLHidden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HTMLHidden2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HTMLHidden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HTMLHidden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HTMLHidden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HTMLHidden6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HTMLHidden7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HTMLHidden8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HTMLHidden9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HTMLHidden10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219200" y="5486400"/>
            <a:ext cx="2667000" cy="58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549" tIns="33961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Citations in Each </a:t>
            </a:r>
            <a:r>
              <a:rPr lang="en-GB" sz="1600" b="1" dirty="0" smtClean="0">
                <a:solidFill>
                  <a:srgbClr val="00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ítulo 8"/>
          <p:cNvSpPr txBox="1">
            <a:spLocks/>
          </p:cNvSpPr>
          <p:nvPr/>
        </p:nvSpPr>
        <p:spPr>
          <a:xfrm>
            <a:off x="276443" y="114300"/>
            <a:ext cx="8892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 Web of Science report by THOMSON REUTERS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charts.webofknowledge.com/ChartServer/draw?SessionID=Z1cNgVJ9jQTosugUTai&amp;Product=UA&amp;GraphID=TC_BarChart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0" y="1460867"/>
            <a:ext cx="4014820" cy="40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19938"/>
              </p:ext>
            </p:extLst>
          </p:nvPr>
        </p:nvGraphicFramePr>
        <p:xfrm>
          <a:off x="4722626" y="394791"/>
          <a:ext cx="3581400" cy="6144121"/>
        </p:xfrm>
        <a:graphic>
          <a:graphicData uri="http://schemas.openxmlformats.org/drawingml/2006/table">
            <a:tbl>
              <a:tblPr/>
              <a:tblGrid>
                <a:gridCol w="2009078"/>
                <a:gridCol w="1572322"/>
              </a:tblGrid>
              <a:tr h="645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/>
                      </a:r>
                      <a:br>
                        <a:rPr lang="en-GB" dirty="0"/>
                      </a:br>
                      <a:r>
                        <a:rPr lang="en-GB" dirty="0"/>
                        <a:t>The latest 20 years </a:t>
                      </a:r>
                      <a:r>
                        <a:rPr lang="en-GB" dirty="0" smtClean="0"/>
                        <a:t> are </a:t>
                      </a:r>
                      <a:r>
                        <a:rPr lang="en-GB" dirty="0"/>
                        <a:t>displayed.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37">
                <a:tc>
                  <a:txBody>
                    <a:bodyPr/>
                    <a:lstStyle/>
                    <a:p>
                      <a:r>
                        <a:rPr lang="en-GB"/>
                        <a:t>Results found: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1544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37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8582">
                <a:tc>
                  <a:txBody>
                    <a:bodyPr/>
                    <a:lstStyle/>
                    <a:p>
                      <a:r>
                        <a:rPr lang="en-GB" sz="2400" dirty="0"/>
                        <a:t>Sum of the Times </a:t>
                      </a:r>
                      <a:r>
                        <a:rPr lang="en-GB" sz="2400" dirty="0" smtClean="0"/>
                        <a:t>Cited:</a:t>
                      </a:r>
                      <a:endParaRPr lang="en-GB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31564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37">
                <a:tc>
                  <a:txBody>
                    <a:bodyPr/>
                    <a:lstStyle/>
                    <a:p>
                      <a:r>
                        <a:rPr lang="en-GB" dirty="0"/>
                        <a:t>Sum of Times Cited without </a:t>
                      </a:r>
                      <a:r>
                        <a:rPr lang="en-GB" dirty="0" smtClean="0"/>
                        <a:t>self-citations:</a:t>
                      </a:r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20891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37"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6437">
                <a:tc>
                  <a:txBody>
                    <a:bodyPr/>
                    <a:lstStyle/>
                    <a:p>
                      <a:r>
                        <a:rPr lang="en-GB" dirty="0"/>
                        <a:t>Citing </a:t>
                      </a:r>
                      <a:r>
                        <a:rPr lang="en-GB" dirty="0" smtClean="0"/>
                        <a:t>Articles:</a:t>
                      </a:r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13344</a:t>
                      </a:r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37">
                <a:tc>
                  <a:txBody>
                    <a:bodyPr/>
                    <a:lstStyle/>
                    <a:p>
                      <a:r>
                        <a:rPr lang="en-GB" dirty="0"/>
                        <a:t>Citing Articles without </a:t>
                      </a:r>
                      <a:r>
                        <a:rPr lang="en-GB" dirty="0" smtClean="0"/>
                        <a:t>self-citations:</a:t>
                      </a:r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12050</a:t>
                      </a:r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37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6437">
                <a:tc>
                  <a:txBody>
                    <a:bodyPr/>
                    <a:lstStyle/>
                    <a:p>
                      <a:r>
                        <a:rPr lang="en-GB" dirty="0"/>
                        <a:t>Average Citations per </a:t>
                      </a:r>
                      <a:r>
                        <a:rPr lang="en-GB" dirty="0" smtClean="0"/>
                        <a:t>Item:</a:t>
                      </a:r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20.44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37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858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h-index:</a:t>
                      </a:r>
                      <a:endParaRPr lang="en-GB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37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1" name="Picture 3" descr="http://images.webofknowledge.com/WOKRS518B4/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47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webofknowledge.com/WOKRS518B4/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47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images.webofknowledge.com/WOKRS518B4/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47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s.webofknowledge.com/WOKRS518B4/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47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images.webofknowledge.com/WOKRS518B4/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47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ítulo 8"/>
          <p:cNvSpPr txBox="1">
            <a:spLocks/>
          </p:cNvSpPr>
          <p:nvPr/>
        </p:nvSpPr>
        <p:spPr>
          <a:xfrm>
            <a:off x="251634" y="0"/>
            <a:ext cx="8892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Pre-treatment of </a:t>
            </a:r>
            <a:r>
              <a:rPr lang="en-US" sz="3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lignocellulosic</a:t>
            </a:r>
            <a:r>
              <a:rPr lang="en-US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biomass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" y="1371600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800" b="1" dirty="0" err="1"/>
              <a:t>Possible</a:t>
            </a:r>
            <a:r>
              <a:rPr lang="pt-PT" sz="4800" b="1" dirty="0"/>
              <a:t> </a:t>
            </a:r>
            <a:r>
              <a:rPr lang="pt-PT" sz="4800" b="1" dirty="0" err="1"/>
              <a:t>solution</a:t>
            </a:r>
            <a:endParaRPr lang="en-GB" sz="4800" dirty="0"/>
          </a:p>
        </p:txBody>
      </p:sp>
      <p:sp>
        <p:nvSpPr>
          <p:cNvPr id="13" name="Rectângulo 12"/>
          <p:cNvSpPr/>
          <p:nvPr/>
        </p:nvSpPr>
        <p:spPr>
          <a:xfrm>
            <a:off x="0" y="3886200"/>
            <a:ext cx="914399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3600" b="1" dirty="0" smtClean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ionic liquids</a:t>
            </a:r>
            <a:endParaRPr lang="pt-PT" sz="3600" b="1" dirty="0">
              <a:ln w="11430"/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Down Arrow 17"/>
          <p:cNvSpPr/>
          <p:nvPr/>
        </p:nvSpPr>
        <p:spPr>
          <a:xfrm>
            <a:off x="3962400" y="2209800"/>
            <a:ext cx="914400" cy="1524000"/>
          </a:xfrm>
          <a:prstGeom prst="downArrow">
            <a:avLst/>
          </a:prstGeom>
          <a:solidFill>
            <a:srgbClr val="0740F7"/>
          </a:solidFill>
          <a:ln>
            <a:solidFill>
              <a:srgbClr val="0740F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740F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181600"/>
            <a:ext cx="127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Why?</a:t>
            </a:r>
            <a:endParaRPr lang="en-GB" sz="3600" b="1" dirty="0">
              <a:ln w="11430"/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8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457200" y="260474"/>
            <a:ext cx="8394700" cy="86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PT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Ionic liquids </a:t>
            </a:r>
            <a:r>
              <a:rPr lang="pt-PT" sz="3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&amp;biomass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55092" y="1124744"/>
            <a:ext cx="8226969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Clr>
                <a:srgbClr val="FF3399"/>
              </a:buClr>
              <a:buSzPct val="150000"/>
              <a:buFont typeface="Wingdings" panose="05000000000000000000" pitchFamily="2" charset="2"/>
              <a:buChar char="q"/>
            </a:pPr>
            <a:r>
              <a:rPr lang="en-GB" sz="1700" b="1" dirty="0"/>
              <a:t> </a:t>
            </a:r>
            <a:r>
              <a:rPr lang="en-GB" sz="1700" b="1" dirty="0" smtClean="0"/>
              <a:t>Solubility</a:t>
            </a:r>
          </a:p>
          <a:p>
            <a:pPr marL="285750" indent="-285750">
              <a:lnSpc>
                <a:spcPct val="300000"/>
              </a:lnSpc>
              <a:buClr>
                <a:srgbClr val="FF3399"/>
              </a:buClr>
              <a:buSzPct val="150000"/>
              <a:buFont typeface="Wingdings" panose="05000000000000000000" pitchFamily="2" charset="2"/>
              <a:buChar char="q"/>
            </a:pPr>
            <a:r>
              <a:rPr lang="en-GB" sz="1700" b="1" dirty="0" smtClean="0"/>
              <a:t> Efficient pre-treatment</a:t>
            </a:r>
            <a:endParaRPr lang="en-GB" sz="1700" b="1" dirty="0"/>
          </a:p>
          <a:p>
            <a:pPr marL="285750" indent="-285750">
              <a:lnSpc>
                <a:spcPct val="300000"/>
              </a:lnSpc>
              <a:buClr>
                <a:srgbClr val="FF3399"/>
              </a:buClr>
              <a:buSzPct val="150000"/>
              <a:buFont typeface="Wingdings" panose="05000000000000000000" pitchFamily="2" charset="2"/>
              <a:buChar char="q"/>
            </a:pPr>
            <a:r>
              <a:rPr lang="en-GB" sz="1700" b="1" dirty="0"/>
              <a:t> </a:t>
            </a:r>
            <a:r>
              <a:rPr lang="en-GB" sz="1700" b="1" dirty="0" smtClean="0"/>
              <a:t>Conversion of biomass carbohydrates into Value </a:t>
            </a:r>
            <a:r>
              <a:rPr lang="en-GB" sz="1700" b="1" dirty="0"/>
              <a:t>A</a:t>
            </a:r>
            <a:r>
              <a:rPr lang="en-GB" sz="1700" b="1" dirty="0" smtClean="0"/>
              <a:t>dded </a:t>
            </a:r>
            <a:r>
              <a:rPr lang="en-GB" sz="1700" b="1" dirty="0"/>
              <a:t>P</a:t>
            </a:r>
            <a:r>
              <a:rPr lang="en-GB" sz="1700" b="1" dirty="0" smtClean="0"/>
              <a:t>roducts</a:t>
            </a:r>
            <a:endParaRPr lang="en-GB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14</a:t>
            </a:r>
            <a:endParaRPr lang="pt-PT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2100" y="3727217"/>
            <a:ext cx="8394700" cy="86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PT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Solubility </a:t>
            </a:r>
            <a:r>
              <a:rPr lang="pt-PT" sz="3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&amp; pre-treatment </a:t>
            </a:r>
            <a:r>
              <a:rPr lang="pt-PT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of biomass </a:t>
            </a:r>
            <a:r>
              <a:rPr lang="pt-PT" sz="3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 ILs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5689" y="4286619"/>
            <a:ext cx="805637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Clr>
                <a:srgbClr val="FF3399"/>
              </a:buClr>
              <a:buSzPct val="150000"/>
              <a:buFont typeface="Wingdings" panose="05000000000000000000" pitchFamily="2" charset="2"/>
              <a:buChar char="q"/>
            </a:pPr>
            <a:r>
              <a:rPr lang="en-GB" sz="1700" b="1" dirty="0"/>
              <a:t> Ability of an anion and a cation to interact with carbohydrates</a:t>
            </a:r>
          </a:p>
          <a:p>
            <a:pPr marL="285750" indent="-285750">
              <a:lnSpc>
                <a:spcPct val="300000"/>
              </a:lnSpc>
              <a:buClr>
                <a:srgbClr val="FF3399"/>
              </a:buClr>
              <a:buSzPct val="150000"/>
              <a:buFont typeface="Wingdings" panose="05000000000000000000" pitchFamily="2" charset="2"/>
              <a:buChar char="q"/>
            </a:pPr>
            <a:r>
              <a:rPr lang="en-GB" sz="1700" b="1" dirty="0"/>
              <a:t> Water content </a:t>
            </a:r>
          </a:p>
          <a:p>
            <a:pPr marL="285750" indent="-285750">
              <a:lnSpc>
                <a:spcPct val="300000"/>
              </a:lnSpc>
              <a:buClr>
                <a:srgbClr val="FF3399"/>
              </a:buClr>
              <a:buSzPct val="150000"/>
              <a:buFont typeface="Wingdings" panose="05000000000000000000" pitchFamily="2" charset="2"/>
              <a:buChar char="q"/>
            </a:pPr>
            <a:r>
              <a:rPr lang="en-GB" sz="1700" b="1" dirty="0"/>
              <a:t> Mutual interactions in raw </a:t>
            </a:r>
            <a:r>
              <a:rPr lang="en-GB" sz="1700" b="1" dirty="0" smtClean="0"/>
              <a:t>biomass</a:t>
            </a:r>
            <a:endParaRPr lang="en-GB" sz="1700" b="1" dirty="0"/>
          </a:p>
        </p:txBody>
      </p:sp>
    </p:spTree>
    <p:extLst>
      <p:ext uri="{BB962C8B-B14F-4D97-AF65-F5344CB8AC3E}">
        <p14:creationId xmlns:p14="http://schemas.microsoft.com/office/powerpoint/2010/main" val="38664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ítulo 8"/>
          <p:cNvSpPr txBox="1">
            <a:spLocks/>
          </p:cNvSpPr>
          <p:nvPr/>
        </p:nvSpPr>
        <p:spPr>
          <a:xfrm>
            <a:off x="25163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liquids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arcador de Posição do Número do Diapositivo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7" name="Objec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595223"/>
              </p:ext>
            </p:extLst>
          </p:nvPr>
        </p:nvGraphicFramePr>
        <p:xfrm>
          <a:off x="39196" y="1367019"/>
          <a:ext cx="4444718" cy="531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CS ChemDraw Drawing" r:id="rId4" imgW="6058757" imgH="7244906" progId="ChemDraw.Document.6.0">
                  <p:embed/>
                </p:oleObj>
              </mc:Choice>
              <mc:Fallback>
                <p:oleObj name="CS ChemDraw Drawing" r:id="rId4" imgW="6058757" imgH="724490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6" y="1367019"/>
                        <a:ext cx="4444718" cy="5314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753916" y="990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solidFill>
                  <a:srgbClr val="0740F7"/>
                </a:solidFill>
              </a:rPr>
              <a:t>Anions</a:t>
            </a:r>
            <a:endParaRPr lang="pt-PT" sz="2000" b="1" dirty="0">
              <a:solidFill>
                <a:srgbClr val="0740F7"/>
              </a:solidFill>
            </a:endParaRPr>
          </a:p>
        </p:txBody>
      </p:sp>
      <p:graphicFrame>
        <p:nvGraphicFramePr>
          <p:cNvPr id="19" name="Objecto 18"/>
          <p:cNvGraphicFramePr>
            <a:graphicFrameLocks noChangeAspect="1"/>
          </p:cNvGraphicFramePr>
          <p:nvPr>
            <p:extLst/>
          </p:nvPr>
        </p:nvGraphicFramePr>
        <p:xfrm>
          <a:off x="4706915" y="1551296"/>
          <a:ext cx="4200525" cy="4516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CS ChemDraw Drawing" r:id="rId6" imgW="4524232" imgH="4932950" progId="ChemDraw.Document.6.0">
                  <p:embed/>
                </p:oleObj>
              </mc:Choice>
              <mc:Fallback>
                <p:oleObj name="CS ChemDraw Drawing" r:id="rId6" imgW="4524232" imgH="493295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15" y="1551296"/>
                        <a:ext cx="4200525" cy="4516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6359089" y="990600"/>
            <a:ext cx="118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solidFill>
                  <a:srgbClr val="0740F7"/>
                </a:solidFill>
              </a:rPr>
              <a:t>Cations</a:t>
            </a:r>
            <a:endParaRPr lang="pt-PT" sz="2000" b="1" dirty="0">
              <a:solidFill>
                <a:srgbClr val="0740F7"/>
              </a:solidFill>
            </a:endParaRPr>
          </a:p>
        </p:txBody>
      </p:sp>
      <p:cxnSp>
        <p:nvCxnSpPr>
          <p:cNvPr id="21" name="Conexão recta 20"/>
          <p:cNvCxnSpPr/>
          <p:nvPr/>
        </p:nvCxnSpPr>
        <p:spPr>
          <a:xfrm>
            <a:off x="4620904" y="1204303"/>
            <a:ext cx="0" cy="528634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57"/>
          <p:cNvSpPr>
            <a:spLocks noChangeArrowheads="1"/>
          </p:cNvSpPr>
          <p:nvPr/>
        </p:nvSpPr>
        <p:spPr bwMode="auto">
          <a:xfrm>
            <a:off x="6263630" y="450818"/>
            <a:ext cx="1087093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10000"/>
              </a:lnSpc>
              <a:spcBef>
                <a:spcPct val="50000"/>
              </a:spcBef>
            </a:pPr>
            <a:r>
              <a:rPr lang="pl-PL" altLang="en-US" dirty="0" smtClean="0">
                <a:solidFill>
                  <a:srgbClr val="FF3300"/>
                </a:solidFill>
                <a:latin typeface="Tahoma" panose="020B0604030504040204" pitchFamily="34" charset="0"/>
              </a:rPr>
              <a:t>10</a:t>
            </a:r>
            <a:r>
              <a:rPr lang="pl-PL" altLang="en-US" baseline="30000" dirty="0" smtClean="0">
                <a:solidFill>
                  <a:srgbClr val="FF3300"/>
                </a:solidFill>
                <a:latin typeface="Tahoma" panose="020B0604030504040204" pitchFamily="34" charset="0"/>
              </a:rPr>
              <a:t>18</a:t>
            </a:r>
            <a:r>
              <a:rPr lang="pl-PL" altLang="en-US" baseline="30000" dirty="0" smtClean="0">
                <a:latin typeface="Tahoma" panose="020B0604030504040204" pitchFamily="34" charset="0"/>
              </a:rPr>
              <a:t> </a:t>
            </a:r>
            <a:endParaRPr lang="pl-PL" alt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71499" y="4335081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Properties of ILs  can be tailored:</a:t>
            </a:r>
            <a:endParaRPr lang="pt-PT" dirty="0"/>
          </a:p>
        </p:txBody>
      </p:sp>
      <p:sp>
        <p:nvSpPr>
          <p:cNvPr id="27" name="Rectângulo 26"/>
          <p:cNvSpPr/>
          <p:nvPr/>
        </p:nvSpPr>
        <p:spPr>
          <a:xfrm>
            <a:off x="533400" y="4646474"/>
            <a:ext cx="3505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b="1" dirty="0" err="1" smtClean="0"/>
              <a:t>Density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Viscosity</a:t>
            </a:r>
            <a:endParaRPr lang="pt-PT" b="1" dirty="0" smtClean="0"/>
          </a:p>
          <a:p>
            <a:pPr marL="285750" indent="-285750"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b="1" dirty="0" err="1" smtClean="0"/>
              <a:t>Solubility</a:t>
            </a:r>
            <a:endParaRPr lang="pt-PT" b="1" dirty="0" smtClean="0"/>
          </a:p>
          <a:p>
            <a:pPr marL="285750" indent="-285750"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b="1" dirty="0" err="1" smtClean="0"/>
              <a:t>Lipophilicity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polarity</a:t>
            </a:r>
            <a:endParaRPr lang="pt-PT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pt-PT" dirty="0" smtClean="0"/>
          </a:p>
        </p:txBody>
      </p:sp>
      <p:sp>
        <p:nvSpPr>
          <p:cNvPr id="28" name="CaixaDeTexto 27"/>
          <p:cNvSpPr txBox="1"/>
          <p:nvPr/>
        </p:nvSpPr>
        <p:spPr>
          <a:xfrm>
            <a:off x="304800" y="60314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toxicity</a:t>
            </a:r>
            <a:r>
              <a:rPr lang="en-US" dirty="0"/>
              <a:t> and </a:t>
            </a:r>
            <a:r>
              <a:rPr lang="en-US" b="1" dirty="0"/>
              <a:t>biodegradability</a:t>
            </a:r>
            <a:r>
              <a:rPr lang="en-US" dirty="0"/>
              <a:t> of ionic liquids are </a:t>
            </a:r>
            <a:r>
              <a:rPr lang="en-US" dirty="0" smtClean="0"/>
              <a:t>an important issue</a:t>
            </a:r>
            <a:endParaRPr lang="pt-PT" dirty="0"/>
          </a:p>
        </p:txBody>
      </p:sp>
      <p:sp>
        <p:nvSpPr>
          <p:cNvPr id="29" name="Rectângulo 28"/>
          <p:cNvSpPr/>
          <p:nvPr/>
        </p:nvSpPr>
        <p:spPr>
          <a:xfrm>
            <a:off x="533400" y="838200"/>
            <a:ext cx="39623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b="1" dirty="0" err="1" smtClean="0"/>
              <a:t>High</a:t>
            </a:r>
            <a:r>
              <a:rPr lang="pt-PT" b="1" dirty="0" smtClean="0"/>
              <a:t> </a:t>
            </a:r>
            <a:r>
              <a:rPr lang="pt-PT" b="1" dirty="0" err="1" smtClean="0"/>
              <a:t>polarity</a:t>
            </a:r>
            <a:endParaRPr lang="pt-PT" b="1" dirty="0" smtClean="0"/>
          </a:p>
          <a:p>
            <a:pPr marL="285750" indent="-285750"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b="1" dirty="0" err="1" smtClean="0"/>
              <a:t>Negligible</a:t>
            </a:r>
            <a:r>
              <a:rPr lang="pt-PT" b="1" dirty="0" smtClean="0"/>
              <a:t> </a:t>
            </a:r>
            <a:r>
              <a:rPr lang="en-US" b="1" dirty="0" smtClean="0"/>
              <a:t>volatility</a:t>
            </a:r>
          </a:p>
          <a:p>
            <a:pPr marL="285750" indent="-285750"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Thermal stability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High </a:t>
            </a:r>
            <a:r>
              <a:rPr lang="en-US" b="1" dirty="0"/>
              <a:t>conductivity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Large electrochemical window</a:t>
            </a:r>
          </a:p>
        </p:txBody>
      </p:sp>
      <p:pic>
        <p:nvPicPr>
          <p:cNvPr id="30" name="Picture 4" descr="http://farm3.static.flickr.com/2433/4078697944_6a8062c585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39340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ítulo 8"/>
          <p:cNvSpPr txBox="1">
            <a:spLocks/>
          </p:cNvSpPr>
          <p:nvPr/>
        </p:nvSpPr>
        <p:spPr>
          <a:xfrm>
            <a:off x="464120" y="60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liquid properties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921320" y="2743200"/>
            <a:ext cx="349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BA512"/>
                </a:solidFill>
              </a:rPr>
              <a:t>Solvent </a:t>
            </a:r>
            <a:r>
              <a:rPr lang="en-US" sz="2800" b="1" dirty="0" smtClean="0">
                <a:solidFill>
                  <a:srgbClr val="0BA512"/>
                </a:solidFill>
              </a:rPr>
              <a:t>power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BA512"/>
                </a:solidFill>
              </a:rPr>
              <a:t>Tunable solvation</a:t>
            </a:r>
            <a:endParaRPr lang="pt-PT" sz="2800" b="1" dirty="0">
              <a:solidFill>
                <a:srgbClr val="0BA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ítulo 8"/>
          <p:cNvSpPr txBox="1">
            <a:spLocks/>
          </p:cNvSpPr>
          <p:nvPr/>
        </p:nvSpPr>
        <p:spPr>
          <a:xfrm>
            <a:off x="457200" y="2344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Pre-treatment of raw feedstock with </a:t>
            </a:r>
            <a:r>
              <a:rPr lang="en-US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8"/>
          <p:cNvSpPr txBox="1"/>
          <p:nvPr/>
        </p:nvSpPr>
        <p:spPr>
          <a:xfrm>
            <a:off x="625283" y="3272373"/>
            <a:ext cx="18085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Benefits: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486400" y="2895600"/>
            <a:ext cx="2590800" cy="2871644"/>
            <a:chOff x="4724400" y="3066251"/>
            <a:chExt cx="3276600" cy="3581401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1FFDE"/>
                </a:clrFrom>
                <a:clrTo>
                  <a:srgbClr val="F1FF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066251"/>
              <a:ext cx="3276600" cy="358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861146"/>
              <a:ext cx="1865539" cy="2176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ângulo 5"/>
          <p:cNvSpPr/>
          <p:nvPr/>
        </p:nvSpPr>
        <p:spPr>
          <a:xfrm>
            <a:off x="394648" y="1395099"/>
            <a:ext cx="8292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dirty="0"/>
              <a:t>A</a:t>
            </a:r>
            <a:r>
              <a:rPr lang="en-US" dirty="0" smtClean="0"/>
              <a:t>lter </a:t>
            </a:r>
            <a:r>
              <a:rPr lang="en-US" dirty="0"/>
              <a:t>the physicochemical properties of the </a:t>
            </a:r>
            <a:r>
              <a:rPr lang="en-US" dirty="0" smtClean="0"/>
              <a:t>biomass </a:t>
            </a:r>
            <a:r>
              <a:rPr lang="pt-PT" dirty="0" smtClean="0"/>
              <a:t>macromolecular components</a:t>
            </a:r>
          </a:p>
          <a:p>
            <a:pPr marL="342900" indent="-342900">
              <a:lnSpc>
                <a:spcPct val="200000"/>
              </a:lnSpc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dirty="0"/>
              <a:t>Extract a specific macromolecular </a:t>
            </a:r>
            <a:r>
              <a:rPr lang="en-US" dirty="0" smtClean="0"/>
              <a:t>fraction</a:t>
            </a:r>
          </a:p>
          <a:p>
            <a:pPr marL="342900" indent="-342900">
              <a:lnSpc>
                <a:spcPct val="200000"/>
              </a:lnSpc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dirty="0" err="1"/>
              <a:t>Perform</a:t>
            </a:r>
            <a:r>
              <a:rPr lang="pt-PT" dirty="0"/>
              <a:t> </a:t>
            </a:r>
            <a:r>
              <a:rPr lang="pt-PT" dirty="0" err="1"/>
              <a:t>different</a:t>
            </a:r>
            <a:r>
              <a:rPr lang="pt-PT" dirty="0"/>
              <a:t> </a:t>
            </a:r>
            <a:r>
              <a:rPr lang="pt-PT" dirty="0" err="1"/>
              <a:t>fractionation</a:t>
            </a:r>
            <a:r>
              <a:rPr lang="pt-PT" dirty="0"/>
              <a:t> </a:t>
            </a:r>
            <a:r>
              <a:rPr lang="en-US" dirty="0"/>
              <a:t>approaches after </a:t>
            </a:r>
            <a:r>
              <a:rPr lang="en-US" dirty="0" smtClean="0"/>
              <a:t>dissolution</a:t>
            </a:r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593199" y="4122805"/>
            <a:ext cx="51643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dirty="0"/>
              <a:t>↓ Cellulose </a:t>
            </a:r>
            <a:r>
              <a:rPr lang="en-US" dirty="0" smtClean="0"/>
              <a:t>crystallinity</a:t>
            </a:r>
          </a:p>
          <a:p>
            <a:pPr marL="285750" indent="-285750">
              <a:spcBef>
                <a:spcPts val="1200"/>
              </a:spcBef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↑ </a:t>
            </a:r>
            <a:r>
              <a:rPr lang="en-US" dirty="0"/>
              <a:t>Extraction of </a:t>
            </a:r>
            <a:r>
              <a:rPr lang="en-US" dirty="0" smtClean="0"/>
              <a:t>lignin</a:t>
            </a:r>
          </a:p>
          <a:p>
            <a:pPr marL="285750" indent="-285750">
              <a:spcBef>
                <a:spcPts val="1200"/>
              </a:spcBef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Lower degradation </a:t>
            </a:r>
            <a:r>
              <a:rPr lang="en-US" dirty="0"/>
              <a:t>of </a:t>
            </a:r>
            <a:r>
              <a:rPr lang="en-US" dirty="0" smtClean="0"/>
              <a:t>monosaccharides</a:t>
            </a:r>
          </a:p>
          <a:p>
            <a:pPr marL="285750" indent="-285750">
              <a:spcBef>
                <a:spcPts val="1200"/>
              </a:spcBef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Sustainable aspect due to the IL reuse and recycle possibility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ítulo 8"/>
          <p:cNvSpPr txBox="1">
            <a:spLocks/>
          </p:cNvSpPr>
          <p:nvPr/>
        </p:nvSpPr>
        <p:spPr>
          <a:xfrm>
            <a:off x="25163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Pre-treatment of biomass with ILs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04800" y="1004248"/>
            <a:ext cx="3773273" cy="5091752"/>
            <a:chOff x="508000" y="1964084"/>
            <a:chExt cx="3773273" cy="5091752"/>
          </a:xfrm>
        </p:grpSpPr>
        <p:grpSp>
          <p:nvGrpSpPr>
            <p:cNvPr id="21" name="Grupo 20"/>
            <p:cNvGrpSpPr/>
            <p:nvPr/>
          </p:nvGrpSpPr>
          <p:grpSpPr>
            <a:xfrm>
              <a:off x="508000" y="2676229"/>
              <a:ext cx="3773273" cy="4379607"/>
              <a:chOff x="203200" y="1533229"/>
              <a:chExt cx="3773273" cy="4379607"/>
            </a:xfrm>
          </p:grpSpPr>
          <p:grpSp>
            <p:nvGrpSpPr>
              <p:cNvPr id="23" name="Grupo 22"/>
              <p:cNvGrpSpPr/>
              <p:nvPr/>
            </p:nvGrpSpPr>
            <p:grpSpPr>
              <a:xfrm>
                <a:off x="203200" y="3731702"/>
                <a:ext cx="3662000" cy="2181134"/>
                <a:chOff x="203200" y="3884102"/>
                <a:chExt cx="3662000" cy="2181134"/>
              </a:xfrm>
            </p:grpSpPr>
            <p:pic>
              <p:nvPicPr>
                <p:cNvPr id="29" name="Picture 3" descr="C:\Users\Karen\Desktop\Imagens Apresentação Tese\rice straw 3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200" y="3960302"/>
                  <a:ext cx="1832400" cy="18324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C:\Users\Karen\Desktop\Imagens Apresentação Tese\triticale 2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2800" y="3884102"/>
                  <a:ext cx="1832400" cy="18324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CaixaDeTexto 31"/>
                <p:cNvSpPr txBox="1"/>
                <p:nvPr/>
              </p:nvSpPr>
              <p:spPr>
                <a:xfrm>
                  <a:off x="492524" y="5695904"/>
                  <a:ext cx="1142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dirty="0" smtClean="0">
                      <a:solidFill>
                        <a:srgbClr val="0740F7"/>
                      </a:solidFill>
                    </a:rPr>
                    <a:t>Rice straw</a:t>
                  </a:r>
                  <a:endParaRPr lang="en-GB" dirty="0">
                    <a:solidFill>
                      <a:srgbClr val="0740F7"/>
                    </a:solidFill>
                  </a:endParaRPr>
                </a:p>
              </p:txBody>
            </p:sp>
            <p:sp>
              <p:nvSpPr>
                <p:cNvPr id="33" name="CaixaDeTexto 32"/>
                <p:cNvSpPr txBox="1"/>
                <p:nvPr/>
              </p:nvSpPr>
              <p:spPr>
                <a:xfrm>
                  <a:off x="2155118" y="5695904"/>
                  <a:ext cx="14868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dirty="0" smtClean="0">
                      <a:solidFill>
                        <a:srgbClr val="0740F7"/>
                      </a:solidFill>
                    </a:rPr>
                    <a:t>Triticale </a:t>
                  </a:r>
                  <a:r>
                    <a:rPr lang="pt-PT" dirty="0" err="1" smtClean="0">
                      <a:solidFill>
                        <a:srgbClr val="0740F7"/>
                      </a:solidFill>
                    </a:rPr>
                    <a:t>straw</a:t>
                  </a:r>
                  <a:endParaRPr lang="en-GB" dirty="0">
                    <a:solidFill>
                      <a:srgbClr val="0740F7"/>
                    </a:solidFill>
                  </a:endParaRPr>
                </a:p>
              </p:txBody>
            </p:sp>
          </p:grpSp>
          <p:grpSp>
            <p:nvGrpSpPr>
              <p:cNvPr id="24" name="Grupo 23"/>
              <p:cNvGrpSpPr/>
              <p:nvPr/>
            </p:nvGrpSpPr>
            <p:grpSpPr>
              <a:xfrm>
                <a:off x="228599" y="1533229"/>
                <a:ext cx="3747874" cy="2093607"/>
                <a:chOff x="228599" y="1533229"/>
                <a:chExt cx="3747874" cy="2093607"/>
              </a:xfrm>
            </p:grpSpPr>
            <p:pic>
              <p:nvPicPr>
                <p:cNvPr id="25" name="Picture 2" descr="C:\Users\Karen\Desktop\Imagens Apresentação Tese\Palha trigo 2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599" y="1533229"/>
                  <a:ext cx="1832400" cy="18324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5" descr="C:\Users\Karen\Desktop\Imagens Apresentação Tese\sugarcane 5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3053" y="1533230"/>
                  <a:ext cx="1822147" cy="18324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CaixaDeTexto 26"/>
                <p:cNvSpPr txBox="1"/>
                <p:nvPr/>
              </p:nvSpPr>
              <p:spPr>
                <a:xfrm>
                  <a:off x="374158" y="3257504"/>
                  <a:ext cx="1379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dirty="0" smtClean="0">
                      <a:solidFill>
                        <a:srgbClr val="0740F7"/>
                      </a:solidFill>
                    </a:rPr>
                    <a:t>Wheat straw</a:t>
                  </a:r>
                  <a:endParaRPr lang="en-GB" dirty="0">
                    <a:solidFill>
                      <a:srgbClr val="0740F7"/>
                    </a:solidFill>
                  </a:endParaRPr>
                </a:p>
              </p:txBody>
            </p:sp>
            <p:sp>
              <p:nvSpPr>
                <p:cNvPr id="28" name="CaixaDeTexto 27"/>
                <p:cNvSpPr txBox="1"/>
                <p:nvPr/>
              </p:nvSpPr>
              <p:spPr>
                <a:xfrm>
                  <a:off x="2032800" y="3245836"/>
                  <a:ext cx="1943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dirty="0" err="1" smtClean="0">
                      <a:solidFill>
                        <a:srgbClr val="0740F7"/>
                      </a:solidFill>
                    </a:rPr>
                    <a:t>Sugarcane</a:t>
                  </a:r>
                  <a:r>
                    <a:rPr lang="pt-PT" dirty="0" smtClean="0">
                      <a:solidFill>
                        <a:srgbClr val="0740F7"/>
                      </a:solidFill>
                    </a:rPr>
                    <a:t> bagasse</a:t>
                  </a:r>
                  <a:endParaRPr lang="en-GB" dirty="0">
                    <a:solidFill>
                      <a:srgbClr val="0740F7"/>
                    </a:solidFill>
                  </a:endParaRPr>
                </a:p>
              </p:txBody>
            </p:sp>
          </p:grpSp>
        </p:grpSp>
        <p:sp>
          <p:nvSpPr>
            <p:cNvPr id="22" name="CaixaDeTexto 21"/>
            <p:cNvSpPr txBox="1"/>
            <p:nvPr/>
          </p:nvSpPr>
          <p:spPr>
            <a:xfrm>
              <a:off x="1540112" y="1964084"/>
              <a:ext cx="1422184" cy="523220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0740F7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PT" sz="2800" b="1" dirty="0" err="1" smtClean="0">
                  <a:solidFill>
                    <a:srgbClr val="0740F7"/>
                  </a:solidFill>
                </a:rPr>
                <a:t>Biomass</a:t>
              </a:r>
              <a:endParaRPr lang="en-GB" sz="2800" b="1" dirty="0">
                <a:solidFill>
                  <a:srgbClr val="0740F7"/>
                </a:solidFill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6066598" y="1017896"/>
            <a:ext cx="1970412" cy="523220"/>
          </a:xfrm>
          <a:prstGeom prst="rect">
            <a:avLst/>
          </a:prstGeom>
          <a:solidFill>
            <a:srgbClr val="FF33CC"/>
          </a:solidFill>
          <a:ln>
            <a:solidFill>
              <a:srgbClr val="0740F7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PT" sz="2800" b="1" dirty="0" err="1" smtClean="0">
                <a:solidFill>
                  <a:srgbClr val="0740F7"/>
                </a:solidFill>
              </a:rPr>
              <a:t>Ionic</a:t>
            </a:r>
            <a:r>
              <a:rPr lang="pt-PT" sz="2800" b="1" dirty="0" smtClean="0">
                <a:solidFill>
                  <a:srgbClr val="0740F7"/>
                </a:solidFill>
              </a:rPr>
              <a:t> </a:t>
            </a:r>
            <a:r>
              <a:rPr lang="pt-PT" sz="2800" b="1" dirty="0" err="1" smtClean="0">
                <a:solidFill>
                  <a:srgbClr val="0740F7"/>
                </a:solidFill>
              </a:rPr>
              <a:t>liquids</a:t>
            </a:r>
            <a:endParaRPr lang="en-GB" sz="2800" b="1" dirty="0">
              <a:solidFill>
                <a:srgbClr val="0740F7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876801" y="1528692"/>
            <a:ext cx="1981200" cy="1241804"/>
            <a:chOff x="4876801" y="1882396"/>
            <a:chExt cx="1981200" cy="1241804"/>
          </a:xfrm>
        </p:grpSpPr>
        <p:graphicFrame>
          <p:nvGraphicFramePr>
            <p:cNvPr id="44" name="Objecto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340791"/>
                </p:ext>
              </p:extLst>
            </p:nvPr>
          </p:nvGraphicFramePr>
          <p:xfrm>
            <a:off x="4876801" y="1882396"/>
            <a:ext cx="1981200" cy="961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4" name="CS ChemDraw Drawing" r:id="rId8" imgW="1709536" imgH="825727" progId="ChemDraw.Document.6.0">
                    <p:embed/>
                  </p:oleObj>
                </mc:Choice>
                <mc:Fallback>
                  <p:oleObj name="CS ChemDraw Drawing" r:id="rId8" imgW="1709536" imgH="825727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876801" y="1882396"/>
                          <a:ext cx="1981200" cy="9619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ângulo 45"/>
            <p:cNvSpPr/>
            <p:nvPr/>
          </p:nvSpPr>
          <p:spPr>
            <a:xfrm>
              <a:off x="4953000" y="2754868"/>
              <a:ext cx="9781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err="1"/>
                <a:t>e</a:t>
              </a:r>
              <a:r>
                <a:rPr lang="en-US" dirty="0" err="1" smtClean="0"/>
                <a:t>mim</a:t>
              </a:r>
              <a:r>
                <a:rPr lang="en-US" dirty="0" smtClean="0"/>
                <a:t>]+</a:t>
              </a:r>
              <a:endParaRPr lang="en-GB" dirty="0"/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6305356" y="2361982"/>
            <a:ext cx="2610044" cy="1067018"/>
            <a:chOff x="6257147" y="2514382"/>
            <a:chExt cx="2610044" cy="1067018"/>
          </a:xfrm>
        </p:grpSpPr>
        <p:graphicFrame>
          <p:nvGraphicFramePr>
            <p:cNvPr id="5" name="Objec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1987245"/>
                </p:ext>
              </p:extLst>
            </p:nvPr>
          </p:nvGraphicFramePr>
          <p:xfrm>
            <a:off x="6257147" y="2514382"/>
            <a:ext cx="2610044" cy="789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5" name="CS ChemDraw Drawing" r:id="rId10" imgW="2348216" imgH="706686" progId="ChemDraw.Document.6.0">
                    <p:embed/>
                  </p:oleObj>
                </mc:Choice>
                <mc:Fallback>
                  <p:oleObj name="CS ChemDraw Drawing" r:id="rId10" imgW="2348216" imgH="70668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257147" y="2514382"/>
                          <a:ext cx="2610044" cy="7893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Rectângulo 46"/>
            <p:cNvSpPr/>
            <p:nvPr/>
          </p:nvSpPr>
          <p:spPr>
            <a:xfrm>
              <a:off x="7556247" y="3212068"/>
              <a:ext cx="9845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err="1" smtClean="0"/>
                <a:t>bmim</a:t>
              </a:r>
              <a:r>
                <a:rPr lang="en-US" dirty="0" smtClean="0"/>
                <a:t>]+</a:t>
              </a:r>
              <a:endParaRPr lang="en-GB" dirty="0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4935940" y="3097620"/>
            <a:ext cx="1288722" cy="1474380"/>
            <a:chOff x="4935940" y="3339152"/>
            <a:chExt cx="1288722" cy="1474380"/>
          </a:xfrm>
        </p:grpSpPr>
        <p:graphicFrame>
          <p:nvGraphicFramePr>
            <p:cNvPr id="3" name="Objec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718319"/>
                </p:ext>
              </p:extLst>
            </p:nvPr>
          </p:nvGraphicFramePr>
          <p:xfrm>
            <a:off x="4935940" y="3339152"/>
            <a:ext cx="1288722" cy="1162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6" name="CS ChemDraw Drawing" r:id="rId12" imgW="794520" imgH="716040" progId="ChemDraw.Document.6.0">
                    <p:embed/>
                  </p:oleObj>
                </mc:Choice>
                <mc:Fallback>
                  <p:oleObj name="CS ChemDraw Drawing" r:id="rId12" imgW="794520" imgH="71604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5940" y="3339152"/>
                          <a:ext cx="1288722" cy="1162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ectângulo 47"/>
            <p:cNvSpPr/>
            <p:nvPr/>
          </p:nvSpPr>
          <p:spPr>
            <a:xfrm>
              <a:off x="4949588" y="4444200"/>
              <a:ext cx="11684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COO]-</a:t>
              </a:r>
              <a:endParaRPr lang="en-GB" dirty="0"/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7074125" y="3745468"/>
            <a:ext cx="1460275" cy="674132"/>
            <a:chOff x="6826109" y="3886200"/>
            <a:chExt cx="1460275" cy="674132"/>
          </a:xfrm>
        </p:grpSpPr>
        <p:graphicFrame>
          <p:nvGraphicFramePr>
            <p:cNvPr id="8" name="Objec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8472"/>
                </p:ext>
              </p:extLst>
            </p:nvPr>
          </p:nvGraphicFramePr>
          <p:xfrm>
            <a:off x="6826109" y="3886200"/>
            <a:ext cx="1460275" cy="257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7" name="CS ChemDraw Drawing" r:id="rId14" imgW="924817" imgH="152243" progId="ChemDraw.Document.6.0">
                    <p:embed/>
                  </p:oleObj>
                </mc:Choice>
                <mc:Fallback>
                  <p:oleObj name="CS ChemDraw Drawing" r:id="rId14" imgW="924817" imgH="152243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826109" y="3886200"/>
                          <a:ext cx="1460275" cy="2575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ângulo 48"/>
            <p:cNvSpPr/>
            <p:nvPr/>
          </p:nvSpPr>
          <p:spPr>
            <a:xfrm>
              <a:off x="7150229" y="4191000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[SCN]-</a:t>
              </a:r>
              <a:endParaRPr lang="en-GB" dirty="0"/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6705600" y="4727812"/>
            <a:ext cx="2094038" cy="910988"/>
            <a:chOff x="6705600" y="4651612"/>
            <a:chExt cx="2094038" cy="910988"/>
          </a:xfrm>
        </p:grpSpPr>
        <p:graphicFrame>
          <p:nvGraphicFramePr>
            <p:cNvPr id="7" name="Objec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842990"/>
                </p:ext>
              </p:extLst>
            </p:nvPr>
          </p:nvGraphicFramePr>
          <p:xfrm>
            <a:off x="6705600" y="4651612"/>
            <a:ext cx="2094038" cy="780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8" name="CS ChemDraw Drawing" r:id="rId16" imgW="1441214" imgH="525291" progId="ChemDraw.Document.6.0">
                    <p:embed/>
                  </p:oleObj>
                </mc:Choice>
                <mc:Fallback>
                  <p:oleObj name="CS ChemDraw Drawing" r:id="rId16" imgW="1441214" imgH="525291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705600" y="4651612"/>
                          <a:ext cx="2094038" cy="7800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Rectângulo 49"/>
            <p:cNvSpPr/>
            <p:nvPr/>
          </p:nvSpPr>
          <p:spPr>
            <a:xfrm>
              <a:off x="7252648" y="5193268"/>
              <a:ext cx="1075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[N(CN)</a:t>
              </a:r>
              <a:r>
                <a:rPr lang="en-US" baseline="-25000" dirty="0" smtClean="0"/>
                <a:t>2</a:t>
              </a:r>
              <a:r>
                <a:rPr lang="en-US" dirty="0" smtClean="0"/>
                <a:t>]-</a:t>
              </a:r>
              <a:endParaRPr lang="en-GB" dirty="0"/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4705444" y="4857466"/>
            <a:ext cx="1533525" cy="1771934"/>
            <a:chOff x="4705444" y="4813532"/>
            <a:chExt cx="1533525" cy="1771934"/>
          </a:xfrm>
        </p:grpSpPr>
        <p:graphicFrame>
          <p:nvGraphicFramePr>
            <p:cNvPr id="12" name="Objec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517537"/>
                </p:ext>
              </p:extLst>
            </p:nvPr>
          </p:nvGraphicFramePr>
          <p:xfrm>
            <a:off x="4705444" y="4813532"/>
            <a:ext cx="1533525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9" name="CS ChemDraw Drawing" r:id="rId18" imgW="1034413" imgH="924523" progId="ChemDraw.Document.6.0">
                    <p:embed/>
                  </p:oleObj>
                </mc:Choice>
                <mc:Fallback>
                  <p:oleObj name="CS ChemDraw Drawing" r:id="rId18" imgW="1034413" imgH="924523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705444" y="4813532"/>
                          <a:ext cx="1533525" cy="1371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Rectângulo 50"/>
            <p:cNvSpPr/>
            <p:nvPr/>
          </p:nvSpPr>
          <p:spPr>
            <a:xfrm>
              <a:off x="5117679" y="621613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[HSO</a:t>
              </a:r>
              <a:r>
                <a:rPr lang="en-US" baseline="-25000" dirty="0" smtClean="0"/>
                <a:t>4</a:t>
              </a:r>
              <a:r>
                <a:rPr lang="en-US" dirty="0" smtClean="0"/>
                <a:t>]-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721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 descr="data:image/jpeg;base64,/9j/4AAQSkZJRgABAQAAAQABAAD/2wCEAAkGBhQSERUTExQWFRUWGSAZGRgYGR4cHBgcGB4YIBwfHhsgGygeGhskGh4cHzAgIycqLCwsGB8xNTAqNSYrLCkBCQoKDgwOGg8PGiwkHyQsLCwsLCwsLCwsLCwvLCwsLCwsLCwsLCwsLCwpLCwsLCwsLCwsLCwsLCwsLCwsLCwpLP/AABEIALcBEwMBIgACEQEDEQH/xAAbAAACAgMBAAAAAAAAAAAAAAAEBQMGAAIHAf/EAD8QAAIBAgUCBAQEBQIGAgIDAAECEQMhAAQSMUEFUQYiYXETMoGRQqGx8BQjUsHR4fEHFTNicoIWksLDJFOi/8QAGQEAAwEBAQAAAAAAAAAAAAAAAQIDAAQF/8QALhEAAgICAgECBQIGAwAAAAAAAAECEQMhEjFBE1EiYXGB8ASRFDKhsdHhIzNC/9oADAMBAAIRAxEAPwDWt4lrCrTqn5wsLtyIMXLA7c8DFk8KdeSaZWk7V5KtbZYmT/6yZECSREYV5dQ1FcvoURU1s5IgiTIMiwELHtziLKZavls2kaigqwQrQGs0iT5S0W73gXIx4UJ7tfjOto6nlev0ajQrrM7E32kW9d52tiapmyASxXT6H0798LOtdMDVKdVFQVNQu1g0C6m3IkieRhN1HxA9N61NJLADykSL2OkjebgW44x2zzShfIiop9DnN9SuCQShveLR9fvgTOZhmqgBSwAkbRcXvN+L+hwjp9VU1UAWEV/Ms8m/J784szZ5ag/lsVClZMwAQfMCCbWtHrjnhP1E22Ua4gucqqtX5fnBUiSfM0eWwPPPr6YYV1VNJAHlOkg/hn8z6e2JjlFanU0/Nvf+od47wMVrxTn3pVCCSZAMglRwDYdz+98Vm3ji37iLbo0zlcUtFQBZiYMgQb99zMSP74pXXc4XLE8szAD5QSSTHB4GG2Y6oIMmQBz32mNiefr74S5/Ll4bSdO/oe9+MecpNuvBetAqZBws7SNiD6d+fbHlekHVaZkBT2JO33m3+N8MRVLUpUghWMkEDzPFjzELM91HfAFbV9jPt7WxTpgNckqo7vUEFIUuBC6SoDyN1LCWnbfab43T7tTLCQSCQbWibz259frg6j1IBCDdri7WJYANbcWm/wD3emJMrkKVRArCAwIIgjUyx/8Ar0j/ANAe2LxlsyI+k9WCshhH0nzKTpUkAxEzsT+5xZcvVLVH0gq2osUpgQdVpU38wDTY3/8AWMVitkFpirpVQxIaDeSAoB0xYEAWxt07JUqJDTWoJMK1DzJM/wD9ZVlU8khfrzijfF/UDR074CMtP4ZJ1WnTLRMsTax2i3I4wJ4mrBsnoddB+KlNZvGqoqpIHoQSCCLXwty/XszQPxauWFen5gK1A6WZNw5pOY0hVPyOfRRqEh1+qLmKVNqdcMPj0g4+WpTIdQhKbySR84kAA7TiknS0TS2b1109Ry5qFfI13m4OkjtYEE3kG/rjoNZlIiQW0mAfX0+n5YoGbp6uoUTBE1QWEDm5BxfM0LapmbTJ8oMA7X9ffFcXTBPtC/IZpSTqJasJD7nQJYqfRTNrC0Tjm/XcpVXrNOutUGMwiFWaFRHZAfKLMSGJv3HYDHUstk1pINJJO9yCWE89zt6nHPvEQq/82pxoCGtTOx1E6qYkkGJ3tGwucCVxRo7LB13rWjXTVmptDG4s8KDK8TY2/wC04ruX6zqghRrPzQSbyZtxbB3jekvl1MSddjA8sMDAO5hW077GO+KvWaVhW1ERB+UAX53BvzNxjzM+RuZWEdD7O5w1AUYylRRIJNjrE7XmMD9I6Ai1SMw4M10ZXYBdbCmAu5NyvlP9VxhGOoEkKbmQQCbCTye1sC+N8vWL0XhqlN0DFdIOlkNRAbL5VAYgMbeYb2xTE+WmFnYnAIBWI2GmLC1rdtoHbFH8dGt8Erl1uxCsY82g/NpOry9iTJgmADGPP+GXiB2p1Ms9MKKMSwt5nMaCYCk6pAuTaI2w26rdgQZ43ke3+uOkVHKupdOz4olmqt5ROlHYyVNjMBtvXgYH8IZ9/j1wbkgVCWMG0wZ7wfy4x0TMKO2KxR6aKFSreEqEMDybgaYjjccyTjZZf8bMo7DEzpqJmAOKJBUC8qVa995TmxA+hMoUl+EGFOCUWarATUOkeuqBsJta1r4Hz+WRqjlQVDIwDCLjQZDHc3jy7XbblxmdS5VAU1MFAhCCLD+omI9pxzYlRSRVK9BNTB7RcCwBuJJ82qQINhtqngYjzitSAKhtLWF5B21CAb7DfbfnGLrdnLIabXESDb8JBHoB6/3Y9JoOCdB0SpOkiVc3ImbR5Z2N8ZwbnQt0rFiIBZgdQJmAO59R+mPMOM6EZyy5ZQDBj4jJeBPlDgC87AYzFPRn+MXlEbXqvVpyWBLTIIabhrm+/fvh+nVqCUn+L5nnyCZIYIBe07k3k3Xc4pZ+J/EVGfcsCd180CbbzvaeYw5oZEVCwDNqFvkgMSpadM6pENLQYgb44Y3GT4j9oZdKz9Wovx6hIU1gES5E6fMSNRmBzfba0kLrHUSKzVKchQx2sBHa/lm9vc776dXy38OtJD5tWygzpB0kDSQI3Nrmfpgl6CmQBJKiZjUCf8Dfi4xsjm1VdBikL62YkMXBk7iAdQtB+nf1OH/h2KoqEiIA3FiATqEjmIj1JwnpU6YchmBkRDGw2uJsDEi+DeiV2X46KrIa0lZv8wF4JiLGBHIxTCqkmwS6D6vig0n0AaG1GCBYqII1d/oBbbCHqnWnzJUtAIP0MkW+oHP+2vUab/yyo88Bbm8xxf6fTG79GWmgqfEDSs2AmT3E/L/j1w0sksiAopMQMCGkyADMfv0/UYb181TNMJTgqJNxDSduNok++FSpLNJ5I29p23P+mIcnSPxYaxBubbCeL8n9RhU6GQRl6iAEMouRLRLWBEC8C5v30jEHxSW1QfbkdvbtPtg9sjCBiG+GD5jAsJEE3G+3uIwrr1yNR4MC8+p/zhdtGIKyBgxsCTzzz99sG9LpuSyyIA1KWYBQ5gruNjGw9DfAlRyyE6fftvxPeD9sZk6o0aIVgSCVjURpJIIAHB/PT2xbG3qwMtOaoQZI/Z/cT6Yh8JqCPNU0tRYgalLatRVl8qngMyxA+UdzgqgQ+XQgzp8hPfTF57Hf64Q5DIFeqLoco9dZpsZZfi09TGm6SA9N0mxMggaSDfHUlyQstHQ+udCSvSSmrGlVSKq1EkARIMqCFOoSpnYNO8YqHitEFLL/ABV+DVpVaYStSQM9LSSxlGGthJEqPiKY4tN06f1KXWjVT4FfRq+E0FCCVUmm340mDHzLYFVlQUnj/JVKhptT+GWWtTBBUlmYkFYbhDpYHkgLBB3edx35EjvQi6dlqhzGWepW+JXWqqmorCGGoWKHyqzL5SCLEyOMdcoANeZ1CCOAO0f59fbHLc/0sfHy9RmYtrSCoCMiyllKgMu20we2LXkWzNHzB2zCFTUdHhaoNtOhhFMjSCNDBQf65BmuGSFyIslZFkqQIAt6TPG0e+Oc+IKwfqIQmfOkjYEFwN4tti3188uYSp8FyrAeZiIZfSDBggbjymLFr45x1mnSGey9cUmeo9RZdQb6yLtJkjbvAGNld6NAZeI3atWkyJPlkjg8LcDb02vtdDnMs6amY2PzFfwKJ3AtPtG2Hefznw2GrzMLEwbC0CLwAxNh39gITV1vJBDN8qkGSV/OOOceI5OUrZ00khdk8uoqLqPlInvAiVF+5PPbDXrOV+ICjEhalN6ZIMERpM7HYHjtjzqORNMM6AQQ0CxIHoI7AzPG3YjdTr2WCQqzJ3mQxmbiDueZ2xaEZA0LeoZzLVemV6eSo1UqUjTzDs8TVtFQnzGQqMxhgAOBYYVdB8WplMvoqK7MXJWmkaVXi5MRPAmJwv8AD3VcyZpZZmDZnRIGmYkA7jaDcdl9MWbo/gJ6NWMwZ+GmldGrQQTC+aASdIFhtyb49DrTJdk/S/ETZhyvwdKhdTPr1BTwpGkHV6cYnzlI6rkxxtv22nBFHo1KiG0CNTFjzc73OA82Ue15Bi4g2ieNoO/fCzVwaCtHuSp+a0RJGkCOBv3JkHcYzoNLM/w4NZ1IuEEXCKSFJPcgCxv3MziI5plOoXCknT5ZtN5LQY//ABw2yWl8mhGrSQYuQTc8zOOT9O9NFJCLOHzaRpLTqiYYhQTa9xI4E7YX5HqP80KpMnUhAEMB2IgkmJEX2XnG+byKh/ICSW+UsYm3c2kdo4wP0rMAudQU3sf6dPZpuvF5xe+MrJvaotWT8QUFQBvhlhudLNP1VYP0x7isfFF9LuBJgadXP9WoT74zB9TJ7/2/wLxj7fn7l06NVR6zpmaUAkqXIgggSDYRfSO0gnF0XoKqVliwcACbNKxBDA2GkmRzH0xQenVlrfyqdRxWYwQVBVlUKBBiT3An7b4a1+rVMtXU06bFACAlSoBJXy62Bn8RjeT6WwuOl/Mvv+dhfyNfGXT2V2a7qSCCWBgAGw3IuRYf04U5Sm1OpYvBIKk7sOT81xMxvvvbDfr/AIheoiJURVIksQSQTJiJi+xiZv64QUz5lMm3MkERtB4gjjHNlUebropC62P8nUpHUailrwyAeYASAfe/G35YjbMjLxUAGo7ahJFjv3j/AB3wmpdYKuKsFp9LHj9Z+2Dc7kzUAJjUCQUuSCZ7WAERhW2vsGgjIA1F1liXF7iCZHA57W7nEOZctaSpE72DASe3ptOAaVQrTLTDg7bEQPTabn6YCrZo6pJBg2a9p/tv+eJrsL6JczqcrTUMXLECCRczMgdgDO0RziDpmt9Qjby3sCfKYnv2+lsT1c07BQphnhVI5I5YjazKPqZvtvlGamGUAB1tUHMzMgHeZ35kXi2Ly0rEW2GdezIqT8MMEVZCl9gpFvUCTf198JNIZGJYAKSb2mBtP9UTGD26vyxJ+JJbiZMkQNiTvEbKTOIs0lM0FLqQHZxSaBJA1jU0XNyq3MEDYxYJcnbG6BEpgU/iAyY06TwCLEXn6Rz7YVnPlNKhRIBBi2oG8E87/kOwwwyFSlpYH5iYQkHncEmwi0Tc+4GDavTy1I1EUlaaQXIILGBqmIJubLe3JAxWL2BjnoWaqPQCOhLAWbhgZiDEWi8dx7Y5/wBb6xmKn8yi3wzl21FqRIAKsBIM+YC5kgW4x0bwcarq+oAQAEj/ANjtsLCR/jCjM9OCKygAW2i1gBsNxbHRCVbQtWi/rkk6hkaL1RDFUq66ZEpVCnzI3cMTuIIkEEEjFN651OvRqUqFcEO1amErRFN1pzAVAx0v5vMCb3ItOl/4Dzc5ZKWkHTKJ5vKCCTpK7awCDF53EXAU+OssatBVcszU6ijWphqYIcggG4bUFIIJMjgAS2ScX35EinZN12sA9JwVYo6tMwPK3ebiRE+h7Yt2W6cyljU06Q3kpoCFCg9h8zE3va4MAk444maaufh5nLginZXUwGhiRKTABJ4sDI4x3GrmNZRgSDuFG5mOI2ib22+uHxUCYB4h6ctYLAZXAJp1KRXVqJXy3sytuVbymATcAjnudqVlq0lqjTUSoAzR5HI5STOk7wYj88XzN5hBWSoVkIDEkeSWBJEiSTcdoFo55x/xTyitmUrvVYDUNA2VREtsJ2Bkk8e4OlJTujRTQw6hTF4lXnzTYetu8Afn2wyodOHaVDCxO82+15+sYSZKqZZanmEnRMcR+/bDXo5NSrGtqbTq7LpgEebibY8yGO5l+VIk6xTDUtKiCCxnZhBiHPJIP29xK7Up+CJaGdE0BG+YblTEAGb6tzG0wTM7/wBRgzDbjkjeLXE4Ad9C2qaRYjaQVZSIjaL+8YtGVZKaFa0Cf8OsoKecqgUT/K10tXAGsmAYgR8sbmPQ4vmbRiCTz+Uff7YX+BnX4NSLk1nLE8loYnbaSY7THGG+aFjAjF072AreaTC6sv5Ya5wd8VHqvilKVf4DIxBCw6EG7E7gwYEcTMHFEr0B6Cct1GKtMREnSyiB5WMERvsQZP8ArgvNdV+FSpU2pVoKiaujy6m/DE6z7gEbnYGAOlVVzNSlpEGo8Mx8phWhjp72J7AjFr8UV1JhRYWsNo/f545P08eNoeTs5/1io1/KLGVYEkelrQYH+Dhd05iHLnb03sRJII9f3aWnUdUCwIc+XYHyGG3G8wI4mYxEOrokKqcmImwMTP8AVsT7EDDylp0JW0aZ3NDWZkm21NOw73++MxHWzXmMU7e4/wAj9MZiSWuh7+Za+nU9NRWTymfKxYDtueNom2+OhVOiU6riozq5RWWDYBrg6iLzBP1HGKbWywYU9MpqULeAZJJn0WItBiRhv0Wofi1KIcEFvNq3O8iCQAJg2PMey4MkVLj3sGRWrEHWsiaLNqZQNZCIpMJG1jxt6WHbClDIMieff6e9/vi2daWk9SsZVCZI8olyNwSdriYE/NzisZrp7Aa1goORYNvsDv7b4ElcjLowVwqgC8d79/sf8DsMS5KnUqkJ/wBM3bUbyBJ1G+0kCdvNvhdl6TWPbf63E+kflglc0Xppq30xbgxfC9MbwEJmlh0P4mWBsBpW53mx4+vpgN/JJTQxMyRMEKTt9PYwcau+mRFpmQJM8b72N8e9Sr0wykjXTAWwEdiQOO+/1nGt3aBXuT9PqGneRp1EqCJI+HN4Pow24xB1LqIasXVhqaCWsFJgAew/Xmd8ah0klm0h1JutwRdQBzPfY7dzgBaoJUgCWMTsNhM8jnF1vQtB2ZKKE0uZm4jy87egnecbnO/yaavJEvpRiYsQCwHuCPW/E4XUKLFh5hIBMHaFvvtcyPsNyJKRmqUqCgWFMqhMxd2LH7tfi2FSaTaGe9Goy9H4ihgStwyzBBiwAjadt7YLq5J3qLSoOxBN0Zog7QSQB3Edo9BgZ6LCCUcsBcgmSdR1SzAiYgcxIxB03qZoZpKsBjTMgTPF/MeSLfXDQqgOyxZfw9mlWmWeDTrrUHmgEr5W3BsQ7LAiZ+x3XbFWALK8EEbAETJvce042z3Xq1V/5Csg3gsNJgbkSLxa2x5MCGfVMsPgIdoBW8cNA7cbW2xSMk3UegLrZXv+GfUwambylRQA5FVEY3YgqhI7RpRgRcH2wR4n6ofhrRq6lqA6lMMpZaZcajAABHlkc7iRtXDXajn8tWpkylVFaDEo50tP/qT7x6YsHijrK1MvU1LJSqnljzBnet8QTExfVBtA7YOTtAitmnTK7NkypCn4bkU4szAqpJaTc6iRq2x0HwjnEOWppGmKarpMXIF/fsT6YovTGDZKtWrH4Sa1KsX0gmdO87XX3Ld8NPDnWClOApbTNxEgTJIk3jVOkgAzM74bFJwSbNNX0Z1vKVGZQuqPibgEblbwSDAt6DfjFM8e1q4zTnQPgsVLMXJ/mQs6FJ8qhrfKJuTvOLllPFQ+Mupy1J7lo0ttczEwPTgfeo/8QM7qdhYhrSJ+YNwP6TAAI7e2FxUroxYMiioVFRRq08mGljP0sdj37DG3TalGkawe4mEEmAVMCI5jzD24tgT4T12etEqq3vcb3N7XM/T761/DrkIaQ/6hJAnygadj9VuZttHeai1tBsEasWqIHkLLD5YmWJ7nuRxvgp6KMtRNMrpmDeYIN53gQfriPPnR5jM6mJuCSNTeu8X3vPpgdQQr+QuWUqFmwQgSSd4W5tyBxJwqXx2OWnwbnNdNhBEHtAMzcd8HZvKH+IFSWKimVjWdIuDOkGCT3MkQIiTireCc4KXxmKkAUdehfMfLcwfxb/mN74slDrq1aj0lSoWphSzMmlDqE+Uz5vWBi0OqEF2cWWm4ANhxtz3xXOreH0rVadRgCEmVKyGBFtQ5g32xYatOp5tbBpYkQNlkwPWBzGBGT3xVMzAPC2Wqpm9NGnTqFSzkM+jSHuT8puCbCLlgZF4O8TIWJ1EoxH4W2P6GPqMRdMza5evUrO4RRROpm2ADLyOdremKB1TxvmnrFyToZiyKyAE0ySAJgGI59BffCY4bf1A3ocdLaHIcLU1nldREAgELPzWB3vMGcSdTyNGvmWFCpBYA6CAhPl0hVZoUye5BBixsSJ0rNmvSV1QXJmdhpEGY2HI7zgpqCmSZ1EbkROrf31CZB9cT5pNr2M1aE1ShUk+Vh7yMe4b06uYjyVayreArmBe8ebacZjep8v7icUWupnypRWVTp2cCYNpBM/hAiOfTfHmYWpWc19ZBkQSLaIG1o5iAOTA3wBlc61KsDoZwuqABKsDHB59fr3w/o+OaslSinXBFrJcC49pJm8/lxwiv/b/oXfyEOus5bQpa5i33taxP7thajMCNQMHmZE24/K/qMWvrPiCnLglhqJXSgmLDzC5vIncWNtpNQpuWpCwIgKJ/D5p95n9cOscYmTPUaGEzwpJ9TaPUEnvgqnlAsjUJIGkA7loJkxv6cExjOmZBVKNUJ0yuoiDIsfzH1wFXPmYgyIm+0GY49Rhu0wk/TVIfUYP4fmgkkSe/HfAuYIZiGld/w2PA49Bhll10KCRBm8mOBcGLe9sDVqYKhlX5vcjVbmf9zFr4nW7DWhbnCwK2NxAn+lSV3+mI2cj5r2NyJ1QBYx/f6jud1CRTpn/zX0AJB+u+B1ragoEy2oEDiw0xjpWhAYa5EyZJAkHeLjmP3OGtCnpUaTcLJZTPzXMEckRYX98D9LbRIEmQee4Pfkb2PfBRpt8jcGIgCCN5mTYc2xKcvBqI6OYkJckeYQSdjPYztPPJwGlBVbzwWkQBGk7EXBgiLfXDVqNMJJplzDWVhN9MMBxFxF9tybYgpZOrUqEqgqFwQgBK6dOkTCggkUwAR6zzBMUFk/SfEjUHVyDFw8DUVjaRET6Ha3bFuy+To5zJ/Egmd9MqW+GSIMQSuoHymxmTgTqHT0q5RDVpfCZahDAudMnSI1aZux1fc7GcEeEHYJVogAAEslzBkDYxtYn2i2LJKDSQidlW6xTFOGQAfDYGNo7H6YJqU1qZerVDQ6FUeZlp+JeJg3IM3i8RJwV1bpo81rxE3O21zc/64r6Z/Xl9DBJNRTAAV2aj8Q2JkNDaZmBDJwYwZq5JjFh6r0x8zlstQQD4Uu1VWkF/gkFQD+GGmfcTvgrw3lVKZmgvlA0BQFMUw2vZhaIGw7Ac4YO3wvNVqEECP5hO9QCLHkmABaS0dsJeh556DVoafiAy2+jzX03PLW7Rgt1HfQqQ3/5S9OBVpoU0sA8idfmcGJ2+nIsMc/6vQDZlddVinxEU02jSNa02IB3/ABjc4tp6iwV4qFgUiCbWEcngdhP02q/XaATMLT5JL+YloEEjzERadrxxbAg149jHXcvmadPK1Sq+RV8w24E3j+3fFY6f1WpUenTp/KAFBGwdtUKZgECwIvBAHM4B6Dmqj5QrLaCzBzJYKF020xLKZmB3Pc4fUOkNTSmVs6sX84mEUmTGoXMwJvBP1orkl7C9AfV8u6NWDH5GntI0I0gAm0lpn17YgzBBpV0WmrgqZLWDKBqgSuwA1X/1xFTyGqtWNeSp0rLEIQGLgRGy2Iiw74Iy+UWpkwivoqOCNVz5lLBgFkGTO47jsDgcd2NyFXhymlenSX4ggoEJp+QhRrsrAyAx0/8A23xdqWW0IFiIEblot/Ubn3OOedIq6KiESAHTVwYLqbg+/wCV8dNrUpH1BwEzCLNU97Yr+f6klNgPMxJC+VSwGoxdgNIj3xZuo0Z7nnv+v9sJM1THffaTExvHJi2HiZlVzeZFbPUsu1NgKqEMrQA5Q/EpgmSNIKEkgz57XxVeqdDzjZlwVZ2XyliRptB07wq3nSIgHFk8VZunFPMUWDVMvWFxeNJhlJ35FubcYsn/ADKg9D+IV0FIjVqJESe5tcG0byIxTadoXvRTaJ+DSFJS0hmJv5pkbxYiLW/pGJ83X001AUyYYktMMB6jYmT+4xmRUvqqUxrVgWBIIgMQZG17E3k+nbfKTJYo7eQw0gxuD2JAJja2OGTTl352US0DUq4gSb4zElOnQIBYqG5B1E/si+Mwea+f7f6Fplz6F1k0ahRxrLSEKrcMdJsDJHv+WLavRqWaCVGWWGkklTN4k+a577XjCjwNkVNSs9VdWhV42LEysTYyoMdoxbs1ntNRdJWDBhgfN7GbRbjti+GHwLmLJ7pFQ8X+DzRotVpP5EEkMSSRfnt6dzxOKdRYKgvzOwgQLfnBx0H/AIidRZaQRSNL7j1F99gMUrN5eqyF1Xyiefm0qzWG3FvpiGVJT4wQ8L42z2noVPN5oRZsBeBySTuN/fCvLIyFtENABvf+kHfiTh/1PpfwUYBgZoiqA40kWedQLfX/AGwt6f02oUqMVWBVA1GbhQWaIN1jmOB3wvF9MayYO7/CmkxUyO5IAXUSJkWIuY+sY86jVMKmkIoifLBMssTqAYCf0scNKJNPNAhTpLVFZbeUaAp1fmT+WD89nF/hSHBXQpIplfmYiSFgKPKIM3iPTDqCYGym5qkWpLMEAz5bEyqk7Tfe/O3GIOnUqYYiRqBsTJEETxHMLuP1w76nll0jLoFtBs/lBampIDHTub/WecV+oCKjEppaDOlSApg7iNoP7jGlDwZPYyy/S6dPVqcaoiWYCZ+YACVBg+8A7xgHNvqLeaLD3MncQAdoH12wTXzg0rsW1Ip3kg6TO375IjHubpsGZzLKrKoKk73tO8WiZ74jCEm/iGbQuodTNMMhBFub/wBJ99xOCcj140qiOoZQtxF4HPA9fvgEUT8TTUi0giFseRttqP641rgAlQYA4gDt2xRxVgt0dC6f4oXM0qgZAXUh4aQNMwwkm+/G0TeACf0vMfzJcLSYiTPIEbmAsR5vQXJsMczyVYzpBI3uDb7C3HGJRVOkrq77iw1W4Ej/AEwzyO9i0i+9aqo7SrKytdSrAhh3EbibYqNTLikuYC6Q7shpo0AOzatRDRqUgqgtvqMySIC8MdJY1KlVgUeYMxJkAk28pB9O1sSeIOpBD5W8wgExYKxuT3FgRfdR9ejsxZMvngUsVFU04phlBBOltyCJuBIHAHYwmopogfDYgLouwabBibMRYrvbkYi6WalIeWXXZtUcSdR/pXkngHC/Is6/DEJBZmQqwJuGBAAlSJgzqNp7TiXcWAPz9ZZ0pqNjKgciN7C3+B74UZrrFZ8xTFemVqSwAglSrEkAG2q3lBHYe2HK1Wo1Q5YSQwcQDAkiAPUfvkL+odQL5il8KU0yCzqQQZO3cGbEHtgYvKMy4+AcwC1WmoVZhg1tREbA8C8z6bYtHVOh+dNDsrRpIJL2ANgthM7kxM84oHhLNVEqNoqBCQSZE7bfUz+XoIfnrma+ZaxYwx2DH8OmJB0zvEXjFcclwpiPuzSn0V62bFOowVChaQ87aDG0CNRtxc3x5UZqVVEkCMyAbi6u0RtsDJ734vI+RqZpK1E1RuzUxJCgal1MCeSDaIjYWk4VdVzTLnULMxFKqpAMRZgQAwtvN+5wsnrQwG6H41QtAKqXgeYEKVPp+nGOq9Nz4fK0qxNiiknsSBPoIMzOOW9ZLLmao8xJV1MiN7nYAWjjeIwOuQzecy1OlQM06JdWUvEmqdQZpMETKgHu22Au2Flz6z/xAyasVDs4QhGNNQwDHVa7C4jeOd7GOc+I/F7Vyr00NNELBZkPJKkEsrkbCwWOdwYx51job5aq1PUR8VQaTLuYAABINnMkwDspOHdXwMukDUVkAtB+baDJmLz9/QYqmkB2UCrmXAYAsASX3sxFpvJY3Pvht0fpdV8ufIGokuYZvMjXU6ATAabiReeJMWfqfTKGqlSa2qVSPlJg2Nrdwe4A9xOlsi061EAM1OofKebhla/GoG45X2xRy0LWw6lkwaFNKNvhLpmRMWImPYnc74xaC00Ckhpg+xg6oIN/pA5wLSzxpkgE6jcGwvHqDx2vOIq/U1DRcbHzQ1gNvUTNtjGPIUJSX9S90MWo6yWRXCna5xmK4OuuLLUqKBwGIjvs4G+MxT+HZucS4dP8SVMvVqVEOs1ANc2/CIYj5QwsLHYYt3h3xVSq6i6gMDYaZN4GrUfLvbtYnm9AzNW7KYmSN94ED8sEZfNFNIZB8s/f/wAf74f1HGQjVl38ZZhGoGsjyag06ARqBaFMCTzG3IGKzms2UpgGTKsIItdYHPcn12AOJBDUwFVl/mKp2J8zKZ5MARziPqWT0lfMTKwfq9Mf7H9cJLInk15GSpBvU81KVtMQ1Io0sLANIC33AYC39seU+mMtAOHJirJD/h06QZBHyw15GF3WFUUqoK2NN5ETt5p08mBHr643yYasFdnZiS0XNhAJIAsLgXEYeMrjYaHvTOnolZFZt/iMQwgnyIbE33m87gxhr4v6aBlazu34GWSTaUEESYtffFIFclyW3UXaT/SSB9Cfvhn4h8RVWpfBY6gdX4RJi0zFtx998WjJVTQkkybOdLIz1DVWqwCFJKqd6YYAsBH4H8sEjVI3OEPVMsg/iGUnQunST+LUwW4je8z+u+D63ix3em7rTbSyuVE3CmovzE9nIi+/2Cz+a1rWZZRSxkWAAEsBA7aRYemNyTMkL8yQGLFgIZARPzQhNo7ATsZiPXDDOZaquQ1q0Iz+aPxENABMRNzfsI4wDmaTOIWLkTwbADf0g7DEjZltCUwxZBUZws2E6iYHvz/nA50jNCjL5cyARO5vAnYgevOJM2wDQPmJNub/AO354Z9QyYYrolnYSRwCZ3B3GJkzLIjMoGoC7aZMzcC/ykzc7EC1pPM5PsdLVAlPpYVVZjpDKT6nTsADye3a+J6PRQ6iSZuIBFjxbffE2VD1yxHM8ncDvPABNu2CabvRpM5a7WtB5gR3aZ37b8hJSf3DSGPhvpuqjWQzTMadQ+YSDcGD7fTnhJ1jL06U0/LqcQobepwdpYm53i4+uGXhjxGhzbU6jqgKlKYPzM9jBbYHSDaI2i+5fWsout3A8+kAMbgG944Isfrjsx3SsQqdPOU0yb0yheoEai6gxN2C37mnBjuT3wuz2XRfg/A0zRaXBEQDqXUw4YwwPruARibL5NsvWMkuryQW/qMzxG2r8hzgHN5n+VDkl1L0wWtILAqDAggqhF4mLEEziq7aJj+hkAWD1GOkTMdtNrdptxt2xDWyiOFGskqsBJYAHUSL7lSduLEYK6f/AD6C1AL6Qfffe95AnAHUqQV6TIQjoWQymolWAawDCwM/U99+XE3zaZR9BeSy5SoSsAzN7ztydvfbB/8AGsHnVG5jb7+m/wC4wH05yXhRLXg8CeY+tr4a/wAJTQa2GonmJN9Qi/3xGeSUW0mMoqtg+Z6iy01PlKMx8sndAkwDyVIHO2EeZOsEi34h6CF9Ppxg7q1WpD6gdIiDEDaIAvueD/TgE19KAPvq32CqwA+w0k7cjFYK1fkVsJ6/SVHLUp+Hp8vmZiVZGn5jJEE7k4O/4e57RnGViNNVdPF2W68DjUB6nCzqtZzRpam1ShCnTGlU1LDNMG3pefQwiq1f5ZQkmAWAHdbg7zaAfpjoraEbO4ZyrTIIreQCWGsrwCJiTaDxcyBbbFBz3jeka4pUqDsA2kbLrtMoACIi8kzHG8VOh45zICDUCtNGhWAvPw422OlSJMgTzN7N13x/QKzRXVW+GCHY2TUBMC2srq27meIw6i09oNpornXMzWNOo1eQwXVSkKCpW50kAXBkgkTt2jHvXOkNl4zSOSm7AnzecidPBFyTP95Gg60tZDlaoYswIVz5jwVBtqne+9t8OOi5z49I0nALp9ypFiV4MSCe4nFfqKxGcwtRQ6kdwJ5/wP7YHzDiz8fKQNpH+mNK/TKmVIVgdJdtB9rAH10ifW+I6r6hcc8elsQePi9A5EozAFtbD0B2/wD8n9cZgY0D6HGYHBB5sstHN1dJqUqLOmphLA3AaDc+YMCCL4YZqnVpBviFRK3RZOgzMTESNrTg3pPih6FFKQUQigXQyTySSdyb4mPipyZ0pJ3/AJe/59scM23J/Cv3Ga+YtzfWHWmhBDHVSmJJu8Qfy3wXnc/rrUVMrMTII3dZv9D9QMB9VzYriCEQ8FEUEEMrAze4ZQR9e+F3Ueu1mqq5pK4Rl4kQruxMTaAwP0HbDwjda2a2vJZOsKaVE1NUggi+y6lcD2vH1jAXQsy5rZanT0kuhLnfRCUWJbYX+WPXGviDxC2ay5okqg8pkK0+UgxfaYj64Q+FM8yFaix5VZNyCSWJkwLQsKL7YONNYnff5QW9loakwasrLrDOwIDAH/qRYgyDaQd7YG8UO1CqBUlkAZAxgEHTTJBAEEjUpm03t3io9RT47u1FjqANpI1S2o3G5BH2PcyN4lzJrfD0K0hwzaydvLMf90KB7YEG+aszeuxz4l6DTohSAVvRU+gq1CjXP3vtGK7nc6xovpM3BJkHSGgX9YYD6xjbxV1P4qn5whC6i2w0OpAIm4IL4R9Vz6B8zAguaZEjsO0wIGL4VJxV7/EI3Q/6TTeto0mx1imWJAJQS097gifTjDHwxkWqrl6xdWFSlVYabtKKpKwTGqTG9tJGK90XMMgpTqGlmKjcQ03ib/2nG3ThWWllk0waQZWAJuHtbSeRvbnDTaXf53/oNl+6x07+Hy4rRDM9IaQIMNURRabGG2nvgKj0X41NWLqupFeGm2sAwCJki4wlzNYVRFQNuDctupBF9XBAONqNZUVVVoVQABcwALc9scd612Hkx9Q6YkaQwFypJ1CYMyPLBUyPeDhYnh0vWf8A/koRT0iSrEaiJjebAqfrHGBf4knZ/wAjjSg2gsVqQXMnfeAO1rAYylJWxW2yLrng6oC1WjmFZkUHR5lJALHyMdnBkCe4uIwz6f1Cpp01wSSoZahgCoT+GY8rD5SCBcE3GF9fMsd6nEfMRuQf1Awz8MH4gqUqjaiCXp3Ngxlx2+Y6h/5EbLjpx5W1Ugx7IupZcFGO0CZ7EXB9wb/TFM6vSGrylf5iCqwDEgSTrVv+9agcWMeX1nF+zNQIXDmyrqYkWAM/cwOBig1aNMqGp1NdMGJIuGaOIBiwNwB9zjqj7mkWfwBqq5WqgqIDT8uljeCQ6tttp1J7g4B8SUFXNhCytCFGemWkatGzDnY7EXjFf6X158rX+LTYhGlWH/bMi3cTPJ3HJJ067m1qVtUeUxPw4ANpkQCJM9u+JrE1lcvDQvLVHQen+Gc2QK1GtSGpiSGZrgMbHymNsH9T8LZuow0VKYUGbk/W2nFY8O9frU6ARTpVXfy2kS7G8CJvhn/8nrcv+X+mOHJzU3VDcvBv4m6XXpZeqzAaVQsW1ztvY329ML6eRrV/LTWXZFqDUYWDrWZgj5gbb4H8T9eq1KDJOsMIKgXMx2HfAfRevVaJUSYUlAd/I2pwZ9HYg/TFcal6d+TNjPqDfCy9VKgPxEeD5jEsqSO251bX1GTIsDl/DGa+F/EslJqRp6hpaTpdTBvEmCvPfG9fqorZk06pXRVp3YgDz0yWWTEGQCtxuwvIGNuj9f05dqLNCLqUEj8JExuCYmLdsWcpcU0jVbK/n+kVKCfGZYpsaieW41UmKFWInSpbVB5jA1PIVKrsKaEhbmN7z97Wgdhiy+GPFRpKgqCaT1agJA21uTtz5iLdn72NsyuToiPhhQsCAJWFM6RpO3Nji/NrsCjZQaXSqlOrTLpDyIKmQZgN2OoC/Ez6YtvTumLSqVHXy/E0gibAgmPqS36YJ8R1kpU0lZ1uIkwJUarkX439t8K871APk3qBSAVkaouJH4Rx78bjGTsZon8SZP4lI3UaASAbDVwZGwiR/wC3pipdLqfxEKNK1D5YYkQQJudojnA+S8RPRU0o+JQKwUf8EiDpZTKrqvf2AU4zoWfNHMawqsHQrBIBIt8trMCBxsT3w2SFx12Sk2uj3N0zTdkazKdJ+lsZi1ZXrKOitFO4m6kn6mLnGY5+UvYdY29nRKmQpndUFvbA9XouXP4J9QRGBaTuB/1dXuh+284OXqCqPOwH+mPA2umWogfwvRPdf/r/AIxF/wDEqX9U/T/GDD1SnJvtydj9cbrnUP419p2GDzl7m4oWnwlQ5/Oca/8AxahpsI7XM/phwMyvDgfQYjfP0xu4/L9xg+pP3DQkPhNDsWvzMflGIKvhHtUP7+uLBU6pTAmZHoJxEOsUTs4H5YKy5AUVDO+D2YaW8wO/mXjvfANTwIKh8wG0SSePbHQTmE31D7/pjRalNtoP2OKx/U5V0BxRRn8KMIliANr9vfHq9IqA/OT9Qf74vDUE/pB9BA/xjQdLpm8Af+x/sYGD/Eyf8wOJSP4JhufvOPRTPcfn/nF4/wCVUidhf3/zjx+jUZkqPvH98D+IXlAplHLPwV/+oxuGqeh+gH++Lm+XpbEL2uZ7euN0yKdlEbAW/vjeuvY1MpJqVPT7D/GNun51qdZakfLJ9wFaRtuRbnfnbFwOSXmJMcn/ADiDq2XVaLzMBTNu9ie8gGcNDMm1oHF2I/F/Sv4ujTam8JUZS1hdYJX1J1FTvAgnFe6l0wZamiUqRZHkVGm9wRa86puOBpxnTupM2SNAVxR+FUbVJHnVyNIXliCWhQD+G2xxXM51aqKjJrqvJ0kOSSwB/okgExuJPrvPuRT6M35BxQBYITAJiYmL9vzwKjaCgOwIYAWjteDsb8/XDXIUZpuNMvTmoBF2pjSpHurENYzpNTkDCzOOCTEC9gL7mYxWLvRJlj6BmJSoZnVULXHJC7E3iZ4w0Fcdh9sBeAsrTrmpSZ9DBVYX3mdQExYHTefxDFtHg9YtUn34/PHlZ5wjkaYOMntCD+IHKr+WNNY/pX7DD9fBl/8AqSfqR+uNj4LI/GI/f0xH1cfuDhMRI4kSqx7D8rYgzCoK1alBYK0jULgNsCZv795xY28GtBhwcIOudJ/hHp1WfUlYw5MDSx1E7cBxv6knF8U4zuMWNxmk7FPWURlVdJ1ahz5Sp9CJm0bjfFxynXqNNUaq+lmPwzO0jUZmNoW59sVTra/DrBWUzCgReCxsZ2v+m2LBS6L8QOlVP5ZF7bRefpc/fFuSSjfkZXYt8aeITVqU6UD4dPzsA0y11F41CBrECxDdxYdazHKnU0oWhgnyoh1EhifNvF+/pJx6nQtOYXL1H1NvTqix0yBoYEHVwCSbSMOOkGi2bzNNPKqqqlolWZdQqHa0SF+h98dHjQ4myNCipq0arRSmRJhV2kE2ExyT3uMIeqdKUDVSdXpBhpIiRO082giN7E2w28RpToV4oq4TQBOgqGaSTGqAYUr7RGK7magBLCwO4HAMTHpPHpikbJyI3z9VTGpjHrjMWQ+DjxVEeq9/rjzDc0Dix8fENcgA1Jj0H+Me0esPEEiPYx+uFOm9wLdxjBTnk48l44+xbaH69Z2jR22IOPWz7naBb8JHMd8IVAFxM/c49Ja1yBthPSXgNsdtm6mzaiPf/bG1POAA2tzJGEoDcz+/3+eNgijaTN7nfA9NBtjgdVRZsZ9zgmn4m4Oo/aw9yL4QVQDx+mNEXhQB2wHiiwNlmHVVNw2n/wAlmB98GUCSYBR//Gx/WBiqLtc/6f5xuAg/Gf1/2xN4vYyZc0plRNr865/KMQ/GqRcavz/TFaplQLub+v5Rguno4cgdzbEnjoa7GdfqBU+ZB7ExP1xjZsML0yI4knbAP8OZJFQEDaRN4+/5YIywcbspA39/S3ptgOKCk/JJUZyYCwONifeMaatG5a17t/rbG1LNklpVj/4kH8onEZMXESeGUg/lveOMZIZJDDJdWUSdTffb8v39cD9bqDMKEWoieYTYksDEjcRP1vFjgKroJ+VVPNoj12vjKdNYkDVAMQfziB9sFfC+SDYpp+EUUt8Opq1EEgiQCNiDaDJMwdsA5sDLSfgOdTGn8SAXOmQTMjtN2Bue0myvRNgEIB2AJt3sLYn6l0+nVSWJ1lPhkwJOm4PqRM3EXx6H6bM5SqWyclrRzdM2KVVCs/DaDBMsEaVdT6ldQHuLnfAPU8l8ItTKw6GCxmWgwDExBAnDjrOQK1PLTJLSoAmx1QGJIgjTFhYE+kkTrORIVSTJX+UxvuiyN7/IV+zdsegntHO0eeCc4KeepExD6kPpqEj8wPvjq/8AzZReT/8AVp99vzxxJpVlZTDKQynsQZB+4x1LJ9Q/iqS1VZV1CbnbgqRHBnnHB+vxXJT+xTF5Q4o9XptJ1/cEf2viX/myLfXHqf8AG/19MA08mq3+IGJ7tAG2xxBWW7EEc3kGd9hGPN4xbL0Nx1+iBdp7cT7YrPjahSzNLWrnUv4ZsQbGxMAjkjcLzbEGZqCdJUm3FrAe0A4gKJo+RgTzaPTHRijwkpKxOyqJUbXlw5mGpgHsiuAB6AARfgY6p1nxMKGkKy/EdoEjUIFzI9VBHeTbHI8+SrTHIiBvf92wfk8038UtaoGFMh/l3UGm4kA21De/P0x6WTCskoy9rIxlx0HeP+oH+I0qBpcK1MgfKfMCVMA+Yg7/ANKnFUzFeSVAsTqK3u3O9z3w+zryCNWtF8wBUiSVQzE2idMg/gJBuJJ6E1D4TOVJhvNCklZ2+VZIjmP746IvjHoD2xVlMpXzKEai2kkrrJOm0QJFu3a2J+k9IauzBXUGASu8nmwsR6g9sXzIdPiwuCJn0I/f2xz7NOUq1QQVio21mU6iQQQbGIOBGTlYWqLxkcnWp00TUDpUCYPA9jjMVel4qrAAMHqH+vWyz2sBAtb6YzBpgsLRjECR3tY/THoIBFzPA27bDGiVAdpkff74JpMIJ29zvjgZRM0dZNl49T+/pGJNKxLWI7D9MaCsBvM9ucRq8t29RE4XYOXsTtUmwm/cbT+uPDVkbntgQkkwGBPYY2Cdjc2Pp/nn7YPEXk2FLUG4vj1c2RxPaR9MCr78do/fbEtOoVtFz6E/T3wHENhP8dO425n+3+cefxAO6/X984ggnzSD77iwItPsMR/F2EH1/wB8DgjOwjQDYQfWbfniWnRJnzAdpwOtzEj6/wCMZBB3kiCIHeefTtgNMIxpZNzaA3sf3bGPTIJAiQY7/v2xBk838PcTbk2H074MqdapiCAB39/8RxiTUr6HVEaUniee9/8AMYnpdVqU7ayZ35jnnb6Y0pdUGoBwWX0sfTg89+JxuuYpMNoP9/rhXflG+gT/APIYWWgnjyyR7/Wf9N8T0+pU6g85AvYXF+8TftGErZalpmb+8RYf3n/TAssp+U94+b1G2w/TGWKL6GTa8FplCJDcmBqvG44E3JtgHqPVKlMinSCxUmWdWbS0WtqAAO094HOE1Gq9jcAi3AtuZ5wXlOoEVFOmQDcz9DA22Pvh8cPTnZuV6oqS9RzdViAzMZgqgiNM8xtIvqOD36YyUnp1Gkv5qd9npgwBOxdCy/bDfrfihWWMv8UneRSZZsY8zDy8QYI2nFZ6h1cmlTpwddM6iWcuZIlZY7959RGPWacvkQtITrJv+fvth94O6gqu1CoQFqxpJMANyCeNVvqO5wL4gyWhxUUfy6oDqL2kbfS/09sK6qd8FpZYV7ibgzqK5MACAv5wfW/64DzNKDqH5HtE2n9zhJ4Uzgqq1N286XUkmWBPfuBaT6YsDZKd4IG/mEd76h2++PJnB45U2dafJWjKOc0A2Jn3I4j0/wBhgz+NokFWWfdYB9IVrQbcz6YDbL6rAQgEgAC8cD6m/tjxMlJILMY3LGI4sGuT9eLYnSY1yN6lOg5UqlORYjb9TJHvPrgDrFSmtLSFUNyysSw3iATHYffG2ayCr5RJJ2k9u3Ezhf1XKtTQmbEQb76lNu0G2LY0uS2TnJ10L1yP8qsy1aZCgL5pSQQrSL7jaDN1PpOeFmu8EAgLaTeZ+xt/jCmtUmd4N/8AB+364n8OoWrFQYlNW/8ASQP/AMselkT4M5r2jo/TeoAmIIIA1WgX5379uRhP486QkfxaiHlRUgjzqfLMdxa4432kRL0lw4Ykhlv5QZAMTNvNuJH2wd1fqhFBSFD6XioAAV0kMJPMaiLx9MQxTvoq/mUJsqxuq1GHBGxxmG9bwkKh10XYU2gqCAYEbTN749x1c17i0zencEgm24H+u+PDnhuJt37833P2x5jMcaV2K9EofWLKO/af9cYvrafr/v8AfGYzC/IZ6PKYIvFuJj9ziYUyQeTE6drRM/fHmMwGOjRWgCLmwPpPraTiTRpJHM7dtucZjMYKVklOkGG5uR3tftPNseMCCQWI42mD9x2x7jML5ozSokUFpg2uewHOIHUqSsydo9e+MxmFRkr2erSaFJvqMA+3v2kY3piJFjxMbR9P0xmMwWZ6NFrWPmH5/lb9cZQUkjn0/ZxmMw3SMukwtRYifrxb3nGgrrMQdO33ng+s/wCmMxmESHejyr1AMCfTe943PocQfwRJ1hyADE8fbf8AfOMxmHfw9CR+JuyKmuqqKbPZvkW+5g2AGkW9sIc1Qgm0abfu/YfvbGYzHdAnNEuXq6qfwi1pOkGfUkDtvM+uBmyR4MdsZjMCTcXoXtbNspT+G4Mme47cjD2j1Z9rMI7RFrkesDGYzCTSkrYYNoPynVY8xmRsCOB6g/2wyp9RJUwoPcXtM9yb+1sZjMcOSC7LKT6IqPWV1BGBkWi0ARG8Xmb4E8R5mm2XAFmV9oiLkGCN49fSOcZjMGGNKcaNytOynNcKf3cR/YYK8I1NOcSbSri/EDUODNwLRtOMxmPSyf8AXL6M512vsXyjSqBjoYAAAkiWnibwT+WN/gFZJYOCL+Wxni/G9sZjMeNim1NJHW4rZXP/AI7UN6NVRTN1DKSQDeJ1Dbj0jfGYzGY9NzZG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2" name="AutoShape 4" descr="data:image/jpeg;base64,/9j/4AAQSkZJRgABAQAAAQABAAD/2wCEAAkGBhQSERUTExQWFRUWGSAZGRgYGR4cHBgcGB4YIBwfHhsgGygeGhskGh4cHzAgIycqLCwsGB8xNTAqNSYrLCkBCQoKDgwOGg8PGiwkHyQsLCwsLCwsLCwsLCwvLCwsLCwsLCwsLCwsLCwpLCwsLCwsLCwsLCwsLCwsLCwsLCwpLP/AABEIALcBEwMBIgACEQEDEQH/xAAbAAACAgMBAAAAAAAAAAAAAAAEBQMGAAIHAf/EAD8QAAIBAgUCBAQEBQIGAgIDAAECEQMhAAQSMUEFUQYiYXETMoGRQqGx8BQjUsHR4fEHFTNicoIWksLDJFOi/8QAGQEAAwEBAQAAAAAAAAAAAAAAAQIDAAQF/8QALhEAAgICAgECBQIGAwAAAAAAAAECEQMhEjFBE1EiYXGB8ASRFDKhsdHhIzNC/9oADAMBAAIRAxEAPwDWt4lrCrTqn5wsLtyIMXLA7c8DFk8KdeSaZWk7V5KtbZYmT/6yZECSREYV5dQ1FcvoURU1s5IgiTIMiwELHtziLKZavls2kaigqwQrQGs0iT5S0W73gXIx4UJ7tfjOto6nlev0ajQrrM7E32kW9d52tiapmyASxXT6H0798LOtdMDVKdVFQVNQu1g0C6m3IkieRhN1HxA9N61NJLADykSL2OkjebgW44x2zzShfIiop9DnN9SuCQShveLR9fvgTOZhmqgBSwAkbRcXvN+L+hwjp9VU1UAWEV/Ms8m/J784szZ5ag/lsVClZMwAQfMCCbWtHrjnhP1E22Ua4gucqqtX5fnBUiSfM0eWwPPPr6YYV1VNJAHlOkg/hn8z6e2JjlFanU0/Nvf+od47wMVrxTn3pVCCSZAMglRwDYdz+98Vm3ji37iLbo0zlcUtFQBZiYMgQb99zMSP74pXXc4XLE8szAD5QSSTHB4GG2Y6oIMmQBz32mNiefr74S5/Ll4bSdO/oe9+MecpNuvBetAqZBws7SNiD6d+fbHlekHVaZkBT2JO33m3+N8MRVLUpUghWMkEDzPFjzELM91HfAFbV9jPt7WxTpgNckqo7vUEFIUuBC6SoDyN1LCWnbfab43T7tTLCQSCQbWibz259frg6j1IBCDdri7WJYANbcWm/wD3emJMrkKVRArCAwIIgjUyx/8Ar0j/ANAe2LxlsyI+k9WCshhH0nzKTpUkAxEzsT+5xZcvVLVH0gq2osUpgQdVpU38wDTY3/8AWMVitkFpirpVQxIaDeSAoB0xYEAWxt07JUqJDTWoJMK1DzJM/wD9ZVlU8khfrzijfF/UDR074CMtP4ZJ1WnTLRMsTax2i3I4wJ4mrBsnoddB+KlNZvGqoqpIHoQSCCLXwty/XszQPxauWFen5gK1A6WZNw5pOY0hVPyOfRRqEh1+qLmKVNqdcMPj0g4+WpTIdQhKbySR84kAA7TiknS0TS2b1109Ry5qFfI13m4OkjtYEE3kG/rjoNZlIiQW0mAfX0+n5YoGbp6uoUTBE1QWEDm5BxfM0LapmbTJ8oMA7X9ffFcXTBPtC/IZpSTqJasJD7nQJYqfRTNrC0Tjm/XcpVXrNOutUGMwiFWaFRHZAfKLMSGJv3HYDHUstk1pINJJO9yCWE89zt6nHPvEQq/82pxoCGtTOx1E6qYkkGJ3tGwucCVxRo7LB13rWjXTVmptDG4s8KDK8TY2/wC04ruX6zqghRrPzQSbyZtxbB3jekvl1MSddjA8sMDAO5hW077GO+KvWaVhW1ERB+UAX53BvzNxjzM+RuZWEdD7O5w1AUYylRRIJNjrE7XmMD9I6Ai1SMw4M10ZXYBdbCmAu5NyvlP9VxhGOoEkKbmQQCbCTye1sC+N8vWL0XhqlN0DFdIOlkNRAbL5VAYgMbeYb2xTE+WmFnYnAIBWI2GmLC1rdtoHbFH8dGt8Erl1uxCsY82g/NpOry9iTJgmADGPP+GXiB2p1Ms9MKKMSwt5nMaCYCk6pAuTaI2w26rdgQZ43ke3+uOkVHKupdOz4olmqt5ROlHYyVNjMBtvXgYH8IZ9/j1wbkgVCWMG0wZ7wfy4x0TMKO2KxR6aKFSreEqEMDybgaYjjccyTjZZf8bMo7DEzpqJmAOKJBUC8qVa995TmxA+hMoUl+EGFOCUWarATUOkeuqBsJta1r4Hz+WRqjlQVDIwDCLjQZDHc3jy7XbblxmdS5VAU1MFAhCCLD+omI9pxzYlRSRVK9BNTB7RcCwBuJJ82qQINhtqngYjzitSAKhtLWF5B21CAb7DfbfnGLrdnLIabXESDb8JBHoB6/3Y9JoOCdB0SpOkiVc3ImbR5Z2N8ZwbnQt0rFiIBZgdQJmAO59R+mPMOM6EZyy5ZQDBj4jJeBPlDgC87AYzFPRn+MXlEbXqvVpyWBLTIIabhrm+/fvh+nVqCUn+L5nnyCZIYIBe07k3k3Xc4pZ+J/EVGfcsCd180CbbzvaeYw5oZEVCwDNqFvkgMSpadM6pENLQYgb44Y3GT4j9oZdKz9Wovx6hIU1gES5E6fMSNRmBzfba0kLrHUSKzVKchQx2sBHa/lm9vc776dXy38OtJD5tWygzpB0kDSQI3Nrmfpgl6CmQBJKiZjUCf8Dfi4xsjm1VdBikL62YkMXBk7iAdQtB+nf1OH/h2KoqEiIA3FiATqEjmIj1JwnpU6YchmBkRDGw2uJsDEi+DeiV2X46KrIa0lZv8wF4JiLGBHIxTCqkmwS6D6vig0n0AaG1GCBYqII1d/oBbbCHqnWnzJUtAIP0MkW+oHP+2vUab/yyo88Bbm8xxf6fTG79GWmgqfEDSs2AmT3E/L/j1w0sksiAopMQMCGkyADMfv0/UYb181TNMJTgqJNxDSduNok++FSpLNJ5I29p23P+mIcnSPxYaxBubbCeL8n9RhU6GQRl6iAEMouRLRLWBEC8C5v30jEHxSW1QfbkdvbtPtg9sjCBiG+GD5jAsJEE3G+3uIwrr1yNR4MC8+p/zhdtGIKyBgxsCTzzz99sG9LpuSyyIA1KWYBQ5gruNjGw9DfAlRyyE6fftvxPeD9sZk6o0aIVgSCVjURpJIIAHB/PT2xbG3qwMtOaoQZI/Z/cT6Yh8JqCPNU0tRYgalLatRVl8qngMyxA+UdzgqgQ+XQgzp8hPfTF57Hf64Q5DIFeqLoco9dZpsZZfi09TGm6SA9N0mxMggaSDfHUlyQstHQ+udCSvSSmrGlVSKq1EkARIMqCFOoSpnYNO8YqHitEFLL/ABV+DVpVaYStSQM9LSSxlGGthJEqPiKY4tN06f1KXWjVT4FfRq+E0FCCVUmm340mDHzLYFVlQUnj/JVKhptT+GWWtTBBUlmYkFYbhDpYHkgLBB3edx35EjvQi6dlqhzGWepW+JXWqqmorCGGoWKHyqzL5SCLEyOMdcoANeZ1CCOAO0f59fbHLc/0sfHy9RmYtrSCoCMiyllKgMu20we2LXkWzNHzB2zCFTUdHhaoNtOhhFMjSCNDBQf65BmuGSFyIslZFkqQIAt6TPG0e+Oc+IKwfqIQmfOkjYEFwN4tti3188uYSp8FyrAeZiIZfSDBggbjymLFr45x1mnSGey9cUmeo9RZdQb6yLtJkjbvAGNld6NAZeI3atWkyJPlkjg8LcDb02vtdDnMs6amY2PzFfwKJ3AtPtG2Hefznw2GrzMLEwbC0CLwAxNh39gITV1vJBDN8qkGSV/OOOceI5OUrZ00khdk8uoqLqPlInvAiVF+5PPbDXrOV+ICjEhalN6ZIMERpM7HYHjtjzqORNMM6AQQ0CxIHoI7AzPG3YjdTr2WCQqzJ3mQxmbiDueZ2xaEZA0LeoZzLVemV6eSo1UqUjTzDs8TVtFQnzGQqMxhgAOBYYVdB8WplMvoqK7MXJWmkaVXi5MRPAmJwv8AD3VcyZpZZmDZnRIGmYkA7jaDcdl9MWbo/gJ6NWMwZ+GmldGrQQTC+aASdIFhtyb49DrTJdk/S/ETZhyvwdKhdTPr1BTwpGkHV6cYnzlI6rkxxtv22nBFHo1KiG0CNTFjzc73OA82Ue15Bi4g2ieNoO/fCzVwaCtHuSp+a0RJGkCOBv3JkHcYzoNLM/w4NZ1IuEEXCKSFJPcgCxv3MziI5plOoXCknT5ZtN5LQY//ABw2yWl8mhGrSQYuQTc8zOOT9O9NFJCLOHzaRpLTqiYYhQTa9xI4E7YX5HqP80KpMnUhAEMB2IgkmJEX2XnG+byKh/ICSW+UsYm3c2kdo4wP0rMAudQU3sf6dPZpuvF5xe+MrJvaotWT8QUFQBvhlhudLNP1VYP0x7isfFF9LuBJgadXP9WoT74zB9TJ7/2/wLxj7fn7l06NVR6zpmaUAkqXIgggSDYRfSO0gnF0XoKqVliwcACbNKxBDA2GkmRzH0xQenVlrfyqdRxWYwQVBVlUKBBiT3An7b4a1+rVMtXU06bFACAlSoBJXy62Bn8RjeT6WwuOl/Mvv+dhfyNfGXT2V2a7qSCCWBgAGw3IuRYf04U5Sm1OpYvBIKk7sOT81xMxvvvbDfr/AIheoiJURVIksQSQTJiJi+xiZv64QUz5lMm3MkERtB4gjjHNlUebropC62P8nUpHUailrwyAeYASAfe/G35YjbMjLxUAGo7ahJFjv3j/AB3wmpdYKuKsFp9LHj9Z+2Dc7kzUAJjUCQUuSCZ7WAERhW2vsGgjIA1F1liXF7iCZHA57W7nEOZctaSpE72DASe3ptOAaVQrTLTDg7bEQPTabn6YCrZo6pJBg2a9p/tv+eJrsL6JczqcrTUMXLECCRczMgdgDO0RziDpmt9Qjby3sCfKYnv2+lsT1c07BQphnhVI5I5YjazKPqZvtvlGamGUAB1tUHMzMgHeZ35kXi2Ly0rEW2GdezIqT8MMEVZCl9gpFvUCTf198JNIZGJYAKSb2mBtP9UTGD26vyxJ+JJbiZMkQNiTvEbKTOIs0lM0FLqQHZxSaBJA1jU0XNyq3MEDYxYJcnbG6BEpgU/iAyY06TwCLEXn6Rz7YVnPlNKhRIBBi2oG8E87/kOwwwyFSlpYH5iYQkHncEmwi0Tc+4GDavTy1I1EUlaaQXIILGBqmIJubLe3JAxWL2BjnoWaqPQCOhLAWbhgZiDEWi8dx7Y5/wBb6xmKn8yi3wzl21FqRIAKsBIM+YC5kgW4x0bwcarq+oAQAEj/ANjtsLCR/jCjM9OCKygAW2i1gBsNxbHRCVbQtWi/rkk6hkaL1RDFUq66ZEpVCnzI3cMTuIIkEEEjFN651OvRqUqFcEO1amErRFN1pzAVAx0v5vMCb3ItOl/4Dzc5ZKWkHTKJ5vKCCTpK7awCDF53EXAU+OssatBVcszU6ijWphqYIcggG4bUFIIJMjgAS2ScX35EinZN12sA9JwVYo6tMwPK3ebiRE+h7Yt2W6cyljU06Q3kpoCFCg9h8zE3va4MAk444maaufh5nLginZXUwGhiRKTABJ4sDI4x3GrmNZRgSDuFG5mOI2ib22+uHxUCYB4h6ctYLAZXAJp1KRXVqJXy3sytuVbymATcAjnudqVlq0lqjTUSoAzR5HI5STOk7wYj88XzN5hBWSoVkIDEkeSWBJEiSTcdoFo55x/xTyitmUrvVYDUNA2VREtsJ2Bkk8e4OlJTujRTQw6hTF4lXnzTYetu8Afn2wyodOHaVDCxO82+15+sYSZKqZZanmEnRMcR+/bDXo5NSrGtqbTq7LpgEebibY8yGO5l+VIk6xTDUtKiCCxnZhBiHPJIP29xK7Up+CJaGdE0BG+YblTEAGb6tzG0wTM7/wBRgzDbjkjeLXE4Ad9C2qaRYjaQVZSIjaL+8YtGVZKaFa0Cf8OsoKecqgUT/K10tXAGsmAYgR8sbmPQ4vmbRiCTz+Uff7YX+BnX4NSLk1nLE8loYnbaSY7THGG+aFjAjF072AreaTC6sv5Ya5wd8VHqvilKVf4DIxBCw6EG7E7gwYEcTMHFEr0B6Cct1GKtMREnSyiB5WMERvsQZP8ArgvNdV+FSpU2pVoKiaujy6m/DE6z7gEbnYGAOlVVzNSlpEGo8Mx8phWhjp72J7AjFr8UV1JhRYWsNo/f545P08eNoeTs5/1io1/KLGVYEkelrQYH+Dhd05iHLnb03sRJII9f3aWnUdUCwIc+XYHyGG3G8wI4mYxEOrokKqcmImwMTP8AVsT7EDDylp0JW0aZ3NDWZkm21NOw73++MxHWzXmMU7e4/wAj9MZiSWuh7+Za+nU9NRWTymfKxYDtueNom2+OhVOiU6riozq5RWWDYBrg6iLzBP1HGKbWywYU9MpqULeAZJJn0WItBiRhv0Wofi1KIcEFvNq3O8iCQAJg2PMey4MkVLj3sGRWrEHWsiaLNqZQNZCIpMJG1jxt6WHbClDIMieff6e9/vi2daWk9SsZVCZI8olyNwSdriYE/NzisZrp7Aa1goORYNvsDv7b4ElcjLowVwqgC8d79/sf8DsMS5KnUqkJ/wBM3bUbyBJ1G+0kCdvNvhdl6TWPbf63E+kflglc0Xppq30xbgxfC9MbwEJmlh0P4mWBsBpW53mx4+vpgN/JJTQxMyRMEKTt9PYwcau+mRFpmQJM8b72N8e9Sr0wykjXTAWwEdiQOO+/1nGt3aBXuT9PqGneRp1EqCJI+HN4Pow24xB1LqIasXVhqaCWsFJgAew/Xmd8ah0klm0h1JutwRdQBzPfY7dzgBaoJUgCWMTsNhM8jnF1vQtB2ZKKE0uZm4jy87egnecbnO/yaavJEvpRiYsQCwHuCPW/E4XUKLFh5hIBMHaFvvtcyPsNyJKRmqUqCgWFMqhMxd2LH7tfi2FSaTaGe9Goy9H4ihgStwyzBBiwAjadt7YLq5J3qLSoOxBN0Zog7QSQB3Edo9BgZ6LCCUcsBcgmSdR1SzAiYgcxIxB03qZoZpKsBjTMgTPF/MeSLfXDQqgOyxZfw9mlWmWeDTrrUHmgEr5W3BsQ7LAiZ+x3XbFWALK8EEbAETJvce042z3Xq1V/5Csg3gsNJgbkSLxa2x5MCGfVMsPgIdoBW8cNA7cbW2xSMk3UegLrZXv+GfUwambylRQA5FVEY3YgqhI7RpRgRcH2wR4n6ofhrRq6lqA6lMMpZaZcajAABHlkc7iRtXDXajn8tWpkylVFaDEo50tP/qT7x6YsHijrK1MvU1LJSqnljzBnet8QTExfVBtA7YOTtAitmnTK7NkypCn4bkU4szAqpJaTc6iRq2x0HwjnEOWppGmKarpMXIF/fsT6YovTGDZKtWrH4Sa1KsX0gmdO87XX3Ld8NPDnWClOApbTNxEgTJIk3jVOkgAzM74bFJwSbNNX0Z1vKVGZQuqPibgEblbwSDAt6DfjFM8e1q4zTnQPgsVLMXJ/mQs6FJ8qhrfKJuTvOLllPFQ+Mupy1J7lo0ttczEwPTgfeo/8QM7qdhYhrSJ+YNwP6TAAI7e2FxUroxYMiioVFRRq08mGljP0sdj37DG3TalGkawe4mEEmAVMCI5jzD24tgT4T12etEqq3vcb3N7XM/T761/DrkIaQ/6hJAnygadj9VuZttHeai1tBsEasWqIHkLLD5YmWJ7nuRxvgp6KMtRNMrpmDeYIN53gQfriPPnR5jM6mJuCSNTeu8X3vPpgdQQr+QuWUqFmwQgSSd4W5tyBxJwqXx2OWnwbnNdNhBEHtAMzcd8HZvKH+IFSWKimVjWdIuDOkGCT3MkQIiTireCc4KXxmKkAUdehfMfLcwfxb/mN74slDrq1aj0lSoWphSzMmlDqE+Uz5vWBi0OqEF2cWWm4ANhxtz3xXOreH0rVadRgCEmVKyGBFtQ5g32xYatOp5tbBpYkQNlkwPWBzGBGT3xVMzAPC2Wqpm9NGnTqFSzkM+jSHuT8puCbCLlgZF4O8TIWJ1EoxH4W2P6GPqMRdMza5evUrO4RRROpm2ADLyOdremKB1TxvmnrFyToZiyKyAE0ySAJgGI59BffCY4bf1A3ocdLaHIcLU1nldREAgELPzWB3vMGcSdTyNGvmWFCpBYA6CAhPl0hVZoUye5BBixsSJ0rNmvSV1QXJmdhpEGY2HI7zgpqCmSZ1EbkROrf31CZB9cT5pNr2M1aE1ShUk+Vh7yMe4b06uYjyVayreArmBe8ebacZjep8v7icUWupnypRWVTp2cCYNpBM/hAiOfTfHmYWpWc19ZBkQSLaIG1o5iAOTA3wBlc61KsDoZwuqABKsDHB59fr3w/o+OaslSinXBFrJcC49pJm8/lxwiv/b/oXfyEOus5bQpa5i33taxP7thajMCNQMHmZE24/K/qMWvrPiCnLglhqJXSgmLDzC5vIncWNtpNQpuWpCwIgKJ/D5p95n9cOscYmTPUaGEzwpJ9TaPUEnvgqnlAsjUJIGkA7loJkxv6cExjOmZBVKNUJ0yuoiDIsfzH1wFXPmYgyIm+0GY49Rhu0wk/TVIfUYP4fmgkkSe/HfAuYIZiGld/w2PA49Bhll10KCRBm8mOBcGLe9sDVqYKhlX5vcjVbmf9zFr4nW7DWhbnCwK2NxAn+lSV3+mI2cj5r2NyJ1QBYx/f6jud1CRTpn/zX0AJB+u+B1ragoEy2oEDiw0xjpWhAYa5EyZJAkHeLjmP3OGtCnpUaTcLJZTPzXMEckRYX98D9LbRIEmQee4Pfkb2PfBRpt8jcGIgCCN5mTYc2xKcvBqI6OYkJckeYQSdjPYztPPJwGlBVbzwWkQBGk7EXBgiLfXDVqNMJJplzDWVhN9MMBxFxF9tybYgpZOrUqEqgqFwQgBK6dOkTCggkUwAR6zzBMUFk/SfEjUHVyDFw8DUVjaRET6Ha3bFuy+To5zJ/Egmd9MqW+GSIMQSuoHymxmTgTqHT0q5RDVpfCZahDAudMnSI1aZux1fc7GcEeEHYJVogAAEslzBkDYxtYn2i2LJKDSQidlW6xTFOGQAfDYGNo7H6YJqU1qZerVDQ6FUeZlp+JeJg3IM3i8RJwV1bpo81rxE3O21zc/64r6Z/Xl9DBJNRTAAV2aj8Q2JkNDaZmBDJwYwZq5JjFh6r0x8zlstQQD4Uu1VWkF/gkFQD+GGmfcTvgrw3lVKZmgvlA0BQFMUw2vZhaIGw7Ac4YO3wvNVqEECP5hO9QCLHkmABaS0dsJeh556DVoafiAy2+jzX03PLW7Rgt1HfQqQ3/5S9OBVpoU0sA8idfmcGJ2+nIsMc/6vQDZlddVinxEU02jSNa02IB3/ABjc4tp6iwV4qFgUiCbWEcngdhP02q/XaATMLT5JL+YloEEjzERadrxxbAg149jHXcvmadPK1Sq+RV8w24E3j+3fFY6f1WpUenTp/KAFBGwdtUKZgECwIvBAHM4B6Dmqj5QrLaCzBzJYKF020xLKZmB3Pc4fUOkNTSmVs6sX84mEUmTGoXMwJvBP1orkl7C9AfV8u6NWDH5GntI0I0gAm0lpn17YgzBBpV0WmrgqZLWDKBqgSuwA1X/1xFTyGqtWNeSp0rLEIQGLgRGy2Iiw74Iy+UWpkwivoqOCNVz5lLBgFkGTO47jsDgcd2NyFXhymlenSX4ggoEJp+QhRrsrAyAx0/8A23xdqWW0IFiIEblot/Ubn3OOedIq6KiESAHTVwYLqbg+/wCV8dNrUpH1BwEzCLNU97Yr+f6klNgPMxJC+VSwGoxdgNIj3xZuo0Z7nnv+v9sJM1THffaTExvHJi2HiZlVzeZFbPUsu1NgKqEMrQA5Q/EpgmSNIKEkgz57XxVeqdDzjZlwVZ2XyliRptB07wq3nSIgHFk8VZunFPMUWDVMvWFxeNJhlJ35FubcYsn/ADKg9D+IV0FIjVqJESe5tcG0byIxTadoXvRTaJ+DSFJS0hmJv5pkbxYiLW/pGJ83X001AUyYYktMMB6jYmT+4xmRUvqqUxrVgWBIIgMQZG17E3k+nbfKTJYo7eQw0gxuD2JAJja2OGTTl352US0DUq4gSb4zElOnQIBYqG5B1E/si+Mwea+f7f6Fplz6F1k0ahRxrLSEKrcMdJsDJHv+WLavRqWaCVGWWGkklTN4k+a577XjCjwNkVNSs9VdWhV42LEysTYyoMdoxbs1ntNRdJWDBhgfN7GbRbjti+GHwLmLJ7pFQ8X+DzRotVpP5EEkMSSRfnt6dzxOKdRYKgvzOwgQLfnBx0H/AIidRZaQRSNL7j1F99gMUrN5eqyF1Xyiefm0qzWG3FvpiGVJT4wQ8L42z2noVPN5oRZsBeBySTuN/fCvLIyFtENABvf+kHfiTh/1PpfwUYBgZoiqA40kWedQLfX/AGwt6f02oUqMVWBVA1GbhQWaIN1jmOB3wvF9MayYO7/CmkxUyO5IAXUSJkWIuY+sY86jVMKmkIoifLBMssTqAYCf0scNKJNPNAhTpLVFZbeUaAp1fmT+WD89nF/hSHBXQpIplfmYiSFgKPKIM3iPTDqCYGym5qkWpLMEAz5bEyqk7Tfe/O3GIOnUqYYiRqBsTJEETxHMLuP1w76nll0jLoFtBs/lBampIDHTub/WecV+oCKjEppaDOlSApg7iNoP7jGlDwZPYyy/S6dPVqcaoiWYCZ+YACVBg+8A7xgHNvqLeaLD3MncQAdoH12wTXzg0rsW1Ip3kg6TO375IjHubpsGZzLKrKoKk73tO8WiZ74jCEm/iGbQuodTNMMhBFub/wBJ99xOCcj140qiOoZQtxF4HPA9fvgEUT8TTUi0giFseRttqP641rgAlQYA4gDt2xRxVgt0dC6f4oXM0qgZAXUh4aQNMwwkm+/G0TeACf0vMfzJcLSYiTPIEbmAsR5vQXJsMczyVYzpBI3uDb7C3HGJRVOkrq77iw1W4Ej/AEwzyO9i0i+9aqo7SrKytdSrAhh3EbibYqNTLikuYC6Q7shpo0AOzatRDRqUgqgtvqMySIC8MdJY1KlVgUeYMxJkAk28pB9O1sSeIOpBD5W8wgExYKxuT3FgRfdR9ejsxZMvngUsVFU04phlBBOltyCJuBIHAHYwmopogfDYgLouwabBibMRYrvbkYi6WalIeWXXZtUcSdR/pXkngHC/Is6/DEJBZmQqwJuGBAAlSJgzqNp7TiXcWAPz9ZZ0pqNjKgciN7C3+B74UZrrFZ8xTFemVqSwAglSrEkAG2q3lBHYe2HK1Wo1Q5YSQwcQDAkiAPUfvkL+odQL5il8KU0yCzqQQZO3cGbEHtgYvKMy4+AcwC1WmoVZhg1tREbA8C8z6bYtHVOh+dNDsrRpIJL2ANgthM7kxM84oHhLNVEqNoqBCQSZE7bfUz+XoIfnrma+ZaxYwx2DH8OmJB0zvEXjFcclwpiPuzSn0V62bFOowVChaQ87aDG0CNRtxc3x5UZqVVEkCMyAbi6u0RtsDJ734vI+RqZpK1E1RuzUxJCgal1MCeSDaIjYWk4VdVzTLnULMxFKqpAMRZgQAwtvN+5wsnrQwG6H41QtAKqXgeYEKVPp+nGOq9Nz4fK0qxNiiknsSBPoIMzOOW9ZLLmao8xJV1MiN7nYAWjjeIwOuQzecy1OlQM06JdWUvEmqdQZpMETKgHu22Au2Flz6z/xAyasVDs4QhGNNQwDHVa7C4jeOd7GOc+I/F7Vyr00NNELBZkPJKkEsrkbCwWOdwYx51job5aq1PUR8VQaTLuYAABINnMkwDspOHdXwMukDUVkAtB+baDJmLz9/QYqmkB2UCrmXAYAsASX3sxFpvJY3Pvht0fpdV8ufIGokuYZvMjXU6ATAabiReeJMWfqfTKGqlSa2qVSPlJg2Nrdwe4A9xOlsi061EAM1OofKebhla/GoG45X2xRy0LWw6lkwaFNKNvhLpmRMWImPYnc74xaC00Ckhpg+xg6oIN/pA5wLSzxpkgE6jcGwvHqDx2vOIq/U1DRcbHzQ1gNvUTNtjGPIUJSX9S90MWo6yWRXCna5xmK4OuuLLUqKBwGIjvs4G+MxT+HZucS4dP8SVMvVqVEOs1ANc2/CIYj5QwsLHYYt3h3xVSq6i6gMDYaZN4GrUfLvbtYnm9AzNW7KYmSN94ED8sEZfNFNIZB8s/f/wAf74f1HGQjVl38ZZhGoGsjyag06ARqBaFMCTzG3IGKzms2UpgGTKsIItdYHPcn12AOJBDUwFVl/mKp2J8zKZ5MARziPqWT0lfMTKwfq9Mf7H9cJLInk15GSpBvU81KVtMQ1Io0sLANIC33AYC39seU+mMtAOHJirJD/h06QZBHyw15GF3WFUUqoK2NN5ETt5p08mBHr643yYasFdnZiS0XNhAJIAsLgXEYeMrjYaHvTOnolZFZt/iMQwgnyIbE33m87gxhr4v6aBlazu34GWSTaUEESYtffFIFclyW3UXaT/SSB9Cfvhn4h8RVWpfBY6gdX4RJi0zFtx998WjJVTQkkybOdLIz1DVWqwCFJKqd6YYAsBH4H8sEjVI3OEPVMsg/iGUnQunST+LUwW4je8z+u+D63ix3em7rTbSyuVE3CmovzE9nIi+/2Cz+a1rWZZRSxkWAAEsBA7aRYemNyTMkL8yQGLFgIZARPzQhNo7ATsZiPXDDOZaquQ1q0Iz+aPxENABMRNzfsI4wDmaTOIWLkTwbADf0g7DEjZltCUwxZBUZws2E6iYHvz/nA50jNCjL5cyARO5vAnYgevOJM2wDQPmJNub/AO354Z9QyYYrolnYSRwCZ3B3GJkzLIjMoGoC7aZMzcC/ykzc7EC1pPM5PsdLVAlPpYVVZjpDKT6nTsADye3a+J6PRQ6iSZuIBFjxbffE2VD1yxHM8ncDvPABNu2CabvRpM5a7WtB5gR3aZ37b8hJSf3DSGPhvpuqjWQzTMadQ+YSDcGD7fTnhJ1jL06U0/LqcQobepwdpYm53i4+uGXhjxGhzbU6jqgKlKYPzM9jBbYHSDaI2i+5fWsout3A8+kAMbgG944Isfrjsx3SsQqdPOU0yb0yheoEai6gxN2C37mnBjuT3wuz2XRfg/A0zRaXBEQDqXUw4YwwPruARibL5NsvWMkuryQW/qMzxG2r8hzgHN5n+VDkl1L0wWtILAqDAggqhF4mLEEziq7aJj+hkAWD1GOkTMdtNrdptxt2xDWyiOFGskqsBJYAHUSL7lSduLEYK6f/AD6C1AL6Qfffe95AnAHUqQV6TIQjoWQymolWAawDCwM/U99+XE3zaZR9BeSy5SoSsAzN7ztydvfbB/8AGsHnVG5jb7+m/wC4wH05yXhRLXg8CeY+tr4a/wAJTQa2GonmJN9Qi/3xGeSUW0mMoqtg+Z6iy01PlKMx8sndAkwDyVIHO2EeZOsEi34h6CF9Ppxg7q1WpD6gdIiDEDaIAvueD/TgE19KAPvq32CqwA+w0k7cjFYK1fkVsJ6/SVHLUp+Hp8vmZiVZGn5jJEE7k4O/4e57RnGViNNVdPF2W68DjUB6nCzqtZzRpam1ShCnTGlU1LDNMG3pefQwiq1f5ZQkmAWAHdbg7zaAfpjoraEbO4ZyrTIIreQCWGsrwCJiTaDxcyBbbFBz3jeka4pUqDsA2kbLrtMoACIi8kzHG8VOh45zICDUCtNGhWAvPw422OlSJMgTzN7N13x/QKzRXVW+GCHY2TUBMC2srq27meIw6i09oNpornXMzWNOo1eQwXVSkKCpW50kAXBkgkTt2jHvXOkNl4zSOSm7AnzecidPBFyTP95Gg60tZDlaoYswIVz5jwVBtqne+9t8OOi5z49I0nALp9ypFiV4MSCe4nFfqKxGcwtRQ6kdwJ5/wP7YHzDiz8fKQNpH+mNK/TKmVIVgdJdtB9rAH10ifW+I6r6hcc8elsQePi9A5EozAFtbD0B2/wD8n9cZgY0D6HGYHBB5sstHN1dJqUqLOmphLA3AaDc+YMCCL4YZqnVpBviFRK3RZOgzMTESNrTg3pPih6FFKQUQigXQyTySSdyb4mPipyZ0pJ3/AJe/59scM23J/Cv3Ga+YtzfWHWmhBDHVSmJJu8Qfy3wXnc/rrUVMrMTII3dZv9D9QMB9VzYriCEQ8FEUEEMrAze4ZQR9e+F3Ueu1mqq5pK4Rl4kQruxMTaAwP0HbDwjda2a2vJZOsKaVE1NUggi+y6lcD2vH1jAXQsy5rZanT0kuhLnfRCUWJbYX+WPXGviDxC2ay5okqg8pkK0+UgxfaYj64Q+FM8yFaix5VZNyCSWJkwLQsKL7YONNYnff5QW9loakwasrLrDOwIDAH/qRYgyDaQd7YG8UO1CqBUlkAZAxgEHTTJBAEEjUpm03t3io9RT47u1FjqANpI1S2o3G5BH2PcyN4lzJrfD0K0hwzaydvLMf90KB7YEG+aszeuxz4l6DTohSAVvRU+gq1CjXP3vtGK7nc6xovpM3BJkHSGgX9YYD6xjbxV1P4qn5whC6i2w0OpAIm4IL4R9Vz6B8zAguaZEjsO0wIGL4VJxV7/EI3Q/6TTeto0mx1imWJAJQS097gifTjDHwxkWqrl6xdWFSlVYabtKKpKwTGqTG9tJGK90XMMgpTqGlmKjcQ03ib/2nG3ThWWllk0waQZWAJuHtbSeRvbnDTaXf53/oNl+6x07+Hy4rRDM9IaQIMNURRabGG2nvgKj0X41NWLqupFeGm2sAwCJki4wlzNYVRFQNuDctupBF9XBAONqNZUVVVoVQABcwALc9scd612Hkx9Q6YkaQwFypJ1CYMyPLBUyPeDhYnh0vWf8A/koRT0iSrEaiJjebAqfrHGBf4knZ/wAjjSg2gsVqQXMnfeAO1rAYylJWxW2yLrng6oC1WjmFZkUHR5lJALHyMdnBkCe4uIwz6f1Cpp01wSSoZahgCoT+GY8rD5SCBcE3GF9fMsd6nEfMRuQf1Awz8MH4gqUqjaiCXp3Ngxlx2+Y6h/5EbLjpx5W1Ugx7IupZcFGO0CZ7EXB9wb/TFM6vSGrylf5iCqwDEgSTrVv+9agcWMeX1nF+zNQIXDmyrqYkWAM/cwOBig1aNMqGp1NdMGJIuGaOIBiwNwB9zjqj7mkWfwBqq5WqgqIDT8uljeCQ6tttp1J7g4B8SUFXNhCytCFGemWkatGzDnY7EXjFf6X158rX+LTYhGlWH/bMi3cTPJ3HJJ067m1qVtUeUxPw4ANpkQCJM9u+JrE1lcvDQvLVHQen+Gc2QK1GtSGpiSGZrgMbHymNsH9T8LZuow0VKYUGbk/W2nFY8O9frU6ARTpVXfy2kS7G8CJvhn/8nrcv+X+mOHJzU3VDcvBv4m6XXpZeqzAaVQsW1ztvY329ML6eRrV/LTWXZFqDUYWDrWZgj5gbb4H8T9eq1KDJOsMIKgXMx2HfAfRevVaJUSYUlAd/I2pwZ9HYg/TFcal6d+TNjPqDfCy9VKgPxEeD5jEsqSO251bX1GTIsDl/DGa+F/EslJqRp6hpaTpdTBvEmCvPfG9fqorZk06pXRVp3YgDz0yWWTEGQCtxuwvIGNuj9f05dqLNCLqUEj8JExuCYmLdsWcpcU0jVbK/n+kVKCfGZYpsaieW41UmKFWInSpbVB5jA1PIVKrsKaEhbmN7z97Wgdhiy+GPFRpKgqCaT1agJA21uTtz5iLdn72NsyuToiPhhQsCAJWFM6RpO3Nji/NrsCjZQaXSqlOrTLpDyIKmQZgN2OoC/Ez6YtvTumLSqVHXy/E0gibAgmPqS36YJ8R1kpU0lZ1uIkwJUarkX439t8K871APk3qBSAVkaouJH4Rx78bjGTsZon8SZP4lI3UaASAbDVwZGwiR/wC3pipdLqfxEKNK1D5YYkQQJudojnA+S8RPRU0o+JQKwUf8EiDpZTKrqvf2AU4zoWfNHMawqsHQrBIBIt8trMCBxsT3w2SFx12Sk2uj3N0zTdkazKdJ+lsZi1ZXrKOitFO4m6kn6mLnGY5+UvYdY29nRKmQpndUFvbA9XouXP4J9QRGBaTuB/1dXuh+284OXqCqPOwH+mPA2umWogfwvRPdf/r/AIxF/wDEqX9U/T/GDD1SnJvtydj9cbrnUP419p2GDzl7m4oWnwlQ5/Oca/8AxahpsI7XM/phwMyvDgfQYjfP0xu4/L9xg+pP3DQkPhNDsWvzMflGIKvhHtUP7+uLBU6pTAmZHoJxEOsUTs4H5YKy5AUVDO+D2YaW8wO/mXjvfANTwIKh8wG0SSePbHQTmE31D7/pjRalNtoP2OKx/U5V0BxRRn8KMIliANr9vfHq9IqA/OT9Qf74vDUE/pB9BA/xjQdLpm8Af+x/sYGD/Eyf8wOJSP4JhufvOPRTPcfn/nF4/wCVUidhf3/zjx+jUZkqPvH98D+IXlAplHLPwV/+oxuGqeh+gH++Lm+XpbEL2uZ7euN0yKdlEbAW/vjeuvY1MpJqVPT7D/GNun51qdZakfLJ9wFaRtuRbnfnbFwOSXmJMcn/ADiDq2XVaLzMBTNu9ie8gGcNDMm1oHF2I/F/Sv4ujTam8JUZS1hdYJX1J1FTvAgnFe6l0wZamiUqRZHkVGm9wRa86puOBpxnTupM2SNAVxR+FUbVJHnVyNIXliCWhQD+G2xxXM51aqKjJrqvJ0kOSSwB/okgExuJPrvPuRT6M35BxQBYITAJiYmL9vzwKjaCgOwIYAWjteDsb8/XDXIUZpuNMvTmoBF2pjSpHurENYzpNTkDCzOOCTEC9gL7mYxWLvRJlj6BmJSoZnVULXHJC7E3iZ4w0Fcdh9sBeAsrTrmpSZ9DBVYX3mdQExYHTefxDFtHg9YtUn34/PHlZ5wjkaYOMntCD+IHKr+WNNY/pX7DD9fBl/8AqSfqR+uNj4LI/GI/f0xH1cfuDhMRI4kSqx7D8rYgzCoK1alBYK0jULgNsCZv795xY28GtBhwcIOudJ/hHp1WfUlYw5MDSx1E7cBxv6knF8U4zuMWNxmk7FPWURlVdJ1ahz5Sp9CJm0bjfFxynXqNNUaq+lmPwzO0jUZmNoW59sVTra/DrBWUzCgReCxsZ2v+m2LBS6L8QOlVP5ZF7bRefpc/fFuSSjfkZXYt8aeITVqU6UD4dPzsA0y11F41CBrECxDdxYdazHKnU0oWhgnyoh1EhifNvF+/pJx6nQtOYXL1H1NvTqix0yBoYEHVwCSbSMOOkGi2bzNNPKqqqlolWZdQqHa0SF+h98dHjQ4myNCipq0arRSmRJhV2kE2ExyT3uMIeqdKUDVSdXpBhpIiRO082giN7E2w28RpToV4oq4TQBOgqGaSTGqAYUr7RGK7magBLCwO4HAMTHpPHpikbJyI3z9VTGpjHrjMWQ+DjxVEeq9/rjzDc0Dix8fENcgA1Jj0H+Me0esPEEiPYx+uFOm9wLdxjBTnk48l44+xbaH69Z2jR22IOPWz7naBb8JHMd8IVAFxM/c49Ja1yBthPSXgNsdtm6mzaiPf/bG1POAA2tzJGEoDcz+/3+eNgijaTN7nfA9NBtjgdVRZsZ9zgmn4m4Oo/aw9yL4QVQDx+mNEXhQB2wHiiwNlmHVVNw2n/wAlmB98GUCSYBR//Gx/WBiqLtc/6f5xuAg/Gf1/2xN4vYyZc0plRNr865/KMQ/GqRcavz/TFaplQLub+v5Rguno4cgdzbEnjoa7GdfqBU+ZB7ExP1xjZsML0yI4knbAP8OZJFQEDaRN4+/5YIywcbspA39/S3ptgOKCk/JJUZyYCwONifeMaatG5a17t/rbG1LNklpVj/4kH8onEZMXESeGUg/lveOMZIZJDDJdWUSdTffb8v39cD9bqDMKEWoieYTYksDEjcRP1vFjgKroJ+VVPNoj12vjKdNYkDVAMQfziB9sFfC+SDYpp+EUUt8Opq1EEgiQCNiDaDJMwdsA5sDLSfgOdTGn8SAXOmQTMjtN2Bue0myvRNgEIB2AJt3sLYn6l0+nVSWJ1lPhkwJOm4PqRM3EXx6H6bM5SqWyclrRzdM2KVVCs/DaDBMsEaVdT6ldQHuLnfAPU8l8ItTKw6GCxmWgwDExBAnDjrOQK1PLTJLSoAmx1QGJIgjTFhYE+kkTrORIVSTJX+UxvuiyN7/IV+zdsegntHO0eeCc4KeepExD6kPpqEj8wPvjq/8AzZReT/8AVp99vzxxJpVlZTDKQynsQZB+4x1LJ9Q/iqS1VZV1CbnbgqRHBnnHB+vxXJT+xTF5Q4o9XptJ1/cEf2viX/myLfXHqf8AG/19MA08mq3+IGJ7tAG2xxBWW7EEc3kGd9hGPN4xbL0Nx1+iBdp7cT7YrPjahSzNLWrnUv4ZsQbGxMAjkjcLzbEGZqCdJUm3FrAe0A4gKJo+RgTzaPTHRijwkpKxOyqJUbXlw5mGpgHsiuAB6AARfgY6p1nxMKGkKy/EdoEjUIFzI9VBHeTbHI8+SrTHIiBvf92wfk8038UtaoGFMh/l3UGm4kA21De/P0x6WTCskoy9rIxlx0HeP+oH+I0qBpcK1MgfKfMCVMA+Yg7/ANKnFUzFeSVAsTqK3u3O9z3w+zryCNWtF8wBUiSVQzE2idMg/gJBuJJ6E1D4TOVJhvNCklZ2+VZIjmP746IvjHoD2xVlMpXzKEai2kkrrJOm0QJFu3a2J+k9IauzBXUGASu8nmwsR6g9sXzIdPiwuCJn0I/f2xz7NOUq1QQVio21mU6iQQQbGIOBGTlYWqLxkcnWp00TUDpUCYPA9jjMVel4qrAAMHqH+vWyz2sBAtb6YzBpgsLRjECR3tY/THoIBFzPA27bDGiVAdpkff74JpMIJ29zvjgZRM0dZNl49T+/pGJNKxLWI7D9MaCsBvM9ucRq8t29RE4XYOXsTtUmwm/cbT+uPDVkbntgQkkwGBPYY2Cdjc2Pp/nn7YPEXk2FLUG4vj1c2RxPaR9MCr78do/fbEtOoVtFz6E/T3wHENhP8dO425n+3+cefxAO6/X984ggnzSD77iwItPsMR/F2EH1/wB8DgjOwjQDYQfWbfniWnRJnzAdpwOtzEj6/wCMZBB3kiCIHeefTtgNMIxpZNzaA3sf3bGPTIJAiQY7/v2xBk838PcTbk2H074MqdapiCAB39/8RxiTUr6HVEaUniee9/8AMYnpdVqU7ayZ35jnnb6Y0pdUGoBwWX0sfTg89+JxuuYpMNoP9/rhXflG+gT/APIYWWgnjyyR7/Wf9N8T0+pU6g85AvYXF+8TftGErZalpmb+8RYf3n/TAssp+U94+b1G2w/TGWKL6GTa8FplCJDcmBqvG44E3JtgHqPVKlMinSCxUmWdWbS0WtqAAO094HOE1Gq9jcAi3AtuZ5wXlOoEVFOmQDcz9DA22Pvh8cPTnZuV6oqS9RzdViAzMZgqgiNM8xtIvqOD36YyUnp1Gkv5qd9npgwBOxdCy/bDfrfihWWMv8UneRSZZsY8zDy8QYI2nFZ6h1cmlTpwddM6iWcuZIlZY7959RGPWacvkQtITrJv+fvth94O6gqu1CoQFqxpJMANyCeNVvqO5wL4gyWhxUUfy6oDqL2kbfS/09sK6qd8FpZYV7ibgzqK5MACAv5wfW/64DzNKDqH5HtE2n9zhJ4Uzgqq1N286XUkmWBPfuBaT6YsDZKd4IG/mEd76h2++PJnB45U2dafJWjKOc0A2Jn3I4j0/wBhgz+NokFWWfdYB9IVrQbcz6YDbL6rAQgEgAC8cD6m/tjxMlJILMY3LGI4sGuT9eLYnSY1yN6lOg5UqlORYjb9TJHvPrgDrFSmtLSFUNyysSw3iATHYffG2ayCr5RJJ2k9u3Ezhf1XKtTQmbEQb76lNu0G2LY0uS2TnJ10L1yP8qsy1aZCgL5pSQQrSL7jaDN1PpOeFmu8EAgLaTeZ+xt/jCmtUmd4N/8AB+364n8OoWrFQYlNW/8ASQP/AMselkT4M5r2jo/TeoAmIIIA1WgX5379uRhP486QkfxaiHlRUgjzqfLMdxa4432kRL0lw4Ykhlv5QZAMTNvNuJH2wd1fqhFBSFD6XioAAV0kMJPMaiLx9MQxTvoq/mUJsqxuq1GHBGxxmG9bwkKh10XYU2gqCAYEbTN749x1c17i0zencEgm24H+u+PDnhuJt37833P2x5jMcaV2K9EofWLKO/af9cYvrafr/v8AfGYzC/IZ6PKYIvFuJj9ziYUyQeTE6drRM/fHmMwGOjRWgCLmwPpPraTiTRpJHM7dtucZjMYKVklOkGG5uR3tftPNseMCCQWI42mD9x2x7jML5ozSokUFpg2uewHOIHUqSsydo9e+MxmFRkr2erSaFJvqMA+3v2kY3piJFjxMbR9P0xmMwWZ6NFrWPmH5/lb9cZQUkjn0/ZxmMw3SMukwtRYifrxb3nGgrrMQdO33ng+s/wCmMxmESHejyr1AMCfTe943PocQfwRJ1hyADE8fbf8AfOMxmHfw9CR+JuyKmuqqKbPZvkW+5g2AGkW9sIc1Qgm0abfu/YfvbGYzHdAnNEuXq6qfwi1pOkGfUkDtvM+uBmyR4MdsZjMCTcXoXtbNspT+G4Mme47cjD2j1Z9rMI7RFrkesDGYzCTSkrYYNoPynVY8xmRsCOB6g/2wyp9RJUwoPcXtM9yb+1sZjMcOSC7LKT6IqPWV1BGBkWi0ARG8Xmb4E8R5mm2XAFmV9oiLkGCN49fSOcZjMGGNKcaNytOynNcKf3cR/YYK8I1NOcSbSri/EDUODNwLRtOMxmPSyf8AXL6M512vsXyjSqBjoYAAAkiWnibwT+WN/gFZJYOCL+Wxni/G9sZjMeNim1NJHW4rZXP/AI7UN6NVRTN1DKSQDeJ1Dbj0jfGYzGY9NzZG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3" name="Título 8"/>
          <p:cNvSpPr>
            <a:spLocks noGrp="1"/>
          </p:cNvSpPr>
          <p:nvPr>
            <p:ph type="title"/>
          </p:nvPr>
        </p:nvSpPr>
        <p:spPr>
          <a:xfrm>
            <a:off x="231273" y="76200"/>
            <a:ext cx="8836527" cy="1143000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pt-PT" sz="3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we in an European Technology Platform supply chain (2015-2020 and beyond)?</a:t>
            </a:r>
            <a:endParaRPr lang="en-GB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1.bp.blogspot.com/_vfImvyorvjQ/TB2LpHZFzEI/AAAAAAAAFNw/l_zWceLNM8U/s1600/food+cha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0" r="1250" b="2415"/>
          <a:stretch/>
        </p:blipFill>
        <p:spPr bwMode="auto">
          <a:xfrm>
            <a:off x="68442" y="1550111"/>
            <a:ext cx="8582818" cy="51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0" y="5372256"/>
            <a:ext cx="3379547" cy="1370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092442"/>
            <a:ext cx="5114550" cy="2378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6051" y="6035070"/>
            <a:ext cx="2513519" cy="260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116051" y="6329987"/>
            <a:ext cx="0" cy="128545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48094" y="5469516"/>
            <a:ext cx="0" cy="1205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Triangle 49"/>
          <p:cNvSpPr/>
          <p:nvPr/>
        </p:nvSpPr>
        <p:spPr>
          <a:xfrm>
            <a:off x="3426724" y="5825626"/>
            <a:ext cx="2437148" cy="89584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ight Triangle 52"/>
          <p:cNvSpPr/>
          <p:nvPr/>
        </p:nvSpPr>
        <p:spPr>
          <a:xfrm>
            <a:off x="5438554" y="5672470"/>
            <a:ext cx="3242929" cy="1091535"/>
          </a:xfrm>
          <a:custGeom>
            <a:avLst/>
            <a:gdLst>
              <a:gd name="connsiteX0" fmla="*/ 0 w 2743200"/>
              <a:gd name="connsiteY0" fmla="*/ 549275 h 549275"/>
              <a:gd name="connsiteX1" fmla="*/ 0 w 2743200"/>
              <a:gd name="connsiteY1" fmla="*/ 0 h 549275"/>
              <a:gd name="connsiteX2" fmla="*/ 2743200 w 2743200"/>
              <a:gd name="connsiteY2" fmla="*/ 549275 h 549275"/>
              <a:gd name="connsiteX3" fmla="*/ 0 w 2743200"/>
              <a:gd name="connsiteY3" fmla="*/ 549275 h 549275"/>
              <a:gd name="connsiteX0" fmla="*/ 0 w 2966483"/>
              <a:gd name="connsiteY0" fmla="*/ 1049005 h 1049005"/>
              <a:gd name="connsiteX1" fmla="*/ 2966483 w 2966483"/>
              <a:gd name="connsiteY1" fmla="*/ 0 h 1049005"/>
              <a:gd name="connsiteX2" fmla="*/ 2743200 w 2966483"/>
              <a:gd name="connsiteY2" fmla="*/ 1049005 h 1049005"/>
              <a:gd name="connsiteX3" fmla="*/ 0 w 2966483"/>
              <a:gd name="connsiteY3" fmla="*/ 1049005 h 1049005"/>
              <a:gd name="connsiteX0" fmla="*/ 0 w 2966483"/>
              <a:gd name="connsiteY0" fmla="*/ 1049005 h 1049005"/>
              <a:gd name="connsiteX1" fmla="*/ 2966483 w 2966483"/>
              <a:gd name="connsiteY1" fmla="*/ 0 h 1049005"/>
              <a:gd name="connsiteX2" fmla="*/ 2743200 w 2966483"/>
              <a:gd name="connsiteY2" fmla="*/ 1049005 h 1049005"/>
              <a:gd name="connsiteX3" fmla="*/ 0 w 2966483"/>
              <a:gd name="connsiteY3" fmla="*/ 1049005 h 1049005"/>
              <a:gd name="connsiteX0" fmla="*/ 0 w 2966483"/>
              <a:gd name="connsiteY0" fmla="*/ 1049005 h 1049005"/>
              <a:gd name="connsiteX1" fmla="*/ 2966483 w 2966483"/>
              <a:gd name="connsiteY1" fmla="*/ 0 h 1049005"/>
              <a:gd name="connsiteX2" fmla="*/ 2934586 w 2966483"/>
              <a:gd name="connsiteY2" fmla="*/ 1027740 h 1049005"/>
              <a:gd name="connsiteX3" fmla="*/ 0 w 2966483"/>
              <a:gd name="connsiteY3" fmla="*/ 1049005 h 1049005"/>
              <a:gd name="connsiteX0" fmla="*/ 0 w 3242929"/>
              <a:gd name="connsiteY0" fmla="*/ 1091535 h 1091535"/>
              <a:gd name="connsiteX1" fmla="*/ 3242929 w 3242929"/>
              <a:gd name="connsiteY1" fmla="*/ 0 h 1091535"/>
              <a:gd name="connsiteX2" fmla="*/ 3211032 w 3242929"/>
              <a:gd name="connsiteY2" fmla="*/ 1027740 h 1091535"/>
              <a:gd name="connsiteX3" fmla="*/ 0 w 3242929"/>
              <a:gd name="connsiteY3" fmla="*/ 1091535 h 109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2929" h="1091535">
                <a:moveTo>
                  <a:pt x="0" y="1091535"/>
                </a:moveTo>
                <a:lnTo>
                  <a:pt x="3242929" y="0"/>
                </a:lnTo>
                <a:lnTo>
                  <a:pt x="3211032" y="1027740"/>
                </a:lnTo>
                <a:lnTo>
                  <a:pt x="0" y="109153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Picture 57" descr="http://employmentnetworkevent.com/wp-content/uploads/2015/01/3531aj6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5" y="5483974"/>
            <a:ext cx="2170430" cy="126619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ight Triangle 53"/>
          <p:cNvSpPr/>
          <p:nvPr/>
        </p:nvSpPr>
        <p:spPr>
          <a:xfrm>
            <a:off x="5438554" y="6458532"/>
            <a:ext cx="1114646" cy="21679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458199" y="6188742"/>
            <a:ext cx="47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108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ítulo 8"/>
          <p:cNvSpPr txBox="1">
            <a:spLocks/>
          </p:cNvSpPr>
          <p:nvPr/>
        </p:nvSpPr>
        <p:spPr>
          <a:xfrm>
            <a:off x="821140" y="747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Pre-treatment of biomass with ILs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04800" y="1000670"/>
            <a:ext cx="3851274" cy="5095330"/>
            <a:chOff x="508000" y="1960506"/>
            <a:chExt cx="3851274" cy="5095330"/>
          </a:xfrm>
        </p:grpSpPr>
        <p:grpSp>
          <p:nvGrpSpPr>
            <p:cNvPr id="21" name="Grupo 20"/>
            <p:cNvGrpSpPr/>
            <p:nvPr/>
          </p:nvGrpSpPr>
          <p:grpSpPr>
            <a:xfrm>
              <a:off x="508000" y="2676229"/>
              <a:ext cx="3851274" cy="4379607"/>
              <a:chOff x="203200" y="1533229"/>
              <a:chExt cx="3851274" cy="4379607"/>
            </a:xfrm>
          </p:grpSpPr>
          <p:grpSp>
            <p:nvGrpSpPr>
              <p:cNvPr id="23" name="Grupo 22"/>
              <p:cNvGrpSpPr/>
              <p:nvPr/>
            </p:nvGrpSpPr>
            <p:grpSpPr>
              <a:xfrm>
                <a:off x="203200" y="3731702"/>
                <a:ext cx="3662000" cy="2181134"/>
                <a:chOff x="203200" y="3884102"/>
                <a:chExt cx="3662000" cy="2181134"/>
              </a:xfrm>
            </p:grpSpPr>
            <p:pic>
              <p:nvPicPr>
                <p:cNvPr id="29" name="Picture 3" descr="C:\Users\Karen\Desktop\Imagens Apresentação Tese\rice straw 3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200" y="3960302"/>
                  <a:ext cx="1832400" cy="18324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C:\Users\Karen\Desktop\Imagens Apresentação Tese\triticale 2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2800" y="3884102"/>
                  <a:ext cx="1832400" cy="18324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CaixaDeTexto 31"/>
                <p:cNvSpPr txBox="1"/>
                <p:nvPr/>
              </p:nvSpPr>
              <p:spPr>
                <a:xfrm>
                  <a:off x="492524" y="5695904"/>
                  <a:ext cx="1142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dirty="0" smtClean="0">
                      <a:solidFill>
                        <a:srgbClr val="00B050"/>
                      </a:solidFill>
                    </a:rPr>
                    <a:t>Rice straw</a:t>
                  </a:r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33" name="CaixaDeTexto 32"/>
                <p:cNvSpPr txBox="1"/>
                <p:nvPr/>
              </p:nvSpPr>
              <p:spPr>
                <a:xfrm>
                  <a:off x="2155118" y="5695904"/>
                  <a:ext cx="14868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dirty="0" smtClean="0">
                      <a:solidFill>
                        <a:srgbClr val="BDC03E"/>
                      </a:solidFill>
                    </a:rPr>
                    <a:t>Triticale </a:t>
                  </a:r>
                  <a:r>
                    <a:rPr lang="pt-PT" dirty="0" err="1" smtClean="0">
                      <a:solidFill>
                        <a:srgbClr val="BDC03E"/>
                      </a:solidFill>
                    </a:rPr>
                    <a:t>straw</a:t>
                  </a:r>
                  <a:endParaRPr lang="en-GB" dirty="0">
                    <a:solidFill>
                      <a:srgbClr val="BDC03E"/>
                    </a:solidFill>
                  </a:endParaRPr>
                </a:p>
              </p:txBody>
            </p:sp>
          </p:grpSp>
          <p:grpSp>
            <p:nvGrpSpPr>
              <p:cNvPr id="24" name="Grupo 23"/>
              <p:cNvGrpSpPr/>
              <p:nvPr/>
            </p:nvGrpSpPr>
            <p:grpSpPr>
              <a:xfrm>
                <a:off x="228599" y="1533229"/>
                <a:ext cx="3825875" cy="2127447"/>
                <a:chOff x="228599" y="1533229"/>
                <a:chExt cx="3825875" cy="2127447"/>
              </a:xfrm>
            </p:grpSpPr>
            <p:pic>
              <p:nvPicPr>
                <p:cNvPr id="25" name="Picture 2" descr="C:\Users\Karen\Desktop\Imagens Apresentação Tese\Palha trigo 2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599" y="1533229"/>
                  <a:ext cx="1832400" cy="18324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5" descr="C:\Users\Karen\Desktop\Imagens Apresentação Tese\sugarcane 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3053" y="1533230"/>
                  <a:ext cx="1822147" cy="18324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CaixaDeTexto 26"/>
                <p:cNvSpPr txBox="1"/>
                <p:nvPr/>
              </p:nvSpPr>
              <p:spPr>
                <a:xfrm>
                  <a:off x="374158" y="3257504"/>
                  <a:ext cx="1379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dirty="0" smtClean="0">
                      <a:solidFill>
                        <a:srgbClr val="FFC000"/>
                      </a:solidFill>
                    </a:rPr>
                    <a:t>Wheat straw</a:t>
                  </a:r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8" name="CaixaDeTexto 27"/>
                <p:cNvSpPr txBox="1"/>
                <p:nvPr/>
              </p:nvSpPr>
              <p:spPr>
                <a:xfrm>
                  <a:off x="2110801" y="3291344"/>
                  <a:ext cx="1943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dirty="0" err="1" smtClean="0">
                      <a:solidFill>
                        <a:srgbClr val="92D050"/>
                      </a:solidFill>
                    </a:rPr>
                    <a:t>Sugarcane</a:t>
                  </a:r>
                  <a:r>
                    <a:rPr lang="pt-PT" dirty="0" smtClean="0">
                      <a:solidFill>
                        <a:srgbClr val="92D050"/>
                      </a:solidFill>
                    </a:rPr>
                    <a:t> bagasse</a:t>
                  </a:r>
                  <a:endParaRPr lang="en-GB" dirty="0">
                    <a:solidFill>
                      <a:srgbClr val="92D050"/>
                    </a:solidFill>
                  </a:endParaRPr>
                </a:p>
              </p:txBody>
            </p:sp>
          </p:grpSp>
        </p:grpSp>
        <p:sp>
          <p:nvSpPr>
            <p:cNvPr id="22" name="CaixaDeTexto 21"/>
            <p:cNvSpPr txBox="1"/>
            <p:nvPr/>
          </p:nvSpPr>
          <p:spPr>
            <a:xfrm>
              <a:off x="1368505" y="1960506"/>
              <a:ext cx="2148730" cy="523220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0740F7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PT" sz="2800" b="1" dirty="0" smtClean="0">
                  <a:solidFill>
                    <a:srgbClr val="00B050"/>
                  </a:solidFill>
                </a:rPr>
                <a:t>Raw Biomass</a:t>
              </a:r>
              <a:endParaRPr lang="en-GB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5828554" y="1017896"/>
            <a:ext cx="2446504" cy="523220"/>
          </a:xfrm>
          <a:prstGeom prst="rect">
            <a:avLst/>
          </a:prstGeom>
          <a:solidFill>
            <a:srgbClr val="FF33CC"/>
          </a:solidFill>
          <a:ln>
            <a:solidFill>
              <a:srgbClr val="0740F7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Milled</a:t>
            </a:r>
            <a:r>
              <a:rPr lang="pt-PT" sz="2800" b="1" dirty="0" smtClean="0">
                <a:solidFill>
                  <a:srgbClr val="0740F7"/>
                </a:solidFill>
              </a:rPr>
              <a:t> biomass</a:t>
            </a:r>
            <a:endParaRPr lang="en-GB" sz="2800" b="1" dirty="0">
              <a:solidFill>
                <a:srgbClr val="0740F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30" y="1900972"/>
            <a:ext cx="2037370" cy="1528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7340" y="3440668"/>
            <a:ext cx="137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Wheat straw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05" y="1900972"/>
            <a:ext cx="2037369" cy="15280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78909" y="3429000"/>
            <a:ext cx="1943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Sugarcane bagasse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7712" y="3414712"/>
            <a:ext cx="28575" cy="285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0688" y="3914866"/>
            <a:ext cx="1465747" cy="1745571"/>
          </a:xfrm>
          <a:prstGeom prst="rect">
            <a:avLst/>
          </a:prstGeom>
        </p:spPr>
      </p:pic>
      <p:sp>
        <p:nvSpPr>
          <p:cNvPr id="57" name="CaixaDeTexto 31"/>
          <p:cNvSpPr txBox="1"/>
          <p:nvPr/>
        </p:nvSpPr>
        <p:spPr>
          <a:xfrm>
            <a:off x="4827340" y="5715000"/>
            <a:ext cx="114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Rice straw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8908" y="3981965"/>
            <a:ext cx="1874577" cy="165828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972787" y="5726668"/>
            <a:ext cx="14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rgbClr val="A47B3E"/>
                </a:solidFill>
              </a:rPr>
              <a:t>Triticale straw</a:t>
            </a:r>
            <a:endParaRPr lang="en-GB" dirty="0">
              <a:solidFill>
                <a:srgbClr val="A47B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8"/>
          <p:cNvSpPr>
            <a:spLocks noGrp="1"/>
          </p:cNvSpPr>
          <p:nvPr>
            <p:ph type="title"/>
          </p:nvPr>
        </p:nvSpPr>
        <p:spPr>
          <a:xfrm>
            <a:off x="251635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0E2323C-1A66-4FDF-9AB3-306D6BADB73D}" type="slidenum">
              <a:rPr lang="pt-PT" smtClean="0"/>
              <a:t>21</a:t>
            </a:fld>
            <a:endParaRPr lang="pt-PT" dirty="0"/>
          </a:p>
        </p:txBody>
      </p:sp>
      <p:sp>
        <p:nvSpPr>
          <p:cNvPr id="41" name="Marcador de Posição do Número do Diapositivo 4"/>
          <p:cNvSpPr txBox="1">
            <a:spLocks/>
          </p:cNvSpPr>
          <p:nvPr/>
        </p:nvSpPr>
        <p:spPr>
          <a:xfrm>
            <a:off x="8149917" y="6356350"/>
            <a:ext cx="5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2" name="Striped Right Arrow 12"/>
          <p:cNvSpPr/>
          <p:nvPr/>
        </p:nvSpPr>
        <p:spPr>
          <a:xfrm rot="5400000">
            <a:off x="4336939" y="2775347"/>
            <a:ext cx="707231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3491552" y="3240087"/>
            <a:ext cx="241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Fractionation </a:t>
            </a:r>
            <a:r>
              <a:rPr lang="en-US" dirty="0">
                <a:latin typeface="Calibri" pitchFamily="34" charset="0"/>
              </a:rPr>
              <a:t>&amp; recovery</a:t>
            </a:r>
          </a:p>
        </p:txBody>
      </p:sp>
      <p:sp>
        <p:nvSpPr>
          <p:cNvPr id="45" name="Striped Right Arrow 14"/>
          <p:cNvSpPr/>
          <p:nvPr/>
        </p:nvSpPr>
        <p:spPr>
          <a:xfrm rot="2700000">
            <a:off x="5103627" y="4035831"/>
            <a:ext cx="482400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7" name="Group 26"/>
          <p:cNvGrpSpPr>
            <a:grpSpLocks/>
          </p:cNvGrpSpPr>
          <p:nvPr/>
        </p:nvGrpSpPr>
        <p:grpSpPr bwMode="auto">
          <a:xfrm>
            <a:off x="3850942" y="2781609"/>
            <a:ext cx="734706" cy="161209"/>
            <a:chOff x="3714744" y="2614195"/>
            <a:chExt cx="734705" cy="357190"/>
          </a:xfrm>
        </p:grpSpPr>
        <p:cxnSp>
          <p:nvCxnSpPr>
            <p:cNvPr id="58" name="Straight Connector 23"/>
            <p:cNvCxnSpPr/>
            <p:nvPr/>
          </p:nvCxnSpPr>
          <p:spPr>
            <a:xfrm rot="5400000">
              <a:off x="4270854" y="2792790"/>
              <a:ext cx="35719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25"/>
            <p:cNvCxnSpPr/>
            <p:nvPr/>
          </p:nvCxnSpPr>
          <p:spPr>
            <a:xfrm>
              <a:off x="3714744" y="2963289"/>
              <a:ext cx="571504" cy="158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27"/>
          <p:cNvSpPr txBox="1"/>
          <p:nvPr/>
        </p:nvSpPr>
        <p:spPr>
          <a:xfrm>
            <a:off x="1572904" y="2743200"/>
            <a:ext cx="2798763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120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/>
              <a:t>,</a:t>
            </a:r>
            <a:r>
              <a:rPr lang="en-US" b="1" dirty="0" smtClean="0"/>
              <a:t> 6 h, 5 % (w/w)</a:t>
            </a:r>
            <a:endParaRPr lang="en-US" b="1" dirty="0"/>
          </a:p>
        </p:txBody>
      </p:sp>
      <p:sp>
        <p:nvSpPr>
          <p:cNvPr id="61" name="Striped Right Arrow 32"/>
          <p:cNvSpPr/>
          <p:nvPr/>
        </p:nvSpPr>
        <p:spPr>
          <a:xfrm rot="8100000">
            <a:off x="3762478" y="4020535"/>
            <a:ext cx="483049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18"/>
          <p:cNvSpPr txBox="1">
            <a:spLocks noChangeArrowheads="1"/>
          </p:cNvSpPr>
          <p:nvPr/>
        </p:nvSpPr>
        <p:spPr bwMode="auto">
          <a:xfrm>
            <a:off x="5154304" y="4401474"/>
            <a:ext cx="1611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Liquid Fraction</a:t>
            </a:r>
          </a:p>
        </p:txBody>
      </p:sp>
      <p:sp>
        <p:nvSpPr>
          <p:cNvPr id="63" name="Text Box 38"/>
          <p:cNvSpPr txBox="1">
            <a:spLocks noChangeArrowheads="1"/>
          </p:cNvSpPr>
          <p:nvPr/>
        </p:nvSpPr>
        <p:spPr bwMode="auto">
          <a:xfrm>
            <a:off x="1585250" y="3352800"/>
            <a:ext cx="2529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/>
              <a:t>NaOH</a:t>
            </a:r>
            <a:r>
              <a:rPr lang="en-US" dirty="0"/>
              <a:t> (</a:t>
            </a:r>
            <a:r>
              <a:rPr lang="en-US" dirty="0" smtClean="0"/>
              <a:t>0.1 M</a:t>
            </a:r>
            <a:r>
              <a:rPr lang="en-US" dirty="0"/>
              <a:t>)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64" name="Line 40"/>
          <p:cNvSpPr>
            <a:spLocks noChangeShapeType="1"/>
          </p:cNvSpPr>
          <p:nvPr/>
        </p:nvSpPr>
        <p:spPr bwMode="auto">
          <a:xfrm>
            <a:off x="3525838" y="357942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65" name="Striped Right Arrow 16"/>
          <p:cNvSpPr/>
          <p:nvPr/>
        </p:nvSpPr>
        <p:spPr>
          <a:xfrm rot="5400000">
            <a:off x="5665302" y="4956459"/>
            <a:ext cx="465137" cy="144463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TextBox 27"/>
          <p:cNvSpPr txBox="1"/>
          <p:nvPr/>
        </p:nvSpPr>
        <p:spPr>
          <a:xfrm>
            <a:off x="-228600" y="1115502"/>
            <a:ext cx="2798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A method</a:t>
            </a:r>
            <a:endParaRPr lang="en-US" sz="2800" b="1" dirty="0"/>
          </a:p>
        </p:txBody>
      </p:sp>
      <p:sp>
        <p:nvSpPr>
          <p:cNvPr id="67" name="Rounded Rectangle 45"/>
          <p:cNvSpPr/>
          <p:nvPr/>
        </p:nvSpPr>
        <p:spPr>
          <a:xfrm>
            <a:off x="2733665" y="4401474"/>
            <a:ext cx="1990735" cy="546078"/>
          </a:xfrm>
          <a:prstGeom prst="roundRect">
            <a:avLst/>
          </a:prstGeom>
          <a:solidFill>
            <a:srgbClr val="FF33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200" b="1" dirty="0" err="1" smtClean="0"/>
              <a:t>Carbohydrates</a:t>
            </a:r>
            <a:endParaRPr lang="pt-PT" sz="2200" b="1" dirty="0"/>
          </a:p>
        </p:txBody>
      </p:sp>
      <p:sp>
        <p:nvSpPr>
          <p:cNvPr id="68" name="Rounded Rectangle 45"/>
          <p:cNvSpPr/>
          <p:nvPr/>
        </p:nvSpPr>
        <p:spPr>
          <a:xfrm>
            <a:off x="5076304" y="5352178"/>
            <a:ext cx="1629296" cy="470073"/>
          </a:xfrm>
          <a:prstGeom prst="roundRect">
            <a:avLst/>
          </a:prstGeom>
          <a:solidFill>
            <a:srgbClr val="FF33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Calibri" pitchFamily="34" charset="0"/>
              </a:rPr>
              <a:t>Lignin</a:t>
            </a:r>
          </a:p>
        </p:txBody>
      </p:sp>
      <p:sp>
        <p:nvSpPr>
          <p:cNvPr id="69" name="Striped Right Arrow 12"/>
          <p:cNvSpPr/>
          <p:nvPr/>
        </p:nvSpPr>
        <p:spPr>
          <a:xfrm rot="12390433">
            <a:off x="2123480" y="4348972"/>
            <a:ext cx="482400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Striped Right Arrow 12"/>
          <p:cNvSpPr/>
          <p:nvPr/>
        </p:nvSpPr>
        <p:spPr>
          <a:xfrm rot="8590970">
            <a:off x="2148953" y="4984630"/>
            <a:ext cx="482400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ounded Rectangle 45"/>
          <p:cNvSpPr/>
          <p:nvPr/>
        </p:nvSpPr>
        <p:spPr>
          <a:xfrm>
            <a:off x="457200" y="4007847"/>
            <a:ext cx="1524000" cy="564153"/>
          </a:xfrm>
          <a:prstGeom prst="roundRect">
            <a:avLst/>
          </a:prstGeom>
          <a:solidFill>
            <a:srgbClr val="FF33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200" b="1" dirty="0" err="1" smtClean="0">
                <a:solidFill>
                  <a:srgbClr val="008000"/>
                </a:solidFill>
              </a:rPr>
              <a:t>Cellulose</a:t>
            </a:r>
            <a:endParaRPr lang="pt-PT" sz="2200" b="1" dirty="0">
              <a:solidFill>
                <a:srgbClr val="008000"/>
              </a:solidFill>
            </a:endParaRPr>
          </a:p>
        </p:txBody>
      </p:sp>
      <p:sp>
        <p:nvSpPr>
          <p:cNvPr id="72" name="TextBox 27"/>
          <p:cNvSpPr txBox="1"/>
          <p:nvPr/>
        </p:nvSpPr>
        <p:spPr>
          <a:xfrm>
            <a:off x="-228600" y="1143000"/>
            <a:ext cx="2798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740F7"/>
                </a:solidFill>
              </a:rPr>
              <a:t>B method</a:t>
            </a:r>
            <a:endParaRPr lang="en-US" sz="2800" b="1" dirty="0">
              <a:solidFill>
                <a:srgbClr val="0740F7"/>
              </a:solidFill>
            </a:endParaRPr>
          </a:p>
        </p:txBody>
      </p:sp>
      <p:sp>
        <p:nvSpPr>
          <p:cNvPr id="73" name="TextBox 17"/>
          <p:cNvSpPr txBox="1">
            <a:spLocks noChangeArrowheads="1"/>
          </p:cNvSpPr>
          <p:nvPr/>
        </p:nvSpPr>
        <p:spPr bwMode="auto">
          <a:xfrm>
            <a:off x="152400" y="5257800"/>
            <a:ext cx="392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Filtrate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4" name="Striped Right Arrow 32"/>
          <p:cNvSpPr/>
          <p:nvPr/>
        </p:nvSpPr>
        <p:spPr>
          <a:xfrm rot="8100000">
            <a:off x="1382095" y="5720160"/>
            <a:ext cx="504825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Striped Right Arrow 32"/>
          <p:cNvSpPr/>
          <p:nvPr/>
        </p:nvSpPr>
        <p:spPr>
          <a:xfrm rot="2766980">
            <a:off x="2219810" y="5723971"/>
            <a:ext cx="503237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ounded Rectangle 45"/>
          <p:cNvSpPr/>
          <p:nvPr/>
        </p:nvSpPr>
        <p:spPr>
          <a:xfrm>
            <a:off x="228600" y="6020595"/>
            <a:ext cx="1872252" cy="564153"/>
          </a:xfrm>
          <a:prstGeom prst="roundRect">
            <a:avLst/>
          </a:prstGeom>
          <a:solidFill>
            <a:srgbClr val="FF33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200" b="1" dirty="0" err="1" smtClean="0">
                <a:solidFill>
                  <a:srgbClr val="008000"/>
                </a:solidFill>
              </a:rPr>
              <a:t>Hemicellulose</a:t>
            </a:r>
            <a:endParaRPr lang="pt-PT" sz="2200" b="1" dirty="0">
              <a:solidFill>
                <a:srgbClr val="008000"/>
              </a:solidFill>
            </a:endParaRPr>
          </a:p>
        </p:txBody>
      </p:sp>
      <p:sp>
        <p:nvSpPr>
          <p:cNvPr id="77" name="TextBox 17"/>
          <p:cNvSpPr txBox="1">
            <a:spLocks noChangeArrowheads="1"/>
          </p:cNvSpPr>
          <p:nvPr/>
        </p:nvSpPr>
        <p:spPr bwMode="auto">
          <a:xfrm>
            <a:off x="1993900" y="5996717"/>
            <a:ext cx="1531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R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</a:rPr>
              <a:t>esidual lignin</a:t>
            </a:r>
            <a:endParaRPr lang="en-US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8" name="Line 43"/>
          <p:cNvSpPr>
            <a:spLocks noChangeShapeType="1"/>
          </p:cNvSpPr>
          <p:nvPr/>
        </p:nvSpPr>
        <p:spPr bwMode="auto">
          <a:xfrm>
            <a:off x="1949890" y="4795151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79" name="TextBox 27"/>
          <p:cNvSpPr txBox="1"/>
          <p:nvPr/>
        </p:nvSpPr>
        <p:spPr>
          <a:xfrm>
            <a:off x="1815153" y="2742252"/>
            <a:ext cx="2313295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</a:rPr>
              <a:t>110 </a:t>
            </a:r>
            <a:r>
              <a:rPr lang="en-US" b="1" baseline="30000" dirty="0" err="1" smtClean="0">
                <a:solidFill>
                  <a:srgbClr val="008000"/>
                </a:solidFill>
              </a:rPr>
              <a:t>o</a:t>
            </a:r>
            <a:r>
              <a:rPr lang="en-US" b="1" dirty="0" err="1" smtClean="0">
                <a:solidFill>
                  <a:srgbClr val="008000"/>
                </a:solidFill>
              </a:rPr>
              <a:t>C</a:t>
            </a:r>
            <a:r>
              <a:rPr lang="en-US" b="1" dirty="0">
                <a:solidFill>
                  <a:srgbClr val="008000"/>
                </a:solidFill>
              </a:rPr>
              <a:t>,</a:t>
            </a:r>
            <a:r>
              <a:rPr lang="en-US" b="1" dirty="0" smtClean="0">
                <a:solidFill>
                  <a:srgbClr val="008000"/>
                </a:solidFill>
              </a:rPr>
              <a:t> 4 h, 2 % (w/w)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762000" y="4612944"/>
            <a:ext cx="1338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NaOH</a:t>
            </a:r>
            <a:r>
              <a:rPr lang="en-US" dirty="0" smtClean="0"/>
              <a:t> (3 %)</a:t>
            </a:r>
            <a:endParaRPr lang="pt-PT" dirty="0"/>
          </a:p>
        </p:txBody>
      </p:sp>
      <p:sp>
        <p:nvSpPr>
          <p:cNvPr id="81" name="Text Box 46"/>
          <p:cNvSpPr txBox="1">
            <a:spLocks noChangeArrowheads="1"/>
          </p:cNvSpPr>
          <p:nvPr/>
        </p:nvSpPr>
        <p:spPr bwMode="auto">
          <a:xfrm>
            <a:off x="381000" y="55006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/>
              <a:t>EtOH</a:t>
            </a:r>
            <a:endParaRPr lang="pt-PT" dirty="0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1143000" y="5701594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83" name="Line 49"/>
          <p:cNvSpPr>
            <a:spLocks noChangeShapeType="1"/>
          </p:cNvSpPr>
          <p:nvPr/>
        </p:nvSpPr>
        <p:spPr bwMode="auto">
          <a:xfrm>
            <a:off x="2686050" y="5715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3046413" y="5518237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 err="1"/>
              <a:t>HCl</a:t>
            </a:r>
            <a:endParaRPr lang="pt-PT" dirty="0"/>
          </a:p>
        </p:txBody>
      </p:sp>
      <p:sp>
        <p:nvSpPr>
          <p:cNvPr id="85" name="Line 49"/>
          <p:cNvSpPr>
            <a:spLocks noChangeShapeType="1"/>
          </p:cNvSpPr>
          <p:nvPr/>
        </p:nvSpPr>
        <p:spPr bwMode="auto">
          <a:xfrm>
            <a:off x="6094378" y="4978941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86" name="Text Box 48"/>
          <p:cNvSpPr txBox="1">
            <a:spLocks noChangeArrowheads="1"/>
          </p:cNvSpPr>
          <p:nvPr/>
        </p:nvSpPr>
        <p:spPr bwMode="auto">
          <a:xfrm>
            <a:off x="6454741" y="4782178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 err="1"/>
              <a:t>HCl</a:t>
            </a:r>
            <a:endParaRPr lang="pt-PT" dirty="0"/>
          </a:p>
        </p:txBody>
      </p:sp>
      <p:sp>
        <p:nvSpPr>
          <p:cNvPr id="87" name="Rectângulo 174"/>
          <p:cNvSpPr/>
          <p:nvPr/>
        </p:nvSpPr>
        <p:spPr>
          <a:xfrm>
            <a:off x="912143" y="3364468"/>
            <a:ext cx="26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Acetone/Water (9:1,( v/v))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88" name="Grupo 175"/>
          <p:cNvGrpSpPr/>
          <p:nvPr/>
        </p:nvGrpSpPr>
        <p:grpSpPr>
          <a:xfrm>
            <a:off x="5845628" y="1441496"/>
            <a:ext cx="3110716" cy="3193377"/>
            <a:chOff x="5818332" y="1419567"/>
            <a:chExt cx="3110716" cy="3193377"/>
          </a:xfrm>
        </p:grpSpPr>
        <p:sp>
          <p:nvSpPr>
            <p:cNvPr id="89" name="TextBox 33"/>
            <p:cNvSpPr txBox="1">
              <a:spLocks noChangeArrowheads="1"/>
            </p:cNvSpPr>
            <p:nvPr/>
          </p:nvSpPr>
          <p:spPr bwMode="auto">
            <a:xfrm>
              <a:off x="7274256" y="2497389"/>
              <a:ext cx="165479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Ionic liquid recovery</a:t>
              </a:r>
            </a:p>
            <a:p>
              <a:pPr algn="ctr"/>
              <a:r>
                <a:rPr lang="en-US" b="1" dirty="0" smtClean="0">
                  <a:latin typeface="Calibri" pitchFamily="34" charset="0"/>
                </a:rPr>
                <a:t>93 % </a:t>
              </a:r>
              <a:r>
                <a:rPr lang="en-US" sz="1200" b="1" dirty="0">
                  <a:latin typeface="Calibri" pitchFamily="34" charset="0"/>
                </a:rPr>
                <a:t>(initial</a:t>
              </a:r>
              <a:r>
                <a:rPr lang="en-US" sz="1200" b="1" dirty="0" smtClean="0">
                  <a:latin typeface="Calibri" pitchFamily="34" charset="0"/>
                </a:rPr>
                <a:t>)</a:t>
              </a:r>
            </a:p>
          </p:txBody>
        </p:sp>
        <p:sp>
          <p:nvSpPr>
            <p:cNvPr id="90" name="Rectângulo 177"/>
            <p:cNvSpPr/>
            <p:nvPr/>
          </p:nvSpPr>
          <p:spPr>
            <a:xfrm>
              <a:off x="6739091" y="4541506"/>
              <a:ext cx="539750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rgbClr val="FFFF00"/>
                </a:solidFill>
              </a:endParaRPr>
            </a:p>
          </p:txBody>
        </p:sp>
        <p:sp>
          <p:nvSpPr>
            <p:cNvPr id="91" name="Rectângulo 178"/>
            <p:cNvSpPr/>
            <p:nvPr/>
          </p:nvSpPr>
          <p:spPr>
            <a:xfrm>
              <a:off x="5818332" y="3121835"/>
              <a:ext cx="2885507" cy="7363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rgbClr val="FFFF00"/>
                </a:solidFill>
              </a:endParaRPr>
            </a:p>
          </p:txBody>
        </p:sp>
        <p:sp>
          <p:nvSpPr>
            <p:cNvPr id="92" name="Striped Right Arrow 12"/>
            <p:cNvSpPr/>
            <p:nvPr/>
          </p:nvSpPr>
          <p:spPr>
            <a:xfrm rot="5400000">
              <a:off x="6681342" y="1645129"/>
              <a:ext cx="594000" cy="142875"/>
            </a:xfrm>
            <a:prstGeom prst="strip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3" name="Rectângulo 181"/>
          <p:cNvSpPr/>
          <p:nvPr/>
        </p:nvSpPr>
        <p:spPr>
          <a:xfrm>
            <a:off x="2885659" y="1107143"/>
            <a:ext cx="3632275" cy="1255057"/>
          </a:xfrm>
          <a:prstGeom prst="rect">
            <a:avLst/>
          </a:prstGeom>
          <a:noFill/>
          <a:ln w="19050">
            <a:solidFill>
              <a:srgbClr val="0740F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4" name="TextBox 6"/>
          <p:cNvSpPr txBox="1">
            <a:spLocks noChangeArrowheads="1"/>
          </p:cNvSpPr>
          <p:nvPr/>
        </p:nvSpPr>
        <p:spPr bwMode="auto">
          <a:xfrm>
            <a:off x="2980046" y="1977093"/>
            <a:ext cx="1439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Wheat straw</a:t>
            </a:r>
          </a:p>
        </p:txBody>
      </p:sp>
      <p:sp>
        <p:nvSpPr>
          <p:cNvPr id="95" name="TextBox 7"/>
          <p:cNvSpPr txBox="1">
            <a:spLocks noChangeArrowheads="1"/>
          </p:cNvSpPr>
          <p:nvPr/>
        </p:nvSpPr>
        <p:spPr bwMode="auto">
          <a:xfrm>
            <a:off x="4648200" y="1971405"/>
            <a:ext cx="1869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[</a:t>
            </a:r>
            <a:r>
              <a:rPr lang="en-US" dirty="0" err="1" smtClean="0">
                <a:latin typeface="Calibri" pitchFamily="34" charset="0"/>
              </a:rPr>
              <a:t>emim</a:t>
            </a:r>
            <a:r>
              <a:rPr lang="en-US" dirty="0" smtClean="0">
                <a:latin typeface="Calibri" pitchFamily="34" charset="0"/>
              </a:rPr>
              <a:t>][CH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COO]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6" name="Picture 16" descr="Canadian Geographic June Issue made from Wheat Straw photo"/>
          <p:cNvPicPr>
            <a:picLocks noChangeAspect="1" noChangeArrowheads="1"/>
          </p:cNvPicPr>
          <p:nvPr/>
        </p:nvPicPr>
        <p:blipFill>
          <a:blip r:embed="rId3">
            <a:lum bright="20000" contrast="30000"/>
          </a:blip>
          <a:srcRect l="42711"/>
          <a:stretch>
            <a:fillRect/>
          </a:stretch>
        </p:blipFill>
        <p:spPr bwMode="auto">
          <a:xfrm>
            <a:off x="3244850" y="1120791"/>
            <a:ext cx="9112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4080" y="1155430"/>
            <a:ext cx="4286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aixaDeTexto 186"/>
          <p:cNvSpPr txBox="1"/>
          <p:nvPr/>
        </p:nvSpPr>
        <p:spPr>
          <a:xfrm>
            <a:off x="4341812" y="1025113"/>
            <a:ext cx="696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0" dirty="0" smtClean="0">
                <a:solidFill>
                  <a:srgbClr val="0740F7"/>
                </a:solidFill>
              </a:rPr>
              <a:t>+</a:t>
            </a:r>
            <a:endParaRPr lang="pt-PT" sz="8000" dirty="0">
              <a:solidFill>
                <a:srgbClr val="0740F7"/>
              </a:solidFill>
            </a:endParaRPr>
          </a:p>
        </p:txBody>
      </p:sp>
      <p:grpSp>
        <p:nvGrpSpPr>
          <p:cNvPr id="99" name="Grupo 1"/>
          <p:cNvGrpSpPr/>
          <p:nvPr/>
        </p:nvGrpSpPr>
        <p:grpSpPr>
          <a:xfrm>
            <a:off x="5848064" y="1447801"/>
            <a:ext cx="3116240" cy="3193377"/>
            <a:chOff x="8315893" y="1447801"/>
            <a:chExt cx="3116240" cy="3193377"/>
          </a:xfrm>
        </p:grpSpPr>
        <p:sp>
          <p:nvSpPr>
            <p:cNvPr id="100" name="TextBox 33"/>
            <p:cNvSpPr txBox="1">
              <a:spLocks noChangeArrowheads="1"/>
            </p:cNvSpPr>
            <p:nvPr/>
          </p:nvSpPr>
          <p:spPr bwMode="auto">
            <a:xfrm>
              <a:off x="9777341" y="2522881"/>
              <a:ext cx="165479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Ionic liquid recovery</a:t>
              </a:r>
            </a:p>
            <a:p>
              <a:pPr algn="ctr"/>
              <a:r>
                <a:rPr lang="en-US" b="1" dirty="0" smtClean="0">
                  <a:latin typeface="Calibri" pitchFamily="34" charset="0"/>
                </a:rPr>
                <a:t>73 % </a:t>
              </a:r>
              <a:r>
                <a:rPr lang="en-US" sz="1200" b="1" dirty="0">
                  <a:latin typeface="Calibri" pitchFamily="34" charset="0"/>
                </a:rPr>
                <a:t>(initial</a:t>
              </a:r>
              <a:r>
                <a:rPr lang="en-US" sz="1200" b="1" dirty="0" smtClean="0">
                  <a:latin typeface="Calibri" pitchFamily="34" charset="0"/>
                </a:rPr>
                <a:t>)</a:t>
              </a:r>
            </a:p>
          </p:txBody>
        </p:sp>
        <p:sp>
          <p:nvSpPr>
            <p:cNvPr id="101" name="Rectângulo 192"/>
            <p:cNvSpPr/>
            <p:nvPr/>
          </p:nvSpPr>
          <p:spPr>
            <a:xfrm>
              <a:off x="9236652" y="4569740"/>
              <a:ext cx="539750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rgbClr val="FFFF00"/>
                </a:solidFill>
              </a:endParaRPr>
            </a:p>
          </p:txBody>
        </p:sp>
        <p:sp>
          <p:nvSpPr>
            <p:cNvPr id="102" name="Rectângulo 193"/>
            <p:cNvSpPr/>
            <p:nvPr/>
          </p:nvSpPr>
          <p:spPr>
            <a:xfrm>
              <a:off x="8315893" y="3153415"/>
              <a:ext cx="2885507" cy="669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rgbClr val="FFFF00"/>
                </a:solidFill>
              </a:endParaRPr>
            </a:p>
          </p:txBody>
        </p:sp>
        <p:sp>
          <p:nvSpPr>
            <p:cNvPr id="103" name="Striped Right Arrow 12"/>
            <p:cNvSpPr/>
            <p:nvPr/>
          </p:nvSpPr>
          <p:spPr>
            <a:xfrm rot="5400000">
              <a:off x="9178903" y="1673363"/>
              <a:ext cx="594000" cy="142875"/>
            </a:xfrm>
            <a:prstGeom prst="strip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104" name="Rectângulo 6"/>
          <p:cNvSpPr/>
          <p:nvPr/>
        </p:nvSpPr>
        <p:spPr>
          <a:xfrm>
            <a:off x="3222008" y="6361079"/>
            <a:ext cx="4776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>
                <a:solidFill>
                  <a:srgbClr val="0740F7"/>
                </a:solidFill>
              </a:rPr>
              <a:t>A. M. da Costa Lopes, K. João, D. </a:t>
            </a:r>
            <a:r>
              <a:rPr lang="pt-PT" sz="1200" i="1" dirty="0" err="1">
                <a:solidFill>
                  <a:srgbClr val="0740F7"/>
                </a:solidFill>
              </a:rPr>
              <a:t>Rubik</a:t>
            </a:r>
            <a:r>
              <a:rPr lang="pt-PT" sz="1200" i="1" dirty="0">
                <a:solidFill>
                  <a:srgbClr val="0740F7"/>
                </a:solidFill>
              </a:rPr>
              <a:t>, E. Bogel-Lukasik, L. C. Duarte, J. Andreaus </a:t>
            </a:r>
            <a:r>
              <a:rPr lang="pt-PT" sz="1200" i="1" dirty="0" smtClean="0">
                <a:solidFill>
                  <a:srgbClr val="0740F7"/>
                </a:solidFill>
              </a:rPr>
              <a:t>and </a:t>
            </a:r>
            <a:r>
              <a:rPr lang="pt-PT" sz="1200" i="1" dirty="0">
                <a:solidFill>
                  <a:srgbClr val="0740F7"/>
                </a:solidFill>
              </a:rPr>
              <a:t>R. Bogel-Lukasik, </a:t>
            </a:r>
            <a:r>
              <a:rPr lang="pt-PT" sz="1200" i="1" dirty="0" err="1">
                <a:solidFill>
                  <a:srgbClr val="0740F7"/>
                </a:solidFill>
              </a:rPr>
              <a:t>Bioresource</a:t>
            </a:r>
            <a:r>
              <a:rPr lang="pt-PT" sz="1200" i="1" dirty="0">
                <a:solidFill>
                  <a:srgbClr val="0740F7"/>
                </a:solidFill>
              </a:rPr>
              <a:t> </a:t>
            </a:r>
            <a:r>
              <a:rPr lang="pt-PT" sz="1200" i="1" dirty="0" err="1">
                <a:solidFill>
                  <a:srgbClr val="0740F7"/>
                </a:solidFill>
              </a:rPr>
              <a:t>Technol</a:t>
            </a:r>
            <a:r>
              <a:rPr lang="pt-PT" sz="1200" i="1" dirty="0">
                <a:solidFill>
                  <a:srgbClr val="0740F7"/>
                </a:solidFill>
              </a:rPr>
              <a:t>., 2013, 142, 198-208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605" y="359623"/>
            <a:ext cx="327993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6" grpId="0"/>
      <p:bldP spid="69" grpId="0" animBg="1"/>
      <p:bldP spid="70" grpId="0" animBg="1"/>
      <p:bldP spid="71" grpId="0" animBg="1"/>
      <p:bldP spid="72" grpId="0"/>
      <p:bldP spid="73" grpId="0"/>
      <p:bldP spid="74" grpId="0" animBg="1"/>
      <p:bldP spid="75" grpId="0" animBg="1"/>
      <p:bldP spid="76" grpId="0" animBg="1"/>
      <p:bldP spid="77" grpId="0"/>
      <p:bldP spid="78" grpId="0" animBg="1"/>
      <p:bldP spid="79" grpId="0"/>
      <p:bldP spid="80" grpId="0"/>
      <p:bldP spid="81" grpId="0"/>
      <p:bldP spid="82" grpId="0" animBg="1"/>
      <p:bldP spid="83" grpId="0" animBg="1"/>
      <p:bldP spid="84" grpId="0"/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251635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pt-PT" sz="4000" dirty="0"/>
          </a:p>
        </p:txBody>
      </p:sp>
      <p:sp>
        <p:nvSpPr>
          <p:cNvPr id="57" name="Marcador de Posição do Número do Diapositivo 4"/>
          <p:cNvSpPr txBox="1">
            <a:spLocks/>
          </p:cNvSpPr>
          <p:nvPr/>
        </p:nvSpPr>
        <p:spPr>
          <a:xfrm>
            <a:off x="8149917" y="6356350"/>
            <a:ext cx="5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6" name="CaixaDeTexto 105"/>
          <p:cNvSpPr txBox="1"/>
          <p:nvPr/>
        </p:nvSpPr>
        <p:spPr>
          <a:xfrm>
            <a:off x="3366448" y="6096000"/>
            <a:ext cx="478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i="1" dirty="0" smtClean="0">
                <a:solidFill>
                  <a:srgbClr val="0740F7"/>
                </a:solidFill>
              </a:rPr>
              <a:t>A</a:t>
            </a:r>
            <a:r>
              <a:rPr lang="pt-PT" sz="1200" i="1" dirty="0">
                <a:solidFill>
                  <a:srgbClr val="0740F7"/>
                </a:solidFill>
              </a:rPr>
              <a:t>. M. da Costa Lopes, K. João, D. </a:t>
            </a:r>
            <a:r>
              <a:rPr lang="pt-PT" sz="1200" i="1" dirty="0" err="1">
                <a:solidFill>
                  <a:srgbClr val="0740F7"/>
                </a:solidFill>
              </a:rPr>
              <a:t>Rubik</a:t>
            </a:r>
            <a:r>
              <a:rPr lang="pt-PT" sz="1200" i="1" dirty="0">
                <a:solidFill>
                  <a:srgbClr val="0740F7"/>
                </a:solidFill>
              </a:rPr>
              <a:t>, E. Bogel-Lukasik, L. C. Duarte, J. </a:t>
            </a:r>
            <a:r>
              <a:rPr lang="pt-PT" sz="1200" i="1" dirty="0" err="1">
                <a:solidFill>
                  <a:srgbClr val="0740F7"/>
                </a:solidFill>
              </a:rPr>
              <a:t>Andreaus</a:t>
            </a:r>
            <a:r>
              <a:rPr lang="pt-PT" sz="1200" i="1" dirty="0">
                <a:solidFill>
                  <a:srgbClr val="0740F7"/>
                </a:solidFill>
              </a:rPr>
              <a:t> </a:t>
            </a:r>
            <a:r>
              <a:rPr lang="pt-PT" sz="1200" i="1" dirty="0" err="1">
                <a:solidFill>
                  <a:srgbClr val="0740F7"/>
                </a:solidFill>
              </a:rPr>
              <a:t>and</a:t>
            </a:r>
            <a:r>
              <a:rPr lang="pt-PT" sz="1200" i="1" dirty="0">
                <a:solidFill>
                  <a:srgbClr val="0740F7"/>
                </a:solidFill>
              </a:rPr>
              <a:t> R. Bogel-Lukasik, Bioresource Technol., 2013, 142, </a:t>
            </a:r>
            <a:r>
              <a:rPr lang="pt-PT" sz="1200" i="1" dirty="0" smtClean="0">
                <a:solidFill>
                  <a:srgbClr val="0740F7"/>
                </a:solidFill>
              </a:rPr>
              <a:t>198-208 </a:t>
            </a:r>
            <a:endParaRPr lang="en-US" sz="1200" i="1" dirty="0">
              <a:solidFill>
                <a:srgbClr val="0740F7"/>
              </a:solidFill>
            </a:endParaRPr>
          </a:p>
        </p:txBody>
      </p:sp>
      <p:sp>
        <p:nvSpPr>
          <p:cNvPr id="55" name="Striped Right Arrow 12"/>
          <p:cNvSpPr/>
          <p:nvPr/>
        </p:nvSpPr>
        <p:spPr>
          <a:xfrm rot="5400000">
            <a:off x="4336939" y="2775347"/>
            <a:ext cx="707231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13"/>
          <p:cNvSpPr txBox="1">
            <a:spLocks noChangeArrowheads="1"/>
          </p:cNvSpPr>
          <p:nvPr/>
        </p:nvSpPr>
        <p:spPr bwMode="auto">
          <a:xfrm>
            <a:off x="3491552" y="3240087"/>
            <a:ext cx="241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Fractionation </a:t>
            </a:r>
            <a:r>
              <a:rPr lang="en-US" dirty="0">
                <a:latin typeface="Calibri" pitchFamily="34" charset="0"/>
              </a:rPr>
              <a:t>&amp; recovery</a:t>
            </a:r>
          </a:p>
        </p:txBody>
      </p:sp>
      <p:sp>
        <p:nvSpPr>
          <p:cNvPr id="61" name="Striped Right Arrow 14"/>
          <p:cNvSpPr/>
          <p:nvPr/>
        </p:nvSpPr>
        <p:spPr>
          <a:xfrm rot="2700000">
            <a:off x="5103627" y="4035831"/>
            <a:ext cx="482400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" name="Group 26"/>
          <p:cNvGrpSpPr>
            <a:grpSpLocks/>
          </p:cNvGrpSpPr>
          <p:nvPr/>
        </p:nvGrpSpPr>
        <p:grpSpPr bwMode="auto">
          <a:xfrm>
            <a:off x="3809998" y="2503157"/>
            <a:ext cx="734706" cy="161209"/>
            <a:chOff x="3714744" y="2614195"/>
            <a:chExt cx="734705" cy="357190"/>
          </a:xfrm>
        </p:grpSpPr>
        <p:cxnSp>
          <p:nvCxnSpPr>
            <p:cNvPr id="103" name="Straight Connector 23"/>
            <p:cNvCxnSpPr/>
            <p:nvPr/>
          </p:nvCxnSpPr>
          <p:spPr>
            <a:xfrm rot="5400000">
              <a:off x="4270854" y="2792790"/>
              <a:ext cx="35719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25"/>
            <p:cNvCxnSpPr/>
            <p:nvPr/>
          </p:nvCxnSpPr>
          <p:spPr>
            <a:xfrm>
              <a:off x="3714744" y="2963289"/>
              <a:ext cx="571504" cy="158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Striped Right Arrow 32"/>
          <p:cNvSpPr/>
          <p:nvPr/>
        </p:nvSpPr>
        <p:spPr>
          <a:xfrm rot="8100000">
            <a:off x="3762478" y="4020535"/>
            <a:ext cx="483049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TextBox 18"/>
          <p:cNvSpPr txBox="1">
            <a:spLocks noChangeArrowheads="1"/>
          </p:cNvSpPr>
          <p:nvPr/>
        </p:nvSpPr>
        <p:spPr bwMode="auto">
          <a:xfrm>
            <a:off x="5154304" y="4401474"/>
            <a:ext cx="1611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Liquid Fraction</a:t>
            </a: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3525838" y="357942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11" name="Striped Right Arrow 16"/>
          <p:cNvSpPr/>
          <p:nvPr/>
        </p:nvSpPr>
        <p:spPr>
          <a:xfrm rot="5400000">
            <a:off x="5665302" y="4956459"/>
            <a:ext cx="465137" cy="144463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ounded Rectangle 45"/>
          <p:cNvSpPr/>
          <p:nvPr/>
        </p:nvSpPr>
        <p:spPr>
          <a:xfrm>
            <a:off x="2733665" y="4401474"/>
            <a:ext cx="1990735" cy="546078"/>
          </a:xfrm>
          <a:prstGeom prst="roundRect">
            <a:avLst/>
          </a:prstGeom>
          <a:solidFill>
            <a:srgbClr val="FF33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200" b="1" dirty="0" err="1" smtClean="0"/>
              <a:t>Carbohydrates</a:t>
            </a:r>
            <a:endParaRPr lang="pt-PT" sz="2200" b="1" dirty="0"/>
          </a:p>
        </p:txBody>
      </p:sp>
      <p:sp>
        <p:nvSpPr>
          <p:cNvPr id="113" name="Rounded Rectangle 45"/>
          <p:cNvSpPr/>
          <p:nvPr/>
        </p:nvSpPr>
        <p:spPr>
          <a:xfrm>
            <a:off x="5076304" y="5352178"/>
            <a:ext cx="1629296" cy="470073"/>
          </a:xfrm>
          <a:prstGeom prst="roundRect">
            <a:avLst/>
          </a:prstGeom>
          <a:solidFill>
            <a:srgbClr val="FF33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Calibri" pitchFamily="34" charset="0"/>
              </a:rPr>
              <a:t>Lignin</a:t>
            </a:r>
          </a:p>
        </p:txBody>
      </p:sp>
      <p:sp>
        <p:nvSpPr>
          <p:cNvPr id="114" name="Striped Right Arrow 12"/>
          <p:cNvSpPr/>
          <p:nvPr/>
        </p:nvSpPr>
        <p:spPr>
          <a:xfrm rot="12390433">
            <a:off x="2123480" y="4348972"/>
            <a:ext cx="482400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Striped Right Arrow 12"/>
          <p:cNvSpPr/>
          <p:nvPr/>
        </p:nvSpPr>
        <p:spPr>
          <a:xfrm rot="8590970">
            <a:off x="2148953" y="4984630"/>
            <a:ext cx="482400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Rounded Rectangle 45"/>
          <p:cNvSpPr/>
          <p:nvPr/>
        </p:nvSpPr>
        <p:spPr>
          <a:xfrm>
            <a:off x="547048" y="3980551"/>
            <a:ext cx="1524000" cy="564153"/>
          </a:xfrm>
          <a:prstGeom prst="roundRect">
            <a:avLst/>
          </a:prstGeom>
          <a:solidFill>
            <a:srgbClr val="FF33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200" b="1" dirty="0" err="1" smtClean="0">
                <a:solidFill>
                  <a:srgbClr val="008000"/>
                </a:solidFill>
              </a:rPr>
              <a:t>Cellulose</a:t>
            </a:r>
            <a:endParaRPr lang="pt-PT" sz="2200" b="1" dirty="0">
              <a:solidFill>
                <a:srgbClr val="008000"/>
              </a:solidFill>
            </a:endParaRPr>
          </a:p>
        </p:txBody>
      </p:sp>
      <p:sp>
        <p:nvSpPr>
          <p:cNvPr id="117" name="TextBox 17"/>
          <p:cNvSpPr txBox="1">
            <a:spLocks noChangeArrowheads="1"/>
          </p:cNvSpPr>
          <p:nvPr/>
        </p:nvSpPr>
        <p:spPr bwMode="auto">
          <a:xfrm>
            <a:off x="152400" y="5257800"/>
            <a:ext cx="392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Filtrate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Striped Right Arrow 32"/>
          <p:cNvSpPr/>
          <p:nvPr/>
        </p:nvSpPr>
        <p:spPr>
          <a:xfrm rot="8100000">
            <a:off x="1382095" y="5720160"/>
            <a:ext cx="504825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Striped Right Arrow 32"/>
          <p:cNvSpPr/>
          <p:nvPr/>
        </p:nvSpPr>
        <p:spPr>
          <a:xfrm rot="2766980">
            <a:off x="2219810" y="5723971"/>
            <a:ext cx="503237" cy="142875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Rounded Rectangle 45"/>
          <p:cNvSpPr/>
          <p:nvPr/>
        </p:nvSpPr>
        <p:spPr>
          <a:xfrm>
            <a:off x="228600" y="6020595"/>
            <a:ext cx="1872252" cy="564153"/>
          </a:xfrm>
          <a:prstGeom prst="roundRect">
            <a:avLst/>
          </a:prstGeom>
          <a:solidFill>
            <a:srgbClr val="FF33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200" b="1" dirty="0" err="1" smtClean="0">
                <a:solidFill>
                  <a:srgbClr val="008000"/>
                </a:solidFill>
              </a:rPr>
              <a:t>Hemicellulose</a:t>
            </a:r>
            <a:endParaRPr lang="pt-PT" sz="2200" b="1" dirty="0">
              <a:solidFill>
                <a:srgbClr val="008000"/>
              </a:solidFill>
            </a:endParaRPr>
          </a:p>
        </p:txBody>
      </p:sp>
      <p:sp>
        <p:nvSpPr>
          <p:cNvPr id="121" name="TextBox 17"/>
          <p:cNvSpPr txBox="1">
            <a:spLocks noChangeArrowheads="1"/>
          </p:cNvSpPr>
          <p:nvPr/>
        </p:nvSpPr>
        <p:spPr bwMode="auto">
          <a:xfrm>
            <a:off x="1993900" y="6096717"/>
            <a:ext cx="1531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R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</a:rPr>
              <a:t>esidual lignin</a:t>
            </a:r>
            <a:endParaRPr lang="en-US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22" name="Line 43"/>
          <p:cNvSpPr>
            <a:spLocks noChangeShapeType="1"/>
          </p:cNvSpPr>
          <p:nvPr/>
        </p:nvSpPr>
        <p:spPr bwMode="auto">
          <a:xfrm>
            <a:off x="1949890" y="4795151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23" name="Text Box 44"/>
          <p:cNvSpPr txBox="1">
            <a:spLocks noChangeArrowheads="1"/>
          </p:cNvSpPr>
          <p:nvPr/>
        </p:nvSpPr>
        <p:spPr bwMode="auto">
          <a:xfrm>
            <a:off x="762000" y="4612944"/>
            <a:ext cx="1392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NaOH</a:t>
            </a:r>
            <a:r>
              <a:rPr lang="en-US" dirty="0" smtClean="0"/>
              <a:t> (3 %)</a:t>
            </a:r>
            <a:endParaRPr lang="pt-PT" dirty="0"/>
          </a:p>
        </p:txBody>
      </p:sp>
      <p:sp>
        <p:nvSpPr>
          <p:cNvPr id="124" name="Text Box 46"/>
          <p:cNvSpPr txBox="1">
            <a:spLocks noChangeArrowheads="1"/>
          </p:cNvSpPr>
          <p:nvPr/>
        </p:nvSpPr>
        <p:spPr bwMode="auto">
          <a:xfrm>
            <a:off x="381000" y="55006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/>
              <a:t>EtOH</a:t>
            </a:r>
            <a:endParaRPr lang="pt-PT" dirty="0"/>
          </a:p>
        </p:txBody>
      </p:sp>
      <p:sp>
        <p:nvSpPr>
          <p:cNvPr id="125" name="Line 45"/>
          <p:cNvSpPr>
            <a:spLocks noChangeShapeType="1"/>
          </p:cNvSpPr>
          <p:nvPr/>
        </p:nvSpPr>
        <p:spPr bwMode="auto">
          <a:xfrm>
            <a:off x="1143000" y="5701594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26" name="Line 49"/>
          <p:cNvSpPr>
            <a:spLocks noChangeShapeType="1"/>
          </p:cNvSpPr>
          <p:nvPr/>
        </p:nvSpPr>
        <p:spPr bwMode="auto">
          <a:xfrm>
            <a:off x="2686050" y="5715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7" name="Text Box 48"/>
          <p:cNvSpPr txBox="1">
            <a:spLocks noChangeArrowheads="1"/>
          </p:cNvSpPr>
          <p:nvPr/>
        </p:nvSpPr>
        <p:spPr bwMode="auto">
          <a:xfrm>
            <a:off x="3046413" y="5518237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 err="1"/>
              <a:t>HCl</a:t>
            </a:r>
            <a:endParaRPr lang="pt-PT" dirty="0"/>
          </a:p>
        </p:txBody>
      </p:sp>
      <p:sp>
        <p:nvSpPr>
          <p:cNvPr id="128" name="Line 49"/>
          <p:cNvSpPr>
            <a:spLocks noChangeShapeType="1"/>
          </p:cNvSpPr>
          <p:nvPr/>
        </p:nvSpPr>
        <p:spPr bwMode="auto">
          <a:xfrm>
            <a:off x="6019800" y="4992589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9" name="Text Box 48"/>
          <p:cNvSpPr txBox="1">
            <a:spLocks noChangeArrowheads="1"/>
          </p:cNvSpPr>
          <p:nvPr/>
        </p:nvSpPr>
        <p:spPr bwMode="auto">
          <a:xfrm>
            <a:off x="6380163" y="4795826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 err="1"/>
              <a:t>HCl</a:t>
            </a:r>
            <a:endParaRPr lang="pt-PT" dirty="0"/>
          </a:p>
        </p:txBody>
      </p:sp>
      <p:sp>
        <p:nvSpPr>
          <p:cNvPr id="130" name="TextBox 27"/>
          <p:cNvSpPr txBox="1"/>
          <p:nvPr/>
        </p:nvSpPr>
        <p:spPr>
          <a:xfrm>
            <a:off x="1544637" y="2438400"/>
            <a:ext cx="2798763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120 </a:t>
            </a:r>
            <a:r>
              <a:rPr lang="en-US" b="1" baseline="30000" dirty="0" err="1" smtClean="0">
                <a:solidFill>
                  <a:srgbClr val="0070C0"/>
                </a:solidFill>
              </a:rPr>
              <a:t>o</a:t>
            </a:r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, 6 h, 5 % (w/w)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1" name="TextBox 27"/>
          <p:cNvSpPr txBox="1"/>
          <p:nvPr/>
        </p:nvSpPr>
        <p:spPr>
          <a:xfrm>
            <a:off x="-228600" y="1143000"/>
            <a:ext cx="2798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C method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2" name="Striped Right Arrow 32"/>
          <p:cNvSpPr/>
          <p:nvPr/>
        </p:nvSpPr>
        <p:spPr>
          <a:xfrm rot="2766980">
            <a:off x="6632409" y="4937888"/>
            <a:ext cx="829905" cy="150171"/>
          </a:xfrm>
          <a:prstGeom prst="stripedRightArrow">
            <a:avLst/>
          </a:prstGeom>
          <a:solidFill>
            <a:srgbClr val="0740F7"/>
          </a:solidFill>
          <a:ln>
            <a:solidFill>
              <a:srgbClr val="0BA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TextBox 17"/>
          <p:cNvSpPr txBox="1">
            <a:spLocks noChangeArrowheads="1"/>
          </p:cNvSpPr>
          <p:nvPr/>
        </p:nvSpPr>
        <p:spPr bwMode="auto">
          <a:xfrm>
            <a:off x="6560134" y="5334000"/>
            <a:ext cx="1898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R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esidual hemicellulose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5" name="TextBox 33"/>
          <p:cNvSpPr txBox="1">
            <a:spLocks noChangeArrowheads="1"/>
          </p:cNvSpPr>
          <p:nvPr/>
        </p:nvSpPr>
        <p:spPr bwMode="auto">
          <a:xfrm>
            <a:off x="7315200" y="2568222"/>
            <a:ext cx="1654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Ionic liquid recovery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86 % </a:t>
            </a:r>
            <a:r>
              <a:rPr lang="en-US" sz="1200" b="1" dirty="0">
                <a:latin typeface="Calibri" pitchFamily="34" charset="0"/>
              </a:rPr>
              <a:t>(initial</a:t>
            </a:r>
            <a:r>
              <a:rPr lang="en-US" sz="1200" b="1" dirty="0" smtClean="0">
                <a:latin typeface="Calibri" pitchFamily="34" charset="0"/>
              </a:rPr>
              <a:t>)</a:t>
            </a:r>
          </a:p>
        </p:txBody>
      </p:sp>
      <p:sp>
        <p:nvSpPr>
          <p:cNvPr id="139" name="Line 49"/>
          <p:cNvSpPr>
            <a:spLocks noChangeShapeType="1"/>
          </p:cNvSpPr>
          <p:nvPr/>
        </p:nvSpPr>
        <p:spPr bwMode="auto">
          <a:xfrm>
            <a:off x="7068415" y="4916531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40" name="Text Box 46"/>
          <p:cNvSpPr txBox="1">
            <a:spLocks noChangeArrowheads="1"/>
          </p:cNvSpPr>
          <p:nvPr/>
        </p:nvSpPr>
        <p:spPr bwMode="auto">
          <a:xfrm>
            <a:off x="7290698" y="473647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/>
              <a:t>EtOH</a:t>
            </a:r>
            <a:endParaRPr lang="pt-PT" dirty="0"/>
          </a:p>
        </p:txBody>
      </p:sp>
      <p:sp>
        <p:nvSpPr>
          <p:cNvPr id="141" name="TextBox 27"/>
          <p:cNvSpPr txBox="1"/>
          <p:nvPr/>
        </p:nvSpPr>
        <p:spPr>
          <a:xfrm>
            <a:off x="1371600" y="3352800"/>
            <a:ext cx="2798763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70C0"/>
                </a:solidFill>
              </a:rPr>
              <a:t>NaOH</a:t>
            </a:r>
            <a:r>
              <a:rPr lang="en-US" b="1" dirty="0" smtClean="0">
                <a:solidFill>
                  <a:srgbClr val="0070C0"/>
                </a:solidFill>
              </a:rPr>
              <a:t> (0.1 M)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2" name="Rectângulo 141"/>
          <p:cNvSpPr/>
          <p:nvPr/>
        </p:nvSpPr>
        <p:spPr>
          <a:xfrm>
            <a:off x="2885660" y="1107143"/>
            <a:ext cx="3674474" cy="1255057"/>
          </a:xfrm>
          <a:prstGeom prst="rect">
            <a:avLst/>
          </a:prstGeom>
          <a:noFill/>
          <a:ln w="19050">
            <a:solidFill>
              <a:srgbClr val="0740F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3" name="TextBox 6"/>
          <p:cNvSpPr txBox="1">
            <a:spLocks noChangeArrowheads="1"/>
          </p:cNvSpPr>
          <p:nvPr/>
        </p:nvSpPr>
        <p:spPr bwMode="auto">
          <a:xfrm>
            <a:off x="2980046" y="1977093"/>
            <a:ext cx="1439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Wheat straw</a:t>
            </a:r>
          </a:p>
        </p:txBody>
      </p:sp>
      <p:sp>
        <p:nvSpPr>
          <p:cNvPr id="144" name="TextBox 7"/>
          <p:cNvSpPr txBox="1">
            <a:spLocks noChangeArrowheads="1"/>
          </p:cNvSpPr>
          <p:nvPr/>
        </p:nvSpPr>
        <p:spPr bwMode="auto">
          <a:xfrm>
            <a:off x="4648200" y="1971405"/>
            <a:ext cx="1869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[</a:t>
            </a:r>
            <a:r>
              <a:rPr lang="en-US" dirty="0" err="1" smtClean="0">
                <a:latin typeface="Calibri" pitchFamily="34" charset="0"/>
              </a:rPr>
              <a:t>emim</a:t>
            </a:r>
            <a:r>
              <a:rPr lang="en-US" dirty="0">
                <a:latin typeface="Calibri" pitchFamily="34" charset="0"/>
              </a:rPr>
              <a:t>][CH</a:t>
            </a:r>
            <a:r>
              <a:rPr lang="en-US" baseline="-25000" dirty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COO]</a:t>
            </a:r>
          </a:p>
        </p:txBody>
      </p:sp>
      <p:pic>
        <p:nvPicPr>
          <p:cNvPr id="145" name="Picture 16" descr="Canadian Geographic June Issue made from Wheat Straw photo"/>
          <p:cNvPicPr>
            <a:picLocks noChangeAspect="1" noChangeArrowheads="1"/>
          </p:cNvPicPr>
          <p:nvPr/>
        </p:nvPicPr>
        <p:blipFill>
          <a:blip r:embed="rId3">
            <a:lum bright="20000" contrast="30000"/>
          </a:blip>
          <a:srcRect l="42711"/>
          <a:stretch>
            <a:fillRect/>
          </a:stretch>
        </p:blipFill>
        <p:spPr bwMode="auto">
          <a:xfrm>
            <a:off x="3244850" y="1120791"/>
            <a:ext cx="9112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4080" y="1155430"/>
            <a:ext cx="4286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CaixaDeTexto 146"/>
          <p:cNvSpPr txBox="1"/>
          <p:nvPr/>
        </p:nvSpPr>
        <p:spPr>
          <a:xfrm>
            <a:off x="4341812" y="1025113"/>
            <a:ext cx="696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0" dirty="0" smtClean="0">
                <a:solidFill>
                  <a:srgbClr val="0740F7"/>
                </a:solidFill>
              </a:rPr>
              <a:t>+</a:t>
            </a:r>
            <a:endParaRPr lang="pt-PT" sz="8000" dirty="0">
              <a:solidFill>
                <a:srgbClr val="0740F7"/>
              </a:solidFill>
            </a:endParaRPr>
          </a:p>
        </p:txBody>
      </p:sp>
      <p:sp>
        <p:nvSpPr>
          <p:cNvPr id="148" name="Rectângulo 147"/>
          <p:cNvSpPr/>
          <p:nvPr/>
        </p:nvSpPr>
        <p:spPr>
          <a:xfrm>
            <a:off x="6768823" y="4556092"/>
            <a:ext cx="539750" cy="714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rgbClr val="FFFF00"/>
              </a:solidFill>
            </a:endParaRPr>
          </a:p>
        </p:txBody>
      </p:sp>
      <p:sp>
        <p:nvSpPr>
          <p:cNvPr id="149" name="Rectângulo 148"/>
          <p:cNvSpPr/>
          <p:nvPr/>
        </p:nvSpPr>
        <p:spPr>
          <a:xfrm>
            <a:off x="5848064" y="3126119"/>
            <a:ext cx="2885507" cy="669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rgbClr val="FFFF00"/>
              </a:solidFill>
            </a:endParaRPr>
          </a:p>
        </p:txBody>
      </p:sp>
      <p:sp>
        <p:nvSpPr>
          <p:cNvPr id="150" name="Striped Right Arrow 12"/>
          <p:cNvSpPr/>
          <p:nvPr/>
        </p:nvSpPr>
        <p:spPr>
          <a:xfrm rot="5400000">
            <a:off x="6711074" y="1659715"/>
            <a:ext cx="594000" cy="142875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reeform 144"/>
          <p:cNvSpPr>
            <a:spLocks/>
          </p:cNvSpPr>
          <p:nvPr/>
        </p:nvSpPr>
        <p:spPr bwMode="auto">
          <a:xfrm>
            <a:off x="935250" y="1387112"/>
            <a:ext cx="6458080" cy="2940368"/>
          </a:xfrm>
          <a:custGeom>
            <a:avLst/>
            <a:gdLst>
              <a:gd name="T0" fmla="*/ 375 w 383"/>
              <a:gd name="T1" fmla="*/ 206 h 211"/>
              <a:gd name="T2" fmla="*/ 367 w 383"/>
              <a:gd name="T3" fmla="*/ 209 h 211"/>
              <a:gd name="T4" fmla="*/ 357 w 383"/>
              <a:gd name="T5" fmla="*/ 210 h 211"/>
              <a:gd name="T6" fmla="*/ 347 w 383"/>
              <a:gd name="T7" fmla="*/ 211 h 211"/>
              <a:gd name="T8" fmla="*/ 339 w 383"/>
              <a:gd name="T9" fmla="*/ 204 h 211"/>
              <a:gd name="T10" fmla="*/ 334 w 383"/>
              <a:gd name="T11" fmla="*/ 192 h 211"/>
              <a:gd name="T12" fmla="*/ 328 w 383"/>
              <a:gd name="T13" fmla="*/ 199 h 211"/>
              <a:gd name="T14" fmla="*/ 322 w 383"/>
              <a:gd name="T15" fmla="*/ 193 h 211"/>
              <a:gd name="T16" fmla="*/ 316 w 383"/>
              <a:gd name="T17" fmla="*/ 175 h 211"/>
              <a:gd name="T18" fmla="*/ 311 w 383"/>
              <a:gd name="T19" fmla="*/ 153 h 211"/>
              <a:gd name="T20" fmla="*/ 305 w 383"/>
              <a:gd name="T21" fmla="*/ 117 h 211"/>
              <a:gd name="T22" fmla="*/ 300 w 383"/>
              <a:gd name="T23" fmla="*/ 90 h 211"/>
              <a:gd name="T24" fmla="*/ 294 w 383"/>
              <a:gd name="T25" fmla="*/ 61 h 211"/>
              <a:gd name="T26" fmla="*/ 289 w 383"/>
              <a:gd name="T27" fmla="*/ 28 h 211"/>
              <a:gd name="T28" fmla="*/ 283 w 383"/>
              <a:gd name="T29" fmla="*/ 2 h 211"/>
              <a:gd name="T30" fmla="*/ 276 w 383"/>
              <a:gd name="T31" fmla="*/ 11 h 211"/>
              <a:gd name="T32" fmla="*/ 270 w 383"/>
              <a:gd name="T33" fmla="*/ 29 h 211"/>
              <a:gd name="T34" fmla="*/ 265 w 383"/>
              <a:gd name="T35" fmla="*/ 50 h 211"/>
              <a:gd name="T36" fmla="*/ 257 w 383"/>
              <a:gd name="T37" fmla="*/ 58 h 211"/>
              <a:gd name="T38" fmla="*/ 252 w 383"/>
              <a:gd name="T39" fmla="*/ 85 h 211"/>
              <a:gd name="T40" fmla="*/ 246 w 383"/>
              <a:gd name="T41" fmla="*/ 102 h 211"/>
              <a:gd name="T42" fmla="*/ 241 w 383"/>
              <a:gd name="T43" fmla="*/ 93 h 211"/>
              <a:gd name="T44" fmla="*/ 235 w 383"/>
              <a:gd name="T45" fmla="*/ 128 h 211"/>
              <a:gd name="T46" fmla="*/ 229 w 383"/>
              <a:gd name="T47" fmla="*/ 151 h 211"/>
              <a:gd name="T48" fmla="*/ 221 w 383"/>
              <a:gd name="T49" fmla="*/ 148 h 211"/>
              <a:gd name="T50" fmla="*/ 216 w 383"/>
              <a:gd name="T51" fmla="*/ 136 h 211"/>
              <a:gd name="T52" fmla="*/ 210 w 383"/>
              <a:gd name="T53" fmla="*/ 124 h 211"/>
              <a:gd name="T54" fmla="*/ 204 w 383"/>
              <a:gd name="T55" fmla="*/ 133 h 211"/>
              <a:gd name="T56" fmla="*/ 198 w 383"/>
              <a:gd name="T57" fmla="*/ 148 h 211"/>
              <a:gd name="T58" fmla="*/ 191 w 383"/>
              <a:gd name="T59" fmla="*/ 153 h 211"/>
              <a:gd name="T60" fmla="*/ 185 w 383"/>
              <a:gd name="T61" fmla="*/ 143 h 211"/>
              <a:gd name="T62" fmla="*/ 178 w 383"/>
              <a:gd name="T63" fmla="*/ 146 h 211"/>
              <a:gd name="T64" fmla="*/ 172 w 383"/>
              <a:gd name="T65" fmla="*/ 146 h 211"/>
              <a:gd name="T66" fmla="*/ 165 w 383"/>
              <a:gd name="T67" fmla="*/ 133 h 211"/>
              <a:gd name="T68" fmla="*/ 159 w 383"/>
              <a:gd name="T69" fmla="*/ 145 h 211"/>
              <a:gd name="T70" fmla="*/ 153 w 383"/>
              <a:gd name="T71" fmla="*/ 146 h 211"/>
              <a:gd name="T72" fmla="*/ 147 w 383"/>
              <a:gd name="T73" fmla="*/ 139 h 211"/>
              <a:gd name="T74" fmla="*/ 141 w 383"/>
              <a:gd name="T75" fmla="*/ 150 h 211"/>
              <a:gd name="T76" fmla="*/ 135 w 383"/>
              <a:gd name="T77" fmla="*/ 149 h 211"/>
              <a:gd name="T78" fmla="*/ 129 w 383"/>
              <a:gd name="T79" fmla="*/ 176 h 211"/>
              <a:gd name="T80" fmla="*/ 124 w 383"/>
              <a:gd name="T81" fmla="*/ 181 h 211"/>
              <a:gd name="T82" fmla="*/ 118 w 383"/>
              <a:gd name="T83" fmla="*/ 170 h 211"/>
              <a:gd name="T84" fmla="*/ 112 w 383"/>
              <a:gd name="T85" fmla="*/ 179 h 211"/>
              <a:gd name="T86" fmla="*/ 107 w 383"/>
              <a:gd name="T87" fmla="*/ 177 h 211"/>
              <a:gd name="T88" fmla="*/ 100 w 383"/>
              <a:gd name="T89" fmla="*/ 179 h 211"/>
              <a:gd name="T90" fmla="*/ 94 w 383"/>
              <a:gd name="T91" fmla="*/ 167 h 211"/>
              <a:gd name="T92" fmla="*/ 89 w 383"/>
              <a:gd name="T93" fmla="*/ 150 h 211"/>
              <a:gd name="T94" fmla="*/ 83 w 383"/>
              <a:gd name="T95" fmla="*/ 138 h 211"/>
              <a:gd name="T96" fmla="*/ 77 w 383"/>
              <a:gd name="T97" fmla="*/ 123 h 211"/>
              <a:gd name="T98" fmla="*/ 71 w 383"/>
              <a:gd name="T99" fmla="*/ 117 h 211"/>
              <a:gd name="T100" fmla="*/ 65 w 383"/>
              <a:gd name="T101" fmla="*/ 130 h 211"/>
              <a:gd name="T102" fmla="*/ 60 w 383"/>
              <a:gd name="T103" fmla="*/ 155 h 211"/>
              <a:gd name="T104" fmla="*/ 54 w 383"/>
              <a:gd name="T105" fmla="*/ 168 h 211"/>
              <a:gd name="T106" fmla="*/ 49 w 383"/>
              <a:gd name="T107" fmla="*/ 169 h 211"/>
              <a:gd name="T108" fmla="*/ 42 w 383"/>
              <a:gd name="T109" fmla="*/ 156 h 211"/>
              <a:gd name="T110" fmla="*/ 37 w 383"/>
              <a:gd name="T111" fmla="*/ 161 h 211"/>
              <a:gd name="T112" fmla="*/ 31 w 383"/>
              <a:gd name="T113" fmla="*/ 185 h 211"/>
              <a:gd name="T114" fmla="*/ 26 w 383"/>
              <a:gd name="T115" fmla="*/ 197 h 211"/>
              <a:gd name="T116" fmla="*/ 20 w 383"/>
              <a:gd name="T117" fmla="*/ 203 h 211"/>
              <a:gd name="T118" fmla="*/ 14 w 383"/>
              <a:gd name="T119" fmla="*/ 206 h 211"/>
              <a:gd name="T120" fmla="*/ 8 w 383"/>
              <a:gd name="T121" fmla="*/ 208 h 211"/>
              <a:gd name="T122" fmla="*/ 2 w 383"/>
              <a:gd name="T123" fmla="*/ 207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3" h="211">
                <a:moveTo>
                  <a:pt x="383" y="204"/>
                </a:moveTo>
                <a:lnTo>
                  <a:pt x="382" y="204"/>
                </a:lnTo>
                <a:lnTo>
                  <a:pt x="381" y="204"/>
                </a:lnTo>
                <a:lnTo>
                  <a:pt x="381" y="205"/>
                </a:lnTo>
                <a:lnTo>
                  <a:pt x="380" y="205"/>
                </a:lnTo>
                <a:lnTo>
                  <a:pt x="379" y="205"/>
                </a:lnTo>
                <a:lnTo>
                  <a:pt x="378" y="205"/>
                </a:lnTo>
                <a:lnTo>
                  <a:pt x="377" y="205"/>
                </a:lnTo>
                <a:lnTo>
                  <a:pt x="377" y="206"/>
                </a:lnTo>
                <a:lnTo>
                  <a:pt x="376" y="206"/>
                </a:lnTo>
                <a:lnTo>
                  <a:pt x="375" y="206"/>
                </a:lnTo>
                <a:lnTo>
                  <a:pt x="374" y="206"/>
                </a:lnTo>
                <a:lnTo>
                  <a:pt x="374" y="207"/>
                </a:lnTo>
                <a:lnTo>
                  <a:pt x="373" y="207"/>
                </a:lnTo>
                <a:lnTo>
                  <a:pt x="372" y="207"/>
                </a:lnTo>
                <a:lnTo>
                  <a:pt x="372" y="208"/>
                </a:lnTo>
                <a:lnTo>
                  <a:pt x="371" y="208"/>
                </a:lnTo>
                <a:lnTo>
                  <a:pt x="370" y="208"/>
                </a:lnTo>
                <a:lnTo>
                  <a:pt x="369" y="208"/>
                </a:lnTo>
                <a:lnTo>
                  <a:pt x="369" y="209"/>
                </a:lnTo>
                <a:lnTo>
                  <a:pt x="368" y="209"/>
                </a:lnTo>
                <a:lnTo>
                  <a:pt x="367" y="209"/>
                </a:lnTo>
                <a:lnTo>
                  <a:pt x="366" y="209"/>
                </a:lnTo>
                <a:lnTo>
                  <a:pt x="365" y="209"/>
                </a:lnTo>
                <a:lnTo>
                  <a:pt x="364" y="209"/>
                </a:lnTo>
                <a:lnTo>
                  <a:pt x="363" y="209"/>
                </a:lnTo>
                <a:lnTo>
                  <a:pt x="362" y="209"/>
                </a:lnTo>
                <a:lnTo>
                  <a:pt x="362" y="210"/>
                </a:lnTo>
                <a:lnTo>
                  <a:pt x="361" y="210"/>
                </a:lnTo>
                <a:lnTo>
                  <a:pt x="360" y="210"/>
                </a:lnTo>
                <a:lnTo>
                  <a:pt x="359" y="210"/>
                </a:lnTo>
                <a:lnTo>
                  <a:pt x="358" y="210"/>
                </a:lnTo>
                <a:lnTo>
                  <a:pt x="357" y="210"/>
                </a:lnTo>
                <a:lnTo>
                  <a:pt x="356" y="210"/>
                </a:lnTo>
                <a:lnTo>
                  <a:pt x="355" y="210"/>
                </a:lnTo>
                <a:lnTo>
                  <a:pt x="354" y="210"/>
                </a:lnTo>
                <a:lnTo>
                  <a:pt x="353" y="210"/>
                </a:lnTo>
                <a:lnTo>
                  <a:pt x="353" y="211"/>
                </a:lnTo>
                <a:lnTo>
                  <a:pt x="352" y="211"/>
                </a:lnTo>
                <a:lnTo>
                  <a:pt x="351" y="211"/>
                </a:lnTo>
                <a:lnTo>
                  <a:pt x="350" y="211"/>
                </a:lnTo>
                <a:lnTo>
                  <a:pt x="349" y="211"/>
                </a:lnTo>
                <a:lnTo>
                  <a:pt x="348" y="211"/>
                </a:lnTo>
                <a:lnTo>
                  <a:pt x="347" y="211"/>
                </a:lnTo>
                <a:lnTo>
                  <a:pt x="346" y="210"/>
                </a:lnTo>
                <a:lnTo>
                  <a:pt x="345" y="210"/>
                </a:lnTo>
                <a:lnTo>
                  <a:pt x="344" y="209"/>
                </a:lnTo>
                <a:lnTo>
                  <a:pt x="343" y="208"/>
                </a:lnTo>
                <a:lnTo>
                  <a:pt x="343" y="209"/>
                </a:lnTo>
                <a:lnTo>
                  <a:pt x="342" y="208"/>
                </a:lnTo>
                <a:lnTo>
                  <a:pt x="341" y="207"/>
                </a:lnTo>
                <a:lnTo>
                  <a:pt x="341" y="208"/>
                </a:lnTo>
                <a:lnTo>
                  <a:pt x="340" y="206"/>
                </a:lnTo>
                <a:lnTo>
                  <a:pt x="340" y="207"/>
                </a:lnTo>
                <a:lnTo>
                  <a:pt x="339" y="204"/>
                </a:lnTo>
                <a:lnTo>
                  <a:pt x="339" y="205"/>
                </a:lnTo>
                <a:lnTo>
                  <a:pt x="338" y="201"/>
                </a:lnTo>
                <a:lnTo>
                  <a:pt x="338" y="203"/>
                </a:lnTo>
                <a:lnTo>
                  <a:pt x="337" y="198"/>
                </a:lnTo>
                <a:lnTo>
                  <a:pt x="337" y="199"/>
                </a:lnTo>
                <a:lnTo>
                  <a:pt x="336" y="194"/>
                </a:lnTo>
                <a:lnTo>
                  <a:pt x="336" y="197"/>
                </a:lnTo>
                <a:lnTo>
                  <a:pt x="335" y="192"/>
                </a:lnTo>
                <a:lnTo>
                  <a:pt x="335" y="193"/>
                </a:lnTo>
                <a:lnTo>
                  <a:pt x="334" y="191"/>
                </a:lnTo>
                <a:lnTo>
                  <a:pt x="334" y="192"/>
                </a:lnTo>
                <a:lnTo>
                  <a:pt x="333" y="192"/>
                </a:lnTo>
                <a:lnTo>
                  <a:pt x="333" y="194"/>
                </a:lnTo>
                <a:lnTo>
                  <a:pt x="332" y="195"/>
                </a:lnTo>
                <a:lnTo>
                  <a:pt x="332" y="196"/>
                </a:lnTo>
                <a:lnTo>
                  <a:pt x="331" y="197"/>
                </a:lnTo>
                <a:lnTo>
                  <a:pt x="331" y="198"/>
                </a:lnTo>
                <a:lnTo>
                  <a:pt x="330" y="198"/>
                </a:lnTo>
                <a:lnTo>
                  <a:pt x="330" y="199"/>
                </a:lnTo>
                <a:lnTo>
                  <a:pt x="329" y="199"/>
                </a:lnTo>
                <a:lnTo>
                  <a:pt x="329" y="200"/>
                </a:lnTo>
                <a:lnTo>
                  <a:pt x="328" y="199"/>
                </a:lnTo>
                <a:lnTo>
                  <a:pt x="328" y="200"/>
                </a:lnTo>
                <a:lnTo>
                  <a:pt x="327" y="199"/>
                </a:lnTo>
                <a:lnTo>
                  <a:pt x="326" y="198"/>
                </a:lnTo>
                <a:lnTo>
                  <a:pt x="325" y="196"/>
                </a:lnTo>
                <a:lnTo>
                  <a:pt x="325" y="197"/>
                </a:lnTo>
                <a:lnTo>
                  <a:pt x="324" y="195"/>
                </a:lnTo>
                <a:lnTo>
                  <a:pt x="324" y="196"/>
                </a:lnTo>
                <a:lnTo>
                  <a:pt x="323" y="194"/>
                </a:lnTo>
                <a:lnTo>
                  <a:pt x="323" y="195"/>
                </a:lnTo>
                <a:lnTo>
                  <a:pt x="322" y="192"/>
                </a:lnTo>
                <a:lnTo>
                  <a:pt x="322" y="193"/>
                </a:lnTo>
                <a:lnTo>
                  <a:pt x="321" y="190"/>
                </a:lnTo>
                <a:lnTo>
                  <a:pt x="321" y="191"/>
                </a:lnTo>
                <a:lnTo>
                  <a:pt x="320" y="188"/>
                </a:lnTo>
                <a:lnTo>
                  <a:pt x="320" y="190"/>
                </a:lnTo>
                <a:lnTo>
                  <a:pt x="319" y="185"/>
                </a:lnTo>
                <a:lnTo>
                  <a:pt x="319" y="187"/>
                </a:lnTo>
                <a:lnTo>
                  <a:pt x="318" y="183"/>
                </a:lnTo>
                <a:lnTo>
                  <a:pt x="318" y="184"/>
                </a:lnTo>
                <a:lnTo>
                  <a:pt x="317" y="179"/>
                </a:lnTo>
                <a:lnTo>
                  <a:pt x="317" y="182"/>
                </a:lnTo>
                <a:lnTo>
                  <a:pt x="316" y="175"/>
                </a:lnTo>
                <a:lnTo>
                  <a:pt x="316" y="178"/>
                </a:lnTo>
                <a:lnTo>
                  <a:pt x="315" y="170"/>
                </a:lnTo>
                <a:lnTo>
                  <a:pt x="315" y="173"/>
                </a:lnTo>
                <a:lnTo>
                  <a:pt x="314" y="165"/>
                </a:lnTo>
                <a:lnTo>
                  <a:pt x="314" y="168"/>
                </a:lnTo>
                <a:lnTo>
                  <a:pt x="313" y="160"/>
                </a:lnTo>
                <a:lnTo>
                  <a:pt x="313" y="163"/>
                </a:lnTo>
                <a:lnTo>
                  <a:pt x="312" y="154"/>
                </a:lnTo>
                <a:lnTo>
                  <a:pt x="312" y="158"/>
                </a:lnTo>
                <a:lnTo>
                  <a:pt x="311" y="151"/>
                </a:lnTo>
                <a:lnTo>
                  <a:pt x="311" y="153"/>
                </a:lnTo>
                <a:lnTo>
                  <a:pt x="310" y="146"/>
                </a:lnTo>
                <a:lnTo>
                  <a:pt x="310" y="150"/>
                </a:lnTo>
                <a:lnTo>
                  <a:pt x="309" y="142"/>
                </a:lnTo>
                <a:lnTo>
                  <a:pt x="309" y="145"/>
                </a:lnTo>
                <a:lnTo>
                  <a:pt x="308" y="136"/>
                </a:lnTo>
                <a:lnTo>
                  <a:pt x="308" y="140"/>
                </a:lnTo>
                <a:lnTo>
                  <a:pt x="307" y="130"/>
                </a:lnTo>
                <a:lnTo>
                  <a:pt x="307" y="134"/>
                </a:lnTo>
                <a:lnTo>
                  <a:pt x="306" y="122"/>
                </a:lnTo>
                <a:lnTo>
                  <a:pt x="306" y="128"/>
                </a:lnTo>
                <a:lnTo>
                  <a:pt x="305" y="117"/>
                </a:lnTo>
                <a:lnTo>
                  <a:pt x="305" y="120"/>
                </a:lnTo>
                <a:lnTo>
                  <a:pt x="304" y="108"/>
                </a:lnTo>
                <a:lnTo>
                  <a:pt x="304" y="114"/>
                </a:lnTo>
                <a:lnTo>
                  <a:pt x="303" y="101"/>
                </a:lnTo>
                <a:lnTo>
                  <a:pt x="303" y="106"/>
                </a:lnTo>
                <a:lnTo>
                  <a:pt x="302" y="95"/>
                </a:lnTo>
                <a:lnTo>
                  <a:pt x="302" y="98"/>
                </a:lnTo>
                <a:lnTo>
                  <a:pt x="301" y="91"/>
                </a:lnTo>
                <a:lnTo>
                  <a:pt x="301" y="93"/>
                </a:lnTo>
                <a:lnTo>
                  <a:pt x="300" y="89"/>
                </a:lnTo>
                <a:lnTo>
                  <a:pt x="300" y="90"/>
                </a:lnTo>
                <a:lnTo>
                  <a:pt x="299" y="86"/>
                </a:lnTo>
                <a:lnTo>
                  <a:pt x="299" y="88"/>
                </a:lnTo>
                <a:lnTo>
                  <a:pt x="298" y="83"/>
                </a:lnTo>
                <a:lnTo>
                  <a:pt x="298" y="85"/>
                </a:lnTo>
                <a:lnTo>
                  <a:pt x="297" y="79"/>
                </a:lnTo>
                <a:lnTo>
                  <a:pt x="297" y="82"/>
                </a:lnTo>
                <a:lnTo>
                  <a:pt x="296" y="74"/>
                </a:lnTo>
                <a:lnTo>
                  <a:pt x="296" y="78"/>
                </a:lnTo>
                <a:lnTo>
                  <a:pt x="295" y="68"/>
                </a:lnTo>
                <a:lnTo>
                  <a:pt x="295" y="72"/>
                </a:lnTo>
                <a:lnTo>
                  <a:pt x="294" y="61"/>
                </a:lnTo>
                <a:lnTo>
                  <a:pt x="294" y="66"/>
                </a:lnTo>
                <a:lnTo>
                  <a:pt x="293" y="52"/>
                </a:lnTo>
                <a:lnTo>
                  <a:pt x="293" y="58"/>
                </a:lnTo>
                <a:lnTo>
                  <a:pt x="292" y="46"/>
                </a:lnTo>
                <a:lnTo>
                  <a:pt x="292" y="49"/>
                </a:lnTo>
                <a:lnTo>
                  <a:pt x="291" y="38"/>
                </a:lnTo>
                <a:lnTo>
                  <a:pt x="291" y="43"/>
                </a:lnTo>
                <a:lnTo>
                  <a:pt x="290" y="31"/>
                </a:lnTo>
                <a:lnTo>
                  <a:pt x="290" y="36"/>
                </a:lnTo>
                <a:lnTo>
                  <a:pt x="289" y="23"/>
                </a:lnTo>
                <a:lnTo>
                  <a:pt x="289" y="28"/>
                </a:lnTo>
                <a:lnTo>
                  <a:pt x="288" y="16"/>
                </a:lnTo>
                <a:lnTo>
                  <a:pt x="288" y="21"/>
                </a:lnTo>
                <a:lnTo>
                  <a:pt x="287" y="9"/>
                </a:lnTo>
                <a:lnTo>
                  <a:pt x="287" y="14"/>
                </a:lnTo>
                <a:lnTo>
                  <a:pt x="286" y="4"/>
                </a:lnTo>
                <a:lnTo>
                  <a:pt x="286" y="7"/>
                </a:lnTo>
                <a:lnTo>
                  <a:pt x="285" y="2"/>
                </a:lnTo>
                <a:lnTo>
                  <a:pt x="285" y="3"/>
                </a:lnTo>
                <a:lnTo>
                  <a:pt x="284" y="2"/>
                </a:lnTo>
                <a:lnTo>
                  <a:pt x="283" y="1"/>
                </a:lnTo>
                <a:lnTo>
                  <a:pt x="283" y="2"/>
                </a:lnTo>
                <a:lnTo>
                  <a:pt x="282" y="1"/>
                </a:lnTo>
                <a:lnTo>
                  <a:pt x="281" y="0"/>
                </a:lnTo>
                <a:lnTo>
                  <a:pt x="281" y="1"/>
                </a:lnTo>
                <a:lnTo>
                  <a:pt x="280" y="1"/>
                </a:lnTo>
                <a:lnTo>
                  <a:pt x="279" y="2"/>
                </a:lnTo>
                <a:lnTo>
                  <a:pt x="278" y="3"/>
                </a:lnTo>
                <a:lnTo>
                  <a:pt x="278" y="5"/>
                </a:lnTo>
                <a:lnTo>
                  <a:pt x="277" y="5"/>
                </a:lnTo>
                <a:lnTo>
                  <a:pt x="277" y="7"/>
                </a:lnTo>
                <a:lnTo>
                  <a:pt x="276" y="8"/>
                </a:lnTo>
                <a:lnTo>
                  <a:pt x="276" y="11"/>
                </a:lnTo>
                <a:lnTo>
                  <a:pt x="275" y="13"/>
                </a:lnTo>
                <a:lnTo>
                  <a:pt x="275" y="15"/>
                </a:lnTo>
                <a:lnTo>
                  <a:pt x="274" y="17"/>
                </a:lnTo>
                <a:lnTo>
                  <a:pt x="274" y="19"/>
                </a:lnTo>
                <a:lnTo>
                  <a:pt x="273" y="20"/>
                </a:lnTo>
                <a:lnTo>
                  <a:pt x="273" y="22"/>
                </a:lnTo>
                <a:lnTo>
                  <a:pt x="272" y="23"/>
                </a:lnTo>
                <a:lnTo>
                  <a:pt x="272" y="24"/>
                </a:lnTo>
                <a:lnTo>
                  <a:pt x="271" y="25"/>
                </a:lnTo>
                <a:lnTo>
                  <a:pt x="271" y="28"/>
                </a:lnTo>
                <a:lnTo>
                  <a:pt x="270" y="29"/>
                </a:lnTo>
                <a:lnTo>
                  <a:pt x="270" y="33"/>
                </a:lnTo>
                <a:lnTo>
                  <a:pt x="269" y="35"/>
                </a:lnTo>
                <a:lnTo>
                  <a:pt x="269" y="38"/>
                </a:lnTo>
                <a:lnTo>
                  <a:pt x="268" y="40"/>
                </a:lnTo>
                <a:lnTo>
                  <a:pt x="268" y="43"/>
                </a:lnTo>
                <a:lnTo>
                  <a:pt x="267" y="44"/>
                </a:lnTo>
                <a:lnTo>
                  <a:pt x="267" y="46"/>
                </a:lnTo>
                <a:lnTo>
                  <a:pt x="266" y="47"/>
                </a:lnTo>
                <a:lnTo>
                  <a:pt x="266" y="48"/>
                </a:lnTo>
                <a:lnTo>
                  <a:pt x="265" y="49"/>
                </a:lnTo>
                <a:lnTo>
                  <a:pt x="265" y="50"/>
                </a:lnTo>
                <a:lnTo>
                  <a:pt x="264" y="51"/>
                </a:lnTo>
                <a:lnTo>
                  <a:pt x="263" y="51"/>
                </a:lnTo>
                <a:lnTo>
                  <a:pt x="262" y="51"/>
                </a:lnTo>
                <a:lnTo>
                  <a:pt x="261" y="50"/>
                </a:lnTo>
                <a:lnTo>
                  <a:pt x="260" y="50"/>
                </a:lnTo>
                <a:lnTo>
                  <a:pt x="260" y="51"/>
                </a:lnTo>
                <a:lnTo>
                  <a:pt x="259" y="51"/>
                </a:lnTo>
                <a:lnTo>
                  <a:pt x="259" y="52"/>
                </a:lnTo>
                <a:lnTo>
                  <a:pt x="258" y="54"/>
                </a:lnTo>
                <a:lnTo>
                  <a:pt x="258" y="56"/>
                </a:lnTo>
                <a:lnTo>
                  <a:pt x="257" y="58"/>
                </a:lnTo>
                <a:lnTo>
                  <a:pt x="257" y="60"/>
                </a:lnTo>
                <a:lnTo>
                  <a:pt x="256" y="62"/>
                </a:lnTo>
                <a:lnTo>
                  <a:pt x="256" y="65"/>
                </a:lnTo>
                <a:lnTo>
                  <a:pt x="255" y="66"/>
                </a:lnTo>
                <a:lnTo>
                  <a:pt x="255" y="68"/>
                </a:lnTo>
                <a:lnTo>
                  <a:pt x="254" y="69"/>
                </a:lnTo>
                <a:lnTo>
                  <a:pt x="254" y="73"/>
                </a:lnTo>
                <a:lnTo>
                  <a:pt x="253" y="75"/>
                </a:lnTo>
                <a:lnTo>
                  <a:pt x="253" y="77"/>
                </a:lnTo>
                <a:lnTo>
                  <a:pt x="252" y="80"/>
                </a:lnTo>
                <a:lnTo>
                  <a:pt x="252" y="85"/>
                </a:lnTo>
                <a:lnTo>
                  <a:pt x="251" y="87"/>
                </a:lnTo>
                <a:lnTo>
                  <a:pt x="251" y="92"/>
                </a:lnTo>
                <a:lnTo>
                  <a:pt x="250" y="94"/>
                </a:lnTo>
                <a:lnTo>
                  <a:pt x="250" y="99"/>
                </a:lnTo>
                <a:lnTo>
                  <a:pt x="249" y="100"/>
                </a:lnTo>
                <a:lnTo>
                  <a:pt x="249" y="103"/>
                </a:lnTo>
                <a:lnTo>
                  <a:pt x="248" y="103"/>
                </a:lnTo>
                <a:lnTo>
                  <a:pt x="248" y="104"/>
                </a:lnTo>
                <a:lnTo>
                  <a:pt x="247" y="103"/>
                </a:lnTo>
                <a:lnTo>
                  <a:pt x="247" y="104"/>
                </a:lnTo>
                <a:lnTo>
                  <a:pt x="246" y="102"/>
                </a:lnTo>
                <a:lnTo>
                  <a:pt x="246" y="103"/>
                </a:lnTo>
                <a:lnTo>
                  <a:pt x="245" y="99"/>
                </a:lnTo>
                <a:lnTo>
                  <a:pt x="245" y="101"/>
                </a:lnTo>
                <a:lnTo>
                  <a:pt x="244" y="96"/>
                </a:lnTo>
                <a:lnTo>
                  <a:pt x="244" y="98"/>
                </a:lnTo>
                <a:lnTo>
                  <a:pt x="243" y="93"/>
                </a:lnTo>
                <a:lnTo>
                  <a:pt x="243" y="95"/>
                </a:lnTo>
                <a:lnTo>
                  <a:pt x="242" y="91"/>
                </a:lnTo>
                <a:lnTo>
                  <a:pt x="242" y="92"/>
                </a:lnTo>
                <a:lnTo>
                  <a:pt x="241" y="91"/>
                </a:lnTo>
                <a:lnTo>
                  <a:pt x="241" y="93"/>
                </a:lnTo>
                <a:lnTo>
                  <a:pt x="240" y="94"/>
                </a:lnTo>
                <a:lnTo>
                  <a:pt x="240" y="95"/>
                </a:lnTo>
                <a:lnTo>
                  <a:pt x="239" y="97"/>
                </a:lnTo>
                <a:lnTo>
                  <a:pt x="239" y="102"/>
                </a:lnTo>
                <a:lnTo>
                  <a:pt x="238" y="105"/>
                </a:lnTo>
                <a:lnTo>
                  <a:pt x="238" y="110"/>
                </a:lnTo>
                <a:lnTo>
                  <a:pt x="237" y="113"/>
                </a:lnTo>
                <a:lnTo>
                  <a:pt x="237" y="119"/>
                </a:lnTo>
                <a:lnTo>
                  <a:pt x="236" y="121"/>
                </a:lnTo>
                <a:lnTo>
                  <a:pt x="236" y="126"/>
                </a:lnTo>
                <a:lnTo>
                  <a:pt x="235" y="128"/>
                </a:lnTo>
                <a:lnTo>
                  <a:pt x="235" y="133"/>
                </a:lnTo>
                <a:lnTo>
                  <a:pt x="234" y="135"/>
                </a:lnTo>
                <a:lnTo>
                  <a:pt x="234" y="139"/>
                </a:lnTo>
                <a:lnTo>
                  <a:pt x="233" y="141"/>
                </a:lnTo>
                <a:lnTo>
                  <a:pt x="233" y="143"/>
                </a:lnTo>
                <a:lnTo>
                  <a:pt x="232" y="144"/>
                </a:lnTo>
                <a:lnTo>
                  <a:pt x="232" y="147"/>
                </a:lnTo>
                <a:lnTo>
                  <a:pt x="231" y="148"/>
                </a:lnTo>
                <a:lnTo>
                  <a:pt x="231" y="150"/>
                </a:lnTo>
                <a:lnTo>
                  <a:pt x="230" y="151"/>
                </a:lnTo>
                <a:lnTo>
                  <a:pt x="229" y="151"/>
                </a:lnTo>
                <a:lnTo>
                  <a:pt x="228" y="150"/>
                </a:lnTo>
                <a:lnTo>
                  <a:pt x="228" y="151"/>
                </a:lnTo>
                <a:lnTo>
                  <a:pt x="227" y="150"/>
                </a:lnTo>
                <a:lnTo>
                  <a:pt x="226" y="150"/>
                </a:lnTo>
                <a:lnTo>
                  <a:pt x="225" y="150"/>
                </a:lnTo>
                <a:lnTo>
                  <a:pt x="225" y="151"/>
                </a:lnTo>
                <a:lnTo>
                  <a:pt x="224" y="151"/>
                </a:lnTo>
                <a:lnTo>
                  <a:pt x="223" y="151"/>
                </a:lnTo>
                <a:lnTo>
                  <a:pt x="222" y="149"/>
                </a:lnTo>
                <a:lnTo>
                  <a:pt x="222" y="150"/>
                </a:lnTo>
                <a:lnTo>
                  <a:pt x="221" y="148"/>
                </a:lnTo>
                <a:lnTo>
                  <a:pt x="221" y="149"/>
                </a:lnTo>
                <a:lnTo>
                  <a:pt x="220" y="146"/>
                </a:lnTo>
                <a:lnTo>
                  <a:pt x="220" y="147"/>
                </a:lnTo>
                <a:lnTo>
                  <a:pt x="219" y="144"/>
                </a:lnTo>
                <a:lnTo>
                  <a:pt x="219" y="146"/>
                </a:lnTo>
                <a:lnTo>
                  <a:pt x="218" y="141"/>
                </a:lnTo>
                <a:lnTo>
                  <a:pt x="218" y="143"/>
                </a:lnTo>
                <a:lnTo>
                  <a:pt x="217" y="137"/>
                </a:lnTo>
                <a:lnTo>
                  <a:pt x="217" y="140"/>
                </a:lnTo>
                <a:lnTo>
                  <a:pt x="216" y="134"/>
                </a:lnTo>
                <a:lnTo>
                  <a:pt x="216" y="136"/>
                </a:lnTo>
                <a:lnTo>
                  <a:pt x="215" y="131"/>
                </a:lnTo>
                <a:lnTo>
                  <a:pt x="215" y="133"/>
                </a:lnTo>
                <a:lnTo>
                  <a:pt x="214" y="129"/>
                </a:lnTo>
                <a:lnTo>
                  <a:pt x="214" y="130"/>
                </a:lnTo>
                <a:lnTo>
                  <a:pt x="213" y="127"/>
                </a:lnTo>
                <a:lnTo>
                  <a:pt x="213" y="128"/>
                </a:lnTo>
                <a:lnTo>
                  <a:pt x="212" y="125"/>
                </a:lnTo>
                <a:lnTo>
                  <a:pt x="212" y="126"/>
                </a:lnTo>
                <a:lnTo>
                  <a:pt x="211" y="124"/>
                </a:lnTo>
                <a:lnTo>
                  <a:pt x="211" y="125"/>
                </a:lnTo>
                <a:lnTo>
                  <a:pt x="210" y="124"/>
                </a:lnTo>
                <a:lnTo>
                  <a:pt x="209" y="124"/>
                </a:lnTo>
                <a:lnTo>
                  <a:pt x="209" y="125"/>
                </a:lnTo>
                <a:lnTo>
                  <a:pt x="208" y="125"/>
                </a:lnTo>
                <a:lnTo>
                  <a:pt x="208" y="126"/>
                </a:lnTo>
                <a:lnTo>
                  <a:pt x="207" y="126"/>
                </a:lnTo>
                <a:lnTo>
                  <a:pt x="206" y="127"/>
                </a:lnTo>
                <a:lnTo>
                  <a:pt x="206" y="128"/>
                </a:lnTo>
                <a:lnTo>
                  <a:pt x="205" y="129"/>
                </a:lnTo>
                <a:lnTo>
                  <a:pt x="205" y="130"/>
                </a:lnTo>
                <a:lnTo>
                  <a:pt x="204" y="131"/>
                </a:lnTo>
                <a:lnTo>
                  <a:pt x="204" y="133"/>
                </a:lnTo>
                <a:lnTo>
                  <a:pt x="203" y="134"/>
                </a:lnTo>
                <a:lnTo>
                  <a:pt x="203" y="136"/>
                </a:lnTo>
                <a:lnTo>
                  <a:pt x="202" y="137"/>
                </a:lnTo>
                <a:lnTo>
                  <a:pt x="202" y="139"/>
                </a:lnTo>
                <a:lnTo>
                  <a:pt x="201" y="141"/>
                </a:lnTo>
                <a:lnTo>
                  <a:pt x="201" y="142"/>
                </a:lnTo>
                <a:lnTo>
                  <a:pt x="200" y="143"/>
                </a:lnTo>
                <a:lnTo>
                  <a:pt x="200" y="144"/>
                </a:lnTo>
                <a:lnTo>
                  <a:pt x="199" y="145"/>
                </a:lnTo>
                <a:lnTo>
                  <a:pt x="199" y="147"/>
                </a:lnTo>
                <a:lnTo>
                  <a:pt x="198" y="148"/>
                </a:lnTo>
                <a:lnTo>
                  <a:pt x="198" y="150"/>
                </a:lnTo>
                <a:lnTo>
                  <a:pt x="197" y="150"/>
                </a:lnTo>
                <a:lnTo>
                  <a:pt x="197" y="152"/>
                </a:lnTo>
                <a:lnTo>
                  <a:pt x="196" y="153"/>
                </a:lnTo>
                <a:lnTo>
                  <a:pt x="196" y="154"/>
                </a:lnTo>
                <a:lnTo>
                  <a:pt x="195" y="155"/>
                </a:lnTo>
                <a:lnTo>
                  <a:pt x="194" y="155"/>
                </a:lnTo>
                <a:lnTo>
                  <a:pt x="193" y="155"/>
                </a:lnTo>
                <a:lnTo>
                  <a:pt x="192" y="154"/>
                </a:lnTo>
                <a:lnTo>
                  <a:pt x="192" y="155"/>
                </a:lnTo>
                <a:lnTo>
                  <a:pt x="191" y="153"/>
                </a:lnTo>
                <a:lnTo>
                  <a:pt x="191" y="154"/>
                </a:lnTo>
                <a:lnTo>
                  <a:pt x="190" y="150"/>
                </a:lnTo>
                <a:lnTo>
                  <a:pt x="190" y="152"/>
                </a:lnTo>
                <a:lnTo>
                  <a:pt x="189" y="148"/>
                </a:lnTo>
                <a:lnTo>
                  <a:pt x="189" y="150"/>
                </a:lnTo>
                <a:lnTo>
                  <a:pt x="188" y="146"/>
                </a:lnTo>
                <a:lnTo>
                  <a:pt x="188" y="147"/>
                </a:lnTo>
                <a:lnTo>
                  <a:pt x="187" y="144"/>
                </a:lnTo>
                <a:lnTo>
                  <a:pt x="187" y="145"/>
                </a:lnTo>
                <a:lnTo>
                  <a:pt x="186" y="143"/>
                </a:lnTo>
                <a:lnTo>
                  <a:pt x="185" y="143"/>
                </a:lnTo>
                <a:lnTo>
                  <a:pt x="185" y="144"/>
                </a:lnTo>
                <a:lnTo>
                  <a:pt x="184" y="144"/>
                </a:lnTo>
                <a:lnTo>
                  <a:pt x="184" y="145"/>
                </a:lnTo>
                <a:lnTo>
                  <a:pt x="183" y="145"/>
                </a:lnTo>
                <a:lnTo>
                  <a:pt x="182" y="145"/>
                </a:lnTo>
                <a:lnTo>
                  <a:pt x="182" y="146"/>
                </a:lnTo>
                <a:lnTo>
                  <a:pt x="181" y="146"/>
                </a:lnTo>
                <a:lnTo>
                  <a:pt x="180" y="146"/>
                </a:lnTo>
                <a:lnTo>
                  <a:pt x="179" y="145"/>
                </a:lnTo>
                <a:lnTo>
                  <a:pt x="179" y="146"/>
                </a:lnTo>
                <a:lnTo>
                  <a:pt x="178" y="146"/>
                </a:lnTo>
                <a:lnTo>
                  <a:pt x="178" y="148"/>
                </a:lnTo>
                <a:lnTo>
                  <a:pt x="177" y="149"/>
                </a:lnTo>
                <a:lnTo>
                  <a:pt x="177" y="150"/>
                </a:lnTo>
                <a:lnTo>
                  <a:pt x="176" y="150"/>
                </a:lnTo>
                <a:lnTo>
                  <a:pt x="175" y="149"/>
                </a:lnTo>
                <a:lnTo>
                  <a:pt x="174" y="148"/>
                </a:lnTo>
                <a:lnTo>
                  <a:pt x="174" y="149"/>
                </a:lnTo>
                <a:lnTo>
                  <a:pt x="173" y="146"/>
                </a:lnTo>
                <a:lnTo>
                  <a:pt x="173" y="147"/>
                </a:lnTo>
                <a:lnTo>
                  <a:pt x="172" y="145"/>
                </a:lnTo>
                <a:lnTo>
                  <a:pt x="172" y="146"/>
                </a:lnTo>
                <a:lnTo>
                  <a:pt x="171" y="139"/>
                </a:lnTo>
                <a:lnTo>
                  <a:pt x="171" y="143"/>
                </a:lnTo>
                <a:lnTo>
                  <a:pt x="170" y="138"/>
                </a:lnTo>
                <a:lnTo>
                  <a:pt x="169" y="136"/>
                </a:lnTo>
                <a:lnTo>
                  <a:pt x="169" y="137"/>
                </a:lnTo>
                <a:lnTo>
                  <a:pt x="168" y="135"/>
                </a:lnTo>
                <a:lnTo>
                  <a:pt x="167" y="132"/>
                </a:lnTo>
                <a:lnTo>
                  <a:pt x="167" y="134"/>
                </a:lnTo>
                <a:lnTo>
                  <a:pt x="166" y="131"/>
                </a:lnTo>
                <a:lnTo>
                  <a:pt x="165" y="132"/>
                </a:lnTo>
                <a:lnTo>
                  <a:pt x="165" y="133"/>
                </a:lnTo>
                <a:lnTo>
                  <a:pt x="164" y="133"/>
                </a:lnTo>
                <a:lnTo>
                  <a:pt x="164" y="135"/>
                </a:lnTo>
                <a:lnTo>
                  <a:pt x="163" y="136"/>
                </a:lnTo>
                <a:lnTo>
                  <a:pt x="163" y="137"/>
                </a:lnTo>
                <a:lnTo>
                  <a:pt x="162" y="138"/>
                </a:lnTo>
                <a:lnTo>
                  <a:pt x="162" y="139"/>
                </a:lnTo>
                <a:lnTo>
                  <a:pt x="161" y="140"/>
                </a:lnTo>
                <a:lnTo>
                  <a:pt x="161" y="144"/>
                </a:lnTo>
                <a:lnTo>
                  <a:pt x="160" y="145"/>
                </a:lnTo>
                <a:lnTo>
                  <a:pt x="160" y="146"/>
                </a:lnTo>
                <a:lnTo>
                  <a:pt x="159" y="145"/>
                </a:lnTo>
                <a:lnTo>
                  <a:pt x="158" y="145"/>
                </a:lnTo>
                <a:lnTo>
                  <a:pt x="158" y="146"/>
                </a:lnTo>
                <a:lnTo>
                  <a:pt x="157" y="147"/>
                </a:lnTo>
                <a:lnTo>
                  <a:pt x="157" y="148"/>
                </a:lnTo>
                <a:lnTo>
                  <a:pt x="156" y="147"/>
                </a:lnTo>
                <a:lnTo>
                  <a:pt x="156" y="148"/>
                </a:lnTo>
                <a:lnTo>
                  <a:pt x="155" y="147"/>
                </a:lnTo>
                <a:lnTo>
                  <a:pt x="155" y="148"/>
                </a:lnTo>
                <a:lnTo>
                  <a:pt x="154" y="147"/>
                </a:lnTo>
                <a:lnTo>
                  <a:pt x="154" y="148"/>
                </a:lnTo>
                <a:lnTo>
                  <a:pt x="153" y="146"/>
                </a:lnTo>
                <a:lnTo>
                  <a:pt x="153" y="147"/>
                </a:lnTo>
                <a:lnTo>
                  <a:pt x="152" y="144"/>
                </a:lnTo>
                <a:lnTo>
                  <a:pt x="152" y="146"/>
                </a:lnTo>
                <a:lnTo>
                  <a:pt x="151" y="137"/>
                </a:lnTo>
                <a:lnTo>
                  <a:pt x="151" y="141"/>
                </a:lnTo>
                <a:lnTo>
                  <a:pt x="150" y="138"/>
                </a:lnTo>
                <a:lnTo>
                  <a:pt x="150" y="139"/>
                </a:lnTo>
                <a:lnTo>
                  <a:pt x="149" y="138"/>
                </a:lnTo>
                <a:lnTo>
                  <a:pt x="148" y="138"/>
                </a:lnTo>
                <a:lnTo>
                  <a:pt x="148" y="139"/>
                </a:lnTo>
                <a:lnTo>
                  <a:pt x="147" y="139"/>
                </a:lnTo>
                <a:lnTo>
                  <a:pt x="146" y="141"/>
                </a:lnTo>
                <a:lnTo>
                  <a:pt x="146" y="143"/>
                </a:lnTo>
                <a:lnTo>
                  <a:pt x="145" y="142"/>
                </a:lnTo>
                <a:lnTo>
                  <a:pt x="145" y="143"/>
                </a:lnTo>
                <a:lnTo>
                  <a:pt x="144" y="143"/>
                </a:lnTo>
                <a:lnTo>
                  <a:pt x="144" y="147"/>
                </a:lnTo>
                <a:lnTo>
                  <a:pt x="143" y="148"/>
                </a:lnTo>
                <a:lnTo>
                  <a:pt x="143" y="149"/>
                </a:lnTo>
                <a:lnTo>
                  <a:pt x="142" y="150"/>
                </a:lnTo>
                <a:lnTo>
                  <a:pt x="141" y="148"/>
                </a:lnTo>
                <a:lnTo>
                  <a:pt x="141" y="150"/>
                </a:lnTo>
                <a:lnTo>
                  <a:pt x="140" y="148"/>
                </a:lnTo>
                <a:lnTo>
                  <a:pt x="139" y="149"/>
                </a:lnTo>
                <a:lnTo>
                  <a:pt x="139" y="150"/>
                </a:lnTo>
                <a:lnTo>
                  <a:pt x="138" y="142"/>
                </a:lnTo>
                <a:lnTo>
                  <a:pt x="138" y="149"/>
                </a:lnTo>
                <a:lnTo>
                  <a:pt x="137" y="139"/>
                </a:lnTo>
                <a:lnTo>
                  <a:pt x="137" y="144"/>
                </a:lnTo>
                <a:lnTo>
                  <a:pt x="136" y="147"/>
                </a:lnTo>
                <a:lnTo>
                  <a:pt x="136" y="149"/>
                </a:lnTo>
                <a:lnTo>
                  <a:pt x="135" y="147"/>
                </a:lnTo>
                <a:lnTo>
                  <a:pt x="135" y="149"/>
                </a:lnTo>
                <a:lnTo>
                  <a:pt x="134" y="147"/>
                </a:lnTo>
                <a:lnTo>
                  <a:pt x="134" y="153"/>
                </a:lnTo>
                <a:lnTo>
                  <a:pt x="133" y="155"/>
                </a:lnTo>
                <a:lnTo>
                  <a:pt x="133" y="157"/>
                </a:lnTo>
                <a:lnTo>
                  <a:pt x="132" y="157"/>
                </a:lnTo>
                <a:lnTo>
                  <a:pt x="132" y="159"/>
                </a:lnTo>
                <a:lnTo>
                  <a:pt x="131" y="162"/>
                </a:lnTo>
                <a:lnTo>
                  <a:pt x="131" y="168"/>
                </a:lnTo>
                <a:lnTo>
                  <a:pt x="130" y="170"/>
                </a:lnTo>
                <a:lnTo>
                  <a:pt x="130" y="175"/>
                </a:lnTo>
                <a:lnTo>
                  <a:pt x="129" y="176"/>
                </a:lnTo>
                <a:lnTo>
                  <a:pt x="129" y="177"/>
                </a:lnTo>
                <a:lnTo>
                  <a:pt x="128" y="179"/>
                </a:lnTo>
                <a:lnTo>
                  <a:pt x="128" y="182"/>
                </a:lnTo>
                <a:lnTo>
                  <a:pt x="127" y="181"/>
                </a:lnTo>
                <a:lnTo>
                  <a:pt x="127" y="182"/>
                </a:lnTo>
                <a:lnTo>
                  <a:pt x="126" y="177"/>
                </a:lnTo>
                <a:lnTo>
                  <a:pt x="126" y="179"/>
                </a:lnTo>
                <a:lnTo>
                  <a:pt x="125" y="179"/>
                </a:lnTo>
                <a:lnTo>
                  <a:pt x="125" y="182"/>
                </a:lnTo>
                <a:lnTo>
                  <a:pt x="124" y="176"/>
                </a:lnTo>
                <a:lnTo>
                  <a:pt x="124" y="181"/>
                </a:lnTo>
                <a:lnTo>
                  <a:pt x="123" y="173"/>
                </a:lnTo>
                <a:lnTo>
                  <a:pt x="122" y="173"/>
                </a:lnTo>
                <a:lnTo>
                  <a:pt x="122" y="176"/>
                </a:lnTo>
                <a:lnTo>
                  <a:pt x="121" y="175"/>
                </a:lnTo>
                <a:lnTo>
                  <a:pt x="121" y="178"/>
                </a:lnTo>
                <a:lnTo>
                  <a:pt x="120" y="159"/>
                </a:lnTo>
                <a:lnTo>
                  <a:pt x="120" y="171"/>
                </a:lnTo>
                <a:lnTo>
                  <a:pt x="119" y="161"/>
                </a:lnTo>
                <a:lnTo>
                  <a:pt x="119" y="166"/>
                </a:lnTo>
                <a:lnTo>
                  <a:pt x="118" y="168"/>
                </a:lnTo>
                <a:lnTo>
                  <a:pt x="118" y="170"/>
                </a:lnTo>
                <a:lnTo>
                  <a:pt x="117" y="169"/>
                </a:lnTo>
                <a:lnTo>
                  <a:pt x="117" y="170"/>
                </a:lnTo>
                <a:lnTo>
                  <a:pt x="116" y="170"/>
                </a:lnTo>
                <a:lnTo>
                  <a:pt x="116" y="171"/>
                </a:lnTo>
                <a:lnTo>
                  <a:pt x="115" y="169"/>
                </a:lnTo>
                <a:lnTo>
                  <a:pt x="115" y="172"/>
                </a:lnTo>
                <a:lnTo>
                  <a:pt x="114" y="171"/>
                </a:lnTo>
                <a:lnTo>
                  <a:pt x="114" y="175"/>
                </a:lnTo>
                <a:lnTo>
                  <a:pt x="113" y="175"/>
                </a:lnTo>
                <a:lnTo>
                  <a:pt x="113" y="177"/>
                </a:lnTo>
                <a:lnTo>
                  <a:pt x="112" y="179"/>
                </a:lnTo>
                <a:lnTo>
                  <a:pt x="112" y="182"/>
                </a:lnTo>
                <a:lnTo>
                  <a:pt x="111" y="178"/>
                </a:lnTo>
                <a:lnTo>
                  <a:pt x="111" y="182"/>
                </a:lnTo>
                <a:lnTo>
                  <a:pt x="110" y="180"/>
                </a:lnTo>
                <a:lnTo>
                  <a:pt x="110" y="183"/>
                </a:lnTo>
                <a:lnTo>
                  <a:pt x="109" y="181"/>
                </a:lnTo>
                <a:lnTo>
                  <a:pt x="109" y="186"/>
                </a:lnTo>
                <a:lnTo>
                  <a:pt x="108" y="173"/>
                </a:lnTo>
                <a:lnTo>
                  <a:pt x="108" y="176"/>
                </a:lnTo>
                <a:lnTo>
                  <a:pt x="107" y="174"/>
                </a:lnTo>
                <a:lnTo>
                  <a:pt x="107" y="177"/>
                </a:lnTo>
                <a:lnTo>
                  <a:pt x="106" y="178"/>
                </a:lnTo>
                <a:lnTo>
                  <a:pt x="106" y="182"/>
                </a:lnTo>
                <a:lnTo>
                  <a:pt x="105" y="181"/>
                </a:lnTo>
                <a:lnTo>
                  <a:pt x="104" y="182"/>
                </a:lnTo>
                <a:lnTo>
                  <a:pt x="103" y="184"/>
                </a:lnTo>
                <a:lnTo>
                  <a:pt x="102" y="171"/>
                </a:lnTo>
                <a:lnTo>
                  <a:pt x="102" y="182"/>
                </a:lnTo>
                <a:lnTo>
                  <a:pt x="101" y="166"/>
                </a:lnTo>
                <a:lnTo>
                  <a:pt x="101" y="176"/>
                </a:lnTo>
                <a:lnTo>
                  <a:pt x="100" y="178"/>
                </a:lnTo>
                <a:lnTo>
                  <a:pt x="100" y="179"/>
                </a:lnTo>
                <a:lnTo>
                  <a:pt x="99" y="179"/>
                </a:lnTo>
                <a:lnTo>
                  <a:pt x="99" y="180"/>
                </a:lnTo>
                <a:lnTo>
                  <a:pt x="98" y="173"/>
                </a:lnTo>
                <a:lnTo>
                  <a:pt x="98" y="176"/>
                </a:lnTo>
                <a:lnTo>
                  <a:pt x="97" y="176"/>
                </a:lnTo>
                <a:lnTo>
                  <a:pt x="97" y="177"/>
                </a:lnTo>
                <a:lnTo>
                  <a:pt x="96" y="169"/>
                </a:lnTo>
                <a:lnTo>
                  <a:pt x="96" y="177"/>
                </a:lnTo>
                <a:lnTo>
                  <a:pt x="95" y="166"/>
                </a:lnTo>
                <a:lnTo>
                  <a:pt x="95" y="167"/>
                </a:lnTo>
                <a:lnTo>
                  <a:pt x="94" y="167"/>
                </a:lnTo>
                <a:lnTo>
                  <a:pt x="94" y="168"/>
                </a:lnTo>
                <a:lnTo>
                  <a:pt x="93" y="163"/>
                </a:lnTo>
                <a:lnTo>
                  <a:pt x="93" y="166"/>
                </a:lnTo>
                <a:lnTo>
                  <a:pt x="92" y="159"/>
                </a:lnTo>
                <a:lnTo>
                  <a:pt x="92" y="162"/>
                </a:lnTo>
                <a:lnTo>
                  <a:pt x="91" y="154"/>
                </a:lnTo>
                <a:lnTo>
                  <a:pt x="91" y="157"/>
                </a:lnTo>
                <a:lnTo>
                  <a:pt x="90" y="151"/>
                </a:lnTo>
                <a:lnTo>
                  <a:pt x="90" y="153"/>
                </a:lnTo>
                <a:lnTo>
                  <a:pt x="89" y="148"/>
                </a:lnTo>
                <a:lnTo>
                  <a:pt x="89" y="150"/>
                </a:lnTo>
                <a:lnTo>
                  <a:pt x="88" y="146"/>
                </a:lnTo>
                <a:lnTo>
                  <a:pt x="88" y="147"/>
                </a:lnTo>
                <a:lnTo>
                  <a:pt x="87" y="144"/>
                </a:lnTo>
                <a:lnTo>
                  <a:pt x="87" y="146"/>
                </a:lnTo>
                <a:lnTo>
                  <a:pt x="86" y="142"/>
                </a:lnTo>
                <a:lnTo>
                  <a:pt x="86" y="143"/>
                </a:lnTo>
                <a:lnTo>
                  <a:pt x="85" y="139"/>
                </a:lnTo>
                <a:lnTo>
                  <a:pt x="85" y="141"/>
                </a:lnTo>
                <a:lnTo>
                  <a:pt x="84" y="138"/>
                </a:lnTo>
                <a:lnTo>
                  <a:pt x="83" y="137"/>
                </a:lnTo>
                <a:lnTo>
                  <a:pt x="83" y="138"/>
                </a:lnTo>
                <a:lnTo>
                  <a:pt x="82" y="132"/>
                </a:lnTo>
                <a:lnTo>
                  <a:pt x="82" y="138"/>
                </a:lnTo>
                <a:lnTo>
                  <a:pt x="81" y="128"/>
                </a:lnTo>
                <a:lnTo>
                  <a:pt x="81" y="130"/>
                </a:lnTo>
                <a:lnTo>
                  <a:pt x="80" y="129"/>
                </a:lnTo>
                <a:lnTo>
                  <a:pt x="80" y="131"/>
                </a:lnTo>
                <a:lnTo>
                  <a:pt x="79" y="125"/>
                </a:lnTo>
                <a:lnTo>
                  <a:pt x="79" y="127"/>
                </a:lnTo>
                <a:lnTo>
                  <a:pt x="78" y="123"/>
                </a:lnTo>
                <a:lnTo>
                  <a:pt x="78" y="125"/>
                </a:lnTo>
                <a:lnTo>
                  <a:pt x="77" y="123"/>
                </a:lnTo>
                <a:lnTo>
                  <a:pt x="76" y="125"/>
                </a:lnTo>
                <a:lnTo>
                  <a:pt x="76" y="126"/>
                </a:lnTo>
                <a:lnTo>
                  <a:pt x="75" y="115"/>
                </a:lnTo>
                <a:lnTo>
                  <a:pt x="75" y="124"/>
                </a:lnTo>
                <a:lnTo>
                  <a:pt x="74" y="115"/>
                </a:lnTo>
                <a:lnTo>
                  <a:pt x="74" y="118"/>
                </a:lnTo>
                <a:lnTo>
                  <a:pt x="73" y="120"/>
                </a:lnTo>
                <a:lnTo>
                  <a:pt x="73" y="122"/>
                </a:lnTo>
                <a:lnTo>
                  <a:pt x="72" y="122"/>
                </a:lnTo>
                <a:lnTo>
                  <a:pt x="72" y="124"/>
                </a:lnTo>
                <a:lnTo>
                  <a:pt x="71" y="117"/>
                </a:lnTo>
                <a:lnTo>
                  <a:pt x="71" y="119"/>
                </a:lnTo>
                <a:lnTo>
                  <a:pt x="70" y="116"/>
                </a:lnTo>
                <a:lnTo>
                  <a:pt x="70" y="124"/>
                </a:lnTo>
                <a:lnTo>
                  <a:pt x="69" y="116"/>
                </a:lnTo>
                <a:lnTo>
                  <a:pt x="69" y="124"/>
                </a:lnTo>
                <a:lnTo>
                  <a:pt x="68" y="111"/>
                </a:lnTo>
                <a:lnTo>
                  <a:pt x="68" y="119"/>
                </a:lnTo>
                <a:lnTo>
                  <a:pt x="67" y="123"/>
                </a:lnTo>
                <a:lnTo>
                  <a:pt x="67" y="128"/>
                </a:lnTo>
                <a:lnTo>
                  <a:pt x="66" y="129"/>
                </a:lnTo>
                <a:lnTo>
                  <a:pt x="65" y="130"/>
                </a:lnTo>
                <a:lnTo>
                  <a:pt x="65" y="135"/>
                </a:lnTo>
                <a:lnTo>
                  <a:pt x="64" y="138"/>
                </a:lnTo>
                <a:lnTo>
                  <a:pt x="64" y="139"/>
                </a:lnTo>
                <a:lnTo>
                  <a:pt x="63" y="138"/>
                </a:lnTo>
                <a:lnTo>
                  <a:pt x="63" y="139"/>
                </a:lnTo>
                <a:lnTo>
                  <a:pt x="62" y="141"/>
                </a:lnTo>
                <a:lnTo>
                  <a:pt x="62" y="145"/>
                </a:lnTo>
                <a:lnTo>
                  <a:pt x="61" y="146"/>
                </a:lnTo>
                <a:lnTo>
                  <a:pt x="61" y="148"/>
                </a:lnTo>
                <a:lnTo>
                  <a:pt x="60" y="150"/>
                </a:lnTo>
                <a:lnTo>
                  <a:pt x="60" y="155"/>
                </a:lnTo>
                <a:lnTo>
                  <a:pt x="59" y="157"/>
                </a:lnTo>
                <a:lnTo>
                  <a:pt x="59" y="159"/>
                </a:lnTo>
                <a:lnTo>
                  <a:pt x="58" y="152"/>
                </a:lnTo>
                <a:lnTo>
                  <a:pt x="58" y="156"/>
                </a:lnTo>
                <a:lnTo>
                  <a:pt x="57" y="153"/>
                </a:lnTo>
                <a:lnTo>
                  <a:pt x="57" y="159"/>
                </a:lnTo>
                <a:lnTo>
                  <a:pt x="56" y="161"/>
                </a:lnTo>
                <a:lnTo>
                  <a:pt x="56" y="164"/>
                </a:lnTo>
                <a:lnTo>
                  <a:pt x="55" y="166"/>
                </a:lnTo>
                <a:lnTo>
                  <a:pt x="55" y="170"/>
                </a:lnTo>
                <a:lnTo>
                  <a:pt x="54" y="168"/>
                </a:lnTo>
                <a:lnTo>
                  <a:pt x="54" y="171"/>
                </a:lnTo>
                <a:lnTo>
                  <a:pt x="53" y="167"/>
                </a:lnTo>
                <a:lnTo>
                  <a:pt x="53" y="170"/>
                </a:lnTo>
                <a:lnTo>
                  <a:pt x="52" y="165"/>
                </a:lnTo>
                <a:lnTo>
                  <a:pt x="52" y="166"/>
                </a:lnTo>
                <a:lnTo>
                  <a:pt x="51" y="169"/>
                </a:lnTo>
                <a:lnTo>
                  <a:pt x="51" y="170"/>
                </a:lnTo>
                <a:lnTo>
                  <a:pt x="50" y="167"/>
                </a:lnTo>
                <a:lnTo>
                  <a:pt x="50" y="169"/>
                </a:lnTo>
                <a:lnTo>
                  <a:pt x="49" y="168"/>
                </a:lnTo>
                <a:lnTo>
                  <a:pt x="49" y="169"/>
                </a:lnTo>
                <a:lnTo>
                  <a:pt x="48" y="170"/>
                </a:lnTo>
                <a:lnTo>
                  <a:pt x="47" y="164"/>
                </a:lnTo>
                <a:lnTo>
                  <a:pt x="47" y="169"/>
                </a:lnTo>
                <a:lnTo>
                  <a:pt x="46" y="156"/>
                </a:lnTo>
                <a:lnTo>
                  <a:pt x="46" y="160"/>
                </a:lnTo>
                <a:lnTo>
                  <a:pt x="45" y="158"/>
                </a:lnTo>
                <a:lnTo>
                  <a:pt x="45" y="160"/>
                </a:lnTo>
                <a:lnTo>
                  <a:pt x="44" y="159"/>
                </a:lnTo>
                <a:lnTo>
                  <a:pt x="44" y="160"/>
                </a:lnTo>
                <a:lnTo>
                  <a:pt x="43" y="158"/>
                </a:lnTo>
                <a:lnTo>
                  <a:pt x="42" y="156"/>
                </a:lnTo>
                <a:lnTo>
                  <a:pt x="42" y="158"/>
                </a:lnTo>
                <a:lnTo>
                  <a:pt x="41" y="151"/>
                </a:lnTo>
                <a:lnTo>
                  <a:pt x="41" y="156"/>
                </a:lnTo>
                <a:lnTo>
                  <a:pt x="40" y="148"/>
                </a:lnTo>
                <a:lnTo>
                  <a:pt x="40" y="150"/>
                </a:lnTo>
                <a:lnTo>
                  <a:pt x="39" y="153"/>
                </a:lnTo>
                <a:lnTo>
                  <a:pt x="39" y="155"/>
                </a:lnTo>
                <a:lnTo>
                  <a:pt x="38" y="155"/>
                </a:lnTo>
                <a:lnTo>
                  <a:pt x="38" y="156"/>
                </a:lnTo>
                <a:lnTo>
                  <a:pt x="37" y="157"/>
                </a:lnTo>
                <a:lnTo>
                  <a:pt x="37" y="161"/>
                </a:lnTo>
                <a:lnTo>
                  <a:pt x="36" y="163"/>
                </a:lnTo>
                <a:lnTo>
                  <a:pt x="36" y="166"/>
                </a:lnTo>
                <a:lnTo>
                  <a:pt x="35" y="166"/>
                </a:lnTo>
                <a:lnTo>
                  <a:pt x="35" y="167"/>
                </a:lnTo>
                <a:lnTo>
                  <a:pt x="34" y="169"/>
                </a:lnTo>
                <a:lnTo>
                  <a:pt x="34" y="174"/>
                </a:lnTo>
                <a:lnTo>
                  <a:pt x="33" y="178"/>
                </a:lnTo>
                <a:lnTo>
                  <a:pt x="33" y="180"/>
                </a:lnTo>
                <a:lnTo>
                  <a:pt x="32" y="181"/>
                </a:lnTo>
                <a:lnTo>
                  <a:pt x="32" y="183"/>
                </a:lnTo>
                <a:lnTo>
                  <a:pt x="31" y="185"/>
                </a:lnTo>
                <a:lnTo>
                  <a:pt x="31" y="186"/>
                </a:lnTo>
                <a:lnTo>
                  <a:pt x="30" y="186"/>
                </a:lnTo>
                <a:lnTo>
                  <a:pt x="30" y="189"/>
                </a:lnTo>
                <a:lnTo>
                  <a:pt x="29" y="191"/>
                </a:lnTo>
                <a:lnTo>
                  <a:pt x="29" y="194"/>
                </a:lnTo>
                <a:lnTo>
                  <a:pt x="28" y="194"/>
                </a:lnTo>
                <a:lnTo>
                  <a:pt x="28" y="195"/>
                </a:lnTo>
                <a:lnTo>
                  <a:pt x="27" y="192"/>
                </a:lnTo>
                <a:lnTo>
                  <a:pt x="27" y="194"/>
                </a:lnTo>
                <a:lnTo>
                  <a:pt x="26" y="193"/>
                </a:lnTo>
                <a:lnTo>
                  <a:pt x="26" y="197"/>
                </a:lnTo>
                <a:lnTo>
                  <a:pt x="25" y="199"/>
                </a:lnTo>
                <a:lnTo>
                  <a:pt x="25" y="200"/>
                </a:lnTo>
                <a:lnTo>
                  <a:pt x="24" y="200"/>
                </a:lnTo>
                <a:lnTo>
                  <a:pt x="23" y="200"/>
                </a:lnTo>
                <a:lnTo>
                  <a:pt x="23" y="201"/>
                </a:lnTo>
                <a:lnTo>
                  <a:pt x="22" y="201"/>
                </a:lnTo>
                <a:lnTo>
                  <a:pt x="22" y="203"/>
                </a:lnTo>
                <a:lnTo>
                  <a:pt x="21" y="204"/>
                </a:lnTo>
                <a:lnTo>
                  <a:pt x="21" y="205"/>
                </a:lnTo>
                <a:lnTo>
                  <a:pt x="20" y="201"/>
                </a:lnTo>
                <a:lnTo>
                  <a:pt x="20" y="203"/>
                </a:lnTo>
                <a:lnTo>
                  <a:pt x="19" y="201"/>
                </a:lnTo>
                <a:lnTo>
                  <a:pt x="19" y="203"/>
                </a:lnTo>
                <a:lnTo>
                  <a:pt x="18" y="204"/>
                </a:lnTo>
                <a:lnTo>
                  <a:pt x="18" y="206"/>
                </a:lnTo>
                <a:lnTo>
                  <a:pt x="17" y="204"/>
                </a:lnTo>
                <a:lnTo>
                  <a:pt x="17" y="205"/>
                </a:lnTo>
                <a:lnTo>
                  <a:pt x="16" y="204"/>
                </a:lnTo>
                <a:lnTo>
                  <a:pt x="16" y="205"/>
                </a:lnTo>
                <a:lnTo>
                  <a:pt x="15" y="206"/>
                </a:lnTo>
                <a:lnTo>
                  <a:pt x="15" y="207"/>
                </a:lnTo>
                <a:lnTo>
                  <a:pt x="14" y="206"/>
                </a:lnTo>
                <a:lnTo>
                  <a:pt x="14" y="207"/>
                </a:lnTo>
                <a:lnTo>
                  <a:pt x="13" y="206"/>
                </a:lnTo>
                <a:lnTo>
                  <a:pt x="13" y="207"/>
                </a:lnTo>
                <a:lnTo>
                  <a:pt x="12" y="207"/>
                </a:lnTo>
                <a:lnTo>
                  <a:pt x="12" y="208"/>
                </a:lnTo>
                <a:lnTo>
                  <a:pt x="11" y="208"/>
                </a:lnTo>
                <a:lnTo>
                  <a:pt x="10" y="208"/>
                </a:lnTo>
                <a:lnTo>
                  <a:pt x="10" y="209"/>
                </a:lnTo>
                <a:lnTo>
                  <a:pt x="9" y="209"/>
                </a:lnTo>
                <a:lnTo>
                  <a:pt x="9" y="210"/>
                </a:lnTo>
                <a:lnTo>
                  <a:pt x="8" y="208"/>
                </a:lnTo>
                <a:lnTo>
                  <a:pt x="8" y="209"/>
                </a:lnTo>
                <a:lnTo>
                  <a:pt x="7" y="206"/>
                </a:lnTo>
                <a:lnTo>
                  <a:pt x="7" y="209"/>
                </a:lnTo>
                <a:lnTo>
                  <a:pt x="6" y="206"/>
                </a:lnTo>
                <a:lnTo>
                  <a:pt x="6" y="207"/>
                </a:lnTo>
                <a:lnTo>
                  <a:pt x="5" y="208"/>
                </a:lnTo>
                <a:lnTo>
                  <a:pt x="5" y="209"/>
                </a:lnTo>
                <a:lnTo>
                  <a:pt x="4" y="209"/>
                </a:lnTo>
                <a:lnTo>
                  <a:pt x="3" y="210"/>
                </a:lnTo>
                <a:lnTo>
                  <a:pt x="3" y="211"/>
                </a:lnTo>
                <a:lnTo>
                  <a:pt x="2" y="207"/>
                </a:lnTo>
                <a:lnTo>
                  <a:pt x="2" y="211"/>
                </a:lnTo>
                <a:lnTo>
                  <a:pt x="1" y="207"/>
                </a:lnTo>
                <a:lnTo>
                  <a:pt x="0" y="210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Freeform 120"/>
          <p:cNvSpPr>
            <a:spLocks/>
          </p:cNvSpPr>
          <p:nvPr/>
        </p:nvSpPr>
        <p:spPr bwMode="auto">
          <a:xfrm>
            <a:off x="929978" y="2424378"/>
            <a:ext cx="6458080" cy="2673062"/>
          </a:xfrm>
          <a:custGeom>
            <a:avLst/>
            <a:gdLst>
              <a:gd name="T0" fmla="*/ 375 w 383"/>
              <a:gd name="T1" fmla="*/ 207 h 211"/>
              <a:gd name="T2" fmla="*/ 368 w 383"/>
              <a:gd name="T3" fmla="*/ 209 h 211"/>
              <a:gd name="T4" fmla="*/ 360 w 383"/>
              <a:gd name="T5" fmla="*/ 211 h 211"/>
              <a:gd name="T6" fmla="*/ 352 w 383"/>
              <a:gd name="T7" fmla="*/ 210 h 211"/>
              <a:gd name="T8" fmla="*/ 345 w 383"/>
              <a:gd name="T9" fmla="*/ 207 h 211"/>
              <a:gd name="T10" fmla="*/ 339 w 383"/>
              <a:gd name="T11" fmla="*/ 192 h 211"/>
              <a:gd name="T12" fmla="*/ 333 w 383"/>
              <a:gd name="T13" fmla="*/ 168 h 211"/>
              <a:gd name="T14" fmla="*/ 328 w 383"/>
              <a:gd name="T15" fmla="*/ 192 h 211"/>
              <a:gd name="T16" fmla="*/ 322 w 383"/>
              <a:gd name="T17" fmla="*/ 168 h 211"/>
              <a:gd name="T18" fmla="*/ 317 w 383"/>
              <a:gd name="T19" fmla="*/ 140 h 211"/>
              <a:gd name="T20" fmla="*/ 311 w 383"/>
              <a:gd name="T21" fmla="*/ 100 h 211"/>
              <a:gd name="T22" fmla="*/ 306 w 383"/>
              <a:gd name="T23" fmla="*/ 81 h 211"/>
              <a:gd name="T24" fmla="*/ 300 w 383"/>
              <a:gd name="T25" fmla="*/ 74 h 211"/>
              <a:gd name="T26" fmla="*/ 293 w 383"/>
              <a:gd name="T27" fmla="*/ 52 h 211"/>
              <a:gd name="T28" fmla="*/ 288 w 383"/>
              <a:gd name="T29" fmla="*/ 21 h 211"/>
              <a:gd name="T30" fmla="*/ 282 w 383"/>
              <a:gd name="T31" fmla="*/ 1 h 211"/>
              <a:gd name="T32" fmla="*/ 277 w 383"/>
              <a:gd name="T33" fmla="*/ 35 h 211"/>
              <a:gd name="T34" fmla="*/ 270 w 383"/>
              <a:gd name="T35" fmla="*/ 44 h 211"/>
              <a:gd name="T36" fmla="*/ 263 w 383"/>
              <a:gd name="T37" fmla="*/ 54 h 211"/>
              <a:gd name="T38" fmla="*/ 256 w 383"/>
              <a:gd name="T39" fmla="*/ 61 h 211"/>
              <a:gd name="T40" fmla="*/ 250 w 383"/>
              <a:gd name="T41" fmla="*/ 80 h 211"/>
              <a:gd name="T42" fmla="*/ 244 w 383"/>
              <a:gd name="T43" fmla="*/ 92 h 211"/>
              <a:gd name="T44" fmla="*/ 237 w 383"/>
              <a:gd name="T45" fmla="*/ 95 h 211"/>
              <a:gd name="T46" fmla="*/ 232 w 383"/>
              <a:gd name="T47" fmla="*/ 126 h 211"/>
              <a:gd name="T48" fmla="*/ 224 w 383"/>
              <a:gd name="T49" fmla="*/ 143 h 211"/>
              <a:gd name="T50" fmla="*/ 218 w 383"/>
              <a:gd name="T51" fmla="*/ 152 h 211"/>
              <a:gd name="T52" fmla="*/ 213 w 383"/>
              <a:gd name="T53" fmla="*/ 148 h 211"/>
              <a:gd name="T54" fmla="*/ 205 w 383"/>
              <a:gd name="T55" fmla="*/ 143 h 211"/>
              <a:gd name="T56" fmla="*/ 199 w 383"/>
              <a:gd name="T57" fmla="*/ 150 h 211"/>
              <a:gd name="T58" fmla="*/ 191 w 383"/>
              <a:gd name="T59" fmla="*/ 152 h 211"/>
              <a:gd name="T60" fmla="*/ 183 w 383"/>
              <a:gd name="T61" fmla="*/ 147 h 211"/>
              <a:gd name="T62" fmla="*/ 176 w 383"/>
              <a:gd name="T63" fmla="*/ 145 h 211"/>
              <a:gd name="T64" fmla="*/ 169 w 383"/>
              <a:gd name="T65" fmla="*/ 140 h 211"/>
              <a:gd name="T66" fmla="*/ 163 w 383"/>
              <a:gd name="T67" fmla="*/ 133 h 211"/>
              <a:gd name="T68" fmla="*/ 156 w 383"/>
              <a:gd name="T69" fmla="*/ 136 h 211"/>
              <a:gd name="T70" fmla="*/ 149 w 383"/>
              <a:gd name="T71" fmla="*/ 126 h 211"/>
              <a:gd name="T72" fmla="*/ 144 w 383"/>
              <a:gd name="T73" fmla="*/ 135 h 211"/>
              <a:gd name="T74" fmla="*/ 138 w 383"/>
              <a:gd name="T75" fmla="*/ 145 h 211"/>
              <a:gd name="T76" fmla="*/ 132 w 383"/>
              <a:gd name="T77" fmla="*/ 142 h 211"/>
              <a:gd name="T78" fmla="*/ 126 w 383"/>
              <a:gd name="T79" fmla="*/ 165 h 211"/>
              <a:gd name="T80" fmla="*/ 120 w 383"/>
              <a:gd name="T81" fmla="*/ 162 h 211"/>
              <a:gd name="T82" fmla="*/ 115 w 383"/>
              <a:gd name="T83" fmla="*/ 177 h 211"/>
              <a:gd name="T84" fmla="*/ 109 w 383"/>
              <a:gd name="T85" fmla="*/ 186 h 211"/>
              <a:gd name="T86" fmla="*/ 103 w 383"/>
              <a:gd name="T87" fmla="*/ 188 h 211"/>
              <a:gd name="T88" fmla="*/ 97 w 383"/>
              <a:gd name="T89" fmla="*/ 178 h 211"/>
              <a:gd name="T90" fmla="*/ 92 w 383"/>
              <a:gd name="T91" fmla="*/ 164 h 211"/>
              <a:gd name="T92" fmla="*/ 86 w 383"/>
              <a:gd name="T93" fmla="*/ 145 h 211"/>
              <a:gd name="T94" fmla="*/ 81 w 383"/>
              <a:gd name="T95" fmla="*/ 138 h 211"/>
              <a:gd name="T96" fmla="*/ 74 w 383"/>
              <a:gd name="T97" fmla="*/ 124 h 211"/>
              <a:gd name="T98" fmla="*/ 69 w 383"/>
              <a:gd name="T99" fmla="*/ 137 h 211"/>
              <a:gd name="T100" fmla="*/ 63 w 383"/>
              <a:gd name="T101" fmla="*/ 142 h 211"/>
              <a:gd name="T102" fmla="*/ 58 w 383"/>
              <a:gd name="T103" fmla="*/ 158 h 211"/>
              <a:gd name="T104" fmla="*/ 52 w 383"/>
              <a:gd name="T105" fmla="*/ 168 h 211"/>
              <a:gd name="T106" fmla="*/ 47 w 383"/>
              <a:gd name="T107" fmla="*/ 186 h 211"/>
              <a:gd name="T108" fmla="*/ 41 w 383"/>
              <a:gd name="T109" fmla="*/ 190 h 211"/>
              <a:gd name="T110" fmla="*/ 36 w 383"/>
              <a:gd name="T111" fmla="*/ 197 h 211"/>
              <a:gd name="T112" fmla="*/ 29 w 383"/>
              <a:gd name="T113" fmla="*/ 200 h 211"/>
              <a:gd name="T114" fmla="*/ 24 w 383"/>
              <a:gd name="T115" fmla="*/ 203 h 211"/>
              <a:gd name="T116" fmla="*/ 18 w 383"/>
              <a:gd name="T117" fmla="*/ 206 h 211"/>
              <a:gd name="T118" fmla="*/ 11 w 383"/>
              <a:gd name="T119" fmla="*/ 207 h 211"/>
              <a:gd name="T120" fmla="*/ 5 w 383"/>
              <a:gd name="T121" fmla="*/ 207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3" h="211">
                <a:moveTo>
                  <a:pt x="383" y="202"/>
                </a:moveTo>
                <a:lnTo>
                  <a:pt x="383" y="203"/>
                </a:lnTo>
                <a:lnTo>
                  <a:pt x="382" y="203"/>
                </a:lnTo>
                <a:lnTo>
                  <a:pt x="381" y="204"/>
                </a:lnTo>
                <a:lnTo>
                  <a:pt x="380" y="204"/>
                </a:lnTo>
                <a:lnTo>
                  <a:pt x="379" y="204"/>
                </a:lnTo>
                <a:lnTo>
                  <a:pt x="378" y="204"/>
                </a:lnTo>
                <a:lnTo>
                  <a:pt x="377" y="204"/>
                </a:lnTo>
                <a:lnTo>
                  <a:pt x="377" y="205"/>
                </a:lnTo>
                <a:lnTo>
                  <a:pt x="376" y="206"/>
                </a:lnTo>
                <a:lnTo>
                  <a:pt x="375" y="207"/>
                </a:lnTo>
                <a:lnTo>
                  <a:pt x="375" y="208"/>
                </a:lnTo>
                <a:lnTo>
                  <a:pt x="374" y="208"/>
                </a:lnTo>
                <a:lnTo>
                  <a:pt x="373" y="208"/>
                </a:lnTo>
                <a:lnTo>
                  <a:pt x="372" y="207"/>
                </a:lnTo>
                <a:lnTo>
                  <a:pt x="372" y="208"/>
                </a:lnTo>
                <a:lnTo>
                  <a:pt x="371" y="207"/>
                </a:lnTo>
                <a:lnTo>
                  <a:pt x="370" y="206"/>
                </a:lnTo>
                <a:lnTo>
                  <a:pt x="370" y="207"/>
                </a:lnTo>
                <a:lnTo>
                  <a:pt x="369" y="207"/>
                </a:lnTo>
                <a:lnTo>
                  <a:pt x="368" y="208"/>
                </a:lnTo>
                <a:lnTo>
                  <a:pt x="368" y="209"/>
                </a:lnTo>
                <a:lnTo>
                  <a:pt x="367" y="209"/>
                </a:lnTo>
                <a:lnTo>
                  <a:pt x="366" y="209"/>
                </a:lnTo>
                <a:lnTo>
                  <a:pt x="365" y="208"/>
                </a:lnTo>
                <a:lnTo>
                  <a:pt x="365" y="209"/>
                </a:lnTo>
                <a:lnTo>
                  <a:pt x="364" y="208"/>
                </a:lnTo>
                <a:lnTo>
                  <a:pt x="363" y="208"/>
                </a:lnTo>
                <a:lnTo>
                  <a:pt x="362" y="208"/>
                </a:lnTo>
                <a:lnTo>
                  <a:pt x="362" y="209"/>
                </a:lnTo>
                <a:lnTo>
                  <a:pt x="361" y="209"/>
                </a:lnTo>
                <a:lnTo>
                  <a:pt x="361" y="210"/>
                </a:lnTo>
                <a:lnTo>
                  <a:pt x="360" y="211"/>
                </a:lnTo>
                <a:lnTo>
                  <a:pt x="359" y="211"/>
                </a:lnTo>
                <a:lnTo>
                  <a:pt x="358" y="210"/>
                </a:lnTo>
                <a:lnTo>
                  <a:pt x="358" y="211"/>
                </a:lnTo>
                <a:lnTo>
                  <a:pt x="357" y="209"/>
                </a:lnTo>
                <a:lnTo>
                  <a:pt x="357" y="210"/>
                </a:lnTo>
                <a:lnTo>
                  <a:pt x="356" y="208"/>
                </a:lnTo>
                <a:lnTo>
                  <a:pt x="356" y="209"/>
                </a:lnTo>
                <a:lnTo>
                  <a:pt x="355" y="208"/>
                </a:lnTo>
                <a:lnTo>
                  <a:pt x="354" y="208"/>
                </a:lnTo>
                <a:lnTo>
                  <a:pt x="353" y="209"/>
                </a:lnTo>
                <a:lnTo>
                  <a:pt x="352" y="210"/>
                </a:lnTo>
                <a:lnTo>
                  <a:pt x="351" y="209"/>
                </a:lnTo>
                <a:lnTo>
                  <a:pt x="351" y="210"/>
                </a:lnTo>
                <a:lnTo>
                  <a:pt x="350" y="209"/>
                </a:lnTo>
                <a:lnTo>
                  <a:pt x="349" y="207"/>
                </a:lnTo>
                <a:lnTo>
                  <a:pt x="349" y="208"/>
                </a:lnTo>
                <a:lnTo>
                  <a:pt x="348" y="206"/>
                </a:lnTo>
                <a:lnTo>
                  <a:pt x="348" y="207"/>
                </a:lnTo>
                <a:lnTo>
                  <a:pt x="347" y="206"/>
                </a:lnTo>
                <a:lnTo>
                  <a:pt x="346" y="206"/>
                </a:lnTo>
                <a:lnTo>
                  <a:pt x="345" y="206"/>
                </a:lnTo>
                <a:lnTo>
                  <a:pt x="345" y="207"/>
                </a:lnTo>
                <a:lnTo>
                  <a:pt x="344" y="206"/>
                </a:lnTo>
                <a:lnTo>
                  <a:pt x="343" y="204"/>
                </a:lnTo>
                <a:lnTo>
                  <a:pt x="343" y="206"/>
                </a:lnTo>
                <a:lnTo>
                  <a:pt x="342" y="201"/>
                </a:lnTo>
                <a:lnTo>
                  <a:pt x="342" y="203"/>
                </a:lnTo>
                <a:lnTo>
                  <a:pt x="341" y="197"/>
                </a:lnTo>
                <a:lnTo>
                  <a:pt x="341" y="200"/>
                </a:lnTo>
                <a:lnTo>
                  <a:pt x="340" y="193"/>
                </a:lnTo>
                <a:lnTo>
                  <a:pt x="340" y="196"/>
                </a:lnTo>
                <a:lnTo>
                  <a:pt x="339" y="188"/>
                </a:lnTo>
                <a:lnTo>
                  <a:pt x="339" y="192"/>
                </a:lnTo>
                <a:lnTo>
                  <a:pt x="338" y="181"/>
                </a:lnTo>
                <a:lnTo>
                  <a:pt x="338" y="186"/>
                </a:lnTo>
                <a:lnTo>
                  <a:pt x="337" y="176"/>
                </a:lnTo>
                <a:lnTo>
                  <a:pt x="337" y="179"/>
                </a:lnTo>
                <a:lnTo>
                  <a:pt x="336" y="168"/>
                </a:lnTo>
                <a:lnTo>
                  <a:pt x="336" y="173"/>
                </a:lnTo>
                <a:lnTo>
                  <a:pt x="335" y="165"/>
                </a:lnTo>
                <a:lnTo>
                  <a:pt x="335" y="167"/>
                </a:lnTo>
                <a:lnTo>
                  <a:pt x="334" y="165"/>
                </a:lnTo>
                <a:lnTo>
                  <a:pt x="334" y="167"/>
                </a:lnTo>
                <a:lnTo>
                  <a:pt x="333" y="168"/>
                </a:lnTo>
                <a:lnTo>
                  <a:pt x="333" y="173"/>
                </a:lnTo>
                <a:lnTo>
                  <a:pt x="332" y="176"/>
                </a:lnTo>
                <a:lnTo>
                  <a:pt x="332" y="181"/>
                </a:lnTo>
                <a:lnTo>
                  <a:pt x="331" y="184"/>
                </a:lnTo>
                <a:lnTo>
                  <a:pt x="331" y="186"/>
                </a:lnTo>
                <a:lnTo>
                  <a:pt x="330" y="188"/>
                </a:lnTo>
                <a:lnTo>
                  <a:pt x="330" y="191"/>
                </a:lnTo>
                <a:lnTo>
                  <a:pt x="329" y="191"/>
                </a:lnTo>
                <a:lnTo>
                  <a:pt x="329" y="192"/>
                </a:lnTo>
                <a:lnTo>
                  <a:pt x="328" y="190"/>
                </a:lnTo>
                <a:lnTo>
                  <a:pt x="328" y="192"/>
                </a:lnTo>
                <a:lnTo>
                  <a:pt x="327" y="187"/>
                </a:lnTo>
                <a:lnTo>
                  <a:pt x="327" y="189"/>
                </a:lnTo>
                <a:lnTo>
                  <a:pt x="326" y="183"/>
                </a:lnTo>
                <a:lnTo>
                  <a:pt x="326" y="185"/>
                </a:lnTo>
                <a:lnTo>
                  <a:pt x="325" y="179"/>
                </a:lnTo>
                <a:lnTo>
                  <a:pt x="325" y="181"/>
                </a:lnTo>
                <a:lnTo>
                  <a:pt x="324" y="177"/>
                </a:lnTo>
                <a:lnTo>
                  <a:pt x="324" y="178"/>
                </a:lnTo>
                <a:lnTo>
                  <a:pt x="323" y="173"/>
                </a:lnTo>
                <a:lnTo>
                  <a:pt x="323" y="175"/>
                </a:lnTo>
                <a:lnTo>
                  <a:pt x="322" y="168"/>
                </a:lnTo>
                <a:lnTo>
                  <a:pt x="322" y="172"/>
                </a:lnTo>
                <a:lnTo>
                  <a:pt x="321" y="162"/>
                </a:lnTo>
                <a:lnTo>
                  <a:pt x="321" y="166"/>
                </a:lnTo>
                <a:lnTo>
                  <a:pt x="320" y="155"/>
                </a:lnTo>
                <a:lnTo>
                  <a:pt x="320" y="160"/>
                </a:lnTo>
                <a:lnTo>
                  <a:pt x="319" y="147"/>
                </a:lnTo>
                <a:lnTo>
                  <a:pt x="319" y="152"/>
                </a:lnTo>
                <a:lnTo>
                  <a:pt x="318" y="143"/>
                </a:lnTo>
                <a:lnTo>
                  <a:pt x="318" y="145"/>
                </a:lnTo>
                <a:lnTo>
                  <a:pt x="317" y="136"/>
                </a:lnTo>
                <a:lnTo>
                  <a:pt x="317" y="140"/>
                </a:lnTo>
                <a:lnTo>
                  <a:pt x="316" y="130"/>
                </a:lnTo>
                <a:lnTo>
                  <a:pt x="316" y="134"/>
                </a:lnTo>
                <a:lnTo>
                  <a:pt x="315" y="124"/>
                </a:lnTo>
                <a:lnTo>
                  <a:pt x="315" y="128"/>
                </a:lnTo>
                <a:lnTo>
                  <a:pt x="314" y="117"/>
                </a:lnTo>
                <a:lnTo>
                  <a:pt x="314" y="121"/>
                </a:lnTo>
                <a:lnTo>
                  <a:pt x="313" y="110"/>
                </a:lnTo>
                <a:lnTo>
                  <a:pt x="313" y="115"/>
                </a:lnTo>
                <a:lnTo>
                  <a:pt x="312" y="104"/>
                </a:lnTo>
                <a:lnTo>
                  <a:pt x="312" y="108"/>
                </a:lnTo>
                <a:lnTo>
                  <a:pt x="311" y="100"/>
                </a:lnTo>
                <a:lnTo>
                  <a:pt x="311" y="102"/>
                </a:lnTo>
                <a:lnTo>
                  <a:pt x="310" y="95"/>
                </a:lnTo>
                <a:lnTo>
                  <a:pt x="310" y="98"/>
                </a:lnTo>
                <a:lnTo>
                  <a:pt x="309" y="91"/>
                </a:lnTo>
                <a:lnTo>
                  <a:pt x="309" y="94"/>
                </a:lnTo>
                <a:lnTo>
                  <a:pt x="308" y="87"/>
                </a:lnTo>
                <a:lnTo>
                  <a:pt x="308" y="89"/>
                </a:lnTo>
                <a:lnTo>
                  <a:pt x="307" y="83"/>
                </a:lnTo>
                <a:lnTo>
                  <a:pt x="307" y="85"/>
                </a:lnTo>
                <a:lnTo>
                  <a:pt x="306" y="79"/>
                </a:lnTo>
                <a:lnTo>
                  <a:pt x="306" y="81"/>
                </a:lnTo>
                <a:lnTo>
                  <a:pt x="305" y="76"/>
                </a:lnTo>
                <a:lnTo>
                  <a:pt x="305" y="77"/>
                </a:lnTo>
                <a:lnTo>
                  <a:pt x="304" y="74"/>
                </a:lnTo>
                <a:lnTo>
                  <a:pt x="304" y="75"/>
                </a:lnTo>
                <a:lnTo>
                  <a:pt x="303" y="72"/>
                </a:lnTo>
                <a:lnTo>
                  <a:pt x="303" y="73"/>
                </a:lnTo>
                <a:lnTo>
                  <a:pt x="302" y="72"/>
                </a:lnTo>
                <a:lnTo>
                  <a:pt x="301" y="72"/>
                </a:lnTo>
                <a:lnTo>
                  <a:pt x="301" y="73"/>
                </a:lnTo>
                <a:lnTo>
                  <a:pt x="300" y="73"/>
                </a:lnTo>
                <a:lnTo>
                  <a:pt x="300" y="74"/>
                </a:lnTo>
                <a:lnTo>
                  <a:pt x="299" y="74"/>
                </a:lnTo>
                <a:lnTo>
                  <a:pt x="298" y="74"/>
                </a:lnTo>
                <a:lnTo>
                  <a:pt x="297" y="72"/>
                </a:lnTo>
                <a:lnTo>
                  <a:pt x="297" y="73"/>
                </a:lnTo>
                <a:lnTo>
                  <a:pt x="296" y="69"/>
                </a:lnTo>
                <a:lnTo>
                  <a:pt x="296" y="71"/>
                </a:lnTo>
                <a:lnTo>
                  <a:pt x="295" y="64"/>
                </a:lnTo>
                <a:lnTo>
                  <a:pt x="295" y="67"/>
                </a:lnTo>
                <a:lnTo>
                  <a:pt x="294" y="58"/>
                </a:lnTo>
                <a:lnTo>
                  <a:pt x="294" y="62"/>
                </a:lnTo>
                <a:lnTo>
                  <a:pt x="293" y="52"/>
                </a:lnTo>
                <a:lnTo>
                  <a:pt x="293" y="56"/>
                </a:lnTo>
                <a:lnTo>
                  <a:pt x="292" y="47"/>
                </a:lnTo>
                <a:lnTo>
                  <a:pt x="292" y="49"/>
                </a:lnTo>
                <a:lnTo>
                  <a:pt x="291" y="39"/>
                </a:lnTo>
                <a:lnTo>
                  <a:pt x="291" y="45"/>
                </a:lnTo>
                <a:lnTo>
                  <a:pt x="290" y="31"/>
                </a:lnTo>
                <a:lnTo>
                  <a:pt x="290" y="37"/>
                </a:lnTo>
                <a:lnTo>
                  <a:pt x="289" y="24"/>
                </a:lnTo>
                <a:lnTo>
                  <a:pt x="289" y="29"/>
                </a:lnTo>
                <a:lnTo>
                  <a:pt x="288" y="16"/>
                </a:lnTo>
                <a:lnTo>
                  <a:pt x="288" y="21"/>
                </a:lnTo>
                <a:lnTo>
                  <a:pt x="287" y="10"/>
                </a:lnTo>
                <a:lnTo>
                  <a:pt x="287" y="14"/>
                </a:lnTo>
                <a:lnTo>
                  <a:pt x="286" y="5"/>
                </a:lnTo>
                <a:lnTo>
                  <a:pt x="286" y="8"/>
                </a:lnTo>
                <a:lnTo>
                  <a:pt x="285" y="3"/>
                </a:lnTo>
                <a:lnTo>
                  <a:pt x="285" y="4"/>
                </a:lnTo>
                <a:lnTo>
                  <a:pt x="284" y="1"/>
                </a:lnTo>
                <a:lnTo>
                  <a:pt x="284" y="2"/>
                </a:lnTo>
                <a:lnTo>
                  <a:pt x="283" y="0"/>
                </a:lnTo>
                <a:lnTo>
                  <a:pt x="283" y="1"/>
                </a:lnTo>
                <a:lnTo>
                  <a:pt x="282" y="1"/>
                </a:lnTo>
                <a:lnTo>
                  <a:pt x="282" y="3"/>
                </a:lnTo>
                <a:lnTo>
                  <a:pt x="281" y="5"/>
                </a:lnTo>
                <a:lnTo>
                  <a:pt x="281" y="8"/>
                </a:lnTo>
                <a:lnTo>
                  <a:pt x="280" y="10"/>
                </a:lnTo>
                <a:lnTo>
                  <a:pt x="280" y="14"/>
                </a:lnTo>
                <a:lnTo>
                  <a:pt x="279" y="17"/>
                </a:lnTo>
                <a:lnTo>
                  <a:pt x="279" y="19"/>
                </a:lnTo>
                <a:lnTo>
                  <a:pt x="278" y="22"/>
                </a:lnTo>
                <a:lnTo>
                  <a:pt x="278" y="28"/>
                </a:lnTo>
                <a:lnTo>
                  <a:pt x="277" y="30"/>
                </a:lnTo>
                <a:lnTo>
                  <a:pt x="277" y="35"/>
                </a:lnTo>
                <a:lnTo>
                  <a:pt x="276" y="37"/>
                </a:lnTo>
                <a:lnTo>
                  <a:pt x="276" y="41"/>
                </a:lnTo>
                <a:lnTo>
                  <a:pt x="275" y="42"/>
                </a:lnTo>
                <a:lnTo>
                  <a:pt x="275" y="44"/>
                </a:lnTo>
                <a:lnTo>
                  <a:pt x="274" y="45"/>
                </a:lnTo>
                <a:lnTo>
                  <a:pt x="273" y="45"/>
                </a:lnTo>
                <a:lnTo>
                  <a:pt x="272" y="44"/>
                </a:lnTo>
                <a:lnTo>
                  <a:pt x="271" y="43"/>
                </a:lnTo>
                <a:lnTo>
                  <a:pt x="271" y="44"/>
                </a:lnTo>
                <a:lnTo>
                  <a:pt x="270" y="43"/>
                </a:lnTo>
                <a:lnTo>
                  <a:pt x="270" y="44"/>
                </a:lnTo>
                <a:lnTo>
                  <a:pt x="269" y="44"/>
                </a:lnTo>
                <a:lnTo>
                  <a:pt x="269" y="45"/>
                </a:lnTo>
                <a:lnTo>
                  <a:pt x="268" y="46"/>
                </a:lnTo>
                <a:lnTo>
                  <a:pt x="267" y="46"/>
                </a:lnTo>
                <a:lnTo>
                  <a:pt x="267" y="47"/>
                </a:lnTo>
                <a:lnTo>
                  <a:pt x="266" y="47"/>
                </a:lnTo>
                <a:lnTo>
                  <a:pt x="265" y="48"/>
                </a:lnTo>
                <a:lnTo>
                  <a:pt x="265" y="49"/>
                </a:lnTo>
                <a:lnTo>
                  <a:pt x="264" y="50"/>
                </a:lnTo>
                <a:lnTo>
                  <a:pt x="264" y="53"/>
                </a:lnTo>
                <a:lnTo>
                  <a:pt x="263" y="54"/>
                </a:lnTo>
                <a:lnTo>
                  <a:pt x="263" y="57"/>
                </a:lnTo>
                <a:lnTo>
                  <a:pt x="262" y="58"/>
                </a:lnTo>
                <a:lnTo>
                  <a:pt x="262" y="60"/>
                </a:lnTo>
                <a:lnTo>
                  <a:pt x="261" y="60"/>
                </a:lnTo>
                <a:lnTo>
                  <a:pt x="261" y="61"/>
                </a:lnTo>
                <a:lnTo>
                  <a:pt x="260" y="61"/>
                </a:lnTo>
                <a:lnTo>
                  <a:pt x="259" y="60"/>
                </a:lnTo>
                <a:lnTo>
                  <a:pt x="258" y="60"/>
                </a:lnTo>
                <a:lnTo>
                  <a:pt x="257" y="60"/>
                </a:lnTo>
                <a:lnTo>
                  <a:pt x="256" y="60"/>
                </a:lnTo>
                <a:lnTo>
                  <a:pt x="256" y="61"/>
                </a:lnTo>
                <a:lnTo>
                  <a:pt x="255" y="62"/>
                </a:lnTo>
                <a:lnTo>
                  <a:pt x="255" y="63"/>
                </a:lnTo>
                <a:lnTo>
                  <a:pt x="254" y="64"/>
                </a:lnTo>
                <a:lnTo>
                  <a:pt x="254" y="66"/>
                </a:lnTo>
                <a:lnTo>
                  <a:pt x="253" y="68"/>
                </a:lnTo>
                <a:lnTo>
                  <a:pt x="253" y="69"/>
                </a:lnTo>
                <a:lnTo>
                  <a:pt x="252" y="70"/>
                </a:lnTo>
                <a:lnTo>
                  <a:pt x="252" y="74"/>
                </a:lnTo>
                <a:lnTo>
                  <a:pt x="251" y="75"/>
                </a:lnTo>
                <a:lnTo>
                  <a:pt x="251" y="78"/>
                </a:lnTo>
                <a:lnTo>
                  <a:pt x="250" y="80"/>
                </a:lnTo>
                <a:lnTo>
                  <a:pt x="250" y="83"/>
                </a:lnTo>
                <a:lnTo>
                  <a:pt x="249" y="85"/>
                </a:lnTo>
                <a:lnTo>
                  <a:pt x="249" y="87"/>
                </a:lnTo>
                <a:lnTo>
                  <a:pt x="248" y="89"/>
                </a:lnTo>
                <a:lnTo>
                  <a:pt x="248" y="91"/>
                </a:lnTo>
                <a:lnTo>
                  <a:pt x="247" y="91"/>
                </a:lnTo>
                <a:lnTo>
                  <a:pt x="247" y="93"/>
                </a:lnTo>
                <a:lnTo>
                  <a:pt x="246" y="93"/>
                </a:lnTo>
                <a:lnTo>
                  <a:pt x="245" y="93"/>
                </a:lnTo>
                <a:lnTo>
                  <a:pt x="244" y="91"/>
                </a:lnTo>
                <a:lnTo>
                  <a:pt x="244" y="92"/>
                </a:lnTo>
                <a:lnTo>
                  <a:pt x="243" y="90"/>
                </a:lnTo>
                <a:lnTo>
                  <a:pt x="243" y="91"/>
                </a:lnTo>
                <a:lnTo>
                  <a:pt x="242" y="88"/>
                </a:lnTo>
                <a:lnTo>
                  <a:pt x="242" y="89"/>
                </a:lnTo>
                <a:lnTo>
                  <a:pt x="241" y="88"/>
                </a:lnTo>
                <a:lnTo>
                  <a:pt x="240" y="89"/>
                </a:lnTo>
                <a:lnTo>
                  <a:pt x="239" y="89"/>
                </a:lnTo>
                <a:lnTo>
                  <a:pt x="239" y="91"/>
                </a:lnTo>
                <a:lnTo>
                  <a:pt x="238" y="92"/>
                </a:lnTo>
                <a:lnTo>
                  <a:pt x="238" y="94"/>
                </a:lnTo>
                <a:lnTo>
                  <a:pt x="237" y="95"/>
                </a:lnTo>
                <a:lnTo>
                  <a:pt x="237" y="98"/>
                </a:lnTo>
                <a:lnTo>
                  <a:pt x="236" y="99"/>
                </a:lnTo>
                <a:lnTo>
                  <a:pt x="236" y="102"/>
                </a:lnTo>
                <a:lnTo>
                  <a:pt x="235" y="104"/>
                </a:lnTo>
                <a:lnTo>
                  <a:pt x="235" y="107"/>
                </a:lnTo>
                <a:lnTo>
                  <a:pt x="234" y="109"/>
                </a:lnTo>
                <a:lnTo>
                  <a:pt x="234" y="114"/>
                </a:lnTo>
                <a:lnTo>
                  <a:pt x="233" y="116"/>
                </a:lnTo>
                <a:lnTo>
                  <a:pt x="233" y="119"/>
                </a:lnTo>
                <a:lnTo>
                  <a:pt x="232" y="121"/>
                </a:lnTo>
                <a:lnTo>
                  <a:pt x="232" y="126"/>
                </a:lnTo>
                <a:lnTo>
                  <a:pt x="231" y="128"/>
                </a:lnTo>
                <a:lnTo>
                  <a:pt x="231" y="132"/>
                </a:lnTo>
                <a:lnTo>
                  <a:pt x="230" y="134"/>
                </a:lnTo>
                <a:lnTo>
                  <a:pt x="230" y="137"/>
                </a:lnTo>
                <a:lnTo>
                  <a:pt x="229" y="138"/>
                </a:lnTo>
                <a:lnTo>
                  <a:pt x="229" y="140"/>
                </a:lnTo>
                <a:lnTo>
                  <a:pt x="228" y="141"/>
                </a:lnTo>
                <a:lnTo>
                  <a:pt x="227" y="142"/>
                </a:lnTo>
                <a:lnTo>
                  <a:pt x="226" y="142"/>
                </a:lnTo>
                <a:lnTo>
                  <a:pt x="225" y="143"/>
                </a:lnTo>
                <a:lnTo>
                  <a:pt x="224" y="143"/>
                </a:lnTo>
                <a:lnTo>
                  <a:pt x="224" y="144"/>
                </a:lnTo>
                <a:lnTo>
                  <a:pt x="223" y="144"/>
                </a:lnTo>
                <a:lnTo>
                  <a:pt x="223" y="145"/>
                </a:lnTo>
                <a:lnTo>
                  <a:pt x="222" y="145"/>
                </a:lnTo>
                <a:lnTo>
                  <a:pt x="222" y="146"/>
                </a:lnTo>
                <a:lnTo>
                  <a:pt x="221" y="147"/>
                </a:lnTo>
                <a:lnTo>
                  <a:pt x="221" y="148"/>
                </a:lnTo>
                <a:lnTo>
                  <a:pt x="220" y="149"/>
                </a:lnTo>
                <a:lnTo>
                  <a:pt x="219" y="150"/>
                </a:lnTo>
                <a:lnTo>
                  <a:pt x="219" y="152"/>
                </a:lnTo>
                <a:lnTo>
                  <a:pt x="218" y="152"/>
                </a:lnTo>
                <a:lnTo>
                  <a:pt x="218" y="154"/>
                </a:lnTo>
                <a:lnTo>
                  <a:pt x="217" y="154"/>
                </a:lnTo>
                <a:lnTo>
                  <a:pt x="217" y="155"/>
                </a:lnTo>
                <a:lnTo>
                  <a:pt x="216" y="154"/>
                </a:lnTo>
                <a:lnTo>
                  <a:pt x="216" y="155"/>
                </a:lnTo>
                <a:lnTo>
                  <a:pt x="215" y="152"/>
                </a:lnTo>
                <a:lnTo>
                  <a:pt x="215" y="153"/>
                </a:lnTo>
                <a:lnTo>
                  <a:pt x="214" y="149"/>
                </a:lnTo>
                <a:lnTo>
                  <a:pt x="214" y="150"/>
                </a:lnTo>
                <a:lnTo>
                  <a:pt x="213" y="146"/>
                </a:lnTo>
                <a:lnTo>
                  <a:pt x="213" y="148"/>
                </a:lnTo>
                <a:lnTo>
                  <a:pt x="212" y="143"/>
                </a:lnTo>
                <a:lnTo>
                  <a:pt x="212" y="145"/>
                </a:lnTo>
                <a:lnTo>
                  <a:pt x="211" y="142"/>
                </a:lnTo>
                <a:lnTo>
                  <a:pt x="211" y="143"/>
                </a:lnTo>
                <a:lnTo>
                  <a:pt x="210" y="141"/>
                </a:lnTo>
                <a:lnTo>
                  <a:pt x="209" y="142"/>
                </a:lnTo>
                <a:lnTo>
                  <a:pt x="208" y="142"/>
                </a:lnTo>
                <a:lnTo>
                  <a:pt x="208" y="143"/>
                </a:lnTo>
                <a:lnTo>
                  <a:pt x="207" y="143"/>
                </a:lnTo>
                <a:lnTo>
                  <a:pt x="206" y="143"/>
                </a:lnTo>
                <a:lnTo>
                  <a:pt x="205" y="143"/>
                </a:lnTo>
                <a:lnTo>
                  <a:pt x="204" y="143"/>
                </a:lnTo>
                <a:lnTo>
                  <a:pt x="203" y="143"/>
                </a:lnTo>
                <a:lnTo>
                  <a:pt x="203" y="144"/>
                </a:lnTo>
                <a:lnTo>
                  <a:pt x="202" y="144"/>
                </a:lnTo>
                <a:lnTo>
                  <a:pt x="202" y="146"/>
                </a:lnTo>
                <a:lnTo>
                  <a:pt x="201" y="146"/>
                </a:lnTo>
                <a:lnTo>
                  <a:pt x="201" y="147"/>
                </a:lnTo>
                <a:lnTo>
                  <a:pt x="200" y="148"/>
                </a:lnTo>
                <a:lnTo>
                  <a:pt x="200" y="149"/>
                </a:lnTo>
                <a:lnTo>
                  <a:pt x="199" y="149"/>
                </a:lnTo>
                <a:lnTo>
                  <a:pt x="199" y="150"/>
                </a:lnTo>
                <a:lnTo>
                  <a:pt x="198" y="150"/>
                </a:lnTo>
                <a:lnTo>
                  <a:pt x="198" y="151"/>
                </a:lnTo>
                <a:lnTo>
                  <a:pt x="197" y="151"/>
                </a:lnTo>
                <a:lnTo>
                  <a:pt x="196" y="152"/>
                </a:lnTo>
                <a:lnTo>
                  <a:pt x="195" y="152"/>
                </a:lnTo>
                <a:lnTo>
                  <a:pt x="194" y="153"/>
                </a:lnTo>
                <a:lnTo>
                  <a:pt x="193" y="153"/>
                </a:lnTo>
                <a:lnTo>
                  <a:pt x="192" y="152"/>
                </a:lnTo>
                <a:lnTo>
                  <a:pt x="192" y="153"/>
                </a:lnTo>
                <a:lnTo>
                  <a:pt x="191" y="151"/>
                </a:lnTo>
                <a:lnTo>
                  <a:pt x="191" y="152"/>
                </a:lnTo>
                <a:lnTo>
                  <a:pt x="190" y="150"/>
                </a:lnTo>
                <a:lnTo>
                  <a:pt x="190" y="151"/>
                </a:lnTo>
                <a:lnTo>
                  <a:pt x="189" y="150"/>
                </a:lnTo>
                <a:lnTo>
                  <a:pt x="188" y="149"/>
                </a:lnTo>
                <a:lnTo>
                  <a:pt x="187" y="149"/>
                </a:lnTo>
                <a:lnTo>
                  <a:pt x="186" y="148"/>
                </a:lnTo>
                <a:lnTo>
                  <a:pt x="186" y="149"/>
                </a:lnTo>
                <a:lnTo>
                  <a:pt x="185" y="148"/>
                </a:lnTo>
                <a:lnTo>
                  <a:pt x="184" y="147"/>
                </a:lnTo>
                <a:lnTo>
                  <a:pt x="184" y="148"/>
                </a:lnTo>
                <a:lnTo>
                  <a:pt x="183" y="147"/>
                </a:lnTo>
                <a:lnTo>
                  <a:pt x="182" y="147"/>
                </a:lnTo>
                <a:lnTo>
                  <a:pt x="181" y="147"/>
                </a:lnTo>
                <a:lnTo>
                  <a:pt x="180" y="147"/>
                </a:lnTo>
                <a:lnTo>
                  <a:pt x="180" y="148"/>
                </a:lnTo>
                <a:lnTo>
                  <a:pt x="179" y="146"/>
                </a:lnTo>
                <a:lnTo>
                  <a:pt x="179" y="147"/>
                </a:lnTo>
                <a:lnTo>
                  <a:pt x="178" y="145"/>
                </a:lnTo>
                <a:lnTo>
                  <a:pt x="177" y="145"/>
                </a:lnTo>
                <a:lnTo>
                  <a:pt x="177" y="146"/>
                </a:lnTo>
                <a:lnTo>
                  <a:pt x="176" y="144"/>
                </a:lnTo>
                <a:lnTo>
                  <a:pt x="176" y="145"/>
                </a:lnTo>
                <a:lnTo>
                  <a:pt x="175" y="143"/>
                </a:lnTo>
                <a:lnTo>
                  <a:pt x="174" y="142"/>
                </a:lnTo>
                <a:lnTo>
                  <a:pt x="174" y="143"/>
                </a:lnTo>
                <a:lnTo>
                  <a:pt x="173" y="142"/>
                </a:lnTo>
                <a:lnTo>
                  <a:pt x="172" y="142"/>
                </a:lnTo>
                <a:lnTo>
                  <a:pt x="172" y="143"/>
                </a:lnTo>
                <a:lnTo>
                  <a:pt x="171" y="141"/>
                </a:lnTo>
                <a:lnTo>
                  <a:pt x="171" y="143"/>
                </a:lnTo>
                <a:lnTo>
                  <a:pt x="170" y="140"/>
                </a:lnTo>
                <a:lnTo>
                  <a:pt x="170" y="141"/>
                </a:lnTo>
                <a:lnTo>
                  <a:pt x="169" y="140"/>
                </a:lnTo>
                <a:lnTo>
                  <a:pt x="169" y="141"/>
                </a:lnTo>
                <a:lnTo>
                  <a:pt x="168" y="139"/>
                </a:lnTo>
                <a:lnTo>
                  <a:pt x="167" y="136"/>
                </a:lnTo>
                <a:lnTo>
                  <a:pt x="167" y="139"/>
                </a:lnTo>
                <a:lnTo>
                  <a:pt x="166" y="134"/>
                </a:lnTo>
                <a:lnTo>
                  <a:pt x="166" y="135"/>
                </a:lnTo>
                <a:lnTo>
                  <a:pt x="165" y="133"/>
                </a:lnTo>
                <a:lnTo>
                  <a:pt x="165" y="134"/>
                </a:lnTo>
                <a:lnTo>
                  <a:pt x="164" y="132"/>
                </a:lnTo>
                <a:lnTo>
                  <a:pt x="163" y="132"/>
                </a:lnTo>
                <a:lnTo>
                  <a:pt x="163" y="133"/>
                </a:lnTo>
                <a:lnTo>
                  <a:pt x="162" y="131"/>
                </a:lnTo>
                <a:lnTo>
                  <a:pt x="161" y="131"/>
                </a:lnTo>
                <a:lnTo>
                  <a:pt x="161" y="134"/>
                </a:lnTo>
                <a:lnTo>
                  <a:pt x="160" y="135"/>
                </a:lnTo>
                <a:lnTo>
                  <a:pt x="159" y="134"/>
                </a:lnTo>
                <a:lnTo>
                  <a:pt x="159" y="135"/>
                </a:lnTo>
                <a:lnTo>
                  <a:pt x="158" y="134"/>
                </a:lnTo>
                <a:lnTo>
                  <a:pt x="157" y="135"/>
                </a:lnTo>
                <a:lnTo>
                  <a:pt x="157" y="136"/>
                </a:lnTo>
                <a:lnTo>
                  <a:pt x="156" y="134"/>
                </a:lnTo>
                <a:lnTo>
                  <a:pt x="156" y="136"/>
                </a:lnTo>
                <a:lnTo>
                  <a:pt x="155" y="134"/>
                </a:lnTo>
                <a:lnTo>
                  <a:pt x="154" y="132"/>
                </a:lnTo>
                <a:lnTo>
                  <a:pt x="154" y="133"/>
                </a:lnTo>
                <a:lnTo>
                  <a:pt x="153" y="131"/>
                </a:lnTo>
                <a:lnTo>
                  <a:pt x="152" y="130"/>
                </a:lnTo>
                <a:lnTo>
                  <a:pt x="152" y="131"/>
                </a:lnTo>
                <a:lnTo>
                  <a:pt x="151" y="123"/>
                </a:lnTo>
                <a:lnTo>
                  <a:pt x="151" y="128"/>
                </a:lnTo>
                <a:lnTo>
                  <a:pt x="150" y="124"/>
                </a:lnTo>
                <a:lnTo>
                  <a:pt x="150" y="126"/>
                </a:lnTo>
                <a:lnTo>
                  <a:pt x="149" y="126"/>
                </a:lnTo>
                <a:lnTo>
                  <a:pt x="149" y="127"/>
                </a:lnTo>
                <a:lnTo>
                  <a:pt x="148" y="128"/>
                </a:lnTo>
                <a:lnTo>
                  <a:pt x="148" y="130"/>
                </a:lnTo>
                <a:lnTo>
                  <a:pt x="147" y="129"/>
                </a:lnTo>
                <a:lnTo>
                  <a:pt x="147" y="130"/>
                </a:lnTo>
                <a:lnTo>
                  <a:pt x="146" y="131"/>
                </a:lnTo>
                <a:lnTo>
                  <a:pt x="146" y="135"/>
                </a:lnTo>
                <a:lnTo>
                  <a:pt x="145" y="132"/>
                </a:lnTo>
                <a:lnTo>
                  <a:pt x="145" y="134"/>
                </a:lnTo>
                <a:lnTo>
                  <a:pt x="144" y="131"/>
                </a:lnTo>
                <a:lnTo>
                  <a:pt x="144" y="135"/>
                </a:lnTo>
                <a:lnTo>
                  <a:pt x="143" y="136"/>
                </a:lnTo>
                <a:lnTo>
                  <a:pt x="143" y="138"/>
                </a:lnTo>
                <a:lnTo>
                  <a:pt x="142" y="140"/>
                </a:lnTo>
                <a:lnTo>
                  <a:pt x="142" y="141"/>
                </a:lnTo>
                <a:lnTo>
                  <a:pt x="141" y="141"/>
                </a:lnTo>
                <a:lnTo>
                  <a:pt x="140" y="141"/>
                </a:lnTo>
                <a:lnTo>
                  <a:pt x="140" y="142"/>
                </a:lnTo>
                <a:lnTo>
                  <a:pt x="139" y="143"/>
                </a:lnTo>
                <a:lnTo>
                  <a:pt x="139" y="146"/>
                </a:lnTo>
                <a:lnTo>
                  <a:pt x="138" y="137"/>
                </a:lnTo>
                <a:lnTo>
                  <a:pt x="138" y="145"/>
                </a:lnTo>
                <a:lnTo>
                  <a:pt x="137" y="131"/>
                </a:lnTo>
                <a:lnTo>
                  <a:pt x="137" y="133"/>
                </a:lnTo>
                <a:lnTo>
                  <a:pt x="136" y="135"/>
                </a:lnTo>
                <a:lnTo>
                  <a:pt x="136" y="137"/>
                </a:lnTo>
                <a:lnTo>
                  <a:pt x="135" y="133"/>
                </a:lnTo>
                <a:lnTo>
                  <a:pt x="135" y="136"/>
                </a:lnTo>
                <a:lnTo>
                  <a:pt x="134" y="133"/>
                </a:lnTo>
                <a:lnTo>
                  <a:pt x="134" y="137"/>
                </a:lnTo>
                <a:lnTo>
                  <a:pt x="133" y="140"/>
                </a:lnTo>
                <a:lnTo>
                  <a:pt x="133" y="142"/>
                </a:lnTo>
                <a:lnTo>
                  <a:pt x="132" y="142"/>
                </a:lnTo>
                <a:lnTo>
                  <a:pt x="131" y="143"/>
                </a:lnTo>
                <a:lnTo>
                  <a:pt x="131" y="147"/>
                </a:lnTo>
                <a:lnTo>
                  <a:pt x="130" y="150"/>
                </a:lnTo>
                <a:lnTo>
                  <a:pt x="130" y="154"/>
                </a:lnTo>
                <a:lnTo>
                  <a:pt x="129" y="155"/>
                </a:lnTo>
                <a:lnTo>
                  <a:pt x="129" y="157"/>
                </a:lnTo>
                <a:lnTo>
                  <a:pt x="128" y="159"/>
                </a:lnTo>
                <a:lnTo>
                  <a:pt x="128" y="164"/>
                </a:lnTo>
                <a:lnTo>
                  <a:pt x="127" y="166"/>
                </a:lnTo>
                <a:lnTo>
                  <a:pt x="127" y="167"/>
                </a:lnTo>
                <a:lnTo>
                  <a:pt x="126" y="165"/>
                </a:lnTo>
                <a:lnTo>
                  <a:pt x="126" y="166"/>
                </a:lnTo>
                <a:lnTo>
                  <a:pt x="125" y="168"/>
                </a:lnTo>
                <a:lnTo>
                  <a:pt x="125" y="172"/>
                </a:lnTo>
                <a:lnTo>
                  <a:pt x="124" y="169"/>
                </a:lnTo>
                <a:lnTo>
                  <a:pt x="124" y="172"/>
                </a:lnTo>
                <a:lnTo>
                  <a:pt x="123" y="167"/>
                </a:lnTo>
                <a:lnTo>
                  <a:pt x="122" y="168"/>
                </a:lnTo>
                <a:lnTo>
                  <a:pt x="122" y="172"/>
                </a:lnTo>
                <a:lnTo>
                  <a:pt x="121" y="175"/>
                </a:lnTo>
                <a:lnTo>
                  <a:pt x="121" y="177"/>
                </a:lnTo>
                <a:lnTo>
                  <a:pt x="120" y="162"/>
                </a:lnTo>
                <a:lnTo>
                  <a:pt x="120" y="172"/>
                </a:lnTo>
                <a:lnTo>
                  <a:pt x="119" y="164"/>
                </a:lnTo>
                <a:lnTo>
                  <a:pt x="119" y="169"/>
                </a:lnTo>
                <a:lnTo>
                  <a:pt x="118" y="171"/>
                </a:lnTo>
                <a:lnTo>
                  <a:pt x="118" y="174"/>
                </a:lnTo>
                <a:lnTo>
                  <a:pt x="117" y="174"/>
                </a:lnTo>
                <a:lnTo>
                  <a:pt x="117" y="175"/>
                </a:lnTo>
                <a:lnTo>
                  <a:pt x="116" y="176"/>
                </a:lnTo>
                <a:lnTo>
                  <a:pt x="116" y="177"/>
                </a:lnTo>
                <a:lnTo>
                  <a:pt x="115" y="173"/>
                </a:lnTo>
                <a:lnTo>
                  <a:pt x="115" y="177"/>
                </a:lnTo>
                <a:lnTo>
                  <a:pt x="114" y="174"/>
                </a:lnTo>
                <a:lnTo>
                  <a:pt x="114" y="176"/>
                </a:lnTo>
                <a:lnTo>
                  <a:pt x="113" y="176"/>
                </a:lnTo>
                <a:lnTo>
                  <a:pt x="113" y="177"/>
                </a:lnTo>
                <a:lnTo>
                  <a:pt x="112" y="179"/>
                </a:lnTo>
                <a:lnTo>
                  <a:pt x="112" y="182"/>
                </a:lnTo>
                <a:lnTo>
                  <a:pt x="111" y="179"/>
                </a:lnTo>
                <a:lnTo>
                  <a:pt x="111" y="183"/>
                </a:lnTo>
                <a:lnTo>
                  <a:pt x="110" y="181"/>
                </a:lnTo>
                <a:lnTo>
                  <a:pt x="110" y="185"/>
                </a:lnTo>
                <a:lnTo>
                  <a:pt x="109" y="186"/>
                </a:lnTo>
                <a:lnTo>
                  <a:pt x="109" y="189"/>
                </a:lnTo>
                <a:lnTo>
                  <a:pt x="108" y="176"/>
                </a:lnTo>
                <a:lnTo>
                  <a:pt x="108" y="181"/>
                </a:lnTo>
                <a:lnTo>
                  <a:pt x="107" y="176"/>
                </a:lnTo>
                <a:lnTo>
                  <a:pt x="107" y="177"/>
                </a:lnTo>
                <a:lnTo>
                  <a:pt x="106" y="179"/>
                </a:lnTo>
                <a:lnTo>
                  <a:pt x="106" y="182"/>
                </a:lnTo>
                <a:lnTo>
                  <a:pt x="105" y="182"/>
                </a:lnTo>
                <a:lnTo>
                  <a:pt x="104" y="183"/>
                </a:lnTo>
                <a:lnTo>
                  <a:pt x="104" y="185"/>
                </a:lnTo>
                <a:lnTo>
                  <a:pt x="103" y="188"/>
                </a:lnTo>
                <a:lnTo>
                  <a:pt x="103" y="189"/>
                </a:lnTo>
                <a:lnTo>
                  <a:pt x="102" y="175"/>
                </a:lnTo>
                <a:lnTo>
                  <a:pt x="102" y="188"/>
                </a:lnTo>
                <a:lnTo>
                  <a:pt x="101" y="168"/>
                </a:lnTo>
                <a:lnTo>
                  <a:pt x="101" y="177"/>
                </a:lnTo>
                <a:lnTo>
                  <a:pt x="100" y="179"/>
                </a:lnTo>
                <a:lnTo>
                  <a:pt x="100" y="181"/>
                </a:lnTo>
                <a:lnTo>
                  <a:pt x="99" y="181"/>
                </a:lnTo>
                <a:lnTo>
                  <a:pt x="98" y="175"/>
                </a:lnTo>
                <a:lnTo>
                  <a:pt x="98" y="178"/>
                </a:lnTo>
                <a:lnTo>
                  <a:pt x="97" y="178"/>
                </a:lnTo>
                <a:lnTo>
                  <a:pt x="97" y="180"/>
                </a:lnTo>
                <a:lnTo>
                  <a:pt x="96" y="173"/>
                </a:lnTo>
                <a:lnTo>
                  <a:pt x="96" y="181"/>
                </a:lnTo>
                <a:lnTo>
                  <a:pt x="95" y="169"/>
                </a:lnTo>
                <a:lnTo>
                  <a:pt x="95" y="171"/>
                </a:lnTo>
                <a:lnTo>
                  <a:pt x="94" y="169"/>
                </a:lnTo>
                <a:lnTo>
                  <a:pt x="94" y="171"/>
                </a:lnTo>
                <a:lnTo>
                  <a:pt x="93" y="165"/>
                </a:lnTo>
                <a:lnTo>
                  <a:pt x="93" y="168"/>
                </a:lnTo>
                <a:lnTo>
                  <a:pt x="92" y="161"/>
                </a:lnTo>
                <a:lnTo>
                  <a:pt x="92" y="164"/>
                </a:lnTo>
                <a:lnTo>
                  <a:pt x="91" y="157"/>
                </a:lnTo>
                <a:lnTo>
                  <a:pt x="91" y="159"/>
                </a:lnTo>
                <a:lnTo>
                  <a:pt x="90" y="154"/>
                </a:lnTo>
                <a:lnTo>
                  <a:pt x="90" y="155"/>
                </a:lnTo>
                <a:lnTo>
                  <a:pt x="89" y="151"/>
                </a:lnTo>
                <a:lnTo>
                  <a:pt x="89" y="153"/>
                </a:lnTo>
                <a:lnTo>
                  <a:pt x="88" y="149"/>
                </a:lnTo>
                <a:lnTo>
                  <a:pt x="88" y="150"/>
                </a:lnTo>
                <a:lnTo>
                  <a:pt x="87" y="147"/>
                </a:lnTo>
                <a:lnTo>
                  <a:pt x="87" y="149"/>
                </a:lnTo>
                <a:lnTo>
                  <a:pt x="86" y="145"/>
                </a:lnTo>
                <a:lnTo>
                  <a:pt x="86" y="146"/>
                </a:lnTo>
                <a:lnTo>
                  <a:pt x="85" y="143"/>
                </a:lnTo>
                <a:lnTo>
                  <a:pt x="85" y="145"/>
                </a:lnTo>
                <a:lnTo>
                  <a:pt x="84" y="141"/>
                </a:lnTo>
                <a:lnTo>
                  <a:pt x="84" y="142"/>
                </a:lnTo>
                <a:lnTo>
                  <a:pt x="83" y="141"/>
                </a:lnTo>
                <a:lnTo>
                  <a:pt x="83" y="143"/>
                </a:lnTo>
                <a:lnTo>
                  <a:pt x="82" y="140"/>
                </a:lnTo>
                <a:lnTo>
                  <a:pt x="82" y="144"/>
                </a:lnTo>
                <a:lnTo>
                  <a:pt x="81" y="136"/>
                </a:lnTo>
                <a:lnTo>
                  <a:pt x="81" y="138"/>
                </a:lnTo>
                <a:lnTo>
                  <a:pt x="80" y="140"/>
                </a:lnTo>
                <a:lnTo>
                  <a:pt x="79" y="135"/>
                </a:lnTo>
                <a:lnTo>
                  <a:pt x="79" y="137"/>
                </a:lnTo>
                <a:lnTo>
                  <a:pt x="78" y="132"/>
                </a:lnTo>
                <a:lnTo>
                  <a:pt x="78" y="135"/>
                </a:lnTo>
                <a:lnTo>
                  <a:pt x="77" y="132"/>
                </a:lnTo>
                <a:lnTo>
                  <a:pt x="76" y="133"/>
                </a:lnTo>
                <a:lnTo>
                  <a:pt x="76" y="136"/>
                </a:lnTo>
                <a:lnTo>
                  <a:pt x="75" y="124"/>
                </a:lnTo>
                <a:lnTo>
                  <a:pt x="75" y="135"/>
                </a:lnTo>
                <a:lnTo>
                  <a:pt x="74" y="124"/>
                </a:lnTo>
                <a:lnTo>
                  <a:pt x="74" y="126"/>
                </a:lnTo>
                <a:lnTo>
                  <a:pt x="73" y="128"/>
                </a:lnTo>
                <a:lnTo>
                  <a:pt x="73" y="131"/>
                </a:lnTo>
                <a:lnTo>
                  <a:pt x="72" y="133"/>
                </a:lnTo>
                <a:lnTo>
                  <a:pt x="72" y="134"/>
                </a:lnTo>
                <a:lnTo>
                  <a:pt x="71" y="128"/>
                </a:lnTo>
                <a:lnTo>
                  <a:pt x="71" y="131"/>
                </a:lnTo>
                <a:lnTo>
                  <a:pt x="70" y="127"/>
                </a:lnTo>
                <a:lnTo>
                  <a:pt x="70" y="136"/>
                </a:lnTo>
                <a:lnTo>
                  <a:pt x="69" y="126"/>
                </a:lnTo>
                <a:lnTo>
                  <a:pt x="69" y="137"/>
                </a:lnTo>
                <a:lnTo>
                  <a:pt x="68" y="119"/>
                </a:lnTo>
                <a:lnTo>
                  <a:pt x="68" y="126"/>
                </a:lnTo>
                <a:lnTo>
                  <a:pt x="67" y="130"/>
                </a:lnTo>
                <a:lnTo>
                  <a:pt x="67" y="136"/>
                </a:lnTo>
                <a:lnTo>
                  <a:pt x="66" y="136"/>
                </a:lnTo>
                <a:lnTo>
                  <a:pt x="66" y="137"/>
                </a:lnTo>
                <a:lnTo>
                  <a:pt x="65" y="136"/>
                </a:lnTo>
                <a:lnTo>
                  <a:pt x="65" y="140"/>
                </a:lnTo>
                <a:lnTo>
                  <a:pt x="64" y="143"/>
                </a:lnTo>
                <a:lnTo>
                  <a:pt x="64" y="145"/>
                </a:lnTo>
                <a:lnTo>
                  <a:pt x="63" y="142"/>
                </a:lnTo>
                <a:lnTo>
                  <a:pt x="63" y="145"/>
                </a:lnTo>
                <a:lnTo>
                  <a:pt x="62" y="144"/>
                </a:lnTo>
                <a:lnTo>
                  <a:pt x="62" y="147"/>
                </a:lnTo>
                <a:lnTo>
                  <a:pt x="61" y="147"/>
                </a:lnTo>
                <a:lnTo>
                  <a:pt x="61" y="148"/>
                </a:lnTo>
                <a:lnTo>
                  <a:pt x="60" y="149"/>
                </a:lnTo>
                <a:lnTo>
                  <a:pt x="60" y="154"/>
                </a:lnTo>
                <a:lnTo>
                  <a:pt x="59" y="157"/>
                </a:lnTo>
                <a:lnTo>
                  <a:pt x="59" y="162"/>
                </a:lnTo>
                <a:lnTo>
                  <a:pt x="58" y="154"/>
                </a:lnTo>
                <a:lnTo>
                  <a:pt x="58" y="158"/>
                </a:lnTo>
                <a:lnTo>
                  <a:pt x="57" y="153"/>
                </a:lnTo>
                <a:lnTo>
                  <a:pt x="57" y="158"/>
                </a:lnTo>
                <a:lnTo>
                  <a:pt x="56" y="161"/>
                </a:lnTo>
                <a:lnTo>
                  <a:pt x="56" y="163"/>
                </a:lnTo>
                <a:lnTo>
                  <a:pt x="55" y="166"/>
                </a:lnTo>
                <a:lnTo>
                  <a:pt x="55" y="171"/>
                </a:lnTo>
                <a:lnTo>
                  <a:pt x="54" y="170"/>
                </a:lnTo>
                <a:lnTo>
                  <a:pt x="54" y="172"/>
                </a:lnTo>
                <a:lnTo>
                  <a:pt x="53" y="171"/>
                </a:lnTo>
                <a:lnTo>
                  <a:pt x="53" y="174"/>
                </a:lnTo>
                <a:lnTo>
                  <a:pt x="52" y="168"/>
                </a:lnTo>
                <a:lnTo>
                  <a:pt x="52" y="170"/>
                </a:lnTo>
                <a:lnTo>
                  <a:pt x="51" y="173"/>
                </a:lnTo>
                <a:lnTo>
                  <a:pt x="51" y="176"/>
                </a:lnTo>
                <a:lnTo>
                  <a:pt x="50" y="175"/>
                </a:lnTo>
                <a:lnTo>
                  <a:pt x="50" y="176"/>
                </a:lnTo>
                <a:lnTo>
                  <a:pt x="49" y="177"/>
                </a:lnTo>
                <a:lnTo>
                  <a:pt x="49" y="180"/>
                </a:lnTo>
                <a:lnTo>
                  <a:pt x="48" y="182"/>
                </a:lnTo>
                <a:lnTo>
                  <a:pt x="48" y="186"/>
                </a:lnTo>
                <a:lnTo>
                  <a:pt x="47" y="184"/>
                </a:lnTo>
                <a:lnTo>
                  <a:pt x="47" y="186"/>
                </a:lnTo>
                <a:lnTo>
                  <a:pt x="46" y="177"/>
                </a:lnTo>
                <a:lnTo>
                  <a:pt x="46" y="180"/>
                </a:lnTo>
                <a:lnTo>
                  <a:pt x="45" y="180"/>
                </a:lnTo>
                <a:lnTo>
                  <a:pt x="45" y="183"/>
                </a:lnTo>
                <a:lnTo>
                  <a:pt x="44" y="185"/>
                </a:lnTo>
                <a:lnTo>
                  <a:pt x="44" y="186"/>
                </a:lnTo>
                <a:lnTo>
                  <a:pt x="43" y="187"/>
                </a:lnTo>
                <a:lnTo>
                  <a:pt x="43" y="190"/>
                </a:lnTo>
                <a:lnTo>
                  <a:pt x="42" y="191"/>
                </a:lnTo>
                <a:lnTo>
                  <a:pt x="42" y="193"/>
                </a:lnTo>
                <a:lnTo>
                  <a:pt x="41" y="190"/>
                </a:lnTo>
                <a:lnTo>
                  <a:pt x="41" y="195"/>
                </a:lnTo>
                <a:lnTo>
                  <a:pt x="40" y="186"/>
                </a:lnTo>
                <a:lnTo>
                  <a:pt x="40" y="188"/>
                </a:lnTo>
                <a:lnTo>
                  <a:pt x="39" y="190"/>
                </a:lnTo>
                <a:lnTo>
                  <a:pt x="39" y="193"/>
                </a:lnTo>
                <a:lnTo>
                  <a:pt x="38" y="191"/>
                </a:lnTo>
                <a:lnTo>
                  <a:pt x="38" y="192"/>
                </a:lnTo>
                <a:lnTo>
                  <a:pt x="37" y="192"/>
                </a:lnTo>
                <a:lnTo>
                  <a:pt x="37" y="194"/>
                </a:lnTo>
                <a:lnTo>
                  <a:pt x="36" y="195"/>
                </a:lnTo>
                <a:lnTo>
                  <a:pt x="36" y="197"/>
                </a:lnTo>
                <a:lnTo>
                  <a:pt x="35" y="195"/>
                </a:lnTo>
                <a:lnTo>
                  <a:pt x="35" y="197"/>
                </a:lnTo>
                <a:lnTo>
                  <a:pt x="34" y="193"/>
                </a:lnTo>
                <a:lnTo>
                  <a:pt x="34" y="195"/>
                </a:lnTo>
                <a:lnTo>
                  <a:pt x="33" y="198"/>
                </a:lnTo>
                <a:lnTo>
                  <a:pt x="32" y="198"/>
                </a:lnTo>
                <a:lnTo>
                  <a:pt x="31" y="198"/>
                </a:lnTo>
                <a:lnTo>
                  <a:pt x="31" y="199"/>
                </a:lnTo>
                <a:lnTo>
                  <a:pt x="30" y="197"/>
                </a:lnTo>
                <a:lnTo>
                  <a:pt x="30" y="199"/>
                </a:lnTo>
                <a:lnTo>
                  <a:pt x="29" y="200"/>
                </a:lnTo>
                <a:lnTo>
                  <a:pt x="29" y="202"/>
                </a:lnTo>
                <a:lnTo>
                  <a:pt x="28" y="203"/>
                </a:lnTo>
                <a:lnTo>
                  <a:pt x="28" y="204"/>
                </a:lnTo>
                <a:lnTo>
                  <a:pt x="27" y="199"/>
                </a:lnTo>
                <a:lnTo>
                  <a:pt x="27" y="202"/>
                </a:lnTo>
                <a:lnTo>
                  <a:pt x="26" y="198"/>
                </a:lnTo>
                <a:lnTo>
                  <a:pt x="26" y="201"/>
                </a:lnTo>
                <a:lnTo>
                  <a:pt x="25" y="202"/>
                </a:lnTo>
                <a:lnTo>
                  <a:pt x="25" y="203"/>
                </a:lnTo>
                <a:lnTo>
                  <a:pt x="24" y="202"/>
                </a:lnTo>
                <a:lnTo>
                  <a:pt x="24" y="203"/>
                </a:lnTo>
                <a:lnTo>
                  <a:pt x="23" y="202"/>
                </a:lnTo>
                <a:lnTo>
                  <a:pt x="22" y="202"/>
                </a:lnTo>
                <a:lnTo>
                  <a:pt x="22" y="204"/>
                </a:lnTo>
                <a:lnTo>
                  <a:pt x="21" y="206"/>
                </a:lnTo>
                <a:lnTo>
                  <a:pt x="21" y="207"/>
                </a:lnTo>
                <a:lnTo>
                  <a:pt x="20" y="202"/>
                </a:lnTo>
                <a:lnTo>
                  <a:pt x="20" y="205"/>
                </a:lnTo>
                <a:lnTo>
                  <a:pt x="19" y="202"/>
                </a:lnTo>
                <a:lnTo>
                  <a:pt x="19" y="204"/>
                </a:lnTo>
                <a:lnTo>
                  <a:pt x="18" y="205"/>
                </a:lnTo>
                <a:lnTo>
                  <a:pt x="18" y="206"/>
                </a:lnTo>
                <a:lnTo>
                  <a:pt x="17" y="204"/>
                </a:lnTo>
                <a:lnTo>
                  <a:pt x="17" y="206"/>
                </a:lnTo>
                <a:lnTo>
                  <a:pt x="16" y="203"/>
                </a:lnTo>
                <a:lnTo>
                  <a:pt x="16" y="204"/>
                </a:lnTo>
                <a:lnTo>
                  <a:pt x="15" y="205"/>
                </a:lnTo>
                <a:lnTo>
                  <a:pt x="15" y="206"/>
                </a:lnTo>
                <a:lnTo>
                  <a:pt x="14" y="206"/>
                </a:lnTo>
                <a:lnTo>
                  <a:pt x="13" y="205"/>
                </a:lnTo>
                <a:lnTo>
                  <a:pt x="13" y="206"/>
                </a:lnTo>
                <a:lnTo>
                  <a:pt x="12" y="207"/>
                </a:lnTo>
                <a:lnTo>
                  <a:pt x="11" y="207"/>
                </a:lnTo>
                <a:lnTo>
                  <a:pt x="10" y="207"/>
                </a:lnTo>
                <a:lnTo>
                  <a:pt x="10" y="208"/>
                </a:lnTo>
                <a:lnTo>
                  <a:pt x="9" y="208"/>
                </a:lnTo>
                <a:lnTo>
                  <a:pt x="9" y="209"/>
                </a:lnTo>
                <a:lnTo>
                  <a:pt x="8" y="207"/>
                </a:lnTo>
                <a:lnTo>
                  <a:pt x="8" y="208"/>
                </a:lnTo>
                <a:lnTo>
                  <a:pt x="7" y="205"/>
                </a:lnTo>
                <a:lnTo>
                  <a:pt x="7" y="208"/>
                </a:lnTo>
                <a:lnTo>
                  <a:pt x="6" y="205"/>
                </a:lnTo>
                <a:lnTo>
                  <a:pt x="6" y="206"/>
                </a:lnTo>
                <a:lnTo>
                  <a:pt x="5" y="207"/>
                </a:lnTo>
                <a:lnTo>
                  <a:pt x="5" y="209"/>
                </a:lnTo>
                <a:lnTo>
                  <a:pt x="4" y="209"/>
                </a:lnTo>
                <a:lnTo>
                  <a:pt x="3" y="210"/>
                </a:lnTo>
                <a:lnTo>
                  <a:pt x="3" y="211"/>
                </a:lnTo>
                <a:lnTo>
                  <a:pt x="2" y="207"/>
                </a:lnTo>
                <a:lnTo>
                  <a:pt x="2" y="211"/>
                </a:lnTo>
                <a:lnTo>
                  <a:pt x="1" y="206"/>
                </a:lnTo>
                <a:lnTo>
                  <a:pt x="0" y="208"/>
                </a:lnTo>
              </a:path>
            </a:pathLst>
          </a:custGeom>
          <a:noFill/>
          <a:ln w="2857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6" name="Freeform 96"/>
          <p:cNvSpPr>
            <a:spLocks/>
          </p:cNvSpPr>
          <p:nvPr/>
        </p:nvSpPr>
        <p:spPr bwMode="auto">
          <a:xfrm>
            <a:off x="918651" y="3024120"/>
            <a:ext cx="6458080" cy="2940368"/>
          </a:xfrm>
          <a:custGeom>
            <a:avLst/>
            <a:gdLst>
              <a:gd name="T0" fmla="*/ 375 w 383"/>
              <a:gd name="T1" fmla="*/ 204 h 211"/>
              <a:gd name="T2" fmla="*/ 365 w 383"/>
              <a:gd name="T3" fmla="*/ 208 h 211"/>
              <a:gd name="T4" fmla="*/ 356 w 383"/>
              <a:gd name="T5" fmla="*/ 210 h 211"/>
              <a:gd name="T6" fmla="*/ 346 w 383"/>
              <a:gd name="T7" fmla="*/ 208 h 211"/>
              <a:gd name="T8" fmla="*/ 340 w 383"/>
              <a:gd name="T9" fmla="*/ 199 h 211"/>
              <a:gd name="T10" fmla="*/ 335 w 383"/>
              <a:gd name="T11" fmla="*/ 182 h 211"/>
              <a:gd name="T12" fmla="*/ 329 w 383"/>
              <a:gd name="T13" fmla="*/ 193 h 211"/>
              <a:gd name="T14" fmla="*/ 323 w 383"/>
              <a:gd name="T15" fmla="*/ 188 h 211"/>
              <a:gd name="T16" fmla="*/ 317 w 383"/>
              <a:gd name="T17" fmla="*/ 171 h 211"/>
              <a:gd name="T18" fmla="*/ 312 w 383"/>
              <a:gd name="T19" fmla="*/ 147 h 211"/>
              <a:gd name="T20" fmla="*/ 306 w 383"/>
              <a:gd name="T21" fmla="*/ 110 h 211"/>
              <a:gd name="T22" fmla="*/ 301 w 383"/>
              <a:gd name="T23" fmla="*/ 71 h 211"/>
              <a:gd name="T24" fmla="*/ 294 w 383"/>
              <a:gd name="T25" fmla="*/ 40 h 211"/>
              <a:gd name="T26" fmla="*/ 289 w 383"/>
              <a:gd name="T27" fmla="*/ 17 h 211"/>
              <a:gd name="T28" fmla="*/ 282 w 383"/>
              <a:gd name="T29" fmla="*/ 14 h 211"/>
              <a:gd name="T30" fmla="*/ 276 w 383"/>
              <a:gd name="T31" fmla="*/ 1 h 211"/>
              <a:gd name="T32" fmla="*/ 271 w 383"/>
              <a:gd name="T33" fmla="*/ 19 h 211"/>
              <a:gd name="T34" fmla="*/ 265 w 383"/>
              <a:gd name="T35" fmla="*/ 41 h 211"/>
              <a:gd name="T36" fmla="*/ 257 w 383"/>
              <a:gd name="T37" fmla="*/ 45 h 211"/>
              <a:gd name="T38" fmla="*/ 252 w 383"/>
              <a:gd name="T39" fmla="*/ 76 h 211"/>
              <a:gd name="T40" fmla="*/ 246 w 383"/>
              <a:gd name="T41" fmla="*/ 93 h 211"/>
              <a:gd name="T42" fmla="*/ 241 w 383"/>
              <a:gd name="T43" fmla="*/ 75 h 211"/>
              <a:gd name="T44" fmla="*/ 235 w 383"/>
              <a:gd name="T45" fmla="*/ 120 h 211"/>
              <a:gd name="T46" fmla="*/ 229 w 383"/>
              <a:gd name="T47" fmla="*/ 146 h 211"/>
              <a:gd name="T48" fmla="*/ 223 w 383"/>
              <a:gd name="T49" fmla="*/ 157 h 211"/>
              <a:gd name="T50" fmla="*/ 214 w 383"/>
              <a:gd name="T51" fmla="*/ 157 h 211"/>
              <a:gd name="T52" fmla="*/ 206 w 383"/>
              <a:gd name="T53" fmla="*/ 157 h 211"/>
              <a:gd name="T54" fmla="*/ 198 w 383"/>
              <a:gd name="T55" fmla="*/ 162 h 211"/>
              <a:gd name="T56" fmla="*/ 191 w 383"/>
              <a:gd name="T57" fmla="*/ 155 h 211"/>
              <a:gd name="T58" fmla="*/ 185 w 383"/>
              <a:gd name="T59" fmla="*/ 145 h 211"/>
              <a:gd name="T60" fmla="*/ 177 w 383"/>
              <a:gd name="T61" fmla="*/ 150 h 211"/>
              <a:gd name="T62" fmla="*/ 170 w 383"/>
              <a:gd name="T63" fmla="*/ 139 h 211"/>
              <a:gd name="T64" fmla="*/ 164 w 383"/>
              <a:gd name="T65" fmla="*/ 140 h 211"/>
              <a:gd name="T66" fmla="*/ 158 w 383"/>
              <a:gd name="T67" fmla="*/ 153 h 211"/>
              <a:gd name="T68" fmla="*/ 152 w 383"/>
              <a:gd name="T69" fmla="*/ 152 h 211"/>
              <a:gd name="T70" fmla="*/ 145 w 383"/>
              <a:gd name="T71" fmla="*/ 149 h 211"/>
              <a:gd name="T72" fmla="*/ 138 w 383"/>
              <a:gd name="T73" fmla="*/ 155 h 211"/>
              <a:gd name="T74" fmla="*/ 133 w 383"/>
              <a:gd name="T75" fmla="*/ 167 h 211"/>
              <a:gd name="T76" fmla="*/ 127 w 383"/>
              <a:gd name="T77" fmla="*/ 186 h 211"/>
              <a:gd name="T78" fmla="*/ 121 w 383"/>
              <a:gd name="T79" fmla="*/ 189 h 211"/>
              <a:gd name="T80" fmla="*/ 116 w 383"/>
              <a:gd name="T81" fmla="*/ 193 h 211"/>
              <a:gd name="T82" fmla="*/ 110 w 383"/>
              <a:gd name="T83" fmla="*/ 198 h 211"/>
              <a:gd name="T84" fmla="*/ 104 w 383"/>
              <a:gd name="T85" fmla="*/ 196 h 211"/>
              <a:gd name="T86" fmla="*/ 99 w 383"/>
              <a:gd name="T87" fmla="*/ 195 h 211"/>
              <a:gd name="T88" fmla="*/ 93 w 383"/>
              <a:gd name="T89" fmla="*/ 183 h 211"/>
              <a:gd name="T90" fmla="*/ 88 w 383"/>
              <a:gd name="T91" fmla="*/ 176 h 211"/>
              <a:gd name="T92" fmla="*/ 82 w 383"/>
              <a:gd name="T93" fmla="*/ 174 h 211"/>
              <a:gd name="T94" fmla="*/ 75 w 383"/>
              <a:gd name="T95" fmla="*/ 157 h 211"/>
              <a:gd name="T96" fmla="*/ 70 w 383"/>
              <a:gd name="T97" fmla="*/ 167 h 211"/>
              <a:gd name="T98" fmla="*/ 64 w 383"/>
              <a:gd name="T99" fmla="*/ 175 h 211"/>
              <a:gd name="T100" fmla="*/ 58 w 383"/>
              <a:gd name="T101" fmla="*/ 185 h 211"/>
              <a:gd name="T102" fmla="*/ 53 w 383"/>
              <a:gd name="T103" fmla="*/ 198 h 211"/>
              <a:gd name="T104" fmla="*/ 47 w 383"/>
              <a:gd name="T105" fmla="*/ 202 h 211"/>
              <a:gd name="T106" fmla="*/ 41 w 383"/>
              <a:gd name="T107" fmla="*/ 201 h 211"/>
              <a:gd name="T108" fmla="*/ 35 w 383"/>
              <a:gd name="T109" fmla="*/ 205 h 211"/>
              <a:gd name="T110" fmla="*/ 29 w 383"/>
              <a:gd name="T111" fmla="*/ 209 h 211"/>
              <a:gd name="T112" fmla="*/ 23 w 383"/>
              <a:gd name="T113" fmla="*/ 207 h 211"/>
              <a:gd name="T114" fmla="*/ 17 w 383"/>
              <a:gd name="T115" fmla="*/ 209 h 211"/>
              <a:gd name="T116" fmla="*/ 10 w 383"/>
              <a:gd name="T117" fmla="*/ 209 h 211"/>
              <a:gd name="T118" fmla="*/ 3 w 383"/>
              <a:gd name="T119" fmla="*/ 20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" h="211">
                <a:moveTo>
                  <a:pt x="383" y="200"/>
                </a:moveTo>
                <a:lnTo>
                  <a:pt x="383" y="201"/>
                </a:lnTo>
                <a:lnTo>
                  <a:pt x="382" y="201"/>
                </a:lnTo>
                <a:lnTo>
                  <a:pt x="381" y="202"/>
                </a:lnTo>
                <a:lnTo>
                  <a:pt x="380" y="202"/>
                </a:lnTo>
                <a:lnTo>
                  <a:pt x="380" y="203"/>
                </a:lnTo>
                <a:lnTo>
                  <a:pt x="379" y="203"/>
                </a:lnTo>
                <a:lnTo>
                  <a:pt x="378" y="203"/>
                </a:lnTo>
                <a:lnTo>
                  <a:pt x="377" y="204"/>
                </a:lnTo>
                <a:lnTo>
                  <a:pt x="376" y="204"/>
                </a:lnTo>
                <a:lnTo>
                  <a:pt x="375" y="204"/>
                </a:lnTo>
                <a:lnTo>
                  <a:pt x="374" y="205"/>
                </a:lnTo>
                <a:lnTo>
                  <a:pt x="373" y="205"/>
                </a:lnTo>
                <a:lnTo>
                  <a:pt x="372" y="206"/>
                </a:lnTo>
                <a:lnTo>
                  <a:pt x="371" y="206"/>
                </a:lnTo>
                <a:lnTo>
                  <a:pt x="370" y="206"/>
                </a:lnTo>
                <a:lnTo>
                  <a:pt x="369" y="206"/>
                </a:lnTo>
                <a:lnTo>
                  <a:pt x="368" y="206"/>
                </a:lnTo>
                <a:lnTo>
                  <a:pt x="367" y="207"/>
                </a:lnTo>
                <a:lnTo>
                  <a:pt x="366" y="207"/>
                </a:lnTo>
                <a:lnTo>
                  <a:pt x="365" y="207"/>
                </a:lnTo>
                <a:lnTo>
                  <a:pt x="365" y="208"/>
                </a:lnTo>
                <a:lnTo>
                  <a:pt x="364" y="208"/>
                </a:lnTo>
                <a:lnTo>
                  <a:pt x="363" y="208"/>
                </a:lnTo>
                <a:lnTo>
                  <a:pt x="363" y="209"/>
                </a:lnTo>
                <a:lnTo>
                  <a:pt x="362" y="209"/>
                </a:lnTo>
                <a:lnTo>
                  <a:pt x="361" y="209"/>
                </a:lnTo>
                <a:lnTo>
                  <a:pt x="360" y="209"/>
                </a:lnTo>
                <a:lnTo>
                  <a:pt x="359" y="209"/>
                </a:lnTo>
                <a:lnTo>
                  <a:pt x="358" y="209"/>
                </a:lnTo>
                <a:lnTo>
                  <a:pt x="357" y="209"/>
                </a:lnTo>
                <a:lnTo>
                  <a:pt x="356" y="209"/>
                </a:lnTo>
                <a:lnTo>
                  <a:pt x="356" y="210"/>
                </a:lnTo>
                <a:lnTo>
                  <a:pt x="355" y="210"/>
                </a:lnTo>
                <a:lnTo>
                  <a:pt x="354" y="210"/>
                </a:lnTo>
                <a:lnTo>
                  <a:pt x="353" y="210"/>
                </a:lnTo>
                <a:lnTo>
                  <a:pt x="352" y="210"/>
                </a:lnTo>
                <a:lnTo>
                  <a:pt x="351" y="210"/>
                </a:lnTo>
                <a:lnTo>
                  <a:pt x="350" y="209"/>
                </a:lnTo>
                <a:lnTo>
                  <a:pt x="350" y="210"/>
                </a:lnTo>
                <a:lnTo>
                  <a:pt x="349" y="209"/>
                </a:lnTo>
                <a:lnTo>
                  <a:pt x="348" y="209"/>
                </a:lnTo>
                <a:lnTo>
                  <a:pt x="347" y="209"/>
                </a:lnTo>
                <a:lnTo>
                  <a:pt x="346" y="208"/>
                </a:lnTo>
                <a:lnTo>
                  <a:pt x="346" y="209"/>
                </a:lnTo>
                <a:lnTo>
                  <a:pt x="345" y="208"/>
                </a:lnTo>
                <a:lnTo>
                  <a:pt x="344" y="207"/>
                </a:lnTo>
                <a:lnTo>
                  <a:pt x="344" y="208"/>
                </a:lnTo>
                <a:lnTo>
                  <a:pt x="343" y="206"/>
                </a:lnTo>
                <a:lnTo>
                  <a:pt x="343" y="207"/>
                </a:lnTo>
                <a:lnTo>
                  <a:pt x="342" y="204"/>
                </a:lnTo>
                <a:lnTo>
                  <a:pt x="342" y="205"/>
                </a:lnTo>
                <a:lnTo>
                  <a:pt x="341" y="202"/>
                </a:lnTo>
                <a:lnTo>
                  <a:pt x="341" y="204"/>
                </a:lnTo>
                <a:lnTo>
                  <a:pt x="340" y="199"/>
                </a:lnTo>
                <a:lnTo>
                  <a:pt x="340" y="201"/>
                </a:lnTo>
                <a:lnTo>
                  <a:pt x="339" y="196"/>
                </a:lnTo>
                <a:lnTo>
                  <a:pt x="339" y="198"/>
                </a:lnTo>
                <a:lnTo>
                  <a:pt x="338" y="191"/>
                </a:lnTo>
                <a:lnTo>
                  <a:pt x="338" y="194"/>
                </a:lnTo>
                <a:lnTo>
                  <a:pt x="337" y="188"/>
                </a:lnTo>
                <a:lnTo>
                  <a:pt x="337" y="189"/>
                </a:lnTo>
                <a:lnTo>
                  <a:pt x="336" y="183"/>
                </a:lnTo>
                <a:lnTo>
                  <a:pt x="336" y="186"/>
                </a:lnTo>
                <a:lnTo>
                  <a:pt x="335" y="181"/>
                </a:lnTo>
                <a:lnTo>
                  <a:pt x="335" y="182"/>
                </a:lnTo>
                <a:lnTo>
                  <a:pt x="334" y="181"/>
                </a:lnTo>
                <a:lnTo>
                  <a:pt x="334" y="182"/>
                </a:lnTo>
                <a:lnTo>
                  <a:pt x="333" y="183"/>
                </a:lnTo>
                <a:lnTo>
                  <a:pt x="333" y="185"/>
                </a:lnTo>
                <a:lnTo>
                  <a:pt x="332" y="186"/>
                </a:lnTo>
                <a:lnTo>
                  <a:pt x="332" y="188"/>
                </a:lnTo>
                <a:lnTo>
                  <a:pt x="331" y="189"/>
                </a:lnTo>
                <a:lnTo>
                  <a:pt x="331" y="190"/>
                </a:lnTo>
                <a:lnTo>
                  <a:pt x="330" y="191"/>
                </a:lnTo>
                <a:lnTo>
                  <a:pt x="330" y="192"/>
                </a:lnTo>
                <a:lnTo>
                  <a:pt x="329" y="193"/>
                </a:lnTo>
                <a:lnTo>
                  <a:pt x="329" y="194"/>
                </a:lnTo>
                <a:lnTo>
                  <a:pt x="328" y="194"/>
                </a:lnTo>
                <a:lnTo>
                  <a:pt x="327" y="194"/>
                </a:lnTo>
                <a:lnTo>
                  <a:pt x="326" y="192"/>
                </a:lnTo>
                <a:lnTo>
                  <a:pt x="326" y="193"/>
                </a:lnTo>
                <a:lnTo>
                  <a:pt x="325" y="190"/>
                </a:lnTo>
                <a:lnTo>
                  <a:pt x="325" y="192"/>
                </a:lnTo>
                <a:lnTo>
                  <a:pt x="324" y="189"/>
                </a:lnTo>
                <a:lnTo>
                  <a:pt x="324" y="190"/>
                </a:lnTo>
                <a:lnTo>
                  <a:pt x="323" y="187"/>
                </a:lnTo>
                <a:lnTo>
                  <a:pt x="323" y="188"/>
                </a:lnTo>
                <a:lnTo>
                  <a:pt x="322" y="185"/>
                </a:lnTo>
                <a:lnTo>
                  <a:pt x="322" y="186"/>
                </a:lnTo>
                <a:lnTo>
                  <a:pt x="321" y="183"/>
                </a:lnTo>
                <a:lnTo>
                  <a:pt x="321" y="185"/>
                </a:lnTo>
                <a:lnTo>
                  <a:pt x="320" y="181"/>
                </a:lnTo>
                <a:lnTo>
                  <a:pt x="320" y="182"/>
                </a:lnTo>
                <a:lnTo>
                  <a:pt x="319" y="178"/>
                </a:lnTo>
                <a:lnTo>
                  <a:pt x="319" y="180"/>
                </a:lnTo>
                <a:lnTo>
                  <a:pt x="318" y="175"/>
                </a:lnTo>
                <a:lnTo>
                  <a:pt x="318" y="177"/>
                </a:lnTo>
                <a:lnTo>
                  <a:pt x="317" y="171"/>
                </a:lnTo>
                <a:lnTo>
                  <a:pt x="317" y="174"/>
                </a:lnTo>
                <a:lnTo>
                  <a:pt x="316" y="166"/>
                </a:lnTo>
                <a:lnTo>
                  <a:pt x="316" y="170"/>
                </a:lnTo>
                <a:lnTo>
                  <a:pt x="315" y="161"/>
                </a:lnTo>
                <a:lnTo>
                  <a:pt x="315" y="165"/>
                </a:lnTo>
                <a:lnTo>
                  <a:pt x="314" y="155"/>
                </a:lnTo>
                <a:lnTo>
                  <a:pt x="314" y="159"/>
                </a:lnTo>
                <a:lnTo>
                  <a:pt x="313" y="149"/>
                </a:lnTo>
                <a:lnTo>
                  <a:pt x="313" y="153"/>
                </a:lnTo>
                <a:lnTo>
                  <a:pt x="312" y="144"/>
                </a:lnTo>
                <a:lnTo>
                  <a:pt x="312" y="147"/>
                </a:lnTo>
                <a:lnTo>
                  <a:pt x="311" y="141"/>
                </a:lnTo>
                <a:lnTo>
                  <a:pt x="311" y="142"/>
                </a:lnTo>
                <a:lnTo>
                  <a:pt x="310" y="136"/>
                </a:lnTo>
                <a:lnTo>
                  <a:pt x="310" y="139"/>
                </a:lnTo>
                <a:lnTo>
                  <a:pt x="309" y="132"/>
                </a:lnTo>
                <a:lnTo>
                  <a:pt x="309" y="135"/>
                </a:lnTo>
                <a:lnTo>
                  <a:pt x="308" y="126"/>
                </a:lnTo>
                <a:lnTo>
                  <a:pt x="308" y="130"/>
                </a:lnTo>
                <a:lnTo>
                  <a:pt x="307" y="119"/>
                </a:lnTo>
                <a:lnTo>
                  <a:pt x="307" y="124"/>
                </a:lnTo>
                <a:lnTo>
                  <a:pt x="306" y="110"/>
                </a:lnTo>
                <a:lnTo>
                  <a:pt x="306" y="117"/>
                </a:lnTo>
                <a:lnTo>
                  <a:pt x="305" y="103"/>
                </a:lnTo>
                <a:lnTo>
                  <a:pt x="305" y="107"/>
                </a:lnTo>
                <a:lnTo>
                  <a:pt x="304" y="92"/>
                </a:lnTo>
                <a:lnTo>
                  <a:pt x="304" y="100"/>
                </a:lnTo>
                <a:lnTo>
                  <a:pt x="303" y="82"/>
                </a:lnTo>
                <a:lnTo>
                  <a:pt x="303" y="89"/>
                </a:lnTo>
                <a:lnTo>
                  <a:pt x="302" y="74"/>
                </a:lnTo>
                <a:lnTo>
                  <a:pt x="302" y="79"/>
                </a:lnTo>
                <a:lnTo>
                  <a:pt x="301" y="68"/>
                </a:lnTo>
                <a:lnTo>
                  <a:pt x="301" y="71"/>
                </a:lnTo>
                <a:lnTo>
                  <a:pt x="300" y="65"/>
                </a:lnTo>
                <a:lnTo>
                  <a:pt x="300" y="66"/>
                </a:lnTo>
                <a:lnTo>
                  <a:pt x="299" y="64"/>
                </a:lnTo>
                <a:lnTo>
                  <a:pt x="298" y="64"/>
                </a:lnTo>
                <a:lnTo>
                  <a:pt x="297" y="62"/>
                </a:lnTo>
                <a:lnTo>
                  <a:pt x="297" y="64"/>
                </a:lnTo>
                <a:lnTo>
                  <a:pt x="296" y="58"/>
                </a:lnTo>
                <a:lnTo>
                  <a:pt x="296" y="61"/>
                </a:lnTo>
                <a:lnTo>
                  <a:pt x="295" y="50"/>
                </a:lnTo>
                <a:lnTo>
                  <a:pt x="295" y="55"/>
                </a:lnTo>
                <a:lnTo>
                  <a:pt x="294" y="40"/>
                </a:lnTo>
                <a:lnTo>
                  <a:pt x="294" y="47"/>
                </a:lnTo>
                <a:lnTo>
                  <a:pt x="293" y="31"/>
                </a:lnTo>
                <a:lnTo>
                  <a:pt x="293" y="37"/>
                </a:lnTo>
                <a:lnTo>
                  <a:pt x="292" y="26"/>
                </a:lnTo>
                <a:lnTo>
                  <a:pt x="292" y="29"/>
                </a:lnTo>
                <a:lnTo>
                  <a:pt x="291" y="21"/>
                </a:lnTo>
                <a:lnTo>
                  <a:pt x="291" y="25"/>
                </a:lnTo>
                <a:lnTo>
                  <a:pt x="290" y="18"/>
                </a:lnTo>
                <a:lnTo>
                  <a:pt x="290" y="20"/>
                </a:lnTo>
                <a:lnTo>
                  <a:pt x="289" y="16"/>
                </a:lnTo>
                <a:lnTo>
                  <a:pt x="289" y="17"/>
                </a:lnTo>
                <a:lnTo>
                  <a:pt x="288" y="15"/>
                </a:lnTo>
                <a:lnTo>
                  <a:pt x="287" y="13"/>
                </a:lnTo>
                <a:lnTo>
                  <a:pt x="287" y="14"/>
                </a:lnTo>
                <a:lnTo>
                  <a:pt x="286" y="13"/>
                </a:lnTo>
                <a:lnTo>
                  <a:pt x="285" y="14"/>
                </a:lnTo>
                <a:lnTo>
                  <a:pt x="284" y="14"/>
                </a:lnTo>
                <a:lnTo>
                  <a:pt x="284" y="15"/>
                </a:lnTo>
                <a:lnTo>
                  <a:pt x="283" y="14"/>
                </a:lnTo>
                <a:lnTo>
                  <a:pt x="283" y="15"/>
                </a:lnTo>
                <a:lnTo>
                  <a:pt x="282" y="13"/>
                </a:lnTo>
                <a:lnTo>
                  <a:pt x="282" y="14"/>
                </a:lnTo>
                <a:lnTo>
                  <a:pt x="281" y="10"/>
                </a:lnTo>
                <a:lnTo>
                  <a:pt x="281" y="12"/>
                </a:lnTo>
                <a:lnTo>
                  <a:pt x="280" y="7"/>
                </a:lnTo>
                <a:lnTo>
                  <a:pt x="280" y="9"/>
                </a:lnTo>
                <a:lnTo>
                  <a:pt x="279" y="5"/>
                </a:lnTo>
                <a:lnTo>
                  <a:pt x="279" y="6"/>
                </a:lnTo>
                <a:lnTo>
                  <a:pt x="278" y="2"/>
                </a:lnTo>
                <a:lnTo>
                  <a:pt x="278" y="4"/>
                </a:lnTo>
                <a:lnTo>
                  <a:pt x="277" y="0"/>
                </a:lnTo>
                <a:lnTo>
                  <a:pt x="277" y="1"/>
                </a:lnTo>
                <a:lnTo>
                  <a:pt x="276" y="1"/>
                </a:lnTo>
                <a:lnTo>
                  <a:pt x="276" y="2"/>
                </a:lnTo>
                <a:lnTo>
                  <a:pt x="275" y="3"/>
                </a:lnTo>
                <a:lnTo>
                  <a:pt x="275" y="5"/>
                </a:lnTo>
                <a:lnTo>
                  <a:pt x="274" y="6"/>
                </a:lnTo>
                <a:lnTo>
                  <a:pt x="274" y="8"/>
                </a:lnTo>
                <a:lnTo>
                  <a:pt x="273" y="9"/>
                </a:lnTo>
                <a:lnTo>
                  <a:pt x="273" y="12"/>
                </a:lnTo>
                <a:lnTo>
                  <a:pt x="272" y="13"/>
                </a:lnTo>
                <a:lnTo>
                  <a:pt x="272" y="14"/>
                </a:lnTo>
                <a:lnTo>
                  <a:pt x="271" y="16"/>
                </a:lnTo>
                <a:lnTo>
                  <a:pt x="271" y="19"/>
                </a:lnTo>
                <a:lnTo>
                  <a:pt x="270" y="21"/>
                </a:lnTo>
                <a:lnTo>
                  <a:pt x="270" y="26"/>
                </a:lnTo>
                <a:lnTo>
                  <a:pt x="269" y="28"/>
                </a:lnTo>
                <a:lnTo>
                  <a:pt x="269" y="32"/>
                </a:lnTo>
                <a:lnTo>
                  <a:pt x="268" y="33"/>
                </a:lnTo>
                <a:lnTo>
                  <a:pt x="268" y="36"/>
                </a:lnTo>
                <a:lnTo>
                  <a:pt x="267" y="37"/>
                </a:lnTo>
                <a:lnTo>
                  <a:pt x="267" y="39"/>
                </a:lnTo>
                <a:lnTo>
                  <a:pt x="266" y="40"/>
                </a:lnTo>
                <a:lnTo>
                  <a:pt x="266" y="41"/>
                </a:lnTo>
                <a:lnTo>
                  <a:pt x="265" y="41"/>
                </a:lnTo>
                <a:lnTo>
                  <a:pt x="265" y="42"/>
                </a:lnTo>
                <a:lnTo>
                  <a:pt x="264" y="43"/>
                </a:lnTo>
                <a:lnTo>
                  <a:pt x="263" y="44"/>
                </a:lnTo>
                <a:lnTo>
                  <a:pt x="263" y="45"/>
                </a:lnTo>
                <a:lnTo>
                  <a:pt x="262" y="45"/>
                </a:lnTo>
                <a:lnTo>
                  <a:pt x="261" y="45"/>
                </a:lnTo>
                <a:lnTo>
                  <a:pt x="260" y="44"/>
                </a:lnTo>
                <a:lnTo>
                  <a:pt x="259" y="43"/>
                </a:lnTo>
                <a:lnTo>
                  <a:pt x="258" y="43"/>
                </a:lnTo>
                <a:lnTo>
                  <a:pt x="258" y="44"/>
                </a:lnTo>
                <a:lnTo>
                  <a:pt x="257" y="45"/>
                </a:lnTo>
                <a:lnTo>
                  <a:pt x="257" y="48"/>
                </a:lnTo>
                <a:lnTo>
                  <a:pt x="256" y="49"/>
                </a:lnTo>
                <a:lnTo>
                  <a:pt x="256" y="52"/>
                </a:lnTo>
                <a:lnTo>
                  <a:pt x="255" y="53"/>
                </a:lnTo>
                <a:lnTo>
                  <a:pt x="255" y="57"/>
                </a:lnTo>
                <a:lnTo>
                  <a:pt x="254" y="58"/>
                </a:lnTo>
                <a:lnTo>
                  <a:pt x="254" y="63"/>
                </a:lnTo>
                <a:lnTo>
                  <a:pt x="253" y="65"/>
                </a:lnTo>
                <a:lnTo>
                  <a:pt x="253" y="68"/>
                </a:lnTo>
                <a:lnTo>
                  <a:pt x="252" y="70"/>
                </a:lnTo>
                <a:lnTo>
                  <a:pt x="252" y="76"/>
                </a:lnTo>
                <a:lnTo>
                  <a:pt x="251" y="79"/>
                </a:lnTo>
                <a:lnTo>
                  <a:pt x="251" y="84"/>
                </a:lnTo>
                <a:lnTo>
                  <a:pt x="250" y="87"/>
                </a:lnTo>
                <a:lnTo>
                  <a:pt x="250" y="92"/>
                </a:lnTo>
                <a:lnTo>
                  <a:pt x="249" y="95"/>
                </a:lnTo>
                <a:lnTo>
                  <a:pt x="249" y="98"/>
                </a:lnTo>
                <a:lnTo>
                  <a:pt x="248" y="98"/>
                </a:lnTo>
                <a:lnTo>
                  <a:pt x="248" y="99"/>
                </a:lnTo>
                <a:lnTo>
                  <a:pt x="247" y="96"/>
                </a:lnTo>
                <a:lnTo>
                  <a:pt x="247" y="98"/>
                </a:lnTo>
                <a:lnTo>
                  <a:pt x="246" y="93"/>
                </a:lnTo>
                <a:lnTo>
                  <a:pt x="246" y="95"/>
                </a:lnTo>
                <a:lnTo>
                  <a:pt x="245" y="87"/>
                </a:lnTo>
                <a:lnTo>
                  <a:pt x="245" y="91"/>
                </a:lnTo>
                <a:lnTo>
                  <a:pt x="244" y="81"/>
                </a:lnTo>
                <a:lnTo>
                  <a:pt x="244" y="85"/>
                </a:lnTo>
                <a:lnTo>
                  <a:pt x="243" y="76"/>
                </a:lnTo>
                <a:lnTo>
                  <a:pt x="243" y="79"/>
                </a:lnTo>
                <a:lnTo>
                  <a:pt x="242" y="73"/>
                </a:lnTo>
                <a:lnTo>
                  <a:pt x="242" y="75"/>
                </a:lnTo>
                <a:lnTo>
                  <a:pt x="241" y="73"/>
                </a:lnTo>
                <a:lnTo>
                  <a:pt x="241" y="75"/>
                </a:lnTo>
                <a:lnTo>
                  <a:pt x="240" y="76"/>
                </a:lnTo>
                <a:lnTo>
                  <a:pt x="240" y="78"/>
                </a:lnTo>
                <a:lnTo>
                  <a:pt x="239" y="81"/>
                </a:lnTo>
                <a:lnTo>
                  <a:pt x="239" y="86"/>
                </a:lnTo>
                <a:lnTo>
                  <a:pt x="238" y="90"/>
                </a:lnTo>
                <a:lnTo>
                  <a:pt x="238" y="97"/>
                </a:lnTo>
                <a:lnTo>
                  <a:pt x="237" y="100"/>
                </a:lnTo>
                <a:lnTo>
                  <a:pt x="237" y="107"/>
                </a:lnTo>
                <a:lnTo>
                  <a:pt x="236" y="110"/>
                </a:lnTo>
                <a:lnTo>
                  <a:pt x="236" y="117"/>
                </a:lnTo>
                <a:lnTo>
                  <a:pt x="235" y="120"/>
                </a:lnTo>
                <a:lnTo>
                  <a:pt x="235" y="126"/>
                </a:lnTo>
                <a:lnTo>
                  <a:pt x="234" y="129"/>
                </a:lnTo>
                <a:lnTo>
                  <a:pt x="234" y="134"/>
                </a:lnTo>
                <a:lnTo>
                  <a:pt x="233" y="136"/>
                </a:lnTo>
                <a:lnTo>
                  <a:pt x="233" y="139"/>
                </a:lnTo>
                <a:lnTo>
                  <a:pt x="232" y="141"/>
                </a:lnTo>
                <a:lnTo>
                  <a:pt x="232" y="144"/>
                </a:lnTo>
                <a:lnTo>
                  <a:pt x="231" y="145"/>
                </a:lnTo>
                <a:lnTo>
                  <a:pt x="231" y="146"/>
                </a:lnTo>
                <a:lnTo>
                  <a:pt x="230" y="147"/>
                </a:lnTo>
                <a:lnTo>
                  <a:pt x="229" y="146"/>
                </a:lnTo>
                <a:lnTo>
                  <a:pt x="228" y="145"/>
                </a:lnTo>
                <a:lnTo>
                  <a:pt x="228" y="146"/>
                </a:lnTo>
                <a:lnTo>
                  <a:pt x="227" y="146"/>
                </a:lnTo>
                <a:lnTo>
                  <a:pt x="226" y="146"/>
                </a:lnTo>
                <a:lnTo>
                  <a:pt x="226" y="148"/>
                </a:lnTo>
                <a:lnTo>
                  <a:pt x="225" y="149"/>
                </a:lnTo>
                <a:lnTo>
                  <a:pt x="225" y="151"/>
                </a:lnTo>
                <a:lnTo>
                  <a:pt x="224" y="152"/>
                </a:lnTo>
                <a:lnTo>
                  <a:pt x="224" y="155"/>
                </a:lnTo>
                <a:lnTo>
                  <a:pt x="223" y="156"/>
                </a:lnTo>
                <a:lnTo>
                  <a:pt x="223" y="157"/>
                </a:lnTo>
                <a:lnTo>
                  <a:pt x="222" y="158"/>
                </a:lnTo>
                <a:lnTo>
                  <a:pt x="222" y="159"/>
                </a:lnTo>
                <a:lnTo>
                  <a:pt x="221" y="159"/>
                </a:lnTo>
                <a:lnTo>
                  <a:pt x="220" y="159"/>
                </a:lnTo>
                <a:lnTo>
                  <a:pt x="219" y="158"/>
                </a:lnTo>
                <a:lnTo>
                  <a:pt x="218" y="157"/>
                </a:lnTo>
                <a:lnTo>
                  <a:pt x="218" y="158"/>
                </a:lnTo>
                <a:lnTo>
                  <a:pt x="217" y="157"/>
                </a:lnTo>
                <a:lnTo>
                  <a:pt x="216" y="157"/>
                </a:lnTo>
                <a:lnTo>
                  <a:pt x="215" y="157"/>
                </a:lnTo>
                <a:lnTo>
                  <a:pt x="214" y="157"/>
                </a:lnTo>
                <a:lnTo>
                  <a:pt x="213" y="157"/>
                </a:lnTo>
                <a:lnTo>
                  <a:pt x="213" y="158"/>
                </a:lnTo>
                <a:lnTo>
                  <a:pt x="212" y="158"/>
                </a:lnTo>
                <a:lnTo>
                  <a:pt x="211" y="158"/>
                </a:lnTo>
                <a:lnTo>
                  <a:pt x="210" y="158"/>
                </a:lnTo>
                <a:lnTo>
                  <a:pt x="209" y="158"/>
                </a:lnTo>
                <a:lnTo>
                  <a:pt x="208" y="158"/>
                </a:lnTo>
                <a:lnTo>
                  <a:pt x="207" y="157"/>
                </a:lnTo>
                <a:lnTo>
                  <a:pt x="207" y="158"/>
                </a:lnTo>
                <a:lnTo>
                  <a:pt x="206" y="156"/>
                </a:lnTo>
                <a:lnTo>
                  <a:pt x="206" y="157"/>
                </a:lnTo>
                <a:lnTo>
                  <a:pt x="205" y="156"/>
                </a:lnTo>
                <a:lnTo>
                  <a:pt x="204" y="157"/>
                </a:lnTo>
                <a:lnTo>
                  <a:pt x="203" y="157"/>
                </a:lnTo>
                <a:lnTo>
                  <a:pt x="202" y="158"/>
                </a:lnTo>
                <a:lnTo>
                  <a:pt x="201" y="158"/>
                </a:lnTo>
                <a:lnTo>
                  <a:pt x="200" y="158"/>
                </a:lnTo>
                <a:lnTo>
                  <a:pt x="200" y="159"/>
                </a:lnTo>
                <a:lnTo>
                  <a:pt x="199" y="159"/>
                </a:lnTo>
                <a:lnTo>
                  <a:pt x="199" y="160"/>
                </a:lnTo>
                <a:lnTo>
                  <a:pt x="198" y="161"/>
                </a:lnTo>
                <a:lnTo>
                  <a:pt x="198" y="162"/>
                </a:lnTo>
                <a:lnTo>
                  <a:pt x="197" y="162"/>
                </a:lnTo>
                <a:lnTo>
                  <a:pt x="197" y="163"/>
                </a:lnTo>
                <a:lnTo>
                  <a:pt x="196" y="163"/>
                </a:lnTo>
                <a:lnTo>
                  <a:pt x="195" y="162"/>
                </a:lnTo>
                <a:lnTo>
                  <a:pt x="194" y="161"/>
                </a:lnTo>
                <a:lnTo>
                  <a:pt x="193" y="159"/>
                </a:lnTo>
                <a:lnTo>
                  <a:pt x="193" y="160"/>
                </a:lnTo>
                <a:lnTo>
                  <a:pt x="192" y="156"/>
                </a:lnTo>
                <a:lnTo>
                  <a:pt x="192" y="158"/>
                </a:lnTo>
                <a:lnTo>
                  <a:pt x="191" y="154"/>
                </a:lnTo>
                <a:lnTo>
                  <a:pt x="191" y="155"/>
                </a:lnTo>
                <a:lnTo>
                  <a:pt x="190" y="151"/>
                </a:lnTo>
                <a:lnTo>
                  <a:pt x="190" y="153"/>
                </a:lnTo>
                <a:lnTo>
                  <a:pt x="189" y="148"/>
                </a:lnTo>
                <a:lnTo>
                  <a:pt x="189" y="150"/>
                </a:lnTo>
                <a:lnTo>
                  <a:pt x="188" y="146"/>
                </a:lnTo>
                <a:lnTo>
                  <a:pt x="188" y="147"/>
                </a:lnTo>
                <a:lnTo>
                  <a:pt x="187" y="144"/>
                </a:lnTo>
                <a:lnTo>
                  <a:pt x="187" y="145"/>
                </a:lnTo>
                <a:lnTo>
                  <a:pt x="186" y="143"/>
                </a:lnTo>
                <a:lnTo>
                  <a:pt x="185" y="144"/>
                </a:lnTo>
                <a:lnTo>
                  <a:pt x="185" y="145"/>
                </a:lnTo>
                <a:lnTo>
                  <a:pt x="184" y="145"/>
                </a:lnTo>
                <a:lnTo>
                  <a:pt x="184" y="146"/>
                </a:lnTo>
                <a:lnTo>
                  <a:pt x="183" y="146"/>
                </a:lnTo>
                <a:lnTo>
                  <a:pt x="182" y="146"/>
                </a:lnTo>
                <a:lnTo>
                  <a:pt x="181" y="146"/>
                </a:lnTo>
                <a:lnTo>
                  <a:pt x="180" y="147"/>
                </a:lnTo>
                <a:lnTo>
                  <a:pt x="179" y="147"/>
                </a:lnTo>
                <a:lnTo>
                  <a:pt x="178" y="147"/>
                </a:lnTo>
                <a:lnTo>
                  <a:pt x="178" y="148"/>
                </a:lnTo>
                <a:lnTo>
                  <a:pt x="177" y="149"/>
                </a:lnTo>
                <a:lnTo>
                  <a:pt x="177" y="150"/>
                </a:lnTo>
                <a:lnTo>
                  <a:pt x="176" y="150"/>
                </a:lnTo>
                <a:lnTo>
                  <a:pt x="175" y="150"/>
                </a:lnTo>
                <a:lnTo>
                  <a:pt x="174" y="148"/>
                </a:lnTo>
                <a:lnTo>
                  <a:pt x="174" y="149"/>
                </a:lnTo>
                <a:lnTo>
                  <a:pt x="173" y="147"/>
                </a:lnTo>
                <a:lnTo>
                  <a:pt x="173" y="148"/>
                </a:lnTo>
                <a:lnTo>
                  <a:pt x="172" y="146"/>
                </a:lnTo>
                <a:lnTo>
                  <a:pt x="172" y="147"/>
                </a:lnTo>
                <a:lnTo>
                  <a:pt x="171" y="142"/>
                </a:lnTo>
                <a:lnTo>
                  <a:pt x="171" y="145"/>
                </a:lnTo>
                <a:lnTo>
                  <a:pt x="170" y="139"/>
                </a:lnTo>
                <a:lnTo>
                  <a:pt x="170" y="140"/>
                </a:lnTo>
                <a:lnTo>
                  <a:pt x="169" y="137"/>
                </a:lnTo>
                <a:lnTo>
                  <a:pt x="169" y="139"/>
                </a:lnTo>
                <a:lnTo>
                  <a:pt x="168" y="136"/>
                </a:lnTo>
                <a:lnTo>
                  <a:pt x="167" y="135"/>
                </a:lnTo>
                <a:lnTo>
                  <a:pt x="167" y="136"/>
                </a:lnTo>
                <a:lnTo>
                  <a:pt x="166" y="134"/>
                </a:lnTo>
                <a:lnTo>
                  <a:pt x="165" y="135"/>
                </a:lnTo>
                <a:lnTo>
                  <a:pt x="165" y="136"/>
                </a:lnTo>
                <a:lnTo>
                  <a:pt x="164" y="137"/>
                </a:lnTo>
                <a:lnTo>
                  <a:pt x="164" y="140"/>
                </a:lnTo>
                <a:lnTo>
                  <a:pt x="163" y="142"/>
                </a:lnTo>
                <a:lnTo>
                  <a:pt x="163" y="145"/>
                </a:lnTo>
                <a:lnTo>
                  <a:pt x="162" y="145"/>
                </a:lnTo>
                <a:lnTo>
                  <a:pt x="162" y="146"/>
                </a:lnTo>
                <a:lnTo>
                  <a:pt x="161" y="147"/>
                </a:lnTo>
                <a:lnTo>
                  <a:pt x="161" y="150"/>
                </a:lnTo>
                <a:lnTo>
                  <a:pt x="160" y="152"/>
                </a:lnTo>
                <a:lnTo>
                  <a:pt x="160" y="153"/>
                </a:lnTo>
                <a:lnTo>
                  <a:pt x="159" y="153"/>
                </a:lnTo>
                <a:lnTo>
                  <a:pt x="159" y="154"/>
                </a:lnTo>
                <a:lnTo>
                  <a:pt x="158" y="153"/>
                </a:lnTo>
                <a:lnTo>
                  <a:pt x="158" y="154"/>
                </a:lnTo>
                <a:lnTo>
                  <a:pt x="157" y="153"/>
                </a:lnTo>
                <a:lnTo>
                  <a:pt x="157" y="154"/>
                </a:lnTo>
                <a:lnTo>
                  <a:pt x="156" y="153"/>
                </a:lnTo>
                <a:lnTo>
                  <a:pt x="156" y="154"/>
                </a:lnTo>
                <a:lnTo>
                  <a:pt x="155" y="153"/>
                </a:lnTo>
                <a:lnTo>
                  <a:pt x="154" y="152"/>
                </a:lnTo>
                <a:lnTo>
                  <a:pt x="154" y="153"/>
                </a:lnTo>
                <a:lnTo>
                  <a:pt x="153" y="151"/>
                </a:lnTo>
                <a:lnTo>
                  <a:pt x="152" y="151"/>
                </a:lnTo>
                <a:lnTo>
                  <a:pt x="152" y="152"/>
                </a:lnTo>
                <a:lnTo>
                  <a:pt x="151" y="144"/>
                </a:lnTo>
                <a:lnTo>
                  <a:pt x="151" y="150"/>
                </a:lnTo>
                <a:lnTo>
                  <a:pt x="150" y="144"/>
                </a:lnTo>
                <a:lnTo>
                  <a:pt x="149" y="143"/>
                </a:lnTo>
                <a:lnTo>
                  <a:pt x="148" y="143"/>
                </a:lnTo>
                <a:lnTo>
                  <a:pt x="148" y="144"/>
                </a:lnTo>
                <a:lnTo>
                  <a:pt x="147" y="144"/>
                </a:lnTo>
                <a:lnTo>
                  <a:pt x="146" y="145"/>
                </a:lnTo>
                <a:lnTo>
                  <a:pt x="146" y="149"/>
                </a:lnTo>
                <a:lnTo>
                  <a:pt x="145" y="148"/>
                </a:lnTo>
                <a:lnTo>
                  <a:pt x="145" y="149"/>
                </a:lnTo>
                <a:lnTo>
                  <a:pt x="144" y="147"/>
                </a:lnTo>
                <a:lnTo>
                  <a:pt x="144" y="150"/>
                </a:lnTo>
                <a:lnTo>
                  <a:pt x="143" y="151"/>
                </a:lnTo>
                <a:lnTo>
                  <a:pt x="143" y="153"/>
                </a:lnTo>
                <a:lnTo>
                  <a:pt x="142" y="154"/>
                </a:lnTo>
                <a:lnTo>
                  <a:pt x="141" y="154"/>
                </a:lnTo>
                <a:lnTo>
                  <a:pt x="141" y="155"/>
                </a:lnTo>
                <a:lnTo>
                  <a:pt x="140" y="154"/>
                </a:lnTo>
                <a:lnTo>
                  <a:pt x="139" y="155"/>
                </a:lnTo>
                <a:lnTo>
                  <a:pt x="139" y="159"/>
                </a:lnTo>
                <a:lnTo>
                  <a:pt x="138" y="155"/>
                </a:lnTo>
                <a:lnTo>
                  <a:pt x="138" y="160"/>
                </a:lnTo>
                <a:lnTo>
                  <a:pt x="137" y="151"/>
                </a:lnTo>
                <a:lnTo>
                  <a:pt x="137" y="153"/>
                </a:lnTo>
                <a:lnTo>
                  <a:pt x="136" y="155"/>
                </a:lnTo>
                <a:lnTo>
                  <a:pt x="136" y="157"/>
                </a:lnTo>
                <a:lnTo>
                  <a:pt x="135" y="157"/>
                </a:lnTo>
                <a:lnTo>
                  <a:pt x="135" y="158"/>
                </a:lnTo>
                <a:lnTo>
                  <a:pt x="134" y="156"/>
                </a:lnTo>
                <a:lnTo>
                  <a:pt x="134" y="160"/>
                </a:lnTo>
                <a:lnTo>
                  <a:pt x="133" y="163"/>
                </a:lnTo>
                <a:lnTo>
                  <a:pt x="133" y="167"/>
                </a:lnTo>
                <a:lnTo>
                  <a:pt x="132" y="167"/>
                </a:lnTo>
                <a:lnTo>
                  <a:pt x="131" y="168"/>
                </a:lnTo>
                <a:lnTo>
                  <a:pt x="131" y="170"/>
                </a:lnTo>
                <a:lnTo>
                  <a:pt x="130" y="172"/>
                </a:lnTo>
                <a:lnTo>
                  <a:pt x="130" y="175"/>
                </a:lnTo>
                <a:lnTo>
                  <a:pt x="129" y="176"/>
                </a:lnTo>
                <a:lnTo>
                  <a:pt x="129" y="177"/>
                </a:lnTo>
                <a:lnTo>
                  <a:pt x="128" y="178"/>
                </a:lnTo>
                <a:lnTo>
                  <a:pt x="128" y="182"/>
                </a:lnTo>
                <a:lnTo>
                  <a:pt x="127" y="184"/>
                </a:lnTo>
                <a:lnTo>
                  <a:pt x="127" y="186"/>
                </a:lnTo>
                <a:lnTo>
                  <a:pt x="126" y="184"/>
                </a:lnTo>
                <a:lnTo>
                  <a:pt x="126" y="185"/>
                </a:lnTo>
                <a:lnTo>
                  <a:pt x="125" y="184"/>
                </a:lnTo>
                <a:lnTo>
                  <a:pt x="125" y="188"/>
                </a:lnTo>
                <a:lnTo>
                  <a:pt x="124" y="185"/>
                </a:lnTo>
                <a:lnTo>
                  <a:pt x="124" y="188"/>
                </a:lnTo>
                <a:lnTo>
                  <a:pt x="123" y="183"/>
                </a:lnTo>
                <a:lnTo>
                  <a:pt x="123" y="184"/>
                </a:lnTo>
                <a:lnTo>
                  <a:pt x="122" y="183"/>
                </a:lnTo>
                <a:lnTo>
                  <a:pt x="122" y="186"/>
                </a:lnTo>
                <a:lnTo>
                  <a:pt x="121" y="189"/>
                </a:lnTo>
                <a:lnTo>
                  <a:pt x="121" y="192"/>
                </a:lnTo>
                <a:lnTo>
                  <a:pt x="120" y="181"/>
                </a:lnTo>
                <a:lnTo>
                  <a:pt x="120" y="190"/>
                </a:lnTo>
                <a:lnTo>
                  <a:pt x="119" y="182"/>
                </a:lnTo>
                <a:lnTo>
                  <a:pt x="119" y="184"/>
                </a:lnTo>
                <a:lnTo>
                  <a:pt x="118" y="186"/>
                </a:lnTo>
                <a:lnTo>
                  <a:pt x="118" y="189"/>
                </a:lnTo>
                <a:lnTo>
                  <a:pt x="117" y="190"/>
                </a:lnTo>
                <a:lnTo>
                  <a:pt x="117" y="191"/>
                </a:lnTo>
                <a:lnTo>
                  <a:pt x="116" y="192"/>
                </a:lnTo>
                <a:lnTo>
                  <a:pt x="116" y="193"/>
                </a:lnTo>
                <a:lnTo>
                  <a:pt x="115" y="191"/>
                </a:lnTo>
                <a:lnTo>
                  <a:pt x="115" y="194"/>
                </a:lnTo>
                <a:lnTo>
                  <a:pt x="114" y="192"/>
                </a:lnTo>
                <a:lnTo>
                  <a:pt x="114" y="193"/>
                </a:lnTo>
                <a:lnTo>
                  <a:pt x="113" y="193"/>
                </a:lnTo>
                <a:lnTo>
                  <a:pt x="112" y="194"/>
                </a:lnTo>
                <a:lnTo>
                  <a:pt x="112" y="197"/>
                </a:lnTo>
                <a:lnTo>
                  <a:pt x="111" y="194"/>
                </a:lnTo>
                <a:lnTo>
                  <a:pt x="111" y="197"/>
                </a:lnTo>
                <a:lnTo>
                  <a:pt x="110" y="196"/>
                </a:lnTo>
                <a:lnTo>
                  <a:pt x="110" y="198"/>
                </a:lnTo>
                <a:lnTo>
                  <a:pt x="109" y="201"/>
                </a:lnTo>
                <a:lnTo>
                  <a:pt x="109" y="203"/>
                </a:lnTo>
                <a:lnTo>
                  <a:pt x="108" y="194"/>
                </a:lnTo>
                <a:lnTo>
                  <a:pt x="108" y="199"/>
                </a:lnTo>
                <a:lnTo>
                  <a:pt x="107" y="193"/>
                </a:lnTo>
                <a:lnTo>
                  <a:pt x="107" y="194"/>
                </a:lnTo>
                <a:lnTo>
                  <a:pt x="106" y="193"/>
                </a:lnTo>
                <a:lnTo>
                  <a:pt x="106" y="195"/>
                </a:lnTo>
                <a:lnTo>
                  <a:pt x="105" y="195"/>
                </a:lnTo>
                <a:lnTo>
                  <a:pt x="105" y="196"/>
                </a:lnTo>
                <a:lnTo>
                  <a:pt x="104" y="196"/>
                </a:lnTo>
                <a:lnTo>
                  <a:pt x="104" y="198"/>
                </a:lnTo>
                <a:lnTo>
                  <a:pt x="103" y="200"/>
                </a:lnTo>
                <a:lnTo>
                  <a:pt x="103" y="202"/>
                </a:lnTo>
                <a:lnTo>
                  <a:pt x="102" y="192"/>
                </a:lnTo>
                <a:lnTo>
                  <a:pt x="102" y="202"/>
                </a:lnTo>
                <a:lnTo>
                  <a:pt x="101" y="185"/>
                </a:lnTo>
                <a:lnTo>
                  <a:pt x="101" y="190"/>
                </a:lnTo>
                <a:lnTo>
                  <a:pt x="100" y="192"/>
                </a:lnTo>
                <a:lnTo>
                  <a:pt x="100" y="194"/>
                </a:lnTo>
                <a:lnTo>
                  <a:pt x="99" y="194"/>
                </a:lnTo>
                <a:lnTo>
                  <a:pt x="99" y="195"/>
                </a:lnTo>
                <a:lnTo>
                  <a:pt x="98" y="190"/>
                </a:lnTo>
                <a:lnTo>
                  <a:pt x="98" y="192"/>
                </a:lnTo>
                <a:lnTo>
                  <a:pt x="97" y="191"/>
                </a:lnTo>
                <a:lnTo>
                  <a:pt x="97" y="193"/>
                </a:lnTo>
                <a:lnTo>
                  <a:pt x="96" y="189"/>
                </a:lnTo>
                <a:lnTo>
                  <a:pt x="96" y="194"/>
                </a:lnTo>
                <a:lnTo>
                  <a:pt x="95" y="185"/>
                </a:lnTo>
                <a:lnTo>
                  <a:pt x="95" y="187"/>
                </a:lnTo>
                <a:lnTo>
                  <a:pt x="94" y="185"/>
                </a:lnTo>
                <a:lnTo>
                  <a:pt x="94" y="186"/>
                </a:lnTo>
                <a:lnTo>
                  <a:pt x="93" y="183"/>
                </a:lnTo>
                <a:lnTo>
                  <a:pt x="93" y="185"/>
                </a:lnTo>
                <a:lnTo>
                  <a:pt x="92" y="181"/>
                </a:lnTo>
                <a:lnTo>
                  <a:pt x="92" y="182"/>
                </a:lnTo>
                <a:lnTo>
                  <a:pt x="91" y="179"/>
                </a:lnTo>
                <a:lnTo>
                  <a:pt x="91" y="180"/>
                </a:lnTo>
                <a:lnTo>
                  <a:pt x="90" y="178"/>
                </a:lnTo>
                <a:lnTo>
                  <a:pt x="90" y="179"/>
                </a:lnTo>
                <a:lnTo>
                  <a:pt x="89" y="176"/>
                </a:lnTo>
                <a:lnTo>
                  <a:pt x="89" y="177"/>
                </a:lnTo>
                <a:lnTo>
                  <a:pt x="88" y="175"/>
                </a:lnTo>
                <a:lnTo>
                  <a:pt x="88" y="176"/>
                </a:lnTo>
                <a:lnTo>
                  <a:pt x="87" y="174"/>
                </a:lnTo>
                <a:lnTo>
                  <a:pt x="87" y="175"/>
                </a:lnTo>
                <a:lnTo>
                  <a:pt x="86" y="174"/>
                </a:lnTo>
                <a:lnTo>
                  <a:pt x="85" y="173"/>
                </a:lnTo>
                <a:lnTo>
                  <a:pt x="85" y="174"/>
                </a:lnTo>
                <a:lnTo>
                  <a:pt x="84" y="171"/>
                </a:lnTo>
                <a:lnTo>
                  <a:pt x="84" y="172"/>
                </a:lnTo>
                <a:lnTo>
                  <a:pt x="83" y="171"/>
                </a:lnTo>
                <a:lnTo>
                  <a:pt x="83" y="173"/>
                </a:lnTo>
                <a:lnTo>
                  <a:pt x="82" y="170"/>
                </a:lnTo>
                <a:lnTo>
                  <a:pt x="82" y="174"/>
                </a:lnTo>
                <a:lnTo>
                  <a:pt x="81" y="165"/>
                </a:lnTo>
                <a:lnTo>
                  <a:pt x="81" y="167"/>
                </a:lnTo>
                <a:lnTo>
                  <a:pt x="80" y="168"/>
                </a:lnTo>
                <a:lnTo>
                  <a:pt x="79" y="164"/>
                </a:lnTo>
                <a:lnTo>
                  <a:pt x="79" y="166"/>
                </a:lnTo>
                <a:lnTo>
                  <a:pt x="78" y="161"/>
                </a:lnTo>
                <a:lnTo>
                  <a:pt x="78" y="163"/>
                </a:lnTo>
                <a:lnTo>
                  <a:pt x="77" y="160"/>
                </a:lnTo>
                <a:lnTo>
                  <a:pt x="76" y="162"/>
                </a:lnTo>
                <a:lnTo>
                  <a:pt x="76" y="165"/>
                </a:lnTo>
                <a:lnTo>
                  <a:pt x="75" y="157"/>
                </a:lnTo>
                <a:lnTo>
                  <a:pt x="75" y="165"/>
                </a:lnTo>
                <a:lnTo>
                  <a:pt x="74" y="156"/>
                </a:lnTo>
                <a:lnTo>
                  <a:pt x="74" y="157"/>
                </a:lnTo>
                <a:lnTo>
                  <a:pt x="73" y="158"/>
                </a:lnTo>
                <a:lnTo>
                  <a:pt x="73" y="160"/>
                </a:lnTo>
                <a:lnTo>
                  <a:pt x="72" y="162"/>
                </a:lnTo>
                <a:lnTo>
                  <a:pt x="72" y="164"/>
                </a:lnTo>
                <a:lnTo>
                  <a:pt x="71" y="161"/>
                </a:lnTo>
                <a:lnTo>
                  <a:pt x="71" y="163"/>
                </a:lnTo>
                <a:lnTo>
                  <a:pt x="70" y="159"/>
                </a:lnTo>
                <a:lnTo>
                  <a:pt x="70" y="167"/>
                </a:lnTo>
                <a:lnTo>
                  <a:pt x="69" y="161"/>
                </a:lnTo>
                <a:lnTo>
                  <a:pt x="69" y="168"/>
                </a:lnTo>
                <a:lnTo>
                  <a:pt x="68" y="155"/>
                </a:lnTo>
                <a:lnTo>
                  <a:pt x="68" y="159"/>
                </a:lnTo>
                <a:lnTo>
                  <a:pt x="67" y="162"/>
                </a:lnTo>
                <a:lnTo>
                  <a:pt x="67" y="166"/>
                </a:lnTo>
                <a:lnTo>
                  <a:pt x="66" y="168"/>
                </a:lnTo>
                <a:lnTo>
                  <a:pt x="65" y="167"/>
                </a:lnTo>
                <a:lnTo>
                  <a:pt x="65" y="170"/>
                </a:lnTo>
                <a:lnTo>
                  <a:pt x="64" y="173"/>
                </a:lnTo>
                <a:lnTo>
                  <a:pt x="64" y="175"/>
                </a:lnTo>
                <a:lnTo>
                  <a:pt x="63" y="174"/>
                </a:lnTo>
                <a:lnTo>
                  <a:pt x="63" y="176"/>
                </a:lnTo>
                <a:lnTo>
                  <a:pt x="62" y="175"/>
                </a:lnTo>
                <a:lnTo>
                  <a:pt x="62" y="178"/>
                </a:lnTo>
                <a:lnTo>
                  <a:pt x="61" y="177"/>
                </a:lnTo>
                <a:lnTo>
                  <a:pt x="61" y="179"/>
                </a:lnTo>
                <a:lnTo>
                  <a:pt x="60" y="179"/>
                </a:lnTo>
                <a:lnTo>
                  <a:pt x="60" y="183"/>
                </a:lnTo>
                <a:lnTo>
                  <a:pt x="59" y="186"/>
                </a:lnTo>
                <a:lnTo>
                  <a:pt x="59" y="190"/>
                </a:lnTo>
                <a:lnTo>
                  <a:pt x="58" y="185"/>
                </a:lnTo>
                <a:lnTo>
                  <a:pt x="58" y="188"/>
                </a:lnTo>
                <a:lnTo>
                  <a:pt x="57" y="183"/>
                </a:lnTo>
                <a:lnTo>
                  <a:pt x="57" y="185"/>
                </a:lnTo>
                <a:lnTo>
                  <a:pt x="56" y="188"/>
                </a:lnTo>
                <a:lnTo>
                  <a:pt x="56" y="189"/>
                </a:lnTo>
                <a:lnTo>
                  <a:pt x="55" y="190"/>
                </a:lnTo>
                <a:lnTo>
                  <a:pt x="55" y="195"/>
                </a:lnTo>
                <a:lnTo>
                  <a:pt x="54" y="195"/>
                </a:lnTo>
                <a:lnTo>
                  <a:pt x="54" y="196"/>
                </a:lnTo>
                <a:lnTo>
                  <a:pt x="53" y="196"/>
                </a:lnTo>
                <a:lnTo>
                  <a:pt x="53" y="198"/>
                </a:lnTo>
                <a:lnTo>
                  <a:pt x="52" y="192"/>
                </a:lnTo>
                <a:lnTo>
                  <a:pt x="52" y="193"/>
                </a:lnTo>
                <a:lnTo>
                  <a:pt x="51" y="195"/>
                </a:lnTo>
                <a:lnTo>
                  <a:pt x="51" y="197"/>
                </a:lnTo>
                <a:lnTo>
                  <a:pt x="50" y="195"/>
                </a:lnTo>
                <a:lnTo>
                  <a:pt x="50" y="197"/>
                </a:lnTo>
                <a:lnTo>
                  <a:pt x="49" y="196"/>
                </a:lnTo>
                <a:lnTo>
                  <a:pt x="49" y="198"/>
                </a:lnTo>
                <a:lnTo>
                  <a:pt x="48" y="199"/>
                </a:lnTo>
                <a:lnTo>
                  <a:pt x="48" y="202"/>
                </a:lnTo>
                <a:lnTo>
                  <a:pt x="47" y="202"/>
                </a:lnTo>
                <a:lnTo>
                  <a:pt x="47" y="203"/>
                </a:lnTo>
                <a:lnTo>
                  <a:pt x="46" y="196"/>
                </a:lnTo>
                <a:lnTo>
                  <a:pt x="46" y="199"/>
                </a:lnTo>
                <a:lnTo>
                  <a:pt x="45" y="196"/>
                </a:lnTo>
                <a:lnTo>
                  <a:pt x="45" y="198"/>
                </a:lnTo>
                <a:lnTo>
                  <a:pt x="44" y="199"/>
                </a:lnTo>
                <a:lnTo>
                  <a:pt x="43" y="199"/>
                </a:lnTo>
                <a:lnTo>
                  <a:pt x="43" y="200"/>
                </a:lnTo>
                <a:lnTo>
                  <a:pt x="42" y="201"/>
                </a:lnTo>
                <a:lnTo>
                  <a:pt x="42" y="203"/>
                </a:lnTo>
                <a:lnTo>
                  <a:pt x="41" y="201"/>
                </a:lnTo>
                <a:lnTo>
                  <a:pt x="41" y="204"/>
                </a:lnTo>
                <a:lnTo>
                  <a:pt x="40" y="197"/>
                </a:lnTo>
                <a:lnTo>
                  <a:pt x="40" y="198"/>
                </a:lnTo>
                <a:lnTo>
                  <a:pt x="39" y="200"/>
                </a:lnTo>
                <a:lnTo>
                  <a:pt x="39" y="202"/>
                </a:lnTo>
                <a:lnTo>
                  <a:pt x="38" y="201"/>
                </a:lnTo>
                <a:lnTo>
                  <a:pt x="37" y="202"/>
                </a:lnTo>
                <a:lnTo>
                  <a:pt x="37" y="203"/>
                </a:lnTo>
                <a:lnTo>
                  <a:pt x="36" y="205"/>
                </a:lnTo>
                <a:lnTo>
                  <a:pt x="36" y="206"/>
                </a:lnTo>
                <a:lnTo>
                  <a:pt x="35" y="205"/>
                </a:lnTo>
                <a:lnTo>
                  <a:pt x="35" y="207"/>
                </a:lnTo>
                <a:lnTo>
                  <a:pt x="34" y="203"/>
                </a:lnTo>
                <a:lnTo>
                  <a:pt x="34" y="204"/>
                </a:lnTo>
                <a:lnTo>
                  <a:pt x="33" y="206"/>
                </a:lnTo>
                <a:lnTo>
                  <a:pt x="32" y="206"/>
                </a:lnTo>
                <a:lnTo>
                  <a:pt x="31" y="206"/>
                </a:lnTo>
                <a:lnTo>
                  <a:pt x="31" y="207"/>
                </a:lnTo>
                <a:lnTo>
                  <a:pt x="30" y="205"/>
                </a:lnTo>
                <a:lnTo>
                  <a:pt x="30" y="206"/>
                </a:lnTo>
                <a:lnTo>
                  <a:pt x="29" y="207"/>
                </a:lnTo>
                <a:lnTo>
                  <a:pt x="29" y="209"/>
                </a:lnTo>
                <a:lnTo>
                  <a:pt x="28" y="209"/>
                </a:lnTo>
                <a:lnTo>
                  <a:pt x="28" y="210"/>
                </a:lnTo>
                <a:lnTo>
                  <a:pt x="27" y="206"/>
                </a:lnTo>
                <a:lnTo>
                  <a:pt x="27" y="209"/>
                </a:lnTo>
                <a:lnTo>
                  <a:pt x="26" y="205"/>
                </a:lnTo>
                <a:lnTo>
                  <a:pt x="26" y="207"/>
                </a:lnTo>
                <a:lnTo>
                  <a:pt x="25" y="207"/>
                </a:lnTo>
                <a:lnTo>
                  <a:pt x="25" y="208"/>
                </a:lnTo>
                <a:lnTo>
                  <a:pt x="24" y="207"/>
                </a:lnTo>
                <a:lnTo>
                  <a:pt x="24" y="208"/>
                </a:lnTo>
                <a:lnTo>
                  <a:pt x="23" y="207"/>
                </a:lnTo>
                <a:lnTo>
                  <a:pt x="22" y="207"/>
                </a:lnTo>
                <a:lnTo>
                  <a:pt x="22" y="208"/>
                </a:lnTo>
                <a:lnTo>
                  <a:pt x="21" y="209"/>
                </a:lnTo>
                <a:lnTo>
                  <a:pt x="21" y="211"/>
                </a:lnTo>
                <a:lnTo>
                  <a:pt x="20" y="207"/>
                </a:lnTo>
                <a:lnTo>
                  <a:pt x="20" y="210"/>
                </a:lnTo>
                <a:lnTo>
                  <a:pt x="19" y="207"/>
                </a:lnTo>
                <a:lnTo>
                  <a:pt x="18" y="208"/>
                </a:lnTo>
                <a:lnTo>
                  <a:pt x="18" y="209"/>
                </a:lnTo>
                <a:lnTo>
                  <a:pt x="17" y="208"/>
                </a:lnTo>
                <a:lnTo>
                  <a:pt x="17" y="209"/>
                </a:lnTo>
                <a:lnTo>
                  <a:pt x="16" y="207"/>
                </a:lnTo>
                <a:lnTo>
                  <a:pt x="16" y="208"/>
                </a:lnTo>
                <a:lnTo>
                  <a:pt x="15" y="208"/>
                </a:lnTo>
                <a:lnTo>
                  <a:pt x="15" y="209"/>
                </a:lnTo>
                <a:lnTo>
                  <a:pt x="14" y="208"/>
                </a:lnTo>
                <a:lnTo>
                  <a:pt x="14" y="209"/>
                </a:lnTo>
                <a:lnTo>
                  <a:pt x="13" y="208"/>
                </a:lnTo>
                <a:lnTo>
                  <a:pt x="12" y="208"/>
                </a:lnTo>
                <a:lnTo>
                  <a:pt x="11" y="208"/>
                </a:lnTo>
                <a:lnTo>
                  <a:pt x="10" y="208"/>
                </a:lnTo>
                <a:lnTo>
                  <a:pt x="10" y="209"/>
                </a:lnTo>
                <a:lnTo>
                  <a:pt x="9" y="210"/>
                </a:lnTo>
                <a:lnTo>
                  <a:pt x="8" y="209"/>
                </a:lnTo>
                <a:lnTo>
                  <a:pt x="8" y="210"/>
                </a:lnTo>
                <a:lnTo>
                  <a:pt x="7" y="208"/>
                </a:lnTo>
                <a:lnTo>
                  <a:pt x="7" y="210"/>
                </a:lnTo>
                <a:lnTo>
                  <a:pt x="6" y="207"/>
                </a:lnTo>
                <a:lnTo>
                  <a:pt x="5" y="208"/>
                </a:lnTo>
                <a:lnTo>
                  <a:pt x="5" y="209"/>
                </a:lnTo>
                <a:lnTo>
                  <a:pt x="4" y="208"/>
                </a:lnTo>
                <a:lnTo>
                  <a:pt x="4" y="209"/>
                </a:lnTo>
                <a:lnTo>
                  <a:pt x="3" y="209"/>
                </a:lnTo>
                <a:lnTo>
                  <a:pt x="3" y="211"/>
                </a:lnTo>
                <a:lnTo>
                  <a:pt x="2" y="209"/>
                </a:lnTo>
                <a:lnTo>
                  <a:pt x="2" y="211"/>
                </a:lnTo>
                <a:lnTo>
                  <a:pt x="1" y="208"/>
                </a:lnTo>
                <a:lnTo>
                  <a:pt x="0" y="208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7" name="Line 58"/>
          <p:cNvSpPr>
            <a:spLocks noChangeShapeType="1"/>
          </p:cNvSpPr>
          <p:nvPr/>
        </p:nvSpPr>
        <p:spPr bwMode="auto">
          <a:xfrm>
            <a:off x="7135507" y="6234752"/>
            <a:ext cx="0" cy="10201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6980464" y="6327914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rgbClr val="000000"/>
                </a:solidFill>
                <a:cs typeface="Arial" pitchFamily="34" charset="0"/>
              </a:rPr>
              <a:t>800</a:t>
            </a:r>
            <a:endParaRPr lang="pt-PT" sz="36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Line 60"/>
          <p:cNvSpPr>
            <a:spLocks noChangeShapeType="1"/>
          </p:cNvSpPr>
          <p:nvPr/>
        </p:nvSpPr>
        <p:spPr bwMode="auto">
          <a:xfrm>
            <a:off x="5955179" y="6234752"/>
            <a:ext cx="0" cy="10201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5759741" y="6327914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rgbClr val="000000"/>
                </a:solidFill>
                <a:cs typeface="Arial" pitchFamily="34" charset="0"/>
              </a:rPr>
              <a:t>1000</a:t>
            </a:r>
            <a:endParaRPr lang="pt-PT" sz="36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Line 62"/>
          <p:cNvSpPr>
            <a:spLocks noChangeShapeType="1"/>
          </p:cNvSpPr>
          <p:nvPr/>
        </p:nvSpPr>
        <p:spPr bwMode="auto">
          <a:xfrm>
            <a:off x="4774852" y="6234752"/>
            <a:ext cx="0" cy="10201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2" name="Rectangle 63"/>
          <p:cNvSpPr>
            <a:spLocks noChangeArrowheads="1"/>
          </p:cNvSpPr>
          <p:nvPr/>
        </p:nvSpPr>
        <p:spPr bwMode="auto">
          <a:xfrm>
            <a:off x="4589445" y="6327914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rgbClr val="000000"/>
                </a:solidFill>
                <a:cs typeface="Arial" pitchFamily="34" charset="0"/>
              </a:rPr>
              <a:t>1200</a:t>
            </a:r>
            <a:endParaRPr lang="pt-PT" sz="36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Line 64"/>
          <p:cNvSpPr>
            <a:spLocks noChangeShapeType="1"/>
          </p:cNvSpPr>
          <p:nvPr/>
        </p:nvSpPr>
        <p:spPr bwMode="auto">
          <a:xfrm>
            <a:off x="3594524" y="6234752"/>
            <a:ext cx="0" cy="10201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4" name="Rectangle 65"/>
          <p:cNvSpPr>
            <a:spLocks noChangeArrowheads="1"/>
          </p:cNvSpPr>
          <p:nvPr/>
        </p:nvSpPr>
        <p:spPr bwMode="auto">
          <a:xfrm>
            <a:off x="3391853" y="6327914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rgbClr val="000000"/>
                </a:solidFill>
                <a:cs typeface="Arial" pitchFamily="34" charset="0"/>
              </a:rPr>
              <a:t>1400</a:t>
            </a:r>
            <a:endParaRPr lang="pt-PT" sz="36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Line 66"/>
          <p:cNvSpPr>
            <a:spLocks noChangeShapeType="1"/>
          </p:cNvSpPr>
          <p:nvPr/>
        </p:nvSpPr>
        <p:spPr bwMode="auto">
          <a:xfrm>
            <a:off x="2397334" y="6234752"/>
            <a:ext cx="0" cy="10201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2193782" y="6327914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rgbClr val="000000"/>
                </a:solidFill>
                <a:cs typeface="Arial" pitchFamily="34" charset="0"/>
              </a:rPr>
              <a:t>1600</a:t>
            </a:r>
            <a:endParaRPr lang="pt-PT" sz="36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" name="Line 68"/>
          <p:cNvSpPr>
            <a:spLocks noChangeShapeType="1"/>
          </p:cNvSpPr>
          <p:nvPr/>
        </p:nvSpPr>
        <p:spPr bwMode="auto">
          <a:xfrm>
            <a:off x="1217006" y="6234752"/>
            <a:ext cx="0" cy="10201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8" name="Rectangle 69"/>
          <p:cNvSpPr>
            <a:spLocks noChangeArrowheads="1"/>
          </p:cNvSpPr>
          <p:nvPr/>
        </p:nvSpPr>
        <p:spPr bwMode="auto">
          <a:xfrm>
            <a:off x="1008045" y="6327914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solidFill>
                  <a:srgbClr val="000000"/>
                </a:solidFill>
                <a:cs typeface="Arial" pitchFamily="34" charset="0"/>
              </a:rPr>
              <a:t>1800</a:t>
            </a:r>
            <a:endParaRPr lang="pt-PT" sz="36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Rectangle 70"/>
          <p:cNvSpPr>
            <a:spLocks noChangeArrowheads="1"/>
          </p:cNvSpPr>
          <p:nvPr/>
        </p:nvSpPr>
        <p:spPr bwMode="auto">
          <a:xfrm>
            <a:off x="3337006" y="6531592"/>
            <a:ext cx="1823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600" b="1" dirty="0" err="1" smtClean="0">
                <a:solidFill>
                  <a:srgbClr val="000000"/>
                </a:solidFill>
                <a:cs typeface="Arial" pitchFamily="34" charset="0"/>
              </a:rPr>
              <a:t>Wavenumbers</a:t>
            </a:r>
            <a:r>
              <a:rPr lang="pt-PT" sz="1600" b="1" dirty="0" smtClean="0">
                <a:solidFill>
                  <a:srgbClr val="000000"/>
                </a:solidFill>
                <a:cs typeface="Arial" pitchFamily="34" charset="0"/>
              </a:rPr>
              <a:t> (cm</a:t>
            </a:r>
            <a:r>
              <a:rPr lang="pt-PT" sz="1600" b="1" baseline="30000" dirty="0" smtClean="0">
                <a:solidFill>
                  <a:srgbClr val="000000"/>
                </a:solidFill>
                <a:cs typeface="Arial" pitchFamily="34" charset="0"/>
              </a:rPr>
              <a:t>-1</a:t>
            </a:r>
            <a:r>
              <a:rPr lang="pt-PT" sz="1600" b="1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pt-PT" sz="40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Freeform 72"/>
          <p:cNvSpPr>
            <a:spLocks/>
          </p:cNvSpPr>
          <p:nvPr/>
        </p:nvSpPr>
        <p:spPr bwMode="auto">
          <a:xfrm>
            <a:off x="930355" y="3247390"/>
            <a:ext cx="6458080" cy="2940373"/>
          </a:xfrm>
          <a:custGeom>
            <a:avLst/>
            <a:gdLst>
              <a:gd name="T0" fmla="*/ 377 w 383"/>
              <a:gd name="T1" fmla="*/ 205 h 211"/>
              <a:gd name="T2" fmla="*/ 368 w 383"/>
              <a:gd name="T3" fmla="*/ 208 h 211"/>
              <a:gd name="T4" fmla="*/ 360 w 383"/>
              <a:gd name="T5" fmla="*/ 210 h 211"/>
              <a:gd name="T6" fmla="*/ 350 w 383"/>
              <a:gd name="T7" fmla="*/ 211 h 211"/>
              <a:gd name="T8" fmla="*/ 342 w 383"/>
              <a:gd name="T9" fmla="*/ 208 h 211"/>
              <a:gd name="T10" fmla="*/ 337 w 383"/>
              <a:gd name="T11" fmla="*/ 199 h 211"/>
              <a:gd name="T12" fmla="*/ 331 w 383"/>
              <a:gd name="T13" fmla="*/ 197 h 211"/>
              <a:gd name="T14" fmla="*/ 324 w 383"/>
              <a:gd name="T15" fmla="*/ 200 h 211"/>
              <a:gd name="T16" fmla="*/ 318 w 383"/>
              <a:gd name="T17" fmla="*/ 196 h 211"/>
              <a:gd name="T18" fmla="*/ 313 w 383"/>
              <a:gd name="T19" fmla="*/ 183 h 211"/>
              <a:gd name="T20" fmla="*/ 308 w 383"/>
              <a:gd name="T21" fmla="*/ 165 h 211"/>
              <a:gd name="T22" fmla="*/ 303 w 383"/>
              <a:gd name="T23" fmla="*/ 124 h 211"/>
              <a:gd name="T24" fmla="*/ 297 w 383"/>
              <a:gd name="T25" fmla="*/ 90 h 211"/>
              <a:gd name="T26" fmla="*/ 292 w 383"/>
              <a:gd name="T27" fmla="*/ 45 h 211"/>
              <a:gd name="T28" fmla="*/ 287 w 383"/>
              <a:gd name="T29" fmla="*/ 24 h 211"/>
              <a:gd name="T30" fmla="*/ 282 w 383"/>
              <a:gd name="T31" fmla="*/ 29 h 211"/>
              <a:gd name="T32" fmla="*/ 277 w 383"/>
              <a:gd name="T33" fmla="*/ 0 h 211"/>
              <a:gd name="T34" fmla="*/ 272 w 383"/>
              <a:gd name="T35" fmla="*/ 28 h 211"/>
              <a:gd name="T36" fmla="*/ 267 w 383"/>
              <a:gd name="T37" fmla="*/ 69 h 211"/>
              <a:gd name="T38" fmla="*/ 261 w 383"/>
              <a:gd name="T39" fmla="*/ 67 h 211"/>
              <a:gd name="T40" fmla="*/ 256 w 383"/>
              <a:gd name="T41" fmla="*/ 81 h 211"/>
              <a:gd name="T42" fmla="*/ 251 w 383"/>
              <a:gd name="T43" fmla="*/ 123 h 211"/>
              <a:gd name="T44" fmla="*/ 246 w 383"/>
              <a:gd name="T45" fmla="*/ 125 h 211"/>
              <a:gd name="T46" fmla="*/ 241 w 383"/>
              <a:gd name="T47" fmla="*/ 104 h 211"/>
              <a:gd name="T48" fmla="*/ 236 w 383"/>
              <a:gd name="T49" fmla="*/ 153 h 211"/>
              <a:gd name="T50" fmla="*/ 230 w 383"/>
              <a:gd name="T51" fmla="*/ 175 h 211"/>
              <a:gd name="T52" fmla="*/ 224 w 383"/>
              <a:gd name="T53" fmla="*/ 182 h 211"/>
              <a:gd name="T54" fmla="*/ 217 w 383"/>
              <a:gd name="T55" fmla="*/ 183 h 211"/>
              <a:gd name="T56" fmla="*/ 208 w 383"/>
              <a:gd name="T57" fmla="*/ 182 h 211"/>
              <a:gd name="T58" fmla="*/ 199 w 383"/>
              <a:gd name="T59" fmla="*/ 180 h 211"/>
              <a:gd name="T60" fmla="*/ 192 w 383"/>
              <a:gd name="T61" fmla="*/ 176 h 211"/>
              <a:gd name="T62" fmla="*/ 187 w 383"/>
              <a:gd name="T63" fmla="*/ 163 h 211"/>
              <a:gd name="T64" fmla="*/ 180 w 383"/>
              <a:gd name="T65" fmla="*/ 165 h 211"/>
              <a:gd name="T66" fmla="*/ 173 w 383"/>
              <a:gd name="T67" fmla="*/ 167 h 211"/>
              <a:gd name="T68" fmla="*/ 167 w 383"/>
              <a:gd name="T69" fmla="*/ 158 h 211"/>
              <a:gd name="T70" fmla="*/ 162 w 383"/>
              <a:gd name="T71" fmla="*/ 171 h 211"/>
              <a:gd name="T72" fmla="*/ 156 w 383"/>
              <a:gd name="T73" fmla="*/ 177 h 211"/>
              <a:gd name="T74" fmla="*/ 149 w 383"/>
              <a:gd name="T75" fmla="*/ 168 h 211"/>
              <a:gd name="T76" fmla="*/ 143 w 383"/>
              <a:gd name="T77" fmla="*/ 172 h 211"/>
              <a:gd name="T78" fmla="*/ 138 w 383"/>
              <a:gd name="T79" fmla="*/ 178 h 211"/>
              <a:gd name="T80" fmla="*/ 133 w 383"/>
              <a:gd name="T81" fmla="*/ 188 h 211"/>
              <a:gd name="T82" fmla="*/ 127 w 383"/>
              <a:gd name="T83" fmla="*/ 199 h 211"/>
              <a:gd name="T84" fmla="*/ 121 w 383"/>
              <a:gd name="T85" fmla="*/ 206 h 211"/>
              <a:gd name="T86" fmla="*/ 115 w 383"/>
              <a:gd name="T87" fmla="*/ 206 h 211"/>
              <a:gd name="T88" fmla="*/ 109 w 383"/>
              <a:gd name="T89" fmla="*/ 208 h 211"/>
              <a:gd name="T90" fmla="*/ 103 w 383"/>
              <a:gd name="T91" fmla="*/ 209 h 211"/>
              <a:gd name="T92" fmla="*/ 98 w 383"/>
              <a:gd name="T93" fmla="*/ 207 h 211"/>
              <a:gd name="T94" fmla="*/ 90 w 383"/>
              <a:gd name="T95" fmla="*/ 204 h 211"/>
              <a:gd name="T96" fmla="*/ 83 w 383"/>
              <a:gd name="T97" fmla="*/ 198 h 211"/>
              <a:gd name="T98" fmla="*/ 78 w 383"/>
              <a:gd name="T99" fmla="*/ 191 h 211"/>
              <a:gd name="T100" fmla="*/ 71 w 383"/>
              <a:gd name="T101" fmla="*/ 188 h 211"/>
              <a:gd name="T102" fmla="*/ 66 w 383"/>
              <a:gd name="T103" fmla="*/ 193 h 211"/>
              <a:gd name="T104" fmla="*/ 60 w 383"/>
              <a:gd name="T105" fmla="*/ 200 h 211"/>
              <a:gd name="T106" fmla="*/ 55 w 383"/>
              <a:gd name="T107" fmla="*/ 205 h 211"/>
              <a:gd name="T108" fmla="*/ 49 w 383"/>
              <a:gd name="T109" fmla="*/ 206 h 211"/>
              <a:gd name="T110" fmla="*/ 43 w 383"/>
              <a:gd name="T111" fmla="*/ 208 h 211"/>
              <a:gd name="T112" fmla="*/ 37 w 383"/>
              <a:gd name="T113" fmla="*/ 209 h 211"/>
              <a:gd name="T114" fmla="*/ 28 w 383"/>
              <a:gd name="T115" fmla="*/ 210 h 211"/>
              <a:gd name="T116" fmla="*/ 21 w 383"/>
              <a:gd name="T117" fmla="*/ 211 h 211"/>
              <a:gd name="T118" fmla="*/ 15 w 383"/>
              <a:gd name="T119" fmla="*/ 210 h 211"/>
              <a:gd name="T120" fmla="*/ 8 w 383"/>
              <a:gd name="T121" fmla="*/ 211 h 211"/>
              <a:gd name="T122" fmla="*/ 2 w 383"/>
              <a:gd name="T123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3" h="211">
                <a:moveTo>
                  <a:pt x="383" y="202"/>
                </a:moveTo>
                <a:lnTo>
                  <a:pt x="382" y="202"/>
                </a:lnTo>
                <a:lnTo>
                  <a:pt x="382" y="203"/>
                </a:lnTo>
                <a:lnTo>
                  <a:pt x="381" y="203"/>
                </a:lnTo>
                <a:lnTo>
                  <a:pt x="380" y="203"/>
                </a:lnTo>
                <a:lnTo>
                  <a:pt x="380" y="204"/>
                </a:lnTo>
                <a:lnTo>
                  <a:pt x="379" y="204"/>
                </a:lnTo>
                <a:lnTo>
                  <a:pt x="378" y="204"/>
                </a:lnTo>
                <a:lnTo>
                  <a:pt x="378" y="205"/>
                </a:lnTo>
                <a:lnTo>
                  <a:pt x="377" y="205"/>
                </a:lnTo>
                <a:lnTo>
                  <a:pt x="376" y="205"/>
                </a:lnTo>
                <a:lnTo>
                  <a:pt x="375" y="206"/>
                </a:lnTo>
                <a:lnTo>
                  <a:pt x="374" y="206"/>
                </a:lnTo>
                <a:lnTo>
                  <a:pt x="373" y="206"/>
                </a:lnTo>
                <a:lnTo>
                  <a:pt x="373" y="207"/>
                </a:lnTo>
                <a:lnTo>
                  <a:pt x="372" y="207"/>
                </a:lnTo>
                <a:lnTo>
                  <a:pt x="371" y="207"/>
                </a:lnTo>
                <a:lnTo>
                  <a:pt x="370" y="207"/>
                </a:lnTo>
                <a:lnTo>
                  <a:pt x="369" y="208"/>
                </a:lnTo>
                <a:lnTo>
                  <a:pt x="368" y="208"/>
                </a:lnTo>
                <a:lnTo>
                  <a:pt x="367" y="208"/>
                </a:lnTo>
                <a:lnTo>
                  <a:pt x="366" y="208"/>
                </a:lnTo>
                <a:lnTo>
                  <a:pt x="366" y="209"/>
                </a:lnTo>
                <a:lnTo>
                  <a:pt x="365" y="209"/>
                </a:lnTo>
                <a:lnTo>
                  <a:pt x="364" y="209"/>
                </a:lnTo>
                <a:lnTo>
                  <a:pt x="363" y="209"/>
                </a:lnTo>
                <a:lnTo>
                  <a:pt x="362" y="209"/>
                </a:lnTo>
                <a:lnTo>
                  <a:pt x="362" y="210"/>
                </a:lnTo>
                <a:lnTo>
                  <a:pt x="361" y="210"/>
                </a:lnTo>
                <a:lnTo>
                  <a:pt x="360" y="210"/>
                </a:lnTo>
                <a:lnTo>
                  <a:pt x="359" y="210"/>
                </a:lnTo>
                <a:lnTo>
                  <a:pt x="358" y="210"/>
                </a:lnTo>
                <a:lnTo>
                  <a:pt x="357" y="210"/>
                </a:lnTo>
                <a:lnTo>
                  <a:pt x="356" y="211"/>
                </a:lnTo>
                <a:lnTo>
                  <a:pt x="355" y="211"/>
                </a:lnTo>
                <a:lnTo>
                  <a:pt x="354" y="211"/>
                </a:lnTo>
                <a:lnTo>
                  <a:pt x="353" y="211"/>
                </a:lnTo>
                <a:lnTo>
                  <a:pt x="352" y="211"/>
                </a:lnTo>
                <a:lnTo>
                  <a:pt x="351" y="211"/>
                </a:lnTo>
                <a:lnTo>
                  <a:pt x="350" y="211"/>
                </a:lnTo>
                <a:lnTo>
                  <a:pt x="349" y="211"/>
                </a:lnTo>
                <a:lnTo>
                  <a:pt x="348" y="211"/>
                </a:lnTo>
                <a:lnTo>
                  <a:pt x="347" y="210"/>
                </a:lnTo>
                <a:lnTo>
                  <a:pt x="347" y="211"/>
                </a:lnTo>
                <a:lnTo>
                  <a:pt x="346" y="210"/>
                </a:lnTo>
                <a:lnTo>
                  <a:pt x="345" y="210"/>
                </a:lnTo>
                <a:lnTo>
                  <a:pt x="344" y="209"/>
                </a:lnTo>
                <a:lnTo>
                  <a:pt x="344" y="210"/>
                </a:lnTo>
                <a:lnTo>
                  <a:pt x="343" y="209"/>
                </a:lnTo>
                <a:lnTo>
                  <a:pt x="342" y="208"/>
                </a:lnTo>
                <a:lnTo>
                  <a:pt x="341" y="206"/>
                </a:lnTo>
                <a:lnTo>
                  <a:pt x="341" y="207"/>
                </a:lnTo>
                <a:lnTo>
                  <a:pt x="340" y="205"/>
                </a:lnTo>
                <a:lnTo>
                  <a:pt x="340" y="206"/>
                </a:lnTo>
                <a:lnTo>
                  <a:pt x="339" y="202"/>
                </a:lnTo>
                <a:lnTo>
                  <a:pt x="339" y="204"/>
                </a:lnTo>
                <a:lnTo>
                  <a:pt x="338" y="200"/>
                </a:lnTo>
                <a:lnTo>
                  <a:pt x="338" y="201"/>
                </a:lnTo>
                <a:lnTo>
                  <a:pt x="337" y="198"/>
                </a:lnTo>
                <a:lnTo>
                  <a:pt x="337" y="199"/>
                </a:lnTo>
                <a:lnTo>
                  <a:pt x="336" y="195"/>
                </a:lnTo>
                <a:lnTo>
                  <a:pt x="336" y="197"/>
                </a:lnTo>
                <a:lnTo>
                  <a:pt x="335" y="193"/>
                </a:lnTo>
                <a:lnTo>
                  <a:pt x="335" y="194"/>
                </a:lnTo>
                <a:lnTo>
                  <a:pt x="334" y="193"/>
                </a:lnTo>
                <a:lnTo>
                  <a:pt x="333" y="193"/>
                </a:lnTo>
                <a:lnTo>
                  <a:pt x="333" y="194"/>
                </a:lnTo>
                <a:lnTo>
                  <a:pt x="332" y="195"/>
                </a:lnTo>
                <a:lnTo>
                  <a:pt x="332" y="196"/>
                </a:lnTo>
                <a:lnTo>
                  <a:pt x="331" y="197"/>
                </a:lnTo>
                <a:lnTo>
                  <a:pt x="330" y="198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8" y="201"/>
                </a:lnTo>
                <a:lnTo>
                  <a:pt x="328" y="202"/>
                </a:lnTo>
                <a:lnTo>
                  <a:pt x="327" y="202"/>
                </a:lnTo>
                <a:lnTo>
                  <a:pt x="326" y="202"/>
                </a:lnTo>
                <a:lnTo>
                  <a:pt x="325" y="201"/>
                </a:lnTo>
                <a:lnTo>
                  <a:pt x="324" y="200"/>
                </a:lnTo>
                <a:lnTo>
                  <a:pt x="323" y="199"/>
                </a:lnTo>
                <a:lnTo>
                  <a:pt x="323" y="200"/>
                </a:lnTo>
                <a:lnTo>
                  <a:pt x="322" y="199"/>
                </a:lnTo>
                <a:lnTo>
                  <a:pt x="321" y="198"/>
                </a:lnTo>
                <a:lnTo>
                  <a:pt x="321" y="199"/>
                </a:lnTo>
                <a:lnTo>
                  <a:pt x="320" y="198"/>
                </a:lnTo>
                <a:lnTo>
                  <a:pt x="319" y="196"/>
                </a:lnTo>
                <a:lnTo>
                  <a:pt x="319" y="197"/>
                </a:lnTo>
                <a:lnTo>
                  <a:pt x="318" y="195"/>
                </a:lnTo>
                <a:lnTo>
                  <a:pt x="318" y="196"/>
                </a:lnTo>
                <a:lnTo>
                  <a:pt x="317" y="193"/>
                </a:lnTo>
                <a:lnTo>
                  <a:pt x="317" y="195"/>
                </a:lnTo>
                <a:lnTo>
                  <a:pt x="316" y="191"/>
                </a:lnTo>
                <a:lnTo>
                  <a:pt x="316" y="193"/>
                </a:lnTo>
                <a:lnTo>
                  <a:pt x="315" y="188"/>
                </a:lnTo>
                <a:lnTo>
                  <a:pt x="315" y="190"/>
                </a:lnTo>
                <a:lnTo>
                  <a:pt x="314" y="184"/>
                </a:lnTo>
                <a:lnTo>
                  <a:pt x="314" y="187"/>
                </a:lnTo>
                <a:lnTo>
                  <a:pt x="313" y="181"/>
                </a:lnTo>
                <a:lnTo>
                  <a:pt x="313" y="183"/>
                </a:lnTo>
                <a:lnTo>
                  <a:pt x="312" y="177"/>
                </a:lnTo>
                <a:lnTo>
                  <a:pt x="312" y="179"/>
                </a:lnTo>
                <a:lnTo>
                  <a:pt x="311" y="174"/>
                </a:lnTo>
                <a:lnTo>
                  <a:pt x="311" y="175"/>
                </a:lnTo>
                <a:lnTo>
                  <a:pt x="310" y="170"/>
                </a:lnTo>
                <a:lnTo>
                  <a:pt x="310" y="173"/>
                </a:lnTo>
                <a:lnTo>
                  <a:pt x="309" y="167"/>
                </a:lnTo>
                <a:lnTo>
                  <a:pt x="309" y="169"/>
                </a:lnTo>
                <a:lnTo>
                  <a:pt x="308" y="162"/>
                </a:lnTo>
                <a:lnTo>
                  <a:pt x="308" y="165"/>
                </a:lnTo>
                <a:lnTo>
                  <a:pt x="307" y="156"/>
                </a:lnTo>
                <a:lnTo>
                  <a:pt x="307" y="161"/>
                </a:lnTo>
                <a:lnTo>
                  <a:pt x="306" y="147"/>
                </a:lnTo>
                <a:lnTo>
                  <a:pt x="306" y="154"/>
                </a:lnTo>
                <a:lnTo>
                  <a:pt x="305" y="140"/>
                </a:lnTo>
                <a:lnTo>
                  <a:pt x="305" y="144"/>
                </a:lnTo>
                <a:lnTo>
                  <a:pt x="304" y="128"/>
                </a:lnTo>
                <a:lnTo>
                  <a:pt x="304" y="136"/>
                </a:lnTo>
                <a:lnTo>
                  <a:pt x="303" y="117"/>
                </a:lnTo>
                <a:lnTo>
                  <a:pt x="303" y="124"/>
                </a:lnTo>
                <a:lnTo>
                  <a:pt x="302" y="107"/>
                </a:lnTo>
                <a:lnTo>
                  <a:pt x="302" y="113"/>
                </a:lnTo>
                <a:lnTo>
                  <a:pt x="301" y="101"/>
                </a:lnTo>
                <a:lnTo>
                  <a:pt x="301" y="105"/>
                </a:lnTo>
                <a:lnTo>
                  <a:pt x="300" y="97"/>
                </a:lnTo>
                <a:lnTo>
                  <a:pt x="300" y="99"/>
                </a:lnTo>
                <a:lnTo>
                  <a:pt x="299" y="94"/>
                </a:lnTo>
                <a:lnTo>
                  <a:pt x="299" y="96"/>
                </a:lnTo>
                <a:lnTo>
                  <a:pt x="298" y="93"/>
                </a:lnTo>
                <a:lnTo>
                  <a:pt x="297" y="90"/>
                </a:lnTo>
                <a:lnTo>
                  <a:pt x="297" y="92"/>
                </a:lnTo>
                <a:lnTo>
                  <a:pt x="296" y="84"/>
                </a:lnTo>
                <a:lnTo>
                  <a:pt x="296" y="88"/>
                </a:lnTo>
                <a:lnTo>
                  <a:pt x="295" y="75"/>
                </a:lnTo>
                <a:lnTo>
                  <a:pt x="295" y="81"/>
                </a:lnTo>
                <a:lnTo>
                  <a:pt x="294" y="63"/>
                </a:lnTo>
                <a:lnTo>
                  <a:pt x="294" y="71"/>
                </a:lnTo>
                <a:lnTo>
                  <a:pt x="293" y="51"/>
                </a:lnTo>
                <a:lnTo>
                  <a:pt x="293" y="59"/>
                </a:lnTo>
                <a:lnTo>
                  <a:pt x="292" y="45"/>
                </a:lnTo>
                <a:lnTo>
                  <a:pt x="292" y="48"/>
                </a:lnTo>
                <a:lnTo>
                  <a:pt x="291" y="37"/>
                </a:lnTo>
                <a:lnTo>
                  <a:pt x="291" y="42"/>
                </a:lnTo>
                <a:lnTo>
                  <a:pt x="290" y="33"/>
                </a:lnTo>
                <a:lnTo>
                  <a:pt x="290" y="36"/>
                </a:lnTo>
                <a:lnTo>
                  <a:pt x="289" y="30"/>
                </a:lnTo>
                <a:lnTo>
                  <a:pt x="289" y="32"/>
                </a:lnTo>
                <a:lnTo>
                  <a:pt x="288" y="27"/>
                </a:lnTo>
                <a:lnTo>
                  <a:pt x="288" y="29"/>
                </a:lnTo>
                <a:lnTo>
                  <a:pt x="287" y="24"/>
                </a:lnTo>
                <a:lnTo>
                  <a:pt x="287" y="26"/>
                </a:lnTo>
                <a:lnTo>
                  <a:pt x="286" y="24"/>
                </a:lnTo>
                <a:lnTo>
                  <a:pt x="286" y="25"/>
                </a:lnTo>
                <a:lnTo>
                  <a:pt x="285" y="27"/>
                </a:lnTo>
                <a:lnTo>
                  <a:pt x="285" y="28"/>
                </a:lnTo>
                <a:lnTo>
                  <a:pt x="284" y="30"/>
                </a:lnTo>
                <a:lnTo>
                  <a:pt x="284" y="33"/>
                </a:lnTo>
                <a:lnTo>
                  <a:pt x="283" y="33"/>
                </a:lnTo>
                <a:lnTo>
                  <a:pt x="283" y="34"/>
                </a:lnTo>
                <a:lnTo>
                  <a:pt x="282" y="29"/>
                </a:lnTo>
                <a:lnTo>
                  <a:pt x="282" y="32"/>
                </a:lnTo>
                <a:lnTo>
                  <a:pt x="281" y="21"/>
                </a:lnTo>
                <a:lnTo>
                  <a:pt x="281" y="27"/>
                </a:lnTo>
                <a:lnTo>
                  <a:pt x="280" y="13"/>
                </a:lnTo>
                <a:lnTo>
                  <a:pt x="280" y="18"/>
                </a:lnTo>
                <a:lnTo>
                  <a:pt x="279" y="8"/>
                </a:lnTo>
                <a:lnTo>
                  <a:pt x="279" y="10"/>
                </a:lnTo>
                <a:lnTo>
                  <a:pt x="278" y="2"/>
                </a:lnTo>
                <a:lnTo>
                  <a:pt x="278" y="6"/>
                </a:lnTo>
                <a:lnTo>
                  <a:pt x="277" y="0"/>
                </a:lnTo>
                <a:lnTo>
                  <a:pt x="277" y="1"/>
                </a:lnTo>
                <a:lnTo>
                  <a:pt x="276" y="1"/>
                </a:lnTo>
                <a:lnTo>
                  <a:pt x="276" y="4"/>
                </a:lnTo>
                <a:lnTo>
                  <a:pt x="275" y="6"/>
                </a:lnTo>
                <a:lnTo>
                  <a:pt x="275" y="10"/>
                </a:lnTo>
                <a:lnTo>
                  <a:pt x="274" y="12"/>
                </a:lnTo>
                <a:lnTo>
                  <a:pt x="274" y="17"/>
                </a:lnTo>
                <a:lnTo>
                  <a:pt x="273" y="19"/>
                </a:lnTo>
                <a:lnTo>
                  <a:pt x="273" y="25"/>
                </a:lnTo>
                <a:lnTo>
                  <a:pt x="272" y="28"/>
                </a:lnTo>
                <a:lnTo>
                  <a:pt x="272" y="31"/>
                </a:lnTo>
                <a:lnTo>
                  <a:pt x="271" y="34"/>
                </a:lnTo>
                <a:lnTo>
                  <a:pt x="271" y="41"/>
                </a:lnTo>
                <a:lnTo>
                  <a:pt x="270" y="45"/>
                </a:lnTo>
                <a:lnTo>
                  <a:pt x="270" y="53"/>
                </a:lnTo>
                <a:lnTo>
                  <a:pt x="269" y="56"/>
                </a:lnTo>
                <a:lnTo>
                  <a:pt x="269" y="62"/>
                </a:lnTo>
                <a:lnTo>
                  <a:pt x="268" y="64"/>
                </a:lnTo>
                <a:lnTo>
                  <a:pt x="268" y="68"/>
                </a:lnTo>
                <a:lnTo>
                  <a:pt x="267" y="69"/>
                </a:lnTo>
                <a:lnTo>
                  <a:pt x="267" y="72"/>
                </a:lnTo>
                <a:lnTo>
                  <a:pt x="266" y="72"/>
                </a:lnTo>
                <a:lnTo>
                  <a:pt x="266" y="73"/>
                </a:lnTo>
                <a:lnTo>
                  <a:pt x="265" y="73"/>
                </a:lnTo>
                <a:lnTo>
                  <a:pt x="264" y="73"/>
                </a:lnTo>
                <a:lnTo>
                  <a:pt x="263" y="71"/>
                </a:lnTo>
                <a:lnTo>
                  <a:pt x="263" y="72"/>
                </a:lnTo>
                <a:lnTo>
                  <a:pt x="262" y="69"/>
                </a:lnTo>
                <a:lnTo>
                  <a:pt x="262" y="70"/>
                </a:lnTo>
                <a:lnTo>
                  <a:pt x="261" y="67"/>
                </a:lnTo>
                <a:lnTo>
                  <a:pt x="261" y="68"/>
                </a:lnTo>
                <a:lnTo>
                  <a:pt x="260" y="66"/>
                </a:lnTo>
                <a:lnTo>
                  <a:pt x="260" y="67"/>
                </a:lnTo>
                <a:lnTo>
                  <a:pt x="259" y="65"/>
                </a:lnTo>
                <a:lnTo>
                  <a:pt x="258" y="65"/>
                </a:lnTo>
                <a:lnTo>
                  <a:pt x="258" y="68"/>
                </a:lnTo>
                <a:lnTo>
                  <a:pt x="257" y="70"/>
                </a:lnTo>
                <a:lnTo>
                  <a:pt x="257" y="74"/>
                </a:lnTo>
                <a:lnTo>
                  <a:pt x="256" y="77"/>
                </a:lnTo>
                <a:lnTo>
                  <a:pt x="256" y="81"/>
                </a:lnTo>
                <a:lnTo>
                  <a:pt x="255" y="84"/>
                </a:lnTo>
                <a:lnTo>
                  <a:pt x="255" y="89"/>
                </a:lnTo>
                <a:lnTo>
                  <a:pt x="254" y="92"/>
                </a:lnTo>
                <a:lnTo>
                  <a:pt x="254" y="98"/>
                </a:lnTo>
                <a:lnTo>
                  <a:pt x="253" y="101"/>
                </a:lnTo>
                <a:lnTo>
                  <a:pt x="253" y="104"/>
                </a:lnTo>
                <a:lnTo>
                  <a:pt x="252" y="108"/>
                </a:lnTo>
                <a:lnTo>
                  <a:pt x="252" y="114"/>
                </a:lnTo>
                <a:lnTo>
                  <a:pt x="251" y="117"/>
                </a:lnTo>
                <a:lnTo>
                  <a:pt x="251" y="123"/>
                </a:lnTo>
                <a:lnTo>
                  <a:pt x="250" y="126"/>
                </a:lnTo>
                <a:lnTo>
                  <a:pt x="250" y="130"/>
                </a:lnTo>
                <a:lnTo>
                  <a:pt x="249" y="132"/>
                </a:lnTo>
                <a:lnTo>
                  <a:pt x="249" y="133"/>
                </a:lnTo>
                <a:lnTo>
                  <a:pt x="248" y="132"/>
                </a:lnTo>
                <a:lnTo>
                  <a:pt x="248" y="134"/>
                </a:lnTo>
                <a:lnTo>
                  <a:pt x="247" y="128"/>
                </a:lnTo>
                <a:lnTo>
                  <a:pt x="247" y="131"/>
                </a:lnTo>
                <a:lnTo>
                  <a:pt x="246" y="123"/>
                </a:lnTo>
                <a:lnTo>
                  <a:pt x="246" y="125"/>
                </a:lnTo>
                <a:lnTo>
                  <a:pt x="245" y="116"/>
                </a:lnTo>
                <a:lnTo>
                  <a:pt x="245" y="121"/>
                </a:lnTo>
                <a:lnTo>
                  <a:pt x="244" y="109"/>
                </a:lnTo>
                <a:lnTo>
                  <a:pt x="244" y="114"/>
                </a:lnTo>
                <a:lnTo>
                  <a:pt x="243" y="104"/>
                </a:lnTo>
                <a:lnTo>
                  <a:pt x="243" y="107"/>
                </a:lnTo>
                <a:lnTo>
                  <a:pt x="242" y="101"/>
                </a:lnTo>
                <a:lnTo>
                  <a:pt x="242" y="103"/>
                </a:lnTo>
                <a:lnTo>
                  <a:pt x="241" y="102"/>
                </a:lnTo>
                <a:lnTo>
                  <a:pt x="241" y="104"/>
                </a:lnTo>
                <a:lnTo>
                  <a:pt x="240" y="106"/>
                </a:lnTo>
                <a:lnTo>
                  <a:pt x="240" y="109"/>
                </a:lnTo>
                <a:lnTo>
                  <a:pt x="239" y="112"/>
                </a:lnTo>
                <a:lnTo>
                  <a:pt x="239" y="120"/>
                </a:lnTo>
                <a:lnTo>
                  <a:pt x="238" y="124"/>
                </a:lnTo>
                <a:lnTo>
                  <a:pt x="238" y="132"/>
                </a:lnTo>
                <a:lnTo>
                  <a:pt x="237" y="136"/>
                </a:lnTo>
                <a:lnTo>
                  <a:pt x="237" y="144"/>
                </a:lnTo>
                <a:lnTo>
                  <a:pt x="236" y="147"/>
                </a:lnTo>
                <a:lnTo>
                  <a:pt x="236" y="153"/>
                </a:lnTo>
                <a:lnTo>
                  <a:pt x="235" y="156"/>
                </a:lnTo>
                <a:lnTo>
                  <a:pt x="235" y="161"/>
                </a:lnTo>
                <a:lnTo>
                  <a:pt x="234" y="163"/>
                </a:lnTo>
                <a:lnTo>
                  <a:pt x="234" y="167"/>
                </a:lnTo>
                <a:lnTo>
                  <a:pt x="233" y="169"/>
                </a:lnTo>
                <a:lnTo>
                  <a:pt x="233" y="171"/>
                </a:lnTo>
                <a:lnTo>
                  <a:pt x="232" y="172"/>
                </a:lnTo>
                <a:lnTo>
                  <a:pt x="232" y="174"/>
                </a:lnTo>
                <a:lnTo>
                  <a:pt x="231" y="175"/>
                </a:lnTo>
                <a:lnTo>
                  <a:pt x="230" y="175"/>
                </a:lnTo>
                <a:lnTo>
                  <a:pt x="229" y="173"/>
                </a:lnTo>
                <a:lnTo>
                  <a:pt x="229" y="174"/>
                </a:lnTo>
                <a:lnTo>
                  <a:pt x="228" y="173"/>
                </a:lnTo>
                <a:lnTo>
                  <a:pt x="227" y="173"/>
                </a:lnTo>
                <a:lnTo>
                  <a:pt x="226" y="173"/>
                </a:lnTo>
                <a:lnTo>
                  <a:pt x="226" y="174"/>
                </a:lnTo>
                <a:lnTo>
                  <a:pt x="225" y="175"/>
                </a:lnTo>
                <a:lnTo>
                  <a:pt x="225" y="178"/>
                </a:lnTo>
                <a:lnTo>
                  <a:pt x="224" y="179"/>
                </a:lnTo>
                <a:lnTo>
                  <a:pt x="224" y="182"/>
                </a:lnTo>
                <a:lnTo>
                  <a:pt x="223" y="183"/>
                </a:lnTo>
                <a:lnTo>
                  <a:pt x="223" y="185"/>
                </a:lnTo>
                <a:lnTo>
                  <a:pt x="222" y="186"/>
                </a:lnTo>
                <a:lnTo>
                  <a:pt x="221" y="187"/>
                </a:lnTo>
                <a:lnTo>
                  <a:pt x="220" y="186"/>
                </a:lnTo>
                <a:lnTo>
                  <a:pt x="219" y="185"/>
                </a:lnTo>
                <a:lnTo>
                  <a:pt x="219" y="186"/>
                </a:lnTo>
                <a:lnTo>
                  <a:pt x="218" y="184"/>
                </a:lnTo>
                <a:lnTo>
                  <a:pt x="218" y="185"/>
                </a:lnTo>
                <a:lnTo>
                  <a:pt x="217" y="183"/>
                </a:lnTo>
                <a:lnTo>
                  <a:pt x="217" y="184"/>
                </a:lnTo>
                <a:lnTo>
                  <a:pt x="216" y="182"/>
                </a:lnTo>
                <a:lnTo>
                  <a:pt x="215" y="182"/>
                </a:lnTo>
                <a:lnTo>
                  <a:pt x="214" y="182"/>
                </a:lnTo>
                <a:lnTo>
                  <a:pt x="213" y="182"/>
                </a:lnTo>
                <a:lnTo>
                  <a:pt x="212" y="182"/>
                </a:lnTo>
                <a:lnTo>
                  <a:pt x="211" y="182"/>
                </a:lnTo>
                <a:lnTo>
                  <a:pt x="210" y="182"/>
                </a:lnTo>
                <a:lnTo>
                  <a:pt x="209" y="182"/>
                </a:lnTo>
                <a:lnTo>
                  <a:pt x="208" y="182"/>
                </a:lnTo>
                <a:lnTo>
                  <a:pt x="207" y="181"/>
                </a:lnTo>
                <a:lnTo>
                  <a:pt x="206" y="181"/>
                </a:lnTo>
                <a:lnTo>
                  <a:pt x="205" y="181"/>
                </a:lnTo>
                <a:lnTo>
                  <a:pt x="204" y="181"/>
                </a:lnTo>
                <a:lnTo>
                  <a:pt x="203" y="181"/>
                </a:lnTo>
                <a:lnTo>
                  <a:pt x="202" y="181"/>
                </a:lnTo>
                <a:lnTo>
                  <a:pt x="201" y="181"/>
                </a:lnTo>
                <a:lnTo>
                  <a:pt x="200" y="180"/>
                </a:lnTo>
                <a:lnTo>
                  <a:pt x="200" y="181"/>
                </a:lnTo>
                <a:lnTo>
                  <a:pt x="199" y="180"/>
                </a:lnTo>
                <a:lnTo>
                  <a:pt x="198" y="180"/>
                </a:lnTo>
                <a:lnTo>
                  <a:pt x="198" y="181"/>
                </a:lnTo>
                <a:lnTo>
                  <a:pt x="197" y="181"/>
                </a:lnTo>
                <a:lnTo>
                  <a:pt x="196" y="181"/>
                </a:lnTo>
                <a:lnTo>
                  <a:pt x="195" y="180"/>
                </a:lnTo>
                <a:lnTo>
                  <a:pt x="194" y="179"/>
                </a:lnTo>
                <a:lnTo>
                  <a:pt x="193" y="176"/>
                </a:lnTo>
                <a:lnTo>
                  <a:pt x="193" y="178"/>
                </a:lnTo>
                <a:lnTo>
                  <a:pt x="192" y="174"/>
                </a:lnTo>
                <a:lnTo>
                  <a:pt x="192" y="176"/>
                </a:lnTo>
                <a:lnTo>
                  <a:pt x="191" y="172"/>
                </a:lnTo>
                <a:lnTo>
                  <a:pt x="191" y="173"/>
                </a:lnTo>
                <a:lnTo>
                  <a:pt x="190" y="169"/>
                </a:lnTo>
                <a:lnTo>
                  <a:pt x="190" y="171"/>
                </a:lnTo>
                <a:lnTo>
                  <a:pt x="189" y="165"/>
                </a:lnTo>
                <a:lnTo>
                  <a:pt x="189" y="168"/>
                </a:lnTo>
                <a:lnTo>
                  <a:pt x="188" y="163"/>
                </a:lnTo>
                <a:lnTo>
                  <a:pt x="188" y="164"/>
                </a:lnTo>
                <a:lnTo>
                  <a:pt x="187" y="162"/>
                </a:lnTo>
                <a:lnTo>
                  <a:pt x="187" y="163"/>
                </a:lnTo>
                <a:lnTo>
                  <a:pt x="186" y="162"/>
                </a:lnTo>
                <a:lnTo>
                  <a:pt x="185" y="162"/>
                </a:lnTo>
                <a:lnTo>
                  <a:pt x="185" y="163"/>
                </a:lnTo>
                <a:lnTo>
                  <a:pt x="184" y="164"/>
                </a:lnTo>
                <a:lnTo>
                  <a:pt x="184" y="165"/>
                </a:lnTo>
                <a:lnTo>
                  <a:pt x="183" y="165"/>
                </a:lnTo>
                <a:lnTo>
                  <a:pt x="183" y="166"/>
                </a:lnTo>
                <a:lnTo>
                  <a:pt x="182" y="165"/>
                </a:lnTo>
                <a:lnTo>
                  <a:pt x="181" y="165"/>
                </a:lnTo>
                <a:lnTo>
                  <a:pt x="180" y="165"/>
                </a:lnTo>
                <a:lnTo>
                  <a:pt x="179" y="165"/>
                </a:lnTo>
                <a:lnTo>
                  <a:pt x="178" y="166"/>
                </a:lnTo>
                <a:lnTo>
                  <a:pt x="178" y="167"/>
                </a:lnTo>
                <a:lnTo>
                  <a:pt x="177" y="168"/>
                </a:lnTo>
                <a:lnTo>
                  <a:pt x="177" y="169"/>
                </a:lnTo>
                <a:lnTo>
                  <a:pt x="176" y="169"/>
                </a:lnTo>
                <a:lnTo>
                  <a:pt x="175" y="169"/>
                </a:lnTo>
                <a:lnTo>
                  <a:pt x="174" y="168"/>
                </a:lnTo>
                <a:lnTo>
                  <a:pt x="174" y="169"/>
                </a:lnTo>
                <a:lnTo>
                  <a:pt x="173" y="167"/>
                </a:lnTo>
                <a:lnTo>
                  <a:pt x="172" y="166"/>
                </a:lnTo>
                <a:lnTo>
                  <a:pt x="171" y="163"/>
                </a:lnTo>
                <a:lnTo>
                  <a:pt x="171" y="165"/>
                </a:lnTo>
                <a:lnTo>
                  <a:pt x="170" y="161"/>
                </a:lnTo>
                <a:lnTo>
                  <a:pt x="170" y="162"/>
                </a:lnTo>
                <a:lnTo>
                  <a:pt x="169" y="159"/>
                </a:lnTo>
                <a:lnTo>
                  <a:pt x="169" y="160"/>
                </a:lnTo>
                <a:lnTo>
                  <a:pt x="168" y="158"/>
                </a:lnTo>
                <a:lnTo>
                  <a:pt x="167" y="157"/>
                </a:lnTo>
                <a:lnTo>
                  <a:pt x="167" y="158"/>
                </a:lnTo>
                <a:lnTo>
                  <a:pt x="166" y="158"/>
                </a:lnTo>
                <a:lnTo>
                  <a:pt x="166" y="159"/>
                </a:lnTo>
                <a:lnTo>
                  <a:pt x="165" y="160"/>
                </a:lnTo>
                <a:lnTo>
                  <a:pt x="165" y="161"/>
                </a:lnTo>
                <a:lnTo>
                  <a:pt x="164" y="163"/>
                </a:lnTo>
                <a:lnTo>
                  <a:pt x="164" y="165"/>
                </a:lnTo>
                <a:lnTo>
                  <a:pt x="163" y="167"/>
                </a:lnTo>
                <a:lnTo>
                  <a:pt x="163" y="169"/>
                </a:lnTo>
                <a:lnTo>
                  <a:pt x="162" y="170"/>
                </a:lnTo>
                <a:lnTo>
                  <a:pt x="162" y="171"/>
                </a:lnTo>
                <a:lnTo>
                  <a:pt x="161" y="172"/>
                </a:lnTo>
                <a:lnTo>
                  <a:pt x="161" y="174"/>
                </a:lnTo>
                <a:lnTo>
                  <a:pt x="160" y="175"/>
                </a:lnTo>
                <a:lnTo>
                  <a:pt x="160" y="176"/>
                </a:lnTo>
                <a:lnTo>
                  <a:pt x="159" y="176"/>
                </a:lnTo>
                <a:lnTo>
                  <a:pt x="158" y="176"/>
                </a:lnTo>
                <a:lnTo>
                  <a:pt x="158" y="177"/>
                </a:lnTo>
                <a:lnTo>
                  <a:pt x="157" y="177"/>
                </a:lnTo>
                <a:lnTo>
                  <a:pt x="156" y="176"/>
                </a:lnTo>
                <a:lnTo>
                  <a:pt x="156" y="177"/>
                </a:lnTo>
                <a:lnTo>
                  <a:pt x="155" y="176"/>
                </a:lnTo>
                <a:lnTo>
                  <a:pt x="154" y="175"/>
                </a:lnTo>
                <a:lnTo>
                  <a:pt x="154" y="176"/>
                </a:lnTo>
                <a:lnTo>
                  <a:pt x="153" y="175"/>
                </a:lnTo>
                <a:lnTo>
                  <a:pt x="152" y="174"/>
                </a:lnTo>
                <a:lnTo>
                  <a:pt x="152" y="175"/>
                </a:lnTo>
                <a:lnTo>
                  <a:pt x="151" y="170"/>
                </a:lnTo>
                <a:lnTo>
                  <a:pt x="151" y="173"/>
                </a:lnTo>
                <a:lnTo>
                  <a:pt x="150" y="169"/>
                </a:lnTo>
                <a:lnTo>
                  <a:pt x="149" y="168"/>
                </a:lnTo>
                <a:lnTo>
                  <a:pt x="148" y="167"/>
                </a:lnTo>
                <a:lnTo>
                  <a:pt x="147" y="166"/>
                </a:lnTo>
                <a:lnTo>
                  <a:pt x="147" y="167"/>
                </a:lnTo>
                <a:lnTo>
                  <a:pt x="146" y="167"/>
                </a:lnTo>
                <a:lnTo>
                  <a:pt x="146" y="169"/>
                </a:lnTo>
                <a:lnTo>
                  <a:pt x="145" y="169"/>
                </a:lnTo>
                <a:lnTo>
                  <a:pt x="145" y="170"/>
                </a:lnTo>
                <a:lnTo>
                  <a:pt x="144" y="170"/>
                </a:lnTo>
                <a:lnTo>
                  <a:pt x="144" y="172"/>
                </a:lnTo>
                <a:lnTo>
                  <a:pt x="143" y="172"/>
                </a:lnTo>
                <a:lnTo>
                  <a:pt x="143" y="174"/>
                </a:lnTo>
                <a:lnTo>
                  <a:pt x="142" y="174"/>
                </a:lnTo>
                <a:lnTo>
                  <a:pt x="142" y="175"/>
                </a:lnTo>
                <a:lnTo>
                  <a:pt x="141" y="175"/>
                </a:lnTo>
                <a:lnTo>
                  <a:pt x="140" y="175"/>
                </a:lnTo>
                <a:lnTo>
                  <a:pt x="140" y="176"/>
                </a:lnTo>
                <a:lnTo>
                  <a:pt x="139" y="177"/>
                </a:lnTo>
                <a:lnTo>
                  <a:pt x="139" y="178"/>
                </a:lnTo>
                <a:lnTo>
                  <a:pt x="138" y="177"/>
                </a:lnTo>
                <a:lnTo>
                  <a:pt x="138" y="178"/>
                </a:lnTo>
                <a:lnTo>
                  <a:pt x="137" y="176"/>
                </a:lnTo>
                <a:lnTo>
                  <a:pt x="137" y="178"/>
                </a:lnTo>
                <a:lnTo>
                  <a:pt x="136" y="180"/>
                </a:lnTo>
                <a:lnTo>
                  <a:pt x="136" y="181"/>
                </a:lnTo>
                <a:lnTo>
                  <a:pt x="135" y="181"/>
                </a:lnTo>
                <a:lnTo>
                  <a:pt x="135" y="182"/>
                </a:lnTo>
                <a:lnTo>
                  <a:pt x="134" y="182"/>
                </a:lnTo>
                <a:lnTo>
                  <a:pt x="134" y="185"/>
                </a:lnTo>
                <a:lnTo>
                  <a:pt x="133" y="186"/>
                </a:lnTo>
                <a:lnTo>
                  <a:pt x="133" y="188"/>
                </a:lnTo>
                <a:lnTo>
                  <a:pt x="132" y="188"/>
                </a:lnTo>
                <a:lnTo>
                  <a:pt x="131" y="189"/>
                </a:lnTo>
                <a:lnTo>
                  <a:pt x="131" y="191"/>
                </a:lnTo>
                <a:lnTo>
                  <a:pt x="130" y="192"/>
                </a:lnTo>
                <a:lnTo>
                  <a:pt x="130" y="193"/>
                </a:lnTo>
                <a:lnTo>
                  <a:pt x="129" y="194"/>
                </a:lnTo>
                <a:lnTo>
                  <a:pt x="128" y="195"/>
                </a:lnTo>
                <a:lnTo>
                  <a:pt x="128" y="197"/>
                </a:lnTo>
                <a:lnTo>
                  <a:pt x="127" y="198"/>
                </a:lnTo>
                <a:lnTo>
                  <a:pt x="127" y="199"/>
                </a:lnTo>
                <a:lnTo>
                  <a:pt x="126" y="199"/>
                </a:lnTo>
                <a:lnTo>
                  <a:pt x="125" y="200"/>
                </a:lnTo>
                <a:lnTo>
                  <a:pt x="125" y="202"/>
                </a:lnTo>
                <a:lnTo>
                  <a:pt x="124" y="201"/>
                </a:lnTo>
                <a:lnTo>
                  <a:pt x="124" y="202"/>
                </a:lnTo>
                <a:lnTo>
                  <a:pt x="123" y="201"/>
                </a:lnTo>
                <a:lnTo>
                  <a:pt x="122" y="202"/>
                </a:lnTo>
                <a:lnTo>
                  <a:pt x="122" y="204"/>
                </a:lnTo>
                <a:lnTo>
                  <a:pt x="121" y="205"/>
                </a:lnTo>
                <a:lnTo>
                  <a:pt x="121" y="206"/>
                </a:lnTo>
                <a:lnTo>
                  <a:pt x="120" y="202"/>
                </a:lnTo>
                <a:lnTo>
                  <a:pt x="120" y="205"/>
                </a:lnTo>
                <a:lnTo>
                  <a:pt x="119" y="202"/>
                </a:lnTo>
                <a:lnTo>
                  <a:pt x="119" y="204"/>
                </a:lnTo>
                <a:lnTo>
                  <a:pt x="118" y="205"/>
                </a:lnTo>
                <a:lnTo>
                  <a:pt x="118" y="206"/>
                </a:lnTo>
                <a:lnTo>
                  <a:pt x="117" y="206"/>
                </a:lnTo>
                <a:lnTo>
                  <a:pt x="116" y="206"/>
                </a:lnTo>
                <a:lnTo>
                  <a:pt x="115" y="205"/>
                </a:lnTo>
                <a:lnTo>
                  <a:pt x="115" y="206"/>
                </a:lnTo>
                <a:lnTo>
                  <a:pt x="114" y="205"/>
                </a:lnTo>
                <a:lnTo>
                  <a:pt x="114" y="206"/>
                </a:lnTo>
                <a:lnTo>
                  <a:pt x="113" y="206"/>
                </a:lnTo>
                <a:lnTo>
                  <a:pt x="112" y="206"/>
                </a:lnTo>
                <a:lnTo>
                  <a:pt x="112" y="207"/>
                </a:lnTo>
                <a:lnTo>
                  <a:pt x="111" y="206"/>
                </a:lnTo>
                <a:lnTo>
                  <a:pt x="111" y="207"/>
                </a:lnTo>
                <a:lnTo>
                  <a:pt x="110" y="207"/>
                </a:lnTo>
                <a:lnTo>
                  <a:pt x="110" y="208"/>
                </a:lnTo>
                <a:lnTo>
                  <a:pt x="109" y="208"/>
                </a:lnTo>
                <a:lnTo>
                  <a:pt x="109" y="209"/>
                </a:lnTo>
                <a:lnTo>
                  <a:pt x="108" y="205"/>
                </a:lnTo>
                <a:lnTo>
                  <a:pt x="108" y="207"/>
                </a:lnTo>
                <a:lnTo>
                  <a:pt x="107" y="205"/>
                </a:lnTo>
                <a:lnTo>
                  <a:pt x="107" y="206"/>
                </a:lnTo>
                <a:lnTo>
                  <a:pt x="106" y="206"/>
                </a:lnTo>
                <a:lnTo>
                  <a:pt x="106" y="207"/>
                </a:lnTo>
                <a:lnTo>
                  <a:pt x="105" y="207"/>
                </a:lnTo>
                <a:lnTo>
                  <a:pt x="104" y="208"/>
                </a:lnTo>
                <a:lnTo>
                  <a:pt x="103" y="209"/>
                </a:lnTo>
                <a:lnTo>
                  <a:pt x="102" y="205"/>
                </a:lnTo>
                <a:lnTo>
                  <a:pt x="102" y="209"/>
                </a:lnTo>
                <a:lnTo>
                  <a:pt x="101" y="203"/>
                </a:lnTo>
                <a:lnTo>
                  <a:pt x="101" y="205"/>
                </a:lnTo>
                <a:lnTo>
                  <a:pt x="100" y="206"/>
                </a:lnTo>
                <a:lnTo>
                  <a:pt x="100" y="207"/>
                </a:lnTo>
                <a:lnTo>
                  <a:pt x="99" y="207"/>
                </a:lnTo>
                <a:lnTo>
                  <a:pt x="99" y="208"/>
                </a:lnTo>
                <a:lnTo>
                  <a:pt x="98" y="206"/>
                </a:lnTo>
                <a:lnTo>
                  <a:pt x="98" y="207"/>
                </a:lnTo>
                <a:lnTo>
                  <a:pt x="97" y="207"/>
                </a:lnTo>
                <a:lnTo>
                  <a:pt x="97" y="208"/>
                </a:lnTo>
                <a:lnTo>
                  <a:pt x="96" y="206"/>
                </a:lnTo>
                <a:lnTo>
                  <a:pt x="96" y="208"/>
                </a:lnTo>
                <a:lnTo>
                  <a:pt x="95" y="205"/>
                </a:lnTo>
                <a:lnTo>
                  <a:pt x="94" y="206"/>
                </a:lnTo>
                <a:lnTo>
                  <a:pt x="93" y="206"/>
                </a:lnTo>
                <a:lnTo>
                  <a:pt x="92" y="205"/>
                </a:lnTo>
                <a:lnTo>
                  <a:pt x="91" y="205"/>
                </a:lnTo>
                <a:lnTo>
                  <a:pt x="90" y="204"/>
                </a:lnTo>
                <a:lnTo>
                  <a:pt x="89" y="203"/>
                </a:lnTo>
                <a:lnTo>
                  <a:pt x="89" y="204"/>
                </a:lnTo>
                <a:lnTo>
                  <a:pt x="88" y="203"/>
                </a:lnTo>
                <a:lnTo>
                  <a:pt x="87" y="202"/>
                </a:lnTo>
                <a:lnTo>
                  <a:pt x="86" y="201"/>
                </a:lnTo>
                <a:lnTo>
                  <a:pt x="85" y="199"/>
                </a:lnTo>
                <a:lnTo>
                  <a:pt x="85" y="200"/>
                </a:lnTo>
                <a:lnTo>
                  <a:pt x="84" y="198"/>
                </a:lnTo>
                <a:lnTo>
                  <a:pt x="84" y="199"/>
                </a:lnTo>
                <a:lnTo>
                  <a:pt x="83" y="198"/>
                </a:lnTo>
                <a:lnTo>
                  <a:pt x="82" y="196"/>
                </a:lnTo>
                <a:lnTo>
                  <a:pt x="82" y="198"/>
                </a:lnTo>
                <a:lnTo>
                  <a:pt x="81" y="193"/>
                </a:lnTo>
                <a:lnTo>
                  <a:pt x="81" y="194"/>
                </a:lnTo>
                <a:lnTo>
                  <a:pt x="80" y="193"/>
                </a:lnTo>
                <a:lnTo>
                  <a:pt x="80" y="194"/>
                </a:lnTo>
                <a:lnTo>
                  <a:pt x="79" y="191"/>
                </a:lnTo>
                <a:lnTo>
                  <a:pt x="79" y="192"/>
                </a:lnTo>
                <a:lnTo>
                  <a:pt x="78" y="190"/>
                </a:lnTo>
                <a:lnTo>
                  <a:pt x="78" y="191"/>
                </a:lnTo>
                <a:lnTo>
                  <a:pt x="77" y="189"/>
                </a:lnTo>
                <a:lnTo>
                  <a:pt x="76" y="190"/>
                </a:lnTo>
                <a:lnTo>
                  <a:pt x="75" y="187"/>
                </a:lnTo>
                <a:lnTo>
                  <a:pt x="75" y="190"/>
                </a:lnTo>
                <a:lnTo>
                  <a:pt x="74" y="186"/>
                </a:lnTo>
                <a:lnTo>
                  <a:pt x="74" y="187"/>
                </a:lnTo>
                <a:lnTo>
                  <a:pt x="73" y="188"/>
                </a:lnTo>
                <a:lnTo>
                  <a:pt x="72" y="189"/>
                </a:lnTo>
                <a:lnTo>
                  <a:pt x="72" y="190"/>
                </a:lnTo>
                <a:lnTo>
                  <a:pt x="71" y="188"/>
                </a:lnTo>
                <a:lnTo>
                  <a:pt x="71" y="189"/>
                </a:lnTo>
                <a:lnTo>
                  <a:pt x="70" y="188"/>
                </a:lnTo>
                <a:lnTo>
                  <a:pt x="70" y="191"/>
                </a:lnTo>
                <a:lnTo>
                  <a:pt x="69" y="189"/>
                </a:lnTo>
                <a:lnTo>
                  <a:pt x="69" y="192"/>
                </a:lnTo>
                <a:lnTo>
                  <a:pt x="68" y="187"/>
                </a:lnTo>
                <a:lnTo>
                  <a:pt x="68" y="189"/>
                </a:lnTo>
                <a:lnTo>
                  <a:pt x="67" y="191"/>
                </a:lnTo>
                <a:lnTo>
                  <a:pt x="67" y="193"/>
                </a:lnTo>
                <a:lnTo>
                  <a:pt x="66" y="193"/>
                </a:lnTo>
                <a:lnTo>
                  <a:pt x="65" y="193"/>
                </a:lnTo>
                <a:lnTo>
                  <a:pt x="65" y="195"/>
                </a:lnTo>
                <a:lnTo>
                  <a:pt x="64" y="196"/>
                </a:lnTo>
                <a:lnTo>
                  <a:pt x="63" y="196"/>
                </a:lnTo>
                <a:lnTo>
                  <a:pt x="63" y="197"/>
                </a:lnTo>
                <a:lnTo>
                  <a:pt x="62" y="197"/>
                </a:lnTo>
                <a:lnTo>
                  <a:pt x="62" y="198"/>
                </a:lnTo>
                <a:lnTo>
                  <a:pt x="61" y="198"/>
                </a:lnTo>
                <a:lnTo>
                  <a:pt x="60" y="199"/>
                </a:lnTo>
                <a:lnTo>
                  <a:pt x="60" y="200"/>
                </a:lnTo>
                <a:lnTo>
                  <a:pt x="59" y="201"/>
                </a:lnTo>
                <a:lnTo>
                  <a:pt x="59" y="203"/>
                </a:lnTo>
                <a:lnTo>
                  <a:pt x="58" y="201"/>
                </a:lnTo>
                <a:lnTo>
                  <a:pt x="58" y="202"/>
                </a:lnTo>
                <a:lnTo>
                  <a:pt x="57" y="200"/>
                </a:lnTo>
                <a:lnTo>
                  <a:pt x="57" y="201"/>
                </a:lnTo>
                <a:lnTo>
                  <a:pt x="56" y="202"/>
                </a:lnTo>
                <a:lnTo>
                  <a:pt x="56" y="203"/>
                </a:lnTo>
                <a:lnTo>
                  <a:pt x="55" y="204"/>
                </a:lnTo>
                <a:lnTo>
                  <a:pt x="55" y="205"/>
                </a:lnTo>
                <a:lnTo>
                  <a:pt x="54" y="205"/>
                </a:lnTo>
                <a:lnTo>
                  <a:pt x="54" y="206"/>
                </a:lnTo>
                <a:lnTo>
                  <a:pt x="53" y="205"/>
                </a:lnTo>
                <a:lnTo>
                  <a:pt x="53" y="206"/>
                </a:lnTo>
                <a:lnTo>
                  <a:pt x="52" y="204"/>
                </a:lnTo>
                <a:lnTo>
                  <a:pt x="51" y="205"/>
                </a:lnTo>
                <a:lnTo>
                  <a:pt x="51" y="206"/>
                </a:lnTo>
                <a:lnTo>
                  <a:pt x="50" y="205"/>
                </a:lnTo>
                <a:lnTo>
                  <a:pt x="50" y="206"/>
                </a:lnTo>
                <a:lnTo>
                  <a:pt x="49" y="206"/>
                </a:lnTo>
                <a:lnTo>
                  <a:pt x="49" y="207"/>
                </a:lnTo>
                <a:lnTo>
                  <a:pt x="48" y="207"/>
                </a:lnTo>
                <a:lnTo>
                  <a:pt x="48" y="208"/>
                </a:lnTo>
                <a:lnTo>
                  <a:pt x="47" y="208"/>
                </a:lnTo>
                <a:lnTo>
                  <a:pt x="46" y="205"/>
                </a:lnTo>
                <a:lnTo>
                  <a:pt x="46" y="206"/>
                </a:lnTo>
                <a:lnTo>
                  <a:pt x="45" y="206"/>
                </a:lnTo>
                <a:lnTo>
                  <a:pt x="45" y="207"/>
                </a:lnTo>
                <a:lnTo>
                  <a:pt x="44" y="207"/>
                </a:lnTo>
                <a:lnTo>
                  <a:pt x="43" y="208"/>
                </a:lnTo>
                <a:lnTo>
                  <a:pt x="42" y="208"/>
                </a:lnTo>
                <a:lnTo>
                  <a:pt x="42" y="209"/>
                </a:lnTo>
                <a:lnTo>
                  <a:pt x="41" y="208"/>
                </a:lnTo>
                <a:lnTo>
                  <a:pt x="41" y="209"/>
                </a:lnTo>
                <a:lnTo>
                  <a:pt x="40" y="207"/>
                </a:lnTo>
                <a:lnTo>
                  <a:pt x="39" y="208"/>
                </a:lnTo>
                <a:lnTo>
                  <a:pt x="39" y="209"/>
                </a:lnTo>
                <a:lnTo>
                  <a:pt x="38" y="208"/>
                </a:lnTo>
                <a:lnTo>
                  <a:pt x="37" y="208"/>
                </a:lnTo>
                <a:lnTo>
                  <a:pt x="37" y="209"/>
                </a:lnTo>
                <a:lnTo>
                  <a:pt x="36" y="209"/>
                </a:lnTo>
                <a:lnTo>
                  <a:pt x="35" y="209"/>
                </a:lnTo>
                <a:lnTo>
                  <a:pt x="34" y="208"/>
                </a:lnTo>
                <a:lnTo>
                  <a:pt x="34" y="209"/>
                </a:lnTo>
                <a:lnTo>
                  <a:pt x="33" y="209"/>
                </a:lnTo>
                <a:lnTo>
                  <a:pt x="32" y="209"/>
                </a:lnTo>
                <a:lnTo>
                  <a:pt x="31" y="210"/>
                </a:lnTo>
                <a:lnTo>
                  <a:pt x="30" y="209"/>
                </a:lnTo>
                <a:lnTo>
                  <a:pt x="29" y="210"/>
                </a:lnTo>
                <a:lnTo>
                  <a:pt x="28" y="210"/>
                </a:lnTo>
                <a:lnTo>
                  <a:pt x="28" y="211"/>
                </a:lnTo>
                <a:lnTo>
                  <a:pt x="27" y="209"/>
                </a:lnTo>
                <a:lnTo>
                  <a:pt x="27" y="210"/>
                </a:lnTo>
                <a:lnTo>
                  <a:pt x="26" y="209"/>
                </a:lnTo>
                <a:lnTo>
                  <a:pt x="26" y="210"/>
                </a:lnTo>
                <a:lnTo>
                  <a:pt x="25" y="210"/>
                </a:lnTo>
                <a:lnTo>
                  <a:pt x="24" y="210"/>
                </a:lnTo>
                <a:lnTo>
                  <a:pt x="23" y="210"/>
                </a:lnTo>
                <a:lnTo>
                  <a:pt x="22" y="210"/>
                </a:lnTo>
                <a:lnTo>
                  <a:pt x="21" y="211"/>
                </a:lnTo>
                <a:lnTo>
                  <a:pt x="20" y="210"/>
                </a:lnTo>
                <a:lnTo>
                  <a:pt x="20" y="211"/>
                </a:lnTo>
                <a:lnTo>
                  <a:pt x="19" y="209"/>
                </a:lnTo>
                <a:lnTo>
                  <a:pt x="19" y="210"/>
                </a:lnTo>
                <a:lnTo>
                  <a:pt x="18" y="210"/>
                </a:lnTo>
                <a:lnTo>
                  <a:pt x="18" y="211"/>
                </a:lnTo>
                <a:lnTo>
                  <a:pt x="17" y="210"/>
                </a:lnTo>
                <a:lnTo>
                  <a:pt x="17" y="211"/>
                </a:lnTo>
                <a:lnTo>
                  <a:pt x="16" y="210"/>
                </a:lnTo>
                <a:lnTo>
                  <a:pt x="15" y="210"/>
                </a:lnTo>
                <a:lnTo>
                  <a:pt x="15" y="211"/>
                </a:lnTo>
                <a:lnTo>
                  <a:pt x="14" y="210"/>
                </a:lnTo>
                <a:lnTo>
                  <a:pt x="14" y="211"/>
                </a:lnTo>
                <a:lnTo>
                  <a:pt x="13" y="210"/>
                </a:lnTo>
                <a:lnTo>
                  <a:pt x="12" y="210"/>
                </a:lnTo>
                <a:lnTo>
                  <a:pt x="11" y="210"/>
                </a:lnTo>
                <a:lnTo>
                  <a:pt x="11" y="211"/>
                </a:lnTo>
                <a:lnTo>
                  <a:pt x="10" y="211"/>
                </a:lnTo>
                <a:lnTo>
                  <a:pt x="9" y="211"/>
                </a:lnTo>
                <a:lnTo>
                  <a:pt x="8" y="211"/>
                </a:lnTo>
                <a:lnTo>
                  <a:pt x="7" y="210"/>
                </a:lnTo>
                <a:lnTo>
                  <a:pt x="7" y="211"/>
                </a:lnTo>
                <a:lnTo>
                  <a:pt x="6" y="210"/>
                </a:lnTo>
                <a:lnTo>
                  <a:pt x="5" y="210"/>
                </a:lnTo>
                <a:lnTo>
                  <a:pt x="5" y="211"/>
                </a:lnTo>
                <a:lnTo>
                  <a:pt x="4" y="210"/>
                </a:lnTo>
                <a:lnTo>
                  <a:pt x="4" y="211"/>
                </a:lnTo>
                <a:lnTo>
                  <a:pt x="3" y="211"/>
                </a:lnTo>
                <a:lnTo>
                  <a:pt x="2" y="210"/>
                </a:lnTo>
                <a:lnTo>
                  <a:pt x="2" y="211"/>
                </a:lnTo>
                <a:lnTo>
                  <a:pt x="1" y="210"/>
                </a:lnTo>
                <a:lnTo>
                  <a:pt x="0" y="21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cxnSp>
        <p:nvCxnSpPr>
          <p:cNvPr id="21" name="Conexão recta 20"/>
          <p:cNvCxnSpPr/>
          <p:nvPr/>
        </p:nvCxnSpPr>
        <p:spPr>
          <a:xfrm flipV="1">
            <a:off x="905647" y="6238215"/>
            <a:ext cx="662450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21"/>
          <p:cNvCxnSpPr/>
          <p:nvPr/>
        </p:nvCxnSpPr>
        <p:spPr>
          <a:xfrm flipH="1" flipV="1">
            <a:off x="913265" y="1194752"/>
            <a:ext cx="8753" cy="504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0"/>
          <p:cNvSpPr>
            <a:spLocks noChangeArrowheads="1"/>
          </p:cNvSpPr>
          <p:nvPr/>
        </p:nvSpPr>
        <p:spPr bwMode="auto">
          <a:xfrm>
            <a:off x="676224" y="3712192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rgbClr val="000000"/>
                </a:solidFill>
                <a:cs typeface="Arial" pitchFamily="34" charset="0"/>
              </a:rPr>
              <a:t>A</a:t>
            </a:r>
            <a:endParaRPr lang="pt-PT" sz="40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310952" y="3254992"/>
            <a:ext cx="785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prstClr val="black"/>
                </a:solidFill>
              </a:rPr>
              <a:t>1034</a:t>
            </a:r>
            <a:endParaRPr lang="pt-PT" sz="1600" b="1" dirty="0">
              <a:solidFill>
                <a:prstClr val="black"/>
              </a:solidFill>
            </a:endParaRPr>
          </a:p>
        </p:txBody>
      </p:sp>
      <p:cxnSp>
        <p:nvCxnSpPr>
          <p:cNvPr id="25" name="Conexão recta 24"/>
          <p:cNvCxnSpPr/>
          <p:nvPr/>
        </p:nvCxnSpPr>
        <p:spPr>
          <a:xfrm>
            <a:off x="5148853" y="3041833"/>
            <a:ext cx="394045" cy="2131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4634552" y="2819769"/>
            <a:ext cx="73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prstClr val="black"/>
                </a:solidFill>
              </a:rPr>
              <a:t>1060</a:t>
            </a:r>
            <a:endParaRPr lang="pt-PT" sz="1600" b="1" dirty="0">
              <a:solidFill>
                <a:prstClr val="black"/>
              </a:solidFill>
            </a:endParaRPr>
          </a:p>
        </p:txBody>
      </p:sp>
      <p:cxnSp>
        <p:nvCxnSpPr>
          <p:cNvPr id="27" name="Conexão recta 26"/>
          <p:cNvCxnSpPr/>
          <p:nvPr/>
        </p:nvCxnSpPr>
        <p:spPr>
          <a:xfrm>
            <a:off x="4807693" y="3995384"/>
            <a:ext cx="444464" cy="119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4238131" y="3765470"/>
            <a:ext cx="73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prstClr val="black"/>
                </a:solidFill>
              </a:rPr>
              <a:t>1112</a:t>
            </a:r>
            <a:endParaRPr lang="pt-PT" sz="1600" b="1" dirty="0">
              <a:solidFill>
                <a:prstClr val="black"/>
              </a:solidFill>
            </a:endParaRPr>
          </a:p>
        </p:txBody>
      </p:sp>
      <p:cxnSp>
        <p:nvCxnSpPr>
          <p:cNvPr id="29" name="Conexão recta 28"/>
          <p:cNvCxnSpPr/>
          <p:nvPr/>
        </p:nvCxnSpPr>
        <p:spPr>
          <a:xfrm>
            <a:off x="4642640" y="4572000"/>
            <a:ext cx="319668" cy="56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062350" y="4377886"/>
            <a:ext cx="73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prstClr val="black"/>
                </a:solidFill>
              </a:rPr>
              <a:t>1161</a:t>
            </a:r>
            <a:endParaRPr lang="pt-PT" sz="1600" b="1" dirty="0">
              <a:solidFill>
                <a:prstClr val="black"/>
              </a:solidFill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2958152" y="4346617"/>
            <a:ext cx="19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C-O </a:t>
            </a:r>
            <a:endParaRPr lang="en-US" sz="1600" dirty="0" smtClean="0">
              <a:solidFill>
                <a:prstClr val="black"/>
              </a:solidFill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asymmetric </a:t>
            </a:r>
            <a:r>
              <a:rPr lang="en-US" sz="1600" dirty="0">
                <a:solidFill>
                  <a:prstClr val="black"/>
                </a:solidFill>
              </a:rPr>
              <a:t>bending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3415353" y="3483592"/>
            <a:ext cx="152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C-OH </a:t>
            </a:r>
            <a:r>
              <a:rPr lang="en-US" sz="1600" dirty="0">
                <a:solidFill>
                  <a:prstClr val="black"/>
                </a:solidFill>
              </a:rPr>
              <a:t>skeletal vibration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33" name="Rectângulo 32"/>
          <p:cNvSpPr/>
          <p:nvPr/>
        </p:nvSpPr>
        <p:spPr>
          <a:xfrm>
            <a:off x="3628531" y="2594017"/>
            <a:ext cx="1969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C-O-C skeletal vibration 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6830704" y="3203617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C-O </a:t>
            </a:r>
            <a:r>
              <a:rPr lang="en-US" sz="1600" dirty="0" smtClean="0">
                <a:solidFill>
                  <a:prstClr val="black"/>
                </a:solidFill>
              </a:rPr>
              <a:t>stretching vibration</a:t>
            </a:r>
            <a:endParaRPr lang="pt-PT" sz="1600" dirty="0">
              <a:solidFill>
                <a:prstClr val="black"/>
              </a:solidFill>
            </a:endParaRPr>
          </a:p>
        </p:txBody>
      </p:sp>
      <p:cxnSp>
        <p:nvCxnSpPr>
          <p:cNvPr id="35" name="Conexão recta 34"/>
          <p:cNvCxnSpPr/>
          <p:nvPr/>
        </p:nvCxnSpPr>
        <p:spPr>
          <a:xfrm flipH="1">
            <a:off x="6574808" y="5629871"/>
            <a:ext cx="179695" cy="248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6708444" y="5354838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prstClr val="black"/>
                </a:solidFill>
              </a:rPr>
              <a:t>898</a:t>
            </a:r>
            <a:endParaRPr lang="pt-PT" sz="1600" b="1" dirty="0">
              <a:solidFill>
                <a:prstClr val="black"/>
              </a:solidFill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7076933" y="5029200"/>
            <a:ext cx="1609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pt-PT" sz="1600" dirty="0" smtClean="0">
                <a:solidFill>
                  <a:prstClr val="black"/>
                </a:solidFill>
              </a:rPr>
              <a:t>-</a:t>
            </a:r>
            <a:r>
              <a:rPr lang="pt-PT" sz="1600" dirty="0" err="1" smtClean="0">
                <a:solidFill>
                  <a:prstClr val="black"/>
                </a:solidFill>
              </a:rPr>
              <a:t>glycosidic</a:t>
            </a:r>
            <a:endParaRPr lang="pt-PT" sz="1600" dirty="0" smtClean="0">
              <a:solidFill>
                <a:prstClr val="black"/>
              </a:solidFill>
            </a:endParaRPr>
          </a:p>
          <a:p>
            <a:r>
              <a:rPr lang="pt-PT" sz="1600" dirty="0" smtClean="0">
                <a:solidFill>
                  <a:prstClr val="black"/>
                </a:solidFill>
              </a:rPr>
              <a:t>C-H </a:t>
            </a:r>
            <a:r>
              <a:rPr lang="pt-PT" sz="1600" dirty="0" err="1" smtClean="0">
                <a:solidFill>
                  <a:prstClr val="black"/>
                </a:solidFill>
              </a:rPr>
              <a:t>deformation</a:t>
            </a:r>
            <a:endParaRPr lang="pt-PT" sz="1600" dirty="0">
              <a:solidFill>
                <a:prstClr val="black"/>
              </a:solidFill>
            </a:endParaRPr>
          </a:p>
        </p:txBody>
      </p:sp>
      <p:cxnSp>
        <p:nvCxnSpPr>
          <p:cNvPr id="38" name="Conexão recta 37"/>
          <p:cNvCxnSpPr/>
          <p:nvPr/>
        </p:nvCxnSpPr>
        <p:spPr>
          <a:xfrm flipH="1">
            <a:off x="5791200" y="3469274"/>
            <a:ext cx="531195" cy="1028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o 38"/>
          <p:cNvGrpSpPr/>
          <p:nvPr/>
        </p:nvGrpSpPr>
        <p:grpSpPr>
          <a:xfrm>
            <a:off x="1061112" y="2082716"/>
            <a:ext cx="3276600" cy="369332"/>
            <a:chOff x="457200" y="1664318"/>
            <a:chExt cx="3276600" cy="369332"/>
          </a:xfrm>
        </p:grpSpPr>
        <p:sp>
          <p:nvSpPr>
            <p:cNvPr id="40" name="Rectângulo 39"/>
            <p:cNvSpPr/>
            <p:nvPr/>
          </p:nvSpPr>
          <p:spPr>
            <a:xfrm>
              <a:off x="457200" y="1828800"/>
              <a:ext cx="2286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761999" y="1664318"/>
              <a:ext cx="2971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err="1" smtClean="0">
                  <a:solidFill>
                    <a:prstClr val="black"/>
                  </a:solidFill>
                </a:rPr>
                <a:t>Cellulose</a:t>
              </a:r>
              <a:r>
                <a:rPr lang="pt-PT" b="1" dirty="0" smtClean="0">
                  <a:solidFill>
                    <a:prstClr val="black"/>
                  </a:solidFill>
                </a:rPr>
                <a:t> MN 300 (standard)</a:t>
              </a:r>
              <a:endParaRPr lang="pt-PT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6196652" y="2659040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70C0"/>
                </a:solidFill>
              </a:rPr>
              <a:t>989</a:t>
            </a:r>
            <a:endParaRPr lang="pt-PT" sz="1600" b="1" dirty="0">
              <a:solidFill>
                <a:srgbClr val="0070C0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030604" y="1812862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70C0"/>
                </a:solidFill>
              </a:rPr>
              <a:t>1042</a:t>
            </a:r>
            <a:endParaRPr lang="pt-PT" sz="1600" b="1" dirty="0">
              <a:solidFill>
                <a:srgbClr val="0070C0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387152" y="245773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rgbClr val="0070C0"/>
                </a:solidFill>
              </a:rPr>
              <a:t>arabinosyl</a:t>
            </a:r>
            <a:r>
              <a:rPr lang="pt-PT" sz="1600" dirty="0" smtClean="0">
                <a:solidFill>
                  <a:srgbClr val="0070C0"/>
                </a:solidFill>
              </a:rPr>
              <a:t> </a:t>
            </a:r>
            <a:r>
              <a:rPr lang="pt-PT" sz="1600" dirty="0" err="1" smtClean="0">
                <a:solidFill>
                  <a:srgbClr val="0070C0"/>
                </a:solidFill>
              </a:rPr>
              <a:t>side</a:t>
            </a:r>
            <a:r>
              <a:rPr lang="pt-PT" sz="1600" dirty="0" smtClean="0">
                <a:solidFill>
                  <a:srgbClr val="0070C0"/>
                </a:solidFill>
              </a:rPr>
              <a:t> </a:t>
            </a:r>
            <a:r>
              <a:rPr lang="pt-PT" sz="1600" dirty="0" err="1" smtClean="0">
                <a:solidFill>
                  <a:srgbClr val="0070C0"/>
                </a:solidFill>
              </a:rPr>
              <a:t>chain</a:t>
            </a:r>
            <a:r>
              <a:rPr lang="pt-PT" sz="1600" dirty="0" smtClean="0">
                <a:solidFill>
                  <a:srgbClr val="0070C0"/>
                </a:solidFill>
              </a:rPr>
              <a:t> </a:t>
            </a:r>
            <a:r>
              <a:rPr lang="pt-PT" sz="1600" dirty="0" err="1" smtClean="0">
                <a:solidFill>
                  <a:srgbClr val="0070C0"/>
                </a:solidFill>
              </a:rPr>
              <a:t>vibration</a:t>
            </a:r>
            <a:endParaRPr lang="pt-PT" sz="1600" dirty="0" smtClean="0">
              <a:solidFill>
                <a:srgbClr val="0070C0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6406488" y="1648013"/>
            <a:ext cx="156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>
                <a:solidFill>
                  <a:srgbClr val="0070C0"/>
                </a:solidFill>
              </a:rPr>
              <a:t>x</a:t>
            </a:r>
            <a:r>
              <a:rPr lang="pt-PT" sz="1600" dirty="0" err="1" smtClean="0">
                <a:solidFill>
                  <a:srgbClr val="0070C0"/>
                </a:solidFill>
              </a:rPr>
              <a:t>ylan</a:t>
            </a:r>
            <a:r>
              <a:rPr lang="pt-PT" sz="1600" dirty="0" smtClean="0">
                <a:solidFill>
                  <a:srgbClr val="0070C0"/>
                </a:solidFill>
              </a:rPr>
              <a:t>  C-O-C </a:t>
            </a:r>
            <a:r>
              <a:rPr lang="pt-PT" sz="1600" dirty="0" err="1" smtClean="0">
                <a:solidFill>
                  <a:srgbClr val="0070C0"/>
                </a:solidFill>
              </a:rPr>
              <a:t>contribution</a:t>
            </a:r>
            <a:endParaRPr lang="pt-PT" sz="1600" dirty="0" smtClean="0">
              <a:solidFill>
                <a:srgbClr val="0070C0"/>
              </a:solidFill>
            </a:endParaRPr>
          </a:p>
        </p:txBody>
      </p:sp>
      <p:cxnSp>
        <p:nvCxnSpPr>
          <p:cNvPr id="46" name="Conexão recta 45"/>
          <p:cNvCxnSpPr/>
          <p:nvPr/>
        </p:nvCxnSpPr>
        <p:spPr>
          <a:xfrm flipH="1">
            <a:off x="6046657" y="2934313"/>
            <a:ext cx="264295" cy="3493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cta 46"/>
          <p:cNvCxnSpPr/>
          <p:nvPr/>
        </p:nvCxnSpPr>
        <p:spPr>
          <a:xfrm flipH="1">
            <a:off x="5736609" y="2125252"/>
            <a:ext cx="320188" cy="27536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47"/>
          <p:cNvGrpSpPr/>
          <p:nvPr/>
        </p:nvGrpSpPr>
        <p:grpSpPr>
          <a:xfrm>
            <a:off x="1061112" y="1396916"/>
            <a:ext cx="2513482" cy="369332"/>
            <a:chOff x="457200" y="1664318"/>
            <a:chExt cx="2513482" cy="369332"/>
          </a:xfrm>
        </p:grpSpPr>
        <p:sp>
          <p:nvSpPr>
            <p:cNvPr id="49" name="Rectângulo 48"/>
            <p:cNvSpPr/>
            <p:nvPr/>
          </p:nvSpPr>
          <p:spPr>
            <a:xfrm>
              <a:off x="457200" y="1828800"/>
              <a:ext cx="228600" cy="76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761999" y="1664318"/>
              <a:ext cx="2208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err="1" smtClean="0">
                  <a:solidFill>
                    <a:srgbClr val="0070C0"/>
                  </a:solidFill>
                </a:rPr>
                <a:t>Hemicellulose-rich</a:t>
              </a:r>
              <a:endParaRPr lang="pt-PT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1061112" y="1725466"/>
            <a:ext cx="1948653" cy="369332"/>
            <a:chOff x="457200" y="1664318"/>
            <a:chExt cx="1948653" cy="369332"/>
          </a:xfrm>
        </p:grpSpPr>
        <p:sp>
          <p:nvSpPr>
            <p:cNvPr id="52" name="Rectângulo 51"/>
            <p:cNvSpPr/>
            <p:nvPr/>
          </p:nvSpPr>
          <p:spPr>
            <a:xfrm>
              <a:off x="457200" y="1828800"/>
              <a:ext cx="2286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33CC"/>
                </a:solidFill>
              </a:endParaRP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762000" y="1664318"/>
              <a:ext cx="1643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err="1" smtClean="0">
                  <a:solidFill>
                    <a:srgbClr val="FF0000"/>
                  </a:solidFill>
                </a:rPr>
                <a:t>Cellulose-rich</a:t>
              </a:r>
              <a:endParaRPr lang="pt-PT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1061112" y="1053152"/>
            <a:ext cx="2003679" cy="369332"/>
            <a:chOff x="457200" y="1664318"/>
            <a:chExt cx="2003679" cy="369332"/>
          </a:xfrm>
        </p:grpSpPr>
        <p:sp>
          <p:nvSpPr>
            <p:cNvPr id="55" name="Rectângulo 54"/>
            <p:cNvSpPr/>
            <p:nvPr/>
          </p:nvSpPr>
          <p:spPr>
            <a:xfrm>
              <a:off x="457200" y="1828800"/>
              <a:ext cx="2286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762000" y="1664318"/>
              <a:ext cx="1698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err="1" smtClean="0">
                  <a:solidFill>
                    <a:srgbClr val="00B050"/>
                  </a:solidFill>
                </a:rPr>
                <a:t>Wheat</a:t>
              </a:r>
              <a:r>
                <a:rPr lang="pt-PT" b="1" dirty="0" smtClean="0">
                  <a:solidFill>
                    <a:srgbClr val="00B050"/>
                  </a:solidFill>
                </a:rPr>
                <a:t> </a:t>
              </a:r>
              <a:r>
                <a:rPr lang="pt-PT" b="1" dirty="0" err="1" smtClean="0">
                  <a:solidFill>
                    <a:srgbClr val="00B050"/>
                  </a:solidFill>
                </a:rPr>
                <a:t>straw</a:t>
              </a:r>
              <a:endParaRPr lang="pt-PT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7" name="Rectângulo 56"/>
          <p:cNvSpPr/>
          <p:nvPr/>
        </p:nvSpPr>
        <p:spPr>
          <a:xfrm>
            <a:off x="2742412" y="3496003"/>
            <a:ext cx="286252" cy="2719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58" name="Rectângulo 57"/>
          <p:cNvSpPr/>
          <p:nvPr/>
        </p:nvSpPr>
        <p:spPr>
          <a:xfrm>
            <a:off x="2518358" y="2406626"/>
            <a:ext cx="1686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Lignin aromatic vibration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59" name="Rectângulo 58"/>
          <p:cNvSpPr/>
          <p:nvPr/>
        </p:nvSpPr>
        <p:spPr>
          <a:xfrm>
            <a:off x="2815504" y="2924398"/>
            <a:ext cx="82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1508</a:t>
            </a:r>
            <a:endParaRPr lang="pt-PT" sz="1600" b="1" dirty="0">
              <a:solidFill>
                <a:prstClr val="black"/>
              </a:solidFill>
            </a:endParaRPr>
          </a:p>
        </p:txBody>
      </p:sp>
      <p:cxnSp>
        <p:nvCxnSpPr>
          <p:cNvPr id="60" name="Conexão recta 59"/>
          <p:cNvCxnSpPr/>
          <p:nvPr/>
        </p:nvCxnSpPr>
        <p:spPr>
          <a:xfrm flipV="1">
            <a:off x="2954739" y="3235049"/>
            <a:ext cx="110052" cy="349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920012" y="2991136"/>
            <a:ext cx="1123740" cy="10828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cxnSp>
        <p:nvCxnSpPr>
          <p:cNvPr id="62" name="Conexão recta 61"/>
          <p:cNvCxnSpPr/>
          <p:nvPr/>
        </p:nvCxnSpPr>
        <p:spPr>
          <a:xfrm flipH="1" flipV="1">
            <a:off x="1459152" y="3293989"/>
            <a:ext cx="141943" cy="144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1173842" y="3014246"/>
            <a:ext cx="86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prstClr val="black"/>
                </a:solidFill>
              </a:rPr>
              <a:t>1734</a:t>
            </a:r>
            <a:endParaRPr lang="pt-PT" sz="1600" b="1" dirty="0">
              <a:solidFill>
                <a:prstClr val="black"/>
              </a:solidFill>
            </a:endParaRPr>
          </a:p>
        </p:txBody>
      </p:sp>
      <p:sp>
        <p:nvSpPr>
          <p:cNvPr id="64" name="Rectângulo 63"/>
          <p:cNvSpPr/>
          <p:nvPr/>
        </p:nvSpPr>
        <p:spPr>
          <a:xfrm>
            <a:off x="912627" y="2463225"/>
            <a:ext cx="1359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Ester linkage vibration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65" name="Título 8"/>
          <p:cNvSpPr>
            <a:spLocks noGrp="1"/>
          </p:cNvSpPr>
          <p:nvPr>
            <p:ph type="title"/>
          </p:nvPr>
        </p:nvSpPr>
        <p:spPr>
          <a:xfrm>
            <a:off x="251634" y="0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FTIR </a:t>
            </a:r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 of carbohydrate samples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9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2" grpId="0"/>
      <p:bldP spid="43" grpId="0"/>
      <p:bldP spid="44" grpId="0"/>
      <p:bldP spid="45" grpId="0"/>
      <p:bldP spid="57" grpId="0" animBg="1"/>
      <p:bldP spid="58" grpId="0"/>
      <p:bldP spid="59" grpId="0"/>
      <p:bldP spid="61" grpId="0" animBg="1"/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251634" y="0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FTIR </a:t>
            </a:r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 of lignin samples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402608" y="1677875"/>
            <a:ext cx="7255199" cy="4976879"/>
            <a:chOff x="99950" y="5116777"/>
            <a:chExt cx="6840280" cy="4519679"/>
          </a:xfrm>
        </p:grpSpPr>
        <p:sp>
          <p:nvSpPr>
            <p:cNvPr id="68" name="Line 58"/>
            <p:cNvSpPr>
              <a:spLocks noChangeShapeType="1"/>
            </p:cNvSpPr>
            <p:nvPr/>
          </p:nvSpPr>
          <p:spPr bwMode="auto">
            <a:xfrm>
              <a:off x="6572881" y="9050838"/>
              <a:ext cx="0" cy="1020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6417838" y="9144000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800</a:t>
              </a:r>
              <a:endParaRPr kumimoji="0" lang="pt-P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0" name="Line 60"/>
            <p:cNvSpPr>
              <a:spLocks noChangeShapeType="1"/>
            </p:cNvSpPr>
            <p:nvPr/>
          </p:nvSpPr>
          <p:spPr bwMode="auto">
            <a:xfrm>
              <a:off x="5392553" y="9050838"/>
              <a:ext cx="0" cy="1020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5197115" y="91440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1000</a:t>
              </a:r>
              <a:endParaRPr kumimoji="0" lang="pt-P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2" name="Line 62"/>
            <p:cNvSpPr>
              <a:spLocks noChangeShapeType="1"/>
            </p:cNvSpPr>
            <p:nvPr/>
          </p:nvSpPr>
          <p:spPr bwMode="auto">
            <a:xfrm>
              <a:off x="4212226" y="9050838"/>
              <a:ext cx="0" cy="1020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3" name="Rectangle 63"/>
            <p:cNvSpPr>
              <a:spLocks noChangeArrowheads="1"/>
            </p:cNvSpPr>
            <p:nvPr/>
          </p:nvSpPr>
          <p:spPr bwMode="auto">
            <a:xfrm>
              <a:off x="4026819" y="91440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1200</a:t>
              </a:r>
              <a:endParaRPr kumimoji="0" lang="pt-P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3031898" y="9050838"/>
              <a:ext cx="0" cy="1020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5" name="Rectangle 65"/>
            <p:cNvSpPr>
              <a:spLocks noChangeArrowheads="1"/>
            </p:cNvSpPr>
            <p:nvPr/>
          </p:nvSpPr>
          <p:spPr bwMode="auto">
            <a:xfrm>
              <a:off x="2829227" y="91440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1400</a:t>
              </a:r>
              <a:endParaRPr kumimoji="0" lang="pt-P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6" name="Line 66"/>
            <p:cNvSpPr>
              <a:spLocks noChangeShapeType="1"/>
            </p:cNvSpPr>
            <p:nvPr/>
          </p:nvSpPr>
          <p:spPr bwMode="auto">
            <a:xfrm>
              <a:off x="1834708" y="9050838"/>
              <a:ext cx="0" cy="1020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7" name="Rectangle 67"/>
            <p:cNvSpPr>
              <a:spLocks noChangeArrowheads="1"/>
            </p:cNvSpPr>
            <p:nvPr/>
          </p:nvSpPr>
          <p:spPr bwMode="auto">
            <a:xfrm>
              <a:off x="1631156" y="91440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1600</a:t>
              </a:r>
              <a:endParaRPr kumimoji="0" lang="pt-P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8" name="Line 68"/>
            <p:cNvSpPr>
              <a:spLocks noChangeShapeType="1"/>
            </p:cNvSpPr>
            <p:nvPr/>
          </p:nvSpPr>
          <p:spPr bwMode="auto">
            <a:xfrm>
              <a:off x="654380" y="9050838"/>
              <a:ext cx="0" cy="1020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9" name="Rectangle 69"/>
            <p:cNvSpPr>
              <a:spLocks noChangeArrowheads="1"/>
            </p:cNvSpPr>
            <p:nvPr/>
          </p:nvSpPr>
          <p:spPr bwMode="auto">
            <a:xfrm>
              <a:off x="445419" y="91440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1800</a:t>
              </a:r>
              <a:endParaRPr kumimoji="0" lang="pt-P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0" name="Rectangle 70"/>
            <p:cNvSpPr>
              <a:spLocks noChangeArrowheads="1"/>
            </p:cNvSpPr>
            <p:nvPr/>
          </p:nvSpPr>
          <p:spPr bwMode="auto">
            <a:xfrm>
              <a:off x="2958152" y="9390235"/>
              <a:ext cx="18238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Wavenumbers</a:t>
              </a:r>
              <a:r>
                <a:rPr kumimoji="0" lang="pt-PT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(cm</a:t>
              </a:r>
              <a:r>
                <a:rPr kumimoji="0" lang="pt-PT" sz="1600" b="1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-1</a:t>
              </a:r>
              <a:r>
                <a:rPr kumimoji="0" lang="pt-PT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)</a:t>
              </a:r>
              <a:endParaRPr kumimoji="0" lang="pt-P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cxnSp>
          <p:nvCxnSpPr>
            <p:cNvPr id="81" name="Conexão recta 80"/>
            <p:cNvCxnSpPr/>
            <p:nvPr/>
          </p:nvCxnSpPr>
          <p:spPr>
            <a:xfrm flipV="1">
              <a:off x="315725" y="9054301"/>
              <a:ext cx="662450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xão recta 81"/>
            <p:cNvCxnSpPr/>
            <p:nvPr/>
          </p:nvCxnSpPr>
          <p:spPr>
            <a:xfrm flipH="1" flipV="1">
              <a:off x="323343" y="5116777"/>
              <a:ext cx="8753" cy="3927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70"/>
            <p:cNvSpPr>
              <a:spLocks noChangeArrowheads="1"/>
            </p:cNvSpPr>
            <p:nvPr/>
          </p:nvSpPr>
          <p:spPr bwMode="auto">
            <a:xfrm>
              <a:off x="99950" y="6869875"/>
              <a:ext cx="1250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A</a:t>
              </a:r>
              <a:endParaRPr kumimoji="0" lang="pt-P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4" name="Freeform 45"/>
            <p:cNvSpPr>
              <a:spLocks/>
            </p:cNvSpPr>
            <p:nvPr/>
          </p:nvSpPr>
          <p:spPr bwMode="auto">
            <a:xfrm>
              <a:off x="356626" y="5335913"/>
              <a:ext cx="6462422" cy="3655687"/>
            </a:xfrm>
            <a:custGeom>
              <a:avLst/>
              <a:gdLst>
                <a:gd name="T0" fmla="*/ 364 w 373"/>
                <a:gd name="T1" fmla="*/ 200 h 211"/>
                <a:gd name="T2" fmla="*/ 358 w 373"/>
                <a:gd name="T3" fmla="*/ 193 h 211"/>
                <a:gd name="T4" fmla="*/ 352 w 373"/>
                <a:gd name="T5" fmla="*/ 186 h 211"/>
                <a:gd name="T6" fmla="*/ 346 w 373"/>
                <a:gd name="T7" fmla="*/ 173 h 211"/>
                <a:gd name="T8" fmla="*/ 341 w 373"/>
                <a:gd name="T9" fmla="*/ 185 h 211"/>
                <a:gd name="T10" fmla="*/ 335 w 373"/>
                <a:gd name="T11" fmla="*/ 194 h 211"/>
                <a:gd name="T12" fmla="*/ 328 w 373"/>
                <a:gd name="T13" fmla="*/ 201 h 211"/>
                <a:gd name="T14" fmla="*/ 321 w 373"/>
                <a:gd name="T15" fmla="*/ 201 h 211"/>
                <a:gd name="T16" fmla="*/ 313 w 373"/>
                <a:gd name="T17" fmla="*/ 200 h 211"/>
                <a:gd name="T18" fmla="*/ 304 w 373"/>
                <a:gd name="T19" fmla="*/ 193 h 211"/>
                <a:gd name="T20" fmla="*/ 299 w 373"/>
                <a:gd name="T21" fmla="*/ 186 h 211"/>
                <a:gd name="T22" fmla="*/ 292 w 373"/>
                <a:gd name="T23" fmla="*/ 176 h 211"/>
                <a:gd name="T24" fmla="*/ 287 w 373"/>
                <a:gd name="T25" fmla="*/ 157 h 211"/>
                <a:gd name="T26" fmla="*/ 281 w 373"/>
                <a:gd name="T27" fmla="*/ 112 h 211"/>
                <a:gd name="T28" fmla="*/ 275 w 373"/>
                <a:gd name="T29" fmla="*/ 124 h 211"/>
                <a:gd name="T30" fmla="*/ 269 w 373"/>
                <a:gd name="T31" fmla="*/ 135 h 211"/>
                <a:gd name="T32" fmla="*/ 263 w 373"/>
                <a:gd name="T33" fmla="*/ 129 h 211"/>
                <a:gd name="T34" fmla="*/ 257 w 373"/>
                <a:gd name="T35" fmla="*/ 116 h 211"/>
                <a:gd name="T36" fmla="*/ 251 w 373"/>
                <a:gd name="T37" fmla="*/ 62 h 211"/>
                <a:gd name="T38" fmla="*/ 246 w 373"/>
                <a:gd name="T39" fmla="*/ 12 h 211"/>
                <a:gd name="T40" fmla="*/ 240 w 373"/>
                <a:gd name="T41" fmla="*/ 81 h 211"/>
                <a:gd name="T42" fmla="*/ 234 w 373"/>
                <a:gd name="T43" fmla="*/ 72 h 211"/>
                <a:gd name="T44" fmla="*/ 229 w 373"/>
                <a:gd name="T45" fmla="*/ 96 h 211"/>
                <a:gd name="T46" fmla="*/ 222 w 373"/>
                <a:gd name="T47" fmla="*/ 94 h 211"/>
                <a:gd name="T48" fmla="*/ 217 w 373"/>
                <a:gd name="T49" fmla="*/ 70 h 211"/>
                <a:gd name="T50" fmla="*/ 211 w 373"/>
                <a:gd name="T51" fmla="*/ 52 h 211"/>
                <a:gd name="T52" fmla="*/ 206 w 373"/>
                <a:gd name="T53" fmla="*/ 64 h 211"/>
                <a:gd name="T54" fmla="*/ 199 w 373"/>
                <a:gd name="T55" fmla="*/ 48 h 211"/>
                <a:gd name="T56" fmla="*/ 194 w 373"/>
                <a:gd name="T57" fmla="*/ 93 h 211"/>
                <a:gd name="T58" fmla="*/ 188 w 373"/>
                <a:gd name="T59" fmla="*/ 126 h 211"/>
                <a:gd name="T60" fmla="*/ 181 w 373"/>
                <a:gd name="T61" fmla="*/ 115 h 211"/>
                <a:gd name="T62" fmla="*/ 176 w 373"/>
                <a:gd name="T63" fmla="*/ 108 h 211"/>
                <a:gd name="T64" fmla="*/ 170 w 373"/>
                <a:gd name="T65" fmla="*/ 122 h 211"/>
                <a:gd name="T66" fmla="*/ 163 w 373"/>
                <a:gd name="T67" fmla="*/ 126 h 211"/>
                <a:gd name="T68" fmla="*/ 157 w 373"/>
                <a:gd name="T69" fmla="*/ 137 h 211"/>
                <a:gd name="T70" fmla="*/ 151 w 373"/>
                <a:gd name="T71" fmla="*/ 128 h 211"/>
                <a:gd name="T72" fmla="*/ 145 w 373"/>
                <a:gd name="T73" fmla="*/ 80 h 211"/>
                <a:gd name="T74" fmla="*/ 139 w 373"/>
                <a:gd name="T75" fmla="*/ 122 h 211"/>
                <a:gd name="T76" fmla="*/ 134 w 373"/>
                <a:gd name="T77" fmla="*/ 70 h 211"/>
                <a:gd name="T78" fmla="*/ 128 w 373"/>
                <a:gd name="T79" fmla="*/ 119 h 211"/>
                <a:gd name="T80" fmla="*/ 123 w 373"/>
                <a:gd name="T81" fmla="*/ 144 h 211"/>
                <a:gd name="T82" fmla="*/ 117 w 373"/>
                <a:gd name="T83" fmla="*/ 42 h 211"/>
                <a:gd name="T84" fmla="*/ 112 w 373"/>
                <a:gd name="T85" fmla="*/ 119 h 211"/>
                <a:gd name="T86" fmla="*/ 106 w 373"/>
                <a:gd name="T87" fmla="*/ 173 h 211"/>
                <a:gd name="T88" fmla="*/ 101 w 373"/>
                <a:gd name="T89" fmla="*/ 178 h 211"/>
                <a:gd name="T90" fmla="*/ 95 w 373"/>
                <a:gd name="T91" fmla="*/ 156 h 211"/>
                <a:gd name="T92" fmla="*/ 89 w 373"/>
                <a:gd name="T93" fmla="*/ 71 h 211"/>
                <a:gd name="T94" fmla="*/ 84 w 373"/>
                <a:gd name="T95" fmla="*/ 43 h 211"/>
                <a:gd name="T96" fmla="*/ 78 w 373"/>
                <a:gd name="T97" fmla="*/ 88 h 211"/>
                <a:gd name="T98" fmla="*/ 72 w 373"/>
                <a:gd name="T99" fmla="*/ 84 h 211"/>
                <a:gd name="T100" fmla="*/ 67 w 373"/>
                <a:gd name="T101" fmla="*/ 100 h 211"/>
                <a:gd name="T102" fmla="*/ 61 w 373"/>
                <a:gd name="T103" fmla="*/ 114 h 211"/>
                <a:gd name="T104" fmla="*/ 56 w 373"/>
                <a:gd name="T105" fmla="*/ 118 h 211"/>
                <a:gd name="T106" fmla="*/ 50 w 373"/>
                <a:gd name="T107" fmla="*/ 109 h 211"/>
                <a:gd name="T108" fmla="*/ 45 w 373"/>
                <a:gd name="T109" fmla="*/ 129 h 211"/>
                <a:gd name="T110" fmla="*/ 39 w 373"/>
                <a:gd name="T111" fmla="*/ 148 h 211"/>
                <a:gd name="T112" fmla="*/ 33 w 373"/>
                <a:gd name="T113" fmla="*/ 177 h 211"/>
                <a:gd name="T114" fmla="*/ 28 w 373"/>
                <a:gd name="T115" fmla="*/ 198 h 211"/>
                <a:gd name="T116" fmla="*/ 22 w 373"/>
                <a:gd name="T117" fmla="*/ 202 h 211"/>
                <a:gd name="T118" fmla="*/ 16 w 373"/>
                <a:gd name="T119" fmla="*/ 204 h 211"/>
                <a:gd name="T120" fmla="*/ 11 w 373"/>
                <a:gd name="T121" fmla="*/ 208 h 211"/>
                <a:gd name="T122" fmla="*/ 5 w 373"/>
                <a:gd name="T123" fmla="*/ 20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3" h="211">
                  <a:moveTo>
                    <a:pt x="373" y="198"/>
                  </a:moveTo>
                  <a:lnTo>
                    <a:pt x="372" y="198"/>
                  </a:lnTo>
                  <a:lnTo>
                    <a:pt x="371" y="198"/>
                  </a:lnTo>
                  <a:lnTo>
                    <a:pt x="370" y="198"/>
                  </a:lnTo>
                  <a:lnTo>
                    <a:pt x="370" y="199"/>
                  </a:lnTo>
                  <a:lnTo>
                    <a:pt x="369" y="199"/>
                  </a:lnTo>
                  <a:lnTo>
                    <a:pt x="368" y="199"/>
                  </a:lnTo>
                  <a:lnTo>
                    <a:pt x="367" y="199"/>
                  </a:lnTo>
                  <a:lnTo>
                    <a:pt x="366" y="199"/>
                  </a:lnTo>
                  <a:lnTo>
                    <a:pt x="365" y="200"/>
                  </a:lnTo>
                  <a:lnTo>
                    <a:pt x="364" y="200"/>
                  </a:lnTo>
                  <a:lnTo>
                    <a:pt x="363" y="199"/>
                  </a:lnTo>
                  <a:lnTo>
                    <a:pt x="363" y="200"/>
                  </a:lnTo>
                  <a:lnTo>
                    <a:pt x="362" y="198"/>
                  </a:lnTo>
                  <a:lnTo>
                    <a:pt x="362" y="199"/>
                  </a:lnTo>
                  <a:lnTo>
                    <a:pt x="361" y="196"/>
                  </a:lnTo>
                  <a:lnTo>
                    <a:pt x="361" y="197"/>
                  </a:lnTo>
                  <a:lnTo>
                    <a:pt x="360" y="195"/>
                  </a:lnTo>
                  <a:lnTo>
                    <a:pt x="360" y="196"/>
                  </a:lnTo>
                  <a:lnTo>
                    <a:pt x="359" y="194"/>
                  </a:lnTo>
                  <a:lnTo>
                    <a:pt x="359" y="195"/>
                  </a:lnTo>
                  <a:lnTo>
                    <a:pt x="358" y="193"/>
                  </a:lnTo>
                  <a:lnTo>
                    <a:pt x="357" y="192"/>
                  </a:lnTo>
                  <a:lnTo>
                    <a:pt x="356" y="190"/>
                  </a:lnTo>
                  <a:lnTo>
                    <a:pt x="356" y="191"/>
                  </a:lnTo>
                  <a:lnTo>
                    <a:pt x="355" y="189"/>
                  </a:lnTo>
                  <a:lnTo>
                    <a:pt x="355" y="190"/>
                  </a:lnTo>
                  <a:lnTo>
                    <a:pt x="354" y="187"/>
                  </a:lnTo>
                  <a:lnTo>
                    <a:pt x="354" y="188"/>
                  </a:lnTo>
                  <a:lnTo>
                    <a:pt x="353" y="186"/>
                  </a:lnTo>
                  <a:lnTo>
                    <a:pt x="353" y="187"/>
                  </a:lnTo>
                  <a:lnTo>
                    <a:pt x="352" y="185"/>
                  </a:lnTo>
                  <a:lnTo>
                    <a:pt x="352" y="186"/>
                  </a:lnTo>
                  <a:lnTo>
                    <a:pt x="351" y="184"/>
                  </a:lnTo>
                  <a:lnTo>
                    <a:pt x="351" y="185"/>
                  </a:lnTo>
                  <a:lnTo>
                    <a:pt x="350" y="181"/>
                  </a:lnTo>
                  <a:lnTo>
                    <a:pt x="350" y="183"/>
                  </a:lnTo>
                  <a:lnTo>
                    <a:pt x="349" y="177"/>
                  </a:lnTo>
                  <a:lnTo>
                    <a:pt x="349" y="180"/>
                  </a:lnTo>
                  <a:lnTo>
                    <a:pt x="348" y="174"/>
                  </a:lnTo>
                  <a:lnTo>
                    <a:pt x="348" y="176"/>
                  </a:lnTo>
                  <a:lnTo>
                    <a:pt x="347" y="173"/>
                  </a:lnTo>
                  <a:lnTo>
                    <a:pt x="347" y="174"/>
                  </a:lnTo>
                  <a:lnTo>
                    <a:pt x="346" y="173"/>
                  </a:lnTo>
                  <a:lnTo>
                    <a:pt x="346" y="175"/>
                  </a:lnTo>
                  <a:lnTo>
                    <a:pt x="345" y="175"/>
                  </a:lnTo>
                  <a:lnTo>
                    <a:pt x="345" y="177"/>
                  </a:lnTo>
                  <a:lnTo>
                    <a:pt x="344" y="178"/>
                  </a:lnTo>
                  <a:lnTo>
                    <a:pt x="344" y="180"/>
                  </a:lnTo>
                  <a:lnTo>
                    <a:pt x="343" y="180"/>
                  </a:lnTo>
                  <a:lnTo>
                    <a:pt x="343" y="182"/>
                  </a:lnTo>
                  <a:lnTo>
                    <a:pt x="342" y="182"/>
                  </a:lnTo>
                  <a:lnTo>
                    <a:pt x="342" y="183"/>
                  </a:lnTo>
                  <a:lnTo>
                    <a:pt x="341" y="184"/>
                  </a:lnTo>
                  <a:lnTo>
                    <a:pt x="341" y="185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39" y="187"/>
                  </a:lnTo>
                  <a:lnTo>
                    <a:pt x="339" y="188"/>
                  </a:lnTo>
                  <a:lnTo>
                    <a:pt x="338" y="189"/>
                  </a:lnTo>
                  <a:lnTo>
                    <a:pt x="338" y="190"/>
                  </a:lnTo>
                  <a:lnTo>
                    <a:pt x="337" y="191"/>
                  </a:lnTo>
                  <a:lnTo>
                    <a:pt x="337" y="192"/>
                  </a:lnTo>
                  <a:lnTo>
                    <a:pt x="336" y="193"/>
                  </a:lnTo>
                  <a:lnTo>
                    <a:pt x="336" y="194"/>
                  </a:lnTo>
                  <a:lnTo>
                    <a:pt x="335" y="194"/>
                  </a:lnTo>
                  <a:lnTo>
                    <a:pt x="335" y="195"/>
                  </a:lnTo>
                  <a:lnTo>
                    <a:pt x="334" y="196"/>
                  </a:lnTo>
                  <a:lnTo>
                    <a:pt x="333" y="196"/>
                  </a:lnTo>
                  <a:lnTo>
                    <a:pt x="333" y="197"/>
                  </a:lnTo>
                  <a:lnTo>
                    <a:pt x="332" y="198"/>
                  </a:lnTo>
                  <a:lnTo>
                    <a:pt x="331" y="199"/>
                  </a:lnTo>
                  <a:lnTo>
                    <a:pt x="330" y="199"/>
                  </a:lnTo>
                  <a:lnTo>
                    <a:pt x="330" y="200"/>
                  </a:lnTo>
                  <a:lnTo>
                    <a:pt x="329" y="200"/>
                  </a:lnTo>
                  <a:lnTo>
                    <a:pt x="328" y="200"/>
                  </a:lnTo>
                  <a:lnTo>
                    <a:pt x="328" y="201"/>
                  </a:lnTo>
                  <a:lnTo>
                    <a:pt x="327" y="201"/>
                  </a:lnTo>
                  <a:lnTo>
                    <a:pt x="327" y="202"/>
                  </a:lnTo>
                  <a:lnTo>
                    <a:pt x="326" y="202"/>
                  </a:lnTo>
                  <a:lnTo>
                    <a:pt x="326" y="203"/>
                  </a:lnTo>
                  <a:lnTo>
                    <a:pt x="325" y="203"/>
                  </a:lnTo>
                  <a:lnTo>
                    <a:pt x="324" y="202"/>
                  </a:lnTo>
                  <a:lnTo>
                    <a:pt x="324" y="203"/>
                  </a:lnTo>
                  <a:lnTo>
                    <a:pt x="323" y="202"/>
                  </a:lnTo>
                  <a:lnTo>
                    <a:pt x="322" y="201"/>
                  </a:lnTo>
                  <a:lnTo>
                    <a:pt x="322" y="202"/>
                  </a:lnTo>
                  <a:lnTo>
                    <a:pt x="321" y="201"/>
                  </a:lnTo>
                  <a:lnTo>
                    <a:pt x="320" y="200"/>
                  </a:lnTo>
                  <a:lnTo>
                    <a:pt x="320" y="201"/>
                  </a:lnTo>
                  <a:lnTo>
                    <a:pt x="319" y="200"/>
                  </a:lnTo>
                  <a:lnTo>
                    <a:pt x="318" y="199"/>
                  </a:lnTo>
                  <a:lnTo>
                    <a:pt x="318" y="200"/>
                  </a:lnTo>
                  <a:lnTo>
                    <a:pt x="317" y="199"/>
                  </a:lnTo>
                  <a:lnTo>
                    <a:pt x="316" y="199"/>
                  </a:lnTo>
                  <a:lnTo>
                    <a:pt x="315" y="199"/>
                  </a:lnTo>
                  <a:lnTo>
                    <a:pt x="315" y="200"/>
                  </a:lnTo>
                  <a:lnTo>
                    <a:pt x="314" y="200"/>
                  </a:lnTo>
                  <a:lnTo>
                    <a:pt x="313" y="200"/>
                  </a:lnTo>
                  <a:lnTo>
                    <a:pt x="312" y="200"/>
                  </a:lnTo>
                  <a:lnTo>
                    <a:pt x="311" y="199"/>
                  </a:lnTo>
                  <a:lnTo>
                    <a:pt x="310" y="198"/>
                  </a:lnTo>
                  <a:lnTo>
                    <a:pt x="310" y="199"/>
                  </a:lnTo>
                  <a:lnTo>
                    <a:pt x="309" y="198"/>
                  </a:lnTo>
                  <a:lnTo>
                    <a:pt x="308" y="197"/>
                  </a:lnTo>
                  <a:lnTo>
                    <a:pt x="307" y="197"/>
                  </a:lnTo>
                  <a:lnTo>
                    <a:pt x="306" y="196"/>
                  </a:lnTo>
                  <a:lnTo>
                    <a:pt x="305" y="194"/>
                  </a:lnTo>
                  <a:lnTo>
                    <a:pt x="305" y="195"/>
                  </a:lnTo>
                  <a:lnTo>
                    <a:pt x="304" y="193"/>
                  </a:lnTo>
                  <a:lnTo>
                    <a:pt x="304" y="194"/>
                  </a:lnTo>
                  <a:lnTo>
                    <a:pt x="303" y="192"/>
                  </a:lnTo>
                  <a:lnTo>
                    <a:pt x="303" y="193"/>
                  </a:lnTo>
                  <a:lnTo>
                    <a:pt x="302" y="191"/>
                  </a:lnTo>
                  <a:lnTo>
                    <a:pt x="302" y="192"/>
                  </a:lnTo>
                  <a:lnTo>
                    <a:pt x="301" y="189"/>
                  </a:lnTo>
                  <a:lnTo>
                    <a:pt x="301" y="190"/>
                  </a:lnTo>
                  <a:lnTo>
                    <a:pt x="300" y="187"/>
                  </a:lnTo>
                  <a:lnTo>
                    <a:pt x="300" y="189"/>
                  </a:lnTo>
                  <a:lnTo>
                    <a:pt x="299" y="184"/>
                  </a:lnTo>
                  <a:lnTo>
                    <a:pt x="299" y="186"/>
                  </a:lnTo>
                  <a:lnTo>
                    <a:pt x="298" y="181"/>
                  </a:lnTo>
                  <a:lnTo>
                    <a:pt x="298" y="183"/>
                  </a:lnTo>
                  <a:lnTo>
                    <a:pt x="297" y="179"/>
                  </a:lnTo>
                  <a:lnTo>
                    <a:pt x="297" y="180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5" y="178"/>
                  </a:lnTo>
                  <a:lnTo>
                    <a:pt x="294" y="178"/>
                  </a:lnTo>
                  <a:lnTo>
                    <a:pt x="293" y="177"/>
                  </a:lnTo>
                  <a:lnTo>
                    <a:pt x="293" y="178"/>
                  </a:lnTo>
                  <a:lnTo>
                    <a:pt x="292" y="176"/>
                  </a:lnTo>
                  <a:lnTo>
                    <a:pt x="292" y="177"/>
                  </a:lnTo>
                  <a:lnTo>
                    <a:pt x="291" y="174"/>
                  </a:lnTo>
                  <a:lnTo>
                    <a:pt x="291" y="176"/>
                  </a:lnTo>
                  <a:lnTo>
                    <a:pt x="290" y="171"/>
                  </a:lnTo>
                  <a:lnTo>
                    <a:pt x="290" y="173"/>
                  </a:lnTo>
                  <a:lnTo>
                    <a:pt x="289" y="166"/>
                  </a:lnTo>
                  <a:lnTo>
                    <a:pt x="289" y="170"/>
                  </a:lnTo>
                  <a:lnTo>
                    <a:pt x="288" y="160"/>
                  </a:lnTo>
                  <a:lnTo>
                    <a:pt x="288" y="164"/>
                  </a:lnTo>
                  <a:lnTo>
                    <a:pt x="287" y="153"/>
                  </a:lnTo>
                  <a:lnTo>
                    <a:pt x="287" y="157"/>
                  </a:lnTo>
                  <a:lnTo>
                    <a:pt x="286" y="147"/>
                  </a:lnTo>
                  <a:lnTo>
                    <a:pt x="286" y="151"/>
                  </a:lnTo>
                  <a:lnTo>
                    <a:pt x="285" y="140"/>
                  </a:lnTo>
                  <a:lnTo>
                    <a:pt x="285" y="145"/>
                  </a:lnTo>
                  <a:lnTo>
                    <a:pt x="284" y="132"/>
                  </a:lnTo>
                  <a:lnTo>
                    <a:pt x="284" y="138"/>
                  </a:lnTo>
                  <a:lnTo>
                    <a:pt x="283" y="124"/>
                  </a:lnTo>
                  <a:lnTo>
                    <a:pt x="283" y="130"/>
                  </a:lnTo>
                  <a:lnTo>
                    <a:pt x="282" y="119"/>
                  </a:lnTo>
                  <a:lnTo>
                    <a:pt x="282" y="122"/>
                  </a:lnTo>
                  <a:lnTo>
                    <a:pt x="281" y="112"/>
                  </a:lnTo>
                  <a:lnTo>
                    <a:pt x="281" y="116"/>
                  </a:lnTo>
                  <a:lnTo>
                    <a:pt x="280" y="108"/>
                  </a:lnTo>
                  <a:lnTo>
                    <a:pt x="280" y="110"/>
                  </a:lnTo>
                  <a:lnTo>
                    <a:pt x="279" y="107"/>
                  </a:lnTo>
                  <a:lnTo>
                    <a:pt x="278" y="108"/>
                  </a:lnTo>
                  <a:lnTo>
                    <a:pt x="278" y="111"/>
                  </a:lnTo>
                  <a:lnTo>
                    <a:pt x="277" y="113"/>
                  </a:lnTo>
                  <a:lnTo>
                    <a:pt x="277" y="117"/>
                  </a:lnTo>
                  <a:lnTo>
                    <a:pt x="276" y="119"/>
                  </a:lnTo>
                  <a:lnTo>
                    <a:pt x="276" y="123"/>
                  </a:lnTo>
                  <a:lnTo>
                    <a:pt x="275" y="124"/>
                  </a:lnTo>
                  <a:lnTo>
                    <a:pt x="275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7"/>
                  </a:lnTo>
                  <a:lnTo>
                    <a:pt x="272" y="127"/>
                  </a:lnTo>
                  <a:lnTo>
                    <a:pt x="272" y="129"/>
                  </a:lnTo>
                  <a:lnTo>
                    <a:pt x="271" y="130"/>
                  </a:lnTo>
                  <a:lnTo>
                    <a:pt x="271" y="132"/>
                  </a:lnTo>
                  <a:lnTo>
                    <a:pt x="270" y="133"/>
                  </a:lnTo>
                  <a:lnTo>
                    <a:pt x="270" y="134"/>
                  </a:lnTo>
                  <a:lnTo>
                    <a:pt x="269" y="135"/>
                  </a:lnTo>
                  <a:lnTo>
                    <a:pt x="269" y="136"/>
                  </a:lnTo>
                  <a:lnTo>
                    <a:pt x="268" y="137"/>
                  </a:lnTo>
                  <a:lnTo>
                    <a:pt x="267" y="137"/>
                  </a:lnTo>
                  <a:lnTo>
                    <a:pt x="266" y="136"/>
                  </a:lnTo>
                  <a:lnTo>
                    <a:pt x="266" y="137"/>
                  </a:lnTo>
                  <a:lnTo>
                    <a:pt x="265" y="134"/>
                  </a:lnTo>
                  <a:lnTo>
                    <a:pt x="265" y="135"/>
                  </a:lnTo>
                  <a:lnTo>
                    <a:pt x="264" y="130"/>
                  </a:lnTo>
                  <a:lnTo>
                    <a:pt x="264" y="133"/>
                  </a:lnTo>
                  <a:lnTo>
                    <a:pt x="263" y="127"/>
                  </a:lnTo>
                  <a:lnTo>
                    <a:pt x="263" y="129"/>
                  </a:lnTo>
                  <a:lnTo>
                    <a:pt x="262" y="123"/>
                  </a:lnTo>
                  <a:lnTo>
                    <a:pt x="262" y="125"/>
                  </a:lnTo>
                  <a:lnTo>
                    <a:pt x="261" y="120"/>
                  </a:lnTo>
                  <a:lnTo>
                    <a:pt x="261" y="122"/>
                  </a:lnTo>
                  <a:lnTo>
                    <a:pt x="260" y="118"/>
                  </a:lnTo>
                  <a:lnTo>
                    <a:pt x="260" y="119"/>
                  </a:lnTo>
                  <a:lnTo>
                    <a:pt x="259" y="117"/>
                  </a:lnTo>
                  <a:lnTo>
                    <a:pt x="259" y="118"/>
                  </a:lnTo>
                  <a:lnTo>
                    <a:pt x="258" y="116"/>
                  </a:lnTo>
                  <a:lnTo>
                    <a:pt x="258" y="117"/>
                  </a:lnTo>
                  <a:lnTo>
                    <a:pt x="257" y="116"/>
                  </a:lnTo>
                  <a:lnTo>
                    <a:pt x="256" y="113"/>
                  </a:lnTo>
                  <a:lnTo>
                    <a:pt x="256" y="115"/>
                  </a:lnTo>
                  <a:lnTo>
                    <a:pt x="255" y="109"/>
                  </a:lnTo>
                  <a:lnTo>
                    <a:pt x="255" y="112"/>
                  </a:lnTo>
                  <a:lnTo>
                    <a:pt x="254" y="102"/>
                  </a:lnTo>
                  <a:lnTo>
                    <a:pt x="254" y="107"/>
                  </a:lnTo>
                  <a:lnTo>
                    <a:pt x="253" y="92"/>
                  </a:lnTo>
                  <a:lnTo>
                    <a:pt x="253" y="99"/>
                  </a:lnTo>
                  <a:lnTo>
                    <a:pt x="252" y="79"/>
                  </a:lnTo>
                  <a:lnTo>
                    <a:pt x="252" y="88"/>
                  </a:lnTo>
                  <a:lnTo>
                    <a:pt x="251" y="62"/>
                  </a:lnTo>
                  <a:lnTo>
                    <a:pt x="251" y="74"/>
                  </a:lnTo>
                  <a:lnTo>
                    <a:pt x="250" y="42"/>
                  </a:lnTo>
                  <a:lnTo>
                    <a:pt x="250" y="56"/>
                  </a:lnTo>
                  <a:lnTo>
                    <a:pt x="249" y="21"/>
                  </a:lnTo>
                  <a:lnTo>
                    <a:pt x="249" y="35"/>
                  </a:lnTo>
                  <a:lnTo>
                    <a:pt x="248" y="5"/>
                  </a:lnTo>
                  <a:lnTo>
                    <a:pt x="248" y="15"/>
                  </a:lnTo>
                  <a:lnTo>
                    <a:pt x="247" y="0"/>
                  </a:lnTo>
                  <a:lnTo>
                    <a:pt x="247" y="2"/>
                  </a:lnTo>
                  <a:lnTo>
                    <a:pt x="246" y="3"/>
                  </a:lnTo>
                  <a:lnTo>
                    <a:pt x="246" y="12"/>
                  </a:lnTo>
                  <a:lnTo>
                    <a:pt x="245" y="19"/>
                  </a:lnTo>
                  <a:lnTo>
                    <a:pt x="245" y="35"/>
                  </a:lnTo>
                  <a:lnTo>
                    <a:pt x="244" y="43"/>
                  </a:lnTo>
                  <a:lnTo>
                    <a:pt x="244" y="50"/>
                  </a:lnTo>
                  <a:lnTo>
                    <a:pt x="243" y="57"/>
                  </a:lnTo>
                  <a:lnTo>
                    <a:pt x="243" y="68"/>
                  </a:lnTo>
                  <a:lnTo>
                    <a:pt x="242" y="73"/>
                  </a:lnTo>
                  <a:lnTo>
                    <a:pt x="242" y="78"/>
                  </a:lnTo>
                  <a:lnTo>
                    <a:pt x="241" y="80"/>
                  </a:lnTo>
                  <a:lnTo>
                    <a:pt x="241" y="82"/>
                  </a:lnTo>
                  <a:lnTo>
                    <a:pt x="240" y="81"/>
                  </a:lnTo>
                  <a:lnTo>
                    <a:pt x="240" y="82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38" y="75"/>
                  </a:lnTo>
                  <a:lnTo>
                    <a:pt x="238" y="78"/>
                  </a:lnTo>
                  <a:lnTo>
                    <a:pt x="237" y="72"/>
                  </a:lnTo>
                  <a:lnTo>
                    <a:pt x="237" y="74"/>
                  </a:lnTo>
                  <a:lnTo>
                    <a:pt x="236" y="71"/>
                  </a:lnTo>
                  <a:lnTo>
                    <a:pt x="236" y="72"/>
                  </a:lnTo>
                  <a:lnTo>
                    <a:pt x="235" y="71"/>
                  </a:lnTo>
                  <a:lnTo>
                    <a:pt x="234" y="72"/>
                  </a:lnTo>
                  <a:lnTo>
                    <a:pt x="234" y="73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2" y="77"/>
                  </a:lnTo>
                  <a:lnTo>
                    <a:pt x="232" y="82"/>
                  </a:lnTo>
                  <a:lnTo>
                    <a:pt x="231" y="85"/>
                  </a:lnTo>
                  <a:lnTo>
                    <a:pt x="231" y="88"/>
                  </a:lnTo>
                  <a:lnTo>
                    <a:pt x="230" y="90"/>
                  </a:lnTo>
                  <a:lnTo>
                    <a:pt x="230" y="94"/>
                  </a:lnTo>
                  <a:lnTo>
                    <a:pt x="229" y="95"/>
                  </a:lnTo>
                  <a:lnTo>
                    <a:pt x="229" y="96"/>
                  </a:lnTo>
                  <a:lnTo>
                    <a:pt x="228" y="96"/>
                  </a:lnTo>
                  <a:lnTo>
                    <a:pt x="227" y="97"/>
                  </a:lnTo>
                  <a:lnTo>
                    <a:pt x="226" y="98"/>
                  </a:lnTo>
                  <a:lnTo>
                    <a:pt x="226" y="99"/>
                  </a:lnTo>
                  <a:lnTo>
                    <a:pt x="225" y="100"/>
                  </a:lnTo>
                  <a:lnTo>
                    <a:pt x="225" y="101"/>
                  </a:lnTo>
                  <a:lnTo>
                    <a:pt x="224" y="101"/>
                  </a:lnTo>
                  <a:lnTo>
                    <a:pt x="224" y="102"/>
                  </a:lnTo>
                  <a:lnTo>
                    <a:pt x="223" y="99"/>
                  </a:lnTo>
                  <a:lnTo>
                    <a:pt x="223" y="101"/>
                  </a:lnTo>
                  <a:lnTo>
                    <a:pt x="222" y="94"/>
                  </a:lnTo>
                  <a:lnTo>
                    <a:pt x="222" y="97"/>
                  </a:lnTo>
                  <a:lnTo>
                    <a:pt x="221" y="89"/>
                  </a:lnTo>
                  <a:lnTo>
                    <a:pt x="221" y="92"/>
                  </a:lnTo>
                  <a:lnTo>
                    <a:pt x="220" y="83"/>
                  </a:lnTo>
                  <a:lnTo>
                    <a:pt x="220" y="87"/>
                  </a:lnTo>
                  <a:lnTo>
                    <a:pt x="219" y="77"/>
                  </a:lnTo>
                  <a:lnTo>
                    <a:pt x="219" y="81"/>
                  </a:lnTo>
                  <a:lnTo>
                    <a:pt x="218" y="73"/>
                  </a:lnTo>
                  <a:lnTo>
                    <a:pt x="218" y="75"/>
                  </a:lnTo>
                  <a:lnTo>
                    <a:pt x="217" y="65"/>
                  </a:lnTo>
                  <a:lnTo>
                    <a:pt x="217" y="70"/>
                  </a:lnTo>
                  <a:lnTo>
                    <a:pt x="216" y="59"/>
                  </a:lnTo>
                  <a:lnTo>
                    <a:pt x="216" y="63"/>
                  </a:lnTo>
                  <a:lnTo>
                    <a:pt x="215" y="54"/>
                  </a:lnTo>
                  <a:lnTo>
                    <a:pt x="215" y="57"/>
                  </a:lnTo>
                  <a:lnTo>
                    <a:pt x="214" y="51"/>
                  </a:lnTo>
                  <a:lnTo>
                    <a:pt x="214" y="52"/>
                  </a:lnTo>
                  <a:lnTo>
                    <a:pt x="213" y="50"/>
                  </a:lnTo>
                  <a:lnTo>
                    <a:pt x="213" y="51"/>
                  </a:lnTo>
                  <a:lnTo>
                    <a:pt x="212" y="51"/>
                  </a:lnTo>
                  <a:lnTo>
                    <a:pt x="212" y="52"/>
                  </a:lnTo>
                  <a:lnTo>
                    <a:pt x="211" y="52"/>
                  </a:lnTo>
                  <a:lnTo>
                    <a:pt x="211" y="53"/>
                  </a:lnTo>
                  <a:lnTo>
                    <a:pt x="210" y="54"/>
                  </a:lnTo>
                  <a:lnTo>
                    <a:pt x="210" y="55"/>
                  </a:lnTo>
                  <a:lnTo>
                    <a:pt x="209" y="55"/>
                  </a:lnTo>
                  <a:lnTo>
                    <a:pt x="209" y="57"/>
                  </a:lnTo>
                  <a:lnTo>
                    <a:pt x="208" y="58"/>
                  </a:lnTo>
                  <a:lnTo>
                    <a:pt x="208" y="60"/>
                  </a:lnTo>
                  <a:lnTo>
                    <a:pt x="207" y="61"/>
                  </a:lnTo>
                  <a:lnTo>
                    <a:pt x="207" y="63"/>
                  </a:lnTo>
                  <a:lnTo>
                    <a:pt x="206" y="63"/>
                  </a:lnTo>
                  <a:lnTo>
                    <a:pt x="206" y="64"/>
                  </a:lnTo>
                  <a:lnTo>
                    <a:pt x="205" y="64"/>
                  </a:lnTo>
                  <a:lnTo>
                    <a:pt x="204" y="61"/>
                  </a:lnTo>
                  <a:lnTo>
                    <a:pt x="204" y="63"/>
                  </a:lnTo>
                  <a:lnTo>
                    <a:pt x="203" y="57"/>
                  </a:lnTo>
                  <a:lnTo>
                    <a:pt x="203" y="60"/>
                  </a:lnTo>
                  <a:lnTo>
                    <a:pt x="202" y="51"/>
                  </a:lnTo>
                  <a:lnTo>
                    <a:pt x="202" y="55"/>
                  </a:lnTo>
                  <a:lnTo>
                    <a:pt x="201" y="48"/>
                  </a:lnTo>
                  <a:lnTo>
                    <a:pt x="201" y="50"/>
                  </a:lnTo>
                  <a:lnTo>
                    <a:pt x="200" y="47"/>
                  </a:lnTo>
                  <a:lnTo>
                    <a:pt x="199" y="48"/>
                  </a:lnTo>
                  <a:lnTo>
                    <a:pt x="199" y="50"/>
                  </a:lnTo>
                  <a:lnTo>
                    <a:pt x="198" y="52"/>
                  </a:lnTo>
                  <a:lnTo>
                    <a:pt x="198" y="56"/>
                  </a:lnTo>
                  <a:lnTo>
                    <a:pt x="197" y="58"/>
                  </a:lnTo>
                  <a:lnTo>
                    <a:pt x="197" y="63"/>
                  </a:lnTo>
                  <a:lnTo>
                    <a:pt x="196" y="66"/>
                  </a:lnTo>
                  <a:lnTo>
                    <a:pt x="196" y="73"/>
                  </a:lnTo>
                  <a:lnTo>
                    <a:pt x="195" y="77"/>
                  </a:lnTo>
                  <a:lnTo>
                    <a:pt x="195" y="84"/>
                  </a:lnTo>
                  <a:lnTo>
                    <a:pt x="194" y="87"/>
                  </a:lnTo>
                  <a:lnTo>
                    <a:pt x="194" y="93"/>
                  </a:lnTo>
                  <a:lnTo>
                    <a:pt x="193" y="96"/>
                  </a:lnTo>
                  <a:lnTo>
                    <a:pt x="193" y="102"/>
                  </a:lnTo>
                  <a:lnTo>
                    <a:pt x="192" y="105"/>
                  </a:lnTo>
                  <a:lnTo>
                    <a:pt x="192" y="107"/>
                  </a:lnTo>
                  <a:lnTo>
                    <a:pt x="191" y="109"/>
                  </a:lnTo>
                  <a:lnTo>
                    <a:pt x="191" y="114"/>
                  </a:lnTo>
                  <a:lnTo>
                    <a:pt x="190" y="116"/>
                  </a:lnTo>
                  <a:lnTo>
                    <a:pt x="190" y="120"/>
                  </a:lnTo>
                  <a:lnTo>
                    <a:pt x="189" y="122"/>
                  </a:lnTo>
                  <a:lnTo>
                    <a:pt x="189" y="125"/>
                  </a:lnTo>
                  <a:lnTo>
                    <a:pt x="188" y="126"/>
                  </a:lnTo>
                  <a:lnTo>
                    <a:pt x="188" y="128"/>
                  </a:lnTo>
                  <a:lnTo>
                    <a:pt x="187" y="128"/>
                  </a:lnTo>
                  <a:lnTo>
                    <a:pt x="187" y="129"/>
                  </a:lnTo>
                  <a:lnTo>
                    <a:pt x="186" y="129"/>
                  </a:lnTo>
                  <a:lnTo>
                    <a:pt x="185" y="129"/>
                  </a:lnTo>
                  <a:lnTo>
                    <a:pt x="184" y="128"/>
                  </a:lnTo>
                  <a:lnTo>
                    <a:pt x="183" y="126"/>
                  </a:lnTo>
                  <a:lnTo>
                    <a:pt x="183" y="127"/>
                  </a:lnTo>
                  <a:lnTo>
                    <a:pt x="182" y="122"/>
                  </a:lnTo>
                  <a:lnTo>
                    <a:pt x="182" y="125"/>
                  </a:lnTo>
                  <a:lnTo>
                    <a:pt x="181" y="115"/>
                  </a:lnTo>
                  <a:lnTo>
                    <a:pt x="181" y="120"/>
                  </a:lnTo>
                  <a:lnTo>
                    <a:pt x="180" y="111"/>
                  </a:lnTo>
                  <a:lnTo>
                    <a:pt x="180" y="113"/>
                  </a:lnTo>
                  <a:lnTo>
                    <a:pt x="179" y="105"/>
                  </a:lnTo>
                  <a:lnTo>
                    <a:pt x="179" y="109"/>
                  </a:lnTo>
                  <a:lnTo>
                    <a:pt x="178" y="102"/>
                  </a:lnTo>
                  <a:lnTo>
                    <a:pt x="178" y="104"/>
                  </a:lnTo>
                  <a:lnTo>
                    <a:pt x="177" y="102"/>
                  </a:lnTo>
                  <a:lnTo>
                    <a:pt x="177" y="104"/>
                  </a:lnTo>
                  <a:lnTo>
                    <a:pt x="176" y="105"/>
                  </a:lnTo>
                  <a:lnTo>
                    <a:pt x="176" y="108"/>
                  </a:lnTo>
                  <a:lnTo>
                    <a:pt x="175" y="110"/>
                  </a:lnTo>
                  <a:lnTo>
                    <a:pt x="175" y="113"/>
                  </a:lnTo>
                  <a:lnTo>
                    <a:pt x="174" y="114"/>
                  </a:lnTo>
                  <a:lnTo>
                    <a:pt x="174" y="116"/>
                  </a:lnTo>
                  <a:lnTo>
                    <a:pt x="173" y="117"/>
                  </a:lnTo>
                  <a:lnTo>
                    <a:pt x="173" y="120"/>
                  </a:lnTo>
                  <a:lnTo>
                    <a:pt x="172" y="121"/>
                  </a:lnTo>
                  <a:lnTo>
                    <a:pt x="172" y="122"/>
                  </a:lnTo>
                  <a:lnTo>
                    <a:pt x="171" y="122"/>
                  </a:lnTo>
                  <a:lnTo>
                    <a:pt x="170" y="121"/>
                  </a:lnTo>
                  <a:lnTo>
                    <a:pt x="170" y="122"/>
                  </a:lnTo>
                  <a:lnTo>
                    <a:pt x="169" y="120"/>
                  </a:lnTo>
                  <a:lnTo>
                    <a:pt x="169" y="121"/>
                  </a:lnTo>
                  <a:lnTo>
                    <a:pt x="168" y="120"/>
                  </a:lnTo>
                  <a:lnTo>
                    <a:pt x="168" y="121"/>
                  </a:lnTo>
                  <a:lnTo>
                    <a:pt x="167" y="121"/>
                  </a:lnTo>
                  <a:lnTo>
                    <a:pt x="166" y="120"/>
                  </a:lnTo>
                  <a:lnTo>
                    <a:pt x="165" y="121"/>
                  </a:lnTo>
                  <a:lnTo>
                    <a:pt x="165" y="123"/>
                  </a:lnTo>
                  <a:lnTo>
                    <a:pt x="164" y="123"/>
                  </a:lnTo>
                  <a:lnTo>
                    <a:pt x="164" y="125"/>
                  </a:lnTo>
                  <a:lnTo>
                    <a:pt x="163" y="126"/>
                  </a:lnTo>
                  <a:lnTo>
                    <a:pt x="163" y="127"/>
                  </a:lnTo>
                  <a:lnTo>
                    <a:pt x="162" y="127"/>
                  </a:lnTo>
                  <a:lnTo>
                    <a:pt x="161" y="128"/>
                  </a:lnTo>
                  <a:lnTo>
                    <a:pt x="161" y="129"/>
                  </a:lnTo>
                  <a:lnTo>
                    <a:pt x="160" y="130"/>
                  </a:lnTo>
                  <a:lnTo>
                    <a:pt x="160" y="131"/>
                  </a:lnTo>
                  <a:lnTo>
                    <a:pt x="159" y="131"/>
                  </a:lnTo>
                  <a:lnTo>
                    <a:pt x="159" y="132"/>
                  </a:lnTo>
                  <a:lnTo>
                    <a:pt x="158" y="133"/>
                  </a:lnTo>
                  <a:lnTo>
                    <a:pt x="157" y="134"/>
                  </a:lnTo>
                  <a:lnTo>
                    <a:pt x="157" y="137"/>
                  </a:lnTo>
                  <a:lnTo>
                    <a:pt x="156" y="137"/>
                  </a:lnTo>
                  <a:lnTo>
                    <a:pt x="156" y="139"/>
                  </a:lnTo>
                  <a:lnTo>
                    <a:pt x="155" y="135"/>
                  </a:lnTo>
                  <a:lnTo>
                    <a:pt x="155" y="137"/>
                  </a:lnTo>
                  <a:lnTo>
                    <a:pt x="154" y="134"/>
                  </a:lnTo>
                  <a:lnTo>
                    <a:pt x="154" y="135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52" y="132"/>
                  </a:lnTo>
                  <a:lnTo>
                    <a:pt x="152" y="134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50" y="122"/>
                  </a:lnTo>
                  <a:lnTo>
                    <a:pt x="150" y="127"/>
                  </a:lnTo>
                  <a:lnTo>
                    <a:pt x="149" y="113"/>
                  </a:lnTo>
                  <a:lnTo>
                    <a:pt x="149" y="119"/>
                  </a:lnTo>
                  <a:lnTo>
                    <a:pt x="148" y="102"/>
                  </a:lnTo>
                  <a:lnTo>
                    <a:pt x="148" y="110"/>
                  </a:lnTo>
                  <a:lnTo>
                    <a:pt x="147" y="82"/>
                  </a:lnTo>
                  <a:lnTo>
                    <a:pt x="147" y="96"/>
                  </a:lnTo>
                  <a:lnTo>
                    <a:pt x="146" y="80"/>
                  </a:lnTo>
                  <a:lnTo>
                    <a:pt x="145" y="80"/>
                  </a:lnTo>
                  <a:lnTo>
                    <a:pt x="145" y="84"/>
                  </a:lnTo>
                  <a:lnTo>
                    <a:pt x="144" y="88"/>
                  </a:lnTo>
                  <a:lnTo>
                    <a:pt x="144" y="95"/>
                  </a:lnTo>
                  <a:lnTo>
                    <a:pt x="143" y="99"/>
                  </a:lnTo>
                  <a:lnTo>
                    <a:pt x="143" y="109"/>
                  </a:lnTo>
                  <a:lnTo>
                    <a:pt x="142" y="114"/>
                  </a:lnTo>
                  <a:lnTo>
                    <a:pt x="142" y="122"/>
                  </a:lnTo>
                  <a:lnTo>
                    <a:pt x="141" y="122"/>
                  </a:lnTo>
                  <a:lnTo>
                    <a:pt x="140" y="121"/>
                  </a:lnTo>
                  <a:lnTo>
                    <a:pt x="140" y="125"/>
                  </a:lnTo>
                  <a:lnTo>
                    <a:pt x="139" y="122"/>
                  </a:lnTo>
                  <a:lnTo>
                    <a:pt x="139" y="125"/>
                  </a:lnTo>
                  <a:lnTo>
                    <a:pt x="138" y="112"/>
                  </a:lnTo>
                  <a:lnTo>
                    <a:pt x="138" y="119"/>
                  </a:lnTo>
                  <a:lnTo>
                    <a:pt x="137" y="94"/>
                  </a:lnTo>
                  <a:lnTo>
                    <a:pt x="137" y="106"/>
                  </a:lnTo>
                  <a:lnTo>
                    <a:pt x="136" y="82"/>
                  </a:lnTo>
                  <a:lnTo>
                    <a:pt x="136" y="89"/>
                  </a:lnTo>
                  <a:lnTo>
                    <a:pt x="135" y="75"/>
                  </a:lnTo>
                  <a:lnTo>
                    <a:pt x="135" y="80"/>
                  </a:lnTo>
                  <a:lnTo>
                    <a:pt x="134" y="54"/>
                  </a:lnTo>
                  <a:lnTo>
                    <a:pt x="134" y="70"/>
                  </a:lnTo>
                  <a:lnTo>
                    <a:pt x="133" y="52"/>
                  </a:lnTo>
                  <a:lnTo>
                    <a:pt x="133" y="54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1" y="53"/>
                  </a:lnTo>
                  <a:lnTo>
                    <a:pt x="131" y="62"/>
                  </a:lnTo>
                  <a:lnTo>
                    <a:pt x="130" y="70"/>
                  </a:lnTo>
                  <a:lnTo>
                    <a:pt x="130" y="90"/>
                  </a:lnTo>
                  <a:lnTo>
                    <a:pt x="129" y="98"/>
                  </a:lnTo>
                  <a:lnTo>
                    <a:pt x="129" y="112"/>
                  </a:lnTo>
                  <a:lnTo>
                    <a:pt x="128" y="119"/>
                  </a:lnTo>
                  <a:lnTo>
                    <a:pt x="128" y="125"/>
                  </a:lnTo>
                  <a:lnTo>
                    <a:pt x="127" y="131"/>
                  </a:lnTo>
                  <a:lnTo>
                    <a:pt x="127" y="140"/>
                  </a:lnTo>
                  <a:lnTo>
                    <a:pt x="126" y="143"/>
                  </a:lnTo>
                  <a:lnTo>
                    <a:pt x="126" y="147"/>
                  </a:lnTo>
                  <a:lnTo>
                    <a:pt x="125" y="148"/>
                  </a:lnTo>
                  <a:lnTo>
                    <a:pt x="125" y="149"/>
                  </a:lnTo>
                  <a:lnTo>
                    <a:pt x="124" y="147"/>
                  </a:lnTo>
                  <a:lnTo>
                    <a:pt x="124" y="150"/>
                  </a:lnTo>
                  <a:lnTo>
                    <a:pt x="123" y="134"/>
                  </a:lnTo>
                  <a:lnTo>
                    <a:pt x="123" y="144"/>
                  </a:lnTo>
                  <a:lnTo>
                    <a:pt x="122" y="124"/>
                  </a:lnTo>
                  <a:lnTo>
                    <a:pt x="122" y="129"/>
                  </a:lnTo>
                  <a:lnTo>
                    <a:pt x="121" y="107"/>
                  </a:lnTo>
                  <a:lnTo>
                    <a:pt x="121" y="121"/>
                  </a:lnTo>
                  <a:lnTo>
                    <a:pt x="120" y="83"/>
                  </a:lnTo>
                  <a:lnTo>
                    <a:pt x="120" y="98"/>
                  </a:lnTo>
                  <a:lnTo>
                    <a:pt x="119" y="73"/>
                  </a:lnTo>
                  <a:lnTo>
                    <a:pt x="119" y="78"/>
                  </a:lnTo>
                  <a:lnTo>
                    <a:pt x="118" y="65"/>
                  </a:lnTo>
                  <a:lnTo>
                    <a:pt x="118" y="73"/>
                  </a:lnTo>
                  <a:lnTo>
                    <a:pt x="117" y="42"/>
                  </a:lnTo>
                  <a:lnTo>
                    <a:pt x="117" y="57"/>
                  </a:lnTo>
                  <a:lnTo>
                    <a:pt x="116" y="43"/>
                  </a:lnTo>
                  <a:lnTo>
                    <a:pt x="116" y="48"/>
                  </a:lnTo>
                  <a:lnTo>
                    <a:pt x="115" y="50"/>
                  </a:lnTo>
                  <a:lnTo>
                    <a:pt x="115" y="53"/>
                  </a:lnTo>
                  <a:lnTo>
                    <a:pt x="114" y="56"/>
                  </a:lnTo>
                  <a:lnTo>
                    <a:pt x="114" y="66"/>
                  </a:lnTo>
                  <a:lnTo>
                    <a:pt x="113" y="75"/>
                  </a:lnTo>
                  <a:lnTo>
                    <a:pt x="113" y="95"/>
                  </a:lnTo>
                  <a:lnTo>
                    <a:pt x="112" y="104"/>
                  </a:lnTo>
                  <a:lnTo>
                    <a:pt x="112" y="119"/>
                  </a:lnTo>
                  <a:lnTo>
                    <a:pt x="111" y="128"/>
                  </a:lnTo>
                  <a:lnTo>
                    <a:pt x="111" y="142"/>
                  </a:lnTo>
                  <a:lnTo>
                    <a:pt x="110" y="147"/>
                  </a:lnTo>
                  <a:lnTo>
                    <a:pt x="110" y="155"/>
                  </a:lnTo>
                  <a:lnTo>
                    <a:pt x="109" y="159"/>
                  </a:lnTo>
                  <a:lnTo>
                    <a:pt x="109" y="167"/>
                  </a:lnTo>
                  <a:lnTo>
                    <a:pt x="108" y="167"/>
                  </a:lnTo>
                  <a:lnTo>
                    <a:pt x="108" y="169"/>
                  </a:lnTo>
                  <a:lnTo>
                    <a:pt x="107" y="171"/>
                  </a:lnTo>
                  <a:lnTo>
                    <a:pt x="107" y="181"/>
                  </a:lnTo>
                  <a:lnTo>
                    <a:pt x="106" y="173"/>
                  </a:lnTo>
                  <a:lnTo>
                    <a:pt x="106" y="183"/>
                  </a:lnTo>
                  <a:lnTo>
                    <a:pt x="105" y="168"/>
                  </a:lnTo>
                  <a:lnTo>
                    <a:pt x="105" y="170"/>
                  </a:lnTo>
                  <a:lnTo>
                    <a:pt x="104" y="170"/>
                  </a:lnTo>
                  <a:lnTo>
                    <a:pt x="104" y="172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2" y="175"/>
                  </a:lnTo>
                  <a:lnTo>
                    <a:pt x="102" y="176"/>
                  </a:lnTo>
                  <a:lnTo>
                    <a:pt x="101" y="176"/>
                  </a:lnTo>
                  <a:lnTo>
                    <a:pt x="101" y="178"/>
                  </a:lnTo>
                  <a:lnTo>
                    <a:pt x="100" y="181"/>
                  </a:lnTo>
                  <a:lnTo>
                    <a:pt x="100" y="183"/>
                  </a:lnTo>
                  <a:lnTo>
                    <a:pt x="99" y="156"/>
                  </a:lnTo>
                  <a:lnTo>
                    <a:pt x="99" y="176"/>
                  </a:lnTo>
                  <a:lnTo>
                    <a:pt x="98" y="158"/>
                  </a:lnTo>
                  <a:lnTo>
                    <a:pt x="98" y="166"/>
                  </a:lnTo>
                  <a:lnTo>
                    <a:pt x="97" y="168"/>
                  </a:lnTo>
                  <a:lnTo>
                    <a:pt x="96" y="161"/>
                  </a:lnTo>
                  <a:lnTo>
                    <a:pt x="96" y="167"/>
                  </a:lnTo>
                  <a:lnTo>
                    <a:pt x="95" y="155"/>
                  </a:lnTo>
                  <a:lnTo>
                    <a:pt x="95" y="156"/>
                  </a:lnTo>
                  <a:lnTo>
                    <a:pt x="94" y="149"/>
                  </a:lnTo>
                  <a:lnTo>
                    <a:pt x="94" y="156"/>
                  </a:lnTo>
                  <a:lnTo>
                    <a:pt x="93" y="127"/>
                  </a:lnTo>
                  <a:lnTo>
                    <a:pt x="93" y="140"/>
                  </a:lnTo>
                  <a:lnTo>
                    <a:pt x="92" y="118"/>
                  </a:lnTo>
                  <a:lnTo>
                    <a:pt x="92" y="125"/>
                  </a:lnTo>
                  <a:lnTo>
                    <a:pt x="91" y="101"/>
                  </a:lnTo>
                  <a:lnTo>
                    <a:pt x="91" y="113"/>
                  </a:lnTo>
                  <a:lnTo>
                    <a:pt x="90" y="89"/>
                  </a:lnTo>
                  <a:lnTo>
                    <a:pt x="90" y="95"/>
                  </a:lnTo>
                  <a:lnTo>
                    <a:pt x="89" y="71"/>
                  </a:lnTo>
                  <a:lnTo>
                    <a:pt x="89" y="82"/>
                  </a:lnTo>
                  <a:lnTo>
                    <a:pt x="88" y="55"/>
                  </a:lnTo>
                  <a:lnTo>
                    <a:pt x="88" y="65"/>
                  </a:lnTo>
                  <a:lnTo>
                    <a:pt x="87" y="45"/>
                  </a:lnTo>
                  <a:lnTo>
                    <a:pt x="87" y="51"/>
                  </a:lnTo>
                  <a:lnTo>
                    <a:pt x="86" y="42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42"/>
                  </a:lnTo>
                  <a:lnTo>
                    <a:pt x="84" y="41"/>
                  </a:lnTo>
                  <a:lnTo>
                    <a:pt x="84" y="43"/>
                  </a:lnTo>
                  <a:lnTo>
                    <a:pt x="83" y="45"/>
                  </a:lnTo>
                  <a:lnTo>
                    <a:pt x="83" y="52"/>
                  </a:lnTo>
                  <a:lnTo>
                    <a:pt x="82" y="57"/>
                  </a:lnTo>
                  <a:lnTo>
                    <a:pt x="82" y="66"/>
                  </a:lnTo>
                  <a:lnTo>
                    <a:pt x="81" y="71"/>
                  </a:lnTo>
                  <a:lnTo>
                    <a:pt x="81" y="81"/>
                  </a:lnTo>
                  <a:lnTo>
                    <a:pt x="80" y="83"/>
                  </a:lnTo>
                  <a:lnTo>
                    <a:pt x="80" y="85"/>
                  </a:lnTo>
                  <a:lnTo>
                    <a:pt x="79" y="80"/>
                  </a:lnTo>
                  <a:lnTo>
                    <a:pt x="79" y="84"/>
                  </a:lnTo>
                  <a:lnTo>
                    <a:pt x="78" y="88"/>
                  </a:lnTo>
                  <a:lnTo>
                    <a:pt x="78" y="90"/>
                  </a:lnTo>
                  <a:lnTo>
                    <a:pt x="77" y="86"/>
                  </a:lnTo>
                  <a:lnTo>
                    <a:pt x="77" y="88"/>
                  </a:lnTo>
                  <a:lnTo>
                    <a:pt x="76" y="87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3" y="84"/>
                  </a:lnTo>
                  <a:lnTo>
                    <a:pt x="73" y="94"/>
                  </a:lnTo>
                  <a:lnTo>
                    <a:pt x="72" y="84"/>
                  </a:lnTo>
                  <a:lnTo>
                    <a:pt x="72" y="89"/>
                  </a:lnTo>
                  <a:lnTo>
                    <a:pt x="71" y="93"/>
                  </a:lnTo>
                  <a:lnTo>
                    <a:pt x="71" y="98"/>
                  </a:lnTo>
                  <a:lnTo>
                    <a:pt x="70" y="100"/>
                  </a:lnTo>
                  <a:lnTo>
                    <a:pt x="70" y="102"/>
                  </a:lnTo>
                  <a:lnTo>
                    <a:pt x="69" y="92"/>
                  </a:lnTo>
                  <a:lnTo>
                    <a:pt x="69" y="97"/>
                  </a:lnTo>
                  <a:lnTo>
                    <a:pt x="68" y="98"/>
                  </a:lnTo>
                  <a:lnTo>
                    <a:pt x="68" y="103"/>
                  </a:lnTo>
                  <a:lnTo>
                    <a:pt x="67" y="77"/>
                  </a:lnTo>
                  <a:lnTo>
                    <a:pt x="67" y="100"/>
                  </a:lnTo>
                  <a:lnTo>
                    <a:pt x="66" y="79"/>
                  </a:lnTo>
                  <a:lnTo>
                    <a:pt x="66" y="90"/>
                  </a:lnTo>
                  <a:lnTo>
                    <a:pt x="65" y="95"/>
                  </a:lnTo>
                  <a:lnTo>
                    <a:pt x="65" y="100"/>
                  </a:lnTo>
                  <a:lnTo>
                    <a:pt x="64" y="101"/>
                  </a:lnTo>
                  <a:lnTo>
                    <a:pt x="64" y="102"/>
                  </a:lnTo>
                  <a:lnTo>
                    <a:pt x="63" y="102"/>
                  </a:lnTo>
                  <a:lnTo>
                    <a:pt x="63" y="108"/>
                  </a:lnTo>
                  <a:lnTo>
                    <a:pt x="62" y="113"/>
                  </a:lnTo>
                  <a:lnTo>
                    <a:pt x="62" y="117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0" y="119"/>
                  </a:lnTo>
                  <a:lnTo>
                    <a:pt x="60" y="122"/>
                  </a:lnTo>
                  <a:lnTo>
                    <a:pt x="59" y="117"/>
                  </a:lnTo>
                  <a:lnTo>
                    <a:pt x="59" y="119"/>
                  </a:lnTo>
                  <a:lnTo>
                    <a:pt x="58" y="121"/>
                  </a:lnTo>
                  <a:lnTo>
                    <a:pt x="58" y="127"/>
                  </a:lnTo>
                  <a:lnTo>
                    <a:pt x="57" y="125"/>
                  </a:lnTo>
                  <a:lnTo>
                    <a:pt x="57" y="130"/>
                  </a:lnTo>
                  <a:lnTo>
                    <a:pt x="56" y="112"/>
                  </a:lnTo>
                  <a:lnTo>
                    <a:pt x="56" y="118"/>
                  </a:lnTo>
                  <a:lnTo>
                    <a:pt x="55" y="115"/>
                  </a:lnTo>
                  <a:lnTo>
                    <a:pt x="55" y="119"/>
                  </a:lnTo>
                  <a:lnTo>
                    <a:pt x="54" y="119"/>
                  </a:lnTo>
                  <a:lnTo>
                    <a:pt x="54" y="123"/>
                  </a:lnTo>
                  <a:lnTo>
                    <a:pt x="53" y="122"/>
                  </a:lnTo>
                  <a:lnTo>
                    <a:pt x="53" y="125"/>
                  </a:lnTo>
                  <a:lnTo>
                    <a:pt x="52" y="119"/>
                  </a:lnTo>
                  <a:lnTo>
                    <a:pt x="52" y="122"/>
                  </a:lnTo>
                  <a:lnTo>
                    <a:pt x="51" y="113"/>
                  </a:lnTo>
                  <a:lnTo>
                    <a:pt x="51" y="118"/>
                  </a:lnTo>
                  <a:lnTo>
                    <a:pt x="50" y="109"/>
                  </a:lnTo>
                  <a:lnTo>
                    <a:pt x="50" y="113"/>
                  </a:lnTo>
                  <a:lnTo>
                    <a:pt x="49" y="115"/>
                  </a:lnTo>
                  <a:lnTo>
                    <a:pt x="49" y="118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7" y="120"/>
                  </a:lnTo>
                  <a:lnTo>
                    <a:pt x="47" y="125"/>
                  </a:lnTo>
                  <a:lnTo>
                    <a:pt x="46" y="127"/>
                  </a:lnTo>
                  <a:lnTo>
                    <a:pt x="46" y="130"/>
                  </a:lnTo>
                  <a:lnTo>
                    <a:pt x="45" y="123"/>
                  </a:lnTo>
                  <a:lnTo>
                    <a:pt x="45" y="129"/>
                  </a:lnTo>
                  <a:lnTo>
                    <a:pt x="44" y="124"/>
                  </a:lnTo>
                  <a:lnTo>
                    <a:pt x="44" y="131"/>
                  </a:lnTo>
                  <a:lnTo>
                    <a:pt x="43" y="135"/>
                  </a:lnTo>
                  <a:lnTo>
                    <a:pt x="43" y="139"/>
                  </a:lnTo>
                  <a:lnTo>
                    <a:pt x="42" y="141"/>
                  </a:lnTo>
                  <a:lnTo>
                    <a:pt x="42" y="145"/>
                  </a:lnTo>
                  <a:lnTo>
                    <a:pt x="41" y="147"/>
                  </a:lnTo>
                  <a:lnTo>
                    <a:pt x="41" y="152"/>
                  </a:lnTo>
                  <a:lnTo>
                    <a:pt x="40" y="153"/>
                  </a:lnTo>
                  <a:lnTo>
                    <a:pt x="40" y="157"/>
                  </a:lnTo>
                  <a:lnTo>
                    <a:pt x="39" y="148"/>
                  </a:lnTo>
                  <a:lnTo>
                    <a:pt x="39" y="151"/>
                  </a:lnTo>
                  <a:lnTo>
                    <a:pt x="38" y="156"/>
                  </a:lnTo>
                  <a:lnTo>
                    <a:pt x="38" y="160"/>
                  </a:lnTo>
                  <a:lnTo>
                    <a:pt x="37" y="161"/>
                  </a:lnTo>
                  <a:lnTo>
                    <a:pt x="37" y="162"/>
                  </a:lnTo>
                  <a:lnTo>
                    <a:pt x="36" y="164"/>
                  </a:lnTo>
                  <a:lnTo>
                    <a:pt x="36" y="169"/>
                  </a:lnTo>
                  <a:lnTo>
                    <a:pt x="35" y="172"/>
                  </a:lnTo>
                  <a:lnTo>
                    <a:pt x="35" y="177"/>
                  </a:lnTo>
                  <a:lnTo>
                    <a:pt x="34" y="178"/>
                  </a:lnTo>
                  <a:lnTo>
                    <a:pt x="33" y="177"/>
                  </a:lnTo>
                  <a:lnTo>
                    <a:pt x="33" y="181"/>
                  </a:lnTo>
                  <a:lnTo>
                    <a:pt x="32" y="185"/>
                  </a:lnTo>
                  <a:lnTo>
                    <a:pt x="32" y="187"/>
                  </a:lnTo>
                  <a:lnTo>
                    <a:pt x="31" y="188"/>
                  </a:lnTo>
                  <a:lnTo>
                    <a:pt x="31" y="191"/>
                  </a:lnTo>
                  <a:lnTo>
                    <a:pt x="30" y="190"/>
                  </a:lnTo>
                  <a:lnTo>
                    <a:pt x="30" y="193"/>
                  </a:lnTo>
                  <a:lnTo>
                    <a:pt x="29" y="191"/>
                  </a:lnTo>
                  <a:lnTo>
                    <a:pt x="29" y="195"/>
                  </a:lnTo>
                  <a:lnTo>
                    <a:pt x="28" y="197"/>
                  </a:lnTo>
                  <a:lnTo>
                    <a:pt x="28" y="198"/>
                  </a:lnTo>
                  <a:lnTo>
                    <a:pt x="27" y="198"/>
                  </a:lnTo>
                  <a:lnTo>
                    <a:pt x="27" y="200"/>
                  </a:lnTo>
                  <a:lnTo>
                    <a:pt x="26" y="193"/>
                  </a:lnTo>
                  <a:lnTo>
                    <a:pt x="26" y="195"/>
                  </a:lnTo>
                  <a:lnTo>
                    <a:pt x="25" y="195"/>
                  </a:lnTo>
                  <a:lnTo>
                    <a:pt x="25" y="198"/>
                  </a:lnTo>
                  <a:lnTo>
                    <a:pt x="24" y="200"/>
                  </a:lnTo>
                  <a:lnTo>
                    <a:pt x="24" y="201"/>
                  </a:lnTo>
                  <a:lnTo>
                    <a:pt x="23" y="201"/>
                  </a:lnTo>
                  <a:lnTo>
                    <a:pt x="23" y="202"/>
                  </a:lnTo>
                  <a:lnTo>
                    <a:pt x="22" y="202"/>
                  </a:lnTo>
                  <a:lnTo>
                    <a:pt x="21" y="202"/>
                  </a:lnTo>
                  <a:lnTo>
                    <a:pt x="21" y="205"/>
                  </a:lnTo>
                  <a:lnTo>
                    <a:pt x="20" y="206"/>
                  </a:lnTo>
                  <a:lnTo>
                    <a:pt x="20" y="208"/>
                  </a:lnTo>
                  <a:lnTo>
                    <a:pt x="19" y="201"/>
                  </a:lnTo>
                  <a:lnTo>
                    <a:pt x="19" y="203"/>
                  </a:lnTo>
                  <a:lnTo>
                    <a:pt x="18" y="203"/>
                  </a:lnTo>
                  <a:lnTo>
                    <a:pt x="18" y="206"/>
                  </a:lnTo>
                  <a:lnTo>
                    <a:pt x="17" y="206"/>
                  </a:lnTo>
                  <a:lnTo>
                    <a:pt x="17" y="207"/>
                  </a:lnTo>
                  <a:lnTo>
                    <a:pt x="16" y="204"/>
                  </a:lnTo>
                  <a:lnTo>
                    <a:pt x="16" y="205"/>
                  </a:lnTo>
                  <a:lnTo>
                    <a:pt x="15" y="205"/>
                  </a:lnTo>
                  <a:lnTo>
                    <a:pt x="15" y="207"/>
                  </a:lnTo>
                  <a:lnTo>
                    <a:pt x="14" y="207"/>
                  </a:lnTo>
                  <a:lnTo>
                    <a:pt x="14" y="208"/>
                  </a:lnTo>
                  <a:lnTo>
                    <a:pt x="13" y="206"/>
                  </a:lnTo>
                  <a:lnTo>
                    <a:pt x="13" y="207"/>
                  </a:lnTo>
                  <a:lnTo>
                    <a:pt x="12" y="206"/>
                  </a:lnTo>
                  <a:lnTo>
                    <a:pt x="12" y="207"/>
                  </a:lnTo>
                  <a:lnTo>
                    <a:pt x="11" y="207"/>
                  </a:lnTo>
                  <a:lnTo>
                    <a:pt x="11" y="208"/>
                  </a:lnTo>
                  <a:lnTo>
                    <a:pt x="10" y="207"/>
                  </a:lnTo>
                  <a:lnTo>
                    <a:pt x="10" y="208"/>
                  </a:lnTo>
                  <a:lnTo>
                    <a:pt x="9" y="209"/>
                  </a:lnTo>
                  <a:lnTo>
                    <a:pt x="8" y="208"/>
                  </a:lnTo>
                  <a:lnTo>
                    <a:pt x="8" y="209"/>
                  </a:lnTo>
                  <a:lnTo>
                    <a:pt x="7" y="207"/>
                  </a:lnTo>
                  <a:lnTo>
                    <a:pt x="7" y="209"/>
                  </a:lnTo>
                  <a:lnTo>
                    <a:pt x="6" y="205"/>
                  </a:lnTo>
                  <a:lnTo>
                    <a:pt x="6" y="206"/>
                  </a:lnTo>
                  <a:lnTo>
                    <a:pt x="5" y="207"/>
                  </a:lnTo>
                  <a:lnTo>
                    <a:pt x="5" y="208"/>
                  </a:lnTo>
                  <a:lnTo>
                    <a:pt x="4" y="208"/>
                  </a:lnTo>
                  <a:lnTo>
                    <a:pt x="3" y="209"/>
                  </a:lnTo>
                  <a:lnTo>
                    <a:pt x="3" y="211"/>
                  </a:lnTo>
                  <a:lnTo>
                    <a:pt x="2" y="206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1" y="205"/>
                  </a:lnTo>
                  <a:lnTo>
                    <a:pt x="0" y="20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cxnSp>
        <p:nvCxnSpPr>
          <p:cNvPr id="85" name="Conexão recta 84"/>
          <p:cNvCxnSpPr/>
          <p:nvPr/>
        </p:nvCxnSpPr>
        <p:spPr>
          <a:xfrm flipV="1">
            <a:off x="5814580" y="3593476"/>
            <a:ext cx="223650" cy="3088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/>
          <p:cNvSpPr txBox="1"/>
          <p:nvPr/>
        </p:nvSpPr>
        <p:spPr>
          <a:xfrm>
            <a:off x="5990730" y="3339813"/>
            <a:ext cx="8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1032</a:t>
            </a:r>
            <a:endParaRPr lang="pt-PT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6615752" y="316514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Aromatic</a:t>
            </a:r>
            <a:r>
              <a:rPr lang="pt-PT" dirty="0" smtClean="0"/>
              <a:t> C-H </a:t>
            </a:r>
          </a:p>
          <a:p>
            <a:r>
              <a:rPr lang="pt-PT" dirty="0" smtClean="0"/>
              <a:t>plane </a:t>
            </a:r>
            <a:r>
              <a:rPr lang="pt-PT" dirty="0" err="1" smtClean="0"/>
              <a:t>deformation</a:t>
            </a:r>
            <a:endParaRPr lang="pt-PT" dirty="0" smtClean="0"/>
          </a:p>
        </p:txBody>
      </p:sp>
      <p:cxnSp>
        <p:nvCxnSpPr>
          <p:cNvPr id="88" name="Conexão recta 87"/>
          <p:cNvCxnSpPr/>
          <p:nvPr/>
        </p:nvCxnSpPr>
        <p:spPr>
          <a:xfrm flipV="1">
            <a:off x="5222543" y="1421979"/>
            <a:ext cx="285465" cy="4192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/>
          <p:cNvSpPr txBox="1"/>
          <p:nvPr/>
        </p:nvSpPr>
        <p:spPr>
          <a:xfrm>
            <a:off x="5331858" y="1103531"/>
            <a:ext cx="8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1127</a:t>
            </a:r>
            <a:endParaRPr lang="pt-PT" b="1" dirty="0"/>
          </a:p>
        </p:txBody>
      </p:sp>
      <p:sp>
        <p:nvSpPr>
          <p:cNvPr id="90" name="CaixaDeTexto 89"/>
          <p:cNvSpPr txBox="1"/>
          <p:nvPr/>
        </p:nvSpPr>
        <p:spPr>
          <a:xfrm>
            <a:off x="5916304" y="990600"/>
            <a:ext cx="233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C-H plane </a:t>
            </a:r>
            <a:r>
              <a:rPr lang="pt-PT" dirty="0" err="1" smtClean="0"/>
              <a:t>deformation</a:t>
            </a:r>
            <a:r>
              <a:rPr lang="pt-PT" dirty="0" smtClean="0"/>
              <a:t> in </a:t>
            </a:r>
            <a:r>
              <a:rPr lang="pt-PT" dirty="0" err="1" smtClean="0"/>
              <a:t>syringyl</a:t>
            </a:r>
            <a:r>
              <a:rPr lang="pt-PT" dirty="0" smtClean="0"/>
              <a:t> </a:t>
            </a:r>
            <a:r>
              <a:rPr lang="pt-PT" dirty="0" err="1" smtClean="0"/>
              <a:t>units</a:t>
            </a:r>
            <a:endParaRPr lang="pt-PT" dirty="0" smtClean="0"/>
          </a:p>
        </p:txBody>
      </p:sp>
      <p:cxnSp>
        <p:nvCxnSpPr>
          <p:cNvPr id="91" name="Conexão recta 90"/>
          <p:cNvCxnSpPr/>
          <p:nvPr/>
        </p:nvCxnSpPr>
        <p:spPr>
          <a:xfrm flipH="1" flipV="1">
            <a:off x="2638632" y="2319741"/>
            <a:ext cx="178627" cy="315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/>
          <p:cNvSpPr txBox="1"/>
          <p:nvPr/>
        </p:nvSpPr>
        <p:spPr>
          <a:xfrm>
            <a:off x="2276685" y="2021639"/>
            <a:ext cx="69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1508</a:t>
            </a:r>
            <a:endParaRPr lang="pt-PT" b="1" dirty="0"/>
          </a:p>
        </p:txBody>
      </p:sp>
      <p:cxnSp>
        <p:nvCxnSpPr>
          <p:cNvPr id="93" name="Conexão recta 92"/>
          <p:cNvCxnSpPr/>
          <p:nvPr/>
        </p:nvCxnSpPr>
        <p:spPr>
          <a:xfrm flipV="1">
            <a:off x="3122026" y="2562559"/>
            <a:ext cx="55912" cy="2875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/>
          <p:cNvSpPr txBox="1"/>
          <p:nvPr/>
        </p:nvSpPr>
        <p:spPr>
          <a:xfrm>
            <a:off x="2893458" y="2238571"/>
            <a:ext cx="8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1458</a:t>
            </a:r>
            <a:endParaRPr lang="pt-PT" b="1" dirty="0"/>
          </a:p>
        </p:txBody>
      </p:sp>
      <p:cxnSp>
        <p:nvCxnSpPr>
          <p:cNvPr id="95" name="Conexão recta 94"/>
          <p:cNvCxnSpPr/>
          <p:nvPr/>
        </p:nvCxnSpPr>
        <p:spPr>
          <a:xfrm flipV="1">
            <a:off x="3352800" y="3147284"/>
            <a:ext cx="81383" cy="219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ixaDeTexto 95"/>
          <p:cNvSpPr txBox="1"/>
          <p:nvPr/>
        </p:nvSpPr>
        <p:spPr>
          <a:xfrm>
            <a:off x="3177938" y="2818896"/>
            <a:ext cx="8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1420</a:t>
            </a:r>
            <a:endParaRPr lang="pt-PT" b="1" dirty="0"/>
          </a:p>
        </p:txBody>
      </p:sp>
      <p:cxnSp>
        <p:nvCxnSpPr>
          <p:cNvPr id="97" name="Conexão recta 96"/>
          <p:cNvCxnSpPr/>
          <p:nvPr/>
        </p:nvCxnSpPr>
        <p:spPr>
          <a:xfrm flipH="1" flipV="1">
            <a:off x="2052935" y="2348829"/>
            <a:ext cx="166553" cy="286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/>
          <p:cNvSpPr txBox="1"/>
          <p:nvPr/>
        </p:nvSpPr>
        <p:spPr>
          <a:xfrm>
            <a:off x="1531960" y="2029599"/>
            <a:ext cx="71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1596</a:t>
            </a:r>
            <a:endParaRPr lang="pt-PT" b="1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3526809" y="1637506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C-O </a:t>
            </a:r>
            <a:r>
              <a:rPr lang="pt-PT" dirty="0" err="1" smtClean="0"/>
              <a:t>vibrations</a:t>
            </a:r>
            <a:r>
              <a:rPr lang="pt-PT" dirty="0" smtClean="0"/>
              <a:t>  </a:t>
            </a:r>
          </a:p>
        </p:txBody>
      </p:sp>
      <p:sp>
        <p:nvSpPr>
          <p:cNvPr id="100" name="CaixaDeTexto 99"/>
          <p:cNvSpPr txBox="1"/>
          <p:nvPr/>
        </p:nvSpPr>
        <p:spPr>
          <a:xfrm>
            <a:off x="4448133" y="2135075"/>
            <a:ext cx="8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1225</a:t>
            </a:r>
            <a:endParaRPr lang="pt-PT" b="1" dirty="0"/>
          </a:p>
        </p:txBody>
      </p:sp>
      <p:cxnSp>
        <p:nvCxnSpPr>
          <p:cNvPr id="101" name="Conexão recta 100"/>
          <p:cNvCxnSpPr/>
          <p:nvPr/>
        </p:nvCxnSpPr>
        <p:spPr>
          <a:xfrm flipH="1" flipV="1">
            <a:off x="4146879" y="2479197"/>
            <a:ext cx="169225" cy="278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ixaDeTexto 101"/>
          <p:cNvSpPr txBox="1"/>
          <p:nvPr/>
        </p:nvSpPr>
        <p:spPr>
          <a:xfrm>
            <a:off x="3750458" y="2159031"/>
            <a:ext cx="8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1263</a:t>
            </a:r>
            <a:endParaRPr lang="pt-PT" b="1" dirty="0"/>
          </a:p>
        </p:txBody>
      </p:sp>
      <p:sp>
        <p:nvSpPr>
          <p:cNvPr id="103" name="Chaveta à direita 102"/>
          <p:cNvSpPr/>
          <p:nvPr/>
        </p:nvSpPr>
        <p:spPr>
          <a:xfrm>
            <a:off x="4245758" y="1525475"/>
            <a:ext cx="342900" cy="1271856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4" name="CaixaDeTexto 103"/>
          <p:cNvSpPr txBox="1"/>
          <p:nvPr/>
        </p:nvSpPr>
        <p:spPr>
          <a:xfrm>
            <a:off x="1240808" y="1308543"/>
            <a:ext cx="279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Aromatic</a:t>
            </a:r>
            <a:r>
              <a:rPr lang="pt-PT" dirty="0" smtClean="0"/>
              <a:t> </a:t>
            </a:r>
            <a:r>
              <a:rPr lang="pt-PT" dirty="0" err="1" smtClean="0"/>
              <a:t>skeletal</a:t>
            </a:r>
            <a:r>
              <a:rPr lang="pt-PT" dirty="0" smtClean="0"/>
              <a:t> </a:t>
            </a:r>
            <a:r>
              <a:rPr lang="pt-PT" dirty="0" err="1" smtClean="0"/>
              <a:t>vibrations</a:t>
            </a:r>
            <a:r>
              <a:rPr lang="pt-PT" dirty="0" smtClean="0"/>
              <a:t> </a:t>
            </a:r>
          </a:p>
        </p:txBody>
      </p:sp>
      <p:cxnSp>
        <p:nvCxnSpPr>
          <p:cNvPr id="105" name="Conexão recta 104"/>
          <p:cNvCxnSpPr/>
          <p:nvPr/>
        </p:nvCxnSpPr>
        <p:spPr>
          <a:xfrm flipV="1">
            <a:off x="4598760" y="2474941"/>
            <a:ext cx="149093" cy="352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xão recta 105"/>
          <p:cNvCxnSpPr/>
          <p:nvPr/>
        </p:nvCxnSpPr>
        <p:spPr>
          <a:xfrm flipV="1">
            <a:off x="7043080" y="4851479"/>
            <a:ext cx="0" cy="308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ixaDeTexto 106"/>
          <p:cNvSpPr txBox="1"/>
          <p:nvPr/>
        </p:nvSpPr>
        <p:spPr>
          <a:xfrm>
            <a:off x="6754504" y="4524571"/>
            <a:ext cx="8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840</a:t>
            </a:r>
            <a:endParaRPr lang="pt-PT" b="1" dirty="0"/>
          </a:p>
        </p:txBody>
      </p:sp>
      <p:sp>
        <p:nvSpPr>
          <p:cNvPr id="108" name="CaixaDeTexto 107"/>
          <p:cNvSpPr txBox="1"/>
          <p:nvPr/>
        </p:nvSpPr>
        <p:spPr>
          <a:xfrm>
            <a:off x="7260608" y="438434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C-H o</a:t>
            </a:r>
            <a:r>
              <a:rPr lang="en-GB" dirty="0" smtClean="0"/>
              <a:t>ut-of-plane deformation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7580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457200" y="237729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the C method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Group 23"/>
          <p:cNvGrpSpPr/>
          <p:nvPr/>
        </p:nvGrpSpPr>
        <p:grpSpPr>
          <a:xfrm>
            <a:off x="3052944" y="3886200"/>
            <a:ext cx="2733312" cy="1640958"/>
            <a:chOff x="5353063" y="5404789"/>
            <a:chExt cx="2733312" cy="1640958"/>
          </a:xfrm>
          <a:solidFill>
            <a:srgbClr val="FF33CC"/>
          </a:solidFill>
        </p:grpSpPr>
        <p:sp>
          <p:nvSpPr>
            <p:cNvPr id="48" name="Rectangle 24"/>
            <p:cNvSpPr/>
            <p:nvPr/>
          </p:nvSpPr>
          <p:spPr>
            <a:xfrm>
              <a:off x="5353063" y="6614860"/>
              <a:ext cx="2733312" cy="430887"/>
            </a:xfrm>
            <a:prstGeom prst="rect">
              <a:avLst/>
            </a:prstGeom>
            <a:grpFill/>
            <a:ln>
              <a:solidFill>
                <a:srgbClr val="0612F8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PT" sz="2200" b="1" dirty="0"/>
                <a:t>C </a:t>
              </a:r>
              <a:r>
                <a:rPr lang="pt-PT" sz="2200" b="1" dirty="0" err="1"/>
                <a:t>m</a:t>
              </a:r>
              <a:r>
                <a:rPr lang="pt-PT" sz="2200" b="1" dirty="0" err="1" smtClean="0"/>
                <a:t>ethod</a:t>
              </a:r>
              <a:r>
                <a:rPr lang="pt-PT" sz="2200" b="1" dirty="0" smtClean="0"/>
                <a:t> </a:t>
              </a:r>
              <a:r>
                <a:rPr lang="pt-PT" sz="2200" b="1" dirty="0" err="1" smtClean="0"/>
                <a:t>was</a:t>
              </a:r>
              <a:r>
                <a:rPr lang="pt-PT" sz="2200" b="1" dirty="0" smtClean="0"/>
                <a:t> chosen</a:t>
              </a:r>
              <a:endParaRPr lang="pt-PT" sz="2200" b="1" dirty="0"/>
            </a:p>
          </p:txBody>
        </p:sp>
        <p:sp>
          <p:nvSpPr>
            <p:cNvPr id="49" name="Down Arrow 25"/>
            <p:cNvSpPr/>
            <p:nvPr/>
          </p:nvSpPr>
          <p:spPr>
            <a:xfrm>
              <a:off x="6409975" y="5404789"/>
              <a:ext cx="533400" cy="955157"/>
            </a:xfrm>
            <a:prstGeom prst="downArrow">
              <a:avLst/>
            </a:prstGeom>
            <a:grpFill/>
            <a:ln>
              <a:solidFill>
                <a:srgbClr val="0612F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aphicFrame>
        <p:nvGraphicFramePr>
          <p:cNvPr id="50" name="Tabela 49"/>
          <p:cNvGraphicFramePr>
            <a:graphicFrameLocks noGrp="1"/>
          </p:cNvGraphicFramePr>
          <p:nvPr>
            <p:extLst/>
          </p:nvPr>
        </p:nvGraphicFramePr>
        <p:xfrm>
          <a:off x="1447800" y="1676400"/>
          <a:ext cx="5943600" cy="1981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{2A488322-F2BA-4B5B-9748-0D474271808F}</a:tableStyleId>
              </a:tblPr>
              <a:tblGrid>
                <a:gridCol w="2819400"/>
                <a:gridCol w="1066800"/>
                <a:gridCol w="1066800"/>
                <a:gridCol w="990600"/>
              </a:tblGrid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err="1" smtClean="0">
                          <a:solidFill>
                            <a:srgbClr val="0740F7"/>
                          </a:solidFill>
                        </a:rPr>
                        <a:t>Method</a:t>
                      </a:r>
                      <a:endParaRPr lang="en-GB" sz="2000" dirty="0">
                        <a:solidFill>
                          <a:srgbClr val="0740F7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solidFill>
                            <a:srgbClr val="0740F7"/>
                          </a:solidFill>
                        </a:rPr>
                        <a:t>A </a:t>
                      </a:r>
                      <a:endParaRPr lang="en-GB" sz="2000" dirty="0">
                        <a:solidFill>
                          <a:srgbClr val="0740F7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solidFill>
                            <a:srgbClr val="0740F7"/>
                          </a:solidFill>
                        </a:rPr>
                        <a:t>B</a:t>
                      </a:r>
                      <a:endParaRPr lang="en-GB" sz="2000" dirty="0">
                        <a:solidFill>
                          <a:srgbClr val="0740F7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solidFill>
                            <a:srgbClr val="0740F7"/>
                          </a:solidFill>
                        </a:rPr>
                        <a:t>C</a:t>
                      </a:r>
                      <a:endParaRPr lang="en-GB" sz="2000" dirty="0">
                        <a:solidFill>
                          <a:srgbClr val="0740F7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% </a:t>
                      </a:r>
                      <a:r>
                        <a:rPr lang="pt-PT" sz="2000" dirty="0" err="1" smtClean="0"/>
                        <a:t>Purity</a:t>
                      </a:r>
                      <a:r>
                        <a:rPr lang="pt-PT" sz="2000" dirty="0" smtClean="0"/>
                        <a:t> </a:t>
                      </a:r>
                      <a:r>
                        <a:rPr lang="pt-PT" sz="2000" dirty="0" err="1" smtClean="0"/>
                        <a:t>cellulose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↓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↓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rgbClr val="008000"/>
                          </a:solidFill>
                          <a:effectLst/>
                        </a:rPr>
                        <a:t>↑</a:t>
                      </a:r>
                      <a:endParaRPr lang="en-GB" sz="20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% </a:t>
                      </a:r>
                      <a:r>
                        <a:rPr lang="pt-PT" sz="2000" dirty="0" err="1" smtClean="0"/>
                        <a:t>Purity</a:t>
                      </a:r>
                      <a:r>
                        <a:rPr lang="pt-PT" sz="2000" dirty="0" smtClean="0"/>
                        <a:t> </a:t>
                      </a:r>
                      <a:r>
                        <a:rPr lang="pt-PT" sz="2000" dirty="0" err="1" smtClean="0"/>
                        <a:t>hemicellulose</a:t>
                      </a:r>
                      <a:endParaRPr lang="en-GB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↓</a:t>
                      </a:r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↓</a:t>
                      </a:r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rgbClr val="008000"/>
                          </a:solidFill>
                          <a:effectLst/>
                        </a:rPr>
                        <a:t>↑</a:t>
                      </a:r>
                      <a:endParaRPr lang="en-GB" sz="20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% </a:t>
                      </a:r>
                      <a:r>
                        <a:rPr lang="pt-PT" sz="2000" dirty="0" err="1" smtClean="0"/>
                        <a:t>Loss</a:t>
                      </a:r>
                      <a:r>
                        <a:rPr lang="pt-PT" sz="2000" dirty="0" smtClean="0"/>
                        <a:t> </a:t>
                      </a:r>
                      <a:r>
                        <a:rPr lang="pt-PT" sz="2000" dirty="0" err="1" smtClean="0"/>
                        <a:t>carbohydrates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effectLst/>
                        </a:rPr>
                        <a:t>↑</a:t>
                      </a:r>
                      <a:endParaRPr lang="en-GB" sz="20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effectLst/>
                        </a:rPr>
                        <a:t>↑</a:t>
                      </a:r>
                      <a:endParaRPr lang="en-GB" sz="20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rgbClr val="008000"/>
                          </a:solidFill>
                        </a:rPr>
                        <a:t>↓</a:t>
                      </a:r>
                      <a:endParaRPr lang="en-GB" sz="2000" b="1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% </a:t>
                      </a:r>
                      <a:r>
                        <a:rPr lang="pt-PT" sz="2000" dirty="0" err="1" smtClean="0"/>
                        <a:t>Loss</a:t>
                      </a:r>
                      <a:r>
                        <a:rPr lang="pt-PT" sz="2000" dirty="0" smtClean="0"/>
                        <a:t> </a:t>
                      </a:r>
                      <a:r>
                        <a:rPr lang="pt-PT" sz="2000" dirty="0" err="1" smtClean="0"/>
                        <a:t>lignin</a:t>
                      </a:r>
                      <a:endParaRPr lang="en-GB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/>
                        <a:t>↓</a:t>
                      </a:r>
                      <a:endParaRPr lang="en-GB" sz="2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/>
                        <a:t>↓</a:t>
                      </a:r>
                      <a:endParaRPr lang="en-GB" sz="2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solidFill>
                            <a:srgbClr val="12C816"/>
                          </a:solidFill>
                          <a:effectLst/>
                        </a:rPr>
                        <a:t>↑</a:t>
                      </a:r>
                      <a:endParaRPr lang="en-GB" sz="2000" dirty="0">
                        <a:solidFill>
                          <a:srgbClr val="12C81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4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Karen\Desktop\Imagens Apresentação Tese\Palha trig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46" y="1037073"/>
            <a:ext cx="2340285" cy="2340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251634" y="0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with </a:t>
            </a:r>
            <a: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ILs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462030" y="99876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 smtClean="0">
                <a:solidFill>
                  <a:srgbClr val="0740F7"/>
                </a:solidFill>
              </a:rPr>
              <a:t>Cellulose</a:t>
            </a:r>
            <a:endParaRPr lang="pt-PT" b="1" dirty="0" smtClean="0">
              <a:solidFill>
                <a:srgbClr val="0740F7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19189" y="99060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 smtClean="0">
                <a:solidFill>
                  <a:srgbClr val="0740F7"/>
                </a:solidFill>
              </a:rPr>
              <a:t>Hemicellulose</a:t>
            </a:r>
            <a:endParaRPr lang="pt-PT" b="1" dirty="0" smtClean="0">
              <a:solidFill>
                <a:srgbClr val="0740F7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04352" y="99290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 smtClean="0">
                <a:solidFill>
                  <a:srgbClr val="0740F7"/>
                </a:solidFill>
              </a:rPr>
              <a:t>Lignin</a:t>
            </a:r>
            <a:endParaRPr lang="pt-PT" b="1" dirty="0" smtClean="0">
              <a:solidFill>
                <a:srgbClr val="0740F7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3856" y="2011543"/>
            <a:ext cx="184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740F7"/>
                </a:solidFill>
              </a:rPr>
              <a:t>[</a:t>
            </a:r>
            <a:r>
              <a:rPr lang="pt-PT" b="1" dirty="0" err="1" smtClean="0">
                <a:solidFill>
                  <a:srgbClr val="0740F7"/>
                </a:solidFill>
              </a:rPr>
              <a:t>emim</a:t>
            </a:r>
            <a:r>
              <a:rPr lang="pt-PT" b="1" dirty="0" smtClean="0">
                <a:solidFill>
                  <a:srgbClr val="0740F7"/>
                </a:solidFill>
              </a:rPr>
              <a:t>][CH</a:t>
            </a:r>
            <a:r>
              <a:rPr lang="pt-PT" b="1" baseline="-25000" dirty="0" smtClean="0">
                <a:solidFill>
                  <a:srgbClr val="0740F7"/>
                </a:solidFill>
              </a:rPr>
              <a:t>3</a:t>
            </a:r>
            <a:r>
              <a:rPr lang="pt-PT" b="1" dirty="0" smtClean="0">
                <a:solidFill>
                  <a:srgbClr val="0740F7"/>
                </a:solidFill>
              </a:rPr>
              <a:t>COO]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99112" y="4512734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740F7"/>
                </a:solidFill>
              </a:rPr>
              <a:t>[</a:t>
            </a:r>
            <a:r>
              <a:rPr lang="pt-PT" b="1" dirty="0" err="1" smtClean="0">
                <a:solidFill>
                  <a:srgbClr val="0740F7"/>
                </a:solidFill>
              </a:rPr>
              <a:t>bmim</a:t>
            </a:r>
            <a:r>
              <a:rPr lang="pt-PT" b="1" dirty="0" smtClean="0">
                <a:solidFill>
                  <a:srgbClr val="0740F7"/>
                </a:solidFill>
              </a:rPr>
              <a:t>][N(CN)</a:t>
            </a:r>
            <a:r>
              <a:rPr lang="pt-PT" b="1" baseline="-25000" dirty="0" smtClean="0">
                <a:solidFill>
                  <a:srgbClr val="0740F7"/>
                </a:solidFill>
              </a:rPr>
              <a:t>2</a:t>
            </a:r>
            <a:r>
              <a:rPr lang="pt-PT" b="1" dirty="0" smtClean="0">
                <a:solidFill>
                  <a:srgbClr val="0740F7"/>
                </a:solidFill>
              </a:rPr>
              <a:t>]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73252" y="3230686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740F7"/>
                </a:solidFill>
              </a:rPr>
              <a:t>[</a:t>
            </a:r>
            <a:r>
              <a:rPr lang="pt-PT" b="1" dirty="0" err="1" smtClean="0">
                <a:solidFill>
                  <a:srgbClr val="0740F7"/>
                </a:solidFill>
              </a:rPr>
              <a:t>bmim</a:t>
            </a:r>
            <a:r>
              <a:rPr lang="pt-PT" b="1" dirty="0" smtClean="0">
                <a:solidFill>
                  <a:srgbClr val="0740F7"/>
                </a:solidFill>
              </a:rPr>
              <a:t>][SCN]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02608" y="593245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740F7"/>
                </a:solidFill>
              </a:rPr>
              <a:t>[</a:t>
            </a:r>
            <a:r>
              <a:rPr lang="pt-PT" b="1" dirty="0" err="1" smtClean="0">
                <a:solidFill>
                  <a:srgbClr val="0740F7"/>
                </a:solidFill>
              </a:rPr>
              <a:t>bmim</a:t>
            </a:r>
            <a:r>
              <a:rPr lang="pt-PT" b="1" dirty="0" smtClean="0">
                <a:solidFill>
                  <a:srgbClr val="0740F7"/>
                </a:solidFill>
              </a:rPr>
              <a:t>][HSO</a:t>
            </a:r>
            <a:r>
              <a:rPr lang="pt-PT" b="1" baseline="-25000" dirty="0" smtClean="0">
                <a:solidFill>
                  <a:srgbClr val="0740F7"/>
                </a:solidFill>
              </a:rPr>
              <a:t>4</a:t>
            </a:r>
            <a:r>
              <a:rPr lang="pt-PT" b="1" dirty="0" smtClean="0">
                <a:solidFill>
                  <a:srgbClr val="0740F7"/>
                </a:solidFill>
              </a:rPr>
              <a:t>] 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262750"/>
              </p:ext>
            </p:extLst>
          </p:nvPr>
        </p:nvGraphicFramePr>
        <p:xfrm>
          <a:off x="1568056" y="1521344"/>
          <a:ext cx="2830638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698250"/>
              </p:ext>
            </p:extLst>
          </p:nvPr>
        </p:nvGraphicFramePr>
        <p:xfrm>
          <a:off x="3314073" y="1527199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934269"/>
              </p:ext>
            </p:extLst>
          </p:nvPr>
        </p:nvGraphicFramePr>
        <p:xfrm>
          <a:off x="4858858" y="1527199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47269"/>
              </p:ext>
            </p:extLst>
          </p:nvPr>
        </p:nvGraphicFramePr>
        <p:xfrm>
          <a:off x="4827914" y="4058123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930818" y="990600"/>
            <a:ext cx="43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err="1" smtClean="0">
                <a:solidFill>
                  <a:srgbClr val="0740F7"/>
                </a:solidFill>
              </a:rPr>
              <a:t>ILs</a:t>
            </a:r>
            <a:endParaRPr lang="pt-PT" b="1" dirty="0" smtClean="0">
              <a:solidFill>
                <a:srgbClr val="0740F7"/>
              </a:solidFill>
            </a:endParaRPr>
          </a:p>
        </p:txBody>
      </p:sp>
      <p:cxnSp>
        <p:nvCxnSpPr>
          <p:cNvPr id="30" name="Conexão recta 29"/>
          <p:cNvCxnSpPr/>
          <p:nvPr/>
        </p:nvCxnSpPr>
        <p:spPr>
          <a:xfrm>
            <a:off x="174008" y="990600"/>
            <a:ext cx="6660000" cy="0"/>
          </a:xfrm>
          <a:prstGeom prst="line">
            <a:avLst/>
          </a:prstGeom>
          <a:ln w="28575">
            <a:solidFill>
              <a:srgbClr val="0740F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xão recta 30"/>
          <p:cNvCxnSpPr/>
          <p:nvPr/>
        </p:nvCxnSpPr>
        <p:spPr>
          <a:xfrm>
            <a:off x="181967" y="1389313"/>
            <a:ext cx="6660000" cy="0"/>
          </a:xfrm>
          <a:prstGeom prst="line">
            <a:avLst/>
          </a:prstGeom>
          <a:ln w="28575">
            <a:solidFill>
              <a:srgbClr val="0740F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>
            <a:off x="187656" y="6736961"/>
            <a:ext cx="6660000" cy="0"/>
          </a:xfrm>
          <a:prstGeom prst="line">
            <a:avLst/>
          </a:prstGeom>
          <a:ln w="28575">
            <a:solidFill>
              <a:srgbClr val="0740F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>
            <a:off x="2190464" y="1479490"/>
            <a:ext cx="0" cy="518400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xão recta 35"/>
          <p:cNvCxnSpPr/>
          <p:nvPr/>
        </p:nvCxnSpPr>
        <p:spPr>
          <a:xfrm>
            <a:off x="174008" y="1465513"/>
            <a:ext cx="0" cy="5184000"/>
          </a:xfrm>
          <a:prstGeom prst="line">
            <a:avLst/>
          </a:prstGeom>
          <a:ln>
            <a:solidFill>
              <a:srgbClr val="0740F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xão recta 36"/>
          <p:cNvCxnSpPr/>
          <p:nvPr/>
        </p:nvCxnSpPr>
        <p:spPr>
          <a:xfrm>
            <a:off x="6830704" y="1498369"/>
            <a:ext cx="0" cy="5184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upo 49"/>
          <p:cNvGrpSpPr/>
          <p:nvPr/>
        </p:nvGrpSpPr>
        <p:grpSpPr>
          <a:xfrm>
            <a:off x="6096000" y="3407392"/>
            <a:ext cx="2972216" cy="1926608"/>
            <a:chOff x="-686216" y="560696"/>
            <a:chExt cx="2972216" cy="1926608"/>
          </a:xfrm>
        </p:grpSpPr>
        <p:grpSp>
          <p:nvGrpSpPr>
            <p:cNvPr id="51" name="Grupo 50"/>
            <p:cNvGrpSpPr/>
            <p:nvPr/>
          </p:nvGrpSpPr>
          <p:grpSpPr>
            <a:xfrm>
              <a:off x="170415" y="560696"/>
              <a:ext cx="2088289" cy="830997"/>
              <a:chOff x="170415" y="560696"/>
              <a:chExt cx="2088289" cy="830997"/>
            </a:xfrm>
          </p:grpSpPr>
          <p:sp>
            <p:nvSpPr>
              <p:cNvPr id="60" name="CaixaDeTexto 59"/>
              <p:cNvSpPr txBox="1"/>
              <p:nvPr/>
            </p:nvSpPr>
            <p:spPr>
              <a:xfrm>
                <a:off x="170415" y="560696"/>
                <a:ext cx="931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pt-PT" sz="4800" dirty="0" smtClean="0">
                    <a:solidFill>
                      <a:srgbClr val="0BA512"/>
                    </a:solidFill>
                  </a:rPr>
                  <a:t> </a:t>
                </a:r>
                <a:endParaRPr lang="pt-PT" sz="4800" dirty="0">
                  <a:solidFill>
                    <a:srgbClr val="0BA512"/>
                  </a:solidFill>
                </a:endParaRPr>
              </a:p>
            </p:txBody>
          </p:sp>
          <p:sp>
            <p:nvSpPr>
              <p:cNvPr id="61" name="TextBox 36"/>
              <p:cNvSpPr txBox="1">
                <a:spLocks noChangeArrowheads="1"/>
              </p:cNvSpPr>
              <p:nvPr/>
            </p:nvSpPr>
            <p:spPr bwMode="auto">
              <a:xfrm>
                <a:off x="533644" y="766433"/>
                <a:ext cx="17250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t-PT" b="1" dirty="0" smtClean="0">
                    <a:cs typeface="Times New Roman" pitchFamily="18" charset="0"/>
                  </a:rPr>
                  <a:t>Carbohydrates</a:t>
                </a:r>
                <a:endParaRPr lang="pt-PT" b="1" dirty="0">
                  <a:cs typeface="Times New Roman" pitchFamily="18" charset="0"/>
                </a:endParaRPr>
              </a:p>
            </p:txBody>
          </p:sp>
        </p:grpSp>
        <p:grpSp>
          <p:nvGrpSpPr>
            <p:cNvPr id="52" name="Grupo 51"/>
            <p:cNvGrpSpPr/>
            <p:nvPr/>
          </p:nvGrpSpPr>
          <p:grpSpPr>
            <a:xfrm>
              <a:off x="179696" y="1025099"/>
              <a:ext cx="2106304" cy="830997"/>
              <a:chOff x="179696" y="1136555"/>
              <a:chExt cx="2106304" cy="830997"/>
            </a:xfrm>
          </p:grpSpPr>
          <p:sp>
            <p:nvSpPr>
              <p:cNvPr id="58" name="CaixaDeTexto 57"/>
              <p:cNvSpPr txBox="1"/>
              <p:nvPr/>
            </p:nvSpPr>
            <p:spPr>
              <a:xfrm>
                <a:off x="179696" y="1136555"/>
                <a:ext cx="931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pt-PT" sz="4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pt-PT" sz="4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9" name="TextBox 36"/>
              <p:cNvSpPr txBox="1">
                <a:spLocks noChangeArrowheads="1"/>
              </p:cNvSpPr>
              <p:nvPr/>
            </p:nvSpPr>
            <p:spPr bwMode="auto">
              <a:xfrm>
                <a:off x="560940" y="1342324"/>
                <a:ext cx="17250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t-PT" b="1" dirty="0" smtClean="0">
                    <a:cs typeface="Times New Roman" pitchFamily="18" charset="0"/>
                  </a:rPr>
                  <a:t>Lignin</a:t>
                </a:r>
                <a:endParaRPr lang="pt-PT" b="1" dirty="0">
                  <a:cs typeface="Times New Roman" pitchFamily="18" charset="0"/>
                </a:endParaRPr>
              </a:p>
            </p:txBody>
          </p:sp>
        </p:grpSp>
        <p:grpSp>
          <p:nvGrpSpPr>
            <p:cNvPr id="53" name="Grupo 52"/>
            <p:cNvGrpSpPr/>
            <p:nvPr/>
          </p:nvGrpSpPr>
          <p:grpSpPr>
            <a:xfrm>
              <a:off x="170831" y="1482299"/>
              <a:ext cx="2093561" cy="830997"/>
              <a:chOff x="170831" y="1681132"/>
              <a:chExt cx="2093561" cy="830997"/>
            </a:xfrm>
          </p:grpSpPr>
          <p:sp>
            <p:nvSpPr>
              <p:cNvPr id="56" name="CaixaDeTexto 55"/>
              <p:cNvSpPr txBox="1"/>
              <p:nvPr/>
            </p:nvSpPr>
            <p:spPr>
              <a:xfrm>
                <a:off x="170831" y="1681132"/>
                <a:ext cx="931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pt-PT" sz="48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endParaRPr lang="pt-PT" sz="48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7" name="TextBox 36"/>
              <p:cNvSpPr txBox="1">
                <a:spLocks noChangeArrowheads="1"/>
              </p:cNvSpPr>
              <p:nvPr/>
            </p:nvSpPr>
            <p:spPr bwMode="auto">
              <a:xfrm>
                <a:off x="539332" y="1875233"/>
                <a:ext cx="17250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t-PT" b="1" dirty="0" smtClean="0">
                    <a:cs typeface="Times New Roman" pitchFamily="18" charset="0"/>
                  </a:rPr>
                  <a:t>Others</a:t>
                </a:r>
                <a:endParaRPr lang="pt-PT" b="1" dirty="0">
                  <a:cs typeface="Times New Roman" pitchFamily="18" charset="0"/>
                </a:endParaRPr>
              </a:p>
            </p:txBody>
          </p:sp>
        </p:grpSp>
        <p:sp>
          <p:nvSpPr>
            <p:cNvPr id="54" name="CaixaDeTexto 53"/>
            <p:cNvSpPr txBox="1"/>
            <p:nvPr/>
          </p:nvSpPr>
          <p:spPr>
            <a:xfrm>
              <a:off x="-686216" y="2125932"/>
              <a:ext cx="2190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cs typeface="Times New Roman" pitchFamily="18" charset="0"/>
                </a:rPr>
                <a:t>NQ</a:t>
              </a:r>
              <a:endParaRPr lang="pt-PT" sz="1600" b="1" dirty="0">
                <a:cs typeface="Times New Roman" pitchFamily="18" charset="0"/>
              </a:endParaRPr>
            </a:p>
          </p:txBody>
        </p:sp>
        <p:sp>
          <p:nvSpPr>
            <p:cNvPr id="55" name="TextBox 36"/>
            <p:cNvSpPr txBox="1">
              <a:spLocks noChangeArrowheads="1"/>
            </p:cNvSpPr>
            <p:nvPr/>
          </p:nvSpPr>
          <p:spPr bwMode="auto">
            <a:xfrm>
              <a:off x="558923" y="2117972"/>
              <a:ext cx="17250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PT" b="1" dirty="0" smtClean="0">
                  <a:cs typeface="Times New Roman" pitchFamily="18" charset="0"/>
                </a:rPr>
                <a:t>Not quantified</a:t>
              </a:r>
              <a:endParaRPr lang="pt-PT" b="1" dirty="0">
                <a:cs typeface="Times New Roman" pitchFamily="18" charset="0"/>
              </a:endParaRPr>
            </a:p>
          </p:txBody>
        </p:sp>
      </p:grpSp>
      <p:graphicFrame>
        <p:nvGraphicFramePr>
          <p:cNvPr id="62" name="Gráfico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338000"/>
              </p:ext>
            </p:extLst>
          </p:nvPr>
        </p:nvGraphicFramePr>
        <p:xfrm>
          <a:off x="1925473" y="2756848"/>
          <a:ext cx="2165127" cy="131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3" name="Gráfico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2473"/>
              </p:ext>
            </p:extLst>
          </p:nvPr>
        </p:nvGraphicFramePr>
        <p:xfrm>
          <a:off x="3541079" y="2770200"/>
          <a:ext cx="2163600" cy="13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4" name="Gráfico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13905"/>
              </p:ext>
            </p:extLst>
          </p:nvPr>
        </p:nvGraphicFramePr>
        <p:xfrm>
          <a:off x="5027775" y="2764430"/>
          <a:ext cx="2163600" cy="13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5" name="Gráfico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506362"/>
              </p:ext>
            </p:extLst>
          </p:nvPr>
        </p:nvGraphicFramePr>
        <p:xfrm>
          <a:off x="1877075" y="4038600"/>
          <a:ext cx="2163600" cy="13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6" name="Gráfico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323303"/>
              </p:ext>
            </p:extLst>
          </p:nvPr>
        </p:nvGraphicFramePr>
        <p:xfrm>
          <a:off x="3455720" y="4038600"/>
          <a:ext cx="2163600" cy="13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7" name="Gráfico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381862"/>
              </p:ext>
            </p:extLst>
          </p:nvPr>
        </p:nvGraphicFramePr>
        <p:xfrm>
          <a:off x="1877075" y="5320352"/>
          <a:ext cx="2163600" cy="13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8" name="Gráfico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233766"/>
              </p:ext>
            </p:extLst>
          </p:nvPr>
        </p:nvGraphicFramePr>
        <p:xfrm>
          <a:off x="3318275" y="5359399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9" name="Gráfico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083011"/>
              </p:ext>
            </p:extLst>
          </p:nvPr>
        </p:nvGraphicFramePr>
        <p:xfrm>
          <a:off x="4979773" y="5320352"/>
          <a:ext cx="2163600" cy="13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5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927353"/>
              </p:ext>
            </p:extLst>
          </p:nvPr>
        </p:nvGraphicFramePr>
        <p:xfrm>
          <a:off x="6397056" y="1270561"/>
          <a:ext cx="2973600" cy="178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6" name="CaixaDeTexto 11"/>
          <p:cNvSpPr txBox="1"/>
          <p:nvPr/>
        </p:nvSpPr>
        <p:spPr>
          <a:xfrm>
            <a:off x="7239000" y="1058077"/>
            <a:ext cx="140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 smtClean="0">
                <a:solidFill>
                  <a:schemeClr val="bg1"/>
                </a:solidFill>
              </a:rPr>
              <a:t>Wheat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straw</a:t>
            </a:r>
            <a:endParaRPr lang="pt-PT" b="1" dirty="0" smtClean="0">
              <a:solidFill>
                <a:schemeClr val="bg1"/>
              </a:solidFill>
            </a:endParaRPr>
          </a:p>
        </p:txBody>
      </p:sp>
      <p:sp>
        <p:nvSpPr>
          <p:cNvPr id="48" name="Rectângulo 18"/>
          <p:cNvSpPr/>
          <p:nvPr/>
        </p:nvSpPr>
        <p:spPr>
          <a:xfrm>
            <a:off x="6858000" y="5493603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 smtClean="0">
                <a:solidFill>
                  <a:srgbClr val="0740F7"/>
                </a:solidFill>
              </a:rPr>
              <a:t>A. M</a:t>
            </a:r>
            <a:r>
              <a:rPr lang="pt-PT" sz="1200" i="1" dirty="0">
                <a:solidFill>
                  <a:srgbClr val="0740F7"/>
                </a:solidFill>
              </a:rPr>
              <a:t>. da Costa Lopes, K. João, </a:t>
            </a:r>
            <a:r>
              <a:rPr lang="pt-PT" sz="1200" i="1" dirty="0" smtClean="0">
                <a:solidFill>
                  <a:srgbClr val="0740F7"/>
                </a:solidFill>
              </a:rPr>
              <a:t>E</a:t>
            </a:r>
            <a:r>
              <a:rPr lang="pt-PT" sz="1200" i="1" dirty="0">
                <a:solidFill>
                  <a:srgbClr val="0740F7"/>
                </a:solidFill>
              </a:rPr>
              <a:t>. Bogel-Lukasik, L. </a:t>
            </a:r>
            <a:r>
              <a:rPr lang="pt-PT" sz="1200" i="1" dirty="0" smtClean="0">
                <a:solidFill>
                  <a:srgbClr val="0740F7"/>
                </a:solidFill>
              </a:rPr>
              <a:t>B. Roseiro, </a:t>
            </a:r>
            <a:r>
              <a:rPr lang="pt-PT" sz="1200" i="1" dirty="0">
                <a:solidFill>
                  <a:srgbClr val="0740F7"/>
                </a:solidFill>
              </a:rPr>
              <a:t>R. Bogel-Lukasik, </a:t>
            </a:r>
            <a:r>
              <a:rPr lang="pt-PT" sz="1200" i="1" dirty="0" smtClean="0">
                <a:solidFill>
                  <a:srgbClr val="0740F7"/>
                </a:solidFill>
              </a:rPr>
              <a:t>J. </a:t>
            </a:r>
            <a:r>
              <a:rPr lang="pt-PT" sz="1200" i="1" dirty="0" err="1" smtClean="0">
                <a:solidFill>
                  <a:srgbClr val="0740F7"/>
                </a:solidFill>
              </a:rPr>
              <a:t>Agric</a:t>
            </a:r>
            <a:r>
              <a:rPr lang="pt-PT" sz="1200" i="1" dirty="0" smtClean="0">
                <a:solidFill>
                  <a:srgbClr val="0740F7"/>
                </a:solidFill>
              </a:rPr>
              <a:t>. </a:t>
            </a:r>
            <a:r>
              <a:rPr lang="pt-PT" sz="1200" i="1" dirty="0" err="1" smtClean="0">
                <a:solidFill>
                  <a:srgbClr val="0740F7"/>
                </a:solidFill>
              </a:rPr>
              <a:t>Food</a:t>
            </a:r>
            <a:r>
              <a:rPr lang="pt-PT" sz="1200" i="1" dirty="0" smtClean="0">
                <a:solidFill>
                  <a:srgbClr val="0740F7"/>
                </a:solidFill>
              </a:rPr>
              <a:t> </a:t>
            </a:r>
            <a:r>
              <a:rPr lang="pt-PT" sz="1200" i="1" dirty="0" err="1" smtClean="0">
                <a:solidFill>
                  <a:srgbClr val="0740F7"/>
                </a:solidFill>
              </a:rPr>
              <a:t>Chem</a:t>
            </a:r>
            <a:r>
              <a:rPr lang="pt-PT" sz="1200" i="1" dirty="0" smtClean="0">
                <a:solidFill>
                  <a:srgbClr val="0740F7"/>
                </a:solidFill>
              </a:rPr>
              <a:t>., </a:t>
            </a:r>
            <a:r>
              <a:rPr lang="pt-PT" sz="1200" i="1" dirty="0">
                <a:solidFill>
                  <a:srgbClr val="0740F7"/>
                </a:solidFill>
              </a:rPr>
              <a:t>2013, </a:t>
            </a:r>
            <a:r>
              <a:rPr lang="pt-PT" sz="1200" i="1" dirty="0" smtClean="0">
                <a:solidFill>
                  <a:srgbClr val="0740F7"/>
                </a:solidFill>
              </a:rPr>
              <a:t>61, 7874.</a:t>
            </a:r>
            <a:endParaRPr lang="pt-PT" sz="1200" i="1" dirty="0">
              <a:solidFill>
                <a:srgbClr val="0740F7"/>
              </a:solidFill>
            </a:endParaRPr>
          </a:p>
        </p:txBody>
      </p:sp>
      <p:cxnSp>
        <p:nvCxnSpPr>
          <p:cNvPr id="70" name="Conexão recta 32"/>
          <p:cNvCxnSpPr/>
          <p:nvPr/>
        </p:nvCxnSpPr>
        <p:spPr>
          <a:xfrm>
            <a:off x="3791832" y="1479490"/>
            <a:ext cx="0" cy="518400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cta 32"/>
          <p:cNvCxnSpPr/>
          <p:nvPr/>
        </p:nvCxnSpPr>
        <p:spPr>
          <a:xfrm>
            <a:off x="5342363" y="1498369"/>
            <a:ext cx="0" cy="518400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4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5" descr="C:\Users\Karen\Desktop\Imagens Apresentação Tese\sugarcan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0284"/>
            <a:ext cx="1961814" cy="1972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533400" y="268289"/>
            <a:ext cx="7543799" cy="1402672"/>
          </a:xfrm>
        </p:spPr>
        <p:txBody>
          <a:bodyPr>
            <a:noAutofit/>
          </a:bodyPr>
          <a:lstStyle/>
          <a:p>
            <a:pPr algn="just"/>
            <a:r>
              <a:rPr lang="en-GB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FTIR results for fractionation of sugarcane bagasse with [</a:t>
            </a:r>
            <a:r>
              <a:rPr lang="en-GB" sz="4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emim</a:t>
            </a:r>
            <a:r>
              <a:rPr lang="en-GB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][</a:t>
            </a:r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CH3COO</a:t>
            </a:r>
            <a:r>
              <a:rPr lang="en-GB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" name="Gráfico 3"/>
          <p:cNvGraphicFramePr>
            <a:graphicFrameLocks/>
          </p:cNvGraphicFramePr>
          <p:nvPr>
            <p:extLst/>
          </p:nvPr>
        </p:nvGraphicFramePr>
        <p:xfrm>
          <a:off x="5776485" y="3446387"/>
          <a:ext cx="2045873" cy="95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Rectângulo 18"/>
          <p:cNvSpPr/>
          <p:nvPr/>
        </p:nvSpPr>
        <p:spPr>
          <a:xfrm>
            <a:off x="6553200" y="501811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>
                <a:solidFill>
                  <a:srgbClr val="0740F7"/>
                </a:solidFill>
              </a:rPr>
              <a:t>K. João, A. M. da Costa Lopes, E.  Bogel- Łukasik L. C. Duarte </a:t>
            </a:r>
            <a:r>
              <a:rPr lang="pt-PT" sz="1200" i="1" dirty="0" err="1">
                <a:solidFill>
                  <a:srgbClr val="0740F7"/>
                </a:solidFill>
              </a:rPr>
              <a:t>and</a:t>
            </a:r>
            <a:r>
              <a:rPr lang="pt-PT" sz="1200" i="1" dirty="0">
                <a:solidFill>
                  <a:srgbClr val="0740F7"/>
                </a:solidFill>
              </a:rPr>
              <a:t> R. Bogel-Lukasik, 2015, in preparation.</a:t>
            </a:r>
          </a:p>
        </p:txBody>
      </p:sp>
      <p:grpSp>
        <p:nvGrpSpPr>
          <p:cNvPr id="13" name="Grupo 64"/>
          <p:cNvGrpSpPr/>
          <p:nvPr/>
        </p:nvGrpSpPr>
        <p:grpSpPr>
          <a:xfrm>
            <a:off x="6516005" y="1931025"/>
            <a:ext cx="1920624" cy="2571063"/>
            <a:chOff x="170415" y="560696"/>
            <a:chExt cx="2125244" cy="2761836"/>
          </a:xfrm>
        </p:grpSpPr>
        <p:grpSp>
          <p:nvGrpSpPr>
            <p:cNvPr id="14" name="Grupo 65"/>
            <p:cNvGrpSpPr/>
            <p:nvPr/>
          </p:nvGrpSpPr>
          <p:grpSpPr>
            <a:xfrm>
              <a:off x="170415" y="560696"/>
              <a:ext cx="2088289" cy="694288"/>
              <a:chOff x="170415" y="560696"/>
              <a:chExt cx="2088289" cy="694288"/>
            </a:xfrm>
          </p:grpSpPr>
          <p:sp>
            <p:nvSpPr>
              <p:cNvPr id="25" name="CaixaDeTexto 82"/>
              <p:cNvSpPr txBox="1"/>
              <p:nvPr/>
            </p:nvSpPr>
            <p:spPr>
              <a:xfrm>
                <a:off x="170415" y="560696"/>
                <a:ext cx="931225" cy="69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 defTabSz="685800">
                  <a:buFont typeface="Wingdings" pitchFamily="2" charset="2"/>
                  <a:buChar char="§"/>
                </a:pPr>
                <a:r>
                  <a:rPr lang="pt-PT" sz="3600" kern="0" dirty="0">
                    <a:solidFill>
                      <a:srgbClr val="0BA512"/>
                    </a:solidFill>
                  </a:rPr>
                  <a:t> </a:t>
                </a:r>
              </a:p>
            </p:txBody>
          </p:sp>
          <p:sp>
            <p:nvSpPr>
              <p:cNvPr id="26" name="TextBox 36"/>
              <p:cNvSpPr txBox="1">
                <a:spLocks noChangeArrowheads="1"/>
              </p:cNvSpPr>
              <p:nvPr/>
            </p:nvSpPr>
            <p:spPr bwMode="auto">
              <a:xfrm>
                <a:off x="533644" y="766433"/>
                <a:ext cx="1725060" cy="322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pt-PT" sz="1350" b="1" kern="0" dirty="0">
                    <a:solidFill>
                      <a:prstClr val="black"/>
                    </a:solidFill>
                    <a:cs typeface="Times New Roman" pitchFamily="18" charset="0"/>
                  </a:rPr>
                  <a:t>Carbohydrates</a:t>
                </a:r>
              </a:p>
            </p:txBody>
          </p:sp>
        </p:grpSp>
        <p:grpSp>
          <p:nvGrpSpPr>
            <p:cNvPr id="15" name="Grupo 66"/>
            <p:cNvGrpSpPr/>
            <p:nvPr/>
          </p:nvGrpSpPr>
          <p:grpSpPr>
            <a:xfrm>
              <a:off x="179696" y="1025099"/>
              <a:ext cx="2106304" cy="694288"/>
              <a:chOff x="179696" y="1136555"/>
              <a:chExt cx="2106304" cy="694288"/>
            </a:xfrm>
          </p:grpSpPr>
          <p:sp>
            <p:nvSpPr>
              <p:cNvPr id="23" name="CaixaDeTexto 80"/>
              <p:cNvSpPr txBox="1"/>
              <p:nvPr/>
            </p:nvSpPr>
            <p:spPr>
              <a:xfrm>
                <a:off x="179696" y="1136555"/>
                <a:ext cx="931225" cy="69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 defTabSz="685800">
                  <a:buFont typeface="Wingdings" pitchFamily="2" charset="2"/>
                  <a:buChar char="§"/>
                </a:pPr>
                <a:r>
                  <a:rPr lang="pt-PT" sz="3600" kern="0" dirty="0">
                    <a:solidFill>
                      <a:srgbClr val="F79646">
                        <a:lumMod val="75000"/>
                      </a:srgbClr>
                    </a:solidFill>
                  </a:rPr>
                  <a:t> </a:t>
                </a:r>
              </a:p>
            </p:txBody>
          </p:sp>
          <p:sp>
            <p:nvSpPr>
              <p:cNvPr id="24" name="TextBox 36"/>
              <p:cNvSpPr txBox="1">
                <a:spLocks noChangeArrowheads="1"/>
              </p:cNvSpPr>
              <p:nvPr/>
            </p:nvSpPr>
            <p:spPr bwMode="auto">
              <a:xfrm>
                <a:off x="560940" y="1342323"/>
                <a:ext cx="1725060" cy="322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pt-PT" sz="1350" b="1" kern="0" dirty="0">
                    <a:solidFill>
                      <a:prstClr val="black"/>
                    </a:solidFill>
                    <a:cs typeface="Times New Roman" pitchFamily="18" charset="0"/>
                  </a:rPr>
                  <a:t>Lignin</a:t>
                </a:r>
              </a:p>
            </p:txBody>
          </p:sp>
        </p:grpSp>
        <p:grpSp>
          <p:nvGrpSpPr>
            <p:cNvPr id="16" name="Grupo 67"/>
            <p:cNvGrpSpPr/>
            <p:nvPr/>
          </p:nvGrpSpPr>
          <p:grpSpPr>
            <a:xfrm>
              <a:off x="170831" y="1482299"/>
              <a:ext cx="2093561" cy="694288"/>
              <a:chOff x="170831" y="1681132"/>
              <a:chExt cx="2093561" cy="694288"/>
            </a:xfrm>
          </p:grpSpPr>
          <p:sp>
            <p:nvSpPr>
              <p:cNvPr id="21" name="CaixaDeTexto 78"/>
              <p:cNvSpPr txBox="1"/>
              <p:nvPr/>
            </p:nvSpPr>
            <p:spPr>
              <a:xfrm>
                <a:off x="170831" y="1681132"/>
                <a:ext cx="931225" cy="69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 defTabSz="685800">
                  <a:buFont typeface="Wingdings" pitchFamily="2" charset="2"/>
                  <a:buChar char="§"/>
                </a:pPr>
                <a:r>
                  <a:rPr lang="pt-PT" sz="3600" kern="0" dirty="0">
                    <a:solidFill>
                      <a:prstClr val="white">
                        <a:lumMod val="65000"/>
                      </a:prstClr>
                    </a:solidFill>
                  </a:rPr>
                  <a:t> </a:t>
                </a:r>
              </a:p>
            </p:txBody>
          </p:sp>
          <p:sp>
            <p:nvSpPr>
              <p:cNvPr id="22" name="TextBox 36"/>
              <p:cNvSpPr txBox="1">
                <a:spLocks noChangeArrowheads="1"/>
              </p:cNvSpPr>
              <p:nvPr/>
            </p:nvSpPr>
            <p:spPr bwMode="auto">
              <a:xfrm>
                <a:off x="539332" y="1875233"/>
                <a:ext cx="1725060" cy="322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pt-PT" sz="1350" b="1" kern="0" dirty="0">
                    <a:solidFill>
                      <a:prstClr val="black"/>
                    </a:solidFill>
                    <a:cs typeface="Times New Roman" pitchFamily="18" charset="0"/>
                  </a:rPr>
                  <a:t>Others</a:t>
                </a:r>
              </a:p>
            </p:txBody>
          </p:sp>
        </p:grpSp>
        <p:sp>
          <p:nvSpPr>
            <p:cNvPr id="19" name="TextBox 36"/>
            <p:cNvSpPr txBox="1">
              <a:spLocks noChangeArrowheads="1"/>
            </p:cNvSpPr>
            <p:nvPr/>
          </p:nvSpPr>
          <p:spPr bwMode="auto">
            <a:xfrm>
              <a:off x="179697" y="2107527"/>
              <a:ext cx="2115962" cy="1215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685800"/>
              <a:r>
                <a:rPr lang="pt-PT" sz="1350" b="1" kern="0" dirty="0">
                  <a:solidFill>
                    <a:prstClr val="black"/>
                  </a:solidFill>
                  <a:cs typeface="Times New Roman" pitchFamily="18" charset="0"/>
                </a:rPr>
                <a:t>SF, LF: solid or liquid fraction</a:t>
              </a:r>
            </a:p>
            <a:p>
              <a:pPr defTabSz="685800"/>
              <a:r>
                <a:rPr lang="pt-PT" sz="1350" b="1" kern="0" dirty="0">
                  <a:solidFill>
                    <a:prstClr val="black"/>
                  </a:solidFill>
                  <a:cs typeface="Times New Roman" pitchFamily="18" charset="0"/>
                </a:rPr>
                <a:t>ML: material lost</a:t>
              </a:r>
            </a:p>
            <a:p>
              <a:pPr defTabSz="685800"/>
              <a:r>
                <a:rPr lang="pt-PT" sz="1350" b="1" kern="0" dirty="0">
                  <a:solidFill>
                    <a:prstClr val="black"/>
                  </a:solidFill>
                  <a:cs typeface="Times New Roman" pitchFamily="18" charset="0"/>
                </a:rPr>
                <a:t>RM: regernerated fraction</a:t>
              </a:r>
            </a:p>
          </p:txBody>
        </p:sp>
      </p:grpSp>
      <p:pic>
        <p:nvPicPr>
          <p:cNvPr id="27" name="Imagem 111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3974" r="4221"/>
          <a:stretch/>
        </p:blipFill>
        <p:spPr bwMode="auto">
          <a:xfrm>
            <a:off x="914400" y="1752600"/>
            <a:ext cx="5334052" cy="4615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98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4" descr="C:\Users\Karen\Desktop\Imagens Apresentação Tese\tritical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9" y="5606609"/>
            <a:ext cx="1303760" cy="1090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C:\Users\Karen\Desktop\Imagens Apresentação Tese\rice straw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26776"/>
            <a:ext cx="1496689" cy="1496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Karen\Desktop\Imagens Apresentação Tese\sugarcane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6" y="2919547"/>
            <a:ext cx="1470712" cy="147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Karen\Desktop\Imagens Apresentação Tese\Palha trigo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5" y="1468972"/>
            <a:ext cx="1561813" cy="1561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251634" y="-72362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with other types of biomass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25078"/>
              </p:ext>
            </p:extLst>
          </p:nvPr>
        </p:nvGraphicFramePr>
        <p:xfrm>
          <a:off x="-33009" y="5520960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586361"/>
              </p:ext>
            </p:extLst>
          </p:nvPr>
        </p:nvGraphicFramePr>
        <p:xfrm>
          <a:off x="-64919" y="4223098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003842"/>
              </p:ext>
            </p:extLst>
          </p:nvPr>
        </p:nvGraphicFramePr>
        <p:xfrm>
          <a:off x="-76200" y="2966722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442022"/>
              </p:ext>
            </p:extLst>
          </p:nvPr>
        </p:nvGraphicFramePr>
        <p:xfrm>
          <a:off x="-64919" y="1641097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2440422" y="99876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 smtClean="0">
                <a:solidFill>
                  <a:srgbClr val="0740F7"/>
                </a:solidFill>
              </a:rPr>
              <a:t>Cellulose</a:t>
            </a:r>
            <a:endParaRPr lang="pt-PT" b="1" dirty="0" smtClean="0">
              <a:solidFill>
                <a:srgbClr val="0740F7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97581" y="99060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 smtClean="0">
                <a:solidFill>
                  <a:srgbClr val="0740F7"/>
                </a:solidFill>
              </a:rPr>
              <a:t>Hemicellulose</a:t>
            </a:r>
            <a:endParaRPr lang="pt-PT" b="1" dirty="0" smtClean="0">
              <a:solidFill>
                <a:srgbClr val="0740F7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682744" y="99290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 smtClean="0">
                <a:solidFill>
                  <a:srgbClr val="0740F7"/>
                </a:solidFill>
              </a:rPr>
              <a:t>Lignin</a:t>
            </a:r>
            <a:endParaRPr lang="pt-PT" b="1" dirty="0" smtClean="0">
              <a:solidFill>
                <a:srgbClr val="0740F7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69978" y="1511212"/>
            <a:ext cx="140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 smtClean="0">
                <a:solidFill>
                  <a:srgbClr val="0612F8"/>
                </a:solidFill>
              </a:rPr>
              <a:t>Wheat</a:t>
            </a:r>
            <a:r>
              <a:rPr lang="pt-PT" b="1" dirty="0" smtClean="0">
                <a:solidFill>
                  <a:srgbClr val="0612F8"/>
                </a:solidFill>
              </a:rPr>
              <a:t> </a:t>
            </a:r>
            <a:r>
              <a:rPr lang="pt-PT" b="1" dirty="0" err="1" smtClean="0">
                <a:solidFill>
                  <a:srgbClr val="0612F8"/>
                </a:solidFill>
              </a:rPr>
              <a:t>straw</a:t>
            </a:r>
            <a:endParaRPr lang="pt-PT" b="1" dirty="0" smtClean="0">
              <a:solidFill>
                <a:srgbClr val="0612F8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1600" y="4150916"/>
            <a:ext cx="11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612F8"/>
                </a:solidFill>
              </a:rPr>
              <a:t>Rice </a:t>
            </a:r>
            <a:r>
              <a:rPr lang="pt-PT" b="1" dirty="0" err="1" smtClean="0">
                <a:solidFill>
                  <a:srgbClr val="0612F8"/>
                </a:solidFill>
              </a:rPr>
              <a:t>straw</a:t>
            </a:r>
            <a:endParaRPr lang="pt-PT" b="1" dirty="0" smtClean="0">
              <a:solidFill>
                <a:srgbClr val="0612F8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2316" y="2913596"/>
            <a:ext cx="196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 smtClean="0">
                <a:solidFill>
                  <a:srgbClr val="0612F8"/>
                </a:solidFill>
              </a:rPr>
              <a:t>Sugarcane</a:t>
            </a:r>
            <a:r>
              <a:rPr lang="pt-PT" b="1" dirty="0" smtClean="0">
                <a:solidFill>
                  <a:srgbClr val="0612F8"/>
                </a:solidFill>
              </a:rPr>
              <a:t> bagasse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57200" y="5418962"/>
            <a:ext cx="152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612F8"/>
                </a:solidFill>
              </a:rPr>
              <a:t>Triticale </a:t>
            </a:r>
            <a:r>
              <a:rPr lang="pt-PT" b="1" dirty="0" err="1" smtClean="0">
                <a:solidFill>
                  <a:srgbClr val="0612F8"/>
                </a:solidFill>
              </a:rPr>
              <a:t>straw</a:t>
            </a:r>
            <a:endParaRPr lang="pt-PT" b="1" dirty="0" smtClean="0">
              <a:solidFill>
                <a:srgbClr val="0612F8"/>
              </a:solidFill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760806"/>
              </p:ext>
            </p:extLst>
          </p:nvPr>
        </p:nvGraphicFramePr>
        <p:xfrm>
          <a:off x="1546448" y="1643401"/>
          <a:ext cx="2830638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335106"/>
              </p:ext>
            </p:extLst>
          </p:nvPr>
        </p:nvGraphicFramePr>
        <p:xfrm>
          <a:off x="3292465" y="1649256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203181"/>
              </p:ext>
            </p:extLst>
          </p:nvPr>
        </p:nvGraphicFramePr>
        <p:xfrm>
          <a:off x="4837250" y="1649256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016741"/>
              </p:ext>
            </p:extLst>
          </p:nvPr>
        </p:nvGraphicFramePr>
        <p:xfrm>
          <a:off x="1717794" y="2949494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473740"/>
              </p:ext>
            </p:extLst>
          </p:nvPr>
        </p:nvGraphicFramePr>
        <p:xfrm>
          <a:off x="3292465" y="2949494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03591"/>
              </p:ext>
            </p:extLst>
          </p:nvPr>
        </p:nvGraphicFramePr>
        <p:xfrm>
          <a:off x="4845552" y="2949494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282224"/>
              </p:ext>
            </p:extLst>
          </p:nvPr>
        </p:nvGraphicFramePr>
        <p:xfrm>
          <a:off x="1745054" y="4222835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768827"/>
              </p:ext>
            </p:extLst>
          </p:nvPr>
        </p:nvGraphicFramePr>
        <p:xfrm>
          <a:off x="3292465" y="4228954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399433"/>
              </p:ext>
            </p:extLst>
          </p:nvPr>
        </p:nvGraphicFramePr>
        <p:xfrm>
          <a:off x="4843842" y="4223854"/>
          <a:ext cx="2487946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9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926959"/>
              </p:ext>
            </p:extLst>
          </p:nvPr>
        </p:nvGraphicFramePr>
        <p:xfrm>
          <a:off x="1597852" y="5502334"/>
          <a:ext cx="2727831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30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027709"/>
              </p:ext>
            </p:extLst>
          </p:nvPr>
        </p:nvGraphicFramePr>
        <p:xfrm>
          <a:off x="3172523" y="5502638"/>
          <a:ext cx="2727831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1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071523"/>
              </p:ext>
            </p:extLst>
          </p:nvPr>
        </p:nvGraphicFramePr>
        <p:xfrm>
          <a:off x="4739769" y="5512799"/>
          <a:ext cx="2727831" cy="127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637501" y="9906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err="1" smtClean="0">
                <a:solidFill>
                  <a:srgbClr val="0740F7"/>
                </a:solidFill>
              </a:rPr>
              <a:t>Biomass</a:t>
            </a:r>
            <a:endParaRPr lang="pt-PT" b="1" dirty="0" smtClean="0">
              <a:solidFill>
                <a:srgbClr val="0740F7"/>
              </a:solidFill>
            </a:endParaRPr>
          </a:p>
        </p:txBody>
      </p:sp>
      <p:cxnSp>
        <p:nvCxnSpPr>
          <p:cNvPr id="56" name="Conexão recta 55"/>
          <p:cNvCxnSpPr/>
          <p:nvPr/>
        </p:nvCxnSpPr>
        <p:spPr>
          <a:xfrm>
            <a:off x="152400" y="990600"/>
            <a:ext cx="6660000" cy="0"/>
          </a:xfrm>
          <a:prstGeom prst="line">
            <a:avLst/>
          </a:prstGeom>
          <a:ln w="28575">
            <a:solidFill>
              <a:srgbClr val="0740F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xão recta 56"/>
          <p:cNvCxnSpPr/>
          <p:nvPr/>
        </p:nvCxnSpPr>
        <p:spPr>
          <a:xfrm>
            <a:off x="160359" y="1389313"/>
            <a:ext cx="6660000" cy="0"/>
          </a:xfrm>
          <a:prstGeom prst="line">
            <a:avLst/>
          </a:prstGeom>
          <a:ln w="28575">
            <a:solidFill>
              <a:srgbClr val="0740F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xão recta 57"/>
          <p:cNvCxnSpPr/>
          <p:nvPr/>
        </p:nvCxnSpPr>
        <p:spPr>
          <a:xfrm>
            <a:off x="166048" y="6736961"/>
            <a:ext cx="6660000" cy="0"/>
          </a:xfrm>
          <a:prstGeom prst="line">
            <a:avLst/>
          </a:prstGeom>
          <a:ln w="28575">
            <a:solidFill>
              <a:srgbClr val="0740F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5" name="Grupo 64"/>
          <p:cNvGrpSpPr/>
          <p:nvPr/>
        </p:nvGrpSpPr>
        <p:grpSpPr>
          <a:xfrm>
            <a:off x="6096000" y="1654792"/>
            <a:ext cx="2972216" cy="1926608"/>
            <a:chOff x="-686216" y="560696"/>
            <a:chExt cx="2972216" cy="1926608"/>
          </a:xfrm>
        </p:grpSpPr>
        <p:grpSp>
          <p:nvGrpSpPr>
            <p:cNvPr id="66" name="Grupo 65"/>
            <p:cNvGrpSpPr/>
            <p:nvPr/>
          </p:nvGrpSpPr>
          <p:grpSpPr>
            <a:xfrm>
              <a:off x="170415" y="560696"/>
              <a:ext cx="2088289" cy="830997"/>
              <a:chOff x="170415" y="560696"/>
              <a:chExt cx="2088289" cy="830997"/>
            </a:xfrm>
          </p:grpSpPr>
          <p:sp>
            <p:nvSpPr>
              <p:cNvPr id="83" name="CaixaDeTexto 82"/>
              <p:cNvSpPr txBox="1"/>
              <p:nvPr/>
            </p:nvSpPr>
            <p:spPr>
              <a:xfrm>
                <a:off x="170415" y="560696"/>
                <a:ext cx="931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pt-PT" sz="4800" dirty="0" smtClean="0">
                    <a:solidFill>
                      <a:srgbClr val="0BA512"/>
                    </a:solidFill>
                  </a:rPr>
                  <a:t> </a:t>
                </a:r>
                <a:endParaRPr lang="pt-PT" sz="4800" dirty="0">
                  <a:solidFill>
                    <a:srgbClr val="0BA512"/>
                  </a:solidFill>
                </a:endParaRPr>
              </a:p>
            </p:txBody>
          </p:sp>
          <p:sp>
            <p:nvSpPr>
              <p:cNvPr id="84" name="TextBox 36"/>
              <p:cNvSpPr txBox="1">
                <a:spLocks noChangeArrowheads="1"/>
              </p:cNvSpPr>
              <p:nvPr/>
            </p:nvSpPr>
            <p:spPr bwMode="auto">
              <a:xfrm>
                <a:off x="533644" y="766433"/>
                <a:ext cx="17250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t-PT" b="1" dirty="0" smtClean="0">
                    <a:cs typeface="Times New Roman" pitchFamily="18" charset="0"/>
                  </a:rPr>
                  <a:t>Carbohydrates</a:t>
                </a:r>
                <a:endParaRPr lang="pt-PT" b="1" dirty="0">
                  <a:cs typeface="Times New Roman" pitchFamily="18" charset="0"/>
                </a:endParaRPr>
              </a:p>
            </p:txBody>
          </p:sp>
        </p:grpSp>
        <p:grpSp>
          <p:nvGrpSpPr>
            <p:cNvPr id="67" name="Grupo 66"/>
            <p:cNvGrpSpPr/>
            <p:nvPr/>
          </p:nvGrpSpPr>
          <p:grpSpPr>
            <a:xfrm>
              <a:off x="179696" y="1025099"/>
              <a:ext cx="2106304" cy="830997"/>
              <a:chOff x="179696" y="1136555"/>
              <a:chExt cx="2106304" cy="830997"/>
            </a:xfrm>
          </p:grpSpPr>
          <p:sp>
            <p:nvSpPr>
              <p:cNvPr id="81" name="CaixaDeTexto 80"/>
              <p:cNvSpPr txBox="1"/>
              <p:nvPr/>
            </p:nvSpPr>
            <p:spPr>
              <a:xfrm>
                <a:off x="179696" y="1136555"/>
                <a:ext cx="931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pt-PT" sz="4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pt-PT" sz="4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" name="TextBox 36"/>
              <p:cNvSpPr txBox="1">
                <a:spLocks noChangeArrowheads="1"/>
              </p:cNvSpPr>
              <p:nvPr/>
            </p:nvSpPr>
            <p:spPr bwMode="auto">
              <a:xfrm>
                <a:off x="560940" y="1342324"/>
                <a:ext cx="17250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t-PT" b="1" dirty="0" smtClean="0">
                    <a:cs typeface="Times New Roman" pitchFamily="18" charset="0"/>
                  </a:rPr>
                  <a:t>Lignin</a:t>
                </a:r>
                <a:endParaRPr lang="pt-PT" b="1" dirty="0">
                  <a:cs typeface="Times New Roman" pitchFamily="18" charset="0"/>
                </a:endParaRPr>
              </a:p>
            </p:txBody>
          </p:sp>
        </p:grpSp>
        <p:grpSp>
          <p:nvGrpSpPr>
            <p:cNvPr id="68" name="Grupo 67"/>
            <p:cNvGrpSpPr/>
            <p:nvPr/>
          </p:nvGrpSpPr>
          <p:grpSpPr>
            <a:xfrm>
              <a:off x="170831" y="1482299"/>
              <a:ext cx="2093561" cy="830997"/>
              <a:chOff x="170831" y="1681132"/>
              <a:chExt cx="2093561" cy="830997"/>
            </a:xfrm>
          </p:grpSpPr>
          <p:sp>
            <p:nvSpPr>
              <p:cNvPr id="79" name="CaixaDeTexto 78"/>
              <p:cNvSpPr txBox="1"/>
              <p:nvPr/>
            </p:nvSpPr>
            <p:spPr>
              <a:xfrm>
                <a:off x="170831" y="1681132"/>
                <a:ext cx="931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pt-PT" sz="48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endParaRPr lang="pt-PT" sz="48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0" name="TextBox 36"/>
              <p:cNvSpPr txBox="1">
                <a:spLocks noChangeArrowheads="1"/>
              </p:cNvSpPr>
              <p:nvPr/>
            </p:nvSpPr>
            <p:spPr bwMode="auto">
              <a:xfrm>
                <a:off x="539332" y="1875233"/>
                <a:ext cx="17250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t-PT" b="1" dirty="0" smtClean="0">
                    <a:cs typeface="Times New Roman" pitchFamily="18" charset="0"/>
                  </a:rPr>
                  <a:t>Others</a:t>
                </a:r>
                <a:endParaRPr lang="pt-PT" b="1" dirty="0">
                  <a:cs typeface="Times New Roman" pitchFamily="18" charset="0"/>
                </a:endParaRPr>
              </a:p>
            </p:txBody>
          </p:sp>
        </p:grpSp>
        <p:sp>
          <p:nvSpPr>
            <p:cNvPr id="73" name="CaixaDeTexto 72"/>
            <p:cNvSpPr txBox="1"/>
            <p:nvPr/>
          </p:nvSpPr>
          <p:spPr>
            <a:xfrm>
              <a:off x="-686216" y="2125932"/>
              <a:ext cx="2190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cs typeface="Times New Roman" pitchFamily="18" charset="0"/>
                </a:rPr>
                <a:t>NQ</a:t>
              </a:r>
              <a:endParaRPr lang="pt-PT" sz="1600" b="1" dirty="0">
                <a:cs typeface="Times New Roman" pitchFamily="18" charset="0"/>
              </a:endParaRPr>
            </a:p>
          </p:txBody>
        </p:sp>
        <p:sp>
          <p:nvSpPr>
            <p:cNvPr id="74" name="TextBox 36"/>
            <p:cNvSpPr txBox="1">
              <a:spLocks noChangeArrowheads="1"/>
            </p:cNvSpPr>
            <p:nvPr/>
          </p:nvSpPr>
          <p:spPr bwMode="auto">
            <a:xfrm>
              <a:off x="558923" y="2117972"/>
              <a:ext cx="17250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PT" b="1" dirty="0" smtClean="0">
                  <a:cs typeface="Times New Roman" pitchFamily="18" charset="0"/>
                </a:rPr>
                <a:t>Not quantified</a:t>
              </a:r>
              <a:endParaRPr lang="pt-PT" b="1" dirty="0">
                <a:cs typeface="Times New Roman" pitchFamily="18" charset="0"/>
              </a:endParaRPr>
            </a:p>
          </p:txBody>
        </p:sp>
      </p:grpSp>
      <p:sp>
        <p:nvSpPr>
          <p:cNvPr id="49" name="Rectângulo 18"/>
          <p:cNvSpPr/>
          <p:nvPr/>
        </p:nvSpPr>
        <p:spPr>
          <a:xfrm>
            <a:off x="6858000" y="4587965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 smtClean="0">
                <a:solidFill>
                  <a:srgbClr val="0740F7"/>
                </a:solidFill>
              </a:rPr>
              <a:t>K</a:t>
            </a:r>
            <a:r>
              <a:rPr lang="pt-PT" sz="1200" i="1" dirty="0">
                <a:solidFill>
                  <a:srgbClr val="0740F7"/>
                </a:solidFill>
              </a:rPr>
              <a:t>. João, A. M. da Costa Lopes</a:t>
            </a:r>
            <a:r>
              <a:rPr lang="pt-PT" sz="1200" i="1" dirty="0" smtClean="0">
                <a:solidFill>
                  <a:srgbClr val="0740F7"/>
                </a:solidFill>
              </a:rPr>
              <a:t>,</a:t>
            </a:r>
            <a:r>
              <a:rPr lang="pt-PT" sz="1200" i="1" dirty="0">
                <a:solidFill>
                  <a:srgbClr val="0740F7"/>
                </a:solidFill>
              </a:rPr>
              <a:t> </a:t>
            </a:r>
            <a:r>
              <a:rPr lang="pt-PT" sz="1200" i="1" dirty="0" smtClean="0">
                <a:solidFill>
                  <a:srgbClr val="0740F7"/>
                </a:solidFill>
              </a:rPr>
              <a:t>E.  </a:t>
            </a:r>
            <a:r>
              <a:rPr lang="pt-PT" sz="1200" i="1" dirty="0">
                <a:solidFill>
                  <a:srgbClr val="0740F7"/>
                </a:solidFill>
              </a:rPr>
              <a:t>Bogel- Łukasik</a:t>
            </a:r>
            <a:r>
              <a:rPr lang="pt-PT" sz="1200" i="1" dirty="0" smtClean="0">
                <a:solidFill>
                  <a:srgbClr val="0740F7"/>
                </a:solidFill>
              </a:rPr>
              <a:t> L. C. Duarte </a:t>
            </a:r>
            <a:r>
              <a:rPr lang="pt-PT" sz="1200" i="1" dirty="0" err="1" smtClean="0">
                <a:solidFill>
                  <a:srgbClr val="0740F7"/>
                </a:solidFill>
              </a:rPr>
              <a:t>and</a:t>
            </a:r>
            <a:r>
              <a:rPr lang="pt-PT" sz="1200" i="1" dirty="0" smtClean="0">
                <a:solidFill>
                  <a:srgbClr val="0740F7"/>
                </a:solidFill>
              </a:rPr>
              <a:t> </a:t>
            </a:r>
            <a:r>
              <a:rPr lang="pt-PT" sz="1200" i="1" dirty="0">
                <a:solidFill>
                  <a:srgbClr val="0740F7"/>
                </a:solidFill>
              </a:rPr>
              <a:t>R. Bogel-Lukasik, </a:t>
            </a:r>
            <a:r>
              <a:rPr lang="pt-PT" sz="1200" i="1" dirty="0" smtClean="0">
                <a:solidFill>
                  <a:srgbClr val="0740F7"/>
                </a:solidFill>
              </a:rPr>
              <a:t>2015, in preparation.</a:t>
            </a:r>
            <a:endParaRPr lang="pt-PT" sz="1200" i="1" dirty="0">
              <a:solidFill>
                <a:srgbClr val="0740F7"/>
              </a:solidFill>
            </a:endParaRPr>
          </a:p>
        </p:txBody>
      </p:sp>
      <p:cxnSp>
        <p:nvCxnSpPr>
          <p:cNvPr id="50" name="Conexão recta 35"/>
          <p:cNvCxnSpPr/>
          <p:nvPr/>
        </p:nvCxnSpPr>
        <p:spPr>
          <a:xfrm>
            <a:off x="174008" y="1465513"/>
            <a:ext cx="0" cy="5184000"/>
          </a:xfrm>
          <a:prstGeom prst="line">
            <a:avLst/>
          </a:prstGeom>
          <a:ln>
            <a:solidFill>
              <a:srgbClr val="0740F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xão recta 35"/>
          <p:cNvCxnSpPr/>
          <p:nvPr/>
        </p:nvCxnSpPr>
        <p:spPr>
          <a:xfrm>
            <a:off x="2216174" y="1479161"/>
            <a:ext cx="0" cy="5184000"/>
          </a:xfrm>
          <a:prstGeom prst="line">
            <a:avLst/>
          </a:prstGeom>
          <a:ln>
            <a:solidFill>
              <a:srgbClr val="0740F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xão recta 35"/>
          <p:cNvCxnSpPr/>
          <p:nvPr/>
        </p:nvCxnSpPr>
        <p:spPr>
          <a:xfrm>
            <a:off x="3962400" y="1511212"/>
            <a:ext cx="0" cy="5184000"/>
          </a:xfrm>
          <a:prstGeom prst="line">
            <a:avLst/>
          </a:prstGeom>
          <a:ln>
            <a:solidFill>
              <a:srgbClr val="0740F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xão recta 35"/>
          <p:cNvCxnSpPr/>
          <p:nvPr/>
        </p:nvCxnSpPr>
        <p:spPr>
          <a:xfrm>
            <a:off x="5486400" y="1479161"/>
            <a:ext cx="0" cy="5184000"/>
          </a:xfrm>
          <a:prstGeom prst="line">
            <a:avLst/>
          </a:prstGeom>
          <a:ln>
            <a:solidFill>
              <a:srgbClr val="0740F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xão recta 35"/>
          <p:cNvCxnSpPr/>
          <p:nvPr/>
        </p:nvCxnSpPr>
        <p:spPr>
          <a:xfrm>
            <a:off x="6847524" y="1479161"/>
            <a:ext cx="0" cy="5184000"/>
          </a:xfrm>
          <a:prstGeom prst="line">
            <a:avLst/>
          </a:prstGeom>
          <a:ln>
            <a:solidFill>
              <a:srgbClr val="0740F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9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/>
          <a:stretch/>
        </p:blipFill>
        <p:spPr bwMode="auto">
          <a:xfrm>
            <a:off x="228600" y="1524000"/>
            <a:ext cx="8154406" cy="4794407"/>
          </a:xfrm>
          <a:prstGeom prst="rect">
            <a:avLst/>
          </a:prstGeom>
          <a:noFill/>
        </p:spPr>
      </p:pic>
      <p:sp>
        <p:nvSpPr>
          <p:cNvPr id="5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Título 8"/>
          <p:cNvSpPr txBox="1">
            <a:spLocks/>
          </p:cNvSpPr>
          <p:nvPr/>
        </p:nvSpPr>
        <p:spPr>
          <a:xfrm>
            <a:off x="251634" y="0"/>
            <a:ext cx="8892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Enzymatic </a:t>
            </a:r>
            <a: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Hydrolysis</a:t>
            </a:r>
            <a:r>
              <a:rPr lang="pt-PT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A,B,</a:t>
            </a:r>
            <a: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</a:t>
            </a:r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" name="Grupo 2"/>
          <p:cNvGrpSpPr/>
          <p:nvPr/>
        </p:nvGrpSpPr>
        <p:grpSpPr>
          <a:xfrm>
            <a:off x="2479344" y="928048"/>
            <a:ext cx="4454856" cy="1015411"/>
            <a:chOff x="2784144" y="928048"/>
            <a:chExt cx="4454856" cy="1015411"/>
          </a:xfrm>
        </p:grpSpPr>
        <p:sp>
          <p:nvSpPr>
            <p:cNvPr id="59" name="Text Box 48"/>
            <p:cNvSpPr txBox="1">
              <a:spLocks noChangeArrowheads="1"/>
            </p:cNvSpPr>
            <p:nvPr/>
          </p:nvSpPr>
          <p:spPr bwMode="auto">
            <a:xfrm>
              <a:off x="2784144" y="930533"/>
              <a:ext cx="1296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 dirty="0" err="1" smtClean="0">
                  <a:solidFill>
                    <a:srgbClr val="0612F8"/>
                  </a:solidFill>
                </a:rPr>
                <a:t>Enzymes</a:t>
              </a:r>
              <a:r>
                <a:rPr lang="pt-PT" b="1" dirty="0" smtClean="0">
                  <a:solidFill>
                    <a:srgbClr val="0612F8"/>
                  </a:solidFill>
                </a:rPr>
                <a:t>:</a:t>
              </a:r>
              <a:endParaRPr lang="pt-PT" b="1" dirty="0">
                <a:solidFill>
                  <a:srgbClr val="0612F8"/>
                </a:solidFill>
              </a:endParaRPr>
            </a:p>
          </p:txBody>
        </p:sp>
        <p:sp>
          <p:nvSpPr>
            <p:cNvPr id="69" name="CaixaDeTexto 9"/>
            <p:cNvSpPr txBox="1"/>
            <p:nvPr/>
          </p:nvSpPr>
          <p:spPr>
            <a:xfrm>
              <a:off x="2795750" y="1183944"/>
              <a:ext cx="173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/>
                <a:t>Celluclast</a:t>
              </a:r>
              <a:r>
                <a:rPr lang="pt-PT" sz="2400" dirty="0"/>
                <a:t>®</a:t>
              </a:r>
              <a:r>
                <a:rPr lang="pt-PT" dirty="0"/>
                <a:t> 1.5L </a:t>
              </a:r>
            </a:p>
          </p:txBody>
        </p:sp>
        <p:sp>
          <p:nvSpPr>
            <p:cNvPr id="70" name="CaixaDeTexto 10"/>
            <p:cNvSpPr txBox="1"/>
            <p:nvPr/>
          </p:nvSpPr>
          <p:spPr>
            <a:xfrm>
              <a:off x="2797792" y="1574127"/>
              <a:ext cx="173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 smtClean="0"/>
                <a:t>Novozym</a:t>
              </a:r>
              <a:r>
                <a:rPr lang="pt-PT" dirty="0" smtClean="0"/>
                <a:t> 188</a:t>
              </a:r>
              <a:endParaRPr lang="pt-PT" dirty="0"/>
            </a:p>
          </p:txBody>
        </p:sp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5078104" y="928048"/>
              <a:ext cx="1296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 dirty="0" err="1" smtClean="0">
                  <a:solidFill>
                    <a:srgbClr val="0612F8"/>
                  </a:solidFill>
                </a:rPr>
                <a:t>Conditions</a:t>
              </a:r>
              <a:r>
                <a:rPr lang="pt-PT" b="1" dirty="0" smtClean="0">
                  <a:solidFill>
                    <a:srgbClr val="0612F8"/>
                  </a:solidFill>
                </a:rPr>
                <a:t>:</a:t>
              </a:r>
              <a:endParaRPr lang="pt-PT" b="1" dirty="0">
                <a:solidFill>
                  <a:srgbClr val="0612F8"/>
                </a:solidFill>
              </a:endParaRPr>
            </a:p>
          </p:txBody>
        </p:sp>
        <p:sp>
          <p:nvSpPr>
            <p:cNvPr id="72" name="CaixaDeTexto 12"/>
            <p:cNvSpPr txBox="1"/>
            <p:nvPr/>
          </p:nvSpPr>
          <p:spPr>
            <a:xfrm>
              <a:off x="5105400" y="1255679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50</a:t>
              </a:r>
              <a:r>
                <a:rPr lang="pt-PT" baseline="30000" dirty="0" smtClean="0"/>
                <a:t>o</a:t>
              </a:r>
              <a:r>
                <a:rPr lang="pt-PT" dirty="0" smtClean="0"/>
                <a:t>C, 72h, 150rpm</a:t>
              </a:r>
              <a:endParaRPr lang="pt-PT" dirty="0"/>
            </a:p>
          </p:txBody>
        </p:sp>
      </p:grpSp>
      <p:cxnSp>
        <p:nvCxnSpPr>
          <p:cNvPr id="75" name="Conexão recta 9"/>
          <p:cNvCxnSpPr/>
          <p:nvPr/>
        </p:nvCxnSpPr>
        <p:spPr>
          <a:xfrm>
            <a:off x="914400" y="2002808"/>
            <a:ext cx="7225200" cy="0"/>
          </a:xfrm>
          <a:prstGeom prst="line">
            <a:avLst/>
          </a:prstGeom>
          <a:ln w="19050">
            <a:solidFill>
              <a:srgbClr val="0612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"/>
          <p:cNvSpPr/>
          <p:nvPr/>
        </p:nvSpPr>
        <p:spPr>
          <a:xfrm>
            <a:off x="0" y="63216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WS – wheat </a:t>
            </a:r>
            <a:r>
              <a:rPr lang="en-GB" sz="1400" dirty="0" smtClean="0"/>
              <a:t>straw; AH – acid hydrolysed; RM – regenerated material; STD - standard </a:t>
            </a:r>
            <a:endParaRPr lang="en-GB" sz="1400" dirty="0"/>
          </a:p>
        </p:txBody>
      </p:sp>
      <p:sp>
        <p:nvSpPr>
          <p:cNvPr id="77" name="Rectângulo 17"/>
          <p:cNvSpPr/>
          <p:nvPr/>
        </p:nvSpPr>
        <p:spPr>
          <a:xfrm>
            <a:off x="107424" y="3429000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%</a:t>
            </a:r>
            <a:endParaRPr lang="en-GB" dirty="0"/>
          </a:p>
        </p:txBody>
      </p:sp>
      <p:sp>
        <p:nvSpPr>
          <p:cNvPr id="78" name="Rectângulo 18"/>
          <p:cNvSpPr/>
          <p:nvPr/>
        </p:nvSpPr>
        <p:spPr>
          <a:xfrm>
            <a:off x="0" y="6581001"/>
            <a:ext cx="929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>
                <a:solidFill>
                  <a:srgbClr val="0612F8"/>
                </a:solidFill>
              </a:rPr>
              <a:t>A. M. da Costa Lopes, K. João, D. </a:t>
            </a:r>
            <a:r>
              <a:rPr lang="pt-PT" sz="1200" i="1" dirty="0" err="1">
                <a:solidFill>
                  <a:srgbClr val="0612F8"/>
                </a:solidFill>
              </a:rPr>
              <a:t>Rubik</a:t>
            </a:r>
            <a:r>
              <a:rPr lang="pt-PT" sz="1200" i="1" dirty="0">
                <a:solidFill>
                  <a:srgbClr val="0612F8"/>
                </a:solidFill>
              </a:rPr>
              <a:t>, E. Bogel-Lukasik, L. C. Duarte, J. </a:t>
            </a:r>
            <a:r>
              <a:rPr lang="pt-PT" sz="1200" i="1" dirty="0" err="1">
                <a:solidFill>
                  <a:srgbClr val="0612F8"/>
                </a:solidFill>
              </a:rPr>
              <a:t>Andreaus</a:t>
            </a:r>
            <a:r>
              <a:rPr lang="pt-PT" sz="1200" i="1" dirty="0">
                <a:solidFill>
                  <a:srgbClr val="0612F8"/>
                </a:solidFill>
              </a:rPr>
              <a:t> </a:t>
            </a:r>
            <a:r>
              <a:rPr lang="pt-PT" sz="1200" i="1" dirty="0" err="1">
                <a:solidFill>
                  <a:srgbClr val="0612F8"/>
                </a:solidFill>
              </a:rPr>
              <a:t>and</a:t>
            </a:r>
            <a:r>
              <a:rPr lang="pt-PT" sz="1200" i="1" dirty="0">
                <a:solidFill>
                  <a:srgbClr val="0612F8"/>
                </a:solidFill>
              </a:rPr>
              <a:t> R. Bogel-Lukasik, </a:t>
            </a:r>
            <a:r>
              <a:rPr lang="pt-PT" sz="1200" i="1" dirty="0" err="1">
                <a:solidFill>
                  <a:srgbClr val="0612F8"/>
                </a:solidFill>
              </a:rPr>
              <a:t>Bioresource</a:t>
            </a:r>
            <a:r>
              <a:rPr lang="pt-PT" sz="1200" i="1" dirty="0">
                <a:solidFill>
                  <a:srgbClr val="0612F8"/>
                </a:solidFill>
              </a:rPr>
              <a:t> </a:t>
            </a:r>
            <a:r>
              <a:rPr lang="pt-PT" sz="1200" i="1" dirty="0" err="1">
                <a:solidFill>
                  <a:srgbClr val="0612F8"/>
                </a:solidFill>
              </a:rPr>
              <a:t>Technol</a:t>
            </a:r>
            <a:r>
              <a:rPr lang="pt-PT" sz="1200" i="1" dirty="0">
                <a:solidFill>
                  <a:srgbClr val="0612F8"/>
                </a:solidFill>
              </a:rPr>
              <a:t>., 2013, 142, 198-208</a:t>
            </a:r>
          </a:p>
        </p:txBody>
      </p:sp>
    </p:spTree>
    <p:extLst>
      <p:ext uri="{BB962C8B-B14F-4D97-AF65-F5344CB8AC3E}">
        <p14:creationId xmlns:p14="http://schemas.microsoft.com/office/powerpoint/2010/main" val="11530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395288" y="354587"/>
            <a:ext cx="839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PT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Why biomass is significant?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28788"/>
            <a:ext cx="6408737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ct val="150000"/>
              <a:buFont typeface="Wingdings" panose="05000000000000000000" pitchFamily="2" charset="2"/>
              <a:buChar char="q"/>
              <a:defRPr/>
            </a:pPr>
            <a:r>
              <a:rPr lang="en-GB" b="1" dirty="0"/>
              <a:t> Supply energy for </a:t>
            </a:r>
            <a:r>
              <a:rPr lang="en-GB" b="1" dirty="0" smtClean="0"/>
              <a:t>all kind of activities</a:t>
            </a:r>
            <a:endParaRPr lang="en-GB" b="1" dirty="0"/>
          </a:p>
          <a:p>
            <a:pPr marL="285750" indent="-285750" fontAlgn="auto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ct val="150000"/>
              <a:buFont typeface="Wingdings" panose="05000000000000000000" pitchFamily="2" charset="2"/>
              <a:buChar char="q"/>
              <a:defRPr/>
            </a:pPr>
            <a:r>
              <a:rPr lang="en-GB" b="1" dirty="0"/>
              <a:t> Regulate essential activities of human systems</a:t>
            </a:r>
          </a:p>
          <a:p>
            <a:pPr marL="285750" indent="-285750" fontAlgn="auto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ct val="150000"/>
              <a:buFont typeface="Wingdings" panose="05000000000000000000" pitchFamily="2" charset="2"/>
              <a:buChar char="q"/>
              <a:defRPr/>
            </a:pPr>
            <a:r>
              <a:rPr lang="en-GB" b="1" dirty="0"/>
              <a:t> Fundamental chemicals in the plant </a:t>
            </a:r>
            <a:r>
              <a:rPr lang="en-GB" b="1" dirty="0" smtClean="0"/>
              <a:t>kingdom </a:t>
            </a:r>
          </a:p>
        </p:txBody>
      </p:sp>
      <p:pic>
        <p:nvPicPr>
          <p:cNvPr id="14339" name="Picture 3" descr="I:\fotos\c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313" y="1728788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06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Título 8"/>
          <p:cNvSpPr txBox="1">
            <a:spLocks/>
          </p:cNvSpPr>
          <p:nvPr/>
        </p:nvSpPr>
        <p:spPr>
          <a:xfrm>
            <a:off x="292548" y="152400"/>
            <a:ext cx="8892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Hemicellulose Hydrolysis of the biomass pre-treated with </a:t>
            </a:r>
            <a:r>
              <a:rPr lang="en-GB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GB" sz="4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bmim</a:t>
            </a:r>
            <a:r>
              <a:rPr lang="en-GB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][HSO4]</a:t>
            </a:r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m 73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76705"/>
            <a:ext cx="5332730" cy="329374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36728" y="4601959"/>
            <a:ext cx="8250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GB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Electropherograms</a:t>
            </a:r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showing the profile for a) diluted pure [</a:t>
            </a:r>
            <a:r>
              <a:rPr lang="en-GB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bmim</a:t>
            </a:r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][HSO</a:t>
            </a:r>
            <a:r>
              <a:rPr lang="en-GB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 (1/5) at 210 nm, b) sample of the filtrate 1 from process with [</a:t>
            </a:r>
            <a:r>
              <a:rPr lang="en-GB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bmim</a:t>
            </a:r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][HSO</a:t>
            </a:r>
            <a:r>
              <a:rPr lang="en-GB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 at 210 nm; c) diluted pure [</a:t>
            </a:r>
            <a:r>
              <a:rPr lang="en-GB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bmim</a:t>
            </a:r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][HSO</a:t>
            </a:r>
            <a:r>
              <a:rPr lang="en-GB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 (1/5) at 270 nm; d) </a:t>
            </a:r>
            <a:r>
              <a:rPr lang="en-GB" sz="1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furfural and HMF</a:t>
            </a:r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identified in the sample at 270 nm; and e) furfural and HMF standard solutions at wavelengths at 270 </a:t>
            </a:r>
            <a:r>
              <a:rPr lang="en-GB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nm.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945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251634" y="0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Enzymatic Hydrolysis: Sugarcane bagasse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479344" y="928048"/>
            <a:ext cx="4454856" cy="1015411"/>
            <a:chOff x="2784144" y="928048"/>
            <a:chExt cx="4454856" cy="1015411"/>
          </a:xfrm>
        </p:grpSpPr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2784144" y="930533"/>
              <a:ext cx="1296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 dirty="0" err="1" smtClean="0">
                  <a:solidFill>
                    <a:srgbClr val="0612F8"/>
                  </a:solidFill>
                </a:rPr>
                <a:t>Enzymes</a:t>
              </a:r>
              <a:r>
                <a:rPr lang="pt-PT" b="1" dirty="0" smtClean="0">
                  <a:solidFill>
                    <a:srgbClr val="0612F8"/>
                  </a:solidFill>
                </a:rPr>
                <a:t>:</a:t>
              </a:r>
              <a:endParaRPr lang="pt-PT" b="1" dirty="0">
                <a:solidFill>
                  <a:srgbClr val="0612F8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795750" y="1183944"/>
              <a:ext cx="173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/>
                <a:t>Celluclast</a:t>
              </a:r>
              <a:r>
                <a:rPr lang="pt-PT" sz="2400" dirty="0"/>
                <a:t>®</a:t>
              </a:r>
              <a:r>
                <a:rPr lang="pt-PT" dirty="0"/>
                <a:t> 1.5L 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797792" y="1574127"/>
              <a:ext cx="173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 smtClean="0"/>
                <a:t>Novozym</a:t>
              </a:r>
              <a:r>
                <a:rPr lang="pt-PT" dirty="0" smtClean="0"/>
                <a:t> 188</a:t>
              </a:r>
              <a:endParaRPr lang="pt-PT" dirty="0"/>
            </a:p>
          </p:txBody>
        </p:sp>
        <p:sp>
          <p:nvSpPr>
            <p:cNvPr id="12" name="Text Box 48"/>
            <p:cNvSpPr txBox="1">
              <a:spLocks noChangeArrowheads="1"/>
            </p:cNvSpPr>
            <p:nvPr/>
          </p:nvSpPr>
          <p:spPr bwMode="auto">
            <a:xfrm>
              <a:off x="5078104" y="928048"/>
              <a:ext cx="1296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 dirty="0" err="1" smtClean="0">
                  <a:solidFill>
                    <a:srgbClr val="0612F8"/>
                  </a:solidFill>
                </a:rPr>
                <a:t>Conditions</a:t>
              </a:r>
              <a:r>
                <a:rPr lang="pt-PT" b="1" dirty="0" smtClean="0">
                  <a:solidFill>
                    <a:srgbClr val="0612F8"/>
                  </a:solidFill>
                </a:rPr>
                <a:t>:</a:t>
              </a:r>
              <a:endParaRPr lang="pt-PT" b="1" dirty="0">
                <a:solidFill>
                  <a:srgbClr val="0612F8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105400" y="1255679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50</a:t>
              </a:r>
              <a:r>
                <a:rPr lang="pt-PT" baseline="30000" dirty="0" smtClean="0"/>
                <a:t>o</a:t>
              </a:r>
              <a:r>
                <a:rPr lang="pt-PT" dirty="0" smtClean="0"/>
                <a:t>C, 72h, 150rpm</a:t>
              </a:r>
              <a:endParaRPr lang="pt-PT" dirty="0"/>
            </a:p>
          </p:txBody>
        </p:sp>
      </p:grpSp>
      <p:pic>
        <p:nvPicPr>
          <p:cNvPr id="19" name="Picture 40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 bwMode="auto">
          <a:xfrm>
            <a:off x="304800" y="1714859"/>
            <a:ext cx="8229600" cy="4457341"/>
          </a:xfrm>
          <a:prstGeom prst="rect">
            <a:avLst/>
          </a:prstGeom>
          <a:noFill/>
        </p:spPr>
      </p:pic>
      <p:cxnSp>
        <p:nvCxnSpPr>
          <p:cNvPr id="20" name="Conexão recta 9"/>
          <p:cNvCxnSpPr/>
          <p:nvPr/>
        </p:nvCxnSpPr>
        <p:spPr>
          <a:xfrm>
            <a:off x="990600" y="2207315"/>
            <a:ext cx="7315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/>
          <p:nvPr/>
        </p:nvSpPr>
        <p:spPr>
          <a:xfrm>
            <a:off x="-381000" y="61722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AH – acid hydrolysed; Cellulose CA – cellulose obtained from sugarcane bagasse pre-treatment; STD - standard </a:t>
            </a:r>
            <a:endParaRPr lang="en-GB" sz="1400" dirty="0"/>
          </a:p>
        </p:txBody>
      </p:sp>
      <p:sp>
        <p:nvSpPr>
          <p:cNvPr id="22" name="Rectângulo 21"/>
          <p:cNvSpPr/>
          <p:nvPr/>
        </p:nvSpPr>
        <p:spPr>
          <a:xfrm>
            <a:off x="228600" y="3530011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%</a:t>
            </a:r>
            <a:endParaRPr lang="en-GB" dirty="0"/>
          </a:p>
        </p:txBody>
      </p:sp>
      <p:sp>
        <p:nvSpPr>
          <p:cNvPr id="16" name="Rectângulo 18"/>
          <p:cNvSpPr/>
          <p:nvPr/>
        </p:nvSpPr>
        <p:spPr>
          <a:xfrm>
            <a:off x="609600" y="6525627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 smtClean="0">
                <a:solidFill>
                  <a:srgbClr val="0740F7"/>
                </a:solidFill>
              </a:rPr>
              <a:t>K</a:t>
            </a:r>
            <a:r>
              <a:rPr lang="pt-PT" sz="1200" i="1" dirty="0">
                <a:solidFill>
                  <a:srgbClr val="0740F7"/>
                </a:solidFill>
              </a:rPr>
              <a:t>. João, A. M. da Costa Lopes</a:t>
            </a:r>
            <a:r>
              <a:rPr lang="pt-PT" sz="1200" i="1" dirty="0" smtClean="0">
                <a:solidFill>
                  <a:srgbClr val="0740F7"/>
                </a:solidFill>
              </a:rPr>
              <a:t>,</a:t>
            </a:r>
            <a:r>
              <a:rPr lang="pt-PT" sz="1200" i="1" dirty="0">
                <a:solidFill>
                  <a:srgbClr val="0740F7"/>
                </a:solidFill>
              </a:rPr>
              <a:t> </a:t>
            </a:r>
            <a:r>
              <a:rPr lang="pt-PT" sz="1200" i="1" dirty="0" smtClean="0">
                <a:solidFill>
                  <a:srgbClr val="0740F7"/>
                </a:solidFill>
              </a:rPr>
              <a:t>E.  </a:t>
            </a:r>
            <a:r>
              <a:rPr lang="pt-PT" sz="1200" i="1" dirty="0">
                <a:solidFill>
                  <a:srgbClr val="0740F7"/>
                </a:solidFill>
              </a:rPr>
              <a:t>Bogel- Łukasik</a:t>
            </a:r>
            <a:r>
              <a:rPr lang="pt-PT" sz="1200" i="1" dirty="0" smtClean="0">
                <a:solidFill>
                  <a:srgbClr val="0740F7"/>
                </a:solidFill>
              </a:rPr>
              <a:t> L. C. Duarte, </a:t>
            </a:r>
            <a:r>
              <a:rPr lang="pt-PT" sz="1200" i="1" dirty="0">
                <a:solidFill>
                  <a:srgbClr val="0740F7"/>
                </a:solidFill>
              </a:rPr>
              <a:t>R. Bogel-Lukasik, </a:t>
            </a:r>
            <a:r>
              <a:rPr lang="pt-PT" sz="1200" i="1" dirty="0" smtClean="0">
                <a:solidFill>
                  <a:srgbClr val="0740F7"/>
                </a:solidFill>
              </a:rPr>
              <a:t>2015, in preparation.</a:t>
            </a:r>
            <a:endParaRPr lang="pt-PT" sz="1200" i="1" dirty="0">
              <a:solidFill>
                <a:srgbClr val="0740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851120" y="-26420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Enzymatic Hydrolysis: Rice straw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479344" y="928048"/>
            <a:ext cx="4454856" cy="1015411"/>
            <a:chOff x="2784144" y="928048"/>
            <a:chExt cx="4454856" cy="1015411"/>
          </a:xfrm>
        </p:grpSpPr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2784144" y="930533"/>
              <a:ext cx="1296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 dirty="0" err="1" smtClean="0">
                  <a:solidFill>
                    <a:srgbClr val="0612F8"/>
                  </a:solidFill>
                </a:rPr>
                <a:t>Enzymes</a:t>
              </a:r>
              <a:r>
                <a:rPr lang="pt-PT" b="1" dirty="0" smtClean="0">
                  <a:solidFill>
                    <a:srgbClr val="0612F8"/>
                  </a:solidFill>
                </a:rPr>
                <a:t>:</a:t>
              </a:r>
              <a:endParaRPr lang="pt-PT" b="1" dirty="0">
                <a:solidFill>
                  <a:srgbClr val="0612F8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795750" y="1183944"/>
              <a:ext cx="173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/>
                <a:t>Celluclast</a:t>
              </a:r>
              <a:r>
                <a:rPr lang="pt-PT" sz="2400" dirty="0"/>
                <a:t>®</a:t>
              </a:r>
              <a:r>
                <a:rPr lang="pt-PT" dirty="0"/>
                <a:t> 1.5L 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797792" y="1574127"/>
              <a:ext cx="173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 smtClean="0"/>
                <a:t>Novozym</a:t>
              </a:r>
              <a:r>
                <a:rPr lang="pt-PT" dirty="0" smtClean="0"/>
                <a:t> 188</a:t>
              </a:r>
              <a:endParaRPr lang="pt-PT" dirty="0"/>
            </a:p>
          </p:txBody>
        </p:sp>
        <p:sp>
          <p:nvSpPr>
            <p:cNvPr id="12" name="Text Box 48"/>
            <p:cNvSpPr txBox="1">
              <a:spLocks noChangeArrowheads="1"/>
            </p:cNvSpPr>
            <p:nvPr/>
          </p:nvSpPr>
          <p:spPr bwMode="auto">
            <a:xfrm>
              <a:off x="5078104" y="928048"/>
              <a:ext cx="1296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 dirty="0" err="1" smtClean="0">
                  <a:solidFill>
                    <a:srgbClr val="0612F8"/>
                  </a:solidFill>
                </a:rPr>
                <a:t>Conditions</a:t>
              </a:r>
              <a:r>
                <a:rPr lang="pt-PT" b="1" dirty="0" smtClean="0">
                  <a:solidFill>
                    <a:srgbClr val="0612F8"/>
                  </a:solidFill>
                </a:rPr>
                <a:t>:</a:t>
              </a:r>
              <a:endParaRPr lang="pt-PT" b="1" dirty="0">
                <a:solidFill>
                  <a:srgbClr val="0612F8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105400" y="1255679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50</a:t>
              </a:r>
              <a:r>
                <a:rPr lang="pt-PT" baseline="30000" dirty="0" smtClean="0"/>
                <a:t>o</a:t>
              </a:r>
              <a:r>
                <a:rPr lang="pt-PT" dirty="0" smtClean="0"/>
                <a:t>C, 72h, 150rpm</a:t>
              </a:r>
              <a:endParaRPr lang="pt-PT" dirty="0"/>
            </a:p>
          </p:txBody>
        </p:sp>
      </p:grpSp>
      <p:pic>
        <p:nvPicPr>
          <p:cNvPr id="19" name="Picture 41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"/>
          <a:stretch/>
        </p:blipFill>
        <p:spPr bwMode="auto">
          <a:xfrm>
            <a:off x="298000" y="1745145"/>
            <a:ext cx="8187496" cy="4614196"/>
          </a:xfrm>
          <a:prstGeom prst="rect">
            <a:avLst/>
          </a:prstGeom>
          <a:noFill/>
        </p:spPr>
      </p:pic>
      <p:cxnSp>
        <p:nvCxnSpPr>
          <p:cNvPr id="20" name="Conexão recta 9"/>
          <p:cNvCxnSpPr/>
          <p:nvPr/>
        </p:nvCxnSpPr>
        <p:spPr>
          <a:xfrm>
            <a:off x="929208" y="2250744"/>
            <a:ext cx="74527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/>
          <p:nvPr/>
        </p:nvSpPr>
        <p:spPr>
          <a:xfrm>
            <a:off x="-7620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AH – acid hydrolysed; Cellulose CB – cellulose obtained from rice straw pre-treatment; STD - standard </a:t>
            </a:r>
            <a:endParaRPr lang="en-GB" sz="1400" dirty="0"/>
          </a:p>
        </p:txBody>
      </p:sp>
      <p:sp>
        <p:nvSpPr>
          <p:cNvPr id="22" name="Rectângulo 21"/>
          <p:cNvSpPr/>
          <p:nvPr/>
        </p:nvSpPr>
        <p:spPr>
          <a:xfrm>
            <a:off x="199933" y="3678657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%</a:t>
            </a:r>
            <a:endParaRPr lang="en-GB" dirty="0"/>
          </a:p>
        </p:txBody>
      </p:sp>
      <p:sp>
        <p:nvSpPr>
          <p:cNvPr id="16" name="Rectângulo 18"/>
          <p:cNvSpPr/>
          <p:nvPr/>
        </p:nvSpPr>
        <p:spPr>
          <a:xfrm>
            <a:off x="533787" y="6530241"/>
            <a:ext cx="838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 smtClean="0">
                <a:solidFill>
                  <a:srgbClr val="0740F7"/>
                </a:solidFill>
              </a:rPr>
              <a:t>K</a:t>
            </a:r>
            <a:r>
              <a:rPr lang="pt-PT" sz="1200" i="1" dirty="0">
                <a:solidFill>
                  <a:srgbClr val="0740F7"/>
                </a:solidFill>
              </a:rPr>
              <a:t>. João, A. M. da Costa Lopes</a:t>
            </a:r>
            <a:r>
              <a:rPr lang="pt-PT" sz="1200" i="1" dirty="0" smtClean="0">
                <a:solidFill>
                  <a:srgbClr val="0740F7"/>
                </a:solidFill>
              </a:rPr>
              <a:t>,</a:t>
            </a:r>
            <a:r>
              <a:rPr lang="pt-PT" sz="1200" i="1" dirty="0">
                <a:solidFill>
                  <a:srgbClr val="0740F7"/>
                </a:solidFill>
              </a:rPr>
              <a:t> </a:t>
            </a:r>
            <a:r>
              <a:rPr lang="pt-PT" sz="1200" i="1" dirty="0" smtClean="0">
                <a:solidFill>
                  <a:srgbClr val="0740F7"/>
                </a:solidFill>
              </a:rPr>
              <a:t>E.  </a:t>
            </a:r>
            <a:r>
              <a:rPr lang="pt-PT" sz="1200" i="1" dirty="0">
                <a:solidFill>
                  <a:srgbClr val="0740F7"/>
                </a:solidFill>
              </a:rPr>
              <a:t>Bogel- Łukasik</a:t>
            </a:r>
            <a:r>
              <a:rPr lang="pt-PT" sz="1200" i="1" dirty="0" smtClean="0">
                <a:solidFill>
                  <a:srgbClr val="0740F7"/>
                </a:solidFill>
              </a:rPr>
              <a:t> L. C. Duarte, </a:t>
            </a:r>
            <a:r>
              <a:rPr lang="pt-PT" sz="1200" i="1" dirty="0">
                <a:solidFill>
                  <a:srgbClr val="0740F7"/>
                </a:solidFill>
              </a:rPr>
              <a:t>R. Bogel-Lukasik, </a:t>
            </a:r>
            <a:r>
              <a:rPr lang="pt-PT" sz="1200" i="1" dirty="0" smtClean="0">
                <a:solidFill>
                  <a:srgbClr val="0740F7"/>
                </a:solidFill>
              </a:rPr>
              <a:t>2015, in preparation.</a:t>
            </a:r>
            <a:endParaRPr lang="pt-PT" sz="1200" i="1" dirty="0">
              <a:solidFill>
                <a:srgbClr val="0740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40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443840" y="-109666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Enzymatic Hydrolysis: Triticale straw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479344" y="928048"/>
            <a:ext cx="4454856" cy="1015411"/>
            <a:chOff x="2784144" y="928048"/>
            <a:chExt cx="4454856" cy="1015411"/>
          </a:xfrm>
        </p:grpSpPr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2784144" y="930533"/>
              <a:ext cx="1296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 dirty="0" err="1" smtClean="0">
                  <a:solidFill>
                    <a:srgbClr val="0612F8"/>
                  </a:solidFill>
                </a:rPr>
                <a:t>Enzymes</a:t>
              </a:r>
              <a:r>
                <a:rPr lang="pt-PT" b="1" dirty="0" smtClean="0">
                  <a:solidFill>
                    <a:srgbClr val="0612F8"/>
                  </a:solidFill>
                </a:rPr>
                <a:t>:</a:t>
              </a:r>
              <a:endParaRPr lang="pt-PT" b="1" dirty="0">
                <a:solidFill>
                  <a:srgbClr val="0612F8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795750" y="1183944"/>
              <a:ext cx="173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/>
                <a:t>Celluclast</a:t>
              </a:r>
              <a:r>
                <a:rPr lang="pt-PT" sz="2400" dirty="0"/>
                <a:t>®</a:t>
              </a:r>
              <a:r>
                <a:rPr lang="pt-PT" dirty="0"/>
                <a:t> 1.5L 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797792" y="1574127"/>
              <a:ext cx="173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 smtClean="0"/>
                <a:t>Novozym</a:t>
              </a:r>
              <a:r>
                <a:rPr lang="pt-PT" dirty="0" smtClean="0"/>
                <a:t> 188</a:t>
              </a:r>
              <a:endParaRPr lang="pt-PT" dirty="0"/>
            </a:p>
          </p:txBody>
        </p:sp>
        <p:sp>
          <p:nvSpPr>
            <p:cNvPr id="12" name="Text Box 48"/>
            <p:cNvSpPr txBox="1">
              <a:spLocks noChangeArrowheads="1"/>
            </p:cNvSpPr>
            <p:nvPr/>
          </p:nvSpPr>
          <p:spPr bwMode="auto">
            <a:xfrm>
              <a:off x="5078104" y="928048"/>
              <a:ext cx="1296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 dirty="0" err="1" smtClean="0">
                  <a:solidFill>
                    <a:srgbClr val="0612F8"/>
                  </a:solidFill>
                </a:rPr>
                <a:t>Conditions</a:t>
              </a:r>
              <a:r>
                <a:rPr lang="pt-PT" b="1" dirty="0" smtClean="0">
                  <a:solidFill>
                    <a:srgbClr val="0612F8"/>
                  </a:solidFill>
                </a:rPr>
                <a:t>:</a:t>
              </a:r>
              <a:endParaRPr lang="pt-PT" b="1" dirty="0">
                <a:solidFill>
                  <a:srgbClr val="0612F8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105400" y="1255679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50</a:t>
              </a:r>
              <a:r>
                <a:rPr lang="pt-PT" baseline="30000" dirty="0" smtClean="0"/>
                <a:t>o</a:t>
              </a:r>
              <a:r>
                <a:rPr lang="pt-PT" dirty="0" smtClean="0"/>
                <a:t>C, 72h, 150rpm</a:t>
              </a:r>
              <a:endParaRPr lang="pt-PT" dirty="0"/>
            </a:p>
          </p:txBody>
        </p:sp>
      </p:grpSp>
      <p:pic>
        <p:nvPicPr>
          <p:cNvPr id="19" name="Picture 42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4"/>
          <a:stretch/>
        </p:blipFill>
        <p:spPr bwMode="auto">
          <a:xfrm>
            <a:off x="257056" y="1645609"/>
            <a:ext cx="8201144" cy="4678991"/>
          </a:xfrm>
          <a:prstGeom prst="rect">
            <a:avLst/>
          </a:prstGeom>
          <a:noFill/>
        </p:spPr>
      </p:pic>
      <p:cxnSp>
        <p:nvCxnSpPr>
          <p:cNvPr id="20" name="Conexão recta 9"/>
          <p:cNvCxnSpPr/>
          <p:nvPr/>
        </p:nvCxnSpPr>
        <p:spPr>
          <a:xfrm>
            <a:off x="942856" y="2215487"/>
            <a:ext cx="74527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AH – acid hydrolysed; Cellulose CC – cellulose obtained from triticale straw pre-treatment; STD - standard </a:t>
            </a:r>
            <a:endParaRPr lang="en-GB" sz="1400" dirty="0"/>
          </a:p>
        </p:txBody>
      </p:sp>
      <p:sp>
        <p:nvSpPr>
          <p:cNvPr id="22" name="Rectângulo 21"/>
          <p:cNvSpPr/>
          <p:nvPr/>
        </p:nvSpPr>
        <p:spPr>
          <a:xfrm>
            <a:off x="169976" y="3593068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%</a:t>
            </a:r>
            <a:endParaRPr lang="en-GB" dirty="0"/>
          </a:p>
        </p:txBody>
      </p:sp>
      <p:sp>
        <p:nvSpPr>
          <p:cNvPr id="16" name="Rectângulo 18"/>
          <p:cNvSpPr/>
          <p:nvPr/>
        </p:nvSpPr>
        <p:spPr>
          <a:xfrm>
            <a:off x="519752" y="6555970"/>
            <a:ext cx="838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 smtClean="0">
                <a:solidFill>
                  <a:srgbClr val="0740F7"/>
                </a:solidFill>
              </a:rPr>
              <a:t>K</a:t>
            </a:r>
            <a:r>
              <a:rPr lang="pt-PT" sz="1200" i="1" dirty="0">
                <a:solidFill>
                  <a:srgbClr val="0740F7"/>
                </a:solidFill>
              </a:rPr>
              <a:t>. João, A. M. da Costa Lopes</a:t>
            </a:r>
            <a:r>
              <a:rPr lang="pt-PT" sz="1200" i="1" dirty="0" smtClean="0">
                <a:solidFill>
                  <a:srgbClr val="0740F7"/>
                </a:solidFill>
              </a:rPr>
              <a:t>,</a:t>
            </a:r>
            <a:r>
              <a:rPr lang="pt-PT" sz="1200" i="1" dirty="0">
                <a:solidFill>
                  <a:srgbClr val="0740F7"/>
                </a:solidFill>
              </a:rPr>
              <a:t> </a:t>
            </a:r>
            <a:r>
              <a:rPr lang="pt-PT" sz="1200" i="1" dirty="0" smtClean="0">
                <a:solidFill>
                  <a:srgbClr val="0740F7"/>
                </a:solidFill>
              </a:rPr>
              <a:t>E.  </a:t>
            </a:r>
            <a:r>
              <a:rPr lang="pt-PT" sz="1200" i="1" dirty="0">
                <a:solidFill>
                  <a:srgbClr val="0740F7"/>
                </a:solidFill>
              </a:rPr>
              <a:t>Bogel- Łukasik</a:t>
            </a:r>
            <a:r>
              <a:rPr lang="pt-PT" sz="1200" i="1" dirty="0" smtClean="0">
                <a:solidFill>
                  <a:srgbClr val="0740F7"/>
                </a:solidFill>
              </a:rPr>
              <a:t> L. C. Duarte, R</a:t>
            </a:r>
            <a:r>
              <a:rPr lang="pt-PT" sz="1200" i="1" dirty="0">
                <a:solidFill>
                  <a:srgbClr val="0740F7"/>
                </a:solidFill>
              </a:rPr>
              <a:t>. Bogel-Lukasik, </a:t>
            </a:r>
            <a:r>
              <a:rPr lang="pt-PT" sz="1200" i="1" dirty="0" smtClean="0">
                <a:solidFill>
                  <a:srgbClr val="0740F7"/>
                </a:solidFill>
              </a:rPr>
              <a:t>2015, in preparation.</a:t>
            </a:r>
            <a:endParaRPr lang="pt-PT" sz="1200" i="1" dirty="0">
              <a:solidFill>
                <a:srgbClr val="0740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251634" y="0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Crystallinity</a:t>
            </a:r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indexes</a:t>
            </a: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242248" y="893620"/>
            <a:ext cx="8640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ângulo 14"/>
          <p:cNvSpPr/>
          <p:nvPr/>
        </p:nvSpPr>
        <p:spPr>
          <a:xfrm>
            <a:off x="2209800" y="4724400"/>
            <a:ext cx="609600" cy="1600200"/>
          </a:xfrm>
          <a:prstGeom prst="rect">
            <a:avLst/>
          </a:prstGeom>
          <a:solidFill>
            <a:srgbClr val="FFE59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ângulo 15"/>
          <p:cNvSpPr/>
          <p:nvPr/>
        </p:nvSpPr>
        <p:spPr>
          <a:xfrm>
            <a:off x="2209800" y="1447800"/>
            <a:ext cx="6096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55787"/>
              </p:ext>
            </p:extLst>
          </p:nvPr>
        </p:nvGraphicFramePr>
        <p:xfrm>
          <a:off x="304800" y="1016000"/>
          <a:ext cx="4038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845820"/>
                <a:gridCol w="13639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Sample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</a:t>
                      </a:r>
                      <a:endParaRPr lang="en-GB" sz="18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TCI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WS</a:t>
                      </a:r>
                      <a:endParaRPr lang="pt-PT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1.74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1.13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SB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1.57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1.18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RS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1.76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1.15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TS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1.74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1.14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WS</a:t>
                      </a:r>
                      <a:r>
                        <a:rPr lang="en-GB" sz="1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AH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1.68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1.07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SB 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AH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1.58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1.05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RS 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AH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1.60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1.10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TS 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AH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1.81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1.01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RM WS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1.36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1.02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RM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SB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1.27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1.04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RM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RS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1.45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1.10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RM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TS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1.55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1.08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Rectângulo 17"/>
          <p:cNvSpPr/>
          <p:nvPr/>
        </p:nvSpPr>
        <p:spPr>
          <a:xfrm>
            <a:off x="6629400" y="1905000"/>
            <a:ext cx="609600" cy="1524000"/>
          </a:xfrm>
          <a:prstGeom prst="rect">
            <a:avLst/>
          </a:prstGeom>
          <a:solidFill>
            <a:srgbClr val="FFE59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ângulo 22"/>
          <p:cNvSpPr/>
          <p:nvPr/>
        </p:nvSpPr>
        <p:spPr>
          <a:xfrm>
            <a:off x="6629400" y="1447800"/>
            <a:ext cx="609600" cy="382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24655"/>
              </p:ext>
            </p:extLst>
          </p:nvPr>
        </p:nvGraphicFramePr>
        <p:xfrm>
          <a:off x="4676775" y="1016000"/>
          <a:ext cx="4086225" cy="24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845820"/>
                <a:gridCol w="14116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Sample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</a:t>
                      </a:r>
                      <a:endParaRPr lang="en-GB" sz="18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TCI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 cellulose</a:t>
                      </a:r>
                      <a:endParaRPr lang="en-GB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1.69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1.12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Cellulose</a:t>
                      </a:r>
                      <a:r>
                        <a:rPr lang="en-GB" sz="1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WS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1.34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1.02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Cellulose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SB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1.31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1.07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Cellulose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RS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1.46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1.11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Cellulose TS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1.59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1.10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" name="Grupo 24"/>
          <p:cNvGrpSpPr/>
          <p:nvPr/>
        </p:nvGrpSpPr>
        <p:grpSpPr>
          <a:xfrm>
            <a:off x="1524000" y="1447800"/>
            <a:ext cx="600000" cy="4800600"/>
            <a:chOff x="1676400" y="1600200"/>
            <a:chExt cx="600000" cy="4800600"/>
          </a:xfrm>
        </p:grpSpPr>
        <p:sp>
          <p:nvSpPr>
            <p:cNvPr id="26" name="Rectângulo 25"/>
            <p:cNvSpPr/>
            <p:nvPr/>
          </p:nvSpPr>
          <p:spPr>
            <a:xfrm>
              <a:off x="2057400" y="1752600"/>
              <a:ext cx="152400" cy="13716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ângulo 26"/>
            <p:cNvSpPr/>
            <p:nvPr/>
          </p:nvSpPr>
          <p:spPr>
            <a:xfrm>
              <a:off x="2057400" y="3124200"/>
              <a:ext cx="152400" cy="1524000"/>
            </a:xfrm>
            <a:prstGeom prst="rect">
              <a:avLst/>
            </a:prstGeom>
            <a:solidFill>
              <a:srgbClr val="00B800"/>
            </a:solidFill>
            <a:ln>
              <a:solidFill>
                <a:srgbClr val="00B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eta para baixo 27"/>
            <p:cNvSpPr/>
            <p:nvPr/>
          </p:nvSpPr>
          <p:spPr>
            <a:xfrm>
              <a:off x="1981200" y="4648200"/>
              <a:ext cx="295200" cy="1752600"/>
            </a:xfrm>
            <a:prstGeom prst="downArrow">
              <a:avLst/>
            </a:prstGeom>
            <a:solidFill>
              <a:srgbClr val="43FF43"/>
            </a:solidFill>
            <a:ln>
              <a:solidFill>
                <a:srgbClr val="43FF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757318" y="1600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+</a:t>
              </a:r>
              <a:endParaRPr lang="en-GB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1676400" y="60314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/>
                <a:t>-</a:t>
              </a:r>
              <a:endParaRPr lang="en-GB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4419600" y="3634687"/>
            <a:ext cx="4800600" cy="2123741"/>
            <a:chOff x="4419600" y="3634687"/>
            <a:chExt cx="4800600" cy="2123741"/>
          </a:xfrm>
        </p:grpSpPr>
        <p:sp>
          <p:nvSpPr>
            <p:cNvPr id="32" name="Rectângulo 31"/>
            <p:cNvSpPr/>
            <p:nvPr/>
          </p:nvSpPr>
          <p:spPr>
            <a:xfrm>
              <a:off x="4419600" y="4419600"/>
              <a:ext cx="480060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b="1" dirty="0" smtClean="0">
                  <a:solidFill>
                    <a:srgbClr val="0612F8"/>
                  </a:solidFill>
                </a:rPr>
                <a:t>Lignin</a:t>
              </a:r>
              <a:r>
                <a:rPr lang="en-GB" dirty="0" smtClean="0">
                  <a:solidFill>
                    <a:srgbClr val="0612F8"/>
                  </a:solidFill>
                </a:rPr>
                <a:t>/</a:t>
              </a:r>
              <a:r>
                <a:rPr lang="en-GB" b="1" dirty="0" smtClean="0">
                  <a:solidFill>
                    <a:srgbClr val="0612F8"/>
                  </a:solidFill>
                </a:rPr>
                <a:t>hemicellulose content</a:t>
              </a:r>
              <a:r>
                <a:rPr lang="en-GB" dirty="0" smtClean="0">
                  <a:solidFill>
                    <a:srgbClr val="0612F8"/>
                  </a:solidFill>
                </a:rPr>
                <a:t> also affects cellulose accessibility in enzymatic hydrolysis</a:t>
              </a:r>
            </a:p>
            <a:p>
              <a:pPr algn="ctr">
                <a:lnSpc>
                  <a:spcPct val="150000"/>
                </a:lnSpc>
              </a:pPr>
              <a:r>
                <a:rPr lang="en-GB" b="1" dirty="0" smtClean="0"/>
                <a:t> 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33" name="Down Arrow 25"/>
            <p:cNvSpPr/>
            <p:nvPr/>
          </p:nvSpPr>
          <p:spPr>
            <a:xfrm>
              <a:off x="6520355" y="3634687"/>
              <a:ext cx="490045" cy="720381"/>
            </a:xfrm>
            <a:prstGeom prst="down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4" name="Rectangle 7"/>
          <p:cNvSpPr/>
          <p:nvPr/>
        </p:nvSpPr>
        <p:spPr>
          <a:xfrm>
            <a:off x="228600" y="6324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/>
              <a:t>WS – wheat straw; SB – sugarcane bagasse; RS – rice straw; T – triticale straw; AH – acid hydrolysed;  RM– regenerated material; STD - standard ; LOI – lateral order index ; TCI – total crystallinity index 	34</a:t>
            </a:r>
            <a:endParaRPr lang="en-GB" sz="1400" dirty="0"/>
          </a:p>
        </p:txBody>
      </p:sp>
      <p:grpSp>
        <p:nvGrpSpPr>
          <p:cNvPr id="35" name="Grupo 34"/>
          <p:cNvGrpSpPr/>
          <p:nvPr/>
        </p:nvGrpSpPr>
        <p:grpSpPr>
          <a:xfrm>
            <a:off x="4419600" y="1371600"/>
            <a:ext cx="532882" cy="2037855"/>
            <a:chOff x="1586035" y="1474401"/>
            <a:chExt cx="689694" cy="3364299"/>
          </a:xfrm>
        </p:grpSpPr>
        <p:sp>
          <p:nvSpPr>
            <p:cNvPr id="36" name="Rectângulo 35"/>
            <p:cNvSpPr/>
            <p:nvPr/>
          </p:nvSpPr>
          <p:spPr>
            <a:xfrm>
              <a:off x="2057400" y="1752600"/>
              <a:ext cx="152400" cy="13716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eta para baixo 36"/>
            <p:cNvSpPr/>
            <p:nvPr/>
          </p:nvSpPr>
          <p:spPr>
            <a:xfrm>
              <a:off x="1980529" y="3086101"/>
              <a:ext cx="295200" cy="1752599"/>
            </a:xfrm>
            <a:prstGeom prst="downArrow">
              <a:avLst/>
            </a:prstGeom>
            <a:solidFill>
              <a:srgbClr val="43FF43"/>
            </a:solidFill>
            <a:ln>
              <a:solidFill>
                <a:srgbClr val="43FF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586036" y="14744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+</a:t>
              </a:r>
              <a:endParaRPr lang="en-GB" dirty="0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1586035" y="436777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/>
                <a:t>-</a:t>
              </a:r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701654" y="3733800"/>
                <a:ext cx="2362955" cy="7632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latin typeface="Calibri" pitchFamily="34" charset="0"/>
                  </a:rPr>
                  <a:t>LOI</a:t>
                </a:r>
                <a:r>
                  <a:rPr lang="en-GB" sz="2800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/>
                          </a:rPr>
                          <m:t>𝐴</m:t>
                        </m:r>
                        <m:r>
                          <a:rPr lang="pt-PT" sz="2800" b="0" i="1" baseline="-25000" smtClean="0">
                            <a:latin typeface="Cambria Math"/>
                          </a:rPr>
                          <m:t>1437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800" b="0" i="1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pt-PT" sz="28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pt-PT" sz="2800" b="0" i="1" smtClean="0">
                            <a:latin typeface="Cambria Math"/>
                          </a:rPr>
                          <m:t>𝐴</m:t>
                        </m:r>
                        <m:r>
                          <a:rPr lang="pt-PT" sz="2800" b="0" i="1" baseline="-25000" smtClean="0">
                            <a:latin typeface="Cambria Math"/>
                          </a:rPr>
                          <m:t>898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800" b="0" i="1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pt-PT" sz="28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654" y="3733800"/>
                <a:ext cx="2362955" cy="763222"/>
              </a:xfrm>
              <a:prstGeom prst="rect">
                <a:avLst/>
              </a:prstGeom>
              <a:blipFill rotWithShape="1">
                <a:blip r:embed="rId3"/>
                <a:stretch>
                  <a:fillRect l="-5155" b="-96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5649387" y="4827017"/>
                <a:ext cx="2341025" cy="7632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latin typeface="Calibri" pitchFamily="34" charset="0"/>
                  </a:rPr>
                  <a:t>TCI</a:t>
                </a:r>
                <a:r>
                  <a:rPr lang="en-GB" sz="2800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/>
                          </a:rPr>
                          <m:t>𝐴</m:t>
                        </m:r>
                        <m:r>
                          <a:rPr lang="pt-PT" sz="2800" b="0" i="1" baseline="-25000" smtClean="0">
                            <a:latin typeface="Cambria Math"/>
                          </a:rPr>
                          <m:t>1376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800" b="0" i="1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pt-PT" sz="28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pt-PT" sz="2800" b="0" i="1" smtClean="0">
                            <a:latin typeface="Cambria Math"/>
                          </a:rPr>
                          <m:t>𝐴</m:t>
                        </m:r>
                        <m:r>
                          <a:rPr lang="pt-PT" sz="2800" b="0" i="1" baseline="-25000" smtClean="0">
                            <a:latin typeface="Cambria Math"/>
                          </a:rPr>
                          <m:t>2900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800" b="0" i="1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pt-PT" sz="28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87" y="4827017"/>
                <a:ext cx="2341025" cy="763222"/>
              </a:xfrm>
              <a:prstGeom prst="rect">
                <a:avLst/>
              </a:prstGeom>
              <a:blipFill rotWithShape="0">
                <a:blip r:embed="rId4"/>
                <a:stretch>
                  <a:fillRect l="-5469" b="-10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ângulo 41"/>
          <p:cNvSpPr/>
          <p:nvPr/>
        </p:nvSpPr>
        <p:spPr>
          <a:xfrm>
            <a:off x="4030640" y="55626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rgbClr val="0612F8"/>
                </a:solidFill>
              </a:rPr>
              <a:t>Nelson, </a:t>
            </a:r>
            <a:r>
              <a:rPr lang="en-GB" sz="1200" i="1" dirty="0" smtClean="0">
                <a:solidFill>
                  <a:srgbClr val="0612F8"/>
                </a:solidFill>
              </a:rPr>
              <a:t>M.L. et al., J. Appl. </a:t>
            </a:r>
            <a:r>
              <a:rPr lang="en-GB" sz="1200" i="1" dirty="0" err="1" smtClean="0">
                <a:solidFill>
                  <a:srgbClr val="0612F8"/>
                </a:solidFill>
              </a:rPr>
              <a:t>Polym</a:t>
            </a:r>
            <a:r>
              <a:rPr lang="en-GB" sz="1200" i="1" dirty="0" smtClean="0">
                <a:solidFill>
                  <a:srgbClr val="0612F8"/>
                </a:solidFill>
              </a:rPr>
              <a:t>. Sci. , </a:t>
            </a:r>
            <a:r>
              <a:rPr lang="en-GB" sz="1200" b="1" i="1" dirty="0" smtClean="0">
                <a:solidFill>
                  <a:srgbClr val="0612F8"/>
                </a:solidFill>
              </a:rPr>
              <a:t>2003</a:t>
            </a:r>
            <a:r>
              <a:rPr lang="en-GB" sz="1200" i="1" dirty="0" smtClean="0">
                <a:solidFill>
                  <a:srgbClr val="0612F8"/>
                </a:solidFill>
              </a:rPr>
              <a:t>, 8 (3), 1325–1341</a:t>
            </a:r>
          </a:p>
          <a:p>
            <a:pPr algn="ctr"/>
            <a:r>
              <a:rPr lang="en-GB" sz="1200" i="1" dirty="0" err="1" smtClean="0">
                <a:solidFill>
                  <a:srgbClr val="0612F8"/>
                </a:solidFill>
              </a:rPr>
              <a:t>Hurtubise</a:t>
            </a:r>
            <a:r>
              <a:rPr lang="en-GB" sz="1200" i="1" dirty="0">
                <a:solidFill>
                  <a:srgbClr val="0612F8"/>
                </a:solidFill>
              </a:rPr>
              <a:t>, F.G</a:t>
            </a:r>
            <a:r>
              <a:rPr lang="en-GB" sz="1200" i="1" dirty="0" smtClean="0">
                <a:solidFill>
                  <a:srgbClr val="0612F8"/>
                </a:solidFill>
              </a:rPr>
              <a:t>. </a:t>
            </a:r>
            <a:r>
              <a:rPr lang="en-GB" sz="1200" i="1" dirty="0">
                <a:solidFill>
                  <a:srgbClr val="0612F8"/>
                </a:solidFill>
              </a:rPr>
              <a:t>et al., </a:t>
            </a:r>
            <a:r>
              <a:rPr lang="en-GB" sz="1200" i="1" dirty="0" smtClean="0">
                <a:solidFill>
                  <a:srgbClr val="0612F8"/>
                </a:solidFill>
              </a:rPr>
              <a:t>Anal. Chem.,</a:t>
            </a:r>
            <a:r>
              <a:rPr lang="en-GB" sz="1200" b="1" i="1" dirty="0" smtClean="0">
                <a:solidFill>
                  <a:srgbClr val="0612F8"/>
                </a:solidFill>
              </a:rPr>
              <a:t>1960</a:t>
            </a:r>
            <a:r>
              <a:rPr lang="en-GB" sz="1200" i="1" dirty="0" smtClean="0">
                <a:solidFill>
                  <a:srgbClr val="0612F8"/>
                </a:solidFill>
              </a:rPr>
              <a:t>, 32 </a:t>
            </a:r>
            <a:r>
              <a:rPr lang="en-GB" sz="1200" i="1" dirty="0">
                <a:solidFill>
                  <a:srgbClr val="0612F8"/>
                </a:solidFill>
              </a:rPr>
              <a:t>(2), </a:t>
            </a:r>
            <a:r>
              <a:rPr lang="en-GB" sz="1200" i="1" dirty="0" smtClean="0">
                <a:solidFill>
                  <a:srgbClr val="0612F8"/>
                </a:solidFill>
              </a:rPr>
              <a:t>177–1810</a:t>
            </a:r>
            <a:endParaRPr lang="en-GB" sz="1200" i="1" dirty="0">
              <a:solidFill>
                <a:srgbClr val="0612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3" grpId="0" animBg="1"/>
      <p:bldP spid="40" grpId="0" animBg="1"/>
      <p:bldP spid="41" grpId="0" animBg="1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251634" y="455247"/>
            <a:ext cx="889236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4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emim</a:t>
            </a:r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][CH3COO]IL recyclability in </a:t>
            </a:r>
            <a: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efficient Pre-treatment </a:t>
            </a:r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Wheat </a:t>
            </a:r>
            <a: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070868" y="5739825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sz="3200" dirty="0">
                <a:solidFill>
                  <a:srgbClr val="0BA512"/>
                </a:solidFill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71679" y="5802868"/>
            <a:ext cx="483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612F8"/>
                </a:solidFill>
              </a:rPr>
              <a:t>good </a:t>
            </a:r>
            <a:r>
              <a:rPr lang="en-GB" dirty="0" smtClean="0">
                <a:solidFill>
                  <a:srgbClr val="0612F8"/>
                </a:solidFill>
              </a:rPr>
              <a:t>recyclability of ILs</a:t>
            </a:r>
            <a:endParaRPr lang="pt-PT" dirty="0">
              <a:solidFill>
                <a:srgbClr val="0612F8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653220" y="1854648"/>
            <a:ext cx="990843" cy="327361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0" y="6581001"/>
            <a:ext cx="929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>
                <a:solidFill>
                  <a:srgbClr val="0612F8"/>
                </a:solidFill>
              </a:rPr>
              <a:t>A. M. da Costa Lopes, K. João, D. </a:t>
            </a:r>
            <a:r>
              <a:rPr lang="pt-PT" sz="1200" i="1" dirty="0" err="1">
                <a:solidFill>
                  <a:srgbClr val="0612F8"/>
                </a:solidFill>
              </a:rPr>
              <a:t>Rubik</a:t>
            </a:r>
            <a:r>
              <a:rPr lang="pt-PT" sz="1200" i="1" dirty="0">
                <a:solidFill>
                  <a:srgbClr val="0612F8"/>
                </a:solidFill>
              </a:rPr>
              <a:t>, E. Bogel-Lukasik, L. C. Duarte, J. </a:t>
            </a:r>
            <a:r>
              <a:rPr lang="pt-PT" sz="1200" i="1" dirty="0" err="1">
                <a:solidFill>
                  <a:srgbClr val="0612F8"/>
                </a:solidFill>
              </a:rPr>
              <a:t>Andreaus</a:t>
            </a:r>
            <a:r>
              <a:rPr lang="pt-PT" sz="1200" i="1" dirty="0">
                <a:solidFill>
                  <a:srgbClr val="0612F8"/>
                </a:solidFill>
              </a:rPr>
              <a:t> </a:t>
            </a:r>
            <a:r>
              <a:rPr lang="pt-PT" sz="1200" i="1" dirty="0" err="1">
                <a:solidFill>
                  <a:srgbClr val="0612F8"/>
                </a:solidFill>
              </a:rPr>
              <a:t>and</a:t>
            </a:r>
            <a:r>
              <a:rPr lang="pt-PT" sz="1200" i="1" dirty="0">
                <a:solidFill>
                  <a:srgbClr val="0612F8"/>
                </a:solidFill>
              </a:rPr>
              <a:t> R. Bogel-Lukasik, </a:t>
            </a:r>
            <a:r>
              <a:rPr lang="pt-PT" sz="1200" i="1" dirty="0" err="1">
                <a:solidFill>
                  <a:srgbClr val="0612F8"/>
                </a:solidFill>
              </a:rPr>
              <a:t>Bioresource</a:t>
            </a:r>
            <a:r>
              <a:rPr lang="pt-PT" sz="1200" i="1" dirty="0">
                <a:solidFill>
                  <a:srgbClr val="0612F8"/>
                </a:solidFill>
              </a:rPr>
              <a:t> </a:t>
            </a:r>
            <a:r>
              <a:rPr lang="pt-PT" sz="1200" i="1" dirty="0" err="1">
                <a:solidFill>
                  <a:srgbClr val="0612F8"/>
                </a:solidFill>
              </a:rPr>
              <a:t>Technol</a:t>
            </a:r>
            <a:r>
              <a:rPr lang="pt-PT" sz="1200" i="1" dirty="0">
                <a:solidFill>
                  <a:srgbClr val="0612F8"/>
                </a:solidFill>
              </a:rPr>
              <a:t>., 2013, 142, 198-208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02" y="1644562"/>
            <a:ext cx="8806048" cy="3914619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98171" y="2057400"/>
            <a:ext cx="809705" cy="3088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343742" y="456828"/>
            <a:ext cx="889236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other ILs recovery in pre-treatment of Wheat straw is also sufficient?</a:t>
            </a:r>
            <a:b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7124700" y="1522601"/>
            <a:ext cx="990600" cy="3088944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501971"/>
              </p:ext>
            </p:extLst>
          </p:nvPr>
        </p:nvGraphicFramePr>
        <p:xfrm>
          <a:off x="355600" y="1487488"/>
          <a:ext cx="8393113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Document" r:id="rId4" imgW="5758974" imgH="2166680" progId="Word.Document.12">
                  <p:embed/>
                </p:oleObj>
              </mc:Choice>
              <mc:Fallback>
                <p:oleObj name="Document" r:id="rId4" imgW="5758974" imgH="21666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600" y="1487488"/>
                        <a:ext cx="8393113" cy="3167062"/>
                      </a:xfrm>
                      <a:prstGeom prst="rect">
                        <a:avLst/>
                      </a:prstGeom>
                      <a:ln>
                        <a:solidFill>
                          <a:srgbClr val="FF33C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ângulo 18"/>
          <p:cNvSpPr/>
          <p:nvPr/>
        </p:nvSpPr>
        <p:spPr>
          <a:xfrm>
            <a:off x="838200" y="6324600"/>
            <a:ext cx="8073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 smtClean="0">
                <a:solidFill>
                  <a:srgbClr val="0740F7"/>
                </a:solidFill>
              </a:rPr>
              <a:t>A. M</a:t>
            </a:r>
            <a:r>
              <a:rPr lang="pt-PT" sz="1200" i="1" dirty="0">
                <a:solidFill>
                  <a:srgbClr val="0740F7"/>
                </a:solidFill>
              </a:rPr>
              <a:t>. da Costa Lopes, K. João, </a:t>
            </a:r>
            <a:r>
              <a:rPr lang="pt-PT" sz="1200" i="1" dirty="0" smtClean="0">
                <a:solidFill>
                  <a:srgbClr val="0740F7"/>
                </a:solidFill>
              </a:rPr>
              <a:t>E</a:t>
            </a:r>
            <a:r>
              <a:rPr lang="pt-PT" sz="1200" i="1" dirty="0">
                <a:solidFill>
                  <a:srgbClr val="0740F7"/>
                </a:solidFill>
              </a:rPr>
              <a:t>. Bogel-Lukasik, L. </a:t>
            </a:r>
            <a:r>
              <a:rPr lang="pt-PT" sz="1200" i="1" dirty="0" smtClean="0">
                <a:solidFill>
                  <a:srgbClr val="0740F7"/>
                </a:solidFill>
              </a:rPr>
              <a:t>B. Roseiro </a:t>
            </a:r>
            <a:r>
              <a:rPr lang="pt-PT" sz="1200" i="1" dirty="0" err="1" smtClean="0">
                <a:solidFill>
                  <a:srgbClr val="0740F7"/>
                </a:solidFill>
              </a:rPr>
              <a:t>and</a:t>
            </a:r>
            <a:r>
              <a:rPr lang="pt-PT" sz="1200" i="1" dirty="0" smtClean="0">
                <a:solidFill>
                  <a:srgbClr val="0740F7"/>
                </a:solidFill>
              </a:rPr>
              <a:t> </a:t>
            </a:r>
            <a:r>
              <a:rPr lang="pt-PT" sz="1200" i="1" dirty="0">
                <a:solidFill>
                  <a:srgbClr val="0740F7"/>
                </a:solidFill>
              </a:rPr>
              <a:t>R. Bogel-Lukasik, </a:t>
            </a:r>
            <a:r>
              <a:rPr lang="pt-PT" sz="1200" i="1" dirty="0" smtClean="0">
                <a:solidFill>
                  <a:srgbClr val="0740F7"/>
                </a:solidFill>
              </a:rPr>
              <a:t>J. </a:t>
            </a:r>
            <a:r>
              <a:rPr lang="pt-PT" sz="1200" i="1" dirty="0" err="1" smtClean="0">
                <a:solidFill>
                  <a:srgbClr val="0740F7"/>
                </a:solidFill>
              </a:rPr>
              <a:t>Agric</a:t>
            </a:r>
            <a:r>
              <a:rPr lang="pt-PT" sz="1200" i="1" dirty="0" smtClean="0">
                <a:solidFill>
                  <a:srgbClr val="0740F7"/>
                </a:solidFill>
              </a:rPr>
              <a:t>. </a:t>
            </a:r>
            <a:r>
              <a:rPr lang="pt-PT" sz="1200" i="1" dirty="0" err="1" smtClean="0">
                <a:solidFill>
                  <a:srgbClr val="0740F7"/>
                </a:solidFill>
              </a:rPr>
              <a:t>Food</a:t>
            </a:r>
            <a:r>
              <a:rPr lang="pt-PT" sz="1200" i="1" dirty="0" smtClean="0">
                <a:solidFill>
                  <a:srgbClr val="0740F7"/>
                </a:solidFill>
              </a:rPr>
              <a:t> </a:t>
            </a:r>
            <a:r>
              <a:rPr lang="pt-PT" sz="1200" i="1" dirty="0" err="1" smtClean="0">
                <a:solidFill>
                  <a:srgbClr val="0740F7"/>
                </a:solidFill>
              </a:rPr>
              <a:t>Chem</a:t>
            </a:r>
            <a:r>
              <a:rPr lang="pt-PT" sz="1200" i="1" dirty="0" smtClean="0">
                <a:solidFill>
                  <a:srgbClr val="0740F7"/>
                </a:solidFill>
              </a:rPr>
              <a:t>., </a:t>
            </a:r>
            <a:r>
              <a:rPr lang="pt-PT" sz="1200" i="1" dirty="0">
                <a:solidFill>
                  <a:srgbClr val="0740F7"/>
                </a:solidFill>
              </a:rPr>
              <a:t>2013, </a:t>
            </a:r>
            <a:r>
              <a:rPr lang="pt-PT" sz="1200" i="1" dirty="0" smtClean="0">
                <a:solidFill>
                  <a:srgbClr val="0740F7"/>
                </a:solidFill>
              </a:rPr>
              <a:t>61, 7874.</a:t>
            </a:r>
            <a:endParaRPr lang="pt-PT" sz="1200" i="1" dirty="0">
              <a:solidFill>
                <a:srgbClr val="0740F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004" y="4534651"/>
            <a:ext cx="8165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aseline="30000" dirty="0">
                <a:solidFill>
                  <a:srgbClr val="0740F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GB" sz="1600" dirty="0">
                <a:solidFill>
                  <a:srgbClr val="0740F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WS, wheat straw; </a:t>
            </a:r>
            <a:r>
              <a:rPr lang="en-GB" sz="1600" baseline="30000" dirty="0">
                <a:solidFill>
                  <a:srgbClr val="0740F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GB" sz="1600" dirty="0">
                <a:solidFill>
                  <a:srgbClr val="0740F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SF, solid fraction; </a:t>
            </a:r>
            <a:r>
              <a:rPr lang="en-GB" sz="1600" baseline="30000" dirty="0">
                <a:solidFill>
                  <a:srgbClr val="0740F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GB" sz="1600" dirty="0">
                <a:solidFill>
                  <a:srgbClr val="0740F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LF, liquid fraction; </a:t>
            </a:r>
            <a:r>
              <a:rPr lang="en-GB" sz="1600" baseline="30000" dirty="0">
                <a:solidFill>
                  <a:srgbClr val="0740F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GB" sz="1600" dirty="0">
                <a:solidFill>
                  <a:srgbClr val="0740F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RY, regeneration yield; </a:t>
            </a:r>
            <a:r>
              <a:rPr lang="en-GB" sz="1600" baseline="30000" dirty="0">
                <a:solidFill>
                  <a:srgbClr val="0740F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GB" sz="1600" dirty="0">
                <a:solidFill>
                  <a:srgbClr val="0740F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residual.</a:t>
            </a:r>
            <a:endParaRPr lang="en-GB" sz="1600" dirty="0">
              <a:solidFill>
                <a:srgbClr val="0740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ângulo 9"/>
          <p:cNvSpPr/>
          <p:nvPr/>
        </p:nvSpPr>
        <p:spPr>
          <a:xfrm>
            <a:off x="3561552" y="1689306"/>
            <a:ext cx="990600" cy="30889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55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ítulo 8"/>
          <p:cNvSpPr>
            <a:spLocks noGrp="1"/>
          </p:cNvSpPr>
          <p:nvPr>
            <p:ph type="title"/>
          </p:nvPr>
        </p:nvSpPr>
        <p:spPr>
          <a:xfrm>
            <a:off x="251633" y="177612"/>
            <a:ext cx="8636470" cy="78558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pt-PT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upo 26"/>
          <p:cNvGrpSpPr/>
          <p:nvPr/>
        </p:nvGrpSpPr>
        <p:grpSpPr>
          <a:xfrm>
            <a:off x="251633" y="1149732"/>
            <a:ext cx="8727440" cy="922324"/>
            <a:chOff x="-64251" y="2408133"/>
            <a:chExt cx="8774737" cy="662212"/>
          </a:xfrm>
        </p:grpSpPr>
        <p:sp>
          <p:nvSpPr>
            <p:cNvPr id="12" name="Rectângulo 27"/>
            <p:cNvSpPr/>
            <p:nvPr/>
          </p:nvSpPr>
          <p:spPr>
            <a:xfrm>
              <a:off x="543438" y="2408133"/>
              <a:ext cx="8167048" cy="464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A 3-step optimised fractionation using [</a:t>
              </a:r>
              <a:r>
                <a:rPr lang="en-GB" dirty="0" err="1" smtClean="0"/>
                <a:t>emim</a:t>
              </a:r>
              <a:r>
                <a:rPr lang="en-GB" dirty="0"/>
                <a:t>][CH</a:t>
              </a:r>
              <a:r>
                <a:rPr lang="en-GB" baseline="-25000" dirty="0"/>
                <a:t>3</a:t>
              </a:r>
              <a:r>
                <a:rPr lang="en-GB" dirty="0"/>
                <a:t>COO</a:t>
              </a:r>
              <a:r>
                <a:rPr lang="en-GB" dirty="0" smtClean="0"/>
                <a:t>] for 4 types of biomass was tuned to obtain separately </a:t>
              </a:r>
              <a:r>
                <a:rPr lang="en-GB" b="1" dirty="0" smtClean="0"/>
                <a:t>cellulose, hemicellulose and lignin as </a:t>
              </a:r>
              <a:r>
                <a:rPr lang="en-GB" b="1" dirty="0"/>
                <a:t>high purity </a:t>
              </a:r>
              <a:r>
                <a:rPr lang="en-GB" b="1" dirty="0" smtClean="0"/>
                <a:t>samples</a:t>
              </a:r>
              <a:endParaRPr lang="pt-PT" b="1" dirty="0"/>
            </a:p>
          </p:txBody>
        </p:sp>
        <p:sp>
          <p:nvSpPr>
            <p:cNvPr id="13" name="CaixaDeTexto 28"/>
            <p:cNvSpPr txBox="1"/>
            <p:nvPr/>
          </p:nvSpPr>
          <p:spPr>
            <a:xfrm>
              <a:off x="-64251" y="2424014"/>
              <a:ext cx="932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Clr>
                  <a:srgbClr val="FF33CC"/>
                </a:buClr>
                <a:buFont typeface="Wingdings" panose="05000000000000000000" pitchFamily="2" charset="2"/>
                <a:buChar char="q"/>
              </a:pPr>
              <a:r>
                <a:rPr lang="pt-PT" sz="3600" dirty="0">
                  <a:solidFill>
                    <a:srgbClr val="0612F8"/>
                  </a:solidFill>
                </a:rPr>
                <a:t> </a:t>
              </a:r>
            </a:p>
          </p:txBody>
        </p:sp>
      </p:grpSp>
      <p:sp>
        <p:nvSpPr>
          <p:cNvPr id="18" name="Rectângulo 36"/>
          <p:cNvSpPr/>
          <p:nvPr/>
        </p:nvSpPr>
        <p:spPr>
          <a:xfrm>
            <a:off x="901434" y="2027552"/>
            <a:ext cx="8180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[</a:t>
            </a:r>
            <a:r>
              <a:rPr lang="en-GB" b="1" dirty="0"/>
              <a:t>bmim][HSO</a:t>
            </a:r>
            <a:r>
              <a:rPr lang="en-GB" b="1" baseline="-25000" dirty="0"/>
              <a:t>4</a:t>
            </a:r>
            <a:r>
              <a:rPr lang="en-GB" b="1" dirty="0"/>
              <a:t>]</a:t>
            </a:r>
            <a:r>
              <a:rPr lang="en-GB" dirty="0"/>
              <a:t> </a:t>
            </a:r>
            <a:r>
              <a:rPr lang="en-GB" dirty="0" smtClean="0"/>
              <a:t>posses a capability to dissolve wheat straw completely</a:t>
            </a:r>
          </a:p>
          <a:p>
            <a:r>
              <a:rPr lang="en-GB" dirty="0" smtClean="0"/>
              <a:t>and </a:t>
            </a:r>
            <a:r>
              <a:rPr lang="en-GB" b="1" dirty="0" smtClean="0"/>
              <a:t>hydrolyse hemicellulose </a:t>
            </a:r>
            <a:r>
              <a:rPr lang="en-GB" dirty="0" smtClean="0"/>
              <a:t> </a:t>
            </a:r>
            <a:r>
              <a:rPr lang="en-GB" dirty="0"/>
              <a:t>selectively to </a:t>
            </a:r>
            <a:r>
              <a:rPr lang="en-GB" dirty="0" smtClean="0"/>
              <a:t>produce </a:t>
            </a:r>
            <a:r>
              <a:rPr lang="en-GB" b="1" dirty="0" smtClean="0"/>
              <a:t>furfural and </a:t>
            </a:r>
            <a:r>
              <a:rPr lang="en-GB" b="1" dirty="0" err="1" smtClean="0"/>
              <a:t>hydroxymethylfurfural</a:t>
            </a:r>
            <a:r>
              <a:rPr lang="en-GB" b="1" dirty="0" smtClean="0"/>
              <a:t> </a:t>
            </a:r>
            <a:r>
              <a:rPr lang="en-GB" dirty="0" smtClean="0"/>
              <a:t>confirming extended hydrolyses of sugars</a:t>
            </a:r>
            <a:endParaRPr lang="pt-PT" b="1" dirty="0"/>
          </a:p>
        </p:txBody>
      </p:sp>
      <p:sp>
        <p:nvSpPr>
          <p:cNvPr id="21" name="CaixaDeTexto 28"/>
          <p:cNvSpPr txBox="1"/>
          <p:nvPr/>
        </p:nvSpPr>
        <p:spPr>
          <a:xfrm>
            <a:off x="222541" y="2121088"/>
            <a:ext cx="76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sz="3600" dirty="0">
                <a:solidFill>
                  <a:srgbClr val="0BA512"/>
                </a:solidFill>
              </a:rPr>
              <a:t> </a:t>
            </a:r>
          </a:p>
        </p:txBody>
      </p:sp>
      <p:sp>
        <p:nvSpPr>
          <p:cNvPr id="32" name="CaixaDeTexto 28"/>
          <p:cNvSpPr txBox="1"/>
          <p:nvPr/>
        </p:nvSpPr>
        <p:spPr>
          <a:xfrm>
            <a:off x="228600" y="3091517"/>
            <a:ext cx="76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sz="3600" dirty="0">
                <a:solidFill>
                  <a:srgbClr val="0BA512"/>
                </a:solidFill>
              </a:rPr>
              <a:t> </a:t>
            </a:r>
          </a:p>
        </p:txBody>
      </p:sp>
      <p:sp>
        <p:nvSpPr>
          <p:cNvPr id="34" name="CaixaDeTexto 28"/>
          <p:cNvSpPr txBox="1"/>
          <p:nvPr/>
        </p:nvSpPr>
        <p:spPr>
          <a:xfrm>
            <a:off x="205377" y="4724400"/>
            <a:ext cx="76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sz="3600" dirty="0" smtClean="0">
                <a:solidFill>
                  <a:srgbClr val="0BA512"/>
                </a:solidFill>
              </a:rPr>
              <a:t> </a:t>
            </a:r>
            <a:endParaRPr lang="pt-PT" sz="3600" dirty="0">
              <a:solidFill>
                <a:srgbClr val="0BA51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773269"/>
            <a:ext cx="865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sz="3600" dirty="0">
                <a:solidFill>
                  <a:srgbClr val="0BA512"/>
                </a:solidFill>
              </a:rPr>
              <a:t> </a:t>
            </a:r>
          </a:p>
        </p:txBody>
      </p:sp>
      <p:sp>
        <p:nvSpPr>
          <p:cNvPr id="17" name="Rectângulo 36"/>
          <p:cNvSpPr/>
          <p:nvPr/>
        </p:nvSpPr>
        <p:spPr>
          <a:xfrm>
            <a:off x="856046" y="3096762"/>
            <a:ext cx="8180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Pre-treatment of wheat straw </a:t>
            </a:r>
            <a:r>
              <a:rPr lang="en-GB" dirty="0" smtClean="0"/>
              <a:t>using </a:t>
            </a:r>
            <a:r>
              <a:rPr lang="en-GB" b="1" dirty="0" smtClean="0"/>
              <a:t>[</a:t>
            </a:r>
            <a:r>
              <a:rPr lang="en-GB" b="1" dirty="0" err="1" smtClean="0"/>
              <a:t>bmim</a:t>
            </a:r>
            <a:r>
              <a:rPr lang="en-GB" b="1" dirty="0" smtClean="0"/>
              <a:t>][SCN]</a:t>
            </a:r>
            <a:r>
              <a:rPr lang="en-GB" dirty="0" smtClean="0"/>
              <a:t> gives lignin-rich materials with a high purity of lignin (no carbohydrates)</a:t>
            </a:r>
            <a:endParaRPr lang="pt-PT" b="1" dirty="0"/>
          </a:p>
        </p:txBody>
      </p:sp>
      <p:sp>
        <p:nvSpPr>
          <p:cNvPr id="4" name="Rectangle 3"/>
          <p:cNvSpPr/>
          <p:nvPr/>
        </p:nvSpPr>
        <p:spPr>
          <a:xfrm>
            <a:off x="776031" y="3765188"/>
            <a:ext cx="8052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to fractionate the liquid stream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regeneration process within pre-treatment of biomass with IL to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remaining significant amount of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hemicellulose and lignin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716506" y="4880019"/>
            <a:ext cx="817159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Combined method allowed to produce carbohydrate-rich material and a carbohydrate-free lignin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efficiently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can suit as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direction in development of an industrially feasible pre-treatment and fractionation of biomass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ítulo 8"/>
          <p:cNvSpPr>
            <a:spLocks noGrp="1"/>
          </p:cNvSpPr>
          <p:nvPr>
            <p:ph type="title"/>
          </p:nvPr>
        </p:nvSpPr>
        <p:spPr>
          <a:xfrm>
            <a:off x="251633" y="177612"/>
            <a:ext cx="8636470" cy="78558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pt-PT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28"/>
          <p:cNvSpPr txBox="1"/>
          <p:nvPr/>
        </p:nvSpPr>
        <p:spPr>
          <a:xfrm>
            <a:off x="160663" y="985318"/>
            <a:ext cx="927368" cy="90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sz="3600" dirty="0">
                <a:solidFill>
                  <a:srgbClr val="0612F8"/>
                </a:solidFill>
              </a:rPr>
              <a:t> </a:t>
            </a:r>
          </a:p>
        </p:txBody>
      </p:sp>
      <p:sp>
        <p:nvSpPr>
          <p:cNvPr id="21" name="CaixaDeTexto 28"/>
          <p:cNvSpPr txBox="1"/>
          <p:nvPr/>
        </p:nvSpPr>
        <p:spPr>
          <a:xfrm>
            <a:off x="222541" y="2121088"/>
            <a:ext cx="76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sz="3600" dirty="0">
                <a:solidFill>
                  <a:srgbClr val="0BA512"/>
                </a:solidFill>
              </a:rPr>
              <a:t> </a:t>
            </a:r>
          </a:p>
        </p:txBody>
      </p:sp>
      <p:sp>
        <p:nvSpPr>
          <p:cNvPr id="32" name="CaixaDeTexto 28"/>
          <p:cNvSpPr txBox="1"/>
          <p:nvPr/>
        </p:nvSpPr>
        <p:spPr>
          <a:xfrm>
            <a:off x="228600" y="3091517"/>
            <a:ext cx="76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sz="3600" dirty="0">
                <a:solidFill>
                  <a:srgbClr val="0BA512"/>
                </a:solidFill>
              </a:rPr>
              <a:t> </a:t>
            </a:r>
          </a:p>
        </p:txBody>
      </p:sp>
      <p:sp>
        <p:nvSpPr>
          <p:cNvPr id="34" name="CaixaDeTexto 28"/>
          <p:cNvSpPr txBox="1"/>
          <p:nvPr/>
        </p:nvSpPr>
        <p:spPr>
          <a:xfrm>
            <a:off x="205377" y="4724400"/>
            <a:ext cx="76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sz="3600" dirty="0" smtClean="0">
                <a:solidFill>
                  <a:srgbClr val="0BA512"/>
                </a:solidFill>
              </a:rPr>
              <a:t> </a:t>
            </a:r>
            <a:endParaRPr lang="pt-PT" sz="3600" dirty="0">
              <a:solidFill>
                <a:srgbClr val="0BA51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773269"/>
            <a:ext cx="865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pt-PT" sz="3600" dirty="0">
                <a:solidFill>
                  <a:srgbClr val="0BA512"/>
                </a:solidFill>
              </a:rPr>
              <a:t> </a:t>
            </a:r>
          </a:p>
        </p:txBody>
      </p:sp>
      <p:sp>
        <p:nvSpPr>
          <p:cNvPr id="17" name="Rectângulo 36"/>
          <p:cNvSpPr/>
          <p:nvPr/>
        </p:nvSpPr>
        <p:spPr>
          <a:xfrm>
            <a:off x="773040" y="3859444"/>
            <a:ext cx="8180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eduction </a:t>
            </a:r>
            <a:r>
              <a:rPr lang="en-GB" dirty="0"/>
              <a:t>in cellulose crystallinity </a:t>
            </a:r>
            <a:r>
              <a:rPr lang="en-GB" dirty="0" smtClean="0"/>
              <a:t>(LOI) implies that treated with the IL cellulose material has </a:t>
            </a:r>
            <a:r>
              <a:rPr lang="en-GB" b="1" dirty="0" smtClean="0"/>
              <a:t>a cellulose surface accessibility increased </a:t>
            </a:r>
            <a:r>
              <a:rPr lang="en-GB" dirty="0" smtClean="0"/>
              <a:t>that what confirmed by </a:t>
            </a:r>
            <a:r>
              <a:rPr lang="en-GB" b="1" dirty="0" smtClean="0"/>
              <a:t>efficiency of hydrolysis</a:t>
            </a:r>
            <a:endParaRPr lang="en-GB" b="1" dirty="0"/>
          </a:p>
        </p:txBody>
      </p:sp>
      <p:sp>
        <p:nvSpPr>
          <p:cNvPr id="19" name="Rectângulo 48"/>
          <p:cNvSpPr/>
          <p:nvPr/>
        </p:nvSpPr>
        <p:spPr>
          <a:xfrm>
            <a:off x="732269" y="4907288"/>
            <a:ext cx="8221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IL </a:t>
            </a:r>
            <a:r>
              <a:rPr lang="en-GB" b="1" dirty="0" smtClean="0"/>
              <a:t>recyclability </a:t>
            </a:r>
            <a:r>
              <a:rPr lang="en-GB" dirty="0" smtClean="0"/>
              <a:t>7 times </a:t>
            </a:r>
            <a:r>
              <a:rPr lang="en-GB" dirty="0"/>
              <a:t>without losses in biomass pre-treatment </a:t>
            </a:r>
            <a:r>
              <a:rPr lang="en-GB" dirty="0" smtClean="0"/>
              <a:t>efficiency </a:t>
            </a:r>
            <a:r>
              <a:rPr lang="en-GB" dirty="0"/>
              <a:t>for WS (up to </a:t>
            </a:r>
            <a:r>
              <a:rPr lang="en-GB" b="1" dirty="0"/>
              <a:t>95</a:t>
            </a:r>
            <a:r>
              <a:rPr lang="en-GB" b="1" dirty="0" smtClean="0"/>
              <a:t>% for </a:t>
            </a:r>
            <a:r>
              <a:rPr lang="en-GB" b="1" dirty="0"/>
              <a:t>[</a:t>
            </a:r>
            <a:r>
              <a:rPr lang="en-GB" b="1" dirty="0" err="1"/>
              <a:t>emim</a:t>
            </a:r>
            <a:r>
              <a:rPr lang="en-GB" b="1" dirty="0"/>
              <a:t>][CH</a:t>
            </a:r>
            <a:r>
              <a:rPr lang="en-GB" b="1" baseline="-25000" dirty="0"/>
              <a:t>3</a:t>
            </a:r>
            <a:r>
              <a:rPr lang="en-GB" b="1" dirty="0"/>
              <a:t>COO] </a:t>
            </a:r>
            <a:r>
              <a:rPr lang="en-GB" dirty="0" smtClean="0"/>
              <a:t>) </a:t>
            </a:r>
            <a:r>
              <a:rPr lang="en-GB" dirty="0"/>
              <a:t>, </a:t>
            </a:r>
            <a:r>
              <a:rPr lang="en-GB" dirty="0" smtClean="0"/>
              <a:t>for other biomass up to </a:t>
            </a:r>
            <a:r>
              <a:rPr lang="en-GB" b="1" dirty="0" smtClean="0"/>
              <a:t>97% </a:t>
            </a:r>
            <a:r>
              <a:rPr lang="en-GB" dirty="0" smtClean="0"/>
              <a:t>(</a:t>
            </a:r>
            <a:r>
              <a:rPr lang="en-GB" b="1" dirty="0"/>
              <a:t>[</a:t>
            </a:r>
            <a:r>
              <a:rPr lang="en-GB" b="1" dirty="0" err="1"/>
              <a:t>bmim</a:t>
            </a:r>
            <a:r>
              <a:rPr lang="en-GB" b="1" dirty="0"/>
              <a:t>][N(CN)2] </a:t>
            </a:r>
            <a:r>
              <a:rPr lang="en-GB" dirty="0"/>
              <a:t>)</a:t>
            </a:r>
            <a:r>
              <a:rPr lang="en-GB" dirty="0" smtClean="0"/>
              <a:t>.</a:t>
            </a:r>
            <a:endParaRPr lang="pt-PT" dirty="0"/>
          </a:p>
        </p:txBody>
      </p:sp>
      <p:sp>
        <p:nvSpPr>
          <p:cNvPr id="20" name="Rectângulo 48"/>
          <p:cNvSpPr/>
          <p:nvPr/>
        </p:nvSpPr>
        <p:spPr>
          <a:xfrm>
            <a:off x="886667" y="3069796"/>
            <a:ext cx="8236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LOI decrease of biomass </a:t>
            </a:r>
            <a:r>
              <a:rPr lang="en-GB" dirty="0" smtClean="0"/>
              <a:t>pre-treated </a:t>
            </a:r>
            <a:r>
              <a:rPr lang="en-GB" dirty="0"/>
              <a:t>with ILs might indicate </a:t>
            </a:r>
            <a:r>
              <a:rPr lang="en-GB" dirty="0" err="1"/>
              <a:t>restruction</a:t>
            </a:r>
            <a:r>
              <a:rPr lang="en-GB" dirty="0"/>
              <a:t> of crystalline structure of cellulose rich materials into amorphous </a:t>
            </a:r>
            <a:r>
              <a:rPr lang="en-GB" dirty="0" smtClean="0"/>
              <a:t>forms</a:t>
            </a:r>
            <a:endParaRPr lang="en-GB" dirty="0"/>
          </a:p>
        </p:txBody>
      </p:sp>
      <p:sp>
        <p:nvSpPr>
          <p:cNvPr id="23" name="Rectângulo 54"/>
          <p:cNvSpPr/>
          <p:nvPr/>
        </p:nvSpPr>
        <p:spPr>
          <a:xfrm>
            <a:off x="773040" y="2313207"/>
            <a:ext cx="8236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Easy digestible material </a:t>
            </a:r>
            <a:r>
              <a:rPr lang="en-GB" dirty="0" smtClean="0"/>
              <a:t>was regenerated from all 4 types of biomass pre-treated with the IL.</a:t>
            </a:r>
            <a:endParaRPr lang="pt-PT" dirty="0"/>
          </a:p>
        </p:txBody>
      </p:sp>
      <p:sp>
        <p:nvSpPr>
          <p:cNvPr id="25" name="Rectângulo 29"/>
          <p:cNvSpPr/>
          <p:nvPr/>
        </p:nvSpPr>
        <p:spPr>
          <a:xfrm>
            <a:off x="758253" y="1145081"/>
            <a:ext cx="8243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partial delignification </a:t>
            </a:r>
            <a:r>
              <a:rPr lang="en-US" dirty="0"/>
              <a:t>of </a:t>
            </a:r>
            <a:r>
              <a:rPr lang="en-US" dirty="0" smtClean="0"/>
              <a:t>biomass enables to achieve </a:t>
            </a:r>
            <a:r>
              <a:rPr lang="en-US" b="1" dirty="0"/>
              <a:t>complete hydrolysis </a:t>
            </a:r>
            <a:r>
              <a:rPr lang="en-US" dirty="0"/>
              <a:t>into reducing </a:t>
            </a:r>
            <a:r>
              <a:rPr lang="en-US" dirty="0" smtClean="0"/>
              <a:t>sugars. </a:t>
            </a:r>
            <a:r>
              <a:rPr lang="en-GB" dirty="0"/>
              <a:t>IL pre-treatment is more efficient than the conventional acid hydrolysis pre-treatment</a:t>
            </a:r>
            <a:r>
              <a:rPr lang="en-GB" dirty="0" smtClean="0"/>
              <a:t>.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4437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773517" y="-54416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</a:t>
            </a:r>
            <a:endParaRPr lang="pt-PT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8382" y="922627"/>
            <a:ext cx="9296400" cy="42473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5600">
              <a:lnSpc>
                <a:spcPct val="150000"/>
              </a:lnSpc>
            </a:pPr>
            <a:r>
              <a:rPr lang="en-US" dirty="0" err="1">
                <a:solidFill>
                  <a:srgbClr val="0612F8"/>
                </a:solidFill>
              </a:rPr>
              <a:t>Fundação</a:t>
            </a:r>
            <a:r>
              <a:rPr lang="en-US" dirty="0">
                <a:solidFill>
                  <a:srgbClr val="0612F8"/>
                </a:solidFill>
              </a:rPr>
              <a:t> para a </a:t>
            </a:r>
            <a:r>
              <a:rPr lang="en-US" dirty="0" err="1">
                <a:solidFill>
                  <a:srgbClr val="0612F8"/>
                </a:solidFill>
              </a:rPr>
              <a:t>Ciência</a:t>
            </a:r>
            <a:r>
              <a:rPr lang="en-US" dirty="0">
                <a:solidFill>
                  <a:srgbClr val="0612F8"/>
                </a:solidFill>
              </a:rPr>
              <a:t> e a </a:t>
            </a:r>
            <a:r>
              <a:rPr lang="en-US" dirty="0" err="1" smtClean="0">
                <a:solidFill>
                  <a:srgbClr val="0612F8"/>
                </a:solidFill>
              </a:rPr>
              <a:t>Tecnologia</a:t>
            </a:r>
            <a:r>
              <a:rPr lang="en-US" dirty="0" smtClean="0">
                <a:solidFill>
                  <a:srgbClr val="0612F8"/>
                </a:solidFill>
              </a:rPr>
              <a:t>, Portugal</a:t>
            </a:r>
            <a:endParaRPr lang="en-US" dirty="0">
              <a:solidFill>
                <a:srgbClr val="0612F8"/>
              </a:solidFill>
            </a:endParaRPr>
          </a:p>
          <a:p>
            <a:pPr marL="355600">
              <a:lnSpc>
                <a:spcPct val="150000"/>
              </a:lnSpc>
            </a:pPr>
            <a:r>
              <a:rPr lang="en-GB" dirty="0" smtClean="0">
                <a:solidFill>
                  <a:srgbClr val="0612F8"/>
                </a:solidFill>
              </a:rPr>
              <a:t>IF/01643/2013/CP1161/CT004</a:t>
            </a:r>
          </a:p>
          <a:p>
            <a:pPr marL="355600">
              <a:lnSpc>
                <a:spcPct val="150000"/>
              </a:lnSpc>
            </a:pPr>
            <a:r>
              <a:rPr lang="en-GB" dirty="0" smtClean="0">
                <a:solidFill>
                  <a:srgbClr val="0612F8"/>
                </a:solidFill>
              </a:rPr>
              <a:t>SFRH/BPD/26356/2006</a:t>
            </a:r>
          </a:p>
          <a:p>
            <a:pPr marL="355600">
              <a:lnSpc>
                <a:spcPct val="150000"/>
              </a:lnSpc>
            </a:pPr>
            <a:r>
              <a:rPr lang="en-GB" dirty="0" err="1" smtClean="0">
                <a:solidFill>
                  <a:srgbClr val="0612F8"/>
                </a:solidFill>
              </a:rPr>
              <a:t>PEst</a:t>
            </a:r>
            <a:r>
              <a:rPr lang="en-GB" dirty="0" smtClean="0">
                <a:solidFill>
                  <a:srgbClr val="0612F8"/>
                </a:solidFill>
              </a:rPr>
              <a:t>-C/EQB/LA0006/2011 </a:t>
            </a:r>
          </a:p>
          <a:p>
            <a:pPr marL="355600">
              <a:lnSpc>
                <a:spcPct val="150000"/>
              </a:lnSpc>
            </a:pPr>
            <a:r>
              <a:rPr lang="en-GB" dirty="0" smtClean="0">
                <a:solidFill>
                  <a:srgbClr val="0612F8"/>
                </a:solidFill>
              </a:rPr>
              <a:t>Programme </a:t>
            </a:r>
            <a:r>
              <a:rPr lang="en-GB" dirty="0" err="1">
                <a:solidFill>
                  <a:srgbClr val="0612F8"/>
                </a:solidFill>
              </a:rPr>
              <a:t>Ciência</a:t>
            </a:r>
            <a:r>
              <a:rPr lang="en-GB" dirty="0">
                <a:solidFill>
                  <a:srgbClr val="0612F8"/>
                </a:solidFill>
              </a:rPr>
              <a:t> </a:t>
            </a:r>
            <a:r>
              <a:rPr lang="en-GB" dirty="0" smtClean="0">
                <a:solidFill>
                  <a:srgbClr val="0612F8"/>
                </a:solidFill>
              </a:rPr>
              <a:t>2008</a:t>
            </a:r>
          </a:p>
          <a:p>
            <a:pPr marL="355600">
              <a:lnSpc>
                <a:spcPct val="150000"/>
              </a:lnSpc>
            </a:pPr>
            <a:r>
              <a:rPr lang="en-GB" dirty="0">
                <a:solidFill>
                  <a:srgbClr val="0612F8"/>
                </a:solidFill>
              </a:rPr>
              <a:t>UID/QUI/50006/2013 </a:t>
            </a:r>
            <a:endParaRPr lang="en-GB" dirty="0" smtClean="0">
              <a:solidFill>
                <a:srgbClr val="0612F8"/>
              </a:solidFill>
            </a:endParaRPr>
          </a:p>
          <a:p>
            <a:pPr marL="355600">
              <a:lnSpc>
                <a:spcPct val="150000"/>
              </a:lnSpc>
            </a:pPr>
            <a:r>
              <a:rPr lang="en-GB" dirty="0">
                <a:solidFill>
                  <a:srgbClr val="0612F8"/>
                </a:solidFill>
              </a:rPr>
              <a:t>SFRH/BD/90282/2012 </a:t>
            </a:r>
            <a:endParaRPr lang="en-GB" dirty="0" smtClean="0">
              <a:solidFill>
                <a:srgbClr val="0612F8"/>
              </a:solidFill>
            </a:endParaRPr>
          </a:p>
          <a:p>
            <a:pPr marL="355600">
              <a:lnSpc>
                <a:spcPct val="150000"/>
              </a:lnSpc>
            </a:pPr>
            <a:r>
              <a:rPr lang="en-GB" dirty="0">
                <a:solidFill>
                  <a:srgbClr val="0612F8"/>
                </a:solidFill>
              </a:rPr>
              <a:t>IF/01643/2013 </a:t>
            </a:r>
            <a:endParaRPr lang="en-GB" dirty="0" smtClean="0">
              <a:solidFill>
                <a:srgbClr val="0612F8"/>
              </a:solidFill>
            </a:endParaRPr>
          </a:p>
          <a:p>
            <a:pPr marL="355600">
              <a:lnSpc>
                <a:spcPct val="150000"/>
              </a:lnSpc>
            </a:pPr>
            <a:r>
              <a:rPr lang="en-US" dirty="0">
                <a:solidFill>
                  <a:srgbClr val="0612F8"/>
                </a:solidFill>
              </a:rPr>
              <a:t>LAQV</a:t>
            </a:r>
            <a:r>
              <a:rPr lang="en-GB" dirty="0">
                <a:solidFill>
                  <a:srgbClr val="0612F8"/>
                </a:solidFill>
              </a:rPr>
              <a:t>/</a:t>
            </a:r>
            <a:r>
              <a:rPr lang="en-US" dirty="0">
                <a:solidFill>
                  <a:srgbClr val="0612F8"/>
                </a:solidFill>
              </a:rPr>
              <a:t>REQUIMTE</a:t>
            </a:r>
          </a:p>
          <a:p>
            <a:pPr marL="355600">
              <a:lnSpc>
                <a:spcPct val="150000"/>
              </a:lnSpc>
            </a:pPr>
            <a:r>
              <a:rPr lang="en-GB" dirty="0" smtClean="0">
                <a:solidFill>
                  <a:srgbClr val="0612F8"/>
                </a:solidFill>
              </a:rPr>
              <a:t>National </a:t>
            </a:r>
            <a:r>
              <a:rPr lang="en-GB" dirty="0">
                <a:solidFill>
                  <a:srgbClr val="0612F8"/>
                </a:solidFill>
              </a:rPr>
              <a:t>NMR Facility (</a:t>
            </a:r>
            <a:r>
              <a:rPr lang="en-GB" dirty="0" smtClean="0">
                <a:solidFill>
                  <a:srgbClr val="0612F8"/>
                </a:solidFill>
              </a:rPr>
              <a:t>RECI/BBBBQB/0230/2012)</a:t>
            </a:r>
          </a:p>
        </p:txBody>
      </p:sp>
      <p:sp>
        <p:nvSpPr>
          <p:cNvPr id="9" name="AutoShape 2" descr="data:image/jpeg;base64,/9j/4AAQSkZJRgABAQAAAQABAAD/2wCEAAkGBhQSEBQUEhQUFRQUGBgVFxcXFhUVHBYYGBsWFhgVGBwZHCYeFx0jGRcXIS8gIycpLCwsFx4xNTAqNSYsLCkBCQoKDgwOGg8PGiwkHyUqLSoqLCwtLC0sKSk1LCwsNSotLCwsLywsLCwsLCwsLCwpLCwsLCksLCksLCksLCwsKf/AABEIAJMBWAMBIgACEQEDEQH/xAAcAAACAgMBAQAAAAAAAAAAAAAABwUGAwQIAQL/xABKEAACAQMBBAYECgULBQADAAABAgMABBESBQYhMQcTIkFRcWGBkaEUMkJScoKSorHRFSNTk7IWFzNDVGJzwcLS4SQ0NYPxRGPD/8QAGgEBAAMBAQEAAAAAAAAAAAAAAAMEBQECBv/EADIRAAICAQMCAwYGAgMBAAAAAAABAgMEERIhMVEFE0EiUmFxkaEVI4GxweEUQjND8NH/2gAMAwEAAhEDEQA/AHjRRRQBRRSq6QukklmtrRsAdmSVTxJ5FEPcB3t393iZaqZWy2xIbro1R3SLRvT0kW9mSi/rphwKKeCn++3JfIZPopabX6Tb2cnEnUr82IafvHLe8VVKsW7+4N3dgMiaIz/WSdlT9HhqbzAx6a2IY9NK1l9WY08m696R+iIO4vpJDmSR3P8Aedm/E1hVscRwphv0cWcHC62git3quhSPUzE+6sf8jdlvwj2kFb+/1ePeF/GpFkV+munyZG8az101+aKxs3fC8tyOruJAB8lm1r9l8irxu/0ycQt5GMftIgeHpZCTn1H1VCbT6KblF127x3KcxoOGI9AJwfUxNU2eBkYq6lWU4KsCCD4EHiK8uFF640/k6rL6Hzr/AAdMWN/HNGJInV0bkynI/wCD6K2K533W3tmsZdUZyhPbjJ7Lj/JvBvxHCnxsPbkV3As0JyrcweasOasO4j/nkaysjGdL+Br42VG5dmSFFFFVS2FFFFAFFFFAFFFFAFFFFAFFFFAFFFFAFFFFAFFFFAFFFFAFFFFAFFFFAFFFFAFFFFAFFFFAFFFFAFFFFAUjpR3rNrbiGM4mnBGRzSPkzegn4o9Z7qSVTu+u2/hV9NJnKhtCfQTgMefFvrVvdHG7q3V3mQDqYB1j55Ej4qn0E8T6FNb1MVj1av5s+fum8i7avkia3Z3TgtLcX20uRwYoSM5zxXKn4zHmF5AcT6IXebpFubolUYww8giHBI/vsOLeQwPRWrvtvS19cs2T1SZWJfBfnebcz6h3VGbG2NLdTLFCupz6go72Y9wHj/nXYV/9lvX7I8zt/wCqrp92aNe04tjdD1uig3DvK/eFJjQegY7R88jyFSlx0XbPZcCEofnLJJn7xI9orw86pPTkkWBa1rwJfZO3Z7VtUEjRnvAPA/SU9lvWKv8AZbXttsoIbpVhvAMRyqOD+gZ5/QJ8jnlDb59GslmpliYywj42Rho/S2OBH94Y8qpiOQQQSCDkEcCCORHhUm2Fy3wfPci3WUPZNcdjd23sWS0naGYYZe8cmB5Mp7wf+OYqY3C3sNlcjUT1EhCyjw8JB6V94yPCrHeSDa2yjKQDd2fxiObrjJP1lBP0kOOdLWuwfmwcJ9ejOTXkzU4Pjqv/AIdRq2RkV7VU6M9sfCNnx6jlocwt9XGk/YK+w1a6wZxcJOL9D6GE1OKkvUKKKX2/fSYLdmgtdLTDg7nisZ+aB8pvcPScgdrrlZLbE5bbGqO6Re7q8SNdUjqi+LMFHtNQNz0i2CHBuUP0A7+9VIpEX+0pZ31zSNI3ixJ9Q8B6BWtmtOHh8f8AZ/Qyp+Iy/wBY/UfC9KWzz/XEecUv+2pKw3zs5jiO5iJPIFtBPkGwTXOtFen4fX6NnleI2eqR1Jmiuf8Adffu4s2UBjJD3xMcjH9wn4h8uHiDT32dfpPEksZykihl8jx4+BrPvx5UvnoaWPkxuXHUyy3Cr8ZlXPiQPxrH+kI/2ifaX86VHTTfarmCL9nGXPnI2PwjHtpdYqxVheZBSb6la7O8ubilrodOfpCP9on2l/OssU6t8Vg3kQfwrl7FMvoV2hiW4h+cqyDzU6W9zr7KXYXlwck9dBTneZNRa01GzXy7gDJIAHeeFfVUzpZv+r2cy98zpH6gdZ9yY9dUa4b5KPcv2T2Qcuxa/wBIR/tE+0v519x3aMcK6k+AYH8K5gxTH6Ftn5nnmx8RFQebnJ9ye+r1uEq4OW4oU5ztmobRuMwAyTgDmTwrB+kI/wBon2l/Oq50n33V7MmHfJpjH1mGr7oakNivGPiedHdroe8nM8mW3TU6c/SEf7RPtL+dH6Qj/aJ9pfzrmPFGKsfhy977Ff8AEn7v3On47pG+KynyINZa5bFS2yt67q2I6meRQPkk6l+y2R7q8y8Of+sj1HxJf7ROjqKqG4O/Yv1ZJFCTxjJA+K68ta54jBwCPSPHhb6zpwlCW2RpVzjZHdHoFFFFeD2FFFFAFFFFAFRe9F/1NlcSDgVjcj6WCF95FSlUrpZ2qIrAx/KnZUA9CkOx9wH1hUtMd00viRXS2VuXwEhTA3df4PsG8mHB5n6oH0HQn+uSl/V+3rHwTZFnaN/SSEzuPmji2k+twPqGt2/nbHu/suTAx+N0+y/fgoNO/o12Klps/r3wGlXrXY/JjAJUeQXtebGktaWrSyJGgyzsEUeliAPeaf28WzyuypoY8kpblB4kKmPeB76r50uIw16ssYEeZT7IUe9u/s95IwV2jgz2Y1JXI7i+PjE+HId3iYCx2lLC4eKR42HerEe3HPyNa9eVdjXGMdqXBRlZKUtzfI9dwd7f0hbukwUyx9mQYGHVgQGx6cEEcvbilHvfsT4Jeywj4oOU+gw1L54Bx6qtXQtCxu5mHxRFg+bOpX3K1afS9IDtHA5rFGD55c/gRVGpeXkShHo0X7n5mNGcuqZ50SX+i/6s/FmjdSO4lRrHuDD11V9u2HUXU0Q5RyOg8gxA92KmOjZSdqW+O4ufUI3zWrvw4O0rrH7Vh7MA+8VYXF7+KX7ld846+Df7Fz6E7ztXMXiI3HqLKfxX2U1aTvQuP+rm/wAH/Wv/ADTirKzVpczXwXrSim9JO95s4BHEcTzZCn5i8mfz7h6ePdSOJzU5vtto3V9NJnKhiifQTsjHnxb61QVauNSqoLu+pkZVztsfZdCU3c3fkvLhYY+Z4sx5Io5sfaOHeSBTz2DuXa2iBUiVm75HAZ2Pjkjh5DAqB6I9iCKzMxHbnJOfBFJVR6zqPrFXus3LyHKbinwjTw8eMIKbXLIPbm5trdRlXiQMRwdVCsp7iCOfkeFc9TJpZlJGVJX2HFdQ1hNmnzE+yPyrxj5TqTT5PeRiK7Rrg5hzT66MCf0XBn/9mPLrHxVj+AR/s0+yv5V7I6xoTwCoCxxwAA4mvWRledHbppyecfE8iTlrrwIXpDvut2lcHuVhGPqAKfvBqrsaEkAcyQB5nhX3dXBkd3bm7M582JY+81K7l2PXbQtk5jrFY+SfrD7lrXX5dfyRjP8AMs+bIiaIozKwwykqR4EHBHtqwdHu0ep2lbnuduqP/sBUfeKn1UdIWz+p2lcDudutH/sAY/eLD1VX4ZSrBl4FSGHmOI99OLa/mhzVZ8mdQ0p+mraGZLeEfJVpD9YhV/hb200Nn3glhjkXlIiuPJgG/wA6RXSRtDrdpTnuQiIfUAB+9qrIwoa28+hs509KePUrFOvogsNFgXI4yyM3qXCD3q3tpKV0furs/qLK3jxgrGufpEam+8TVzPlpWl3ZS8OjrY5dkUfprvsR28I+UzyEfRAUfxt7KVFXXpbv9e0SndFGies5kP8AGPZVKqfFjtqiQZct10voWjcLdBb+WRXZkSNA2VxnUTgDiPAN7KurdCsHdcS/ZQ/5Vl6GbDTaSynnJJpH0Yxw+8zUws1nZOTZGxqL4NHGxa3UnJciA3z3JfZ7rlhJHJnS4GniMZVhk4PHx41WqYfS7vKk0sdvEQwhLF2HEazw0j6Izn0nHdS8rTx5SlWnPqZeRGEbGodC2dFspG1IQPlCRT5aGb8VFPikn0Q7PL35k7oY2OfS/YA9hb2Uz97960sINbdp24RpnGo+J8FHefLxFZmanO5Rj10NXBeylyl01JwmtJ9u24Okzwg+BkQH2ZpAbc3qubtiZpGI7kBKovko4es5PpqIqSPh/HtSIp+I8+zE6jVs8q9pE7j7+yWThJCXtieK8yn95PD0ryPnURPvbdszN8JnGok4EsgAyc4AzwFR/wCBPc1rwSPxCG1PTnsdG0UgN29sXc95BEbm4IeRAf10nxcgt8r5oNe1Ddj+U9JMsU5HnLWMR/Uiuk/b3wi+ZVOUg/VL9If0h+1w+oKbu923BaWcs3ygNKDxduC+fHj5A1zozEnJ4k8SfH01ZwKtW5v5FTxG3RKtfNlg3D2H8KvokIyiHrJPopg4Pm2lfXXu/wBtr4TfyuDlEPVJ9FMjI821H11b9xNmSW+yri5jRnnnBWIKMtgdhSB9Msx9CilztDZU0BAmjeMsMgOpUkcsjPOrkJKdrfbhfyUpxcKUu/L/AILD0ZJF+kY2mdV056sH5cjdhQPaT6hT3rnXc7/yFr/jR/xCui6o+IL20/gaHhz/AC2viKfe3olk6xpLLSyMc9USFKk9yE8CvoJGPTUBY9F1/IwDRCId7O6YHqUkn2U96KjjnWxjpwSSwKpS15KxszZ1vseyYs3AdqRyO1I/IBR7gv8AyaSG3NrNc3Ek785GJx4Dkq+pQB6qnekq9na/ljmcssbfq15KqMAwwBwzg4J5nFV/ZezJLiVYolLO5wB+JJ7gO81oY1WxeZJ6t86mdk272qoLRLjQuXRPZhZp7uThHbxNk+lhk+xFb7Qqk3t0ZZXkbnIzOfNiWP41ft8rqPZ9imzYWBkfD3DD04OD4FiBw7lUeNLupKfabs79Pl/ZHf7EY1duvz/oafQnY8LmUjgSkYPlqZv4lphbcu+qtZ5BzSKRx5qpI94qO3F2GbSxijYYcjrH+m/Ej1DC/VrJvv8A+OusfsX/AArItkrL9fibNUHXRp66HO1FemvqE4ZSeQIz5Zr6A+cOldj2Qht4oh/Vxon2VArcrwGva+Wb1ep9YlotAoqD3i3yt7JkWcsC4JAVS3AYGTjlz/Gob+dyx8Zf3Z/OpI02SWqiyOV1cXo5IutV7f8Avuq2bct3snVj/wBhCfgxr3d3fi3vZGjg16lXWdSaRjIHPzNVzpnv9NrDF3ySaj5Ip/zZa91VPzYxkvUjutj5MpRfoJ6r30PWOu/ZzyiiY+tiFHu1VRKbnQrY4guJfnuqDyRdR98nurYy5bamYuHHdciO6atnYlt5h8pWjPmp1L7nb2UtKefSvs7rNnMw5wssnqzob3OT6qRlecKe6pLtwe86G21vvyPLo22wG2UrMf6DWjegJ2x9wr7KSV3cmSR3bm7M582JY+81Z92d4Op2ftCLPF0TQPS56p8fVYeyqnXaKtk5vu/7/k85Fu+uC7L+v4N/YNh191BF+0kRT5EjV7s10pSO6J7DrNpK3dEjyevHVj+PPqpx7evuptZpf2cbsPMKce/FUs97rFFF/wAPW2tzf/tDn3ee+669uJOYaV8fRBIX7oFRle1msbNpZUjX40jKg82IUfjWskorTsY7blLXuSOz977uCMRwzuiLnCgLgZJJ5jxJr7u99b2RSr3MpU8CAdOfQdIFWb+Ze6/bW/tk/wBlC9C913zQe2Q/6Kq+dj668fQt+Tk6ac/UX1bFjYSTSLHEjO7cAqjJP5D0ngKZ2zuhVQQZ7hmHesaBfvMT+FXvYm7lvaLpgjVM8zzZvpMeJ/Co7M6EV7HLJKsCyT9vhEduNuoLC20sQZX7UrDlnuUehR+JPfSe323iN5ePJn9Wp0RDwQHgfrHLev0U698r0w7PuXHAiNgD4FuwD7WFc614wk5ylbLqSZzUIxqj0PQKeu5e4UNrApljR52GXZgG0k/IXPAAcsjmc+jCo3D2f120bdSMgPrPlGC/4qPbXQtcz7WtIL5nfD6U9Zv5Cr6Xd2Yo447iJFQl+rcKAobILKxA4ZGkjPfn0Ur6cHTRfAWsMXynk1+pFIPvdaT9WMNt1LUq5qSuehdeiOw6zaIfuijd/WcRj+I+yvasfQpYYiuJj8pljH1QWP8AGPZXlZubLda/gamDDbSvjyRvTFt7XMlsp7MQ1v8ATYdkepDn69LmnDtDohWaV5XunLSMXP6teZOcc+Q5eqqrvv0drYW6yrM0haQR4KBeau2cg/3ffWhj3VKKri+TOyaLpSlZJcfwQltvvexoqJcOqIoVVATAAGAB2as/TE2ZbUnmYSfeKXhphdMH9Jaf4J/EV7lGMbYaLueITlKmer7FW3N/8ha/40f8Qrouua93r9YLuCV86Y5FdsDJwDk4ptfzw2XzZ/sL/vqtm1TnJOK14LODbCEWpPTkvVFUb+eGy+bP9hf99H88Nl82f7C/76of41vus0P8mr3kV3po2XpmgnA4OpjbzQ6l9oY/Zqr7hbU6jaEDE4Vm6tvKTs8fIlT6qYu+N1HtLY7zw6sRt1gDAAjQSr5AJ+QxPspNA45c61cb26XCXpqjJyvYuVkfXRli6QdnGHaM4OcO3WgnvEna9xJHqr3o7topNpQLKMjJZR3F1BZc+IyOXjipzpJHwi2sb4f1kfVv6G+MB6m60eqqVsq/ME8Uo5xur/ZIJHrHCpIazp09dNP16EVmkL9fTXX9Op0zWntix663li/aRunlqUgH31tRyBlBByCAQfEHiDX1WAnoz6JrVaHL0sRVirDDKSCD3EcCPbXxTQ6TNwXaRrq2QsG4yooyQ37RQOYPeBxzx7zhYEV9HTbG2O5HzN1MqpbWN7c/pRt/g6R3TGOSNQmoqzK4HANlQSDjnn/5J7U6VrKJCY3aZ+5UVl4+lmAAHt8qRtFV3g1uWvJYWfao7eCS3g2/JeTtNKeJ4ADkijkq+jifMkmo2tmw2bJO4SFGkY9ygn1nwHpNNTcvoqETLNeaWccViHFVPcXPJz6Bw86mstrojp9iGumy+Wv1ZvdFW7DW1s00gxJPg4PNYxnSD4E5J9lVPplv9V5HGDwiiz9ZySfcq05a5435v+u2jctngJCg8o8R/wCms/Ebtvc2aOWlVQq0QVPzo1seq2ZBw4uGkP12JH3dNIRFyQBzPAeZ5V03s60EUMcY5RoqD6oC/wCVTeIS0io/Eh8Oj7Tl8D42tYiaCWI8pEZPtAjPvrmh0IJB4EcD5jnXUVc9b97P6naNwnIF+sHlJh/xYj1VF4fPmUf1JfEocRl+hA15RmjNa5jjW6FLDsXExHMpGD9EFm/iX2VO9K991ezXXvldI/frPuQ+2s3RhYdVs2Hxk1Sn6xOn7oWqv013/G2hz8+Qj2Iv+usVfmZX6/sbj/KxP0/cV1WroysOt2lDwyI9Up+qCB94rVVzTN6FLDL3E3gEjHrJZv4UrSyZbapMy8WG62KGvRRRXzp9KFFFFAVnpJQnZdzjwQ+oSIT7hSBrpvaVgs8MkT/FkVkPkwIyPTXOW2tjyWs7wyjDKefcw7nXxBrX8Pmtrj69TG8Rg9yn6dCc6Mr1YtpRFyAHDxgnuZh2faQB66e80yopZiFUDJJIAA8STwFcvVMbKsbq+kWCNpJOXxnYog+c2SQoH/zNSZOMrJb29CPFynXHYo69je6Qd5Re3hZDmKMdXGfEA5L+sn2AVWa2No24jmkRW1Kjsoblq0kjV6M4zWGOMsQo5kgDzPAe+rkIqMUl0KVknObb6j56NLDqtmQ8OMmqQ/XJI+7pr2rBYWgiijjHKNFQeSgL/lXtfN2S3Scu7Pp647YqPZGeqD0zf9jH/jr/AAS1fqoPTN/2Mf8Ajr/BLUuN/wAsfmRZX/DL5CZNMHpfP6y0/wAH/MUvqvv87kpChra3bSAAWDHgPM1tWxlvjKK101MOmUNkoyemuhQs0Zq+fzsyf2S1+yfzo/nZk/slr9k/nTfb7n3OeXV7/wBih5ozV8/nZk/slr9k/nR/OzJ/ZLX7J/Om+33PuPLq9/7El0QXiyRXVo/FWGsD0MOrk/0e2lxe2hileNvjRsyHzUlT+FMjdnpQaS7ije3gjWRhGWQEEauC/e01AdKezOq2i7AYWZVlHn8VvvKT66hqco3NSWmq1J7lGVCcXro9CQ2B/wBVsK6g5vbN1yehfj8PZKPXVAq5dFO0Ql/1bfEuEaMg8iQNS/gw+tVZ21s429xLCf6t2TzAPA+sYPrqav2bJR/Uht9quM/0Hn0d7T6/Z0BJyyL1TecfZH3Qp9dWSlf0K7T4XEBPIrKo8+w/4J7aaFYmRDZbJG5jT31RYVG7R3btpzmaCJz84oNX2ufvqSoqFNrlE7SfDKy3Rts8/wD4w9Tyj8HrJB0e2CHItoz9LU/8RNWKipPOs95/Uj8mv3V9EYbWySJdMaIi+CqFHsArNRRURL0CtJtiW5OTBCSeJ/Vp+VbtFdTa6HGk+ppLsSAHIghBHEHq04e6t2iijbfUJJdArVuNlxSHU8UbtyyyKxx4ZIraoonp0DSfU0f0Fb/sIf3aflR+grf9hD+7T8q3qK7ufc5tj2PmOMKAFAAAwABgADkAByrBc7NikOZI43OMZZFY48Mkemtmiuas7ojR/QVv+wh/dp+VbFtZpGCI0VAeJCqFBPjwFZqKOTYUUuiCiiiuHQooooArS2lsaG4XTPEkgHLUoOPI8x6q3aK6m1yjjSfDKyOjfZ+c/Bl+3Lj2asVJXEUVlaytFGkaxo74VQoJVSeOOZ4VKVU+lG+6vZkozgyFIx62BP3VapYOVklFtvkhnGFUXKKS4EQT486ndxLDrto2y9wcOfKMGT/T76gaYPQzYaruWXujjx5M5GPuq3trevltrk/gYGPDfbFfEcdFFFfNn0wVSulfZks9nGsMbyMJlYhFLEDRIM8O7JHtq60V7rnskpL0I7IKyLi/U50/kbe/2Wf9235UfyNvf7LP+7b8qcu8fSJZ2UnVSyFpcZMcaNIyjnlgvBeHHiak93t44L6ETWz60yVPAqVYYyrA8QeI9oNX/wAQl2RQ/DYd2If+Rt7/AGWf9235UfyNvf7LP+7b8q6Lryn4hPsh+Gw7s51/kbe/2Wf9235UfyNvf7LP+7b8q6Lop+IT7IfhsO7Odot0r5WDLa3AKkEHq24EcQeXjTC6T9iS3VtazRwyGQcGjVGLKJFDEEAZ7LLj11fNq7TjtoZJpjpjjUsxwTgD0DifKtCDe+2eW3iVm6y6i6+JdDjMeNWpuHY4DkailmSlJS06EsMKMYyjr1Eps7d++hmjlW1ucxurj9TJ8kg45eirR0k7ozy3gmt4ZHWWNWbSvxWHZwR3HSF99N2iuvNk5KWhxYMVBw1E30e7CvLW/jd7eZY2DRuSvABhkE+jUFpyVG7wbww2UBmuGKxgquQpY5Y4AAUZNa+0N77aG1junc9TN1YjKqzFjIMoAAM8RVe652y3NFiilUx2pk1RRRUJOFFRu394IrOHrpywTUq9lWckscAALxNSINAe0UUUAUUVGbL3ihuJZ4omLNbOI5eywAY54AkYbkeVASdFFRux94YbpplhYt8HkMMh0sAHXmASO1jxFASVFFQm82+NtYCM3LsvWkhNKO5JXBPBQfEe2gJuiq5u70hWV7KYreXMgBbQyPGSBjJGoDPMcqsdAFFFFAFFFFAFFFFAFFRt3vFDHdQ2rMeunDMihWPBASxJAwvI8/CpKgCio223hikupbVSxlhVWfssFAcAqNXInB5VJUAV8sgPMA+dfVFAY/g6/NX2CvpIwOQA8hivqtI7Zh+EC26xevKdb1fytGcavLPCgN2iiigCsdxLpRmxnSCceOBnFZKKAWnQ7JF8AnvpmXrZpZXnlY8VC8dJPcMdrH97yrV2jtGEfBINkMbddqzyPJOqyK2mPAcxiX4pJJAIA5cOdWGboh2a0pkMLAMdTRiSRYyefxAcYz3cvRUxt7cu1vIo45ouzD/RFCYzHwAwhTGBgDhy4DwFcOlCjvpNnbSu4ormee3hsXuJRPIZTHKOKgE8iezw79foGIa5tbuPZuzbg314bu5niSNTMxQLKWYZXm/DTksT8bGMUz7bo/so7WW2WIiOfHWnW+uTBz2pM6z7e8+JrcuN1Ldza6kP/RkGAamAQgKoJAPawFHPNALXfraNyby4kc3b2MahI3sZ1AhcKC7zKpyWDE8HK4AHjXzebdubh7OzhkvLiIWq3MzwmOC4mDkiPUzv2QoKA4JJz386u110W2EkryNG461tciLNKscjE5JZFYA8eOOVbO2+j2zunR5I2V40EatE7wnqxyj7BHZGTwoBZbTlu12TPbTGUi5vIre262WOaQRsQ5VmjZgcaAOfyj3YqYOxRd7ZuwJ5oILC2it9ULBGwV1lQ2DpAw2ccTgDlnN7G49mFtlWEKlo/WwqrMoV+B1sAe2cjm2azW+6VugugqMPhhYznW+WLAqcHPY4McacYzQCs2HvJeNs7Z1sLiRZNoXEqidjqkjt42CkKW+USTg93IY4YsOwIpLXbxtIbm4uIDbGWZZ5DKY3zhTk/FJ7HDwfyxZ77o+spbWG2aI9XB/RYdw0fiQ4Orj35znh4Ctzd7dS2sVYW8ekucu5LO7kcizMST38OXE10FU6UohcXGzLEjKz3PWSDxjiHaHoyHb2VS7GVjcWOyJT/wBlfSuxPAGGIddExPgVaTyGKclxu9C91FdMpM0KsiNqbChshuznSSQTxxWvJudatdtdmLM7IY2bU2CpXQcrnTnTwzjOK4BRb27cmlhmvYZtoMjTBLaVXW1gUatISOIOXmPBhqwOWTjBq0ySTbQv7i2mu5oLfZ8MYlaGQQtLKy6nkdscFGG4cuHpqdg6J9nqqr1chCOJEDTzERkHOEBbCjPE+PDOa2ds9GtjdXDTyxtrfAk0ySIsgGANaqQDwA9goCoS3Fwv6ItEv2ueuuHkM8Tspkgi4lGYMS44sOJOdPorAlxJtK1vtoTXlxbxwNKtvHDJ1Sp1S5VpMcXZiVGM548OYwyButbi4hnEeJLeMxRYJCohBBAQHTyOM4qHl6KtnNM0pgPabW0fWSCJmznUYwdJ493L0UBTLTa95eNsa3a4mhkkhluJ3jOlmjGRGxHxWJVOZBGWzijZW23sxtdTeXBijljtrdpM3UgnbWGCKxAZsjlkDgCeXFnJu5ALv4UE/XCIQA6mwIwdWkLnSOPeBUZc9HNk8EkLRtokmNyx6yTV1x4Fw2cjhkY5ceVAULdqe4h2xBG73yKLeSe4W6nWXWoVgHKKzLF28cCcjh67P0ORFrGS5b415cTTk+gtpHvVvbUxZ9HtnE0joj65omgkYyyszo2NWSzE6jgdrnwqY2TsmO2gSCFdMcY0qMk4HPmeJ4k866BbNPJtGfaM8l5PbW9g7RxLDJ1YDRhi0snDt8V5HxI7uNY2HtG5W0srWHr9d+097cGBkSZ01FQsbOQFJEZJOeWPSC0L7ousJZpZXibVNkuBLIqsx+XpVgNWcnPic8+NZ9pdHdlPHBG0bL8GUJEySOjouANOpTk8u/Pf41wEL0Zw3aTXaTdf8GBTqVuJop5EbtdYpKO2OOOBx3d+a+Nsf9RvLZx81s7eSdvQ0mUH/wDM1cdhbvwWcXVW0YjTJY4ySzHmzMclifEmofbXRnY3c7Tzxu0j4BIllX4oCgYVgBwAroKVvdtpRtqS6gAcbNtHMrDiplcSJHExHPjIufJx3Vo7OTaTNZ3Cm+6+WSN5GluLcW8kTkFljhEmcaSvDHLPAHGGlYbnWkNs9tHAiwyAh14nXkYOpidROO/PDurT2F0c2VpKJYo2LoCEMkjy9WDzEYckJ5jjXALbera1x19zPcPfC214trmynVoYUB0qWRGAZjwzqYHJx4VIbW2rdXd41srXstvaQw9YbWSK2klkkRX66UyMMKRnsjOCKuEXRTs9X1CJtGrX1JllMWrx6vVpPkeHorY210cWV1OZpY36xgFcpLJGJFAAAcIwDcAB6h4UAvxe7Q+C7Os5J5o57i8cLKJVd/g8YHxmjYh8FzwJOdGDWaW3uI7va8EN3dukNl1mqSZmZZyFlUqRjScBhwxzIpkJuharLbyrEFa1Ro4QpKqisCGwoOkkg8yM1ktd2LeN7l1Q6rvjMSzHXgFQOJ7IwxGBigFna71zXMNuySymHZ1mt1dssjgzz6Mx27sDls6dTZ55OeNam2PhK7Jj2o9/c/DJmRoo0k0xdtuEKxAYOEyTz5EHNNPYu6FraW728MQEMmrWrFn16hpOosST2RjyqN2T0YWFtKsscRLIdUYeSSRYzzyisSAc9/OgK2I5LvbV4clXtdniAFCQUmmXXlSOII1OMjwqN3U23cbRh2daJPMCga4vZlkcPoWWRI4S4OrL48c4we6mfszd6G3lnliUh7lg8pLM2ojOMZPZAyeArBu9ujbWKyLbR6BKdTnUzEnGBxYkgDjgd2T410Cuvd5rhrDaM6Tzarq/W1tcSOOrVWz+rwexlcg6cZqRGxJv018EXaF6Y/ggkuX63jnOnCcMRZ7ByBkAtx45q7wbgWaRQRLGertpevjHWSHEmdWpsnL8TybNbi7sQCeecKetuUEcja24qBpAXjhOHhjlXAKDZu9N4NmwQxSzyPeXcyRSag0wt4tAZY2kIAcknBJ4ccY4YkrS8vLEbQkJu0tltGKrdXEU0iXBKqhGhyVzqJ7s+oVfbno5sntYrYxERwEtERI4eMsSxIcHVxJ7z4eAr1OjqyFrJbCI9XMytKdb65WUhgXkzrbiOWce2gF7NZXUC7Ff4ddvc3UsQZWlJQRnS7gr8ogMASxOcn0AfauI9o7Y2iHmb4D2IwZGw7sG1RPjnEsmMJyHDwpo3W7cEk9vOyEyWwYQ9pgE1DSeyDg8AOY7q0rbcOzjkuXERPwsMJlZ3ZX1nU3ZJwMnw9VALbbsd1Bs+0vxf3L31y8JWMSfqm63tdUsQGMAEZ7vaKKYGxOjSxtZVljiJdP6MySPII8/MDEhfPn6aKAtNFFY7iMsjKDgkEA+BIxmunBfxbxbQ2nNN+jpIba1gcxCaROtaZxz0g8AvL1EeOB8tvXfRbNk+GlbW6E628UxiMiS5IIdUXOcgOOQHI4HKobcrbl3syzaxOzrqS5R36tkTMTljwZpM4AB7xngBxHdL7a2Xe3EuyIrpNbLMbm5aKNhFGYwGRCeI8V4nia4dJ3bPSNaWb9TNI7yoqmXqomk6vOO1JpGEzzxz4jhyrY2l0g2UHUF5eFyhkiKo76lABz2QTk5AA5knFLC02Nco95DLDtVp7ieTUIDHHbzRucanldGAGC3owQOHGrVu/us0e2Ix1Ugt7GyWGJ2BIaRzlir6QHIDuCQBy5CgJWbpStWsbi5hLsYMoUaKQESEHQHGOypI4tyGDnFadrv29zY2g6z4Nd3r9Up+DysFI0lzGr8DhWXDsdOcnjjFVS72NdnY+0H+DT9ff3pZkEba1hDhgdGNWOBH1vCrOmz3m2vYOIJktrSzLrrjZcSSDQIj3awunKg5GD4UBH7N6RJZrycLMyWdnEzM0ts5eZljYs0rBQIiHx2QoLYwBx4WCz36itrG2kvZ+uluFLp1ULhpQSSCsQGpQFK8Tj31Tv0Pd/oG8/6eb4VtC6ZmTq31qrOuSy4yBhG4n51SFxFLs/bHWtaXNzEtnHb2phjMmkqFBU/MyQ/Hwbkc0BcrXpAsns2u+uCwq2hiwZWV+HY041FuI4AHNebu7/2l7K0MTOsqjXokjeJivDtKGHEcR6eNUveTZdwF2bcvYKFjuHuLq2tVDnW2nRIwAHWOADk+PDPfUxsCxmvdrHaMkElvDFB1EKyjRJISSWdlydIGphx8R6a6C17wbywWUYkuH0hjpUAFmdjyVFUEsfKsG7O+Fvfh+oZtURCyI6NG6E5xlW8cH2GqZ0l7OmO0rOcpeNbxRyDVZqHkilJPaAIOMjSM47jx4VNdHWwTGbi6eO6SS5Kg/CpEkkZI8hHYIi9WSDjSST2RQHz0kbQv7aJ7m2ngjghjBdHjLuzlsDB5DOVHtrR2RvFeW0MV3tS7g+DyxqUijhbrTJIFZEAAyxAJyB+FbnS5YzXFlHbQRyOZ54lcorMEjBLF2I+KAwXiaiOkjZMvw6xlEd2bWBHXNmoeSKQ4CsAQcZAQZx3HvxXAW3Y2/1pcxTSJIUFvxmEqtE0Y48WDd3A+ysGw+kmyu5xBE7h3BaPXE8YkAySULDjwBPqPhS+21ujcPs+5uI4L0yXEsIkSeRJJ5beEnBKIilDnR2TqOE9HG1jbEtwJZotmtHHbW7i3eaLTcGUqQI4YwCVXkMg/wDAG1L0w7OUauskK6yjMIZCEI4ZY44A93ecHhUrvBvza2ZRZXLSSDUkcaNK7L87So4Lz4nHI1QbvdSddgWNkkMnWXE0RuAEbMasxkZpeHZ09gHPzfRW6s81hti+mksrm4E6xrbPBHrARFA6on+rGQufoZwcigJneTpFj/Q8t7ZSBmBWNNSnKyFlGllbjkBs48qz7f37js4FillBvTCrFVieXS2kZkdI/irnJwSP86pa7lXQgs4ZYW1Xe0DeXQQFlhQYwjMOyOBPr4ccVIWF7cWG0NpM9jdXEtzJqt5I01oyDVoRnz2AAVz5cuAoC1bM3wtYdmpdS3hnjPAzMgVnk45QRoowcg9nGQBkk86+9jdJNndSiKJ5OsKu5R4nQoqcSXyMLwwR45FL1tzrmxj2Wz273IhmluLiKECQrJJo0YUfG0heY4ZB48Qa+4rua6udtXaW8glS2W0jiA1yBpBpOQmcuNOSBnHLuoC4bE37jjsPhd3crIk0ziApC6EqDpWJUxqcgq3axUrsjf8As7iGaZZdC2/9MJVaMx5zjUG8cEDHfw58KoB2RNYT7IkktrieC2tSGWGMyNHcSBmcle45ZeJx8XxFbW92zLq62f1/6PWJnuo5ZYIwDNNbpq09dgZZ8n4vHHPxAAt2xekuyup1gjdw7gmPrIpIxKACcoWHHgCe7OKtNLmGGXae07S4+DTW1rYh2BnQRPJI4ACqmSQo0qc8uBpjV04FFFFAFFFFAFFFFAFFFFAFFFFAFFFFAFFFFAFFFFAFFFFAFFFFAFFFFAFFFFAFFFFAFFFFAFFFFAFFFFAFFFFAFFFFAFFFFALbpc2XGGt7ldST56rrEkkjbRz05Rh85vaat25+xYba0RYUCBwJH4sxZ2AyzMxJY+ZoooCbooooAooooAooooAooooAooooAo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AutoShape 8" descr="data:image/jpeg;base64,/9j/4AAQSkZJRgABAQAAAQABAAD/2wCEAAkGBhQSEBQUEBQUFBUWGBYWFRUWGRgVHxccFhcVFRYYFxUaHCYeGhkjGhcUHy8hIycpLiwtFSAxNTIqNSYsLCkBCQoKDgwOGg8PGi8kHyApLSk1KiwuLC8sLSkpLS0pLCksLCkpKSwpKSkpKSkpKSkpLCkpKSwsKSwsLDUsLCwsKf/AABEIAJkA8AMBIgACEQEDEQH/xAAcAAEAAwADAQEAAAAAAAAAAAAABQYHAwQIAQL/xABEEAACAQMCAwUFBQUFBgcAAAABAgMABBESIQUGMQcTQVFxIjJhgbEUQnKRoTQ1UrLBCDNzgpIVFiOi0fBDU2J0s8LS/8QAGQEBAAMBAQAAAAAAAAAAAAAAAAIDBAEF/8QAIREBAAICAgMBAQEBAAAAAAAAAAECAxESMQQhQRNRFCL/2gAMAwEAAhEDEQA/ANxpSlApSlApSlApSlApSlAr8u4AJJAA3JPhX5nnVFLOQqqCWY7AAbkk+Vebe1LtdkvnaC0Zo7UEgkbGbHix66fIfnQaBzp29W9sWisl+0yjYvnEa/Pq59NvjVAsuZOOcakK28kip94xnuY09XG/6k1x9lXZO3EGE9yGS1U+hlI6hfJfM/lXo/hvC4reNYoEWONRhVUYA/6+tBlfB+wBT7XErqWd+pVGIA/ztlj67VdeFdmtjb4MUbgjx72X/wDVWmoTj3C7uUH7LefZ/Id0kn6tvQTEUYUADoPM5/U1+6xjmKHmWyzJHcC7jG50RxkgfGIrn8s1E8B/tFTo2m/gVx0LR+ww9VOx/Sg32lQnK/OVrxCPXaSh8e8h2ZPxKdx69Km6BSlKBSlKBSlKBSlKBSlKBSlKBSlKBSlKBSlKBSlcN5ciON3b3UVmPooJP0oMZ7f+eyoHD4GwWAe4I8juqfPqflWXdnvJ7cSvkgGQg9uVh91B1+Z6D1qL5i4w13dzTucmV2b0BPsj5DA+Vb5/Z95cENg1yw9u4bY+SJsB821H8qDTbCxSGNIolCogCqo6ADpXYpVZ555+t+Fw65yWds93EvVyPoo8TQWaleabrto4reTrHaERlzhI4lDE56DU2c+tbVyNwviMUerid0srEf3aovsesgxk+gxQWusy7UeyGO9Rri0UR3QBOBss2N8MPB/I/nWnUoPF/CeMT2NwJIWaKWM4Ph0O6sviPMV6k7Oefo+KWokGFmTAmjB90+BHjpPh+VZL/aB5OEFyl5EAEnysgHhIBnP+Zf1U1TezTmtrDiMUuf8AhsRHKPNGOCfkcH5UHrilfFbIyOhr7QKUpQKUpQKUpQKUpQKUpQKUpQKUpQKUpQKqvaje91we8YbHuio/zkJ/WrVVN7X4C/BbsDwRW/0upNB5Pr2JyHZCLhlog8IYz82XUf1NeO69l8pXAewtWHQwxfyCglzXkbtM5ka94nO7ElUYxxjyVCVGPUgn5164YZFeMuauHNBe3ET7FJXH/MSD8wRQa/8A2deV0KzXrrlg3dRE/dwAXI+JyB8jW31k/wDZ14mrcPlh+9HMWI+EiqQfzDVrFApSlBQ+23hwl4NOfGMpIPhpYA/oTXlnNesO1+4CcFu8+KBR6sygV5OoPYnIXEDPwy0kJyWhTJ+IGk/qKn6q/ZjblOD2St17lT/qyw+tWigUpSgUpSgUpSgUpSgUpSgUpSgUpSgUpSgVH8wcNFxazwn/AMSN0/1KQP1xUhSg8Q3NuUdkYYZSVI+IJB+leoOxLjQuOEQrnLQlomHlg5X/AJSKybtz5ONrfm4jX/g3OW26LJ99fn73zNOw3nQWd6YJWxDcYXJ6LIPcPzyV+YoPS9ZN2ydlTXp+12SgzqMSR9O9A6Ff/WBt8a1mlB5G5P5ouOD3veFGH3JoXBXUudxv0I6g16Y5U57tOIoGtpAWxlom2dfVf6japW+4NBN/fQxSfjRW+or7Y8IhgGIIo4/wKq/QUHbpSoXmvmuHh9s09wwAHur4u3gqjz+lBmf9ovmULBDZqfadu9kHkq5Cg+rHP+WsT5f4O11dQwRjLSuq+gJ3PoBk/KuXmbmGW+upLiY+052Hgo6Ko+AFbf2Hdm7WyfbbpcSyLiFD1RD1YjwZvp60Gr2NoIokjXoiqo9FAA+lc9KUClKUClKUClKUClKUClKUClKUClKUClKUClKUEPzXyzFf2slvMNmHst4ow91h8Qa8nc1crT8PuWhuFII3Rx0dc7Mp/wC8V7JqE5r5Qt+IwGK6TI+442ZD5qfCgonY/wBqy3caWl2wFyowjnbvgOm//mfDxrVq8wc4djd7YMZIA1xEpyskYOpcdCyDcEeYzU9yP29ywBYeJK0qjYTL76/jU+969aD0DUbxPmS2tv2ieKLH8bqD+Wc11uBc6Wd4oNtcRvn7uoKw9UO9SVzw6KT+8jjf8Sq31FBmnNPb/aQArZA3Mngd0QerHc/IVkl1BxTjlx3hjllPRdikcY8lJ9kD55r07Hy1aqcrbQA+YjT/AKVIKgAwAAPIUGVdnnYdHaMs98VmmGCsY3SM+Zz77fpWrilKBSlKBSlKBSlKBSlKBSlKBSlKBSlKBSlKBSlKBSlKBSlKD5ioTjHI9jdb3FrC5/i0gN/qGDU5SgzyTsJ4YW1KkyfhlYY9M5NTPCuzqC39ya8I/ha4lI/IEVaa699xCOFNczhFGBqPTfpSZ0OaGEKoVc4HmSf1O9fuoux5ltpnCRTI7HJCg77dalK5ExPTkTspSlddKUpQKUpQKUr4rA9Dmg+0pSgUpSgjBzLbE4E8Wc4xqHXpivt5zHbxOEkmRXP3Sd9/PyrCWlKylh1Dkj5MTVk5R5cmubqOaVGMWoyM7dGxvjfrk4rBXyrWnUQzRmmZ1ENjBriurtI11SMqL5sQPrXIzYGT4VhfM3MD3lwWZjoyRGp6KM4Bx5+daM2b84W5MnCGuR85WZbSLiPPrj9elTEcoYAqQQehG+fnWO8Q5WtUty0d4jyquSmRhvEhfHPlXN2dczNDOsDsTFIcAHfS3gR5Z6VTXyJ5RF47QjLO9Wa9XDdXiRKWkZUUdSxwK5axrtE420146ZOiI6FXwyPePrn6Vfmy/nXaeS/CNtRsuabWV9EcyM3gM4z6Z61+35ktgxUzxgg4I1DYjbFZbwzs/nltvtCOqnGpE3yQPHPgdtqrPeFpMtuS2ST5k5P61mnyr1iN17VTmtHcPRINdS94xDCQJpEQkZAYgZFdmL3R6D6Vl3a5+0Q/4Z/nNacuThTkuvbjXbS7LiUUwJhdXA2JU5xXXuOYbdGKvNGrDYgsAR6iqh2R/wBzP+Nf5apnO/7wuPx/0FVW8iYxxfXaucsxWLNvt7hZFDIQyncEbg/OoTnXh6zWjI8qwjUp1v0GD0r7yMc8Pt/w/wBTXR7Tf3e340+tW2tvHuf4smd02hOTOWY4btXS7hlIDewvU5HrWjVjXZr+8Y/wv/LWy1X4sxNPUIYZia+kfPzFboxV5o1YbEFgCPWvt7x+3hVWllRQwyuT1B6EDyrGuc/2+4/GfoK7ScpXM9obssCoXZSTqKptt4AADpVf+m0zMRHSP6zuYiGv8P4vDOCYZFcDrpPT1FdO55ttI20vPGD4jOcepFYjw+7kRsQsys40eycZDbYqV5i5Nms0R5SjBzj2c7HGcHPz3qP+q013FenP2mY3ENstrpJFDRsGU9CpyPzr9TTqilnIVQMknYAfGsz7Jb9u9liz7JUOB5EEA4+R/StE4pYCeGSInAdSuR4ZrVjyfpTlC6luVdsw5153meZ4oJQIhjBj+9sOrf8ASrhyBxWI2cMXeKZMNlM+17xJ261lXMHCxbXMkIYsEOMnbOwP9av3Z3ykqrDeazqKv7GBjfK9ax4b3nLKilrTdoNcc06opZ2CgdSTgfma/dYvz1zG9xcugJ7qMlVXwJBwWI8TmtmbLGOu1178I20//fOz1aftEefX+vSpaC4V1DIwYHoQcj8xWPx8rWpttRvIxMV1aMjGcZ0+fwzXX5J5le1uFUk907BXXwGTgMPiNqojyZiYi8dq4yzE/wDSAuPfb8TfU16A4XEFgiVRgBFAH+UVT27JoSxPfS7knovic+VXiGPSoUeAA/IYrvjYbY5nk7ipNd7fJ4tSlfMEfmMV57urUxSskgIKtpYehwcV6Hqu8xcjQXba21JJ/Gvj6g7GpeRhnJEa+O5aTbpTn4HwkQiU3Eh2HsBlLZPhpxnNdnl3g/DJJ4+4lnMikMqtt7u+/s4x865V7IBne4OPwDP1q2cvcpwWYPdAlj1dtyfh8B6VXTFbfusQjWk79wmawznWyMd/OGHvMXHxDbg/9+VbnUFzLyfDegGTKuowrr1x5EdCKu8jFOSuo7Ty05R6VjgvaJBFYqjau9RNIUDZiOhz5VnEZyw9R9a0u27KIkJaWVpAATpAC5x5nJrNUHtj1H1rBm/SOPNmycvXJ6Ih90eg+lZl2uwnvoG8CjLn4hs/1rTYfdHoPpUbzDy9HeRd3LnY5Vh1U9MivRy0m9NQ13ryrqGcdn/NsVosqz6gGIZSBncAgj6VW+PcRE9zLKBgOxIB8ug/Sr9D2RIGy87FfIKAT8813b7stt5H1K7xjAAVcYGBjx3zWKcOW1IrPxnnHea6S3If7ut/wn+Y10u0393t+NPrU/wbhYt4EhUlggwCep3J/rXDzDwNbuAxOzKCQcrjO2/jW2aT+fH7poms8dMs7Nf3in4X/lrZqqfL/Z7FaTiZJHYgEYbGNxjwq11Hx8c0rqyOKs1jUsL5z/b7j8Z+grSODfuQf4D/AP2ri4t2aRTzPK0silzqIAXA9Kn7XgapaC2DEqEKats4Od/LxqrHhtW1pn6hWkxMz/WH8F/aYP8AFj/nWtK7Wv2WL/FH8rV9tOyuGORHEshKMrAYX7pB8vhU/wAzctpexrG7MoVtWVx5EY39ajjwXrjtWfrlcdorMM/7J/2yT/CP8y1rFVrlrkaOylMiSO5K6cNjxIPh6VZa0YKTSmpW46zWupYhz4uOIT5/iB/5RV37OuZ4mhitfa70BtsbYBLZz6VI8x8gw3cneFnR8YJXBBx0yD41w8vdnkdpOsyyuxAYYIAHtDHhVFcWSmWbR1KuKWrfa21gfMlg0N1MjDfWxHxDEkH9a3yoPmLlCC8wZAVcDAddjjyPgRVvkYpyV9fE8tOUelFsuCcLa2ErzurBQXTWuoNjcBcZO9frhnB+FTOqJLcB2ICg7ZPyWu+eyAZ/aDj8Az9asvLvJMFodSAvJ/G3Ueg6CqaYbTMbrCutJ+xCw0qH4RzZbXSl4H1IFDl9LBQD5uRjI6keFOGc2W88gjjZtTKXj1IyCRR1aNmADj0re0pilVHnDnuO2gue5JaaFTv3buivjIR3A0hseGfGpvinMMVvpWQsXcErHGrSMQvvNoUE6R5/Ggk6V1uH8QjniWWFg6OMqw8fD5HORj4V1+LceitygkLFnzoRFaRm07sQignA8T8aCRpVZ5f5uWS1muZ3VY45pkDYK+wjaUyDvqPTHXPhUpwnmGK4LrGWDpjUkiNGwDe62lgDpPnQSDLkEedVkdm9lnPdt5++1WC+vkhjaSVgiIMsx8BUfw3muCeXukLiQJ3hR43jOjIGrDAbZIqNqRbuHJiJ7S6rgV9qMj5jgaOGQP7M7iOI4PtMdQx8Pdbr5V1W5iRGu5JZUENuVVgFbKHAZix8feXAAqTqdpVf/wB+LbVpzLrI1Incy6pF6ao105ZfjXPJzDG8VvLFKAksqopKE6iSwMeNijZBGT0xQTNKh+I8128EhSRmyoDSaUdxGp6NIyghB612OI8cihCFizGT3FjVpGfbOVVQSRjfPSgkKV1eG8TjnjEkLalORncYIOCCDuCCCCDXDxbjsVvp7wsWckIiKzs+Bk6UUEnA6mgkKV1eGcTjuIllhbUhzvuMEHBBB3BB2INQ/MHNn2a6toTG7CYyaiqO+Aq5GnSNznqPAb0FipUPxXmuC3bTIzFgveMER5CidNb6QdK9evka577j8MUaSM+VkIEegFzIWGQEVcltt9vCgkaVEHmq3Fs9yX0xRnEhKsChDBSrIRqBBI2x41++F8xw3DskZYMqh9Lo0ZKsSFdQwGVJBGR5UEpSoS25wtpJFRXb22KRyFGCOwzlUlI0sdj0PhX2x4yTc3iSFRHB3ZB6YDR62LHNBNUqH4bzXbzuERmBYFo9aOgkUdWjLABh6V+OIc4W8LOHZz3eO8ZUd1jJ6B2UEAnbb40E3Sov/aoM8CB9Pexu4iZCGYDSc5z7OM7gjxrjPNduJe7LMPb7vXofRr/g73GnV8M0ENwHll14EloVEUpt2Rh5OwOc4+Jrq8t8JPfWpkgvA8CkFppQY4zo0Hux98HoMYwKvVKDOOK8NuUsr+zS2kleeSZ45F06GWUhssxOzDpjG+BUpzHweQX8dyFuGjMBhb7M2HQ6w6kjPtIcY26ECrmaGgh+U+HiG1VRG8WWdtEjiRhrdmyzDbJznHhnFR/GbeWLiMV2sTzR9w8DLHgshLhwwUkZB6H0FWivlBnz8uXEvDZ1aNo5WvGuRFqAYqJlkChxsGIBx8ameWeHj7S83c3SkxrH3ly+SfaLaFTyG/tZ8atNKCC514XJPaFYRqdXikCZxr7t1cpk7bgVD2PEGn4wC0MkI+xSACXAJzNHn2QTgD9aupqEf95r/wC2f/5UoKrw/h9yIuH25tpQba51yyHTo0hpSGU5ywIYdBtXc4nwCdrfiqqhLTyq0QyPbASIZHzVvyq80oIBuHSf7Thm0nu1tZIy3kzSRMB+Sn8qhoeATi1tEKHVHfGZxtsnfTNq/JlPzq8UNBUUSa0ur1hbyXAuWSSMppxkRiMxyEn2QCuc7jBrm5jNwWgxHMYSrd8lsRq1+zoUscHu/e3GPCrRSgrfIHDZILVkmjMbGaZwrNrIV3LLlvHY9a6nNvBpDeW9yonZESWJxbtpddZVlYDPtDbBA+FW+lBCcocPEUDYiki1yPJplcSOdR95iOhPXHhXX5ngcXNlOkbyLE8usRjUQJIigOM7jOKslfKCicW4NIl9czFLt47hItP2Z9OGjUoUkXI2OxDdNzXbm4Q8C8Okigcrah0eBWEjKskegFTtrKkAehNXClBVOYIprvh06rbtGzsndoxGplWSMlmA2U4B2ydhXal4VI3EmkwRGbPutfk3esceuCDVhpQZ/acNuGs7OxNu6NBJD3kxx3YWBtWtGzli2BgY+8c1J3/L0sp4ooGn7QiLE2epEWk+gztVtFKCnRRzXM1iDbyQC2JeVpMAZ7sxhI8H2sk5z0wKrt1cSM9/lJTZtMxlMLQ76AofaQhwTp3x5bVqYrzx2gfveb8af0oNiFuZryyuIVJhFvL7R2x3gjKAjruBVb4lw27n0iWG4eVbmNy2tVhSNJgR3ag+37HmM9a0S0/u0/Cv0rlN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" name="AutoShape 2" descr="data:image/jpeg;base64,/9j/4AAQSkZJRgABAQAAAQABAAD/2wCEAAkGBxQTEhQUEhQVFRUVFBQUFxYUFBQUFBQUFBUWFxQUFBQYHCggGBolHBQVITEhJSkrLi4uFx8zODMsNygtLisBCgoKDg0OGhAQGywkHCQsLCwsLCwsLCwsLCwsLCwsLCwsLCwsLCwsLCwsLCwsLCwsLCwsLCwsLCwsLCwsLCwsLP/AABEIAMkA+wMBEQACEQEDEQH/xAAaAAACAwEBAAAAAAAAAAAAAAACAwEEBQYA/8QAORAAAgECBAQDBgUEAAcAAAAAAAECAxEEIUFRBRIxYRNxgRQikaHB0QYyUrHwQpLh8SMkYnOissL/xAAbAQACAwEBAQAAAAAAAAAAAAABAgADBQQGB//EADgRAAIBAgQEAwcDAwMFAAAAAAABAgMRBBIhMQUTQVFhcZEUIoGhsdHwBjLBI1LhFULxJDNic5L/2gAMAwEAAhEDEQA/AOKpo9+edY+KCKG6KfUBE2jMxXCnH3qeXYolS1vDRnVCvdWmTguKSi+WeXmSM9bSVmSdHrHY26daMiw5wJcNUn7qvfTrcWdWMI5paLuNFSbsinW4TKLvTdu2hE10HzX0krkUcZKLtUi136oa6W4rhf8AaaFKqpZpjbFTRNgpoFg44dtNrTqtbb+RVPEwpzjCembZ9L9vPt3GjSlKLlHpv9wIQZe2iomyleMl981kJCcZxzwd0NJSg7PcoVcNKlLmhmtVo/P7hST1Q+ZSVpF7D11JXXqtU+4xTKNmFIKALkhiCZxCFMTKJBkxUogsOmKlEDGTFSiLYdMBwFsPcXKIGhkzMxVJwlddP2MTFYeVGoqtM7qU1OOWRZozUldeqNGjUjVjdFE4uDsE4juKBcBoRxQbi5IVxQ6YtoqcRkwbCWGOmpo1jIZZpk1APigAHRgK2woq43hcai6ZiySloyyE3HYxpwqUHnnHcT3oeKL/AHKngzW4bxNXVn90wzjGpFxeqejKrSg7nVPkxC5oNKesXknv/s8Fh+L1uEV5YXEpypp6PdpdPNNdOnTsbNTCwxUFUp6Sfox+L4dThRkrJyklFve7zS7dScP4zX4pxSC/bTheSj8LXfd6+SJXwsMNh31k9L/Y4zGcKlTfNSeX6dPQ9/F9jHunpL1FYbiOfLNcrLEyuVPS61RqYes4u66ds8jj4jhVicPKm9Hun2a/NfAbDVXSqKSL7jFXdrS+Se9tz5/V45i50Vh5S06vq12b/L9fHejgqUZ8xLX5FKth75rqkfQOG+5hacX/AGr5q55/FO9WT8QadXSR3OPVHOIr4NxfNT67aNbd0RO+4yl0exNGup5dJLqn9N0HYWUba9ApRCgCpDEAkEIucSDJipQA0MmJlESw6YtoA6YEkKMmIrwurCSimrMthKzuZvK4O6M903Rlmidl1NWZchNSV0dsZKaujmcXF2ZDI0ECSK2hkLaK2hkwBBjpYo0zKLNNkFLMBGQfBCsJZp07iNhRNbDJqzSYqYxhY38PtPmpOz20DputGWqo7WlqgqGKUbRlJxl/1e7n2fQ8NxrAY6rWdScLrpl1Vl8/U2MJVoqCjF+pu0OIuUeSo7q91Lq07NZrXqY3DMQ8DiObBXurNeF09H0enkdOIpqtDK35DISTydvTo/I+jYfEU69NVKb0+a8GYFSm4SyyKeP4VCp1VnujrjU6Mq1WqMpUauHd7OcdLPNLy1OXiGEljKXLjUyrrpe/zRfQrRpyzOOpoYTHwqdOux4riXAKuDgqilmj4K1vNeJrUMZGrLK1Zj/Hjd5rJ65Lyf3N7hNLiGFio1IOVN9mm14rW/wODFvD1W3F2l8dfP7kVaKkemjNoyJICKayeaH0ewpVxeFTzWT3CpLZjRbXkIhiLPlqZPSWj89htguF9YjpwGTEESQwQGwhBaAEVKIrGTFSiKWJi5RAMmKmhWOmVa1O5VKNy+ErFVXi8jnyuDui7SS1LCkmXqSZU04gyy6/EVoK12BaK2hkBYWwTpYGiZY2KIAs0hWQs0ithRbpFbGLkIlLYSfBTJmCipj+ERqK0lfuFVOgy01RiY7h9SnGyvJJ3jJPNdpbrv5eZxU8DSp4h16a0atKP8r7edjq9oc4ZJfBmfhuLyi82/J/zI0oUaEXdRSfgrFMlNre6OmwGPVRLME4W2Kk+5c5bld7EMzG8GTfND3Zbr6rUdyjUi4VFdMkZSg7xMjEOUZtNNbrvrZ7Xz9S7CwdOkoN3ton4dPkCq4zlmWlxmA4jyvll007Fso3K5Q0ujag00Uu6KiYwzWzyd+5n8ShKWHc6btOHvJrw3+R1YSSVRRltLR/wKq8OUnZ/l+flcwV+q2qDTj/AFdk/wDb5+fht9DRXC0ql0/d+fkZ+Nk6dR2XuWWS/pyXTseh4JVnVwUJzd27/VnDjYQ5zjHR6fQjKSujXTOHVCZxCMmLIEFgCBKIBkxUoi2HTFSQrHTEziK0WJlapAqaLosQ1YrcbFl7jI1NwqXcVx7ESjsRoifcHmQmg1jpIneZQ+BAD4CsJZgIwlqVOUbXXVXWzW6OanWhVclB3s7Pwfj+a7lsoSja/XVD6daxJLS7AXrWdnk1a62yuc8KkakFOOqezHlBxlZ7jIoLBqeqU01mgJtbDXMXiX4dp1M0rPdfU6I1/wC4iutjmsTwmtQd43a3X2L4u/7WFyT0ki5w7jlsp5BcVIrcGtUdFQxKksmUSg4guLxeEUtBqdRxElExMZwxbeqOpSUkKpuIjC4uVJqM847/AHJJX3C4qWsd+xvwi3FO6zzWZ5TjHF5Ur0aK12btp8O/nsaOCwWa06nwX3HQvqeAnF3N5MTjsBf3l1238j2PAeOSoRWHrr3Fs+3n3Xz8zIx2B5jdSn+7t3MCrRcG3H1i/wCZM93GSks0XdMxf/GW5NOupfbVDoVxaPTgQiYloAxDYAgNAGQmSFY6YuSAx0yrURVIviJYo4txK3EdM8pNCXcSWTJ5kHNEFmdCpneZlixTkABYgxWQtUmIwo6Lg8lOm6clfld12T2fnf4nz39Tyr8OxkMbh3bOrPs2u663X07m9w5Qr0XRmr2/kvYHhsYSv+Z6Zfl/yY/Ff1TXxlFUoRyK3va3u+3l+M68Nw2FGWZu76eH+TJxMrzm95N+l3Y+j4OmqWGp0+0UvRIwa0s1ST8WMpVC1oQsrMqDYYoguEVUw6kMptEsmYvE/wAPQndpWe6OiGI0sxcrWxztXCV8O7q7j26HVGaktNRWk99GaPDuNRllLJ9wSpp7COLRqNqSyKtYiPUz8Xg1nqjohO5XszK5Z0XeOcf0v6FluxZeM99+5u4LiMZ0ZJdY57NXefwueWx/Coy4lSr2vGTtLzS09Uvk+5o0MRKGGnT6paeT+xWstD0931MYVUgMmG5nYnC6xyY5bCpbR7CaeKztLJ/JkUu48qel47DnINyuwLAEAUYXIDHQlijoRWiJJFsWVZFTL0QmTcmxKtqLpswai3RRW6aHzs2ec7bmfYZTxFg5gOBco1k9QiNWLtKTuuubsraspq1IU4uc3ZLdsMIuTstzrOEUPDV3+Zr+1apbvufJf1Hx18QnyqatSi7ru3td9vBevh6jAYJUFml+5/I16SueW2ZpMzcdw+15QWWsdvLt2Po/AP1Hz4qhinaeyl0fn2fjs/PfAxuAytzp7dvsUFHY9hcyxiYmgxZhMraCMQobHmiEEVaCZZGbQHZnP8U/DsZ5x92Xbo/Q6oYjuJZrYxHOth3aSut9PidSaku5W4p+DNXCcThUVr2fcRwtqiqSa3Cr0Ux4ysVmJi8PKDvG6fTLVbMsaUtS6nPowMJxJp2n8SXvuGdDrE041Uw2OawFRbdAoiKmIpKXUZq5bCbjsUJSlTeecd9iu9vI6LRqbaMfCqn0GuVOLW4TYAWFyAOhUgDIXIVjoq1oFUkXxZXuVXsWhSzC1mQFoL8RlWZobKjVgdiOJjOQOUS4Lg10BZoZNPcdh+JSg81dCuV9JInLW8WbOC4un0k/K7KnQpS/2r0QM1SO7fqdNDi96Dzd0op/3LP4fU8HT4GsLxyGn9OWaUe37Xp8H8rGy8Y6mDf9ysn6laOJvq/iz2roR6xXojJzy7sOnU/jGcbKwFcsxaKnccbFCMIyIoRsZbitE1BlEKYGhU4jJgKmIw0ZJpr4l0JyiJJXRznEfw/nem+V7af4OyFW+4l2tHqjPp4+pSfLUTsW6PcR01L9poQrwqLKzIk1sUyTW5m47h2sR9y2nVtozPo4iUHZ9CKTW5dKnGoro6vC0o4impQsprKS0k93s3v5nmMTxSfCsTy62tGWsX1j3Xil27Wt2OqOEWJp5o6TW/j/AMgVsAqcXKWbWfZdvic3+uVeJ4pYbDe7BvV9Wlu/DTZepYsHHDU3Uqav5GNUd73zuexjFQiorZGS2283UoVsO4u8PgK4tao6IVFLSZNHEp5dHsRSTJOk4+Q1yCV2FzAx0LbFGQuaFY6ZTqxOeSOiLFxlYRSsxmrjLFlkxTYjSOtROByLNOiGxW5B+AyEzESwyegtkFSYirw3VZd0VuCLI1X1DoVq1NNfmi8no7Xv9CmpRU3Fy1cXdfT6DxmtbaXLNDiL/wBl1kytov0OJ2aFdNMidjTw+OT1KJU7Fiki9SrXKZQHTRYhUK3EOg3nuLYmh7mJYhE2RAYmRYhGV6hYhGUcXhIzVpK/mXQm0I11OdxnCJQd6b9DpjJPYOfpMVR4k0+WorPce/cWVG+sRuIoRqL6oe19yuM5QYHCKzw85Nt8rVu3XU87+oeHVcVhlGmr2d/Hbp9jVwWJhGd3odMqsK8MndPZrqttzweCq4nheJzqOq0aa6P83NatThiKeV7GDxDAypvPNPpJdH9mfTuHcTo46nmhpLrF7r7rx+h52vhp0HZ6ruUGzQKkVsRh1LNZPcSUbl1Oo46PYqxruLtP0ejEzW0kXOCkrxLHONcqsDIUKFtgGFVY3EkrjxdinURyzVjoiwVMTPYbKdQ6TNexj3G01YgGXKbTEYo5UxbhD9nuhc1gi54VkzBKtTCINxkInhWQNxLlOHQgVYs4bjLTzFcExtTXw3GYvUqdHsTNY1aOMjLoznlSa6FimmPVURxJcZzi2CDNhQjE1CxCMr1CxFbKlQuQjM/GYOMlmv55lsZdGBScXdGNUws6bvB3Ww9mti5ThPSRNPHJ5SyfcZTTBKi1qtUBUo2T5HlLrHRtdGtmc9XCwlNVUvfWz/jy/wCS2liGlklsV6eL5Xyy/wBlkKnSSsxp0U1eOxb5ky057NCZCjoXVgpKzFaTVmPFuLuijJSp94/NFTvDyOlZanmOhVTWQyaexW4NHmBkQtsVj2E1Y3Kpq48XYqtHK0X3OzhV9TasYbQ6NvIV3IMjS2FbIOppoRkNnA8LlUpudP3uV2lFfmWqa3X2MfF8WoYXERoV3lzL3ZPZvqn2fy16HZSws6lNzhrbddf8gKgdznYoylzHcE5KUZTVpyeUdVFLNvv0yMnBcZhi8VOnQd4QWsujk3ol4Kz16+W/XVwrpUlKe7e3gZEsGjazs5LAPBJkzsKRUxPCE9BlU7jWa2MmvwuUeg6Yc3cTHEVKb1GJaL2NDC8fayYjpxZHGSNnC8YhLUplQfQGbuXoYlMqdNoOYl1CZWBipsdCMqzLUVMrTLUKV5joBQxWFjLqhmr7lkKko7GfKnOHT3lsLaUdjoUoT30YqpOM+uT7gbUtx4xlT22FRlKHdfsKm4ljUZ+ZZhWUkOpJlLg4gzAwoBy3BcZIqVaDTvH4aMqlFrWJfGaekiKVe/Z7AjNS8wyhYY2Rii2ytjC2hLDXOkSsaZljIVCAsWIVRbC2LVGuJKJEdV+DcR/xHFf1xeXeOa+Vzw/64wvM4fzesJJ/CXuv529DY4RUy1nHuvp+M6pYCPP4nKubf6+fc+af61jPZvZOY+X28O197eGxu+z0eZzLe9+fMwfxNVbqKOkY/N9X+3wPov6LoRhgHU6yk/lol9X8TE4tNuso9EvqYrzPXrQyyHANwnuQFxkLnST0GUiFPEYCL0+Q6qAsY+M4NsvgXKcWTM0ZVXCTg9fgxvIdST3CocRnDUPmB009jUw3HtJC5IsR05I0afEIyWTF5RW2+oTrImUQXOY6QrK82WIBXmMETNBGRSxGGT0ElFMvhUcRVDAzk3GObSuovrJLrbd9jlxFeGHipVHaN7X6LtfsvH1OmH9TbcVSwjlNRjeM27W6Z90SrWp06TrN+6le/h/I0czlltcis3CUoy/pk430dnb0DSrZ4Rn3SfqrglTs2l0BkWirQXz7guNlFVqSea6lc4KWvUshNrQTGo1k/joypTadpljinqhjYWJYG4lxjpozTNK5ktDYxRLgGqmC5DV4NhKEnevUcIrSMZOUvVJpIy+JV8bCFsHTUpd5NJL4Xu/kvE6MPGi3erKy8Fqd1wnGYOFoULJyaV+WXM3fK8mr/E+YcY4Rx7ERlWxTzRim7KSsktdIrT+Tew2IwkGoUtL6bP6mxjMbGnFym7K6W7u9keW4dw6vxCvyaCvKzeuiSXc7a1WNKOeexj4/iuFqx5ZuXZqL5o+T+h7fhPAuM8OqZ6bjbqs2j/O+6M2vi8LWjaV/Q5atZSfK+ZaOzV15PofQqblKCclZ9Ve/zMOVlLR3RKmFoFxikhbMZM9ykGTBlAlw3ETgOpBsVqtIsjIRozMVw6MtMy5SFu0ZGJ4U10HsmOqr6lF05weoLNFmaMizS4rJfmzDmElQvsXaXFovWwyaZTKjJFj2iLWTCkVOLFzkOCwqRBkKkAZA06jjJSj1i016FNejGtTlSmrqSs/iXQm4SUl0OqnGlKcalkpWum8n7y19GfH6mKxVCNTB524Xs1utH087dNz08YQm1UtrY5X8R4Vxqt9Yzz7X1V/PP1PoH6cxixGBjFv3oe611t0+X0MrF08lVvuYrvHpmvmjbd4+RTpLfclVEwqSexMrQDdiPQK1BnZiSSkrMZXiJd49180czzU/FfQs0l5kqYcyYLHQxmadzLaHwqBEaLFOoCwpbpVRGgl/C4izTWTTTXmuhRVpKcXGWz0fkx4ycXdHS/ijiam6cYvLlU/Way+C/wDY8b+k+DvBxrTmvecnH4Rf8v6GrxPEqo4xW1r+phKR6+xlBIAA0wBDuAhPMCwTzZLBuRKRLDXE1EMrkuImkMrgK9akWxk7iyiUq2HT6otUiuzRm4jh6fYayY8askZtbANdBHBnTGunuV+acdxbyRZaEx9PiTXUZVe5XLDJ7FqnjE9SxTTKZUWhniBuJlLOGrU45tSb7pftcweJYbiWJi4U5RjF9m7+tvpY7aE8PTd2m2arqJw8TS1/hl9D5/PhtaGM9jds90tNtdb+VjaVeLpczoZtXicJLllFteh6XDfprGYWqqtKrFNeD9H4HFPHU6kcsosxK8Vd8t7aXsn62PYQz5VntfrbY4Lq+mxUq09smLOF9Voy6MhXi6P/AAyvm20lp9B8vVEsLYAeYRy7hsLdJFDpRbHU2b6ZqmWxkZBFaHQmEVofTqkFaLdOqI0QtQrN9c/8LL6FeVLYN7jo1BbBDjWBlIh1OsI4oKGRqoVxCgucAbEc+ZLEIkwogqUhkkABsNkATOQ6SuS4mQ1kLcr1EOhSrViOmQq1aVw6MdSaKNbBp9hHBMvjWaKdTBtdCp0n0OiNZPcBVZx6/MXPOO4zhCWxYp41a5DxrRZVKi+hqR4gvZ3T151/a7t/NL4mbPAJ8SjiumRr47L5N+hYqjVB033+RnuZq3KEgWyDWFziK0MmV6kCqcU1ZlsZFdxa6Zrb7HK4Sh+3VdvsXJp7g8/81FVS/wCahyg3Yt2GyOgTNZMymHFhTA0MTCKMjIIrQ+FQgtiyqgtiDoVBWiBqoCwUNVUWw1w1WFyhuSqwMrDcJVAW0IT4vcFtQgyqBRGQ5hFaFTmOtxWKlIZCiZMcUTNjIgiSIFCJog6ETAWITOKFZYmyvUwyf+CqVKLLY1Giu6Uo9GVZJx/ay3NGW5HtLXVA51tJIPKT2DVZMtU09hXBonxA5gZT3MS6JYCSFaHTETgc1SmnuWRkK5WczhPwLLo14yNFMz2hkZDJitDYyHuI0MjMNxGhkZDXFaGxqCzm4xbSv4EUU3YbKo4u0lb+aFWHxVLEQz05XX0810Y1SjKm7SQTxBK+Ip0KbqVHZL8sCFKU5KKGRxPy+Y8JZoqXezJKNm0NhXuM0Kg1UIEnxgWJc86xMupLnvGJlJch1iZSXAlVGUXcVsXKYbOwAJVA2IKlMYlhLqEuGwtzJcawuUgXHSFTFY6Io0JTbUVdpOVtWla9t3mc1fEU6CUqjsm7X6Jva/0LYQc9EJaLgXIxWEcVFyVuZXS1tu1pf6HLTr06zkoaqLs30v2+HUutKNr9SjOitAyoroWKb6gZruJ78fEb3WSqhOZ3JlPc4eYDKTzhzpksDkJoHUvJlqZzMJTGzC5Q1VQcyFyMNV0HOgZGHHEIbOhXTY1YhbhzITIy/QxUZx5ZZuPTe2h4ji9KrgMX7Rh3ZS9L9U12e/r2NjCuNalkqLVHpwSpySXvNPPtsjJxnEq+MqRdR6LotvF+Z00sPCkmolOE+59IoNcqHkvoYFRe+/NjFVLroSwyOJ7k0BYNYkmhLErEB0uCxLrEViWIdXuHQFgXVDoSwDqhuiWFuqHQOUB1SBygOqAbKA5kGURbYo1gGAZD+FYnw60JacyT8nk/3M3iuH9owdSkt2nbzWq+aL6E8lRSOsnwul4vicue39Ll+q2583jxzGLC+zZtO/8AuS7X7fPpsbPstNzz2OV/EU37RPZWS8uVfVs93wCHL4fSt1Tb+Lf/AAZmJd6rMmcjYbKkhbYjY6QDK3YZANFbQyAbK22hj3MDOGwz2gq9rQvKI9oJ7Wico97QT2tE5QXtAfagcon2gb2kHKJVfuR13bQnLRq4HG0oLq29Xb+ZHnMbhcdi5Xla3RX2/wA+J1U5U6a0NGjiozzi7rp5GLXwtWhLLUVn+djojNS1RWq4ijdqTaa62Ty9TY4fLiVGKlSV4Po2rfW6OatGjP8AduV5VVpNSXwfqj1+GxMqsbzi4vs7P0a3MypRyvR3AeIL+YJyzyxPcnNJyz3tJOYTlnvaQ8wnLI9p7h5hOWT7STmE5ZDxTJzA8oj2pjcwnKRHtJOYTlnvaEHmE5bI8ZEzoORkOp3JnDlI5yZiZTT4JTpuXPVnBKPSMmrt7tbHnuPYnFKlycLCTct5JPRdk+7+S8zqw1OGbNNrQ6eljIy/JJSt+l3tt0PnlXC1aNubBxv3TX1NeM4y2dzL43ToVL3qQhVjldtfCaPQ8FxOPwiSVKU6T12enjH7bM5cRClPqlL83OTqqzadstmmvRrqe7hUU4qSv8VZ+jM7LbQUyOwUA0I0MgGitoZAsrbGRBXcYWY6gy257lLFTYLk8haqTBmJUB1SYMwSgWKmxcwXIOqbBmRPhsblsGZDaDnB3i7P5Ps1qV1sFGtHLNXX5sRVcruhmLvOXMla6V136ZfIGDwdSjT5bd0np5AnVi3cUqDOvkSF5kQlRY6pSF5kQ1QYypSFdRBKgx1SYvMQSoMblsHMRPgMPLZOYiPBYcjJnR7wmTIyZ0R4TDkYcyPeCyZGTOiPCZMrJmRHhMmVhzI94ZMrJmI5O5MrJmPW7gyvuG/gWuHY6VGaks10kv1LbzOHiPD44yi6ct90+z+3cspVHTldBccadaUo5xlyzi91KK+tyng6nHBwhNWlG8X8G19Bq9nNtGezTZWCxGEhisIIrGBYjCQVjF2OER0rB0+xzOvINYNbFiwsOwjrMP2RbDrDw7C85hLCrYbkR7A5rC9ljt8w8iPYHNkEsNEZUYiurINYeOwypRF5kg1QjsNy4gzyDjQWwypoVzYcaHYORCuYxYfyDkQucu8L4R40+SLSlyya2bir2Zm8Ux0OH0OfNXimk+9m7X+HYvw1N155E9bOxVr4NxbjJWadmn1VjtpThVgqlNpxaumuqKpZotxktUMnw2UafiT92+UFrLd20Vr/ACOKGPp1cS8PS95x1k+key82+nRXL3SlGnzJ6X28f8FJxO+xTcBxJYa4LiCwbgNEsMC0AILQLBuA4gsNcJUG4uSWUWk3tfp+xTKrCNSNNv3mm142tf6jpNpvoKVNt2Wbem5ZJqKu9iJk1qTi2n1WT7PbzEpzVSKnHZ7ff4has7MU0NYJDuJltsggPyA7hBYruMCyt3DoC0K0xgGippjEFdmE6CNJbm4oIyXNhqkh8iBnZKpIOVAzMnw4kyoGZk8iDlRLslRWxLIF2ErbBBqEn2CAJTICxPiEJY9zgJY3PwfL/mE9oT/ax5T9ZSX+lzXeUfqaPCl/1K8mdHjsLTdRVJRTktdOza1Z85wvFsZRwzwtObUH6ruk90n1t/Lv6CphaU6iqSWqOL/EOP8AEqtXyh7q/wDp/H9j6d+nOH+x4KOZe/P3n/C+C+dzz+Orc2s7bLRfyZLmbxyJAOQRrAuQApANgCC2AawLZA2BuBsJ0X4cpKVKonmpSSt5R/yeG/VGIlTxVFwdpRTfz/waWBgpQlfqRiacMLBuOdSV0m+q7rZK/wCwuFxGJ41iFGppSjZyS2fZPvf5K4Zwhho6fuZzUme3WhwIBkuEG4rYSLithIbFbDYBsRsKQDZW2MkC2VyY6QNyq4TajiGbamZrpoasQOpCOmGqw2YVwCVQNwZQuYlwWJQQE2IA8iEJuQgPMQNi9wuhTm71aqpxXZuT8kk0vN/MzuIYnEUof9NSc59NUkvO7XovVF9GlTk/6krL5nXcOxuGiuSg10u8pXdsrttZ9T5ZxnDcWm/aMemley1Vl1skm7bfdnocJUwy9yiyvxDisIu0pJN569PQ58FwnFYmGejTcktL6b/Etq4mnTdpOzOW41KlJ89OSz/Ms1n+pH0TgEsbTpcjFQay/tlpt2evTp4aGJjI0pSz03vuv5MpyPRXOOx5MlwmziOFc1KnOC97kjdL+rLr5nkMPx9UcdVw+IfuZpWfbXZ+H08ttCeEcqUZw3stO4t8PjRpupVs5dIw6rmfS+9uvoX0+MS4hiVh8LdQWspdbeHa+y6+Qrwyowz1N+iMWcr5s9KrJWRyANkuMXOHYenJ3qTUVtf3n9kZPE8XiqUcuGpOUu/Rfd/L6F1GnCTvN2R1eClT5bUrcqdvd6X+583x0MVGq3ir53rr2+xs0nDL7mxR4pOhVg4upBSWabksn9jU4ZDiGBrKoqU3F7qz1X3XQorulVjbMrnI1FZtPTZ3XxPoMKinFSXXvo/Qy7W0FtjXCC2BsJDYrCCxGMCxWFAMRjEFbGIK7BNWCNmJnsdGJYhGxsYjiNhKIRbhcgQXPWIQm5AHuYlyWIcgXDYBzBcawLqCNhyl7heM8PnnrZRS3u72/wDEwOOYOeOVLDx2zZm+yStf56HZhJqjmm+1iliMS5ycpdX/ACxrYbD08PSjSpq0V+erOecpTk5S3YpyLwWBuQJcwOAlU6ZL9T6em5lcS4vQwMff1l0it/j2X4rl1HDzqvTbudXQhyxjH9MVH4Kx8vxFV1q06r3k2/V3N6EcsVHsZf4lw0pRjNZxje62vb3j1H6UxlGnOdCWkpWs+9v9v8rvqcGPpyaUlsvy5y8me7uZqBbIEG4rDY18DjvDw87P3pTaj/bG79PseZx/D/a+J07r3YxTf/1Ky+P0uddKpy6Ltu2YzkejscyQDYLDWBbAw2IbFbCC2K2EhsRsINxWwkNiNjWIuI2EgS4TaibKZmMbFosTEaDTGuLYLmGuCx5yJcliHIFw2BcwXDYFyBcNgXIVsawDkLcNgXIFxrEXIQ9cNyEhAeUgPUJdhxSrpLLZRirfBGXLguBm3KVO7fVuTf1LfaaqVk/obWOx/h0k7+/KKt52zlY8bw/hCxeOmmv6UZO/q7R+P0NKtiOXSX9zX4zDnxit+t/CP2PXx4FgIu6pL1f3OD2mq95GdJmqlYrQDZAg3FuMQ5fz+eSBpe5CLkuGxDYrYQWxWwgtiNhBuK2EFiNjECNhIK2wkFbYTwtwm5A3kZbGodFYQ4AkEB5kICAIIAkMAQWAYFikBAMSwkIiFAYQSESAyI9EKIzT49+eH/bj9TI4J/2an/skdGK/evJGTI1ilASIMgGKMAKMCwBIAEgVhBEZCGKxgWIEBiMYgUJBUwkCPcJAgT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data:image/jpeg;base64,/9j/4AAQSkZJRgABAQAAAQABAAD/2wCEAAkGBxQTEhQUEhQVFRUVFBQUFxYUFBQUFBQUFBUWFxQUFBQYHCggGBolHBQVITEhJSkrLi4uFx8zODMsNygtLisBCgoKDg0OGhAQGywkHCQsLCwsLCwsLCwsLCwsLCwsLCwsLCwsLCwsLCwsLCwsLCwsLCwsLCwsLCwsLCwsLCwsLP/AABEIAMkA+wMBEQACEQEDEQH/xAAaAAACAwEBAAAAAAAAAAAAAAACAwEEBQYA/8QAORAAAgECBAQDBgUEAAcAAAAAAAECAxEEIUFRBRIxYRNxgRQikaHB0QYyUrHwQpLh8SMkYnOissL/xAAbAQACAwEBAQAAAAAAAAAAAAABAgADBQQGB//EADgRAAIBAgQEAwcDAwMFAAAAAAABAgMRBBIhMQUTQVFhcZEUIoGhsdHwBjLBI1LhFULxJDNic5L/2gAMAwEAAhEDEQA/AOKpo9+edY+KCKG6KfUBE2jMxXCnH3qeXYolS1vDRnVCvdWmTguKSi+WeXmSM9bSVmSdHrHY26daMiw5wJcNUn7qvfTrcWdWMI5paLuNFSbsinW4TKLvTdu2hE10HzX0krkUcZKLtUi136oa6W4rhf8AaaFKqpZpjbFTRNgpoFg44dtNrTqtbb+RVPEwpzjCembZ9L9vPt3GjSlKLlHpv9wIQZe2iomyleMl981kJCcZxzwd0NJSg7PcoVcNKlLmhmtVo/P7hST1Q+ZSVpF7D11JXXqtU+4xTKNmFIKALkhiCZxCFMTKJBkxUogsOmKlEDGTFSiLYdMBwFsPcXKIGhkzMxVJwlddP2MTFYeVGoqtM7qU1OOWRZozUldeqNGjUjVjdFE4uDsE4juKBcBoRxQbi5IVxQ6YtoqcRkwbCWGOmpo1jIZZpk1APigAHRgK2woq43hcai6ZiySloyyE3HYxpwqUHnnHcT3oeKL/AHKngzW4bxNXVn90wzjGpFxeqejKrSg7nVPkxC5oNKesXknv/s8Fh+L1uEV5YXEpypp6PdpdPNNdOnTsbNTCwxUFUp6Sfox+L4dThRkrJyklFve7zS7dScP4zX4pxSC/bTheSj8LXfd6+SJXwsMNh31k9L/Y4zGcKlTfNSeX6dPQ9/F9jHunpL1FYbiOfLNcrLEyuVPS61RqYes4u66ds8jj4jhVicPKm9Hun2a/NfAbDVXSqKSL7jFXdrS+Se9tz5/V45i50Vh5S06vq12b/L9fHejgqUZ8xLX5FKth75rqkfQOG+5hacX/AGr5q55/FO9WT8QadXSR3OPVHOIr4NxfNT67aNbd0RO+4yl0exNGup5dJLqn9N0HYWUba9ApRCgCpDEAkEIucSDJipQA0MmJlESw6YtoA6YEkKMmIrwurCSimrMthKzuZvK4O6M903Rlmidl1NWZchNSV0dsZKaujmcXF2ZDI0ECSK2hkLaK2hkwBBjpYo0zKLNNkFLMBGQfBCsJZp07iNhRNbDJqzSYqYxhY38PtPmpOz20DputGWqo7WlqgqGKUbRlJxl/1e7n2fQ8NxrAY6rWdScLrpl1Vl8/U2MJVoqCjF+pu0OIuUeSo7q91Lq07NZrXqY3DMQ8DiObBXurNeF09H0enkdOIpqtDK35DISTydvTo/I+jYfEU69NVKb0+a8GYFSm4SyyKeP4VCp1VnujrjU6Mq1WqMpUauHd7OcdLPNLy1OXiGEljKXLjUyrrpe/zRfQrRpyzOOpoYTHwqdOux4riXAKuDgqilmj4K1vNeJrUMZGrLK1Zj/Hjd5rJ65Lyf3N7hNLiGFio1IOVN9mm14rW/wODFvD1W3F2l8dfP7kVaKkemjNoyJICKayeaH0ewpVxeFTzWT3CpLZjRbXkIhiLPlqZPSWj89htguF9YjpwGTEESQwQGwhBaAEVKIrGTFSiKWJi5RAMmKmhWOmVa1O5VKNy+ErFVXi8jnyuDui7SS1LCkmXqSZU04gyy6/EVoK12BaK2hkBYWwTpYGiZY2KIAs0hWQs0ithRbpFbGLkIlLYSfBTJmCipj+ERqK0lfuFVOgy01RiY7h9SnGyvJJ3jJPNdpbrv5eZxU8DSp4h16a0atKP8r7edjq9oc4ZJfBmfhuLyi82/J/zI0oUaEXdRSfgrFMlNre6OmwGPVRLME4W2Kk+5c5bld7EMzG8GTfND3Zbr6rUdyjUi4VFdMkZSg7xMjEOUZtNNbrvrZ7Xz9S7CwdOkoN3ton4dPkCq4zlmWlxmA4jyvll007Fso3K5Q0ujag00Uu6KiYwzWzyd+5n8ShKWHc6btOHvJrw3+R1YSSVRRltLR/wKq8OUnZ/l+flcwV+q2qDTj/AFdk/wDb5+fht9DRXC0ql0/d+fkZ+Nk6dR2XuWWS/pyXTseh4JVnVwUJzd27/VnDjYQ5zjHR6fQjKSujXTOHVCZxCMmLIEFgCBKIBkxUoi2HTFSQrHTEziK0WJlapAqaLosQ1YrcbFl7jI1NwqXcVx7ESjsRoifcHmQmg1jpIneZQ+BAD4CsJZgIwlqVOUbXXVXWzW6OanWhVclB3s7Pwfj+a7lsoSja/XVD6daxJLS7AXrWdnk1a62yuc8KkakFOOqezHlBxlZ7jIoLBqeqU01mgJtbDXMXiX4dp1M0rPdfU6I1/wC4iutjmsTwmtQd43a3X2L4u/7WFyT0ki5w7jlsp5BcVIrcGtUdFQxKksmUSg4guLxeEUtBqdRxElExMZwxbeqOpSUkKpuIjC4uVJqM847/AHJJX3C4qWsd+xvwi3FO6zzWZ5TjHF5Ur0aK12btp8O/nsaOCwWa06nwX3HQvqeAnF3N5MTjsBf3l1238j2PAeOSoRWHrr3Fs+3n3Xz8zIx2B5jdSn+7t3MCrRcG3H1i/wCZM93GSks0XdMxf/GW5NOupfbVDoVxaPTgQiYloAxDYAgNAGQmSFY6YuSAx0yrURVIviJYo4txK3EdM8pNCXcSWTJ5kHNEFmdCpneZlixTkABYgxWQtUmIwo6Lg8lOm6clfld12T2fnf4nz39Tyr8OxkMbh3bOrPs2u663X07m9w5Qr0XRmr2/kvYHhsYSv+Z6Zfl/yY/Ff1TXxlFUoRyK3va3u+3l+M68Nw2FGWZu76eH+TJxMrzm95N+l3Y+j4OmqWGp0+0UvRIwa0s1ST8WMpVC1oQsrMqDYYoguEVUw6kMptEsmYvE/wAPQndpWe6OiGI0sxcrWxztXCV8O7q7j26HVGaktNRWk99GaPDuNRllLJ9wSpp7COLRqNqSyKtYiPUz8Xg1nqjohO5XszK5Z0XeOcf0v6FluxZeM99+5u4LiMZ0ZJdY57NXefwueWx/Coy4lSr2vGTtLzS09Uvk+5o0MRKGGnT6paeT+xWstD0931MYVUgMmG5nYnC6xyY5bCpbR7CaeKztLJ/JkUu48qel47DnINyuwLAEAUYXIDHQlijoRWiJJFsWVZFTL0QmTcmxKtqLpswai3RRW6aHzs2ec7bmfYZTxFg5gOBco1k9QiNWLtKTuuubsraspq1IU4uc3ZLdsMIuTstzrOEUPDV3+Zr+1apbvufJf1Hx18QnyqatSi7ru3td9vBevh6jAYJUFml+5/I16SueW2ZpMzcdw+15QWWsdvLt2Po/AP1Hz4qhinaeyl0fn2fjs/PfAxuAytzp7dvsUFHY9hcyxiYmgxZhMraCMQobHmiEEVaCZZGbQHZnP8U/DsZ5x92Xbo/Q6oYjuJZrYxHOth3aSut9PidSaku5W4p+DNXCcThUVr2fcRwtqiqSa3Cr0Ux4ysVmJi8PKDvG6fTLVbMsaUtS6nPowMJxJp2n8SXvuGdDrE041Uw2OawFRbdAoiKmIpKXUZq5bCbjsUJSlTeecd9iu9vI6LRqbaMfCqn0GuVOLW4TYAWFyAOhUgDIXIVjoq1oFUkXxZXuVXsWhSzC1mQFoL8RlWZobKjVgdiOJjOQOUS4Lg10BZoZNPcdh+JSg81dCuV9JInLW8WbOC4un0k/K7KnQpS/2r0QM1SO7fqdNDi96Dzd0op/3LP4fU8HT4GsLxyGn9OWaUe37Xp8H8rGy8Y6mDf9ysn6laOJvq/iz2roR6xXojJzy7sOnU/jGcbKwFcsxaKnccbFCMIyIoRsZbitE1BlEKYGhU4jJgKmIw0ZJpr4l0JyiJJXRznEfw/nem+V7af4OyFW+4l2tHqjPp4+pSfLUTsW6PcR01L9poQrwqLKzIk1sUyTW5m47h2sR9y2nVtozPo4iUHZ9CKTW5dKnGoro6vC0o4impQsprKS0k93s3v5nmMTxSfCsTy62tGWsX1j3Xil27Wt2OqOEWJp5o6TW/j/AMgVsAqcXKWbWfZdvic3+uVeJ4pYbDe7BvV9Wlu/DTZepYsHHDU3Uqav5GNUd73zuexjFQiorZGS2283UoVsO4u8PgK4tao6IVFLSZNHEp5dHsRSTJOk4+Q1yCV2FzAx0LbFGQuaFY6ZTqxOeSOiLFxlYRSsxmrjLFlkxTYjSOtROByLNOiGxW5B+AyEzESwyegtkFSYirw3VZd0VuCLI1X1DoVq1NNfmi8no7Xv9CmpRU3Fy1cXdfT6DxmtbaXLNDiL/wBl1kytov0OJ2aFdNMidjTw+OT1KJU7Fiki9SrXKZQHTRYhUK3EOg3nuLYmh7mJYhE2RAYmRYhGV6hYhGUcXhIzVpK/mXQm0I11OdxnCJQd6b9DpjJPYOfpMVR4k0+WorPce/cWVG+sRuIoRqL6oe19yuM5QYHCKzw85Nt8rVu3XU87+oeHVcVhlGmr2d/Hbp9jVwWJhGd3odMqsK8MndPZrqttzweCq4nheJzqOq0aa6P83NatThiKeV7GDxDAypvPNPpJdH9mfTuHcTo46nmhpLrF7r7rx+h52vhp0HZ6ruUGzQKkVsRh1LNZPcSUbl1Oo46PYqxruLtP0ejEzW0kXOCkrxLHONcqsDIUKFtgGFVY3EkrjxdinURyzVjoiwVMTPYbKdQ6TNexj3G01YgGXKbTEYo5UxbhD9nuhc1gi54VkzBKtTCINxkInhWQNxLlOHQgVYs4bjLTzFcExtTXw3GYvUqdHsTNY1aOMjLoznlSa6FimmPVURxJcZzi2CDNhQjE1CxCMr1CxFbKlQuQjM/GYOMlmv55lsZdGBScXdGNUws6bvB3Ww9mti5ThPSRNPHJ5SyfcZTTBKi1qtUBUo2T5HlLrHRtdGtmc9XCwlNVUvfWz/jy/wCS2liGlklsV6eL5Xyy/wBlkKnSSsxp0U1eOxb5ky057NCZCjoXVgpKzFaTVmPFuLuijJSp94/NFTvDyOlZanmOhVTWQyaexW4NHmBkQtsVj2E1Y3Kpq48XYqtHK0X3OzhV9TasYbQ6NvIV3IMjS2FbIOppoRkNnA8LlUpudP3uV2lFfmWqa3X2MfF8WoYXERoV3lzL3ZPZvqn2fy16HZSws6lNzhrbddf8gKgdznYoylzHcE5KUZTVpyeUdVFLNvv0yMnBcZhi8VOnQd4QWsujk3ol4Kz16+W/XVwrpUlKe7e3gZEsGjazs5LAPBJkzsKRUxPCE9BlU7jWa2MmvwuUeg6Yc3cTHEVKb1GJaL2NDC8fayYjpxZHGSNnC8YhLUplQfQGbuXoYlMqdNoOYl1CZWBipsdCMqzLUVMrTLUKV5joBQxWFjLqhmr7lkKko7GfKnOHT3lsLaUdjoUoT30YqpOM+uT7gbUtx4xlT22FRlKHdfsKm4ljUZ+ZZhWUkOpJlLg4gzAwoBy3BcZIqVaDTvH4aMqlFrWJfGaekiKVe/Z7AjNS8wyhYY2Rii2ytjC2hLDXOkSsaZljIVCAsWIVRbC2LVGuJKJEdV+DcR/xHFf1xeXeOa+Vzw/64wvM4fzesJJ/CXuv529DY4RUy1nHuvp+M6pYCPP4nKubf6+fc+af61jPZvZOY+X28O197eGxu+z0eZzLe9+fMwfxNVbqKOkY/N9X+3wPov6LoRhgHU6yk/lol9X8TE4tNuso9EvqYrzPXrQyyHANwnuQFxkLnST0GUiFPEYCL0+Q6qAsY+M4NsvgXKcWTM0ZVXCTg9fgxvIdST3CocRnDUPmB009jUw3HtJC5IsR05I0afEIyWTF5RW2+oTrImUQXOY6QrK82WIBXmMETNBGRSxGGT0ElFMvhUcRVDAzk3GObSuovrJLrbd9jlxFeGHipVHaN7X6LtfsvH1OmH9TbcVSwjlNRjeM27W6Z90SrWp06TrN+6le/h/I0czlltcis3CUoy/pk430dnb0DSrZ4Rn3SfqrglTs2l0BkWirQXz7guNlFVqSea6lc4KWvUshNrQTGo1k/joypTadpljinqhjYWJYG4lxjpozTNK5ktDYxRLgGqmC5DV4NhKEnevUcIrSMZOUvVJpIy+JV8bCFsHTUpd5NJL4Xu/kvE6MPGi3erKy8Fqd1wnGYOFoULJyaV+WXM3fK8mr/E+YcY4Rx7ERlWxTzRim7KSsktdIrT+Tew2IwkGoUtL6bP6mxjMbGnFym7K6W7u9keW4dw6vxCvyaCvKzeuiSXc7a1WNKOeexj4/iuFqx5ZuXZqL5o+T+h7fhPAuM8OqZ6bjbqs2j/O+6M2vi8LWjaV/Q5atZSfK+ZaOzV15PofQqblKCclZ9Ve/zMOVlLR3RKmFoFxikhbMZM9ykGTBlAlw3ETgOpBsVqtIsjIRozMVw6MtMy5SFu0ZGJ4U10HsmOqr6lF05weoLNFmaMizS4rJfmzDmElQvsXaXFovWwyaZTKjJFj2iLWTCkVOLFzkOCwqRBkKkAZA06jjJSj1i016FNejGtTlSmrqSs/iXQm4SUl0OqnGlKcalkpWum8n7y19GfH6mKxVCNTB524Xs1utH087dNz08YQm1UtrY5X8R4Vxqt9Yzz7X1V/PP1PoH6cxixGBjFv3oe611t0+X0MrF08lVvuYrvHpmvmjbd4+RTpLfclVEwqSexMrQDdiPQK1BnZiSSkrMZXiJd49180czzU/FfQs0l5kqYcyYLHQxmadzLaHwqBEaLFOoCwpbpVRGgl/C4izTWTTTXmuhRVpKcXGWz0fkx4ycXdHS/ijiam6cYvLlU/Way+C/wDY8b+k+DvBxrTmvecnH4Rf8v6GrxPEqo4xW1r+phKR6+xlBIAA0wBDuAhPMCwTzZLBuRKRLDXE1EMrkuImkMrgK9akWxk7iyiUq2HT6otUiuzRm4jh6fYayY8askZtbANdBHBnTGunuV+acdxbyRZaEx9PiTXUZVe5XLDJ7FqnjE9SxTTKZUWhniBuJlLOGrU45tSb7pftcweJYbiWJi4U5RjF9m7+tvpY7aE8PTd2m2arqJw8TS1/hl9D5/PhtaGM9jds90tNtdb+VjaVeLpczoZtXicJLllFteh6XDfprGYWqqtKrFNeD9H4HFPHU6kcsosxK8Vd8t7aXsn62PYQz5VntfrbY4Lq+mxUq09smLOF9Voy6MhXi6P/AAyvm20lp9B8vVEsLYAeYRy7hsLdJFDpRbHU2b6ZqmWxkZBFaHQmEVofTqkFaLdOqI0QtQrN9c/8LL6FeVLYN7jo1BbBDjWBlIh1OsI4oKGRqoVxCgucAbEc+ZLEIkwogqUhkkABsNkATOQ6SuS4mQ1kLcr1EOhSrViOmQq1aVw6MdSaKNbBp9hHBMvjWaKdTBtdCp0n0OiNZPcBVZx6/MXPOO4zhCWxYp41a5DxrRZVKi+hqR4gvZ3T151/a7t/NL4mbPAJ8SjiumRr47L5N+hYqjVB033+RnuZq3KEgWyDWFziK0MmV6kCqcU1ZlsZFdxa6Zrb7HK4Sh+3VdvsXJp7g8/81FVS/wCahyg3Yt2GyOgTNZMymHFhTA0MTCKMjIIrQ+FQgtiyqgtiDoVBWiBqoCwUNVUWw1w1WFyhuSqwMrDcJVAW0IT4vcFtQgyqBRGQ5hFaFTmOtxWKlIZCiZMcUTNjIgiSIFCJog6ETAWITOKFZYmyvUwyf+CqVKLLY1Giu6Uo9GVZJx/ay3NGW5HtLXVA51tJIPKT2DVZMtU09hXBonxA5gZT3MS6JYCSFaHTETgc1SmnuWRkK5WczhPwLLo14yNFMz2hkZDJitDYyHuI0MjMNxGhkZDXFaGxqCzm4xbSv4EUU3YbKo4u0lb+aFWHxVLEQz05XX0810Y1SjKm7SQTxBK+Ip0KbqVHZL8sCFKU5KKGRxPy+Y8JZoqXezJKNm0NhXuM0Kg1UIEnxgWJc86xMupLnvGJlJch1iZSXAlVGUXcVsXKYbOwAJVA2IKlMYlhLqEuGwtzJcawuUgXHSFTFY6Io0JTbUVdpOVtWla9t3mc1fEU6CUqjsm7X6Jva/0LYQc9EJaLgXIxWEcVFyVuZXS1tu1pf6HLTr06zkoaqLs30v2+HUutKNr9SjOitAyoroWKb6gZruJ78fEb3WSqhOZ3JlPc4eYDKTzhzpksDkJoHUvJlqZzMJTGzC5Q1VQcyFyMNV0HOgZGHHEIbOhXTY1YhbhzITIy/QxUZx5ZZuPTe2h4ji9KrgMX7Rh3ZS9L9U12e/r2NjCuNalkqLVHpwSpySXvNPPtsjJxnEq+MqRdR6LotvF+Z00sPCkmolOE+59IoNcqHkvoYFRe+/NjFVLroSwyOJ7k0BYNYkmhLErEB0uCxLrEViWIdXuHQFgXVDoSwDqhuiWFuqHQOUB1SBygOqAbKA5kGURbYo1gGAZD+FYnw60JacyT8nk/3M3iuH9owdSkt2nbzWq+aL6E8lRSOsnwul4vicue39Ll+q2583jxzGLC+zZtO/8AuS7X7fPpsbPstNzz2OV/EU37RPZWS8uVfVs93wCHL4fSt1Tb+Lf/AAZmJd6rMmcjYbKkhbYjY6QDK3YZANFbQyAbK22hj3MDOGwz2gq9rQvKI9oJ7Wico97QT2tE5QXtAfagcon2gb2kHKJVfuR13bQnLRq4HG0oLq29Xb+ZHnMbhcdi5Xla3RX2/wA+J1U5U6a0NGjiozzi7rp5GLXwtWhLLUVn+djojNS1RWq4ijdqTaa62Ty9TY4fLiVGKlSV4Po2rfW6OatGjP8AduV5VVpNSXwfqj1+GxMqsbzi4vs7P0a3MypRyvR3AeIL+YJyzyxPcnNJyz3tJOYTlnvaQ8wnLI9p7h5hOWT7STmE5ZDxTJzA8oj2pjcwnKRHtJOYTlnvaEHmE5bI8ZEzoORkOp3JnDlI5yZiZTT4JTpuXPVnBKPSMmrt7tbHnuPYnFKlycLCTct5JPRdk+7+S8zqw1OGbNNrQ6eljIy/JJSt+l3tt0PnlXC1aNubBxv3TX1NeM4y2dzL43ToVL3qQhVjldtfCaPQ8FxOPwiSVKU6T12enjH7bM5cRClPqlL83OTqqzadstmmvRrqe7hUU4qSv8VZ+jM7LbQUyOwUA0I0MgGitoZAsrbGRBXcYWY6gy257lLFTYLk8haqTBmJUB1SYMwSgWKmxcwXIOqbBmRPhsblsGZDaDnB3i7P5Ps1qV1sFGtHLNXX5sRVcruhmLvOXMla6V136ZfIGDwdSjT5bd0np5AnVi3cUqDOvkSF5kQlRY6pSF5kQ1QYypSFdRBKgx1SYvMQSoMblsHMRPgMPLZOYiPBYcjJnR7wmTIyZ0R4TDkYcyPeCyZGTOiPCZMrJmRHhMmVhzI94ZMrJmI5O5MrJmPW7gyvuG/gWuHY6VGaks10kv1LbzOHiPD44yi6ct90+z+3cspVHTldBccadaUo5xlyzi91KK+tyng6nHBwhNWlG8X8G19Bq9nNtGezTZWCxGEhisIIrGBYjCQVjF2OER0rB0+xzOvINYNbFiwsOwjrMP2RbDrDw7C85hLCrYbkR7A5rC9ljt8w8iPYHNkEsNEZUYiurINYeOwypRF5kg1QjsNy4gzyDjQWwypoVzYcaHYORCuYxYfyDkQucu8L4R40+SLSlyya2bir2Zm8Ux0OH0OfNXimk+9m7X+HYvw1N155E9bOxVr4NxbjJWadmn1VjtpThVgqlNpxaumuqKpZotxktUMnw2UafiT92+UFrLd20Vr/ACOKGPp1cS8PS95x1k+key82+nRXL3SlGnzJ6X28f8FJxO+xTcBxJYa4LiCwbgNEsMC0AILQLBuA4gsNcJUG4uSWUWk3tfp+xTKrCNSNNv3mm142tf6jpNpvoKVNt2Wbem5ZJqKu9iJk1qTi2n1WT7PbzEpzVSKnHZ7ff4has7MU0NYJDuJltsggPyA7hBYruMCyt3DoC0K0xgGippjEFdmE6CNJbm4oIyXNhqkh8iBnZKpIOVAzMnw4kyoGZk8iDlRLslRWxLIF2ErbBBqEn2CAJTICxPiEJY9zgJY3PwfL/mE9oT/ax5T9ZSX+lzXeUfqaPCl/1K8mdHjsLTdRVJRTktdOza1Z85wvFsZRwzwtObUH6ruk90n1t/Lv6CphaU6iqSWqOL/EOP8AEqtXyh7q/wDp/H9j6d+nOH+x4KOZe/P3n/C+C+dzz+Orc2s7bLRfyZLmbxyJAOQRrAuQApANgCC2AawLZA2BuBsJ0X4cpKVKonmpSSt5R/yeG/VGIlTxVFwdpRTfz/waWBgpQlfqRiacMLBuOdSV0m+q7rZK/wCwuFxGJ41iFGppSjZyS2fZPvf5K4Zwhho6fuZzUme3WhwIBkuEG4rYSLithIbFbDYBsRsKQDZW2MkC2VyY6QNyq4TajiGbamZrpoasQOpCOmGqw2YVwCVQNwZQuYlwWJQQE2IA8iEJuQgPMQNi9wuhTm71aqpxXZuT8kk0vN/MzuIYnEUof9NSc59NUkvO7XovVF9GlTk/6krL5nXcOxuGiuSg10u8pXdsrttZ9T5ZxnDcWm/aMemley1Vl1skm7bfdnocJUwy9yiyvxDisIu0pJN569PQ58FwnFYmGejTcktL6b/Etq4mnTdpOzOW41KlJ89OSz/Ms1n+pH0TgEsbTpcjFQay/tlpt2evTp4aGJjI0pSz03vuv5MpyPRXOOx5MlwmziOFc1KnOC97kjdL+rLr5nkMPx9UcdVw+IfuZpWfbXZ+H08ttCeEcqUZw3stO4t8PjRpupVs5dIw6rmfS+9uvoX0+MS4hiVh8LdQWspdbeHa+y6+Qrwyowz1N+iMWcr5s9KrJWRyANkuMXOHYenJ3qTUVtf3n9kZPE8XiqUcuGpOUu/Rfd/L6F1GnCTvN2R1eClT5bUrcqdvd6X+583x0MVGq3ir53rr2+xs0nDL7mxR4pOhVg4upBSWabksn9jU4ZDiGBrKoqU3F7qz1X3XQorulVjbMrnI1FZtPTZ3XxPoMKinFSXXvo/Qy7W0FtjXCC2BsJDYrCCxGMCxWFAMRjEFbGIK7BNWCNmJnsdGJYhGxsYjiNhKIRbhcgQXPWIQm5AHuYlyWIcgXDYBzBcawLqCNhyl7heM8PnnrZRS3u72/wDEwOOYOeOVLDx2zZm+yStf56HZhJqjmm+1iliMS5ycpdX/ACxrYbD08PSjSpq0V+erOecpTk5S3YpyLwWBuQJcwOAlU6ZL9T6em5lcS4vQwMff1l0it/j2X4rl1HDzqvTbudXQhyxjH9MVH4Kx8vxFV1q06r3k2/V3N6EcsVHsZf4lw0pRjNZxje62vb3j1H6UxlGnOdCWkpWs+9v9v8rvqcGPpyaUlsvy5y8me7uZqBbIEG4rDY18DjvDw87P3pTaj/bG79PseZx/D/a+J07r3YxTf/1Ky+P0uddKpy6Ltu2YzkejscyQDYLDWBbAw2IbFbCC2K2EhsRsINxWwkNiNjWIuI2EgS4TaibKZmMbFosTEaDTGuLYLmGuCx5yJcliHIFw2BcwXDYFyBcNgXIVsawDkLcNgXIFxrEXIQ9cNyEhAeUgPUJdhxSrpLLZRirfBGXLguBm3KVO7fVuTf1LfaaqVk/obWOx/h0k7+/KKt52zlY8bw/hCxeOmmv6UZO/q7R+P0NKtiOXSX9zX4zDnxit+t/CP2PXx4FgIu6pL1f3OD2mq95GdJmqlYrQDZAg3FuMQ5fz+eSBpe5CLkuGxDYrYQWxWwgtiNhBuK2EFiNjECNhIK2wkFbYTwtwm5A3kZbGodFYQ4AkEB5kICAIIAkMAQWAYFikBAMSwkIiFAYQSESAyI9EKIzT49+eH/bj9TI4J/2an/skdGK/evJGTI1ilASIMgGKMAKMCwBIAEgVhBEZCGKxgWIEBiMYgUJBUwkCPcJAgT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5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 descr="D:\Pen\0-Teses\Provas\Viva\fotos\big_world_map.jpg"/>
          <p:cNvSpPr>
            <a:spLocks noChangeArrowheads="1"/>
          </p:cNvSpPr>
          <p:nvPr/>
        </p:nvSpPr>
        <p:spPr bwMode="auto">
          <a:xfrm>
            <a:off x="327025" y="0"/>
            <a:ext cx="8816975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115888"/>
            <a:ext cx="4448175" cy="649287"/>
          </a:xfrm>
        </p:spPr>
        <p:txBody>
          <a:bodyPr wrap="none" lIns="36000" tIns="36000" rIns="36000" bIns="36000">
            <a:noAutofit/>
          </a:bodyPr>
          <a:lstStyle/>
          <a:p>
            <a:r>
              <a:rPr lang="pt-PT" sz="3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of biomass </a:t>
            </a:r>
            <a:r>
              <a:rPr lang="pt-PT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materials</a:t>
            </a:r>
            <a:endParaRPr lang="en-GB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33400" y="765175"/>
            <a:ext cx="7620000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Many sectors want biomass </a:t>
            </a:r>
            <a:r>
              <a:rPr lang="en-US" sz="2000" dirty="0">
                <a:latin typeface="Calibri" pitchFamily="34" charset="0"/>
              </a:rPr>
              <a:t>raw </a:t>
            </a:r>
            <a:r>
              <a:rPr lang="en-US" sz="2000" dirty="0" smtClean="0">
                <a:latin typeface="Calibri" pitchFamily="34" charset="0"/>
              </a:rPr>
              <a:t>materials</a:t>
            </a:r>
            <a:endParaRPr lang="pt-PT" sz="2000" dirty="0">
              <a:latin typeface="Calibri" pitchFamily="34" charset="0"/>
            </a:endParaRPr>
          </a:p>
        </p:txBody>
      </p:sp>
      <p:pic>
        <p:nvPicPr>
          <p:cNvPr id="15378" name="Picture 10" descr="D:\1-LCD\atrab\2-Congress\200804-Guimaraes\1-BVPI\Pos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69" y="1447800"/>
            <a:ext cx="2144713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3" descr="D:\1-LCD\atrab\2-Congress\200804-Guimaraes\1-BVPI\Post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2862" y="1735874"/>
            <a:ext cx="2144713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6" descr="D:\1-LCD\atrab\2-Congress\200804-Guimaraes\1-BVPI\Poste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1717" y="1949295"/>
            <a:ext cx="2144713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D:\1-LCD\atrab\2-Congress\200804-Guimaraes\1-BVPI\Poste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6430" y="2317245"/>
            <a:ext cx="2141538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1282736" y="5985103"/>
            <a:ext cx="6659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Transport/ biofuels compete with food and feed production regarding </a:t>
            </a:r>
            <a:r>
              <a:rPr lang="en-US" b="1" dirty="0" smtClean="0">
                <a:solidFill>
                  <a:srgbClr val="FF3399"/>
                </a:solidFill>
              </a:rPr>
              <a:t>AGRICULTURAL CROPS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4</a:t>
            </a:r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327025" y="4716653"/>
            <a:ext cx="21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Best guaranted price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7090" y="4938467"/>
            <a:ext cx="2213040" cy="499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398" y="5226541"/>
            <a:ext cx="2213040" cy="499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06430" y="5392663"/>
            <a:ext cx="214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Best guaranted price</a:t>
            </a:r>
          </a:p>
          <a:p>
            <a:r>
              <a:rPr lang="pt-PT" dirty="0" smtClean="0">
                <a:solidFill>
                  <a:srgbClr val="FF0000"/>
                </a:solidFill>
              </a:rPr>
              <a:t>FREE!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40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773517" y="-54416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</a:t>
            </a:r>
            <a:endParaRPr lang="pt-PT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8382" y="1338125"/>
            <a:ext cx="9296400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5600">
              <a:lnSpc>
                <a:spcPct val="150000"/>
              </a:lnSpc>
            </a:pPr>
            <a:r>
              <a:rPr lang="en-GB" dirty="0" smtClean="0">
                <a:solidFill>
                  <a:srgbClr val="0612F8"/>
                </a:solidFill>
              </a:rPr>
              <a:t>FPS </a:t>
            </a:r>
            <a:r>
              <a:rPr lang="en-GB" dirty="0">
                <a:solidFill>
                  <a:srgbClr val="0612F8"/>
                </a:solidFill>
              </a:rPr>
              <a:t>COST Action FP1306: </a:t>
            </a:r>
            <a:r>
              <a:rPr lang="en-GB" b="1" dirty="0">
                <a:solidFill>
                  <a:srgbClr val="0612F8"/>
                </a:solidFill>
              </a:rPr>
              <a:t>Valorisation of lignocellulosic biomass side streams for </a:t>
            </a:r>
            <a:endParaRPr lang="en-GB" b="1" dirty="0" smtClean="0">
              <a:solidFill>
                <a:srgbClr val="0612F8"/>
              </a:solidFill>
            </a:endParaRPr>
          </a:p>
          <a:p>
            <a:pPr marL="355600">
              <a:lnSpc>
                <a:spcPct val="150000"/>
              </a:lnSpc>
            </a:pPr>
            <a:r>
              <a:rPr lang="en-GB" b="1" dirty="0" smtClean="0">
                <a:solidFill>
                  <a:srgbClr val="0612F8"/>
                </a:solidFill>
              </a:rPr>
              <a:t>sustainable </a:t>
            </a:r>
            <a:r>
              <a:rPr lang="en-GB" b="1" dirty="0">
                <a:solidFill>
                  <a:srgbClr val="0612F8"/>
                </a:solidFill>
              </a:rPr>
              <a:t>production of chemicals, materials &amp; fuels using low environmental impact </a:t>
            </a:r>
            <a:r>
              <a:rPr lang="en-GB" b="1" dirty="0" smtClean="0">
                <a:solidFill>
                  <a:srgbClr val="0612F8"/>
                </a:solidFill>
              </a:rPr>
              <a:t>technologies</a:t>
            </a:r>
          </a:p>
          <a:p>
            <a:pPr marL="355600">
              <a:lnSpc>
                <a:spcPct val="150000"/>
              </a:lnSpc>
            </a:pPr>
            <a:r>
              <a:rPr lang="en-GB" dirty="0">
                <a:solidFill>
                  <a:srgbClr val="0612F8"/>
                </a:solidFill>
              </a:rPr>
              <a:t>COST Actions: CM 1304 </a:t>
            </a:r>
            <a:r>
              <a:rPr lang="en-GB" b="1" dirty="0">
                <a:solidFill>
                  <a:srgbClr val="0612F8"/>
                </a:solidFill>
              </a:rPr>
              <a:t>Emergence and Evolution of Complex Chemical Systems</a:t>
            </a:r>
          </a:p>
          <a:p>
            <a:pPr marL="355600">
              <a:lnSpc>
                <a:spcPct val="150000"/>
              </a:lnSpc>
            </a:pPr>
            <a:r>
              <a:rPr lang="en-GB" dirty="0" smtClean="0">
                <a:solidFill>
                  <a:srgbClr val="0612F8"/>
                </a:solidFill>
              </a:rPr>
              <a:t>LNEG</a:t>
            </a:r>
          </a:p>
          <a:p>
            <a:pPr marL="355600">
              <a:lnSpc>
                <a:spcPct val="150000"/>
              </a:lnSpc>
            </a:pPr>
            <a:r>
              <a:rPr lang="en-GB" dirty="0" smtClean="0">
                <a:solidFill>
                  <a:srgbClr val="0612F8"/>
                </a:solidFill>
              </a:rPr>
              <a:t>ERA-IB </a:t>
            </a:r>
            <a:r>
              <a:rPr lang="en-GB" dirty="0">
                <a:solidFill>
                  <a:srgbClr val="0612F8"/>
                </a:solidFill>
              </a:rPr>
              <a:t>project </a:t>
            </a:r>
            <a:r>
              <a:rPr lang="en-GB" dirty="0" smtClean="0">
                <a:solidFill>
                  <a:srgbClr val="0612F8"/>
                </a:solidFill>
              </a:rPr>
              <a:t>Products </a:t>
            </a:r>
            <a:r>
              <a:rPr lang="en-GB" dirty="0">
                <a:solidFill>
                  <a:srgbClr val="0612F8"/>
                </a:solidFill>
              </a:rPr>
              <a:t>from </a:t>
            </a:r>
            <a:r>
              <a:rPr lang="en-GB" dirty="0" smtClean="0">
                <a:solidFill>
                  <a:srgbClr val="0612F8"/>
                </a:solidFill>
              </a:rPr>
              <a:t>lignocelluloses</a:t>
            </a:r>
          </a:p>
          <a:p>
            <a:pPr marL="355600">
              <a:lnSpc>
                <a:spcPct val="150000"/>
              </a:lnSpc>
            </a:pPr>
            <a:r>
              <a:rPr lang="pt-PT" dirty="0" smtClean="0">
                <a:solidFill>
                  <a:srgbClr val="0612F8"/>
                </a:solidFill>
              </a:rPr>
              <a:t>PROETHANOL2G </a:t>
            </a:r>
            <a:r>
              <a:rPr lang="en-US" dirty="0" smtClean="0">
                <a:solidFill>
                  <a:srgbClr val="0612F8"/>
                </a:solidFill>
              </a:rPr>
              <a:t>Project </a:t>
            </a:r>
            <a:r>
              <a:rPr lang="en-US" dirty="0">
                <a:solidFill>
                  <a:srgbClr val="0612F8"/>
                </a:solidFill>
              </a:rPr>
              <a:t>(FP7-ENERGY-2009-BRAZIL;Grant agreement: 251151</a:t>
            </a:r>
            <a:r>
              <a:rPr lang="en-US" dirty="0" smtClean="0">
                <a:solidFill>
                  <a:srgbClr val="0612F8"/>
                </a:solidFill>
              </a:rPr>
              <a:t>)</a:t>
            </a:r>
          </a:p>
          <a:p>
            <a:pPr marL="355600">
              <a:lnSpc>
                <a:spcPct val="150000"/>
              </a:lnSpc>
            </a:pPr>
            <a:r>
              <a:rPr lang="en-US" dirty="0" smtClean="0">
                <a:solidFill>
                  <a:srgbClr val="0612F8"/>
                </a:solidFill>
              </a:rPr>
              <a:t>Brazilian National Council of Scientific and Technological Development</a:t>
            </a:r>
          </a:p>
        </p:txBody>
      </p:sp>
      <p:sp>
        <p:nvSpPr>
          <p:cNvPr id="9" name="AutoShape 2" descr="data:image/jpeg;base64,/9j/4AAQSkZJRgABAQAAAQABAAD/2wCEAAkGBhQSEBQUEhQUFRQUGBgVFxcXFhUVHBYYGBsWFhgVGBwZHCYeFx0jGRcXIS8gIycpLCwsFx4xNTAqNSYsLCkBCQoKDgwOGg8PGiwkHyUqLSoqLCwtLC0sKSk1LCwsNSotLCwsLywsLCwsLCwsLCwpLCwsLCksLCksLCksLCwsKf/AABEIAJMBWAMBIgACEQEDEQH/xAAcAAACAgMBAQAAAAAAAAAAAAAABwUGAwQIAQL/xABKEAACAQMBBAYECgULBQADAAABAgMABBESBQYhMQcTIkFRcWGBkaEUMkJScoKSorHRFSNTk7IWFzNDVGJzwcLS4SQ0NYPxRGPD/8QAGgEBAAMBAQEAAAAAAAAAAAAAAAMEBQECBv/EADIRAAICAQMCAwYGAgMBAAAAAAABAgMEERIhMVEFE0EiUmFxkaEVI4GxweEUQjND8NH/2gAMAwEAAhEDEQA/AHjRRRQBRRSq6QukklmtrRsAdmSVTxJ5FEPcB3t393iZaqZWy2xIbro1R3SLRvT0kW9mSi/rphwKKeCn++3JfIZPopabX6Tb2cnEnUr82IafvHLe8VVKsW7+4N3dgMiaIz/WSdlT9HhqbzAx6a2IY9NK1l9WY08m696R+iIO4vpJDmSR3P8Aedm/E1hVscRwphv0cWcHC62git3quhSPUzE+6sf8jdlvwj2kFb+/1ePeF/GpFkV+munyZG8az101+aKxs3fC8tyOruJAB8lm1r9l8irxu/0ycQt5GMftIgeHpZCTn1H1VCbT6KblF127x3KcxoOGI9AJwfUxNU2eBkYq6lWU4KsCCD4EHiK8uFF640/k6rL6Hzr/AAdMWN/HNGJInV0bkynI/wCD6K2K533W3tmsZdUZyhPbjJ7Lj/JvBvxHCnxsPbkV3As0JyrcweasOasO4j/nkaysjGdL+Br42VG5dmSFFFFVS2FFFFAFFFFAFFFFAFFFFAFFFFAFFFFAFFFFAFFFFAFFFFAFFFFAFFFFAFFFFAFFFFAFFFFAFFFFAFFFFAUjpR3rNrbiGM4mnBGRzSPkzegn4o9Z7qSVTu+u2/hV9NJnKhtCfQTgMefFvrVvdHG7q3V3mQDqYB1j55Ej4qn0E8T6FNb1MVj1av5s+fum8i7avkia3Z3TgtLcX20uRwYoSM5zxXKn4zHmF5AcT6IXebpFubolUYww8giHBI/vsOLeQwPRWrvtvS19cs2T1SZWJfBfnebcz6h3VGbG2NLdTLFCupz6go72Y9wHj/nXYV/9lvX7I8zt/wCqrp92aNe04tjdD1uig3DvK/eFJjQegY7R88jyFSlx0XbPZcCEofnLJJn7xI9orw86pPTkkWBa1rwJfZO3Z7VtUEjRnvAPA/SU9lvWKv8AZbXttsoIbpVhvAMRyqOD+gZ5/QJ8jnlDb59GslmpliYywj42Rho/S2OBH94Y8qpiOQQQSCDkEcCCORHhUm2Fy3wfPci3WUPZNcdjd23sWS0naGYYZe8cmB5Mp7wf+OYqY3C3sNlcjUT1EhCyjw8JB6V94yPCrHeSDa2yjKQDd2fxiObrjJP1lBP0kOOdLWuwfmwcJ9ejOTXkzU4Pjqv/AIdRq2RkV7VU6M9sfCNnx6jlocwt9XGk/YK+w1a6wZxcJOL9D6GE1OKkvUKKKX2/fSYLdmgtdLTDg7nisZ+aB8pvcPScgdrrlZLbE5bbGqO6Re7q8SNdUjqi+LMFHtNQNz0i2CHBuUP0A7+9VIpEX+0pZ31zSNI3ixJ9Q8B6BWtmtOHh8f8AZ/Qyp+Iy/wBY/UfC9KWzz/XEecUv+2pKw3zs5jiO5iJPIFtBPkGwTXOtFen4fX6NnleI2eqR1Jmiuf8Adffu4s2UBjJD3xMcjH9wn4h8uHiDT32dfpPEksZykihl8jx4+BrPvx5UvnoaWPkxuXHUyy3Cr8ZlXPiQPxrH+kI/2ifaX86VHTTfarmCL9nGXPnI2PwjHtpdYqxVheZBSb6la7O8ubilrodOfpCP9on2l/OssU6t8Vg3kQfwrl7FMvoV2hiW4h+cqyDzU6W9zr7KXYXlwck9dBTneZNRa01GzXy7gDJIAHeeFfVUzpZv+r2cy98zpH6gdZ9yY9dUa4b5KPcv2T2Qcuxa/wBIR/tE+0v519x3aMcK6k+AYH8K5gxTH6Ftn5nnmx8RFQebnJ9ye+r1uEq4OW4oU5ztmobRuMwAyTgDmTwrB+kI/wBon2l/Oq50n33V7MmHfJpjH1mGr7oakNivGPiedHdroe8nM8mW3TU6c/SEf7RPtL+dH6Qj/aJ9pfzrmPFGKsfhy977Ff8AEn7v3On47pG+KynyINZa5bFS2yt67q2I6meRQPkk6l+y2R7q8y8Of+sj1HxJf7ROjqKqG4O/Yv1ZJFCTxjJA+K68ta54jBwCPSPHhb6zpwlCW2RpVzjZHdHoFFFFeD2FFFFAFFFFAFRe9F/1NlcSDgVjcj6WCF95FSlUrpZ2qIrAx/KnZUA9CkOx9wH1hUtMd00viRXS2VuXwEhTA3df4PsG8mHB5n6oH0HQn+uSl/V+3rHwTZFnaN/SSEzuPmji2k+twPqGt2/nbHu/suTAx+N0+y/fgoNO/o12Klps/r3wGlXrXY/JjAJUeQXtebGktaWrSyJGgyzsEUeliAPeaf28WzyuypoY8kpblB4kKmPeB76r50uIw16ssYEeZT7IUe9u/s95IwV2jgz2Y1JXI7i+PjE+HId3iYCx2lLC4eKR42HerEe3HPyNa9eVdjXGMdqXBRlZKUtzfI9dwd7f0hbukwUyx9mQYGHVgQGx6cEEcvbilHvfsT4Jeywj4oOU+gw1L54Bx6qtXQtCxu5mHxRFg+bOpX3K1afS9IDtHA5rFGD55c/gRVGpeXkShHo0X7n5mNGcuqZ50SX+i/6s/FmjdSO4lRrHuDD11V9u2HUXU0Q5RyOg8gxA92KmOjZSdqW+O4ufUI3zWrvw4O0rrH7Vh7MA+8VYXF7+KX7ld846+Df7Fz6E7ztXMXiI3HqLKfxX2U1aTvQuP+rm/wAH/Wv/ADTirKzVpczXwXrSim9JO95s4BHEcTzZCn5i8mfz7h6ePdSOJzU5vtto3V9NJnKhiifQTsjHnxb61QVauNSqoLu+pkZVztsfZdCU3c3fkvLhYY+Z4sx5Io5sfaOHeSBTz2DuXa2iBUiVm75HAZ2Pjkjh5DAqB6I9iCKzMxHbnJOfBFJVR6zqPrFXus3LyHKbinwjTw8eMIKbXLIPbm5trdRlXiQMRwdVCsp7iCOfkeFc9TJpZlJGVJX2HFdQ1hNmnzE+yPyrxj5TqTT5PeRiK7Rrg5hzT66MCf0XBn/9mPLrHxVj+AR/s0+yv5V7I6xoTwCoCxxwAA4mvWRledHbppyecfE8iTlrrwIXpDvut2lcHuVhGPqAKfvBqrsaEkAcyQB5nhX3dXBkd3bm7M582JY+81K7l2PXbQtk5jrFY+SfrD7lrXX5dfyRjP8AMs+bIiaIozKwwykqR4EHBHtqwdHu0ep2lbnuduqP/sBUfeKn1UdIWz+p2lcDudutH/sAY/eLD1VX4ZSrBl4FSGHmOI99OLa/mhzVZ8mdQ0p+mraGZLeEfJVpD9YhV/hb200Nn3glhjkXlIiuPJgG/wA6RXSRtDrdpTnuQiIfUAB+9qrIwoa28+hs509KePUrFOvogsNFgXI4yyM3qXCD3q3tpKV0furs/qLK3jxgrGufpEam+8TVzPlpWl3ZS8OjrY5dkUfprvsR28I+UzyEfRAUfxt7KVFXXpbv9e0SndFGies5kP8AGPZVKqfFjtqiQZct10voWjcLdBb+WRXZkSNA2VxnUTgDiPAN7KurdCsHdcS/ZQ/5Vl6GbDTaSynnJJpH0Yxw+8zUws1nZOTZGxqL4NHGxa3UnJciA3z3JfZ7rlhJHJnS4GniMZVhk4PHx41WqYfS7vKk0sdvEQwhLF2HEazw0j6Izn0nHdS8rTx5SlWnPqZeRGEbGodC2dFspG1IQPlCRT5aGb8VFPikn0Q7PL35k7oY2OfS/YA9hb2Uz97960sINbdp24RpnGo+J8FHefLxFZmanO5Rj10NXBeylyl01JwmtJ9u24Okzwg+BkQH2ZpAbc3qubtiZpGI7kBKovko4es5PpqIqSPh/HtSIp+I8+zE6jVs8q9pE7j7+yWThJCXtieK8yn95PD0ryPnURPvbdszN8JnGok4EsgAyc4AzwFR/wCBPc1rwSPxCG1PTnsdG0UgN29sXc95BEbm4IeRAf10nxcgt8r5oNe1Ddj+U9JMsU5HnLWMR/Uiuk/b3wi+ZVOUg/VL9If0h+1w+oKbu923BaWcs3ygNKDxduC+fHj5A1zozEnJ4k8SfH01ZwKtW5v5FTxG3RKtfNlg3D2H8KvokIyiHrJPopg4Pm2lfXXu/wBtr4TfyuDlEPVJ9FMjI821H11b9xNmSW+yri5jRnnnBWIKMtgdhSB9Msx9CilztDZU0BAmjeMsMgOpUkcsjPOrkJKdrfbhfyUpxcKUu/L/AILD0ZJF+kY2mdV056sH5cjdhQPaT6hT3rnXc7/yFr/jR/xCui6o+IL20/gaHhz/AC2viKfe3olk6xpLLSyMc9USFKk9yE8CvoJGPTUBY9F1/IwDRCId7O6YHqUkn2U96KjjnWxjpwSSwKpS15KxszZ1vseyYs3AdqRyO1I/IBR7gv8AyaSG3NrNc3Ek785GJx4Dkq+pQB6qnekq9na/ljmcssbfq15KqMAwwBwzg4J5nFV/ZezJLiVYolLO5wB+JJ7gO81oY1WxeZJ6t86mdk272qoLRLjQuXRPZhZp7uThHbxNk+lhk+xFb7Qqk3t0ZZXkbnIzOfNiWP41ft8rqPZ9imzYWBkfD3DD04OD4FiBw7lUeNLupKfabs79Pl/ZHf7EY1duvz/oafQnY8LmUjgSkYPlqZv4lphbcu+qtZ5BzSKRx5qpI94qO3F2GbSxijYYcjrH+m/Ej1DC/VrJvv8A+OusfsX/AArItkrL9fibNUHXRp66HO1FemvqE4ZSeQIz5Zr6A+cOldj2Qht4oh/Vxon2VArcrwGva+Wb1ep9YlotAoqD3i3yt7JkWcsC4JAVS3AYGTjlz/Gob+dyx8Zf3Z/OpI02SWqiyOV1cXo5IutV7f8Avuq2bct3snVj/wBhCfgxr3d3fi3vZGjg16lXWdSaRjIHPzNVzpnv9NrDF3ySaj5Ip/zZa91VPzYxkvUjutj5MpRfoJ6r30PWOu/ZzyiiY+tiFHu1VRKbnQrY4guJfnuqDyRdR98nurYy5bamYuHHdciO6atnYlt5h8pWjPmp1L7nb2UtKefSvs7rNnMw5wssnqzob3OT6qRlecKe6pLtwe86G21vvyPLo22wG2UrMf6DWjegJ2x9wr7KSV3cmSR3bm7M582JY+81Z92d4Op2ftCLPF0TQPS56p8fVYeyqnXaKtk5vu/7/k85Fu+uC7L+v4N/YNh191BF+0kRT5EjV7s10pSO6J7DrNpK3dEjyevHVj+PPqpx7evuptZpf2cbsPMKce/FUs97rFFF/wAPW2tzf/tDn3ee+669uJOYaV8fRBIX7oFRle1msbNpZUjX40jKg82IUfjWskorTsY7blLXuSOz977uCMRwzuiLnCgLgZJJ5jxJr7u99b2RSr3MpU8CAdOfQdIFWb+Ze6/bW/tk/wBlC9C913zQe2Q/6Kq+dj668fQt+Tk6ac/UX1bFjYSTSLHEjO7cAqjJP5D0ngKZ2zuhVQQZ7hmHesaBfvMT+FXvYm7lvaLpgjVM8zzZvpMeJ/Co7M6EV7HLJKsCyT9vhEduNuoLC20sQZX7UrDlnuUehR+JPfSe323iN5ePJn9Wp0RDwQHgfrHLev0U698r0w7PuXHAiNgD4FuwD7WFc614wk5ylbLqSZzUIxqj0PQKeu5e4UNrApljR52GXZgG0k/IXPAAcsjmc+jCo3D2f120bdSMgPrPlGC/4qPbXQtcz7WtIL5nfD6U9Zv5Cr6Xd2Yo447iJFQl+rcKAobILKxA4ZGkjPfn0Ur6cHTRfAWsMXynk1+pFIPvdaT9WMNt1LUq5qSuehdeiOw6zaIfuijd/WcRj+I+yvasfQpYYiuJj8pljH1QWP8AGPZXlZubLda/gamDDbSvjyRvTFt7XMlsp7MQ1v8ATYdkepDn69LmnDtDohWaV5XunLSMXP6teZOcc+Q5eqqrvv0drYW6yrM0haQR4KBeau2cg/3ffWhj3VKKri+TOyaLpSlZJcfwQltvvexoqJcOqIoVVATAAGAB2as/TE2ZbUnmYSfeKXhphdMH9Jaf4J/EV7lGMbYaLueITlKmer7FW3N/8ha/40f8Qrouua93r9YLuCV86Y5FdsDJwDk4ptfzw2XzZ/sL/vqtm1TnJOK14LODbCEWpPTkvVFUb+eGy+bP9hf99H88Nl82f7C/76of41vus0P8mr3kV3po2XpmgnA4OpjbzQ6l9oY/Zqr7hbU6jaEDE4Vm6tvKTs8fIlT6qYu+N1HtLY7zw6sRt1gDAAjQSr5AJ+QxPspNA45c61cb26XCXpqjJyvYuVkfXRli6QdnGHaM4OcO3WgnvEna9xJHqr3o7topNpQLKMjJZR3F1BZc+IyOXjipzpJHwi2sb4f1kfVv6G+MB6m60eqqVsq/ME8Uo5xur/ZIJHrHCpIazp09dNP16EVmkL9fTXX9Op0zWntix663li/aRunlqUgH31tRyBlBByCAQfEHiDX1WAnoz6JrVaHL0sRVirDDKSCD3EcCPbXxTQ6TNwXaRrq2QsG4yooyQ37RQOYPeBxzx7zhYEV9HTbG2O5HzN1MqpbWN7c/pRt/g6R3TGOSNQmoqzK4HANlQSDjnn/5J7U6VrKJCY3aZ+5UVl4+lmAAHt8qRtFV3g1uWvJYWfao7eCS3g2/JeTtNKeJ4ADkijkq+jifMkmo2tmw2bJO4SFGkY9ygn1nwHpNNTcvoqETLNeaWccViHFVPcXPJz6Bw86mstrojp9iGumy+Wv1ZvdFW7DW1s00gxJPg4PNYxnSD4E5J9lVPplv9V5HGDwiiz9ZySfcq05a5435v+u2jctngJCg8o8R/wCms/Ebtvc2aOWlVQq0QVPzo1seq2ZBw4uGkP12JH3dNIRFyQBzPAeZ5V03s60EUMcY5RoqD6oC/wCVTeIS0io/Eh8Oj7Tl8D42tYiaCWI8pEZPtAjPvrmh0IJB4EcD5jnXUVc9b97P6naNwnIF+sHlJh/xYj1VF4fPmUf1JfEocRl+hA15RmjNa5jjW6FLDsXExHMpGD9EFm/iX2VO9K991ezXXvldI/frPuQ+2s3RhYdVs2Hxk1Sn6xOn7oWqv013/G2hz8+Qj2Iv+usVfmZX6/sbj/KxP0/cV1WroysOt2lDwyI9Up+qCB94rVVzTN6FLDL3E3gEjHrJZv4UrSyZbapMy8WG62KGvRRRXzp9KFFFFAVnpJQnZdzjwQ+oSIT7hSBrpvaVgs8MkT/FkVkPkwIyPTXOW2tjyWs7wyjDKefcw7nXxBrX8Pmtrj69TG8Rg9yn6dCc6Mr1YtpRFyAHDxgnuZh2faQB66e80yopZiFUDJJIAA8STwFcvVMbKsbq+kWCNpJOXxnYog+c2SQoH/zNSZOMrJb29CPFynXHYo69je6Qd5Re3hZDmKMdXGfEA5L+sn2AVWa2No24jmkRW1Kjsoblq0kjV6M4zWGOMsQo5kgDzPAe+rkIqMUl0KVknObb6j56NLDqtmQ8OMmqQ/XJI+7pr2rBYWgiijjHKNFQeSgL/lXtfN2S3Scu7Pp647YqPZGeqD0zf9jH/jr/AAS1fqoPTN/2Mf8Ajr/BLUuN/wAsfmRZX/DL5CZNMHpfP6y0/wAH/MUvqvv87kpChra3bSAAWDHgPM1tWxlvjKK101MOmUNkoyemuhQs0Zq+fzsyf2S1+yfzo/nZk/slr9k/nTfb7n3OeXV7/wBih5ozV8/nZk/slr9k/nR/OzJ/ZLX7J/Om+33PuPLq9/7El0QXiyRXVo/FWGsD0MOrk/0e2lxe2hileNvjRsyHzUlT+FMjdnpQaS7ije3gjWRhGWQEEauC/e01AdKezOq2i7AYWZVlHn8VvvKT66hqco3NSWmq1J7lGVCcXro9CQ2B/wBVsK6g5vbN1yehfj8PZKPXVAq5dFO0Ql/1bfEuEaMg8iQNS/gw+tVZ21s429xLCf6t2TzAPA+sYPrqav2bJR/Uht9quM/0Hn0d7T6/Z0BJyyL1TecfZH3Qp9dWSlf0K7T4XEBPIrKo8+w/4J7aaFYmRDZbJG5jT31RYVG7R3btpzmaCJz84oNX2ufvqSoqFNrlE7SfDKy3Rts8/wD4w9Tyj8HrJB0e2CHItoz9LU/8RNWKipPOs95/Uj8mv3V9EYbWySJdMaIi+CqFHsArNRRURL0CtJtiW5OTBCSeJ/Vp+VbtFdTa6HGk+ppLsSAHIghBHEHq04e6t2iijbfUJJdArVuNlxSHU8UbtyyyKxx4ZIraoonp0DSfU0f0Fb/sIf3aflR+grf9hD+7T8q3qK7ufc5tj2PmOMKAFAAAwABgADkAByrBc7NikOZI43OMZZFY48Mkemtmiuas7ojR/QVv+wh/dp+VbFtZpGCI0VAeJCqFBPjwFZqKOTYUUuiCiiiuHQooooArS2lsaG4XTPEkgHLUoOPI8x6q3aK6m1yjjSfDKyOjfZ+c/Bl+3Lj2asVJXEUVlaytFGkaxo74VQoJVSeOOZ4VKVU+lG+6vZkozgyFIx62BP3VapYOVklFtvkhnGFUXKKS4EQT486ndxLDrto2y9wcOfKMGT/T76gaYPQzYaruWXujjx5M5GPuq3trevltrk/gYGPDfbFfEcdFFFfNn0wVSulfZks9nGsMbyMJlYhFLEDRIM8O7JHtq60V7rnskpL0I7IKyLi/U50/kbe/2Wf9235UfyNvf7LP+7b8qcu8fSJZ2UnVSyFpcZMcaNIyjnlgvBeHHiak93t44L6ETWz60yVPAqVYYyrA8QeI9oNX/wAQl2RQ/DYd2If+Rt7/AGWf9235UfyNvf7LP+7b8q6Lryn4hPsh+Gw7s51/kbe/2Wf9235UfyNvf7LP+7b8q6Lop+IT7IfhsO7Odot0r5WDLa3AKkEHq24EcQeXjTC6T9iS3VtazRwyGQcGjVGLKJFDEEAZ7LLj11fNq7TjtoZJpjpjjUsxwTgD0DifKtCDe+2eW3iVm6y6i6+JdDjMeNWpuHY4DkailmSlJS06EsMKMYyjr1Eps7d++hmjlW1ucxurj9TJ8kg45eirR0k7ozy3gmt4ZHWWNWbSvxWHZwR3HSF99N2iuvNk5KWhxYMVBw1E30e7CvLW/jd7eZY2DRuSvABhkE+jUFpyVG7wbww2UBmuGKxgquQpY5Y4AAUZNa+0N77aG1junc9TN1YjKqzFjIMoAAM8RVe652y3NFiilUx2pk1RRRUJOFFRu394IrOHrpywTUq9lWckscAALxNSINAe0UUUAUUVGbL3ihuJZ4omLNbOI5eywAY54AkYbkeVASdFFRux94YbpplhYt8HkMMh0sAHXmASO1jxFASVFFQm82+NtYCM3LsvWkhNKO5JXBPBQfEe2gJuiq5u70hWV7KYreXMgBbQyPGSBjJGoDPMcqsdAFFFFAFFFFAFFFFAFFRt3vFDHdQ2rMeunDMihWPBASxJAwvI8/CpKgCio223hikupbVSxlhVWfssFAcAqNXInB5VJUAV8sgPMA+dfVFAY/g6/NX2CvpIwOQA8hivqtI7Zh+EC26xevKdb1fytGcavLPCgN2iiigCsdxLpRmxnSCceOBnFZKKAWnQ7JF8AnvpmXrZpZXnlY8VC8dJPcMdrH97yrV2jtGEfBINkMbddqzyPJOqyK2mPAcxiX4pJJAIA5cOdWGboh2a0pkMLAMdTRiSRYyefxAcYz3cvRUxt7cu1vIo45ouzD/RFCYzHwAwhTGBgDhy4DwFcOlCjvpNnbSu4ormee3hsXuJRPIZTHKOKgE8iezw79foGIa5tbuPZuzbg314bu5niSNTMxQLKWYZXm/DTksT8bGMUz7bo/so7WW2WIiOfHWnW+uTBz2pM6z7e8+JrcuN1Ldza6kP/RkGAamAQgKoJAPawFHPNALXfraNyby4kc3b2MahI3sZ1AhcKC7zKpyWDE8HK4AHjXzebdubh7OzhkvLiIWq3MzwmOC4mDkiPUzv2QoKA4JJz386u110W2EkryNG461tciLNKscjE5JZFYA8eOOVbO2+j2zunR5I2V40EatE7wnqxyj7BHZGTwoBZbTlu12TPbTGUi5vIre262WOaQRsQ5VmjZgcaAOfyj3YqYOxRd7ZuwJ5oILC2it9ULBGwV1lQ2DpAw2ccTgDlnN7G49mFtlWEKlo/WwqrMoV+B1sAe2cjm2azW+6VugugqMPhhYznW+WLAqcHPY4McacYzQCs2HvJeNs7Z1sLiRZNoXEqidjqkjt42CkKW+USTg93IY4YsOwIpLXbxtIbm4uIDbGWZZ5DKY3zhTk/FJ7HDwfyxZ77o+spbWG2aI9XB/RYdw0fiQ4Orj35znh4Ctzd7dS2sVYW8ekucu5LO7kcizMST38OXE10FU6UohcXGzLEjKz3PWSDxjiHaHoyHb2VS7GVjcWOyJT/wBlfSuxPAGGIddExPgVaTyGKclxu9C91FdMpM0KsiNqbChshuznSSQTxxWvJudatdtdmLM7IY2bU2CpXQcrnTnTwzjOK4BRb27cmlhmvYZtoMjTBLaVXW1gUatISOIOXmPBhqwOWTjBq0ySTbQv7i2mu5oLfZ8MYlaGQQtLKy6nkdscFGG4cuHpqdg6J9nqqr1chCOJEDTzERkHOEBbCjPE+PDOa2ds9GtjdXDTyxtrfAk0ySIsgGANaqQDwA9goCoS3Fwv6ItEv2ueuuHkM8Tspkgi4lGYMS44sOJOdPorAlxJtK1vtoTXlxbxwNKtvHDJ1Sp1S5VpMcXZiVGM548OYwyButbi4hnEeJLeMxRYJCohBBAQHTyOM4qHl6KtnNM0pgPabW0fWSCJmznUYwdJ493L0UBTLTa95eNsa3a4mhkkhluJ3jOlmjGRGxHxWJVOZBGWzijZW23sxtdTeXBijljtrdpM3UgnbWGCKxAZsjlkDgCeXFnJu5ALv4UE/XCIQA6mwIwdWkLnSOPeBUZc9HNk8EkLRtokmNyx6yTV1x4Fw2cjhkY5ceVAULdqe4h2xBG73yKLeSe4W6nWXWoVgHKKzLF28cCcjh67P0ORFrGS5b415cTTk+gtpHvVvbUxZ9HtnE0joj65omgkYyyszo2NWSzE6jgdrnwqY2TsmO2gSCFdMcY0qMk4HPmeJ4k866BbNPJtGfaM8l5PbW9g7RxLDJ1YDRhi0snDt8V5HxI7uNY2HtG5W0srWHr9d+097cGBkSZ01FQsbOQFJEZJOeWPSC0L7ousJZpZXibVNkuBLIqsx+XpVgNWcnPic8+NZ9pdHdlPHBG0bL8GUJEySOjouANOpTk8u/Pf41wEL0Zw3aTXaTdf8GBTqVuJop5EbtdYpKO2OOOBx3d+a+Nsf9RvLZx81s7eSdvQ0mUH/wDM1cdhbvwWcXVW0YjTJY4ySzHmzMclifEmofbXRnY3c7Tzxu0j4BIllX4oCgYVgBwAroKVvdtpRtqS6gAcbNtHMrDiplcSJHExHPjIufJx3Vo7OTaTNZ3Cm+6+WSN5GluLcW8kTkFljhEmcaSvDHLPAHGGlYbnWkNs9tHAiwyAh14nXkYOpidROO/PDurT2F0c2VpKJYo2LoCEMkjy9WDzEYckJ5jjXALbera1x19zPcPfC214trmynVoYUB0qWRGAZjwzqYHJx4VIbW2rdXd41srXstvaQw9YbWSK2klkkRX66UyMMKRnsjOCKuEXRTs9X1CJtGrX1JllMWrx6vVpPkeHorY210cWV1OZpY36xgFcpLJGJFAAAcIwDcAB6h4UAvxe7Q+C7Os5J5o57i8cLKJVd/g8YHxmjYh8FzwJOdGDWaW3uI7va8EN3dukNl1mqSZmZZyFlUqRjScBhwxzIpkJuharLbyrEFa1Ro4QpKqisCGwoOkkg8yM1ktd2LeN7l1Q6rvjMSzHXgFQOJ7IwxGBigFna71zXMNuySymHZ1mt1dssjgzz6Mx27sDls6dTZ55OeNam2PhK7Jj2o9/c/DJmRoo0k0xdtuEKxAYOEyTz5EHNNPYu6FraW728MQEMmrWrFn16hpOosST2RjyqN2T0YWFtKsscRLIdUYeSSRYzzyisSAc9/OgK2I5LvbV4clXtdniAFCQUmmXXlSOII1OMjwqN3U23cbRh2daJPMCga4vZlkcPoWWRI4S4OrL48c4we6mfszd6G3lnliUh7lg8pLM2ojOMZPZAyeArBu9ujbWKyLbR6BKdTnUzEnGBxYkgDjgd2T410Cuvd5rhrDaM6Tzarq/W1tcSOOrVWz+rwexlcg6cZqRGxJv018EXaF6Y/ggkuX63jnOnCcMRZ7ByBkAtx45q7wbgWaRQRLGertpevjHWSHEmdWpsnL8TybNbi7sQCeecKetuUEcja24qBpAXjhOHhjlXAKDZu9N4NmwQxSzyPeXcyRSag0wt4tAZY2kIAcknBJ4ccY4YkrS8vLEbQkJu0tltGKrdXEU0iXBKqhGhyVzqJ7s+oVfbno5sntYrYxERwEtERI4eMsSxIcHVxJ7z4eAr1OjqyFrJbCI9XMytKdb65WUhgXkzrbiOWce2gF7NZXUC7Ff4ddvc3UsQZWlJQRnS7gr8ogMASxOcn0AfauI9o7Y2iHmb4D2IwZGw7sG1RPjnEsmMJyHDwpo3W7cEk9vOyEyWwYQ9pgE1DSeyDg8AOY7q0rbcOzjkuXERPwsMJlZ3ZX1nU3ZJwMnw9VALbbsd1Bs+0vxf3L31y8JWMSfqm63tdUsQGMAEZ7vaKKYGxOjSxtZVljiJdP6MySPII8/MDEhfPn6aKAtNFFY7iMsjKDgkEA+BIxmunBfxbxbQ2nNN+jpIba1gcxCaROtaZxz0g8AvL1EeOB8tvXfRbNk+GlbW6E628UxiMiS5IIdUXOcgOOQHI4HKobcrbl3syzaxOzrqS5R36tkTMTljwZpM4AB7xngBxHdL7a2Xe3EuyIrpNbLMbm5aKNhFGYwGRCeI8V4nia4dJ3bPSNaWb9TNI7yoqmXqomk6vOO1JpGEzzxz4jhyrY2l0g2UHUF5eFyhkiKo76lABz2QTk5AA5knFLC02Nco95DLDtVp7ieTUIDHHbzRucanldGAGC3owQOHGrVu/us0e2Ix1Ugt7GyWGJ2BIaRzlir6QHIDuCQBy5CgJWbpStWsbi5hLsYMoUaKQESEHQHGOypI4tyGDnFadrv29zY2g6z4Nd3r9Up+DysFI0lzGr8DhWXDsdOcnjjFVS72NdnY+0H+DT9ff3pZkEba1hDhgdGNWOBH1vCrOmz3m2vYOIJktrSzLrrjZcSSDQIj3awunKg5GD4UBH7N6RJZrycLMyWdnEzM0ts5eZljYs0rBQIiHx2QoLYwBx4WCz36itrG2kvZ+uluFLp1ULhpQSSCsQGpQFK8Tj31Tv0Pd/oG8/6eb4VtC6ZmTq31qrOuSy4yBhG4n51SFxFLs/bHWtaXNzEtnHb2phjMmkqFBU/MyQ/Hwbkc0BcrXpAsns2u+uCwq2hiwZWV+HY041FuI4AHNebu7/2l7K0MTOsqjXokjeJivDtKGHEcR6eNUveTZdwF2bcvYKFjuHuLq2tVDnW2nRIwAHWOADk+PDPfUxsCxmvdrHaMkElvDFB1EKyjRJISSWdlydIGphx8R6a6C17wbywWUYkuH0hjpUAFmdjyVFUEsfKsG7O+Fvfh+oZtURCyI6NG6E5xlW8cH2GqZ0l7OmO0rOcpeNbxRyDVZqHkilJPaAIOMjSM47jx4VNdHWwTGbi6eO6SS5Kg/CpEkkZI8hHYIi9WSDjSST2RQHz0kbQv7aJ7m2ngjghjBdHjLuzlsDB5DOVHtrR2RvFeW0MV3tS7g+DyxqUijhbrTJIFZEAAyxAJyB+FbnS5YzXFlHbQRyOZ54lcorMEjBLF2I+KAwXiaiOkjZMvw6xlEd2bWBHXNmoeSKQ4CsAQcZAQZx3HvxXAW3Y2/1pcxTSJIUFvxmEqtE0Y48WDd3A+ysGw+kmyu5xBE7h3BaPXE8YkAySULDjwBPqPhS+21ujcPs+5uI4L0yXEsIkSeRJJ5beEnBKIilDnR2TqOE9HG1jbEtwJZotmtHHbW7i3eaLTcGUqQI4YwCVXkMg/wDAG1L0w7OUauskK6yjMIZCEI4ZY44A93ecHhUrvBvza2ZRZXLSSDUkcaNK7L87So4Lz4nHI1QbvdSddgWNkkMnWXE0RuAEbMasxkZpeHZ09gHPzfRW6s81hti+mksrm4E6xrbPBHrARFA6on+rGQufoZwcigJneTpFj/Q8t7ZSBmBWNNSnKyFlGllbjkBs48qz7f37js4FillBvTCrFVieXS2kZkdI/irnJwSP86pa7lXQgs4ZYW1Xe0DeXQQFlhQYwjMOyOBPr4ccVIWF7cWG0NpM9jdXEtzJqt5I01oyDVoRnz2AAVz5cuAoC1bM3wtYdmpdS3hnjPAzMgVnk45QRoowcg9nGQBkk86+9jdJNndSiKJ5OsKu5R4nQoqcSXyMLwwR45FL1tzrmxj2Wz273IhmluLiKECQrJJo0YUfG0heY4ZB48Qa+4rua6udtXaW8glS2W0jiA1yBpBpOQmcuNOSBnHLuoC4bE37jjsPhd3crIk0ziApC6EqDpWJUxqcgq3axUrsjf8As7iGaZZdC2/9MJVaMx5zjUG8cEDHfw58KoB2RNYT7IkktrieC2tSGWGMyNHcSBmcle45ZeJx8XxFbW92zLq62f1/6PWJnuo5ZYIwDNNbpq09dgZZ8n4vHHPxAAt2xekuyup1gjdw7gmPrIpIxKACcoWHHgCe7OKtNLmGGXae07S4+DTW1rYh2BnQRPJI4ACqmSQo0qc8uBpjV04FFFFAFFFFAFFFFAFFFFAFFFFAFFFFAFFFFAFFFFAFFFFAFFFFAFFFFAFFFFAFFFFAFFFFAFFFFAFFFFAFFFFAFFFFAFFFFALbpc2XGGt7ldST56rrEkkjbRz05Rh85vaat25+xYba0RYUCBwJH4sxZ2AyzMxJY+ZoooCbooooAooooAooooAooooAooooAo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AutoShape 8" descr="data:image/jpeg;base64,/9j/4AAQSkZJRgABAQAAAQABAAD/2wCEAAkGBhQSEBQUEBQUFBUWGBYWFRUWGRgVHxccFhcVFRYYFxUaHCYeGhkjGhcUHy8hIycpLiwtFSAxNTIqNSYsLCkBCQoKDgwOGg8PGi8kHyApLSk1KiwuLC8sLSkpLS0pLCksLCkpKSwpKSkpKSkpKSkpLCkpKSwsKSwsLDUsLCwsKf/AABEIAJkA8AMBIgACEQEDEQH/xAAcAAEAAwADAQEAAAAAAAAAAAAABQYHAwQIAQL/xABEEAACAQMCAwUFBQUFBgcAAAABAgMABBESIQUGMQcTQVFxIjJhgbEUQnKRoTQ1UrLBCDNzgpIVFiOi0fBDU2J0s8LS/8QAGQEBAAMBAQAAAAAAAAAAAAAAAAIDBAEF/8QAIREBAAICAgMBAQEBAAAAAAAAAAECAxESMQQhQRNRFCL/2gAMAwEAAhEDEQA/ANxpSlApSlApSlApSlApSlAr8u4AJJAA3JPhX5nnVFLOQqqCWY7AAbkk+Vebe1LtdkvnaC0Zo7UEgkbGbHix66fIfnQaBzp29W9sWisl+0yjYvnEa/Pq59NvjVAsuZOOcakK28kip94xnuY09XG/6k1x9lXZO3EGE9yGS1U+hlI6hfJfM/lXo/hvC4reNYoEWONRhVUYA/6+tBlfB+wBT7XErqWd+pVGIA/ztlj67VdeFdmtjb4MUbgjx72X/wDVWmoTj3C7uUH7LefZ/Id0kn6tvQTEUYUADoPM5/U1+6xjmKHmWyzJHcC7jG50RxkgfGIrn8s1E8B/tFTo2m/gVx0LR+ww9VOx/Sg32lQnK/OVrxCPXaSh8e8h2ZPxKdx69Km6BSlKBSlKBSlKBSlKBSlKBSlKBSlKBSlKBSlKBSlcN5ciON3b3UVmPooJP0oMZ7f+eyoHD4GwWAe4I8juqfPqflWXdnvJ7cSvkgGQg9uVh91B1+Z6D1qL5i4w13dzTucmV2b0BPsj5DA+Vb5/Z95cENg1yw9u4bY+SJsB821H8qDTbCxSGNIolCogCqo6ADpXYpVZ555+t+Fw65yWds93EvVyPoo8TQWaleabrto4reTrHaERlzhI4lDE56DU2c+tbVyNwviMUerid0srEf3aovsesgxk+gxQWusy7UeyGO9Rri0UR3QBOBss2N8MPB/I/nWnUoPF/CeMT2NwJIWaKWM4Ph0O6sviPMV6k7Oefo+KWokGFmTAmjB90+BHjpPh+VZL/aB5OEFyl5EAEnysgHhIBnP+Zf1U1TezTmtrDiMUuf8AhsRHKPNGOCfkcH5UHrilfFbIyOhr7QKUpQKUpQKUpQKUpQKUpQKUpQKUpQKUpQKqvaje91we8YbHuio/zkJ/WrVVN7X4C/BbsDwRW/0upNB5Pr2JyHZCLhlog8IYz82XUf1NeO69l8pXAewtWHQwxfyCglzXkbtM5ka94nO7ElUYxxjyVCVGPUgn5164YZFeMuauHNBe3ET7FJXH/MSD8wRQa/8A2deV0KzXrrlg3dRE/dwAXI+JyB8jW31k/wDZ14mrcPlh+9HMWI+EiqQfzDVrFApSlBQ+23hwl4NOfGMpIPhpYA/oTXlnNesO1+4CcFu8+KBR6sygV5OoPYnIXEDPwy0kJyWhTJ+IGk/qKn6q/ZjblOD2St17lT/qyw+tWigUpSgUpSgUpSgUpSgUpSgUpSgUpSgUpSgVH8wcNFxazwn/AMSN0/1KQP1xUhSg8Q3NuUdkYYZSVI+IJB+leoOxLjQuOEQrnLQlomHlg5X/AJSKybtz5ONrfm4jX/g3OW26LJ99fn73zNOw3nQWd6YJWxDcYXJ6LIPcPzyV+YoPS9ZN2ydlTXp+12SgzqMSR9O9A6Ff/WBt8a1mlB5G5P5ouOD3veFGH3JoXBXUudxv0I6g16Y5U57tOIoGtpAWxlom2dfVf6japW+4NBN/fQxSfjRW+or7Y8IhgGIIo4/wKq/QUHbpSoXmvmuHh9s09wwAHur4u3gqjz+lBmf9ovmULBDZqfadu9kHkq5Cg+rHP+WsT5f4O11dQwRjLSuq+gJ3PoBk/KuXmbmGW+upLiY+052Hgo6Ko+AFbf2Hdm7WyfbbpcSyLiFD1RD1YjwZvp60Gr2NoIokjXoiqo9FAA+lc9KUClKUClKUClKUClKUClKUClKUClKUClKUClKUEPzXyzFf2slvMNmHst4ow91h8Qa8nc1crT8PuWhuFII3Rx0dc7Mp/wC8V7JqE5r5Qt+IwGK6TI+442ZD5qfCgonY/wBqy3caWl2wFyowjnbvgOm//mfDxrVq8wc4djd7YMZIA1xEpyskYOpcdCyDcEeYzU9yP29ywBYeJK0qjYTL76/jU+969aD0DUbxPmS2tv2ieKLH8bqD+Wc11uBc6Wd4oNtcRvn7uoKw9UO9SVzw6KT+8jjf8Sq31FBmnNPb/aQArZA3Mngd0QerHc/IVkl1BxTjlx3hjllPRdikcY8lJ9kD55r07Hy1aqcrbQA+YjT/AKVIKgAwAAPIUGVdnnYdHaMs98VmmGCsY3SM+Zz77fpWrilKBSlKBSlKBSlKBSlKBSlKBSlKBSlKBSlKBSlKBSlKBSlKD5ioTjHI9jdb3FrC5/i0gN/qGDU5SgzyTsJ4YW1KkyfhlYY9M5NTPCuzqC39ya8I/ha4lI/IEVaa699xCOFNczhFGBqPTfpSZ0OaGEKoVc4HmSf1O9fuoux5ltpnCRTI7HJCg77dalK5ExPTkTspSlddKUpQKUpQKUr4rA9Dmg+0pSgUpSgjBzLbE4E8Wc4xqHXpivt5zHbxOEkmRXP3Sd9/PyrCWlKylh1Dkj5MTVk5R5cmubqOaVGMWoyM7dGxvjfrk4rBXyrWnUQzRmmZ1ENjBriurtI11SMqL5sQPrXIzYGT4VhfM3MD3lwWZjoyRGp6KM4Bx5+daM2b84W5MnCGuR85WZbSLiPPrj9elTEcoYAqQQehG+fnWO8Q5WtUty0d4jyquSmRhvEhfHPlXN2dczNDOsDsTFIcAHfS3gR5Z6VTXyJ5RF47QjLO9Wa9XDdXiRKWkZUUdSxwK5axrtE420146ZOiI6FXwyPePrn6Vfmy/nXaeS/CNtRsuabWV9EcyM3gM4z6Z61+35ktgxUzxgg4I1DYjbFZbwzs/nltvtCOqnGpE3yQPHPgdtqrPeFpMtuS2ST5k5P61mnyr1iN17VTmtHcPRINdS94xDCQJpEQkZAYgZFdmL3R6D6Vl3a5+0Q/4Z/nNacuThTkuvbjXbS7LiUUwJhdXA2JU5xXXuOYbdGKvNGrDYgsAR6iqh2R/wBzP+Nf5apnO/7wuPx/0FVW8iYxxfXaucsxWLNvt7hZFDIQyncEbg/OoTnXh6zWjI8qwjUp1v0GD0r7yMc8Pt/w/wBTXR7Tf3e340+tW2tvHuf4smd02hOTOWY4btXS7hlIDewvU5HrWjVjXZr+8Y/wv/LWy1X4sxNPUIYZia+kfPzFboxV5o1YbEFgCPWvt7x+3hVWllRQwyuT1B6EDyrGuc/2+4/GfoK7ScpXM9obssCoXZSTqKptt4AADpVf+m0zMRHSP6zuYiGv8P4vDOCYZFcDrpPT1FdO55ttI20vPGD4jOcepFYjw+7kRsQsys40eycZDbYqV5i5Nms0R5SjBzj2c7HGcHPz3qP+q013FenP2mY3ENstrpJFDRsGU9CpyPzr9TTqilnIVQMknYAfGsz7Jb9u9liz7JUOB5EEA4+R/StE4pYCeGSInAdSuR4ZrVjyfpTlC6luVdsw5153meZ4oJQIhjBj+9sOrf8ASrhyBxWI2cMXeKZMNlM+17xJ261lXMHCxbXMkIYsEOMnbOwP9av3Z3ykqrDeazqKv7GBjfK9ax4b3nLKilrTdoNcc06opZ2CgdSTgfma/dYvz1zG9xcugJ7qMlVXwJBwWI8TmtmbLGOu1178I20//fOz1aftEefX+vSpaC4V1DIwYHoQcj8xWPx8rWpttRvIxMV1aMjGcZ0+fwzXX5J5le1uFUk907BXXwGTgMPiNqojyZiYi8dq4yzE/wDSAuPfb8TfU16A4XEFgiVRgBFAH+UVT27JoSxPfS7knovic+VXiGPSoUeAA/IYrvjYbY5nk7ipNd7fJ4tSlfMEfmMV57urUxSskgIKtpYehwcV6Hqu8xcjQXba21JJ/Gvj6g7GpeRhnJEa+O5aTbpTn4HwkQiU3Eh2HsBlLZPhpxnNdnl3g/DJJ4+4lnMikMqtt7u+/s4x865V7IBne4OPwDP1q2cvcpwWYPdAlj1dtyfh8B6VXTFbfusQjWk79wmawznWyMd/OGHvMXHxDbg/9+VbnUFzLyfDegGTKuowrr1x5EdCKu8jFOSuo7Ty05R6VjgvaJBFYqjau9RNIUDZiOhz5VnEZyw9R9a0u27KIkJaWVpAATpAC5x5nJrNUHtj1H1rBm/SOPNmycvXJ6Ih90eg+lZl2uwnvoG8CjLn4hs/1rTYfdHoPpUbzDy9HeRd3LnY5Vh1U9MivRy0m9NQ13ryrqGcdn/NsVosqz6gGIZSBncAgj6VW+PcRE9zLKBgOxIB8ug/Sr9D2RIGy87FfIKAT8813b7stt5H1K7xjAAVcYGBjx3zWKcOW1IrPxnnHea6S3If7ut/wn+Y10u0393t+NPrU/wbhYt4EhUlggwCep3J/rXDzDwNbuAxOzKCQcrjO2/jW2aT+fH7poms8dMs7Nf3in4X/lrZqqfL/Z7FaTiZJHYgEYbGNxjwq11Hx8c0rqyOKs1jUsL5z/b7j8Z+grSODfuQf4D/AP2ri4t2aRTzPK0silzqIAXA9Kn7XgapaC2DEqEKats4Od/LxqrHhtW1pn6hWkxMz/WH8F/aYP8AFj/nWtK7Wv2WL/FH8rV9tOyuGORHEshKMrAYX7pB8vhU/wAzctpexrG7MoVtWVx5EY39ajjwXrjtWfrlcdorMM/7J/2yT/CP8y1rFVrlrkaOylMiSO5K6cNjxIPh6VZa0YKTSmpW46zWupYhz4uOIT5/iB/5RV37OuZ4mhitfa70BtsbYBLZz6VI8x8gw3cneFnR8YJXBBx0yD41w8vdnkdpOsyyuxAYYIAHtDHhVFcWSmWbR1KuKWrfa21gfMlg0N1MjDfWxHxDEkH9a3yoPmLlCC8wZAVcDAddjjyPgRVvkYpyV9fE8tOUelFsuCcLa2ErzurBQXTWuoNjcBcZO9frhnB+FTOqJLcB2ICg7ZPyWu+eyAZ/aDj8Az9asvLvJMFodSAvJ/G3Ueg6CqaYbTMbrCutJ+xCw0qH4RzZbXSl4H1IFDl9LBQD5uRjI6keFOGc2W88gjjZtTKXj1IyCRR1aNmADj0re0pilVHnDnuO2gue5JaaFTv3buivjIR3A0hseGfGpvinMMVvpWQsXcErHGrSMQvvNoUE6R5/Ggk6V1uH8QjniWWFg6OMqw8fD5HORj4V1+LceitygkLFnzoRFaRm07sQignA8T8aCRpVZ5f5uWS1muZ3VY45pkDYK+wjaUyDvqPTHXPhUpwnmGK4LrGWDpjUkiNGwDe62lgDpPnQSDLkEedVkdm9lnPdt5++1WC+vkhjaSVgiIMsx8BUfw3muCeXukLiQJ3hR43jOjIGrDAbZIqNqRbuHJiJ7S6rgV9qMj5jgaOGQP7M7iOI4PtMdQx8Pdbr5V1W5iRGu5JZUENuVVgFbKHAZix8feXAAqTqdpVf/wB+LbVpzLrI1Incy6pF6ao105ZfjXPJzDG8VvLFKAksqopKE6iSwMeNijZBGT0xQTNKh+I8128EhSRmyoDSaUdxGp6NIyghB612OI8cihCFizGT3FjVpGfbOVVQSRjfPSgkKV1eG8TjnjEkLalORncYIOCCDuCCCCDXDxbjsVvp7wsWckIiKzs+Bk6UUEnA6mgkKV1eGcTjuIllhbUhzvuMEHBBB3BB2INQ/MHNn2a6toTG7CYyaiqO+Aq5GnSNznqPAb0FipUPxXmuC3bTIzFgveMER5CidNb6QdK9evka577j8MUaSM+VkIEegFzIWGQEVcltt9vCgkaVEHmq3Fs9yX0xRnEhKsChDBSrIRqBBI2x41++F8xw3DskZYMqh9Lo0ZKsSFdQwGVJBGR5UEpSoS25wtpJFRXb22KRyFGCOwzlUlI0sdj0PhX2x4yTc3iSFRHB3ZB6YDR62LHNBNUqH4bzXbzuERmBYFo9aOgkUdWjLABh6V+OIc4W8LOHZz3eO8ZUd1jJ6B2UEAnbb40E3Sov/aoM8CB9Pexu4iZCGYDSc5z7OM7gjxrjPNduJe7LMPb7vXofRr/g73GnV8M0ENwHll14EloVEUpt2Rh5OwOc4+Jrq8t8JPfWpkgvA8CkFppQY4zo0Hux98HoMYwKvVKDOOK8NuUsr+zS2kleeSZ45F06GWUhssxOzDpjG+BUpzHweQX8dyFuGjMBhb7M2HQ6w6kjPtIcY26ECrmaGgh+U+HiG1VRG8WWdtEjiRhrdmyzDbJznHhnFR/GbeWLiMV2sTzR9w8DLHgshLhwwUkZB6H0FWivlBnz8uXEvDZ1aNo5WvGuRFqAYqJlkChxsGIBx8ameWeHj7S83c3SkxrH3ly+SfaLaFTyG/tZ8atNKCC514XJPaFYRqdXikCZxr7t1cpk7bgVD2PEGn4wC0MkI+xSACXAJzNHn2QTgD9aupqEf95r/wC2f/5UoKrw/h9yIuH25tpQba51yyHTo0hpSGU5ywIYdBtXc4nwCdrfiqqhLTyq0QyPbASIZHzVvyq80oIBuHSf7Thm0nu1tZIy3kzSRMB+Sn8qhoeATi1tEKHVHfGZxtsnfTNq/JlPzq8UNBUUSa0ur1hbyXAuWSSMppxkRiMxyEn2QCuc7jBrm5jNwWgxHMYSrd8lsRq1+zoUscHu/e3GPCrRSgrfIHDZILVkmjMbGaZwrNrIV3LLlvHY9a6nNvBpDeW9yonZESWJxbtpddZVlYDPtDbBA+FW+lBCcocPEUDYiki1yPJplcSOdR95iOhPXHhXX5ngcXNlOkbyLE8usRjUQJIigOM7jOKslfKCicW4NIl9czFLt47hItP2Z9OGjUoUkXI2OxDdNzXbm4Q8C8Okigcrah0eBWEjKskegFTtrKkAehNXClBVOYIprvh06rbtGzsndoxGplWSMlmA2U4B2ydhXal4VI3EmkwRGbPutfk3esceuCDVhpQZ/acNuGs7OxNu6NBJD3kxx3YWBtWtGzli2BgY+8c1J3/L0sp4ooGn7QiLE2epEWk+gztVtFKCnRRzXM1iDbyQC2JeVpMAZ7sxhI8H2sk5z0wKrt1cSM9/lJTZtMxlMLQ76AofaQhwTp3x5bVqYrzx2gfveb8af0oNiFuZryyuIVJhFvL7R2x3gjKAjruBVb4lw27n0iWG4eVbmNy2tVhSNJgR3ag+37HmM9a0S0/u0/Cv0rlN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" name="AutoShape 2" descr="data:image/jpeg;base64,/9j/4AAQSkZJRgABAQAAAQABAAD/2wCEAAkGBxQTEhQUEhQVFRUVFBQUFxYUFBQUFBQUFBUWFxQUFBQYHCggGBolHBQVITEhJSkrLi4uFx8zODMsNygtLisBCgoKDg0OGhAQGywkHCQsLCwsLCwsLCwsLCwsLCwsLCwsLCwsLCwsLCwsLCwsLCwsLCwsLCwsLCwsLCwsLCwsLP/AABEIAMkA+wMBEQACEQEDEQH/xAAaAAACAwEBAAAAAAAAAAAAAAACAwEEBQYA/8QAORAAAgECBAQDBgUEAAcAAAAAAAECAxEEIUFRBRIxYRNxgRQikaHB0QYyUrHwQpLh8SMkYnOissL/xAAbAQACAwEBAQAAAAAAAAAAAAABAgADBQQGB//EADgRAAIBAgQEAwcDAwMFAAAAAAABAgMRBBIhMQUTQVFhcZEUIoGhsdHwBjLBI1LhFULxJDNic5L/2gAMAwEAAhEDEQA/AOKpo9+edY+KCKG6KfUBE2jMxXCnH3qeXYolS1vDRnVCvdWmTguKSi+WeXmSM9bSVmSdHrHY26daMiw5wJcNUn7qvfTrcWdWMI5paLuNFSbsinW4TKLvTdu2hE10HzX0krkUcZKLtUi136oa6W4rhf8AaaFKqpZpjbFTRNgpoFg44dtNrTqtbb+RVPEwpzjCembZ9L9vPt3GjSlKLlHpv9wIQZe2iomyleMl981kJCcZxzwd0NJSg7PcoVcNKlLmhmtVo/P7hST1Q+ZSVpF7D11JXXqtU+4xTKNmFIKALkhiCZxCFMTKJBkxUogsOmKlEDGTFSiLYdMBwFsPcXKIGhkzMxVJwlddP2MTFYeVGoqtM7qU1OOWRZozUldeqNGjUjVjdFE4uDsE4juKBcBoRxQbi5IVxQ6YtoqcRkwbCWGOmpo1jIZZpk1APigAHRgK2woq43hcai6ZiySloyyE3HYxpwqUHnnHcT3oeKL/AHKngzW4bxNXVn90wzjGpFxeqejKrSg7nVPkxC5oNKesXknv/s8Fh+L1uEV5YXEpypp6PdpdPNNdOnTsbNTCwxUFUp6Sfox+L4dThRkrJyklFve7zS7dScP4zX4pxSC/bTheSj8LXfd6+SJXwsMNh31k9L/Y4zGcKlTfNSeX6dPQ9/F9jHunpL1FYbiOfLNcrLEyuVPS61RqYes4u66ds8jj4jhVicPKm9Hun2a/NfAbDVXSqKSL7jFXdrS+Se9tz5/V45i50Vh5S06vq12b/L9fHejgqUZ8xLX5FKth75rqkfQOG+5hacX/AGr5q55/FO9WT8QadXSR3OPVHOIr4NxfNT67aNbd0RO+4yl0exNGup5dJLqn9N0HYWUba9ApRCgCpDEAkEIucSDJipQA0MmJlESw6YtoA6YEkKMmIrwurCSimrMthKzuZvK4O6M903Rlmidl1NWZchNSV0dsZKaujmcXF2ZDI0ECSK2hkLaK2hkwBBjpYo0zKLNNkFLMBGQfBCsJZp07iNhRNbDJqzSYqYxhY38PtPmpOz20DputGWqo7WlqgqGKUbRlJxl/1e7n2fQ8NxrAY6rWdScLrpl1Vl8/U2MJVoqCjF+pu0OIuUeSo7q91Lq07NZrXqY3DMQ8DiObBXurNeF09H0enkdOIpqtDK35DISTydvTo/I+jYfEU69NVKb0+a8GYFSm4SyyKeP4VCp1VnujrjU6Mq1WqMpUauHd7OcdLPNLy1OXiGEljKXLjUyrrpe/zRfQrRpyzOOpoYTHwqdOux4riXAKuDgqilmj4K1vNeJrUMZGrLK1Zj/Hjd5rJ65Lyf3N7hNLiGFio1IOVN9mm14rW/wODFvD1W3F2l8dfP7kVaKkemjNoyJICKayeaH0ewpVxeFTzWT3CpLZjRbXkIhiLPlqZPSWj89htguF9YjpwGTEESQwQGwhBaAEVKIrGTFSiKWJi5RAMmKmhWOmVa1O5VKNy+ErFVXi8jnyuDui7SS1LCkmXqSZU04gyy6/EVoK12BaK2hkBYWwTpYGiZY2KIAs0hWQs0ithRbpFbGLkIlLYSfBTJmCipj+ERqK0lfuFVOgy01RiY7h9SnGyvJJ3jJPNdpbrv5eZxU8DSp4h16a0atKP8r7edjq9oc4ZJfBmfhuLyi82/J/zI0oUaEXdRSfgrFMlNre6OmwGPVRLME4W2Kk+5c5bld7EMzG8GTfND3Zbr6rUdyjUi4VFdMkZSg7xMjEOUZtNNbrvrZ7Xz9S7CwdOkoN3ton4dPkCq4zlmWlxmA4jyvll007Fso3K5Q0ujag00Uu6KiYwzWzyd+5n8ShKWHc6btOHvJrw3+R1YSSVRRltLR/wKq8OUnZ/l+flcwV+q2qDTj/AFdk/wDb5+fht9DRXC0ql0/d+fkZ+Nk6dR2XuWWS/pyXTseh4JVnVwUJzd27/VnDjYQ5zjHR6fQjKSujXTOHVCZxCMmLIEFgCBKIBkxUoi2HTFSQrHTEziK0WJlapAqaLosQ1YrcbFl7jI1NwqXcVx7ESjsRoifcHmQmg1jpIneZQ+BAD4CsJZgIwlqVOUbXXVXWzW6OanWhVclB3s7Pwfj+a7lsoSja/XVD6daxJLS7AXrWdnk1a62yuc8KkakFOOqezHlBxlZ7jIoLBqeqU01mgJtbDXMXiX4dp1M0rPdfU6I1/wC4iutjmsTwmtQd43a3X2L4u/7WFyT0ki5w7jlsp5BcVIrcGtUdFQxKksmUSg4guLxeEUtBqdRxElExMZwxbeqOpSUkKpuIjC4uVJqM847/AHJJX3C4qWsd+xvwi3FO6zzWZ5TjHF5Ur0aK12btp8O/nsaOCwWa06nwX3HQvqeAnF3N5MTjsBf3l1238j2PAeOSoRWHrr3Fs+3n3Xz8zIx2B5jdSn+7t3MCrRcG3H1i/wCZM93GSks0XdMxf/GW5NOupfbVDoVxaPTgQiYloAxDYAgNAGQmSFY6YuSAx0yrURVIviJYo4txK3EdM8pNCXcSWTJ5kHNEFmdCpneZlixTkABYgxWQtUmIwo6Lg8lOm6clfld12T2fnf4nz39Tyr8OxkMbh3bOrPs2u663X07m9w5Qr0XRmr2/kvYHhsYSv+Z6Zfl/yY/Ff1TXxlFUoRyK3va3u+3l+M68Nw2FGWZu76eH+TJxMrzm95N+l3Y+j4OmqWGp0+0UvRIwa0s1ST8WMpVC1oQsrMqDYYoguEVUw6kMptEsmYvE/wAPQndpWe6OiGI0sxcrWxztXCV8O7q7j26HVGaktNRWk99GaPDuNRllLJ9wSpp7COLRqNqSyKtYiPUz8Xg1nqjohO5XszK5Z0XeOcf0v6FluxZeM99+5u4LiMZ0ZJdY57NXefwueWx/Coy4lSr2vGTtLzS09Uvk+5o0MRKGGnT6paeT+xWstD0931MYVUgMmG5nYnC6xyY5bCpbR7CaeKztLJ/JkUu48qel47DnINyuwLAEAUYXIDHQlijoRWiJJFsWVZFTL0QmTcmxKtqLpswai3RRW6aHzs2ec7bmfYZTxFg5gOBco1k9QiNWLtKTuuubsraspq1IU4uc3ZLdsMIuTstzrOEUPDV3+Zr+1apbvufJf1Hx18QnyqatSi7ru3td9vBevh6jAYJUFml+5/I16SueW2ZpMzcdw+15QWWsdvLt2Po/AP1Hz4qhinaeyl0fn2fjs/PfAxuAytzp7dvsUFHY9hcyxiYmgxZhMraCMQobHmiEEVaCZZGbQHZnP8U/DsZ5x92Xbo/Q6oYjuJZrYxHOth3aSut9PidSaku5W4p+DNXCcThUVr2fcRwtqiqSa3Cr0Ux4ysVmJi8PKDvG6fTLVbMsaUtS6nPowMJxJp2n8SXvuGdDrE041Uw2OawFRbdAoiKmIpKXUZq5bCbjsUJSlTeecd9iu9vI6LRqbaMfCqn0GuVOLW4TYAWFyAOhUgDIXIVjoq1oFUkXxZXuVXsWhSzC1mQFoL8RlWZobKjVgdiOJjOQOUS4Lg10BZoZNPcdh+JSg81dCuV9JInLW8WbOC4un0k/K7KnQpS/2r0QM1SO7fqdNDi96Dzd0op/3LP4fU8HT4GsLxyGn9OWaUe37Xp8H8rGy8Y6mDf9ysn6laOJvq/iz2roR6xXojJzy7sOnU/jGcbKwFcsxaKnccbFCMIyIoRsZbitE1BlEKYGhU4jJgKmIw0ZJpr4l0JyiJJXRznEfw/nem+V7af4OyFW+4l2tHqjPp4+pSfLUTsW6PcR01L9poQrwqLKzIk1sUyTW5m47h2sR9y2nVtozPo4iUHZ9CKTW5dKnGoro6vC0o4impQsprKS0k93s3v5nmMTxSfCsTy62tGWsX1j3Xil27Wt2OqOEWJp5o6TW/j/AMgVsAqcXKWbWfZdvic3+uVeJ4pYbDe7BvV9Wlu/DTZepYsHHDU3Uqav5GNUd73zuexjFQiorZGS2283UoVsO4u8PgK4tao6IVFLSZNHEp5dHsRSTJOk4+Q1yCV2FzAx0LbFGQuaFY6ZTqxOeSOiLFxlYRSsxmrjLFlkxTYjSOtROByLNOiGxW5B+AyEzESwyegtkFSYirw3VZd0VuCLI1X1DoVq1NNfmi8no7Xv9CmpRU3Fy1cXdfT6DxmtbaXLNDiL/wBl1kytov0OJ2aFdNMidjTw+OT1KJU7Fiki9SrXKZQHTRYhUK3EOg3nuLYmh7mJYhE2RAYmRYhGV6hYhGUcXhIzVpK/mXQm0I11OdxnCJQd6b9DpjJPYOfpMVR4k0+WorPce/cWVG+sRuIoRqL6oe19yuM5QYHCKzw85Nt8rVu3XU87+oeHVcVhlGmr2d/Hbp9jVwWJhGd3odMqsK8MndPZrqttzweCq4nheJzqOq0aa6P83NatThiKeV7GDxDAypvPNPpJdH9mfTuHcTo46nmhpLrF7r7rx+h52vhp0HZ6ruUGzQKkVsRh1LNZPcSUbl1Oo46PYqxruLtP0ejEzW0kXOCkrxLHONcqsDIUKFtgGFVY3EkrjxdinURyzVjoiwVMTPYbKdQ6TNexj3G01YgGXKbTEYo5UxbhD9nuhc1gi54VkzBKtTCINxkInhWQNxLlOHQgVYs4bjLTzFcExtTXw3GYvUqdHsTNY1aOMjLoznlSa6FimmPVURxJcZzi2CDNhQjE1CxCMr1CxFbKlQuQjM/GYOMlmv55lsZdGBScXdGNUws6bvB3Ww9mti5ThPSRNPHJ5SyfcZTTBKi1qtUBUo2T5HlLrHRtdGtmc9XCwlNVUvfWz/jy/wCS2liGlklsV6eL5Xyy/wBlkKnSSsxp0U1eOxb5ky057NCZCjoXVgpKzFaTVmPFuLuijJSp94/NFTvDyOlZanmOhVTWQyaexW4NHmBkQtsVj2E1Y3Kpq48XYqtHK0X3OzhV9TasYbQ6NvIV3IMjS2FbIOppoRkNnA8LlUpudP3uV2lFfmWqa3X2MfF8WoYXERoV3lzL3ZPZvqn2fy16HZSws6lNzhrbddf8gKgdznYoylzHcE5KUZTVpyeUdVFLNvv0yMnBcZhi8VOnQd4QWsujk3ol4Kz16+W/XVwrpUlKe7e3gZEsGjazs5LAPBJkzsKRUxPCE9BlU7jWa2MmvwuUeg6Yc3cTHEVKb1GJaL2NDC8fayYjpxZHGSNnC8YhLUplQfQGbuXoYlMqdNoOYl1CZWBipsdCMqzLUVMrTLUKV5joBQxWFjLqhmr7lkKko7GfKnOHT3lsLaUdjoUoT30YqpOM+uT7gbUtx4xlT22FRlKHdfsKm4ljUZ+ZZhWUkOpJlLg4gzAwoBy3BcZIqVaDTvH4aMqlFrWJfGaekiKVe/Z7AjNS8wyhYY2Rii2ytjC2hLDXOkSsaZljIVCAsWIVRbC2LVGuJKJEdV+DcR/xHFf1xeXeOa+Vzw/64wvM4fzesJJ/CXuv529DY4RUy1nHuvp+M6pYCPP4nKubf6+fc+af61jPZvZOY+X28O197eGxu+z0eZzLe9+fMwfxNVbqKOkY/N9X+3wPov6LoRhgHU6yk/lol9X8TE4tNuso9EvqYrzPXrQyyHANwnuQFxkLnST0GUiFPEYCL0+Q6qAsY+M4NsvgXKcWTM0ZVXCTg9fgxvIdST3CocRnDUPmB009jUw3HtJC5IsR05I0afEIyWTF5RW2+oTrImUQXOY6QrK82WIBXmMETNBGRSxGGT0ElFMvhUcRVDAzk3GObSuovrJLrbd9jlxFeGHipVHaN7X6LtfsvH1OmH9TbcVSwjlNRjeM27W6Z90SrWp06TrN+6le/h/I0czlltcis3CUoy/pk430dnb0DSrZ4Rn3SfqrglTs2l0BkWirQXz7guNlFVqSea6lc4KWvUshNrQTGo1k/joypTadpljinqhjYWJYG4lxjpozTNK5ktDYxRLgGqmC5DV4NhKEnevUcIrSMZOUvVJpIy+JV8bCFsHTUpd5NJL4Xu/kvE6MPGi3erKy8Fqd1wnGYOFoULJyaV+WXM3fK8mr/E+YcY4Rx7ERlWxTzRim7KSsktdIrT+Tew2IwkGoUtL6bP6mxjMbGnFym7K6W7u9keW4dw6vxCvyaCvKzeuiSXc7a1WNKOeexj4/iuFqx5ZuXZqL5o+T+h7fhPAuM8OqZ6bjbqs2j/O+6M2vi8LWjaV/Q5atZSfK+ZaOzV15PofQqblKCclZ9Ve/zMOVlLR3RKmFoFxikhbMZM9ykGTBlAlw3ETgOpBsVqtIsjIRozMVw6MtMy5SFu0ZGJ4U10HsmOqr6lF05weoLNFmaMizS4rJfmzDmElQvsXaXFovWwyaZTKjJFj2iLWTCkVOLFzkOCwqRBkKkAZA06jjJSj1i016FNejGtTlSmrqSs/iXQm4SUl0OqnGlKcalkpWum8n7y19GfH6mKxVCNTB524Xs1utH087dNz08YQm1UtrY5X8R4Vxqt9Yzz7X1V/PP1PoH6cxixGBjFv3oe611t0+X0MrF08lVvuYrvHpmvmjbd4+RTpLfclVEwqSexMrQDdiPQK1BnZiSSkrMZXiJd49180czzU/FfQs0l5kqYcyYLHQxmadzLaHwqBEaLFOoCwpbpVRGgl/C4izTWTTTXmuhRVpKcXGWz0fkx4ycXdHS/ijiam6cYvLlU/Way+C/wDY8b+k+DvBxrTmvecnH4Rf8v6GrxPEqo4xW1r+phKR6+xlBIAA0wBDuAhPMCwTzZLBuRKRLDXE1EMrkuImkMrgK9akWxk7iyiUq2HT6otUiuzRm4jh6fYayY8askZtbANdBHBnTGunuV+acdxbyRZaEx9PiTXUZVe5XLDJ7FqnjE9SxTTKZUWhniBuJlLOGrU45tSb7pftcweJYbiWJi4U5RjF9m7+tvpY7aE8PTd2m2arqJw8TS1/hl9D5/PhtaGM9jds90tNtdb+VjaVeLpczoZtXicJLllFteh6XDfprGYWqqtKrFNeD9H4HFPHU6kcsosxK8Vd8t7aXsn62PYQz5VntfrbY4Lq+mxUq09smLOF9Voy6MhXi6P/AAyvm20lp9B8vVEsLYAeYRy7hsLdJFDpRbHU2b6ZqmWxkZBFaHQmEVofTqkFaLdOqI0QtQrN9c/8LL6FeVLYN7jo1BbBDjWBlIh1OsI4oKGRqoVxCgucAbEc+ZLEIkwogqUhkkABsNkATOQ6SuS4mQ1kLcr1EOhSrViOmQq1aVw6MdSaKNbBp9hHBMvjWaKdTBtdCp0n0OiNZPcBVZx6/MXPOO4zhCWxYp41a5DxrRZVKi+hqR4gvZ3T151/a7t/NL4mbPAJ8SjiumRr47L5N+hYqjVB033+RnuZq3KEgWyDWFziK0MmV6kCqcU1ZlsZFdxa6Zrb7HK4Sh+3VdvsXJp7g8/81FVS/wCahyg3Yt2GyOgTNZMymHFhTA0MTCKMjIIrQ+FQgtiyqgtiDoVBWiBqoCwUNVUWw1w1WFyhuSqwMrDcJVAW0IT4vcFtQgyqBRGQ5hFaFTmOtxWKlIZCiZMcUTNjIgiSIFCJog6ETAWITOKFZYmyvUwyf+CqVKLLY1Giu6Uo9GVZJx/ay3NGW5HtLXVA51tJIPKT2DVZMtU09hXBonxA5gZT3MS6JYCSFaHTETgc1SmnuWRkK5WczhPwLLo14yNFMz2hkZDJitDYyHuI0MjMNxGhkZDXFaGxqCzm4xbSv4EUU3YbKo4u0lb+aFWHxVLEQz05XX0810Y1SjKm7SQTxBK+Ip0KbqVHZL8sCFKU5KKGRxPy+Y8JZoqXezJKNm0NhXuM0Kg1UIEnxgWJc86xMupLnvGJlJch1iZSXAlVGUXcVsXKYbOwAJVA2IKlMYlhLqEuGwtzJcawuUgXHSFTFY6Io0JTbUVdpOVtWla9t3mc1fEU6CUqjsm7X6Jva/0LYQc9EJaLgXIxWEcVFyVuZXS1tu1pf6HLTr06zkoaqLs30v2+HUutKNr9SjOitAyoroWKb6gZruJ78fEb3WSqhOZ3JlPc4eYDKTzhzpksDkJoHUvJlqZzMJTGzC5Q1VQcyFyMNV0HOgZGHHEIbOhXTY1YhbhzITIy/QxUZx5ZZuPTe2h4ji9KrgMX7Rh3ZS9L9U12e/r2NjCuNalkqLVHpwSpySXvNPPtsjJxnEq+MqRdR6LotvF+Z00sPCkmolOE+59IoNcqHkvoYFRe+/NjFVLroSwyOJ7k0BYNYkmhLErEB0uCxLrEViWIdXuHQFgXVDoSwDqhuiWFuqHQOUB1SBygOqAbKA5kGURbYo1gGAZD+FYnw60JacyT8nk/3M3iuH9owdSkt2nbzWq+aL6E8lRSOsnwul4vicue39Ll+q2583jxzGLC+zZtO/8AuS7X7fPpsbPstNzz2OV/EU37RPZWS8uVfVs93wCHL4fSt1Tb+Lf/AAZmJd6rMmcjYbKkhbYjY6QDK3YZANFbQyAbK22hj3MDOGwz2gq9rQvKI9oJ7Wico97QT2tE5QXtAfagcon2gb2kHKJVfuR13bQnLRq4HG0oLq29Xb+ZHnMbhcdi5Xla3RX2/wA+J1U5U6a0NGjiozzi7rp5GLXwtWhLLUVn+djojNS1RWq4ijdqTaa62Ty9TY4fLiVGKlSV4Po2rfW6OatGjP8AduV5VVpNSXwfqj1+GxMqsbzi4vs7P0a3MypRyvR3AeIL+YJyzyxPcnNJyz3tJOYTlnvaQ8wnLI9p7h5hOWT7STmE5ZDxTJzA8oj2pjcwnKRHtJOYTlnvaEHmE5bI8ZEzoORkOp3JnDlI5yZiZTT4JTpuXPVnBKPSMmrt7tbHnuPYnFKlycLCTct5JPRdk+7+S8zqw1OGbNNrQ6eljIy/JJSt+l3tt0PnlXC1aNubBxv3TX1NeM4y2dzL43ToVL3qQhVjldtfCaPQ8FxOPwiSVKU6T12enjH7bM5cRClPqlL83OTqqzadstmmvRrqe7hUU4qSv8VZ+jM7LbQUyOwUA0I0MgGitoZAsrbGRBXcYWY6gy257lLFTYLk8haqTBmJUB1SYMwSgWKmxcwXIOqbBmRPhsblsGZDaDnB3i7P5Ps1qV1sFGtHLNXX5sRVcruhmLvOXMla6V136ZfIGDwdSjT5bd0np5AnVi3cUqDOvkSF5kQlRY6pSF5kQ1QYypSFdRBKgx1SYvMQSoMblsHMRPgMPLZOYiPBYcjJnR7wmTIyZ0R4TDkYcyPeCyZGTOiPCZMrJmRHhMmVhzI94ZMrJmI5O5MrJmPW7gyvuG/gWuHY6VGaks10kv1LbzOHiPD44yi6ct90+z+3cspVHTldBccadaUo5xlyzi91KK+tyng6nHBwhNWlG8X8G19Bq9nNtGezTZWCxGEhisIIrGBYjCQVjF2OER0rB0+xzOvINYNbFiwsOwjrMP2RbDrDw7C85hLCrYbkR7A5rC9ljt8w8iPYHNkEsNEZUYiurINYeOwypRF5kg1QjsNy4gzyDjQWwypoVzYcaHYORCuYxYfyDkQucu8L4R40+SLSlyya2bir2Zm8Ux0OH0OfNXimk+9m7X+HYvw1N155E9bOxVr4NxbjJWadmn1VjtpThVgqlNpxaumuqKpZotxktUMnw2UafiT92+UFrLd20Vr/ACOKGPp1cS8PS95x1k+key82+nRXL3SlGnzJ6X28f8FJxO+xTcBxJYa4LiCwbgNEsMC0AILQLBuA4gsNcJUG4uSWUWk3tfp+xTKrCNSNNv3mm142tf6jpNpvoKVNt2Wbem5ZJqKu9iJk1qTi2n1WT7PbzEpzVSKnHZ7ff4has7MU0NYJDuJltsggPyA7hBYruMCyt3DoC0K0xgGippjEFdmE6CNJbm4oIyXNhqkh8iBnZKpIOVAzMnw4kyoGZk8iDlRLslRWxLIF2ErbBBqEn2CAJTICxPiEJY9zgJY3PwfL/mE9oT/ax5T9ZSX+lzXeUfqaPCl/1K8mdHjsLTdRVJRTktdOza1Z85wvFsZRwzwtObUH6ruk90n1t/Lv6CphaU6iqSWqOL/EOP8AEqtXyh7q/wDp/H9j6d+nOH+x4KOZe/P3n/C+C+dzz+Orc2s7bLRfyZLmbxyJAOQRrAuQApANgCC2AawLZA2BuBsJ0X4cpKVKonmpSSt5R/yeG/VGIlTxVFwdpRTfz/waWBgpQlfqRiacMLBuOdSV0m+q7rZK/wCwuFxGJ41iFGppSjZyS2fZPvf5K4Zwhho6fuZzUme3WhwIBkuEG4rYSLithIbFbDYBsRsKQDZW2MkC2VyY6QNyq4TajiGbamZrpoasQOpCOmGqw2YVwCVQNwZQuYlwWJQQE2IA8iEJuQgPMQNi9wuhTm71aqpxXZuT8kk0vN/MzuIYnEUof9NSc59NUkvO7XovVF9GlTk/6krL5nXcOxuGiuSg10u8pXdsrttZ9T5ZxnDcWm/aMemley1Vl1skm7bfdnocJUwy9yiyvxDisIu0pJN569PQ58FwnFYmGejTcktL6b/Etq4mnTdpOzOW41KlJ89OSz/Ms1n+pH0TgEsbTpcjFQay/tlpt2evTp4aGJjI0pSz03vuv5MpyPRXOOx5MlwmziOFc1KnOC97kjdL+rLr5nkMPx9UcdVw+IfuZpWfbXZ+H08ttCeEcqUZw3stO4t8PjRpupVs5dIw6rmfS+9uvoX0+MS4hiVh8LdQWspdbeHa+y6+Qrwyowz1N+iMWcr5s9KrJWRyANkuMXOHYenJ3qTUVtf3n9kZPE8XiqUcuGpOUu/Rfd/L6F1GnCTvN2R1eClT5bUrcqdvd6X+583x0MVGq3ir53rr2+xs0nDL7mxR4pOhVg4upBSWabksn9jU4ZDiGBrKoqU3F7qz1X3XQorulVjbMrnI1FZtPTZ3XxPoMKinFSXXvo/Qy7W0FtjXCC2BsJDYrCCxGMCxWFAMRjEFbGIK7BNWCNmJnsdGJYhGxsYjiNhKIRbhcgQXPWIQm5AHuYlyWIcgXDYBzBcawLqCNhyl7heM8PnnrZRS3u72/wDEwOOYOeOVLDx2zZm+yStf56HZhJqjmm+1iliMS5ycpdX/ACxrYbD08PSjSpq0V+erOecpTk5S3YpyLwWBuQJcwOAlU6ZL9T6em5lcS4vQwMff1l0it/j2X4rl1HDzqvTbudXQhyxjH9MVH4Kx8vxFV1q06r3k2/V3N6EcsVHsZf4lw0pRjNZxje62vb3j1H6UxlGnOdCWkpWs+9v9v8rvqcGPpyaUlsvy5y8me7uZqBbIEG4rDY18DjvDw87P3pTaj/bG79PseZx/D/a+J07r3YxTf/1Ky+P0uddKpy6Ltu2YzkejscyQDYLDWBbAw2IbFbCC2K2EhsRsINxWwkNiNjWIuI2EgS4TaibKZmMbFosTEaDTGuLYLmGuCx5yJcliHIFw2BcwXDYFyBcNgXIVsawDkLcNgXIFxrEXIQ9cNyEhAeUgPUJdhxSrpLLZRirfBGXLguBm3KVO7fVuTf1LfaaqVk/obWOx/h0k7+/KKt52zlY8bw/hCxeOmmv6UZO/q7R+P0NKtiOXSX9zX4zDnxit+t/CP2PXx4FgIu6pL1f3OD2mq95GdJmqlYrQDZAg3FuMQ5fz+eSBpe5CLkuGxDYrYQWxWwgtiNhBuK2EFiNjECNhIK2wkFbYTwtwm5A3kZbGodFYQ4AkEB5kICAIIAkMAQWAYFikBAMSwkIiFAYQSESAyI9EKIzT49+eH/bj9TI4J/2an/skdGK/evJGTI1ilASIMgGKMAKMCwBIAEgVhBEZCGKxgWIEBiMYgUJBUwkCPcJAgT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data:image/jpeg;base64,/9j/4AAQSkZJRgABAQAAAQABAAD/2wCEAAkGBxQTEhQUEhQVFRUVFBQUFxYUFBQUFBQUFBUWFxQUFBQYHCggGBolHBQVITEhJSkrLi4uFx8zODMsNygtLisBCgoKDg0OGhAQGywkHCQsLCwsLCwsLCwsLCwsLCwsLCwsLCwsLCwsLCwsLCwsLCwsLCwsLCwsLCwsLCwsLCwsLP/AABEIAMkA+wMBEQACEQEDEQH/xAAaAAACAwEBAAAAAAAAAAAAAAACAwEEBQYA/8QAORAAAgECBAQDBgUEAAcAAAAAAAECAxEEIUFRBRIxYRNxgRQikaHB0QYyUrHwQpLh8SMkYnOissL/xAAbAQACAwEBAQAAAAAAAAAAAAABAgADBQQGB//EADgRAAIBAgQEAwcDAwMFAAAAAAABAgMRBBIhMQUTQVFhcZEUIoGhsdHwBjLBI1LhFULxJDNic5L/2gAMAwEAAhEDEQA/AOKpo9+edY+KCKG6KfUBE2jMxXCnH3qeXYolS1vDRnVCvdWmTguKSi+WeXmSM9bSVmSdHrHY26daMiw5wJcNUn7qvfTrcWdWMI5paLuNFSbsinW4TKLvTdu2hE10HzX0krkUcZKLtUi136oa6W4rhf8AaaFKqpZpjbFTRNgpoFg44dtNrTqtbb+RVPEwpzjCembZ9L9vPt3GjSlKLlHpv9wIQZe2iomyleMl981kJCcZxzwd0NJSg7PcoVcNKlLmhmtVo/P7hST1Q+ZSVpF7D11JXXqtU+4xTKNmFIKALkhiCZxCFMTKJBkxUogsOmKlEDGTFSiLYdMBwFsPcXKIGhkzMxVJwlddP2MTFYeVGoqtM7qU1OOWRZozUldeqNGjUjVjdFE4uDsE4juKBcBoRxQbi5IVxQ6YtoqcRkwbCWGOmpo1jIZZpk1APigAHRgK2woq43hcai6ZiySloyyE3HYxpwqUHnnHcT3oeKL/AHKngzW4bxNXVn90wzjGpFxeqejKrSg7nVPkxC5oNKesXknv/s8Fh+L1uEV5YXEpypp6PdpdPNNdOnTsbNTCwxUFUp6Sfox+L4dThRkrJyklFve7zS7dScP4zX4pxSC/bTheSj8LXfd6+SJXwsMNh31k9L/Y4zGcKlTfNSeX6dPQ9/F9jHunpL1FYbiOfLNcrLEyuVPS61RqYes4u66ds8jj4jhVicPKm9Hun2a/NfAbDVXSqKSL7jFXdrS+Se9tz5/V45i50Vh5S06vq12b/L9fHejgqUZ8xLX5FKth75rqkfQOG+5hacX/AGr5q55/FO9WT8QadXSR3OPVHOIr4NxfNT67aNbd0RO+4yl0exNGup5dJLqn9N0HYWUba9ApRCgCpDEAkEIucSDJipQA0MmJlESw6YtoA6YEkKMmIrwurCSimrMthKzuZvK4O6M903Rlmidl1NWZchNSV0dsZKaujmcXF2ZDI0ECSK2hkLaK2hkwBBjpYo0zKLNNkFLMBGQfBCsJZp07iNhRNbDJqzSYqYxhY38PtPmpOz20DputGWqo7WlqgqGKUbRlJxl/1e7n2fQ8NxrAY6rWdScLrpl1Vl8/U2MJVoqCjF+pu0OIuUeSo7q91Lq07NZrXqY3DMQ8DiObBXurNeF09H0enkdOIpqtDK35DISTydvTo/I+jYfEU69NVKb0+a8GYFSm4SyyKeP4VCp1VnujrjU6Mq1WqMpUauHd7OcdLPNLy1OXiGEljKXLjUyrrpe/zRfQrRpyzOOpoYTHwqdOux4riXAKuDgqilmj4K1vNeJrUMZGrLK1Zj/Hjd5rJ65Lyf3N7hNLiGFio1IOVN9mm14rW/wODFvD1W3F2l8dfP7kVaKkemjNoyJICKayeaH0ewpVxeFTzWT3CpLZjRbXkIhiLPlqZPSWj89htguF9YjpwGTEESQwQGwhBaAEVKIrGTFSiKWJi5RAMmKmhWOmVa1O5VKNy+ErFVXi8jnyuDui7SS1LCkmXqSZU04gyy6/EVoK12BaK2hkBYWwTpYGiZY2KIAs0hWQs0ithRbpFbGLkIlLYSfBTJmCipj+ERqK0lfuFVOgy01RiY7h9SnGyvJJ3jJPNdpbrv5eZxU8DSp4h16a0atKP8r7edjq9oc4ZJfBmfhuLyi82/J/zI0oUaEXdRSfgrFMlNre6OmwGPVRLME4W2Kk+5c5bld7EMzG8GTfND3Zbr6rUdyjUi4VFdMkZSg7xMjEOUZtNNbrvrZ7Xz9S7CwdOkoN3ton4dPkCq4zlmWlxmA4jyvll007Fso3K5Q0ujag00Uu6KiYwzWzyd+5n8ShKWHc6btOHvJrw3+R1YSSVRRltLR/wKq8OUnZ/l+flcwV+q2qDTj/AFdk/wDb5+fht9DRXC0ql0/d+fkZ+Nk6dR2XuWWS/pyXTseh4JVnVwUJzd27/VnDjYQ5zjHR6fQjKSujXTOHVCZxCMmLIEFgCBKIBkxUoi2HTFSQrHTEziK0WJlapAqaLosQ1YrcbFl7jI1NwqXcVx7ESjsRoifcHmQmg1jpIneZQ+BAD4CsJZgIwlqVOUbXXVXWzW6OanWhVclB3s7Pwfj+a7lsoSja/XVD6daxJLS7AXrWdnk1a62yuc8KkakFOOqezHlBxlZ7jIoLBqeqU01mgJtbDXMXiX4dp1M0rPdfU6I1/wC4iutjmsTwmtQd43a3X2L4u/7WFyT0ki5w7jlsp5BcVIrcGtUdFQxKksmUSg4guLxeEUtBqdRxElExMZwxbeqOpSUkKpuIjC4uVJqM847/AHJJX3C4qWsd+xvwi3FO6zzWZ5TjHF5Ur0aK12btp8O/nsaOCwWa06nwX3HQvqeAnF3N5MTjsBf3l1238j2PAeOSoRWHrr3Fs+3n3Xz8zIx2B5jdSn+7t3MCrRcG3H1i/wCZM93GSks0XdMxf/GW5NOupfbVDoVxaPTgQiYloAxDYAgNAGQmSFY6YuSAx0yrURVIviJYo4txK3EdM8pNCXcSWTJ5kHNEFmdCpneZlixTkABYgxWQtUmIwo6Lg8lOm6clfld12T2fnf4nz39Tyr8OxkMbh3bOrPs2u663X07m9w5Qr0XRmr2/kvYHhsYSv+Z6Zfl/yY/Ff1TXxlFUoRyK3va3u+3l+M68Nw2FGWZu76eH+TJxMrzm95N+l3Y+j4OmqWGp0+0UvRIwa0s1ST8WMpVC1oQsrMqDYYoguEVUw6kMptEsmYvE/wAPQndpWe6OiGI0sxcrWxztXCV8O7q7j26HVGaktNRWk99GaPDuNRllLJ9wSpp7COLRqNqSyKtYiPUz8Xg1nqjohO5XszK5Z0XeOcf0v6FluxZeM99+5u4LiMZ0ZJdY57NXefwueWx/Coy4lSr2vGTtLzS09Uvk+5o0MRKGGnT6paeT+xWstD0931MYVUgMmG5nYnC6xyY5bCpbR7CaeKztLJ/JkUu48qel47DnINyuwLAEAUYXIDHQlijoRWiJJFsWVZFTL0QmTcmxKtqLpswai3RRW6aHzs2ec7bmfYZTxFg5gOBco1k9QiNWLtKTuuubsraspq1IU4uc3ZLdsMIuTstzrOEUPDV3+Zr+1apbvufJf1Hx18QnyqatSi7ru3td9vBevh6jAYJUFml+5/I16SueW2ZpMzcdw+15QWWsdvLt2Po/AP1Hz4qhinaeyl0fn2fjs/PfAxuAytzp7dvsUFHY9hcyxiYmgxZhMraCMQobHmiEEVaCZZGbQHZnP8U/DsZ5x92Xbo/Q6oYjuJZrYxHOth3aSut9PidSaku5W4p+DNXCcThUVr2fcRwtqiqSa3Cr0Ux4ysVmJi8PKDvG6fTLVbMsaUtS6nPowMJxJp2n8SXvuGdDrE041Uw2OawFRbdAoiKmIpKXUZq5bCbjsUJSlTeecd9iu9vI6LRqbaMfCqn0GuVOLW4TYAWFyAOhUgDIXIVjoq1oFUkXxZXuVXsWhSzC1mQFoL8RlWZobKjVgdiOJjOQOUS4Lg10BZoZNPcdh+JSg81dCuV9JInLW8WbOC4un0k/K7KnQpS/2r0QM1SO7fqdNDi96Dzd0op/3LP4fU8HT4GsLxyGn9OWaUe37Xp8H8rGy8Y6mDf9ysn6laOJvq/iz2roR6xXojJzy7sOnU/jGcbKwFcsxaKnccbFCMIyIoRsZbitE1BlEKYGhU4jJgKmIw0ZJpr4l0JyiJJXRznEfw/nem+V7af4OyFW+4l2tHqjPp4+pSfLUTsW6PcR01L9poQrwqLKzIk1sUyTW5m47h2sR9y2nVtozPo4iUHZ9CKTW5dKnGoro6vC0o4impQsprKS0k93s3v5nmMTxSfCsTy62tGWsX1j3Xil27Wt2OqOEWJp5o6TW/j/AMgVsAqcXKWbWfZdvic3+uVeJ4pYbDe7BvV9Wlu/DTZepYsHHDU3Uqav5GNUd73zuexjFQiorZGS2283UoVsO4u8PgK4tao6IVFLSZNHEp5dHsRSTJOk4+Q1yCV2FzAx0LbFGQuaFY6ZTqxOeSOiLFxlYRSsxmrjLFlkxTYjSOtROByLNOiGxW5B+AyEzESwyegtkFSYirw3VZd0VuCLI1X1DoVq1NNfmi8no7Xv9CmpRU3Fy1cXdfT6DxmtbaXLNDiL/wBl1kytov0OJ2aFdNMidjTw+OT1KJU7Fiki9SrXKZQHTRYhUK3EOg3nuLYmh7mJYhE2RAYmRYhGV6hYhGUcXhIzVpK/mXQm0I11OdxnCJQd6b9DpjJPYOfpMVR4k0+WorPce/cWVG+sRuIoRqL6oe19yuM5QYHCKzw85Nt8rVu3XU87+oeHVcVhlGmr2d/Hbp9jVwWJhGd3odMqsK8MndPZrqttzweCq4nheJzqOq0aa6P83NatThiKeV7GDxDAypvPNPpJdH9mfTuHcTo46nmhpLrF7r7rx+h52vhp0HZ6ruUGzQKkVsRh1LNZPcSUbl1Oo46PYqxruLtP0ejEzW0kXOCkrxLHONcqsDIUKFtgGFVY3EkrjxdinURyzVjoiwVMTPYbKdQ6TNexj3G01YgGXKbTEYo5UxbhD9nuhc1gi54VkzBKtTCINxkInhWQNxLlOHQgVYs4bjLTzFcExtTXw3GYvUqdHsTNY1aOMjLoznlSa6FimmPVURxJcZzi2CDNhQjE1CxCMr1CxFbKlQuQjM/GYOMlmv55lsZdGBScXdGNUws6bvB3Ww9mti5ThPSRNPHJ5SyfcZTTBKi1qtUBUo2T5HlLrHRtdGtmc9XCwlNVUvfWz/jy/wCS2liGlklsV6eL5Xyy/wBlkKnSSsxp0U1eOxb5ky057NCZCjoXVgpKzFaTVmPFuLuijJSp94/NFTvDyOlZanmOhVTWQyaexW4NHmBkQtsVj2E1Y3Kpq48XYqtHK0X3OzhV9TasYbQ6NvIV3IMjS2FbIOppoRkNnA8LlUpudP3uV2lFfmWqa3X2MfF8WoYXERoV3lzL3ZPZvqn2fy16HZSws6lNzhrbddf8gKgdznYoylzHcE5KUZTVpyeUdVFLNvv0yMnBcZhi8VOnQd4QWsujk3ol4Kz16+W/XVwrpUlKe7e3gZEsGjazs5LAPBJkzsKRUxPCE9BlU7jWa2MmvwuUeg6Yc3cTHEVKb1GJaL2NDC8fayYjpxZHGSNnC8YhLUplQfQGbuXoYlMqdNoOYl1CZWBipsdCMqzLUVMrTLUKV5joBQxWFjLqhmr7lkKko7GfKnOHT3lsLaUdjoUoT30YqpOM+uT7gbUtx4xlT22FRlKHdfsKm4ljUZ+ZZhWUkOpJlLg4gzAwoBy3BcZIqVaDTvH4aMqlFrWJfGaekiKVe/Z7AjNS8wyhYY2Rii2ytjC2hLDXOkSsaZljIVCAsWIVRbC2LVGuJKJEdV+DcR/xHFf1xeXeOa+Vzw/64wvM4fzesJJ/CXuv529DY4RUy1nHuvp+M6pYCPP4nKubf6+fc+af61jPZvZOY+X28O197eGxu+z0eZzLe9+fMwfxNVbqKOkY/N9X+3wPov6LoRhgHU6yk/lol9X8TE4tNuso9EvqYrzPXrQyyHANwnuQFxkLnST0GUiFPEYCL0+Q6qAsY+M4NsvgXKcWTM0ZVXCTg9fgxvIdST3CocRnDUPmB009jUw3HtJC5IsR05I0afEIyWTF5RW2+oTrImUQXOY6QrK82WIBXmMETNBGRSxGGT0ElFMvhUcRVDAzk3GObSuovrJLrbd9jlxFeGHipVHaN7X6LtfsvH1OmH9TbcVSwjlNRjeM27W6Z90SrWp06TrN+6le/h/I0czlltcis3CUoy/pk430dnb0DSrZ4Rn3SfqrglTs2l0BkWirQXz7guNlFVqSea6lc4KWvUshNrQTGo1k/joypTadpljinqhjYWJYG4lxjpozTNK5ktDYxRLgGqmC5DV4NhKEnevUcIrSMZOUvVJpIy+JV8bCFsHTUpd5NJL4Xu/kvE6MPGi3erKy8Fqd1wnGYOFoULJyaV+WXM3fK8mr/E+YcY4Rx7ERlWxTzRim7KSsktdIrT+Tew2IwkGoUtL6bP6mxjMbGnFym7K6W7u9keW4dw6vxCvyaCvKzeuiSXc7a1WNKOeexj4/iuFqx5ZuXZqL5o+T+h7fhPAuM8OqZ6bjbqs2j/O+6M2vi8LWjaV/Q5atZSfK+ZaOzV15PofQqblKCclZ9Ve/zMOVlLR3RKmFoFxikhbMZM9ykGTBlAlw3ETgOpBsVqtIsjIRozMVw6MtMy5SFu0ZGJ4U10HsmOqr6lF05weoLNFmaMizS4rJfmzDmElQvsXaXFovWwyaZTKjJFj2iLWTCkVOLFzkOCwqRBkKkAZA06jjJSj1i016FNejGtTlSmrqSs/iXQm4SUl0OqnGlKcalkpWum8n7y19GfH6mKxVCNTB524Xs1utH087dNz08YQm1UtrY5X8R4Vxqt9Yzz7X1V/PP1PoH6cxixGBjFv3oe611t0+X0MrF08lVvuYrvHpmvmjbd4+RTpLfclVEwqSexMrQDdiPQK1BnZiSSkrMZXiJd49180czzU/FfQs0l5kqYcyYLHQxmadzLaHwqBEaLFOoCwpbpVRGgl/C4izTWTTTXmuhRVpKcXGWz0fkx4ycXdHS/ijiam6cYvLlU/Way+C/wDY8b+k+DvBxrTmvecnH4Rf8v6GrxPEqo4xW1r+phKR6+xlBIAA0wBDuAhPMCwTzZLBuRKRLDXE1EMrkuImkMrgK9akWxk7iyiUq2HT6otUiuzRm4jh6fYayY8askZtbANdBHBnTGunuV+acdxbyRZaEx9PiTXUZVe5XLDJ7FqnjE9SxTTKZUWhniBuJlLOGrU45tSb7pftcweJYbiWJi4U5RjF9m7+tvpY7aE8PTd2m2arqJw8TS1/hl9D5/PhtaGM9jds90tNtdb+VjaVeLpczoZtXicJLllFteh6XDfprGYWqqtKrFNeD9H4HFPHU6kcsosxK8Vd8t7aXsn62PYQz5VntfrbY4Lq+mxUq09smLOF9Voy6MhXi6P/AAyvm20lp9B8vVEsLYAeYRy7hsLdJFDpRbHU2b6ZqmWxkZBFaHQmEVofTqkFaLdOqI0QtQrN9c/8LL6FeVLYN7jo1BbBDjWBlIh1OsI4oKGRqoVxCgucAbEc+ZLEIkwogqUhkkABsNkATOQ6SuS4mQ1kLcr1EOhSrViOmQq1aVw6MdSaKNbBp9hHBMvjWaKdTBtdCp0n0OiNZPcBVZx6/MXPOO4zhCWxYp41a5DxrRZVKi+hqR4gvZ3T151/a7t/NL4mbPAJ8SjiumRr47L5N+hYqjVB033+RnuZq3KEgWyDWFziK0MmV6kCqcU1ZlsZFdxa6Zrb7HK4Sh+3VdvsXJp7g8/81FVS/wCahyg3Yt2GyOgTNZMymHFhTA0MTCKMjIIrQ+FQgtiyqgtiDoVBWiBqoCwUNVUWw1w1WFyhuSqwMrDcJVAW0IT4vcFtQgyqBRGQ5hFaFTmOtxWKlIZCiZMcUTNjIgiSIFCJog6ETAWITOKFZYmyvUwyf+CqVKLLY1Giu6Uo9GVZJx/ay3NGW5HtLXVA51tJIPKT2DVZMtU09hXBonxA5gZT3MS6JYCSFaHTETgc1SmnuWRkK5WczhPwLLo14yNFMz2hkZDJitDYyHuI0MjMNxGhkZDXFaGxqCzm4xbSv4EUU3YbKo4u0lb+aFWHxVLEQz05XX0810Y1SjKm7SQTxBK+Ip0KbqVHZL8sCFKU5KKGRxPy+Y8JZoqXezJKNm0NhXuM0Kg1UIEnxgWJc86xMupLnvGJlJch1iZSXAlVGUXcVsXKYbOwAJVA2IKlMYlhLqEuGwtzJcawuUgXHSFTFY6Io0JTbUVdpOVtWla9t3mc1fEU6CUqjsm7X6Jva/0LYQc9EJaLgXIxWEcVFyVuZXS1tu1pf6HLTr06zkoaqLs30v2+HUutKNr9SjOitAyoroWKb6gZruJ78fEb3WSqhOZ3JlPc4eYDKTzhzpksDkJoHUvJlqZzMJTGzC5Q1VQcyFyMNV0HOgZGHHEIbOhXTY1YhbhzITIy/QxUZx5ZZuPTe2h4ji9KrgMX7Rh3ZS9L9U12e/r2NjCuNalkqLVHpwSpySXvNPPtsjJxnEq+MqRdR6LotvF+Z00sPCkmolOE+59IoNcqHkvoYFRe+/NjFVLroSwyOJ7k0BYNYkmhLErEB0uCxLrEViWIdXuHQFgXVDoSwDqhuiWFuqHQOUB1SBygOqAbKA5kGURbYo1gGAZD+FYnw60JacyT8nk/3M3iuH9owdSkt2nbzWq+aL6E8lRSOsnwul4vicue39Ll+q2583jxzGLC+zZtO/8AuS7X7fPpsbPstNzz2OV/EU37RPZWS8uVfVs93wCHL4fSt1Tb+Lf/AAZmJd6rMmcjYbKkhbYjY6QDK3YZANFbQyAbK22hj3MDOGwz2gq9rQvKI9oJ7Wico97QT2tE5QXtAfagcon2gb2kHKJVfuR13bQnLRq4HG0oLq29Xb+ZHnMbhcdi5Xla3RX2/wA+J1U5U6a0NGjiozzi7rp5GLXwtWhLLUVn+djojNS1RWq4ijdqTaa62Ty9TY4fLiVGKlSV4Po2rfW6OatGjP8AduV5VVpNSXwfqj1+GxMqsbzi4vs7P0a3MypRyvR3AeIL+YJyzyxPcnNJyz3tJOYTlnvaQ8wnLI9p7h5hOWT7STmE5ZDxTJzA8oj2pjcwnKRHtJOYTlnvaEHmE5bI8ZEzoORkOp3JnDlI5yZiZTT4JTpuXPVnBKPSMmrt7tbHnuPYnFKlycLCTct5JPRdk+7+S8zqw1OGbNNrQ6eljIy/JJSt+l3tt0PnlXC1aNubBxv3TX1NeM4y2dzL43ToVL3qQhVjldtfCaPQ8FxOPwiSVKU6T12enjH7bM5cRClPqlL83OTqqzadstmmvRrqe7hUU4qSv8VZ+jM7LbQUyOwUA0I0MgGitoZAsrbGRBXcYWY6gy257lLFTYLk8haqTBmJUB1SYMwSgWKmxcwXIOqbBmRPhsblsGZDaDnB3i7P5Ps1qV1sFGtHLNXX5sRVcruhmLvOXMla6V136ZfIGDwdSjT5bd0np5AnVi3cUqDOvkSF5kQlRY6pSF5kQ1QYypSFdRBKgx1SYvMQSoMblsHMRPgMPLZOYiPBYcjJnR7wmTIyZ0R4TDkYcyPeCyZGTOiPCZMrJmRHhMmVhzI94ZMrJmI5O5MrJmPW7gyvuG/gWuHY6VGaks10kv1LbzOHiPD44yi6ct90+z+3cspVHTldBccadaUo5xlyzi91KK+tyng6nHBwhNWlG8X8G19Bq9nNtGezTZWCxGEhisIIrGBYjCQVjF2OER0rB0+xzOvINYNbFiwsOwjrMP2RbDrDw7C85hLCrYbkR7A5rC9ljt8w8iPYHNkEsNEZUYiurINYeOwypRF5kg1QjsNy4gzyDjQWwypoVzYcaHYORCuYxYfyDkQucu8L4R40+SLSlyya2bir2Zm8Ux0OH0OfNXimk+9m7X+HYvw1N155E9bOxVr4NxbjJWadmn1VjtpThVgqlNpxaumuqKpZotxktUMnw2UafiT92+UFrLd20Vr/ACOKGPp1cS8PS95x1k+key82+nRXL3SlGnzJ6X28f8FJxO+xTcBxJYa4LiCwbgNEsMC0AILQLBuA4gsNcJUG4uSWUWk3tfp+xTKrCNSNNv3mm142tf6jpNpvoKVNt2Wbem5ZJqKu9iJk1qTi2n1WT7PbzEpzVSKnHZ7ff4has7MU0NYJDuJltsggPyA7hBYruMCyt3DoC0K0xgGippjEFdmE6CNJbm4oIyXNhqkh8iBnZKpIOVAzMnw4kyoGZk8iDlRLslRWxLIF2ErbBBqEn2CAJTICxPiEJY9zgJY3PwfL/mE9oT/ax5T9ZSX+lzXeUfqaPCl/1K8mdHjsLTdRVJRTktdOza1Z85wvFsZRwzwtObUH6ruk90n1t/Lv6CphaU6iqSWqOL/EOP8AEqtXyh7q/wDp/H9j6d+nOH+x4KOZe/P3n/C+C+dzz+Orc2s7bLRfyZLmbxyJAOQRrAuQApANgCC2AawLZA2BuBsJ0X4cpKVKonmpSSt5R/yeG/VGIlTxVFwdpRTfz/waWBgpQlfqRiacMLBuOdSV0m+q7rZK/wCwuFxGJ41iFGppSjZyS2fZPvf5K4Zwhho6fuZzUme3WhwIBkuEG4rYSLithIbFbDYBsRsKQDZW2MkC2VyY6QNyq4TajiGbamZrpoasQOpCOmGqw2YVwCVQNwZQuYlwWJQQE2IA8iEJuQgPMQNi9wuhTm71aqpxXZuT8kk0vN/MzuIYnEUof9NSc59NUkvO7XovVF9GlTk/6krL5nXcOxuGiuSg10u8pXdsrttZ9T5ZxnDcWm/aMemley1Vl1skm7bfdnocJUwy9yiyvxDisIu0pJN569PQ58FwnFYmGejTcktL6b/Etq4mnTdpOzOW41KlJ89OSz/Ms1n+pH0TgEsbTpcjFQay/tlpt2evTp4aGJjI0pSz03vuv5MpyPRXOOx5MlwmziOFc1KnOC97kjdL+rLr5nkMPx9UcdVw+IfuZpWfbXZ+H08ttCeEcqUZw3stO4t8PjRpupVs5dIw6rmfS+9uvoX0+MS4hiVh8LdQWspdbeHa+y6+Qrwyowz1N+iMWcr5s9KrJWRyANkuMXOHYenJ3qTUVtf3n9kZPE8XiqUcuGpOUu/Rfd/L6F1GnCTvN2R1eClT5bUrcqdvd6X+583x0MVGq3ir53rr2+xs0nDL7mxR4pOhVg4upBSWabksn9jU4ZDiGBrKoqU3F7qz1X3XQorulVjbMrnI1FZtPTZ3XxPoMKinFSXXvo/Qy7W0FtjXCC2BsJDYrCCxGMCxWFAMRjEFbGIK7BNWCNmJnsdGJYhGxsYjiNhKIRbhcgQXPWIQm5AHuYlyWIcgXDYBzBcawLqCNhyl7heM8PnnrZRS3u72/wDEwOOYOeOVLDx2zZm+yStf56HZhJqjmm+1iliMS5ycpdX/ACxrYbD08PSjSpq0V+erOecpTk5S3YpyLwWBuQJcwOAlU6ZL9T6em5lcS4vQwMff1l0it/j2X4rl1HDzqvTbudXQhyxjH9MVH4Kx8vxFV1q06r3k2/V3N6EcsVHsZf4lw0pRjNZxje62vb3j1H6UxlGnOdCWkpWs+9v9v8rvqcGPpyaUlsvy5y8me7uZqBbIEG4rDY18DjvDw87P3pTaj/bG79PseZx/D/a+J07r3YxTf/1Ky+P0uddKpy6Ltu2YzkejscyQDYLDWBbAw2IbFbCC2K2EhsRsINxWwkNiNjWIuI2EgS4TaibKZmMbFosTEaDTGuLYLmGuCx5yJcliHIFw2BcwXDYFyBcNgXIVsawDkLcNgXIFxrEXIQ9cNyEhAeUgPUJdhxSrpLLZRirfBGXLguBm3KVO7fVuTf1LfaaqVk/obWOx/h0k7+/KKt52zlY8bw/hCxeOmmv6UZO/q7R+P0NKtiOXSX9zX4zDnxit+t/CP2PXx4FgIu6pL1f3OD2mq95GdJmqlYrQDZAg3FuMQ5fz+eSBpe5CLkuGxDYrYQWxWwgtiNhBuK2EFiNjECNhIK2wkFbYTwtwm5A3kZbGodFYQ4AkEB5kICAIIAkMAQWAYFikBAMSwkIiFAYQSESAyI9EKIzT49+eH/bj9TI4J/2an/skdGK/evJGTI1ilASIMgGKMAKMCwBIAEgVhBEZCGKxgWIEBiMYgUJBUwkCPcJAgT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773517" y="-54416"/>
            <a:ext cx="889236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</a:t>
            </a:r>
            <a:endParaRPr lang="pt-PT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9" descr="Logo_ProEthanol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19" y="1178482"/>
            <a:ext cx="1157705" cy="115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ipsantarem.pt/wp-content/uploads/2013/06/logo-f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28" y="1135450"/>
            <a:ext cx="3356612" cy="1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data:image/jpeg;base64,/9j/4AAQSkZJRgABAQAAAQABAAD/2wCEAAkGBhQSEBQUEhQUFRQUGBgVFxcXFhUVHBYYGBsWFhgVGBwZHCYeFx0jGRcXIS8gIycpLCwsFx4xNTAqNSYsLCkBCQoKDgwOGg8PGiwkHyUqLSoqLCwtLC0sKSk1LCwsNSotLCwsLywsLCwsLCwsLCwpLCwsLCksLCksLCksLCwsKf/AABEIAJMBWAMBIgACEQEDEQH/xAAcAAACAgMBAQAAAAAAAAAAAAAABwUGAwQIAQL/xABKEAACAQMBBAYECgULBQADAAABAgMABBESBQYhMQcTIkFRcWGBkaEUMkJScoKSorHRFSNTk7IWFzNDVGJzwcLS4SQ0NYPxRGPD/8QAGgEBAAMBAQEAAAAAAAAAAAAAAAMEBQECBv/EADIRAAICAQMCAwYGAgMBAAAAAAABAgMEERIhMVEFE0EiUmFxkaEVI4GxweEUQjND8NH/2gAMAwEAAhEDEQA/AHjRRRQBRRSq6QukklmtrRsAdmSVTxJ5FEPcB3t393iZaqZWy2xIbro1R3SLRvT0kW9mSi/rphwKKeCn++3JfIZPopabX6Tb2cnEnUr82IafvHLe8VVKsW7+4N3dgMiaIz/WSdlT9HhqbzAx6a2IY9NK1l9WY08m696R+iIO4vpJDmSR3P8Aedm/E1hVscRwphv0cWcHC62git3quhSPUzE+6sf8jdlvwj2kFb+/1ePeF/GpFkV+munyZG8az101+aKxs3fC8tyOruJAB8lm1r9l8irxu/0ycQt5GMftIgeHpZCTn1H1VCbT6KblF127x3KcxoOGI9AJwfUxNU2eBkYq6lWU4KsCCD4EHiK8uFF640/k6rL6Hzr/AAdMWN/HNGJInV0bkynI/wCD6K2K533W3tmsZdUZyhPbjJ7Lj/JvBvxHCnxsPbkV3As0JyrcweasOasO4j/nkaysjGdL+Br42VG5dmSFFFFVS2FFFFAFFFFAFFFFAFFFFAFFFFAFFFFAFFFFAFFFFAFFFFAFFFFAFFFFAFFFFAFFFFAFFFFAFFFFAFFFFAUjpR3rNrbiGM4mnBGRzSPkzegn4o9Z7qSVTu+u2/hV9NJnKhtCfQTgMefFvrVvdHG7q3V3mQDqYB1j55Ej4qn0E8T6FNb1MVj1av5s+fum8i7avkia3Z3TgtLcX20uRwYoSM5zxXKn4zHmF5AcT6IXebpFubolUYww8giHBI/vsOLeQwPRWrvtvS19cs2T1SZWJfBfnebcz6h3VGbG2NLdTLFCupz6go72Y9wHj/nXYV/9lvX7I8zt/wCqrp92aNe04tjdD1uig3DvK/eFJjQegY7R88jyFSlx0XbPZcCEofnLJJn7xI9orw86pPTkkWBa1rwJfZO3Z7VtUEjRnvAPA/SU9lvWKv8AZbXttsoIbpVhvAMRyqOD+gZ5/QJ8jnlDb59GslmpliYywj42Rho/S2OBH94Y8qpiOQQQSCDkEcCCORHhUm2Fy3wfPci3WUPZNcdjd23sWS0naGYYZe8cmB5Mp7wf+OYqY3C3sNlcjUT1EhCyjw8JB6V94yPCrHeSDa2yjKQDd2fxiObrjJP1lBP0kOOdLWuwfmwcJ9ejOTXkzU4Pjqv/AIdRq2RkV7VU6M9sfCNnx6jlocwt9XGk/YK+w1a6wZxcJOL9D6GE1OKkvUKKKX2/fSYLdmgtdLTDg7nisZ+aB8pvcPScgdrrlZLbE5bbGqO6Re7q8SNdUjqi+LMFHtNQNz0i2CHBuUP0A7+9VIpEX+0pZ31zSNI3ixJ9Q8B6BWtmtOHh8f8AZ/Qyp+Iy/wBY/UfC9KWzz/XEecUv+2pKw3zs5jiO5iJPIFtBPkGwTXOtFen4fX6NnleI2eqR1Jmiuf8Adffu4s2UBjJD3xMcjH9wn4h8uHiDT32dfpPEksZykihl8jx4+BrPvx5UvnoaWPkxuXHUyy3Cr8ZlXPiQPxrH+kI/2ifaX86VHTTfarmCL9nGXPnI2PwjHtpdYqxVheZBSb6la7O8ubilrodOfpCP9on2l/OssU6t8Vg3kQfwrl7FMvoV2hiW4h+cqyDzU6W9zr7KXYXlwck9dBTneZNRa01GzXy7gDJIAHeeFfVUzpZv+r2cy98zpH6gdZ9yY9dUa4b5KPcv2T2Qcuxa/wBIR/tE+0v519x3aMcK6k+AYH8K5gxTH6Ftn5nnmx8RFQebnJ9ye+r1uEq4OW4oU5ztmobRuMwAyTgDmTwrB+kI/wBon2l/Oq50n33V7MmHfJpjH1mGr7oakNivGPiedHdroe8nM8mW3TU6c/SEf7RPtL+dH6Qj/aJ9pfzrmPFGKsfhy977Ff8AEn7v3On47pG+KynyINZa5bFS2yt67q2I6meRQPkk6l+y2R7q8y8Of+sj1HxJf7ROjqKqG4O/Yv1ZJFCTxjJA+K68ta54jBwCPSPHhb6zpwlCW2RpVzjZHdHoFFFFeD2FFFFAFFFFAFRe9F/1NlcSDgVjcj6WCF95FSlUrpZ2qIrAx/KnZUA9CkOx9wH1hUtMd00viRXS2VuXwEhTA3df4PsG8mHB5n6oH0HQn+uSl/V+3rHwTZFnaN/SSEzuPmji2k+twPqGt2/nbHu/suTAx+N0+y/fgoNO/o12Klps/r3wGlXrXY/JjAJUeQXtebGktaWrSyJGgyzsEUeliAPeaf28WzyuypoY8kpblB4kKmPeB76r50uIw16ssYEeZT7IUe9u/s95IwV2jgz2Y1JXI7i+PjE+HId3iYCx2lLC4eKR42HerEe3HPyNa9eVdjXGMdqXBRlZKUtzfI9dwd7f0hbukwUyx9mQYGHVgQGx6cEEcvbilHvfsT4Jeywj4oOU+gw1L54Bx6qtXQtCxu5mHxRFg+bOpX3K1afS9IDtHA5rFGD55c/gRVGpeXkShHo0X7n5mNGcuqZ50SX+i/6s/FmjdSO4lRrHuDD11V9u2HUXU0Q5RyOg8gxA92KmOjZSdqW+O4ufUI3zWrvw4O0rrH7Vh7MA+8VYXF7+KX7ld846+Df7Fz6E7ztXMXiI3HqLKfxX2U1aTvQuP+rm/wAH/Wv/ADTirKzVpczXwXrSim9JO95s4BHEcTzZCn5i8mfz7h6ePdSOJzU5vtto3V9NJnKhiifQTsjHnxb61QVauNSqoLu+pkZVztsfZdCU3c3fkvLhYY+Z4sx5Io5sfaOHeSBTz2DuXa2iBUiVm75HAZ2Pjkjh5DAqB6I9iCKzMxHbnJOfBFJVR6zqPrFXus3LyHKbinwjTw8eMIKbXLIPbm5trdRlXiQMRwdVCsp7iCOfkeFc9TJpZlJGVJX2HFdQ1hNmnzE+yPyrxj5TqTT5PeRiK7Rrg5hzT66MCf0XBn/9mPLrHxVj+AR/s0+yv5V7I6xoTwCoCxxwAA4mvWRledHbppyecfE8iTlrrwIXpDvut2lcHuVhGPqAKfvBqrsaEkAcyQB5nhX3dXBkd3bm7M582JY+81K7l2PXbQtk5jrFY+SfrD7lrXX5dfyRjP8AMs+bIiaIozKwwykqR4EHBHtqwdHu0ep2lbnuduqP/sBUfeKn1UdIWz+p2lcDudutH/sAY/eLD1VX4ZSrBl4FSGHmOI99OLa/mhzVZ8mdQ0p+mraGZLeEfJVpD9YhV/hb200Nn3glhjkXlIiuPJgG/wA6RXSRtDrdpTnuQiIfUAB+9qrIwoa28+hs509KePUrFOvogsNFgXI4yyM3qXCD3q3tpKV0furs/qLK3jxgrGufpEam+8TVzPlpWl3ZS8OjrY5dkUfprvsR28I+UzyEfRAUfxt7KVFXXpbv9e0SndFGies5kP8AGPZVKqfFjtqiQZct10voWjcLdBb+WRXZkSNA2VxnUTgDiPAN7KurdCsHdcS/ZQ/5Vl6GbDTaSynnJJpH0Yxw+8zUws1nZOTZGxqL4NHGxa3UnJciA3z3JfZ7rlhJHJnS4GniMZVhk4PHx41WqYfS7vKk0sdvEQwhLF2HEazw0j6Izn0nHdS8rTx5SlWnPqZeRGEbGodC2dFspG1IQPlCRT5aGb8VFPikn0Q7PL35k7oY2OfS/YA9hb2Uz97960sINbdp24RpnGo+J8FHefLxFZmanO5Rj10NXBeylyl01JwmtJ9u24Okzwg+BkQH2ZpAbc3qubtiZpGI7kBKovko4es5PpqIqSPh/HtSIp+I8+zE6jVs8q9pE7j7+yWThJCXtieK8yn95PD0ryPnURPvbdszN8JnGok4EsgAyc4AzwFR/wCBPc1rwSPxCG1PTnsdG0UgN29sXc95BEbm4IeRAf10nxcgt8r5oNe1Ddj+U9JMsU5HnLWMR/Uiuk/b3wi+ZVOUg/VL9If0h+1w+oKbu923BaWcs3ygNKDxduC+fHj5A1zozEnJ4k8SfH01ZwKtW5v5FTxG3RKtfNlg3D2H8KvokIyiHrJPopg4Pm2lfXXu/wBtr4TfyuDlEPVJ9FMjI821H11b9xNmSW+yri5jRnnnBWIKMtgdhSB9Msx9CilztDZU0BAmjeMsMgOpUkcsjPOrkJKdrfbhfyUpxcKUu/L/AILD0ZJF+kY2mdV056sH5cjdhQPaT6hT3rnXc7/yFr/jR/xCui6o+IL20/gaHhz/AC2viKfe3olk6xpLLSyMc9USFKk9yE8CvoJGPTUBY9F1/IwDRCId7O6YHqUkn2U96KjjnWxjpwSSwKpS15KxszZ1vseyYs3AdqRyO1I/IBR7gv8AyaSG3NrNc3Ek785GJx4Dkq+pQB6qnekq9na/ljmcssbfq15KqMAwwBwzg4J5nFV/ZezJLiVYolLO5wB+JJ7gO81oY1WxeZJ6t86mdk272qoLRLjQuXRPZhZp7uThHbxNk+lhk+xFb7Qqk3t0ZZXkbnIzOfNiWP41ft8rqPZ9imzYWBkfD3DD04OD4FiBw7lUeNLupKfabs79Pl/ZHf7EY1duvz/oafQnY8LmUjgSkYPlqZv4lphbcu+qtZ5BzSKRx5qpI94qO3F2GbSxijYYcjrH+m/Ej1DC/VrJvv8A+OusfsX/AArItkrL9fibNUHXRp66HO1FemvqE4ZSeQIz5Zr6A+cOldj2Qht4oh/Vxon2VArcrwGva+Wb1ep9YlotAoqD3i3yt7JkWcsC4JAVS3AYGTjlz/Gob+dyx8Zf3Z/OpI02SWqiyOV1cXo5IutV7f8Avuq2bct3snVj/wBhCfgxr3d3fi3vZGjg16lXWdSaRjIHPzNVzpnv9NrDF3ySaj5Ip/zZa91VPzYxkvUjutj5MpRfoJ6r30PWOu/ZzyiiY+tiFHu1VRKbnQrY4guJfnuqDyRdR98nurYy5bamYuHHdciO6atnYlt5h8pWjPmp1L7nb2UtKefSvs7rNnMw5wssnqzob3OT6qRlecKe6pLtwe86G21vvyPLo22wG2UrMf6DWjegJ2x9wr7KSV3cmSR3bm7M582JY+81Z92d4Op2ftCLPF0TQPS56p8fVYeyqnXaKtk5vu/7/k85Fu+uC7L+v4N/YNh191BF+0kRT5EjV7s10pSO6J7DrNpK3dEjyevHVj+PPqpx7evuptZpf2cbsPMKce/FUs97rFFF/wAPW2tzf/tDn3ee+669uJOYaV8fRBIX7oFRle1msbNpZUjX40jKg82IUfjWskorTsY7blLXuSOz977uCMRwzuiLnCgLgZJJ5jxJr7u99b2RSr3MpU8CAdOfQdIFWb+Ze6/bW/tk/wBlC9C913zQe2Q/6Kq+dj668fQt+Tk6ac/UX1bFjYSTSLHEjO7cAqjJP5D0ngKZ2zuhVQQZ7hmHesaBfvMT+FXvYm7lvaLpgjVM8zzZvpMeJ/Co7M6EV7HLJKsCyT9vhEduNuoLC20sQZX7UrDlnuUehR+JPfSe323iN5ePJn9Wp0RDwQHgfrHLev0U698r0w7PuXHAiNgD4FuwD7WFc614wk5ylbLqSZzUIxqj0PQKeu5e4UNrApljR52GXZgG0k/IXPAAcsjmc+jCo3D2f120bdSMgPrPlGC/4qPbXQtcz7WtIL5nfD6U9Zv5Cr6Xd2Yo447iJFQl+rcKAobILKxA4ZGkjPfn0Ur6cHTRfAWsMXynk1+pFIPvdaT9WMNt1LUq5qSuehdeiOw6zaIfuijd/WcRj+I+yvasfQpYYiuJj8pljH1QWP8AGPZXlZubLda/gamDDbSvjyRvTFt7XMlsp7MQ1v8ATYdkepDn69LmnDtDohWaV5XunLSMXP6teZOcc+Q5eqqrvv0drYW6yrM0haQR4KBeau2cg/3ffWhj3VKKri+TOyaLpSlZJcfwQltvvexoqJcOqIoVVATAAGAB2as/TE2ZbUnmYSfeKXhphdMH9Jaf4J/EV7lGMbYaLueITlKmer7FW3N/8ha/40f8Qrouua93r9YLuCV86Y5FdsDJwDk4ptfzw2XzZ/sL/vqtm1TnJOK14LODbCEWpPTkvVFUb+eGy+bP9hf99H88Nl82f7C/76of41vus0P8mr3kV3po2XpmgnA4OpjbzQ6l9oY/Zqr7hbU6jaEDE4Vm6tvKTs8fIlT6qYu+N1HtLY7zw6sRt1gDAAjQSr5AJ+QxPspNA45c61cb26XCXpqjJyvYuVkfXRli6QdnGHaM4OcO3WgnvEna9xJHqr3o7topNpQLKMjJZR3F1BZc+IyOXjipzpJHwi2sb4f1kfVv6G+MB6m60eqqVsq/ME8Uo5xur/ZIJHrHCpIazp09dNP16EVmkL9fTXX9Op0zWntix663li/aRunlqUgH31tRyBlBByCAQfEHiDX1WAnoz6JrVaHL0sRVirDDKSCD3EcCPbXxTQ6TNwXaRrq2QsG4yooyQ37RQOYPeBxzx7zhYEV9HTbG2O5HzN1MqpbWN7c/pRt/g6R3TGOSNQmoqzK4HANlQSDjnn/5J7U6VrKJCY3aZ+5UVl4+lmAAHt8qRtFV3g1uWvJYWfao7eCS3g2/JeTtNKeJ4ADkijkq+jifMkmo2tmw2bJO4SFGkY9ygn1nwHpNNTcvoqETLNeaWccViHFVPcXPJz6Bw86mstrojp9iGumy+Wv1ZvdFW7DW1s00gxJPg4PNYxnSD4E5J9lVPplv9V5HGDwiiz9ZySfcq05a5435v+u2jctngJCg8o8R/wCms/Ebtvc2aOWlVQq0QVPzo1seq2ZBw4uGkP12JH3dNIRFyQBzPAeZ5V03s60EUMcY5RoqD6oC/wCVTeIS0io/Eh8Oj7Tl8D42tYiaCWI8pEZPtAjPvrmh0IJB4EcD5jnXUVc9b97P6naNwnIF+sHlJh/xYj1VF4fPmUf1JfEocRl+hA15RmjNa5jjW6FLDsXExHMpGD9EFm/iX2VO9K991ezXXvldI/frPuQ+2s3RhYdVs2Hxk1Sn6xOn7oWqv013/G2hz8+Qj2Iv+usVfmZX6/sbj/KxP0/cV1WroysOt2lDwyI9Up+qCB94rVVzTN6FLDL3E3gEjHrJZv4UrSyZbapMy8WG62KGvRRRXzp9KFFFFAVnpJQnZdzjwQ+oSIT7hSBrpvaVgs8MkT/FkVkPkwIyPTXOW2tjyWs7wyjDKefcw7nXxBrX8Pmtrj69TG8Rg9yn6dCc6Mr1YtpRFyAHDxgnuZh2faQB66e80yopZiFUDJJIAA8STwFcvVMbKsbq+kWCNpJOXxnYog+c2SQoH/zNSZOMrJb29CPFynXHYo69je6Qd5Re3hZDmKMdXGfEA5L+sn2AVWa2No24jmkRW1Kjsoblq0kjV6M4zWGOMsQo5kgDzPAe+rkIqMUl0KVknObb6j56NLDqtmQ8OMmqQ/XJI+7pr2rBYWgiijjHKNFQeSgL/lXtfN2S3Scu7Pp647YqPZGeqD0zf9jH/jr/AAS1fqoPTN/2Mf8Ajr/BLUuN/wAsfmRZX/DL5CZNMHpfP6y0/wAH/MUvqvv87kpChra3bSAAWDHgPM1tWxlvjKK101MOmUNkoyemuhQs0Zq+fzsyf2S1+yfzo/nZk/slr9k/nTfb7n3OeXV7/wBih5ozV8/nZk/slr9k/nR/OzJ/ZLX7J/Om+33PuPLq9/7El0QXiyRXVo/FWGsD0MOrk/0e2lxe2hileNvjRsyHzUlT+FMjdnpQaS7ije3gjWRhGWQEEauC/e01AdKezOq2i7AYWZVlHn8VvvKT66hqco3NSWmq1J7lGVCcXro9CQ2B/wBVsK6g5vbN1yehfj8PZKPXVAq5dFO0Ql/1bfEuEaMg8iQNS/gw+tVZ21s429xLCf6t2TzAPA+sYPrqav2bJR/Uht9quM/0Hn0d7T6/Z0BJyyL1TecfZH3Qp9dWSlf0K7T4XEBPIrKo8+w/4J7aaFYmRDZbJG5jT31RYVG7R3btpzmaCJz84oNX2ufvqSoqFNrlE7SfDKy3Rts8/wD4w9Tyj8HrJB0e2CHItoz9LU/8RNWKipPOs95/Uj8mv3V9EYbWySJdMaIi+CqFHsArNRRURL0CtJtiW5OTBCSeJ/Vp+VbtFdTa6HGk+ppLsSAHIghBHEHq04e6t2iijbfUJJdArVuNlxSHU8UbtyyyKxx4ZIraoonp0DSfU0f0Fb/sIf3aflR+grf9hD+7T8q3qK7ufc5tj2PmOMKAFAAAwABgADkAByrBc7NikOZI43OMZZFY48Mkemtmiuas7ojR/QVv+wh/dp+VbFtZpGCI0VAeJCqFBPjwFZqKOTYUUuiCiiiuHQooooArS2lsaG4XTPEkgHLUoOPI8x6q3aK6m1yjjSfDKyOjfZ+c/Bl+3Lj2asVJXEUVlaytFGkaxo74VQoJVSeOOZ4VKVU+lG+6vZkozgyFIx62BP3VapYOVklFtvkhnGFUXKKS4EQT486ndxLDrto2y9wcOfKMGT/T76gaYPQzYaruWXujjx5M5GPuq3trevltrk/gYGPDfbFfEcdFFFfNn0wVSulfZks9nGsMbyMJlYhFLEDRIM8O7JHtq60V7rnskpL0I7IKyLi/U50/kbe/2Wf9235UfyNvf7LP+7b8qcu8fSJZ2UnVSyFpcZMcaNIyjnlgvBeHHiak93t44L6ETWz60yVPAqVYYyrA8QeI9oNX/wAQl2RQ/DYd2If+Rt7/AGWf9235UfyNvf7LP+7b8q6Lryn4hPsh+Gw7s51/kbe/2Wf9235UfyNvf7LP+7b8q6Lop+IT7IfhsO7Odot0r5WDLa3AKkEHq24EcQeXjTC6T9iS3VtazRwyGQcGjVGLKJFDEEAZ7LLj11fNq7TjtoZJpjpjjUsxwTgD0DifKtCDe+2eW3iVm6y6i6+JdDjMeNWpuHY4DkailmSlJS06EsMKMYyjr1Eps7d++hmjlW1ucxurj9TJ8kg45eirR0k7ozy3gmt4ZHWWNWbSvxWHZwR3HSF99N2iuvNk5KWhxYMVBw1E30e7CvLW/jd7eZY2DRuSvABhkE+jUFpyVG7wbww2UBmuGKxgquQpY5Y4AAUZNa+0N77aG1junc9TN1YjKqzFjIMoAAM8RVe652y3NFiilUx2pk1RRRUJOFFRu394IrOHrpywTUq9lWckscAALxNSINAe0UUUAUUVGbL3ihuJZ4omLNbOI5eywAY54AkYbkeVASdFFRux94YbpplhYt8HkMMh0sAHXmASO1jxFASVFFQm82+NtYCM3LsvWkhNKO5JXBPBQfEe2gJuiq5u70hWV7KYreXMgBbQyPGSBjJGoDPMcqsdAFFFFAFFFFAFFFFAFFRt3vFDHdQ2rMeunDMihWPBASxJAwvI8/CpKgCio223hikupbVSxlhVWfssFAcAqNXInB5VJUAV8sgPMA+dfVFAY/g6/NX2CvpIwOQA8hivqtI7Zh+EC26xevKdb1fytGcavLPCgN2iiigCsdxLpRmxnSCceOBnFZKKAWnQ7JF8AnvpmXrZpZXnlY8VC8dJPcMdrH97yrV2jtGEfBINkMbddqzyPJOqyK2mPAcxiX4pJJAIA5cOdWGboh2a0pkMLAMdTRiSRYyefxAcYz3cvRUxt7cu1vIo45ouzD/RFCYzHwAwhTGBgDhy4DwFcOlCjvpNnbSu4ormee3hsXuJRPIZTHKOKgE8iezw79foGIa5tbuPZuzbg314bu5niSNTMxQLKWYZXm/DTksT8bGMUz7bo/so7WW2WIiOfHWnW+uTBz2pM6z7e8+JrcuN1Ldza6kP/RkGAamAQgKoJAPawFHPNALXfraNyby4kc3b2MahI3sZ1AhcKC7zKpyWDE8HK4AHjXzebdubh7OzhkvLiIWq3MzwmOC4mDkiPUzv2QoKA4JJz386u110W2EkryNG461tciLNKscjE5JZFYA8eOOVbO2+j2zunR5I2V40EatE7wnqxyj7BHZGTwoBZbTlu12TPbTGUi5vIre262WOaQRsQ5VmjZgcaAOfyj3YqYOxRd7ZuwJ5oILC2it9ULBGwV1lQ2DpAw2ccTgDlnN7G49mFtlWEKlo/WwqrMoV+B1sAe2cjm2azW+6VugugqMPhhYznW+WLAqcHPY4McacYzQCs2HvJeNs7Z1sLiRZNoXEqidjqkjt42CkKW+USTg93IY4YsOwIpLXbxtIbm4uIDbGWZZ5DKY3zhTk/FJ7HDwfyxZ77o+spbWG2aI9XB/RYdw0fiQ4Orj35znh4Ctzd7dS2sVYW8ekucu5LO7kcizMST38OXE10FU6UohcXGzLEjKz3PWSDxjiHaHoyHb2VS7GVjcWOyJT/wBlfSuxPAGGIddExPgVaTyGKclxu9C91FdMpM0KsiNqbChshuznSSQTxxWvJudatdtdmLM7IY2bU2CpXQcrnTnTwzjOK4BRb27cmlhmvYZtoMjTBLaVXW1gUatISOIOXmPBhqwOWTjBq0ySTbQv7i2mu5oLfZ8MYlaGQQtLKy6nkdscFGG4cuHpqdg6J9nqqr1chCOJEDTzERkHOEBbCjPE+PDOa2ds9GtjdXDTyxtrfAk0ySIsgGANaqQDwA9goCoS3Fwv6ItEv2ueuuHkM8Tspkgi4lGYMS44sOJOdPorAlxJtK1vtoTXlxbxwNKtvHDJ1Sp1S5VpMcXZiVGM548OYwyButbi4hnEeJLeMxRYJCohBBAQHTyOM4qHl6KtnNM0pgPabW0fWSCJmznUYwdJ493L0UBTLTa95eNsa3a4mhkkhluJ3jOlmjGRGxHxWJVOZBGWzijZW23sxtdTeXBijljtrdpM3UgnbWGCKxAZsjlkDgCeXFnJu5ALv4UE/XCIQA6mwIwdWkLnSOPeBUZc9HNk8EkLRtokmNyx6yTV1x4Fw2cjhkY5ceVAULdqe4h2xBG73yKLeSe4W6nWXWoVgHKKzLF28cCcjh67P0ORFrGS5b415cTTk+gtpHvVvbUxZ9HtnE0joj65omgkYyyszo2NWSzE6jgdrnwqY2TsmO2gSCFdMcY0qMk4HPmeJ4k866BbNPJtGfaM8l5PbW9g7RxLDJ1YDRhi0snDt8V5HxI7uNY2HtG5W0srWHr9d+097cGBkSZ01FQsbOQFJEZJOeWPSC0L7ousJZpZXibVNkuBLIqsx+XpVgNWcnPic8+NZ9pdHdlPHBG0bL8GUJEySOjouANOpTk8u/Pf41wEL0Zw3aTXaTdf8GBTqVuJop5EbtdYpKO2OOOBx3d+a+Nsf9RvLZx81s7eSdvQ0mUH/wDM1cdhbvwWcXVW0YjTJY4ySzHmzMclifEmofbXRnY3c7Tzxu0j4BIllX4oCgYVgBwAroKVvdtpRtqS6gAcbNtHMrDiplcSJHExHPjIufJx3Vo7OTaTNZ3Cm+6+WSN5GluLcW8kTkFljhEmcaSvDHLPAHGGlYbnWkNs9tHAiwyAh14nXkYOpidROO/PDurT2F0c2VpKJYo2LoCEMkjy9WDzEYckJ5jjXALbera1x19zPcPfC214trmynVoYUB0qWRGAZjwzqYHJx4VIbW2rdXd41srXstvaQw9YbWSK2klkkRX66UyMMKRnsjOCKuEXRTs9X1CJtGrX1JllMWrx6vVpPkeHorY210cWV1OZpY36xgFcpLJGJFAAAcIwDcAB6h4UAvxe7Q+C7Os5J5o57i8cLKJVd/g8YHxmjYh8FzwJOdGDWaW3uI7va8EN3dukNl1mqSZmZZyFlUqRjScBhwxzIpkJuharLbyrEFa1Ro4QpKqisCGwoOkkg8yM1ktd2LeN7l1Q6rvjMSzHXgFQOJ7IwxGBigFna71zXMNuySymHZ1mt1dssjgzz6Mx27sDls6dTZ55OeNam2PhK7Jj2o9/c/DJmRoo0k0xdtuEKxAYOEyTz5EHNNPYu6FraW728MQEMmrWrFn16hpOosST2RjyqN2T0YWFtKsscRLIdUYeSSRYzzyisSAc9/OgK2I5LvbV4clXtdniAFCQUmmXXlSOII1OMjwqN3U23cbRh2daJPMCga4vZlkcPoWWRI4S4OrL48c4we6mfszd6G3lnliUh7lg8pLM2ojOMZPZAyeArBu9ujbWKyLbR6BKdTnUzEnGBxYkgDjgd2T410Cuvd5rhrDaM6Tzarq/W1tcSOOrVWz+rwexlcg6cZqRGxJv018EXaF6Y/ggkuX63jnOnCcMRZ7ByBkAtx45q7wbgWaRQRLGertpevjHWSHEmdWpsnL8TybNbi7sQCeecKetuUEcja24qBpAXjhOHhjlXAKDZu9N4NmwQxSzyPeXcyRSag0wt4tAZY2kIAcknBJ4ccY4YkrS8vLEbQkJu0tltGKrdXEU0iXBKqhGhyVzqJ7s+oVfbno5sntYrYxERwEtERI4eMsSxIcHVxJ7z4eAr1OjqyFrJbCI9XMytKdb65WUhgXkzrbiOWce2gF7NZXUC7Ff4ddvc3UsQZWlJQRnS7gr8ogMASxOcn0AfauI9o7Y2iHmb4D2IwZGw7sG1RPjnEsmMJyHDwpo3W7cEk9vOyEyWwYQ9pgE1DSeyDg8AOY7q0rbcOzjkuXERPwsMJlZ3ZX1nU3ZJwMnw9VALbbsd1Bs+0vxf3L31y8JWMSfqm63tdUsQGMAEZ7vaKKYGxOjSxtZVljiJdP6MySPII8/MDEhfPn6aKAtNFFY7iMsjKDgkEA+BIxmunBfxbxbQ2nNN+jpIba1gcxCaROtaZxz0g8AvL1EeOB8tvXfRbNk+GlbW6E628UxiMiS5IIdUXOcgOOQHI4HKobcrbl3syzaxOzrqS5R36tkTMTljwZpM4AB7xngBxHdL7a2Xe3EuyIrpNbLMbm5aKNhFGYwGRCeI8V4nia4dJ3bPSNaWb9TNI7yoqmXqomk6vOO1JpGEzzxz4jhyrY2l0g2UHUF5eFyhkiKo76lABz2QTk5AA5knFLC02Nco95DLDtVp7ieTUIDHHbzRucanldGAGC3owQOHGrVu/us0e2Ix1Ugt7GyWGJ2BIaRzlir6QHIDuCQBy5CgJWbpStWsbi5hLsYMoUaKQESEHQHGOypI4tyGDnFadrv29zY2g6z4Nd3r9Up+DysFI0lzGr8DhWXDsdOcnjjFVS72NdnY+0H+DT9ff3pZkEba1hDhgdGNWOBH1vCrOmz3m2vYOIJktrSzLrrjZcSSDQIj3awunKg5GD4UBH7N6RJZrycLMyWdnEzM0ts5eZljYs0rBQIiHx2QoLYwBx4WCz36itrG2kvZ+uluFLp1ULhpQSSCsQGpQFK8Tj31Tv0Pd/oG8/6eb4VtC6ZmTq31qrOuSy4yBhG4n51SFxFLs/bHWtaXNzEtnHb2phjMmkqFBU/MyQ/Hwbkc0BcrXpAsns2u+uCwq2hiwZWV+HY041FuI4AHNebu7/2l7K0MTOsqjXokjeJivDtKGHEcR6eNUveTZdwF2bcvYKFjuHuLq2tVDnW2nRIwAHWOADk+PDPfUxsCxmvdrHaMkElvDFB1EKyjRJISSWdlydIGphx8R6a6C17wbywWUYkuH0hjpUAFmdjyVFUEsfKsG7O+Fvfh+oZtURCyI6NG6E5xlW8cH2GqZ0l7OmO0rOcpeNbxRyDVZqHkilJPaAIOMjSM47jx4VNdHWwTGbi6eO6SS5Kg/CpEkkZI8hHYIi9WSDjSST2RQHz0kbQv7aJ7m2ngjghjBdHjLuzlsDB5DOVHtrR2RvFeW0MV3tS7g+DyxqUijhbrTJIFZEAAyxAJyB+FbnS5YzXFlHbQRyOZ54lcorMEjBLF2I+KAwXiaiOkjZMvw6xlEd2bWBHXNmoeSKQ4CsAQcZAQZx3HvxXAW3Y2/1pcxTSJIUFvxmEqtE0Y48WDd3A+ysGw+kmyu5xBE7h3BaPXE8YkAySULDjwBPqPhS+21ujcPs+5uI4L0yXEsIkSeRJJ5beEnBKIilDnR2TqOE9HG1jbEtwJZotmtHHbW7i3eaLTcGUqQI4YwCVXkMg/wDAG1L0w7OUauskK6yjMIZCEI4ZY44A93ecHhUrvBvza2ZRZXLSSDUkcaNK7L87So4Lz4nHI1QbvdSddgWNkkMnWXE0RuAEbMasxkZpeHZ09gHPzfRW6s81hti+mksrm4E6xrbPBHrARFA6on+rGQufoZwcigJneTpFj/Q8t7ZSBmBWNNSnKyFlGllbjkBs48qz7f37js4FillBvTCrFVieXS2kZkdI/irnJwSP86pa7lXQgs4ZYW1Xe0DeXQQFlhQYwjMOyOBPr4ccVIWF7cWG0NpM9jdXEtzJqt5I01oyDVoRnz2AAVz5cuAoC1bM3wtYdmpdS3hnjPAzMgVnk45QRoowcg9nGQBkk86+9jdJNndSiKJ5OsKu5R4nQoqcSXyMLwwR45FL1tzrmxj2Wz273IhmluLiKECQrJJo0YUfG0heY4ZB48Qa+4rua6udtXaW8glS2W0jiA1yBpBpOQmcuNOSBnHLuoC4bE37jjsPhd3crIk0ziApC6EqDpWJUxqcgq3axUrsjf8As7iGaZZdC2/9MJVaMx5zjUG8cEDHfw58KoB2RNYT7IkktrieC2tSGWGMyNHcSBmcle45ZeJx8XxFbW92zLq62f1/6PWJnuo5ZYIwDNNbpq09dgZZ8n4vHHPxAAt2xekuyup1gjdw7gmPrIpIxKACcoWHHgCe7OKtNLmGGXae07S4+DTW1rYh2BnQRPJI4ACqmSQo0qc8uBpjV04FFFFAFFFFAFFFFAFFFFAFFFFAFFFFAFFFFAFFFFAFFFFAFFFFAFFFFAFFFFAFFFFAFFFFAFFFFAFFFFAFFFFAFFFFAFFFFALbpc2XGGt7ldST56rrEkkjbRz05Rh85vaat25+xYba0RYUCBwJH4sxZ2AyzMxJY+ZoooCbooooAooooAooooAooooAooooAo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5364" name="Picture 4" descr="https://encrypted-tbn1.gstatic.com/images?q=tbn:ANd9GcRh7enG1LbpC2s9iSyzZDEKAfqIs2InpwV7_S8hkOnw6sjFctzz4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8" y="5558371"/>
            <a:ext cx="2149717" cy="91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data:image/jpeg;base64,/9j/4AAQSkZJRgABAQAAAQABAAD/2wCEAAkGBhQSEBQUEBQUFBUWGBYWFRUWGRgVHxccFhcVFRYYFxUaHCYeGhkjGhcUHy8hIycpLiwtFSAxNTIqNSYsLCkBCQoKDgwOGg8PGi8kHyApLSk1KiwuLC8sLSkpLS0pLCksLCkpKSwpKSkpKSkpKSkpLCkpKSwsKSwsLDUsLCwsKf/AABEIAJkA8AMBIgACEQEDEQH/xAAcAAEAAwADAQEAAAAAAAAAAAAABQYHAwQIAQL/xABEEAACAQMCAwUFBQUFBgcAAAABAgMABBESIQUGMQcTQVFxIjJhgbEUQnKRoTQ1UrLBCDNzgpIVFiOi0fBDU2J0s8LS/8QAGQEBAAMBAQAAAAAAAAAAAAAAAAIDBAEF/8QAIREBAAICAgMBAQEBAAAAAAAAAAECAxESMQQhQRNRFCL/2gAMAwEAAhEDEQA/ANxpSlApSlApSlApSlApSlAr8u4AJJAA3JPhX5nnVFLOQqqCWY7AAbkk+Vebe1LtdkvnaC0Zo7UEgkbGbHix66fIfnQaBzp29W9sWisl+0yjYvnEa/Pq59NvjVAsuZOOcakK28kip94xnuY09XG/6k1x9lXZO3EGE9yGS1U+hlI6hfJfM/lXo/hvC4reNYoEWONRhVUYA/6+tBlfB+wBT7XErqWd+pVGIA/ztlj67VdeFdmtjb4MUbgjx72X/wDVWmoTj3C7uUH7LefZ/Id0kn6tvQTEUYUADoPM5/U1+6xjmKHmWyzJHcC7jG50RxkgfGIrn8s1E8B/tFTo2m/gVx0LR+ww9VOx/Sg32lQnK/OVrxCPXaSh8e8h2ZPxKdx69Km6BSlKBSlKBSlKBSlKBSlKBSlKBSlKBSlKBSlKBSlcN5ciON3b3UVmPooJP0oMZ7f+eyoHD4GwWAe4I8juqfPqflWXdnvJ7cSvkgGQg9uVh91B1+Z6D1qL5i4w13dzTucmV2b0BPsj5DA+Vb5/Z95cENg1yw9u4bY+SJsB821H8qDTbCxSGNIolCogCqo6ADpXYpVZ555+t+Fw65yWds93EvVyPoo8TQWaleabrto4reTrHaERlzhI4lDE56DU2c+tbVyNwviMUerid0srEf3aovsesgxk+gxQWusy7UeyGO9Rri0UR3QBOBss2N8MPB/I/nWnUoPF/CeMT2NwJIWaKWM4Ph0O6sviPMV6k7Oefo+KWokGFmTAmjB90+BHjpPh+VZL/aB5OEFyl5EAEnysgHhIBnP+Zf1U1TezTmtrDiMUuf8AhsRHKPNGOCfkcH5UHrilfFbIyOhr7QKUpQKUpQKUpQKUpQKUpQKUpQKUpQKUpQKqvaje91we8YbHuio/zkJ/WrVVN7X4C/BbsDwRW/0upNB5Pr2JyHZCLhlog8IYz82XUf1NeO69l8pXAewtWHQwxfyCglzXkbtM5ka94nO7ElUYxxjyVCVGPUgn5164YZFeMuauHNBe3ET7FJXH/MSD8wRQa/8A2deV0KzXrrlg3dRE/dwAXI+JyB8jW31k/wDZ14mrcPlh+9HMWI+EiqQfzDVrFApSlBQ+23hwl4NOfGMpIPhpYA/oTXlnNesO1+4CcFu8+KBR6sygV5OoPYnIXEDPwy0kJyWhTJ+IGk/qKn6q/ZjblOD2St17lT/qyw+tWigUpSgUpSgUpSgUpSgUpSgUpSgUpSgUpSgVH8wcNFxazwn/AMSN0/1KQP1xUhSg8Q3NuUdkYYZSVI+IJB+leoOxLjQuOEQrnLQlomHlg5X/AJSKybtz5ONrfm4jX/g3OW26LJ99fn73zNOw3nQWd6YJWxDcYXJ6LIPcPzyV+YoPS9ZN2ydlTXp+12SgzqMSR9O9A6Ff/WBt8a1mlB5G5P5ouOD3veFGH3JoXBXUudxv0I6g16Y5U57tOIoGtpAWxlom2dfVf6japW+4NBN/fQxSfjRW+or7Y8IhgGIIo4/wKq/QUHbpSoXmvmuHh9s09wwAHur4u3gqjz+lBmf9ovmULBDZqfadu9kHkq5Cg+rHP+WsT5f4O11dQwRjLSuq+gJ3PoBk/KuXmbmGW+upLiY+052Hgo6Ko+AFbf2Hdm7WyfbbpcSyLiFD1RD1YjwZvp60Gr2NoIokjXoiqo9FAA+lc9KUClKUClKUClKUClKUClKUClKUClKUClKUClKUEPzXyzFf2slvMNmHst4ow91h8Qa8nc1crT8PuWhuFII3Rx0dc7Mp/wC8V7JqE5r5Qt+IwGK6TI+442ZD5qfCgonY/wBqy3caWl2wFyowjnbvgOm//mfDxrVq8wc4djd7YMZIA1xEpyskYOpcdCyDcEeYzU9yP29ywBYeJK0qjYTL76/jU+969aD0DUbxPmS2tv2ieKLH8bqD+Wc11uBc6Wd4oNtcRvn7uoKw9UO9SVzw6KT+8jjf8Sq31FBmnNPb/aQArZA3Mngd0QerHc/IVkl1BxTjlx3hjllPRdikcY8lJ9kD55r07Hy1aqcrbQA+YjT/AKVIKgAwAAPIUGVdnnYdHaMs98VmmGCsY3SM+Zz77fpWrilKBSlKBSlKBSlKBSlKBSlKBSlKBSlKBSlKBSlKBSlKBSlKD5ioTjHI9jdb3FrC5/i0gN/qGDU5SgzyTsJ4YW1KkyfhlYY9M5NTPCuzqC39ya8I/ha4lI/IEVaa699xCOFNczhFGBqPTfpSZ0OaGEKoVc4HmSf1O9fuoux5ltpnCRTI7HJCg77dalK5ExPTkTspSlddKUpQKUpQKUr4rA9Dmg+0pSgUpSgjBzLbE4E8Wc4xqHXpivt5zHbxOEkmRXP3Sd9/PyrCWlKylh1Dkj5MTVk5R5cmubqOaVGMWoyM7dGxvjfrk4rBXyrWnUQzRmmZ1ENjBriurtI11SMqL5sQPrXIzYGT4VhfM3MD3lwWZjoyRGp6KM4Bx5+daM2b84W5MnCGuR85WZbSLiPPrj9elTEcoYAqQQehG+fnWO8Q5WtUty0d4jyquSmRhvEhfHPlXN2dczNDOsDsTFIcAHfS3gR5Z6VTXyJ5RF47QjLO9Wa9XDdXiRKWkZUUdSxwK5axrtE420146ZOiI6FXwyPePrn6Vfmy/nXaeS/CNtRsuabWV9EcyM3gM4z6Z61+35ktgxUzxgg4I1DYjbFZbwzs/nltvtCOqnGpE3yQPHPgdtqrPeFpMtuS2ST5k5P61mnyr1iN17VTmtHcPRINdS94xDCQJpEQkZAYgZFdmL3R6D6Vl3a5+0Q/4Z/nNacuThTkuvbjXbS7LiUUwJhdXA2JU5xXXuOYbdGKvNGrDYgsAR6iqh2R/wBzP+Nf5apnO/7wuPx/0FVW8iYxxfXaucsxWLNvt7hZFDIQyncEbg/OoTnXh6zWjI8qwjUp1v0GD0r7yMc8Pt/w/wBTXR7Tf3e340+tW2tvHuf4smd02hOTOWY4btXS7hlIDewvU5HrWjVjXZr+8Y/wv/LWy1X4sxNPUIYZia+kfPzFboxV5o1YbEFgCPWvt7x+3hVWllRQwyuT1B6EDyrGuc/2+4/GfoK7ScpXM9obssCoXZSTqKptt4AADpVf+m0zMRHSP6zuYiGv8P4vDOCYZFcDrpPT1FdO55ttI20vPGD4jOcepFYjw+7kRsQsys40eycZDbYqV5i5Nms0R5SjBzj2c7HGcHPz3qP+q013FenP2mY3ENstrpJFDRsGU9CpyPzr9TTqilnIVQMknYAfGsz7Jb9u9liz7JUOB5EEA4+R/StE4pYCeGSInAdSuR4ZrVjyfpTlC6luVdsw5153meZ4oJQIhjBj+9sOrf8ASrhyBxWI2cMXeKZMNlM+17xJ261lXMHCxbXMkIYsEOMnbOwP9av3Z3ykqrDeazqKv7GBjfK9ax4b3nLKilrTdoNcc06opZ2CgdSTgfma/dYvz1zG9xcugJ7qMlVXwJBwWI8TmtmbLGOu1178I20//fOz1aftEefX+vSpaC4V1DIwYHoQcj8xWPx8rWpttRvIxMV1aMjGcZ0+fwzXX5J5le1uFUk907BXXwGTgMPiNqojyZiYi8dq4yzE/wDSAuPfb8TfU16A4XEFgiVRgBFAH+UVT27JoSxPfS7knovic+VXiGPSoUeAA/IYrvjYbY5nk7ipNd7fJ4tSlfMEfmMV57urUxSskgIKtpYehwcV6Hqu8xcjQXba21JJ/Gvj6g7GpeRhnJEa+O5aTbpTn4HwkQiU3Eh2HsBlLZPhpxnNdnl3g/DJJ4+4lnMikMqtt7u+/s4x865V7IBne4OPwDP1q2cvcpwWYPdAlj1dtyfh8B6VXTFbfusQjWk79wmawznWyMd/OGHvMXHxDbg/9+VbnUFzLyfDegGTKuowrr1x5EdCKu8jFOSuo7Ty05R6VjgvaJBFYqjau9RNIUDZiOhz5VnEZyw9R9a0u27KIkJaWVpAATpAC5x5nJrNUHtj1H1rBm/SOPNmycvXJ6Ih90eg+lZl2uwnvoG8CjLn4hs/1rTYfdHoPpUbzDy9HeRd3LnY5Vh1U9MivRy0m9NQ13ryrqGcdn/NsVosqz6gGIZSBncAgj6VW+PcRE9zLKBgOxIB8ug/Sr9D2RIGy87FfIKAT8813b7stt5H1K7xjAAVcYGBjx3zWKcOW1IrPxnnHea6S3If7ut/wn+Y10u0393t+NPrU/wbhYt4EhUlggwCep3J/rXDzDwNbuAxOzKCQcrjO2/jW2aT+fH7poms8dMs7Nf3in4X/lrZqqfL/Z7FaTiZJHYgEYbGNxjwq11Hx8c0rqyOKs1jUsL5z/b7j8Z+grSODfuQf4D/AP2ri4t2aRTzPK0silzqIAXA9Kn7XgapaC2DEqEKats4Od/LxqrHhtW1pn6hWkxMz/WH8F/aYP8AFj/nWtK7Wv2WL/FH8rV9tOyuGORHEshKMrAYX7pB8vhU/wAzctpexrG7MoVtWVx5EY39ajjwXrjtWfrlcdorMM/7J/2yT/CP8y1rFVrlrkaOylMiSO5K6cNjxIPh6VZa0YKTSmpW46zWupYhz4uOIT5/iB/5RV37OuZ4mhitfa70BtsbYBLZz6VI8x8gw3cneFnR8YJXBBx0yD41w8vdnkdpOsyyuxAYYIAHtDHhVFcWSmWbR1KuKWrfa21gfMlg0N1MjDfWxHxDEkH9a3yoPmLlCC8wZAVcDAddjjyPgRVvkYpyV9fE8tOUelFsuCcLa2ErzurBQXTWuoNjcBcZO9frhnB+FTOqJLcB2ICg7ZPyWu+eyAZ/aDj8Az9asvLvJMFodSAvJ/G3Ueg6CqaYbTMbrCutJ+xCw0qH4RzZbXSl4H1IFDl9LBQD5uRjI6keFOGc2W88gjjZtTKXj1IyCRR1aNmADj0re0pilVHnDnuO2gue5JaaFTv3buivjIR3A0hseGfGpvinMMVvpWQsXcErHGrSMQvvNoUE6R5/Ggk6V1uH8QjniWWFg6OMqw8fD5HORj4V1+LceitygkLFnzoRFaRm07sQignA8T8aCRpVZ5f5uWS1muZ3VY45pkDYK+wjaUyDvqPTHXPhUpwnmGK4LrGWDpjUkiNGwDe62lgDpPnQSDLkEedVkdm9lnPdt5++1WC+vkhjaSVgiIMsx8BUfw3muCeXukLiQJ3hR43jOjIGrDAbZIqNqRbuHJiJ7S6rgV9qMj5jgaOGQP7M7iOI4PtMdQx8Pdbr5V1W5iRGu5JZUENuVVgFbKHAZix8feXAAqTqdpVf/wB+LbVpzLrI1Incy6pF6ao105ZfjXPJzDG8VvLFKAksqopKE6iSwMeNijZBGT0xQTNKh+I8128EhSRmyoDSaUdxGp6NIyghB612OI8cihCFizGT3FjVpGfbOVVQSRjfPSgkKV1eG8TjnjEkLalORncYIOCCDuCCCCDXDxbjsVvp7wsWckIiKzs+Bk6UUEnA6mgkKV1eGcTjuIllhbUhzvuMEHBBB3BB2INQ/MHNn2a6toTG7CYyaiqO+Aq5GnSNznqPAb0FipUPxXmuC3bTIzFgveMER5CidNb6QdK9evka577j8MUaSM+VkIEegFzIWGQEVcltt9vCgkaVEHmq3Fs9yX0xRnEhKsChDBSrIRqBBI2x41++F8xw3DskZYMqh9Lo0ZKsSFdQwGVJBGR5UEpSoS25wtpJFRXb22KRyFGCOwzlUlI0sdj0PhX2x4yTc3iSFRHB3ZB6YDR62LHNBNUqH4bzXbzuERmBYFo9aOgkUdWjLABh6V+OIc4W8LOHZz3eO8ZUd1jJ6B2UEAnbb40E3Sov/aoM8CB9Pexu4iZCGYDSc5z7OM7gjxrjPNduJe7LMPb7vXofRr/g73GnV8M0ENwHll14EloVEUpt2Rh5OwOc4+Jrq8t8JPfWpkgvA8CkFppQY4zo0Hux98HoMYwKvVKDOOK8NuUsr+zS2kleeSZ45F06GWUhssxOzDpjG+BUpzHweQX8dyFuGjMBhb7M2HQ6w6kjPtIcY26ECrmaGgh+U+HiG1VRG8WWdtEjiRhrdmyzDbJznHhnFR/GbeWLiMV2sTzR9w8DLHgshLhwwUkZB6H0FWivlBnz8uXEvDZ1aNo5WvGuRFqAYqJlkChxsGIBx8ameWeHj7S83c3SkxrH3ly+SfaLaFTyG/tZ8atNKCC514XJPaFYRqdXikCZxr7t1cpk7bgVD2PEGn4wC0MkI+xSACXAJzNHn2QTgD9aupqEf95r/wC2f/5UoKrw/h9yIuH25tpQba51yyHTo0hpSGU5ywIYdBtXc4nwCdrfiqqhLTyq0QyPbASIZHzVvyq80oIBuHSf7Thm0nu1tZIy3kzSRMB+Sn8qhoeATi1tEKHVHfGZxtsnfTNq/JlPzq8UNBUUSa0ur1hbyXAuWSSMppxkRiMxyEn2QCuc7jBrm5jNwWgxHMYSrd8lsRq1+zoUscHu/e3GPCrRSgrfIHDZILVkmjMbGaZwrNrIV3LLlvHY9a6nNvBpDeW9yonZESWJxbtpddZVlYDPtDbBA+FW+lBCcocPEUDYiki1yPJplcSOdR95iOhPXHhXX5ngcXNlOkbyLE8usRjUQJIigOM7jOKslfKCicW4NIl9czFLt47hItP2Z9OGjUoUkXI2OxDdNzXbm4Q8C8Okigcrah0eBWEjKskegFTtrKkAehNXClBVOYIprvh06rbtGzsndoxGplWSMlmA2U4B2ydhXal4VI3EmkwRGbPutfk3esceuCDVhpQZ/acNuGs7OxNu6NBJD3kxx3YWBtWtGzli2BgY+8c1J3/L0sp4ooGn7QiLE2epEWk+gztVtFKCnRRzXM1iDbyQC2JeVpMAZ7sxhI8H2sk5z0wKrt1cSM9/lJTZtMxlMLQ76AofaQhwTp3x5bVqYrzx2gfveb8af0oNiFuZryyuIVJhFvL7R2x3gjKAjruBVb4lw27n0iWG4eVbmNy2tVhSNJgR3ag+37HmM9a0S0/u0/Cv0rlN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5370" name="Picture 10" descr="http://www.fc.up.pt/pessoas/almagalh/index_files/requim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13" y="2868549"/>
            <a:ext cx="1600200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repositorio.lneg.pt/image/ln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99" y="4269387"/>
            <a:ext cx="1725522" cy="50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data:image/jpeg;base64,/9j/4AAQSkZJRgABAQAAAQABAAD/2wCEAAkGBxQTEhQUEhQVFRUVFBQUFxYUFBQUFBQUFBUWFxQUFBQYHCggGBolHBQVITEhJSkrLi4uFx8zODMsNygtLisBCgoKDg0OGhAQGywkHCQsLCwsLCwsLCwsLCwsLCwsLCwsLCwsLCwsLCwsLCwsLCwsLCwsLCwsLCwsLCwsLCwsLP/AABEIAMkA+wMBEQACEQEDEQH/xAAaAAACAwEBAAAAAAAAAAAAAAACAwEEBQYA/8QAORAAAgECBAQDBgUEAAcAAAAAAAECAxEEIUFRBRIxYRNxgRQikaHB0QYyUrHwQpLh8SMkYnOissL/xAAbAQACAwEBAQAAAAAAAAAAAAABAgADBQQGB//EADgRAAIBAgQEAwcDAwMFAAAAAAABAgMRBBIhMQUTQVFhcZEUIoGhsdHwBjLBI1LhFULxJDNic5L/2gAMAwEAAhEDEQA/AOKpo9+edY+KCKG6KfUBE2jMxXCnH3qeXYolS1vDRnVCvdWmTguKSi+WeXmSM9bSVmSdHrHY26daMiw5wJcNUn7qvfTrcWdWMI5paLuNFSbsinW4TKLvTdu2hE10HzX0krkUcZKLtUi136oa6W4rhf8AaaFKqpZpjbFTRNgpoFg44dtNrTqtbb+RVPEwpzjCembZ9L9vPt3GjSlKLlHpv9wIQZe2iomyleMl981kJCcZxzwd0NJSg7PcoVcNKlLmhmtVo/P7hST1Q+ZSVpF7D11JXXqtU+4xTKNmFIKALkhiCZxCFMTKJBkxUogsOmKlEDGTFSiLYdMBwFsPcXKIGhkzMxVJwlddP2MTFYeVGoqtM7qU1OOWRZozUldeqNGjUjVjdFE4uDsE4juKBcBoRxQbi5IVxQ6YtoqcRkwbCWGOmpo1jIZZpk1APigAHRgK2woq43hcai6ZiySloyyE3HYxpwqUHnnHcT3oeKL/AHKngzW4bxNXVn90wzjGpFxeqejKrSg7nVPkxC5oNKesXknv/s8Fh+L1uEV5YXEpypp6PdpdPNNdOnTsbNTCwxUFUp6Sfox+L4dThRkrJyklFve7zS7dScP4zX4pxSC/bTheSj8LXfd6+SJXwsMNh31k9L/Y4zGcKlTfNSeX6dPQ9/F9jHunpL1FYbiOfLNcrLEyuVPS61RqYes4u66ds8jj4jhVicPKm9Hun2a/NfAbDVXSqKSL7jFXdrS+Se9tz5/V45i50Vh5S06vq12b/L9fHejgqUZ8xLX5FKth75rqkfQOG+5hacX/AGr5q55/FO9WT8QadXSR3OPVHOIr4NxfNT67aNbd0RO+4yl0exNGup5dJLqn9N0HYWUba9ApRCgCpDEAkEIucSDJipQA0MmJlESw6YtoA6YEkKMmIrwurCSimrMthKzuZvK4O6M903Rlmidl1NWZchNSV0dsZKaujmcXF2ZDI0ECSK2hkLaK2hkwBBjpYo0zKLNNkFLMBGQfBCsJZp07iNhRNbDJqzSYqYxhY38PtPmpOz20DputGWqo7WlqgqGKUbRlJxl/1e7n2fQ8NxrAY6rWdScLrpl1Vl8/U2MJVoqCjF+pu0OIuUeSo7q91Lq07NZrXqY3DMQ8DiObBXurNeF09H0enkdOIpqtDK35DISTydvTo/I+jYfEU69NVKb0+a8GYFSm4SyyKeP4VCp1VnujrjU6Mq1WqMpUauHd7OcdLPNLy1OXiGEljKXLjUyrrpe/zRfQrRpyzOOpoYTHwqdOux4riXAKuDgqilmj4K1vNeJrUMZGrLK1Zj/Hjd5rJ65Lyf3N7hNLiGFio1IOVN9mm14rW/wODFvD1W3F2l8dfP7kVaKkemjNoyJICKayeaH0ewpVxeFTzWT3CpLZjRbXkIhiLPlqZPSWj89htguF9YjpwGTEESQwQGwhBaAEVKIrGTFSiKWJi5RAMmKmhWOmVa1O5VKNy+ErFVXi8jnyuDui7SS1LCkmXqSZU04gyy6/EVoK12BaK2hkBYWwTpYGiZY2KIAs0hWQs0ithRbpFbGLkIlLYSfBTJmCipj+ERqK0lfuFVOgy01RiY7h9SnGyvJJ3jJPNdpbrv5eZxU8DSp4h16a0atKP8r7edjq9oc4ZJfBmfhuLyi82/J/zI0oUaEXdRSfgrFMlNre6OmwGPVRLME4W2Kk+5c5bld7EMzG8GTfND3Zbr6rUdyjUi4VFdMkZSg7xMjEOUZtNNbrvrZ7Xz9S7CwdOkoN3ton4dPkCq4zlmWlxmA4jyvll007Fso3K5Q0ujag00Uu6KiYwzWzyd+5n8ShKWHc6btOHvJrw3+R1YSSVRRltLR/wKq8OUnZ/l+flcwV+q2qDTj/AFdk/wDb5+fht9DRXC0ql0/d+fkZ+Nk6dR2XuWWS/pyXTseh4JVnVwUJzd27/VnDjYQ5zjHR6fQjKSujXTOHVCZxCMmLIEFgCBKIBkxUoi2HTFSQrHTEziK0WJlapAqaLosQ1YrcbFl7jI1NwqXcVx7ESjsRoifcHmQmg1jpIneZQ+BAD4CsJZgIwlqVOUbXXVXWzW6OanWhVclB3s7Pwfj+a7lsoSja/XVD6daxJLS7AXrWdnk1a62yuc8KkakFOOqezHlBxlZ7jIoLBqeqU01mgJtbDXMXiX4dp1M0rPdfU6I1/wC4iutjmsTwmtQd43a3X2L4u/7WFyT0ki5w7jlsp5BcVIrcGtUdFQxKksmUSg4guLxeEUtBqdRxElExMZwxbeqOpSUkKpuIjC4uVJqM847/AHJJX3C4qWsd+xvwi3FO6zzWZ5TjHF5Ur0aK12btp8O/nsaOCwWa06nwX3HQvqeAnF3N5MTjsBf3l1238j2PAeOSoRWHrr3Fs+3n3Xz8zIx2B5jdSn+7t3MCrRcG3H1i/wCZM93GSks0XdMxf/GW5NOupfbVDoVxaPTgQiYloAxDYAgNAGQmSFY6YuSAx0yrURVIviJYo4txK3EdM8pNCXcSWTJ5kHNEFmdCpneZlixTkABYgxWQtUmIwo6Lg8lOm6clfld12T2fnf4nz39Tyr8OxkMbh3bOrPs2u663X07m9w5Qr0XRmr2/kvYHhsYSv+Z6Zfl/yY/Ff1TXxlFUoRyK3va3u+3l+M68Nw2FGWZu76eH+TJxMrzm95N+l3Y+j4OmqWGp0+0UvRIwa0s1ST8WMpVC1oQsrMqDYYoguEVUw6kMptEsmYvE/wAPQndpWe6OiGI0sxcrWxztXCV8O7q7j26HVGaktNRWk99GaPDuNRllLJ9wSpp7COLRqNqSyKtYiPUz8Xg1nqjohO5XszK5Z0XeOcf0v6FluxZeM99+5u4LiMZ0ZJdY57NXefwueWx/Coy4lSr2vGTtLzS09Uvk+5o0MRKGGnT6paeT+xWstD0931MYVUgMmG5nYnC6xyY5bCpbR7CaeKztLJ/JkUu48qel47DnINyuwLAEAUYXIDHQlijoRWiJJFsWVZFTL0QmTcmxKtqLpswai3RRW6aHzs2ec7bmfYZTxFg5gOBco1k9QiNWLtKTuuubsraspq1IU4uc3ZLdsMIuTstzrOEUPDV3+Zr+1apbvufJf1Hx18QnyqatSi7ru3td9vBevh6jAYJUFml+5/I16SueW2ZpMzcdw+15QWWsdvLt2Po/AP1Hz4qhinaeyl0fn2fjs/PfAxuAytzp7dvsUFHY9hcyxiYmgxZhMraCMQobHmiEEVaCZZGbQHZnP8U/DsZ5x92Xbo/Q6oYjuJZrYxHOth3aSut9PidSaku5W4p+DNXCcThUVr2fcRwtqiqSa3Cr0Ux4ysVmJi8PKDvG6fTLVbMsaUtS6nPowMJxJp2n8SXvuGdDrE041Uw2OawFRbdAoiKmIpKXUZq5bCbjsUJSlTeecd9iu9vI6LRqbaMfCqn0GuVOLW4TYAWFyAOhUgDIXIVjoq1oFUkXxZXuVXsWhSzC1mQFoL8RlWZobKjVgdiOJjOQOUS4Lg10BZoZNPcdh+JSg81dCuV9JInLW8WbOC4un0k/K7KnQpS/2r0QM1SO7fqdNDi96Dzd0op/3LP4fU8HT4GsLxyGn9OWaUe37Xp8H8rGy8Y6mDf9ysn6laOJvq/iz2roR6xXojJzy7sOnU/jGcbKwFcsxaKnccbFCMIyIoRsZbitE1BlEKYGhU4jJgKmIw0ZJpr4l0JyiJJXRznEfw/nem+V7af4OyFW+4l2tHqjPp4+pSfLUTsW6PcR01L9poQrwqLKzIk1sUyTW5m47h2sR9y2nVtozPo4iUHZ9CKTW5dKnGoro6vC0o4impQsprKS0k93s3v5nmMTxSfCsTy62tGWsX1j3Xil27Wt2OqOEWJp5o6TW/j/AMgVsAqcXKWbWfZdvic3+uVeJ4pYbDe7BvV9Wlu/DTZepYsHHDU3Uqav5GNUd73zuexjFQiorZGS2283UoVsO4u8PgK4tao6IVFLSZNHEp5dHsRSTJOk4+Q1yCV2FzAx0LbFGQuaFY6ZTqxOeSOiLFxlYRSsxmrjLFlkxTYjSOtROByLNOiGxW5B+AyEzESwyegtkFSYirw3VZd0VuCLI1X1DoVq1NNfmi8no7Xv9CmpRU3Fy1cXdfT6DxmtbaXLNDiL/wBl1kytov0OJ2aFdNMidjTw+OT1KJU7Fiki9SrXKZQHTRYhUK3EOg3nuLYmh7mJYhE2RAYmRYhGV6hYhGUcXhIzVpK/mXQm0I11OdxnCJQd6b9DpjJPYOfpMVR4k0+WorPce/cWVG+sRuIoRqL6oe19yuM5QYHCKzw85Nt8rVu3XU87+oeHVcVhlGmr2d/Hbp9jVwWJhGd3odMqsK8MndPZrqttzweCq4nheJzqOq0aa6P83NatThiKeV7GDxDAypvPNPpJdH9mfTuHcTo46nmhpLrF7r7rx+h52vhp0HZ6ruUGzQKkVsRh1LNZPcSUbl1Oo46PYqxruLtP0ejEzW0kXOCkrxLHONcqsDIUKFtgGFVY3EkrjxdinURyzVjoiwVMTPYbKdQ6TNexj3G01YgGXKbTEYo5UxbhD9nuhc1gi54VkzBKtTCINxkInhWQNxLlOHQgVYs4bjLTzFcExtTXw3GYvUqdHsTNY1aOMjLoznlSa6FimmPVURxJcZzi2CDNhQjE1CxCMr1CxFbKlQuQjM/GYOMlmv55lsZdGBScXdGNUws6bvB3Ww9mti5ThPSRNPHJ5SyfcZTTBKi1qtUBUo2T5HlLrHRtdGtmc9XCwlNVUvfWz/jy/wCS2liGlklsV6eL5Xyy/wBlkKnSSsxp0U1eOxb5ky057NCZCjoXVgpKzFaTVmPFuLuijJSp94/NFTvDyOlZanmOhVTWQyaexW4NHmBkQtsVj2E1Y3Kpq48XYqtHK0X3OzhV9TasYbQ6NvIV3IMjS2FbIOppoRkNnA8LlUpudP3uV2lFfmWqa3X2MfF8WoYXERoV3lzL3ZPZvqn2fy16HZSws6lNzhrbddf8gKgdznYoylzHcE5KUZTVpyeUdVFLNvv0yMnBcZhi8VOnQd4QWsujk3ol4Kz16+W/XVwrpUlKe7e3gZEsGjazs5LAPBJkzsKRUxPCE9BlU7jWa2MmvwuUeg6Yc3cTHEVKb1GJaL2NDC8fayYjpxZHGSNnC8YhLUplQfQGbuXoYlMqdNoOYl1CZWBipsdCMqzLUVMrTLUKV5joBQxWFjLqhmr7lkKko7GfKnOHT3lsLaUdjoUoT30YqpOM+uT7gbUtx4xlT22FRlKHdfsKm4ljUZ+ZZhWUkOpJlLg4gzAwoBy3BcZIqVaDTvH4aMqlFrWJfGaekiKVe/Z7AjNS8wyhYY2Rii2ytjC2hLDXOkSsaZljIVCAsWIVRbC2LVGuJKJEdV+DcR/xHFf1xeXeOa+Vzw/64wvM4fzesJJ/CXuv529DY4RUy1nHuvp+M6pYCPP4nKubf6+fc+af61jPZvZOY+X28O197eGxu+z0eZzLe9+fMwfxNVbqKOkY/N9X+3wPov6LoRhgHU6yk/lol9X8TE4tNuso9EvqYrzPXrQyyHANwnuQFxkLnST0GUiFPEYCL0+Q6qAsY+M4NsvgXKcWTM0ZVXCTg9fgxvIdST3CocRnDUPmB009jUw3HtJC5IsR05I0afEIyWTF5RW2+oTrImUQXOY6QrK82WIBXmMETNBGRSxGGT0ElFMvhUcRVDAzk3GObSuovrJLrbd9jlxFeGHipVHaN7X6LtfsvH1OmH9TbcVSwjlNRjeM27W6Z90SrWp06TrN+6le/h/I0czlltcis3CUoy/pk430dnb0DSrZ4Rn3SfqrglTs2l0BkWirQXz7guNlFVqSea6lc4KWvUshNrQTGo1k/joypTadpljinqhjYWJYG4lxjpozTNK5ktDYxRLgGqmC5DV4NhKEnevUcIrSMZOUvVJpIy+JV8bCFsHTUpd5NJL4Xu/kvE6MPGi3erKy8Fqd1wnGYOFoULJyaV+WXM3fK8mr/E+YcY4Rx7ERlWxTzRim7KSsktdIrT+Tew2IwkGoUtL6bP6mxjMbGnFym7K6W7u9keW4dw6vxCvyaCvKzeuiSXc7a1WNKOeexj4/iuFqx5ZuXZqL5o+T+h7fhPAuM8OqZ6bjbqs2j/O+6M2vi8LWjaV/Q5atZSfK+ZaOzV15PofQqblKCclZ9Ve/zMOVlLR3RKmFoFxikhbMZM9ykGTBlAlw3ETgOpBsVqtIsjIRozMVw6MtMy5SFu0ZGJ4U10HsmOqr6lF05weoLNFmaMizS4rJfmzDmElQvsXaXFovWwyaZTKjJFj2iLWTCkVOLFzkOCwqRBkKkAZA06jjJSj1i016FNejGtTlSmrqSs/iXQm4SUl0OqnGlKcalkpWum8n7y19GfH6mKxVCNTB524Xs1utH087dNz08YQm1UtrY5X8R4Vxqt9Yzz7X1V/PP1PoH6cxixGBjFv3oe611t0+X0MrF08lVvuYrvHpmvmjbd4+RTpLfclVEwqSexMrQDdiPQK1BnZiSSkrMZXiJd49180czzU/FfQs0l5kqYcyYLHQxmadzLaHwqBEaLFOoCwpbpVRGgl/C4izTWTTTXmuhRVpKcXGWz0fkx4ycXdHS/ijiam6cYvLlU/Way+C/wDY8b+k+DvBxrTmvecnH4Rf8v6GrxPEqo4xW1r+phKR6+xlBIAA0wBDuAhPMCwTzZLBuRKRLDXE1EMrkuImkMrgK9akWxk7iyiUq2HT6otUiuzRm4jh6fYayY8askZtbANdBHBnTGunuV+acdxbyRZaEx9PiTXUZVe5XLDJ7FqnjE9SxTTKZUWhniBuJlLOGrU45tSb7pftcweJYbiWJi4U5RjF9m7+tvpY7aE8PTd2m2arqJw8TS1/hl9D5/PhtaGM9jds90tNtdb+VjaVeLpczoZtXicJLllFteh6XDfprGYWqqtKrFNeD9H4HFPHU6kcsosxK8Vd8t7aXsn62PYQz5VntfrbY4Lq+mxUq09smLOF9Voy6MhXi6P/AAyvm20lp9B8vVEsLYAeYRy7hsLdJFDpRbHU2b6ZqmWxkZBFaHQmEVofTqkFaLdOqI0QtQrN9c/8LL6FeVLYN7jo1BbBDjWBlIh1OsI4oKGRqoVxCgucAbEc+ZLEIkwogqUhkkABsNkATOQ6SuS4mQ1kLcr1EOhSrViOmQq1aVw6MdSaKNbBp9hHBMvjWaKdTBtdCp0n0OiNZPcBVZx6/MXPOO4zhCWxYp41a5DxrRZVKi+hqR4gvZ3T151/a7t/NL4mbPAJ8SjiumRr47L5N+hYqjVB033+RnuZq3KEgWyDWFziK0MmV6kCqcU1ZlsZFdxa6Zrb7HK4Sh+3VdvsXJp7g8/81FVS/wCahyg3Yt2GyOgTNZMymHFhTA0MTCKMjIIrQ+FQgtiyqgtiDoVBWiBqoCwUNVUWw1w1WFyhuSqwMrDcJVAW0IT4vcFtQgyqBRGQ5hFaFTmOtxWKlIZCiZMcUTNjIgiSIFCJog6ETAWITOKFZYmyvUwyf+CqVKLLY1Giu6Uo9GVZJx/ay3NGW5HtLXVA51tJIPKT2DVZMtU09hXBonxA5gZT3MS6JYCSFaHTETgc1SmnuWRkK5WczhPwLLo14yNFMz2hkZDJitDYyHuI0MjMNxGhkZDXFaGxqCzm4xbSv4EUU3YbKo4u0lb+aFWHxVLEQz05XX0810Y1SjKm7SQTxBK+Ip0KbqVHZL8sCFKU5KKGRxPy+Y8JZoqXezJKNm0NhXuM0Kg1UIEnxgWJc86xMupLnvGJlJch1iZSXAlVGUXcVsXKYbOwAJVA2IKlMYlhLqEuGwtzJcawuUgXHSFTFY6Io0JTbUVdpOVtWla9t3mc1fEU6CUqjsm7X6Jva/0LYQc9EJaLgXIxWEcVFyVuZXS1tu1pf6HLTr06zkoaqLs30v2+HUutKNr9SjOitAyoroWKb6gZruJ78fEb3WSqhOZ3JlPc4eYDKTzhzpksDkJoHUvJlqZzMJTGzC5Q1VQcyFyMNV0HOgZGHHEIbOhXTY1YhbhzITIy/QxUZx5ZZuPTe2h4ji9KrgMX7Rh3ZS9L9U12e/r2NjCuNalkqLVHpwSpySXvNPPtsjJxnEq+MqRdR6LotvF+Z00sPCkmolOE+59IoNcqHkvoYFRe+/NjFVLroSwyOJ7k0BYNYkmhLErEB0uCxLrEViWIdXuHQFgXVDoSwDqhuiWFuqHQOUB1SBygOqAbKA5kGURbYo1gGAZD+FYnw60JacyT8nk/3M3iuH9owdSkt2nbzWq+aL6E8lRSOsnwul4vicue39Ll+q2583jxzGLC+zZtO/8AuS7X7fPpsbPstNzz2OV/EU37RPZWS8uVfVs93wCHL4fSt1Tb+Lf/AAZmJd6rMmcjYbKkhbYjY6QDK3YZANFbQyAbK22hj3MDOGwz2gq9rQvKI9oJ7Wico97QT2tE5QXtAfagcon2gb2kHKJVfuR13bQnLRq4HG0oLq29Xb+ZHnMbhcdi5Xla3RX2/wA+J1U5U6a0NGjiozzi7rp5GLXwtWhLLUVn+djojNS1RWq4ijdqTaa62Ty9TY4fLiVGKlSV4Po2rfW6OatGjP8AduV5VVpNSXwfqj1+GxMqsbzi4vs7P0a3MypRyvR3AeIL+YJyzyxPcnNJyz3tJOYTlnvaQ8wnLI9p7h5hOWT7STmE5ZDxTJzA8oj2pjcwnKRHtJOYTlnvaEHmE5bI8ZEzoORkOp3JnDlI5yZiZTT4JTpuXPVnBKPSMmrt7tbHnuPYnFKlycLCTct5JPRdk+7+S8zqw1OGbNNrQ6eljIy/JJSt+l3tt0PnlXC1aNubBxv3TX1NeM4y2dzL43ToVL3qQhVjldtfCaPQ8FxOPwiSVKU6T12enjH7bM5cRClPqlL83OTqqzadstmmvRrqe7hUU4qSv8VZ+jM7LbQUyOwUA0I0MgGitoZAsrbGRBXcYWY6gy257lLFTYLk8haqTBmJUB1SYMwSgWKmxcwXIOqbBmRPhsblsGZDaDnB3i7P5Ps1qV1sFGtHLNXX5sRVcruhmLvOXMla6V136ZfIGDwdSjT5bd0np5AnVi3cUqDOvkSF5kQlRY6pSF5kQ1QYypSFdRBKgx1SYvMQSoMblsHMRPgMPLZOYiPBYcjJnR7wmTIyZ0R4TDkYcyPeCyZGTOiPCZMrJmRHhMmVhzI94ZMrJmI5O5MrJmPW7gyvuG/gWuHY6VGaks10kv1LbzOHiPD44yi6ct90+z+3cspVHTldBccadaUo5xlyzi91KK+tyng6nHBwhNWlG8X8G19Bq9nNtGezTZWCxGEhisIIrGBYjCQVjF2OER0rB0+xzOvINYNbFiwsOwjrMP2RbDrDw7C85hLCrYbkR7A5rC9ljt8w8iPYHNkEsNEZUYiurINYeOwypRF5kg1QjsNy4gzyDjQWwypoVzYcaHYORCuYxYfyDkQucu8L4R40+SLSlyya2bir2Zm8Ux0OH0OfNXimk+9m7X+HYvw1N155E9bOxVr4NxbjJWadmn1VjtpThVgqlNpxaumuqKpZotxktUMnw2UafiT92+UFrLd20Vr/ACOKGPp1cS8PS95x1k+key82+nRXL3SlGnzJ6X28f8FJxO+xTcBxJYa4LiCwbgNEsMC0AILQLBuA4gsNcJUG4uSWUWk3tfp+xTKrCNSNNv3mm142tf6jpNpvoKVNt2Wbem5ZJqKu9iJk1qTi2n1WT7PbzEpzVSKnHZ7ff4has7MU0NYJDuJltsggPyA7hBYruMCyt3DoC0K0xgGippjEFdmE6CNJbm4oIyXNhqkh8iBnZKpIOVAzMnw4kyoGZk8iDlRLslRWxLIF2ErbBBqEn2CAJTICxPiEJY9zgJY3PwfL/mE9oT/ax5T9ZSX+lzXeUfqaPCl/1K8mdHjsLTdRVJRTktdOza1Z85wvFsZRwzwtObUH6ruk90n1t/Lv6CphaU6iqSWqOL/EOP8AEqtXyh7q/wDp/H9j6d+nOH+x4KOZe/P3n/C+C+dzz+Orc2s7bLRfyZLmbxyJAOQRrAuQApANgCC2AawLZA2BuBsJ0X4cpKVKonmpSSt5R/yeG/VGIlTxVFwdpRTfz/waWBgpQlfqRiacMLBuOdSV0m+q7rZK/wCwuFxGJ41iFGppSjZyS2fZPvf5K4Zwhho6fuZzUme3WhwIBkuEG4rYSLithIbFbDYBsRsKQDZW2MkC2VyY6QNyq4TajiGbamZrpoasQOpCOmGqw2YVwCVQNwZQuYlwWJQQE2IA8iEJuQgPMQNi9wuhTm71aqpxXZuT8kk0vN/MzuIYnEUof9NSc59NUkvO7XovVF9GlTk/6krL5nXcOxuGiuSg10u8pXdsrttZ9T5ZxnDcWm/aMemley1Vl1skm7bfdnocJUwy9yiyvxDisIu0pJN569PQ58FwnFYmGejTcktL6b/Etq4mnTdpOzOW41KlJ89OSz/Ms1n+pH0TgEsbTpcjFQay/tlpt2evTp4aGJjI0pSz03vuv5MpyPRXOOx5MlwmziOFc1KnOC97kjdL+rLr5nkMPx9UcdVw+IfuZpWfbXZ+H08ttCeEcqUZw3stO4t8PjRpupVs5dIw6rmfS+9uvoX0+MS4hiVh8LdQWspdbeHa+y6+Qrwyowz1N+iMWcr5s9KrJWRyANkuMXOHYenJ3qTUVtf3n9kZPE8XiqUcuGpOUu/Rfd/L6F1GnCTvN2R1eClT5bUrcqdvd6X+583x0MVGq3ir53rr2+xs0nDL7mxR4pOhVg4upBSWabksn9jU4ZDiGBrKoqU3F7qz1X3XQorulVjbMrnI1FZtPTZ3XxPoMKinFSXXvo/Qy7W0FtjXCC2BsJDYrCCxGMCxWFAMRjEFbGIK7BNWCNmJnsdGJYhGxsYjiNhKIRbhcgQXPWIQm5AHuYlyWIcgXDYBzBcawLqCNhyl7heM8PnnrZRS3u72/wDEwOOYOeOVLDx2zZm+yStf56HZhJqjmm+1iliMS5ycpdX/ACxrYbD08PSjSpq0V+erOecpTk5S3YpyLwWBuQJcwOAlU6ZL9T6em5lcS4vQwMff1l0it/j2X4rl1HDzqvTbudXQhyxjH9MVH4Kx8vxFV1q06r3k2/V3N6EcsVHsZf4lw0pRjNZxje62vb3j1H6UxlGnOdCWkpWs+9v9v8rvqcGPpyaUlsvy5y8me7uZqBbIEG4rDY18DjvDw87P3pTaj/bG79PseZx/D/a+J07r3YxTf/1Ky+P0uddKpy6Ltu2YzkejscyQDYLDWBbAw2IbFbCC2K2EhsRsINxWwkNiNjWIuI2EgS4TaibKZmMbFosTEaDTGuLYLmGuCx5yJcliHIFw2BcwXDYFyBcNgXIVsawDkLcNgXIFxrEXIQ9cNyEhAeUgPUJdhxSrpLLZRirfBGXLguBm3KVO7fVuTf1LfaaqVk/obWOx/h0k7+/KKt52zlY8bw/hCxeOmmv6UZO/q7R+P0NKtiOXSX9zX4zDnxit+t/CP2PXx4FgIu6pL1f3OD2mq95GdJmqlYrQDZAg3FuMQ5fz+eSBpe5CLkuGxDYrYQWxWwgtiNhBuK2EFiNjECNhIK2wkFbYTwtwm5A3kZbGodFYQ4AkEB5kICAIIAkMAQWAYFikBAMSwkIiFAYQSESAyI9EKIzT49+eH/bj9TI4J/2an/skdGK/evJGTI1ilASIMgGKMAKMCwBIAEgVhBEZCGKxgWIEBiMYgUJBUwkCPcJAgT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data:image/jpeg;base64,/9j/4AAQSkZJRgABAQAAAQABAAD/2wCEAAkGBxQTEhQUEhQVFRUVFBQUFxYUFBQUFBQUFBUWFxQUFBQYHCggGBolHBQVITEhJSkrLi4uFx8zODMsNygtLisBCgoKDg0OGhAQGywkHCQsLCwsLCwsLCwsLCwsLCwsLCwsLCwsLCwsLCwsLCwsLCwsLCwsLCwsLCwsLCwsLCwsLP/AABEIAMkA+wMBEQACEQEDEQH/xAAaAAACAwEBAAAAAAAAAAAAAAACAwEEBQYA/8QAORAAAgECBAQDBgUEAAcAAAAAAAECAxEEIUFRBRIxYRNxgRQikaHB0QYyUrHwQpLh8SMkYnOissL/xAAbAQACAwEBAQAAAAAAAAAAAAABAgADBQQGB//EADgRAAIBAgQEAwcDAwMFAAAAAAABAgMRBBIhMQUTQVFhcZEUIoGhsdHwBjLBI1LhFULxJDNic5L/2gAMAwEAAhEDEQA/AOKpo9+edY+KCKG6KfUBE2jMxXCnH3qeXYolS1vDRnVCvdWmTguKSi+WeXmSM9bSVmSdHrHY26daMiw5wJcNUn7qvfTrcWdWMI5paLuNFSbsinW4TKLvTdu2hE10HzX0krkUcZKLtUi136oa6W4rhf8AaaFKqpZpjbFTRNgpoFg44dtNrTqtbb+RVPEwpzjCembZ9L9vPt3GjSlKLlHpv9wIQZe2iomyleMl981kJCcZxzwd0NJSg7PcoVcNKlLmhmtVo/P7hST1Q+ZSVpF7D11JXXqtU+4xTKNmFIKALkhiCZxCFMTKJBkxUogsOmKlEDGTFSiLYdMBwFsPcXKIGhkzMxVJwlddP2MTFYeVGoqtM7qU1OOWRZozUldeqNGjUjVjdFE4uDsE4juKBcBoRxQbi5IVxQ6YtoqcRkwbCWGOmpo1jIZZpk1APigAHRgK2woq43hcai6ZiySloyyE3HYxpwqUHnnHcT3oeKL/AHKngzW4bxNXVn90wzjGpFxeqejKrSg7nVPkxC5oNKesXknv/s8Fh+L1uEV5YXEpypp6PdpdPNNdOnTsbNTCwxUFUp6Sfox+L4dThRkrJyklFve7zS7dScP4zX4pxSC/bTheSj8LXfd6+SJXwsMNh31k9L/Y4zGcKlTfNSeX6dPQ9/F9jHunpL1FYbiOfLNcrLEyuVPS61RqYes4u66ds8jj4jhVicPKm9Hun2a/NfAbDVXSqKSL7jFXdrS+Se9tz5/V45i50Vh5S06vq12b/L9fHejgqUZ8xLX5FKth75rqkfQOG+5hacX/AGr5q55/FO9WT8QadXSR3OPVHOIr4NxfNT67aNbd0RO+4yl0exNGup5dJLqn9N0HYWUba9ApRCgCpDEAkEIucSDJipQA0MmJlESw6YtoA6YEkKMmIrwurCSimrMthKzuZvK4O6M903Rlmidl1NWZchNSV0dsZKaujmcXF2ZDI0ECSK2hkLaK2hkwBBjpYo0zKLNNkFLMBGQfBCsJZp07iNhRNbDJqzSYqYxhY38PtPmpOz20DputGWqo7WlqgqGKUbRlJxl/1e7n2fQ8NxrAY6rWdScLrpl1Vl8/U2MJVoqCjF+pu0OIuUeSo7q91Lq07NZrXqY3DMQ8DiObBXurNeF09H0enkdOIpqtDK35DISTydvTo/I+jYfEU69NVKb0+a8GYFSm4SyyKeP4VCp1VnujrjU6Mq1WqMpUauHd7OcdLPNLy1OXiGEljKXLjUyrrpe/zRfQrRpyzOOpoYTHwqdOux4riXAKuDgqilmj4K1vNeJrUMZGrLK1Zj/Hjd5rJ65Lyf3N7hNLiGFio1IOVN9mm14rW/wODFvD1W3F2l8dfP7kVaKkemjNoyJICKayeaH0ewpVxeFTzWT3CpLZjRbXkIhiLPlqZPSWj89htguF9YjpwGTEESQwQGwhBaAEVKIrGTFSiKWJi5RAMmKmhWOmVa1O5VKNy+ErFVXi8jnyuDui7SS1LCkmXqSZU04gyy6/EVoK12BaK2hkBYWwTpYGiZY2KIAs0hWQs0ithRbpFbGLkIlLYSfBTJmCipj+ERqK0lfuFVOgy01RiY7h9SnGyvJJ3jJPNdpbrv5eZxU8DSp4h16a0atKP8r7edjq9oc4ZJfBmfhuLyi82/J/zI0oUaEXdRSfgrFMlNre6OmwGPVRLME4W2Kk+5c5bld7EMzG8GTfND3Zbr6rUdyjUi4VFdMkZSg7xMjEOUZtNNbrvrZ7Xz9S7CwdOkoN3ton4dPkCq4zlmWlxmA4jyvll007Fso3K5Q0ujag00Uu6KiYwzWzyd+5n8ShKWHc6btOHvJrw3+R1YSSVRRltLR/wKq8OUnZ/l+flcwV+q2qDTj/AFdk/wDb5+fht9DRXC0ql0/d+fkZ+Nk6dR2XuWWS/pyXTseh4JVnVwUJzd27/VnDjYQ5zjHR6fQjKSujXTOHVCZxCMmLIEFgCBKIBkxUoi2HTFSQrHTEziK0WJlapAqaLosQ1YrcbFl7jI1NwqXcVx7ESjsRoifcHmQmg1jpIneZQ+BAD4CsJZgIwlqVOUbXXVXWzW6OanWhVclB3s7Pwfj+a7lsoSja/XVD6daxJLS7AXrWdnk1a62yuc8KkakFOOqezHlBxlZ7jIoLBqeqU01mgJtbDXMXiX4dp1M0rPdfU6I1/wC4iutjmsTwmtQd43a3X2L4u/7WFyT0ki5w7jlsp5BcVIrcGtUdFQxKksmUSg4guLxeEUtBqdRxElExMZwxbeqOpSUkKpuIjC4uVJqM847/AHJJX3C4qWsd+xvwi3FO6zzWZ5TjHF5Ur0aK12btp8O/nsaOCwWa06nwX3HQvqeAnF3N5MTjsBf3l1238j2PAeOSoRWHrr3Fs+3n3Xz8zIx2B5jdSn+7t3MCrRcG3H1i/wCZM93GSks0XdMxf/GW5NOupfbVDoVxaPTgQiYloAxDYAgNAGQmSFY6YuSAx0yrURVIviJYo4txK3EdM8pNCXcSWTJ5kHNEFmdCpneZlixTkABYgxWQtUmIwo6Lg8lOm6clfld12T2fnf4nz39Tyr8OxkMbh3bOrPs2u663X07m9w5Qr0XRmr2/kvYHhsYSv+Z6Zfl/yY/Ff1TXxlFUoRyK3va3u+3l+M68Nw2FGWZu76eH+TJxMrzm95N+l3Y+j4OmqWGp0+0UvRIwa0s1ST8WMpVC1oQsrMqDYYoguEVUw6kMptEsmYvE/wAPQndpWe6OiGI0sxcrWxztXCV8O7q7j26HVGaktNRWk99GaPDuNRllLJ9wSpp7COLRqNqSyKtYiPUz8Xg1nqjohO5XszK5Z0XeOcf0v6FluxZeM99+5u4LiMZ0ZJdY57NXefwueWx/Coy4lSr2vGTtLzS09Uvk+5o0MRKGGnT6paeT+xWstD0931MYVUgMmG5nYnC6xyY5bCpbR7CaeKztLJ/JkUu48qel47DnINyuwLAEAUYXIDHQlijoRWiJJFsWVZFTL0QmTcmxKtqLpswai3RRW6aHzs2ec7bmfYZTxFg5gOBco1k9QiNWLtKTuuubsraspq1IU4uc3ZLdsMIuTstzrOEUPDV3+Zr+1apbvufJf1Hx18QnyqatSi7ru3td9vBevh6jAYJUFml+5/I16SueW2ZpMzcdw+15QWWsdvLt2Po/AP1Hz4qhinaeyl0fn2fjs/PfAxuAytzp7dvsUFHY9hcyxiYmgxZhMraCMQobHmiEEVaCZZGbQHZnP8U/DsZ5x92Xbo/Q6oYjuJZrYxHOth3aSut9PidSaku5W4p+DNXCcThUVr2fcRwtqiqSa3Cr0Ux4ysVmJi8PKDvG6fTLVbMsaUtS6nPowMJxJp2n8SXvuGdDrE041Uw2OawFRbdAoiKmIpKXUZq5bCbjsUJSlTeecd9iu9vI6LRqbaMfCqn0GuVOLW4TYAWFyAOhUgDIXIVjoq1oFUkXxZXuVXsWhSzC1mQFoL8RlWZobKjVgdiOJjOQOUS4Lg10BZoZNPcdh+JSg81dCuV9JInLW8WbOC4un0k/K7KnQpS/2r0QM1SO7fqdNDi96Dzd0op/3LP4fU8HT4GsLxyGn9OWaUe37Xp8H8rGy8Y6mDf9ysn6laOJvq/iz2roR6xXojJzy7sOnU/jGcbKwFcsxaKnccbFCMIyIoRsZbitE1BlEKYGhU4jJgKmIw0ZJpr4l0JyiJJXRznEfw/nem+V7af4OyFW+4l2tHqjPp4+pSfLUTsW6PcR01L9poQrwqLKzIk1sUyTW5m47h2sR9y2nVtozPo4iUHZ9CKTW5dKnGoro6vC0o4impQsprKS0k93s3v5nmMTxSfCsTy62tGWsX1j3Xil27Wt2OqOEWJp5o6TW/j/AMgVsAqcXKWbWfZdvic3+uVeJ4pYbDe7BvV9Wlu/DTZepYsHHDU3Uqav5GNUd73zuexjFQiorZGS2283UoVsO4u8PgK4tao6IVFLSZNHEp5dHsRSTJOk4+Q1yCV2FzAx0LbFGQuaFY6ZTqxOeSOiLFxlYRSsxmrjLFlkxTYjSOtROByLNOiGxW5B+AyEzESwyegtkFSYirw3VZd0VuCLI1X1DoVq1NNfmi8no7Xv9CmpRU3Fy1cXdfT6DxmtbaXLNDiL/wBl1kytov0OJ2aFdNMidjTw+OT1KJU7Fiki9SrXKZQHTRYhUK3EOg3nuLYmh7mJYhE2RAYmRYhGV6hYhGUcXhIzVpK/mXQm0I11OdxnCJQd6b9DpjJPYOfpMVR4k0+WorPce/cWVG+sRuIoRqL6oe19yuM5QYHCKzw85Nt8rVu3XU87+oeHVcVhlGmr2d/Hbp9jVwWJhGd3odMqsK8MndPZrqttzweCq4nheJzqOq0aa6P83NatThiKeV7GDxDAypvPNPpJdH9mfTuHcTo46nmhpLrF7r7rx+h52vhp0HZ6ruUGzQKkVsRh1LNZPcSUbl1Oo46PYqxruLtP0ejEzW0kXOCkrxLHONcqsDIUKFtgGFVY3EkrjxdinURyzVjoiwVMTPYbKdQ6TNexj3G01YgGXKbTEYo5UxbhD9nuhc1gi54VkzBKtTCINxkInhWQNxLlOHQgVYs4bjLTzFcExtTXw3GYvUqdHsTNY1aOMjLoznlSa6FimmPVURxJcZzi2CDNhQjE1CxCMr1CxFbKlQuQjM/GYOMlmv55lsZdGBScXdGNUws6bvB3Ww9mti5ThPSRNPHJ5SyfcZTTBKi1qtUBUo2T5HlLrHRtdGtmc9XCwlNVUvfWz/jy/wCS2liGlklsV6eL5Xyy/wBlkKnSSsxp0U1eOxb5ky057NCZCjoXVgpKzFaTVmPFuLuijJSp94/NFTvDyOlZanmOhVTWQyaexW4NHmBkQtsVj2E1Y3Kpq48XYqtHK0X3OzhV9TasYbQ6NvIV3IMjS2FbIOppoRkNnA8LlUpudP3uV2lFfmWqa3X2MfF8WoYXERoV3lzL3ZPZvqn2fy16HZSws6lNzhrbddf8gKgdznYoylzHcE5KUZTVpyeUdVFLNvv0yMnBcZhi8VOnQd4QWsujk3ol4Kz16+W/XVwrpUlKe7e3gZEsGjazs5LAPBJkzsKRUxPCE9BlU7jWa2MmvwuUeg6Yc3cTHEVKb1GJaL2NDC8fayYjpxZHGSNnC8YhLUplQfQGbuXoYlMqdNoOYl1CZWBipsdCMqzLUVMrTLUKV5joBQxWFjLqhmr7lkKko7GfKnOHT3lsLaUdjoUoT30YqpOM+uT7gbUtx4xlT22FRlKHdfsKm4ljUZ+ZZhWUkOpJlLg4gzAwoBy3BcZIqVaDTvH4aMqlFrWJfGaekiKVe/Z7AjNS8wyhYY2Rii2ytjC2hLDXOkSsaZljIVCAsWIVRbC2LVGuJKJEdV+DcR/xHFf1xeXeOa+Vzw/64wvM4fzesJJ/CXuv529DY4RUy1nHuvp+M6pYCPP4nKubf6+fc+af61jPZvZOY+X28O197eGxu+z0eZzLe9+fMwfxNVbqKOkY/N9X+3wPov6LoRhgHU6yk/lol9X8TE4tNuso9EvqYrzPXrQyyHANwnuQFxkLnST0GUiFPEYCL0+Q6qAsY+M4NsvgXKcWTM0ZVXCTg9fgxvIdST3CocRnDUPmB009jUw3HtJC5IsR05I0afEIyWTF5RW2+oTrImUQXOY6QrK82WIBXmMETNBGRSxGGT0ElFMvhUcRVDAzk3GObSuovrJLrbd9jlxFeGHipVHaN7X6LtfsvH1OmH9TbcVSwjlNRjeM27W6Z90SrWp06TrN+6le/h/I0czlltcis3CUoy/pk430dnb0DSrZ4Rn3SfqrglTs2l0BkWirQXz7guNlFVqSea6lc4KWvUshNrQTGo1k/joypTadpljinqhjYWJYG4lxjpozTNK5ktDYxRLgGqmC5DV4NhKEnevUcIrSMZOUvVJpIy+JV8bCFsHTUpd5NJL4Xu/kvE6MPGi3erKy8Fqd1wnGYOFoULJyaV+WXM3fK8mr/E+YcY4Rx7ERlWxTzRim7KSsktdIrT+Tew2IwkGoUtL6bP6mxjMbGnFym7K6W7u9keW4dw6vxCvyaCvKzeuiSXc7a1WNKOeexj4/iuFqx5ZuXZqL5o+T+h7fhPAuM8OqZ6bjbqs2j/O+6M2vi8LWjaV/Q5atZSfK+ZaOzV15PofQqblKCclZ9Ve/zMOVlLR3RKmFoFxikhbMZM9ykGTBlAlw3ETgOpBsVqtIsjIRozMVw6MtMy5SFu0ZGJ4U10HsmOqr6lF05weoLNFmaMizS4rJfmzDmElQvsXaXFovWwyaZTKjJFj2iLWTCkVOLFzkOCwqRBkKkAZA06jjJSj1i016FNejGtTlSmrqSs/iXQm4SUl0OqnGlKcalkpWum8n7y19GfH6mKxVCNTB524Xs1utH087dNz08YQm1UtrY5X8R4Vxqt9Yzz7X1V/PP1PoH6cxixGBjFv3oe611t0+X0MrF08lVvuYrvHpmvmjbd4+RTpLfclVEwqSexMrQDdiPQK1BnZiSSkrMZXiJd49180czzU/FfQs0l5kqYcyYLHQxmadzLaHwqBEaLFOoCwpbpVRGgl/C4izTWTTTXmuhRVpKcXGWz0fkx4ycXdHS/ijiam6cYvLlU/Way+C/wDY8b+k+DvBxrTmvecnH4Rf8v6GrxPEqo4xW1r+phKR6+xlBIAA0wBDuAhPMCwTzZLBuRKRLDXE1EMrkuImkMrgK9akWxk7iyiUq2HT6otUiuzRm4jh6fYayY8askZtbANdBHBnTGunuV+acdxbyRZaEx9PiTXUZVe5XLDJ7FqnjE9SxTTKZUWhniBuJlLOGrU45tSb7pftcweJYbiWJi4U5RjF9m7+tvpY7aE8PTd2m2arqJw8TS1/hl9D5/PhtaGM9jds90tNtdb+VjaVeLpczoZtXicJLllFteh6XDfprGYWqqtKrFNeD9H4HFPHU6kcsosxK8Vd8t7aXsn62PYQz5VntfrbY4Lq+mxUq09smLOF9Voy6MhXi6P/AAyvm20lp9B8vVEsLYAeYRy7hsLdJFDpRbHU2b6ZqmWxkZBFaHQmEVofTqkFaLdOqI0QtQrN9c/8LL6FeVLYN7jo1BbBDjWBlIh1OsI4oKGRqoVxCgucAbEc+ZLEIkwogqUhkkABsNkATOQ6SuS4mQ1kLcr1EOhSrViOmQq1aVw6MdSaKNbBp9hHBMvjWaKdTBtdCp0n0OiNZPcBVZx6/MXPOO4zhCWxYp41a5DxrRZVKi+hqR4gvZ3T151/a7t/NL4mbPAJ8SjiumRr47L5N+hYqjVB033+RnuZq3KEgWyDWFziK0MmV6kCqcU1ZlsZFdxa6Zrb7HK4Sh+3VdvsXJp7g8/81FVS/wCahyg3Yt2GyOgTNZMymHFhTA0MTCKMjIIrQ+FQgtiyqgtiDoVBWiBqoCwUNVUWw1w1WFyhuSqwMrDcJVAW0IT4vcFtQgyqBRGQ5hFaFTmOtxWKlIZCiZMcUTNjIgiSIFCJog6ETAWITOKFZYmyvUwyf+CqVKLLY1Giu6Uo9GVZJx/ay3NGW5HtLXVA51tJIPKT2DVZMtU09hXBonxA5gZT3MS6JYCSFaHTETgc1SmnuWRkK5WczhPwLLo14yNFMz2hkZDJitDYyHuI0MjMNxGhkZDXFaGxqCzm4xbSv4EUU3YbKo4u0lb+aFWHxVLEQz05XX0810Y1SjKm7SQTxBK+Ip0KbqVHZL8sCFKU5KKGRxPy+Y8JZoqXezJKNm0NhXuM0Kg1UIEnxgWJc86xMupLnvGJlJch1iZSXAlVGUXcVsXKYbOwAJVA2IKlMYlhLqEuGwtzJcawuUgXHSFTFY6Io0JTbUVdpOVtWla9t3mc1fEU6CUqjsm7X6Jva/0LYQc9EJaLgXIxWEcVFyVuZXS1tu1pf6HLTr06zkoaqLs30v2+HUutKNr9SjOitAyoroWKb6gZruJ78fEb3WSqhOZ3JlPc4eYDKTzhzpksDkJoHUvJlqZzMJTGzC5Q1VQcyFyMNV0HOgZGHHEIbOhXTY1YhbhzITIy/QxUZx5ZZuPTe2h4ji9KrgMX7Rh3ZS9L9U12e/r2NjCuNalkqLVHpwSpySXvNPPtsjJxnEq+MqRdR6LotvF+Z00sPCkmolOE+59IoNcqHkvoYFRe+/NjFVLroSwyOJ7k0BYNYkmhLErEB0uCxLrEViWIdXuHQFgXVDoSwDqhuiWFuqHQOUB1SBygOqAbKA5kGURbYo1gGAZD+FYnw60JacyT8nk/3M3iuH9owdSkt2nbzWq+aL6E8lRSOsnwul4vicue39Ll+q2583jxzGLC+zZtO/8AuS7X7fPpsbPstNzz2OV/EU37RPZWS8uVfVs93wCHL4fSt1Tb+Lf/AAZmJd6rMmcjYbKkhbYjY6QDK3YZANFbQyAbK22hj3MDOGwz2gq9rQvKI9oJ7Wico97QT2tE5QXtAfagcon2gb2kHKJVfuR13bQnLRq4HG0oLq29Xb+ZHnMbhcdi5Xla3RX2/wA+J1U5U6a0NGjiozzi7rp5GLXwtWhLLUVn+djojNS1RWq4ijdqTaa62Ty9TY4fLiVGKlSV4Po2rfW6OatGjP8AduV5VVpNSXwfqj1+GxMqsbzi4vs7P0a3MypRyvR3AeIL+YJyzyxPcnNJyz3tJOYTlnvaQ8wnLI9p7h5hOWT7STmE5ZDxTJzA8oj2pjcwnKRHtJOYTlnvaEHmE5bI8ZEzoORkOp3JnDlI5yZiZTT4JTpuXPVnBKPSMmrt7tbHnuPYnFKlycLCTct5JPRdk+7+S8zqw1OGbNNrQ6eljIy/JJSt+l3tt0PnlXC1aNubBxv3TX1NeM4y2dzL43ToVL3qQhVjldtfCaPQ8FxOPwiSVKU6T12enjH7bM5cRClPqlL83OTqqzadstmmvRrqe7hUU4qSv8VZ+jM7LbQUyOwUA0I0MgGitoZAsrbGRBXcYWY6gy257lLFTYLk8haqTBmJUB1SYMwSgWKmxcwXIOqbBmRPhsblsGZDaDnB3i7P5Ps1qV1sFGtHLNXX5sRVcruhmLvOXMla6V136ZfIGDwdSjT5bd0np5AnVi3cUqDOvkSF5kQlRY6pSF5kQ1QYypSFdRBKgx1SYvMQSoMblsHMRPgMPLZOYiPBYcjJnR7wmTIyZ0R4TDkYcyPeCyZGTOiPCZMrJmRHhMmVhzI94ZMrJmI5O5MrJmPW7gyvuG/gWuHY6VGaks10kv1LbzOHiPD44yi6ct90+z+3cspVHTldBccadaUo5xlyzi91KK+tyng6nHBwhNWlG8X8G19Bq9nNtGezTZWCxGEhisIIrGBYjCQVjF2OER0rB0+xzOvINYNbFiwsOwjrMP2RbDrDw7C85hLCrYbkR7A5rC9ljt8w8iPYHNkEsNEZUYiurINYeOwypRF5kg1QjsNy4gzyDjQWwypoVzYcaHYORCuYxYfyDkQucu8L4R40+SLSlyya2bir2Zm8Ux0OH0OfNXimk+9m7X+HYvw1N155E9bOxVr4NxbjJWadmn1VjtpThVgqlNpxaumuqKpZotxktUMnw2UafiT92+UFrLd20Vr/ACOKGPp1cS8PS95x1k+key82+nRXL3SlGnzJ6X28f8FJxO+xTcBxJYa4LiCwbgNEsMC0AILQLBuA4gsNcJUG4uSWUWk3tfp+xTKrCNSNNv3mm142tf6jpNpvoKVNt2Wbem5ZJqKu9iJk1qTi2n1WT7PbzEpzVSKnHZ7ff4has7MU0NYJDuJltsggPyA7hBYruMCyt3DoC0K0xgGippjEFdmE6CNJbm4oIyXNhqkh8iBnZKpIOVAzMnw4kyoGZk8iDlRLslRWxLIF2ErbBBqEn2CAJTICxPiEJY9zgJY3PwfL/mE9oT/ax5T9ZSX+lzXeUfqaPCl/1K8mdHjsLTdRVJRTktdOza1Z85wvFsZRwzwtObUH6ruk90n1t/Lv6CphaU6iqSWqOL/EOP8AEqtXyh7q/wDp/H9j6d+nOH+x4KOZe/P3n/C+C+dzz+Orc2s7bLRfyZLmbxyJAOQRrAuQApANgCC2AawLZA2BuBsJ0X4cpKVKonmpSSt5R/yeG/VGIlTxVFwdpRTfz/waWBgpQlfqRiacMLBuOdSV0m+q7rZK/wCwuFxGJ41iFGppSjZyS2fZPvf5K4Zwhho6fuZzUme3WhwIBkuEG4rYSLithIbFbDYBsRsKQDZW2MkC2VyY6QNyq4TajiGbamZrpoasQOpCOmGqw2YVwCVQNwZQuYlwWJQQE2IA8iEJuQgPMQNi9wuhTm71aqpxXZuT8kk0vN/MzuIYnEUof9NSc59NUkvO7XovVF9GlTk/6krL5nXcOxuGiuSg10u8pXdsrttZ9T5ZxnDcWm/aMemley1Vl1skm7bfdnocJUwy9yiyvxDisIu0pJN569PQ58FwnFYmGejTcktL6b/Etq4mnTdpOzOW41KlJ89OSz/Ms1n+pH0TgEsbTpcjFQay/tlpt2evTp4aGJjI0pSz03vuv5MpyPRXOOx5MlwmziOFc1KnOC97kjdL+rLr5nkMPx9UcdVw+IfuZpWfbXZ+H08ttCeEcqUZw3stO4t8PjRpupVs5dIw6rmfS+9uvoX0+MS4hiVh8LdQWspdbeHa+y6+Qrwyowz1N+iMWcr5s9KrJWRyANkuMXOHYenJ3qTUVtf3n9kZPE8XiqUcuGpOUu/Rfd/L6F1GnCTvN2R1eClT5bUrcqdvd6X+583x0MVGq3ir53rr2+xs0nDL7mxR4pOhVg4upBSWabksn9jU4ZDiGBrKoqU3F7qz1X3XQorulVjbMrnI1FZtPTZ3XxPoMKinFSXXvo/Qy7W0FtjXCC2BsJDYrCCxGMCxWFAMRjEFbGIK7BNWCNmJnsdGJYhGxsYjiNhKIRbhcgQXPWIQm5AHuYlyWIcgXDYBzBcawLqCNhyl7heM8PnnrZRS3u72/wDEwOOYOeOVLDx2zZm+yStf56HZhJqjmm+1iliMS5ycpdX/ACxrYbD08PSjSpq0V+erOecpTk5S3YpyLwWBuQJcwOAlU6ZL9T6em5lcS4vQwMff1l0it/j2X4rl1HDzqvTbudXQhyxjH9MVH4Kx8vxFV1q06r3k2/V3N6EcsVHsZf4lw0pRjNZxje62vb3j1H6UxlGnOdCWkpWs+9v9v8rvqcGPpyaUlsvy5y8me7uZqBbIEG4rDY18DjvDw87P3pTaj/bG79PseZx/D/a+J07r3YxTf/1Ky+P0uddKpy6Ltu2YzkejscyQDYLDWBbAw2IbFbCC2K2EhsRsINxWwkNiNjWIuI2EgS4TaibKZmMbFosTEaDTGuLYLmGuCx5yJcliHIFw2BcwXDYFyBcNgXIVsawDkLcNgXIFxrEXIQ9cNyEhAeUgPUJdhxSrpLLZRirfBGXLguBm3KVO7fVuTf1LfaaqVk/obWOx/h0k7+/KKt52zlY8bw/hCxeOmmv6UZO/q7R+P0NKtiOXSX9zX4zDnxit+t/CP2PXx4FgIu6pL1f3OD2mq95GdJmqlYrQDZAg3FuMQ5fz+eSBpe5CLkuGxDYrYQWxWwgtiNhBuK2EFiNjECNhIK2wkFbYTwtwm5A3kZbGodFYQ4AkEB5kICAIIAkMAQWAYFikBAMSwkIiFAYQSESAyI9EKIzT49+eH/bj9TI4J/2an/skdGK/evJGTI1ilASIMgGKMAKMCwBIAEgVhBEZCGKxgWIEBiMYgUJBUwkCPcJAgT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0" name="Picture 6" descr="http://t0.gstatic.com/images?q=tbn:ANd9GcQxsxKcKyRH6gMUYcEVJ1yZ2IPkNfJkFeANhZIwVkwe6OM3so0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06" y="5410199"/>
            <a:ext cx="1195388" cy="957263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ubiochem.org/images/cost_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70" y="5528790"/>
            <a:ext cx="27003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3517" y="1524000"/>
            <a:ext cx="2230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André </a:t>
            </a:r>
            <a:r>
              <a:rPr lang="pt-PT" b="1" dirty="0" smtClean="0"/>
              <a:t>da </a:t>
            </a:r>
            <a:r>
              <a:rPr lang="pt-PT" b="1" dirty="0"/>
              <a:t>Costa </a:t>
            </a:r>
            <a:r>
              <a:rPr lang="pt-PT" b="1" dirty="0" smtClean="0"/>
              <a:t>Lopes</a:t>
            </a:r>
          </a:p>
          <a:p>
            <a:r>
              <a:rPr lang="pt-PT" b="1" dirty="0" smtClean="0"/>
              <a:t>Karen </a:t>
            </a:r>
            <a:r>
              <a:rPr lang="pt-PT" b="1" dirty="0"/>
              <a:t>G. </a:t>
            </a:r>
            <a:r>
              <a:rPr lang="pt-PT" b="1" dirty="0" smtClean="0"/>
              <a:t>João</a:t>
            </a:r>
          </a:p>
          <a:p>
            <a:r>
              <a:rPr lang="pt-PT" b="1" dirty="0" smtClean="0"/>
              <a:t>Ewa </a:t>
            </a:r>
            <a:r>
              <a:rPr lang="pt-PT" b="1" dirty="0"/>
              <a:t>Bogel-</a:t>
            </a:r>
            <a:r>
              <a:rPr lang="pl-PL" b="1" dirty="0" smtClean="0"/>
              <a:t>Łukasik</a:t>
            </a:r>
            <a:endParaRPr lang="en-GB" b="1" dirty="0" smtClean="0"/>
          </a:p>
          <a:p>
            <a:r>
              <a:rPr lang="pt-PT" b="1" dirty="0" smtClean="0"/>
              <a:t>Luísa </a:t>
            </a:r>
            <a:r>
              <a:rPr lang="pt-PT" b="1" dirty="0"/>
              <a:t>B. </a:t>
            </a:r>
            <a:r>
              <a:rPr lang="pt-PT" b="1" dirty="0" smtClean="0"/>
              <a:t>Roseiro</a:t>
            </a:r>
          </a:p>
          <a:p>
            <a:r>
              <a:rPr lang="pt-PT" b="1" dirty="0" smtClean="0"/>
              <a:t>Rafał Bogel-Łukasik</a:t>
            </a:r>
          </a:p>
          <a:p>
            <a:r>
              <a:rPr lang="en-US" b="1" dirty="0" smtClean="0"/>
              <a:t>Luis </a:t>
            </a:r>
            <a:r>
              <a:rPr lang="en-US" b="1" dirty="0"/>
              <a:t>C. </a:t>
            </a:r>
            <a:r>
              <a:rPr lang="en-US" b="1" dirty="0" smtClean="0"/>
              <a:t>Duarte</a:t>
            </a:r>
          </a:p>
          <a:p>
            <a:r>
              <a:rPr lang="pt-PT" b="1" dirty="0"/>
              <a:t>Djonatam </a:t>
            </a:r>
            <a:r>
              <a:rPr lang="pt-PT" b="1" dirty="0" smtClean="0"/>
              <a:t>Rubik</a:t>
            </a:r>
          </a:p>
          <a:p>
            <a:r>
              <a:rPr lang="pt-PT" b="1" dirty="0"/>
              <a:t>Jürgen </a:t>
            </a:r>
            <a:r>
              <a:rPr lang="pt-PT" b="1" dirty="0" smtClean="0"/>
              <a:t>Andreaus</a:t>
            </a:r>
          </a:p>
          <a:p>
            <a:endParaRPr lang="pt-PT" b="1" dirty="0"/>
          </a:p>
          <a:p>
            <a:r>
              <a:rPr lang="en-GB" b="1" dirty="0" err="1"/>
              <a:t>Florbela</a:t>
            </a:r>
            <a:r>
              <a:rPr lang="en-GB" b="1" dirty="0"/>
              <a:t> </a:t>
            </a:r>
            <a:r>
              <a:rPr lang="en-GB" b="1" dirty="0" err="1" smtClean="0"/>
              <a:t>Carvalheiro</a:t>
            </a:r>
            <a:endParaRPr lang="en-GB" b="1" dirty="0" smtClean="0"/>
          </a:p>
          <a:p>
            <a:r>
              <a:rPr lang="en-GB" b="1" dirty="0" smtClean="0"/>
              <a:t>Maria </a:t>
            </a:r>
            <a:r>
              <a:rPr lang="en-GB" b="1" dirty="0"/>
              <a:t>do </a:t>
            </a:r>
            <a:r>
              <a:rPr lang="en-GB" b="1" dirty="0" err="1"/>
              <a:t>Céu</a:t>
            </a:r>
            <a:r>
              <a:rPr lang="en-GB" b="1" dirty="0"/>
              <a:t> </a:t>
            </a:r>
            <a:r>
              <a:rPr lang="en-GB" b="1" dirty="0" err="1" smtClean="0"/>
              <a:t>Penedo</a:t>
            </a:r>
            <a:endParaRPr lang="en-GB" b="1" dirty="0" smtClean="0"/>
          </a:p>
          <a:p>
            <a:r>
              <a:rPr lang="en-GB" b="1" dirty="0" smtClean="0"/>
              <a:t>Luísa </a:t>
            </a:r>
            <a:r>
              <a:rPr lang="en-GB" b="1" dirty="0"/>
              <a:t>Ferreira </a:t>
            </a:r>
            <a:endParaRPr lang="en-US" b="1" dirty="0"/>
          </a:p>
          <a:p>
            <a:endParaRPr lang="pt-PT" b="1" dirty="0" smtClean="0"/>
          </a:p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06" y="2412985"/>
            <a:ext cx="1711325" cy="1644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78" y="2535004"/>
            <a:ext cx="1428543" cy="2599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0423" y="4155187"/>
            <a:ext cx="1182727" cy="1176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3128" y="6264572"/>
            <a:ext cx="511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0612F8"/>
                </a:solidFill>
              </a:rPr>
              <a:t>Thank you!</a:t>
            </a:r>
            <a:endParaRPr lang="en-GB" sz="2400" dirty="0">
              <a:solidFill>
                <a:srgbClr val="0612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83"/>
          <p:cNvGrpSpPr>
            <a:grpSpLocks/>
          </p:cNvGrpSpPr>
          <p:nvPr/>
        </p:nvGrpSpPr>
        <p:grpSpPr bwMode="auto">
          <a:xfrm>
            <a:off x="11113" y="328613"/>
            <a:ext cx="9132887" cy="6529387"/>
            <a:chOff x="1154" y="1720"/>
            <a:chExt cx="4008" cy="2600"/>
          </a:xfrm>
        </p:grpSpPr>
        <p:grpSp>
          <p:nvGrpSpPr>
            <p:cNvPr id="3" name="Group 1077"/>
            <p:cNvGrpSpPr>
              <a:grpSpLocks/>
            </p:cNvGrpSpPr>
            <p:nvPr/>
          </p:nvGrpSpPr>
          <p:grpSpPr bwMode="auto">
            <a:xfrm>
              <a:off x="1154" y="1720"/>
              <a:ext cx="4008" cy="2600"/>
              <a:chOff x="664" y="1223"/>
              <a:chExt cx="4654" cy="3097"/>
            </a:xfrm>
          </p:grpSpPr>
          <p:pic>
            <p:nvPicPr>
              <p:cNvPr id="18448" name="Picture 107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4" y="1255"/>
                <a:ext cx="4505" cy="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9" name="Rectangle 1079"/>
              <p:cNvSpPr>
                <a:spLocks noChangeArrowheads="1"/>
              </p:cNvSpPr>
              <p:nvPr/>
            </p:nvSpPr>
            <p:spPr bwMode="auto">
              <a:xfrm>
                <a:off x="5081" y="1223"/>
                <a:ext cx="237" cy="30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7" name="Rectangle 1080"/>
            <p:cNvSpPr>
              <a:spLocks noChangeArrowheads="1"/>
            </p:cNvSpPr>
            <p:nvPr/>
          </p:nvSpPr>
          <p:spPr bwMode="auto">
            <a:xfrm>
              <a:off x="3465" y="4079"/>
              <a:ext cx="161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i="1" dirty="0">
                  <a:solidFill>
                    <a:srgbClr val="002060"/>
                  </a:solidFill>
                  <a:latin typeface="+mj-lt"/>
                </a:rPr>
                <a:t>www.processum.se</a:t>
              </a:r>
            </a:p>
          </p:txBody>
        </p:sp>
      </p:grpSp>
      <p:sp>
        <p:nvSpPr>
          <p:cNvPr id="18434" name="Rectangle 3" descr="D:\Pen\0-Teses\Provas\Viva\fotos\big_world_map.jpg"/>
          <p:cNvSpPr>
            <a:spLocks noChangeArrowheads="1"/>
          </p:cNvSpPr>
          <p:nvPr/>
        </p:nvSpPr>
        <p:spPr bwMode="auto">
          <a:xfrm>
            <a:off x="125413" y="-307975"/>
            <a:ext cx="9018587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2887663" y="44450"/>
            <a:ext cx="3556000" cy="454025"/>
          </a:xfrm>
        </p:spPr>
        <p:txBody>
          <a:bodyPr wrap="none" lIns="36000" tIns="36000" rIns="36000" bIns="36000">
            <a:noAutofit/>
          </a:bodyPr>
          <a:lstStyle/>
          <a:p>
            <a:r>
              <a:rPr lang="pt-PT" sz="3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Biorefinery</a:t>
            </a:r>
            <a:endParaRPr lang="en-GB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097"/>
          <p:cNvGrpSpPr>
            <a:grpSpLocks/>
          </p:cNvGrpSpPr>
          <p:nvPr/>
        </p:nvGrpSpPr>
        <p:grpSpPr bwMode="auto">
          <a:xfrm>
            <a:off x="1952625" y="1944688"/>
            <a:ext cx="6651625" cy="4198937"/>
            <a:chOff x="2000" y="2368"/>
            <a:chExt cx="2919" cy="1672"/>
          </a:xfrm>
        </p:grpSpPr>
        <p:sp>
          <p:nvSpPr>
            <p:cNvPr id="18442" name="Freeform 1084"/>
            <p:cNvSpPr>
              <a:spLocks/>
            </p:cNvSpPr>
            <p:nvPr/>
          </p:nvSpPr>
          <p:spPr bwMode="auto">
            <a:xfrm>
              <a:off x="2000" y="2368"/>
              <a:ext cx="2127" cy="1600"/>
            </a:xfrm>
            <a:custGeom>
              <a:avLst/>
              <a:gdLst>
                <a:gd name="T0" fmla="*/ 1435 w 2127"/>
                <a:gd name="T1" fmla="*/ 1592 h 1600"/>
                <a:gd name="T2" fmla="*/ 1535 w 2127"/>
                <a:gd name="T3" fmla="*/ 1551 h 1600"/>
                <a:gd name="T4" fmla="*/ 1747 w 2127"/>
                <a:gd name="T5" fmla="*/ 1585 h 1600"/>
                <a:gd name="T6" fmla="*/ 2005 w 2127"/>
                <a:gd name="T7" fmla="*/ 1462 h 1600"/>
                <a:gd name="T8" fmla="*/ 2118 w 2127"/>
                <a:gd name="T9" fmla="*/ 1191 h 1600"/>
                <a:gd name="T10" fmla="*/ 1950 w 2127"/>
                <a:gd name="T11" fmla="*/ 1050 h 1600"/>
                <a:gd name="T12" fmla="*/ 1775 w 2127"/>
                <a:gd name="T13" fmla="*/ 1013 h 1600"/>
                <a:gd name="T14" fmla="*/ 1915 w 2127"/>
                <a:gd name="T15" fmla="*/ 965 h 1600"/>
                <a:gd name="T16" fmla="*/ 2008 w 2127"/>
                <a:gd name="T17" fmla="*/ 810 h 1600"/>
                <a:gd name="T18" fmla="*/ 1970 w 2127"/>
                <a:gd name="T19" fmla="*/ 670 h 1600"/>
                <a:gd name="T20" fmla="*/ 1871 w 2127"/>
                <a:gd name="T21" fmla="*/ 560 h 1600"/>
                <a:gd name="T22" fmla="*/ 1778 w 2127"/>
                <a:gd name="T23" fmla="*/ 587 h 1600"/>
                <a:gd name="T24" fmla="*/ 1826 w 2127"/>
                <a:gd name="T25" fmla="*/ 378 h 1600"/>
                <a:gd name="T26" fmla="*/ 1699 w 2127"/>
                <a:gd name="T27" fmla="*/ 183 h 1600"/>
                <a:gd name="T28" fmla="*/ 1394 w 2127"/>
                <a:gd name="T29" fmla="*/ 25 h 1600"/>
                <a:gd name="T30" fmla="*/ 1189 w 2127"/>
                <a:gd name="T31" fmla="*/ 35 h 1600"/>
                <a:gd name="T32" fmla="*/ 1024 w 2127"/>
                <a:gd name="T33" fmla="*/ 234 h 1600"/>
                <a:gd name="T34" fmla="*/ 897 w 2127"/>
                <a:gd name="T35" fmla="*/ 90 h 1600"/>
                <a:gd name="T36" fmla="*/ 647 w 2127"/>
                <a:gd name="T37" fmla="*/ 5 h 1600"/>
                <a:gd name="T38" fmla="*/ 355 w 2127"/>
                <a:gd name="T39" fmla="*/ 118 h 1600"/>
                <a:gd name="T40" fmla="*/ 328 w 2127"/>
                <a:gd name="T41" fmla="*/ 330 h 1600"/>
                <a:gd name="T42" fmla="*/ 513 w 2127"/>
                <a:gd name="T43" fmla="*/ 522 h 1600"/>
                <a:gd name="T44" fmla="*/ 304 w 2127"/>
                <a:gd name="T45" fmla="*/ 478 h 1600"/>
                <a:gd name="T46" fmla="*/ 119 w 2127"/>
                <a:gd name="T47" fmla="*/ 577 h 1600"/>
                <a:gd name="T48" fmla="*/ 105 w 2127"/>
                <a:gd name="T49" fmla="*/ 749 h 1600"/>
                <a:gd name="T50" fmla="*/ 6 w 2127"/>
                <a:gd name="T51" fmla="*/ 889 h 1600"/>
                <a:gd name="T52" fmla="*/ 139 w 2127"/>
                <a:gd name="T53" fmla="*/ 1050 h 1600"/>
                <a:gd name="T54" fmla="*/ 424 w 2127"/>
                <a:gd name="T55" fmla="*/ 1033 h 1600"/>
                <a:gd name="T56" fmla="*/ 239 w 2127"/>
                <a:gd name="T57" fmla="*/ 1194 h 1600"/>
                <a:gd name="T58" fmla="*/ 191 w 2127"/>
                <a:gd name="T59" fmla="*/ 1349 h 1600"/>
                <a:gd name="T60" fmla="*/ 294 w 2127"/>
                <a:gd name="T61" fmla="*/ 1544 h 1600"/>
                <a:gd name="T62" fmla="*/ 595 w 2127"/>
                <a:gd name="T63" fmla="*/ 1595 h 1600"/>
                <a:gd name="T64" fmla="*/ 801 w 2127"/>
                <a:gd name="T65" fmla="*/ 1547 h 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27"/>
                <a:gd name="T100" fmla="*/ 0 h 1600"/>
                <a:gd name="T101" fmla="*/ 2127 w 2127"/>
                <a:gd name="T102" fmla="*/ 1600 h 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27" h="1600">
                  <a:moveTo>
                    <a:pt x="1435" y="1592"/>
                  </a:moveTo>
                  <a:cubicBezTo>
                    <a:pt x="1459" y="1572"/>
                    <a:pt x="1483" y="1552"/>
                    <a:pt x="1535" y="1551"/>
                  </a:cubicBezTo>
                  <a:cubicBezTo>
                    <a:pt x="1587" y="1550"/>
                    <a:pt x="1669" y="1600"/>
                    <a:pt x="1747" y="1585"/>
                  </a:cubicBezTo>
                  <a:cubicBezTo>
                    <a:pt x="1825" y="1570"/>
                    <a:pt x="1943" y="1528"/>
                    <a:pt x="2005" y="1462"/>
                  </a:cubicBezTo>
                  <a:cubicBezTo>
                    <a:pt x="2067" y="1396"/>
                    <a:pt x="2127" y="1260"/>
                    <a:pt x="2118" y="1191"/>
                  </a:cubicBezTo>
                  <a:cubicBezTo>
                    <a:pt x="2109" y="1122"/>
                    <a:pt x="2007" y="1080"/>
                    <a:pt x="1950" y="1050"/>
                  </a:cubicBezTo>
                  <a:cubicBezTo>
                    <a:pt x="1893" y="1020"/>
                    <a:pt x="1781" y="1027"/>
                    <a:pt x="1775" y="1013"/>
                  </a:cubicBezTo>
                  <a:cubicBezTo>
                    <a:pt x="1769" y="999"/>
                    <a:pt x="1876" y="999"/>
                    <a:pt x="1915" y="965"/>
                  </a:cubicBezTo>
                  <a:cubicBezTo>
                    <a:pt x="1954" y="931"/>
                    <a:pt x="1999" y="859"/>
                    <a:pt x="2008" y="810"/>
                  </a:cubicBezTo>
                  <a:cubicBezTo>
                    <a:pt x="2017" y="761"/>
                    <a:pt x="1993" y="712"/>
                    <a:pt x="1970" y="670"/>
                  </a:cubicBezTo>
                  <a:cubicBezTo>
                    <a:pt x="1947" y="628"/>
                    <a:pt x="1903" y="574"/>
                    <a:pt x="1871" y="560"/>
                  </a:cubicBezTo>
                  <a:cubicBezTo>
                    <a:pt x="1839" y="546"/>
                    <a:pt x="1785" y="617"/>
                    <a:pt x="1778" y="587"/>
                  </a:cubicBezTo>
                  <a:cubicBezTo>
                    <a:pt x="1771" y="557"/>
                    <a:pt x="1839" y="445"/>
                    <a:pt x="1826" y="378"/>
                  </a:cubicBezTo>
                  <a:cubicBezTo>
                    <a:pt x="1813" y="311"/>
                    <a:pt x="1771" y="242"/>
                    <a:pt x="1699" y="183"/>
                  </a:cubicBezTo>
                  <a:cubicBezTo>
                    <a:pt x="1627" y="124"/>
                    <a:pt x="1479" y="50"/>
                    <a:pt x="1394" y="25"/>
                  </a:cubicBezTo>
                  <a:cubicBezTo>
                    <a:pt x="1309" y="0"/>
                    <a:pt x="1251" y="0"/>
                    <a:pt x="1189" y="35"/>
                  </a:cubicBezTo>
                  <a:cubicBezTo>
                    <a:pt x="1127" y="70"/>
                    <a:pt x="1073" y="225"/>
                    <a:pt x="1024" y="234"/>
                  </a:cubicBezTo>
                  <a:cubicBezTo>
                    <a:pt x="975" y="243"/>
                    <a:pt x="960" y="128"/>
                    <a:pt x="897" y="90"/>
                  </a:cubicBezTo>
                  <a:cubicBezTo>
                    <a:pt x="834" y="52"/>
                    <a:pt x="737" y="0"/>
                    <a:pt x="647" y="5"/>
                  </a:cubicBezTo>
                  <a:cubicBezTo>
                    <a:pt x="557" y="10"/>
                    <a:pt x="408" y="64"/>
                    <a:pt x="355" y="118"/>
                  </a:cubicBezTo>
                  <a:cubicBezTo>
                    <a:pt x="302" y="172"/>
                    <a:pt x="302" y="263"/>
                    <a:pt x="328" y="330"/>
                  </a:cubicBezTo>
                  <a:cubicBezTo>
                    <a:pt x="354" y="397"/>
                    <a:pt x="517" y="497"/>
                    <a:pt x="513" y="522"/>
                  </a:cubicBezTo>
                  <a:cubicBezTo>
                    <a:pt x="509" y="547"/>
                    <a:pt x="370" y="469"/>
                    <a:pt x="304" y="478"/>
                  </a:cubicBezTo>
                  <a:cubicBezTo>
                    <a:pt x="238" y="487"/>
                    <a:pt x="152" y="532"/>
                    <a:pt x="119" y="577"/>
                  </a:cubicBezTo>
                  <a:cubicBezTo>
                    <a:pt x="86" y="622"/>
                    <a:pt x="124" y="697"/>
                    <a:pt x="105" y="749"/>
                  </a:cubicBezTo>
                  <a:cubicBezTo>
                    <a:pt x="86" y="801"/>
                    <a:pt x="0" y="839"/>
                    <a:pt x="6" y="889"/>
                  </a:cubicBezTo>
                  <a:cubicBezTo>
                    <a:pt x="12" y="939"/>
                    <a:pt x="69" y="1026"/>
                    <a:pt x="139" y="1050"/>
                  </a:cubicBezTo>
                  <a:cubicBezTo>
                    <a:pt x="209" y="1074"/>
                    <a:pt x="407" y="1009"/>
                    <a:pt x="424" y="1033"/>
                  </a:cubicBezTo>
                  <a:cubicBezTo>
                    <a:pt x="441" y="1057"/>
                    <a:pt x="278" y="1141"/>
                    <a:pt x="239" y="1194"/>
                  </a:cubicBezTo>
                  <a:cubicBezTo>
                    <a:pt x="200" y="1247"/>
                    <a:pt x="182" y="1291"/>
                    <a:pt x="191" y="1349"/>
                  </a:cubicBezTo>
                  <a:cubicBezTo>
                    <a:pt x="200" y="1407"/>
                    <a:pt x="227" y="1503"/>
                    <a:pt x="294" y="1544"/>
                  </a:cubicBezTo>
                  <a:cubicBezTo>
                    <a:pt x="361" y="1585"/>
                    <a:pt x="511" y="1595"/>
                    <a:pt x="595" y="1595"/>
                  </a:cubicBezTo>
                  <a:cubicBezTo>
                    <a:pt x="679" y="1595"/>
                    <a:pt x="766" y="1555"/>
                    <a:pt x="801" y="1547"/>
                  </a:cubicBezTo>
                </a:path>
              </a:pathLst>
            </a:cu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089"/>
            <p:cNvGrpSpPr>
              <a:grpSpLocks/>
            </p:cNvGrpSpPr>
            <p:nvPr/>
          </p:nvGrpSpPr>
          <p:grpSpPr bwMode="auto">
            <a:xfrm>
              <a:off x="4072" y="3756"/>
              <a:ext cx="847" cy="284"/>
              <a:chOff x="355" y="3795"/>
              <a:chExt cx="847" cy="284"/>
            </a:xfrm>
          </p:grpSpPr>
          <p:sp>
            <p:nvSpPr>
              <p:cNvPr id="18444" name="Oval 1087"/>
              <p:cNvSpPr>
                <a:spLocks noChangeArrowheads="1"/>
              </p:cNvSpPr>
              <p:nvPr/>
            </p:nvSpPr>
            <p:spPr bwMode="auto">
              <a:xfrm>
                <a:off x="355" y="3795"/>
                <a:ext cx="718" cy="284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5" name="Text Box 1088"/>
              <p:cNvSpPr txBox="1">
                <a:spLocks noChangeArrowheads="1"/>
              </p:cNvSpPr>
              <p:nvPr/>
            </p:nvSpPr>
            <p:spPr bwMode="auto">
              <a:xfrm>
                <a:off x="563" y="3846"/>
                <a:ext cx="63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600">
                    <a:solidFill>
                      <a:schemeClr val="bg1"/>
                    </a:solidFill>
                  </a:rPr>
                  <a:t>Today</a:t>
                </a:r>
              </a:p>
            </p:txBody>
          </p:sp>
        </p:grpSp>
      </p:grpSp>
      <p:grpSp>
        <p:nvGrpSpPr>
          <p:cNvPr id="6" name="Group 1099"/>
          <p:cNvGrpSpPr>
            <a:grpSpLocks/>
          </p:cNvGrpSpPr>
          <p:nvPr/>
        </p:nvGrpSpPr>
        <p:grpSpPr bwMode="auto">
          <a:xfrm>
            <a:off x="0" y="404813"/>
            <a:ext cx="8439150" cy="5395912"/>
            <a:chOff x="1137" y="1736"/>
            <a:chExt cx="3704" cy="2149"/>
          </a:xfrm>
        </p:grpSpPr>
        <p:sp>
          <p:nvSpPr>
            <p:cNvPr id="18438" name="Freeform 1085"/>
            <p:cNvSpPr>
              <a:spLocks/>
            </p:cNvSpPr>
            <p:nvPr/>
          </p:nvSpPr>
          <p:spPr bwMode="auto">
            <a:xfrm>
              <a:off x="1137" y="1736"/>
              <a:ext cx="3704" cy="2149"/>
            </a:xfrm>
            <a:custGeom>
              <a:avLst/>
              <a:gdLst>
                <a:gd name="T0" fmla="*/ 3005 w 3704"/>
                <a:gd name="T1" fmla="*/ 1907 h 2149"/>
                <a:gd name="T2" fmla="*/ 3452 w 3704"/>
                <a:gd name="T3" fmla="*/ 1888 h 2149"/>
                <a:gd name="T4" fmla="*/ 3615 w 3704"/>
                <a:gd name="T5" fmla="*/ 1514 h 2149"/>
                <a:gd name="T6" fmla="*/ 3409 w 3704"/>
                <a:gd name="T7" fmla="*/ 1202 h 2149"/>
                <a:gd name="T8" fmla="*/ 3692 w 3704"/>
                <a:gd name="T9" fmla="*/ 923 h 2149"/>
                <a:gd name="T10" fmla="*/ 3481 w 3704"/>
                <a:gd name="T11" fmla="*/ 678 h 2149"/>
                <a:gd name="T12" fmla="*/ 3049 w 3704"/>
                <a:gd name="T13" fmla="*/ 789 h 2149"/>
                <a:gd name="T14" fmla="*/ 3279 w 3704"/>
                <a:gd name="T15" fmla="*/ 587 h 2149"/>
                <a:gd name="T16" fmla="*/ 3207 w 3704"/>
                <a:gd name="T17" fmla="*/ 328 h 2149"/>
                <a:gd name="T18" fmla="*/ 2914 w 3704"/>
                <a:gd name="T19" fmla="*/ 112 h 2149"/>
                <a:gd name="T20" fmla="*/ 2535 w 3704"/>
                <a:gd name="T21" fmla="*/ 270 h 2149"/>
                <a:gd name="T22" fmla="*/ 2429 w 3704"/>
                <a:gd name="T23" fmla="*/ 69 h 2149"/>
                <a:gd name="T24" fmla="*/ 1829 w 3704"/>
                <a:gd name="T25" fmla="*/ 232 h 2149"/>
                <a:gd name="T26" fmla="*/ 1575 w 3704"/>
                <a:gd name="T27" fmla="*/ 59 h 2149"/>
                <a:gd name="T28" fmla="*/ 1201 w 3704"/>
                <a:gd name="T29" fmla="*/ 30 h 2149"/>
                <a:gd name="T30" fmla="*/ 937 w 3704"/>
                <a:gd name="T31" fmla="*/ 242 h 2149"/>
                <a:gd name="T32" fmla="*/ 1177 w 3704"/>
                <a:gd name="T33" fmla="*/ 458 h 2149"/>
                <a:gd name="T34" fmla="*/ 692 w 3704"/>
                <a:gd name="T35" fmla="*/ 453 h 2149"/>
                <a:gd name="T36" fmla="*/ 375 w 3704"/>
                <a:gd name="T37" fmla="*/ 645 h 2149"/>
                <a:gd name="T38" fmla="*/ 481 w 3704"/>
                <a:gd name="T39" fmla="*/ 1024 h 2149"/>
                <a:gd name="T40" fmla="*/ 154 w 3704"/>
                <a:gd name="T41" fmla="*/ 1293 h 2149"/>
                <a:gd name="T42" fmla="*/ 49 w 3704"/>
                <a:gd name="T43" fmla="*/ 1562 h 2149"/>
                <a:gd name="T44" fmla="*/ 447 w 3704"/>
                <a:gd name="T45" fmla="*/ 1576 h 2149"/>
                <a:gd name="T46" fmla="*/ 428 w 3704"/>
                <a:gd name="T47" fmla="*/ 1763 h 2149"/>
                <a:gd name="T48" fmla="*/ 101 w 3704"/>
                <a:gd name="T49" fmla="*/ 1854 h 2149"/>
                <a:gd name="T50" fmla="*/ 116 w 3704"/>
                <a:gd name="T51" fmla="*/ 2042 h 2149"/>
                <a:gd name="T52" fmla="*/ 649 w 3704"/>
                <a:gd name="T53" fmla="*/ 2147 h 2149"/>
                <a:gd name="T54" fmla="*/ 1033 w 3704"/>
                <a:gd name="T55" fmla="*/ 2056 h 21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04"/>
                <a:gd name="T85" fmla="*/ 0 h 2149"/>
                <a:gd name="T86" fmla="*/ 3704 w 3704"/>
                <a:gd name="T87" fmla="*/ 2149 h 21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04" h="2149">
                  <a:moveTo>
                    <a:pt x="3005" y="1907"/>
                  </a:moveTo>
                  <a:cubicBezTo>
                    <a:pt x="3177" y="1930"/>
                    <a:pt x="3350" y="1954"/>
                    <a:pt x="3452" y="1888"/>
                  </a:cubicBezTo>
                  <a:cubicBezTo>
                    <a:pt x="3554" y="1822"/>
                    <a:pt x="3622" y="1628"/>
                    <a:pt x="3615" y="1514"/>
                  </a:cubicBezTo>
                  <a:cubicBezTo>
                    <a:pt x="3608" y="1400"/>
                    <a:pt x="3396" y="1300"/>
                    <a:pt x="3409" y="1202"/>
                  </a:cubicBezTo>
                  <a:cubicBezTo>
                    <a:pt x="3422" y="1104"/>
                    <a:pt x="3680" y="1010"/>
                    <a:pt x="3692" y="923"/>
                  </a:cubicBezTo>
                  <a:cubicBezTo>
                    <a:pt x="3704" y="836"/>
                    <a:pt x="3588" y="700"/>
                    <a:pt x="3481" y="678"/>
                  </a:cubicBezTo>
                  <a:cubicBezTo>
                    <a:pt x="3374" y="656"/>
                    <a:pt x="3083" y="804"/>
                    <a:pt x="3049" y="789"/>
                  </a:cubicBezTo>
                  <a:cubicBezTo>
                    <a:pt x="3015" y="774"/>
                    <a:pt x="3253" y="664"/>
                    <a:pt x="3279" y="587"/>
                  </a:cubicBezTo>
                  <a:cubicBezTo>
                    <a:pt x="3305" y="510"/>
                    <a:pt x="3268" y="407"/>
                    <a:pt x="3207" y="328"/>
                  </a:cubicBezTo>
                  <a:cubicBezTo>
                    <a:pt x="3146" y="249"/>
                    <a:pt x="3026" y="122"/>
                    <a:pt x="2914" y="112"/>
                  </a:cubicBezTo>
                  <a:cubicBezTo>
                    <a:pt x="2802" y="102"/>
                    <a:pt x="2616" y="277"/>
                    <a:pt x="2535" y="270"/>
                  </a:cubicBezTo>
                  <a:cubicBezTo>
                    <a:pt x="2454" y="263"/>
                    <a:pt x="2547" y="75"/>
                    <a:pt x="2429" y="69"/>
                  </a:cubicBezTo>
                  <a:cubicBezTo>
                    <a:pt x="2311" y="63"/>
                    <a:pt x="1971" y="234"/>
                    <a:pt x="1829" y="232"/>
                  </a:cubicBezTo>
                  <a:cubicBezTo>
                    <a:pt x="1687" y="230"/>
                    <a:pt x="1680" y="93"/>
                    <a:pt x="1575" y="59"/>
                  </a:cubicBezTo>
                  <a:cubicBezTo>
                    <a:pt x="1470" y="25"/>
                    <a:pt x="1307" y="0"/>
                    <a:pt x="1201" y="30"/>
                  </a:cubicBezTo>
                  <a:cubicBezTo>
                    <a:pt x="1095" y="60"/>
                    <a:pt x="941" y="171"/>
                    <a:pt x="937" y="242"/>
                  </a:cubicBezTo>
                  <a:cubicBezTo>
                    <a:pt x="933" y="313"/>
                    <a:pt x="1218" y="423"/>
                    <a:pt x="1177" y="458"/>
                  </a:cubicBezTo>
                  <a:cubicBezTo>
                    <a:pt x="1136" y="493"/>
                    <a:pt x="826" y="422"/>
                    <a:pt x="692" y="453"/>
                  </a:cubicBezTo>
                  <a:cubicBezTo>
                    <a:pt x="558" y="484"/>
                    <a:pt x="410" y="550"/>
                    <a:pt x="375" y="645"/>
                  </a:cubicBezTo>
                  <a:cubicBezTo>
                    <a:pt x="340" y="740"/>
                    <a:pt x="518" y="916"/>
                    <a:pt x="481" y="1024"/>
                  </a:cubicBezTo>
                  <a:cubicBezTo>
                    <a:pt x="444" y="1132"/>
                    <a:pt x="226" y="1203"/>
                    <a:pt x="154" y="1293"/>
                  </a:cubicBezTo>
                  <a:cubicBezTo>
                    <a:pt x="82" y="1383"/>
                    <a:pt x="0" y="1515"/>
                    <a:pt x="49" y="1562"/>
                  </a:cubicBezTo>
                  <a:cubicBezTo>
                    <a:pt x="98" y="1609"/>
                    <a:pt x="384" y="1543"/>
                    <a:pt x="447" y="1576"/>
                  </a:cubicBezTo>
                  <a:cubicBezTo>
                    <a:pt x="510" y="1609"/>
                    <a:pt x="486" y="1717"/>
                    <a:pt x="428" y="1763"/>
                  </a:cubicBezTo>
                  <a:cubicBezTo>
                    <a:pt x="370" y="1809"/>
                    <a:pt x="153" y="1808"/>
                    <a:pt x="101" y="1854"/>
                  </a:cubicBezTo>
                  <a:cubicBezTo>
                    <a:pt x="49" y="1900"/>
                    <a:pt x="25" y="1993"/>
                    <a:pt x="116" y="2042"/>
                  </a:cubicBezTo>
                  <a:cubicBezTo>
                    <a:pt x="207" y="2091"/>
                    <a:pt x="496" y="2145"/>
                    <a:pt x="649" y="2147"/>
                  </a:cubicBezTo>
                  <a:cubicBezTo>
                    <a:pt x="802" y="2149"/>
                    <a:pt x="971" y="2071"/>
                    <a:pt x="1033" y="2056"/>
                  </a:cubicBezTo>
                </a:path>
              </a:pathLst>
            </a:custGeom>
            <a:noFill/>
            <a:ln w="1587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096"/>
            <p:cNvGrpSpPr>
              <a:grpSpLocks/>
            </p:cNvGrpSpPr>
            <p:nvPr/>
          </p:nvGrpSpPr>
          <p:grpSpPr bwMode="auto">
            <a:xfrm>
              <a:off x="1272" y="1879"/>
              <a:ext cx="823" cy="284"/>
              <a:chOff x="214" y="3094"/>
              <a:chExt cx="823" cy="284"/>
            </a:xfrm>
          </p:grpSpPr>
          <p:sp>
            <p:nvSpPr>
              <p:cNvPr id="18440" name="Oval 1094"/>
              <p:cNvSpPr>
                <a:spLocks noChangeArrowheads="1"/>
              </p:cNvSpPr>
              <p:nvPr/>
            </p:nvSpPr>
            <p:spPr bwMode="auto">
              <a:xfrm>
                <a:off x="214" y="3094"/>
                <a:ext cx="718" cy="284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1" name="Text Box 1095"/>
              <p:cNvSpPr txBox="1">
                <a:spLocks noChangeArrowheads="1"/>
              </p:cNvSpPr>
              <p:nvPr/>
            </p:nvSpPr>
            <p:spPr bwMode="auto">
              <a:xfrm>
                <a:off x="398" y="3153"/>
                <a:ext cx="63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600" dirty="0">
                    <a:solidFill>
                      <a:schemeClr val="bg1"/>
                    </a:solidFill>
                  </a:rPr>
                  <a:t>Future</a:t>
                </a:r>
              </a:p>
            </p:txBody>
          </p:sp>
        </p:grp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5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12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Simplified model of a primary cell 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72766"/>
            <a:ext cx="6898552" cy="39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60813" y="4815019"/>
            <a:ext cx="5148262" cy="260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 smtClean="0">
                <a:cs typeface="+mn-cs"/>
              </a:rPr>
              <a:t>United </a:t>
            </a:r>
            <a:r>
              <a:rPr lang="en-US" sz="1100" dirty="0">
                <a:cs typeface="+mn-cs"/>
              </a:rPr>
              <a:t>States Department of Energy Genome Programs/genomics.energy.gov</a:t>
            </a:r>
          </a:p>
        </p:txBody>
      </p:sp>
      <p:sp>
        <p:nvSpPr>
          <p:cNvPr id="7" name="Rectangle 3" descr="Shingle"/>
          <p:cNvSpPr txBox="1">
            <a:spLocks noChangeArrowheads="1"/>
          </p:cNvSpPr>
          <p:nvPr/>
        </p:nvSpPr>
        <p:spPr bwMode="auto">
          <a:xfrm>
            <a:off x="152400" y="1620175"/>
            <a:ext cx="266382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FF33CC"/>
                </a:solidFill>
                <a:latin typeface="Arial" pitchFamily="34" charset="0"/>
                <a:cs typeface="Times New Roman" pitchFamily="18" charset="0"/>
              </a:rPr>
              <a:t>Cellulose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Arial" pitchFamily="34" charset="0"/>
                <a:cs typeface="Times New Roman" pitchFamily="18" charset="0"/>
              </a:rPr>
              <a:t>is like an iron frame to keep the structure of plants 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FF33CC"/>
                </a:solidFill>
                <a:latin typeface="Arial" pitchFamily="34" charset="0"/>
                <a:cs typeface="Times New Roman" pitchFamily="18" charset="0"/>
              </a:rPr>
              <a:t>Hemicellulose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Arial" pitchFamily="34" charset="0"/>
                <a:cs typeface="Times New Roman" pitchFamily="18" charset="0"/>
              </a:rPr>
              <a:t>is like a string to bind the cellulose fibers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FF33CC"/>
                </a:solidFill>
                <a:latin typeface="Arial" pitchFamily="34" charset="0"/>
                <a:cs typeface="Times New Roman" pitchFamily="18" charset="0"/>
              </a:rPr>
              <a:t>Lignin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Arial" pitchFamily="34" charset="0"/>
                <a:cs typeface="Times New Roman" pitchFamily="18" charset="0"/>
              </a:rPr>
              <a:t>is like cement to harden the structure</a:t>
            </a:r>
            <a:endParaRPr lang="en-GB" sz="1600" kern="0" dirty="0">
              <a:latin typeface="Arial" pitchFamily="34" charset="0"/>
              <a:cs typeface="+mn-cs"/>
            </a:endParaRP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52400" y="5075369"/>
            <a:ext cx="86407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Cellulose</a:t>
            </a:r>
            <a:r>
              <a:rPr lang="en-US" sz="1600" dirty="0"/>
              <a:t>: 30-50% - crystalline </a:t>
            </a:r>
            <a:r>
              <a:rPr lang="en-US" sz="1600" dirty="0" err="1" smtClean="0"/>
              <a:t>homopolymer</a:t>
            </a:r>
            <a:r>
              <a:rPr lang="en-US" sz="1600" dirty="0" smtClean="0"/>
              <a:t> </a:t>
            </a:r>
            <a:r>
              <a:rPr lang="en-US" sz="1600" dirty="0"/>
              <a:t>of glucose (</a:t>
            </a:r>
            <a:r>
              <a:rPr lang="en-US" sz="1600" dirty="0" err="1"/>
              <a:t>cellobiose</a:t>
            </a:r>
            <a:r>
              <a:rPr lang="en-US" sz="1600" dirty="0"/>
              <a:t>); difficult to chemically </a:t>
            </a:r>
            <a:r>
              <a:rPr lang="en-US" sz="1600" dirty="0" err="1"/>
              <a:t>hydrolyse</a:t>
            </a:r>
            <a:r>
              <a:rPr lang="en-US" sz="1600" dirty="0"/>
              <a:t>, susceptible to enzymatic attack by </a:t>
            </a:r>
            <a:r>
              <a:rPr lang="en-US" sz="1600" dirty="0" err="1"/>
              <a:t>cellulases</a:t>
            </a:r>
            <a:endParaRPr lang="en-US" sz="1600" dirty="0"/>
          </a:p>
          <a:p>
            <a:r>
              <a:rPr lang="en-US" sz="1600" dirty="0">
                <a:solidFill>
                  <a:srgbClr val="FF33CC"/>
                </a:solidFill>
              </a:rPr>
              <a:t>Hemicellulose</a:t>
            </a:r>
            <a:r>
              <a:rPr lang="en-US" sz="1600" dirty="0"/>
              <a:t>: 15-30% - </a:t>
            </a:r>
            <a:r>
              <a:rPr lang="en-US" sz="1600" dirty="0" err="1"/>
              <a:t>heteropolymer</a:t>
            </a:r>
            <a:r>
              <a:rPr lang="en-US" sz="1600" dirty="0"/>
              <a:t> </a:t>
            </a:r>
            <a:r>
              <a:rPr lang="en-US" sz="1600" dirty="0" smtClean="0"/>
              <a:t>made up of a variety of sugar units including glucose, xylose, galactose, arabinose and mannose; much easier </a:t>
            </a:r>
            <a:r>
              <a:rPr lang="en-US" sz="1600" dirty="0" err="1" smtClean="0"/>
              <a:t>depolymerised</a:t>
            </a:r>
            <a:endParaRPr lang="en-US" sz="1600" dirty="0"/>
          </a:p>
          <a:p>
            <a:r>
              <a:rPr lang="en-US" sz="1600" dirty="0">
                <a:solidFill>
                  <a:srgbClr val="FF33CC"/>
                </a:solidFill>
              </a:rPr>
              <a:t>Lignin</a:t>
            </a:r>
            <a:r>
              <a:rPr lang="en-US" sz="1600" dirty="0"/>
              <a:t>: 10-25% - </a:t>
            </a:r>
            <a:r>
              <a:rPr lang="en-US" sz="1600" dirty="0" smtClean="0"/>
              <a:t>complex </a:t>
            </a:r>
            <a:r>
              <a:rPr lang="en-US" sz="1600" dirty="0"/>
              <a:t>aromatic </a:t>
            </a:r>
            <a:r>
              <a:rPr lang="en-US" sz="1600" dirty="0" smtClean="0"/>
              <a:t>structure of cross-linked polymers of phenolic monomers; </a:t>
            </a:r>
            <a:r>
              <a:rPr lang="en-US" sz="1600" dirty="0"/>
              <a:t>resistant to biochemical conversion; different </a:t>
            </a:r>
            <a:r>
              <a:rPr lang="en-US" sz="1600" dirty="0" err="1"/>
              <a:t>depolymerisation</a:t>
            </a:r>
            <a:r>
              <a:rPr lang="en-US" sz="1600" dirty="0"/>
              <a:t> chemistry</a:t>
            </a: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25163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Lignocellulosic</a:t>
            </a:r>
            <a:r>
              <a:rPr lang="en-US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biomass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228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0612F8"/>
                </a:solidFill>
              </a:rPr>
              <a:t>A complex biopolymer</a:t>
            </a:r>
            <a:endParaRPr lang="en-GB" dirty="0">
              <a:solidFill>
                <a:srgbClr val="0612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GB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micro- and </a:t>
            </a:r>
            <a:r>
              <a:rPr lang="en-GB" sz="3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macrofibrils</a:t>
            </a:r>
            <a:r>
              <a:rPr lang="en-GB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(fibres) of cellulose and their position in the wall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70" y="2213141"/>
            <a:ext cx="9114430" cy="36386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400412"/>
            <a:ext cx="7598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i="1" dirty="0" smtClean="0">
                <a:solidFill>
                  <a:srgbClr val="002060"/>
                </a:solidFill>
              </a:rPr>
              <a:t>P.F.H. Harmsen, W.J.J. Huijen, L.M. Bermudez Lopez, R.R.C. Bakker, Literature review of Physical and Chemical Processes </a:t>
            </a:r>
          </a:p>
          <a:p>
            <a:r>
              <a:rPr lang="pt-PT" sz="1200" i="1" dirty="0" smtClean="0">
                <a:solidFill>
                  <a:srgbClr val="002060"/>
                </a:solidFill>
              </a:rPr>
              <a:t>for Lignocellulosic Biomass, ECN-E-10-013, 2010</a:t>
            </a:r>
            <a:endParaRPr lang="pt-PT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400412"/>
            <a:ext cx="7598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i="1" dirty="0" smtClean="0">
                <a:solidFill>
                  <a:srgbClr val="002060"/>
                </a:solidFill>
              </a:rPr>
              <a:t>P.F.H. Harmsen, W.J.J. Huijen, L.M. Bermudez Lopez, R.R.C. Bakker, Literature review of Physical and Chemical Processes </a:t>
            </a:r>
          </a:p>
          <a:p>
            <a:r>
              <a:rPr lang="pt-PT" sz="1200" i="1" dirty="0" smtClean="0">
                <a:solidFill>
                  <a:srgbClr val="002060"/>
                </a:solidFill>
              </a:rPr>
              <a:t>for Lignocellulosic Biomass, ECN-E-10-013, 2010</a:t>
            </a:r>
            <a:endParaRPr lang="pt-PT" sz="1200" i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048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Demonstration of the hydrogen bonding that allows the parallel arrangement of the cellulose polymer chains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414666"/>
            <a:ext cx="6523285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8"/>
          <p:cNvSpPr txBox="1">
            <a:spLocks/>
          </p:cNvSpPr>
          <p:nvPr/>
        </p:nvSpPr>
        <p:spPr>
          <a:xfrm>
            <a:off x="203791" y="55004"/>
            <a:ext cx="8892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Pre-treatment of </a:t>
            </a:r>
            <a:r>
              <a:rPr lang="en-US" sz="3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lignocellulosic</a:t>
            </a:r>
            <a:r>
              <a:rPr lang="en-US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biomass</a:t>
            </a:r>
            <a:endParaRPr lang="pt-PT" sz="3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64" y="3221200"/>
            <a:ext cx="4861993" cy="335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10"/>
          <p:cNvGrpSpPr/>
          <p:nvPr/>
        </p:nvGrpSpPr>
        <p:grpSpPr>
          <a:xfrm>
            <a:off x="381000" y="1198601"/>
            <a:ext cx="8519593" cy="923330"/>
            <a:chOff x="381000" y="1198601"/>
            <a:chExt cx="8519593" cy="923330"/>
          </a:xfrm>
        </p:grpSpPr>
        <p:sp>
          <p:nvSpPr>
            <p:cNvPr id="28" name="Rectangle 11"/>
            <p:cNvSpPr/>
            <p:nvPr/>
          </p:nvSpPr>
          <p:spPr>
            <a:xfrm>
              <a:off x="381000" y="1447800"/>
              <a:ext cx="16356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Pre-treatments</a:t>
              </a:r>
            </a:p>
          </p:txBody>
        </p:sp>
        <p:cxnSp>
          <p:nvCxnSpPr>
            <p:cNvPr id="29" name="Straight Arrow Connector 12"/>
            <p:cNvCxnSpPr/>
            <p:nvPr/>
          </p:nvCxnSpPr>
          <p:spPr>
            <a:xfrm>
              <a:off x="2075738" y="1632466"/>
              <a:ext cx="743662" cy="0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13"/>
            <p:cNvSpPr/>
            <p:nvPr/>
          </p:nvSpPr>
          <p:spPr>
            <a:xfrm>
              <a:off x="2764367" y="1198601"/>
              <a:ext cx="2743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Essential to disrupt the complex structure of </a:t>
              </a:r>
              <a:r>
                <a:rPr lang="en-US" b="1" dirty="0" err="1" smtClean="0"/>
                <a:t>lignocellulosic</a:t>
              </a:r>
              <a:r>
                <a:rPr lang="en-US" b="1" dirty="0" smtClean="0"/>
                <a:t> biomass</a:t>
              </a:r>
            </a:p>
          </p:txBody>
        </p:sp>
        <p:sp>
          <p:nvSpPr>
            <p:cNvPr id="33" name="Rectangle 15"/>
            <p:cNvSpPr/>
            <p:nvPr/>
          </p:nvSpPr>
          <p:spPr>
            <a:xfrm>
              <a:off x="6157393" y="1295400"/>
              <a:ext cx="274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F33CC"/>
                  </a:solidFill>
                </a:rPr>
                <a:t>↑</a:t>
              </a:r>
              <a:r>
                <a:rPr lang="en-US" b="1" dirty="0"/>
                <a:t> Extraction </a:t>
              </a:r>
              <a:r>
                <a:rPr lang="en-US" b="1" dirty="0" smtClean="0"/>
                <a:t>of  lignin</a:t>
              </a:r>
            </a:p>
            <a:p>
              <a:pPr algn="ctr"/>
              <a:r>
                <a:rPr lang="en-US" b="1" dirty="0" smtClean="0">
                  <a:solidFill>
                    <a:srgbClr val="FF33CC"/>
                  </a:solidFill>
                </a:rPr>
                <a:t>↓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Crystallinity</a:t>
              </a:r>
              <a:r>
                <a:rPr lang="en-US" b="1" dirty="0" smtClean="0"/>
                <a:t> of cellulose</a:t>
              </a:r>
            </a:p>
          </p:txBody>
        </p:sp>
      </p:grpSp>
      <p:cxnSp>
        <p:nvCxnSpPr>
          <p:cNvPr id="36" name="Straight Arrow Connector 16"/>
          <p:cNvCxnSpPr/>
          <p:nvPr/>
        </p:nvCxnSpPr>
        <p:spPr>
          <a:xfrm>
            <a:off x="7528993" y="2017931"/>
            <a:ext cx="0" cy="725269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7"/>
          <p:cNvSpPr/>
          <p:nvPr/>
        </p:nvSpPr>
        <p:spPr>
          <a:xfrm>
            <a:off x="6415607" y="2762071"/>
            <a:ext cx="2271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33CC"/>
                </a:solidFill>
              </a:rPr>
              <a:t>↑</a:t>
            </a:r>
            <a:r>
              <a:rPr lang="en-US" b="1" dirty="0" smtClean="0"/>
              <a:t> Surface </a:t>
            </a:r>
            <a:r>
              <a:rPr lang="en-US" b="1" dirty="0"/>
              <a:t>area for enzyme binding and microbial attack </a:t>
            </a:r>
            <a:endParaRPr lang="pt-PT" b="1" dirty="0"/>
          </a:p>
        </p:txBody>
      </p:sp>
      <p:sp>
        <p:nvSpPr>
          <p:cNvPr id="38" name="Rectangle 18"/>
          <p:cNvSpPr/>
          <p:nvPr/>
        </p:nvSpPr>
        <p:spPr>
          <a:xfrm>
            <a:off x="152400" y="3048000"/>
            <a:ext cx="4079173" cy="3046988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Types of pre-treatments:</a:t>
            </a:r>
          </a:p>
          <a:p>
            <a:endParaRPr lang="en-US" sz="800" b="1" dirty="0" smtClean="0"/>
          </a:p>
          <a:p>
            <a:pPr marL="285750" indent="-285750">
              <a:spcBef>
                <a:spcPts val="1200"/>
              </a:spcBef>
              <a:buClr>
                <a:srgbClr val="FF33CC"/>
              </a:buClr>
              <a:buFont typeface="Wingdings" pitchFamily="2" charset="2"/>
              <a:buChar char="q"/>
            </a:pPr>
            <a:r>
              <a:rPr lang="en-US" dirty="0"/>
              <a:t>Physical </a:t>
            </a:r>
            <a:r>
              <a:rPr lang="en-US" dirty="0" smtClean="0"/>
              <a:t>treatment (milling, gridding);</a:t>
            </a:r>
          </a:p>
          <a:p>
            <a:pPr marL="285750" indent="-285750">
              <a:spcBef>
                <a:spcPts val="1200"/>
              </a:spcBef>
              <a:buClr>
                <a:srgbClr val="FF33CC"/>
              </a:buClr>
              <a:buFont typeface="Wingdings" pitchFamily="2" charset="2"/>
              <a:buChar char="q"/>
            </a:pPr>
            <a:r>
              <a:rPr lang="pt-PT" dirty="0" smtClean="0"/>
              <a:t>Chemical pre-treatments  (</a:t>
            </a:r>
            <a:r>
              <a:rPr lang="pt-PT" dirty="0" err="1"/>
              <a:t>alkali</a:t>
            </a:r>
            <a:r>
              <a:rPr lang="pt-PT" dirty="0"/>
              <a:t> 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acid</a:t>
            </a:r>
            <a:r>
              <a:rPr lang="pt-PT" dirty="0" smtClean="0"/>
              <a:t> </a:t>
            </a:r>
            <a:r>
              <a:rPr lang="pt-PT" dirty="0" err="1" smtClean="0"/>
              <a:t>hydrolysis</a:t>
            </a:r>
            <a:r>
              <a:rPr lang="pt-PT" dirty="0" smtClean="0"/>
              <a:t>);</a:t>
            </a:r>
          </a:p>
          <a:p>
            <a:pPr marL="285750" indent="-285750">
              <a:spcBef>
                <a:spcPts val="1200"/>
              </a:spcBef>
              <a:buClr>
                <a:srgbClr val="FF33CC"/>
              </a:buClr>
              <a:buFont typeface="Wingdings" pitchFamily="2" charset="2"/>
              <a:buChar char="q"/>
            </a:pPr>
            <a:r>
              <a:rPr lang="pt-PT" dirty="0" smtClean="0"/>
              <a:t>Physico-chemical pre-treatments (steam explosion);</a:t>
            </a:r>
          </a:p>
          <a:p>
            <a:pPr marL="285750" indent="-285750">
              <a:spcBef>
                <a:spcPts val="1200"/>
              </a:spcBef>
              <a:buClr>
                <a:srgbClr val="FF33CC"/>
              </a:buClr>
              <a:buFont typeface="Wingdings" pitchFamily="2" charset="2"/>
              <a:buChar char="q"/>
            </a:pPr>
            <a:r>
              <a:rPr lang="pt-PT" dirty="0" smtClean="0"/>
              <a:t>Biological pre-treatments</a:t>
            </a:r>
            <a:r>
              <a:rPr lang="pt-PT" dirty="0"/>
              <a:t>.</a:t>
            </a:r>
          </a:p>
          <a:p>
            <a:endParaRPr lang="pt-PT" i="1" dirty="0" smtClean="0"/>
          </a:p>
        </p:txBody>
      </p:sp>
      <p:sp>
        <p:nvSpPr>
          <p:cNvPr id="39" name="Rectangle 19"/>
          <p:cNvSpPr/>
          <p:nvPr/>
        </p:nvSpPr>
        <p:spPr>
          <a:xfrm>
            <a:off x="0" y="6382167"/>
            <a:ext cx="8593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200" i="1" dirty="0">
                <a:solidFill>
                  <a:srgbClr val="002060"/>
                </a:solidFill>
                <a:latin typeface="+mj-lt"/>
              </a:rPr>
              <a:t>Carvalheiro, F.  et al.,</a:t>
            </a:r>
            <a:r>
              <a:rPr lang="en-US" sz="1200" i="1" dirty="0">
                <a:solidFill>
                  <a:srgbClr val="002060"/>
                </a:solidFill>
                <a:latin typeface="+mj-lt"/>
              </a:rPr>
              <a:t> Appl. </a:t>
            </a:r>
            <a:r>
              <a:rPr lang="en-US" sz="1200" i="1" dirty="0" err="1">
                <a:solidFill>
                  <a:srgbClr val="002060"/>
                </a:solidFill>
                <a:latin typeface="+mj-lt"/>
              </a:rPr>
              <a:t>Biochem</a:t>
            </a:r>
            <a:r>
              <a:rPr lang="en-US" sz="1200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1200" i="1" dirty="0" err="1">
                <a:solidFill>
                  <a:srgbClr val="002060"/>
                </a:solidFill>
                <a:latin typeface="+mj-lt"/>
              </a:rPr>
              <a:t>Biotechnol</a:t>
            </a:r>
            <a:r>
              <a:rPr lang="en-US" sz="1200" i="1" dirty="0">
                <a:solidFill>
                  <a:srgbClr val="002060"/>
                </a:solidFill>
                <a:latin typeface="+mj-lt"/>
              </a:rPr>
              <a:t>., 2009, 153, 84-93</a:t>
            </a:r>
            <a:r>
              <a:rPr lang="pt-PT" sz="1200" i="1" dirty="0">
                <a:solidFill>
                  <a:srgbClr val="002060"/>
                </a:solidFill>
                <a:latin typeface="+mj-lt"/>
              </a:rPr>
              <a:t>; </a:t>
            </a:r>
            <a:r>
              <a:rPr lang="pt-PT" sz="1200" i="1" dirty="0" err="1">
                <a:solidFill>
                  <a:srgbClr val="002060"/>
                </a:solidFill>
                <a:latin typeface="+mj-lt"/>
              </a:rPr>
              <a:t>Yoon</a:t>
            </a:r>
            <a:r>
              <a:rPr lang="pt-PT" sz="1200" i="1" dirty="0">
                <a:solidFill>
                  <a:srgbClr val="002060"/>
                </a:solidFill>
                <a:latin typeface="+mj-lt"/>
              </a:rPr>
              <a:t>, L.W. </a:t>
            </a:r>
            <a:r>
              <a:rPr lang="pt-PT" sz="1200" i="1" dirty="0" err="1">
                <a:solidFill>
                  <a:srgbClr val="002060"/>
                </a:solidFill>
                <a:latin typeface="+mj-lt"/>
              </a:rPr>
              <a:t>et</a:t>
            </a:r>
            <a:r>
              <a:rPr lang="pt-PT" sz="1200" i="1" dirty="0">
                <a:solidFill>
                  <a:srgbClr val="002060"/>
                </a:solidFill>
                <a:latin typeface="+mj-lt"/>
              </a:rPr>
              <a:t> al., J. </a:t>
            </a:r>
            <a:r>
              <a:rPr lang="pt-PT" sz="1200" i="1" dirty="0" err="1">
                <a:solidFill>
                  <a:srgbClr val="002060"/>
                </a:solidFill>
                <a:latin typeface="+mj-lt"/>
              </a:rPr>
              <a:t>Chem</a:t>
            </a:r>
            <a:r>
              <a:rPr lang="pt-PT" sz="1200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pt-PT" sz="1200" i="1" dirty="0" err="1">
                <a:solidFill>
                  <a:srgbClr val="002060"/>
                </a:solidFill>
                <a:latin typeface="+mj-lt"/>
              </a:rPr>
              <a:t>Technol</a:t>
            </a:r>
            <a:r>
              <a:rPr lang="pt-PT" sz="1200" i="1" dirty="0">
                <a:solidFill>
                  <a:srgbClr val="002060"/>
                </a:solidFill>
                <a:latin typeface="+mj-lt"/>
              </a:rPr>
              <a:t>. Biotechnol., 2011, 86, </a:t>
            </a:r>
            <a:r>
              <a:rPr lang="pt-PT" sz="1200" i="1" dirty="0" smtClean="0">
                <a:solidFill>
                  <a:srgbClr val="002060"/>
                </a:solidFill>
                <a:latin typeface="+mj-lt"/>
              </a:rPr>
              <a:t>1342-1348</a:t>
            </a:r>
            <a:br>
              <a:rPr lang="pt-PT" sz="1200" i="1" dirty="0" smtClean="0">
                <a:solidFill>
                  <a:srgbClr val="002060"/>
                </a:solidFill>
                <a:latin typeface="+mj-lt"/>
              </a:rPr>
            </a:br>
            <a:r>
              <a:rPr lang="en-GB" sz="1200" i="1" dirty="0">
                <a:solidFill>
                  <a:srgbClr val="002060"/>
                </a:solidFill>
                <a:latin typeface="+mj-lt"/>
              </a:rPr>
              <a:t>http://genomicsgtl.energy.gov/biofuels/.</a:t>
            </a:r>
            <a:endParaRPr lang="pt-PT" sz="1200" i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6" name="Straight Arrow Connector 12"/>
          <p:cNvCxnSpPr/>
          <p:nvPr/>
        </p:nvCxnSpPr>
        <p:spPr>
          <a:xfrm>
            <a:off x="5413731" y="1632466"/>
            <a:ext cx="743662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7890</TotalTime>
  <Words>2584</Words>
  <Application>Microsoft Office PowerPoint</Application>
  <PresentationFormat>On-screen Show (4:3)</PresentationFormat>
  <Paragraphs>606</Paragraphs>
  <Slides>41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Calibri </vt:lpstr>
      <vt:lpstr>Cambria Math</vt:lpstr>
      <vt:lpstr>Tahoma</vt:lpstr>
      <vt:lpstr>Times New Roman</vt:lpstr>
      <vt:lpstr>Wingdings</vt:lpstr>
      <vt:lpstr>1_Office Theme</vt:lpstr>
      <vt:lpstr>2_Office Theme</vt:lpstr>
      <vt:lpstr>3_Office Theme</vt:lpstr>
      <vt:lpstr>CS ChemDraw Drawing</vt:lpstr>
      <vt:lpstr>Document</vt:lpstr>
      <vt:lpstr>PowerPoint Presentation</vt:lpstr>
      <vt:lpstr>Where are we in an European Technology Platform supply chain (2015-2020 and beyond)?</vt:lpstr>
      <vt:lpstr>PowerPoint Presentation</vt:lpstr>
      <vt:lpstr>Need of biomass raw materials</vt:lpstr>
      <vt:lpstr>Biorefinery</vt:lpstr>
      <vt:lpstr>PowerPoint Presentation</vt:lpstr>
      <vt:lpstr>Formation of micro- and macrofibrils (fibres) of cellulose and their position in the wall </vt:lpstr>
      <vt:lpstr>PowerPoint Presentation</vt:lpstr>
      <vt:lpstr>PowerPoint Presentation</vt:lpstr>
      <vt:lpstr>Biorefinery and Green Chemistry complex role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Methodology</vt:lpstr>
      <vt:lpstr>Methodology</vt:lpstr>
      <vt:lpstr>FTIR spectra of carbohydrate samples</vt:lpstr>
      <vt:lpstr>FTIR spectra of lignin samples</vt:lpstr>
      <vt:lpstr>Advantages of the C method</vt:lpstr>
      <vt:lpstr>Results with various ILs</vt:lpstr>
      <vt:lpstr>Quantitative FTIR results for fractionation of sugarcane bagasse with [emim][CH3COO]</vt:lpstr>
      <vt:lpstr>Results with other types of biomass</vt:lpstr>
      <vt:lpstr>PowerPoint Presentation</vt:lpstr>
      <vt:lpstr>PowerPoint Presentation</vt:lpstr>
      <vt:lpstr>Enzymatic Hydrolysis: Sugarcane bagasse</vt:lpstr>
      <vt:lpstr>Enzymatic Hydrolysis: Rice straw</vt:lpstr>
      <vt:lpstr>Enzymatic Hydrolysis: Triticale straw</vt:lpstr>
      <vt:lpstr>Crystallinity indexes</vt:lpstr>
      <vt:lpstr>[emim][CH3COO]IL recyclability in an efficient Pre-treatment of Wheat Straw </vt:lpstr>
      <vt:lpstr>Are other ILs recovery in pre-treatment of Wheat straw is also sufficient? </vt:lpstr>
      <vt:lpstr>Conclusions</vt:lpstr>
      <vt:lpstr>Conclusions</vt:lpstr>
      <vt:lpstr>Acknowledgments</vt:lpstr>
      <vt:lpstr>Acknowledgments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Ewa</dc:creator>
  <cp:lastModifiedBy>Ewa Bogel</cp:lastModifiedBy>
  <cp:revision>360</cp:revision>
  <dcterms:created xsi:type="dcterms:W3CDTF">2006-08-16T00:00:00Z</dcterms:created>
  <dcterms:modified xsi:type="dcterms:W3CDTF">2015-09-16T15:15:00Z</dcterms:modified>
</cp:coreProperties>
</file>