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3"/>
  </p:notesMasterIdLst>
  <p:sldIdLst>
    <p:sldId id="256" r:id="rId2"/>
    <p:sldId id="270" r:id="rId3"/>
    <p:sldId id="257" r:id="rId4"/>
    <p:sldId id="258" r:id="rId5"/>
    <p:sldId id="261" r:id="rId6"/>
    <p:sldId id="259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, Eugene" initials="ME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1891" autoAdjust="0"/>
  </p:normalViewPr>
  <p:slideViewPr>
    <p:cSldViewPr showGuides="1">
      <p:cViewPr varScale="1">
        <p:scale>
          <a:sx n="70" d="100"/>
          <a:sy n="70" d="100"/>
        </p:scale>
        <p:origin x="66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Males</c:v>
                </c:pt>
                <c:pt idx="1">
                  <c:v>Females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 formatCode="0.0">
                  <c:v>2</c:v>
                </c:pt>
                <c:pt idx="1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58-4AA5-8F45-D0FB281C77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Gonorrhea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Males</c:v>
                </c:pt>
                <c:pt idx="1">
                  <c:v>Females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0.6</c:v>
                </c:pt>
                <c:pt idx="1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58-4AA5-8F45-D0FB281C774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Chlamydia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Males</c:v>
                </c:pt>
                <c:pt idx="1">
                  <c:v>Females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58-4AA5-8F45-D0FB281C774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Trichomoniasis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Males</c:v>
                </c:pt>
                <c:pt idx="1">
                  <c:v>Females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0.8</c:v>
                </c:pt>
                <c:pt idx="1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58-4AA5-8F45-D0FB281C77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69344"/>
        <c:axId val="22570880"/>
      </c:barChart>
      <c:catAx>
        <c:axId val="22569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570880"/>
        <c:crosses val="autoZero"/>
        <c:auto val="1"/>
        <c:lblAlgn val="ctr"/>
        <c:lblOffset val="100"/>
        <c:noMultiLvlLbl val="0"/>
      </c:catAx>
      <c:valAx>
        <c:axId val="2257088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Prevalence Rate/100 </a:t>
                </a:r>
              </a:p>
            </c:rich>
          </c:tx>
          <c:layout>
            <c:manualLayout>
              <c:xMode val="edge"/>
              <c:yMode val="edge"/>
              <c:x val="3.8095238095238099E-2"/>
              <c:y val="0.22528780885148"/>
            </c:manualLayout>
          </c:layout>
          <c:overlay val="0"/>
        </c:title>
        <c:numFmt formatCode="0.0" sourceLinked="1"/>
        <c:majorTickMark val="none"/>
        <c:minorTickMark val="none"/>
        <c:tickLblPos val="nextTo"/>
        <c:crossAx val="2256934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 b="1" i="0">
          <a:latin typeface="Arial Narrow" charset="0"/>
          <a:ea typeface="Arial Narrow" charset="0"/>
          <a:cs typeface="Arial Narrow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18-34</c:v>
                </c:pt>
                <c:pt idx="1">
                  <c:v>35-49</c:v>
                </c:pt>
                <c:pt idx="2">
                  <c:v>&gt;=50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6</c:v>
                </c:pt>
                <c:pt idx="1">
                  <c:v>8.6999999999999993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C4-484E-A9E3-6A8184FEE7B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Gonorrhea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18-34</c:v>
                </c:pt>
                <c:pt idx="1">
                  <c:v>35-49</c:v>
                </c:pt>
                <c:pt idx="2">
                  <c:v>&gt;=50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2</c:v>
                </c:pt>
                <c:pt idx="1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C4-484E-A9E3-6A8184FEE7B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Chlamydia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18-34</c:v>
                </c:pt>
                <c:pt idx="1">
                  <c:v>35-49</c:v>
                </c:pt>
                <c:pt idx="2">
                  <c:v>&gt;=50</c:v>
                </c:pt>
              </c:strCache>
            </c:strRef>
          </c:cat>
          <c:val>
            <c:numRef>
              <c:f>Sheet1!$D$2:$D$4</c:f>
              <c:numCache>
                <c:formatCode>0.0</c:formatCode>
                <c:ptCount val="3"/>
                <c:pt idx="0">
                  <c:v>1</c:v>
                </c:pt>
                <c:pt idx="1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C4-484E-A9E3-6A8184FEE7B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Trichomoniasis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18-34</c:v>
                </c:pt>
                <c:pt idx="1">
                  <c:v>35-49</c:v>
                </c:pt>
                <c:pt idx="2">
                  <c:v>&gt;=50</c:v>
                </c:pt>
              </c:strCache>
            </c:strRef>
          </c:cat>
          <c:val>
            <c:numRef>
              <c:f>Sheet1!$E$2:$E$4</c:f>
              <c:numCache>
                <c:formatCode>0.0</c:formatCode>
                <c:ptCount val="3"/>
                <c:pt idx="0">
                  <c:v>3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C4-484E-A9E3-6A8184FEE7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887808"/>
        <c:axId val="22897792"/>
      </c:barChart>
      <c:catAx>
        <c:axId val="228878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897792"/>
        <c:crosses val="autoZero"/>
        <c:auto val="1"/>
        <c:lblAlgn val="ctr"/>
        <c:lblOffset val="100"/>
        <c:noMultiLvlLbl val="0"/>
      </c:catAx>
      <c:valAx>
        <c:axId val="2289779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Prevalence Rate/100</a:t>
                </a:r>
              </a:p>
            </c:rich>
          </c:tx>
          <c:layout/>
          <c:overlay val="0"/>
        </c:title>
        <c:numFmt formatCode="0.0" sourceLinked="1"/>
        <c:majorTickMark val="none"/>
        <c:minorTickMark val="none"/>
        <c:tickLblPos val="nextTo"/>
        <c:crossAx val="2288780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 b="1" i="0">
          <a:latin typeface="Arial Narrow" charset="0"/>
          <a:ea typeface="Arial Narrow" charset="0"/>
          <a:cs typeface="Arial Narrow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Black</c:v>
                </c:pt>
                <c:pt idx="1">
                  <c:v>Other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7.3</c:v>
                </c:pt>
                <c:pt idx="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54-4473-B058-202157E91F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Gonorrhea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Black</c:v>
                </c:pt>
                <c:pt idx="1">
                  <c:v>Other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54-4473-B058-202157E91F0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Chlamydia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Black</c:v>
                </c:pt>
                <c:pt idx="1">
                  <c:v>Other</c:v>
                </c:pt>
              </c:strCache>
            </c:strRef>
          </c:cat>
          <c:val>
            <c:numRef>
              <c:f>Sheet1!$D$2:$D$3</c:f>
              <c:numCache>
                <c:formatCode>0.0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54-4473-B058-202157E91F0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Trichomonas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Black</c:v>
                </c:pt>
                <c:pt idx="1">
                  <c:v>Other</c:v>
                </c:pt>
              </c:strCache>
            </c:strRef>
          </c:cat>
          <c:val>
            <c:numRef>
              <c:f>Sheet1!$E$2:$E$3</c:f>
              <c:numCache>
                <c:formatCode>0.0</c:formatCode>
                <c:ptCount val="2"/>
                <c:pt idx="0">
                  <c:v>5.7</c:v>
                </c:pt>
                <c:pt idx="1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54-4473-B058-202157E91F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93536"/>
        <c:axId val="22999424"/>
      </c:barChart>
      <c:catAx>
        <c:axId val="229935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999424"/>
        <c:crosses val="autoZero"/>
        <c:auto val="1"/>
        <c:lblAlgn val="ctr"/>
        <c:lblOffset val="100"/>
        <c:noMultiLvlLbl val="0"/>
      </c:catAx>
      <c:valAx>
        <c:axId val="2299942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Prevalence Rate/100</a:t>
                </a:r>
              </a:p>
            </c:rich>
          </c:tx>
          <c:layout/>
          <c:overlay val="0"/>
        </c:title>
        <c:numFmt formatCode="0.0" sourceLinked="1"/>
        <c:majorTickMark val="none"/>
        <c:minorTickMark val="none"/>
        <c:tickLblPos val="nextTo"/>
        <c:crossAx val="2299353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 b="1" i="0">
          <a:latin typeface="Arial Narrow" charset="0"/>
          <a:ea typeface="Arial Narrow" charset="0"/>
          <a:cs typeface="Arial Narrow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Ryan White</c:v>
                </c:pt>
                <c:pt idx="1">
                  <c:v>Medicaid</c:v>
                </c:pt>
                <c:pt idx="2">
                  <c:v>Medicare</c:v>
                </c:pt>
                <c:pt idx="3">
                  <c:v>Private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3.6</c:v>
                </c:pt>
                <c:pt idx="1">
                  <c:v>9.3000000000000007</c:v>
                </c:pt>
                <c:pt idx="2">
                  <c:v>2.1</c:v>
                </c:pt>
                <c:pt idx="3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EE-4580-B2FB-94FAFDD3FB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Gonorrhea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Ryan White</c:v>
                </c:pt>
                <c:pt idx="1">
                  <c:v>Medicaid</c:v>
                </c:pt>
                <c:pt idx="2">
                  <c:v>Medicare</c:v>
                </c:pt>
                <c:pt idx="3">
                  <c:v>Private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1">
                  <c:v>0.9</c:v>
                </c:pt>
                <c:pt idx="2">
                  <c:v>0.5</c:v>
                </c:pt>
                <c:pt idx="3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EE-4580-B2FB-94FAFDD3FB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Chlamydia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Ryan White</c:v>
                </c:pt>
                <c:pt idx="1">
                  <c:v>Medicaid</c:v>
                </c:pt>
                <c:pt idx="2">
                  <c:v>Medicare</c:v>
                </c:pt>
                <c:pt idx="3">
                  <c:v>Private</c:v>
                </c:pt>
              </c:strCache>
            </c:strRef>
          </c:cat>
          <c:val>
            <c:numRef>
              <c:f>Sheet1!$D$2:$D$5</c:f>
              <c:numCache>
                <c:formatCode>0.0</c:formatCode>
                <c:ptCount val="4"/>
                <c:pt idx="0">
                  <c:v>0.9</c:v>
                </c:pt>
                <c:pt idx="1">
                  <c:v>0.6</c:v>
                </c:pt>
                <c:pt idx="3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EE-4580-B2FB-94FAFDD3FB2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Trichomoniasis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Ryan White</c:v>
                </c:pt>
                <c:pt idx="1">
                  <c:v>Medicaid</c:v>
                </c:pt>
                <c:pt idx="2">
                  <c:v>Medicare</c:v>
                </c:pt>
                <c:pt idx="3">
                  <c:v>Private</c:v>
                </c:pt>
              </c:strCache>
            </c:strRef>
          </c:cat>
          <c:val>
            <c:numRef>
              <c:f>Sheet1!$E$2:$E$5</c:f>
              <c:numCache>
                <c:formatCode>0.0</c:formatCode>
                <c:ptCount val="4"/>
                <c:pt idx="0">
                  <c:v>2.7</c:v>
                </c:pt>
                <c:pt idx="1">
                  <c:v>7.9</c:v>
                </c:pt>
                <c:pt idx="2">
                  <c:v>1.6</c:v>
                </c:pt>
                <c:pt idx="3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EE-4580-B2FB-94FAFDD3F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054592"/>
        <c:axId val="23056384"/>
      </c:barChart>
      <c:catAx>
        <c:axId val="230545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056384"/>
        <c:crosses val="autoZero"/>
        <c:auto val="1"/>
        <c:lblAlgn val="ctr"/>
        <c:lblOffset val="100"/>
        <c:noMultiLvlLbl val="0"/>
      </c:catAx>
      <c:valAx>
        <c:axId val="2305638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Prevalence rate/100</a:t>
                </a:r>
              </a:p>
            </c:rich>
          </c:tx>
          <c:layout/>
          <c:overlay val="0"/>
        </c:title>
        <c:numFmt formatCode="0.0" sourceLinked="1"/>
        <c:majorTickMark val="none"/>
        <c:minorTickMark val="none"/>
        <c:tickLblPos val="nextTo"/>
        <c:crossAx val="2305459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 b="1" i="0">
          <a:latin typeface="Arial Narrow" charset="0"/>
          <a:ea typeface="Arial Narrow" charset="0"/>
          <a:cs typeface="Arial Narrow" charset="0"/>
        </a:defRPr>
      </a:pPr>
      <a:endParaRPr lang="en-US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9-28T08:52:34.092" idx="7">
    <p:pos x="10" y="10"/>
    <p:text>If you want a slide without the distinction between 2nd and 4th generation sites, I can provide it to you?</p:text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A482E-1DAE-4195-85F1-54F3CE041368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47770-4283-4F53-93D7-70867992FB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1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Patients with Medicaid insurance  were positive for STIs</a:t>
            </a:r>
            <a:r>
              <a:rPr lang="en-US" baseline="0" dirty="0" smtClean="0"/>
              <a:t> about 2-3 times higher than those with other insurance types.  </a:t>
            </a:r>
            <a:r>
              <a:rPr lang="en-US" baseline="0" dirty="0" err="1" smtClean="0"/>
              <a:t>Trichomoniasis</a:t>
            </a:r>
            <a:r>
              <a:rPr lang="en-US" baseline="0" dirty="0" smtClean="0"/>
              <a:t> </a:t>
            </a:r>
            <a:r>
              <a:rPr lang="en-US" baseline="0" dirty="0" smtClean="0"/>
              <a:t>was most common STI among these patients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9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5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of July 2015 – Map on left shows the distribution of Rapid</a:t>
            </a:r>
            <a:r>
              <a:rPr lang="en-US" baseline="0" dirty="0" smtClean="0"/>
              <a:t> test sites in NJ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152736-0C6B-2E40-BC02-A4F351361D2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43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04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59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9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3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765 patients screened for STI,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492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(64%) were males  273 (36%) were females.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STI infection prevalence rate was at least 6 times higher among women 12.8/100 women screened vs  2/100 men screened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Trichomoniasis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was the most prevalent STI for both males and females and was 14 times higher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i="0" u="none" strike="noStrike" kern="1200" baseline="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2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Patients</a:t>
            </a:r>
            <a:r>
              <a:rPr lang="en-US" baseline="0" dirty="0" smtClean="0"/>
              <a:t> aged 35-49 had higher prevalence rates of STI  overall.</a:t>
            </a:r>
          </a:p>
          <a:p>
            <a:endParaRPr lang="en-US" baseline="0" dirty="0" smtClean="0"/>
          </a:p>
          <a:p>
            <a:r>
              <a:rPr lang="en-US" baseline="0" dirty="0" smtClean="0"/>
              <a:t>Gonorrhea and chlamydia was more prevalent among those 18-34 and 35-49 years.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However, Trichomoniasis was the most prevalent STI regardless of age.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06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Blacks were disproportionately affected by STI and rates were about 3 times higher in this group</a:t>
            </a:r>
            <a:endParaRPr lang="en-US" dirty="0"/>
          </a:p>
          <a:p>
            <a:r>
              <a:rPr lang="en-US" dirty="0" smtClean="0"/>
              <a:t>And</a:t>
            </a:r>
            <a:r>
              <a:rPr lang="en-US" baseline="0" dirty="0" smtClean="0"/>
              <a:t> Trichomoniasis was the most prevalent STI for this group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7770-4283-4F53-93D7-70867992FBC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1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1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5216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57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0963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91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42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3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9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732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0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80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9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76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47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5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49956-A83D-423C-92E1-E96816039CFA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96DF2C9-57E3-4639-9FA7-C9A8F50A8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5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jhiv1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  <a:t/>
            </a:r>
            <a:b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en-US" sz="4400" b="1" dirty="0">
                <a:latin typeface="Arial Narrow" charset="0"/>
                <a:ea typeface="Arial Narrow" charset="0"/>
                <a:cs typeface="Arial Narrow" charset="0"/>
              </a:rPr>
              <a:t>High prevalence </a:t>
            </a:r>
            <a:r>
              <a:rPr lang="en-US" sz="4400" b="1" dirty="0" smtClean="0">
                <a:latin typeface="Arial Narrow" charset="0"/>
                <a:ea typeface="Arial Narrow" charset="0"/>
                <a:cs typeface="Arial Narrow" charset="0"/>
              </a:rPr>
              <a:t>rate of Trichomoniasis Vaginalis</a:t>
            </a:r>
            <a:br>
              <a:rPr lang="en-US" sz="4400" b="1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en-US" sz="4400" b="1" dirty="0" smtClean="0"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en-US" sz="4400" b="1" dirty="0">
                <a:latin typeface="Arial Narrow" charset="0"/>
                <a:ea typeface="Arial Narrow" charset="0"/>
                <a:cs typeface="Arial Narrow" charset="0"/>
              </a:rPr>
              <a:t>in an urban HIV </a:t>
            </a:r>
            <a:r>
              <a:rPr lang="en-US" sz="4400" b="1" dirty="0" smtClean="0">
                <a:latin typeface="Arial Narrow" charset="0"/>
                <a:ea typeface="Arial Narrow" charset="0"/>
                <a:cs typeface="Arial Narrow" charset="0"/>
              </a:rPr>
              <a:t>clinic</a:t>
            </a:r>
            <a:endParaRPr lang="en-US" sz="44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Debbie Mohammed, DrPH, MS, MPH, AACRN</a:t>
            </a:r>
          </a:p>
          <a:p>
            <a:pPr algn="ctr"/>
            <a:r>
              <a:rPr lang="en-US" sz="2400" b="1" dirty="0" err="1" smtClean="0">
                <a:latin typeface="Arial Narrow" charset="0"/>
                <a:ea typeface="Arial Narrow" charset="0"/>
                <a:cs typeface="Arial Narrow" charset="0"/>
              </a:rPr>
              <a:t>Prerak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en-US" sz="2400" b="1" dirty="0" err="1" smtClean="0">
                <a:latin typeface="Arial Narrow" charset="0"/>
                <a:ea typeface="Arial Narrow" charset="0"/>
                <a:cs typeface="Arial Narrow" charset="0"/>
              </a:rPr>
              <a:t>Shukla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, MBBS</a:t>
            </a:r>
          </a:p>
          <a:p>
            <a:pPr algn="ctr"/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Maria </a:t>
            </a:r>
            <a:r>
              <a:rPr lang="en-US" sz="2400" b="1" dirty="0" err="1" smtClean="0">
                <a:latin typeface="Arial Narrow" charset="0"/>
                <a:ea typeface="Arial Narrow" charset="0"/>
                <a:cs typeface="Arial Narrow" charset="0"/>
              </a:rPr>
              <a:t>Szabela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, MD</a:t>
            </a:r>
          </a:p>
          <a:p>
            <a:pPr algn="ctr"/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Jihad Slim, MD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3600" y="4317005"/>
            <a:ext cx="5181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Arial Narrow" charset="0"/>
                <a:ea typeface="Arial Narrow" charset="0"/>
                <a:cs typeface="Arial Narrow" charset="0"/>
              </a:rPr>
              <a:t>Saint Michaels Medical Center</a:t>
            </a:r>
          </a:p>
          <a:p>
            <a:pPr algn="ctr"/>
            <a:r>
              <a:rPr lang="en-US" sz="3200" b="1" dirty="0" smtClean="0">
                <a:latin typeface="Arial Narrow" charset="0"/>
                <a:ea typeface="Arial Narrow" charset="0"/>
                <a:cs typeface="Arial Narrow" charset="0"/>
              </a:rPr>
              <a:t>Newark, New Jersey </a:t>
            </a:r>
            <a:endParaRPr lang="en-US" sz="32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07536" y="6559980"/>
            <a:ext cx="8936464" cy="276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3</a:t>
            </a:r>
            <a:r>
              <a:rPr kumimoji="0" lang="en-US" altLang="en-US" sz="1200" b="0" i="0" u="none" strike="noStrike" cap="none" normalizeH="0" baseline="3000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rd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 International Conference on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 Neue"/>
              </a:rPr>
              <a:t>HIV/AIDS,STDs &amp; STIs,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November 30-December 02, 2015, Hilton Atlanta Airport, Atlanta, USA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441325"/>
            <a:ext cx="1467149" cy="8229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1800" y="5792435"/>
            <a:ext cx="2805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debbiemoha@aol.com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60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447801" y="624110"/>
            <a:ext cx="7086600" cy="74749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  <a:t>Prevalence of STI, by Insurance Type</a:t>
            </a:r>
            <a:b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  <a:t>(per 100 patients screened )</a:t>
            </a:r>
            <a:endParaRPr lang="en-US" sz="28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600080"/>
              </p:ext>
            </p:extLst>
          </p:nvPr>
        </p:nvGraphicFramePr>
        <p:xfrm>
          <a:off x="685800" y="1371600"/>
          <a:ext cx="7848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7158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7129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  <a:t>Conclusions</a:t>
            </a:r>
            <a:endParaRPr lang="en-US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023" y="1143000"/>
            <a:ext cx="8032377" cy="445894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Testing and treating trichomoniasis vaginalis in addition to gonorrhea and chlamydia is important for HIV + males and females to prevent the transmission of HIV. </a:t>
            </a: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Trichomoniasis vaginalis was the most prevalent STI regardless of age, race and insurance status</a:t>
            </a: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This STI may be an important mediating factor in the transmission of disease for this population.  </a:t>
            </a: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The cell sizes were small for most of the measures and results may become more robust with increased screening.</a:t>
            </a: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Results may not be generalizable to other HIV clinics or other areas of the world</a:t>
            </a:r>
            <a:endParaRPr lang="en-US" sz="24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6420947" cy="862913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Overview of New Jersey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545" y="632159"/>
            <a:ext cx="3977749" cy="5047376"/>
          </a:xfrm>
        </p:spPr>
        <p:txBody>
          <a:bodyPr>
            <a:normAutofit/>
          </a:bodyPr>
          <a:lstStyle/>
          <a:p>
            <a:r>
              <a:rPr lang="en-US" sz="1900" b="1" dirty="0" smtClean="0">
                <a:latin typeface="Arial Narrow" panose="020B0606020202030204" pitchFamily="34" charset="0"/>
              </a:rPr>
              <a:t>Geographic location</a:t>
            </a:r>
          </a:p>
          <a:p>
            <a:r>
              <a:rPr lang="en-US" sz="1900" b="1" dirty="0" smtClean="0">
                <a:latin typeface="Arial Narrow" panose="020B0606020202030204" pitchFamily="34" charset="0"/>
              </a:rPr>
              <a:t>Racial/cultural/ethnic diversity </a:t>
            </a:r>
          </a:p>
          <a:p>
            <a:r>
              <a:rPr lang="en-US" sz="2000" b="1" dirty="0" smtClean="0">
                <a:latin typeface="Arial Narrow" charset="0"/>
                <a:ea typeface="Arial Narrow" charset="0"/>
                <a:cs typeface="Arial Narrow" charset="0"/>
              </a:rPr>
              <a:t>Almost 9 million residents in 8,721 </a:t>
            </a:r>
            <a:r>
              <a:rPr lang="en-US" sz="2000" b="1" dirty="0">
                <a:latin typeface="Arial Narrow" charset="0"/>
                <a:ea typeface="Arial Narrow" charset="0"/>
                <a:cs typeface="Arial Narrow" charset="0"/>
              </a:rPr>
              <a:t>square </a:t>
            </a:r>
            <a:r>
              <a:rPr lang="en-US" sz="2000" b="1" dirty="0" smtClean="0">
                <a:latin typeface="Arial Narrow" charset="0"/>
                <a:ea typeface="Arial Narrow" charset="0"/>
                <a:cs typeface="Arial Narrow" charset="0"/>
              </a:rPr>
              <a:t>miles</a:t>
            </a:r>
          </a:p>
          <a:p>
            <a:r>
              <a:rPr lang="en-US" sz="2000" b="1" dirty="0" smtClean="0">
                <a:latin typeface="Arial Narrow" charset="0"/>
                <a:ea typeface="Arial Narrow" charset="0"/>
                <a:cs typeface="Arial Narrow" charset="0"/>
              </a:rPr>
              <a:t>38,000 PLWHA, 427.8/100,000</a:t>
            </a:r>
          </a:p>
          <a:p>
            <a:pPr lvl="1"/>
            <a: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  <a:t>79% are </a:t>
            </a:r>
            <a:r>
              <a:rPr lang="en-US" b="1" u="sng" dirty="0" smtClean="0">
                <a:latin typeface="Arial Narrow" charset="0"/>
                <a:ea typeface="Arial Narrow" charset="0"/>
                <a:cs typeface="Arial Narrow" charset="0"/>
              </a:rPr>
              <a:t>&gt; </a:t>
            </a:r>
            <a: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  <a:t>40 </a:t>
            </a:r>
            <a:r>
              <a:rPr lang="en-US" b="1" dirty="0">
                <a:latin typeface="Arial Narrow" charset="0"/>
                <a:ea typeface="Arial Narrow" charset="0"/>
                <a:cs typeface="Arial Narrow" charset="0"/>
              </a:rPr>
              <a:t>years of </a:t>
            </a:r>
            <a: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  <a:t>age</a:t>
            </a:r>
          </a:p>
          <a:p>
            <a:pPr lvl="1"/>
            <a:r>
              <a:rPr lang="en-US" sz="1900" b="1" dirty="0" smtClean="0">
                <a:latin typeface="Arial Narrow" charset="0"/>
                <a:ea typeface="Arial Narrow" charset="0"/>
                <a:cs typeface="Arial Narrow" charset="0"/>
              </a:rPr>
              <a:t>65% male</a:t>
            </a:r>
          </a:p>
          <a:p>
            <a:pPr lvl="1"/>
            <a:r>
              <a:rPr lang="en-US" sz="1900" b="1" dirty="0" smtClean="0">
                <a:latin typeface="Arial Narrow" charset="0"/>
                <a:ea typeface="Arial Narrow" charset="0"/>
                <a:cs typeface="Arial Narrow" charset="0"/>
              </a:rPr>
              <a:t>78% minorities (Black, Hispanic)</a:t>
            </a:r>
          </a:p>
          <a:p>
            <a:pPr lvl="1"/>
            <a:r>
              <a:rPr lang="en-US" sz="1900" b="1" dirty="0" smtClean="0">
                <a:latin typeface="Arial Narrow" charset="0"/>
                <a:ea typeface="Arial Narrow" charset="0"/>
                <a:cs typeface="Arial Narrow" charset="0"/>
              </a:rPr>
              <a:t>IDU – 20%</a:t>
            </a:r>
          </a:p>
          <a:p>
            <a:pPr lvl="1"/>
            <a:r>
              <a:rPr lang="en-US" sz="1900" b="1" dirty="0" smtClean="0">
                <a:latin typeface="Arial Narrow" charset="0"/>
                <a:ea typeface="Arial Narrow" charset="0"/>
                <a:cs typeface="Arial Narrow" charset="0"/>
              </a:rPr>
              <a:t>MSM – 24%</a:t>
            </a:r>
          </a:p>
        </p:txBody>
      </p:sp>
      <p:sp>
        <p:nvSpPr>
          <p:cNvPr id="7" name="Rectangle 6"/>
          <p:cNvSpPr/>
          <p:nvPr/>
        </p:nvSpPr>
        <p:spPr>
          <a:xfrm>
            <a:off x="470929" y="6408136"/>
            <a:ext cx="39637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Map credit: </a:t>
            </a:r>
            <a:r>
              <a:rPr lang="en-US" sz="1200" dirty="0" smtClean="0">
                <a:hlinkClick r:id="rId3"/>
              </a:rPr>
              <a:t>www.njhiv1</a:t>
            </a:r>
            <a:r>
              <a:rPr lang="en-US" sz="1200" dirty="0">
                <a:hlinkClick r:id="rId3"/>
              </a:rPr>
              <a:t>.</a:t>
            </a:r>
            <a:r>
              <a:rPr lang="en-US" sz="1200" dirty="0" smtClean="0">
                <a:hlinkClick r:id="rId3"/>
              </a:rPr>
              <a:t>org</a:t>
            </a:r>
            <a:endParaRPr lang="en-US" sz="1200" dirty="0" smtClean="0"/>
          </a:p>
          <a:p>
            <a:r>
              <a:rPr lang="en-US" sz="1200" dirty="0" smtClean="0"/>
              <a:t>Accessed September 15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2015</a:t>
            </a:r>
            <a:endParaRPr lang="en-US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5283" y="632159"/>
            <a:ext cx="4398222" cy="577597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144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  <a:t>Background </a:t>
            </a:r>
            <a:endParaRPr lang="en-US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799" y="1447800"/>
            <a:ext cx="8077201" cy="51054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Sexually transmitted infections (STI) facilitate the transmission of HIV from positive to negative persons. </a:t>
            </a: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Routine screening for gonorrhea and chlamydia in both HIV + males and females is recommended</a:t>
            </a:r>
            <a:r>
              <a:rPr lang="en-US" sz="2400" b="1" baseline="30000" dirty="0" smtClean="0">
                <a:latin typeface="Arial Narrow" charset="0"/>
                <a:ea typeface="Arial Narrow" charset="0"/>
                <a:cs typeface="Arial Narrow" charset="0"/>
              </a:rPr>
              <a:t>1</a:t>
            </a:r>
            <a:endParaRPr lang="en-US" sz="2400" b="1" dirty="0" smtClean="0"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Trichomoniasis screening in HIV+ females only</a:t>
            </a:r>
            <a:r>
              <a:rPr lang="en-US" sz="2400" b="1" baseline="30000" dirty="0" smtClean="0">
                <a:latin typeface="Arial Narrow" charset="0"/>
                <a:ea typeface="Arial Narrow" charset="0"/>
                <a:cs typeface="Arial Narrow" charset="0"/>
              </a:rPr>
              <a:t>2</a:t>
            </a:r>
            <a:endParaRPr lang="en-US" sz="2400" b="1" dirty="0" smtClean="0"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The objective of this study is to compare the prevalence of gonorrhea, chlamydia and </a:t>
            </a:r>
            <a:r>
              <a:rPr lang="en-US" sz="2400" b="1" dirty="0" err="1" smtClean="0">
                <a:latin typeface="Arial Narrow" charset="0"/>
                <a:ea typeface="Arial Narrow" charset="0"/>
                <a:cs typeface="Arial Narrow" charset="0"/>
              </a:rPr>
              <a:t>Trichomoniasis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 vaginalis 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in 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an urban HIV clinic</a:t>
            </a:r>
            <a:r>
              <a:rPr lang="en-US" sz="2400" b="1" dirty="0"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from 4/1/2014-3/30/2015</a:t>
            </a:r>
          </a:p>
          <a:p>
            <a:pPr marL="0" indent="0">
              <a:buNone/>
            </a:pPr>
            <a:r>
              <a:rPr lang="en-US" sz="2400" b="1" baseline="30000" dirty="0" smtClean="0">
                <a:latin typeface="Arial Narrow" charset="0"/>
                <a:ea typeface="Arial Narrow" charset="0"/>
                <a:cs typeface="Arial Narrow" charset="0"/>
              </a:rPr>
              <a:t>		</a:t>
            </a:r>
            <a:r>
              <a:rPr lang="en-US" sz="1600" b="1" baseline="30000" dirty="0" smtClean="0">
                <a:latin typeface="Arial Narrow" charset="0"/>
                <a:ea typeface="Arial Narrow" charset="0"/>
                <a:cs typeface="Arial Narrow" charset="0"/>
              </a:rPr>
              <a:t>1</a:t>
            </a:r>
            <a:r>
              <a:rPr lang="en-US" sz="1600" b="1" dirty="0" smtClean="0">
                <a:latin typeface="Arial Narrow" charset="0"/>
                <a:ea typeface="Arial Narrow" charset="0"/>
                <a:cs typeface="Arial Narrow" charset="0"/>
              </a:rPr>
              <a:t>HRSA   </a:t>
            </a:r>
            <a:r>
              <a:rPr lang="en-US" sz="1600" b="1" baseline="30000" dirty="0" smtClean="0">
                <a:latin typeface="Arial Narrow" charset="0"/>
                <a:ea typeface="Arial Narrow" charset="0"/>
                <a:cs typeface="Arial Narrow" charset="0"/>
              </a:rPr>
              <a:t>2</a:t>
            </a:r>
            <a:r>
              <a:rPr lang="en-US" sz="1600" b="1" dirty="0" smtClean="0">
                <a:latin typeface="Arial Narrow" charset="0"/>
                <a:ea typeface="Arial Narrow" charset="0"/>
                <a:cs typeface="Arial Narrow" charset="0"/>
              </a:rPr>
              <a:t>STD guidelines</a:t>
            </a:r>
            <a:endParaRPr lang="en-US" sz="1600" b="1" baseline="30000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32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  <a:t>Methods</a:t>
            </a:r>
            <a:endParaRPr lang="en-US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7696201" cy="4692022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Retrospective chart review: to determine screening results for chlamydia, gonorrhea and trichomoniasis in an urban HIV clinic from 4/1/2014-3/30/2015. </a:t>
            </a: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Women: screened using the APTIMA</a:t>
            </a:r>
            <a:r>
              <a:rPr lang="en-US" sz="2400" b="1" baseline="30000" dirty="0" smtClean="0">
                <a:latin typeface="Arial Narrow" charset="0"/>
                <a:ea typeface="Arial Narrow" charset="0"/>
                <a:cs typeface="Arial Narrow" charset="0"/>
              </a:rPr>
              <a:t>®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 Unisex Swab Specimen Collection Kit for </a:t>
            </a:r>
            <a:r>
              <a:rPr lang="en-US" sz="2400" b="1" dirty="0" err="1" smtClean="0">
                <a:latin typeface="Arial Narrow" charset="0"/>
                <a:ea typeface="Arial Narrow" charset="0"/>
                <a:cs typeface="Arial Narrow" charset="0"/>
              </a:rPr>
              <a:t>Endocervical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 Specimens </a:t>
            </a: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Men: screened by urine NAAT testing with APTIMA</a:t>
            </a:r>
            <a:r>
              <a:rPr lang="en-US" sz="2400" b="1" baseline="30000" dirty="0" smtClean="0">
                <a:latin typeface="Arial Narrow" charset="0"/>
                <a:ea typeface="Arial Narrow" charset="0"/>
                <a:cs typeface="Arial Narrow" charset="0"/>
              </a:rPr>
              <a:t>®</a:t>
            </a:r>
            <a:endParaRPr lang="en-US" sz="24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25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  <a:t>Methods</a:t>
            </a:r>
            <a:r>
              <a:rPr lang="en-US" b="1" dirty="0" smtClean="0"/>
              <a:t>: Statistical Analysis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71600"/>
            <a:ext cx="8077200" cy="4539622"/>
          </a:xfrm>
        </p:spPr>
        <p:txBody>
          <a:bodyPr/>
          <a:lstStyle/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Compare </a:t>
            </a:r>
            <a:r>
              <a:rPr lang="en-US" sz="2400" b="1" dirty="0">
                <a:latin typeface="Arial Narrow" charset="0"/>
                <a:ea typeface="Arial Narrow" charset="0"/>
                <a:cs typeface="Arial Narrow" charset="0"/>
              </a:rPr>
              <a:t>baseline demographics of 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patients </a:t>
            </a:r>
            <a:endParaRPr lang="en-US" sz="2400" b="1" dirty="0"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Compare </a:t>
            </a:r>
            <a:r>
              <a:rPr lang="en-US" sz="2400" b="1" dirty="0">
                <a:latin typeface="Arial Narrow" charset="0"/>
                <a:ea typeface="Arial Narrow" charset="0"/>
                <a:cs typeface="Arial Narrow" charset="0"/>
              </a:rPr>
              <a:t>prevalence 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rates of </a:t>
            </a:r>
            <a:r>
              <a:rPr lang="en-US" sz="2400" b="1" dirty="0">
                <a:latin typeface="Arial Narrow" charset="0"/>
                <a:ea typeface="Arial Narrow" charset="0"/>
                <a:cs typeface="Arial Narrow" charset="0"/>
              </a:rPr>
              <a:t>gonorrhea, chlamydia and </a:t>
            </a:r>
            <a:r>
              <a:rPr lang="en-US" sz="2400" b="1" dirty="0" err="1" smtClean="0">
                <a:latin typeface="Arial Narrow" charset="0"/>
                <a:ea typeface="Arial Narrow" charset="0"/>
                <a:cs typeface="Arial Narrow" charset="0"/>
              </a:rPr>
              <a:t>Trichomoniasis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en-US" sz="2400" b="1" dirty="0" smtClean="0">
                <a:latin typeface="Arial Narrow" charset="0"/>
                <a:ea typeface="Arial Narrow" charset="0"/>
                <a:cs typeface="Arial Narrow" charset="0"/>
              </a:rPr>
              <a:t>from 4/1/2014-3/30/2015</a:t>
            </a:r>
            <a:endParaRPr lang="en-US" b="1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25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6589200" cy="1280890"/>
          </a:xfrm>
        </p:spPr>
        <p:txBody>
          <a:bodyPr/>
          <a:lstStyle/>
          <a:p>
            <a:pPr algn="ctr"/>
            <a:r>
              <a:rPr lang="en-US" b="1" dirty="0" smtClean="0">
                <a:latin typeface="Arial Narrow" charset="0"/>
                <a:ea typeface="Arial Narrow" charset="0"/>
                <a:cs typeface="Arial Narrow" charset="0"/>
              </a:rPr>
              <a:t>Results: Study Population </a:t>
            </a:r>
            <a:endParaRPr lang="en-US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5624136"/>
              </p:ext>
            </p:extLst>
          </p:nvPr>
        </p:nvGraphicFramePr>
        <p:xfrm>
          <a:off x="762000" y="1143007"/>
          <a:ext cx="4575306" cy="5454567"/>
        </p:xfrm>
        <a:graphic>
          <a:graphicData uri="http://schemas.openxmlformats.org/drawingml/2006/table">
            <a:tbl>
              <a:tblPr firstRow="1" firstCol="1" bandCol="1"/>
              <a:tblGrid>
                <a:gridCol w="1525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5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Total Patients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 smtClean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1,184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charset="0"/>
                          <a:ea typeface="Arial Narrow" charset="0"/>
                          <a:cs typeface="Arial Narrow" charset="0"/>
                        </a:rPr>
                        <a:t>N (%)</a:t>
                      </a:r>
                      <a:endParaRPr lang="en-US" sz="1400" b="1" i="0" dirty="0"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Screened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N </a:t>
                      </a:r>
                      <a:r>
                        <a:rPr lang="en-US" sz="1400" b="1" dirty="0" smtClean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(%)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765 (65%)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mbria"/>
                          <a:ea typeface="MS Gothic"/>
                          <a:cs typeface="Times New Roman"/>
                        </a:rPr>
                        <a:t>Gender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 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mbria"/>
                          <a:ea typeface="MS Gothic"/>
                          <a:cs typeface="Times New Roman"/>
                        </a:rPr>
                        <a:t>Males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0" dirty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731 (62)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492 (64)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Females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0" dirty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453 (38)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273 (36)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mbria"/>
                          <a:ea typeface="MS Gothic"/>
                          <a:cs typeface="Times New Roman"/>
                        </a:rPr>
                        <a:t>Age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 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18-34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160 (13)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102 (13)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35-49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408 (35)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266 (35)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i="1" u="sng" dirty="0" smtClean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&gt;</a:t>
                      </a:r>
                      <a:r>
                        <a:rPr lang="en-US" sz="1400" b="1" dirty="0" smtClean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50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616 (52)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397 (52)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mbria"/>
                          <a:ea typeface="MS Gothic"/>
                          <a:cs typeface="Times New Roman"/>
                        </a:rPr>
                        <a:t>Race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 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mbria"/>
                          <a:ea typeface="MS Gothic"/>
                          <a:cs typeface="Times New Roman"/>
                        </a:rPr>
                        <a:t>Black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834 (70)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550 (72)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mbria"/>
                          <a:ea typeface="MS Gothic"/>
                          <a:cs typeface="Times New Roman"/>
                        </a:rPr>
                        <a:t>Other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350 (30)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215 (28)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mbria"/>
                          <a:ea typeface="MS Gothic"/>
                          <a:cs typeface="Times New Roman"/>
                        </a:rPr>
                        <a:t>Insurance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 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Ryan White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176 (15)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112 (15)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mbria"/>
                          <a:ea typeface="MS Gothic"/>
                          <a:cs typeface="Times New Roman"/>
                        </a:rPr>
                        <a:t>Medicaid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536 (45)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353 (46)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mbria"/>
                          <a:ea typeface="MS Gothic"/>
                          <a:cs typeface="Times New Roman"/>
                        </a:rPr>
                        <a:t>Medicare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313 (26)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193 (25)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4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Cambria"/>
                          <a:ea typeface="MS Gothic"/>
                          <a:cs typeface="Times New Roman"/>
                        </a:rPr>
                        <a:t>Private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159 (14)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107 (14)</a:t>
                      </a:r>
                    </a:p>
                  </a:txBody>
                  <a:tcPr marL="53287" marR="53287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562600" y="1371600"/>
            <a:ext cx="3197093" cy="3767397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latin typeface="Arial Narrow" charset="0"/>
                <a:ea typeface="Arial Narrow" charset="0"/>
                <a:cs typeface="Arial Narrow" charset="0"/>
              </a:rPr>
              <a:t>Of 1,184 HIV positive patients, 765 (65%) were screened for at least one STI from 4/1/2014-3/31/2015</a:t>
            </a:r>
          </a:p>
          <a:p>
            <a:r>
              <a:rPr lang="en-US" sz="2200" b="1" dirty="0" smtClean="0">
                <a:latin typeface="Arial Narrow" charset="0"/>
                <a:ea typeface="Arial Narrow" charset="0"/>
                <a:cs typeface="Arial Narrow" charset="0"/>
              </a:rPr>
              <a:t>Baseline characteristics were similar between those receiving STI screening and those who did not.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55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295400" y="624110"/>
            <a:ext cx="7239001" cy="97609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  <a:t>Prevalence of STI, by gender  </a:t>
            </a:r>
            <a:b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  <a:t>(per 100 patients screened)</a:t>
            </a:r>
            <a:endParaRPr lang="en-US" sz="28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803762"/>
              </p:ext>
            </p:extLst>
          </p:nvPr>
        </p:nvGraphicFramePr>
        <p:xfrm>
          <a:off x="152400" y="1752600"/>
          <a:ext cx="8229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410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772400" cy="12192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  <a:t>Results: Prevalence of STI, by Age </a:t>
            </a:r>
            <a:b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  <a:t>(per 100/patients screened)</a:t>
            </a:r>
            <a:endParaRPr lang="en-US" sz="28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000409"/>
              </p:ext>
            </p:extLst>
          </p:nvPr>
        </p:nvGraphicFramePr>
        <p:xfrm>
          <a:off x="1143000" y="1371600"/>
          <a:ext cx="7391400" cy="4540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240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2362200" y="228600"/>
            <a:ext cx="6589199" cy="59509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 </a:t>
            </a:r>
            <a: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  <a:t>Prevalence of STI, by Race</a:t>
            </a:r>
            <a:b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</a:br>
            <a:r>
              <a:rPr lang="en-US" sz="2800" b="1" dirty="0" smtClean="0">
                <a:latin typeface="Arial Narrow" charset="0"/>
                <a:ea typeface="Arial Narrow" charset="0"/>
                <a:cs typeface="Arial Narrow" charset="0"/>
              </a:rPr>
              <a:t>(per 100/patients screened)</a:t>
            </a:r>
            <a:endParaRPr lang="en-US" sz="28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664514"/>
              </p:ext>
            </p:extLst>
          </p:nvPr>
        </p:nvGraphicFramePr>
        <p:xfrm>
          <a:off x="838200" y="1447800"/>
          <a:ext cx="76962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1830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671</TotalTime>
  <Words>676</Words>
  <Application>Microsoft Office PowerPoint</Application>
  <PresentationFormat>On-screen Show (4:3)</PresentationFormat>
  <Paragraphs>127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Arial Narrow</vt:lpstr>
      <vt:lpstr>Calibri</vt:lpstr>
      <vt:lpstr>Cambria</vt:lpstr>
      <vt:lpstr>Century Gothic</vt:lpstr>
      <vt:lpstr>Helvetica Neue</vt:lpstr>
      <vt:lpstr>MS Gothic</vt:lpstr>
      <vt:lpstr>Times New Roman</vt:lpstr>
      <vt:lpstr>Wingdings 3</vt:lpstr>
      <vt:lpstr>Wisp</vt:lpstr>
      <vt:lpstr> High prevalence rate of Trichomoniasis Vaginalis  in an urban HIV clinic</vt:lpstr>
      <vt:lpstr>Overview of New Jersey</vt:lpstr>
      <vt:lpstr>Background </vt:lpstr>
      <vt:lpstr>Methods</vt:lpstr>
      <vt:lpstr>Methods: Statistical Analysis</vt:lpstr>
      <vt:lpstr>Results: Study Population </vt:lpstr>
      <vt:lpstr>Prevalence of STI, by gender   (per 100 patients screened)</vt:lpstr>
      <vt:lpstr>Results: Prevalence of STI, by Age  (per 100/patients screened)</vt:lpstr>
      <vt:lpstr> Prevalence of STI, by Race (per 100/patients screened)</vt:lpstr>
      <vt:lpstr>Prevalence of STI, by Insurance Type (per 100 patients screened )</vt:lpstr>
      <vt:lpstr>Conclusions</vt:lpstr>
    </vt:vector>
  </TitlesOfParts>
  <Company>CHE Trinity Health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High prevalence of trichomonas vaginalis in an urban HIV clinic </dc:title>
  <dc:creator>Mohamed Esiely</dc:creator>
  <cp:lastModifiedBy>debbiemoha</cp:lastModifiedBy>
  <cp:revision>56</cp:revision>
  <dcterms:created xsi:type="dcterms:W3CDTF">2015-08-26T12:45:24Z</dcterms:created>
  <dcterms:modified xsi:type="dcterms:W3CDTF">2015-11-30T13:39:47Z</dcterms:modified>
</cp:coreProperties>
</file>