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662" r:id="rId2"/>
    <p:sldId id="733" r:id="rId3"/>
    <p:sldId id="734" r:id="rId4"/>
    <p:sldId id="684" r:id="rId5"/>
    <p:sldId id="717" r:id="rId6"/>
    <p:sldId id="629" r:id="rId7"/>
    <p:sldId id="723" r:id="rId8"/>
    <p:sldId id="630" r:id="rId9"/>
    <p:sldId id="628" r:id="rId10"/>
    <p:sldId id="667" r:id="rId11"/>
    <p:sldId id="668" r:id="rId12"/>
    <p:sldId id="687" r:id="rId13"/>
    <p:sldId id="638" r:id="rId14"/>
    <p:sldId id="711" r:id="rId15"/>
    <p:sldId id="731" r:id="rId16"/>
    <p:sldId id="669" r:id="rId17"/>
    <p:sldId id="670" r:id="rId18"/>
    <p:sldId id="661" r:id="rId19"/>
    <p:sldId id="671" r:id="rId20"/>
    <p:sldId id="688" r:id="rId21"/>
    <p:sldId id="690" r:id="rId22"/>
    <p:sldId id="732" r:id="rId23"/>
    <p:sldId id="691" r:id="rId24"/>
    <p:sldId id="693" r:id="rId25"/>
    <p:sldId id="719" r:id="rId26"/>
    <p:sldId id="721" r:id="rId27"/>
    <p:sldId id="720" r:id="rId28"/>
    <p:sldId id="680" r:id="rId29"/>
    <p:sldId id="697" r:id="rId30"/>
    <p:sldId id="698" r:id="rId31"/>
    <p:sldId id="699" r:id="rId32"/>
    <p:sldId id="700" r:id="rId33"/>
    <p:sldId id="727" r:id="rId34"/>
    <p:sldId id="729" r:id="rId35"/>
    <p:sldId id="712" r:id="rId36"/>
    <p:sldId id="730" r:id="rId37"/>
    <p:sldId id="728" r:id="rId38"/>
    <p:sldId id="627" r:id="rId39"/>
    <p:sldId id="663" r:id="rId40"/>
    <p:sldId id="685" r:id="rId41"/>
    <p:sldId id="677" r:id="rId42"/>
    <p:sldId id="678" r:id="rId43"/>
    <p:sldId id="679" r:id="rId44"/>
    <p:sldId id="641" r:id="rId45"/>
    <p:sldId id="639" r:id="rId46"/>
    <p:sldId id="676" r:id="rId47"/>
    <p:sldId id="666" r:id="rId48"/>
    <p:sldId id="633" r:id="rId49"/>
    <p:sldId id="714" r:id="rId50"/>
    <p:sldId id="634" r:id="rId51"/>
    <p:sldId id="635" r:id="rId52"/>
    <p:sldId id="695" r:id="rId53"/>
    <p:sldId id="722" r:id="rId54"/>
    <p:sldId id="696" r:id="rId55"/>
    <p:sldId id="724" r:id="rId56"/>
    <p:sldId id="716" r:id="rId57"/>
    <p:sldId id="665" r:id="rId58"/>
    <p:sldId id="692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aig Hill" initials="" lastIdx="1" clrIdx="0"/>
  <p:cmAuthor id="1" name="Tim Lian" initials="T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3A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89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10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389351457757"/>
          <c:y val="0.0475738151778647"/>
          <c:w val="0.808496995308019"/>
          <c:h val="0.7045425962379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9"/>
            <c:spPr>
              <a:noFill/>
              <a:ln w="15875">
                <a:solidFill>
                  <a:srgbClr val="0070C0"/>
                </a:solidFill>
              </a:ln>
              <a:effectLst/>
            </c:spPr>
          </c:marker>
          <c:xVal>
            <c:numRef>
              <c:f>'Sheet1 (2)'!$E$2:$E$6</c:f>
              <c:numCache>
                <c:formatCode>General</c:formatCode>
                <c:ptCount val="5"/>
                <c:pt idx="0">
                  <c:v>0.5</c:v>
                </c:pt>
                <c:pt idx="1">
                  <c:v>1.0</c:v>
                </c:pt>
                <c:pt idx="2">
                  <c:v>2.0</c:v>
                </c:pt>
                <c:pt idx="3">
                  <c:v>4.0</c:v>
                </c:pt>
                <c:pt idx="4">
                  <c:v>6.0</c:v>
                </c:pt>
              </c:numCache>
            </c:numRef>
          </c:xVal>
          <c:yVal>
            <c:numRef>
              <c:f>'Sheet1 (2)'!$D$2:$D$6</c:f>
              <c:numCache>
                <c:formatCode>General</c:formatCode>
                <c:ptCount val="5"/>
                <c:pt idx="0">
                  <c:v>0.472727272727273</c:v>
                </c:pt>
                <c:pt idx="1">
                  <c:v>1.018181818181818</c:v>
                </c:pt>
                <c:pt idx="2">
                  <c:v>1.945454545454545</c:v>
                </c:pt>
                <c:pt idx="3">
                  <c:v>2.81818181818182</c:v>
                </c:pt>
                <c:pt idx="4">
                  <c:v>3.454545454545454</c:v>
                </c:pt>
              </c:numCache>
            </c:numRef>
          </c:yVal>
          <c:smooth val="0"/>
        </c:ser>
        <c:ser>
          <c:idx val="1"/>
          <c:order val="1"/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'Sheet1 (2)'!$G$1:$G$6</c:f>
              <c:numCache>
                <c:formatCode>General</c:formatCode>
                <c:ptCount val="6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2.0</c:v>
                </c:pt>
                <c:pt idx="4">
                  <c:v>4.0</c:v>
                </c:pt>
                <c:pt idx="5">
                  <c:v>6.0</c:v>
                </c:pt>
              </c:numCache>
            </c:numRef>
          </c:xVal>
          <c:yVal>
            <c:numRef>
              <c:f>'Sheet1 (2)'!$E$1:$E$6</c:f>
              <c:numCache>
                <c:formatCode>General</c:formatCode>
                <c:ptCount val="6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2.0</c:v>
                </c:pt>
                <c:pt idx="4">
                  <c:v>4.0</c:v>
                </c:pt>
                <c:pt idx="5">
                  <c:v>6.0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2224248"/>
        <c:axId val="-2117862952"/>
      </c:scatterChart>
      <c:valAx>
        <c:axId val="-2082224248"/>
        <c:scaling>
          <c:orientation val="minMax"/>
          <c:max val="6.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17862952"/>
        <c:crosses val="autoZero"/>
        <c:crossBetween val="midCat"/>
      </c:valAx>
      <c:valAx>
        <c:axId val="-2117862952"/>
        <c:scaling>
          <c:orientation val="minMax"/>
          <c:max val="6.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82224248"/>
        <c:crosses val="autoZero"/>
        <c:crossBetween val="midCat"/>
        <c:majorUnit val="2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0.361</cdr:x>
      <cdr:y>0.85677</cdr:y>
    </cdr:from>
    <cdr:to>
      <cdr:x>0.80888</cdr:x>
      <cdr:y>0.98698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4940" y="2506980"/>
          <a:ext cx="176784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[Ru3]o/[Co4POM]o</a:t>
          </a:r>
        </a:p>
      </cdr:txBody>
    </cdr:sp>
  </cdr:relSizeAnchor>
  <cdr:relSizeAnchor xmlns:cdr="http://schemas.openxmlformats.org/drawingml/2006/chartDrawing">
    <cdr:from>
      <cdr:x>2.41238E-7</cdr:x>
      <cdr:y>0.13682</cdr:y>
    </cdr:from>
    <cdr:to>
      <cdr:x>0.09622</cdr:x>
      <cdr:y>0.64592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580327" y="999428"/>
          <a:ext cx="1559516" cy="398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[Ru2]/[Co4POM]o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8E22C-2E1C-864F-87BF-D76FC7BC05EA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B518E-0422-FB48-885C-D42EDA93E1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0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823A47-1573-EA46-B30B-09D14F19FA1D}" type="slidenum">
              <a:rPr lang="en-US"/>
              <a:pPr/>
              <a:t>10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8F66-03A7-4662-8165-16A2C0303D3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First, the methoxy groups of the silane coupling reagent reacted cleanly with the hydroxyl groups of TiO</a:t>
            </a:r>
            <a:r>
              <a:rPr lang="en-US" baseline="-25000" smtClean="0"/>
              <a:t>2</a:t>
            </a:r>
            <a:r>
              <a:rPr lang="en-US" smtClean="0"/>
              <a:t> to eliminate MeOH resulting in the formation of isolated surface species.</a:t>
            </a:r>
          </a:p>
          <a:p>
            <a:endParaRPr lang="en-US" smtClean="0"/>
          </a:p>
          <a:p>
            <a:r>
              <a:rPr lang="en-US" smtClean="0"/>
              <a:t>pKa RNH</a:t>
            </a:r>
            <a:r>
              <a:rPr lang="en-US" baseline="-25000" smtClean="0"/>
              <a:t>3</a:t>
            </a:r>
            <a:r>
              <a:rPr lang="en-US" baseline="30000" smtClean="0"/>
              <a:t>+</a:t>
            </a:r>
            <a:r>
              <a:rPr lang="en-US" smtClean="0"/>
              <a:t>=10.66</a:t>
            </a:r>
          </a:p>
          <a:p>
            <a:endParaRPr lang="en-US" smtClean="0"/>
          </a:p>
          <a:p>
            <a:r>
              <a:rPr lang="en-US" smtClean="0"/>
              <a:t>The grafted PMoV can be removed by the addition of tetrabutylammonium bromide (TBABr) to form TBA4[PMo11VVO40], suggesting that there is no covalent bonding between the vanadium site and the ammonium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D69235-433A-DC43-9075-7E6D8BC3526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9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8F66-03A7-4662-8165-16A2C0303D3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28F66-03A7-4662-8165-16A2C0303D3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823A47-1573-EA46-B30B-09D14F19FA1D}" type="slidenum">
              <a:rPr lang="en-US"/>
              <a:pPr/>
              <a:t>28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other words, O2 evolution via a </a:t>
            </a:r>
            <a:r>
              <a:rPr lang="en-US" dirty="0" err="1" smtClean="0"/>
              <a:t>RuV-toRuIII</a:t>
            </a:r>
            <a:r>
              <a:rPr lang="en-US" baseline="0" dirty="0" smtClean="0"/>
              <a:t> </a:t>
            </a:r>
            <a:r>
              <a:rPr lang="en-US" dirty="0" smtClean="0"/>
              <a:t>redox process does not appear to be feasible, but it does appear to be so via a </a:t>
            </a:r>
            <a:r>
              <a:rPr lang="en-US" dirty="0" err="1" smtClean="0"/>
              <a:t>RuVI</a:t>
            </a:r>
            <a:r>
              <a:rPr lang="en-US" dirty="0" smtClean="0"/>
              <a:t>-to-</a:t>
            </a:r>
            <a:r>
              <a:rPr lang="en-US" dirty="0" err="1" smtClean="0"/>
              <a:t>RuIV</a:t>
            </a:r>
            <a:r>
              <a:rPr lang="en-US" dirty="0" smtClean="0"/>
              <a:t> redox process in this Ru2 “monomer”, [{RuIII2(OH)2(H2O)2}(g-SiW10O36)]4- (which is half of 1) and 1 itself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CDA19-0FDC-4A6E-8C7E-1C5A147BE1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5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823A47-1573-EA46-B30B-09D14F19FA1D}" type="slidenum">
              <a:rPr lang="en-US"/>
              <a:pPr/>
              <a:t>41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823A47-1573-EA46-B30B-09D14F19FA1D}" type="slidenum">
              <a:rPr lang="en-US"/>
              <a:pPr/>
              <a:t>46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6B886C5-900C-2D45-A213-2B7CD83EFF04}" type="slidenum">
              <a:rPr lang="en-US" sz="1200" b="0" baseline="0">
                <a:solidFill>
                  <a:schemeClr val="tx1"/>
                </a:solidFill>
                <a:latin typeface="Times" charset="0"/>
              </a:rPr>
              <a:pPr/>
              <a:t>3</a:t>
            </a:fld>
            <a:endParaRPr lang="en-US" sz="1200" b="0" baseline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fld id="{436FCADD-E24D-3447-B333-8792599ECC69}" type="slidenum">
              <a:rPr lang="en-US" sz="1200" b="0" baseline="0">
                <a:solidFill>
                  <a:schemeClr val="tx1"/>
                </a:solidFill>
                <a:latin typeface="Times" charset="0"/>
              </a:rPr>
              <a:pPr algn="r"/>
              <a:t>57</a:t>
            </a:fld>
            <a:endParaRPr lang="en-US" sz="1200" b="0" baseline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5388FD-C7EA-D44F-A183-43BBFA94CC6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5D3EA-10EA-5445-AC15-2E996E226C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A0B5D-4FEA-254F-8B86-470CE5E0021D}" type="datetimeFigureOut">
              <a:rPr lang="en-US" smtClean="0"/>
              <a:pPr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7A250-171E-7F48-AF9F-D4E994F76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592686" y="448732"/>
            <a:ext cx="8508996" cy="9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900" dirty="0" smtClean="0">
                <a:latin typeface="Arial"/>
                <a:cs typeface="Arial"/>
              </a:rPr>
              <a:t>Green Fuel:  Selective and Water Compatible Catalysts for Solar Fuel Production</a:t>
            </a:r>
            <a:endParaRPr lang="en-US" sz="2900" dirty="0">
              <a:latin typeface="Arial"/>
              <a:cs typeface="Arial"/>
            </a:endParaRPr>
          </a:p>
        </p:txBody>
      </p:sp>
      <p:sp>
        <p:nvSpPr>
          <p:cNvPr id="14338" name="Line 3"/>
          <p:cNvSpPr>
            <a:spLocks noChangeShapeType="1"/>
          </p:cNvSpPr>
          <p:nvPr/>
        </p:nvSpPr>
        <p:spPr bwMode="auto">
          <a:xfrm>
            <a:off x="313267" y="1470552"/>
            <a:ext cx="85344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60400" y="2070622"/>
            <a:ext cx="7772400" cy="39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  <a:spcAft>
                <a:spcPts val="1200"/>
              </a:spcAft>
            </a:pPr>
            <a:r>
              <a:rPr lang="en-US" sz="2200" b="0" baseline="0" dirty="0" err="1" smtClean="0">
                <a:solidFill>
                  <a:schemeClr val="tx1"/>
                </a:solidFill>
              </a:rPr>
              <a:t>Hongjin</a:t>
            </a:r>
            <a:r>
              <a:rPr lang="en-US" sz="2200" b="0" baseline="0" dirty="0" smtClean="0">
                <a:solidFill>
                  <a:schemeClr val="tx1"/>
                </a:solidFill>
              </a:rPr>
              <a:t> </a:t>
            </a:r>
            <a:r>
              <a:rPr lang="en-US" sz="2200" b="0" baseline="0" dirty="0" err="1">
                <a:solidFill>
                  <a:schemeClr val="tx1"/>
                </a:solidFill>
              </a:rPr>
              <a:t>Lv</a:t>
            </a:r>
            <a:r>
              <a:rPr lang="en-US" sz="2200" b="0" baseline="0" dirty="0">
                <a:solidFill>
                  <a:schemeClr val="tx1"/>
                </a:solidFill>
              </a:rPr>
              <a:t>, </a:t>
            </a:r>
            <a:r>
              <a:rPr lang="en-US" sz="2200" b="0" baseline="0" dirty="0" smtClean="0">
                <a:solidFill>
                  <a:schemeClr val="tx1"/>
                </a:solidFill>
              </a:rPr>
              <a:t>Ben Yin, </a:t>
            </a:r>
            <a:r>
              <a:rPr lang="en-US" sz="2200" b="0" baseline="0" dirty="0" err="1" smtClean="0">
                <a:solidFill>
                  <a:schemeClr val="tx1"/>
                </a:solidFill>
              </a:rPr>
              <a:t>Yurii</a:t>
            </a:r>
            <a:r>
              <a:rPr lang="en-US" sz="2200" b="0" baseline="0" dirty="0" smtClean="0">
                <a:solidFill>
                  <a:schemeClr val="tx1"/>
                </a:solidFill>
              </a:rPr>
              <a:t> </a:t>
            </a:r>
            <a:r>
              <a:rPr lang="en-US" sz="2200" b="0" baseline="0" dirty="0">
                <a:solidFill>
                  <a:schemeClr val="tx1"/>
                </a:solidFill>
              </a:rPr>
              <a:t>V. </a:t>
            </a:r>
            <a:r>
              <a:rPr lang="en-US" sz="2200" b="0" baseline="0" dirty="0" err="1">
                <a:solidFill>
                  <a:schemeClr val="tx1"/>
                </a:solidFill>
              </a:rPr>
              <a:t>Geletii</a:t>
            </a:r>
            <a:r>
              <a:rPr lang="en-US" sz="2200" b="0" baseline="0" dirty="0">
                <a:solidFill>
                  <a:schemeClr val="tx1"/>
                </a:solidFill>
              </a:rPr>
              <a:t>, </a:t>
            </a:r>
            <a:r>
              <a:rPr lang="en-US" sz="2200" b="0" baseline="0" dirty="0" smtClean="0">
                <a:solidFill>
                  <a:schemeClr val="tx1"/>
                </a:solidFill>
              </a:rPr>
              <a:t>James </a:t>
            </a:r>
            <a:r>
              <a:rPr lang="en-US" sz="2200" b="0" baseline="0" dirty="0">
                <a:solidFill>
                  <a:schemeClr val="tx1"/>
                </a:solidFill>
              </a:rPr>
              <a:t>W. Vickers, </a:t>
            </a:r>
            <a:r>
              <a:rPr lang="en-US" sz="2200" b="0" baseline="0" dirty="0" smtClean="0">
                <a:solidFill>
                  <a:schemeClr val="tx1"/>
                </a:solidFill>
              </a:rPr>
              <a:t>Sarah </a:t>
            </a:r>
            <a:r>
              <a:rPr lang="en-US" sz="2200" b="0" baseline="0" dirty="0">
                <a:solidFill>
                  <a:schemeClr val="tx1"/>
                </a:solidFill>
              </a:rPr>
              <a:t>M. </a:t>
            </a:r>
            <a:r>
              <a:rPr lang="en-US" sz="2200" b="0" baseline="0" dirty="0" err="1">
                <a:solidFill>
                  <a:schemeClr val="tx1"/>
                </a:solidFill>
              </a:rPr>
              <a:t>Lauinger</a:t>
            </a:r>
            <a:r>
              <a:rPr lang="en-US" sz="2200" b="0" baseline="0" dirty="0">
                <a:solidFill>
                  <a:schemeClr val="tx1"/>
                </a:solidFill>
              </a:rPr>
              <a:t>, </a:t>
            </a:r>
            <a:r>
              <a:rPr lang="en-US" sz="2200" b="0" baseline="0" dirty="0" err="1" smtClean="0">
                <a:solidFill>
                  <a:schemeClr val="tx1"/>
                </a:solidFill>
              </a:rPr>
              <a:t>Tianquan</a:t>
            </a:r>
            <a:r>
              <a:rPr lang="en-US" sz="2200" b="0" baseline="0" dirty="0" smtClean="0">
                <a:solidFill>
                  <a:schemeClr val="tx1"/>
                </a:solidFill>
              </a:rPr>
              <a:t> </a:t>
            </a:r>
            <a:r>
              <a:rPr lang="en-US" sz="2200" b="0" baseline="0" dirty="0" err="1">
                <a:solidFill>
                  <a:schemeClr val="tx1"/>
                </a:solidFill>
              </a:rPr>
              <a:t>Lian</a:t>
            </a:r>
            <a:r>
              <a:rPr lang="en-US" sz="2200" b="0" baseline="0" dirty="0">
                <a:solidFill>
                  <a:schemeClr val="tx1"/>
                </a:solidFill>
              </a:rPr>
              <a:t>, </a:t>
            </a:r>
            <a:r>
              <a:rPr lang="en-US" sz="2200" b="0" baseline="0" dirty="0" err="1" smtClean="0">
                <a:solidFill>
                  <a:schemeClr val="tx1"/>
                </a:solidFill>
              </a:rPr>
              <a:t>Djamaladdin</a:t>
            </a:r>
            <a:r>
              <a:rPr lang="en-US" sz="2200" b="0" baseline="0" dirty="0" smtClean="0">
                <a:solidFill>
                  <a:schemeClr val="tx1"/>
                </a:solidFill>
              </a:rPr>
              <a:t> </a:t>
            </a:r>
            <a:r>
              <a:rPr lang="en-US" sz="2200" b="0" baseline="0" dirty="0">
                <a:solidFill>
                  <a:schemeClr val="tx1"/>
                </a:solidFill>
              </a:rPr>
              <a:t>G. </a:t>
            </a:r>
            <a:r>
              <a:rPr lang="en-US" sz="2200" b="0" baseline="0" dirty="0" err="1">
                <a:solidFill>
                  <a:schemeClr val="tx1"/>
                </a:solidFill>
              </a:rPr>
              <a:t>Musaev</a:t>
            </a:r>
            <a:r>
              <a:rPr lang="en-US" sz="2200" b="0" baseline="0" dirty="0">
                <a:solidFill>
                  <a:schemeClr val="tx1"/>
                </a:solidFill>
              </a:rPr>
              <a:t>, </a:t>
            </a:r>
            <a:r>
              <a:rPr lang="en-US" sz="2200" b="0" baseline="0" dirty="0" smtClean="0">
                <a:solidFill>
                  <a:schemeClr val="tx1"/>
                </a:solidFill>
              </a:rPr>
              <a:t>John </a:t>
            </a:r>
            <a:r>
              <a:rPr lang="en-US" sz="2200" b="0" baseline="0" dirty="0" err="1">
                <a:solidFill>
                  <a:schemeClr val="tx1"/>
                </a:solidFill>
              </a:rPr>
              <a:t>Bacsa</a:t>
            </a:r>
            <a:r>
              <a:rPr lang="en-US" sz="2200" b="0" baseline="0" dirty="0">
                <a:solidFill>
                  <a:schemeClr val="tx1"/>
                </a:solidFill>
              </a:rPr>
              <a:t>, </a:t>
            </a:r>
            <a:r>
              <a:rPr lang="en-US" sz="2200" b="0" baseline="0" dirty="0" smtClean="0">
                <a:solidFill>
                  <a:schemeClr val="tx1"/>
                </a:solidFill>
              </a:rPr>
              <a:t>Paul </a:t>
            </a:r>
            <a:r>
              <a:rPr lang="en-US" sz="2200" b="0" baseline="0" dirty="0" err="1" smtClean="0">
                <a:solidFill>
                  <a:schemeClr val="tx1"/>
                </a:solidFill>
              </a:rPr>
              <a:t>Kögerler</a:t>
            </a:r>
            <a:r>
              <a:rPr lang="en-US" sz="2200" b="0" baseline="0" dirty="0" smtClean="0">
                <a:solidFill>
                  <a:schemeClr val="tx1"/>
                </a:solidFill>
              </a:rPr>
              <a:t>, Craig L. Hill</a:t>
            </a:r>
            <a:endParaRPr lang="en-US" sz="2200" b="0" baseline="0" dirty="0">
              <a:solidFill>
                <a:schemeClr val="tx1"/>
              </a:solidFill>
              <a:latin typeface="Helvetica" charset="0"/>
            </a:endParaRPr>
          </a:p>
          <a:p>
            <a:pPr algn="ctr">
              <a:spcBef>
                <a:spcPct val="50000"/>
              </a:spcBef>
            </a:pPr>
            <a:r>
              <a:rPr lang="en-US" sz="2200" b="0" i="1" baseline="0" dirty="0">
                <a:solidFill>
                  <a:schemeClr val="tx1"/>
                </a:solidFill>
                <a:latin typeface="Helvetica" charset="0"/>
              </a:rPr>
              <a:t>Department of Chemistry</a:t>
            </a:r>
          </a:p>
          <a:p>
            <a:pPr algn="ctr"/>
            <a:r>
              <a:rPr lang="en-US" sz="2200" b="0" i="1" baseline="0" dirty="0">
                <a:solidFill>
                  <a:schemeClr val="tx1"/>
                </a:solidFill>
                <a:latin typeface="Helvetica" charset="0"/>
              </a:rPr>
              <a:t>Emory University, Atlanta, GA, </a:t>
            </a:r>
            <a:r>
              <a:rPr lang="en-US" sz="2200" b="0" i="1" baseline="0" dirty="0" smtClean="0">
                <a:solidFill>
                  <a:schemeClr val="tx1"/>
                </a:solidFill>
                <a:latin typeface="Helvetica" charset="0"/>
              </a:rPr>
              <a:t>USA</a:t>
            </a:r>
          </a:p>
          <a:p>
            <a:pPr algn="ctr"/>
            <a:endParaRPr lang="en-US" sz="2200" b="0" i="1" baseline="0" dirty="0" smtClean="0">
              <a:solidFill>
                <a:schemeClr val="tx1"/>
              </a:solidFill>
              <a:latin typeface="Helvetica" charset="0"/>
            </a:endParaRPr>
          </a:p>
          <a:p>
            <a:pPr algn="ctr"/>
            <a:endParaRPr lang="en-US" sz="2200" b="0" i="1" baseline="0" dirty="0">
              <a:solidFill>
                <a:schemeClr val="tx1"/>
              </a:solidFill>
              <a:latin typeface="Helvetica" charset="0"/>
            </a:endParaRPr>
          </a:p>
          <a:p>
            <a:pPr algn="ctr">
              <a:spcAft>
                <a:spcPct val="30000"/>
              </a:spcAft>
            </a:pPr>
            <a:r>
              <a:rPr lang="en-US" sz="2200" baseline="0" dirty="0">
                <a:solidFill>
                  <a:schemeClr val="tx1"/>
                </a:solidFill>
                <a:latin typeface="Helvetica" charset="0"/>
              </a:rPr>
              <a:t>Funding:</a:t>
            </a:r>
          </a:p>
          <a:p>
            <a:pPr algn="ctr"/>
            <a:r>
              <a:rPr lang="en-US" sz="2200" b="0" baseline="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U.S. DOE, Basic Energy Sciences &amp; NSF</a:t>
            </a:r>
          </a:p>
          <a:p>
            <a:pPr algn="ctr"/>
            <a:endParaRPr lang="en-US" sz="2200" baseline="0" dirty="0">
              <a:solidFill>
                <a:schemeClr val="tx1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4667" y="791413"/>
            <a:ext cx="8966200" cy="70718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1200"/>
              </a:spcAft>
            </a:pPr>
            <a:r>
              <a:rPr lang="en-US" sz="2600" dirty="0" err="1" smtClean="0">
                <a:latin typeface="Arial" charset="0"/>
                <a:ea typeface="Arial" charset="0"/>
                <a:cs typeface="Arial" charset="0"/>
              </a:rPr>
              <a:t>Photocatalytic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 Water Splitting Cells – 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Catalysts Immobilized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  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dirty="0" smtClean="0"/>
              <a:t> 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9533" y="2314662"/>
            <a:ext cx="8297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Immobilization of POMs on </a:t>
            </a:r>
            <a:r>
              <a:rPr lang="en-US" sz="2400" dirty="0" err="1" smtClean="0">
                <a:latin typeface="Arial"/>
                <a:cs typeface="Arial"/>
              </a:rPr>
              <a:t>photoelectrode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surfaces  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2" y="2881919"/>
            <a:ext cx="8297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ways: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988" y="3533960"/>
            <a:ext cx="7476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•  </a:t>
            </a:r>
            <a:r>
              <a:rPr lang="en-US" sz="2400" dirty="0">
                <a:latin typeface="Arial"/>
                <a:cs typeface="Arial"/>
              </a:rPr>
              <a:t>electrostatic (usually easy and effective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989" y="4146423"/>
            <a:ext cx="8415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•  </a:t>
            </a:r>
            <a:r>
              <a:rPr lang="en-US" sz="2400" dirty="0">
                <a:latin typeface="Arial"/>
                <a:cs typeface="Arial"/>
              </a:rPr>
              <a:t>hydrophobic (usually easy;  </a:t>
            </a:r>
            <a:r>
              <a:rPr lang="en-US" sz="2400" dirty="0" smtClean="0">
                <a:latin typeface="Arial"/>
                <a:cs typeface="Arial"/>
              </a:rPr>
              <a:t>POM hydrolytically stabilized   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but organic groups can oxidize)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989" y="5033179"/>
            <a:ext cx="8246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•  </a:t>
            </a:r>
            <a:r>
              <a:rPr lang="en-US" sz="2400" dirty="0">
                <a:latin typeface="Arial"/>
                <a:cs typeface="Arial"/>
              </a:rPr>
              <a:t>covalent (easy for many types of POMs, but not yet </a:t>
            </a:r>
            <a:r>
              <a:rPr lang="en-US" sz="2400" dirty="0" smtClean="0">
                <a:latin typeface="Arial"/>
                <a:cs typeface="Arial"/>
              </a:rPr>
              <a:t>for  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                 POM </a:t>
            </a:r>
            <a:r>
              <a:rPr lang="en-US" sz="2400" dirty="0">
                <a:latin typeface="Arial"/>
                <a:cs typeface="Arial"/>
              </a:rPr>
              <a:t>WOCs, WRCs, etc</a:t>
            </a:r>
            <a:r>
              <a:rPr lang="en-US" sz="2400" dirty="0" smtClean="0">
                <a:latin typeface="Arial"/>
                <a:cs typeface="Arial"/>
              </a:rPr>
              <a:t>.)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4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231780" y="203192"/>
            <a:ext cx="8575551" cy="533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TiO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-P2-Ru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POM Triadic Photonodes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152400" y="815258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350020" y="1244544"/>
            <a:ext cx="2734733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Conditions: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Ref. electrode:  Ag/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AgCl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3 M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NaCl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Electrolyte: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3~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SiF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-NaHCO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pH 5.8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0 V (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Ag/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AgCl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), +0.56 V (RHE)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Illumination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 420 to 470 nm</a:t>
            </a:r>
          </a:p>
        </p:txBody>
      </p: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33589"/>
            <a:ext cx="5606924" cy="499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205632" y="6327795"/>
            <a:ext cx="699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Our group:  X. Xiang, J. Fielden et al</a:t>
            </a:r>
            <a:r>
              <a:rPr lang="cs-CZ" i="1" dirty="0" smtClean="0"/>
              <a:t>. J</a:t>
            </a:r>
            <a:r>
              <a:rPr lang="cs-CZ" i="1" dirty="0"/>
              <a:t>. Phys. Chem. C</a:t>
            </a:r>
            <a:r>
              <a:rPr lang="cs-CZ" dirty="0"/>
              <a:t>  </a:t>
            </a:r>
            <a:r>
              <a:rPr lang="cs-CZ" b="1" dirty="0"/>
              <a:t>2013</a:t>
            </a:r>
            <a:r>
              <a:rPr lang="cs-CZ" dirty="0"/>
              <a:t>, </a:t>
            </a:r>
            <a:r>
              <a:rPr lang="cs-CZ" i="1" dirty="0"/>
              <a:t>117</a:t>
            </a:r>
            <a:r>
              <a:rPr lang="cs-CZ" dirty="0"/>
              <a:t>, 918</a:t>
            </a:r>
            <a:r>
              <a:rPr lang="cs-CZ" b="1" dirty="0"/>
              <a:t>−</a:t>
            </a:r>
            <a:r>
              <a:rPr lang="cs-CZ" dirty="0"/>
              <a:t>926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632" y="6004464"/>
            <a:ext cx="603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F. Scandola, M. Bonchio et al.</a:t>
            </a:r>
            <a:r>
              <a:rPr lang="cs-CZ" i="1" dirty="0" smtClean="0"/>
              <a:t>, Chem. Commun.</a:t>
            </a:r>
            <a:r>
              <a:rPr lang="cs-CZ" dirty="0" smtClean="0"/>
              <a:t> </a:t>
            </a:r>
            <a:r>
              <a:rPr lang="cs-CZ" b="1" dirty="0" smtClean="0"/>
              <a:t>2010</a:t>
            </a:r>
            <a:r>
              <a:rPr lang="cs-CZ" dirty="0" smtClean="0"/>
              <a:t>, </a:t>
            </a:r>
            <a:r>
              <a:rPr lang="cs-CZ" i="1" dirty="0" smtClean="0"/>
              <a:t>46</a:t>
            </a:r>
            <a:r>
              <a:rPr lang="cs-CZ" dirty="0" smtClean="0"/>
              <a:t>, 3152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6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197912"/>
            <a:ext cx="8865132" cy="6436751"/>
            <a:chOff x="152400" y="197912"/>
            <a:chExt cx="8865132" cy="6436751"/>
          </a:xfrm>
        </p:grpSpPr>
        <p:sp>
          <p:nvSpPr>
            <p:cNvPr id="93" name="TextBox 92"/>
            <p:cNvSpPr txBox="1"/>
            <p:nvPr/>
          </p:nvSpPr>
          <p:spPr>
            <a:xfrm rot="2359406">
              <a:off x="7113588" y="4895317"/>
              <a:ext cx="382587" cy="339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pic>
          <p:nvPicPr>
            <p:cNvPr id="31747" name="Picture 13"/>
            <p:cNvPicPr>
              <a:picLocks noChangeAspect="1"/>
            </p:cNvPicPr>
            <p:nvPr/>
          </p:nvPicPr>
          <p:blipFill>
            <a:blip r:embed="rId3"/>
            <a:srcRect b="81032"/>
            <a:stretch>
              <a:fillRect/>
            </a:stretch>
          </p:blipFill>
          <p:spPr bwMode="auto">
            <a:xfrm>
              <a:off x="811213" y="1184806"/>
              <a:ext cx="7896225" cy="13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8" name="TextBox 10"/>
            <p:cNvSpPr txBox="1">
              <a:spLocks noChangeArrowheads="1"/>
            </p:cNvSpPr>
            <p:nvPr/>
          </p:nvSpPr>
          <p:spPr bwMode="auto">
            <a:xfrm>
              <a:off x="6657975" y="2577567"/>
              <a:ext cx="89693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 charset="0"/>
                </a:rPr>
                <a:t>aqueous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Calibri" charset="0"/>
                </a:rPr>
                <a:t>   POM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2063" y="2661704"/>
              <a:ext cx="32543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</a:rPr>
                <a:t>rt</a:t>
              </a:r>
            </a:p>
          </p:txBody>
        </p:sp>
        <p:sp>
          <p:nvSpPr>
            <p:cNvPr id="31754" name="TextBox 13"/>
            <p:cNvSpPr txBox="1">
              <a:spLocks noChangeArrowheads="1"/>
            </p:cNvSpPr>
            <p:nvPr/>
          </p:nvSpPr>
          <p:spPr bwMode="auto">
            <a:xfrm>
              <a:off x="741213" y="2594031"/>
              <a:ext cx="11208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600" dirty="0" smtClean="0">
                  <a:latin typeface="+mn-lt"/>
                </a:rPr>
                <a:t>TiO</a:t>
              </a:r>
              <a:r>
                <a:rPr lang="en-US" sz="1600" baseline="-25000" dirty="0" smtClean="0">
                  <a:latin typeface="+mn-lt"/>
                </a:rPr>
                <a:t>2</a:t>
              </a:r>
              <a:r>
                <a:rPr lang="en-US" sz="1600" dirty="0" smtClean="0"/>
                <a:t>, BiVO</a:t>
              </a:r>
              <a:r>
                <a:rPr lang="en-US" sz="1600" baseline="-25000" dirty="0" smtClean="0"/>
                <a:t>4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31752" name="TextBox 14"/>
            <p:cNvSpPr txBox="1">
              <a:spLocks noChangeArrowheads="1"/>
            </p:cNvSpPr>
            <p:nvPr/>
          </p:nvSpPr>
          <p:spPr bwMode="auto">
            <a:xfrm>
              <a:off x="7663345" y="3779460"/>
              <a:ext cx="116998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~ 1 - 1.5 nm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H="1">
              <a:off x="6280150" y="2947454"/>
              <a:ext cx="809625" cy="95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29"/>
            <p:cNvSpPr txBox="1">
              <a:spLocks noChangeArrowheads="1"/>
            </p:cNvSpPr>
            <p:nvPr/>
          </p:nvSpPr>
          <p:spPr bwMode="auto">
            <a:xfrm>
              <a:off x="4432300" y="1667933"/>
              <a:ext cx="914400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      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572000" y="1820333"/>
              <a:ext cx="6985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756" name="Rectangle 13"/>
            <p:cNvSpPr>
              <a:spLocks noChangeArrowheads="1"/>
            </p:cNvSpPr>
            <p:nvPr/>
          </p:nvSpPr>
          <p:spPr bwMode="auto">
            <a:xfrm>
              <a:off x="2016125" y="2408768"/>
              <a:ext cx="33559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Calibri" charset="0"/>
                </a:rPr>
                <a:t>3-aminopropyltrimethoxysilane</a:t>
              </a:r>
            </a:p>
            <a:p>
              <a:pPr algn="ctr"/>
              <a:r>
                <a:rPr lang="en-US" sz="1600" dirty="0">
                  <a:latin typeface="Calibri" charset="0"/>
                </a:rPr>
                <a:t> </a:t>
              </a:r>
              <a:r>
                <a:rPr lang="en-US" sz="1600" b="1" dirty="0">
                  <a:latin typeface="Calibri" charset="0"/>
                </a:rPr>
                <a:t>(APS)</a:t>
              </a:r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 bwMode="auto">
            <a:xfrm>
              <a:off x="304802" y="197912"/>
              <a:ext cx="8712730" cy="614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lnSpc>
                  <a:spcPts val="2720"/>
                </a:lnSpc>
                <a:defRPr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Electrostatic POM immobilization can be improved by metal oxide (MO</a:t>
              </a:r>
              <a:r>
                <a:rPr lang="en-US" sz="2600" baseline="-25000" dirty="0" smtClean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) silylation with cation</a:t>
              </a:r>
              <a:endParaRPr lang="en-US" sz="2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31" name="Picture 30" descr="IMG_1214.JPG"/>
            <p:cNvPicPr>
              <a:picLocks noChangeAspect="1"/>
            </p:cNvPicPr>
            <p:nvPr/>
          </p:nvPicPr>
          <p:blipFill>
            <a:blip r:embed="rId4"/>
            <a:srcRect l="18517" t="11627" r="7838" b="22722"/>
            <a:stretch>
              <a:fillRect/>
            </a:stretch>
          </p:blipFill>
          <p:spPr>
            <a:xfrm>
              <a:off x="1642381" y="3322243"/>
              <a:ext cx="3733510" cy="2485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1949450" y="5788552"/>
              <a:ext cx="3894138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      Ru</a:t>
              </a:r>
              <a:r>
                <a:rPr lang="en-US" sz="1600" baseline="-25000" dirty="0">
                  <a:latin typeface="Calibri" charset="0"/>
                </a:rPr>
                <a:t>4</a:t>
              </a:r>
              <a:r>
                <a:rPr lang="en-US" sz="1600" dirty="0">
                  <a:latin typeface="Calibri" charset="0"/>
                </a:rPr>
                <a:t>POM        Ru</a:t>
              </a:r>
              <a:r>
                <a:rPr lang="en-US" sz="1600" baseline="-25000" dirty="0">
                  <a:latin typeface="Calibri" charset="0"/>
                </a:rPr>
                <a:t>4</a:t>
              </a:r>
              <a:r>
                <a:rPr lang="en-US" sz="1600" dirty="0">
                  <a:latin typeface="Calibri" charset="0"/>
                </a:rPr>
                <a:t>POM-TiO</a:t>
              </a:r>
              <a:r>
                <a:rPr lang="en-US" sz="1600" baseline="-25000" dirty="0">
                  <a:latin typeface="Calibri" charset="0"/>
                </a:rPr>
                <a:t>2</a:t>
              </a:r>
              <a:r>
                <a:rPr lang="en-US" sz="1600" dirty="0">
                  <a:latin typeface="Calibri" charset="0"/>
                </a:rPr>
                <a:t>-APS</a:t>
              </a:r>
            </a:p>
          </p:txBody>
        </p:sp>
        <p:sp>
          <p:nvSpPr>
            <p:cNvPr id="40" name="Block Arc 39"/>
            <p:cNvSpPr/>
            <p:nvPr/>
          </p:nvSpPr>
          <p:spPr>
            <a:xfrm rot="5400000">
              <a:off x="4502151" y="4374620"/>
              <a:ext cx="3236912" cy="1058863"/>
            </a:xfrm>
            <a:prstGeom prst="blockArc">
              <a:avLst>
                <a:gd name="adj1" fmla="val 11655663"/>
                <a:gd name="adj2" fmla="val 20921523"/>
                <a:gd name="adj3" fmla="val 49999"/>
              </a:avLst>
            </a:prstGeom>
            <a:gradFill flip="none" rotWithShape="1">
              <a:gsLst>
                <a:gs pos="28000">
                  <a:srgbClr val="D0C361"/>
                </a:gs>
                <a:gs pos="100000">
                  <a:srgbClr val="F1E271"/>
                </a:gs>
              </a:gsLst>
              <a:lin ang="5400000" scaled="0"/>
              <a:tileRect/>
            </a:gradFill>
            <a:ln>
              <a:solidFill>
                <a:srgbClr val="B7AC5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40450" y="4642904"/>
              <a:ext cx="55656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 smtClean="0"/>
                <a:t>M</a:t>
              </a:r>
              <a:r>
                <a:rPr lang="en-US" sz="1600" dirty="0" err="1" smtClean="0">
                  <a:latin typeface="+mn-lt"/>
                </a:rPr>
                <a:t>O</a:t>
              </a:r>
              <a:r>
                <a:rPr lang="en-US" sz="1600" baseline="-25000" dirty="0" err="1"/>
                <a:t>x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624638" y="3739617"/>
              <a:ext cx="212725" cy="290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228600" bIns="228600"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765" name="TextBox 41"/>
            <p:cNvSpPr txBox="1">
              <a:spLocks noChangeArrowheads="1"/>
            </p:cNvSpPr>
            <p:nvPr/>
          </p:nvSpPr>
          <p:spPr bwMode="auto">
            <a:xfrm>
              <a:off x="6567488" y="3688817"/>
              <a:ext cx="3254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02425" y="4323817"/>
              <a:ext cx="211138" cy="2905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228600" bIns="228600"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767" name="TextBox 43"/>
            <p:cNvSpPr txBox="1">
              <a:spLocks noChangeArrowheads="1"/>
            </p:cNvSpPr>
            <p:nvPr/>
          </p:nvSpPr>
          <p:spPr bwMode="auto">
            <a:xfrm>
              <a:off x="6656388" y="4273017"/>
              <a:ext cx="3254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6707188" y="5027079"/>
              <a:ext cx="211137" cy="2905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228600" bIns="228600"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769" name="TextBox 45"/>
            <p:cNvSpPr txBox="1">
              <a:spLocks noChangeArrowheads="1"/>
            </p:cNvSpPr>
            <p:nvPr/>
          </p:nvSpPr>
          <p:spPr bwMode="auto">
            <a:xfrm>
              <a:off x="6656388" y="4976279"/>
              <a:ext cx="277812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6597650" y="5608104"/>
              <a:ext cx="211138" cy="2905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228600" bIns="228600"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771" name="TextBox 47"/>
            <p:cNvSpPr txBox="1">
              <a:spLocks noChangeArrowheads="1"/>
            </p:cNvSpPr>
            <p:nvPr/>
          </p:nvSpPr>
          <p:spPr bwMode="auto">
            <a:xfrm>
              <a:off x="6538913" y="5557304"/>
              <a:ext cx="3254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31772" name="TextBox 49"/>
            <p:cNvSpPr txBox="1">
              <a:spLocks noChangeArrowheads="1"/>
            </p:cNvSpPr>
            <p:nvPr/>
          </p:nvSpPr>
          <p:spPr bwMode="auto">
            <a:xfrm>
              <a:off x="7786688" y="2129896"/>
              <a:ext cx="461962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1773" name="TextBox 48"/>
            <p:cNvSpPr txBox="1">
              <a:spLocks noChangeArrowheads="1"/>
            </p:cNvSpPr>
            <p:nvPr/>
          </p:nvSpPr>
          <p:spPr bwMode="auto">
            <a:xfrm>
              <a:off x="7694613" y="1987021"/>
              <a:ext cx="6540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Helvetica" charset="0"/>
                  <a:ea typeface="Helvetica" charset="0"/>
                  <a:cs typeface="Helvetica" charset="0"/>
                </a:rPr>
                <a:t>NH</a:t>
              </a:r>
              <a:r>
                <a:rPr lang="en-US" sz="1200" baseline="-25000">
                  <a:latin typeface="Helvetica" charset="0"/>
                  <a:ea typeface="Helvetica" charset="0"/>
                  <a:cs typeface="Helvetica" charset="0"/>
                </a:rPr>
                <a:t>3</a:t>
              </a:r>
              <a:r>
                <a:rPr lang="en-US" sz="1600" baseline="30000">
                  <a:latin typeface="Helvetica" charset="0"/>
                  <a:ea typeface="Helvetica" charset="0"/>
                  <a:cs typeface="Helvetica" charset="0"/>
                </a:rPr>
                <a:t>+</a:t>
              </a:r>
              <a:endParaRPr lang="en-US" sz="11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 rot="944050">
              <a:off x="7089775" y="4936592"/>
              <a:ext cx="465138" cy="1362075"/>
            </a:xfrm>
            <a:prstGeom prst="ellipse">
              <a:avLst/>
            </a:prstGeom>
            <a:gradFill>
              <a:gsLst>
                <a:gs pos="0">
                  <a:srgbClr val="8B2808"/>
                </a:gs>
                <a:gs pos="83000">
                  <a:srgbClr val="B9431A"/>
                </a:gs>
              </a:gsLst>
            </a:gradFill>
            <a:ln>
              <a:solidFill>
                <a:srgbClr val="8C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 rot="811557">
              <a:off x="7048500" y="5376329"/>
              <a:ext cx="601663" cy="3397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POM</a:t>
              </a:r>
            </a:p>
          </p:txBody>
        </p:sp>
        <p:sp>
          <p:nvSpPr>
            <p:cNvPr id="68" name="Oval 67"/>
            <p:cNvSpPr/>
            <p:nvPr/>
          </p:nvSpPr>
          <p:spPr>
            <a:xfrm rot="20988839">
              <a:off x="7018338" y="3393542"/>
              <a:ext cx="485775" cy="1363662"/>
            </a:xfrm>
            <a:prstGeom prst="ellipse">
              <a:avLst/>
            </a:prstGeom>
            <a:gradFill>
              <a:gsLst>
                <a:gs pos="0">
                  <a:srgbClr val="8B2808"/>
                </a:gs>
                <a:gs pos="83000">
                  <a:srgbClr val="B9431A"/>
                </a:gs>
              </a:gsLst>
            </a:gradFill>
            <a:ln>
              <a:solidFill>
                <a:srgbClr val="8C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 rot="306038">
              <a:off x="6818313" y="33871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20877819">
              <a:off x="6959600" y="3839629"/>
              <a:ext cx="601663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POM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306038">
              <a:off x="6805613" y="35141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805613" y="36538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18313" y="37935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21327663">
              <a:off x="6831013" y="39205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21000000">
              <a:off x="6856413" y="40348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820000">
              <a:off x="6894513" y="41745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20640000">
              <a:off x="6945313" y="43142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20400000">
              <a:off x="7008813" y="44285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963461">
              <a:off x="6869113" y="32982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 rot="1742044">
              <a:off x="7059613" y="49746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 rot="1529654">
              <a:off x="7008813" y="50762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 rot="1459896">
              <a:off x="6958013" y="519694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996225">
              <a:off x="6875463" y="54445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1114795">
              <a:off x="6913563" y="531124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 rot="516627">
              <a:off x="6850063" y="556524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837363" y="581924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 rot="21224721">
              <a:off x="6837363" y="59398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837363" y="5685892"/>
              <a:ext cx="382587" cy="33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-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31797" name="TextBox 58"/>
            <p:cNvSpPr txBox="1">
              <a:spLocks noChangeArrowheads="1"/>
            </p:cNvSpPr>
            <p:nvPr/>
          </p:nvSpPr>
          <p:spPr bwMode="auto">
            <a:xfrm>
              <a:off x="4483100" y="1998133"/>
              <a:ext cx="812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  <a:ea typeface="Times New Roman" charset="0"/>
                  <a:cs typeface="Times New Roman" charset="0"/>
                </a:rPr>
                <a:t>pH &lt; 10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73575" y="1774296"/>
              <a:ext cx="827088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n-lt"/>
                </a:rPr>
                <a:t>toluene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86300" y="1413933"/>
              <a:ext cx="406400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n-lt"/>
                </a:rPr>
                <a:t>rt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842569" y="1402626"/>
              <a:ext cx="891493" cy="915987"/>
            </a:xfrm>
            <a:prstGeom prst="ellipse">
              <a:avLst/>
            </a:prstGeom>
            <a:gradFill flip="none" rotWithShape="1">
              <a:gsLst>
                <a:gs pos="28000">
                  <a:srgbClr val="D0C361"/>
                </a:gs>
                <a:gs pos="100000">
                  <a:srgbClr val="F1E271"/>
                </a:gs>
              </a:gsLst>
              <a:lin ang="5400000" scaled="0"/>
              <a:tileRect/>
            </a:gradFill>
            <a:ln>
              <a:solidFill>
                <a:srgbClr val="B7AC5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MO</a:t>
              </a:r>
              <a:r>
                <a:rPr lang="en-US" baseline="-25000" dirty="0" err="1">
                  <a:solidFill>
                    <a:schemeClr val="tx1"/>
                  </a:solidFill>
                </a:rPr>
                <a:t>x</a:t>
              </a:r>
              <a:endParaRPr 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429197" y="1355586"/>
              <a:ext cx="891493" cy="915987"/>
            </a:xfrm>
            <a:prstGeom prst="ellipse">
              <a:avLst/>
            </a:prstGeom>
            <a:gradFill flip="none" rotWithShape="1">
              <a:gsLst>
                <a:gs pos="28000">
                  <a:srgbClr val="D0C361"/>
                </a:gs>
                <a:gs pos="100000">
                  <a:srgbClr val="F1E271"/>
                </a:gs>
              </a:gsLst>
              <a:lin ang="5400000" scaled="0"/>
              <a:tileRect/>
            </a:gradFill>
            <a:ln>
              <a:solidFill>
                <a:srgbClr val="B7AC5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MO</a:t>
              </a:r>
              <a:r>
                <a:rPr lang="en-US" baseline="-25000" dirty="0" err="1">
                  <a:solidFill>
                    <a:schemeClr val="tx1"/>
                  </a:solidFill>
                </a:rPr>
                <a:t>x</a:t>
              </a:r>
              <a:endParaRPr lang="en-US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56" name="Line 2"/>
            <p:cNvSpPr>
              <a:spLocks noChangeShapeType="1"/>
            </p:cNvSpPr>
            <p:nvPr/>
          </p:nvSpPr>
          <p:spPr bwMode="auto">
            <a:xfrm>
              <a:off x="152400" y="1031173"/>
              <a:ext cx="8654931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400" y="6265331"/>
              <a:ext cx="2497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Sarah Lauinger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94933" y="6317955"/>
            <a:ext cx="734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Idea:  have enough catalyst on surface in monolayer to quantify it.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8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30335" y="232153"/>
            <a:ext cx="8871964" cy="6126890"/>
            <a:chOff x="130335" y="232153"/>
            <a:chExt cx="8871964" cy="6126890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130335" y="1096214"/>
              <a:ext cx="8871964" cy="0"/>
            </a:xfrm>
            <a:prstGeom prst="line">
              <a:avLst/>
            </a:prstGeom>
            <a:ln w="15875">
              <a:solidFill>
                <a:srgbClr val="6097AB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1752600" y="2029773"/>
              <a:ext cx="110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I-V curve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30789" y="232153"/>
              <a:ext cx="8866157" cy="6126890"/>
              <a:chOff x="130789" y="232153"/>
              <a:chExt cx="8866157" cy="612689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83167" y="232153"/>
                <a:ext cx="7581900" cy="8220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820"/>
                  </a:lnSpc>
                  <a:defRPr/>
                </a:pPr>
                <a:r>
                  <a:rPr lang="en-US" sz="2600" dirty="0" smtClean="0">
                    <a:latin typeface="Arial" charset="0"/>
                    <a:ea typeface="Arial" charset="0"/>
                    <a:cs typeface="Arial" charset="0"/>
                  </a:rPr>
                  <a:t>Hydrophobic R</a:t>
                </a:r>
                <a:r>
                  <a:rPr lang="en-US" sz="2600" baseline="-25000" dirty="0" smtClean="0">
                    <a:latin typeface="Arial" charset="0"/>
                    <a:ea typeface="Arial" charset="0"/>
                    <a:cs typeface="Arial" charset="0"/>
                  </a:rPr>
                  <a:t>4</a:t>
                </a:r>
                <a:r>
                  <a:rPr lang="en-US" sz="2600" dirty="0" smtClean="0">
                    <a:latin typeface="Arial" charset="0"/>
                    <a:ea typeface="Arial" charset="0"/>
                    <a:cs typeface="Arial" charset="0"/>
                  </a:rPr>
                  <a:t>N</a:t>
                </a:r>
                <a:r>
                  <a:rPr lang="en-US" sz="2600" baseline="30000" dirty="0" smtClean="0">
                    <a:latin typeface="Arial" charset="0"/>
                    <a:ea typeface="Arial" charset="0"/>
                    <a:cs typeface="Arial" charset="0"/>
                  </a:rPr>
                  <a:t>+</a:t>
                </a:r>
                <a:r>
                  <a:rPr lang="en-US" sz="2600" dirty="0" smtClean="0">
                    <a:latin typeface="Arial" charset="0"/>
                    <a:ea typeface="Arial" charset="0"/>
                    <a:cs typeface="Arial" charset="0"/>
                  </a:rPr>
                  <a:t> immobilizes and stabilizes </a:t>
                </a:r>
                <a:r>
                  <a:rPr lang="en-US" sz="2600" dirty="0">
                    <a:latin typeface="Arial" charset="0"/>
                    <a:ea typeface="Arial" charset="0"/>
                    <a:cs typeface="Arial" charset="0"/>
                  </a:rPr>
                  <a:t>POMs </a:t>
                </a:r>
                <a:r>
                  <a:rPr lang="en-US" sz="2600" dirty="0" smtClean="0">
                    <a:latin typeface="Arial" charset="0"/>
                    <a:ea typeface="Arial" charset="0"/>
                    <a:cs typeface="Arial" charset="0"/>
                  </a:rPr>
                  <a:t>in </a:t>
                </a:r>
                <a:r>
                  <a:rPr lang="en-US" sz="2600" dirty="0">
                    <a:latin typeface="Arial" charset="0"/>
                    <a:ea typeface="Arial" charset="0"/>
                    <a:cs typeface="Arial" charset="0"/>
                  </a:rPr>
                  <a:t>c</a:t>
                </a:r>
                <a:r>
                  <a:rPr lang="en-US" sz="2600" dirty="0" smtClean="0">
                    <a:latin typeface="Arial" charset="0"/>
                    <a:ea typeface="Arial" charset="0"/>
                    <a:cs typeface="Arial" charset="0"/>
                  </a:rPr>
                  <a:t>arbon paste electrodes</a:t>
                </a:r>
                <a:endParaRPr lang="en-US" sz="2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3" cstate="print"/>
              <a:srcRect l="5536" t="7231" r="11073" b="3616"/>
              <a:stretch>
                <a:fillRect/>
              </a:stretch>
            </p:blipFill>
            <p:spPr bwMode="auto">
              <a:xfrm>
                <a:off x="254001" y="1669925"/>
                <a:ext cx="4368799" cy="3706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694274" y="5774267"/>
                <a:ext cx="7243226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/>
                    <a:cs typeface="Arial"/>
                  </a:rPr>
                  <a:t>Conditions:</a:t>
                </a:r>
                <a:r>
                  <a:rPr lang="en-US" sz="1600" dirty="0">
                    <a:latin typeface="Arial"/>
                    <a:cs typeface="Arial"/>
                  </a:rPr>
                  <a:t> </a:t>
                </a:r>
                <a:r>
                  <a:rPr lang="en-US" sz="1600" dirty="0" smtClean="0">
                    <a:latin typeface="Arial"/>
                    <a:cs typeface="Arial"/>
                  </a:rPr>
                  <a:t> 20 wt % TBA-</a:t>
                </a:r>
                <a:r>
                  <a:rPr lang="en-US" sz="1600" b="1" dirty="0" smtClean="0">
                    <a:latin typeface="Arial"/>
                    <a:cs typeface="Arial"/>
                  </a:rPr>
                  <a:t>Co</a:t>
                </a:r>
                <a:r>
                  <a:rPr lang="en-US" sz="1600" b="1" baseline="-25000" dirty="0" smtClean="0">
                    <a:latin typeface="Arial"/>
                    <a:cs typeface="Arial"/>
                  </a:rPr>
                  <a:t>4</a:t>
                </a:r>
                <a:r>
                  <a:rPr lang="en-US" sz="1600" b="1" dirty="0" smtClean="0">
                    <a:latin typeface="Arial"/>
                    <a:cs typeface="Arial"/>
                  </a:rPr>
                  <a:t>V</a:t>
                </a:r>
                <a:r>
                  <a:rPr lang="en-US" sz="1600" b="1" baseline="-25000" dirty="0" smtClean="0">
                    <a:latin typeface="Arial"/>
                    <a:cs typeface="Arial"/>
                  </a:rPr>
                  <a:t>2</a:t>
                </a:r>
                <a:r>
                  <a:rPr lang="en-US" sz="1600" dirty="0" smtClean="0">
                    <a:latin typeface="Arial"/>
                    <a:cs typeface="Arial"/>
                  </a:rPr>
                  <a:t> in </a:t>
                </a:r>
                <a:r>
                  <a:rPr lang="en-US" sz="1600" dirty="0">
                    <a:latin typeface="Arial"/>
                    <a:cs typeface="Arial"/>
                  </a:rPr>
                  <a:t>carbon paste, 80 mM pH 8.0 NaBi buffer, 0.2 M NaClO</a:t>
                </a:r>
                <a:r>
                  <a:rPr lang="en-US" sz="1600" baseline="-25000" dirty="0">
                    <a:latin typeface="Arial"/>
                    <a:cs typeface="Arial"/>
                  </a:rPr>
                  <a:t>4</a:t>
                </a:r>
                <a:r>
                  <a:rPr lang="en-US" sz="1600" dirty="0">
                    <a:latin typeface="Arial"/>
                    <a:cs typeface="Arial"/>
                  </a:rPr>
                  <a:t> as supporting electrolyte, 100 mV/s.</a:t>
                </a:r>
              </a:p>
            </p:txBody>
          </p:sp>
          <p:sp>
            <p:nvSpPr>
              <p:cNvPr id="15" name="Line 5"/>
              <p:cNvSpPr>
                <a:spLocks noChangeShapeType="1"/>
              </p:cNvSpPr>
              <p:nvPr/>
            </p:nvSpPr>
            <p:spPr bwMode="auto">
              <a:xfrm>
                <a:off x="130789" y="1079514"/>
                <a:ext cx="8866157" cy="0"/>
              </a:xfrm>
              <a:prstGeom prst="line">
                <a:avLst/>
              </a:prstGeom>
              <a:noFill/>
              <a:ln w="57150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508070" y="2116661"/>
            <a:ext cx="4292601" cy="2308324"/>
            <a:chOff x="4143989" y="2345270"/>
            <a:chExt cx="4292601" cy="2308324"/>
          </a:xfrm>
        </p:grpSpPr>
        <p:sp>
          <p:nvSpPr>
            <p:cNvPr id="4" name="TextBox 3"/>
            <p:cNvSpPr txBox="1"/>
            <p:nvPr/>
          </p:nvSpPr>
          <p:spPr>
            <a:xfrm>
              <a:off x="4838256" y="2345270"/>
              <a:ext cx="359833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Electrocatalytic curve where λ and γ are high;   </a:t>
              </a:r>
            </a:p>
            <a:p>
              <a:r>
                <a:rPr lang="en-US" dirty="0" smtClean="0"/>
                <a:t>λ = (RT/nF)/(k</a:t>
              </a:r>
              <a:r>
                <a:rPr lang="en-US" baseline="-25000" dirty="0" smtClean="0"/>
                <a:t>e</a:t>
              </a:r>
              <a:r>
                <a:rPr lang="en-US" dirty="0" smtClean="0"/>
                <a:t>C</a:t>
              </a:r>
              <a:r>
                <a:rPr lang="en-US" baseline="-25000" dirty="0" smtClean="0"/>
                <a:t>P</a:t>
              </a:r>
              <a:r>
                <a:rPr lang="en-US" baseline="30000" dirty="0"/>
                <a:t>0</a:t>
              </a:r>
              <a:r>
                <a:rPr lang="en-US" dirty="0" smtClean="0"/>
                <a:t>/ν)</a:t>
              </a:r>
            </a:p>
            <a:p>
              <a:r>
                <a:rPr lang="en-US" dirty="0" smtClean="0"/>
                <a:t>γ = (C</a:t>
              </a:r>
              <a:r>
                <a:rPr lang="en-US" baseline="-25000" dirty="0" smtClean="0"/>
                <a:t>A</a:t>
              </a:r>
              <a:r>
                <a:rPr lang="en-US" baseline="30000" dirty="0" smtClean="0"/>
                <a:t>0</a:t>
              </a:r>
              <a:r>
                <a:rPr lang="en-US" dirty="0" smtClean="0"/>
                <a:t>/C</a:t>
              </a:r>
              <a:r>
                <a:rPr lang="en-US" baseline="-25000" dirty="0" smtClean="0"/>
                <a:t>P</a:t>
              </a:r>
              <a:r>
                <a:rPr lang="en-US" baseline="30000" dirty="0"/>
                <a:t>0</a:t>
              </a:r>
              <a:r>
                <a:rPr lang="en-US" dirty="0" smtClean="0"/>
                <a:t>)</a:t>
              </a:r>
            </a:p>
            <a:p>
              <a:endParaRPr lang="en-US" dirty="0" smtClean="0"/>
            </a:p>
            <a:p>
              <a:r>
                <a:rPr lang="en-US" dirty="0" smtClean="0"/>
                <a:t>i.e. where there is competition between rate-limiting substrate (H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O) consumption and diffusion.    </a:t>
              </a:r>
              <a:endParaRPr lang="en-US" dirty="0"/>
            </a:p>
          </p:txBody>
        </p:sp>
        <p:cxnSp>
          <p:nvCxnSpPr>
            <p:cNvPr id="7" name="Curved Connector 6"/>
            <p:cNvCxnSpPr/>
            <p:nvPr/>
          </p:nvCxnSpPr>
          <p:spPr>
            <a:xfrm rot="10800000" flipV="1">
              <a:off x="4143989" y="2878666"/>
              <a:ext cx="694267" cy="220134"/>
            </a:xfrm>
            <a:prstGeom prst="curved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043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96539" y="1640291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I-V curve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0789" y="232153"/>
            <a:ext cx="8866157" cy="6126890"/>
            <a:chOff x="130789" y="232153"/>
            <a:chExt cx="8866157" cy="6126890"/>
          </a:xfrm>
        </p:grpSpPr>
        <p:sp>
          <p:nvSpPr>
            <p:cNvPr id="23" name="TextBox 22"/>
            <p:cNvSpPr txBox="1"/>
            <p:nvPr/>
          </p:nvSpPr>
          <p:spPr>
            <a:xfrm>
              <a:off x="783167" y="232153"/>
              <a:ext cx="7581900" cy="8220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  <a:defRPr/>
              </a:pP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Hydrophobic R</a:t>
              </a:r>
              <a:r>
                <a:rPr lang="en-US" sz="2600" baseline="-25000" dirty="0" smtClean="0"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2600" baseline="30000" dirty="0" smtClean="0">
                  <a:latin typeface="Arial" charset="0"/>
                  <a:ea typeface="Arial" charset="0"/>
                  <a:cs typeface="Arial" charset="0"/>
                </a:rPr>
                <a:t>+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 immobilizes and stabilizes </a:t>
              </a: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POMs 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in </a:t>
              </a: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arbon paste electrodes</a:t>
              </a:r>
              <a:endParaRPr lang="en-US" sz="26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" name="Picture 9"/>
            <p:cNvPicPr/>
            <p:nvPr/>
          </p:nvPicPr>
          <p:blipFill>
            <a:blip r:embed="rId3" cstate="print"/>
            <a:srcRect l="5536" t="7231" r="11073" b="3616"/>
            <a:stretch>
              <a:fillRect/>
            </a:stretch>
          </p:blipFill>
          <p:spPr bwMode="auto">
            <a:xfrm>
              <a:off x="254001" y="1669925"/>
              <a:ext cx="4368799" cy="370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94274" y="5774267"/>
              <a:ext cx="72432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Conditions:</a:t>
              </a:r>
              <a:r>
                <a:rPr lang="en-US" sz="1600" dirty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 20 wt % TBA</a:t>
              </a:r>
              <a:r>
                <a:rPr lang="en-US" sz="1600" dirty="0">
                  <a:latin typeface="Arial"/>
                  <a:cs typeface="Arial"/>
                </a:rPr>
                <a:t>-</a:t>
              </a:r>
              <a:r>
                <a:rPr lang="en-US" sz="1600" b="1" dirty="0" smtClean="0">
                  <a:latin typeface="Arial"/>
                  <a:cs typeface="Arial"/>
                </a:rPr>
                <a:t>Co</a:t>
              </a:r>
              <a:r>
                <a:rPr lang="en-US" sz="1600" b="1" baseline="-25000" dirty="0" smtClean="0">
                  <a:latin typeface="Arial"/>
                  <a:cs typeface="Arial"/>
                </a:rPr>
                <a:t>4</a:t>
              </a:r>
              <a:r>
                <a:rPr lang="en-US" sz="1600" b="1" dirty="0" smtClean="0">
                  <a:latin typeface="Arial"/>
                  <a:cs typeface="Arial"/>
                </a:rPr>
                <a:t>V</a:t>
              </a:r>
              <a:r>
                <a:rPr lang="en-US" sz="1600" b="1" baseline="-25000" dirty="0" smtClean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 in </a:t>
              </a:r>
              <a:r>
                <a:rPr lang="en-US" sz="1600" dirty="0">
                  <a:latin typeface="Arial"/>
                  <a:cs typeface="Arial"/>
                </a:rPr>
                <a:t>carbon paste, 80 mM pH 8.0 NaBi buffer, 0.2 M NaClO</a:t>
              </a:r>
              <a:r>
                <a:rPr lang="en-US" sz="1600" baseline="-25000" dirty="0">
                  <a:latin typeface="Arial"/>
                  <a:cs typeface="Arial"/>
                </a:rPr>
                <a:t>4</a:t>
              </a:r>
              <a:r>
                <a:rPr lang="en-US" sz="1600" dirty="0">
                  <a:latin typeface="Arial"/>
                  <a:cs typeface="Arial"/>
                </a:rPr>
                <a:t> as supporting electrolyte, 100 mV/s.</a:t>
              </a:r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30789" y="1079514"/>
              <a:ext cx="8866157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817" y="2153562"/>
            <a:ext cx="4236854" cy="31194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31923" y="1648758"/>
            <a:ext cx="223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FTIR of TBA-</a:t>
            </a:r>
            <a:r>
              <a:rPr lang="en-US" b="1" dirty="0" smtClean="0">
                <a:latin typeface="Arial"/>
                <a:cs typeface="Arial"/>
              </a:rPr>
              <a:t>Co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V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2611" y="635846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Hongjin</a:t>
            </a:r>
            <a:r>
              <a:rPr lang="en-US" dirty="0" smtClean="0"/>
              <a:t> </a:t>
            </a:r>
            <a:r>
              <a:rPr lang="en-US" dirty="0" err="1" smtClean="0"/>
              <a:t>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5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96539" y="1640291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I-V curve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0789" y="232153"/>
            <a:ext cx="8866157" cy="6239247"/>
            <a:chOff x="130789" y="232153"/>
            <a:chExt cx="8866157" cy="6239247"/>
          </a:xfrm>
        </p:grpSpPr>
        <p:sp>
          <p:nvSpPr>
            <p:cNvPr id="23" name="TextBox 22"/>
            <p:cNvSpPr txBox="1"/>
            <p:nvPr/>
          </p:nvSpPr>
          <p:spPr>
            <a:xfrm>
              <a:off x="783167" y="232153"/>
              <a:ext cx="7581900" cy="8220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20"/>
                </a:lnSpc>
                <a:defRPr/>
              </a:pP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Hydrophobic R</a:t>
              </a:r>
              <a:r>
                <a:rPr lang="en-US" sz="2600" baseline="-25000" dirty="0" smtClean="0"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2600" baseline="30000" dirty="0" smtClean="0">
                  <a:latin typeface="Arial" charset="0"/>
                  <a:ea typeface="Arial" charset="0"/>
                  <a:cs typeface="Arial" charset="0"/>
                </a:rPr>
                <a:t>+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 immobilizes and stabilizes </a:t>
              </a: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POMs 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in </a:t>
              </a:r>
              <a:r>
                <a:rPr lang="en-US" sz="2600" dirty="0"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2600" dirty="0" smtClean="0">
                  <a:latin typeface="Arial" charset="0"/>
                  <a:ea typeface="Arial" charset="0"/>
                  <a:cs typeface="Arial" charset="0"/>
                </a:rPr>
                <a:t>arbon paste electrodes</a:t>
              </a:r>
              <a:endParaRPr lang="en-US" sz="26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" name="Picture 9"/>
            <p:cNvPicPr/>
            <p:nvPr/>
          </p:nvPicPr>
          <p:blipFill>
            <a:blip r:embed="rId3" cstate="print"/>
            <a:srcRect l="5536" t="7231" r="11073" b="3616"/>
            <a:stretch>
              <a:fillRect/>
            </a:stretch>
          </p:blipFill>
          <p:spPr bwMode="auto">
            <a:xfrm>
              <a:off x="254001" y="1669925"/>
              <a:ext cx="4368799" cy="370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94274" y="5825069"/>
              <a:ext cx="7916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O</a:t>
              </a:r>
              <a:r>
                <a:rPr lang="en-US" baseline="-25000" dirty="0" smtClean="0">
                  <a:solidFill>
                    <a:srgbClr val="0000FF"/>
                  </a:solidFill>
                  <a:latin typeface="Arial"/>
                  <a:cs typeface="Arial"/>
                </a:rPr>
                <a:t>2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 also now quantified.  See system for fast monitoring of spectra and O</a:t>
              </a:r>
              <a:r>
                <a:rPr lang="en-US" baseline="-25000" dirty="0" smtClean="0">
                  <a:solidFill>
                    <a:srgbClr val="0000FF"/>
                  </a:solidFill>
                  <a:latin typeface="Arial"/>
                  <a:cs typeface="Arial"/>
                </a:rPr>
                <a:t>2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:   Vickers, </a:t>
              </a:r>
              <a:r>
                <a:rPr lang="en-US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Sumliner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, </a:t>
              </a:r>
              <a:r>
                <a:rPr lang="en-US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Lv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, Morris, </a:t>
              </a:r>
              <a:r>
                <a:rPr lang="en-US" dirty="0" err="1">
                  <a:solidFill>
                    <a:srgbClr val="0000FF"/>
                  </a:solidFill>
                  <a:latin typeface="Arial"/>
                  <a:cs typeface="Arial"/>
                </a:rPr>
                <a:t>Geletii</a:t>
              </a:r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, 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Hill, </a:t>
              </a:r>
              <a:r>
                <a:rPr lang="en-US" i="1" dirty="0" smtClean="0">
                  <a:solidFill>
                    <a:srgbClr val="0000FF"/>
                  </a:solidFill>
                  <a:latin typeface="Arial"/>
                  <a:cs typeface="Arial"/>
                </a:rPr>
                <a:t>PCCP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, </a:t>
              </a:r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2014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, </a:t>
              </a:r>
              <a:r>
                <a:rPr lang="en-US" i="1" dirty="0" smtClean="0">
                  <a:solidFill>
                    <a:srgbClr val="0000FF"/>
                  </a:solidFill>
                  <a:latin typeface="Arial"/>
                  <a:cs typeface="Arial"/>
                </a:rPr>
                <a:t>16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cs typeface="Arial"/>
                </a:rPr>
                <a:t>, 11942.</a:t>
              </a:r>
              <a:endParaRPr lang="en-US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30789" y="1079514"/>
              <a:ext cx="8866157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817" y="2153562"/>
            <a:ext cx="4236854" cy="31194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31923" y="1648758"/>
            <a:ext cx="223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FTIR of TBA-</a:t>
            </a:r>
            <a:r>
              <a:rPr lang="en-US" b="1" dirty="0" smtClean="0">
                <a:latin typeface="Arial"/>
                <a:cs typeface="Arial"/>
              </a:rPr>
              <a:t>Co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V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04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468857" y="265082"/>
            <a:ext cx="7820020" cy="56465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TiO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-P2-Ru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POM Triadic Anodes: Catalytic photocurrent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dirty="0" smtClean="0"/>
              <a:t> 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152400" y="832192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0"/>
          <a:stretch>
            <a:fillRect/>
          </a:stretch>
        </p:blipFill>
        <p:spPr>
          <a:xfrm>
            <a:off x="1481651" y="1087599"/>
            <a:ext cx="5511815" cy="41479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2846" y="5283124"/>
            <a:ext cx="79893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Near 100% photocurrent enhancement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 photocurrent increase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MeCN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nor with catalytically inactive Zn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POM</a:t>
            </a:r>
          </a:p>
          <a:p>
            <a:pPr marL="169863" indent="-169863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 20 minutes: 40% loss of dye/catalyst absorbance for P2 system, due to desorption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(not WOC damage)</a:t>
            </a:r>
          </a:p>
        </p:txBody>
      </p:sp>
      <p:sp>
        <p:nvSpPr>
          <p:cNvPr id="2" name="Rectangle 1"/>
          <p:cNvSpPr/>
          <p:nvPr/>
        </p:nvSpPr>
        <p:spPr>
          <a:xfrm>
            <a:off x="5403433" y="6418066"/>
            <a:ext cx="31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J. </a:t>
            </a:r>
            <a:r>
              <a:rPr lang="cs-CZ" i="1" dirty="0" err="1"/>
              <a:t>Phys</a:t>
            </a:r>
            <a:r>
              <a:rPr lang="cs-CZ" i="1" dirty="0"/>
              <a:t>. </a:t>
            </a:r>
            <a:r>
              <a:rPr lang="cs-CZ" i="1" dirty="0" err="1"/>
              <a:t>Chem</a:t>
            </a:r>
            <a:r>
              <a:rPr lang="cs-CZ" i="1" dirty="0"/>
              <a:t>. C</a:t>
            </a:r>
            <a:r>
              <a:rPr lang="cs-CZ" dirty="0"/>
              <a:t>  </a:t>
            </a:r>
            <a:r>
              <a:rPr lang="cs-CZ" b="1" dirty="0"/>
              <a:t>2013</a:t>
            </a:r>
            <a:r>
              <a:rPr lang="cs-CZ" dirty="0"/>
              <a:t>, </a:t>
            </a:r>
            <a:r>
              <a:rPr lang="cs-CZ" i="1" dirty="0"/>
              <a:t>117</a:t>
            </a:r>
            <a:r>
              <a:rPr lang="cs-CZ" dirty="0"/>
              <a:t>, 918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9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s-tas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0971" y="1404759"/>
            <a:ext cx="4892040" cy="53919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027" y="205813"/>
            <a:ext cx="8763304" cy="6071677"/>
            <a:chOff x="44027" y="205813"/>
            <a:chExt cx="8763304" cy="6071677"/>
          </a:xfrm>
        </p:grpSpPr>
        <p:sp>
          <p:nvSpPr>
            <p:cNvPr id="41" name="TextBox 40"/>
            <p:cNvSpPr txBox="1"/>
            <p:nvPr/>
          </p:nvSpPr>
          <p:spPr>
            <a:xfrm>
              <a:off x="341031" y="5277158"/>
              <a:ext cx="356211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Ru</a:t>
              </a:r>
              <a:r>
                <a:rPr lang="en-US" sz="16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POM transfers electron to 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photogenerated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Ru</a:t>
              </a:r>
              <a:r>
                <a:rPr lang="en-US" sz="1600" baseline="30000" dirty="0" smtClean="0">
                  <a:latin typeface="Arial" pitchFamily="34" charset="0"/>
                  <a:cs typeface="Arial" pitchFamily="34" charset="0"/>
                </a:rPr>
                <a:t>III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P2 hole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31780" y="205813"/>
              <a:ext cx="8575551" cy="7938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TiO</a:t>
              </a:r>
              <a:r>
                <a:rPr lang="en-US" sz="2400" baseline="-25000" dirty="0" smtClean="0"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-P2-Ru</a:t>
              </a:r>
              <a:r>
                <a:rPr lang="en-US" sz="2400" baseline="-25000" dirty="0" smtClean="0"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POM Triadic Anodes:</a:t>
              </a:r>
            </a:p>
            <a:p>
              <a:pPr algn="ctr">
                <a:defRPr/>
              </a:pP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Comparison of different oxides</a:t>
              </a: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sz="2400" dirty="0" smtClean="0"/>
                <a:t> </a:t>
              </a:r>
              <a:endParaRPr lang="en-US" sz="2400" b="1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Line 2"/>
            <p:cNvSpPr>
              <a:spLocks noChangeShapeType="1"/>
            </p:cNvSpPr>
            <p:nvPr/>
          </p:nvSpPr>
          <p:spPr bwMode="auto">
            <a:xfrm>
              <a:off x="152400" y="1069268"/>
              <a:ext cx="8654931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9" name="Picture 8" descr="Schematic Energy Levels.tif"/>
            <p:cNvPicPr>
              <a:picLocks noChangeAspect="1"/>
            </p:cNvPicPr>
            <p:nvPr/>
          </p:nvPicPr>
          <p:blipFill>
            <a:blip r:embed="rId4" cstate="print"/>
            <a:srcRect r="26393" b="4845"/>
            <a:stretch>
              <a:fillRect/>
            </a:stretch>
          </p:blipFill>
          <p:spPr>
            <a:xfrm>
              <a:off x="44027" y="1404759"/>
              <a:ext cx="3977355" cy="386392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09699" y="5908158"/>
              <a:ext cx="31800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i="1" dirty="0"/>
                <a:t>J. </a:t>
              </a:r>
              <a:r>
                <a:rPr lang="cs-CZ" i="1" dirty="0" err="1"/>
                <a:t>Phys</a:t>
              </a:r>
              <a:r>
                <a:rPr lang="cs-CZ" i="1" dirty="0"/>
                <a:t>. </a:t>
              </a:r>
              <a:r>
                <a:rPr lang="cs-CZ" i="1" dirty="0" err="1"/>
                <a:t>Chem</a:t>
              </a:r>
              <a:r>
                <a:rPr lang="cs-CZ" i="1" dirty="0"/>
                <a:t>. C</a:t>
              </a:r>
              <a:r>
                <a:rPr lang="cs-CZ" dirty="0"/>
                <a:t>  </a:t>
              </a:r>
              <a:r>
                <a:rPr lang="cs-CZ" b="1" dirty="0"/>
                <a:t>2013</a:t>
              </a:r>
              <a:r>
                <a:rPr lang="cs-CZ" dirty="0"/>
                <a:t>, </a:t>
              </a:r>
              <a:r>
                <a:rPr lang="cs-CZ" i="1" dirty="0"/>
                <a:t>117</a:t>
              </a:r>
              <a:r>
                <a:rPr lang="cs-CZ" dirty="0"/>
                <a:t>, 918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18159" y="6253697"/>
            <a:ext cx="384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 smtClean="0">
                <a:solidFill>
                  <a:srgbClr val="FF0000"/>
                </a:solidFill>
              </a:rPr>
              <a:t>Chem</a:t>
            </a:r>
            <a:r>
              <a:rPr lang="cs-CZ" i="1" dirty="0" smtClean="0">
                <a:solidFill>
                  <a:srgbClr val="FF0000"/>
                </a:solidFill>
              </a:rPr>
              <a:t>. Science</a:t>
            </a:r>
            <a:r>
              <a:rPr lang="cs-CZ" dirty="0" smtClean="0">
                <a:solidFill>
                  <a:srgbClr val="FF0000"/>
                </a:solidFill>
              </a:rPr>
              <a:t>  </a:t>
            </a:r>
            <a:r>
              <a:rPr lang="cs-CZ" b="1" dirty="0" smtClean="0">
                <a:solidFill>
                  <a:srgbClr val="FF0000"/>
                </a:solidFill>
              </a:rPr>
              <a:t>2015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i="1" dirty="0" smtClean="0">
                <a:solidFill>
                  <a:srgbClr val="FF0000"/>
                </a:solidFill>
              </a:rPr>
              <a:t>in </a:t>
            </a:r>
            <a:r>
              <a:rPr lang="cs-CZ" i="1" dirty="0" err="1" smtClean="0">
                <a:solidFill>
                  <a:srgbClr val="FF0000"/>
                </a:solidFill>
              </a:rPr>
              <a:t>press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3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501"/>
            <a:ext cx="8229600" cy="5804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Hill group (April, 2015)</a:t>
            </a:r>
            <a:endParaRPr lang="en-US" sz="2400" dirty="0"/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152400" y="761996"/>
            <a:ext cx="8654931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008" y="6072194"/>
            <a:ext cx="790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Missing:  Emory </a:t>
            </a:r>
            <a:r>
              <a:rPr lang="en-US" dirty="0"/>
              <a:t>c</a:t>
            </a:r>
            <a:r>
              <a:rPr lang="en-US" dirty="0" smtClean="0"/>
              <a:t>ollaborators:  Jamal Musaev, Tim Lian, Paul Kögerler, Anil Mehta, Brian Dyer.    Also John </a:t>
            </a:r>
            <a:r>
              <a:rPr lang="en-US" dirty="0" err="1" smtClean="0"/>
              <a:t>Fielden</a:t>
            </a:r>
            <a:r>
              <a:rPr lang="en-US" smtClean="0"/>
              <a:t> (now UEA).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38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2932" y="1388533"/>
            <a:ext cx="196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Marika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Wieliczko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4346" y="1227780"/>
            <a:ext cx="196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Sarah </a:t>
            </a:r>
            <a:r>
              <a:rPr lang="en-US" sz="1600" dirty="0" err="1" smtClean="0">
                <a:solidFill>
                  <a:srgbClr val="FFFF00"/>
                </a:solidFill>
              </a:rPr>
              <a:t>Lauinger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4420" y="2700975"/>
            <a:ext cx="1109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Ben Yin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5885" y="2700981"/>
            <a:ext cx="863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Yurii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rgbClr val="FFFF00"/>
                </a:solidFill>
              </a:rPr>
              <a:t>Geletii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8885" y="2997312"/>
            <a:ext cx="863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Hongjin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rgbClr val="FFFF00"/>
                </a:solidFill>
              </a:rPr>
              <a:t>Lv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7091" y="2557043"/>
            <a:ext cx="863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James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Vickers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2641" y="5562386"/>
            <a:ext cx="7489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Ru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POM to dye electron transfer much faster than IrO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to dye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Able to outcompete recombination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Computational modeling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4552" y="4605514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Mallouk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Moore, Gust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et al.</a:t>
            </a:r>
          </a:p>
          <a:p>
            <a:pPr algn="ctr"/>
            <a:r>
              <a:rPr lang="en-US" i="1" dirty="0" smtClean="0">
                <a:latin typeface="Arial" pitchFamily="34" charset="0"/>
                <a:cs typeface="Arial" pitchFamily="34" charset="0"/>
              </a:rPr>
              <a:t>J. Am. Chem. Soc.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2009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131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926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0" y="1603698"/>
            <a:ext cx="3583071" cy="3044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67" y="4775385"/>
            <a:ext cx="47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Our work:  </a:t>
            </a:r>
            <a:r>
              <a:rPr lang="cs-CZ" i="1" dirty="0">
                <a:latin typeface="Arial"/>
                <a:cs typeface="Arial"/>
              </a:rPr>
              <a:t>J. </a:t>
            </a:r>
            <a:r>
              <a:rPr lang="cs-CZ" i="1" dirty="0" err="1">
                <a:latin typeface="Arial"/>
                <a:cs typeface="Arial"/>
              </a:rPr>
              <a:t>Phys</a:t>
            </a:r>
            <a:r>
              <a:rPr lang="cs-CZ" i="1" dirty="0">
                <a:latin typeface="Arial"/>
                <a:cs typeface="Arial"/>
              </a:rPr>
              <a:t>. </a:t>
            </a:r>
            <a:r>
              <a:rPr lang="cs-CZ" i="1" dirty="0" err="1">
                <a:latin typeface="Arial"/>
                <a:cs typeface="Arial"/>
              </a:rPr>
              <a:t>Chem</a:t>
            </a:r>
            <a:r>
              <a:rPr lang="cs-CZ" i="1" dirty="0">
                <a:latin typeface="Arial"/>
                <a:cs typeface="Arial"/>
              </a:rPr>
              <a:t>. C</a:t>
            </a:r>
            <a:r>
              <a:rPr lang="cs-CZ" dirty="0">
                <a:latin typeface="Arial"/>
                <a:cs typeface="Arial"/>
              </a:rPr>
              <a:t>  </a:t>
            </a:r>
            <a:r>
              <a:rPr lang="cs-CZ" b="1" dirty="0">
                <a:latin typeface="Arial"/>
                <a:cs typeface="Arial"/>
              </a:rPr>
              <a:t>2013</a:t>
            </a:r>
            <a:r>
              <a:rPr lang="cs-CZ" dirty="0">
                <a:latin typeface="Arial"/>
                <a:cs typeface="Arial"/>
              </a:rPr>
              <a:t>, </a:t>
            </a:r>
            <a:r>
              <a:rPr lang="cs-CZ" i="1" dirty="0">
                <a:latin typeface="Arial"/>
                <a:cs typeface="Arial"/>
              </a:rPr>
              <a:t>117</a:t>
            </a:r>
            <a:r>
              <a:rPr lang="cs-CZ" dirty="0">
                <a:latin typeface="Arial"/>
                <a:cs typeface="Arial"/>
              </a:rPr>
              <a:t>, 918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36" y="1405023"/>
            <a:ext cx="3192041" cy="30446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392088"/>
            <a:ext cx="9144000" cy="7938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TiO</a:t>
            </a:r>
            <a:r>
              <a:rPr lang="en-US" sz="27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-P2-Ru</a:t>
            </a:r>
            <a:r>
              <a:rPr lang="en-US" sz="27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POM Triadic Anodes:  Comparison with IrO</a:t>
            </a:r>
            <a:r>
              <a:rPr lang="en-US" sz="27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2700" baseline="-250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700" dirty="0" smtClean="0"/>
              <a:t> </a:t>
            </a:r>
            <a:endParaRPr lang="en-US" sz="27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152400" y="1065041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0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72080" y="2275601"/>
            <a:ext cx="6603986" cy="98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>
                <a:latin typeface="Arial"/>
                <a:cs typeface="Arial"/>
              </a:rPr>
              <a:t>• </a:t>
            </a:r>
            <a:r>
              <a:rPr lang="en-US" sz="2000" dirty="0" smtClean="0">
                <a:latin typeface="Arial"/>
                <a:cs typeface="Arial"/>
              </a:rPr>
              <a:t>Rate  </a:t>
            </a:r>
            <a:endParaRPr lang="en-US" sz="2000" dirty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Stability  </a:t>
            </a:r>
            <a:r>
              <a:rPr lang="en-US" sz="2000" dirty="0">
                <a:latin typeface="Arial"/>
                <a:cs typeface="Arial"/>
              </a:rPr>
              <a:t>(particularly WOCs)</a:t>
            </a: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  <a:spcAft>
                <a:spcPts val="1200"/>
              </a:spcAft>
            </a:pPr>
            <a:r>
              <a:rPr lang="en-US" sz="2000" dirty="0">
                <a:latin typeface="Arial"/>
                <a:cs typeface="Arial"/>
              </a:rPr>
              <a:t>• Selectivity (WOCs, CO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 reduction catalysts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687" y="422772"/>
            <a:ext cx="8866612" cy="591409"/>
            <a:chOff x="130335" y="386266"/>
            <a:chExt cx="8866612" cy="591409"/>
          </a:xfrm>
        </p:grpSpPr>
        <p:sp>
          <p:nvSpPr>
            <p:cNvPr id="23" name="TextBox 22"/>
            <p:cNvSpPr txBox="1"/>
            <p:nvPr/>
          </p:nvSpPr>
          <p:spPr>
            <a:xfrm>
              <a:off x="795857" y="386266"/>
              <a:ext cx="760306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Arial"/>
                </a:rPr>
                <a:t>Challenges for Solar Fuels Catalysts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130335" y="977674"/>
              <a:ext cx="8866612" cy="1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827062" y="1280433"/>
            <a:ext cx="8201090" cy="38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 smtClean="0">
                <a:latin typeface="Arial"/>
                <a:cs typeface="Arial"/>
              </a:rPr>
              <a:t>• </a:t>
            </a:r>
            <a:r>
              <a:rPr lang="en-US" sz="2000" dirty="0" err="1" smtClean="0">
                <a:latin typeface="Arial"/>
                <a:cs typeface="Arial"/>
              </a:rPr>
              <a:t>Photoelectrode</a:t>
            </a:r>
            <a:r>
              <a:rPr lang="en-US" sz="2000" dirty="0" smtClean="0">
                <a:latin typeface="Arial"/>
                <a:cs typeface="Arial"/>
              </a:rPr>
              <a:t> – catalyst interface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3599" y="4591564"/>
            <a:ext cx="6434680" cy="38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• </a:t>
            </a:r>
            <a:r>
              <a:rPr lang="en-US" sz="2000" dirty="0">
                <a:latin typeface="Arial"/>
                <a:cs typeface="Arial"/>
              </a:rPr>
              <a:t>WOCs (OECs) effective at very low </a:t>
            </a:r>
            <a:r>
              <a:rPr lang="en-US" sz="2000" dirty="0" smtClean="0">
                <a:latin typeface="Arial"/>
                <a:cs typeface="Arial"/>
              </a:rPr>
              <a:t>pH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3599" y="5921692"/>
            <a:ext cx="7188200" cy="39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</a:t>
            </a:r>
            <a:r>
              <a:rPr lang="en-US" sz="2000" b="1" dirty="0" smtClean="0">
                <a:latin typeface="Arial"/>
                <a:cs typeface="Arial"/>
              </a:rPr>
              <a:t>Catalyst </a:t>
            </a:r>
            <a:r>
              <a:rPr lang="en-US" sz="2000" b="1" dirty="0" err="1" smtClean="0">
                <a:latin typeface="Arial"/>
                <a:cs typeface="Arial"/>
              </a:rPr>
              <a:t>counterions</a:t>
            </a:r>
            <a:r>
              <a:rPr lang="en-US" sz="2000" b="1" dirty="0" smtClean="0">
                <a:latin typeface="Arial"/>
                <a:cs typeface="Arial"/>
              </a:rPr>
              <a:t> impact all the above. </a:t>
            </a:r>
            <a:r>
              <a:rPr lang="en-US" b="1" dirty="0" smtClean="0">
                <a:latin typeface="Arial"/>
                <a:cs typeface="Arial"/>
              </a:rPr>
              <a:t>  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0771" y="3458845"/>
            <a:ext cx="6197363" cy="39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Catalyst behavior:  solution vs. immobilized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2017" y="5156070"/>
            <a:ext cx="8184150" cy="39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>
                <a:latin typeface="Arial"/>
                <a:cs typeface="Arial"/>
              </a:rPr>
              <a:t>• </a:t>
            </a:r>
            <a:r>
              <a:rPr lang="en-US" sz="2000" dirty="0" smtClean="0">
                <a:latin typeface="Arial"/>
                <a:cs typeface="Arial"/>
              </a:rPr>
              <a:t>Earth abundant elements;    facile and green processing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298" y="4022197"/>
            <a:ext cx="6197363" cy="391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Inhibit </a:t>
            </a:r>
            <a:r>
              <a:rPr lang="en-US" sz="2000" dirty="0" err="1" smtClean="0">
                <a:latin typeface="Arial"/>
                <a:cs typeface="Arial"/>
              </a:rPr>
              <a:t>photocorrosion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0069" y="1635988"/>
            <a:ext cx="7433732" cy="679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>
                <a:latin typeface="Arial"/>
                <a:cs typeface="Arial"/>
              </a:rPr>
              <a:t>immobilization techniques for molecular catalysts</a:t>
            </a:r>
          </a:p>
          <a:p>
            <a:pPr>
              <a:lnSpc>
                <a:spcPts val="2300"/>
              </a:lnSpc>
              <a:spcAft>
                <a:spcPts val="1200"/>
              </a:spcAft>
            </a:pPr>
            <a:r>
              <a:rPr lang="en-US" dirty="0" smtClean="0">
                <a:latin typeface="Arial"/>
                <a:cs typeface="Arial"/>
              </a:rPr>
              <a:t>effective </a:t>
            </a:r>
            <a:r>
              <a:rPr lang="en-US" dirty="0">
                <a:latin typeface="Arial"/>
                <a:cs typeface="Arial"/>
              </a:rPr>
              <a:t>spectroscopic and diffraction probes of monolayer </a:t>
            </a:r>
            <a:r>
              <a:rPr lang="en-US" dirty="0" err="1">
                <a:latin typeface="Arial"/>
                <a:cs typeface="Arial"/>
              </a:rPr>
              <a:t>coverages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93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  <p:bldP spid="11" grpId="0"/>
      <p:bldP spid="13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69334" y="295227"/>
            <a:ext cx="8974665" cy="60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 smtClean="0">
                <a:latin typeface="Arial"/>
                <a:cs typeface="Arial"/>
              </a:rPr>
              <a:t>Photoelectrocatalytic H</a:t>
            </a:r>
            <a:r>
              <a:rPr lang="en-US" sz="2800" baseline="-25000" dirty="0" smtClean="0">
                <a:latin typeface="Arial"/>
                <a:cs typeface="Arial"/>
              </a:rPr>
              <a:t>2</a:t>
            </a:r>
            <a:r>
              <a:rPr lang="en-US" sz="2800" dirty="0" smtClean="0">
                <a:latin typeface="Arial"/>
                <a:cs typeface="Arial"/>
              </a:rPr>
              <a:t>O Oxidation by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BiVO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Ru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POM</a:t>
            </a:r>
            <a:endParaRPr lang="en-US" sz="2800" baseline="-25000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3384" y="2244185"/>
            <a:ext cx="3196818" cy="35216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latin typeface="Arial"/>
                <a:cs typeface="Arial"/>
              </a:rPr>
              <a:t>Conditions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0.2 M pH 7.2 phosphate buffer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Xenon lamp (</a:t>
            </a:r>
            <a:r>
              <a:rPr lang="en-US" sz="1800" dirty="0">
                <a:latin typeface="Arial"/>
                <a:cs typeface="Arial"/>
              </a:rPr>
              <a:t>λ &gt; </a:t>
            </a:r>
            <a:r>
              <a:rPr lang="en-US" sz="1800" dirty="0" smtClean="0">
                <a:latin typeface="Arial"/>
                <a:cs typeface="Arial"/>
              </a:rPr>
              <a:t>400 nm</a:t>
            </a:r>
            <a:r>
              <a:rPr lang="en-US" sz="1800" dirty="0">
                <a:latin typeface="Arial"/>
                <a:cs typeface="Arial"/>
              </a:rPr>
              <a:t>) at 80 </a:t>
            </a:r>
            <a:r>
              <a:rPr lang="en-US" sz="1800" dirty="0" err="1" smtClean="0">
                <a:latin typeface="Arial"/>
                <a:cs typeface="Arial"/>
              </a:rPr>
              <a:t>mW</a:t>
            </a:r>
            <a:r>
              <a:rPr lang="en-US" sz="1800" dirty="0" smtClean="0">
                <a:latin typeface="Arial"/>
                <a:cs typeface="Arial"/>
              </a:rPr>
              <a:t>/cm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10 mV/s scan rate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Ref. </a:t>
            </a:r>
            <a:r>
              <a:rPr lang="en-US" sz="1800" dirty="0" err="1" smtClean="0">
                <a:latin typeface="Arial"/>
                <a:cs typeface="Arial"/>
              </a:rPr>
              <a:t>vs</a:t>
            </a:r>
            <a:r>
              <a:rPr lang="en-US" sz="1800" dirty="0" smtClean="0">
                <a:latin typeface="Arial"/>
                <a:cs typeface="Arial"/>
              </a:rPr>
              <a:t> Ag/</a:t>
            </a:r>
            <a:r>
              <a:rPr lang="en-US" sz="1800" dirty="0" err="1" smtClean="0">
                <a:latin typeface="Arial"/>
                <a:cs typeface="Arial"/>
              </a:rPr>
              <a:t>AgCl</a:t>
            </a:r>
            <a:r>
              <a:rPr lang="en-US" sz="1800" dirty="0" smtClean="0">
                <a:latin typeface="Arial"/>
                <a:cs typeface="Arial"/>
              </a:rPr>
              <a:t> in 1M </a:t>
            </a:r>
            <a:r>
              <a:rPr lang="en-US" sz="1800" dirty="0" err="1" smtClean="0">
                <a:latin typeface="Arial"/>
                <a:cs typeface="Arial"/>
              </a:rPr>
              <a:t>KCl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8" y="1251952"/>
            <a:ext cx="5692730" cy="4554501"/>
          </a:xfrm>
          <a:prstGeom prst="rect">
            <a:avLst/>
          </a:prstGeom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77801" y="1005772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0267" y="5926663"/>
            <a:ext cx="265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 Yin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6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79463" y="193623"/>
            <a:ext cx="8229600" cy="121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Photoelectrocatalytic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BiVO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-Ru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POM oxidation:  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Sulfite versus H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19516" y="2506662"/>
            <a:ext cx="3196818" cy="37586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latin typeface="Arial"/>
                <a:cs typeface="Arial"/>
              </a:rPr>
              <a:t>Conditions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0.2 M pH 7.2 phosphate buffer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Xenon lamp (</a:t>
            </a:r>
            <a:r>
              <a:rPr lang="en-US" sz="1800" dirty="0">
                <a:latin typeface="Arial"/>
                <a:cs typeface="Arial"/>
              </a:rPr>
              <a:t>λ &gt; </a:t>
            </a:r>
            <a:r>
              <a:rPr lang="en-US" sz="1800" dirty="0" smtClean="0">
                <a:latin typeface="Arial"/>
                <a:cs typeface="Arial"/>
              </a:rPr>
              <a:t>400 nm</a:t>
            </a:r>
            <a:r>
              <a:rPr lang="en-US" sz="1800" dirty="0">
                <a:latin typeface="Arial"/>
                <a:cs typeface="Arial"/>
              </a:rPr>
              <a:t>) at 80 </a:t>
            </a:r>
            <a:r>
              <a:rPr lang="en-US" sz="1800" dirty="0" err="1" smtClean="0">
                <a:latin typeface="Arial"/>
                <a:cs typeface="Arial"/>
              </a:rPr>
              <a:t>mW</a:t>
            </a:r>
            <a:r>
              <a:rPr lang="en-US" sz="1800" dirty="0" smtClean="0">
                <a:latin typeface="Arial"/>
                <a:cs typeface="Arial"/>
              </a:rPr>
              <a:t>/cm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10 mV/s scan rate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Ref. </a:t>
            </a:r>
            <a:r>
              <a:rPr lang="en-US" sz="1800" dirty="0" err="1" smtClean="0">
                <a:latin typeface="Arial"/>
                <a:cs typeface="Arial"/>
              </a:rPr>
              <a:t>vs</a:t>
            </a:r>
            <a:r>
              <a:rPr lang="en-US" sz="1800" dirty="0" smtClean="0">
                <a:latin typeface="Arial"/>
                <a:cs typeface="Arial"/>
              </a:rPr>
              <a:t> Ag/</a:t>
            </a:r>
            <a:r>
              <a:rPr lang="en-US" sz="1800" dirty="0" err="1" smtClean="0">
                <a:latin typeface="Arial"/>
                <a:cs typeface="Arial"/>
              </a:rPr>
              <a:t>AgCl</a:t>
            </a:r>
            <a:r>
              <a:rPr lang="en-US" sz="1800" dirty="0" smtClean="0">
                <a:latin typeface="Arial"/>
                <a:cs typeface="Arial"/>
              </a:rPr>
              <a:t> in 1M </a:t>
            </a:r>
            <a:r>
              <a:rPr lang="en-US" sz="1800" dirty="0" err="1" smtClean="0">
                <a:latin typeface="Arial"/>
                <a:cs typeface="Arial"/>
              </a:rPr>
              <a:t>KCl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03" y="1387425"/>
            <a:ext cx="5692729" cy="4554500"/>
          </a:xfrm>
          <a:prstGeom prst="rect">
            <a:avLst/>
          </a:prstGeom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1225904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6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79463" y="193623"/>
            <a:ext cx="8229600" cy="121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Photoelectrocatalytic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BiVO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-Ru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POM oxidation:  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Sulfite versus H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19516" y="2506662"/>
            <a:ext cx="3196818" cy="37586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 smtClean="0">
                <a:latin typeface="Arial"/>
                <a:cs typeface="Arial"/>
              </a:rPr>
              <a:t>Conditions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0.2 M pH 7.2 phosphate buffer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Xenon lamp (</a:t>
            </a:r>
            <a:r>
              <a:rPr lang="en-US" sz="1800" dirty="0">
                <a:latin typeface="Arial"/>
                <a:cs typeface="Arial"/>
              </a:rPr>
              <a:t>λ &gt; </a:t>
            </a:r>
            <a:r>
              <a:rPr lang="en-US" sz="1800" dirty="0" smtClean="0">
                <a:latin typeface="Arial"/>
                <a:cs typeface="Arial"/>
              </a:rPr>
              <a:t>400 nm</a:t>
            </a:r>
            <a:r>
              <a:rPr lang="en-US" sz="1800" dirty="0">
                <a:latin typeface="Arial"/>
                <a:cs typeface="Arial"/>
              </a:rPr>
              <a:t>) at 80 </a:t>
            </a:r>
            <a:r>
              <a:rPr lang="en-US" sz="1800" dirty="0" err="1" smtClean="0">
                <a:latin typeface="Arial"/>
                <a:cs typeface="Arial"/>
              </a:rPr>
              <a:t>mW</a:t>
            </a:r>
            <a:r>
              <a:rPr lang="en-US" sz="1800" dirty="0" smtClean="0">
                <a:latin typeface="Arial"/>
                <a:cs typeface="Arial"/>
              </a:rPr>
              <a:t>/cm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endParaRPr lang="en-US" sz="1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10 mV/s scan rate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Ref. </a:t>
            </a:r>
            <a:r>
              <a:rPr lang="en-US" sz="1800" dirty="0" err="1" smtClean="0">
                <a:latin typeface="Arial"/>
                <a:cs typeface="Arial"/>
              </a:rPr>
              <a:t>vs</a:t>
            </a:r>
            <a:r>
              <a:rPr lang="en-US" sz="1800" dirty="0" smtClean="0">
                <a:latin typeface="Arial"/>
                <a:cs typeface="Arial"/>
              </a:rPr>
              <a:t> Ag/</a:t>
            </a:r>
            <a:r>
              <a:rPr lang="en-US" sz="1800" dirty="0" err="1" smtClean="0">
                <a:latin typeface="Arial"/>
                <a:cs typeface="Arial"/>
              </a:rPr>
              <a:t>AgCl</a:t>
            </a:r>
            <a:r>
              <a:rPr lang="en-US" sz="1800" dirty="0" smtClean="0">
                <a:latin typeface="Arial"/>
                <a:cs typeface="Arial"/>
              </a:rPr>
              <a:t> in 1M </a:t>
            </a:r>
            <a:r>
              <a:rPr lang="en-US" sz="1800" dirty="0" err="1" smtClean="0">
                <a:latin typeface="Arial"/>
                <a:cs typeface="Arial"/>
              </a:rPr>
              <a:t>KCl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03" y="1387425"/>
            <a:ext cx="5692729" cy="4554500"/>
          </a:xfrm>
          <a:prstGeom prst="rect">
            <a:avLst/>
          </a:prstGeom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1225904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6467" y="5984502"/>
            <a:ext cx="791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-US" baseline="-25000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also now measured.  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See Vickers,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Sumliner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Lv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, Morris, 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Geletii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Hill,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PCCP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2014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16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, 11942.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31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40898" y="2213810"/>
            <a:ext cx="3196818" cy="29260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en-US" sz="1800" b="1" dirty="0">
                <a:latin typeface="Arial"/>
                <a:cs typeface="Arial"/>
              </a:rPr>
              <a:t>Conditions</a:t>
            </a:r>
          </a:p>
          <a:p>
            <a:pPr>
              <a:spcAft>
                <a:spcPts val="800"/>
              </a:spcAft>
            </a:pPr>
            <a:r>
              <a:rPr lang="en-US" sz="1800" dirty="0" smtClean="0">
                <a:latin typeface="Arial"/>
                <a:cs typeface="Arial"/>
              </a:rPr>
              <a:t>0.2 </a:t>
            </a:r>
            <a:r>
              <a:rPr lang="en-US" sz="1800" dirty="0">
                <a:latin typeface="Arial"/>
                <a:cs typeface="Arial"/>
              </a:rPr>
              <a:t>M pH 7.2 phosphate buffer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Arial"/>
                <a:cs typeface="Arial"/>
              </a:rPr>
              <a:t>Pt counter electrode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Arial"/>
                <a:cs typeface="Arial"/>
              </a:rPr>
              <a:t>Xenon lamp (λ &gt; 400 nm) at 80 </a:t>
            </a:r>
            <a:r>
              <a:rPr lang="en-US" sz="1800" dirty="0" err="1">
                <a:latin typeface="Arial"/>
                <a:cs typeface="Arial"/>
              </a:rPr>
              <a:t>mW</a:t>
            </a:r>
            <a:r>
              <a:rPr lang="en-US" sz="1800" dirty="0">
                <a:latin typeface="Arial"/>
                <a:cs typeface="Arial"/>
              </a:rPr>
              <a:t>/cm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endParaRPr lang="en-US" sz="1800" dirty="0">
              <a:latin typeface="Arial"/>
              <a:cs typeface="Arial"/>
            </a:endParaRPr>
          </a:p>
          <a:p>
            <a:pPr>
              <a:spcAft>
                <a:spcPts val="800"/>
              </a:spcAft>
            </a:pPr>
            <a:r>
              <a:rPr lang="en-US" sz="1800" dirty="0">
                <a:latin typeface="Arial"/>
                <a:cs typeface="Arial"/>
              </a:rPr>
              <a:t>8 hours electrolysis at 0.66 V vs. RHE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Arial"/>
                <a:cs typeface="Arial"/>
              </a:rPr>
              <a:t>Ref. vs Ag/</a:t>
            </a:r>
            <a:r>
              <a:rPr lang="en-US" sz="1800" dirty="0" err="1">
                <a:latin typeface="Arial"/>
                <a:cs typeface="Arial"/>
              </a:rPr>
              <a:t>AgCl</a:t>
            </a:r>
            <a:r>
              <a:rPr lang="en-US" sz="1800" dirty="0">
                <a:latin typeface="Arial"/>
                <a:cs typeface="Arial"/>
              </a:rPr>
              <a:t> in 1M </a:t>
            </a:r>
            <a:r>
              <a:rPr lang="en-US" sz="1800" dirty="0" err="1">
                <a:latin typeface="Arial"/>
                <a:cs typeface="Arial"/>
              </a:rPr>
              <a:t>KCl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85" y="1540041"/>
            <a:ext cx="5471347" cy="4377381"/>
          </a:xfrm>
          <a:prstGeom prst="rect">
            <a:avLst/>
          </a:prstGeom>
        </p:spPr>
      </p:pic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1293650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69334" y="227491"/>
            <a:ext cx="9880599" cy="60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 smtClean="0">
                <a:latin typeface="Arial"/>
                <a:cs typeface="Arial"/>
              </a:rPr>
              <a:t>                                   Stability: </a:t>
            </a:r>
          </a:p>
          <a:p>
            <a:pPr>
              <a:defRPr/>
            </a:pPr>
            <a:r>
              <a:rPr lang="en-US" sz="2800" dirty="0" smtClean="0">
                <a:latin typeface="Arial"/>
                <a:cs typeface="Arial"/>
              </a:rPr>
              <a:t>Photoelectrocatalytic H</a:t>
            </a:r>
            <a:r>
              <a:rPr lang="en-US" sz="2800" baseline="-25000" dirty="0" smtClean="0">
                <a:latin typeface="Arial"/>
                <a:cs typeface="Arial"/>
              </a:rPr>
              <a:t>2</a:t>
            </a:r>
            <a:r>
              <a:rPr lang="en-US" sz="2800" dirty="0" smtClean="0">
                <a:latin typeface="Arial"/>
                <a:cs typeface="Arial"/>
              </a:rPr>
              <a:t>O oxidation by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BiVO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Ru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POM</a:t>
            </a:r>
            <a:endParaRPr lang="en-US" sz="2800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67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264695" y="1861858"/>
            <a:ext cx="3085696" cy="3776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latin typeface="Arial"/>
                <a:cs typeface="Arial"/>
              </a:rPr>
              <a:t>Conditions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0.2 </a:t>
            </a:r>
            <a:r>
              <a:rPr lang="en-US" sz="1800" dirty="0">
                <a:latin typeface="Arial"/>
                <a:cs typeface="Arial"/>
              </a:rPr>
              <a:t>M pH 7.2 phosphate buffer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Pt counter electrode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Xenon lamp (λ &gt; 400 nm) at 80 </a:t>
            </a:r>
            <a:r>
              <a:rPr lang="en-US" sz="1800" dirty="0" err="1">
                <a:latin typeface="Arial"/>
                <a:cs typeface="Arial"/>
              </a:rPr>
              <a:t>mW</a:t>
            </a:r>
            <a:r>
              <a:rPr lang="en-US" sz="1800" dirty="0">
                <a:latin typeface="Arial"/>
                <a:cs typeface="Arial"/>
              </a:rPr>
              <a:t>/cm</a:t>
            </a:r>
            <a:r>
              <a:rPr lang="en-US" sz="1800" baseline="30000" dirty="0">
                <a:latin typeface="Arial"/>
                <a:cs typeface="Arial"/>
              </a:rPr>
              <a:t>2</a:t>
            </a:r>
            <a:endParaRPr lang="en-US" sz="18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Before and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after 8 hours</a:t>
            </a:r>
            <a:r>
              <a:rPr lang="en-US" sz="1800" dirty="0">
                <a:latin typeface="Arial"/>
                <a:cs typeface="Arial"/>
              </a:rPr>
              <a:t> electrolysis at 0.66 V vs. RHE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Ref. vs Ag/</a:t>
            </a:r>
            <a:r>
              <a:rPr lang="en-US" sz="1800" dirty="0" err="1">
                <a:latin typeface="Arial"/>
                <a:cs typeface="Arial"/>
              </a:rPr>
              <a:t>AgCl</a:t>
            </a:r>
            <a:r>
              <a:rPr lang="en-US" sz="1800" dirty="0">
                <a:latin typeface="Arial"/>
                <a:cs typeface="Arial"/>
              </a:rPr>
              <a:t> in 1M </a:t>
            </a:r>
            <a:r>
              <a:rPr lang="en-US" sz="1800" dirty="0" err="1">
                <a:latin typeface="Arial"/>
                <a:cs typeface="Arial"/>
              </a:rPr>
              <a:t>KCl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94" y="1251952"/>
            <a:ext cx="5576697" cy="509109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2934" y="269835"/>
            <a:ext cx="8207734" cy="6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Stability of BiVO</a:t>
            </a:r>
            <a:r>
              <a:rPr lang="en-US" sz="27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-Ru</a:t>
            </a:r>
            <a:r>
              <a:rPr lang="en-US" sz="27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7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POM by Confocal Raman</a:t>
            </a:r>
            <a:endParaRPr lang="en-US" sz="2700" baseline="-25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35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287872" y="938032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9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92" y="304801"/>
            <a:ext cx="859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POM potentials (PCET, CCET events) easily quantified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87872" y="844895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 descr="DC_Ru_YES17MAC20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899" y="741403"/>
            <a:ext cx="4982634" cy="448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70894" y="5037664"/>
            <a:ext cx="85348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DC </a:t>
            </a:r>
            <a:r>
              <a:rPr lang="en-US" sz="2000" dirty="0" smtClean="0"/>
              <a:t>CVs of 0.7 </a:t>
            </a:r>
            <a:r>
              <a:rPr lang="en-US" sz="2000" dirty="0"/>
              <a:t>mM </a:t>
            </a:r>
            <a:r>
              <a:rPr lang="en-US" sz="2000" dirty="0" smtClean="0"/>
              <a:t>Rb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K</a:t>
            </a:r>
            <a:r>
              <a:rPr lang="en-US" sz="2000" baseline="-25000" dirty="0" smtClean="0"/>
              <a:t>2</a:t>
            </a:r>
            <a:r>
              <a:rPr lang="en-US" sz="2000" b="1" dirty="0" smtClean="0"/>
              <a:t>Ru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POM</a:t>
            </a:r>
            <a:r>
              <a:rPr lang="en-US" sz="2000" dirty="0" smtClean="0"/>
              <a:t> </a:t>
            </a:r>
            <a:r>
              <a:rPr lang="en-US" sz="2000" dirty="0"/>
              <a:t>in 0.1 </a:t>
            </a:r>
            <a:r>
              <a:rPr lang="en-US" sz="2000" dirty="0" smtClean="0"/>
              <a:t>M aqueous </a:t>
            </a:r>
            <a:r>
              <a:rPr lang="en-US" sz="2000" dirty="0"/>
              <a:t>HCl </a:t>
            </a:r>
            <a:r>
              <a:rPr lang="en-US" sz="2000" dirty="0" smtClean="0">
                <a:solidFill>
                  <a:srgbClr val="FF0000"/>
                </a:solidFill>
              </a:rPr>
              <a:t>with (red) </a:t>
            </a:r>
            <a:r>
              <a:rPr lang="en-US" sz="2000" dirty="0"/>
              <a:t>and </a:t>
            </a:r>
            <a:r>
              <a:rPr lang="en-US" sz="2000" dirty="0" smtClean="0"/>
              <a:t>without (black) 0.5 </a:t>
            </a:r>
            <a:r>
              <a:rPr lang="en-US" sz="2000" dirty="0"/>
              <a:t>M </a:t>
            </a:r>
            <a:r>
              <a:rPr lang="en-US" sz="2000" dirty="0" smtClean="0"/>
              <a:t>KCl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i="1" dirty="0" smtClean="0"/>
              <a:t>J. Zhang, S-X Guo, J. Zhang, A. Bond, Y. Geletii, Inorg</a:t>
            </a:r>
            <a:r>
              <a:rPr lang="en-US" i="1" dirty="0"/>
              <a:t>. Chem</a:t>
            </a:r>
            <a:r>
              <a:rPr lang="en-US" dirty="0"/>
              <a:t>. </a:t>
            </a:r>
            <a:r>
              <a:rPr lang="en-US" b="1" dirty="0"/>
              <a:t>2012</a:t>
            </a:r>
            <a:r>
              <a:rPr lang="en-US" dirty="0"/>
              <a:t>, 51, 11521 </a:t>
            </a:r>
            <a:r>
              <a:rPr lang="en-US" dirty="0" smtClean="0"/>
              <a:t> and  </a:t>
            </a:r>
            <a:r>
              <a:rPr lang="en-US" i="1" dirty="0"/>
              <a:t>Inorg. Chem.</a:t>
            </a:r>
            <a:r>
              <a:rPr lang="en-US" dirty="0"/>
              <a:t> </a:t>
            </a:r>
            <a:r>
              <a:rPr lang="en-US" b="1" dirty="0"/>
              <a:t>2013</a:t>
            </a:r>
            <a:r>
              <a:rPr lang="en-US" dirty="0"/>
              <a:t>, </a:t>
            </a:r>
            <a:r>
              <a:rPr lang="en-US" i="1" dirty="0"/>
              <a:t>52</a:t>
            </a:r>
            <a:r>
              <a:rPr lang="en-US" dirty="0"/>
              <a:t>, 11986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2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868" y="287867"/>
            <a:ext cx="758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POM potentials (PCET, CCET) easily quantified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87872" y="844895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 descr="FT_Ru_YES17MAC20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749532"/>
            <a:ext cx="7158130" cy="4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6735" y="5037661"/>
            <a:ext cx="853486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FT </a:t>
            </a:r>
            <a:r>
              <a:rPr lang="en-US" dirty="0"/>
              <a:t>ac cyclic voltammetric fundamental (a) to eighth (h) harmonic components for Ru</a:t>
            </a:r>
            <a:r>
              <a:rPr lang="en-US" baseline="30000" dirty="0"/>
              <a:t>IV/V</a:t>
            </a:r>
            <a:r>
              <a:rPr lang="en-US" dirty="0"/>
              <a:t> oxidation (A/A´, B/B´) and Ru</a:t>
            </a:r>
            <a:r>
              <a:rPr lang="en-US" baseline="30000" dirty="0"/>
              <a:t>IV/III </a:t>
            </a:r>
            <a:r>
              <a:rPr lang="en-US" dirty="0"/>
              <a:t>reduction</a:t>
            </a:r>
            <a:r>
              <a:rPr lang="en-US" baseline="30000" dirty="0"/>
              <a:t> </a:t>
            </a:r>
            <a:r>
              <a:rPr lang="en-US" dirty="0"/>
              <a:t>(C/C´, D/D´, E/E´, F/F´</a:t>
            </a:r>
            <a:r>
              <a:rPr lang="en-US" dirty="0" smtClean="0"/>
              <a:t>).  WE = GC, 0.7 </a:t>
            </a:r>
            <a:r>
              <a:rPr lang="en-US" dirty="0"/>
              <a:t>mM </a:t>
            </a:r>
            <a:r>
              <a:rPr lang="en-US" dirty="0" smtClean="0"/>
              <a:t>Rb</a:t>
            </a:r>
            <a:r>
              <a:rPr lang="en-US" baseline="-25000" dirty="0" smtClean="0"/>
              <a:t>8</a:t>
            </a:r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b="1" dirty="0" smtClean="0"/>
              <a:t>Ru</a:t>
            </a:r>
            <a:r>
              <a:rPr lang="en-US" b="1" baseline="-25000" dirty="0" smtClean="0"/>
              <a:t>4</a:t>
            </a:r>
            <a:r>
              <a:rPr lang="en-US" b="1" dirty="0" smtClean="0"/>
              <a:t>POM </a:t>
            </a:r>
            <a:r>
              <a:rPr lang="en-US" dirty="0"/>
              <a:t>in 0.1 </a:t>
            </a:r>
            <a:r>
              <a:rPr lang="en-US" dirty="0" smtClean="0"/>
              <a:t>M aqueous HCl with and w/o </a:t>
            </a:r>
            <a:r>
              <a:rPr lang="en-US" dirty="0"/>
              <a:t>0.5 M </a:t>
            </a:r>
            <a:r>
              <a:rPr lang="en-US" dirty="0" smtClean="0"/>
              <a:t>KCl.  </a:t>
            </a:r>
            <a:r>
              <a:rPr lang="en-US" dirty="0" smtClean="0">
                <a:solidFill>
                  <a:srgbClr val="FF0000"/>
                </a:solidFill>
              </a:rPr>
              <a:t>Red = simulations</a:t>
            </a:r>
          </a:p>
          <a:p>
            <a:r>
              <a:rPr lang="en-US" i="1" dirty="0" smtClean="0"/>
              <a:t>J. Zhang, S-X Guo, J. Zhang, A. Bond, Y. Geletii, Inorg</a:t>
            </a:r>
            <a:r>
              <a:rPr lang="en-US" i="1" dirty="0"/>
              <a:t>. Chem</a:t>
            </a:r>
            <a:r>
              <a:rPr lang="en-US" dirty="0"/>
              <a:t>. </a:t>
            </a:r>
            <a:r>
              <a:rPr lang="en-US" b="1" dirty="0"/>
              <a:t>2012</a:t>
            </a:r>
            <a:r>
              <a:rPr lang="en-US" dirty="0"/>
              <a:t>, 51, 11521 </a:t>
            </a:r>
            <a:r>
              <a:rPr lang="en-US" dirty="0" smtClean="0"/>
              <a:t> and  </a:t>
            </a:r>
            <a:r>
              <a:rPr lang="en-US" i="1" dirty="0"/>
              <a:t>Inorg. Chem.</a:t>
            </a:r>
            <a:r>
              <a:rPr lang="en-US" dirty="0"/>
              <a:t> </a:t>
            </a:r>
            <a:r>
              <a:rPr lang="en-US" b="1" dirty="0"/>
              <a:t>2013</a:t>
            </a:r>
            <a:r>
              <a:rPr lang="en-US" dirty="0"/>
              <a:t>, </a:t>
            </a:r>
            <a:r>
              <a:rPr lang="en-US" i="1" dirty="0"/>
              <a:t>52</a:t>
            </a:r>
            <a:r>
              <a:rPr lang="en-US" dirty="0"/>
              <a:t>, 11986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9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403" y="191703"/>
            <a:ext cx="7453483" cy="760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8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contrast: </a:t>
            </a:r>
          </a:p>
          <a:p>
            <a:pPr>
              <a:lnSpc>
                <a:spcPts val="258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potentials of 3d-metal POMs not easily measured.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991" y="1227665"/>
            <a:ext cx="812273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9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9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9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9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unstable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at high anode potentials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 Oxidation potentials not </a:t>
            </a: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accessible by CV. </a:t>
            </a:r>
            <a:endParaRPr lang="en-US" sz="1900" b="1" baseline="-25000" dirty="0">
              <a:solidFill>
                <a:srgbClr val="000000"/>
              </a:solidFill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87872" y="997295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4403" y="1912035"/>
            <a:ext cx="8060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Method that works:  potentiometric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titration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[Co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24" y="2424869"/>
            <a:ext cx="5035785" cy="32901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20267" y="2981179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mL of 2 mM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[Co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was titrated by 2 mM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80 mM sodium borate buffer pH 8.0.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658" y="5748843"/>
            <a:ext cx="757767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E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both ~ 1.1 V         where E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[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)] / [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)]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E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~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1.2 V         vs.  Ag/AgCl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5071" y="6333067"/>
            <a:ext cx="308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Yurii</a:t>
            </a:r>
            <a:r>
              <a:rPr lang="en-US" dirty="0" smtClean="0"/>
              <a:t> </a:t>
            </a:r>
            <a:r>
              <a:rPr lang="en-US" dirty="0" err="1" smtClean="0"/>
              <a:t>Gueletii</a:t>
            </a:r>
            <a:r>
              <a:rPr lang="en-US" dirty="0" smtClean="0"/>
              <a:t> (</a:t>
            </a:r>
            <a:r>
              <a:rPr lang="en-US" dirty="0" err="1" smtClean="0"/>
              <a:t>Geletii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2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48734" y="1045421"/>
            <a:ext cx="8407400" cy="220578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Arial"/>
                <a:cs typeface="Arial"/>
              </a:rPr>
              <a:t>Counter cation effects on POM properties, catalysis and electrode surface immobilization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Largely ignored </a:t>
            </a:r>
            <a:r>
              <a:rPr lang="en-US" sz="2800" dirty="0">
                <a:latin typeface="Arial"/>
                <a:cs typeface="Arial"/>
              </a:rPr>
              <a:t>to date, but important </a:t>
            </a:r>
            <a:r>
              <a:rPr lang="en-US" sz="2800" dirty="0" smtClean="0">
                <a:latin typeface="Arial"/>
                <a:cs typeface="Arial"/>
              </a:rPr>
              <a:t>in </a:t>
            </a:r>
            <a:r>
              <a:rPr lang="en-US" sz="2800" dirty="0">
                <a:latin typeface="Arial"/>
                <a:cs typeface="Arial"/>
              </a:rPr>
              <a:t>H</a:t>
            </a:r>
            <a:r>
              <a:rPr lang="en-US" sz="2800" baseline="-25000" dirty="0">
                <a:latin typeface="Arial"/>
                <a:cs typeface="Arial"/>
              </a:rPr>
              <a:t>2</a:t>
            </a:r>
            <a:r>
              <a:rPr lang="en-US" sz="2800" dirty="0">
                <a:latin typeface="Arial"/>
                <a:cs typeface="Arial"/>
              </a:rPr>
              <a:t>O ox, H</a:t>
            </a:r>
            <a:r>
              <a:rPr lang="en-US" sz="2800" baseline="-25000" dirty="0">
                <a:latin typeface="Arial"/>
                <a:cs typeface="Arial"/>
              </a:rPr>
              <a:t>2</a:t>
            </a:r>
            <a:r>
              <a:rPr lang="en-US" sz="2800" dirty="0">
                <a:latin typeface="Arial"/>
                <a:cs typeface="Arial"/>
              </a:rPr>
              <a:t>O red, CO</a:t>
            </a:r>
            <a:r>
              <a:rPr lang="en-US" sz="2800" baseline="-25000" dirty="0">
                <a:latin typeface="Arial"/>
                <a:cs typeface="Arial"/>
              </a:rPr>
              <a:t>2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red, and chemistry of the interface</a:t>
            </a:r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2400" dirty="0" smtClean="0"/>
              <a:t> 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4935" y="3974889"/>
            <a:ext cx="8424332" cy="2281059"/>
            <a:chOff x="524935" y="3974889"/>
            <a:chExt cx="8424332" cy="2281059"/>
          </a:xfrm>
        </p:grpSpPr>
        <p:sp>
          <p:nvSpPr>
            <p:cNvPr id="3" name="Rectangle 2"/>
            <p:cNvSpPr/>
            <p:nvPr/>
          </p:nvSpPr>
          <p:spPr bwMode="auto">
            <a:xfrm>
              <a:off x="524935" y="3974889"/>
              <a:ext cx="8424332" cy="177397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r>
                <a:rPr lang="en-US" sz="2300" dirty="0" smtClean="0">
                  <a:latin typeface="Arial"/>
                  <a:cs typeface="Arial"/>
                </a:rPr>
                <a:t>First experiments:  alkali metal salts of Ru</a:t>
              </a:r>
              <a:r>
                <a:rPr lang="en-US" sz="2300" baseline="-25000" dirty="0" smtClean="0">
                  <a:latin typeface="Arial"/>
                  <a:cs typeface="Arial"/>
                </a:rPr>
                <a:t>4</a:t>
              </a:r>
              <a:r>
                <a:rPr lang="en-US" sz="2300" dirty="0" smtClean="0">
                  <a:latin typeface="Arial"/>
                  <a:cs typeface="Arial"/>
                </a:rPr>
                <a:t>POM  (10-)</a:t>
              </a:r>
            </a:p>
            <a:p>
              <a:r>
                <a:rPr lang="en-US" sz="2300" dirty="0" smtClean="0">
                  <a:latin typeface="Arial"/>
                  <a:cs typeface="Arial"/>
                </a:rPr>
                <a:t>(5 experiments quantify differences in Na</a:t>
              </a:r>
              <a:r>
                <a:rPr lang="en-US" sz="2300" baseline="30000" dirty="0" smtClean="0">
                  <a:latin typeface="Arial"/>
                  <a:cs typeface="Arial"/>
                </a:rPr>
                <a:t>+</a:t>
              </a:r>
              <a:r>
                <a:rPr lang="en-US" sz="2300" dirty="0" smtClean="0">
                  <a:latin typeface="Arial"/>
                  <a:cs typeface="Arial"/>
                </a:rPr>
                <a:t>, Li</a:t>
              </a:r>
              <a:r>
                <a:rPr lang="en-US" sz="2300" baseline="30000" dirty="0" smtClean="0">
                  <a:latin typeface="Arial"/>
                  <a:cs typeface="Arial"/>
                </a:rPr>
                <a:t>+</a:t>
              </a:r>
              <a:r>
                <a:rPr lang="en-US" sz="2300" dirty="0" smtClean="0">
                  <a:latin typeface="Arial"/>
                  <a:cs typeface="Arial"/>
                </a:rPr>
                <a:t> versus K</a:t>
              </a:r>
              <a:r>
                <a:rPr lang="en-US" sz="2300" baseline="30000" dirty="0" smtClean="0">
                  <a:latin typeface="Arial"/>
                  <a:cs typeface="Arial"/>
                </a:rPr>
                <a:t>+</a:t>
              </a:r>
              <a:r>
                <a:rPr lang="en-US" sz="2300" dirty="0" smtClean="0">
                  <a:latin typeface="Arial"/>
                  <a:cs typeface="Arial"/>
                </a:rPr>
                <a:t>) </a:t>
              </a:r>
            </a:p>
            <a:p>
              <a:endParaRPr lang="en-US" sz="2800" dirty="0">
                <a:latin typeface="Arial"/>
                <a:cs typeface="Arial"/>
              </a:endParaRPr>
            </a:p>
            <a:p>
              <a:endParaRPr lang="en-US" sz="2800" dirty="0" smtClean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   </a:t>
              </a:r>
              <a:r>
                <a:rPr lang="en-US" sz="2400" dirty="0" smtClean="0"/>
                <a:t> </a:t>
              </a:r>
              <a:endParaRPr lang="en-US" sz="2400" b="1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03337" y="5825061"/>
              <a:ext cx="30818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/>
                <a:t>Yurii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Gueletii</a:t>
              </a:r>
              <a:r>
                <a:rPr lang="en-US" sz="2200" dirty="0" smtClean="0"/>
                <a:t> (</a:t>
              </a:r>
              <a:r>
                <a:rPr lang="en-US" sz="2200" dirty="0" err="1" smtClean="0"/>
                <a:t>Geletii</a:t>
              </a:r>
              <a:r>
                <a:rPr lang="en-US" sz="2200" dirty="0" smtClean="0"/>
                <a:t>)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656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377" y="304800"/>
            <a:ext cx="8375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Counter cation effect #1: Kinetics of Ru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POM oxidation  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 [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Ru(bpy)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(stopped flow)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68966"/>
            <a:ext cx="5694158" cy="3920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5638800"/>
            <a:ext cx="6863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~1.0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[Ru(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 Ru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POM, 80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buffer, pH 7.0</a:t>
            </a:r>
            <a:endParaRPr lang="en-US" dirty="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287872" y="1234377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1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508002" y="5267851"/>
            <a:ext cx="7924800" cy="65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95000"/>
              </a:lnSpc>
              <a:spcAft>
                <a:spcPct val="50000"/>
              </a:spcAft>
              <a:buFont typeface="Arial" charset="0"/>
              <a:buNone/>
            </a:pPr>
            <a:r>
              <a:rPr lang="en-US" sz="1900" b="0" baseline="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• </a:t>
            </a:r>
            <a:r>
              <a:rPr lang="en-US" sz="1900" i="1" baseline="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sz="1900" i="1" baseline="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dea:   </a:t>
            </a:r>
            <a:r>
              <a:rPr lang="en-US" sz="1900" i="1" baseline="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-- </a:t>
            </a:r>
            <a:r>
              <a:rPr lang="en-US" sz="1900" i="1" baseline="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use POMs as catalysts (first, WOCs):  they combine the advantanges of both without the disadvantages of both.</a:t>
            </a:r>
            <a:endParaRPr lang="en-US" b="0" baseline="0" dirty="0">
              <a:solidFill>
                <a:srgbClr val="D91AB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" y="279405"/>
            <a:ext cx="7848600" cy="488952"/>
            <a:chOff x="432" y="96"/>
            <a:chExt cx="4944" cy="308"/>
          </a:xfrm>
        </p:grpSpPr>
        <p:sp>
          <p:nvSpPr>
            <p:cNvPr id="27655" name="Line 3"/>
            <p:cNvSpPr>
              <a:spLocks noChangeShapeType="1"/>
            </p:cNvSpPr>
            <p:nvPr/>
          </p:nvSpPr>
          <p:spPr bwMode="auto">
            <a:xfrm>
              <a:off x="432" y="404"/>
              <a:ext cx="4944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Rectangle 4"/>
            <p:cNvSpPr>
              <a:spLocks noChangeArrowheads="1"/>
            </p:cNvSpPr>
            <p:nvPr/>
          </p:nvSpPr>
          <p:spPr bwMode="auto">
            <a:xfrm>
              <a:off x="442" y="96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>
                <a:lnSpc>
                  <a:spcPct val="140000"/>
                </a:lnSpc>
              </a:pPr>
              <a:r>
                <a:rPr lang="en-US" sz="2600" baseline="0" dirty="0" smtClean="0">
                  <a:solidFill>
                    <a:schemeClr val="tx1"/>
                  </a:solidFill>
                  <a:latin typeface="Arial"/>
                  <a:cs typeface="Arial"/>
                </a:rPr>
                <a:t>Multi-electron </a:t>
              </a:r>
              <a:r>
                <a:rPr lang="en-US" sz="2600" baseline="0" dirty="0">
                  <a:solidFill>
                    <a:schemeClr val="tx1"/>
                  </a:solidFill>
                  <a:latin typeface="Arial"/>
                  <a:cs typeface="Arial"/>
                </a:rPr>
                <a:t>catalysts (</a:t>
              </a:r>
              <a:r>
                <a:rPr lang="en-US" sz="2600" baseline="0" dirty="0" smtClean="0">
                  <a:solidFill>
                    <a:schemeClr val="tx1"/>
                  </a:solidFill>
                  <a:latin typeface="Arial"/>
                  <a:cs typeface="Arial"/>
                </a:rPr>
                <a:t>WOCs, WRCs,</a:t>
              </a:r>
              <a:r>
                <a:rPr lang="en-US" sz="2600" dirty="0" smtClean="0">
                  <a:solidFill>
                    <a:schemeClr val="tx1"/>
                  </a:solidFill>
                  <a:latin typeface="Arial"/>
                  <a:cs typeface="Arial"/>
                </a:rPr>
                <a:t> CO</a:t>
              </a:r>
              <a:r>
                <a:rPr lang="en-US" sz="2600" baseline="-25000" dirty="0" smtClean="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  <a:r>
                <a:rPr lang="en-US" sz="2600" dirty="0" smtClean="0">
                  <a:solidFill>
                    <a:schemeClr val="tx1"/>
                  </a:solidFill>
                  <a:latin typeface="Arial"/>
                  <a:cs typeface="Arial"/>
                </a:rPr>
                <a:t>-RCs)</a:t>
              </a:r>
              <a:endParaRPr lang="en-US" sz="2600" baseline="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934513"/>
            <a:ext cx="4191000" cy="1335455"/>
            <a:chOff x="381000" y="934513"/>
            <a:chExt cx="4191000" cy="1335455"/>
          </a:xfrm>
        </p:grpSpPr>
        <p:sp>
          <p:nvSpPr>
            <p:cNvPr id="317446" name="Text Box 6"/>
            <p:cNvSpPr txBox="1">
              <a:spLocks noChangeArrowheads="1"/>
            </p:cNvSpPr>
            <p:nvPr/>
          </p:nvSpPr>
          <p:spPr bwMode="auto">
            <a:xfrm>
              <a:off x="381000" y="934513"/>
              <a:ext cx="4191000" cy="50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lnSpc>
                  <a:spcPct val="140000"/>
                </a:lnSpc>
                <a:spcBef>
                  <a:spcPct val="50000"/>
                </a:spcBef>
                <a:spcAft>
                  <a:spcPts val="600"/>
                </a:spcAft>
              </a:pPr>
              <a:r>
                <a:rPr lang="en-US" sz="2000" baseline="0" dirty="0" smtClean="0">
                  <a:solidFill>
                    <a:schemeClr val="tx1"/>
                  </a:solidFill>
                </a:rPr>
                <a:t>Heterogeneous </a:t>
              </a:r>
              <a:r>
                <a:rPr lang="en-US" sz="2000" baseline="0" dirty="0">
                  <a:solidFill>
                    <a:schemeClr val="tx1"/>
                  </a:solidFill>
                </a:rPr>
                <a:t>(NPs, films, etc.</a:t>
              </a:r>
              <a:r>
                <a:rPr lang="en-US" sz="2000" baseline="0" dirty="0" smtClean="0">
                  <a:solidFill>
                    <a:schemeClr val="tx1"/>
                  </a:solidFill>
                </a:rPr>
                <a:t>)</a:t>
              </a:r>
              <a:endParaRPr lang="en-US" sz="20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317448" name="Text Box 8"/>
            <p:cNvSpPr txBox="1">
              <a:spLocks noChangeArrowheads="1"/>
            </p:cNvSpPr>
            <p:nvPr/>
          </p:nvSpPr>
          <p:spPr bwMode="auto">
            <a:xfrm>
              <a:off x="414865" y="1623637"/>
              <a:ext cx="40555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="0" baseline="0" dirty="0" smtClean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More stable, lower cost, </a:t>
              </a:r>
              <a:r>
                <a:rPr lang="en-US" sz="1800" b="0" baseline="0" dirty="0" err="1" smtClean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manufacturable</a:t>
              </a:r>
              <a:r>
                <a:rPr lang="en-US" sz="1800" b="0" baseline="0" dirty="0" smtClean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rPr>
                <a:t> at scale</a:t>
              </a:r>
            </a:p>
          </p:txBody>
        </p:sp>
      </p:grpSp>
      <p:sp>
        <p:nvSpPr>
          <p:cNvPr id="317449" name="Text Box 9"/>
          <p:cNvSpPr txBox="1">
            <a:spLocks noChangeArrowheads="1"/>
          </p:cNvSpPr>
          <p:nvPr/>
        </p:nvSpPr>
        <p:spPr bwMode="auto">
          <a:xfrm>
            <a:off x="4572000" y="2993521"/>
            <a:ext cx="42957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aseline="0" dirty="0" smtClean="0">
                <a:solidFill>
                  <a:schemeClr val="tx1"/>
                </a:solidFill>
              </a:rPr>
              <a:t>BUT !</a:t>
            </a:r>
            <a:endParaRPr lang="en-US" sz="1800" baseline="0" dirty="0">
              <a:solidFill>
                <a:schemeClr val="tx1"/>
              </a:solidFill>
            </a:endParaRPr>
          </a:p>
          <a:p>
            <a:r>
              <a:rPr lang="en-US" sz="1700" b="0" baseline="0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Unstable (hydrolytically</a:t>
            </a:r>
            <a:r>
              <a:rPr lang="en-US" sz="1700" b="0" baseline="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, oxidatively and </a:t>
            </a:r>
            <a:r>
              <a:rPr lang="en-US" sz="1700" b="0" baseline="0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thermally)</a:t>
            </a:r>
            <a:endParaRPr lang="en-US" sz="1800" b="0" baseline="0" dirty="0">
              <a:solidFill>
                <a:srgbClr val="FF1E0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2" y="2954113"/>
            <a:ext cx="3378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BUT !</a:t>
            </a:r>
            <a:endParaRPr lang="en-US" sz="2000" b="1" dirty="0"/>
          </a:p>
          <a:p>
            <a:r>
              <a:rPr lang="en-US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Extremely hard to study and understand at molecular level</a:t>
            </a:r>
            <a:endParaRPr lang="en-US" dirty="0">
              <a:solidFill>
                <a:srgbClr val="FF1E0B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669" y="2330186"/>
            <a:ext cx="3494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Progress </a:t>
            </a:r>
            <a:r>
              <a:rPr lang="en-US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toward viable catalysts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70399" y="956211"/>
            <a:ext cx="4572000" cy="1402239"/>
            <a:chOff x="4470399" y="956211"/>
            <a:chExt cx="4572000" cy="1402239"/>
          </a:xfrm>
        </p:grpSpPr>
        <p:sp>
          <p:nvSpPr>
            <p:cNvPr id="317447" name="Text Box 7"/>
            <p:cNvSpPr txBox="1">
              <a:spLocks noChangeArrowheads="1"/>
            </p:cNvSpPr>
            <p:nvPr/>
          </p:nvSpPr>
          <p:spPr bwMode="auto">
            <a:xfrm>
              <a:off x="4724406" y="956211"/>
              <a:ext cx="4295775" cy="50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lnSpc>
                  <a:spcPct val="140000"/>
                </a:lnSpc>
                <a:spcAft>
                  <a:spcPts val="600"/>
                </a:spcAft>
              </a:pPr>
              <a:r>
                <a:rPr lang="en-US" sz="2000" baseline="0" dirty="0">
                  <a:solidFill>
                    <a:schemeClr val="tx1"/>
                  </a:solidFill>
                </a:rPr>
                <a:t>Homogeneous / </a:t>
              </a:r>
              <a:r>
                <a:rPr lang="en-US" sz="2000" baseline="0" dirty="0" smtClean="0">
                  <a:solidFill>
                    <a:schemeClr val="tx1"/>
                  </a:solidFill>
                </a:rPr>
                <a:t>molecular</a:t>
              </a:r>
              <a:endParaRPr lang="en-US" sz="20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70399" y="1610553"/>
              <a:ext cx="4572000" cy="7478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rgbClr val="0000FF"/>
                  </a:solidFill>
                  <a:latin typeface="Arial"/>
                  <a:ea typeface="ＭＳ Ｐゴシック" charset="0"/>
                  <a:cs typeface="Arial"/>
                </a:rPr>
                <a:t>Can be studied experimentally and theoretically, thus 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Arial"/>
                </a:rPr>
                <a:t>optimized </a:t>
              </a:r>
              <a:r>
                <a:rPr lang="en-US" dirty="0">
                  <a:solidFill>
                    <a:srgbClr val="0000FF"/>
                  </a:solidFill>
                  <a:latin typeface="Arial"/>
                  <a:ea typeface="ＭＳ Ｐゴシック" charset="0"/>
                  <a:cs typeface="Arial"/>
                </a:rPr>
                <a:t>and </a:t>
              </a:r>
              <a:r>
                <a:rPr lang="en-US" dirty="0" smtClean="0">
                  <a:solidFill>
                    <a:srgbClr val="0000FF"/>
                  </a:solidFill>
                  <a:latin typeface="Arial"/>
                  <a:ea typeface="ＭＳ Ｐゴシック" charset="0"/>
                  <a:cs typeface="Arial"/>
                </a:rPr>
                <a:t>formulated</a:t>
              </a:r>
              <a:endParaRPr lang="en-US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95381" y="4465103"/>
            <a:ext cx="7924800" cy="37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95000"/>
              </a:lnSpc>
              <a:spcAft>
                <a:spcPct val="50000"/>
              </a:spcAft>
              <a:buFont typeface="Arial" charset="0"/>
              <a:buNone/>
            </a:pPr>
            <a:r>
              <a:rPr lang="en-US" sz="1900" b="0" baseline="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900" b="0" baseline="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• </a:t>
            </a:r>
            <a:r>
              <a:rPr lang="en-US" sz="1900" i="1" baseline="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Two communities – little overlap;   need to converge</a:t>
            </a:r>
            <a:endParaRPr lang="en-US" b="0" baseline="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3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5" grpId="0"/>
      <p:bldP spid="317449" grpId="0"/>
      <p:bldP spid="4" grpId="0"/>
      <p:bldP spid="5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54698"/>
              </p:ext>
            </p:extLst>
          </p:nvPr>
        </p:nvGraphicFramePr>
        <p:xfrm>
          <a:off x="1540920" y="1052027"/>
          <a:ext cx="5686649" cy="4302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1" name="Graph" r:id="rId3" imgW="4039737" imgH="3118513" progId="Origin50.Graph">
                  <p:embed/>
                </p:oleObj>
              </mc:Choice>
              <mc:Fallback>
                <p:oleObj name="Graph" r:id="rId3" imgW="4039737" imgH="311851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920" y="1052027"/>
                        <a:ext cx="5686649" cy="4302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31800" y="5504412"/>
            <a:ext cx="8534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Effect of </a:t>
            </a:r>
            <a:r>
              <a:rPr lang="en-AU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cations</a:t>
            </a:r>
            <a:r>
              <a:rPr lang="en-A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the 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reversible potential (</a:t>
            </a:r>
            <a:r>
              <a:rPr lang="en-AU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AU" baseline="30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') </a:t>
            </a:r>
            <a:r>
              <a:rPr lang="en-A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 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AU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Ru</a:t>
            </a:r>
            <a:r>
              <a:rPr lang="en-AU" b="1" baseline="-25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AU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POM</a:t>
            </a:r>
            <a:r>
              <a:rPr lang="en-A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(4445)/(4444) couple. 1M 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KNO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NaNO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LiNO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10 </a:t>
            </a:r>
            <a:r>
              <a:rPr lang="en-AU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mM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of Ca(NO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1M Mg(NO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MgSO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or Na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SO</a:t>
            </a:r>
            <a:r>
              <a:rPr lang="en-AU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A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Britton-Robinson 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buffer (phosphate/acetate/borate)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844" y="331456"/>
            <a:ext cx="765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Counter cation effect #2: Impact on POM potentials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287872" y="938032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0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4674235" cy="3733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405467" y="5410200"/>
            <a:ext cx="6104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Titration curves of </a:t>
            </a:r>
            <a:r>
              <a:rPr lang="en-US" sz="2000" b="1" dirty="0" smtClean="0">
                <a:latin typeface="Arial"/>
                <a:cs typeface="Arial"/>
              </a:rPr>
              <a:t>Ru</a:t>
            </a:r>
            <a:r>
              <a:rPr lang="en-US" sz="2000" b="1" baseline="-25000" dirty="0" smtClean="0">
                <a:latin typeface="Arial"/>
                <a:cs typeface="Arial"/>
              </a:rPr>
              <a:t>4</a:t>
            </a:r>
            <a:r>
              <a:rPr lang="en-US" sz="2000" b="1" dirty="0">
                <a:latin typeface="Arial"/>
                <a:cs typeface="Arial"/>
              </a:rPr>
              <a:t>POM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(oxidation state: 4444) </a:t>
            </a:r>
            <a:r>
              <a:rPr lang="en-US" sz="2000" dirty="0">
                <a:latin typeface="Arial"/>
                <a:cs typeface="Arial"/>
              </a:rPr>
              <a:t>in the presence of different electrolytes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711" y="397933"/>
            <a:ext cx="5589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Counter cation effect #3:  pK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values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287872" y="938032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2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7" y="1159913"/>
            <a:ext cx="4313473" cy="2953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159913"/>
            <a:ext cx="4188741" cy="2907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5" y="4436522"/>
            <a:ext cx="776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of pH and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cations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(at pH 2.0) on UV-vis spectra of Ru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6790" y="4978389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  + H</a:t>
            </a:r>
            <a:r>
              <a:rPr lang="en-US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=  Ru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POMH</a:t>
            </a:r>
            <a:r>
              <a:rPr lang="en-US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pK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baseline="-25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 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=  Ru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POMK</a:t>
            </a:r>
            <a:r>
              <a:rPr lang="en-US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pK</a:t>
            </a:r>
            <a:r>
              <a:rPr lang="en-US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POMK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POMK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pK</a:t>
            </a:r>
            <a:r>
              <a:rPr lang="en-US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310" y="364064"/>
            <a:ext cx="7538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Counter cation effect #4: Impact on UV-vis spectra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87872" y="887230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5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72" y="381000"/>
            <a:ext cx="8398928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Counter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effect #5: X-ray crystal structures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—O(POM distances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b="1" dirty="0" smtClean="0">
                <a:latin typeface="Arial"/>
                <a:cs typeface="Arial"/>
              </a:rPr>
              <a:t>K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Rb</a:t>
            </a:r>
            <a:r>
              <a:rPr lang="en-US" sz="2400" b="1" baseline="-25000" dirty="0" smtClean="0">
                <a:latin typeface="Arial"/>
                <a:cs typeface="Arial"/>
              </a:rPr>
              <a:t>8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counterions</a:t>
            </a:r>
            <a:r>
              <a:rPr lang="en-US" sz="2400" b="1" dirty="0" smtClean="0">
                <a:latin typeface="Arial"/>
                <a:cs typeface="Arial"/>
              </a:rPr>
              <a:t> located</a:t>
            </a:r>
            <a:r>
              <a:rPr lang="en-US" sz="2400" b="1" dirty="0">
                <a:latin typeface="Arial"/>
                <a:cs typeface="Arial"/>
              </a:rPr>
              <a:t/>
            </a:r>
            <a:br>
              <a:rPr lang="en-US" sz="2400" b="1" dirty="0">
                <a:latin typeface="Arial"/>
                <a:cs typeface="Arial"/>
              </a:rPr>
            </a:b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2" y="5393275"/>
            <a:ext cx="8229600" cy="9445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Unusual interaction of K</a:t>
            </a:r>
            <a:r>
              <a:rPr lang="en-US" sz="2000" baseline="30000" dirty="0" smtClean="0">
                <a:latin typeface="Arial"/>
                <a:cs typeface="Arial"/>
              </a:rPr>
              <a:t>+</a:t>
            </a:r>
            <a:r>
              <a:rPr lang="en-US" sz="2000" dirty="0" smtClean="0">
                <a:latin typeface="Arial"/>
                <a:cs typeface="Arial"/>
              </a:rPr>
              <a:t> ion observed:  K</a:t>
            </a:r>
            <a:r>
              <a:rPr lang="en-US" sz="2000" baseline="30000" dirty="0" smtClean="0">
                <a:latin typeface="Arial"/>
                <a:cs typeface="Arial"/>
              </a:rPr>
              <a:t>+</a:t>
            </a:r>
            <a:r>
              <a:rPr lang="en-US" sz="2000" dirty="0" smtClean="0">
                <a:latin typeface="Arial"/>
                <a:cs typeface="Arial"/>
              </a:rPr>
              <a:t> (“K2”) interacts directly with terminal aqua ligand on Ru.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55" y="1930399"/>
            <a:ext cx="4955154" cy="26754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FE0-03D6-4C18-8A97-D6C1D51E48E7}" type="slidenum">
              <a:rPr lang="en-US" smtClean="0"/>
              <a:t>33</a:t>
            </a:fld>
            <a:endParaRPr 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287872" y="1225910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91" y="1811866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28067" y="6321365"/>
            <a:ext cx="465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Guibo</a:t>
            </a:r>
            <a:r>
              <a:rPr lang="en-US" sz="2000" dirty="0" smtClean="0"/>
              <a:t> Zhu, John </a:t>
            </a:r>
            <a:r>
              <a:rPr lang="en-US" sz="2000" dirty="0" err="1" smtClean="0"/>
              <a:t>Bacsa</a:t>
            </a:r>
            <a:r>
              <a:rPr lang="en-US" sz="2000" dirty="0" smtClean="0"/>
              <a:t>, </a:t>
            </a:r>
            <a:r>
              <a:rPr lang="en-US" sz="2000" dirty="0" err="1" smtClean="0"/>
              <a:t>Marika</a:t>
            </a:r>
            <a:r>
              <a:rPr lang="en-US" sz="2000" dirty="0" smtClean="0"/>
              <a:t> </a:t>
            </a:r>
            <a:r>
              <a:rPr lang="en-US" sz="2000" dirty="0" err="1" smtClean="0"/>
              <a:t>Wieliczko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598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7" y="289719"/>
            <a:ext cx="8458200" cy="4873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K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Rb</a:t>
            </a:r>
            <a:r>
              <a:rPr lang="en-US" sz="2400" b="1" baseline="-25000" dirty="0" smtClean="0">
                <a:latin typeface="Arial"/>
                <a:cs typeface="Arial"/>
              </a:rPr>
              <a:t>8</a:t>
            </a:r>
            <a:r>
              <a:rPr lang="en-US" sz="2400" b="1" dirty="0" smtClean="0">
                <a:latin typeface="Arial"/>
                <a:cs typeface="Arial"/>
              </a:rPr>
              <a:t> versus K</a:t>
            </a:r>
            <a:r>
              <a:rPr lang="en-US" sz="2400" b="1" baseline="-25000" dirty="0" smtClean="0">
                <a:latin typeface="Arial"/>
                <a:cs typeface="Arial"/>
              </a:rPr>
              <a:t>10</a:t>
            </a:r>
            <a:r>
              <a:rPr lang="en-US" sz="2400" b="1" dirty="0" smtClean="0">
                <a:latin typeface="Arial"/>
                <a:cs typeface="Arial"/>
              </a:rPr>
              <a:t>{Ru</a:t>
            </a:r>
            <a:r>
              <a:rPr lang="en-US" sz="2400" b="1" baseline="-25000" dirty="0" smtClean="0">
                <a:latin typeface="Arial"/>
                <a:cs typeface="Arial"/>
              </a:rPr>
              <a:t>4</a:t>
            </a:r>
            <a:r>
              <a:rPr lang="en-US" sz="2400" b="1" dirty="0" smtClean="0">
                <a:latin typeface="Arial"/>
                <a:cs typeface="Arial"/>
              </a:rPr>
              <a:t>POM} crystal </a:t>
            </a:r>
            <a:r>
              <a:rPr lang="en-US" sz="2400" b="1" dirty="0">
                <a:latin typeface="Arial"/>
                <a:cs typeface="Arial"/>
              </a:rPr>
              <a:t>s</a:t>
            </a:r>
            <a:r>
              <a:rPr lang="en-US" sz="2400" b="1" dirty="0" smtClean="0">
                <a:latin typeface="Arial"/>
                <a:cs typeface="Arial"/>
              </a:rPr>
              <a:t>tructures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17931"/>
            <a:ext cx="4419599" cy="2643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2" y="1371600"/>
            <a:ext cx="4657218" cy="2514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58" y="4165599"/>
            <a:ext cx="653436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FE0-03D6-4C18-8A97-D6C1D51E48E7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5791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Arial"/>
                <a:cs typeface="Arial"/>
              </a:rPr>
              <a:t>Ru</a:t>
            </a:r>
            <a:r>
              <a:rPr lang="en-US" dirty="0" smtClean="0">
                <a:latin typeface="Arial"/>
                <a:cs typeface="Arial"/>
              </a:rPr>
              <a:t> oxidation state confirmed by valence bond sum calculation + titration with [Ce(IV)]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287872" y="980367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28" y="6303667"/>
            <a:ext cx="259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Marika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Wieliczko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01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335" y="259261"/>
            <a:ext cx="8962862" cy="6154090"/>
            <a:chOff x="130335" y="326997"/>
            <a:chExt cx="8962862" cy="6154090"/>
          </a:xfrm>
        </p:grpSpPr>
        <p:sp>
          <p:nvSpPr>
            <p:cNvPr id="23" name="TextBox 22"/>
            <p:cNvSpPr txBox="1"/>
            <p:nvPr/>
          </p:nvSpPr>
          <p:spPr>
            <a:xfrm>
              <a:off x="1519766" y="326997"/>
              <a:ext cx="6269568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latin typeface="Arial"/>
                </a:rPr>
                <a:t>Findings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600" y="1039426"/>
              <a:ext cx="8610597" cy="544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20"/>
                </a:lnSpc>
              </a:pPr>
              <a:r>
                <a:rPr lang="en-US" sz="2000" dirty="0">
                  <a:latin typeface="Arial"/>
                  <a:cs typeface="Arial"/>
                </a:rPr>
                <a:t>• </a:t>
              </a:r>
              <a:r>
                <a:rPr lang="en-US" sz="2000" dirty="0" err="1" smtClean="0">
                  <a:latin typeface="Arial"/>
                  <a:cs typeface="Arial"/>
                </a:rPr>
                <a:t>Polyoxometalate</a:t>
              </a:r>
              <a:r>
                <a:rPr lang="en-US" sz="2000" dirty="0" smtClean="0">
                  <a:latin typeface="Arial"/>
                  <a:cs typeface="Arial"/>
                </a:rPr>
                <a:t> (POM) catalysts:  address rate, stability, selectivity + control of interface (PCET).  </a:t>
              </a:r>
              <a:r>
                <a:rPr lang="en-US" sz="2000" dirty="0" err="1" smtClean="0">
                  <a:latin typeface="Arial"/>
                  <a:cs typeface="Arial"/>
                </a:rPr>
                <a:t>Photocorrosion</a:t>
              </a:r>
              <a:r>
                <a:rPr lang="en-US" sz="2000" dirty="0" smtClean="0">
                  <a:latin typeface="Arial"/>
                  <a:cs typeface="Arial"/>
                </a:rPr>
                <a:t> inhibition?</a:t>
              </a:r>
            </a:p>
            <a:p>
              <a:pPr>
                <a:lnSpc>
                  <a:spcPts val="2320"/>
                </a:lnSpc>
              </a:pPr>
              <a:endParaRPr lang="en-US" sz="2000" dirty="0">
                <a:latin typeface="Arial"/>
                <a:cs typeface="Arial"/>
              </a:endParaRPr>
            </a:p>
            <a:p>
              <a:pPr>
                <a:lnSpc>
                  <a:spcPts val="2320"/>
                </a:lnSpc>
              </a:pPr>
              <a:r>
                <a:rPr lang="en-US" sz="2000" dirty="0">
                  <a:latin typeface="Arial"/>
                  <a:cs typeface="Arial"/>
                </a:rPr>
                <a:t>• POM </a:t>
              </a:r>
              <a:r>
                <a:rPr lang="en-US" sz="2000" dirty="0" smtClean="0">
                  <a:latin typeface="Arial"/>
                  <a:cs typeface="Arial"/>
                </a:rPr>
                <a:t>WOC </a:t>
              </a:r>
              <a:r>
                <a:rPr lang="en-US" sz="2000" dirty="0">
                  <a:latin typeface="Arial"/>
                  <a:cs typeface="Arial"/>
                </a:rPr>
                <a:t>stability and reactivity </a:t>
              </a:r>
              <a:r>
                <a:rPr lang="en-US" sz="2000" dirty="0" smtClean="0">
                  <a:latin typeface="Arial"/>
                  <a:cs typeface="Arial"/>
                </a:rPr>
                <a:t>better </a:t>
              </a:r>
              <a:r>
                <a:rPr lang="en-US" sz="2000" dirty="0">
                  <a:latin typeface="Arial"/>
                  <a:cs typeface="Arial"/>
                </a:rPr>
                <a:t>understood</a:t>
              </a:r>
              <a:endParaRPr lang="en-US" sz="2000" dirty="0" smtClean="0">
                <a:latin typeface="Arial"/>
                <a:cs typeface="Arial"/>
              </a:endParaRPr>
            </a:p>
            <a:p>
              <a:pPr>
                <a:lnSpc>
                  <a:spcPts val="2320"/>
                </a:lnSpc>
              </a:pPr>
              <a:endParaRPr lang="en-US" sz="2000" dirty="0" smtClean="0">
                <a:latin typeface="Arial"/>
                <a:cs typeface="Arial"/>
              </a:endParaRPr>
            </a:p>
            <a:p>
              <a:pPr>
                <a:lnSpc>
                  <a:spcPts val="23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• Quantifying homogeneous vs. heterogeneous catalysts simultaneously</a:t>
              </a:r>
            </a:p>
            <a:p>
              <a:pPr>
                <a:lnSpc>
                  <a:spcPts val="2300"/>
                </a:lnSpc>
              </a:pPr>
              <a:endParaRPr lang="en-US" sz="2000" dirty="0" smtClean="0">
                <a:latin typeface="Arial"/>
                <a:cs typeface="Arial"/>
              </a:endParaRPr>
            </a:p>
            <a:p>
              <a:pPr>
                <a:lnSpc>
                  <a:spcPts val="2300"/>
                </a:lnSpc>
              </a:pPr>
              <a:r>
                <a:rPr lang="en-US" sz="2000" dirty="0">
                  <a:latin typeface="Arial"/>
                  <a:cs typeface="Arial"/>
                </a:rPr>
                <a:t>• </a:t>
              </a:r>
              <a:r>
                <a:rPr lang="en-US" sz="2000" dirty="0" err="1" smtClean="0">
                  <a:latin typeface="Arial"/>
                  <a:cs typeface="Arial"/>
                </a:rPr>
                <a:t>Photocatalytic</a:t>
              </a:r>
              <a:r>
                <a:rPr lang="en-US" sz="2000" dirty="0" smtClean="0">
                  <a:latin typeface="Arial"/>
                  <a:cs typeface="Arial"/>
                </a:rPr>
                <a:t> POM-based dyads, triads </a:t>
              </a:r>
            </a:p>
            <a:p>
              <a:pPr>
                <a:lnSpc>
                  <a:spcPts val="2320"/>
                </a:lnSpc>
              </a:pPr>
              <a:r>
                <a:rPr lang="en-US" sz="2000" dirty="0"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</a:rPr>
                <a:t>    </a:t>
              </a:r>
              <a:r>
                <a:rPr lang="en-US" sz="2000" dirty="0"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</a:rPr>
                <a:t>POM immobilization;  </a:t>
              </a:r>
            </a:p>
            <a:p>
              <a:pPr>
                <a:lnSpc>
                  <a:spcPts val="2320"/>
                </a:lnSpc>
              </a:pPr>
              <a:r>
                <a:rPr lang="en-US" sz="2000" dirty="0"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</a:rPr>
                <a:t>     Many processes, understandable at molecular level, can be probed.</a:t>
              </a:r>
            </a:p>
            <a:p>
              <a:pPr>
                <a:lnSpc>
                  <a:spcPts val="2320"/>
                </a:lnSpc>
              </a:pPr>
              <a:endParaRPr lang="en-US" sz="2000" dirty="0" smtClean="0">
                <a:latin typeface="Arial"/>
                <a:cs typeface="Arial"/>
              </a:endParaRPr>
            </a:p>
            <a:p>
              <a:pPr>
                <a:lnSpc>
                  <a:spcPts val="232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• </a:t>
              </a:r>
              <a:r>
                <a:rPr lang="en-US" sz="2000" dirty="0">
                  <a:latin typeface="Arial"/>
                  <a:cs typeface="Arial"/>
                </a:rPr>
                <a:t>POM-based chromophores and photosensitizers (PS</a:t>
              </a:r>
              <a:r>
                <a:rPr lang="en-US" sz="2000" dirty="0" smtClean="0">
                  <a:latin typeface="Arial"/>
                  <a:cs typeface="Arial"/>
                </a:rPr>
                <a:t>)</a:t>
              </a:r>
            </a:p>
            <a:p>
              <a:pPr>
                <a:lnSpc>
                  <a:spcPts val="232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• POM H</a:t>
              </a:r>
              <a:r>
                <a:rPr lang="en-US" sz="2000" baseline="-25000" dirty="0" smtClean="0">
                  <a:latin typeface="Arial"/>
                  <a:cs typeface="Arial"/>
                </a:rPr>
                <a:t>2</a:t>
              </a:r>
              <a:r>
                <a:rPr lang="en-US" sz="2000" dirty="0" smtClean="0">
                  <a:latin typeface="Arial"/>
                  <a:cs typeface="Arial"/>
                </a:rPr>
                <a:t>O, CO</a:t>
              </a:r>
              <a:r>
                <a:rPr lang="en-US" sz="2000" baseline="-25000" dirty="0">
                  <a:latin typeface="Arial"/>
                  <a:cs typeface="Arial"/>
                </a:rPr>
                <a:t>2</a:t>
              </a:r>
              <a:r>
                <a:rPr lang="en-US" sz="2000" dirty="0" smtClean="0">
                  <a:latin typeface="Arial"/>
                  <a:cs typeface="Arial"/>
                </a:rPr>
                <a:t> reduction catalysts  (noble-metal-free and    </a:t>
              </a:r>
            </a:p>
            <a:p>
              <a:pPr>
                <a:lnSpc>
                  <a:spcPts val="232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      water compatible, </a:t>
              </a:r>
              <a:r>
                <a:rPr lang="en-US" sz="2000" i="1" dirty="0" smtClean="0">
                  <a:latin typeface="Arial"/>
                  <a:cs typeface="Arial"/>
                </a:rPr>
                <a:t>molecular</a:t>
              </a:r>
              <a:r>
                <a:rPr lang="en-US" sz="2000" dirty="0" smtClean="0">
                  <a:latin typeface="Arial"/>
                  <a:cs typeface="Arial"/>
                </a:rPr>
                <a:t>  -- </a:t>
              </a:r>
              <a:r>
                <a:rPr lang="en-US" sz="2000" i="1" dirty="0" smtClean="0"/>
                <a:t>J</a:t>
              </a:r>
              <a:r>
                <a:rPr lang="en-US" sz="2000" i="1" dirty="0"/>
                <a:t>. Am. Chem. Soc</a:t>
              </a:r>
              <a:r>
                <a:rPr lang="en-US" sz="2000" i="1" dirty="0" smtClean="0"/>
                <a:t>.</a:t>
              </a:r>
              <a:r>
                <a:rPr lang="en-US" sz="2000" dirty="0"/>
                <a:t> </a:t>
              </a:r>
              <a:r>
                <a:rPr lang="en-US" sz="2000" b="1" dirty="0" smtClean="0"/>
                <a:t>2014</a:t>
              </a:r>
              <a:r>
                <a:rPr lang="en-US" sz="2000" dirty="0"/>
                <a:t>, </a:t>
              </a:r>
              <a:r>
                <a:rPr lang="en-US" sz="2000" i="1" dirty="0"/>
                <a:t>136</a:t>
              </a:r>
              <a:r>
                <a:rPr lang="en-US" sz="2000" dirty="0"/>
                <a:t>, </a:t>
              </a:r>
              <a:r>
                <a:rPr lang="en-US" sz="2000" dirty="0" smtClean="0"/>
                <a:t>14015)</a:t>
              </a:r>
            </a:p>
            <a:p>
              <a:pPr>
                <a:lnSpc>
                  <a:spcPts val="232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• pH 14-compatible POM WOCs</a:t>
              </a:r>
            </a:p>
            <a:p>
              <a:pPr>
                <a:lnSpc>
                  <a:spcPts val="2320"/>
                </a:lnSpc>
              </a:pPr>
              <a:endParaRPr lang="en-US" sz="2000" dirty="0" smtClean="0">
                <a:latin typeface="Arial"/>
                <a:cs typeface="Arial"/>
              </a:endParaRPr>
            </a:p>
            <a:p>
              <a:pPr>
                <a:lnSpc>
                  <a:spcPts val="232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• </a:t>
              </a:r>
              <a:r>
                <a:rPr lang="en-US" sz="2000" b="1" dirty="0" smtClean="0">
                  <a:latin typeface="Arial"/>
                  <a:cs typeface="Arial"/>
                </a:rPr>
                <a:t>Counter cation effects on POM physicochemical properties, catalysis, immobilization, interface dynamics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130335" y="867603"/>
              <a:ext cx="8866612" cy="1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59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43566" y="1656266"/>
            <a:ext cx="626956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88430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75303"/>
            <a:ext cx="3196389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ury Schoolbook" panose="02040604050505020304" pitchFamily="18" charset="0"/>
              </a:rPr>
              <a:t>Potassium: Non-innocent </a:t>
            </a:r>
            <a:r>
              <a:rPr lang="en-US" sz="3200" dirty="0" err="1" smtClean="0">
                <a:latin typeface="Century Schoolbook" panose="02040604050505020304" pitchFamily="18" charset="0"/>
              </a:rPr>
              <a:t>Cation</a:t>
            </a:r>
            <a:r>
              <a:rPr lang="en-US" sz="3200" dirty="0" smtClean="0">
                <a:latin typeface="Century Schoolbook" panose="02040604050505020304" pitchFamily="18" charset="0"/>
              </a:rPr>
              <a:t> Interactions</a:t>
            </a:r>
            <a:endParaRPr lang="en-US" sz="3200" dirty="0"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44" y="152400"/>
            <a:ext cx="5181599" cy="3099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" y="3252172"/>
            <a:ext cx="5562600" cy="34151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FE0-03D6-4C18-8A97-D6C1D51E48E7}" type="slidenum">
              <a:rPr lang="en-US" smtClean="0"/>
              <a:t>37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68" y="3452912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40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59367" y="228999"/>
            <a:ext cx="74803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Three other </a:t>
            </a:r>
            <a:r>
              <a:rPr lang="en-US" sz="2400" b="1" dirty="0">
                <a:latin typeface="Arial"/>
                <a:cs typeface="Arial"/>
              </a:rPr>
              <a:t>r</a:t>
            </a:r>
            <a:r>
              <a:rPr lang="en-US" sz="2400" b="1" dirty="0" smtClean="0">
                <a:latin typeface="Arial"/>
                <a:cs typeface="Arial"/>
              </a:rPr>
              <a:t>esearch groups confirm our work: Co</a:t>
            </a:r>
            <a:r>
              <a:rPr lang="en-US" sz="2400" b="1" baseline="-25000" dirty="0" smtClean="0">
                <a:latin typeface="Arial"/>
                <a:cs typeface="Arial"/>
              </a:rPr>
              <a:t>4</a:t>
            </a:r>
            <a:r>
              <a:rPr lang="en-US" sz="2400" b="1" dirty="0" smtClean="0">
                <a:latin typeface="Arial"/>
                <a:cs typeface="Arial"/>
              </a:rPr>
              <a:t>P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is the dominant </a:t>
            </a:r>
            <a:r>
              <a:rPr lang="en-US" sz="2400" b="1" dirty="0">
                <a:latin typeface="Arial"/>
                <a:cs typeface="Arial"/>
              </a:rPr>
              <a:t>WOC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46459" y="1715507"/>
            <a:ext cx="4764548" cy="2720046"/>
            <a:chOff x="4179295" y="1910237"/>
            <a:chExt cx="4764548" cy="2720046"/>
          </a:xfrm>
        </p:grpSpPr>
        <p:pic>
          <p:nvPicPr>
            <p:cNvPr id="12" name="Picture 2" descr="Abstract Imag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79295" y="1910237"/>
              <a:ext cx="4764548" cy="2196096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4521204" y="4291729"/>
              <a:ext cx="442263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de-DE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Stracke</a:t>
              </a:r>
              <a:r>
                <a:rPr lang="de-DE" altLang="zh-CN" sz="1600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</a:t>
              </a:r>
              <a:r>
                <a:rPr lang="de-DE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 Finke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 </a:t>
              </a:r>
              <a:r>
                <a:rPr lang="en-US" altLang="zh-CN" sz="1600" i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ACS </a:t>
              </a:r>
              <a:r>
                <a:rPr lang="en-US" altLang="zh-CN" sz="1600" i="1" dirty="0" err="1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Catal</a:t>
              </a:r>
              <a:r>
                <a:rPr lang="en-US" altLang="zh-CN" sz="1600" i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.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 </a:t>
              </a:r>
              <a:r>
                <a:rPr lang="en-US" altLang="zh-CN" sz="1600" b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2014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 </a:t>
              </a:r>
              <a:r>
                <a:rPr lang="en-US" altLang="zh-CN" sz="1600" i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4, 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79</a:t>
              </a:r>
              <a:endParaRPr lang="en-US" altLang="zh-CN" sz="1600" dirty="0">
                <a:latin typeface="Arial" pitchFamily="34" charset="0"/>
                <a:ea typeface="Arial Unicode MS" pitchFamily="34" charset="-122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7749" y="1442206"/>
            <a:ext cx="2983151" cy="3438424"/>
            <a:chOff x="5724734" y="3692481"/>
            <a:chExt cx="2983151" cy="3438424"/>
          </a:xfrm>
        </p:grpSpPr>
        <p:pic>
          <p:nvPicPr>
            <p:cNvPr id="15" name="Picture 4" descr="Graphical abstract: Shining light on integrity of a tetracobalt-polyoxometalate water oxidation catalyst by X-ray spectroscopy before and after catalysi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67421" y="4383875"/>
              <a:ext cx="2648955" cy="2086053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5793586" y="6546129"/>
              <a:ext cx="272279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 err="1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Limberg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 </a:t>
              </a:r>
              <a:r>
                <a:rPr lang="en-US" altLang="zh-CN" sz="1600" dirty="0" err="1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Dau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 et al. </a:t>
              </a:r>
              <a:r>
                <a:rPr lang="en-US" altLang="zh-CN" sz="1600" i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Chem. </a:t>
              </a:r>
              <a:r>
                <a:rPr lang="en-US" altLang="zh-CN" sz="1600" i="1" dirty="0" err="1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Commun</a:t>
              </a:r>
              <a:r>
                <a:rPr lang="en-US" altLang="zh-CN" sz="1600" i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., </a:t>
              </a:r>
              <a:r>
                <a:rPr lang="en-US" altLang="zh-CN" sz="1600" b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2014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 </a:t>
              </a:r>
              <a:r>
                <a:rPr lang="en-US" altLang="zh-CN" sz="1600" i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50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 100.</a:t>
              </a:r>
              <a:endParaRPr lang="en-US" altLang="zh-CN" sz="1600" dirty="0">
                <a:latin typeface="Arial" pitchFamily="34" charset="0"/>
                <a:ea typeface="Arial Unicode MS" pitchFamily="34" charset="-122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24734" y="3692481"/>
              <a:ext cx="298315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 smtClean="0">
                  <a:solidFill>
                    <a:srgbClr val="FF0000"/>
                  </a:solidFill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 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XAS:  </a:t>
              </a:r>
              <a:r>
                <a:rPr lang="en-US" altLang="zh-CN" sz="1600" b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Co</a:t>
              </a:r>
              <a:r>
                <a:rPr lang="en-US" altLang="zh-CN" sz="1600" b="1" baseline="-250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4</a:t>
              </a:r>
              <a:r>
                <a:rPr lang="en-US" altLang="zh-CN" sz="1600" b="1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P</a:t>
              </a:r>
              <a:r>
                <a:rPr lang="en-US" altLang="zh-CN" sz="1600" b="1" baseline="-250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2</a:t>
              </a:r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 intact and</a:t>
              </a:r>
            </a:p>
            <a:p>
              <a:r>
                <a:rPr lang="en-US" altLang="zh-CN" sz="1600" dirty="0" smtClean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No catalytic cobalt oxide forms</a:t>
              </a:r>
              <a:endParaRPr lang="zh-CN" altLang="en-US" sz="1600" dirty="0">
                <a:latin typeface="Arial" pitchFamily="34" charset="0"/>
                <a:ea typeface="Arial Unicode MS" pitchFamily="34" charset="-122"/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938868" y="5193263"/>
            <a:ext cx="6062132" cy="90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latin typeface="Arial"/>
                <a:cs typeface="Arial"/>
              </a:rPr>
              <a:t>Galan-</a:t>
            </a:r>
            <a:r>
              <a:rPr lang="en-US" dirty="0" err="1" smtClean="0">
                <a:latin typeface="Arial"/>
                <a:cs typeface="Arial"/>
              </a:rPr>
              <a:t>Mascaros</a:t>
            </a:r>
            <a:r>
              <a:rPr lang="en-US" dirty="0" smtClean="0">
                <a:latin typeface="Arial"/>
                <a:cs typeface="Arial"/>
              </a:rPr>
              <a:t> et al:   2 recent thorough papers:</a:t>
            </a:r>
          </a:p>
          <a:p>
            <a:r>
              <a:rPr lang="en-US" sz="1600" i="1" dirty="0" err="1" smtClean="0">
                <a:latin typeface="Arial"/>
                <a:cs typeface="Arial"/>
              </a:rPr>
              <a:t>Inorg</a:t>
            </a:r>
            <a:r>
              <a:rPr lang="en-US" sz="1600" i="1" dirty="0" smtClean="0">
                <a:latin typeface="Arial"/>
                <a:cs typeface="Arial"/>
              </a:rPr>
              <a:t>. Chem.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2012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i="1" dirty="0" smtClean="0">
                <a:latin typeface="Arial"/>
                <a:cs typeface="Arial"/>
              </a:rPr>
              <a:t>51</a:t>
            </a:r>
            <a:r>
              <a:rPr lang="en-US" sz="1600" dirty="0" smtClean="0">
                <a:latin typeface="Arial"/>
                <a:cs typeface="Arial"/>
              </a:rPr>
              <a:t>, 11707</a:t>
            </a:r>
          </a:p>
          <a:p>
            <a:r>
              <a:rPr lang="en-US" sz="1600" i="1" dirty="0" err="1">
                <a:latin typeface="Arial"/>
                <a:cs typeface="Arial"/>
              </a:rPr>
              <a:t>Inorg</a:t>
            </a:r>
            <a:r>
              <a:rPr lang="en-US" sz="1600" i="1" dirty="0">
                <a:latin typeface="Arial"/>
                <a:cs typeface="Arial"/>
              </a:rPr>
              <a:t>. Chem.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2013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i="1" dirty="0" smtClean="0">
                <a:latin typeface="Arial"/>
                <a:cs typeface="Arial"/>
              </a:rPr>
              <a:t>52</a:t>
            </a:r>
            <a:r>
              <a:rPr lang="en-US" sz="1600" dirty="0" smtClean="0">
                <a:latin typeface="Arial"/>
                <a:cs typeface="Arial"/>
              </a:rPr>
              <a:t>, 4753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143921" y="1104915"/>
            <a:ext cx="8853026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457200" y="5707604"/>
            <a:ext cx="8458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200" b="0" baseline="0" dirty="0">
                <a:solidFill>
                  <a:schemeClr val="tx1"/>
                </a:solidFill>
                <a:latin typeface="Arial"/>
                <a:cs typeface="Arial"/>
              </a:rPr>
              <a:t>Need breakthroughs in fundamental science (not just engineering)</a:t>
            </a:r>
            <a:endParaRPr lang="en-US" sz="2200" b="0" baseline="-25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2146300" y="3987807"/>
            <a:ext cx="4800600" cy="38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2 H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O  +  h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  <a:sym typeface="Symbol" charset="0"/>
              </a:rPr>
              <a:t>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 (sun)  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  <a:sym typeface="Symbol" charset="0"/>
              </a:rPr>
              <a:t>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  O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  +  2 H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1993900" y="4749807"/>
            <a:ext cx="5638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CO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 + 2 H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2200" baseline="0" dirty="0">
                <a:solidFill>
                  <a:schemeClr val="tx1"/>
                </a:solidFill>
                <a:latin typeface="Arial"/>
                <a:cs typeface="Arial"/>
              </a:rPr>
              <a:t>O +  h</a:t>
            </a:r>
            <a:r>
              <a:rPr lang="en-US" sz="2200" baseline="0" dirty="0" smtClean="0">
                <a:solidFill>
                  <a:schemeClr val="tx1"/>
                </a:solidFill>
                <a:latin typeface="Arial"/>
                <a:cs typeface="Arial"/>
                <a:sym typeface="Symbol" charset="0"/>
              </a:rPr>
              <a:t> </a:t>
            </a:r>
            <a:r>
              <a:rPr lang="en-US" sz="2200" dirty="0">
                <a:latin typeface="Arial"/>
                <a:cs typeface="Arial"/>
              </a:rPr>
              <a:t>(sun)</a:t>
            </a:r>
            <a:r>
              <a:rPr lang="en-US" sz="2200" b="0" baseline="0" dirty="0" smtClean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2200" baseline="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</a:t>
            </a:r>
            <a:r>
              <a:rPr lang="en-US" sz="2200" b="0" baseline="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2200" baseline="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CH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3</a:t>
            </a:r>
            <a:r>
              <a:rPr lang="en-US" sz="2200" baseline="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OH  +  O</a:t>
            </a:r>
            <a:r>
              <a:rPr lang="en-US" sz="2200" baseline="-25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2</a:t>
            </a:r>
            <a:endParaRPr lang="en-US" sz="2200" baseline="0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204" y="1299219"/>
            <a:ext cx="782743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Times" charset="0"/>
              <a:buNone/>
            </a:pPr>
            <a:r>
              <a:rPr lang="en-US" sz="2500" dirty="0" smtClean="0">
                <a:latin typeface="Arial"/>
                <a:cs typeface="Arial"/>
              </a:rPr>
              <a:t>                           Sunlight </a:t>
            </a:r>
            <a:r>
              <a:rPr lang="en-US" sz="2500" dirty="0">
                <a:latin typeface="Arial"/>
                <a:cs typeface="Arial"/>
              </a:rPr>
              <a:t>for </a:t>
            </a:r>
            <a:r>
              <a:rPr lang="en-US" sz="2500" dirty="0" smtClean="0">
                <a:latin typeface="Arial"/>
                <a:cs typeface="Arial"/>
              </a:rPr>
              <a:t>energy</a:t>
            </a:r>
          </a:p>
          <a:p>
            <a:pPr algn="just">
              <a:buFont typeface="Times" charset="0"/>
              <a:buNone/>
            </a:pPr>
            <a:r>
              <a:rPr lang="en-US" sz="2000" dirty="0" smtClean="0">
                <a:latin typeface="Arial"/>
                <a:cs typeface="Arial"/>
              </a:rPr>
              <a:t>(hydroelectric, wind, tides, biofuel, geothermal, etc. aren’t sufficient)  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3500" y="2290348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Times" charset="0"/>
              <a:buNone/>
            </a:pPr>
            <a:r>
              <a:rPr lang="en-US" sz="2500" dirty="0" smtClean="0">
                <a:latin typeface="Arial"/>
                <a:cs typeface="Arial"/>
              </a:rPr>
              <a:t>Water </a:t>
            </a:r>
            <a:r>
              <a:rPr lang="en-US" sz="2500" dirty="0">
                <a:latin typeface="Arial"/>
                <a:cs typeface="Arial"/>
              </a:rPr>
              <a:t>as electron </a:t>
            </a:r>
            <a:r>
              <a:rPr lang="en-US" sz="2500" dirty="0" smtClean="0">
                <a:latin typeface="Arial"/>
                <a:cs typeface="Arial"/>
              </a:rPr>
              <a:t>source</a:t>
            </a:r>
            <a:endParaRPr lang="en-US" sz="25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053" y="3079014"/>
            <a:ext cx="580989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Times" charset="0"/>
              <a:buNone/>
            </a:pPr>
            <a:r>
              <a:rPr lang="en-US" sz="2500" dirty="0">
                <a:latin typeface="Arial"/>
                <a:cs typeface="Arial"/>
              </a:rPr>
              <a:t>High </a:t>
            </a:r>
            <a:r>
              <a:rPr lang="en-US" sz="2500" dirty="0" smtClean="0">
                <a:latin typeface="Arial"/>
                <a:cs typeface="Arial"/>
              </a:rPr>
              <a:t>density </a:t>
            </a:r>
            <a:r>
              <a:rPr lang="en-US" sz="2500" dirty="0">
                <a:latin typeface="Arial"/>
                <a:cs typeface="Arial"/>
              </a:rPr>
              <a:t>energy, hence “solar fuels”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304800"/>
            <a:ext cx="8305800" cy="609600"/>
            <a:chOff x="457200" y="304800"/>
            <a:chExt cx="8305800" cy="60960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85800" y="304800"/>
              <a:ext cx="7772400" cy="533400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smtClean="0">
                  <a:latin typeface="Arial" charset="0"/>
                  <a:ea typeface="ＭＳ Ｐゴシック" charset="0"/>
                  <a:cs typeface="Arial" charset="0"/>
                </a:rPr>
                <a:t>Ultimately need:</a:t>
              </a:r>
              <a:endParaRPr lang="en-US" sz="2800" b="1" dirty="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457200" y="914400"/>
              <a:ext cx="8305800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12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/>
      <p:bldP spid="197640" grpId="0"/>
      <p:bldP spid="197651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228600"/>
            <a:ext cx="9601200" cy="2865438"/>
            <a:chOff x="381000" y="228600"/>
            <a:chExt cx="9601200" cy="2865438"/>
          </a:xfrm>
        </p:grpSpPr>
        <p:grpSp>
          <p:nvGrpSpPr>
            <p:cNvPr id="8" name="Group 7"/>
            <p:cNvGrpSpPr/>
            <p:nvPr/>
          </p:nvGrpSpPr>
          <p:grpSpPr>
            <a:xfrm>
              <a:off x="381000" y="228600"/>
              <a:ext cx="9601200" cy="2301875"/>
              <a:chOff x="381000" y="228600"/>
              <a:chExt cx="9601200" cy="2301875"/>
            </a:xfrm>
          </p:grpSpPr>
          <p:grpSp>
            <p:nvGrpSpPr>
              <p:cNvPr id="2" name="Group 2"/>
              <p:cNvGrpSpPr>
                <a:grpSpLocks/>
              </p:cNvGrpSpPr>
              <p:nvPr/>
            </p:nvGrpSpPr>
            <p:grpSpPr bwMode="auto">
              <a:xfrm>
                <a:off x="609600" y="228600"/>
                <a:ext cx="8153400" cy="1228725"/>
                <a:chOff x="432" y="96"/>
                <a:chExt cx="5136" cy="774"/>
              </a:xfrm>
            </p:grpSpPr>
            <p:sp>
              <p:nvSpPr>
                <p:cNvPr id="20150" name="Rectangle 3"/>
                <p:cNvSpPr>
                  <a:spLocks noChangeArrowheads="1"/>
                </p:cNvSpPr>
                <p:nvPr/>
              </p:nvSpPr>
              <p:spPr bwMode="auto">
                <a:xfrm>
                  <a:off x="454" y="96"/>
                  <a:ext cx="5114" cy="7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r>
                    <a:rPr lang="en-US" sz="2500" b="1" dirty="0" err="1">
                      <a:latin typeface="Helvetica" charset="0"/>
                    </a:rPr>
                    <a:t>Polyoxometalates</a:t>
                  </a:r>
                  <a:r>
                    <a:rPr lang="en-US" sz="2500" b="1" dirty="0">
                      <a:latin typeface="Helvetica" charset="0"/>
                    </a:rPr>
                    <a:t> (</a:t>
                  </a:r>
                  <a:r>
                    <a:rPr lang="en-US" altLang="ja-JP" sz="2500" b="1" dirty="0">
                      <a:latin typeface="Helvetica" charset="0"/>
                    </a:rPr>
                    <a:t>POMs): </a:t>
                  </a:r>
                </a:p>
                <a:p>
                  <a:r>
                    <a:rPr lang="en-US" sz="2500" b="1" dirty="0">
                      <a:latin typeface="Helvetica" charset="0"/>
                    </a:rPr>
                    <a:t>early-transition-metal oxygen anion clusters </a:t>
                  </a:r>
                  <a:endParaRPr lang="en-US" altLang="ja-JP" sz="2500" b="1" dirty="0">
                    <a:latin typeface="Helvetica" charset="0"/>
                  </a:endParaRPr>
                </a:p>
                <a:p>
                  <a:endParaRPr lang="en-US" sz="2400" dirty="0">
                    <a:latin typeface="Helvetica" charset="0"/>
                  </a:endParaRPr>
                </a:p>
              </p:txBody>
            </p:sp>
            <p:sp>
              <p:nvSpPr>
                <p:cNvPr id="20151" name="Line 4"/>
                <p:cNvSpPr>
                  <a:spLocks noChangeShapeType="1"/>
                </p:cNvSpPr>
                <p:nvPr/>
              </p:nvSpPr>
              <p:spPr bwMode="auto">
                <a:xfrm>
                  <a:off x="432" y="718"/>
                  <a:ext cx="5039" cy="0"/>
                </a:xfrm>
                <a:prstGeom prst="line">
                  <a:avLst/>
                </a:prstGeom>
                <a:noFill/>
                <a:ln w="57150">
                  <a:solidFill>
                    <a:srgbClr val="008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5"/>
              <p:cNvGrpSpPr>
                <a:grpSpLocks/>
              </p:cNvGrpSpPr>
              <p:nvPr/>
            </p:nvGrpSpPr>
            <p:grpSpPr bwMode="auto">
              <a:xfrm>
                <a:off x="381000" y="1431925"/>
                <a:ext cx="9601200" cy="1098550"/>
                <a:chOff x="240" y="902"/>
                <a:chExt cx="6048" cy="692"/>
              </a:xfrm>
            </p:grpSpPr>
            <p:sp>
              <p:nvSpPr>
                <p:cNvPr id="2014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0" y="1056"/>
                  <a:ext cx="604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b="1" dirty="0">
                      <a:latin typeface="Helvetica" charset="0"/>
                    </a:rPr>
                    <a:t>  </a:t>
                  </a:r>
                  <a:r>
                    <a:rPr lang="en-US" sz="2400" dirty="0">
                      <a:latin typeface="Helvetica" charset="0"/>
                    </a:rPr>
                    <a:t>n</a:t>
                  </a:r>
                  <a:r>
                    <a:rPr lang="en-US" sz="2400" b="1" dirty="0">
                      <a:latin typeface="Helvetica" charset="0"/>
                    </a:rPr>
                    <a:t> [WO</a:t>
                  </a:r>
                  <a:r>
                    <a:rPr lang="en-US" sz="2400" b="1" baseline="-25000" dirty="0">
                      <a:latin typeface="Helvetica" charset="0"/>
                    </a:rPr>
                    <a:t>4</a:t>
                  </a:r>
                  <a:r>
                    <a:rPr lang="en-US" sz="2400" b="1" dirty="0">
                      <a:latin typeface="Helvetica" charset="0"/>
                    </a:rPr>
                    <a:t>]</a:t>
                  </a:r>
                  <a:r>
                    <a:rPr lang="en-US" sz="2400" b="1" baseline="30000" dirty="0">
                      <a:latin typeface="Helvetica" charset="0"/>
                    </a:rPr>
                    <a:t>2-</a:t>
                  </a:r>
                  <a:r>
                    <a:rPr lang="en-US" sz="2400" baseline="30000" dirty="0">
                      <a:latin typeface="Helvetica" charset="0"/>
                    </a:rPr>
                    <a:t>        </a:t>
                  </a:r>
                  <a:r>
                    <a:rPr lang="en-US" sz="2400" dirty="0">
                      <a:latin typeface="Helvetica" charset="0"/>
                    </a:rPr>
                    <a:t>           </a:t>
                  </a:r>
                  <a:r>
                    <a:rPr lang="en-US" sz="2400" b="1" dirty="0">
                      <a:latin typeface="Helvetica" charset="0"/>
                    </a:rPr>
                    <a:t>[W</a:t>
                  </a:r>
                  <a:r>
                    <a:rPr lang="en-US" sz="2400" b="1" baseline="-25000" dirty="0">
                      <a:latin typeface="Helvetica" charset="0"/>
                    </a:rPr>
                    <a:t>x</a:t>
                  </a:r>
                  <a:r>
                    <a:rPr lang="en-US" sz="2400" b="1" dirty="0">
                      <a:latin typeface="Helvetica" charset="0"/>
                    </a:rPr>
                    <a:t>O</a:t>
                  </a:r>
                  <a:r>
                    <a:rPr lang="en-US" sz="2400" b="1" baseline="-25000" dirty="0">
                      <a:latin typeface="Helvetica" charset="0"/>
                    </a:rPr>
                    <a:t>y</a:t>
                  </a:r>
                  <a:r>
                    <a:rPr lang="en-US" sz="2400" b="1" dirty="0">
                      <a:latin typeface="Helvetica" charset="0"/>
                    </a:rPr>
                    <a:t>]</a:t>
                  </a:r>
                  <a:r>
                    <a:rPr lang="en-US" sz="2400" b="1" baseline="30000" dirty="0">
                      <a:latin typeface="Helvetica" charset="0"/>
                    </a:rPr>
                    <a:t>n- </a:t>
                  </a:r>
                  <a:r>
                    <a:rPr lang="en-US" sz="2400" dirty="0">
                      <a:latin typeface="Helvetica" charset="0"/>
                    </a:rPr>
                    <a:t> + nH</a:t>
                  </a:r>
                  <a:r>
                    <a:rPr lang="en-US" sz="2400" baseline="-25000" dirty="0">
                      <a:latin typeface="Helvetica" charset="0"/>
                    </a:rPr>
                    <a:t>2</a:t>
                  </a:r>
                  <a:r>
                    <a:rPr lang="en-US" sz="2400" dirty="0">
                      <a:latin typeface="Helvetica" charset="0"/>
                    </a:rPr>
                    <a:t>O                </a:t>
                  </a:r>
                  <a:r>
                    <a:rPr lang="en-US" sz="2400" b="1" dirty="0">
                      <a:latin typeface="Helvetica" charset="0"/>
                    </a:rPr>
                    <a:t>WO</a:t>
                  </a:r>
                  <a:r>
                    <a:rPr lang="en-US" sz="2400" b="1" baseline="-25000" dirty="0">
                      <a:latin typeface="Helvetica" charset="0"/>
                    </a:rPr>
                    <a:t>3</a:t>
                  </a:r>
                  <a:r>
                    <a:rPr lang="en-US" sz="2400" dirty="0">
                      <a:latin typeface="Helvetica" charset="0"/>
                    </a:rPr>
                    <a:t>  +  nH</a:t>
                  </a:r>
                  <a:r>
                    <a:rPr lang="en-US" sz="2400" baseline="-25000" dirty="0">
                      <a:latin typeface="Helvetica" charset="0"/>
                    </a:rPr>
                    <a:t>2</a:t>
                  </a:r>
                  <a:r>
                    <a:rPr lang="en-US" sz="2400" dirty="0">
                      <a:latin typeface="Helvetica" charset="0"/>
                    </a:rPr>
                    <a:t>O</a:t>
                  </a:r>
                  <a:r>
                    <a:rPr lang="en-US" dirty="0">
                      <a:latin typeface="Helvetica" charset="0"/>
                    </a:rPr>
                    <a:t> </a:t>
                  </a:r>
                </a:p>
              </p:txBody>
            </p:sp>
            <p:sp>
              <p:nvSpPr>
                <p:cNvPr id="20141" name="Line 7"/>
                <p:cNvSpPr>
                  <a:spLocks noChangeShapeType="1"/>
                </p:cNvSpPr>
                <p:nvPr/>
              </p:nvSpPr>
              <p:spPr bwMode="auto">
                <a:xfrm>
                  <a:off x="1392" y="1152"/>
                  <a:ext cx="41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4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439" y="902"/>
                  <a:ext cx="29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b="1">
                      <a:latin typeface="Helvetica" charset="0"/>
                    </a:rPr>
                    <a:t>H</a:t>
                  </a:r>
                  <a:r>
                    <a:rPr lang="en-US" b="1" baseline="30000">
                      <a:latin typeface="Helvetica" charset="0"/>
                    </a:rPr>
                    <a:t>+</a:t>
                  </a:r>
                  <a:endParaRPr lang="en-US" sz="2200">
                    <a:latin typeface="Helvetica" charset="0"/>
                  </a:endParaRPr>
                </a:p>
              </p:txBody>
            </p:sp>
            <p:sp>
              <p:nvSpPr>
                <p:cNvPr id="2014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392" y="1248"/>
                  <a:ext cx="37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4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392" y="1286"/>
                  <a:ext cx="391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b="1">
                      <a:latin typeface="Helvetica" charset="0"/>
                    </a:rPr>
                    <a:t>OH</a:t>
                  </a:r>
                  <a:r>
                    <a:rPr lang="en-US" b="1" baseline="30000">
                      <a:latin typeface="Helvetica" charset="0"/>
                    </a:rPr>
                    <a:t>-</a:t>
                  </a:r>
                  <a:endParaRPr lang="en-US" sz="2200">
                    <a:latin typeface="Helvetica" charset="0"/>
                  </a:endParaRPr>
                </a:p>
              </p:txBody>
            </p:sp>
            <p:sp>
              <p:nvSpPr>
                <p:cNvPr id="2014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224" y="1344"/>
                  <a:ext cx="934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Helvetica" charset="0"/>
                    </a:rPr>
                    <a:t>metal oxide</a:t>
                  </a:r>
                </a:p>
              </p:txBody>
            </p:sp>
            <p:sp>
              <p:nvSpPr>
                <p:cNvPr id="20146" name="Line 12"/>
                <p:cNvSpPr>
                  <a:spLocks noChangeShapeType="1"/>
                </p:cNvSpPr>
                <p:nvPr/>
              </p:nvSpPr>
              <p:spPr bwMode="auto">
                <a:xfrm>
                  <a:off x="3744" y="1137"/>
                  <a:ext cx="4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4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836" y="902"/>
                  <a:ext cx="29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b="1">
                      <a:latin typeface="Helvetica" charset="0"/>
                    </a:rPr>
                    <a:t>H</a:t>
                  </a:r>
                  <a:r>
                    <a:rPr lang="en-US" b="1" baseline="30000">
                      <a:latin typeface="Helvetica" charset="0"/>
                    </a:rPr>
                    <a:t>+</a:t>
                  </a:r>
                  <a:endParaRPr lang="en-US" sz="2200">
                    <a:latin typeface="Helvetica" charset="0"/>
                  </a:endParaRPr>
                </a:p>
              </p:txBody>
            </p:sp>
            <p:sp>
              <p:nvSpPr>
                <p:cNvPr id="2014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3744" y="1233"/>
                  <a:ext cx="37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4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785" y="1296"/>
                  <a:ext cx="391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b="1">
                      <a:latin typeface="Helvetica" charset="0"/>
                    </a:rPr>
                    <a:t>OH</a:t>
                  </a:r>
                  <a:r>
                    <a:rPr lang="en-US" b="1" baseline="30000">
                      <a:latin typeface="Helvetica" charset="0"/>
                    </a:rPr>
                    <a:t>-</a:t>
                  </a:r>
                  <a:endParaRPr lang="en-US" sz="2200">
                    <a:latin typeface="Helvetica" charset="0"/>
                  </a:endParaRPr>
                </a:p>
              </p:txBody>
            </p:sp>
          </p:grp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744788" y="2209800"/>
              <a:ext cx="2359025" cy="884238"/>
              <a:chOff x="1729" y="1392"/>
              <a:chExt cx="1486" cy="557"/>
            </a:xfrm>
          </p:grpSpPr>
          <p:sp>
            <p:nvSpPr>
              <p:cNvPr id="20138" name="Text Box 17"/>
              <p:cNvSpPr txBox="1">
                <a:spLocks noChangeArrowheads="1"/>
              </p:cNvSpPr>
              <p:nvPr/>
            </p:nvSpPr>
            <p:spPr bwMode="auto">
              <a:xfrm>
                <a:off x="1729" y="1680"/>
                <a:ext cx="14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200" dirty="0">
                    <a:solidFill>
                      <a:srgbClr val="CC0000"/>
                    </a:solidFill>
                    <a:latin typeface="Helvetica" charset="0"/>
                  </a:rPr>
                  <a:t>polyoxometalates</a:t>
                </a:r>
                <a:endParaRPr lang="en-US" sz="2200" dirty="0">
                  <a:solidFill>
                    <a:srgbClr val="000099"/>
                  </a:solidFill>
                  <a:latin typeface="Helvetica" charset="0"/>
                </a:endParaRPr>
              </a:p>
            </p:txBody>
          </p:sp>
          <p:sp>
            <p:nvSpPr>
              <p:cNvPr id="20139" name="AutoShape 18"/>
              <p:cNvSpPr>
                <a:spLocks/>
              </p:cNvSpPr>
              <p:nvPr/>
            </p:nvSpPr>
            <p:spPr bwMode="auto">
              <a:xfrm rot="5400000">
                <a:off x="2271" y="1080"/>
                <a:ext cx="240" cy="864"/>
              </a:xfrm>
              <a:prstGeom prst="rightBrace">
                <a:avLst>
                  <a:gd name="adj1" fmla="val 30000"/>
                  <a:gd name="adj2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-970486" y="2429909"/>
            <a:ext cx="6524625" cy="3567113"/>
            <a:chOff x="-970486" y="2429909"/>
            <a:chExt cx="6524625" cy="3567113"/>
          </a:xfrm>
        </p:grpSpPr>
        <p:grpSp>
          <p:nvGrpSpPr>
            <p:cNvPr id="19464" name="Group 26"/>
            <p:cNvGrpSpPr>
              <a:grpSpLocks/>
            </p:cNvGrpSpPr>
            <p:nvPr/>
          </p:nvGrpSpPr>
          <p:grpSpPr bwMode="auto">
            <a:xfrm>
              <a:off x="-970486" y="2429909"/>
              <a:ext cx="4467225" cy="3567113"/>
              <a:chOff x="-702" y="1920"/>
              <a:chExt cx="2814" cy="2247"/>
            </a:xfrm>
          </p:grpSpPr>
          <p:sp>
            <p:nvSpPr>
              <p:cNvPr id="19465" name="Text Box 27"/>
              <p:cNvSpPr txBox="1">
                <a:spLocks noChangeArrowheads="1"/>
              </p:cNvSpPr>
              <p:nvPr/>
            </p:nvSpPr>
            <p:spPr bwMode="auto">
              <a:xfrm>
                <a:off x="144" y="3648"/>
                <a:ext cx="1728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100">
                    <a:latin typeface="Helvetica" charset="0"/>
                  </a:rPr>
                  <a:t>[AlW</a:t>
                </a:r>
                <a:r>
                  <a:rPr lang="en-US" sz="2100" baseline="-25000">
                    <a:latin typeface="Helvetica" charset="0"/>
                  </a:rPr>
                  <a:t>12</a:t>
                </a:r>
                <a:r>
                  <a:rPr lang="en-US" sz="2100">
                    <a:latin typeface="Helvetica" charset="0"/>
                  </a:rPr>
                  <a:t>O</a:t>
                </a:r>
                <a:r>
                  <a:rPr lang="en-US" sz="2100" baseline="-25000">
                    <a:latin typeface="Helvetica" charset="0"/>
                  </a:rPr>
                  <a:t>40</a:t>
                </a:r>
                <a:r>
                  <a:rPr lang="en-US" sz="2100">
                    <a:latin typeface="Helvetica" charset="0"/>
                  </a:rPr>
                  <a:t>]</a:t>
                </a:r>
                <a:r>
                  <a:rPr lang="en-US" sz="2100" baseline="30000">
                    <a:latin typeface="Helvetica" charset="0"/>
                  </a:rPr>
                  <a:t>6- </a:t>
                </a:r>
                <a:r>
                  <a:rPr lang="en-US" sz="2100">
                    <a:latin typeface="Helvetica" charset="0"/>
                  </a:rPr>
                  <a:t>(Keggin)</a:t>
                </a:r>
              </a:p>
            </p:txBody>
          </p:sp>
          <p:grpSp>
            <p:nvGrpSpPr>
              <p:cNvPr id="19466" name="Group 28"/>
              <p:cNvGrpSpPr>
                <a:grpSpLocks/>
              </p:cNvGrpSpPr>
              <p:nvPr/>
            </p:nvGrpSpPr>
            <p:grpSpPr bwMode="auto">
              <a:xfrm>
                <a:off x="-702" y="1920"/>
                <a:ext cx="2382" cy="1656"/>
                <a:chOff x="2514" y="1288"/>
                <a:chExt cx="2382" cy="1656"/>
              </a:xfrm>
            </p:grpSpPr>
            <p:grpSp>
              <p:nvGrpSpPr>
                <p:cNvPr id="19468" name="Group 29"/>
                <p:cNvGrpSpPr>
                  <a:grpSpLocks/>
                </p:cNvGrpSpPr>
                <p:nvPr/>
              </p:nvGrpSpPr>
              <p:grpSpPr bwMode="auto">
                <a:xfrm>
                  <a:off x="2514" y="1288"/>
                  <a:ext cx="2190" cy="1518"/>
                  <a:chOff x="2514" y="1288"/>
                  <a:chExt cx="2190" cy="1518"/>
                </a:xfrm>
              </p:grpSpPr>
              <p:sp>
                <p:nvSpPr>
                  <p:cNvPr id="19934" name="Picture 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14" y="1288"/>
                    <a:ext cx="1" cy="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5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964" y="2070"/>
                    <a:ext cx="51" cy="53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6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970" y="2077"/>
                    <a:ext cx="38" cy="39"/>
                  </a:xfrm>
                  <a:prstGeom prst="ellipse">
                    <a:avLst/>
                  </a:prstGeom>
                  <a:solidFill>
                    <a:srgbClr val="D4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7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083"/>
                    <a:ext cx="25" cy="27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8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090"/>
                    <a:ext cx="13" cy="13"/>
                  </a:xfrm>
                  <a:prstGeom prst="ellipse">
                    <a:avLst/>
                  </a:prstGeom>
                  <a:solidFill>
                    <a:srgbClr val="FB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9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89" y="2110"/>
                    <a:ext cx="32" cy="4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0" name="Freeform 36"/>
                  <p:cNvSpPr>
                    <a:spLocks/>
                  </p:cNvSpPr>
                  <p:nvPr/>
                </p:nvSpPr>
                <p:spPr bwMode="auto">
                  <a:xfrm>
                    <a:off x="3996" y="2103"/>
                    <a:ext cx="32" cy="53"/>
                  </a:xfrm>
                  <a:custGeom>
                    <a:avLst/>
                    <a:gdLst>
                      <a:gd name="T0" fmla="*/ 0 w 32"/>
                      <a:gd name="T1" fmla="*/ 0 h 53"/>
                      <a:gd name="T2" fmla="*/ 32 w 32"/>
                      <a:gd name="T3" fmla="*/ 46 h 53"/>
                      <a:gd name="T4" fmla="*/ 25 w 32"/>
                      <a:gd name="T5" fmla="*/ 53 h 53"/>
                      <a:gd name="T6" fmla="*/ 0 60000 65536"/>
                      <a:gd name="T7" fmla="*/ 0 60000 65536"/>
                      <a:gd name="T8" fmla="*/ 0 60000 65536"/>
                      <a:gd name="T9" fmla="*/ 0 w 32"/>
                      <a:gd name="T10" fmla="*/ 0 h 53"/>
                      <a:gd name="T11" fmla="*/ 32 w 32"/>
                      <a:gd name="T12" fmla="*/ 53 h 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" h="53">
                        <a:moveTo>
                          <a:pt x="0" y="0"/>
                        </a:moveTo>
                        <a:lnTo>
                          <a:pt x="32" y="46"/>
                        </a:lnTo>
                        <a:lnTo>
                          <a:pt x="25" y="5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4583" y="2044"/>
                    <a:ext cx="51" cy="5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2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590" y="2050"/>
                    <a:ext cx="38" cy="40"/>
                  </a:xfrm>
                  <a:prstGeom prst="ellipse">
                    <a:avLst/>
                  </a:prstGeom>
                  <a:solidFill>
                    <a:srgbClr val="D4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3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96" y="2057"/>
                    <a:ext cx="25" cy="26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4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2064"/>
                    <a:ext cx="13" cy="13"/>
                  </a:xfrm>
                  <a:prstGeom prst="ellipse">
                    <a:avLst/>
                  </a:prstGeom>
                  <a:solidFill>
                    <a:srgbClr val="FB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5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19" y="2077"/>
                    <a:ext cx="71" cy="5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6" name="Freeform 42"/>
                  <p:cNvSpPr>
                    <a:spLocks/>
                  </p:cNvSpPr>
                  <p:nvPr/>
                </p:nvSpPr>
                <p:spPr bwMode="auto">
                  <a:xfrm>
                    <a:off x="4519" y="2083"/>
                    <a:ext cx="77" cy="53"/>
                  </a:xfrm>
                  <a:custGeom>
                    <a:avLst/>
                    <a:gdLst>
                      <a:gd name="T0" fmla="*/ 77 w 77"/>
                      <a:gd name="T1" fmla="*/ 0 h 53"/>
                      <a:gd name="T2" fmla="*/ 7 w 77"/>
                      <a:gd name="T3" fmla="*/ 53 h 53"/>
                      <a:gd name="T4" fmla="*/ 0 w 77"/>
                      <a:gd name="T5" fmla="*/ 46 h 53"/>
                      <a:gd name="T6" fmla="*/ 0 60000 65536"/>
                      <a:gd name="T7" fmla="*/ 0 60000 65536"/>
                      <a:gd name="T8" fmla="*/ 0 60000 65536"/>
                      <a:gd name="T9" fmla="*/ 0 w 77"/>
                      <a:gd name="T10" fmla="*/ 0 h 53"/>
                      <a:gd name="T11" fmla="*/ 77 w 77"/>
                      <a:gd name="T12" fmla="*/ 53 h 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7" h="53">
                        <a:moveTo>
                          <a:pt x="77" y="0"/>
                        </a:moveTo>
                        <a:lnTo>
                          <a:pt x="7" y="53"/>
                        </a:lnTo>
                        <a:lnTo>
                          <a:pt x="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7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386"/>
                    <a:ext cx="64" cy="65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8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989" y="2392"/>
                    <a:ext cx="51" cy="53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49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996" y="2399"/>
                    <a:ext cx="38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0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002" y="2405"/>
                    <a:ext cx="26" cy="27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1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008" y="2412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2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21" y="2215"/>
                    <a:ext cx="13" cy="17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3" name="Freeform 49"/>
                  <p:cNvSpPr>
                    <a:spLocks/>
                  </p:cNvSpPr>
                  <p:nvPr/>
                </p:nvSpPr>
                <p:spPr bwMode="auto">
                  <a:xfrm>
                    <a:off x="4015" y="2215"/>
                    <a:ext cx="19" cy="171"/>
                  </a:xfrm>
                  <a:custGeom>
                    <a:avLst/>
                    <a:gdLst>
                      <a:gd name="T0" fmla="*/ 0 w 19"/>
                      <a:gd name="T1" fmla="*/ 171 h 171"/>
                      <a:gd name="T2" fmla="*/ 13 w 19"/>
                      <a:gd name="T3" fmla="*/ 0 h 171"/>
                      <a:gd name="T4" fmla="*/ 19 w 19"/>
                      <a:gd name="T5" fmla="*/ 0 h 171"/>
                      <a:gd name="T6" fmla="*/ 0 60000 65536"/>
                      <a:gd name="T7" fmla="*/ 0 60000 65536"/>
                      <a:gd name="T8" fmla="*/ 0 60000 65536"/>
                      <a:gd name="T9" fmla="*/ 0 w 19"/>
                      <a:gd name="T10" fmla="*/ 0 h 171"/>
                      <a:gd name="T11" fmla="*/ 19 w 19"/>
                      <a:gd name="T12" fmla="*/ 171 h 1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" h="171">
                        <a:moveTo>
                          <a:pt x="0" y="171"/>
                        </a:moveTo>
                        <a:lnTo>
                          <a:pt x="13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4" name="Line 5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15" y="2438"/>
                    <a:ext cx="6" cy="11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5" name="Freeform 51"/>
                  <p:cNvSpPr>
                    <a:spLocks/>
                  </p:cNvSpPr>
                  <p:nvPr/>
                </p:nvSpPr>
                <p:spPr bwMode="auto">
                  <a:xfrm>
                    <a:off x="4021" y="2438"/>
                    <a:ext cx="7" cy="112"/>
                  </a:xfrm>
                  <a:custGeom>
                    <a:avLst/>
                    <a:gdLst>
                      <a:gd name="T0" fmla="*/ 0 w 7"/>
                      <a:gd name="T1" fmla="*/ 0 h 112"/>
                      <a:gd name="T2" fmla="*/ 7 w 7"/>
                      <a:gd name="T3" fmla="*/ 112 h 112"/>
                      <a:gd name="T4" fmla="*/ 0 w 7"/>
                      <a:gd name="T5" fmla="*/ 112 h 112"/>
                      <a:gd name="T6" fmla="*/ 0 60000 65536"/>
                      <a:gd name="T7" fmla="*/ 0 60000 65536"/>
                      <a:gd name="T8" fmla="*/ 0 60000 65536"/>
                      <a:gd name="T9" fmla="*/ 0 w 7"/>
                      <a:gd name="T10" fmla="*/ 0 h 112"/>
                      <a:gd name="T11" fmla="*/ 7 w 7"/>
                      <a:gd name="T12" fmla="*/ 112 h 1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" h="112">
                        <a:moveTo>
                          <a:pt x="0" y="0"/>
                        </a:moveTo>
                        <a:lnTo>
                          <a:pt x="7" y="112"/>
                        </a:lnTo>
                        <a:lnTo>
                          <a:pt x="0" y="11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6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245" y="2156"/>
                    <a:ext cx="64" cy="65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7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162"/>
                    <a:ext cx="51" cy="53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8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257" y="2169"/>
                    <a:ext cx="39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5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264" y="2175"/>
                    <a:ext cx="25" cy="27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4270" y="2182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1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4079" y="2169"/>
                    <a:ext cx="172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2" name="Freeform 58"/>
                  <p:cNvSpPr>
                    <a:spLocks/>
                  </p:cNvSpPr>
                  <p:nvPr/>
                </p:nvSpPr>
                <p:spPr bwMode="auto">
                  <a:xfrm>
                    <a:off x="4079" y="2169"/>
                    <a:ext cx="166" cy="19"/>
                  </a:xfrm>
                  <a:custGeom>
                    <a:avLst/>
                    <a:gdLst>
                      <a:gd name="T0" fmla="*/ 166 w 166"/>
                      <a:gd name="T1" fmla="*/ 19 h 19"/>
                      <a:gd name="T2" fmla="*/ 0 w 166"/>
                      <a:gd name="T3" fmla="*/ 6 h 19"/>
                      <a:gd name="T4" fmla="*/ 0 w 166"/>
                      <a:gd name="T5" fmla="*/ 0 h 19"/>
                      <a:gd name="T6" fmla="*/ 0 60000 65536"/>
                      <a:gd name="T7" fmla="*/ 0 60000 65536"/>
                      <a:gd name="T8" fmla="*/ 0 60000 65536"/>
                      <a:gd name="T9" fmla="*/ 0 w 166"/>
                      <a:gd name="T10" fmla="*/ 0 h 19"/>
                      <a:gd name="T11" fmla="*/ 166 w 166"/>
                      <a:gd name="T12" fmla="*/ 19 h 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6" h="19">
                        <a:moveTo>
                          <a:pt x="166" y="19"/>
                        </a:moveTo>
                        <a:lnTo>
                          <a:pt x="0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3" name="Freeform 59"/>
                  <p:cNvSpPr>
                    <a:spLocks/>
                  </p:cNvSpPr>
                  <p:nvPr/>
                </p:nvSpPr>
                <p:spPr bwMode="auto">
                  <a:xfrm>
                    <a:off x="4302" y="2149"/>
                    <a:ext cx="153" cy="39"/>
                  </a:xfrm>
                  <a:custGeom>
                    <a:avLst/>
                    <a:gdLst>
                      <a:gd name="T0" fmla="*/ 0 w 153"/>
                      <a:gd name="T1" fmla="*/ 39 h 39"/>
                      <a:gd name="T2" fmla="*/ 0 w 153"/>
                      <a:gd name="T3" fmla="*/ 33 h 39"/>
                      <a:gd name="T4" fmla="*/ 153 w 153"/>
                      <a:gd name="T5" fmla="*/ 0 h 39"/>
                      <a:gd name="T6" fmla="*/ 153 w 153"/>
                      <a:gd name="T7" fmla="*/ 13 h 39"/>
                      <a:gd name="T8" fmla="*/ 0 w 153"/>
                      <a:gd name="T9" fmla="*/ 39 h 3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"/>
                      <a:gd name="T16" fmla="*/ 0 h 39"/>
                      <a:gd name="T17" fmla="*/ 153 w 153"/>
                      <a:gd name="T18" fmla="*/ 39 h 3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" h="39">
                        <a:moveTo>
                          <a:pt x="0" y="39"/>
                        </a:moveTo>
                        <a:lnTo>
                          <a:pt x="0" y="33"/>
                        </a:lnTo>
                        <a:lnTo>
                          <a:pt x="153" y="0"/>
                        </a:lnTo>
                        <a:lnTo>
                          <a:pt x="153" y="13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4" name="Arc 60"/>
                  <p:cNvSpPr>
                    <a:spLocks/>
                  </p:cNvSpPr>
                  <p:nvPr/>
                </p:nvSpPr>
                <p:spPr bwMode="auto">
                  <a:xfrm>
                    <a:off x="4302" y="2181"/>
                    <a:ext cx="7" cy="4"/>
                  </a:xfrm>
                  <a:custGeom>
                    <a:avLst/>
                    <a:gdLst>
                      <a:gd name="T0" fmla="*/ 0 w 21600"/>
                      <a:gd name="T1" fmla="*/ 0 h 14167"/>
                      <a:gd name="T2" fmla="*/ 0 w 21600"/>
                      <a:gd name="T3" fmla="*/ 0 h 14167"/>
                      <a:gd name="T4" fmla="*/ 0 w 21600"/>
                      <a:gd name="T5" fmla="*/ 0 h 14167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14167"/>
                      <a:gd name="T11" fmla="*/ 21600 w 21600"/>
                      <a:gd name="T12" fmla="*/ 14167 h 141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14167" fill="none" extrusionOk="0">
                        <a:moveTo>
                          <a:pt x="3078" y="14167"/>
                        </a:moveTo>
                        <a:cubicBezTo>
                          <a:pt x="1064" y="10810"/>
                          <a:pt x="0" y="6968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</a:path>
                      <a:path w="21600" h="14167" stroke="0" extrusionOk="0">
                        <a:moveTo>
                          <a:pt x="3078" y="14167"/>
                        </a:moveTo>
                        <a:cubicBezTo>
                          <a:pt x="1064" y="10810"/>
                          <a:pt x="0" y="6968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  <a:lnTo>
                          <a:pt x="21600" y="3054"/>
                        </a:lnTo>
                        <a:lnTo>
                          <a:pt x="3078" y="141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5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02" y="2162"/>
                    <a:ext cx="153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6" name="Arc 62"/>
                  <p:cNvSpPr>
                    <a:spLocks/>
                  </p:cNvSpPr>
                  <p:nvPr/>
                </p:nvSpPr>
                <p:spPr bwMode="auto">
                  <a:xfrm>
                    <a:off x="4302" y="2181"/>
                    <a:ext cx="7" cy="4"/>
                  </a:xfrm>
                  <a:custGeom>
                    <a:avLst/>
                    <a:gdLst>
                      <a:gd name="T0" fmla="*/ 0 w 21600"/>
                      <a:gd name="T1" fmla="*/ 0 h 14167"/>
                      <a:gd name="T2" fmla="*/ 0 w 21600"/>
                      <a:gd name="T3" fmla="*/ 0 h 14167"/>
                      <a:gd name="T4" fmla="*/ 0 w 21600"/>
                      <a:gd name="T5" fmla="*/ 0 h 14167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14167"/>
                      <a:gd name="T11" fmla="*/ 21600 w 21600"/>
                      <a:gd name="T12" fmla="*/ 14167 h 1416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14167" fill="none" extrusionOk="0">
                        <a:moveTo>
                          <a:pt x="3078" y="14167"/>
                        </a:moveTo>
                        <a:cubicBezTo>
                          <a:pt x="1064" y="10810"/>
                          <a:pt x="0" y="6968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</a:path>
                      <a:path w="21600" h="14167" stroke="0" extrusionOk="0">
                        <a:moveTo>
                          <a:pt x="3078" y="14167"/>
                        </a:moveTo>
                        <a:cubicBezTo>
                          <a:pt x="1064" y="10810"/>
                          <a:pt x="0" y="6968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  <a:lnTo>
                          <a:pt x="21600" y="3054"/>
                        </a:lnTo>
                        <a:lnTo>
                          <a:pt x="3078" y="1416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7" name="Freeform 63"/>
                  <p:cNvSpPr>
                    <a:spLocks/>
                  </p:cNvSpPr>
                  <p:nvPr/>
                </p:nvSpPr>
                <p:spPr bwMode="auto">
                  <a:xfrm>
                    <a:off x="4302" y="2149"/>
                    <a:ext cx="153" cy="33"/>
                  </a:xfrm>
                  <a:custGeom>
                    <a:avLst/>
                    <a:gdLst>
                      <a:gd name="T0" fmla="*/ 0 w 153"/>
                      <a:gd name="T1" fmla="*/ 33 h 33"/>
                      <a:gd name="T2" fmla="*/ 153 w 153"/>
                      <a:gd name="T3" fmla="*/ 0 h 33"/>
                      <a:gd name="T4" fmla="*/ 153 w 153"/>
                      <a:gd name="T5" fmla="*/ 13 h 33"/>
                      <a:gd name="T6" fmla="*/ 0 60000 65536"/>
                      <a:gd name="T7" fmla="*/ 0 60000 65536"/>
                      <a:gd name="T8" fmla="*/ 0 60000 65536"/>
                      <a:gd name="T9" fmla="*/ 0 w 153"/>
                      <a:gd name="T10" fmla="*/ 0 h 33"/>
                      <a:gd name="T11" fmla="*/ 153 w 153"/>
                      <a:gd name="T12" fmla="*/ 33 h 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3" h="33">
                        <a:moveTo>
                          <a:pt x="0" y="33"/>
                        </a:moveTo>
                        <a:lnTo>
                          <a:pt x="153" y="0"/>
                        </a:lnTo>
                        <a:lnTo>
                          <a:pt x="153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989" y="2123"/>
                    <a:ext cx="90" cy="92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6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996" y="2129"/>
                    <a:ext cx="76" cy="79"/>
                  </a:xfrm>
                  <a:prstGeom prst="ellipse">
                    <a:avLst/>
                  </a:prstGeom>
                  <a:solidFill>
                    <a:srgbClr val="60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4002" y="2136"/>
                    <a:ext cx="64" cy="66"/>
                  </a:xfrm>
                  <a:prstGeom prst="ellipse">
                    <a:avLst/>
                  </a:prstGeom>
                  <a:solidFill>
                    <a:srgbClr val="6C6C6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4008" y="2142"/>
                    <a:ext cx="52" cy="53"/>
                  </a:xfrm>
                  <a:prstGeom prst="ellipse">
                    <a:avLst/>
                  </a:prstGeom>
                  <a:solidFill>
                    <a:srgbClr val="7474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015" y="2149"/>
                    <a:ext cx="38" cy="39"/>
                  </a:xfrm>
                  <a:prstGeom prst="ellipse">
                    <a:avLst/>
                  </a:prstGeom>
                  <a:solidFill>
                    <a:srgbClr val="79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3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4021" y="2156"/>
                    <a:ext cx="26" cy="26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4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028" y="2162"/>
                    <a:ext cx="12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5" name="Freeform 71"/>
                  <p:cNvSpPr>
                    <a:spLocks/>
                  </p:cNvSpPr>
                  <p:nvPr/>
                </p:nvSpPr>
                <p:spPr bwMode="auto">
                  <a:xfrm>
                    <a:off x="3842" y="2162"/>
                    <a:ext cx="154" cy="20"/>
                  </a:xfrm>
                  <a:custGeom>
                    <a:avLst/>
                    <a:gdLst>
                      <a:gd name="T0" fmla="*/ 154 w 154"/>
                      <a:gd name="T1" fmla="*/ 0 h 20"/>
                      <a:gd name="T2" fmla="*/ 154 w 154"/>
                      <a:gd name="T3" fmla="*/ 13 h 20"/>
                      <a:gd name="T4" fmla="*/ 0 w 154"/>
                      <a:gd name="T5" fmla="*/ 20 h 20"/>
                      <a:gd name="T6" fmla="*/ 0 w 154"/>
                      <a:gd name="T7" fmla="*/ 13 h 20"/>
                      <a:gd name="T8" fmla="*/ 154 w 154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20"/>
                      <a:gd name="T17" fmla="*/ 154 w 154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20">
                        <a:moveTo>
                          <a:pt x="154" y="0"/>
                        </a:moveTo>
                        <a:lnTo>
                          <a:pt x="154" y="13"/>
                        </a:lnTo>
                        <a:lnTo>
                          <a:pt x="0" y="20"/>
                        </a:lnTo>
                        <a:lnTo>
                          <a:pt x="0" y="13"/>
                        </a:lnTo>
                        <a:lnTo>
                          <a:pt x="15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6" name="Arc 72"/>
                  <p:cNvSpPr>
                    <a:spLocks/>
                  </p:cNvSpPr>
                  <p:nvPr/>
                </p:nvSpPr>
                <p:spPr bwMode="auto">
                  <a:xfrm>
                    <a:off x="3990" y="2163"/>
                    <a:ext cx="7" cy="10"/>
                  </a:xfrm>
                  <a:custGeom>
                    <a:avLst/>
                    <a:gdLst>
                      <a:gd name="T0" fmla="*/ 0 w 21600"/>
                      <a:gd name="T1" fmla="*/ 0 h 33794"/>
                      <a:gd name="T2" fmla="*/ 0 w 21600"/>
                      <a:gd name="T3" fmla="*/ 0 h 33794"/>
                      <a:gd name="T4" fmla="*/ 0 w 21600"/>
                      <a:gd name="T5" fmla="*/ 0 h 33794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3794"/>
                      <a:gd name="T11" fmla="*/ 21600 w 21600"/>
                      <a:gd name="T12" fmla="*/ 33794 h 3379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3794" fill="none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</a:path>
                      <a:path w="21600" h="33794" stroke="0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  <a:lnTo>
                          <a:pt x="0" y="18521"/>
                        </a:lnTo>
                        <a:lnTo>
                          <a:pt x="11113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7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2" y="2162"/>
                    <a:ext cx="154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8" name="Arc 74"/>
                  <p:cNvSpPr>
                    <a:spLocks/>
                  </p:cNvSpPr>
                  <p:nvPr/>
                </p:nvSpPr>
                <p:spPr bwMode="auto">
                  <a:xfrm>
                    <a:off x="3990" y="2163"/>
                    <a:ext cx="7" cy="10"/>
                  </a:xfrm>
                  <a:custGeom>
                    <a:avLst/>
                    <a:gdLst>
                      <a:gd name="T0" fmla="*/ 0 w 21600"/>
                      <a:gd name="T1" fmla="*/ 0 h 33794"/>
                      <a:gd name="T2" fmla="*/ 0 w 21600"/>
                      <a:gd name="T3" fmla="*/ 0 h 33794"/>
                      <a:gd name="T4" fmla="*/ 0 w 21600"/>
                      <a:gd name="T5" fmla="*/ 0 h 33794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3794"/>
                      <a:gd name="T11" fmla="*/ 21600 w 21600"/>
                      <a:gd name="T12" fmla="*/ 33794 h 3379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3794" fill="none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</a:path>
                      <a:path w="21600" h="33794" stroke="0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  <a:lnTo>
                          <a:pt x="0" y="18521"/>
                        </a:lnTo>
                        <a:lnTo>
                          <a:pt x="11113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79" name="Freeform 75"/>
                  <p:cNvSpPr>
                    <a:spLocks/>
                  </p:cNvSpPr>
                  <p:nvPr/>
                </p:nvSpPr>
                <p:spPr bwMode="auto">
                  <a:xfrm>
                    <a:off x="3842" y="2175"/>
                    <a:ext cx="154" cy="7"/>
                  </a:xfrm>
                  <a:custGeom>
                    <a:avLst/>
                    <a:gdLst>
                      <a:gd name="T0" fmla="*/ 154 w 154"/>
                      <a:gd name="T1" fmla="*/ 0 h 7"/>
                      <a:gd name="T2" fmla="*/ 0 w 154"/>
                      <a:gd name="T3" fmla="*/ 7 h 7"/>
                      <a:gd name="T4" fmla="*/ 0 w 154"/>
                      <a:gd name="T5" fmla="*/ 0 h 7"/>
                      <a:gd name="T6" fmla="*/ 0 60000 65536"/>
                      <a:gd name="T7" fmla="*/ 0 60000 65536"/>
                      <a:gd name="T8" fmla="*/ 0 60000 65536"/>
                      <a:gd name="T9" fmla="*/ 0 w 154"/>
                      <a:gd name="T10" fmla="*/ 0 h 7"/>
                      <a:gd name="T11" fmla="*/ 154 w 154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4" h="7">
                        <a:moveTo>
                          <a:pt x="154" y="0"/>
                        </a:moveTo>
                        <a:lnTo>
                          <a:pt x="0" y="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0" name="Freeform 76"/>
                  <p:cNvSpPr>
                    <a:spLocks/>
                  </p:cNvSpPr>
                  <p:nvPr/>
                </p:nvSpPr>
                <p:spPr bwMode="auto">
                  <a:xfrm>
                    <a:off x="4040" y="1985"/>
                    <a:ext cx="39" cy="144"/>
                  </a:xfrm>
                  <a:custGeom>
                    <a:avLst/>
                    <a:gdLst>
                      <a:gd name="T0" fmla="*/ 7 w 39"/>
                      <a:gd name="T1" fmla="*/ 144 h 144"/>
                      <a:gd name="T2" fmla="*/ 0 w 39"/>
                      <a:gd name="T3" fmla="*/ 144 h 144"/>
                      <a:gd name="T4" fmla="*/ 26 w 39"/>
                      <a:gd name="T5" fmla="*/ 0 h 144"/>
                      <a:gd name="T6" fmla="*/ 39 w 39"/>
                      <a:gd name="T7" fmla="*/ 0 h 144"/>
                      <a:gd name="T8" fmla="*/ 7 w 39"/>
                      <a:gd name="T9" fmla="*/ 144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9"/>
                      <a:gd name="T16" fmla="*/ 0 h 144"/>
                      <a:gd name="T17" fmla="*/ 39 w 39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9" h="144">
                        <a:moveTo>
                          <a:pt x="7" y="144"/>
                        </a:moveTo>
                        <a:lnTo>
                          <a:pt x="0" y="144"/>
                        </a:lnTo>
                        <a:lnTo>
                          <a:pt x="26" y="0"/>
                        </a:lnTo>
                        <a:lnTo>
                          <a:pt x="39" y="0"/>
                        </a:lnTo>
                        <a:lnTo>
                          <a:pt x="7" y="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1" name="Arc 77"/>
                  <p:cNvSpPr>
                    <a:spLocks/>
                  </p:cNvSpPr>
                  <p:nvPr/>
                </p:nvSpPr>
                <p:spPr bwMode="auto">
                  <a:xfrm>
                    <a:off x="4041" y="2123"/>
                    <a:ext cx="6" cy="6"/>
                  </a:xfrm>
                  <a:custGeom>
                    <a:avLst/>
                    <a:gdLst>
                      <a:gd name="T0" fmla="*/ 0 w 18521"/>
                      <a:gd name="T1" fmla="*/ 0 h 21180"/>
                      <a:gd name="T2" fmla="*/ 0 w 18521"/>
                      <a:gd name="T3" fmla="*/ 0 h 21180"/>
                      <a:gd name="T4" fmla="*/ 0 w 18521"/>
                      <a:gd name="T5" fmla="*/ 0 h 21180"/>
                      <a:gd name="T6" fmla="*/ 0 60000 65536"/>
                      <a:gd name="T7" fmla="*/ 0 60000 65536"/>
                      <a:gd name="T8" fmla="*/ 0 60000 65536"/>
                      <a:gd name="T9" fmla="*/ 0 w 18521"/>
                      <a:gd name="T10" fmla="*/ 0 h 21180"/>
                      <a:gd name="T11" fmla="*/ 18521 w 18521"/>
                      <a:gd name="T12" fmla="*/ 21180 h 211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521" h="21180" fill="none" extrusionOk="0">
                        <a:moveTo>
                          <a:pt x="14284" y="21180"/>
                        </a:moveTo>
                        <a:cubicBezTo>
                          <a:pt x="8317" y="19987"/>
                          <a:pt x="3130" y="16331"/>
                          <a:pt x="-1" y="11113"/>
                        </a:cubicBezTo>
                      </a:path>
                      <a:path w="18521" h="21180" stroke="0" extrusionOk="0">
                        <a:moveTo>
                          <a:pt x="14284" y="21180"/>
                        </a:moveTo>
                        <a:cubicBezTo>
                          <a:pt x="8317" y="19987"/>
                          <a:pt x="3130" y="16331"/>
                          <a:pt x="-1" y="11113"/>
                        </a:cubicBezTo>
                        <a:lnTo>
                          <a:pt x="18521" y="0"/>
                        </a:lnTo>
                        <a:lnTo>
                          <a:pt x="14284" y="2118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2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47" y="1985"/>
                    <a:ext cx="32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3" name="Arc 79"/>
                  <p:cNvSpPr>
                    <a:spLocks/>
                  </p:cNvSpPr>
                  <p:nvPr/>
                </p:nvSpPr>
                <p:spPr bwMode="auto">
                  <a:xfrm>
                    <a:off x="4041" y="2123"/>
                    <a:ext cx="6" cy="6"/>
                  </a:xfrm>
                  <a:custGeom>
                    <a:avLst/>
                    <a:gdLst>
                      <a:gd name="T0" fmla="*/ 0 w 18521"/>
                      <a:gd name="T1" fmla="*/ 0 h 21180"/>
                      <a:gd name="T2" fmla="*/ 0 w 18521"/>
                      <a:gd name="T3" fmla="*/ 0 h 21180"/>
                      <a:gd name="T4" fmla="*/ 0 w 18521"/>
                      <a:gd name="T5" fmla="*/ 0 h 21180"/>
                      <a:gd name="T6" fmla="*/ 0 60000 65536"/>
                      <a:gd name="T7" fmla="*/ 0 60000 65536"/>
                      <a:gd name="T8" fmla="*/ 0 60000 65536"/>
                      <a:gd name="T9" fmla="*/ 0 w 18521"/>
                      <a:gd name="T10" fmla="*/ 0 h 21180"/>
                      <a:gd name="T11" fmla="*/ 18521 w 18521"/>
                      <a:gd name="T12" fmla="*/ 21180 h 211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8521" h="21180" fill="none" extrusionOk="0">
                        <a:moveTo>
                          <a:pt x="14284" y="21180"/>
                        </a:moveTo>
                        <a:cubicBezTo>
                          <a:pt x="8317" y="19987"/>
                          <a:pt x="3130" y="16331"/>
                          <a:pt x="-1" y="11113"/>
                        </a:cubicBezTo>
                      </a:path>
                      <a:path w="18521" h="21180" stroke="0" extrusionOk="0">
                        <a:moveTo>
                          <a:pt x="14284" y="21180"/>
                        </a:moveTo>
                        <a:cubicBezTo>
                          <a:pt x="8317" y="19987"/>
                          <a:pt x="3130" y="16331"/>
                          <a:pt x="-1" y="11113"/>
                        </a:cubicBezTo>
                        <a:lnTo>
                          <a:pt x="18521" y="0"/>
                        </a:lnTo>
                        <a:lnTo>
                          <a:pt x="14284" y="2118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4" name="Freeform 80"/>
                  <p:cNvSpPr>
                    <a:spLocks/>
                  </p:cNvSpPr>
                  <p:nvPr/>
                </p:nvSpPr>
                <p:spPr bwMode="auto">
                  <a:xfrm>
                    <a:off x="4040" y="1985"/>
                    <a:ext cx="39" cy="144"/>
                  </a:xfrm>
                  <a:custGeom>
                    <a:avLst/>
                    <a:gdLst>
                      <a:gd name="T0" fmla="*/ 0 w 39"/>
                      <a:gd name="T1" fmla="*/ 144 h 144"/>
                      <a:gd name="T2" fmla="*/ 26 w 39"/>
                      <a:gd name="T3" fmla="*/ 0 h 144"/>
                      <a:gd name="T4" fmla="*/ 39 w 39"/>
                      <a:gd name="T5" fmla="*/ 0 h 144"/>
                      <a:gd name="T6" fmla="*/ 0 60000 65536"/>
                      <a:gd name="T7" fmla="*/ 0 60000 65536"/>
                      <a:gd name="T8" fmla="*/ 0 60000 65536"/>
                      <a:gd name="T9" fmla="*/ 0 w 39"/>
                      <a:gd name="T10" fmla="*/ 0 h 144"/>
                      <a:gd name="T11" fmla="*/ 39 w 39"/>
                      <a:gd name="T12" fmla="*/ 144 h 14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" h="144">
                        <a:moveTo>
                          <a:pt x="0" y="144"/>
                        </a:moveTo>
                        <a:lnTo>
                          <a:pt x="26" y="0"/>
                        </a:lnTo>
                        <a:lnTo>
                          <a:pt x="39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5" name="Freeform 81"/>
                  <p:cNvSpPr>
                    <a:spLocks/>
                  </p:cNvSpPr>
                  <p:nvPr/>
                </p:nvSpPr>
                <p:spPr bwMode="auto">
                  <a:xfrm>
                    <a:off x="4034" y="2188"/>
                    <a:ext cx="38" cy="99"/>
                  </a:xfrm>
                  <a:custGeom>
                    <a:avLst/>
                    <a:gdLst>
                      <a:gd name="T0" fmla="*/ 0 w 38"/>
                      <a:gd name="T1" fmla="*/ 0 h 99"/>
                      <a:gd name="T2" fmla="*/ 13 w 38"/>
                      <a:gd name="T3" fmla="*/ 0 h 99"/>
                      <a:gd name="T4" fmla="*/ 38 w 38"/>
                      <a:gd name="T5" fmla="*/ 99 h 99"/>
                      <a:gd name="T6" fmla="*/ 26 w 38"/>
                      <a:gd name="T7" fmla="*/ 99 h 99"/>
                      <a:gd name="T8" fmla="*/ 0 w 38"/>
                      <a:gd name="T9" fmla="*/ 0 h 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"/>
                      <a:gd name="T16" fmla="*/ 0 h 99"/>
                      <a:gd name="T17" fmla="*/ 38 w 38"/>
                      <a:gd name="T18" fmla="*/ 99 h 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" h="99">
                        <a:moveTo>
                          <a:pt x="0" y="0"/>
                        </a:moveTo>
                        <a:lnTo>
                          <a:pt x="13" y="0"/>
                        </a:lnTo>
                        <a:lnTo>
                          <a:pt x="38" y="99"/>
                        </a:lnTo>
                        <a:lnTo>
                          <a:pt x="26" y="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6" name="Arc 82"/>
                  <p:cNvSpPr>
                    <a:spLocks/>
                  </p:cNvSpPr>
                  <p:nvPr/>
                </p:nvSpPr>
                <p:spPr bwMode="auto">
                  <a:xfrm>
                    <a:off x="4035" y="2182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7" name="Line 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34" y="2188"/>
                    <a:ext cx="26" cy="9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8" name="Arc 84"/>
                  <p:cNvSpPr>
                    <a:spLocks/>
                  </p:cNvSpPr>
                  <p:nvPr/>
                </p:nvSpPr>
                <p:spPr bwMode="auto">
                  <a:xfrm>
                    <a:off x="4035" y="2182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89" name="Freeform 85"/>
                  <p:cNvSpPr>
                    <a:spLocks/>
                  </p:cNvSpPr>
                  <p:nvPr/>
                </p:nvSpPr>
                <p:spPr bwMode="auto">
                  <a:xfrm>
                    <a:off x="4047" y="2188"/>
                    <a:ext cx="25" cy="99"/>
                  </a:xfrm>
                  <a:custGeom>
                    <a:avLst/>
                    <a:gdLst>
                      <a:gd name="T0" fmla="*/ 0 w 25"/>
                      <a:gd name="T1" fmla="*/ 0 h 99"/>
                      <a:gd name="T2" fmla="*/ 25 w 25"/>
                      <a:gd name="T3" fmla="*/ 99 h 99"/>
                      <a:gd name="T4" fmla="*/ 13 w 25"/>
                      <a:gd name="T5" fmla="*/ 99 h 99"/>
                      <a:gd name="T6" fmla="*/ 0 60000 65536"/>
                      <a:gd name="T7" fmla="*/ 0 60000 65536"/>
                      <a:gd name="T8" fmla="*/ 0 60000 65536"/>
                      <a:gd name="T9" fmla="*/ 0 w 25"/>
                      <a:gd name="T10" fmla="*/ 0 h 99"/>
                      <a:gd name="T11" fmla="*/ 25 w 25"/>
                      <a:gd name="T12" fmla="*/ 99 h 9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" h="99">
                        <a:moveTo>
                          <a:pt x="0" y="0"/>
                        </a:moveTo>
                        <a:lnTo>
                          <a:pt x="25" y="99"/>
                        </a:lnTo>
                        <a:lnTo>
                          <a:pt x="13" y="9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2740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945" y="2747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951" y="2753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3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957" y="2760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4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964" y="2767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5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83" y="2629"/>
                    <a:ext cx="32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6" name="Freeform 92"/>
                  <p:cNvSpPr>
                    <a:spLocks/>
                  </p:cNvSpPr>
                  <p:nvPr/>
                </p:nvSpPr>
                <p:spPr bwMode="auto">
                  <a:xfrm>
                    <a:off x="3977" y="2629"/>
                    <a:ext cx="38" cy="118"/>
                  </a:xfrm>
                  <a:custGeom>
                    <a:avLst/>
                    <a:gdLst>
                      <a:gd name="T0" fmla="*/ 0 w 38"/>
                      <a:gd name="T1" fmla="*/ 118 h 118"/>
                      <a:gd name="T2" fmla="*/ 31 w 38"/>
                      <a:gd name="T3" fmla="*/ 0 h 118"/>
                      <a:gd name="T4" fmla="*/ 38 w 38"/>
                      <a:gd name="T5" fmla="*/ 0 h 118"/>
                      <a:gd name="T6" fmla="*/ 0 60000 65536"/>
                      <a:gd name="T7" fmla="*/ 0 60000 65536"/>
                      <a:gd name="T8" fmla="*/ 0 60000 65536"/>
                      <a:gd name="T9" fmla="*/ 0 w 38"/>
                      <a:gd name="T10" fmla="*/ 0 h 118"/>
                      <a:gd name="T11" fmla="*/ 38 w 38"/>
                      <a:gd name="T12" fmla="*/ 118 h 1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" h="118">
                        <a:moveTo>
                          <a:pt x="0" y="118"/>
                        </a:moveTo>
                        <a:lnTo>
                          <a:pt x="31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4513" y="2359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519" y="2366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9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4526" y="2372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4532" y="2379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4538" y="2386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2" name="Freeform 98"/>
                  <p:cNvSpPr>
                    <a:spLocks/>
                  </p:cNvSpPr>
                  <p:nvPr/>
                </p:nvSpPr>
                <p:spPr bwMode="auto">
                  <a:xfrm>
                    <a:off x="4506" y="2195"/>
                    <a:ext cx="39" cy="171"/>
                  </a:xfrm>
                  <a:custGeom>
                    <a:avLst/>
                    <a:gdLst>
                      <a:gd name="T0" fmla="*/ 39 w 39"/>
                      <a:gd name="T1" fmla="*/ 164 h 171"/>
                      <a:gd name="T2" fmla="*/ 26 w 39"/>
                      <a:gd name="T3" fmla="*/ 171 h 171"/>
                      <a:gd name="T4" fmla="*/ 0 w 39"/>
                      <a:gd name="T5" fmla="*/ 0 h 171"/>
                      <a:gd name="T6" fmla="*/ 7 w 39"/>
                      <a:gd name="T7" fmla="*/ 0 h 171"/>
                      <a:gd name="T8" fmla="*/ 39 w 39"/>
                      <a:gd name="T9" fmla="*/ 164 h 1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9"/>
                      <a:gd name="T16" fmla="*/ 0 h 171"/>
                      <a:gd name="T17" fmla="*/ 39 w 39"/>
                      <a:gd name="T18" fmla="*/ 171 h 1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9" h="171">
                        <a:moveTo>
                          <a:pt x="39" y="164"/>
                        </a:moveTo>
                        <a:lnTo>
                          <a:pt x="26" y="171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39" y="1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3" name="Arc 99"/>
                  <p:cNvSpPr>
                    <a:spLocks/>
                  </p:cNvSpPr>
                  <p:nvPr/>
                </p:nvSpPr>
                <p:spPr bwMode="auto">
                  <a:xfrm>
                    <a:off x="4532" y="2320"/>
                    <a:ext cx="13" cy="40"/>
                  </a:xfrm>
                  <a:custGeom>
                    <a:avLst/>
                    <a:gdLst>
                      <a:gd name="T0" fmla="*/ 0 w 7251"/>
                      <a:gd name="T1" fmla="*/ 0 h 21600"/>
                      <a:gd name="T2" fmla="*/ 0 w 7251"/>
                      <a:gd name="T3" fmla="*/ 0 h 21600"/>
                      <a:gd name="T4" fmla="*/ 0 w 725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7251"/>
                      <a:gd name="T10" fmla="*/ 0 h 21600"/>
                      <a:gd name="T11" fmla="*/ 7251 w 725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251" h="21600" fill="none" extrusionOk="0">
                        <a:moveTo>
                          <a:pt x="7251" y="20346"/>
                        </a:moveTo>
                        <a:cubicBezTo>
                          <a:pt x="4923" y="21176"/>
                          <a:pt x="2470" y="21599"/>
                          <a:pt x="0" y="21599"/>
                        </a:cubicBezTo>
                      </a:path>
                      <a:path w="7251" h="21600" stroke="0" extrusionOk="0">
                        <a:moveTo>
                          <a:pt x="7251" y="20346"/>
                        </a:moveTo>
                        <a:cubicBezTo>
                          <a:pt x="4923" y="21176"/>
                          <a:pt x="2470" y="21599"/>
                          <a:pt x="0" y="21599"/>
                        </a:cubicBezTo>
                        <a:lnTo>
                          <a:pt x="0" y="0"/>
                        </a:lnTo>
                        <a:lnTo>
                          <a:pt x="7251" y="2034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4513" y="2195"/>
                    <a:ext cx="32" cy="16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5" name="Arc 101"/>
                  <p:cNvSpPr>
                    <a:spLocks/>
                  </p:cNvSpPr>
                  <p:nvPr/>
                </p:nvSpPr>
                <p:spPr bwMode="auto">
                  <a:xfrm>
                    <a:off x="4532" y="2320"/>
                    <a:ext cx="13" cy="40"/>
                  </a:xfrm>
                  <a:custGeom>
                    <a:avLst/>
                    <a:gdLst>
                      <a:gd name="T0" fmla="*/ 0 w 7251"/>
                      <a:gd name="T1" fmla="*/ 0 h 21600"/>
                      <a:gd name="T2" fmla="*/ 0 w 7251"/>
                      <a:gd name="T3" fmla="*/ 0 h 21600"/>
                      <a:gd name="T4" fmla="*/ 0 w 725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7251"/>
                      <a:gd name="T10" fmla="*/ 0 h 21600"/>
                      <a:gd name="T11" fmla="*/ 7251 w 725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251" h="21600" fill="none" extrusionOk="0">
                        <a:moveTo>
                          <a:pt x="7251" y="20346"/>
                        </a:moveTo>
                        <a:cubicBezTo>
                          <a:pt x="4923" y="21176"/>
                          <a:pt x="2470" y="21599"/>
                          <a:pt x="0" y="21599"/>
                        </a:cubicBezTo>
                      </a:path>
                      <a:path w="7251" h="21600" stroke="0" extrusionOk="0">
                        <a:moveTo>
                          <a:pt x="7251" y="20346"/>
                        </a:moveTo>
                        <a:cubicBezTo>
                          <a:pt x="4923" y="21176"/>
                          <a:pt x="2470" y="21599"/>
                          <a:pt x="0" y="21599"/>
                        </a:cubicBezTo>
                        <a:lnTo>
                          <a:pt x="0" y="0"/>
                        </a:lnTo>
                        <a:lnTo>
                          <a:pt x="7251" y="2034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6" name="Freeform 102"/>
                  <p:cNvSpPr>
                    <a:spLocks/>
                  </p:cNvSpPr>
                  <p:nvPr/>
                </p:nvSpPr>
                <p:spPr bwMode="auto">
                  <a:xfrm>
                    <a:off x="4506" y="2195"/>
                    <a:ext cx="26" cy="171"/>
                  </a:xfrm>
                  <a:custGeom>
                    <a:avLst/>
                    <a:gdLst>
                      <a:gd name="T0" fmla="*/ 26 w 26"/>
                      <a:gd name="T1" fmla="*/ 171 h 171"/>
                      <a:gd name="T2" fmla="*/ 0 w 26"/>
                      <a:gd name="T3" fmla="*/ 0 h 171"/>
                      <a:gd name="T4" fmla="*/ 7 w 26"/>
                      <a:gd name="T5" fmla="*/ 0 h 171"/>
                      <a:gd name="T6" fmla="*/ 0 60000 65536"/>
                      <a:gd name="T7" fmla="*/ 0 60000 65536"/>
                      <a:gd name="T8" fmla="*/ 0 60000 65536"/>
                      <a:gd name="T9" fmla="*/ 0 w 26"/>
                      <a:gd name="T10" fmla="*/ 0 h 171"/>
                      <a:gd name="T11" fmla="*/ 26 w 26"/>
                      <a:gd name="T12" fmla="*/ 171 h 1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" h="171">
                        <a:moveTo>
                          <a:pt x="26" y="171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7" name="Freeform 103"/>
                  <p:cNvSpPr>
                    <a:spLocks/>
                  </p:cNvSpPr>
                  <p:nvPr/>
                </p:nvSpPr>
                <p:spPr bwMode="auto">
                  <a:xfrm>
                    <a:off x="4494" y="2412"/>
                    <a:ext cx="44" cy="118"/>
                  </a:xfrm>
                  <a:custGeom>
                    <a:avLst/>
                    <a:gdLst>
                      <a:gd name="T0" fmla="*/ 38 w 44"/>
                      <a:gd name="T1" fmla="*/ 0 h 118"/>
                      <a:gd name="T2" fmla="*/ 44 w 44"/>
                      <a:gd name="T3" fmla="*/ 6 h 118"/>
                      <a:gd name="T4" fmla="*/ 12 w 44"/>
                      <a:gd name="T5" fmla="*/ 118 h 118"/>
                      <a:gd name="T6" fmla="*/ 0 w 44"/>
                      <a:gd name="T7" fmla="*/ 118 h 118"/>
                      <a:gd name="T8" fmla="*/ 38 w 44"/>
                      <a:gd name="T9" fmla="*/ 0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118"/>
                      <a:gd name="T17" fmla="*/ 44 w 44"/>
                      <a:gd name="T18" fmla="*/ 118 h 1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118">
                        <a:moveTo>
                          <a:pt x="38" y="0"/>
                        </a:moveTo>
                        <a:lnTo>
                          <a:pt x="44" y="6"/>
                        </a:lnTo>
                        <a:lnTo>
                          <a:pt x="12" y="118"/>
                        </a:lnTo>
                        <a:lnTo>
                          <a:pt x="0" y="118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8" name="Arc 104"/>
                  <p:cNvSpPr>
                    <a:spLocks/>
                  </p:cNvSpPr>
                  <p:nvPr/>
                </p:nvSpPr>
                <p:spPr bwMode="auto">
                  <a:xfrm>
                    <a:off x="4534" y="2413"/>
                    <a:ext cx="5" cy="6"/>
                  </a:xfrm>
                  <a:custGeom>
                    <a:avLst/>
                    <a:gdLst>
                      <a:gd name="T0" fmla="*/ 0 w 15273"/>
                      <a:gd name="T1" fmla="*/ 0 h 21382"/>
                      <a:gd name="T2" fmla="*/ 0 w 15273"/>
                      <a:gd name="T3" fmla="*/ 0 h 21382"/>
                      <a:gd name="T4" fmla="*/ 0 w 15273"/>
                      <a:gd name="T5" fmla="*/ 0 h 21382"/>
                      <a:gd name="T6" fmla="*/ 0 60000 65536"/>
                      <a:gd name="T7" fmla="*/ 0 60000 65536"/>
                      <a:gd name="T8" fmla="*/ 0 60000 65536"/>
                      <a:gd name="T9" fmla="*/ 0 w 15273"/>
                      <a:gd name="T10" fmla="*/ 0 h 21382"/>
                      <a:gd name="T11" fmla="*/ 15273 w 15273"/>
                      <a:gd name="T12" fmla="*/ 21382 h 2138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273" h="21382" fill="none" extrusionOk="0">
                        <a:moveTo>
                          <a:pt x="-1" y="6108"/>
                        </a:moveTo>
                        <a:cubicBezTo>
                          <a:pt x="3304" y="2803"/>
                          <a:pt x="7592" y="659"/>
                          <a:pt x="12218" y="-1"/>
                        </a:cubicBezTo>
                      </a:path>
                      <a:path w="15273" h="21382" stroke="0" extrusionOk="0">
                        <a:moveTo>
                          <a:pt x="-1" y="6108"/>
                        </a:moveTo>
                        <a:cubicBezTo>
                          <a:pt x="3304" y="2803"/>
                          <a:pt x="7592" y="659"/>
                          <a:pt x="12218" y="-1"/>
                        </a:cubicBezTo>
                        <a:lnTo>
                          <a:pt x="15273" y="21382"/>
                        </a:lnTo>
                        <a:lnTo>
                          <a:pt x="-1" y="610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09" name="Line 1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94" y="2412"/>
                    <a:ext cx="38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0" name="Arc 106"/>
                  <p:cNvSpPr>
                    <a:spLocks/>
                  </p:cNvSpPr>
                  <p:nvPr/>
                </p:nvSpPr>
                <p:spPr bwMode="auto">
                  <a:xfrm>
                    <a:off x="4534" y="2413"/>
                    <a:ext cx="5" cy="6"/>
                  </a:xfrm>
                  <a:custGeom>
                    <a:avLst/>
                    <a:gdLst>
                      <a:gd name="T0" fmla="*/ 0 w 15273"/>
                      <a:gd name="T1" fmla="*/ 0 h 21382"/>
                      <a:gd name="T2" fmla="*/ 0 w 15273"/>
                      <a:gd name="T3" fmla="*/ 0 h 21382"/>
                      <a:gd name="T4" fmla="*/ 0 w 15273"/>
                      <a:gd name="T5" fmla="*/ 0 h 21382"/>
                      <a:gd name="T6" fmla="*/ 0 60000 65536"/>
                      <a:gd name="T7" fmla="*/ 0 60000 65536"/>
                      <a:gd name="T8" fmla="*/ 0 60000 65536"/>
                      <a:gd name="T9" fmla="*/ 0 w 15273"/>
                      <a:gd name="T10" fmla="*/ 0 h 21382"/>
                      <a:gd name="T11" fmla="*/ 15273 w 15273"/>
                      <a:gd name="T12" fmla="*/ 21382 h 2138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273" h="21382" fill="none" extrusionOk="0">
                        <a:moveTo>
                          <a:pt x="-1" y="6108"/>
                        </a:moveTo>
                        <a:cubicBezTo>
                          <a:pt x="3304" y="2803"/>
                          <a:pt x="7592" y="659"/>
                          <a:pt x="12218" y="-1"/>
                        </a:cubicBezTo>
                      </a:path>
                      <a:path w="15273" h="21382" stroke="0" extrusionOk="0">
                        <a:moveTo>
                          <a:pt x="-1" y="6108"/>
                        </a:moveTo>
                        <a:cubicBezTo>
                          <a:pt x="3304" y="2803"/>
                          <a:pt x="7592" y="659"/>
                          <a:pt x="12218" y="-1"/>
                        </a:cubicBezTo>
                        <a:lnTo>
                          <a:pt x="15273" y="21382"/>
                        </a:lnTo>
                        <a:lnTo>
                          <a:pt x="-1" y="610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1" name="Freeform 107"/>
                  <p:cNvSpPr>
                    <a:spLocks/>
                  </p:cNvSpPr>
                  <p:nvPr/>
                </p:nvSpPr>
                <p:spPr bwMode="auto">
                  <a:xfrm>
                    <a:off x="4494" y="2418"/>
                    <a:ext cx="44" cy="112"/>
                  </a:xfrm>
                  <a:custGeom>
                    <a:avLst/>
                    <a:gdLst>
                      <a:gd name="T0" fmla="*/ 44 w 44"/>
                      <a:gd name="T1" fmla="*/ 0 h 112"/>
                      <a:gd name="T2" fmla="*/ 12 w 44"/>
                      <a:gd name="T3" fmla="*/ 112 h 112"/>
                      <a:gd name="T4" fmla="*/ 0 w 44"/>
                      <a:gd name="T5" fmla="*/ 112 h 112"/>
                      <a:gd name="T6" fmla="*/ 0 60000 65536"/>
                      <a:gd name="T7" fmla="*/ 0 60000 65536"/>
                      <a:gd name="T8" fmla="*/ 0 60000 65536"/>
                      <a:gd name="T9" fmla="*/ 0 w 44"/>
                      <a:gd name="T10" fmla="*/ 0 h 112"/>
                      <a:gd name="T11" fmla="*/ 44 w 44"/>
                      <a:gd name="T12" fmla="*/ 112 h 1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4" h="112">
                        <a:moveTo>
                          <a:pt x="44" y="0"/>
                        </a:moveTo>
                        <a:lnTo>
                          <a:pt x="12" y="112"/>
                        </a:lnTo>
                        <a:lnTo>
                          <a:pt x="0" y="11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2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4455" y="2103"/>
                    <a:ext cx="90" cy="92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3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4462" y="2110"/>
                    <a:ext cx="76" cy="78"/>
                  </a:xfrm>
                  <a:prstGeom prst="ellipse">
                    <a:avLst/>
                  </a:prstGeom>
                  <a:solidFill>
                    <a:srgbClr val="60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4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2116"/>
                    <a:ext cx="64" cy="66"/>
                  </a:xfrm>
                  <a:prstGeom prst="ellipse">
                    <a:avLst/>
                  </a:prstGeom>
                  <a:solidFill>
                    <a:srgbClr val="6C6C6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5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475" y="2123"/>
                    <a:ext cx="51" cy="52"/>
                  </a:xfrm>
                  <a:prstGeom prst="ellipse">
                    <a:avLst/>
                  </a:prstGeom>
                  <a:solidFill>
                    <a:srgbClr val="7474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6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481" y="2129"/>
                    <a:ext cx="38" cy="40"/>
                  </a:xfrm>
                  <a:prstGeom prst="ellipse">
                    <a:avLst/>
                  </a:prstGeom>
                  <a:solidFill>
                    <a:srgbClr val="79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487" y="2136"/>
                    <a:ext cx="26" cy="26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8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2142"/>
                    <a:ext cx="12" cy="14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19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417" y="1965"/>
                    <a:ext cx="64" cy="1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0" name="Freeform 116"/>
                  <p:cNvSpPr>
                    <a:spLocks/>
                  </p:cNvSpPr>
                  <p:nvPr/>
                </p:nvSpPr>
                <p:spPr bwMode="auto">
                  <a:xfrm>
                    <a:off x="4411" y="1965"/>
                    <a:ext cx="64" cy="145"/>
                  </a:xfrm>
                  <a:custGeom>
                    <a:avLst/>
                    <a:gdLst>
                      <a:gd name="T0" fmla="*/ 64 w 64"/>
                      <a:gd name="T1" fmla="*/ 145 h 145"/>
                      <a:gd name="T2" fmla="*/ 0 w 64"/>
                      <a:gd name="T3" fmla="*/ 7 h 145"/>
                      <a:gd name="T4" fmla="*/ 6 w 64"/>
                      <a:gd name="T5" fmla="*/ 0 h 145"/>
                      <a:gd name="T6" fmla="*/ 0 60000 65536"/>
                      <a:gd name="T7" fmla="*/ 0 60000 65536"/>
                      <a:gd name="T8" fmla="*/ 0 60000 65536"/>
                      <a:gd name="T9" fmla="*/ 0 w 64"/>
                      <a:gd name="T10" fmla="*/ 0 h 145"/>
                      <a:gd name="T11" fmla="*/ 64 w 64"/>
                      <a:gd name="T12" fmla="*/ 145 h 14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4" h="145">
                        <a:moveTo>
                          <a:pt x="64" y="145"/>
                        </a:moveTo>
                        <a:lnTo>
                          <a:pt x="0" y="7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1" name="Freeform 117"/>
                  <p:cNvSpPr>
                    <a:spLocks/>
                  </p:cNvSpPr>
                  <p:nvPr/>
                </p:nvSpPr>
                <p:spPr bwMode="auto">
                  <a:xfrm>
                    <a:off x="4532" y="2136"/>
                    <a:ext cx="115" cy="13"/>
                  </a:xfrm>
                  <a:custGeom>
                    <a:avLst/>
                    <a:gdLst>
                      <a:gd name="T0" fmla="*/ 0 w 115"/>
                      <a:gd name="T1" fmla="*/ 13 h 13"/>
                      <a:gd name="T2" fmla="*/ 0 w 115"/>
                      <a:gd name="T3" fmla="*/ 6 h 13"/>
                      <a:gd name="T4" fmla="*/ 115 w 115"/>
                      <a:gd name="T5" fmla="*/ 0 h 13"/>
                      <a:gd name="T6" fmla="*/ 115 w 115"/>
                      <a:gd name="T7" fmla="*/ 13 h 13"/>
                      <a:gd name="T8" fmla="*/ 0 w 115"/>
                      <a:gd name="T9" fmla="*/ 13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13"/>
                      <a:gd name="T17" fmla="*/ 115 w 115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13">
                        <a:moveTo>
                          <a:pt x="0" y="13"/>
                        </a:moveTo>
                        <a:lnTo>
                          <a:pt x="0" y="6"/>
                        </a:lnTo>
                        <a:lnTo>
                          <a:pt x="115" y="0"/>
                        </a:lnTo>
                        <a:lnTo>
                          <a:pt x="115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2" name="Freeform 118"/>
                  <p:cNvSpPr>
                    <a:spLocks/>
                  </p:cNvSpPr>
                  <p:nvPr/>
                </p:nvSpPr>
                <p:spPr bwMode="auto">
                  <a:xfrm>
                    <a:off x="4392" y="2162"/>
                    <a:ext cx="95" cy="112"/>
                  </a:xfrm>
                  <a:custGeom>
                    <a:avLst/>
                    <a:gdLst>
                      <a:gd name="T0" fmla="*/ 83 w 95"/>
                      <a:gd name="T1" fmla="*/ 0 h 112"/>
                      <a:gd name="T2" fmla="*/ 95 w 95"/>
                      <a:gd name="T3" fmla="*/ 7 h 112"/>
                      <a:gd name="T4" fmla="*/ 6 w 95"/>
                      <a:gd name="T5" fmla="*/ 112 h 112"/>
                      <a:gd name="T6" fmla="*/ 0 w 95"/>
                      <a:gd name="T7" fmla="*/ 105 h 112"/>
                      <a:gd name="T8" fmla="*/ 83 w 95"/>
                      <a:gd name="T9" fmla="*/ 0 h 1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5"/>
                      <a:gd name="T16" fmla="*/ 0 h 112"/>
                      <a:gd name="T17" fmla="*/ 95 w 95"/>
                      <a:gd name="T18" fmla="*/ 112 h 1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5" h="112">
                        <a:moveTo>
                          <a:pt x="83" y="0"/>
                        </a:moveTo>
                        <a:lnTo>
                          <a:pt x="95" y="7"/>
                        </a:lnTo>
                        <a:lnTo>
                          <a:pt x="6" y="112"/>
                        </a:lnTo>
                        <a:lnTo>
                          <a:pt x="0" y="105"/>
                        </a:lnTo>
                        <a:lnTo>
                          <a:pt x="8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3" name="Freeform 119"/>
                  <p:cNvSpPr>
                    <a:spLocks/>
                  </p:cNvSpPr>
                  <p:nvPr/>
                </p:nvSpPr>
                <p:spPr bwMode="auto">
                  <a:xfrm>
                    <a:off x="4532" y="2136"/>
                    <a:ext cx="115" cy="13"/>
                  </a:xfrm>
                  <a:custGeom>
                    <a:avLst/>
                    <a:gdLst>
                      <a:gd name="T0" fmla="*/ 115 w 115"/>
                      <a:gd name="T1" fmla="*/ 13 h 13"/>
                      <a:gd name="T2" fmla="*/ 0 w 115"/>
                      <a:gd name="T3" fmla="*/ 13 h 13"/>
                      <a:gd name="T4" fmla="*/ 0 w 115"/>
                      <a:gd name="T5" fmla="*/ 6 h 13"/>
                      <a:gd name="T6" fmla="*/ 115 w 115"/>
                      <a:gd name="T7" fmla="*/ 0 h 13"/>
                      <a:gd name="T8" fmla="*/ 115 w 115"/>
                      <a:gd name="T9" fmla="*/ 13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13"/>
                      <a:gd name="T17" fmla="*/ 115 w 115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13">
                        <a:moveTo>
                          <a:pt x="115" y="13"/>
                        </a:moveTo>
                        <a:lnTo>
                          <a:pt x="0" y="13"/>
                        </a:lnTo>
                        <a:lnTo>
                          <a:pt x="0" y="6"/>
                        </a:lnTo>
                        <a:lnTo>
                          <a:pt x="115" y="0"/>
                        </a:lnTo>
                        <a:lnTo>
                          <a:pt x="115" y="1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4" name="Arc 120"/>
                  <p:cNvSpPr>
                    <a:spLocks/>
                  </p:cNvSpPr>
                  <p:nvPr/>
                </p:nvSpPr>
                <p:spPr bwMode="auto">
                  <a:xfrm>
                    <a:off x="4477" y="2162"/>
                    <a:ext cx="10" cy="7"/>
                  </a:xfrm>
                  <a:custGeom>
                    <a:avLst/>
                    <a:gdLst>
                      <a:gd name="T0" fmla="*/ 0 w 35494"/>
                      <a:gd name="T1" fmla="*/ 0 h 21600"/>
                      <a:gd name="T2" fmla="*/ 0 w 35494"/>
                      <a:gd name="T3" fmla="*/ 0 h 21600"/>
                      <a:gd name="T4" fmla="*/ 0 w 3549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5494"/>
                      <a:gd name="T10" fmla="*/ 0 h 21600"/>
                      <a:gd name="T11" fmla="*/ 35494 w 3549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5494" h="21600" fill="none" extrusionOk="0">
                        <a:moveTo>
                          <a:pt x="-1" y="5277"/>
                        </a:moveTo>
                        <a:cubicBezTo>
                          <a:pt x="3926" y="1873"/>
                          <a:pt x="8949" y="-1"/>
                          <a:pt x="14146" y="-1"/>
                        </a:cubicBezTo>
                        <a:cubicBezTo>
                          <a:pt x="24807" y="-1"/>
                          <a:pt x="33873" y="7778"/>
                          <a:pt x="35494" y="18315"/>
                        </a:cubicBezTo>
                      </a:path>
                      <a:path w="35494" h="21600" stroke="0" extrusionOk="0">
                        <a:moveTo>
                          <a:pt x="-1" y="5277"/>
                        </a:moveTo>
                        <a:cubicBezTo>
                          <a:pt x="3926" y="1873"/>
                          <a:pt x="8949" y="-1"/>
                          <a:pt x="14146" y="-1"/>
                        </a:cubicBezTo>
                        <a:cubicBezTo>
                          <a:pt x="24807" y="-1"/>
                          <a:pt x="33873" y="7778"/>
                          <a:pt x="35494" y="18315"/>
                        </a:cubicBezTo>
                        <a:lnTo>
                          <a:pt x="14146" y="21600"/>
                        </a:lnTo>
                        <a:lnTo>
                          <a:pt x="-1" y="527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5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92" y="2162"/>
                    <a:ext cx="83" cy="1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6" name="Arc 122"/>
                  <p:cNvSpPr>
                    <a:spLocks/>
                  </p:cNvSpPr>
                  <p:nvPr/>
                </p:nvSpPr>
                <p:spPr bwMode="auto">
                  <a:xfrm>
                    <a:off x="4477" y="2162"/>
                    <a:ext cx="10" cy="7"/>
                  </a:xfrm>
                  <a:custGeom>
                    <a:avLst/>
                    <a:gdLst>
                      <a:gd name="T0" fmla="*/ 0 w 35494"/>
                      <a:gd name="T1" fmla="*/ 0 h 21600"/>
                      <a:gd name="T2" fmla="*/ 0 w 35494"/>
                      <a:gd name="T3" fmla="*/ 0 h 21600"/>
                      <a:gd name="T4" fmla="*/ 0 w 3549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5494"/>
                      <a:gd name="T10" fmla="*/ 0 h 21600"/>
                      <a:gd name="T11" fmla="*/ 35494 w 3549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5494" h="21600" fill="none" extrusionOk="0">
                        <a:moveTo>
                          <a:pt x="-1" y="5277"/>
                        </a:moveTo>
                        <a:cubicBezTo>
                          <a:pt x="3926" y="1873"/>
                          <a:pt x="8949" y="-1"/>
                          <a:pt x="14146" y="-1"/>
                        </a:cubicBezTo>
                        <a:cubicBezTo>
                          <a:pt x="24807" y="-1"/>
                          <a:pt x="33873" y="7778"/>
                          <a:pt x="35494" y="18315"/>
                        </a:cubicBezTo>
                      </a:path>
                      <a:path w="35494" h="21600" stroke="0" extrusionOk="0">
                        <a:moveTo>
                          <a:pt x="-1" y="5277"/>
                        </a:moveTo>
                        <a:cubicBezTo>
                          <a:pt x="3926" y="1873"/>
                          <a:pt x="8949" y="-1"/>
                          <a:pt x="14146" y="-1"/>
                        </a:cubicBezTo>
                        <a:cubicBezTo>
                          <a:pt x="24807" y="-1"/>
                          <a:pt x="33873" y="7778"/>
                          <a:pt x="35494" y="18315"/>
                        </a:cubicBezTo>
                        <a:lnTo>
                          <a:pt x="14146" y="21600"/>
                        </a:lnTo>
                        <a:lnTo>
                          <a:pt x="-1" y="527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7" name="Freeform 123"/>
                  <p:cNvSpPr>
                    <a:spLocks/>
                  </p:cNvSpPr>
                  <p:nvPr/>
                </p:nvSpPr>
                <p:spPr bwMode="auto">
                  <a:xfrm>
                    <a:off x="4392" y="2169"/>
                    <a:ext cx="95" cy="105"/>
                  </a:xfrm>
                  <a:custGeom>
                    <a:avLst/>
                    <a:gdLst>
                      <a:gd name="T0" fmla="*/ 95 w 95"/>
                      <a:gd name="T1" fmla="*/ 0 h 105"/>
                      <a:gd name="T2" fmla="*/ 6 w 95"/>
                      <a:gd name="T3" fmla="*/ 105 h 105"/>
                      <a:gd name="T4" fmla="*/ 0 w 95"/>
                      <a:gd name="T5" fmla="*/ 98 h 105"/>
                      <a:gd name="T6" fmla="*/ 0 60000 65536"/>
                      <a:gd name="T7" fmla="*/ 0 60000 65536"/>
                      <a:gd name="T8" fmla="*/ 0 60000 65536"/>
                      <a:gd name="T9" fmla="*/ 0 w 95"/>
                      <a:gd name="T10" fmla="*/ 0 h 105"/>
                      <a:gd name="T11" fmla="*/ 95 w 95"/>
                      <a:gd name="T12" fmla="*/ 105 h 1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5" h="105">
                        <a:moveTo>
                          <a:pt x="95" y="0"/>
                        </a:moveTo>
                        <a:lnTo>
                          <a:pt x="6" y="105"/>
                        </a:lnTo>
                        <a:lnTo>
                          <a:pt x="0" y="9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8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785" y="2142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29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791" y="2149"/>
                    <a:ext cx="51" cy="53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0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798" y="2156"/>
                    <a:ext cx="38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804" y="2162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2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810" y="2169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3" name="Freeform 129"/>
                  <p:cNvSpPr>
                    <a:spLocks/>
                  </p:cNvSpPr>
                  <p:nvPr/>
                </p:nvSpPr>
                <p:spPr bwMode="auto">
                  <a:xfrm>
                    <a:off x="3766" y="2188"/>
                    <a:ext cx="44" cy="66"/>
                  </a:xfrm>
                  <a:custGeom>
                    <a:avLst/>
                    <a:gdLst>
                      <a:gd name="T0" fmla="*/ 38 w 44"/>
                      <a:gd name="T1" fmla="*/ 0 h 66"/>
                      <a:gd name="T2" fmla="*/ 44 w 44"/>
                      <a:gd name="T3" fmla="*/ 7 h 66"/>
                      <a:gd name="T4" fmla="*/ 13 w 44"/>
                      <a:gd name="T5" fmla="*/ 66 h 66"/>
                      <a:gd name="T6" fmla="*/ 0 w 44"/>
                      <a:gd name="T7" fmla="*/ 66 h 66"/>
                      <a:gd name="T8" fmla="*/ 38 w 44"/>
                      <a:gd name="T9" fmla="*/ 0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66"/>
                      <a:gd name="T17" fmla="*/ 44 w 44"/>
                      <a:gd name="T18" fmla="*/ 66 h 6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66">
                        <a:moveTo>
                          <a:pt x="38" y="0"/>
                        </a:moveTo>
                        <a:lnTo>
                          <a:pt x="44" y="7"/>
                        </a:lnTo>
                        <a:lnTo>
                          <a:pt x="13" y="66"/>
                        </a:lnTo>
                        <a:lnTo>
                          <a:pt x="0" y="66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4" name="Arc 130"/>
                  <p:cNvSpPr>
                    <a:spLocks/>
                  </p:cNvSpPr>
                  <p:nvPr/>
                </p:nvSpPr>
                <p:spPr bwMode="auto">
                  <a:xfrm>
                    <a:off x="3805" y="2183"/>
                    <a:ext cx="6" cy="6"/>
                  </a:xfrm>
                  <a:custGeom>
                    <a:avLst/>
                    <a:gdLst>
                      <a:gd name="T0" fmla="*/ 0 w 21382"/>
                      <a:gd name="T1" fmla="*/ 0 h 21382"/>
                      <a:gd name="T2" fmla="*/ 0 w 21382"/>
                      <a:gd name="T3" fmla="*/ 0 h 21382"/>
                      <a:gd name="T4" fmla="*/ 0 w 21382"/>
                      <a:gd name="T5" fmla="*/ 0 h 21382"/>
                      <a:gd name="T6" fmla="*/ 0 60000 65536"/>
                      <a:gd name="T7" fmla="*/ 0 60000 65536"/>
                      <a:gd name="T8" fmla="*/ 0 60000 65536"/>
                      <a:gd name="T9" fmla="*/ 0 w 21382"/>
                      <a:gd name="T10" fmla="*/ 0 h 21382"/>
                      <a:gd name="T11" fmla="*/ 21382 w 21382"/>
                      <a:gd name="T12" fmla="*/ 21382 h 2138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382" h="21382" fill="none" extrusionOk="0">
                        <a:moveTo>
                          <a:pt x="-1" y="18327"/>
                        </a:moveTo>
                        <a:cubicBezTo>
                          <a:pt x="1356" y="8823"/>
                          <a:pt x="8823" y="1356"/>
                          <a:pt x="18327" y="-1"/>
                        </a:cubicBezTo>
                      </a:path>
                      <a:path w="21382" h="21382" stroke="0" extrusionOk="0">
                        <a:moveTo>
                          <a:pt x="-1" y="18327"/>
                        </a:moveTo>
                        <a:cubicBezTo>
                          <a:pt x="1356" y="8823"/>
                          <a:pt x="8823" y="1356"/>
                          <a:pt x="18327" y="-1"/>
                        </a:cubicBezTo>
                        <a:lnTo>
                          <a:pt x="21382" y="21382"/>
                        </a:lnTo>
                        <a:lnTo>
                          <a:pt x="-1" y="183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5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66" y="2188"/>
                    <a:ext cx="38" cy="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6" name="Arc 132"/>
                  <p:cNvSpPr>
                    <a:spLocks/>
                  </p:cNvSpPr>
                  <p:nvPr/>
                </p:nvSpPr>
                <p:spPr bwMode="auto">
                  <a:xfrm>
                    <a:off x="3805" y="2183"/>
                    <a:ext cx="6" cy="6"/>
                  </a:xfrm>
                  <a:custGeom>
                    <a:avLst/>
                    <a:gdLst>
                      <a:gd name="T0" fmla="*/ 0 w 21382"/>
                      <a:gd name="T1" fmla="*/ 0 h 21382"/>
                      <a:gd name="T2" fmla="*/ 0 w 21382"/>
                      <a:gd name="T3" fmla="*/ 0 h 21382"/>
                      <a:gd name="T4" fmla="*/ 0 w 21382"/>
                      <a:gd name="T5" fmla="*/ 0 h 21382"/>
                      <a:gd name="T6" fmla="*/ 0 60000 65536"/>
                      <a:gd name="T7" fmla="*/ 0 60000 65536"/>
                      <a:gd name="T8" fmla="*/ 0 60000 65536"/>
                      <a:gd name="T9" fmla="*/ 0 w 21382"/>
                      <a:gd name="T10" fmla="*/ 0 h 21382"/>
                      <a:gd name="T11" fmla="*/ 21382 w 21382"/>
                      <a:gd name="T12" fmla="*/ 21382 h 2138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382" h="21382" fill="none" extrusionOk="0">
                        <a:moveTo>
                          <a:pt x="-1" y="18327"/>
                        </a:moveTo>
                        <a:cubicBezTo>
                          <a:pt x="1356" y="8823"/>
                          <a:pt x="8823" y="1356"/>
                          <a:pt x="18327" y="-1"/>
                        </a:cubicBezTo>
                      </a:path>
                      <a:path w="21382" h="21382" stroke="0" extrusionOk="0">
                        <a:moveTo>
                          <a:pt x="-1" y="18327"/>
                        </a:moveTo>
                        <a:cubicBezTo>
                          <a:pt x="1356" y="8823"/>
                          <a:pt x="8823" y="1356"/>
                          <a:pt x="18327" y="-1"/>
                        </a:cubicBezTo>
                        <a:lnTo>
                          <a:pt x="21382" y="21382"/>
                        </a:lnTo>
                        <a:lnTo>
                          <a:pt x="-1" y="1832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7" name="Freeform 133"/>
                  <p:cNvSpPr>
                    <a:spLocks/>
                  </p:cNvSpPr>
                  <p:nvPr/>
                </p:nvSpPr>
                <p:spPr bwMode="auto">
                  <a:xfrm>
                    <a:off x="3766" y="2195"/>
                    <a:ext cx="44" cy="59"/>
                  </a:xfrm>
                  <a:custGeom>
                    <a:avLst/>
                    <a:gdLst>
                      <a:gd name="T0" fmla="*/ 44 w 44"/>
                      <a:gd name="T1" fmla="*/ 0 h 59"/>
                      <a:gd name="T2" fmla="*/ 13 w 44"/>
                      <a:gd name="T3" fmla="*/ 59 h 59"/>
                      <a:gd name="T4" fmla="*/ 0 w 44"/>
                      <a:gd name="T5" fmla="*/ 59 h 59"/>
                      <a:gd name="T6" fmla="*/ 0 60000 65536"/>
                      <a:gd name="T7" fmla="*/ 0 60000 65536"/>
                      <a:gd name="T8" fmla="*/ 0 60000 65536"/>
                      <a:gd name="T9" fmla="*/ 0 w 44"/>
                      <a:gd name="T10" fmla="*/ 0 h 59"/>
                      <a:gd name="T11" fmla="*/ 44 w 44"/>
                      <a:gd name="T12" fmla="*/ 59 h 5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4" h="59">
                        <a:moveTo>
                          <a:pt x="44" y="0"/>
                        </a:moveTo>
                        <a:lnTo>
                          <a:pt x="13" y="59"/>
                        </a:lnTo>
                        <a:lnTo>
                          <a:pt x="0" y="5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8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4047" y="1919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39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4053" y="1926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0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1932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1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4066" y="1939"/>
                    <a:ext cx="25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2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4072" y="1945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3" name="Line 1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98" y="1847"/>
                    <a:ext cx="89" cy="9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4" name="Freeform 140"/>
                  <p:cNvSpPr>
                    <a:spLocks/>
                  </p:cNvSpPr>
                  <p:nvPr/>
                </p:nvSpPr>
                <p:spPr bwMode="auto">
                  <a:xfrm>
                    <a:off x="4091" y="1840"/>
                    <a:ext cx="96" cy="92"/>
                  </a:xfrm>
                  <a:custGeom>
                    <a:avLst/>
                    <a:gdLst>
                      <a:gd name="T0" fmla="*/ 0 w 96"/>
                      <a:gd name="T1" fmla="*/ 92 h 92"/>
                      <a:gd name="T2" fmla="*/ 90 w 96"/>
                      <a:gd name="T3" fmla="*/ 0 h 92"/>
                      <a:gd name="T4" fmla="*/ 96 w 96"/>
                      <a:gd name="T5" fmla="*/ 7 h 92"/>
                      <a:gd name="T6" fmla="*/ 0 60000 65536"/>
                      <a:gd name="T7" fmla="*/ 0 60000 65536"/>
                      <a:gd name="T8" fmla="*/ 0 60000 65536"/>
                      <a:gd name="T9" fmla="*/ 0 w 96"/>
                      <a:gd name="T10" fmla="*/ 0 h 92"/>
                      <a:gd name="T11" fmla="*/ 96 w 96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6" h="92">
                        <a:moveTo>
                          <a:pt x="0" y="92"/>
                        </a:moveTo>
                        <a:lnTo>
                          <a:pt x="90" y="0"/>
                        </a:lnTo>
                        <a:lnTo>
                          <a:pt x="96" y="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5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4238" y="2550"/>
                    <a:ext cx="64" cy="65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6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4245" y="2556"/>
                    <a:ext cx="51" cy="53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7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563"/>
                    <a:ext cx="38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8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4257" y="2570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49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4264" y="2576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0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4072" y="2583"/>
                    <a:ext cx="16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1" name="Freeform 147"/>
                  <p:cNvSpPr>
                    <a:spLocks/>
                  </p:cNvSpPr>
                  <p:nvPr/>
                </p:nvSpPr>
                <p:spPr bwMode="auto">
                  <a:xfrm>
                    <a:off x="4072" y="2583"/>
                    <a:ext cx="166" cy="6"/>
                  </a:xfrm>
                  <a:custGeom>
                    <a:avLst/>
                    <a:gdLst>
                      <a:gd name="T0" fmla="*/ 166 w 166"/>
                      <a:gd name="T1" fmla="*/ 6 h 6"/>
                      <a:gd name="T2" fmla="*/ 0 w 166"/>
                      <a:gd name="T3" fmla="*/ 6 h 6"/>
                      <a:gd name="T4" fmla="*/ 0 w 166"/>
                      <a:gd name="T5" fmla="*/ 0 h 6"/>
                      <a:gd name="T6" fmla="*/ 0 60000 65536"/>
                      <a:gd name="T7" fmla="*/ 0 60000 65536"/>
                      <a:gd name="T8" fmla="*/ 0 60000 65536"/>
                      <a:gd name="T9" fmla="*/ 0 w 166"/>
                      <a:gd name="T10" fmla="*/ 0 h 6"/>
                      <a:gd name="T11" fmla="*/ 166 w 166"/>
                      <a:gd name="T12" fmla="*/ 6 h 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6" h="6">
                        <a:moveTo>
                          <a:pt x="166" y="6"/>
                        </a:moveTo>
                        <a:lnTo>
                          <a:pt x="0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2" name="Freeform 148"/>
                  <p:cNvSpPr>
                    <a:spLocks/>
                  </p:cNvSpPr>
                  <p:nvPr/>
                </p:nvSpPr>
                <p:spPr bwMode="auto">
                  <a:xfrm>
                    <a:off x="4296" y="2563"/>
                    <a:ext cx="147" cy="26"/>
                  </a:xfrm>
                  <a:custGeom>
                    <a:avLst/>
                    <a:gdLst>
                      <a:gd name="T0" fmla="*/ 0 w 147"/>
                      <a:gd name="T1" fmla="*/ 26 h 26"/>
                      <a:gd name="T2" fmla="*/ 0 w 147"/>
                      <a:gd name="T3" fmla="*/ 13 h 26"/>
                      <a:gd name="T4" fmla="*/ 147 w 147"/>
                      <a:gd name="T5" fmla="*/ 0 h 26"/>
                      <a:gd name="T6" fmla="*/ 147 w 147"/>
                      <a:gd name="T7" fmla="*/ 13 h 26"/>
                      <a:gd name="T8" fmla="*/ 0 w 147"/>
                      <a:gd name="T9" fmla="*/ 26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7"/>
                      <a:gd name="T16" fmla="*/ 0 h 26"/>
                      <a:gd name="T17" fmla="*/ 147 w 147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7" h="26">
                        <a:moveTo>
                          <a:pt x="0" y="26"/>
                        </a:moveTo>
                        <a:lnTo>
                          <a:pt x="0" y="13"/>
                        </a:lnTo>
                        <a:lnTo>
                          <a:pt x="147" y="0"/>
                        </a:lnTo>
                        <a:lnTo>
                          <a:pt x="147" y="13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3" name="Arc 149"/>
                  <p:cNvSpPr>
                    <a:spLocks/>
                  </p:cNvSpPr>
                  <p:nvPr/>
                </p:nvSpPr>
                <p:spPr bwMode="auto">
                  <a:xfrm>
                    <a:off x="4296" y="2578"/>
                    <a:ext cx="7" cy="8"/>
                  </a:xfrm>
                  <a:custGeom>
                    <a:avLst/>
                    <a:gdLst>
                      <a:gd name="T0" fmla="*/ 0 w 21600"/>
                      <a:gd name="T1" fmla="*/ 0 h 26386"/>
                      <a:gd name="T2" fmla="*/ 0 w 21600"/>
                      <a:gd name="T3" fmla="*/ 0 h 26386"/>
                      <a:gd name="T4" fmla="*/ 0 w 21600"/>
                      <a:gd name="T5" fmla="*/ 0 h 2638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6386"/>
                      <a:gd name="T11" fmla="*/ 21600 w 21600"/>
                      <a:gd name="T12" fmla="*/ 26386 h 263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6386" fill="none" extrusionOk="0">
                        <a:moveTo>
                          <a:pt x="3078" y="26386"/>
                        </a:moveTo>
                        <a:cubicBezTo>
                          <a:pt x="1064" y="23029"/>
                          <a:pt x="0" y="19187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26386" stroke="0" extrusionOk="0">
                        <a:moveTo>
                          <a:pt x="3078" y="26386"/>
                        </a:moveTo>
                        <a:cubicBezTo>
                          <a:pt x="1064" y="23029"/>
                          <a:pt x="0" y="19187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3078" y="2638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4" name="Line 1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96" y="2576"/>
                    <a:ext cx="147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5" name="Arc 151"/>
                  <p:cNvSpPr>
                    <a:spLocks/>
                  </p:cNvSpPr>
                  <p:nvPr/>
                </p:nvSpPr>
                <p:spPr bwMode="auto">
                  <a:xfrm>
                    <a:off x="4296" y="2578"/>
                    <a:ext cx="7" cy="8"/>
                  </a:xfrm>
                  <a:custGeom>
                    <a:avLst/>
                    <a:gdLst>
                      <a:gd name="T0" fmla="*/ 0 w 21600"/>
                      <a:gd name="T1" fmla="*/ 0 h 26386"/>
                      <a:gd name="T2" fmla="*/ 0 w 21600"/>
                      <a:gd name="T3" fmla="*/ 0 h 26386"/>
                      <a:gd name="T4" fmla="*/ 0 w 21600"/>
                      <a:gd name="T5" fmla="*/ 0 h 2638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6386"/>
                      <a:gd name="T11" fmla="*/ 21600 w 21600"/>
                      <a:gd name="T12" fmla="*/ 26386 h 2638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6386" fill="none" extrusionOk="0">
                        <a:moveTo>
                          <a:pt x="3078" y="26386"/>
                        </a:moveTo>
                        <a:cubicBezTo>
                          <a:pt x="1064" y="23029"/>
                          <a:pt x="0" y="19187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26386" stroke="0" extrusionOk="0">
                        <a:moveTo>
                          <a:pt x="3078" y="26386"/>
                        </a:moveTo>
                        <a:cubicBezTo>
                          <a:pt x="1064" y="23029"/>
                          <a:pt x="0" y="19187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3078" y="2638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6" name="Freeform 152"/>
                  <p:cNvSpPr>
                    <a:spLocks/>
                  </p:cNvSpPr>
                  <p:nvPr/>
                </p:nvSpPr>
                <p:spPr bwMode="auto">
                  <a:xfrm>
                    <a:off x="4296" y="2563"/>
                    <a:ext cx="147" cy="13"/>
                  </a:xfrm>
                  <a:custGeom>
                    <a:avLst/>
                    <a:gdLst>
                      <a:gd name="T0" fmla="*/ 0 w 147"/>
                      <a:gd name="T1" fmla="*/ 13 h 13"/>
                      <a:gd name="T2" fmla="*/ 147 w 147"/>
                      <a:gd name="T3" fmla="*/ 0 h 13"/>
                      <a:gd name="T4" fmla="*/ 147 w 147"/>
                      <a:gd name="T5" fmla="*/ 13 h 13"/>
                      <a:gd name="T6" fmla="*/ 0 60000 65536"/>
                      <a:gd name="T7" fmla="*/ 0 60000 65536"/>
                      <a:gd name="T8" fmla="*/ 0 60000 65536"/>
                      <a:gd name="T9" fmla="*/ 0 w 147"/>
                      <a:gd name="T10" fmla="*/ 0 h 13"/>
                      <a:gd name="T11" fmla="*/ 147 w 147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47" h="13">
                        <a:moveTo>
                          <a:pt x="0" y="13"/>
                        </a:moveTo>
                        <a:lnTo>
                          <a:pt x="147" y="0"/>
                        </a:lnTo>
                        <a:lnTo>
                          <a:pt x="147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194" y="1584"/>
                    <a:ext cx="63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8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591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59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4206" y="1597"/>
                    <a:ext cx="39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0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213" y="1604"/>
                    <a:ext cx="25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1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219" y="1610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2" name="Line 1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13" y="1643"/>
                    <a:ext cx="6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3" name="Freeform 159"/>
                  <p:cNvSpPr>
                    <a:spLocks/>
                  </p:cNvSpPr>
                  <p:nvPr/>
                </p:nvSpPr>
                <p:spPr bwMode="auto">
                  <a:xfrm>
                    <a:off x="4213" y="1643"/>
                    <a:ext cx="13" cy="118"/>
                  </a:xfrm>
                  <a:custGeom>
                    <a:avLst/>
                    <a:gdLst>
                      <a:gd name="T0" fmla="*/ 13 w 13"/>
                      <a:gd name="T1" fmla="*/ 0 h 118"/>
                      <a:gd name="T2" fmla="*/ 6 w 13"/>
                      <a:gd name="T3" fmla="*/ 118 h 118"/>
                      <a:gd name="T4" fmla="*/ 0 w 13"/>
                      <a:gd name="T5" fmla="*/ 118 h 118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18"/>
                      <a:gd name="T11" fmla="*/ 13 w 13"/>
                      <a:gd name="T12" fmla="*/ 118 h 1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18">
                        <a:moveTo>
                          <a:pt x="13" y="0"/>
                        </a:moveTo>
                        <a:lnTo>
                          <a:pt x="6" y="118"/>
                        </a:lnTo>
                        <a:lnTo>
                          <a:pt x="0" y="1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4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537"/>
                    <a:ext cx="102" cy="105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5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543"/>
                    <a:ext cx="89" cy="92"/>
                  </a:xfrm>
                  <a:prstGeom prst="ellipse">
                    <a:avLst/>
                  </a:prstGeom>
                  <a:solidFill>
                    <a:srgbClr val="5E5E5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6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989" y="2550"/>
                    <a:ext cx="77" cy="79"/>
                  </a:xfrm>
                  <a:prstGeom prst="ellipse">
                    <a:avLst/>
                  </a:prstGeom>
                  <a:solidFill>
                    <a:srgbClr val="6A6A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7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3996" y="2556"/>
                    <a:ext cx="64" cy="66"/>
                  </a:xfrm>
                  <a:prstGeom prst="ellipse">
                    <a:avLst/>
                  </a:prstGeom>
                  <a:solidFill>
                    <a:srgbClr val="7171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8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4002" y="2563"/>
                    <a:ext cx="51" cy="52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69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4008" y="2570"/>
                    <a:ext cx="39" cy="39"/>
                  </a:xfrm>
                  <a:prstGeom prst="ellipse">
                    <a:avLst/>
                  </a:prstGeom>
                  <a:solidFill>
                    <a:srgbClr val="7B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4015" y="2576"/>
                    <a:ext cx="25" cy="26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4021" y="2583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2" name="Freeform 168"/>
                  <p:cNvSpPr>
                    <a:spLocks/>
                  </p:cNvSpPr>
                  <p:nvPr/>
                </p:nvSpPr>
                <p:spPr bwMode="auto">
                  <a:xfrm>
                    <a:off x="3836" y="2504"/>
                    <a:ext cx="147" cy="72"/>
                  </a:xfrm>
                  <a:custGeom>
                    <a:avLst/>
                    <a:gdLst>
                      <a:gd name="T0" fmla="*/ 147 w 147"/>
                      <a:gd name="T1" fmla="*/ 59 h 72"/>
                      <a:gd name="T2" fmla="*/ 141 w 147"/>
                      <a:gd name="T3" fmla="*/ 72 h 72"/>
                      <a:gd name="T4" fmla="*/ 0 w 147"/>
                      <a:gd name="T5" fmla="*/ 13 h 72"/>
                      <a:gd name="T6" fmla="*/ 0 w 147"/>
                      <a:gd name="T7" fmla="*/ 0 h 72"/>
                      <a:gd name="T8" fmla="*/ 147 w 147"/>
                      <a:gd name="T9" fmla="*/ 59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7"/>
                      <a:gd name="T16" fmla="*/ 0 h 72"/>
                      <a:gd name="T17" fmla="*/ 147 w 147"/>
                      <a:gd name="T18" fmla="*/ 72 h 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7" h="72">
                        <a:moveTo>
                          <a:pt x="147" y="59"/>
                        </a:moveTo>
                        <a:lnTo>
                          <a:pt x="141" y="72"/>
                        </a:lnTo>
                        <a:lnTo>
                          <a:pt x="0" y="13"/>
                        </a:lnTo>
                        <a:lnTo>
                          <a:pt x="0" y="0"/>
                        </a:lnTo>
                        <a:lnTo>
                          <a:pt x="147" y="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3" name="Arc 169"/>
                  <p:cNvSpPr>
                    <a:spLocks/>
                  </p:cNvSpPr>
                  <p:nvPr/>
                </p:nvSpPr>
                <p:spPr bwMode="auto">
                  <a:xfrm>
                    <a:off x="3976" y="2563"/>
                    <a:ext cx="8" cy="7"/>
                  </a:xfrm>
                  <a:custGeom>
                    <a:avLst/>
                    <a:gdLst>
                      <a:gd name="T0" fmla="*/ 0 w 25415"/>
                      <a:gd name="T1" fmla="*/ 0 h 21600"/>
                      <a:gd name="T2" fmla="*/ 0 w 25415"/>
                      <a:gd name="T3" fmla="*/ 0 h 21600"/>
                      <a:gd name="T4" fmla="*/ 0 w 25415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5415"/>
                      <a:gd name="T10" fmla="*/ 0 h 21600"/>
                      <a:gd name="T11" fmla="*/ 25415 w 25415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415" h="21600" fill="none" extrusionOk="0">
                        <a:moveTo>
                          <a:pt x="25415" y="0"/>
                        </a:moveTo>
                        <a:cubicBezTo>
                          <a:pt x="25415" y="11929"/>
                          <a:pt x="15744" y="21600"/>
                          <a:pt x="3815" y="21600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</a:path>
                      <a:path w="25415" h="21600" stroke="0" extrusionOk="0">
                        <a:moveTo>
                          <a:pt x="25415" y="0"/>
                        </a:moveTo>
                        <a:cubicBezTo>
                          <a:pt x="25415" y="11929"/>
                          <a:pt x="15744" y="21600"/>
                          <a:pt x="3815" y="21600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  <a:lnTo>
                          <a:pt x="3815" y="0"/>
                        </a:lnTo>
                        <a:lnTo>
                          <a:pt x="254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4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3836" y="2504"/>
                    <a:ext cx="147" cy="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5" name="Arc 171"/>
                  <p:cNvSpPr>
                    <a:spLocks/>
                  </p:cNvSpPr>
                  <p:nvPr/>
                </p:nvSpPr>
                <p:spPr bwMode="auto">
                  <a:xfrm>
                    <a:off x="3976" y="2563"/>
                    <a:ext cx="8" cy="7"/>
                  </a:xfrm>
                  <a:custGeom>
                    <a:avLst/>
                    <a:gdLst>
                      <a:gd name="T0" fmla="*/ 0 w 25415"/>
                      <a:gd name="T1" fmla="*/ 0 h 21600"/>
                      <a:gd name="T2" fmla="*/ 0 w 25415"/>
                      <a:gd name="T3" fmla="*/ 0 h 21600"/>
                      <a:gd name="T4" fmla="*/ 0 w 25415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5415"/>
                      <a:gd name="T10" fmla="*/ 0 h 21600"/>
                      <a:gd name="T11" fmla="*/ 25415 w 25415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415" h="21600" fill="none" extrusionOk="0">
                        <a:moveTo>
                          <a:pt x="25415" y="0"/>
                        </a:moveTo>
                        <a:cubicBezTo>
                          <a:pt x="25415" y="11929"/>
                          <a:pt x="15744" y="21600"/>
                          <a:pt x="3815" y="21600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</a:path>
                      <a:path w="25415" h="21600" stroke="0" extrusionOk="0">
                        <a:moveTo>
                          <a:pt x="25415" y="0"/>
                        </a:moveTo>
                        <a:cubicBezTo>
                          <a:pt x="25415" y="11929"/>
                          <a:pt x="15744" y="21600"/>
                          <a:pt x="3815" y="21600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  <a:lnTo>
                          <a:pt x="3815" y="0"/>
                        </a:lnTo>
                        <a:lnTo>
                          <a:pt x="25415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6" name="Freeform 172"/>
                  <p:cNvSpPr>
                    <a:spLocks/>
                  </p:cNvSpPr>
                  <p:nvPr/>
                </p:nvSpPr>
                <p:spPr bwMode="auto">
                  <a:xfrm>
                    <a:off x="3836" y="2504"/>
                    <a:ext cx="141" cy="72"/>
                  </a:xfrm>
                  <a:custGeom>
                    <a:avLst/>
                    <a:gdLst>
                      <a:gd name="T0" fmla="*/ 141 w 141"/>
                      <a:gd name="T1" fmla="*/ 72 h 72"/>
                      <a:gd name="T2" fmla="*/ 0 w 141"/>
                      <a:gd name="T3" fmla="*/ 13 h 72"/>
                      <a:gd name="T4" fmla="*/ 0 w 141"/>
                      <a:gd name="T5" fmla="*/ 0 h 72"/>
                      <a:gd name="T6" fmla="*/ 0 60000 65536"/>
                      <a:gd name="T7" fmla="*/ 0 60000 65536"/>
                      <a:gd name="T8" fmla="*/ 0 60000 65536"/>
                      <a:gd name="T9" fmla="*/ 0 w 141"/>
                      <a:gd name="T10" fmla="*/ 0 h 72"/>
                      <a:gd name="T11" fmla="*/ 141 w 141"/>
                      <a:gd name="T12" fmla="*/ 72 h 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41" h="72">
                        <a:moveTo>
                          <a:pt x="141" y="72"/>
                        </a:moveTo>
                        <a:lnTo>
                          <a:pt x="0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7" name="Freeform 173"/>
                  <p:cNvSpPr>
                    <a:spLocks/>
                  </p:cNvSpPr>
                  <p:nvPr/>
                </p:nvSpPr>
                <p:spPr bwMode="auto">
                  <a:xfrm>
                    <a:off x="4028" y="2326"/>
                    <a:ext cx="44" cy="217"/>
                  </a:xfrm>
                  <a:custGeom>
                    <a:avLst/>
                    <a:gdLst>
                      <a:gd name="T0" fmla="*/ 6 w 44"/>
                      <a:gd name="T1" fmla="*/ 217 h 217"/>
                      <a:gd name="T2" fmla="*/ 0 w 44"/>
                      <a:gd name="T3" fmla="*/ 217 h 217"/>
                      <a:gd name="T4" fmla="*/ 32 w 44"/>
                      <a:gd name="T5" fmla="*/ 0 h 217"/>
                      <a:gd name="T6" fmla="*/ 44 w 44"/>
                      <a:gd name="T7" fmla="*/ 0 h 217"/>
                      <a:gd name="T8" fmla="*/ 6 w 44"/>
                      <a:gd name="T9" fmla="*/ 217 h 2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217"/>
                      <a:gd name="T17" fmla="*/ 44 w 44"/>
                      <a:gd name="T18" fmla="*/ 217 h 2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217">
                        <a:moveTo>
                          <a:pt x="6" y="217"/>
                        </a:moveTo>
                        <a:lnTo>
                          <a:pt x="0" y="217"/>
                        </a:lnTo>
                        <a:lnTo>
                          <a:pt x="32" y="0"/>
                        </a:lnTo>
                        <a:lnTo>
                          <a:pt x="44" y="0"/>
                        </a:lnTo>
                        <a:lnTo>
                          <a:pt x="6" y="2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8" name="Arc 174"/>
                  <p:cNvSpPr>
                    <a:spLocks/>
                  </p:cNvSpPr>
                  <p:nvPr/>
                </p:nvSpPr>
                <p:spPr bwMode="auto">
                  <a:xfrm>
                    <a:off x="4029" y="2537"/>
                    <a:ext cx="5" cy="7"/>
                  </a:xfrm>
                  <a:custGeom>
                    <a:avLst/>
                    <a:gdLst>
                      <a:gd name="T0" fmla="*/ 0 w 17759"/>
                      <a:gd name="T1" fmla="*/ 0 h 21600"/>
                      <a:gd name="T2" fmla="*/ 0 w 17759"/>
                      <a:gd name="T3" fmla="*/ 0 h 21600"/>
                      <a:gd name="T4" fmla="*/ 0 w 1775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7759"/>
                      <a:gd name="T10" fmla="*/ 0 h 21600"/>
                      <a:gd name="T11" fmla="*/ 17759 w 1775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759" h="21600" fill="none" extrusionOk="0">
                        <a:moveTo>
                          <a:pt x="17759" y="21599"/>
                        </a:moveTo>
                        <a:cubicBezTo>
                          <a:pt x="10670" y="21599"/>
                          <a:pt x="4033" y="18122"/>
                          <a:pt x="-1" y="12294"/>
                        </a:cubicBezTo>
                      </a:path>
                      <a:path w="17759" h="21600" stroke="0" extrusionOk="0">
                        <a:moveTo>
                          <a:pt x="17759" y="21599"/>
                        </a:moveTo>
                        <a:cubicBezTo>
                          <a:pt x="10670" y="21599"/>
                          <a:pt x="4033" y="18122"/>
                          <a:pt x="-1" y="12294"/>
                        </a:cubicBezTo>
                        <a:lnTo>
                          <a:pt x="17759" y="0"/>
                        </a:lnTo>
                        <a:lnTo>
                          <a:pt x="17759" y="2159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79" name="Line 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34" y="2326"/>
                    <a:ext cx="38" cy="21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0" name="Arc 176"/>
                  <p:cNvSpPr>
                    <a:spLocks/>
                  </p:cNvSpPr>
                  <p:nvPr/>
                </p:nvSpPr>
                <p:spPr bwMode="auto">
                  <a:xfrm>
                    <a:off x="4029" y="2537"/>
                    <a:ext cx="5" cy="7"/>
                  </a:xfrm>
                  <a:custGeom>
                    <a:avLst/>
                    <a:gdLst>
                      <a:gd name="T0" fmla="*/ 0 w 17759"/>
                      <a:gd name="T1" fmla="*/ 0 h 21600"/>
                      <a:gd name="T2" fmla="*/ 0 w 17759"/>
                      <a:gd name="T3" fmla="*/ 0 h 21600"/>
                      <a:gd name="T4" fmla="*/ 0 w 1775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7759"/>
                      <a:gd name="T10" fmla="*/ 0 h 21600"/>
                      <a:gd name="T11" fmla="*/ 17759 w 1775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759" h="21600" fill="none" extrusionOk="0">
                        <a:moveTo>
                          <a:pt x="17759" y="21599"/>
                        </a:moveTo>
                        <a:cubicBezTo>
                          <a:pt x="10670" y="21599"/>
                          <a:pt x="4033" y="18122"/>
                          <a:pt x="-1" y="12294"/>
                        </a:cubicBezTo>
                      </a:path>
                      <a:path w="17759" h="21600" stroke="0" extrusionOk="0">
                        <a:moveTo>
                          <a:pt x="17759" y="21599"/>
                        </a:moveTo>
                        <a:cubicBezTo>
                          <a:pt x="10670" y="21599"/>
                          <a:pt x="4033" y="18122"/>
                          <a:pt x="-1" y="12294"/>
                        </a:cubicBezTo>
                        <a:lnTo>
                          <a:pt x="17759" y="0"/>
                        </a:lnTo>
                        <a:lnTo>
                          <a:pt x="17759" y="2159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1" name="Freeform 177"/>
                  <p:cNvSpPr>
                    <a:spLocks/>
                  </p:cNvSpPr>
                  <p:nvPr/>
                </p:nvSpPr>
                <p:spPr bwMode="auto">
                  <a:xfrm>
                    <a:off x="4028" y="2326"/>
                    <a:ext cx="44" cy="217"/>
                  </a:xfrm>
                  <a:custGeom>
                    <a:avLst/>
                    <a:gdLst>
                      <a:gd name="T0" fmla="*/ 0 w 44"/>
                      <a:gd name="T1" fmla="*/ 217 h 217"/>
                      <a:gd name="T2" fmla="*/ 32 w 44"/>
                      <a:gd name="T3" fmla="*/ 0 h 217"/>
                      <a:gd name="T4" fmla="*/ 44 w 44"/>
                      <a:gd name="T5" fmla="*/ 0 h 217"/>
                      <a:gd name="T6" fmla="*/ 0 60000 65536"/>
                      <a:gd name="T7" fmla="*/ 0 60000 65536"/>
                      <a:gd name="T8" fmla="*/ 0 60000 65536"/>
                      <a:gd name="T9" fmla="*/ 0 w 44"/>
                      <a:gd name="T10" fmla="*/ 0 h 217"/>
                      <a:gd name="T11" fmla="*/ 44 w 44"/>
                      <a:gd name="T12" fmla="*/ 217 h 2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4" h="217">
                        <a:moveTo>
                          <a:pt x="0" y="217"/>
                        </a:moveTo>
                        <a:lnTo>
                          <a:pt x="32" y="0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2" name="Line 17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28" y="2602"/>
                    <a:ext cx="25" cy="5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3" name="Freeform 179"/>
                  <p:cNvSpPr>
                    <a:spLocks/>
                  </p:cNvSpPr>
                  <p:nvPr/>
                </p:nvSpPr>
                <p:spPr bwMode="auto">
                  <a:xfrm>
                    <a:off x="4034" y="2602"/>
                    <a:ext cx="26" cy="53"/>
                  </a:xfrm>
                  <a:custGeom>
                    <a:avLst/>
                    <a:gdLst>
                      <a:gd name="T0" fmla="*/ 0 w 26"/>
                      <a:gd name="T1" fmla="*/ 0 h 53"/>
                      <a:gd name="T2" fmla="*/ 26 w 26"/>
                      <a:gd name="T3" fmla="*/ 53 h 53"/>
                      <a:gd name="T4" fmla="*/ 19 w 26"/>
                      <a:gd name="T5" fmla="*/ 53 h 53"/>
                      <a:gd name="T6" fmla="*/ 0 60000 65536"/>
                      <a:gd name="T7" fmla="*/ 0 60000 65536"/>
                      <a:gd name="T8" fmla="*/ 0 60000 65536"/>
                      <a:gd name="T9" fmla="*/ 0 w 26"/>
                      <a:gd name="T10" fmla="*/ 0 h 53"/>
                      <a:gd name="T11" fmla="*/ 26 w 26"/>
                      <a:gd name="T12" fmla="*/ 53 h 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" h="53">
                        <a:moveTo>
                          <a:pt x="0" y="0"/>
                        </a:moveTo>
                        <a:lnTo>
                          <a:pt x="26" y="53"/>
                        </a:lnTo>
                        <a:lnTo>
                          <a:pt x="19" y="5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4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4558" y="2714"/>
                    <a:ext cx="63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5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4564" y="2721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4570" y="2727"/>
                    <a:ext cx="39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7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4577" y="2734"/>
                    <a:ext cx="25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8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4583" y="2740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89" name="Freeform 185"/>
                  <p:cNvSpPr>
                    <a:spLocks/>
                  </p:cNvSpPr>
                  <p:nvPr/>
                </p:nvSpPr>
                <p:spPr bwMode="auto">
                  <a:xfrm>
                    <a:off x="4506" y="2609"/>
                    <a:ext cx="77" cy="112"/>
                  </a:xfrm>
                  <a:custGeom>
                    <a:avLst/>
                    <a:gdLst>
                      <a:gd name="T0" fmla="*/ 77 w 77"/>
                      <a:gd name="T1" fmla="*/ 112 h 112"/>
                      <a:gd name="T2" fmla="*/ 64 w 77"/>
                      <a:gd name="T3" fmla="*/ 112 h 112"/>
                      <a:gd name="T4" fmla="*/ 0 w 77"/>
                      <a:gd name="T5" fmla="*/ 6 h 112"/>
                      <a:gd name="T6" fmla="*/ 13 w 77"/>
                      <a:gd name="T7" fmla="*/ 0 h 112"/>
                      <a:gd name="T8" fmla="*/ 77 w 77"/>
                      <a:gd name="T9" fmla="*/ 112 h 1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7"/>
                      <a:gd name="T16" fmla="*/ 0 h 112"/>
                      <a:gd name="T17" fmla="*/ 77 w 77"/>
                      <a:gd name="T18" fmla="*/ 112 h 1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7" h="112">
                        <a:moveTo>
                          <a:pt x="77" y="112"/>
                        </a:moveTo>
                        <a:lnTo>
                          <a:pt x="64" y="112"/>
                        </a:lnTo>
                        <a:lnTo>
                          <a:pt x="0" y="6"/>
                        </a:lnTo>
                        <a:lnTo>
                          <a:pt x="13" y="0"/>
                        </a:lnTo>
                        <a:lnTo>
                          <a:pt x="77" y="1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0" name="Arc 186"/>
                  <p:cNvSpPr>
                    <a:spLocks/>
                  </p:cNvSpPr>
                  <p:nvPr/>
                </p:nvSpPr>
                <p:spPr bwMode="auto">
                  <a:xfrm>
                    <a:off x="4570" y="2714"/>
                    <a:ext cx="7" cy="7"/>
                  </a:xfrm>
                  <a:custGeom>
                    <a:avLst/>
                    <a:gdLst>
                      <a:gd name="T0" fmla="*/ 0 w 23406"/>
                      <a:gd name="T1" fmla="*/ 0 h 21600"/>
                      <a:gd name="T2" fmla="*/ 0 w 23406"/>
                      <a:gd name="T3" fmla="*/ 0 h 21600"/>
                      <a:gd name="T4" fmla="*/ 0 w 2340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3406"/>
                      <a:gd name="T10" fmla="*/ 0 h 21600"/>
                      <a:gd name="T11" fmla="*/ 23406 w 2340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406" h="21600" fill="none" extrusionOk="0">
                        <a:moveTo>
                          <a:pt x="23406" y="9095"/>
                        </a:moveTo>
                        <a:cubicBezTo>
                          <a:pt x="19866" y="16721"/>
                          <a:pt x="12222" y="21599"/>
                          <a:pt x="3815" y="21599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</a:path>
                      <a:path w="23406" h="21600" stroke="0" extrusionOk="0">
                        <a:moveTo>
                          <a:pt x="23406" y="9095"/>
                        </a:moveTo>
                        <a:cubicBezTo>
                          <a:pt x="19866" y="16721"/>
                          <a:pt x="12222" y="21599"/>
                          <a:pt x="3815" y="21599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  <a:lnTo>
                          <a:pt x="3815" y="0"/>
                        </a:lnTo>
                        <a:lnTo>
                          <a:pt x="23406" y="90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1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4519" y="2609"/>
                    <a:ext cx="64" cy="11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2" name="Arc 188"/>
                  <p:cNvSpPr>
                    <a:spLocks/>
                  </p:cNvSpPr>
                  <p:nvPr/>
                </p:nvSpPr>
                <p:spPr bwMode="auto">
                  <a:xfrm>
                    <a:off x="4570" y="2714"/>
                    <a:ext cx="7" cy="7"/>
                  </a:xfrm>
                  <a:custGeom>
                    <a:avLst/>
                    <a:gdLst>
                      <a:gd name="T0" fmla="*/ 0 w 23406"/>
                      <a:gd name="T1" fmla="*/ 0 h 21600"/>
                      <a:gd name="T2" fmla="*/ 0 w 23406"/>
                      <a:gd name="T3" fmla="*/ 0 h 21600"/>
                      <a:gd name="T4" fmla="*/ 0 w 2340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3406"/>
                      <a:gd name="T10" fmla="*/ 0 h 21600"/>
                      <a:gd name="T11" fmla="*/ 23406 w 2340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406" h="21600" fill="none" extrusionOk="0">
                        <a:moveTo>
                          <a:pt x="23406" y="9095"/>
                        </a:moveTo>
                        <a:cubicBezTo>
                          <a:pt x="19866" y="16721"/>
                          <a:pt x="12222" y="21599"/>
                          <a:pt x="3815" y="21599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</a:path>
                      <a:path w="23406" h="21600" stroke="0" extrusionOk="0">
                        <a:moveTo>
                          <a:pt x="23406" y="9095"/>
                        </a:moveTo>
                        <a:cubicBezTo>
                          <a:pt x="19866" y="16721"/>
                          <a:pt x="12222" y="21599"/>
                          <a:pt x="3815" y="21599"/>
                        </a:cubicBezTo>
                        <a:cubicBezTo>
                          <a:pt x="2535" y="21599"/>
                          <a:pt x="1259" y="21486"/>
                          <a:pt x="-1" y="21260"/>
                        </a:cubicBezTo>
                        <a:lnTo>
                          <a:pt x="3815" y="0"/>
                        </a:lnTo>
                        <a:lnTo>
                          <a:pt x="23406" y="909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3" name="Freeform 189"/>
                  <p:cNvSpPr>
                    <a:spLocks/>
                  </p:cNvSpPr>
                  <p:nvPr/>
                </p:nvSpPr>
                <p:spPr bwMode="auto">
                  <a:xfrm>
                    <a:off x="4506" y="2609"/>
                    <a:ext cx="64" cy="112"/>
                  </a:xfrm>
                  <a:custGeom>
                    <a:avLst/>
                    <a:gdLst>
                      <a:gd name="T0" fmla="*/ 64 w 64"/>
                      <a:gd name="T1" fmla="*/ 112 h 112"/>
                      <a:gd name="T2" fmla="*/ 0 w 64"/>
                      <a:gd name="T3" fmla="*/ 6 h 112"/>
                      <a:gd name="T4" fmla="*/ 13 w 64"/>
                      <a:gd name="T5" fmla="*/ 0 h 112"/>
                      <a:gd name="T6" fmla="*/ 0 60000 65536"/>
                      <a:gd name="T7" fmla="*/ 0 60000 65536"/>
                      <a:gd name="T8" fmla="*/ 0 60000 65536"/>
                      <a:gd name="T9" fmla="*/ 0 w 64"/>
                      <a:gd name="T10" fmla="*/ 0 h 112"/>
                      <a:gd name="T11" fmla="*/ 64 w 64"/>
                      <a:gd name="T12" fmla="*/ 112 h 1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4" h="112">
                        <a:moveTo>
                          <a:pt x="64" y="112"/>
                        </a:moveTo>
                        <a:lnTo>
                          <a:pt x="0" y="6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4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4366" y="1906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4372" y="1913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6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1919"/>
                    <a:ext cx="38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7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4385" y="1926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8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92" y="1932"/>
                    <a:ext cx="12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99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257" y="1834"/>
                    <a:ext cx="122" cy="8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0" name="Freeform 196"/>
                  <p:cNvSpPr>
                    <a:spLocks/>
                  </p:cNvSpPr>
                  <p:nvPr/>
                </p:nvSpPr>
                <p:spPr bwMode="auto">
                  <a:xfrm>
                    <a:off x="4251" y="1834"/>
                    <a:ext cx="121" cy="92"/>
                  </a:xfrm>
                  <a:custGeom>
                    <a:avLst/>
                    <a:gdLst>
                      <a:gd name="T0" fmla="*/ 121 w 121"/>
                      <a:gd name="T1" fmla="*/ 92 h 92"/>
                      <a:gd name="T2" fmla="*/ 0 w 121"/>
                      <a:gd name="T3" fmla="*/ 6 h 92"/>
                      <a:gd name="T4" fmla="*/ 6 w 121"/>
                      <a:gd name="T5" fmla="*/ 0 h 92"/>
                      <a:gd name="T6" fmla="*/ 0 60000 65536"/>
                      <a:gd name="T7" fmla="*/ 0 60000 65536"/>
                      <a:gd name="T8" fmla="*/ 0 60000 65536"/>
                      <a:gd name="T9" fmla="*/ 0 w 121"/>
                      <a:gd name="T10" fmla="*/ 0 h 92"/>
                      <a:gd name="T11" fmla="*/ 121 w 121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1" h="92">
                        <a:moveTo>
                          <a:pt x="121" y="92"/>
                        </a:moveTo>
                        <a:lnTo>
                          <a:pt x="0" y="6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1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772" y="2464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2471"/>
                    <a:ext cx="51" cy="53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3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785" y="2478"/>
                    <a:ext cx="38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4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3791" y="2484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5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798" y="2491"/>
                    <a:ext cx="12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6" name="Freeform 202"/>
                  <p:cNvSpPr>
                    <a:spLocks/>
                  </p:cNvSpPr>
                  <p:nvPr/>
                </p:nvSpPr>
                <p:spPr bwMode="auto">
                  <a:xfrm>
                    <a:off x="3766" y="2326"/>
                    <a:ext cx="38" cy="145"/>
                  </a:xfrm>
                  <a:custGeom>
                    <a:avLst/>
                    <a:gdLst>
                      <a:gd name="T0" fmla="*/ 38 w 38"/>
                      <a:gd name="T1" fmla="*/ 138 h 145"/>
                      <a:gd name="T2" fmla="*/ 32 w 38"/>
                      <a:gd name="T3" fmla="*/ 145 h 145"/>
                      <a:gd name="T4" fmla="*/ 0 w 38"/>
                      <a:gd name="T5" fmla="*/ 0 h 145"/>
                      <a:gd name="T6" fmla="*/ 13 w 38"/>
                      <a:gd name="T7" fmla="*/ 0 h 145"/>
                      <a:gd name="T8" fmla="*/ 38 w 38"/>
                      <a:gd name="T9" fmla="*/ 138 h 1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"/>
                      <a:gd name="T16" fmla="*/ 0 h 145"/>
                      <a:gd name="T17" fmla="*/ 38 w 38"/>
                      <a:gd name="T18" fmla="*/ 145 h 1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" h="145">
                        <a:moveTo>
                          <a:pt x="38" y="138"/>
                        </a:moveTo>
                        <a:lnTo>
                          <a:pt x="32" y="145"/>
                        </a:lnTo>
                        <a:lnTo>
                          <a:pt x="0" y="0"/>
                        </a:lnTo>
                        <a:lnTo>
                          <a:pt x="13" y="0"/>
                        </a:lnTo>
                        <a:lnTo>
                          <a:pt x="38" y="1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7" name="Arc 203"/>
                  <p:cNvSpPr>
                    <a:spLocks/>
                  </p:cNvSpPr>
                  <p:nvPr/>
                </p:nvSpPr>
                <p:spPr bwMode="auto">
                  <a:xfrm>
                    <a:off x="3797" y="2464"/>
                    <a:ext cx="8" cy="8"/>
                  </a:xfrm>
                  <a:custGeom>
                    <a:avLst/>
                    <a:gdLst>
                      <a:gd name="T0" fmla="*/ 0 w 25836"/>
                      <a:gd name="T1" fmla="*/ 0 h 25836"/>
                      <a:gd name="T2" fmla="*/ 0 w 25836"/>
                      <a:gd name="T3" fmla="*/ 0 h 25836"/>
                      <a:gd name="T4" fmla="*/ 0 w 25836"/>
                      <a:gd name="T5" fmla="*/ 0 h 25836"/>
                      <a:gd name="T6" fmla="*/ 0 60000 65536"/>
                      <a:gd name="T7" fmla="*/ 0 60000 65536"/>
                      <a:gd name="T8" fmla="*/ 0 60000 65536"/>
                      <a:gd name="T9" fmla="*/ 0 w 25836"/>
                      <a:gd name="T10" fmla="*/ 0 h 25836"/>
                      <a:gd name="T11" fmla="*/ 25836 w 25836"/>
                      <a:gd name="T12" fmla="*/ 25836 h 258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836" h="25836" fill="none" extrusionOk="0">
                        <a:moveTo>
                          <a:pt x="25416" y="-1"/>
                        </a:moveTo>
                        <a:cubicBezTo>
                          <a:pt x="25695" y="1394"/>
                          <a:pt x="25836" y="2813"/>
                          <a:pt x="25836" y="4236"/>
                        </a:cubicBezTo>
                        <a:cubicBezTo>
                          <a:pt x="25836" y="16165"/>
                          <a:pt x="16165" y="25836"/>
                          <a:pt x="4236" y="25836"/>
                        </a:cubicBezTo>
                        <a:cubicBezTo>
                          <a:pt x="2813" y="25835"/>
                          <a:pt x="1394" y="25695"/>
                          <a:pt x="-1" y="25416"/>
                        </a:cubicBezTo>
                      </a:path>
                      <a:path w="25836" h="25836" stroke="0" extrusionOk="0">
                        <a:moveTo>
                          <a:pt x="25416" y="-1"/>
                        </a:moveTo>
                        <a:cubicBezTo>
                          <a:pt x="25695" y="1394"/>
                          <a:pt x="25836" y="2813"/>
                          <a:pt x="25836" y="4236"/>
                        </a:cubicBezTo>
                        <a:cubicBezTo>
                          <a:pt x="25836" y="16165"/>
                          <a:pt x="16165" y="25836"/>
                          <a:pt x="4236" y="25836"/>
                        </a:cubicBezTo>
                        <a:cubicBezTo>
                          <a:pt x="2813" y="25835"/>
                          <a:pt x="1394" y="25695"/>
                          <a:pt x="-1" y="25416"/>
                        </a:cubicBezTo>
                        <a:lnTo>
                          <a:pt x="4236" y="4236"/>
                        </a:lnTo>
                        <a:lnTo>
                          <a:pt x="25416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8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3779" y="2326"/>
                    <a:ext cx="25" cy="1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09" name="Arc 205"/>
                  <p:cNvSpPr>
                    <a:spLocks/>
                  </p:cNvSpPr>
                  <p:nvPr/>
                </p:nvSpPr>
                <p:spPr bwMode="auto">
                  <a:xfrm>
                    <a:off x="3797" y="2464"/>
                    <a:ext cx="8" cy="8"/>
                  </a:xfrm>
                  <a:custGeom>
                    <a:avLst/>
                    <a:gdLst>
                      <a:gd name="T0" fmla="*/ 0 w 25836"/>
                      <a:gd name="T1" fmla="*/ 0 h 25836"/>
                      <a:gd name="T2" fmla="*/ 0 w 25836"/>
                      <a:gd name="T3" fmla="*/ 0 h 25836"/>
                      <a:gd name="T4" fmla="*/ 0 w 25836"/>
                      <a:gd name="T5" fmla="*/ 0 h 25836"/>
                      <a:gd name="T6" fmla="*/ 0 60000 65536"/>
                      <a:gd name="T7" fmla="*/ 0 60000 65536"/>
                      <a:gd name="T8" fmla="*/ 0 60000 65536"/>
                      <a:gd name="T9" fmla="*/ 0 w 25836"/>
                      <a:gd name="T10" fmla="*/ 0 h 25836"/>
                      <a:gd name="T11" fmla="*/ 25836 w 25836"/>
                      <a:gd name="T12" fmla="*/ 25836 h 258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836" h="25836" fill="none" extrusionOk="0">
                        <a:moveTo>
                          <a:pt x="25416" y="-1"/>
                        </a:moveTo>
                        <a:cubicBezTo>
                          <a:pt x="25695" y="1394"/>
                          <a:pt x="25836" y="2813"/>
                          <a:pt x="25836" y="4236"/>
                        </a:cubicBezTo>
                        <a:cubicBezTo>
                          <a:pt x="25836" y="16165"/>
                          <a:pt x="16165" y="25836"/>
                          <a:pt x="4236" y="25836"/>
                        </a:cubicBezTo>
                        <a:cubicBezTo>
                          <a:pt x="2813" y="25835"/>
                          <a:pt x="1394" y="25695"/>
                          <a:pt x="-1" y="25416"/>
                        </a:cubicBezTo>
                      </a:path>
                      <a:path w="25836" h="25836" stroke="0" extrusionOk="0">
                        <a:moveTo>
                          <a:pt x="25416" y="-1"/>
                        </a:moveTo>
                        <a:cubicBezTo>
                          <a:pt x="25695" y="1394"/>
                          <a:pt x="25836" y="2813"/>
                          <a:pt x="25836" y="4236"/>
                        </a:cubicBezTo>
                        <a:cubicBezTo>
                          <a:pt x="25836" y="16165"/>
                          <a:pt x="16165" y="25836"/>
                          <a:pt x="4236" y="25836"/>
                        </a:cubicBezTo>
                        <a:cubicBezTo>
                          <a:pt x="2813" y="25835"/>
                          <a:pt x="1394" y="25695"/>
                          <a:pt x="-1" y="25416"/>
                        </a:cubicBezTo>
                        <a:lnTo>
                          <a:pt x="4236" y="4236"/>
                        </a:lnTo>
                        <a:lnTo>
                          <a:pt x="25416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0" name="Freeform 206"/>
                  <p:cNvSpPr>
                    <a:spLocks/>
                  </p:cNvSpPr>
                  <p:nvPr/>
                </p:nvSpPr>
                <p:spPr bwMode="auto">
                  <a:xfrm>
                    <a:off x="3766" y="2326"/>
                    <a:ext cx="32" cy="145"/>
                  </a:xfrm>
                  <a:custGeom>
                    <a:avLst/>
                    <a:gdLst>
                      <a:gd name="T0" fmla="*/ 32 w 32"/>
                      <a:gd name="T1" fmla="*/ 145 h 145"/>
                      <a:gd name="T2" fmla="*/ 0 w 32"/>
                      <a:gd name="T3" fmla="*/ 0 h 145"/>
                      <a:gd name="T4" fmla="*/ 13 w 32"/>
                      <a:gd name="T5" fmla="*/ 0 h 145"/>
                      <a:gd name="T6" fmla="*/ 0 60000 65536"/>
                      <a:gd name="T7" fmla="*/ 0 60000 65536"/>
                      <a:gd name="T8" fmla="*/ 0 60000 65536"/>
                      <a:gd name="T9" fmla="*/ 0 w 32"/>
                      <a:gd name="T10" fmla="*/ 0 h 145"/>
                      <a:gd name="T11" fmla="*/ 32 w 32"/>
                      <a:gd name="T12" fmla="*/ 145 h 14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" h="145">
                        <a:moveTo>
                          <a:pt x="32" y="145"/>
                        </a:moveTo>
                        <a:lnTo>
                          <a:pt x="0" y="0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1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4436" y="2517"/>
                    <a:ext cx="102" cy="105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2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4443" y="2524"/>
                    <a:ext cx="89" cy="91"/>
                  </a:xfrm>
                  <a:prstGeom prst="ellipse">
                    <a:avLst/>
                  </a:prstGeom>
                  <a:solidFill>
                    <a:srgbClr val="5E5E5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3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4449" y="2530"/>
                    <a:ext cx="77" cy="79"/>
                  </a:xfrm>
                  <a:prstGeom prst="ellipse">
                    <a:avLst/>
                  </a:prstGeom>
                  <a:solidFill>
                    <a:srgbClr val="6A6A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4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4455" y="2537"/>
                    <a:ext cx="64" cy="65"/>
                  </a:xfrm>
                  <a:prstGeom prst="ellipse">
                    <a:avLst/>
                  </a:prstGeom>
                  <a:solidFill>
                    <a:srgbClr val="7171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5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4462" y="2543"/>
                    <a:ext cx="51" cy="53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6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2550"/>
                    <a:ext cx="38" cy="39"/>
                  </a:xfrm>
                  <a:prstGeom prst="ellipse">
                    <a:avLst/>
                  </a:prstGeom>
                  <a:solidFill>
                    <a:srgbClr val="7B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7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4475" y="2556"/>
                    <a:ext cx="25" cy="27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8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4481" y="2563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19" name="Freeform 215"/>
                  <p:cNvSpPr>
                    <a:spLocks/>
                  </p:cNvSpPr>
                  <p:nvPr/>
                </p:nvSpPr>
                <p:spPr bwMode="auto">
                  <a:xfrm>
                    <a:off x="4385" y="2307"/>
                    <a:ext cx="90" cy="217"/>
                  </a:xfrm>
                  <a:custGeom>
                    <a:avLst/>
                    <a:gdLst>
                      <a:gd name="T0" fmla="*/ 90 w 90"/>
                      <a:gd name="T1" fmla="*/ 210 h 217"/>
                      <a:gd name="T2" fmla="*/ 83 w 90"/>
                      <a:gd name="T3" fmla="*/ 217 h 217"/>
                      <a:gd name="T4" fmla="*/ 0 w 90"/>
                      <a:gd name="T5" fmla="*/ 6 h 217"/>
                      <a:gd name="T6" fmla="*/ 13 w 90"/>
                      <a:gd name="T7" fmla="*/ 0 h 217"/>
                      <a:gd name="T8" fmla="*/ 90 w 90"/>
                      <a:gd name="T9" fmla="*/ 210 h 2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0"/>
                      <a:gd name="T16" fmla="*/ 0 h 217"/>
                      <a:gd name="T17" fmla="*/ 90 w 90"/>
                      <a:gd name="T18" fmla="*/ 217 h 2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0" h="217">
                        <a:moveTo>
                          <a:pt x="90" y="210"/>
                        </a:moveTo>
                        <a:lnTo>
                          <a:pt x="83" y="217"/>
                        </a:lnTo>
                        <a:lnTo>
                          <a:pt x="0" y="6"/>
                        </a:lnTo>
                        <a:lnTo>
                          <a:pt x="13" y="0"/>
                        </a:lnTo>
                        <a:lnTo>
                          <a:pt x="90" y="2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0" name="Arc 216"/>
                  <p:cNvSpPr>
                    <a:spLocks/>
                  </p:cNvSpPr>
                  <p:nvPr/>
                </p:nvSpPr>
                <p:spPr bwMode="auto">
                  <a:xfrm>
                    <a:off x="4468" y="2511"/>
                    <a:ext cx="6" cy="7"/>
                  </a:xfrm>
                  <a:custGeom>
                    <a:avLst/>
                    <a:gdLst>
                      <a:gd name="T0" fmla="*/ 0 w 19509"/>
                      <a:gd name="T1" fmla="*/ 0 h 21600"/>
                      <a:gd name="T2" fmla="*/ 0 w 19509"/>
                      <a:gd name="T3" fmla="*/ 0 h 21600"/>
                      <a:gd name="T4" fmla="*/ 0 w 1950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509"/>
                      <a:gd name="T10" fmla="*/ 0 h 21600"/>
                      <a:gd name="T11" fmla="*/ 19509 w 1950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509" h="21600" fill="none" extrusionOk="0">
                        <a:moveTo>
                          <a:pt x="19509" y="15273"/>
                        </a:moveTo>
                        <a:cubicBezTo>
                          <a:pt x="15458" y="19324"/>
                          <a:pt x="9964" y="21599"/>
                          <a:pt x="4236" y="21599"/>
                        </a:cubicBezTo>
                        <a:cubicBezTo>
                          <a:pt x="2813" y="21599"/>
                          <a:pt x="1394" y="21459"/>
                          <a:pt x="-1" y="21180"/>
                        </a:cubicBezTo>
                      </a:path>
                      <a:path w="19509" h="21600" stroke="0" extrusionOk="0">
                        <a:moveTo>
                          <a:pt x="19509" y="15273"/>
                        </a:moveTo>
                        <a:cubicBezTo>
                          <a:pt x="15458" y="19324"/>
                          <a:pt x="9964" y="21599"/>
                          <a:pt x="4236" y="21599"/>
                        </a:cubicBezTo>
                        <a:cubicBezTo>
                          <a:pt x="2813" y="21599"/>
                          <a:pt x="1394" y="21459"/>
                          <a:pt x="-1" y="21180"/>
                        </a:cubicBezTo>
                        <a:lnTo>
                          <a:pt x="4236" y="0"/>
                        </a:lnTo>
                        <a:lnTo>
                          <a:pt x="19509" y="152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1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4398" y="2307"/>
                    <a:ext cx="77" cy="21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2" name="Arc 218"/>
                  <p:cNvSpPr>
                    <a:spLocks/>
                  </p:cNvSpPr>
                  <p:nvPr/>
                </p:nvSpPr>
                <p:spPr bwMode="auto">
                  <a:xfrm>
                    <a:off x="4468" y="2511"/>
                    <a:ext cx="6" cy="7"/>
                  </a:xfrm>
                  <a:custGeom>
                    <a:avLst/>
                    <a:gdLst>
                      <a:gd name="T0" fmla="*/ 0 w 19509"/>
                      <a:gd name="T1" fmla="*/ 0 h 21600"/>
                      <a:gd name="T2" fmla="*/ 0 w 19509"/>
                      <a:gd name="T3" fmla="*/ 0 h 21600"/>
                      <a:gd name="T4" fmla="*/ 0 w 1950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509"/>
                      <a:gd name="T10" fmla="*/ 0 h 21600"/>
                      <a:gd name="T11" fmla="*/ 19509 w 1950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509" h="21600" fill="none" extrusionOk="0">
                        <a:moveTo>
                          <a:pt x="19509" y="15273"/>
                        </a:moveTo>
                        <a:cubicBezTo>
                          <a:pt x="15458" y="19324"/>
                          <a:pt x="9964" y="21599"/>
                          <a:pt x="4236" y="21599"/>
                        </a:cubicBezTo>
                        <a:cubicBezTo>
                          <a:pt x="2813" y="21599"/>
                          <a:pt x="1394" y="21459"/>
                          <a:pt x="-1" y="21180"/>
                        </a:cubicBezTo>
                      </a:path>
                      <a:path w="19509" h="21600" stroke="0" extrusionOk="0">
                        <a:moveTo>
                          <a:pt x="19509" y="15273"/>
                        </a:moveTo>
                        <a:cubicBezTo>
                          <a:pt x="15458" y="19324"/>
                          <a:pt x="9964" y="21599"/>
                          <a:pt x="4236" y="21599"/>
                        </a:cubicBezTo>
                        <a:cubicBezTo>
                          <a:pt x="2813" y="21599"/>
                          <a:pt x="1394" y="21459"/>
                          <a:pt x="-1" y="21180"/>
                        </a:cubicBezTo>
                        <a:lnTo>
                          <a:pt x="4236" y="0"/>
                        </a:lnTo>
                        <a:lnTo>
                          <a:pt x="19509" y="1527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3" name="Freeform 219"/>
                  <p:cNvSpPr>
                    <a:spLocks/>
                  </p:cNvSpPr>
                  <p:nvPr/>
                </p:nvSpPr>
                <p:spPr bwMode="auto">
                  <a:xfrm>
                    <a:off x="4385" y="2307"/>
                    <a:ext cx="83" cy="217"/>
                  </a:xfrm>
                  <a:custGeom>
                    <a:avLst/>
                    <a:gdLst>
                      <a:gd name="T0" fmla="*/ 83 w 83"/>
                      <a:gd name="T1" fmla="*/ 217 h 217"/>
                      <a:gd name="T2" fmla="*/ 0 w 83"/>
                      <a:gd name="T3" fmla="*/ 6 h 217"/>
                      <a:gd name="T4" fmla="*/ 13 w 83"/>
                      <a:gd name="T5" fmla="*/ 0 h 217"/>
                      <a:gd name="T6" fmla="*/ 0 60000 65536"/>
                      <a:gd name="T7" fmla="*/ 0 60000 65536"/>
                      <a:gd name="T8" fmla="*/ 0 60000 65536"/>
                      <a:gd name="T9" fmla="*/ 0 w 83"/>
                      <a:gd name="T10" fmla="*/ 0 h 217"/>
                      <a:gd name="T11" fmla="*/ 83 w 83"/>
                      <a:gd name="T12" fmla="*/ 217 h 2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3" h="217">
                        <a:moveTo>
                          <a:pt x="83" y="217"/>
                        </a:moveTo>
                        <a:lnTo>
                          <a:pt x="0" y="6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4" name="Freeform 220"/>
                  <p:cNvSpPr>
                    <a:spLocks/>
                  </p:cNvSpPr>
                  <p:nvPr/>
                </p:nvSpPr>
                <p:spPr bwMode="auto">
                  <a:xfrm>
                    <a:off x="4526" y="2471"/>
                    <a:ext cx="115" cy="79"/>
                  </a:xfrm>
                  <a:custGeom>
                    <a:avLst/>
                    <a:gdLst>
                      <a:gd name="T0" fmla="*/ 0 w 115"/>
                      <a:gd name="T1" fmla="*/ 79 h 79"/>
                      <a:gd name="T2" fmla="*/ 0 w 115"/>
                      <a:gd name="T3" fmla="*/ 72 h 79"/>
                      <a:gd name="T4" fmla="*/ 108 w 115"/>
                      <a:gd name="T5" fmla="*/ 0 h 79"/>
                      <a:gd name="T6" fmla="*/ 115 w 115"/>
                      <a:gd name="T7" fmla="*/ 13 h 79"/>
                      <a:gd name="T8" fmla="*/ 0 w 115"/>
                      <a:gd name="T9" fmla="*/ 79 h 7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79"/>
                      <a:gd name="T17" fmla="*/ 115 w 115"/>
                      <a:gd name="T18" fmla="*/ 79 h 7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79">
                        <a:moveTo>
                          <a:pt x="0" y="79"/>
                        </a:moveTo>
                        <a:lnTo>
                          <a:pt x="0" y="72"/>
                        </a:lnTo>
                        <a:lnTo>
                          <a:pt x="108" y="0"/>
                        </a:lnTo>
                        <a:lnTo>
                          <a:pt x="115" y="13"/>
                        </a:lnTo>
                        <a:lnTo>
                          <a:pt x="0" y="7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5" name="Arc 221"/>
                  <p:cNvSpPr>
                    <a:spLocks/>
                  </p:cNvSpPr>
                  <p:nvPr/>
                </p:nvSpPr>
                <p:spPr bwMode="auto">
                  <a:xfrm>
                    <a:off x="4519" y="2538"/>
                    <a:ext cx="7" cy="13"/>
                  </a:xfrm>
                  <a:custGeom>
                    <a:avLst/>
                    <a:gdLst>
                      <a:gd name="T0" fmla="*/ 0 w 21600"/>
                      <a:gd name="T1" fmla="*/ 0 h 42562"/>
                      <a:gd name="T2" fmla="*/ 0 w 21600"/>
                      <a:gd name="T3" fmla="*/ 0 h 42562"/>
                      <a:gd name="T4" fmla="*/ 0 w 21600"/>
                      <a:gd name="T5" fmla="*/ 0 h 4256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562"/>
                      <a:gd name="T11" fmla="*/ 21600 w 21600"/>
                      <a:gd name="T12" fmla="*/ 42562 h 425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562" fill="none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</a:path>
                      <a:path w="21600" h="42562" stroke="0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  <a:lnTo>
                          <a:pt x="21600" y="21382"/>
                        </a:lnTo>
                        <a:lnTo>
                          <a:pt x="17363" y="4256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6" name="Line 2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6" y="2484"/>
                    <a:ext cx="115" cy="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7" name="Arc 223"/>
                  <p:cNvSpPr>
                    <a:spLocks/>
                  </p:cNvSpPr>
                  <p:nvPr/>
                </p:nvSpPr>
                <p:spPr bwMode="auto">
                  <a:xfrm>
                    <a:off x="4519" y="2538"/>
                    <a:ext cx="7" cy="13"/>
                  </a:xfrm>
                  <a:custGeom>
                    <a:avLst/>
                    <a:gdLst>
                      <a:gd name="T0" fmla="*/ 0 w 21600"/>
                      <a:gd name="T1" fmla="*/ 0 h 42562"/>
                      <a:gd name="T2" fmla="*/ 0 w 21600"/>
                      <a:gd name="T3" fmla="*/ 0 h 42562"/>
                      <a:gd name="T4" fmla="*/ 0 w 21600"/>
                      <a:gd name="T5" fmla="*/ 0 h 4256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562"/>
                      <a:gd name="T11" fmla="*/ 21600 w 21600"/>
                      <a:gd name="T12" fmla="*/ 42562 h 425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562" fill="none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</a:path>
                      <a:path w="21600" h="42562" stroke="0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  <a:lnTo>
                          <a:pt x="21600" y="21382"/>
                        </a:lnTo>
                        <a:lnTo>
                          <a:pt x="17363" y="4256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8" name="Freeform 224"/>
                  <p:cNvSpPr>
                    <a:spLocks/>
                  </p:cNvSpPr>
                  <p:nvPr/>
                </p:nvSpPr>
                <p:spPr bwMode="auto">
                  <a:xfrm>
                    <a:off x="4526" y="2471"/>
                    <a:ext cx="115" cy="72"/>
                  </a:xfrm>
                  <a:custGeom>
                    <a:avLst/>
                    <a:gdLst>
                      <a:gd name="T0" fmla="*/ 0 w 115"/>
                      <a:gd name="T1" fmla="*/ 72 h 72"/>
                      <a:gd name="T2" fmla="*/ 108 w 115"/>
                      <a:gd name="T3" fmla="*/ 0 h 72"/>
                      <a:gd name="T4" fmla="*/ 115 w 115"/>
                      <a:gd name="T5" fmla="*/ 13 h 72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72"/>
                      <a:gd name="T11" fmla="*/ 115 w 115"/>
                      <a:gd name="T12" fmla="*/ 72 h 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72">
                        <a:moveTo>
                          <a:pt x="0" y="72"/>
                        </a:moveTo>
                        <a:lnTo>
                          <a:pt x="108" y="0"/>
                        </a:lnTo>
                        <a:lnTo>
                          <a:pt x="115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29" name="Line 2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98" y="2583"/>
                    <a:ext cx="64" cy="5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30" name="Freeform 226"/>
                  <p:cNvSpPr>
                    <a:spLocks/>
                  </p:cNvSpPr>
                  <p:nvPr/>
                </p:nvSpPr>
                <p:spPr bwMode="auto">
                  <a:xfrm>
                    <a:off x="4398" y="2589"/>
                    <a:ext cx="70" cy="53"/>
                  </a:xfrm>
                  <a:custGeom>
                    <a:avLst/>
                    <a:gdLst>
                      <a:gd name="T0" fmla="*/ 70 w 70"/>
                      <a:gd name="T1" fmla="*/ 0 h 53"/>
                      <a:gd name="T2" fmla="*/ 6 w 70"/>
                      <a:gd name="T3" fmla="*/ 53 h 53"/>
                      <a:gd name="T4" fmla="*/ 0 w 70"/>
                      <a:gd name="T5" fmla="*/ 46 h 53"/>
                      <a:gd name="T6" fmla="*/ 0 60000 65536"/>
                      <a:gd name="T7" fmla="*/ 0 60000 65536"/>
                      <a:gd name="T8" fmla="*/ 0 60000 65536"/>
                      <a:gd name="T9" fmla="*/ 0 w 70"/>
                      <a:gd name="T10" fmla="*/ 0 h 53"/>
                      <a:gd name="T11" fmla="*/ 70 w 70"/>
                      <a:gd name="T12" fmla="*/ 53 h 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0" h="53">
                        <a:moveTo>
                          <a:pt x="70" y="0"/>
                        </a:moveTo>
                        <a:lnTo>
                          <a:pt x="6" y="53"/>
                        </a:lnTo>
                        <a:lnTo>
                          <a:pt x="0" y="4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31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4641" y="2110"/>
                    <a:ext cx="63" cy="65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32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4647" y="2116"/>
                    <a:ext cx="51" cy="53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33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123"/>
                    <a:ext cx="39" cy="39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69" name="Group 230"/>
                <p:cNvGrpSpPr>
                  <a:grpSpLocks/>
                </p:cNvGrpSpPr>
                <p:nvPr/>
              </p:nvGrpSpPr>
              <p:grpSpPr bwMode="auto">
                <a:xfrm>
                  <a:off x="3504" y="1715"/>
                  <a:ext cx="1315" cy="992"/>
                  <a:chOff x="3504" y="1715"/>
                  <a:chExt cx="1315" cy="992"/>
                </a:xfrm>
              </p:grpSpPr>
              <p:sp>
                <p:nvSpPr>
                  <p:cNvPr id="19734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4660" y="2129"/>
                    <a:ext cx="25" cy="27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5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4666" y="2136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6" name="Freeform 233"/>
                  <p:cNvSpPr>
                    <a:spLocks/>
                  </p:cNvSpPr>
                  <p:nvPr/>
                </p:nvSpPr>
                <p:spPr bwMode="auto">
                  <a:xfrm>
                    <a:off x="4653" y="2156"/>
                    <a:ext cx="20" cy="59"/>
                  </a:xfrm>
                  <a:custGeom>
                    <a:avLst/>
                    <a:gdLst>
                      <a:gd name="T0" fmla="*/ 7 w 20"/>
                      <a:gd name="T1" fmla="*/ 0 h 59"/>
                      <a:gd name="T2" fmla="*/ 20 w 20"/>
                      <a:gd name="T3" fmla="*/ 0 h 59"/>
                      <a:gd name="T4" fmla="*/ 7 w 20"/>
                      <a:gd name="T5" fmla="*/ 59 h 59"/>
                      <a:gd name="T6" fmla="*/ 0 w 20"/>
                      <a:gd name="T7" fmla="*/ 59 h 59"/>
                      <a:gd name="T8" fmla="*/ 7 w 20"/>
                      <a:gd name="T9" fmla="*/ 0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59"/>
                      <a:gd name="T17" fmla="*/ 20 w 20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59">
                        <a:moveTo>
                          <a:pt x="7" y="0"/>
                        </a:moveTo>
                        <a:lnTo>
                          <a:pt x="20" y="0"/>
                        </a:lnTo>
                        <a:lnTo>
                          <a:pt x="7" y="59"/>
                        </a:lnTo>
                        <a:lnTo>
                          <a:pt x="0" y="59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7" name="Arc 234"/>
                  <p:cNvSpPr>
                    <a:spLocks/>
                  </p:cNvSpPr>
                  <p:nvPr/>
                </p:nvSpPr>
                <p:spPr bwMode="auto">
                  <a:xfrm>
                    <a:off x="4661" y="2149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8" name="Line 2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3" y="2156"/>
                    <a:ext cx="7" cy="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9" name="Arc 236"/>
                  <p:cNvSpPr>
                    <a:spLocks/>
                  </p:cNvSpPr>
                  <p:nvPr/>
                </p:nvSpPr>
                <p:spPr bwMode="auto">
                  <a:xfrm>
                    <a:off x="4661" y="2149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0" name="Freeform 237"/>
                  <p:cNvSpPr>
                    <a:spLocks/>
                  </p:cNvSpPr>
                  <p:nvPr/>
                </p:nvSpPr>
                <p:spPr bwMode="auto">
                  <a:xfrm>
                    <a:off x="4653" y="2156"/>
                    <a:ext cx="20" cy="59"/>
                  </a:xfrm>
                  <a:custGeom>
                    <a:avLst/>
                    <a:gdLst>
                      <a:gd name="T0" fmla="*/ 20 w 20"/>
                      <a:gd name="T1" fmla="*/ 0 h 59"/>
                      <a:gd name="T2" fmla="*/ 7 w 20"/>
                      <a:gd name="T3" fmla="*/ 59 h 59"/>
                      <a:gd name="T4" fmla="*/ 0 w 20"/>
                      <a:gd name="T5" fmla="*/ 59 h 59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59"/>
                      <a:gd name="T11" fmla="*/ 20 w 20"/>
                      <a:gd name="T12" fmla="*/ 59 h 5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59">
                        <a:moveTo>
                          <a:pt x="20" y="0"/>
                        </a:moveTo>
                        <a:lnTo>
                          <a:pt x="7" y="59"/>
                        </a:lnTo>
                        <a:lnTo>
                          <a:pt x="0" y="5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1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1755"/>
                    <a:ext cx="102" cy="105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2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1761"/>
                    <a:ext cx="89" cy="92"/>
                  </a:xfrm>
                  <a:prstGeom prst="ellipse">
                    <a:avLst/>
                  </a:prstGeom>
                  <a:solidFill>
                    <a:srgbClr val="5E5E5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3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1768"/>
                    <a:ext cx="77" cy="79"/>
                  </a:xfrm>
                  <a:prstGeom prst="ellipse">
                    <a:avLst/>
                  </a:prstGeom>
                  <a:solidFill>
                    <a:srgbClr val="6A6A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4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4181" y="1775"/>
                    <a:ext cx="64" cy="65"/>
                  </a:xfrm>
                  <a:prstGeom prst="ellipse">
                    <a:avLst/>
                  </a:prstGeom>
                  <a:solidFill>
                    <a:srgbClr val="7171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5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4187" y="1781"/>
                    <a:ext cx="51" cy="53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6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4194" y="1788"/>
                    <a:ext cx="38" cy="39"/>
                  </a:xfrm>
                  <a:prstGeom prst="ellipse">
                    <a:avLst/>
                  </a:prstGeom>
                  <a:solidFill>
                    <a:srgbClr val="7B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7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794"/>
                    <a:ext cx="26" cy="27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8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4206" y="1801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49" name="Freeform 246"/>
                  <p:cNvSpPr>
                    <a:spLocks/>
                  </p:cNvSpPr>
                  <p:nvPr/>
                </p:nvSpPr>
                <p:spPr bwMode="auto">
                  <a:xfrm>
                    <a:off x="4047" y="1775"/>
                    <a:ext cx="127" cy="32"/>
                  </a:xfrm>
                  <a:custGeom>
                    <a:avLst/>
                    <a:gdLst>
                      <a:gd name="T0" fmla="*/ 127 w 127"/>
                      <a:gd name="T1" fmla="*/ 19 h 32"/>
                      <a:gd name="T2" fmla="*/ 121 w 127"/>
                      <a:gd name="T3" fmla="*/ 32 h 32"/>
                      <a:gd name="T4" fmla="*/ 0 w 127"/>
                      <a:gd name="T5" fmla="*/ 6 h 32"/>
                      <a:gd name="T6" fmla="*/ 0 w 127"/>
                      <a:gd name="T7" fmla="*/ 0 h 32"/>
                      <a:gd name="T8" fmla="*/ 127 w 127"/>
                      <a:gd name="T9" fmla="*/ 19 h 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7"/>
                      <a:gd name="T16" fmla="*/ 0 h 32"/>
                      <a:gd name="T17" fmla="*/ 127 w 127"/>
                      <a:gd name="T18" fmla="*/ 32 h 3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7" h="32">
                        <a:moveTo>
                          <a:pt x="127" y="19"/>
                        </a:moveTo>
                        <a:lnTo>
                          <a:pt x="121" y="32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127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0" name="Arc 247"/>
                  <p:cNvSpPr>
                    <a:spLocks/>
                  </p:cNvSpPr>
                  <p:nvPr/>
                </p:nvSpPr>
                <p:spPr bwMode="auto">
                  <a:xfrm>
                    <a:off x="4168" y="1796"/>
                    <a:ext cx="6" cy="11"/>
                  </a:xfrm>
                  <a:custGeom>
                    <a:avLst/>
                    <a:gdLst>
                      <a:gd name="T0" fmla="*/ 0 w 21600"/>
                      <a:gd name="T1" fmla="*/ 0 h 37922"/>
                      <a:gd name="T2" fmla="*/ 0 w 21600"/>
                      <a:gd name="T3" fmla="*/ 0 h 37922"/>
                      <a:gd name="T4" fmla="*/ 0 w 21600"/>
                      <a:gd name="T5" fmla="*/ 0 h 3792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7922"/>
                      <a:gd name="T11" fmla="*/ 21600 w 21600"/>
                      <a:gd name="T12" fmla="*/ 37922 h 3792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7922" fill="none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8251"/>
                          <a:pt x="11929" y="37922"/>
                          <a:pt x="-1" y="37922"/>
                        </a:cubicBezTo>
                      </a:path>
                      <a:path w="21600" h="37922" stroke="0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8251"/>
                          <a:pt x="11929" y="37922"/>
                          <a:pt x="-1" y="37922"/>
                        </a:cubicBezTo>
                        <a:lnTo>
                          <a:pt x="0" y="16322"/>
                        </a:lnTo>
                        <a:lnTo>
                          <a:pt x="14146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1" name="Line 248"/>
                  <p:cNvSpPr>
                    <a:spLocks noChangeShapeType="1"/>
                  </p:cNvSpPr>
                  <p:nvPr/>
                </p:nvSpPr>
                <p:spPr bwMode="auto">
                  <a:xfrm>
                    <a:off x="4047" y="1775"/>
                    <a:ext cx="12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2" name="Arc 249"/>
                  <p:cNvSpPr>
                    <a:spLocks/>
                  </p:cNvSpPr>
                  <p:nvPr/>
                </p:nvSpPr>
                <p:spPr bwMode="auto">
                  <a:xfrm>
                    <a:off x="4168" y="1796"/>
                    <a:ext cx="6" cy="11"/>
                  </a:xfrm>
                  <a:custGeom>
                    <a:avLst/>
                    <a:gdLst>
                      <a:gd name="T0" fmla="*/ 0 w 21600"/>
                      <a:gd name="T1" fmla="*/ 0 h 37922"/>
                      <a:gd name="T2" fmla="*/ 0 w 21600"/>
                      <a:gd name="T3" fmla="*/ 0 h 37922"/>
                      <a:gd name="T4" fmla="*/ 0 w 21600"/>
                      <a:gd name="T5" fmla="*/ 0 h 3792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7922"/>
                      <a:gd name="T11" fmla="*/ 21600 w 21600"/>
                      <a:gd name="T12" fmla="*/ 37922 h 3792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7922" fill="none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8251"/>
                          <a:pt x="11929" y="37922"/>
                          <a:pt x="-1" y="37922"/>
                        </a:cubicBezTo>
                      </a:path>
                      <a:path w="21600" h="37922" stroke="0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8251"/>
                          <a:pt x="11929" y="37922"/>
                          <a:pt x="-1" y="37922"/>
                        </a:cubicBezTo>
                        <a:lnTo>
                          <a:pt x="0" y="16322"/>
                        </a:lnTo>
                        <a:lnTo>
                          <a:pt x="14146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3" name="Freeform 250"/>
                  <p:cNvSpPr>
                    <a:spLocks/>
                  </p:cNvSpPr>
                  <p:nvPr/>
                </p:nvSpPr>
                <p:spPr bwMode="auto">
                  <a:xfrm>
                    <a:off x="4047" y="1775"/>
                    <a:ext cx="121" cy="32"/>
                  </a:xfrm>
                  <a:custGeom>
                    <a:avLst/>
                    <a:gdLst>
                      <a:gd name="T0" fmla="*/ 121 w 121"/>
                      <a:gd name="T1" fmla="*/ 32 h 32"/>
                      <a:gd name="T2" fmla="*/ 0 w 121"/>
                      <a:gd name="T3" fmla="*/ 6 h 32"/>
                      <a:gd name="T4" fmla="*/ 0 w 121"/>
                      <a:gd name="T5" fmla="*/ 0 h 32"/>
                      <a:gd name="T6" fmla="*/ 0 60000 65536"/>
                      <a:gd name="T7" fmla="*/ 0 60000 65536"/>
                      <a:gd name="T8" fmla="*/ 0 60000 65536"/>
                      <a:gd name="T9" fmla="*/ 0 w 121"/>
                      <a:gd name="T10" fmla="*/ 0 h 32"/>
                      <a:gd name="T11" fmla="*/ 121 w 121"/>
                      <a:gd name="T12" fmla="*/ 32 h 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1" h="32">
                        <a:moveTo>
                          <a:pt x="121" y="32"/>
                        </a:moveTo>
                        <a:lnTo>
                          <a:pt x="0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4" name="Line 2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87" y="1853"/>
                    <a:ext cx="19" cy="17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5" name="Freeform 252"/>
                  <p:cNvSpPr>
                    <a:spLocks/>
                  </p:cNvSpPr>
                  <p:nvPr/>
                </p:nvSpPr>
                <p:spPr bwMode="auto">
                  <a:xfrm>
                    <a:off x="4187" y="1853"/>
                    <a:ext cx="26" cy="178"/>
                  </a:xfrm>
                  <a:custGeom>
                    <a:avLst/>
                    <a:gdLst>
                      <a:gd name="T0" fmla="*/ 26 w 26"/>
                      <a:gd name="T1" fmla="*/ 0 h 178"/>
                      <a:gd name="T2" fmla="*/ 7 w 26"/>
                      <a:gd name="T3" fmla="*/ 178 h 178"/>
                      <a:gd name="T4" fmla="*/ 0 w 26"/>
                      <a:gd name="T5" fmla="*/ 178 h 178"/>
                      <a:gd name="T6" fmla="*/ 0 60000 65536"/>
                      <a:gd name="T7" fmla="*/ 0 60000 65536"/>
                      <a:gd name="T8" fmla="*/ 0 60000 65536"/>
                      <a:gd name="T9" fmla="*/ 0 w 26"/>
                      <a:gd name="T10" fmla="*/ 0 h 178"/>
                      <a:gd name="T11" fmla="*/ 26 w 26"/>
                      <a:gd name="T12" fmla="*/ 178 h 17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" h="178">
                        <a:moveTo>
                          <a:pt x="26" y="0"/>
                        </a:moveTo>
                        <a:lnTo>
                          <a:pt x="7" y="178"/>
                        </a:lnTo>
                        <a:lnTo>
                          <a:pt x="0" y="17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6" name="Line 2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45" y="1768"/>
                    <a:ext cx="83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7" name="Freeform 254"/>
                  <p:cNvSpPr>
                    <a:spLocks/>
                  </p:cNvSpPr>
                  <p:nvPr/>
                </p:nvSpPr>
                <p:spPr bwMode="auto">
                  <a:xfrm>
                    <a:off x="4238" y="1761"/>
                    <a:ext cx="90" cy="33"/>
                  </a:xfrm>
                  <a:custGeom>
                    <a:avLst/>
                    <a:gdLst>
                      <a:gd name="T0" fmla="*/ 0 w 90"/>
                      <a:gd name="T1" fmla="*/ 33 h 33"/>
                      <a:gd name="T2" fmla="*/ 83 w 90"/>
                      <a:gd name="T3" fmla="*/ 0 h 33"/>
                      <a:gd name="T4" fmla="*/ 90 w 90"/>
                      <a:gd name="T5" fmla="*/ 7 h 33"/>
                      <a:gd name="T6" fmla="*/ 0 60000 65536"/>
                      <a:gd name="T7" fmla="*/ 0 60000 65536"/>
                      <a:gd name="T8" fmla="*/ 0 60000 65536"/>
                      <a:gd name="T9" fmla="*/ 0 w 90"/>
                      <a:gd name="T10" fmla="*/ 0 h 33"/>
                      <a:gd name="T11" fmla="*/ 90 w 90"/>
                      <a:gd name="T12" fmla="*/ 33 h 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" h="33">
                        <a:moveTo>
                          <a:pt x="0" y="33"/>
                        </a:moveTo>
                        <a:lnTo>
                          <a:pt x="83" y="0"/>
                        </a:lnTo>
                        <a:lnTo>
                          <a:pt x="90" y="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8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4034" y="2267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59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4040" y="2274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0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4047" y="2280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1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4053" y="2287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2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2294"/>
                    <a:ext cx="12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3" name="Freeform 260"/>
                  <p:cNvSpPr>
                    <a:spLocks/>
                  </p:cNvSpPr>
                  <p:nvPr/>
                </p:nvSpPr>
                <p:spPr bwMode="auto">
                  <a:xfrm>
                    <a:off x="3810" y="2274"/>
                    <a:ext cx="230" cy="26"/>
                  </a:xfrm>
                  <a:custGeom>
                    <a:avLst/>
                    <a:gdLst>
                      <a:gd name="T0" fmla="*/ 230 w 230"/>
                      <a:gd name="T1" fmla="*/ 20 h 26"/>
                      <a:gd name="T2" fmla="*/ 230 w 230"/>
                      <a:gd name="T3" fmla="*/ 26 h 26"/>
                      <a:gd name="T4" fmla="*/ 0 w 230"/>
                      <a:gd name="T5" fmla="*/ 13 h 26"/>
                      <a:gd name="T6" fmla="*/ 7 w 230"/>
                      <a:gd name="T7" fmla="*/ 0 h 26"/>
                      <a:gd name="T8" fmla="*/ 230 w 230"/>
                      <a:gd name="T9" fmla="*/ 2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0"/>
                      <a:gd name="T16" fmla="*/ 0 h 26"/>
                      <a:gd name="T17" fmla="*/ 230 w 230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0" h="26">
                        <a:moveTo>
                          <a:pt x="230" y="20"/>
                        </a:moveTo>
                        <a:lnTo>
                          <a:pt x="230" y="26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lnTo>
                          <a:pt x="23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4" name="Arc 261"/>
                  <p:cNvSpPr>
                    <a:spLocks/>
                  </p:cNvSpPr>
                  <p:nvPr/>
                </p:nvSpPr>
                <p:spPr bwMode="auto">
                  <a:xfrm>
                    <a:off x="4021" y="2293"/>
                    <a:ext cx="19" cy="5"/>
                  </a:xfrm>
                  <a:custGeom>
                    <a:avLst/>
                    <a:gdLst>
                      <a:gd name="T0" fmla="*/ 0 w 21600"/>
                      <a:gd name="T1" fmla="*/ 0 h 5676"/>
                      <a:gd name="T2" fmla="*/ 0 w 21600"/>
                      <a:gd name="T3" fmla="*/ 0 h 5676"/>
                      <a:gd name="T4" fmla="*/ 0 w 21600"/>
                      <a:gd name="T5" fmla="*/ 0 h 567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5676"/>
                      <a:gd name="T11" fmla="*/ 21600 w 21600"/>
                      <a:gd name="T12" fmla="*/ 5676 h 567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5676" fill="none" extrusionOk="0">
                        <a:moveTo>
                          <a:pt x="21571" y="-1"/>
                        </a:moveTo>
                        <a:cubicBezTo>
                          <a:pt x="21590" y="368"/>
                          <a:pt x="21600" y="737"/>
                          <a:pt x="21600" y="1106"/>
                        </a:cubicBezTo>
                        <a:cubicBezTo>
                          <a:pt x="21600" y="2642"/>
                          <a:pt x="21436" y="4174"/>
                          <a:pt x="21110" y="5676"/>
                        </a:cubicBezTo>
                      </a:path>
                      <a:path w="21600" h="5676" stroke="0" extrusionOk="0">
                        <a:moveTo>
                          <a:pt x="21571" y="-1"/>
                        </a:moveTo>
                        <a:cubicBezTo>
                          <a:pt x="21590" y="368"/>
                          <a:pt x="21600" y="737"/>
                          <a:pt x="21600" y="1106"/>
                        </a:cubicBezTo>
                        <a:cubicBezTo>
                          <a:pt x="21600" y="2642"/>
                          <a:pt x="21436" y="4174"/>
                          <a:pt x="21110" y="5676"/>
                        </a:cubicBezTo>
                        <a:lnTo>
                          <a:pt x="0" y="1106"/>
                        </a:lnTo>
                        <a:lnTo>
                          <a:pt x="21571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5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3817" y="2274"/>
                    <a:ext cx="223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6" name="Arc 263"/>
                  <p:cNvSpPr>
                    <a:spLocks/>
                  </p:cNvSpPr>
                  <p:nvPr/>
                </p:nvSpPr>
                <p:spPr bwMode="auto">
                  <a:xfrm>
                    <a:off x="4021" y="2293"/>
                    <a:ext cx="19" cy="5"/>
                  </a:xfrm>
                  <a:custGeom>
                    <a:avLst/>
                    <a:gdLst>
                      <a:gd name="T0" fmla="*/ 0 w 21600"/>
                      <a:gd name="T1" fmla="*/ 0 h 5676"/>
                      <a:gd name="T2" fmla="*/ 0 w 21600"/>
                      <a:gd name="T3" fmla="*/ 0 h 5676"/>
                      <a:gd name="T4" fmla="*/ 0 w 21600"/>
                      <a:gd name="T5" fmla="*/ 0 h 567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5676"/>
                      <a:gd name="T11" fmla="*/ 21600 w 21600"/>
                      <a:gd name="T12" fmla="*/ 5676 h 567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5676" fill="none" extrusionOk="0">
                        <a:moveTo>
                          <a:pt x="21571" y="-1"/>
                        </a:moveTo>
                        <a:cubicBezTo>
                          <a:pt x="21590" y="368"/>
                          <a:pt x="21600" y="737"/>
                          <a:pt x="21600" y="1106"/>
                        </a:cubicBezTo>
                        <a:cubicBezTo>
                          <a:pt x="21600" y="2642"/>
                          <a:pt x="21436" y="4174"/>
                          <a:pt x="21110" y="5676"/>
                        </a:cubicBezTo>
                      </a:path>
                      <a:path w="21600" h="5676" stroke="0" extrusionOk="0">
                        <a:moveTo>
                          <a:pt x="21571" y="-1"/>
                        </a:moveTo>
                        <a:cubicBezTo>
                          <a:pt x="21590" y="368"/>
                          <a:pt x="21600" y="737"/>
                          <a:pt x="21600" y="1106"/>
                        </a:cubicBezTo>
                        <a:cubicBezTo>
                          <a:pt x="21600" y="2642"/>
                          <a:pt x="21436" y="4174"/>
                          <a:pt x="21110" y="5676"/>
                        </a:cubicBezTo>
                        <a:lnTo>
                          <a:pt x="0" y="1106"/>
                        </a:lnTo>
                        <a:lnTo>
                          <a:pt x="21571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7" name="Freeform 264"/>
                  <p:cNvSpPr>
                    <a:spLocks/>
                  </p:cNvSpPr>
                  <p:nvPr/>
                </p:nvSpPr>
                <p:spPr bwMode="auto">
                  <a:xfrm>
                    <a:off x="3810" y="2274"/>
                    <a:ext cx="230" cy="26"/>
                  </a:xfrm>
                  <a:custGeom>
                    <a:avLst/>
                    <a:gdLst>
                      <a:gd name="T0" fmla="*/ 230 w 230"/>
                      <a:gd name="T1" fmla="*/ 26 h 26"/>
                      <a:gd name="T2" fmla="*/ 0 w 230"/>
                      <a:gd name="T3" fmla="*/ 13 h 26"/>
                      <a:gd name="T4" fmla="*/ 7 w 230"/>
                      <a:gd name="T5" fmla="*/ 0 h 26"/>
                      <a:gd name="T6" fmla="*/ 0 60000 65536"/>
                      <a:gd name="T7" fmla="*/ 0 60000 65536"/>
                      <a:gd name="T8" fmla="*/ 0 60000 65536"/>
                      <a:gd name="T9" fmla="*/ 0 w 230"/>
                      <a:gd name="T10" fmla="*/ 0 h 26"/>
                      <a:gd name="T11" fmla="*/ 230 w 230"/>
                      <a:gd name="T12" fmla="*/ 26 h 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30" h="26">
                        <a:moveTo>
                          <a:pt x="230" y="26"/>
                        </a:moveTo>
                        <a:lnTo>
                          <a:pt x="0" y="13"/>
                        </a:lnTo>
                        <a:lnTo>
                          <a:pt x="7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8" name="Line 2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91" y="2267"/>
                    <a:ext cx="83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69" name="Freeform 266"/>
                  <p:cNvSpPr>
                    <a:spLocks/>
                  </p:cNvSpPr>
                  <p:nvPr/>
                </p:nvSpPr>
                <p:spPr bwMode="auto">
                  <a:xfrm>
                    <a:off x="4085" y="2261"/>
                    <a:ext cx="89" cy="26"/>
                  </a:xfrm>
                  <a:custGeom>
                    <a:avLst/>
                    <a:gdLst>
                      <a:gd name="T0" fmla="*/ 0 w 89"/>
                      <a:gd name="T1" fmla="*/ 26 h 26"/>
                      <a:gd name="T2" fmla="*/ 83 w 89"/>
                      <a:gd name="T3" fmla="*/ 0 h 26"/>
                      <a:gd name="T4" fmla="*/ 89 w 89"/>
                      <a:gd name="T5" fmla="*/ 6 h 26"/>
                      <a:gd name="T6" fmla="*/ 0 60000 65536"/>
                      <a:gd name="T7" fmla="*/ 0 60000 65536"/>
                      <a:gd name="T8" fmla="*/ 0 60000 65536"/>
                      <a:gd name="T9" fmla="*/ 0 w 89"/>
                      <a:gd name="T10" fmla="*/ 0 h 26"/>
                      <a:gd name="T11" fmla="*/ 89 w 89"/>
                      <a:gd name="T12" fmla="*/ 26 h 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9" h="26">
                        <a:moveTo>
                          <a:pt x="0" y="26"/>
                        </a:moveTo>
                        <a:lnTo>
                          <a:pt x="83" y="0"/>
                        </a:lnTo>
                        <a:lnTo>
                          <a:pt x="89" y="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0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228"/>
                    <a:ext cx="77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1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510" y="2234"/>
                    <a:ext cx="64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2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3517" y="2241"/>
                    <a:ext cx="51" cy="53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3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2248"/>
                    <a:ext cx="38" cy="39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4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2254"/>
                    <a:ext cx="25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5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2261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6" name="Freeform 273"/>
                  <p:cNvSpPr>
                    <a:spLocks/>
                  </p:cNvSpPr>
                  <p:nvPr/>
                </p:nvSpPr>
                <p:spPr bwMode="auto">
                  <a:xfrm>
                    <a:off x="3581" y="2267"/>
                    <a:ext cx="127" cy="13"/>
                  </a:xfrm>
                  <a:custGeom>
                    <a:avLst/>
                    <a:gdLst>
                      <a:gd name="T0" fmla="*/ 0 w 127"/>
                      <a:gd name="T1" fmla="*/ 7 h 13"/>
                      <a:gd name="T2" fmla="*/ 0 w 127"/>
                      <a:gd name="T3" fmla="*/ 0 h 13"/>
                      <a:gd name="T4" fmla="*/ 127 w 127"/>
                      <a:gd name="T5" fmla="*/ 0 h 13"/>
                      <a:gd name="T6" fmla="*/ 127 w 127"/>
                      <a:gd name="T7" fmla="*/ 13 h 13"/>
                      <a:gd name="T8" fmla="*/ 0 w 127"/>
                      <a:gd name="T9" fmla="*/ 7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7"/>
                      <a:gd name="T16" fmla="*/ 0 h 13"/>
                      <a:gd name="T17" fmla="*/ 127 w 127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7" h="13">
                        <a:moveTo>
                          <a:pt x="0" y="7"/>
                        </a:moveTo>
                        <a:lnTo>
                          <a:pt x="0" y="0"/>
                        </a:lnTo>
                        <a:lnTo>
                          <a:pt x="127" y="0"/>
                        </a:lnTo>
                        <a:lnTo>
                          <a:pt x="127" y="13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7" name="Freeform 274"/>
                  <p:cNvSpPr>
                    <a:spLocks/>
                  </p:cNvSpPr>
                  <p:nvPr/>
                </p:nvSpPr>
                <p:spPr bwMode="auto">
                  <a:xfrm>
                    <a:off x="3581" y="2267"/>
                    <a:ext cx="127" cy="13"/>
                  </a:xfrm>
                  <a:custGeom>
                    <a:avLst/>
                    <a:gdLst>
                      <a:gd name="T0" fmla="*/ 127 w 127"/>
                      <a:gd name="T1" fmla="*/ 13 h 13"/>
                      <a:gd name="T2" fmla="*/ 0 w 127"/>
                      <a:gd name="T3" fmla="*/ 7 h 13"/>
                      <a:gd name="T4" fmla="*/ 0 w 127"/>
                      <a:gd name="T5" fmla="*/ 0 h 13"/>
                      <a:gd name="T6" fmla="*/ 127 w 127"/>
                      <a:gd name="T7" fmla="*/ 0 h 13"/>
                      <a:gd name="T8" fmla="*/ 127 w 127"/>
                      <a:gd name="T9" fmla="*/ 13 h 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7"/>
                      <a:gd name="T16" fmla="*/ 0 h 13"/>
                      <a:gd name="T17" fmla="*/ 127 w 127"/>
                      <a:gd name="T18" fmla="*/ 13 h 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7" h="13">
                        <a:moveTo>
                          <a:pt x="127" y="13"/>
                        </a:move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127" y="0"/>
                        </a:lnTo>
                        <a:lnTo>
                          <a:pt x="127" y="1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8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3708" y="2221"/>
                    <a:ext cx="102" cy="105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79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715" y="2228"/>
                    <a:ext cx="89" cy="92"/>
                  </a:xfrm>
                  <a:prstGeom prst="ellipse">
                    <a:avLst/>
                  </a:prstGeom>
                  <a:solidFill>
                    <a:srgbClr val="5E5E5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0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721" y="2234"/>
                    <a:ext cx="77" cy="79"/>
                  </a:xfrm>
                  <a:prstGeom prst="ellipse">
                    <a:avLst/>
                  </a:prstGeom>
                  <a:solidFill>
                    <a:srgbClr val="6A6A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1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727" y="2241"/>
                    <a:ext cx="64" cy="66"/>
                  </a:xfrm>
                  <a:prstGeom prst="ellipse">
                    <a:avLst/>
                  </a:prstGeom>
                  <a:solidFill>
                    <a:srgbClr val="71717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2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2248"/>
                    <a:ext cx="51" cy="52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3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3740" y="2254"/>
                    <a:ext cx="39" cy="40"/>
                  </a:xfrm>
                  <a:prstGeom prst="ellipse">
                    <a:avLst/>
                  </a:prstGeom>
                  <a:solidFill>
                    <a:srgbClr val="7B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4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747" y="2261"/>
                    <a:ext cx="25" cy="26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5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3753" y="2267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6" name="Freeform 283"/>
                  <p:cNvSpPr>
                    <a:spLocks/>
                  </p:cNvSpPr>
                  <p:nvPr/>
                </p:nvSpPr>
                <p:spPr bwMode="auto">
                  <a:xfrm>
                    <a:off x="3766" y="2090"/>
                    <a:ext cx="51" cy="138"/>
                  </a:xfrm>
                  <a:custGeom>
                    <a:avLst/>
                    <a:gdLst>
                      <a:gd name="T0" fmla="*/ 13 w 51"/>
                      <a:gd name="T1" fmla="*/ 138 h 138"/>
                      <a:gd name="T2" fmla="*/ 0 w 51"/>
                      <a:gd name="T3" fmla="*/ 138 h 138"/>
                      <a:gd name="T4" fmla="*/ 38 w 51"/>
                      <a:gd name="T5" fmla="*/ 0 h 138"/>
                      <a:gd name="T6" fmla="*/ 51 w 51"/>
                      <a:gd name="T7" fmla="*/ 0 h 138"/>
                      <a:gd name="T8" fmla="*/ 13 w 51"/>
                      <a:gd name="T9" fmla="*/ 138 h 1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38"/>
                      <a:gd name="T17" fmla="*/ 51 w 51"/>
                      <a:gd name="T18" fmla="*/ 138 h 1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38">
                        <a:moveTo>
                          <a:pt x="13" y="138"/>
                        </a:moveTo>
                        <a:lnTo>
                          <a:pt x="0" y="138"/>
                        </a:lnTo>
                        <a:lnTo>
                          <a:pt x="38" y="0"/>
                        </a:lnTo>
                        <a:lnTo>
                          <a:pt x="51" y="0"/>
                        </a:lnTo>
                        <a:lnTo>
                          <a:pt x="13" y="1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7" name="Arc 284"/>
                  <p:cNvSpPr>
                    <a:spLocks/>
                  </p:cNvSpPr>
                  <p:nvPr/>
                </p:nvSpPr>
                <p:spPr bwMode="auto">
                  <a:xfrm>
                    <a:off x="3767" y="2222"/>
                    <a:ext cx="10" cy="7"/>
                  </a:xfrm>
                  <a:custGeom>
                    <a:avLst/>
                    <a:gdLst>
                      <a:gd name="T0" fmla="*/ 0 w 33794"/>
                      <a:gd name="T1" fmla="*/ 0 h 21600"/>
                      <a:gd name="T2" fmla="*/ 0 w 33794"/>
                      <a:gd name="T3" fmla="*/ 0 h 21600"/>
                      <a:gd name="T4" fmla="*/ 0 w 3379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3794"/>
                      <a:gd name="T10" fmla="*/ 0 h 21600"/>
                      <a:gd name="T11" fmla="*/ 33794 w 3379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3794" h="21600" fill="none" extrusionOk="0">
                        <a:moveTo>
                          <a:pt x="33794" y="15273"/>
                        </a:moveTo>
                        <a:cubicBezTo>
                          <a:pt x="29743" y="19324"/>
                          <a:pt x="24249" y="21599"/>
                          <a:pt x="18521" y="21599"/>
                        </a:cubicBezTo>
                        <a:cubicBezTo>
                          <a:pt x="10933" y="21599"/>
                          <a:pt x="3902" y="17619"/>
                          <a:pt x="-1" y="11113"/>
                        </a:cubicBezTo>
                      </a:path>
                      <a:path w="33794" h="21600" stroke="0" extrusionOk="0">
                        <a:moveTo>
                          <a:pt x="33794" y="15273"/>
                        </a:moveTo>
                        <a:cubicBezTo>
                          <a:pt x="29743" y="19324"/>
                          <a:pt x="24249" y="21599"/>
                          <a:pt x="18521" y="21599"/>
                        </a:cubicBezTo>
                        <a:cubicBezTo>
                          <a:pt x="10933" y="21599"/>
                          <a:pt x="3902" y="17619"/>
                          <a:pt x="-1" y="11113"/>
                        </a:cubicBezTo>
                        <a:lnTo>
                          <a:pt x="18521" y="0"/>
                        </a:lnTo>
                        <a:lnTo>
                          <a:pt x="33794" y="1527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8" name="Line 2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79" y="2090"/>
                    <a:ext cx="38" cy="1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89" name="Arc 286"/>
                  <p:cNvSpPr>
                    <a:spLocks/>
                  </p:cNvSpPr>
                  <p:nvPr/>
                </p:nvSpPr>
                <p:spPr bwMode="auto">
                  <a:xfrm>
                    <a:off x="3767" y="2222"/>
                    <a:ext cx="10" cy="7"/>
                  </a:xfrm>
                  <a:custGeom>
                    <a:avLst/>
                    <a:gdLst>
                      <a:gd name="T0" fmla="*/ 0 w 33794"/>
                      <a:gd name="T1" fmla="*/ 0 h 21600"/>
                      <a:gd name="T2" fmla="*/ 0 w 33794"/>
                      <a:gd name="T3" fmla="*/ 0 h 21600"/>
                      <a:gd name="T4" fmla="*/ 0 w 33794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3794"/>
                      <a:gd name="T10" fmla="*/ 0 h 21600"/>
                      <a:gd name="T11" fmla="*/ 33794 w 33794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3794" h="21600" fill="none" extrusionOk="0">
                        <a:moveTo>
                          <a:pt x="33794" y="15273"/>
                        </a:moveTo>
                        <a:cubicBezTo>
                          <a:pt x="29743" y="19324"/>
                          <a:pt x="24249" y="21599"/>
                          <a:pt x="18521" y="21599"/>
                        </a:cubicBezTo>
                        <a:cubicBezTo>
                          <a:pt x="10933" y="21599"/>
                          <a:pt x="3902" y="17619"/>
                          <a:pt x="-1" y="11113"/>
                        </a:cubicBezTo>
                      </a:path>
                      <a:path w="33794" h="21600" stroke="0" extrusionOk="0">
                        <a:moveTo>
                          <a:pt x="33794" y="15273"/>
                        </a:moveTo>
                        <a:cubicBezTo>
                          <a:pt x="29743" y="19324"/>
                          <a:pt x="24249" y="21599"/>
                          <a:pt x="18521" y="21599"/>
                        </a:cubicBezTo>
                        <a:cubicBezTo>
                          <a:pt x="10933" y="21599"/>
                          <a:pt x="3902" y="17619"/>
                          <a:pt x="-1" y="11113"/>
                        </a:cubicBezTo>
                        <a:lnTo>
                          <a:pt x="18521" y="0"/>
                        </a:lnTo>
                        <a:lnTo>
                          <a:pt x="33794" y="1527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0" name="Freeform 287"/>
                  <p:cNvSpPr>
                    <a:spLocks/>
                  </p:cNvSpPr>
                  <p:nvPr/>
                </p:nvSpPr>
                <p:spPr bwMode="auto">
                  <a:xfrm>
                    <a:off x="3766" y="2090"/>
                    <a:ext cx="51" cy="138"/>
                  </a:xfrm>
                  <a:custGeom>
                    <a:avLst/>
                    <a:gdLst>
                      <a:gd name="T0" fmla="*/ 0 w 51"/>
                      <a:gd name="T1" fmla="*/ 138 h 138"/>
                      <a:gd name="T2" fmla="*/ 38 w 51"/>
                      <a:gd name="T3" fmla="*/ 0 h 138"/>
                      <a:gd name="T4" fmla="*/ 51 w 51"/>
                      <a:gd name="T5" fmla="*/ 0 h 138"/>
                      <a:gd name="T6" fmla="*/ 0 60000 65536"/>
                      <a:gd name="T7" fmla="*/ 0 60000 65536"/>
                      <a:gd name="T8" fmla="*/ 0 60000 65536"/>
                      <a:gd name="T9" fmla="*/ 0 w 51"/>
                      <a:gd name="T10" fmla="*/ 0 h 138"/>
                      <a:gd name="T11" fmla="*/ 51 w 51"/>
                      <a:gd name="T12" fmla="*/ 138 h 13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1" h="138">
                        <a:moveTo>
                          <a:pt x="0" y="138"/>
                        </a:moveTo>
                        <a:lnTo>
                          <a:pt x="38" y="0"/>
                        </a:lnTo>
                        <a:lnTo>
                          <a:pt x="5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1" name="Freeform 288"/>
                  <p:cNvSpPr>
                    <a:spLocks/>
                  </p:cNvSpPr>
                  <p:nvPr/>
                </p:nvSpPr>
                <p:spPr bwMode="auto">
                  <a:xfrm>
                    <a:off x="3766" y="2294"/>
                    <a:ext cx="44" cy="65"/>
                  </a:xfrm>
                  <a:custGeom>
                    <a:avLst/>
                    <a:gdLst>
                      <a:gd name="T0" fmla="*/ 0 w 44"/>
                      <a:gd name="T1" fmla="*/ 6 h 65"/>
                      <a:gd name="T2" fmla="*/ 13 w 44"/>
                      <a:gd name="T3" fmla="*/ 0 h 65"/>
                      <a:gd name="T4" fmla="*/ 44 w 44"/>
                      <a:gd name="T5" fmla="*/ 59 h 65"/>
                      <a:gd name="T6" fmla="*/ 32 w 44"/>
                      <a:gd name="T7" fmla="*/ 65 h 65"/>
                      <a:gd name="T8" fmla="*/ 0 w 44"/>
                      <a:gd name="T9" fmla="*/ 6 h 6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65"/>
                      <a:gd name="T17" fmla="*/ 44 w 44"/>
                      <a:gd name="T18" fmla="*/ 65 h 6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65">
                        <a:moveTo>
                          <a:pt x="0" y="6"/>
                        </a:moveTo>
                        <a:lnTo>
                          <a:pt x="13" y="0"/>
                        </a:lnTo>
                        <a:lnTo>
                          <a:pt x="44" y="59"/>
                        </a:lnTo>
                        <a:lnTo>
                          <a:pt x="32" y="65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2" name="Arc 289"/>
                  <p:cNvSpPr>
                    <a:spLocks/>
                  </p:cNvSpPr>
                  <p:nvPr/>
                </p:nvSpPr>
                <p:spPr bwMode="auto">
                  <a:xfrm>
                    <a:off x="3767" y="2294"/>
                    <a:ext cx="10" cy="7"/>
                  </a:xfrm>
                  <a:custGeom>
                    <a:avLst/>
                    <a:gdLst>
                      <a:gd name="T0" fmla="*/ 0 w 32495"/>
                      <a:gd name="T1" fmla="*/ 0 h 21600"/>
                      <a:gd name="T2" fmla="*/ 0 w 32495"/>
                      <a:gd name="T3" fmla="*/ 0 h 21600"/>
                      <a:gd name="T4" fmla="*/ 0 w 32495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2495"/>
                      <a:gd name="T10" fmla="*/ 0 h 21600"/>
                      <a:gd name="T11" fmla="*/ 32495 w 32495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495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25296" y="-1"/>
                          <a:pt x="29138" y="1064"/>
                          <a:pt x="32495" y="3078"/>
                        </a:cubicBezTo>
                      </a:path>
                      <a:path w="32495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25296" y="-1"/>
                          <a:pt x="29138" y="1064"/>
                          <a:pt x="32495" y="3078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3" name="Line 29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66" y="2300"/>
                    <a:ext cx="32" cy="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4" name="Arc 291"/>
                  <p:cNvSpPr>
                    <a:spLocks/>
                  </p:cNvSpPr>
                  <p:nvPr/>
                </p:nvSpPr>
                <p:spPr bwMode="auto">
                  <a:xfrm>
                    <a:off x="3767" y="2294"/>
                    <a:ext cx="10" cy="7"/>
                  </a:xfrm>
                  <a:custGeom>
                    <a:avLst/>
                    <a:gdLst>
                      <a:gd name="T0" fmla="*/ 0 w 32495"/>
                      <a:gd name="T1" fmla="*/ 0 h 21600"/>
                      <a:gd name="T2" fmla="*/ 0 w 32495"/>
                      <a:gd name="T3" fmla="*/ 0 h 21600"/>
                      <a:gd name="T4" fmla="*/ 0 w 32495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2495"/>
                      <a:gd name="T10" fmla="*/ 0 h 21600"/>
                      <a:gd name="T11" fmla="*/ 32495 w 32495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495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25296" y="-1"/>
                          <a:pt x="29138" y="1064"/>
                          <a:pt x="32495" y="3078"/>
                        </a:cubicBezTo>
                      </a:path>
                      <a:path w="32495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25296" y="-1"/>
                          <a:pt x="29138" y="1064"/>
                          <a:pt x="32495" y="3078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5" name="Freeform 292"/>
                  <p:cNvSpPr>
                    <a:spLocks/>
                  </p:cNvSpPr>
                  <p:nvPr/>
                </p:nvSpPr>
                <p:spPr bwMode="auto">
                  <a:xfrm>
                    <a:off x="3779" y="2294"/>
                    <a:ext cx="31" cy="65"/>
                  </a:xfrm>
                  <a:custGeom>
                    <a:avLst/>
                    <a:gdLst>
                      <a:gd name="T0" fmla="*/ 0 w 31"/>
                      <a:gd name="T1" fmla="*/ 0 h 65"/>
                      <a:gd name="T2" fmla="*/ 31 w 31"/>
                      <a:gd name="T3" fmla="*/ 59 h 65"/>
                      <a:gd name="T4" fmla="*/ 19 w 31"/>
                      <a:gd name="T5" fmla="*/ 65 h 65"/>
                      <a:gd name="T6" fmla="*/ 0 60000 65536"/>
                      <a:gd name="T7" fmla="*/ 0 60000 65536"/>
                      <a:gd name="T8" fmla="*/ 0 60000 65536"/>
                      <a:gd name="T9" fmla="*/ 0 w 31"/>
                      <a:gd name="T10" fmla="*/ 0 h 65"/>
                      <a:gd name="T11" fmla="*/ 31 w 31"/>
                      <a:gd name="T12" fmla="*/ 65 h 6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" h="65">
                        <a:moveTo>
                          <a:pt x="0" y="0"/>
                        </a:moveTo>
                        <a:lnTo>
                          <a:pt x="31" y="59"/>
                        </a:lnTo>
                        <a:lnTo>
                          <a:pt x="19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6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4347" y="2254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7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2261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8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2267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99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4366" y="2274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0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372" y="2280"/>
                    <a:ext cx="13" cy="14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1" name="Freeform 298"/>
                  <p:cNvSpPr>
                    <a:spLocks/>
                  </p:cNvSpPr>
                  <p:nvPr/>
                </p:nvSpPr>
                <p:spPr bwMode="auto">
                  <a:xfrm>
                    <a:off x="4251" y="2254"/>
                    <a:ext cx="102" cy="33"/>
                  </a:xfrm>
                  <a:custGeom>
                    <a:avLst/>
                    <a:gdLst>
                      <a:gd name="T0" fmla="*/ 102 w 102"/>
                      <a:gd name="T1" fmla="*/ 20 h 33"/>
                      <a:gd name="T2" fmla="*/ 102 w 102"/>
                      <a:gd name="T3" fmla="*/ 33 h 33"/>
                      <a:gd name="T4" fmla="*/ 0 w 102"/>
                      <a:gd name="T5" fmla="*/ 13 h 33"/>
                      <a:gd name="T6" fmla="*/ 0 w 102"/>
                      <a:gd name="T7" fmla="*/ 0 h 33"/>
                      <a:gd name="T8" fmla="*/ 102 w 102"/>
                      <a:gd name="T9" fmla="*/ 20 h 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2"/>
                      <a:gd name="T16" fmla="*/ 0 h 33"/>
                      <a:gd name="T17" fmla="*/ 102 w 102"/>
                      <a:gd name="T18" fmla="*/ 33 h 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2" h="33">
                        <a:moveTo>
                          <a:pt x="102" y="20"/>
                        </a:moveTo>
                        <a:lnTo>
                          <a:pt x="102" y="33"/>
                        </a:lnTo>
                        <a:lnTo>
                          <a:pt x="0" y="13"/>
                        </a:lnTo>
                        <a:lnTo>
                          <a:pt x="0" y="0"/>
                        </a:lnTo>
                        <a:lnTo>
                          <a:pt x="102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2" name="Arc 299"/>
                  <p:cNvSpPr>
                    <a:spLocks/>
                  </p:cNvSpPr>
                  <p:nvPr/>
                </p:nvSpPr>
                <p:spPr bwMode="auto">
                  <a:xfrm>
                    <a:off x="4347" y="2275"/>
                    <a:ext cx="7" cy="10"/>
                  </a:xfrm>
                  <a:custGeom>
                    <a:avLst/>
                    <a:gdLst>
                      <a:gd name="T0" fmla="*/ 0 w 21600"/>
                      <a:gd name="T1" fmla="*/ 0 h 33794"/>
                      <a:gd name="T2" fmla="*/ 0 w 21600"/>
                      <a:gd name="T3" fmla="*/ 0 h 33794"/>
                      <a:gd name="T4" fmla="*/ 0 w 21600"/>
                      <a:gd name="T5" fmla="*/ 0 h 33794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3794"/>
                      <a:gd name="T11" fmla="*/ 21600 w 21600"/>
                      <a:gd name="T12" fmla="*/ 33794 h 3379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3794" fill="none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</a:path>
                      <a:path w="21600" h="33794" stroke="0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  <a:lnTo>
                          <a:pt x="0" y="18521"/>
                        </a:lnTo>
                        <a:lnTo>
                          <a:pt x="11113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3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4251" y="2254"/>
                    <a:ext cx="102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4" name="Arc 301"/>
                  <p:cNvSpPr>
                    <a:spLocks/>
                  </p:cNvSpPr>
                  <p:nvPr/>
                </p:nvSpPr>
                <p:spPr bwMode="auto">
                  <a:xfrm>
                    <a:off x="4347" y="2275"/>
                    <a:ext cx="7" cy="10"/>
                  </a:xfrm>
                  <a:custGeom>
                    <a:avLst/>
                    <a:gdLst>
                      <a:gd name="T0" fmla="*/ 0 w 21600"/>
                      <a:gd name="T1" fmla="*/ 0 h 33794"/>
                      <a:gd name="T2" fmla="*/ 0 w 21600"/>
                      <a:gd name="T3" fmla="*/ 0 h 33794"/>
                      <a:gd name="T4" fmla="*/ 0 w 21600"/>
                      <a:gd name="T5" fmla="*/ 0 h 33794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3794"/>
                      <a:gd name="T11" fmla="*/ 21600 w 21600"/>
                      <a:gd name="T12" fmla="*/ 33794 h 3379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3794" fill="none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</a:path>
                      <a:path w="21600" h="33794" stroke="0" extrusionOk="0">
                        <a:moveTo>
                          <a:pt x="11113" y="-1"/>
                        </a:moveTo>
                        <a:cubicBezTo>
                          <a:pt x="17619" y="3902"/>
                          <a:pt x="21600" y="10933"/>
                          <a:pt x="21600" y="18521"/>
                        </a:cubicBezTo>
                        <a:cubicBezTo>
                          <a:pt x="21600" y="24249"/>
                          <a:pt x="19324" y="29743"/>
                          <a:pt x="15273" y="33794"/>
                        </a:cubicBezTo>
                        <a:lnTo>
                          <a:pt x="0" y="18521"/>
                        </a:lnTo>
                        <a:lnTo>
                          <a:pt x="11113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5" name="Freeform 302"/>
                  <p:cNvSpPr>
                    <a:spLocks/>
                  </p:cNvSpPr>
                  <p:nvPr/>
                </p:nvSpPr>
                <p:spPr bwMode="auto">
                  <a:xfrm>
                    <a:off x="4251" y="2254"/>
                    <a:ext cx="102" cy="33"/>
                  </a:xfrm>
                  <a:custGeom>
                    <a:avLst/>
                    <a:gdLst>
                      <a:gd name="T0" fmla="*/ 102 w 102"/>
                      <a:gd name="T1" fmla="*/ 33 h 33"/>
                      <a:gd name="T2" fmla="*/ 0 w 102"/>
                      <a:gd name="T3" fmla="*/ 13 h 33"/>
                      <a:gd name="T4" fmla="*/ 0 w 102"/>
                      <a:gd name="T5" fmla="*/ 0 h 33"/>
                      <a:gd name="T6" fmla="*/ 0 60000 65536"/>
                      <a:gd name="T7" fmla="*/ 0 60000 65536"/>
                      <a:gd name="T8" fmla="*/ 0 60000 65536"/>
                      <a:gd name="T9" fmla="*/ 0 w 102"/>
                      <a:gd name="T10" fmla="*/ 0 h 33"/>
                      <a:gd name="T11" fmla="*/ 102 w 102"/>
                      <a:gd name="T12" fmla="*/ 33 h 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2" h="33">
                        <a:moveTo>
                          <a:pt x="102" y="33"/>
                        </a:moveTo>
                        <a:lnTo>
                          <a:pt x="0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6" name="Freeform 303"/>
                  <p:cNvSpPr>
                    <a:spLocks/>
                  </p:cNvSpPr>
                  <p:nvPr/>
                </p:nvSpPr>
                <p:spPr bwMode="auto">
                  <a:xfrm>
                    <a:off x="4404" y="2241"/>
                    <a:ext cx="198" cy="46"/>
                  </a:xfrm>
                  <a:custGeom>
                    <a:avLst/>
                    <a:gdLst>
                      <a:gd name="T0" fmla="*/ 7 w 198"/>
                      <a:gd name="T1" fmla="*/ 46 h 46"/>
                      <a:gd name="T2" fmla="*/ 0 w 198"/>
                      <a:gd name="T3" fmla="*/ 33 h 46"/>
                      <a:gd name="T4" fmla="*/ 198 w 198"/>
                      <a:gd name="T5" fmla="*/ 0 h 46"/>
                      <a:gd name="T6" fmla="*/ 198 w 198"/>
                      <a:gd name="T7" fmla="*/ 13 h 46"/>
                      <a:gd name="T8" fmla="*/ 7 w 198"/>
                      <a:gd name="T9" fmla="*/ 46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8"/>
                      <a:gd name="T16" fmla="*/ 0 h 46"/>
                      <a:gd name="T17" fmla="*/ 198 w 198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8" h="46">
                        <a:moveTo>
                          <a:pt x="7" y="46"/>
                        </a:moveTo>
                        <a:lnTo>
                          <a:pt x="0" y="33"/>
                        </a:lnTo>
                        <a:lnTo>
                          <a:pt x="198" y="0"/>
                        </a:lnTo>
                        <a:lnTo>
                          <a:pt x="198" y="13"/>
                        </a:lnTo>
                        <a:lnTo>
                          <a:pt x="7" y="4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7" name="Arc 304"/>
                  <p:cNvSpPr>
                    <a:spLocks/>
                  </p:cNvSpPr>
                  <p:nvPr/>
                </p:nvSpPr>
                <p:spPr bwMode="auto">
                  <a:xfrm>
                    <a:off x="4404" y="2276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6453"/>
                      <a:gd name="T2" fmla="*/ 0 w 21600"/>
                      <a:gd name="T3" fmla="*/ 0 h 36453"/>
                      <a:gd name="T4" fmla="*/ 0 w 21600"/>
                      <a:gd name="T5" fmla="*/ 0 h 364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6453"/>
                      <a:gd name="T11" fmla="*/ 21600 w 21600"/>
                      <a:gd name="T12" fmla="*/ 36453 h 36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6453" fill="none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36453" stroke="0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17363" y="364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8" name="Line 3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11" y="2254"/>
                    <a:ext cx="191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09" name="Arc 306"/>
                  <p:cNvSpPr>
                    <a:spLocks/>
                  </p:cNvSpPr>
                  <p:nvPr/>
                </p:nvSpPr>
                <p:spPr bwMode="auto">
                  <a:xfrm>
                    <a:off x="4404" y="2276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6453"/>
                      <a:gd name="T2" fmla="*/ 0 w 21600"/>
                      <a:gd name="T3" fmla="*/ 0 h 36453"/>
                      <a:gd name="T4" fmla="*/ 0 w 21600"/>
                      <a:gd name="T5" fmla="*/ 0 h 364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6453"/>
                      <a:gd name="T11" fmla="*/ 21600 w 21600"/>
                      <a:gd name="T12" fmla="*/ 36453 h 36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6453" fill="none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36453" stroke="0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17363" y="3645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0" name="Freeform 307"/>
                  <p:cNvSpPr>
                    <a:spLocks/>
                  </p:cNvSpPr>
                  <p:nvPr/>
                </p:nvSpPr>
                <p:spPr bwMode="auto">
                  <a:xfrm>
                    <a:off x="4404" y="2241"/>
                    <a:ext cx="198" cy="33"/>
                  </a:xfrm>
                  <a:custGeom>
                    <a:avLst/>
                    <a:gdLst>
                      <a:gd name="T0" fmla="*/ 0 w 198"/>
                      <a:gd name="T1" fmla="*/ 33 h 33"/>
                      <a:gd name="T2" fmla="*/ 198 w 198"/>
                      <a:gd name="T3" fmla="*/ 0 h 33"/>
                      <a:gd name="T4" fmla="*/ 198 w 198"/>
                      <a:gd name="T5" fmla="*/ 13 h 33"/>
                      <a:gd name="T6" fmla="*/ 0 60000 65536"/>
                      <a:gd name="T7" fmla="*/ 0 60000 65536"/>
                      <a:gd name="T8" fmla="*/ 0 60000 65536"/>
                      <a:gd name="T9" fmla="*/ 0 w 198"/>
                      <a:gd name="T10" fmla="*/ 0 h 33"/>
                      <a:gd name="T11" fmla="*/ 198 w 198"/>
                      <a:gd name="T12" fmla="*/ 33 h 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8" h="33">
                        <a:moveTo>
                          <a:pt x="0" y="33"/>
                        </a:moveTo>
                        <a:lnTo>
                          <a:pt x="198" y="0"/>
                        </a:lnTo>
                        <a:lnTo>
                          <a:pt x="198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1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621" y="2425"/>
                    <a:ext cx="77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2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4628" y="2432"/>
                    <a:ext cx="64" cy="65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3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634" y="2438"/>
                    <a:ext cx="51" cy="53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4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641" y="2445"/>
                    <a:ext cx="38" cy="39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5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4647" y="2451"/>
                    <a:ext cx="26" cy="27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6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4653" y="245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7" name="Freeform 314"/>
                  <p:cNvSpPr>
                    <a:spLocks/>
                  </p:cNvSpPr>
                  <p:nvPr/>
                </p:nvSpPr>
                <p:spPr bwMode="auto">
                  <a:xfrm>
                    <a:off x="4647" y="2287"/>
                    <a:ext cx="19" cy="145"/>
                  </a:xfrm>
                  <a:custGeom>
                    <a:avLst/>
                    <a:gdLst>
                      <a:gd name="T0" fmla="*/ 19 w 19"/>
                      <a:gd name="T1" fmla="*/ 138 h 145"/>
                      <a:gd name="T2" fmla="*/ 6 w 19"/>
                      <a:gd name="T3" fmla="*/ 145 h 145"/>
                      <a:gd name="T4" fmla="*/ 0 w 19"/>
                      <a:gd name="T5" fmla="*/ 7 h 145"/>
                      <a:gd name="T6" fmla="*/ 13 w 19"/>
                      <a:gd name="T7" fmla="*/ 0 h 145"/>
                      <a:gd name="T8" fmla="*/ 19 w 19"/>
                      <a:gd name="T9" fmla="*/ 138 h 14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45"/>
                      <a:gd name="T17" fmla="*/ 19 w 19"/>
                      <a:gd name="T18" fmla="*/ 145 h 14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45">
                        <a:moveTo>
                          <a:pt x="19" y="138"/>
                        </a:moveTo>
                        <a:lnTo>
                          <a:pt x="6" y="145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lnTo>
                          <a:pt x="19" y="1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8" name="Arc 315"/>
                  <p:cNvSpPr>
                    <a:spLocks/>
                  </p:cNvSpPr>
                  <p:nvPr/>
                </p:nvSpPr>
                <p:spPr bwMode="auto">
                  <a:xfrm>
                    <a:off x="4655" y="2425"/>
                    <a:ext cx="12" cy="7"/>
                  </a:xfrm>
                  <a:custGeom>
                    <a:avLst/>
                    <a:gdLst>
                      <a:gd name="T0" fmla="*/ 0 w 38939"/>
                      <a:gd name="T1" fmla="*/ 0 h 21600"/>
                      <a:gd name="T2" fmla="*/ 0 w 38939"/>
                      <a:gd name="T3" fmla="*/ 0 h 21600"/>
                      <a:gd name="T4" fmla="*/ 0 w 3893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8939"/>
                      <a:gd name="T10" fmla="*/ 0 h 21600"/>
                      <a:gd name="T11" fmla="*/ 38939 w 3893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939" h="21600" fill="none" extrusionOk="0">
                        <a:moveTo>
                          <a:pt x="38939" y="0"/>
                        </a:moveTo>
                        <a:cubicBezTo>
                          <a:pt x="38939" y="11929"/>
                          <a:pt x="29268" y="21600"/>
                          <a:pt x="17339" y="21600"/>
                        </a:cubicBezTo>
                        <a:cubicBezTo>
                          <a:pt x="10505" y="21599"/>
                          <a:pt x="4074" y="18366"/>
                          <a:pt x="-1" y="12880"/>
                        </a:cubicBezTo>
                      </a:path>
                      <a:path w="38939" h="21600" stroke="0" extrusionOk="0">
                        <a:moveTo>
                          <a:pt x="38939" y="0"/>
                        </a:moveTo>
                        <a:cubicBezTo>
                          <a:pt x="38939" y="11929"/>
                          <a:pt x="29268" y="21600"/>
                          <a:pt x="17339" y="21600"/>
                        </a:cubicBezTo>
                        <a:cubicBezTo>
                          <a:pt x="10505" y="21599"/>
                          <a:pt x="4074" y="18366"/>
                          <a:pt x="-1" y="12880"/>
                        </a:cubicBezTo>
                        <a:lnTo>
                          <a:pt x="17339" y="0"/>
                        </a:lnTo>
                        <a:lnTo>
                          <a:pt x="3893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19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4660" y="2287"/>
                    <a:ext cx="6" cy="1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0" name="Arc 317"/>
                  <p:cNvSpPr>
                    <a:spLocks/>
                  </p:cNvSpPr>
                  <p:nvPr/>
                </p:nvSpPr>
                <p:spPr bwMode="auto">
                  <a:xfrm>
                    <a:off x="4655" y="2425"/>
                    <a:ext cx="12" cy="7"/>
                  </a:xfrm>
                  <a:custGeom>
                    <a:avLst/>
                    <a:gdLst>
                      <a:gd name="T0" fmla="*/ 0 w 38939"/>
                      <a:gd name="T1" fmla="*/ 0 h 21600"/>
                      <a:gd name="T2" fmla="*/ 0 w 38939"/>
                      <a:gd name="T3" fmla="*/ 0 h 21600"/>
                      <a:gd name="T4" fmla="*/ 0 w 3893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8939"/>
                      <a:gd name="T10" fmla="*/ 0 h 21600"/>
                      <a:gd name="T11" fmla="*/ 38939 w 3893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939" h="21600" fill="none" extrusionOk="0">
                        <a:moveTo>
                          <a:pt x="38939" y="0"/>
                        </a:moveTo>
                        <a:cubicBezTo>
                          <a:pt x="38939" y="11929"/>
                          <a:pt x="29268" y="21600"/>
                          <a:pt x="17339" y="21600"/>
                        </a:cubicBezTo>
                        <a:cubicBezTo>
                          <a:pt x="10505" y="21599"/>
                          <a:pt x="4074" y="18366"/>
                          <a:pt x="-1" y="12880"/>
                        </a:cubicBezTo>
                      </a:path>
                      <a:path w="38939" h="21600" stroke="0" extrusionOk="0">
                        <a:moveTo>
                          <a:pt x="38939" y="0"/>
                        </a:moveTo>
                        <a:cubicBezTo>
                          <a:pt x="38939" y="11929"/>
                          <a:pt x="29268" y="21600"/>
                          <a:pt x="17339" y="21600"/>
                        </a:cubicBezTo>
                        <a:cubicBezTo>
                          <a:pt x="10505" y="21599"/>
                          <a:pt x="4074" y="18366"/>
                          <a:pt x="-1" y="12880"/>
                        </a:cubicBezTo>
                        <a:lnTo>
                          <a:pt x="17339" y="0"/>
                        </a:lnTo>
                        <a:lnTo>
                          <a:pt x="38939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1" name="Freeform 318"/>
                  <p:cNvSpPr>
                    <a:spLocks/>
                  </p:cNvSpPr>
                  <p:nvPr/>
                </p:nvSpPr>
                <p:spPr bwMode="auto">
                  <a:xfrm>
                    <a:off x="4647" y="2287"/>
                    <a:ext cx="13" cy="145"/>
                  </a:xfrm>
                  <a:custGeom>
                    <a:avLst/>
                    <a:gdLst>
                      <a:gd name="T0" fmla="*/ 6 w 13"/>
                      <a:gd name="T1" fmla="*/ 145 h 145"/>
                      <a:gd name="T2" fmla="*/ 0 w 13"/>
                      <a:gd name="T3" fmla="*/ 7 h 145"/>
                      <a:gd name="T4" fmla="*/ 13 w 13"/>
                      <a:gd name="T5" fmla="*/ 0 h 145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45"/>
                      <a:gd name="T11" fmla="*/ 13 w 13"/>
                      <a:gd name="T12" fmla="*/ 145 h 14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45">
                        <a:moveTo>
                          <a:pt x="6" y="145"/>
                        </a:moveTo>
                        <a:lnTo>
                          <a:pt x="0" y="7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2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4021" y="2629"/>
                    <a:ext cx="77" cy="78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3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028" y="2635"/>
                    <a:ext cx="63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4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034" y="2642"/>
                    <a:ext cx="51" cy="52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5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4040" y="2648"/>
                    <a:ext cx="39" cy="40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6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4047" y="2655"/>
                    <a:ext cx="25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7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4053" y="2661"/>
                    <a:ext cx="13" cy="14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8" name="Freeform 325"/>
                  <p:cNvSpPr>
                    <a:spLocks/>
                  </p:cNvSpPr>
                  <p:nvPr/>
                </p:nvSpPr>
                <p:spPr bwMode="auto">
                  <a:xfrm>
                    <a:off x="4079" y="2661"/>
                    <a:ext cx="83" cy="27"/>
                  </a:xfrm>
                  <a:custGeom>
                    <a:avLst/>
                    <a:gdLst>
                      <a:gd name="T0" fmla="*/ 0 w 83"/>
                      <a:gd name="T1" fmla="*/ 14 h 27"/>
                      <a:gd name="T2" fmla="*/ 0 w 83"/>
                      <a:gd name="T3" fmla="*/ 0 h 27"/>
                      <a:gd name="T4" fmla="*/ 83 w 83"/>
                      <a:gd name="T5" fmla="*/ 14 h 27"/>
                      <a:gd name="T6" fmla="*/ 76 w 83"/>
                      <a:gd name="T7" fmla="*/ 27 h 27"/>
                      <a:gd name="T8" fmla="*/ 0 w 83"/>
                      <a:gd name="T9" fmla="*/ 14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3"/>
                      <a:gd name="T16" fmla="*/ 0 h 27"/>
                      <a:gd name="T17" fmla="*/ 83 w 83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3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83" y="14"/>
                        </a:lnTo>
                        <a:lnTo>
                          <a:pt x="76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9" name="Arc 326"/>
                  <p:cNvSpPr>
                    <a:spLocks/>
                  </p:cNvSpPr>
                  <p:nvPr/>
                </p:nvSpPr>
                <p:spPr bwMode="auto">
                  <a:xfrm>
                    <a:off x="4072" y="2661"/>
                    <a:ext cx="7" cy="14"/>
                  </a:xfrm>
                  <a:custGeom>
                    <a:avLst/>
                    <a:gdLst>
                      <a:gd name="T0" fmla="*/ 0 w 21600"/>
                      <a:gd name="T1" fmla="*/ 0 h 42520"/>
                      <a:gd name="T2" fmla="*/ 0 w 21600"/>
                      <a:gd name="T3" fmla="*/ 0 h 42520"/>
                      <a:gd name="T4" fmla="*/ 0 w 21600"/>
                      <a:gd name="T5" fmla="*/ 0 h 4252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520"/>
                      <a:gd name="T11" fmla="*/ 21600 w 21600"/>
                      <a:gd name="T12" fmla="*/ 42520 h 425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520" fill="none" extrusionOk="0">
                        <a:moveTo>
                          <a:pt x="17784" y="42520"/>
                        </a:moveTo>
                        <a:cubicBezTo>
                          <a:pt x="7491" y="40673"/>
                          <a:pt x="0" y="31717"/>
                          <a:pt x="0" y="21260"/>
                        </a:cubicBezTo>
                        <a:cubicBezTo>
                          <a:pt x="0" y="10802"/>
                          <a:pt x="7491" y="1846"/>
                          <a:pt x="17784" y="-1"/>
                        </a:cubicBezTo>
                      </a:path>
                      <a:path w="21600" h="42520" stroke="0" extrusionOk="0">
                        <a:moveTo>
                          <a:pt x="17784" y="42520"/>
                        </a:moveTo>
                        <a:cubicBezTo>
                          <a:pt x="7491" y="40673"/>
                          <a:pt x="0" y="31717"/>
                          <a:pt x="0" y="21260"/>
                        </a:cubicBezTo>
                        <a:cubicBezTo>
                          <a:pt x="0" y="10802"/>
                          <a:pt x="7491" y="1846"/>
                          <a:pt x="17784" y="-1"/>
                        </a:cubicBezTo>
                        <a:lnTo>
                          <a:pt x="21600" y="21260"/>
                        </a:lnTo>
                        <a:lnTo>
                          <a:pt x="17784" y="425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0" name="Line 3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079" y="2675"/>
                    <a:ext cx="7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1" name="Arc 328"/>
                  <p:cNvSpPr>
                    <a:spLocks/>
                  </p:cNvSpPr>
                  <p:nvPr/>
                </p:nvSpPr>
                <p:spPr bwMode="auto">
                  <a:xfrm>
                    <a:off x="4072" y="2661"/>
                    <a:ext cx="7" cy="14"/>
                  </a:xfrm>
                  <a:custGeom>
                    <a:avLst/>
                    <a:gdLst>
                      <a:gd name="T0" fmla="*/ 0 w 21600"/>
                      <a:gd name="T1" fmla="*/ 0 h 42520"/>
                      <a:gd name="T2" fmla="*/ 0 w 21600"/>
                      <a:gd name="T3" fmla="*/ 0 h 42520"/>
                      <a:gd name="T4" fmla="*/ 0 w 21600"/>
                      <a:gd name="T5" fmla="*/ 0 h 4252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520"/>
                      <a:gd name="T11" fmla="*/ 21600 w 21600"/>
                      <a:gd name="T12" fmla="*/ 42520 h 425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520" fill="none" extrusionOk="0">
                        <a:moveTo>
                          <a:pt x="17784" y="42520"/>
                        </a:moveTo>
                        <a:cubicBezTo>
                          <a:pt x="7491" y="40673"/>
                          <a:pt x="0" y="31717"/>
                          <a:pt x="0" y="21260"/>
                        </a:cubicBezTo>
                        <a:cubicBezTo>
                          <a:pt x="0" y="10802"/>
                          <a:pt x="7491" y="1846"/>
                          <a:pt x="17784" y="-1"/>
                        </a:cubicBezTo>
                      </a:path>
                      <a:path w="21600" h="42520" stroke="0" extrusionOk="0">
                        <a:moveTo>
                          <a:pt x="17784" y="42520"/>
                        </a:moveTo>
                        <a:cubicBezTo>
                          <a:pt x="7491" y="40673"/>
                          <a:pt x="0" y="31717"/>
                          <a:pt x="0" y="21260"/>
                        </a:cubicBezTo>
                        <a:cubicBezTo>
                          <a:pt x="0" y="10802"/>
                          <a:pt x="7491" y="1846"/>
                          <a:pt x="17784" y="-1"/>
                        </a:cubicBezTo>
                        <a:lnTo>
                          <a:pt x="21600" y="21260"/>
                        </a:lnTo>
                        <a:lnTo>
                          <a:pt x="17784" y="4252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2" name="Freeform 329"/>
                  <p:cNvSpPr>
                    <a:spLocks/>
                  </p:cNvSpPr>
                  <p:nvPr/>
                </p:nvSpPr>
                <p:spPr bwMode="auto">
                  <a:xfrm>
                    <a:off x="4079" y="2661"/>
                    <a:ext cx="83" cy="27"/>
                  </a:xfrm>
                  <a:custGeom>
                    <a:avLst/>
                    <a:gdLst>
                      <a:gd name="T0" fmla="*/ 0 w 83"/>
                      <a:gd name="T1" fmla="*/ 0 h 27"/>
                      <a:gd name="T2" fmla="*/ 83 w 83"/>
                      <a:gd name="T3" fmla="*/ 14 h 27"/>
                      <a:gd name="T4" fmla="*/ 76 w 83"/>
                      <a:gd name="T5" fmla="*/ 27 h 27"/>
                      <a:gd name="T6" fmla="*/ 0 60000 65536"/>
                      <a:gd name="T7" fmla="*/ 0 60000 65536"/>
                      <a:gd name="T8" fmla="*/ 0 60000 65536"/>
                      <a:gd name="T9" fmla="*/ 0 w 83"/>
                      <a:gd name="T10" fmla="*/ 0 h 27"/>
                      <a:gd name="T11" fmla="*/ 83 w 83"/>
                      <a:gd name="T12" fmla="*/ 27 h 2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3" h="27">
                        <a:moveTo>
                          <a:pt x="0" y="0"/>
                        </a:moveTo>
                        <a:lnTo>
                          <a:pt x="83" y="14"/>
                        </a:lnTo>
                        <a:lnTo>
                          <a:pt x="76" y="2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3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1735"/>
                    <a:ext cx="76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4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1742"/>
                    <a:ext cx="64" cy="65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5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3989" y="1748"/>
                    <a:ext cx="51" cy="53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6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996" y="1755"/>
                    <a:ext cx="38" cy="39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7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4002" y="1761"/>
                    <a:ext cx="26" cy="27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8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4008" y="176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9" name="Freeform 336"/>
                  <p:cNvSpPr>
                    <a:spLocks/>
                  </p:cNvSpPr>
                  <p:nvPr/>
                </p:nvSpPr>
                <p:spPr bwMode="auto">
                  <a:xfrm>
                    <a:off x="3951" y="1788"/>
                    <a:ext cx="57" cy="98"/>
                  </a:xfrm>
                  <a:custGeom>
                    <a:avLst/>
                    <a:gdLst>
                      <a:gd name="T0" fmla="*/ 51 w 57"/>
                      <a:gd name="T1" fmla="*/ 0 h 98"/>
                      <a:gd name="T2" fmla="*/ 57 w 57"/>
                      <a:gd name="T3" fmla="*/ 6 h 98"/>
                      <a:gd name="T4" fmla="*/ 13 w 57"/>
                      <a:gd name="T5" fmla="*/ 98 h 98"/>
                      <a:gd name="T6" fmla="*/ 0 w 57"/>
                      <a:gd name="T7" fmla="*/ 92 h 98"/>
                      <a:gd name="T8" fmla="*/ 51 w 57"/>
                      <a:gd name="T9" fmla="*/ 0 h 9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7"/>
                      <a:gd name="T16" fmla="*/ 0 h 98"/>
                      <a:gd name="T17" fmla="*/ 57 w 57"/>
                      <a:gd name="T18" fmla="*/ 98 h 9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7" h="98">
                        <a:moveTo>
                          <a:pt x="51" y="0"/>
                        </a:moveTo>
                        <a:lnTo>
                          <a:pt x="57" y="6"/>
                        </a:lnTo>
                        <a:lnTo>
                          <a:pt x="13" y="98"/>
                        </a:lnTo>
                        <a:lnTo>
                          <a:pt x="0" y="92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0" name="Arc 337"/>
                  <p:cNvSpPr>
                    <a:spLocks/>
                  </p:cNvSpPr>
                  <p:nvPr/>
                </p:nvSpPr>
                <p:spPr bwMode="auto">
                  <a:xfrm>
                    <a:off x="4002" y="1788"/>
                    <a:ext cx="6" cy="7"/>
                  </a:xfrm>
                  <a:custGeom>
                    <a:avLst/>
                    <a:gdLst>
                      <a:gd name="T0" fmla="*/ 0 w 21348"/>
                      <a:gd name="T1" fmla="*/ 0 h 21600"/>
                      <a:gd name="T2" fmla="*/ 0 w 21348"/>
                      <a:gd name="T3" fmla="*/ 0 h 21600"/>
                      <a:gd name="T4" fmla="*/ 0 w 2134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348"/>
                      <a:gd name="T10" fmla="*/ 0 h 21600"/>
                      <a:gd name="T11" fmla="*/ 21348 w 2134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348" h="21600" fill="none" extrusionOk="0">
                        <a:moveTo>
                          <a:pt x="0" y="-1"/>
                        </a:moveTo>
                        <a:cubicBezTo>
                          <a:pt x="10661" y="-1"/>
                          <a:pt x="19727" y="7778"/>
                          <a:pt x="21348" y="18315"/>
                        </a:cubicBezTo>
                      </a:path>
                      <a:path w="21348" h="21600" stroke="0" extrusionOk="0">
                        <a:moveTo>
                          <a:pt x="0" y="-1"/>
                        </a:moveTo>
                        <a:cubicBezTo>
                          <a:pt x="10661" y="-1"/>
                          <a:pt x="19727" y="7778"/>
                          <a:pt x="21348" y="18315"/>
                        </a:cubicBezTo>
                        <a:lnTo>
                          <a:pt x="0" y="21600"/>
                        </a:lnTo>
                        <a:lnTo>
                          <a:pt x="0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1" name="Line 3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1" y="1788"/>
                    <a:ext cx="51" cy="9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2" name="Arc 339"/>
                  <p:cNvSpPr>
                    <a:spLocks/>
                  </p:cNvSpPr>
                  <p:nvPr/>
                </p:nvSpPr>
                <p:spPr bwMode="auto">
                  <a:xfrm>
                    <a:off x="4002" y="1788"/>
                    <a:ext cx="6" cy="7"/>
                  </a:xfrm>
                  <a:custGeom>
                    <a:avLst/>
                    <a:gdLst>
                      <a:gd name="T0" fmla="*/ 0 w 21348"/>
                      <a:gd name="T1" fmla="*/ 0 h 21600"/>
                      <a:gd name="T2" fmla="*/ 0 w 21348"/>
                      <a:gd name="T3" fmla="*/ 0 h 21600"/>
                      <a:gd name="T4" fmla="*/ 0 w 2134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348"/>
                      <a:gd name="T10" fmla="*/ 0 h 21600"/>
                      <a:gd name="T11" fmla="*/ 21348 w 2134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348" h="21600" fill="none" extrusionOk="0">
                        <a:moveTo>
                          <a:pt x="0" y="-1"/>
                        </a:moveTo>
                        <a:cubicBezTo>
                          <a:pt x="10661" y="-1"/>
                          <a:pt x="19727" y="7778"/>
                          <a:pt x="21348" y="18315"/>
                        </a:cubicBezTo>
                      </a:path>
                      <a:path w="21348" h="21600" stroke="0" extrusionOk="0">
                        <a:moveTo>
                          <a:pt x="0" y="-1"/>
                        </a:moveTo>
                        <a:cubicBezTo>
                          <a:pt x="10661" y="-1"/>
                          <a:pt x="19727" y="7778"/>
                          <a:pt x="21348" y="18315"/>
                        </a:cubicBezTo>
                        <a:lnTo>
                          <a:pt x="0" y="21600"/>
                        </a:lnTo>
                        <a:lnTo>
                          <a:pt x="0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3" name="Freeform 340"/>
                  <p:cNvSpPr>
                    <a:spLocks/>
                  </p:cNvSpPr>
                  <p:nvPr/>
                </p:nvSpPr>
                <p:spPr bwMode="auto">
                  <a:xfrm>
                    <a:off x="3951" y="1794"/>
                    <a:ext cx="57" cy="92"/>
                  </a:xfrm>
                  <a:custGeom>
                    <a:avLst/>
                    <a:gdLst>
                      <a:gd name="T0" fmla="*/ 57 w 57"/>
                      <a:gd name="T1" fmla="*/ 0 h 92"/>
                      <a:gd name="T2" fmla="*/ 13 w 57"/>
                      <a:gd name="T3" fmla="*/ 92 h 92"/>
                      <a:gd name="T4" fmla="*/ 0 w 57"/>
                      <a:gd name="T5" fmla="*/ 86 h 92"/>
                      <a:gd name="T6" fmla="*/ 0 60000 65536"/>
                      <a:gd name="T7" fmla="*/ 0 60000 65536"/>
                      <a:gd name="T8" fmla="*/ 0 60000 65536"/>
                      <a:gd name="T9" fmla="*/ 0 w 57"/>
                      <a:gd name="T10" fmla="*/ 0 h 92"/>
                      <a:gd name="T11" fmla="*/ 57 w 57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7" h="92">
                        <a:moveTo>
                          <a:pt x="57" y="0"/>
                        </a:moveTo>
                        <a:lnTo>
                          <a:pt x="13" y="92"/>
                        </a:lnTo>
                        <a:lnTo>
                          <a:pt x="0" y="8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4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4155" y="2202"/>
                    <a:ext cx="102" cy="105"/>
                  </a:xfrm>
                  <a:prstGeom prst="ellipse">
                    <a:avLst/>
                  </a:prstGeom>
                  <a:solidFill>
                    <a:srgbClr val="800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5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2208"/>
                    <a:ext cx="89" cy="92"/>
                  </a:xfrm>
                  <a:prstGeom prst="ellipse">
                    <a:avLst/>
                  </a:prstGeom>
                  <a:solidFill>
                    <a:srgbClr val="BD00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6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2215"/>
                    <a:ext cx="77" cy="79"/>
                  </a:xfrm>
                  <a:prstGeom prst="ellipse">
                    <a:avLst/>
                  </a:prstGeom>
                  <a:solidFill>
                    <a:srgbClr val="D400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7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221"/>
                    <a:ext cx="64" cy="66"/>
                  </a:xfrm>
                  <a:prstGeom prst="ellipse">
                    <a:avLst/>
                  </a:prstGeom>
                  <a:solidFill>
                    <a:srgbClr val="E300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8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4181" y="2228"/>
                    <a:ext cx="51" cy="52"/>
                  </a:xfrm>
                  <a:prstGeom prst="ellipse">
                    <a:avLst/>
                  </a:prstGeom>
                  <a:solidFill>
                    <a:srgbClr val="EE00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9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4187" y="2234"/>
                    <a:ext cx="39" cy="40"/>
                  </a:xfrm>
                  <a:prstGeom prst="ellipse">
                    <a:avLst/>
                  </a:prstGeom>
                  <a:solidFill>
                    <a:srgbClr val="F600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0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4194" y="2241"/>
                    <a:ext cx="25" cy="26"/>
                  </a:xfrm>
                  <a:prstGeom prst="ellipse">
                    <a:avLst/>
                  </a:prstGeom>
                  <a:solidFill>
                    <a:srgbClr val="FB00F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1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2248"/>
                    <a:ext cx="13" cy="13"/>
                  </a:xfrm>
                  <a:prstGeom prst="ellipse">
                    <a:avLst/>
                  </a:prstGeom>
                  <a:solidFill>
                    <a:srgbClr val="FE00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2" name="Freeform 349"/>
                  <p:cNvSpPr>
                    <a:spLocks/>
                  </p:cNvSpPr>
                  <p:nvPr/>
                </p:nvSpPr>
                <p:spPr bwMode="auto">
                  <a:xfrm>
                    <a:off x="4187" y="2090"/>
                    <a:ext cx="19" cy="112"/>
                  </a:xfrm>
                  <a:custGeom>
                    <a:avLst/>
                    <a:gdLst>
                      <a:gd name="T0" fmla="*/ 19 w 19"/>
                      <a:gd name="T1" fmla="*/ 112 h 112"/>
                      <a:gd name="T2" fmla="*/ 7 w 19"/>
                      <a:gd name="T3" fmla="*/ 112 h 112"/>
                      <a:gd name="T4" fmla="*/ 0 w 19"/>
                      <a:gd name="T5" fmla="*/ 0 h 112"/>
                      <a:gd name="T6" fmla="*/ 7 w 19"/>
                      <a:gd name="T7" fmla="*/ 0 h 112"/>
                      <a:gd name="T8" fmla="*/ 19 w 19"/>
                      <a:gd name="T9" fmla="*/ 112 h 1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12"/>
                      <a:gd name="T17" fmla="*/ 19 w 19"/>
                      <a:gd name="T18" fmla="*/ 112 h 1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12">
                        <a:moveTo>
                          <a:pt x="19" y="112"/>
                        </a:moveTo>
                        <a:lnTo>
                          <a:pt x="7" y="112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19" y="1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3" name="Arc 350"/>
                  <p:cNvSpPr>
                    <a:spLocks/>
                  </p:cNvSpPr>
                  <p:nvPr/>
                </p:nvSpPr>
                <p:spPr bwMode="auto">
                  <a:xfrm>
                    <a:off x="4194" y="2189"/>
                    <a:ext cx="12" cy="14"/>
                  </a:xfrm>
                  <a:custGeom>
                    <a:avLst/>
                    <a:gdLst>
                      <a:gd name="T0" fmla="*/ 0 w 19906"/>
                      <a:gd name="T1" fmla="*/ 0 h 21600"/>
                      <a:gd name="T2" fmla="*/ 0 w 19906"/>
                      <a:gd name="T3" fmla="*/ 0 h 21600"/>
                      <a:gd name="T4" fmla="*/ 0 w 1990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906"/>
                      <a:gd name="T10" fmla="*/ 0 h 21600"/>
                      <a:gd name="T11" fmla="*/ 19906 w 1990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906" h="21600" fill="none" extrusionOk="0">
                        <a:moveTo>
                          <a:pt x="19906" y="19169"/>
                        </a:moveTo>
                        <a:cubicBezTo>
                          <a:pt x="16831" y="20766"/>
                          <a:pt x="13417" y="21599"/>
                          <a:pt x="9953" y="21599"/>
                        </a:cubicBezTo>
                        <a:cubicBezTo>
                          <a:pt x="6488" y="21599"/>
                          <a:pt x="3074" y="20766"/>
                          <a:pt x="-1" y="19169"/>
                        </a:cubicBezTo>
                      </a:path>
                      <a:path w="19906" h="21600" stroke="0" extrusionOk="0">
                        <a:moveTo>
                          <a:pt x="19906" y="19169"/>
                        </a:moveTo>
                        <a:cubicBezTo>
                          <a:pt x="16831" y="20766"/>
                          <a:pt x="13417" y="21599"/>
                          <a:pt x="9953" y="21599"/>
                        </a:cubicBezTo>
                        <a:cubicBezTo>
                          <a:pt x="6488" y="21599"/>
                          <a:pt x="3074" y="20766"/>
                          <a:pt x="-1" y="19169"/>
                        </a:cubicBezTo>
                        <a:lnTo>
                          <a:pt x="9953" y="0"/>
                        </a:lnTo>
                        <a:lnTo>
                          <a:pt x="19906" y="191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4" name="Line 351"/>
                  <p:cNvSpPr>
                    <a:spLocks noChangeShapeType="1"/>
                  </p:cNvSpPr>
                  <p:nvPr/>
                </p:nvSpPr>
                <p:spPr bwMode="auto">
                  <a:xfrm>
                    <a:off x="4194" y="2065"/>
                    <a:ext cx="12" cy="11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5" name="Arc 352"/>
                  <p:cNvSpPr>
                    <a:spLocks/>
                  </p:cNvSpPr>
                  <p:nvPr/>
                </p:nvSpPr>
                <p:spPr bwMode="auto">
                  <a:xfrm>
                    <a:off x="4194" y="2189"/>
                    <a:ext cx="12" cy="14"/>
                  </a:xfrm>
                  <a:custGeom>
                    <a:avLst/>
                    <a:gdLst>
                      <a:gd name="T0" fmla="*/ 0 w 19906"/>
                      <a:gd name="T1" fmla="*/ 0 h 21600"/>
                      <a:gd name="T2" fmla="*/ 0 w 19906"/>
                      <a:gd name="T3" fmla="*/ 0 h 21600"/>
                      <a:gd name="T4" fmla="*/ 0 w 1990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906"/>
                      <a:gd name="T10" fmla="*/ 0 h 21600"/>
                      <a:gd name="T11" fmla="*/ 19906 w 1990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906" h="21600" fill="none" extrusionOk="0">
                        <a:moveTo>
                          <a:pt x="19906" y="19169"/>
                        </a:moveTo>
                        <a:cubicBezTo>
                          <a:pt x="16831" y="20766"/>
                          <a:pt x="13417" y="21599"/>
                          <a:pt x="9953" y="21599"/>
                        </a:cubicBezTo>
                        <a:cubicBezTo>
                          <a:pt x="6488" y="21599"/>
                          <a:pt x="3074" y="20766"/>
                          <a:pt x="-1" y="19169"/>
                        </a:cubicBezTo>
                      </a:path>
                      <a:path w="19906" h="21600" stroke="0" extrusionOk="0">
                        <a:moveTo>
                          <a:pt x="19906" y="19169"/>
                        </a:moveTo>
                        <a:cubicBezTo>
                          <a:pt x="16831" y="20766"/>
                          <a:pt x="13417" y="21599"/>
                          <a:pt x="9953" y="21599"/>
                        </a:cubicBezTo>
                        <a:cubicBezTo>
                          <a:pt x="6488" y="21599"/>
                          <a:pt x="3074" y="20766"/>
                          <a:pt x="-1" y="19169"/>
                        </a:cubicBezTo>
                        <a:lnTo>
                          <a:pt x="9953" y="0"/>
                        </a:lnTo>
                        <a:lnTo>
                          <a:pt x="19906" y="1916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6" name="Freeform 353"/>
                  <p:cNvSpPr>
                    <a:spLocks/>
                  </p:cNvSpPr>
                  <p:nvPr/>
                </p:nvSpPr>
                <p:spPr bwMode="auto">
                  <a:xfrm>
                    <a:off x="4187" y="2090"/>
                    <a:ext cx="7" cy="112"/>
                  </a:xfrm>
                  <a:custGeom>
                    <a:avLst/>
                    <a:gdLst>
                      <a:gd name="T0" fmla="*/ 7 w 7"/>
                      <a:gd name="T1" fmla="*/ 112 h 112"/>
                      <a:gd name="T2" fmla="*/ 0 w 7"/>
                      <a:gd name="T3" fmla="*/ 0 h 112"/>
                      <a:gd name="T4" fmla="*/ 7 w 7"/>
                      <a:gd name="T5" fmla="*/ 0 h 112"/>
                      <a:gd name="T6" fmla="*/ 0 60000 65536"/>
                      <a:gd name="T7" fmla="*/ 0 60000 65536"/>
                      <a:gd name="T8" fmla="*/ 0 60000 65536"/>
                      <a:gd name="T9" fmla="*/ 0 w 7"/>
                      <a:gd name="T10" fmla="*/ 0 h 112"/>
                      <a:gd name="T11" fmla="*/ 7 w 7"/>
                      <a:gd name="T12" fmla="*/ 112 h 1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" h="112">
                        <a:moveTo>
                          <a:pt x="7" y="112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7" name="Freeform 354"/>
                  <p:cNvSpPr>
                    <a:spLocks/>
                  </p:cNvSpPr>
                  <p:nvPr/>
                </p:nvSpPr>
                <p:spPr bwMode="auto">
                  <a:xfrm>
                    <a:off x="4181" y="2280"/>
                    <a:ext cx="25" cy="66"/>
                  </a:xfrm>
                  <a:custGeom>
                    <a:avLst/>
                    <a:gdLst>
                      <a:gd name="T0" fmla="*/ 13 w 25"/>
                      <a:gd name="T1" fmla="*/ 0 h 66"/>
                      <a:gd name="T2" fmla="*/ 25 w 25"/>
                      <a:gd name="T3" fmla="*/ 0 h 66"/>
                      <a:gd name="T4" fmla="*/ 13 w 25"/>
                      <a:gd name="T5" fmla="*/ 66 h 66"/>
                      <a:gd name="T6" fmla="*/ 0 w 25"/>
                      <a:gd name="T7" fmla="*/ 66 h 66"/>
                      <a:gd name="T8" fmla="*/ 13 w 25"/>
                      <a:gd name="T9" fmla="*/ 0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5"/>
                      <a:gd name="T16" fmla="*/ 0 h 66"/>
                      <a:gd name="T17" fmla="*/ 25 w 25"/>
                      <a:gd name="T18" fmla="*/ 66 h 6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5" h="66">
                        <a:moveTo>
                          <a:pt x="13" y="0"/>
                        </a:moveTo>
                        <a:lnTo>
                          <a:pt x="25" y="0"/>
                        </a:lnTo>
                        <a:lnTo>
                          <a:pt x="13" y="66"/>
                        </a:lnTo>
                        <a:lnTo>
                          <a:pt x="0" y="66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8" name="Arc 355"/>
                  <p:cNvSpPr>
                    <a:spLocks/>
                  </p:cNvSpPr>
                  <p:nvPr/>
                </p:nvSpPr>
                <p:spPr bwMode="auto">
                  <a:xfrm>
                    <a:off x="4194" y="2274"/>
                    <a:ext cx="12" cy="7"/>
                  </a:xfrm>
                  <a:custGeom>
                    <a:avLst/>
                    <a:gdLst>
                      <a:gd name="T0" fmla="*/ 0 w 42696"/>
                      <a:gd name="T1" fmla="*/ 0 h 21600"/>
                      <a:gd name="T2" fmla="*/ 0 w 42696"/>
                      <a:gd name="T3" fmla="*/ 0 h 21600"/>
                      <a:gd name="T4" fmla="*/ 0 w 4269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696"/>
                      <a:gd name="T10" fmla="*/ 0 h 21600"/>
                      <a:gd name="T11" fmla="*/ 42696 w 4269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696" h="21600" fill="none" extrusionOk="0">
                        <a:moveTo>
                          <a:pt x="-1" y="18315"/>
                        </a:moveTo>
                        <a:cubicBezTo>
                          <a:pt x="1620" y="7778"/>
                          <a:pt x="10686" y="-1"/>
                          <a:pt x="21348" y="-1"/>
                        </a:cubicBezTo>
                        <a:cubicBezTo>
                          <a:pt x="32009" y="-1"/>
                          <a:pt x="41075" y="7778"/>
                          <a:pt x="42696" y="18315"/>
                        </a:cubicBezTo>
                      </a:path>
                      <a:path w="42696" h="21600" stroke="0" extrusionOk="0">
                        <a:moveTo>
                          <a:pt x="-1" y="18315"/>
                        </a:moveTo>
                        <a:cubicBezTo>
                          <a:pt x="1620" y="7778"/>
                          <a:pt x="10686" y="-1"/>
                          <a:pt x="21348" y="-1"/>
                        </a:cubicBezTo>
                        <a:cubicBezTo>
                          <a:pt x="32009" y="-1"/>
                          <a:pt x="41075" y="7778"/>
                          <a:pt x="42696" y="18315"/>
                        </a:cubicBezTo>
                        <a:lnTo>
                          <a:pt x="21348" y="21600"/>
                        </a:lnTo>
                        <a:lnTo>
                          <a:pt x="-1" y="183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9" name="Line 3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81" y="2280"/>
                    <a:ext cx="13" cy="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0" name="Arc 357"/>
                  <p:cNvSpPr>
                    <a:spLocks/>
                  </p:cNvSpPr>
                  <p:nvPr/>
                </p:nvSpPr>
                <p:spPr bwMode="auto">
                  <a:xfrm>
                    <a:off x="4194" y="2274"/>
                    <a:ext cx="12" cy="7"/>
                  </a:xfrm>
                  <a:custGeom>
                    <a:avLst/>
                    <a:gdLst>
                      <a:gd name="T0" fmla="*/ 0 w 42696"/>
                      <a:gd name="T1" fmla="*/ 0 h 21600"/>
                      <a:gd name="T2" fmla="*/ 0 w 42696"/>
                      <a:gd name="T3" fmla="*/ 0 h 21600"/>
                      <a:gd name="T4" fmla="*/ 0 w 4269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696"/>
                      <a:gd name="T10" fmla="*/ 0 h 21600"/>
                      <a:gd name="T11" fmla="*/ 42696 w 4269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696" h="21600" fill="none" extrusionOk="0">
                        <a:moveTo>
                          <a:pt x="-1" y="18315"/>
                        </a:moveTo>
                        <a:cubicBezTo>
                          <a:pt x="1620" y="7778"/>
                          <a:pt x="10686" y="-1"/>
                          <a:pt x="21348" y="-1"/>
                        </a:cubicBezTo>
                        <a:cubicBezTo>
                          <a:pt x="32009" y="-1"/>
                          <a:pt x="41075" y="7778"/>
                          <a:pt x="42696" y="18315"/>
                        </a:cubicBezTo>
                      </a:path>
                      <a:path w="42696" h="21600" stroke="0" extrusionOk="0">
                        <a:moveTo>
                          <a:pt x="-1" y="18315"/>
                        </a:moveTo>
                        <a:cubicBezTo>
                          <a:pt x="1620" y="7778"/>
                          <a:pt x="10686" y="-1"/>
                          <a:pt x="21348" y="-1"/>
                        </a:cubicBezTo>
                        <a:cubicBezTo>
                          <a:pt x="32009" y="-1"/>
                          <a:pt x="41075" y="7778"/>
                          <a:pt x="42696" y="18315"/>
                        </a:cubicBezTo>
                        <a:lnTo>
                          <a:pt x="21348" y="21600"/>
                        </a:lnTo>
                        <a:lnTo>
                          <a:pt x="-1" y="183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1" name="Freeform 358"/>
                  <p:cNvSpPr>
                    <a:spLocks/>
                  </p:cNvSpPr>
                  <p:nvPr/>
                </p:nvSpPr>
                <p:spPr bwMode="auto">
                  <a:xfrm>
                    <a:off x="4181" y="2280"/>
                    <a:ext cx="25" cy="66"/>
                  </a:xfrm>
                  <a:custGeom>
                    <a:avLst/>
                    <a:gdLst>
                      <a:gd name="T0" fmla="*/ 25 w 25"/>
                      <a:gd name="T1" fmla="*/ 0 h 66"/>
                      <a:gd name="T2" fmla="*/ 13 w 25"/>
                      <a:gd name="T3" fmla="*/ 66 h 66"/>
                      <a:gd name="T4" fmla="*/ 0 w 25"/>
                      <a:gd name="T5" fmla="*/ 66 h 66"/>
                      <a:gd name="T6" fmla="*/ 0 60000 65536"/>
                      <a:gd name="T7" fmla="*/ 0 60000 65536"/>
                      <a:gd name="T8" fmla="*/ 0 60000 65536"/>
                      <a:gd name="T9" fmla="*/ 0 w 25"/>
                      <a:gd name="T10" fmla="*/ 0 h 66"/>
                      <a:gd name="T11" fmla="*/ 25 w 25"/>
                      <a:gd name="T12" fmla="*/ 66 h 6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" h="66">
                        <a:moveTo>
                          <a:pt x="25" y="0"/>
                        </a:moveTo>
                        <a:lnTo>
                          <a:pt x="13" y="66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2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2018"/>
                    <a:ext cx="76" cy="78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3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785" y="2024"/>
                    <a:ext cx="64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4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791" y="2031"/>
                    <a:ext cx="51" cy="52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5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798" y="2037"/>
                    <a:ext cx="38" cy="40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6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804" y="2044"/>
                    <a:ext cx="26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7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810" y="2050"/>
                    <a:ext cx="13" cy="14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8" name="Line 3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42" y="1958"/>
                    <a:ext cx="71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9" name="Freeform 366"/>
                  <p:cNvSpPr>
                    <a:spLocks/>
                  </p:cNvSpPr>
                  <p:nvPr/>
                </p:nvSpPr>
                <p:spPr bwMode="auto">
                  <a:xfrm>
                    <a:off x="3836" y="1952"/>
                    <a:ext cx="77" cy="79"/>
                  </a:xfrm>
                  <a:custGeom>
                    <a:avLst/>
                    <a:gdLst>
                      <a:gd name="T0" fmla="*/ 0 w 77"/>
                      <a:gd name="T1" fmla="*/ 79 h 79"/>
                      <a:gd name="T2" fmla="*/ 70 w 77"/>
                      <a:gd name="T3" fmla="*/ 0 h 79"/>
                      <a:gd name="T4" fmla="*/ 77 w 77"/>
                      <a:gd name="T5" fmla="*/ 6 h 79"/>
                      <a:gd name="T6" fmla="*/ 0 60000 65536"/>
                      <a:gd name="T7" fmla="*/ 0 60000 65536"/>
                      <a:gd name="T8" fmla="*/ 0 60000 65536"/>
                      <a:gd name="T9" fmla="*/ 0 w 77"/>
                      <a:gd name="T10" fmla="*/ 0 h 79"/>
                      <a:gd name="T11" fmla="*/ 77 w 77"/>
                      <a:gd name="T12" fmla="*/ 79 h 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7" h="79">
                        <a:moveTo>
                          <a:pt x="0" y="79"/>
                        </a:moveTo>
                        <a:lnTo>
                          <a:pt x="70" y="0"/>
                        </a:lnTo>
                        <a:lnTo>
                          <a:pt x="77" y="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0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4347" y="2615"/>
                    <a:ext cx="76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1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2622"/>
                    <a:ext cx="64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2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2629"/>
                    <a:ext cx="51" cy="52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3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4366" y="2635"/>
                    <a:ext cx="38" cy="40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4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4372" y="2642"/>
                    <a:ext cx="26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5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264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6" name="Freeform 373"/>
                  <p:cNvSpPr>
                    <a:spLocks/>
                  </p:cNvSpPr>
                  <p:nvPr/>
                </p:nvSpPr>
                <p:spPr bwMode="auto">
                  <a:xfrm>
                    <a:off x="4238" y="2655"/>
                    <a:ext cx="115" cy="26"/>
                  </a:xfrm>
                  <a:custGeom>
                    <a:avLst/>
                    <a:gdLst>
                      <a:gd name="T0" fmla="*/ 115 w 115"/>
                      <a:gd name="T1" fmla="*/ 0 h 26"/>
                      <a:gd name="T2" fmla="*/ 115 w 115"/>
                      <a:gd name="T3" fmla="*/ 6 h 26"/>
                      <a:gd name="T4" fmla="*/ 0 w 115"/>
                      <a:gd name="T5" fmla="*/ 26 h 26"/>
                      <a:gd name="T6" fmla="*/ 0 w 115"/>
                      <a:gd name="T7" fmla="*/ 13 h 26"/>
                      <a:gd name="T8" fmla="*/ 115 w 115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26"/>
                      <a:gd name="T17" fmla="*/ 115 w 115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26">
                        <a:moveTo>
                          <a:pt x="115" y="0"/>
                        </a:moveTo>
                        <a:lnTo>
                          <a:pt x="115" y="6"/>
                        </a:lnTo>
                        <a:lnTo>
                          <a:pt x="0" y="26"/>
                        </a:lnTo>
                        <a:lnTo>
                          <a:pt x="0" y="13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7" name="Arc 374"/>
                  <p:cNvSpPr>
                    <a:spLocks/>
                  </p:cNvSpPr>
                  <p:nvPr/>
                </p:nvSpPr>
                <p:spPr bwMode="auto">
                  <a:xfrm>
                    <a:off x="4353" y="2648"/>
                    <a:ext cx="8" cy="13"/>
                  </a:xfrm>
                  <a:custGeom>
                    <a:avLst/>
                    <a:gdLst>
                      <a:gd name="T0" fmla="*/ 0 w 25836"/>
                      <a:gd name="T1" fmla="*/ 0 h 43200"/>
                      <a:gd name="T2" fmla="*/ 0 w 25836"/>
                      <a:gd name="T3" fmla="*/ 0 h 43200"/>
                      <a:gd name="T4" fmla="*/ 0 w 25836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5836"/>
                      <a:gd name="T10" fmla="*/ 0 h 43200"/>
                      <a:gd name="T11" fmla="*/ 25836 w 25836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836" h="43200" fill="none" extrusionOk="0">
                        <a:moveTo>
                          <a:pt x="1181" y="217"/>
                        </a:moveTo>
                        <a:cubicBezTo>
                          <a:pt x="2193" y="72"/>
                          <a:pt x="3214" y="-1"/>
                          <a:pt x="4236" y="-1"/>
                        </a:cubicBezTo>
                        <a:cubicBezTo>
                          <a:pt x="16165" y="0"/>
                          <a:pt x="25836" y="9670"/>
                          <a:pt x="25836" y="21600"/>
                        </a:cubicBezTo>
                        <a:cubicBezTo>
                          <a:pt x="25836" y="33529"/>
                          <a:pt x="16165" y="43200"/>
                          <a:pt x="4236" y="43200"/>
                        </a:cubicBezTo>
                        <a:cubicBezTo>
                          <a:pt x="2813" y="43199"/>
                          <a:pt x="1394" y="43059"/>
                          <a:pt x="-1" y="42780"/>
                        </a:cubicBezTo>
                      </a:path>
                      <a:path w="25836" h="43200" stroke="0" extrusionOk="0">
                        <a:moveTo>
                          <a:pt x="1181" y="217"/>
                        </a:moveTo>
                        <a:cubicBezTo>
                          <a:pt x="2193" y="72"/>
                          <a:pt x="3214" y="-1"/>
                          <a:pt x="4236" y="-1"/>
                        </a:cubicBezTo>
                        <a:cubicBezTo>
                          <a:pt x="16165" y="0"/>
                          <a:pt x="25836" y="9670"/>
                          <a:pt x="25836" y="21600"/>
                        </a:cubicBezTo>
                        <a:cubicBezTo>
                          <a:pt x="25836" y="33529"/>
                          <a:pt x="16165" y="43200"/>
                          <a:pt x="4236" y="43200"/>
                        </a:cubicBezTo>
                        <a:cubicBezTo>
                          <a:pt x="2813" y="43199"/>
                          <a:pt x="1394" y="43059"/>
                          <a:pt x="-1" y="42780"/>
                        </a:cubicBezTo>
                        <a:lnTo>
                          <a:pt x="4236" y="21600"/>
                        </a:lnTo>
                        <a:lnTo>
                          <a:pt x="1181" y="2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8" name="Line 3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38" y="2655"/>
                    <a:ext cx="115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9" name="Arc 376"/>
                  <p:cNvSpPr>
                    <a:spLocks/>
                  </p:cNvSpPr>
                  <p:nvPr/>
                </p:nvSpPr>
                <p:spPr bwMode="auto">
                  <a:xfrm>
                    <a:off x="4353" y="2648"/>
                    <a:ext cx="8" cy="13"/>
                  </a:xfrm>
                  <a:custGeom>
                    <a:avLst/>
                    <a:gdLst>
                      <a:gd name="T0" fmla="*/ 0 w 25836"/>
                      <a:gd name="T1" fmla="*/ 0 h 43200"/>
                      <a:gd name="T2" fmla="*/ 0 w 25836"/>
                      <a:gd name="T3" fmla="*/ 0 h 43200"/>
                      <a:gd name="T4" fmla="*/ 0 w 25836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5836"/>
                      <a:gd name="T10" fmla="*/ 0 h 43200"/>
                      <a:gd name="T11" fmla="*/ 25836 w 25836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836" h="43200" fill="none" extrusionOk="0">
                        <a:moveTo>
                          <a:pt x="1181" y="217"/>
                        </a:moveTo>
                        <a:cubicBezTo>
                          <a:pt x="2193" y="72"/>
                          <a:pt x="3214" y="-1"/>
                          <a:pt x="4236" y="-1"/>
                        </a:cubicBezTo>
                        <a:cubicBezTo>
                          <a:pt x="16165" y="0"/>
                          <a:pt x="25836" y="9670"/>
                          <a:pt x="25836" y="21600"/>
                        </a:cubicBezTo>
                        <a:cubicBezTo>
                          <a:pt x="25836" y="33529"/>
                          <a:pt x="16165" y="43200"/>
                          <a:pt x="4236" y="43200"/>
                        </a:cubicBezTo>
                        <a:cubicBezTo>
                          <a:pt x="2813" y="43199"/>
                          <a:pt x="1394" y="43059"/>
                          <a:pt x="-1" y="42780"/>
                        </a:cubicBezTo>
                      </a:path>
                      <a:path w="25836" h="43200" stroke="0" extrusionOk="0">
                        <a:moveTo>
                          <a:pt x="1181" y="217"/>
                        </a:moveTo>
                        <a:cubicBezTo>
                          <a:pt x="2193" y="72"/>
                          <a:pt x="3214" y="-1"/>
                          <a:pt x="4236" y="-1"/>
                        </a:cubicBezTo>
                        <a:cubicBezTo>
                          <a:pt x="16165" y="0"/>
                          <a:pt x="25836" y="9670"/>
                          <a:pt x="25836" y="21600"/>
                        </a:cubicBezTo>
                        <a:cubicBezTo>
                          <a:pt x="25836" y="33529"/>
                          <a:pt x="16165" y="43200"/>
                          <a:pt x="4236" y="43200"/>
                        </a:cubicBezTo>
                        <a:cubicBezTo>
                          <a:pt x="2813" y="43199"/>
                          <a:pt x="1394" y="43059"/>
                          <a:pt x="-1" y="42780"/>
                        </a:cubicBezTo>
                        <a:lnTo>
                          <a:pt x="4236" y="21600"/>
                        </a:lnTo>
                        <a:lnTo>
                          <a:pt x="1181" y="21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0" name="Freeform 377"/>
                  <p:cNvSpPr>
                    <a:spLocks/>
                  </p:cNvSpPr>
                  <p:nvPr/>
                </p:nvSpPr>
                <p:spPr bwMode="auto">
                  <a:xfrm>
                    <a:off x="4238" y="2661"/>
                    <a:ext cx="115" cy="20"/>
                  </a:xfrm>
                  <a:custGeom>
                    <a:avLst/>
                    <a:gdLst>
                      <a:gd name="T0" fmla="*/ 115 w 115"/>
                      <a:gd name="T1" fmla="*/ 0 h 20"/>
                      <a:gd name="T2" fmla="*/ 0 w 115"/>
                      <a:gd name="T3" fmla="*/ 20 h 20"/>
                      <a:gd name="T4" fmla="*/ 0 w 115"/>
                      <a:gd name="T5" fmla="*/ 7 h 20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20"/>
                      <a:gd name="T11" fmla="*/ 115 w 115"/>
                      <a:gd name="T12" fmla="*/ 20 h 2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20">
                        <a:moveTo>
                          <a:pt x="115" y="0"/>
                        </a:moveTo>
                        <a:lnTo>
                          <a:pt x="0" y="20"/>
                        </a:lnTo>
                        <a:lnTo>
                          <a:pt x="0" y="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1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4155" y="2024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2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2031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3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2037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4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044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5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4181" y="2050"/>
                    <a:ext cx="13" cy="14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6" name="Freeform 383"/>
                  <p:cNvSpPr>
                    <a:spLocks/>
                  </p:cNvSpPr>
                  <p:nvPr/>
                </p:nvSpPr>
                <p:spPr bwMode="auto">
                  <a:xfrm>
                    <a:off x="3983" y="1939"/>
                    <a:ext cx="185" cy="111"/>
                  </a:xfrm>
                  <a:custGeom>
                    <a:avLst/>
                    <a:gdLst>
                      <a:gd name="T0" fmla="*/ 185 w 185"/>
                      <a:gd name="T1" fmla="*/ 98 h 111"/>
                      <a:gd name="T2" fmla="*/ 179 w 185"/>
                      <a:gd name="T3" fmla="*/ 111 h 111"/>
                      <a:gd name="T4" fmla="*/ 0 w 185"/>
                      <a:gd name="T5" fmla="*/ 13 h 111"/>
                      <a:gd name="T6" fmla="*/ 6 w 185"/>
                      <a:gd name="T7" fmla="*/ 0 h 111"/>
                      <a:gd name="T8" fmla="*/ 185 w 185"/>
                      <a:gd name="T9" fmla="*/ 98 h 1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5"/>
                      <a:gd name="T16" fmla="*/ 0 h 111"/>
                      <a:gd name="T17" fmla="*/ 185 w 185"/>
                      <a:gd name="T18" fmla="*/ 111 h 1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5" h="111">
                        <a:moveTo>
                          <a:pt x="185" y="98"/>
                        </a:moveTo>
                        <a:lnTo>
                          <a:pt x="179" y="111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lnTo>
                          <a:pt x="185" y="9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7" name="Arc 384"/>
                  <p:cNvSpPr>
                    <a:spLocks/>
                  </p:cNvSpPr>
                  <p:nvPr/>
                </p:nvSpPr>
                <p:spPr bwMode="auto">
                  <a:xfrm>
                    <a:off x="4156" y="2037"/>
                    <a:ext cx="7" cy="8"/>
                  </a:xfrm>
                  <a:custGeom>
                    <a:avLst/>
                    <a:gdLst>
                      <a:gd name="T0" fmla="*/ 0 w 21600"/>
                      <a:gd name="T1" fmla="*/ 0 h 25191"/>
                      <a:gd name="T2" fmla="*/ 0 w 21600"/>
                      <a:gd name="T3" fmla="*/ 0 h 25191"/>
                      <a:gd name="T4" fmla="*/ 0 w 21600"/>
                      <a:gd name="T5" fmla="*/ 0 h 2519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5191"/>
                      <a:gd name="T11" fmla="*/ 21600 w 21600"/>
                      <a:gd name="T12" fmla="*/ 25191 h 2519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5191" fill="none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14147"/>
                          <a:pt x="14854" y="22787"/>
                          <a:pt x="5238" y="25191"/>
                        </a:cubicBezTo>
                      </a:path>
                      <a:path w="21600" h="25191" stroke="0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14147"/>
                          <a:pt x="14854" y="22787"/>
                          <a:pt x="5238" y="25191"/>
                        </a:cubicBezTo>
                        <a:lnTo>
                          <a:pt x="0" y="4236"/>
                        </a:lnTo>
                        <a:lnTo>
                          <a:pt x="21180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8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3989" y="1939"/>
                    <a:ext cx="179" cy="9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89" name="Arc 386"/>
                  <p:cNvSpPr>
                    <a:spLocks/>
                  </p:cNvSpPr>
                  <p:nvPr/>
                </p:nvSpPr>
                <p:spPr bwMode="auto">
                  <a:xfrm>
                    <a:off x="4156" y="2037"/>
                    <a:ext cx="7" cy="8"/>
                  </a:xfrm>
                  <a:custGeom>
                    <a:avLst/>
                    <a:gdLst>
                      <a:gd name="T0" fmla="*/ 0 w 21600"/>
                      <a:gd name="T1" fmla="*/ 0 h 25191"/>
                      <a:gd name="T2" fmla="*/ 0 w 21600"/>
                      <a:gd name="T3" fmla="*/ 0 h 25191"/>
                      <a:gd name="T4" fmla="*/ 0 w 21600"/>
                      <a:gd name="T5" fmla="*/ 0 h 2519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5191"/>
                      <a:gd name="T11" fmla="*/ 21600 w 21600"/>
                      <a:gd name="T12" fmla="*/ 25191 h 2519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5191" fill="none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14147"/>
                          <a:pt x="14854" y="22787"/>
                          <a:pt x="5238" y="25191"/>
                        </a:cubicBezTo>
                      </a:path>
                      <a:path w="21600" h="25191" stroke="0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14147"/>
                          <a:pt x="14854" y="22787"/>
                          <a:pt x="5238" y="25191"/>
                        </a:cubicBezTo>
                        <a:lnTo>
                          <a:pt x="0" y="4236"/>
                        </a:lnTo>
                        <a:lnTo>
                          <a:pt x="21180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0" name="Freeform 387"/>
                  <p:cNvSpPr>
                    <a:spLocks/>
                  </p:cNvSpPr>
                  <p:nvPr/>
                </p:nvSpPr>
                <p:spPr bwMode="auto">
                  <a:xfrm>
                    <a:off x="3983" y="1939"/>
                    <a:ext cx="179" cy="111"/>
                  </a:xfrm>
                  <a:custGeom>
                    <a:avLst/>
                    <a:gdLst>
                      <a:gd name="T0" fmla="*/ 179 w 179"/>
                      <a:gd name="T1" fmla="*/ 111 h 111"/>
                      <a:gd name="T2" fmla="*/ 0 w 179"/>
                      <a:gd name="T3" fmla="*/ 13 h 111"/>
                      <a:gd name="T4" fmla="*/ 6 w 179"/>
                      <a:gd name="T5" fmla="*/ 0 h 111"/>
                      <a:gd name="T6" fmla="*/ 0 60000 65536"/>
                      <a:gd name="T7" fmla="*/ 0 60000 65536"/>
                      <a:gd name="T8" fmla="*/ 0 60000 65536"/>
                      <a:gd name="T9" fmla="*/ 0 w 179"/>
                      <a:gd name="T10" fmla="*/ 0 h 111"/>
                      <a:gd name="T11" fmla="*/ 179 w 179"/>
                      <a:gd name="T12" fmla="*/ 111 h 11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9" h="111">
                        <a:moveTo>
                          <a:pt x="179" y="111"/>
                        </a:moveTo>
                        <a:lnTo>
                          <a:pt x="0" y="13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1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1715"/>
                    <a:ext cx="76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2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4315" y="1722"/>
                    <a:ext cx="64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3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4321" y="1729"/>
                    <a:ext cx="51" cy="52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4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1735"/>
                    <a:ext cx="38" cy="40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5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4334" y="1742"/>
                    <a:ext cx="26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6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340" y="174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7" name="Freeform 394"/>
                  <p:cNvSpPr>
                    <a:spLocks/>
                  </p:cNvSpPr>
                  <p:nvPr/>
                </p:nvSpPr>
                <p:spPr bwMode="auto">
                  <a:xfrm>
                    <a:off x="4340" y="1781"/>
                    <a:ext cx="26" cy="79"/>
                  </a:xfrm>
                  <a:custGeom>
                    <a:avLst/>
                    <a:gdLst>
                      <a:gd name="T0" fmla="*/ 0 w 26"/>
                      <a:gd name="T1" fmla="*/ 0 h 79"/>
                      <a:gd name="T2" fmla="*/ 13 w 26"/>
                      <a:gd name="T3" fmla="*/ 0 h 79"/>
                      <a:gd name="T4" fmla="*/ 26 w 26"/>
                      <a:gd name="T5" fmla="*/ 79 h 79"/>
                      <a:gd name="T6" fmla="*/ 13 w 26"/>
                      <a:gd name="T7" fmla="*/ 79 h 79"/>
                      <a:gd name="T8" fmla="*/ 0 w 26"/>
                      <a:gd name="T9" fmla="*/ 0 h 7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79"/>
                      <a:gd name="T17" fmla="*/ 26 w 26"/>
                      <a:gd name="T18" fmla="*/ 79 h 7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79">
                        <a:moveTo>
                          <a:pt x="0" y="0"/>
                        </a:moveTo>
                        <a:lnTo>
                          <a:pt x="13" y="0"/>
                        </a:lnTo>
                        <a:lnTo>
                          <a:pt x="26" y="79"/>
                        </a:lnTo>
                        <a:lnTo>
                          <a:pt x="13" y="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8" name="Arc 395"/>
                  <p:cNvSpPr>
                    <a:spLocks/>
                  </p:cNvSpPr>
                  <p:nvPr/>
                </p:nvSpPr>
                <p:spPr bwMode="auto">
                  <a:xfrm>
                    <a:off x="4341" y="1775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99" name="Line 39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40" y="1781"/>
                    <a:ext cx="13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0" name="Arc 397"/>
                  <p:cNvSpPr>
                    <a:spLocks/>
                  </p:cNvSpPr>
                  <p:nvPr/>
                </p:nvSpPr>
                <p:spPr bwMode="auto">
                  <a:xfrm>
                    <a:off x="4341" y="1775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1" name="Freeform 398"/>
                  <p:cNvSpPr>
                    <a:spLocks/>
                  </p:cNvSpPr>
                  <p:nvPr/>
                </p:nvSpPr>
                <p:spPr bwMode="auto">
                  <a:xfrm>
                    <a:off x="4353" y="1781"/>
                    <a:ext cx="13" cy="79"/>
                  </a:xfrm>
                  <a:custGeom>
                    <a:avLst/>
                    <a:gdLst>
                      <a:gd name="T0" fmla="*/ 0 w 13"/>
                      <a:gd name="T1" fmla="*/ 0 h 79"/>
                      <a:gd name="T2" fmla="*/ 13 w 13"/>
                      <a:gd name="T3" fmla="*/ 79 h 79"/>
                      <a:gd name="T4" fmla="*/ 0 w 13"/>
                      <a:gd name="T5" fmla="*/ 79 h 79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9"/>
                      <a:gd name="T11" fmla="*/ 13 w 13"/>
                      <a:gd name="T12" fmla="*/ 79 h 7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9">
                        <a:moveTo>
                          <a:pt x="0" y="0"/>
                        </a:moveTo>
                        <a:lnTo>
                          <a:pt x="13" y="79"/>
                        </a:lnTo>
                        <a:lnTo>
                          <a:pt x="0" y="7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2" name="Freeform 399"/>
                  <p:cNvSpPr>
                    <a:spLocks/>
                  </p:cNvSpPr>
                  <p:nvPr/>
                </p:nvSpPr>
                <p:spPr bwMode="auto">
                  <a:xfrm>
                    <a:off x="4200" y="1926"/>
                    <a:ext cx="134" cy="118"/>
                  </a:xfrm>
                  <a:custGeom>
                    <a:avLst/>
                    <a:gdLst>
                      <a:gd name="T0" fmla="*/ 13 w 134"/>
                      <a:gd name="T1" fmla="*/ 118 h 118"/>
                      <a:gd name="T2" fmla="*/ 0 w 134"/>
                      <a:gd name="T3" fmla="*/ 111 h 118"/>
                      <a:gd name="T4" fmla="*/ 128 w 134"/>
                      <a:gd name="T5" fmla="*/ 0 h 118"/>
                      <a:gd name="T6" fmla="*/ 134 w 134"/>
                      <a:gd name="T7" fmla="*/ 13 h 118"/>
                      <a:gd name="T8" fmla="*/ 13 w 134"/>
                      <a:gd name="T9" fmla="*/ 118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4"/>
                      <a:gd name="T16" fmla="*/ 0 h 118"/>
                      <a:gd name="T17" fmla="*/ 134 w 134"/>
                      <a:gd name="T18" fmla="*/ 118 h 1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4" h="118">
                        <a:moveTo>
                          <a:pt x="13" y="118"/>
                        </a:moveTo>
                        <a:lnTo>
                          <a:pt x="0" y="111"/>
                        </a:lnTo>
                        <a:lnTo>
                          <a:pt x="128" y="0"/>
                        </a:lnTo>
                        <a:lnTo>
                          <a:pt x="134" y="13"/>
                        </a:lnTo>
                        <a:lnTo>
                          <a:pt x="13" y="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3" name="Arc 400"/>
                  <p:cNvSpPr>
                    <a:spLocks/>
                  </p:cNvSpPr>
                  <p:nvPr/>
                </p:nvSpPr>
                <p:spPr bwMode="auto">
                  <a:xfrm>
                    <a:off x="4200" y="2037"/>
                    <a:ext cx="11" cy="7"/>
                  </a:xfrm>
                  <a:custGeom>
                    <a:avLst/>
                    <a:gdLst>
                      <a:gd name="T0" fmla="*/ 0 w 36873"/>
                      <a:gd name="T1" fmla="*/ 0 h 24654"/>
                      <a:gd name="T2" fmla="*/ 0 w 36873"/>
                      <a:gd name="T3" fmla="*/ 0 h 24654"/>
                      <a:gd name="T4" fmla="*/ 0 w 36873"/>
                      <a:gd name="T5" fmla="*/ 0 h 24654"/>
                      <a:gd name="T6" fmla="*/ 0 60000 65536"/>
                      <a:gd name="T7" fmla="*/ 0 60000 65536"/>
                      <a:gd name="T8" fmla="*/ 0 60000 65536"/>
                      <a:gd name="T9" fmla="*/ 0 w 36873"/>
                      <a:gd name="T10" fmla="*/ 0 h 24654"/>
                      <a:gd name="T11" fmla="*/ 36873 w 36873"/>
                      <a:gd name="T12" fmla="*/ 24654 h 2465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73" h="24654" fill="none" extrusionOk="0">
                        <a:moveTo>
                          <a:pt x="36873" y="18327"/>
                        </a:moveTo>
                        <a:cubicBezTo>
                          <a:pt x="32822" y="22378"/>
                          <a:pt x="27328" y="24653"/>
                          <a:pt x="21600" y="24653"/>
                        </a:cubicBezTo>
                        <a:cubicBezTo>
                          <a:pt x="9670" y="24654"/>
                          <a:pt x="0" y="14983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</a:path>
                      <a:path w="36873" h="24654" stroke="0" extrusionOk="0">
                        <a:moveTo>
                          <a:pt x="36873" y="18327"/>
                        </a:moveTo>
                        <a:cubicBezTo>
                          <a:pt x="32822" y="22378"/>
                          <a:pt x="27328" y="24653"/>
                          <a:pt x="21600" y="24653"/>
                        </a:cubicBezTo>
                        <a:cubicBezTo>
                          <a:pt x="9670" y="24654"/>
                          <a:pt x="0" y="14983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  <a:lnTo>
                          <a:pt x="21600" y="3054"/>
                        </a:lnTo>
                        <a:lnTo>
                          <a:pt x="36873" y="183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4" name="Line 4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13" y="1939"/>
                    <a:ext cx="121" cy="10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5" name="Arc 402"/>
                  <p:cNvSpPr>
                    <a:spLocks/>
                  </p:cNvSpPr>
                  <p:nvPr/>
                </p:nvSpPr>
                <p:spPr bwMode="auto">
                  <a:xfrm>
                    <a:off x="4200" y="2037"/>
                    <a:ext cx="11" cy="7"/>
                  </a:xfrm>
                  <a:custGeom>
                    <a:avLst/>
                    <a:gdLst>
                      <a:gd name="T0" fmla="*/ 0 w 36873"/>
                      <a:gd name="T1" fmla="*/ 0 h 24654"/>
                      <a:gd name="T2" fmla="*/ 0 w 36873"/>
                      <a:gd name="T3" fmla="*/ 0 h 24654"/>
                      <a:gd name="T4" fmla="*/ 0 w 36873"/>
                      <a:gd name="T5" fmla="*/ 0 h 24654"/>
                      <a:gd name="T6" fmla="*/ 0 60000 65536"/>
                      <a:gd name="T7" fmla="*/ 0 60000 65536"/>
                      <a:gd name="T8" fmla="*/ 0 60000 65536"/>
                      <a:gd name="T9" fmla="*/ 0 w 36873"/>
                      <a:gd name="T10" fmla="*/ 0 h 24654"/>
                      <a:gd name="T11" fmla="*/ 36873 w 36873"/>
                      <a:gd name="T12" fmla="*/ 24654 h 2465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73" h="24654" fill="none" extrusionOk="0">
                        <a:moveTo>
                          <a:pt x="36873" y="18327"/>
                        </a:moveTo>
                        <a:cubicBezTo>
                          <a:pt x="32822" y="22378"/>
                          <a:pt x="27328" y="24653"/>
                          <a:pt x="21600" y="24653"/>
                        </a:cubicBezTo>
                        <a:cubicBezTo>
                          <a:pt x="9670" y="24654"/>
                          <a:pt x="0" y="14983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</a:path>
                      <a:path w="36873" h="24654" stroke="0" extrusionOk="0">
                        <a:moveTo>
                          <a:pt x="36873" y="18327"/>
                        </a:moveTo>
                        <a:cubicBezTo>
                          <a:pt x="32822" y="22378"/>
                          <a:pt x="27328" y="24653"/>
                          <a:pt x="21600" y="24653"/>
                        </a:cubicBezTo>
                        <a:cubicBezTo>
                          <a:pt x="9670" y="24654"/>
                          <a:pt x="0" y="14983"/>
                          <a:pt x="0" y="3054"/>
                        </a:cubicBezTo>
                        <a:cubicBezTo>
                          <a:pt x="0" y="2032"/>
                          <a:pt x="72" y="1011"/>
                          <a:pt x="217" y="-1"/>
                        </a:cubicBezTo>
                        <a:lnTo>
                          <a:pt x="21600" y="3054"/>
                        </a:lnTo>
                        <a:lnTo>
                          <a:pt x="36873" y="1832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6" name="Freeform 403"/>
                  <p:cNvSpPr>
                    <a:spLocks/>
                  </p:cNvSpPr>
                  <p:nvPr/>
                </p:nvSpPr>
                <p:spPr bwMode="auto">
                  <a:xfrm>
                    <a:off x="4200" y="1926"/>
                    <a:ext cx="134" cy="111"/>
                  </a:xfrm>
                  <a:custGeom>
                    <a:avLst/>
                    <a:gdLst>
                      <a:gd name="T0" fmla="*/ 0 w 134"/>
                      <a:gd name="T1" fmla="*/ 111 h 111"/>
                      <a:gd name="T2" fmla="*/ 128 w 134"/>
                      <a:gd name="T3" fmla="*/ 0 h 111"/>
                      <a:gd name="T4" fmla="*/ 134 w 134"/>
                      <a:gd name="T5" fmla="*/ 13 h 111"/>
                      <a:gd name="T6" fmla="*/ 0 60000 65536"/>
                      <a:gd name="T7" fmla="*/ 0 60000 65536"/>
                      <a:gd name="T8" fmla="*/ 0 60000 65536"/>
                      <a:gd name="T9" fmla="*/ 0 w 134"/>
                      <a:gd name="T10" fmla="*/ 0 h 111"/>
                      <a:gd name="T11" fmla="*/ 134 w 134"/>
                      <a:gd name="T12" fmla="*/ 111 h 11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4" h="111">
                        <a:moveTo>
                          <a:pt x="0" y="111"/>
                        </a:moveTo>
                        <a:lnTo>
                          <a:pt x="128" y="0"/>
                        </a:lnTo>
                        <a:lnTo>
                          <a:pt x="134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7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4596" y="2175"/>
                    <a:ext cx="115" cy="119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8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2182"/>
                    <a:ext cx="102" cy="105"/>
                  </a:xfrm>
                  <a:prstGeom prst="ellipse">
                    <a:avLst/>
                  </a:prstGeom>
                  <a:solidFill>
                    <a:srgbClr val="5D5D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09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4609" y="2188"/>
                    <a:ext cx="89" cy="92"/>
                  </a:xfrm>
                  <a:prstGeom prst="ellipse">
                    <a:avLst/>
                  </a:prstGeom>
                  <a:solidFill>
                    <a:srgbClr val="68686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0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4615" y="2195"/>
                    <a:ext cx="77" cy="79"/>
                  </a:xfrm>
                  <a:prstGeom prst="ellipse">
                    <a:avLst/>
                  </a:prstGeom>
                  <a:solidFill>
                    <a:srgbClr val="6F6F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1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4621" y="2202"/>
                    <a:ext cx="64" cy="65"/>
                  </a:xfrm>
                  <a:prstGeom prst="ellipse">
                    <a:avLst/>
                  </a:prstGeom>
                  <a:solidFill>
                    <a:srgbClr val="75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2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4628" y="2208"/>
                    <a:ext cx="51" cy="53"/>
                  </a:xfrm>
                  <a:prstGeom prst="ellipse">
                    <a:avLst/>
                  </a:prstGeom>
                  <a:solidFill>
                    <a:srgbClr val="79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3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4634" y="2215"/>
                    <a:ext cx="39" cy="39"/>
                  </a:xfrm>
                  <a:prstGeom prst="ellipse">
                    <a:avLst/>
                  </a:prstGeom>
                  <a:solidFill>
                    <a:srgbClr val="7C7C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4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4641" y="2221"/>
                    <a:ext cx="25" cy="27"/>
                  </a:xfrm>
                  <a:prstGeom prst="ellipse">
                    <a:avLst/>
                  </a:prstGeom>
                  <a:solidFill>
                    <a:srgbClr val="7E7E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5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4647" y="2228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6" name="Freeform 413"/>
                  <p:cNvSpPr>
                    <a:spLocks/>
                  </p:cNvSpPr>
                  <p:nvPr/>
                </p:nvSpPr>
                <p:spPr bwMode="auto">
                  <a:xfrm>
                    <a:off x="4558" y="2057"/>
                    <a:ext cx="76" cy="131"/>
                  </a:xfrm>
                  <a:custGeom>
                    <a:avLst/>
                    <a:gdLst>
                      <a:gd name="T0" fmla="*/ 76 w 76"/>
                      <a:gd name="T1" fmla="*/ 125 h 131"/>
                      <a:gd name="T2" fmla="*/ 63 w 76"/>
                      <a:gd name="T3" fmla="*/ 131 h 131"/>
                      <a:gd name="T4" fmla="*/ 0 w 76"/>
                      <a:gd name="T5" fmla="*/ 7 h 131"/>
                      <a:gd name="T6" fmla="*/ 12 w 76"/>
                      <a:gd name="T7" fmla="*/ 0 h 131"/>
                      <a:gd name="T8" fmla="*/ 76 w 76"/>
                      <a:gd name="T9" fmla="*/ 125 h 1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6"/>
                      <a:gd name="T16" fmla="*/ 0 h 131"/>
                      <a:gd name="T17" fmla="*/ 76 w 76"/>
                      <a:gd name="T18" fmla="*/ 131 h 1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6" h="131">
                        <a:moveTo>
                          <a:pt x="76" y="125"/>
                        </a:moveTo>
                        <a:lnTo>
                          <a:pt x="63" y="131"/>
                        </a:lnTo>
                        <a:lnTo>
                          <a:pt x="0" y="7"/>
                        </a:lnTo>
                        <a:lnTo>
                          <a:pt x="12" y="0"/>
                        </a:lnTo>
                        <a:lnTo>
                          <a:pt x="76" y="1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7" name="Arc 414"/>
                  <p:cNvSpPr>
                    <a:spLocks/>
                  </p:cNvSpPr>
                  <p:nvPr/>
                </p:nvSpPr>
                <p:spPr bwMode="auto">
                  <a:xfrm>
                    <a:off x="4621" y="2175"/>
                    <a:ext cx="12" cy="13"/>
                  </a:xfrm>
                  <a:custGeom>
                    <a:avLst/>
                    <a:gdLst>
                      <a:gd name="T0" fmla="*/ 0 w 20917"/>
                      <a:gd name="T1" fmla="*/ 0 h 21600"/>
                      <a:gd name="T2" fmla="*/ 0 w 20917"/>
                      <a:gd name="T3" fmla="*/ 0 h 21600"/>
                      <a:gd name="T4" fmla="*/ 0 w 20917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917"/>
                      <a:gd name="T10" fmla="*/ 0 h 21600"/>
                      <a:gd name="T11" fmla="*/ 20917 w 20917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917" h="21600" fill="none" extrusionOk="0">
                        <a:moveTo>
                          <a:pt x="20917" y="10177"/>
                        </a:moveTo>
                        <a:cubicBezTo>
                          <a:pt x="17161" y="17208"/>
                          <a:pt x="9837" y="21599"/>
                          <a:pt x="1865" y="21599"/>
                        </a:cubicBezTo>
                        <a:cubicBezTo>
                          <a:pt x="1242" y="21599"/>
                          <a:pt x="620" y="21573"/>
                          <a:pt x="-1" y="21519"/>
                        </a:cubicBezTo>
                      </a:path>
                      <a:path w="20917" h="21600" stroke="0" extrusionOk="0">
                        <a:moveTo>
                          <a:pt x="20917" y="10177"/>
                        </a:moveTo>
                        <a:cubicBezTo>
                          <a:pt x="17161" y="17208"/>
                          <a:pt x="9837" y="21599"/>
                          <a:pt x="1865" y="21599"/>
                        </a:cubicBezTo>
                        <a:cubicBezTo>
                          <a:pt x="1242" y="21599"/>
                          <a:pt x="620" y="21573"/>
                          <a:pt x="-1" y="21519"/>
                        </a:cubicBezTo>
                        <a:lnTo>
                          <a:pt x="1865" y="0"/>
                        </a:lnTo>
                        <a:lnTo>
                          <a:pt x="20917" y="1017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8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4570" y="2057"/>
                    <a:ext cx="64" cy="1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19" name="Arc 416"/>
                  <p:cNvSpPr>
                    <a:spLocks/>
                  </p:cNvSpPr>
                  <p:nvPr/>
                </p:nvSpPr>
                <p:spPr bwMode="auto">
                  <a:xfrm>
                    <a:off x="4621" y="2175"/>
                    <a:ext cx="12" cy="13"/>
                  </a:xfrm>
                  <a:custGeom>
                    <a:avLst/>
                    <a:gdLst>
                      <a:gd name="T0" fmla="*/ 0 w 20917"/>
                      <a:gd name="T1" fmla="*/ 0 h 21600"/>
                      <a:gd name="T2" fmla="*/ 0 w 20917"/>
                      <a:gd name="T3" fmla="*/ 0 h 21600"/>
                      <a:gd name="T4" fmla="*/ 0 w 20917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0917"/>
                      <a:gd name="T10" fmla="*/ 0 h 21600"/>
                      <a:gd name="T11" fmla="*/ 20917 w 20917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917" h="21600" fill="none" extrusionOk="0">
                        <a:moveTo>
                          <a:pt x="20917" y="10177"/>
                        </a:moveTo>
                        <a:cubicBezTo>
                          <a:pt x="17161" y="17208"/>
                          <a:pt x="9837" y="21599"/>
                          <a:pt x="1865" y="21599"/>
                        </a:cubicBezTo>
                        <a:cubicBezTo>
                          <a:pt x="1242" y="21599"/>
                          <a:pt x="620" y="21573"/>
                          <a:pt x="-1" y="21519"/>
                        </a:cubicBezTo>
                      </a:path>
                      <a:path w="20917" h="21600" stroke="0" extrusionOk="0">
                        <a:moveTo>
                          <a:pt x="20917" y="10177"/>
                        </a:moveTo>
                        <a:cubicBezTo>
                          <a:pt x="17161" y="17208"/>
                          <a:pt x="9837" y="21599"/>
                          <a:pt x="1865" y="21599"/>
                        </a:cubicBezTo>
                        <a:cubicBezTo>
                          <a:pt x="1242" y="21599"/>
                          <a:pt x="620" y="21573"/>
                          <a:pt x="-1" y="21519"/>
                        </a:cubicBezTo>
                        <a:lnTo>
                          <a:pt x="1865" y="0"/>
                        </a:lnTo>
                        <a:lnTo>
                          <a:pt x="20917" y="1017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0" name="Freeform 417"/>
                  <p:cNvSpPr>
                    <a:spLocks/>
                  </p:cNvSpPr>
                  <p:nvPr/>
                </p:nvSpPr>
                <p:spPr bwMode="auto">
                  <a:xfrm>
                    <a:off x="4558" y="2057"/>
                    <a:ext cx="63" cy="131"/>
                  </a:xfrm>
                  <a:custGeom>
                    <a:avLst/>
                    <a:gdLst>
                      <a:gd name="T0" fmla="*/ 63 w 63"/>
                      <a:gd name="T1" fmla="*/ 131 h 131"/>
                      <a:gd name="T2" fmla="*/ 0 w 63"/>
                      <a:gd name="T3" fmla="*/ 7 h 131"/>
                      <a:gd name="T4" fmla="*/ 12 w 63"/>
                      <a:gd name="T5" fmla="*/ 0 h 131"/>
                      <a:gd name="T6" fmla="*/ 0 60000 65536"/>
                      <a:gd name="T7" fmla="*/ 0 60000 65536"/>
                      <a:gd name="T8" fmla="*/ 0 60000 65536"/>
                      <a:gd name="T9" fmla="*/ 0 w 63"/>
                      <a:gd name="T10" fmla="*/ 0 h 131"/>
                      <a:gd name="T11" fmla="*/ 63 w 63"/>
                      <a:gd name="T12" fmla="*/ 131 h 13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3" h="131">
                        <a:moveTo>
                          <a:pt x="63" y="131"/>
                        </a:moveTo>
                        <a:lnTo>
                          <a:pt x="0" y="7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1" name="Freeform 418"/>
                  <p:cNvSpPr>
                    <a:spLocks/>
                  </p:cNvSpPr>
                  <p:nvPr/>
                </p:nvSpPr>
                <p:spPr bwMode="auto">
                  <a:xfrm>
                    <a:off x="4704" y="2215"/>
                    <a:ext cx="115" cy="19"/>
                  </a:xfrm>
                  <a:custGeom>
                    <a:avLst/>
                    <a:gdLst>
                      <a:gd name="T0" fmla="*/ 7 w 115"/>
                      <a:gd name="T1" fmla="*/ 19 h 19"/>
                      <a:gd name="T2" fmla="*/ 0 w 115"/>
                      <a:gd name="T3" fmla="*/ 6 h 19"/>
                      <a:gd name="T4" fmla="*/ 115 w 115"/>
                      <a:gd name="T5" fmla="*/ 0 h 19"/>
                      <a:gd name="T6" fmla="*/ 115 w 115"/>
                      <a:gd name="T7" fmla="*/ 6 h 19"/>
                      <a:gd name="T8" fmla="*/ 7 w 115"/>
                      <a:gd name="T9" fmla="*/ 19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19"/>
                      <a:gd name="T17" fmla="*/ 115 w 115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19">
                        <a:moveTo>
                          <a:pt x="7" y="19"/>
                        </a:moveTo>
                        <a:lnTo>
                          <a:pt x="0" y="6"/>
                        </a:lnTo>
                        <a:lnTo>
                          <a:pt x="115" y="0"/>
                        </a:lnTo>
                        <a:lnTo>
                          <a:pt x="115" y="6"/>
                        </a:lnTo>
                        <a:lnTo>
                          <a:pt x="7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2" name="Arc 419"/>
                  <p:cNvSpPr>
                    <a:spLocks/>
                  </p:cNvSpPr>
                  <p:nvPr/>
                </p:nvSpPr>
                <p:spPr bwMode="auto">
                  <a:xfrm>
                    <a:off x="4711" y="2225"/>
                    <a:ext cx="7" cy="6"/>
                  </a:xfrm>
                  <a:custGeom>
                    <a:avLst/>
                    <a:gdLst>
                      <a:gd name="T0" fmla="*/ 0 w 21600"/>
                      <a:gd name="T1" fmla="*/ 0 h 20772"/>
                      <a:gd name="T2" fmla="*/ 0 w 21600"/>
                      <a:gd name="T3" fmla="*/ 0 h 20772"/>
                      <a:gd name="T4" fmla="*/ 0 w 21600"/>
                      <a:gd name="T5" fmla="*/ 0 h 2077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772"/>
                      <a:gd name="T11" fmla="*/ 21600 w 21600"/>
                      <a:gd name="T12" fmla="*/ 20772 h 207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772" fill="none" extrusionOk="0">
                        <a:moveTo>
                          <a:pt x="3078" y="20772"/>
                        </a:moveTo>
                        <a:cubicBezTo>
                          <a:pt x="1064" y="17415"/>
                          <a:pt x="0" y="13573"/>
                          <a:pt x="0" y="9659"/>
                        </a:cubicBezTo>
                        <a:cubicBezTo>
                          <a:pt x="0" y="6305"/>
                          <a:pt x="780" y="2998"/>
                          <a:pt x="2280" y="-1"/>
                        </a:cubicBezTo>
                      </a:path>
                      <a:path w="21600" h="20772" stroke="0" extrusionOk="0">
                        <a:moveTo>
                          <a:pt x="3078" y="20772"/>
                        </a:moveTo>
                        <a:cubicBezTo>
                          <a:pt x="1064" y="17415"/>
                          <a:pt x="0" y="13573"/>
                          <a:pt x="0" y="9659"/>
                        </a:cubicBezTo>
                        <a:cubicBezTo>
                          <a:pt x="0" y="6305"/>
                          <a:pt x="780" y="2998"/>
                          <a:pt x="2280" y="-1"/>
                        </a:cubicBezTo>
                        <a:lnTo>
                          <a:pt x="21600" y="9659"/>
                        </a:lnTo>
                        <a:lnTo>
                          <a:pt x="3078" y="207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3" name="Line 4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11" y="2221"/>
                    <a:ext cx="108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4" name="Arc 421"/>
                  <p:cNvSpPr>
                    <a:spLocks/>
                  </p:cNvSpPr>
                  <p:nvPr/>
                </p:nvSpPr>
                <p:spPr bwMode="auto">
                  <a:xfrm>
                    <a:off x="4711" y="2225"/>
                    <a:ext cx="7" cy="6"/>
                  </a:xfrm>
                  <a:custGeom>
                    <a:avLst/>
                    <a:gdLst>
                      <a:gd name="T0" fmla="*/ 0 w 21600"/>
                      <a:gd name="T1" fmla="*/ 0 h 20772"/>
                      <a:gd name="T2" fmla="*/ 0 w 21600"/>
                      <a:gd name="T3" fmla="*/ 0 h 20772"/>
                      <a:gd name="T4" fmla="*/ 0 w 21600"/>
                      <a:gd name="T5" fmla="*/ 0 h 2077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772"/>
                      <a:gd name="T11" fmla="*/ 21600 w 21600"/>
                      <a:gd name="T12" fmla="*/ 20772 h 207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772" fill="none" extrusionOk="0">
                        <a:moveTo>
                          <a:pt x="3078" y="20772"/>
                        </a:moveTo>
                        <a:cubicBezTo>
                          <a:pt x="1064" y="17415"/>
                          <a:pt x="0" y="13573"/>
                          <a:pt x="0" y="9659"/>
                        </a:cubicBezTo>
                        <a:cubicBezTo>
                          <a:pt x="0" y="6305"/>
                          <a:pt x="780" y="2998"/>
                          <a:pt x="2280" y="-1"/>
                        </a:cubicBezTo>
                      </a:path>
                      <a:path w="21600" h="20772" stroke="0" extrusionOk="0">
                        <a:moveTo>
                          <a:pt x="3078" y="20772"/>
                        </a:moveTo>
                        <a:cubicBezTo>
                          <a:pt x="1064" y="17415"/>
                          <a:pt x="0" y="13573"/>
                          <a:pt x="0" y="9659"/>
                        </a:cubicBezTo>
                        <a:cubicBezTo>
                          <a:pt x="0" y="6305"/>
                          <a:pt x="780" y="2998"/>
                          <a:pt x="2280" y="-1"/>
                        </a:cubicBezTo>
                        <a:lnTo>
                          <a:pt x="21600" y="9659"/>
                        </a:lnTo>
                        <a:lnTo>
                          <a:pt x="3078" y="2077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5" name="Freeform 422"/>
                  <p:cNvSpPr>
                    <a:spLocks/>
                  </p:cNvSpPr>
                  <p:nvPr/>
                </p:nvSpPr>
                <p:spPr bwMode="auto">
                  <a:xfrm>
                    <a:off x="4704" y="2215"/>
                    <a:ext cx="115" cy="6"/>
                  </a:xfrm>
                  <a:custGeom>
                    <a:avLst/>
                    <a:gdLst>
                      <a:gd name="T0" fmla="*/ 0 w 115"/>
                      <a:gd name="T1" fmla="*/ 6 h 6"/>
                      <a:gd name="T2" fmla="*/ 115 w 115"/>
                      <a:gd name="T3" fmla="*/ 0 h 6"/>
                      <a:gd name="T4" fmla="*/ 115 w 115"/>
                      <a:gd name="T5" fmla="*/ 6 h 6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6"/>
                      <a:gd name="T11" fmla="*/ 115 w 115"/>
                      <a:gd name="T12" fmla="*/ 6 h 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6">
                        <a:moveTo>
                          <a:pt x="0" y="6"/>
                        </a:moveTo>
                        <a:lnTo>
                          <a:pt x="115" y="0"/>
                        </a:lnTo>
                        <a:lnTo>
                          <a:pt x="115" y="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6" name="Freeform 423"/>
                  <p:cNvSpPr>
                    <a:spLocks/>
                  </p:cNvSpPr>
                  <p:nvPr/>
                </p:nvSpPr>
                <p:spPr bwMode="auto">
                  <a:xfrm>
                    <a:off x="4551" y="2254"/>
                    <a:ext cx="77" cy="72"/>
                  </a:xfrm>
                  <a:custGeom>
                    <a:avLst/>
                    <a:gdLst>
                      <a:gd name="T0" fmla="*/ 70 w 77"/>
                      <a:gd name="T1" fmla="*/ 0 h 72"/>
                      <a:gd name="T2" fmla="*/ 77 w 77"/>
                      <a:gd name="T3" fmla="*/ 13 h 72"/>
                      <a:gd name="T4" fmla="*/ 13 w 77"/>
                      <a:gd name="T5" fmla="*/ 72 h 72"/>
                      <a:gd name="T6" fmla="*/ 0 w 77"/>
                      <a:gd name="T7" fmla="*/ 66 h 72"/>
                      <a:gd name="T8" fmla="*/ 70 w 77"/>
                      <a:gd name="T9" fmla="*/ 0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7"/>
                      <a:gd name="T16" fmla="*/ 0 h 72"/>
                      <a:gd name="T17" fmla="*/ 77 w 77"/>
                      <a:gd name="T18" fmla="*/ 72 h 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7" h="72">
                        <a:moveTo>
                          <a:pt x="70" y="0"/>
                        </a:moveTo>
                        <a:lnTo>
                          <a:pt x="77" y="13"/>
                        </a:lnTo>
                        <a:lnTo>
                          <a:pt x="13" y="72"/>
                        </a:lnTo>
                        <a:lnTo>
                          <a:pt x="0" y="66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7" name="Arc 424"/>
                  <p:cNvSpPr>
                    <a:spLocks/>
                  </p:cNvSpPr>
                  <p:nvPr/>
                </p:nvSpPr>
                <p:spPr bwMode="auto">
                  <a:xfrm>
                    <a:off x="4623" y="2254"/>
                    <a:ext cx="11" cy="7"/>
                  </a:xfrm>
                  <a:custGeom>
                    <a:avLst/>
                    <a:gdLst>
                      <a:gd name="T0" fmla="*/ 0 w 36453"/>
                      <a:gd name="T1" fmla="*/ 0 h 21600"/>
                      <a:gd name="T2" fmla="*/ 0 w 36453"/>
                      <a:gd name="T3" fmla="*/ 0 h 21600"/>
                      <a:gd name="T4" fmla="*/ 0 w 36453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453"/>
                      <a:gd name="T10" fmla="*/ 0 h 21600"/>
                      <a:gd name="T11" fmla="*/ 36453 w 36453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453" h="21600" fill="none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25569" y="-1"/>
                          <a:pt x="34434" y="7267"/>
                          <a:pt x="36453" y="17363"/>
                        </a:cubicBezTo>
                      </a:path>
                      <a:path w="36453" h="21600" stroke="0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25569" y="-1"/>
                          <a:pt x="34434" y="7267"/>
                          <a:pt x="36453" y="17363"/>
                        </a:cubicBezTo>
                        <a:lnTo>
                          <a:pt x="15273" y="21600"/>
                        </a:lnTo>
                        <a:lnTo>
                          <a:pt x="-1" y="63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8" name="Line 4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51" y="2254"/>
                    <a:ext cx="70" cy="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29" name="Arc 426"/>
                  <p:cNvSpPr>
                    <a:spLocks/>
                  </p:cNvSpPr>
                  <p:nvPr/>
                </p:nvSpPr>
                <p:spPr bwMode="auto">
                  <a:xfrm>
                    <a:off x="4623" y="2254"/>
                    <a:ext cx="11" cy="7"/>
                  </a:xfrm>
                  <a:custGeom>
                    <a:avLst/>
                    <a:gdLst>
                      <a:gd name="T0" fmla="*/ 0 w 36453"/>
                      <a:gd name="T1" fmla="*/ 0 h 21600"/>
                      <a:gd name="T2" fmla="*/ 0 w 36453"/>
                      <a:gd name="T3" fmla="*/ 0 h 21600"/>
                      <a:gd name="T4" fmla="*/ 0 w 36453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453"/>
                      <a:gd name="T10" fmla="*/ 0 h 21600"/>
                      <a:gd name="T11" fmla="*/ 36453 w 36453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453" h="21600" fill="none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25569" y="-1"/>
                          <a:pt x="34434" y="7267"/>
                          <a:pt x="36453" y="17363"/>
                        </a:cubicBezTo>
                      </a:path>
                      <a:path w="36453" h="21600" stroke="0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25569" y="-1"/>
                          <a:pt x="34434" y="7267"/>
                          <a:pt x="36453" y="17363"/>
                        </a:cubicBezTo>
                        <a:lnTo>
                          <a:pt x="15273" y="21600"/>
                        </a:lnTo>
                        <a:lnTo>
                          <a:pt x="-1" y="632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0" name="Freeform 427"/>
                  <p:cNvSpPr>
                    <a:spLocks/>
                  </p:cNvSpPr>
                  <p:nvPr/>
                </p:nvSpPr>
                <p:spPr bwMode="auto">
                  <a:xfrm>
                    <a:off x="4551" y="2267"/>
                    <a:ext cx="77" cy="59"/>
                  </a:xfrm>
                  <a:custGeom>
                    <a:avLst/>
                    <a:gdLst>
                      <a:gd name="T0" fmla="*/ 77 w 77"/>
                      <a:gd name="T1" fmla="*/ 0 h 59"/>
                      <a:gd name="T2" fmla="*/ 13 w 77"/>
                      <a:gd name="T3" fmla="*/ 59 h 59"/>
                      <a:gd name="T4" fmla="*/ 0 w 77"/>
                      <a:gd name="T5" fmla="*/ 53 h 59"/>
                      <a:gd name="T6" fmla="*/ 0 60000 65536"/>
                      <a:gd name="T7" fmla="*/ 0 60000 65536"/>
                      <a:gd name="T8" fmla="*/ 0 60000 65536"/>
                      <a:gd name="T9" fmla="*/ 0 w 77"/>
                      <a:gd name="T10" fmla="*/ 0 h 59"/>
                      <a:gd name="T11" fmla="*/ 77 w 77"/>
                      <a:gd name="T12" fmla="*/ 59 h 5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7" h="59">
                        <a:moveTo>
                          <a:pt x="77" y="0"/>
                        </a:moveTo>
                        <a:lnTo>
                          <a:pt x="13" y="59"/>
                        </a:lnTo>
                        <a:lnTo>
                          <a:pt x="0" y="5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1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772" y="2333"/>
                    <a:ext cx="77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2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2340"/>
                    <a:ext cx="63" cy="65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33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3785" y="2346"/>
                    <a:ext cx="51" cy="53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470" name="Group 431"/>
                <p:cNvGrpSpPr>
                  <a:grpSpLocks/>
                </p:cNvGrpSpPr>
                <p:nvPr/>
              </p:nvGrpSpPr>
              <p:grpSpPr bwMode="auto">
                <a:xfrm>
                  <a:off x="3734" y="1748"/>
                  <a:ext cx="1162" cy="1196"/>
                  <a:chOff x="3734" y="1748"/>
                  <a:chExt cx="1162" cy="1196"/>
                </a:xfrm>
              </p:grpSpPr>
              <p:sp>
                <p:nvSpPr>
                  <p:cNvPr id="19534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3791" y="2353"/>
                    <a:ext cx="39" cy="39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35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3798" y="2359"/>
                    <a:ext cx="25" cy="27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36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3804" y="2366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37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3830" y="2366"/>
                    <a:ext cx="64" cy="1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38" name="Arc 436"/>
                  <p:cNvSpPr>
                    <a:spLocks/>
                  </p:cNvSpPr>
                  <p:nvPr/>
                </p:nvSpPr>
                <p:spPr bwMode="auto">
                  <a:xfrm>
                    <a:off x="3823" y="2367"/>
                    <a:ext cx="7" cy="13"/>
                  </a:xfrm>
                  <a:custGeom>
                    <a:avLst/>
                    <a:gdLst>
                      <a:gd name="T0" fmla="*/ 0 w 21600"/>
                      <a:gd name="T1" fmla="*/ 0 h 42562"/>
                      <a:gd name="T2" fmla="*/ 0 w 21600"/>
                      <a:gd name="T3" fmla="*/ 0 h 42562"/>
                      <a:gd name="T4" fmla="*/ 0 w 21600"/>
                      <a:gd name="T5" fmla="*/ 0 h 4256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562"/>
                      <a:gd name="T11" fmla="*/ 21600 w 21600"/>
                      <a:gd name="T12" fmla="*/ 42562 h 425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562" fill="none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</a:path>
                      <a:path w="21600" h="42562" stroke="0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  <a:lnTo>
                          <a:pt x="21600" y="21382"/>
                        </a:lnTo>
                        <a:lnTo>
                          <a:pt x="17363" y="4256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39" name="Line 4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30" y="2379"/>
                    <a:ext cx="6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0" name="Arc 438"/>
                  <p:cNvSpPr>
                    <a:spLocks/>
                  </p:cNvSpPr>
                  <p:nvPr/>
                </p:nvSpPr>
                <p:spPr bwMode="auto">
                  <a:xfrm>
                    <a:off x="3823" y="2367"/>
                    <a:ext cx="7" cy="13"/>
                  </a:xfrm>
                  <a:custGeom>
                    <a:avLst/>
                    <a:gdLst>
                      <a:gd name="T0" fmla="*/ 0 w 21600"/>
                      <a:gd name="T1" fmla="*/ 0 h 42562"/>
                      <a:gd name="T2" fmla="*/ 0 w 21600"/>
                      <a:gd name="T3" fmla="*/ 0 h 42562"/>
                      <a:gd name="T4" fmla="*/ 0 w 21600"/>
                      <a:gd name="T5" fmla="*/ 0 h 4256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562"/>
                      <a:gd name="T11" fmla="*/ 21600 w 21600"/>
                      <a:gd name="T12" fmla="*/ 42562 h 425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562" fill="none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</a:path>
                      <a:path w="21600" h="42562" stroke="0" extrusionOk="0">
                        <a:moveTo>
                          <a:pt x="17363" y="42562"/>
                        </a:moveTo>
                        <a:cubicBezTo>
                          <a:pt x="7267" y="40543"/>
                          <a:pt x="0" y="31678"/>
                          <a:pt x="0" y="21382"/>
                        </a:cubicBezTo>
                        <a:cubicBezTo>
                          <a:pt x="0" y="10632"/>
                          <a:pt x="7904" y="1518"/>
                          <a:pt x="18545" y="-1"/>
                        </a:cubicBezTo>
                        <a:lnTo>
                          <a:pt x="21600" y="21382"/>
                        </a:lnTo>
                        <a:lnTo>
                          <a:pt x="17363" y="4256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1" name="Freeform 439"/>
                  <p:cNvSpPr>
                    <a:spLocks/>
                  </p:cNvSpPr>
                  <p:nvPr/>
                </p:nvSpPr>
                <p:spPr bwMode="auto">
                  <a:xfrm>
                    <a:off x="3830" y="2366"/>
                    <a:ext cx="64" cy="13"/>
                  </a:xfrm>
                  <a:custGeom>
                    <a:avLst/>
                    <a:gdLst>
                      <a:gd name="T0" fmla="*/ 0 w 64"/>
                      <a:gd name="T1" fmla="*/ 0 h 13"/>
                      <a:gd name="T2" fmla="*/ 64 w 64"/>
                      <a:gd name="T3" fmla="*/ 0 h 13"/>
                      <a:gd name="T4" fmla="*/ 64 w 64"/>
                      <a:gd name="T5" fmla="*/ 13 h 13"/>
                      <a:gd name="T6" fmla="*/ 0 60000 65536"/>
                      <a:gd name="T7" fmla="*/ 0 60000 65536"/>
                      <a:gd name="T8" fmla="*/ 0 60000 65536"/>
                      <a:gd name="T9" fmla="*/ 0 w 64"/>
                      <a:gd name="T10" fmla="*/ 0 h 13"/>
                      <a:gd name="T11" fmla="*/ 64 w 64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4" h="13">
                        <a:moveTo>
                          <a:pt x="0" y="0"/>
                        </a:moveTo>
                        <a:lnTo>
                          <a:pt x="64" y="0"/>
                        </a:lnTo>
                        <a:lnTo>
                          <a:pt x="64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2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4506" y="1985"/>
                    <a:ext cx="77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3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4513" y="1991"/>
                    <a:ext cx="64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4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4519" y="1998"/>
                    <a:ext cx="51" cy="52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5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4526" y="2004"/>
                    <a:ext cx="38" cy="40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6" name="Oval 444"/>
                  <p:cNvSpPr>
                    <a:spLocks noChangeArrowheads="1"/>
                  </p:cNvSpPr>
                  <p:nvPr/>
                </p:nvSpPr>
                <p:spPr bwMode="auto">
                  <a:xfrm>
                    <a:off x="4532" y="2011"/>
                    <a:ext cx="26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7" name="Oval 445"/>
                  <p:cNvSpPr>
                    <a:spLocks noChangeArrowheads="1"/>
                  </p:cNvSpPr>
                  <p:nvPr/>
                </p:nvSpPr>
                <p:spPr bwMode="auto">
                  <a:xfrm>
                    <a:off x="4538" y="201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8" name="Freeform 446"/>
                  <p:cNvSpPr>
                    <a:spLocks/>
                  </p:cNvSpPr>
                  <p:nvPr/>
                </p:nvSpPr>
                <p:spPr bwMode="auto">
                  <a:xfrm>
                    <a:off x="4411" y="1926"/>
                    <a:ext cx="108" cy="85"/>
                  </a:xfrm>
                  <a:custGeom>
                    <a:avLst/>
                    <a:gdLst>
                      <a:gd name="T0" fmla="*/ 108 w 108"/>
                      <a:gd name="T1" fmla="*/ 72 h 85"/>
                      <a:gd name="T2" fmla="*/ 102 w 108"/>
                      <a:gd name="T3" fmla="*/ 85 h 85"/>
                      <a:gd name="T4" fmla="*/ 0 w 108"/>
                      <a:gd name="T5" fmla="*/ 13 h 85"/>
                      <a:gd name="T6" fmla="*/ 6 w 108"/>
                      <a:gd name="T7" fmla="*/ 0 h 85"/>
                      <a:gd name="T8" fmla="*/ 108 w 108"/>
                      <a:gd name="T9" fmla="*/ 72 h 8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8"/>
                      <a:gd name="T16" fmla="*/ 0 h 85"/>
                      <a:gd name="T17" fmla="*/ 108 w 108"/>
                      <a:gd name="T18" fmla="*/ 85 h 8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8" h="85">
                        <a:moveTo>
                          <a:pt x="108" y="72"/>
                        </a:moveTo>
                        <a:lnTo>
                          <a:pt x="102" y="85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lnTo>
                          <a:pt x="108" y="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9" name="Arc 447"/>
                  <p:cNvSpPr>
                    <a:spLocks/>
                  </p:cNvSpPr>
                  <p:nvPr/>
                </p:nvSpPr>
                <p:spPr bwMode="auto">
                  <a:xfrm>
                    <a:off x="4512" y="1999"/>
                    <a:ext cx="8" cy="12"/>
                  </a:xfrm>
                  <a:custGeom>
                    <a:avLst/>
                    <a:gdLst>
                      <a:gd name="T0" fmla="*/ 0 w 25836"/>
                      <a:gd name="T1" fmla="*/ 0 h 40121"/>
                      <a:gd name="T2" fmla="*/ 0 w 25836"/>
                      <a:gd name="T3" fmla="*/ 0 h 40121"/>
                      <a:gd name="T4" fmla="*/ 0 w 25836"/>
                      <a:gd name="T5" fmla="*/ 0 h 40121"/>
                      <a:gd name="T6" fmla="*/ 0 60000 65536"/>
                      <a:gd name="T7" fmla="*/ 0 60000 65536"/>
                      <a:gd name="T8" fmla="*/ 0 60000 65536"/>
                      <a:gd name="T9" fmla="*/ 0 w 25836"/>
                      <a:gd name="T10" fmla="*/ 0 h 40121"/>
                      <a:gd name="T11" fmla="*/ 25836 w 25836"/>
                      <a:gd name="T12" fmla="*/ 40121 h 4012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836" h="40121" fill="none" extrusionOk="0">
                        <a:moveTo>
                          <a:pt x="15349" y="-1"/>
                        </a:moveTo>
                        <a:cubicBezTo>
                          <a:pt x="21855" y="3902"/>
                          <a:pt x="25836" y="10933"/>
                          <a:pt x="25836" y="18521"/>
                        </a:cubicBezTo>
                        <a:cubicBezTo>
                          <a:pt x="25836" y="30450"/>
                          <a:pt x="16165" y="40121"/>
                          <a:pt x="4236" y="40121"/>
                        </a:cubicBezTo>
                        <a:cubicBezTo>
                          <a:pt x="2813" y="40120"/>
                          <a:pt x="1394" y="39980"/>
                          <a:pt x="-1" y="39701"/>
                        </a:cubicBezTo>
                      </a:path>
                      <a:path w="25836" h="40121" stroke="0" extrusionOk="0">
                        <a:moveTo>
                          <a:pt x="15349" y="-1"/>
                        </a:moveTo>
                        <a:cubicBezTo>
                          <a:pt x="21855" y="3902"/>
                          <a:pt x="25836" y="10933"/>
                          <a:pt x="25836" y="18521"/>
                        </a:cubicBezTo>
                        <a:cubicBezTo>
                          <a:pt x="25836" y="30450"/>
                          <a:pt x="16165" y="40121"/>
                          <a:pt x="4236" y="40121"/>
                        </a:cubicBezTo>
                        <a:cubicBezTo>
                          <a:pt x="2813" y="40120"/>
                          <a:pt x="1394" y="39980"/>
                          <a:pt x="-1" y="39701"/>
                        </a:cubicBezTo>
                        <a:lnTo>
                          <a:pt x="4236" y="18521"/>
                        </a:lnTo>
                        <a:lnTo>
                          <a:pt x="15349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0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4417" y="1926"/>
                    <a:ext cx="102" cy="7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1" name="Arc 449"/>
                  <p:cNvSpPr>
                    <a:spLocks/>
                  </p:cNvSpPr>
                  <p:nvPr/>
                </p:nvSpPr>
                <p:spPr bwMode="auto">
                  <a:xfrm>
                    <a:off x="4512" y="1999"/>
                    <a:ext cx="8" cy="12"/>
                  </a:xfrm>
                  <a:custGeom>
                    <a:avLst/>
                    <a:gdLst>
                      <a:gd name="T0" fmla="*/ 0 w 25836"/>
                      <a:gd name="T1" fmla="*/ 0 h 40121"/>
                      <a:gd name="T2" fmla="*/ 0 w 25836"/>
                      <a:gd name="T3" fmla="*/ 0 h 40121"/>
                      <a:gd name="T4" fmla="*/ 0 w 25836"/>
                      <a:gd name="T5" fmla="*/ 0 h 40121"/>
                      <a:gd name="T6" fmla="*/ 0 60000 65536"/>
                      <a:gd name="T7" fmla="*/ 0 60000 65536"/>
                      <a:gd name="T8" fmla="*/ 0 60000 65536"/>
                      <a:gd name="T9" fmla="*/ 0 w 25836"/>
                      <a:gd name="T10" fmla="*/ 0 h 40121"/>
                      <a:gd name="T11" fmla="*/ 25836 w 25836"/>
                      <a:gd name="T12" fmla="*/ 40121 h 4012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836" h="40121" fill="none" extrusionOk="0">
                        <a:moveTo>
                          <a:pt x="15349" y="-1"/>
                        </a:moveTo>
                        <a:cubicBezTo>
                          <a:pt x="21855" y="3902"/>
                          <a:pt x="25836" y="10933"/>
                          <a:pt x="25836" y="18521"/>
                        </a:cubicBezTo>
                        <a:cubicBezTo>
                          <a:pt x="25836" y="30450"/>
                          <a:pt x="16165" y="40121"/>
                          <a:pt x="4236" y="40121"/>
                        </a:cubicBezTo>
                        <a:cubicBezTo>
                          <a:pt x="2813" y="40120"/>
                          <a:pt x="1394" y="39980"/>
                          <a:pt x="-1" y="39701"/>
                        </a:cubicBezTo>
                      </a:path>
                      <a:path w="25836" h="40121" stroke="0" extrusionOk="0">
                        <a:moveTo>
                          <a:pt x="15349" y="-1"/>
                        </a:moveTo>
                        <a:cubicBezTo>
                          <a:pt x="21855" y="3902"/>
                          <a:pt x="25836" y="10933"/>
                          <a:pt x="25836" y="18521"/>
                        </a:cubicBezTo>
                        <a:cubicBezTo>
                          <a:pt x="25836" y="30450"/>
                          <a:pt x="16165" y="40121"/>
                          <a:pt x="4236" y="40121"/>
                        </a:cubicBezTo>
                        <a:cubicBezTo>
                          <a:pt x="2813" y="40120"/>
                          <a:pt x="1394" y="39980"/>
                          <a:pt x="-1" y="39701"/>
                        </a:cubicBezTo>
                        <a:lnTo>
                          <a:pt x="4236" y="18521"/>
                        </a:lnTo>
                        <a:lnTo>
                          <a:pt x="15349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2" name="Freeform 450"/>
                  <p:cNvSpPr>
                    <a:spLocks/>
                  </p:cNvSpPr>
                  <p:nvPr/>
                </p:nvSpPr>
                <p:spPr bwMode="auto">
                  <a:xfrm>
                    <a:off x="4411" y="1926"/>
                    <a:ext cx="102" cy="85"/>
                  </a:xfrm>
                  <a:custGeom>
                    <a:avLst/>
                    <a:gdLst>
                      <a:gd name="T0" fmla="*/ 102 w 102"/>
                      <a:gd name="T1" fmla="*/ 85 h 85"/>
                      <a:gd name="T2" fmla="*/ 0 w 102"/>
                      <a:gd name="T3" fmla="*/ 13 h 85"/>
                      <a:gd name="T4" fmla="*/ 6 w 102"/>
                      <a:gd name="T5" fmla="*/ 0 h 85"/>
                      <a:gd name="T6" fmla="*/ 0 60000 65536"/>
                      <a:gd name="T7" fmla="*/ 0 60000 65536"/>
                      <a:gd name="T8" fmla="*/ 0 60000 65536"/>
                      <a:gd name="T9" fmla="*/ 0 w 102"/>
                      <a:gd name="T10" fmla="*/ 0 h 85"/>
                      <a:gd name="T11" fmla="*/ 102 w 102"/>
                      <a:gd name="T12" fmla="*/ 85 h 8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2" h="85">
                        <a:moveTo>
                          <a:pt x="102" y="85"/>
                        </a:moveTo>
                        <a:lnTo>
                          <a:pt x="0" y="13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3" name="Oval 451"/>
                  <p:cNvSpPr>
                    <a:spLocks noChangeArrowheads="1"/>
                  </p:cNvSpPr>
                  <p:nvPr/>
                </p:nvSpPr>
                <p:spPr bwMode="auto">
                  <a:xfrm>
                    <a:off x="4819" y="2175"/>
                    <a:ext cx="77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4" name="Oval 452"/>
                  <p:cNvSpPr>
                    <a:spLocks noChangeArrowheads="1"/>
                  </p:cNvSpPr>
                  <p:nvPr/>
                </p:nvSpPr>
                <p:spPr bwMode="auto">
                  <a:xfrm>
                    <a:off x="4826" y="2182"/>
                    <a:ext cx="64" cy="66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5" name="Oval 453"/>
                  <p:cNvSpPr>
                    <a:spLocks noChangeArrowheads="1"/>
                  </p:cNvSpPr>
                  <p:nvPr/>
                </p:nvSpPr>
                <p:spPr bwMode="auto">
                  <a:xfrm>
                    <a:off x="4832" y="2188"/>
                    <a:ext cx="51" cy="53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6" name="Oval 454"/>
                  <p:cNvSpPr>
                    <a:spLocks noChangeArrowheads="1"/>
                  </p:cNvSpPr>
                  <p:nvPr/>
                </p:nvSpPr>
                <p:spPr bwMode="auto">
                  <a:xfrm>
                    <a:off x="4839" y="2195"/>
                    <a:ext cx="38" cy="39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7" name="Oval 455"/>
                  <p:cNvSpPr>
                    <a:spLocks noChangeArrowheads="1"/>
                  </p:cNvSpPr>
                  <p:nvPr/>
                </p:nvSpPr>
                <p:spPr bwMode="auto">
                  <a:xfrm>
                    <a:off x="4845" y="2202"/>
                    <a:ext cx="25" cy="26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8" name="Oval 456"/>
                  <p:cNvSpPr>
                    <a:spLocks noChangeArrowheads="1"/>
                  </p:cNvSpPr>
                  <p:nvPr/>
                </p:nvSpPr>
                <p:spPr bwMode="auto">
                  <a:xfrm>
                    <a:off x="4851" y="220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59" name="Oval 457"/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2333"/>
                    <a:ext cx="64" cy="66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0" name="Oval 458"/>
                  <p:cNvSpPr>
                    <a:spLocks noChangeArrowheads="1"/>
                  </p:cNvSpPr>
                  <p:nvPr/>
                </p:nvSpPr>
                <p:spPr bwMode="auto">
                  <a:xfrm>
                    <a:off x="4155" y="2340"/>
                    <a:ext cx="51" cy="52"/>
                  </a:xfrm>
                  <a:prstGeom prst="ellipse">
                    <a:avLst/>
                  </a:prstGeom>
                  <a:solidFill>
                    <a:srgbClr val="CC202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1" name="Oval 459"/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2346"/>
                    <a:ext cx="38" cy="40"/>
                  </a:xfrm>
                  <a:prstGeom prst="ellipse">
                    <a:avLst/>
                  </a:prstGeom>
                  <a:solidFill>
                    <a:srgbClr val="E6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2" name="Oval 460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2353"/>
                    <a:ext cx="26" cy="26"/>
                  </a:xfrm>
                  <a:prstGeom prst="ellipse">
                    <a:avLst/>
                  </a:prstGeom>
                  <a:solidFill>
                    <a:srgbClr val="F5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3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359"/>
                    <a:ext cx="13" cy="13"/>
                  </a:xfrm>
                  <a:prstGeom prst="ellipse">
                    <a:avLst/>
                  </a:prstGeom>
                  <a:solidFill>
                    <a:srgbClr val="FD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4" name="Freeform 462"/>
                  <p:cNvSpPr>
                    <a:spLocks/>
                  </p:cNvSpPr>
                  <p:nvPr/>
                </p:nvSpPr>
                <p:spPr bwMode="auto">
                  <a:xfrm>
                    <a:off x="4174" y="2399"/>
                    <a:ext cx="20" cy="223"/>
                  </a:xfrm>
                  <a:custGeom>
                    <a:avLst/>
                    <a:gdLst>
                      <a:gd name="T0" fmla="*/ 0 w 20"/>
                      <a:gd name="T1" fmla="*/ 0 h 223"/>
                      <a:gd name="T2" fmla="*/ 13 w 20"/>
                      <a:gd name="T3" fmla="*/ 0 h 223"/>
                      <a:gd name="T4" fmla="*/ 20 w 20"/>
                      <a:gd name="T5" fmla="*/ 223 h 223"/>
                      <a:gd name="T6" fmla="*/ 7 w 20"/>
                      <a:gd name="T7" fmla="*/ 223 h 223"/>
                      <a:gd name="T8" fmla="*/ 0 w 20"/>
                      <a:gd name="T9" fmla="*/ 0 h 22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223"/>
                      <a:gd name="T17" fmla="*/ 20 w 20"/>
                      <a:gd name="T18" fmla="*/ 223 h 22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223">
                        <a:moveTo>
                          <a:pt x="0" y="0"/>
                        </a:moveTo>
                        <a:lnTo>
                          <a:pt x="13" y="0"/>
                        </a:lnTo>
                        <a:lnTo>
                          <a:pt x="20" y="223"/>
                        </a:lnTo>
                        <a:lnTo>
                          <a:pt x="7" y="2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5" name="Arc 463"/>
                  <p:cNvSpPr>
                    <a:spLocks/>
                  </p:cNvSpPr>
                  <p:nvPr/>
                </p:nvSpPr>
                <p:spPr bwMode="auto">
                  <a:xfrm>
                    <a:off x="4175" y="2399"/>
                    <a:ext cx="12" cy="72"/>
                  </a:xfrm>
                  <a:custGeom>
                    <a:avLst/>
                    <a:gdLst>
                      <a:gd name="T0" fmla="*/ 0 w 3750"/>
                      <a:gd name="T1" fmla="*/ 0 h 21600"/>
                      <a:gd name="T2" fmla="*/ 0 w 3750"/>
                      <a:gd name="T3" fmla="*/ 0 h 21600"/>
                      <a:gd name="T4" fmla="*/ 0 w 375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750"/>
                      <a:gd name="T10" fmla="*/ 0 h 21600"/>
                      <a:gd name="T11" fmla="*/ 3750 w 375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50" h="21600" fill="none" extrusionOk="0">
                        <a:moveTo>
                          <a:pt x="-1" y="328"/>
                        </a:moveTo>
                        <a:cubicBezTo>
                          <a:pt x="1237" y="109"/>
                          <a:pt x="2492" y="-1"/>
                          <a:pt x="3750" y="-1"/>
                        </a:cubicBezTo>
                      </a:path>
                      <a:path w="3750" h="21600" stroke="0" extrusionOk="0">
                        <a:moveTo>
                          <a:pt x="-1" y="328"/>
                        </a:moveTo>
                        <a:cubicBezTo>
                          <a:pt x="1237" y="109"/>
                          <a:pt x="2492" y="-1"/>
                          <a:pt x="3750" y="-1"/>
                        </a:cubicBezTo>
                        <a:lnTo>
                          <a:pt x="3750" y="21600"/>
                        </a:lnTo>
                        <a:lnTo>
                          <a:pt x="-1" y="3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6" name="Line 46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74" y="2399"/>
                    <a:ext cx="7" cy="22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7" name="Arc 465"/>
                  <p:cNvSpPr>
                    <a:spLocks/>
                  </p:cNvSpPr>
                  <p:nvPr/>
                </p:nvSpPr>
                <p:spPr bwMode="auto">
                  <a:xfrm>
                    <a:off x="4175" y="2399"/>
                    <a:ext cx="12" cy="72"/>
                  </a:xfrm>
                  <a:custGeom>
                    <a:avLst/>
                    <a:gdLst>
                      <a:gd name="T0" fmla="*/ 0 w 3750"/>
                      <a:gd name="T1" fmla="*/ 0 h 21600"/>
                      <a:gd name="T2" fmla="*/ 0 w 3750"/>
                      <a:gd name="T3" fmla="*/ 0 h 21600"/>
                      <a:gd name="T4" fmla="*/ 0 w 375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750"/>
                      <a:gd name="T10" fmla="*/ 0 h 21600"/>
                      <a:gd name="T11" fmla="*/ 3750 w 375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50" h="21600" fill="none" extrusionOk="0">
                        <a:moveTo>
                          <a:pt x="-1" y="328"/>
                        </a:moveTo>
                        <a:cubicBezTo>
                          <a:pt x="1237" y="109"/>
                          <a:pt x="2492" y="-1"/>
                          <a:pt x="3750" y="-1"/>
                        </a:cubicBezTo>
                      </a:path>
                      <a:path w="3750" h="21600" stroke="0" extrusionOk="0">
                        <a:moveTo>
                          <a:pt x="-1" y="328"/>
                        </a:moveTo>
                        <a:cubicBezTo>
                          <a:pt x="1237" y="109"/>
                          <a:pt x="2492" y="-1"/>
                          <a:pt x="3750" y="-1"/>
                        </a:cubicBezTo>
                        <a:lnTo>
                          <a:pt x="3750" y="21600"/>
                        </a:lnTo>
                        <a:lnTo>
                          <a:pt x="-1" y="32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8" name="Freeform 466"/>
                  <p:cNvSpPr>
                    <a:spLocks/>
                  </p:cNvSpPr>
                  <p:nvPr/>
                </p:nvSpPr>
                <p:spPr bwMode="auto">
                  <a:xfrm>
                    <a:off x="4181" y="2399"/>
                    <a:ext cx="13" cy="223"/>
                  </a:xfrm>
                  <a:custGeom>
                    <a:avLst/>
                    <a:gdLst>
                      <a:gd name="T0" fmla="*/ 6 w 13"/>
                      <a:gd name="T1" fmla="*/ 0 h 223"/>
                      <a:gd name="T2" fmla="*/ 13 w 13"/>
                      <a:gd name="T3" fmla="*/ 223 h 223"/>
                      <a:gd name="T4" fmla="*/ 0 w 13"/>
                      <a:gd name="T5" fmla="*/ 223 h 223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223"/>
                      <a:gd name="T11" fmla="*/ 13 w 13"/>
                      <a:gd name="T12" fmla="*/ 223 h 22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223">
                        <a:moveTo>
                          <a:pt x="6" y="0"/>
                        </a:moveTo>
                        <a:lnTo>
                          <a:pt x="13" y="223"/>
                        </a:lnTo>
                        <a:lnTo>
                          <a:pt x="0" y="22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69" name="Freeform 467"/>
                  <p:cNvSpPr>
                    <a:spLocks/>
                  </p:cNvSpPr>
                  <p:nvPr/>
                </p:nvSpPr>
                <p:spPr bwMode="auto">
                  <a:xfrm>
                    <a:off x="3983" y="2359"/>
                    <a:ext cx="172" cy="20"/>
                  </a:xfrm>
                  <a:custGeom>
                    <a:avLst/>
                    <a:gdLst>
                      <a:gd name="T0" fmla="*/ 172 w 172"/>
                      <a:gd name="T1" fmla="*/ 0 h 20"/>
                      <a:gd name="T2" fmla="*/ 172 w 172"/>
                      <a:gd name="T3" fmla="*/ 13 h 20"/>
                      <a:gd name="T4" fmla="*/ 0 w 172"/>
                      <a:gd name="T5" fmla="*/ 20 h 20"/>
                      <a:gd name="T6" fmla="*/ 0 w 172"/>
                      <a:gd name="T7" fmla="*/ 7 h 20"/>
                      <a:gd name="T8" fmla="*/ 172 w 17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2"/>
                      <a:gd name="T16" fmla="*/ 0 h 20"/>
                      <a:gd name="T17" fmla="*/ 172 w 17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2" h="20">
                        <a:moveTo>
                          <a:pt x="172" y="0"/>
                        </a:moveTo>
                        <a:lnTo>
                          <a:pt x="172" y="13"/>
                        </a:lnTo>
                        <a:lnTo>
                          <a:pt x="0" y="20"/>
                        </a:lnTo>
                        <a:lnTo>
                          <a:pt x="0" y="7"/>
                        </a:lnTo>
                        <a:lnTo>
                          <a:pt x="17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0" name="Arc 468"/>
                  <p:cNvSpPr>
                    <a:spLocks/>
                  </p:cNvSpPr>
                  <p:nvPr/>
                </p:nvSpPr>
                <p:spPr bwMode="auto">
                  <a:xfrm>
                    <a:off x="4149" y="2361"/>
                    <a:ext cx="6" cy="9"/>
                  </a:xfrm>
                  <a:custGeom>
                    <a:avLst/>
                    <a:gdLst>
                      <a:gd name="T0" fmla="*/ 0 w 21600"/>
                      <a:gd name="T1" fmla="*/ 0 h 28616"/>
                      <a:gd name="T2" fmla="*/ 0 w 21600"/>
                      <a:gd name="T3" fmla="*/ 0 h 28616"/>
                      <a:gd name="T4" fmla="*/ 0 w 21600"/>
                      <a:gd name="T5" fmla="*/ 0 h 2861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8616"/>
                      <a:gd name="T11" fmla="*/ 21600 w 21600"/>
                      <a:gd name="T12" fmla="*/ 28616 h 286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8616" fill="none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0715"/>
                          <a:pt x="20260" y="25004"/>
                          <a:pt x="17759" y="28616"/>
                        </a:cubicBezTo>
                      </a:path>
                      <a:path w="21600" h="28616" stroke="0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0715"/>
                          <a:pt x="20260" y="25004"/>
                          <a:pt x="17759" y="28616"/>
                        </a:cubicBezTo>
                        <a:lnTo>
                          <a:pt x="0" y="16322"/>
                        </a:lnTo>
                        <a:lnTo>
                          <a:pt x="14146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1" name="Line 4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3" y="2359"/>
                    <a:ext cx="172" cy="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2" name="Arc 470"/>
                  <p:cNvSpPr>
                    <a:spLocks/>
                  </p:cNvSpPr>
                  <p:nvPr/>
                </p:nvSpPr>
                <p:spPr bwMode="auto">
                  <a:xfrm>
                    <a:off x="4149" y="2361"/>
                    <a:ext cx="6" cy="9"/>
                  </a:xfrm>
                  <a:custGeom>
                    <a:avLst/>
                    <a:gdLst>
                      <a:gd name="T0" fmla="*/ 0 w 21600"/>
                      <a:gd name="T1" fmla="*/ 0 h 28616"/>
                      <a:gd name="T2" fmla="*/ 0 w 21600"/>
                      <a:gd name="T3" fmla="*/ 0 h 28616"/>
                      <a:gd name="T4" fmla="*/ 0 w 21600"/>
                      <a:gd name="T5" fmla="*/ 0 h 2861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8616"/>
                      <a:gd name="T11" fmla="*/ 21600 w 21600"/>
                      <a:gd name="T12" fmla="*/ 28616 h 286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8616" fill="none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0715"/>
                          <a:pt x="20260" y="25004"/>
                          <a:pt x="17759" y="28616"/>
                        </a:cubicBezTo>
                      </a:path>
                      <a:path w="21600" h="28616" stroke="0" extrusionOk="0">
                        <a:moveTo>
                          <a:pt x="14146" y="-1"/>
                        </a:moveTo>
                        <a:cubicBezTo>
                          <a:pt x="18880" y="4101"/>
                          <a:pt x="21600" y="10057"/>
                          <a:pt x="21600" y="16322"/>
                        </a:cubicBezTo>
                        <a:cubicBezTo>
                          <a:pt x="21600" y="20715"/>
                          <a:pt x="20260" y="25004"/>
                          <a:pt x="17759" y="28616"/>
                        </a:cubicBezTo>
                        <a:lnTo>
                          <a:pt x="0" y="16322"/>
                        </a:lnTo>
                        <a:lnTo>
                          <a:pt x="14146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3" name="Freeform 471"/>
                  <p:cNvSpPr>
                    <a:spLocks/>
                  </p:cNvSpPr>
                  <p:nvPr/>
                </p:nvSpPr>
                <p:spPr bwMode="auto">
                  <a:xfrm>
                    <a:off x="3983" y="2366"/>
                    <a:ext cx="172" cy="13"/>
                  </a:xfrm>
                  <a:custGeom>
                    <a:avLst/>
                    <a:gdLst>
                      <a:gd name="T0" fmla="*/ 172 w 172"/>
                      <a:gd name="T1" fmla="*/ 6 h 13"/>
                      <a:gd name="T2" fmla="*/ 0 w 172"/>
                      <a:gd name="T3" fmla="*/ 13 h 13"/>
                      <a:gd name="T4" fmla="*/ 0 w 172"/>
                      <a:gd name="T5" fmla="*/ 0 h 13"/>
                      <a:gd name="T6" fmla="*/ 0 60000 65536"/>
                      <a:gd name="T7" fmla="*/ 0 60000 65536"/>
                      <a:gd name="T8" fmla="*/ 0 60000 65536"/>
                      <a:gd name="T9" fmla="*/ 0 w 172"/>
                      <a:gd name="T10" fmla="*/ 0 h 13"/>
                      <a:gd name="T11" fmla="*/ 172 w 172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" h="13">
                        <a:moveTo>
                          <a:pt x="172" y="6"/>
                        </a:moveTo>
                        <a:lnTo>
                          <a:pt x="0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4" name="Freeform 472"/>
                  <p:cNvSpPr>
                    <a:spLocks/>
                  </p:cNvSpPr>
                  <p:nvPr/>
                </p:nvSpPr>
                <p:spPr bwMode="auto">
                  <a:xfrm>
                    <a:off x="4200" y="2346"/>
                    <a:ext cx="121" cy="20"/>
                  </a:xfrm>
                  <a:custGeom>
                    <a:avLst/>
                    <a:gdLst>
                      <a:gd name="T0" fmla="*/ 0 w 121"/>
                      <a:gd name="T1" fmla="*/ 20 h 20"/>
                      <a:gd name="T2" fmla="*/ 0 w 121"/>
                      <a:gd name="T3" fmla="*/ 13 h 20"/>
                      <a:gd name="T4" fmla="*/ 115 w 121"/>
                      <a:gd name="T5" fmla="*/ 0 h 20"/>
                      <a:gd name="T6" fmla="*/ 121 w 121"/>
                      <a:gd name="T7" fmla="*/ 13 h 20"/>
                      <a:gd name="T8" fmla="*/ 0 w 121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1"/>
                      <a:gd name="T16" fmla="*/ 0 h 20"/>
                      <a:gd name="T17" fmla="*/ 121 w 12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1" h="20">
                        <a:moveTo>
                          <a:pt x="0" y="20"/>
                        </a:moveTo>
                        <a:lnTo>
                          <a:pt x="0" y="13"/>
                        </a:lnTo>
                        <a:lnTo>
                          <a:pt x="115" y="0"/>
                        </a:lnTo>
                        <a:lnTo>
                          <a:pt x="121" y="13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5" name="Arc 473"/>
                  <p:cNvSpPr>
                    <a:spLocks/>
                  </p:cNvSpPr>
                  <p:nvPr/>
                </p:nvSpPr>
                <p:spPr bwMode="auto">
                  <a:xfrm>
                    <a:off x="4194" y="2353"/>
                    <a:ext cx="6" cy="13"/>
                  </a:xfrm>
                  <a:custGeom>
                    <a:avLst/>
                    <a:gdLst>
                      <a:gd name="T0" fmla="*/ 0 w 21600"/>
                      <a:gd name="T1" fmla="*/ 0 h 43200"/>
                      <a:gd name="T2" fmla="*/ 0 w 21600"/>
                      <a:gd name="T3" fmla="*/ 0 h 43200"/>
                      <a:gd name="T4" fmla="*/ 0 w 21600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3200"/>
                      <a:gd name="T11" fmla="*/ 21600 w 21600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3200" fill="none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</a:path>
                      <a:path w="21600" h="43200" stroke="0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  <a:lnTo>
                          <a:pt x="21600" y="21600"/>
                        </a:lnTo>
                        <a:lnTo>
                          <a:pt x="21600" y="4319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6" name="Line 4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00" y="2359"/>
                    <a:ext cx="121" cy="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7" name="Arc 475"/>
                  <p:cNvSpPr>
                    <a:spLocks/>
                  </p:cNvSpPr>
                  <p:nvPr/>
                </p:nvSpPr>
                <p:spPr bwMode="auto">
                  <a:xfrm>
                    <a:off x="4194" y="2353"/>
                    <a:ext cx="6" cy="13"/>
                  </a:xfrm>
                  <a:custGeom>
                    <a:avLst/>
                    <a:gdLst>
                      <a:gd name="T0" fmla="*/ 0 w 21600"/>
                      <a:gd name="T1" fmla="*/ 0 h 43200"/>
                      <a:gd name="T2" fmla="*/ 0 w 21600"/>
                      <a:gd name="T3" fmla="*/ 0 h 43200"/>
                      <a:gd name="T4" fmla="*/ 0 w 21600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3200"/>
                      <a:gd name="T11" fmla="*/ 21600 w 21600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3200" fill="none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</a:path>
                      <a:path w="21600" h="43200" stroke="0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  <a:lnTo>
                          <a:pt x="21600" y="21600"/>
                        </a:lnTo>
                        <a:lnTo>
                          <a:pt x="21600" y="4319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8" name="Freeform 476"/>
                  <p:cNvSpPr>
                    <a:spLocks/>
                  </p:cNvSpPr>
                  <p:nvPr/>
                </p:nvSpPr>
                <p:spPr bwMode="auto">
                  <a:xfrm>
                    <a:off x="4200" y="2346"/>
                    <a:ext cx="121" cy="13"/>
                  </a:xfrm>
                  <a:custGeom>
                    <a:avLst/>
                    <a:gdLst>
                      <a:gd name="T0" fmla="*/ 0 w 121"/>
                      <a:gd name="T1" fmla="*/ 13 h 13"/>
                      <a:gd name="T2" fmla="*/ 115 w 121"/>
                      <a:gd name="T3" fmla="*/ 0 h 13"/>
                      <a:gd name="T4" fmla="*/ 121 w 121"/>
                      <a:gd name="T5" fmla="*/ 13 h 13"/>
                      <a:gd name="T6" fmla="*/ 0 60000 65536"/>
                      <a:gd name="T7" fmla="*/ 0 60000 65536"/>
                      <a:gd name="T8" fmla="*/ 0 60000 65536"/>
                      <a:gd name="T9" fmla="*/ 0 w 121"/>
                      <a:gd name="T10" fmla="*/ 0 h 13"/>
                      <a:gd name="T11" fmla="*/ 121 w 121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1" h="13">
                        <a:moveTo>
                          <a:pt x="0" y="13"/>
                        </a:moveTo>
                        <a:lnTo>
                          <a:pt x="115" y="0"/>
                        </a:lnTo>
                        <a:lnTo>
                          <a:pt x="121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79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4130" y="2615"/>
                    <a:ext cx="127" cy="132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0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4136" y="2622"/>
                    <a:ext cx="115" cy="118"/>
                  </a:xfrm>
                  <a:prstGeom prst="ellipse">
                    <a:avLst/>
                  </a:prstGeom>
                  <a:solidFill>
                    <a:srgbClr val="5B5B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1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4143" y="2629"/>
                    <a:ext cx="102" cy="105"/>
                  </a:xfrm>
                  <a:prstGeom prst="ellipse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2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2635"/>
                    <a:ext cx="89" cy="92"/>
                  </a:xfrm>
                  <a:prstGeom prst="ellipse">
                    <a:avLst/>
                  </a:prstGeom>
                  <a:solidFill>
                    <a:srgbClr val="6D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3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4155" y="2642"/>
                    <a:ext cx="77" cy="79"/>
                  </a:xfrm>
                  <a:prstGeom prst="ellipse">
                    <a:avLst/>
                  </a:prstGeom>
                  <a:solidFill>
                    <a:srgbClr val="737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4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2648"/>
                    <a:ext cx="64" cy="66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5" name="Oval 483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2655"/>
                    <a:ext cx="51" cy="52"/>
                  </a:xfrm>
                  <a:prstGeom prst="ellipse">
                    <a:avLst/>
                  </a:prstGeom>
                  <a:solidFill>
                    <a:srgbClr val="7A7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6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61"/>
                    <a:ext cx="39" cy="40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7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4181" y="2668"/>
                    <a:ext cx="25" cy="26"/>
                  </a:xfrm>
                  <a:prstGeom prst="ellipse">
                    <a:avLst/>
                  </a:prstGeom>
                  <a:solidFill>
                    <a:srgbClr val="7E7E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8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4187" y="2675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89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187" y="2747"/>
                    <a:ext cx="13" cy="11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0" name="Arc 488"/>
                  <p:cNvSpPr>
                    <a:spLocks/>
                  </p:cNvSpPr>
                  <p:nvPr/>
                </p:nvSpPr>
                <p:spPr bwMode="auto">
                  <a:xfrm>
                    <a:off x="4184" y="2740"/>
                    <a:ext cx="18" cy="20"/>
                  </a:xfrm>
                  <a:custGeom>
                    <a:avLst/>
                    <a:gdLst>
                      <a:gd name="T0" fmla="*/ 0 w 19636"/>
                      <a:gd name="T1" fmla="*/ 0 h 21600"/>
                      <a:gd name="T2" fmla="*/ 0 w 19636"/>
                      <a:gd name="T3" fmla="*/ 0 h 21600"/>
                      <a:gd name="T4" fmla="*/ 0 w 1963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636"/>
                      <a:gd name="T10" fmla="*/ 0 h 21600"/>
                      <a:gd name="T11" fmla="*/ 19636 w 1963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636" h="21600" fill="none" extrusionOk="0">
                        <a:moveTo>
                          <a:pt x="-1" y="2890"/>
                        </a:moveTo>
                        <a:cubicBezTo>
                          <a:pt x="3281" y="996"/>
                          <a:pt x="7004" y="-1"/>
                          <a:pt x="10794" y="-1"/>
                        </a:cubicBezTo>
                        <a:cubicBezTo>
                          <a:pt x="13842" y="-1"/>
                          <a:pt x="16855" y="645"/>
                          <a:pt x="19636" y="1892"/>
                        </a:cubicBezTo>
                      </a:path>
                      <a:path w="19636" h="21600" stroke="0" extrusionOk="0">
                        <a:moveTo>
                          <a:pt x="-1" y="2890"/>
                        </a:moveTo>
                        <a:cubicBezTo>
                          <a:pt x="3281" y="996"/>
                          <a:pt x="7004" y="-1"/>
                          <a:pt x="10794" y="-1"/>
                        </a:cubicBezTo>
                        <a:cubicBezTo>
                          <a:pt x="13842" y="-1"/>
                          <a:pt x="16855" y="645"/>
                          <a:pt x="19636" y="1892"/>
                        </a:cubicBezTo>
                        <a:lnTo>
                          <a:pt x="10794" y="21600"/>
                        </a:lnTo>
                        <a:lnTo>
                          <a:pt x="-1" y="2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1" name="Line 4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87" y="2747"/>
                    <a:ext cx="1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2" name="Arc 490"/>
                  <p:cNvSpPr>
                    <a:spLocks/>
                  </p:cNvSpPr>
                  <p:nvPr/>
                </p:nvSpPr>
                <p:spPr bwMode="auto">
                  <a:xfrm>
                    <a:off x="4184" y="2740"/>
                    <a:ext cx="18" cy="20"/>
                  </a:xfrm>
                  <a:custGeom>
                    <a:avLst/>
                    <a:gdLst>
                      <a:gd name="T0" fmla="*/ 0 w 19636"/>
                      <a:gd name="T1" fmla="*/ 0 h 21600"/>
                      <a:gd name="T2" fmla="*/ 0 w 19636"/>
                      <a:gd name="T3" fmla="*/ 0 h 21600"/>
                      <a:gd name="T4" fmla="*/ 0 w 1963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9636"/>
                      <a:gd name="T10" fmla="*/ 0 h 21600"/>
                      <a:gd name="T11" fmla="*/ 19636 w 1963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9636" h="21600" fill="none" extrusionOk="0">
                        <a:moveTo>
                          <a:pt x="-1" y="2890"/>
                        </a:moveTo>
                        <a:cubicBezTo>
                          <a:pt x="3281" y="996"/>
                          <a:pt x="7004" y="-1"/>
                          <a:pt x="10794" y="-1"/>
                        </a:cubicBezTo>
                        <a:cubicBezTo>
                          <a:pt x="13842" y="-1"/>
                          <a:pt x="16855" y="645"/>
                          <a:pt x="19636" y="1892"/>
                        </a:cubicBezTo>
                      </a:path>
                      <a:path w="19636" h="21600" stroke="0" extrusionOk="0">
                        <a:moveTo>
                          <a:pt x="-1" y="2890"/>
                        </a:moveTo>
                        <a:cubicBezTo>
                          <a:pt x="3281" y="996"/>
                          <a:pt x="7004" y="-1"/>
                          <a:pt x="10794" y="-1"/>
                        </a:cubicBezTo>
                        <a:cubicBezTo>
                          <a:pt x="13842" y="-1"/>
                          <a:pt x="16855" y="645"/>
                          <a:pt x="19636" y="1892"/>
                        </a:cubicBezTo>
                        <a:lnTo>
                          <a:pt x="10794" y="21600"/>
                        </a:lnTo>
                        <a:lnTo>
                          <a:pt x="-1" y="289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3" name="Freeform 491"/>
                  <p:cNvSpPr>
                    <a:spLocks/>
                  </p:cNvSpPr>
                  <p:nvPr/>
                </p:nvSpPr>
                <p:spPr bwMode="auto">
                  <a:xfrm>
                    <a:off x="4187" y="2747"/>
                    <a:ext cx="13" cy="118"/>
                  </a:xfrm>
                  <a:custGeom>
                    <a:avLst/>
                    <a:gdLst>
                      <a:gd name="T0" fmla="*/ 13 w 13"/>
                      <a:gd name="T1" fmla="*/ 0 h 118"/>
                      <a:gd name="T2" fmla="*/ 13 w 13"/>
                      <a:gd name="T3" fmla="*/ 118 h 118"/>
                      <a:gd name="T4" fmla="*/ 0 w 13"/>
                      <a:gd name="T5" fmla="*/ 118 h 118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18"/>
                      <a:gd name="T11" fmla="*/ 13 w 13"/>
                      <a:gd name="T12" fmla="*/ 118 h 1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18">
                        <a:moveTo>
                          <a:pt x="13" y="0"/>
                        </a:moveTo>
                        <a:lnTo>
                          <a:pt x="13" y="118"/>
                        </a:lnTo>
                        <a:lnTo>
                          <a:pt x="0" y="1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4" name="Freeform 492"/>
                  <p:cNvSpPr>
                    <a:spLocks/>
                  </p:cNvSpPr>
                  <p:nvPr/>
                </p:nvSpPr>
                <p:spPr bwMode="auto">
                  <a:xfrm>
                    <a:off x="4028" y="2615"/>
                    <a:ext cx="115" cy="53"/>
                  </a:xfrm>
                  <a:custGeom>
                    <a:avLst/>
                    <a:gdLst>
                      <a:gd name="T0" fmla="*/ 115 w 115"/>
                      <a:gd name="T1" fmla="*/ 46 h 53"/>
                      <a:gd name="T2" fmla="*/ 115 w 115"/>
                      <a:gd name="T3" fmla="*/ 53 h 53"/>
                      <a:gd name="T4" fmla="*/ 0 w 115"/>
                      <a:gd name="T5" fmla="*/ 14 h 53"/>
                      <a:gd name="T6" fmla="*/ 6 w 115"/>
                      <a:gd name="T7" fmla="*/ 0 h 53"/>
                      <a:gd name="T8" fmla="*/ 115 w 115"/>
                      <a:gd name="T9" fmla="*/ 46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15"/>
                      <a:gd name="T16" fmla="*/ 0 h 53"/>
                      <a:gd name="T17" fmla="*/ 115 w 115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15" h="53">
                        <a:moveTo>
                          <a:pt x="115" y="46"/>
                        </a:moveTo>
                        <a:lnTo>
                          <a:pt x="115" y="53"/>
                        </a:lnTo>
                        <a:lnTo>
                          <a:pt x="0" y="14"/>
                        </a:lnTo>
                        <a:lnTo>
                          <a:pt x="6" y="0"/>
                        </a:lnTo>
                        <a:lnTo>
                          <a:pt x="115" y="4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5" name="Arc 493"/>
                  <p:cNvSpPr>
                    <a:spLocks/>
                  </p:cNvSpPr>
                  <p:nvPr/>
                </p:nvSpPr>
                <p:spPr bwMode="auto">
                  <a:xfrm>
                    <a:off x="4137" y="2661"/>
                    <a:ext cx="7" cy="6"/>
                  </a:xfrm>
                  <a:custGeom>
                    <a:avLst/>
                    <a:gdLst>
                      <a:gd name="T0" fmla="*/ 0 w 21600"/>
                      <a:gd name="T1" fmla="*/ 0 h 19509"/>
                      <a:gd name="T2" fmla="*/ 0 w 21600"/>
                      <a:gd name="T3" fmla="*/ 0 h 19509"/>
                      <a:gd name="T4" fmla="*/ 0 w 21600"/>
                      <a:gd name="T5" fmla="*/ 0 h 1950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19509"/>
                      <a:gd name="T11" fmla="*/ 21600 w 21600"/>
                      <a:gd name="T12" fmla="*/ 19509 h 1950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19509" fill="none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</a:path>
                      <a:path w="21600" h="19509" stroke="0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  <a:lnTo>
                          <a:pt x="0" y="4236"/>
                        </a:lnTo>
                        <a:lnTo>
                          <a:pt x="21180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6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034" y="2615"/>
                    <a:ext cx="109" cy="4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7" name="Arc 495"/>
                  <p:cNvSpPr>
                    <a:spLocks/>
                  </p:cNvSpPr>
                  <p:nvPr/>
                </p:nvSpPr>
                <p:spPr bwMode="auto">
                  <a:xfrm>
                    <a:off x="4137" y="2661"/>
                    <a:ext cx="7" cy="6"/>
                  </a:xfrm>
                  <a:custGeom>
                    <a:avLst/>
                    <a:gdLst>
                      <a:gd name="T0" fmla="*/ 0 w 21600"/>
                      <a:gd name="T1" fmla="*/ 0 h 19509"/>
                      <a:gd name="T2" fmla="*/ 0 w 21600"/>
                      <a:gd name="T3" fmla="*/ 0 h 19509"/>
                      <a:gd name="T4" fmla="*/ 0 w 21600"/>
                      <a:gd name="T5" fmla="*/ 0 h 1950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19509"/>
                      <a:gd name="T11" fmla="*/ 21600 w 21600"/>
                      <a:gd name="T12" fmla="*/ 19509 h 1950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19509" fill="none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</a:path>
                      <a:path w="21600" h="19509" stroke="0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  <a:lnTo>
                          <a:pt x="0" y="4236"/>
                        </a:lnTo>
                        <a:lnTo>
                          <a:pt x="21180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8" name="Freeform 496"/>
                  <p:cNvSpPr>
                    <a:spLocks/>
                  </p:cNvSpPr>
                  <p:nvPr/>
                </p:nvSpPr>
                <p:spPr bwMode="auto">
                  <a:xfrm>
                    <a:off x="4028" y="2615"/>
                    <a:ext cx="115" cy="53"/>
                  </a:xfrm>
                  <a:custGeom>
                    <a:avLst/>
                    <a:gdLst>
                      <a:gd name="T0" fmla="*/ 115 w 115"/>
                      <a:gd name="T1" fmla="*/ 53 h 53"/>
                      <a:gd name="T2" fmla="*/ 0 w 115"/>
                      <a:gd name="T3" fmla="*/ 14 h 53"/>
                      <a:gd name="T4" fmla="*/ 6 w 115"/>
                      <a:gd name="T5" fmla="*/ 0 h 53"/>
                      <a:gd name="T6" fmla="*/ 0 60000 65536"/>
                      <a:gd name="T7" fmla="*/ 0 60000 65536"/>
                      <a:gd name="T8" fmla="*/ 0 60000 65536"/>
                      <a:gd name="T9" fmla="*/ 0 w 115"/>
                      <a:gd name="T10" fmla="*/ 0 h 53"/>
                      <a:gd name="T11" fmla="*/ 115 w 115"/>
                      <a:gd name="T12" fmla="*/ 53 h 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5" h="53">
                        <a:moveTo>
                          <a:pt x="115" y="53"/>
                        </a:moveTo>
                        <a:lnTo>
                          <a:pt x="0" y="14"/>
                        </a:lnTo>
                        <a:lnTo>
                          <a:pt x="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99" name="Freeform 497"/>
                  <p:cNvSpPr>
                    <a:spLocks/>
                  </p:cNvSpPr>
                  <p:nvPr/>
                </p:nvSpPr>
                <p:spPr bwMode="auto">
                  <a:xfrm>
                    <a:off x="4219" y="2602"/>
                    <a:ext cx="83" cy="66"/>
                  </a:xfrm>
                  <a:custGeom>
                    <a:avLst/>
                    <a:gdLst>
                      <a:gd name="T0" fmla="*/ 7 w 83"/>
                      <a:gd name="T1" fmla="*/ 66 h 66"/>
                      <a:gd name="T2" fmla="*/ 0 w 83"/>
                      <a:gd name="T3" fmla="*/ 53 h 66"/>
                      <a:gd name="T4" fmla="*/ 77 w 83"/>
                      <a:gd name="T5" fmla="*/ 0 h 66"/>
                      <a:gd name="T6" fmla="*/ 83 w 83"/>
                      <a:gd name="T7" fmla="*/ 13 h 66"/>
                      <a:gd name="T8" fmla="*/ 7 w 83"/>
                      <a:gd name="T9" fmla="*/ 66 h 6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3"/>
                      <a:gd name="T16" fmla="*/ 0 h 66"/>
                      <a:gd name="T17" fmla="*/ 83 w 83"/>
                      <a:gd name="T18" fmla="*/ 66 h 6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3" h="66">
                        <a:moveTo>
                          <a:pt x="7" y="66"/>
                        </a:moveTo>
                        <a:lnTo>
                          <a:pt x="0" y="53"/>
                        </a:lnTo>
                        <a:lnTo>
                          <a:pt x="77" y="0"/>
                        </a:lnTo>
                        <a:lnTo>
                          <a:pt x="83" y="13"/>
                        </a:lnTo>
                        <a:lnTo>
                          <a:pt x="7" y="6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0" name="Arc 498"/>
                  <p:cNvSpPr>
                    <a:spLocks/>
                  </p:cNvSpPr>
                  <p:nvPr/>
                </p:nvSpPr>
                <p:spPr bwMode="auto">
                  <a:xfrm>
                    <a:off x="4219" y="2657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6453"/>
                      <a:gd name="T2" fmla="*/ 0 w 21600"/>
                      <a:gd name="T3" fmla="*/ 0 h 36453"/>
                      <a:gd name="T4" fmla="*/ 0 w 21600"/>
                      <a:gd name="T5" fmla="*/ 0 h 364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6453"/>
                      <a:gd name="T11" fmla="*/ 21600 w 21600"/>
                      <a:gd name="T12" fmla="*/ 36453 h 36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6453" fill="none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36453" stroke="0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17363" y="364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1" name="Line 4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26" y="2615"/>
                    <a:ext cx="76" cy="5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2" name="Arc 500"/>
                  <p:cNvSpPr>
                    <a:spLocks/>
                  </p:cNvSpPr>
                  <p:nvPr/>
                </p:nvSpPr>
                <p:spPr bwMode="auto">
                  <a:xfrm>
                    <a:off x="4219" y="2657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6453"/>
                      <a:gd name="T2" fmla="*/ 0 w 21600"/>
                      <a:gd name="T3" fmla="*/ 0 h 36453"/>
                      <a:gd name="T4" fmla="*/ 0 w 21600"/>
                      <a:gd name="T5" fmla="*/ 0 h 364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6453"/>
                      <a:gd name="T11" fmla="*/ 21600 w 21600"/>
                      <a:gd name="T12" fmla="*/ 36453 h 36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6453" fill="none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36453" stroke="0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17363" y="3645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3" name="Freeform 501"/>
                  <p:cNvSpPr>
                    <a:spLocks/>
                  </p:cNvSpPr>
                  <p:nvPr/>
                </p:nvSpPr>
                <p:spPr bwMode="auto">
                  <a:xfrm>
                    <a:off x="4219" y="2602"/>
                    <a:ext cx="83" cy="53"/>
                  </a:xfrm>
                  <a:custGeom>
                    <a:avLst/>
                    <a:gdLst>
                      <a:gd name="T0" fmla="*/ 0 w 83"/>
                      <a:gd name="T1" fmla="*/ 53 h 53"/>
                      <a:gd name="T2" fmla="*/ 77 w 83"/>
                      <a:gd name="T3" fmla="*/ 0 h 53"/>
                      <a:gd name="T4" fmla="*/ 83 w 83"/>
                      <a:gd name="T5" fmla="*/ 13 h 53"/>
                      <a:gd name="T6" fmla="*/ 0 60000 65536"/>
                      <a:gd name="T7" fmla="*/ 0 60000 65536"/>
                      <a:gd name="T8" fmla="*/ 0 60000 65536"/>
                      <a:gd name="T9" fmla="*/ 0 w 83"/>
                      <a:gd name="T10" fmla="*/ 0 h 53"/>
                      <a:gd name="T11" fmla="*/ 83 w 83"/>
                      <a:gd name="T12" fmla="*/ 53 h 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3" h="53">
                        <a:moveTo>
                          <a:pt x="0" y="53"/>
                        </a:moveTo>
                        <a:lnTo>
                          <a:pt x="77" y="0"/>
                        </a:lnTo>
                        <a:lnTo>
                          <a:pt x="83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4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1853"/>
                    <a:ext cx="128" cy="132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5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3881" y="1860"/>
                    <a:ext cx="115" cy="118"/>
                  </a:xfrm>
                  <a:prstGeom prst="ellipse">
                    <a:avLst/>
                  </a:prstGeom>
                  <a:solidFill>
                    <a:srgbClr val="5B5B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6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3887" y="1867"/>
                    <a:ext cx="102" cy="105"/>
                  </a:xfrm>
                  <a:prstGeom prst="ellipse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7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1873"/>
                    <a:ext cx="89" cy="92"/>
                  </a:xfrm>
                  <a:prstGeom prst="ellipse">
                    <a:avLst/>
                  </a:prstGeom>
                  <a:solidFill>
                    <a:srgbClr val="6D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8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3900" y="1880"/>
                    <a:ext cx="77" cy="78"/>
                  </a:xfrm>
                  <a:prstGeom prst="ellipse">
                    <a:avLst/>
                  </a:prstGeom>
                  <a:solidFill>
                    <a:srgbClr val="737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09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3906" y="1886"/>
                    <a:ext cx="64" cy="66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0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1893"/>
                    <a:ext cx="51" cy="52"/>
                  </a:xfrm>
                  <a:prstGeom prst="ellipse">
                    <a:avLst/>
                  </a:prstGeom>
                  <a:solidFill>
                    <a:srgbClr val="7A7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1" name="Oval 509"/>
                  <p:cNvSpPr>
                    <a:spLocks noChangeArrowheads="1"/>
                  </p:cNvSpPr>
                  <p:nvPr/>
                </p:nvSpPr>
                <p:spPr bwMode="auto">
                  <a:xfrm>
                    <a:off x="3919" y="1899"/>
                    <a:ext cx="38" cy="40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2" name="Oval 510"/>
                  <p:cNvSpPr>
                    <a:spLocks noChangeArrowheads="1"/>
                  </p:cNvSpPr>
                  <p:nvPr/>
                </p:nvSpPr>
                <p:spPr bwMode="auto">
                  <a:xfrm>
                    <a:off x="3925" y="1906"/>
                    <a:ext cx="26" cy="26"/>
                  </a:xfrm>
                  <a:prstGeom prst="ellipse">
                    <a:avLst/>
                  </a:prstGeom>
                  <a:solidFill>
                    <a:srgbClr val="7E7E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3" name="Oval 511"/>
                  <p:cNvSpPr>
                    <a:spLocks noChangeArrowheads="1"/>
                  </p:cNvSpPr>
                  <p:nvPr/>
                </p:nvSpPr>
                <p:spPr bwMode="auto">
                  <a:xfrm>
                    <a:off x="3932" y="1913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4" name="Freeform 512"/>
                  <p:cNvSpPr>
                    <a:spLocks/>
                  </p:cNvSpPr>
                  <p:nvPr/>
                </p:nvSpPr>
                <p:spPr bwMode="auto">
                  <a:xfrm>
                    <a:off x="3804" y="1814"/>
                    <a:ext cx="96" cy="72"/>
                  </a:xfrm>
                  <a:custGeom>
                    <a:avLst/>
                    <a:gdLst>
                      <a:gd name="T0" fmla="*/ 96 w 96"/>
                      <a:gd name="T1" fmla="*/ 66 h 72"/>
                      <a:gd name="T2" fmla="*/ 90 w 96"/>
                      <a:gd name="T3" fmla="*/ 72 h 72"/>
                      <a:gd name="T4" fmla="*/ 0 w 96"/>
                      <a:gd name="T5" fmla="*/ 7 h 72"/>
                      <a:gd name="T6" fmla="*/ 13 w 96"/>
                      <a:gd name="T7" fmla="*/ 0 h 72"/>
                      <a:gd name="T8" fmla="*/ 96 w 96"/>
                      <a:gd name="T9" fmla="*/ 66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72"/>
                      <a:gd name="T17" fmla="*/ 96 w 96"/>
                      <a:gd name="T18" fmla="*/ 72 h 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72">
                        <a:moveTo>
                          <a:pt x="96" y="66"/>
                        </a:moveTo>
                        <a:lnTo>
                          <a:pt x="90" y="72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lnTo>
                          <a:pt x="96" y="6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5" name="Arc 513"/>
                  <p:cNvSpPr>
                    <a:spLocks/>
                  </p:cNvSpPr>
                  <p:nvPr/>
                </p:nvSpPr>
                <p:spPr bwMode="auto">
                  <a:xfrm>
                    <a:off x="3888" y="1879"/>
                    <a:ext cx="7" cy="6"/>
                  </a:xfrm>
                  <a:custGeom>
                    <a:avLst/>
                    <a:gdLst>
                      <a:gd name="T0" fmla="*/ 0 w 21600"/>
                      <a:gd name="T1" fmla="*/ 0 h 19509"/>
                      <a:gd name="T2" fmla="*/ 0 w 21600"/>
                      <a:gd name="T3" fmla="*/ 0 h 19509"/>
                      <a:gd name="T4" fmla="*/ 0 w 21600"/>
                      <a:gd name="T5" fmla="*/ 0 h 1950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19509"/>
                      <a:gd name="T11" fmla="*/ 21600 w 21600"/>
                      <a:gd name="T12" fmla="*/ 19509 h 1950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19509" fill="none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</a:path>
                      <a:path w="21600" h="19509" stroke="0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  <a:lnTo>
                          <a:pt x="0" y="4236"/>
                        </a:lnTo>
                        <a:lnTo>
                          <a:pt x="21180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6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3817" y="1814"/>
                    <a:ext cx="83" cy="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7" name="Arc 515"/>
                  <p:cNvSpPr>
                    <a:spLocks/>
                  </p:cNvSpPr>
                  <p:nvPr/>
                </p:nvSpPr>
                <p:spPr bwMode="auto">
                  <a:xfrm>
                    <a:off x="3888" y="1879"/>
                    <a:ext cx="7" cy="6"/>
                  </a:xfrm>
                  <a:custGeom>
                    <a:avLst/>
                    <a:gdLst>
                      <a:gd name="T0" fmla="*/ 0 w 21600"/>
                      <a:gd name="T1" fmla="*/ 0 h 19509"/>
                      <a:gd name="T2" fmla="*/ 0 w 21600"/>
                      <a:gd name="T3" fmla="*/ 0 h 19509"/>
                      <a:gd name="T4" fmla="*/ 0 w 21600"/>
                      <a:gd name="T5" fmla="*/ 0 h 19509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19509"/>
                      <a:gd name="T11" fmla="*/ 21600 w 21600"/>
                      <a:gd name="T12" fmla="*/ 19509 h 1950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19509" fill="none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</a:path>
                      <a:path w="21600" h="19509" stroke="0" extrusionOk="0">
                        <a:moveTo>
                          <a:pt x="21180" y="-1"/>
                        </a:moveTo>
                        <a:cubicBezTo>
                          <a:pt x="21459" y="1394"/>
                          <a:pt x="21600" y="2813"/>
                          <a:pt x="21600" y="4236"/>
                        </a:cubicBezTo>
                        <a:cubicBezTo>
                          <a:pt x="21600" y="9964"/>
                          <a:pt x="19324" y="15458"/>
                          <a:pt x="15273" y="19509"/>
                        </a:cubicBezTo>
                        <a:lnTo>
                          <a:pt x="0" y="4236"/>
                        </a:lnTo>
                        <a:lnTo>
                          <a:pt x="21180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8" name="Freeform 516"/>
                  <p:cNvSpPr>
                    <a:spLocks/>
                  </p:cNvSpPr>
                  <p:nvPr/>
                </p:nvSpPr>
                <p:spPr bwMode="auto">
                  <a:xfrm>
                    <a:off x="3804" y="1814"/>
                    <a:ext cx="90" cy="72"/>
                  </a:xfrm>
                  <a:custGeom>
                    <a:avLst/>
                    <a:gdLst>
                      <a:gd name="T0" fmla="*/ 90 w 90"/>
                      <a:gd name="T1" fmla="*/ 72 h 72"/>
                      <a:gd name="T2" fmla="*/ 0 w 90"/>
                      <a:gd name="T3" fmla="*/ 7 h 72"/>
                      <a:gd name="T4" fmla="*/ 13 w 90"/>
                      <a:gd name="T5" fmla="*/ 0 h 72"/>
                      <a:gd name="T6" fmla="*/ 0 60000 65536"/>
                      <a:gd name="T7" fmla="*/ 0 60000 65536"/>
                      <a:gd name="T8" fmla="*/ 0 60000 65536"/>
                      <a:gd name="T9" fmla="*/ 0 w 90"/>
                      <a:gd name="T10" fmla="*/ 0 h 72"/>
                      <a:gd name="T11" fmla="*/ 90 w 90"/>
                      <a:gd name="T12" fmla="*/ 72 h 7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90" h="72">
                        <a:moveTo>
                          <a:pt x="90" y="72"/>
                        </a:moveTo>
                        <a:lnTo>
                          <a:pt x="0" y="7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19" name="Freeform 517"/>
                  <p:cNvSpPr>
                    <a:spLocks/>
                  </p:cNvSpPr>
                  <p:nvPr/>
                </p:nvSpPr>
                <p:spPr bwMode="auto">
                  <a:xfrm>
                    <a:off x="3983" y="1847"/>
                    <a:ext cx="121" cy="59"/>
                  </a:xfrm>
                  <a:custGeom>
                    <a:avLst/>
                    <a:gdLst>
                      <a:gd name="T0" fmla="*/ 6 w 121"/>
                      <a:gd name="T1" fmla="*/ 59 h 59"/>
                      <a:gd name="T2" fmla="*/ 0 w 121"/>
                      <a:gd name="T3" fmla="*/ 46 h 59"/>
                      <a:gd name="T4" fmla="*/ 115 w 121"/>
                      <a:gd name="T5" fmla="*/ 0 h 59"/>
                      <a:gd name="T6" fmla="*/ 121 w 121"/>
                      <a:gd name="T7" fmla="*/ 13 h 59"/>
                      <a:gd name="T8" fmla="*/ 6 w 121"/>
                      <a:gd name="T9" fmla="*/ 59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1"/>
                      <a:gd name="T16" fmla="*/ 0 h 59"/>
                      <a:gd name="T17" fmla="*/ 121 w 121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1" h="59">
                        <a:moveTo>
                          <a:pt x="6" y="59"/>
                        </a:moveTo>
                        <a:lnTo>
                          <a:pt x="0" y="46"/>
                        </a:lnTo>
                        <a:lnTo>
                          <a:pt x="115" y="0"/>
                        </a:lnTo>
                        <a:lnTo>
                          <a:pt x="121" y="13"/>
                        </a:lnTo>
                        <a:lnTo>
                          <a:pt x="6" y="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0" name="Arc 518"/>
                  <p:cNvSpPr>
                    <a:spLocks/>
                  </p:cNvSpPr>
                  <p:nvPr/>
                </p:nvSpPr>
                <p:spPr bwMode="auto">
                  <a:xfrm>
                    <a:off x="3983" y="1895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6453"/>
                      <a:gd name="T2" fmla="*/ 0 w 21600"/>
                      <a:gd name="T3" fmla="*/ 0 h 36453"/>
                      <a:gd name="T4" fmla="*/ 0 w 21600"/>
                      <a:gd name="T5" fmla="*/ 0 h 364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6453"/>
                      <a:gd name="T11" fmla="*/ 21600 w 21600"/>
                      <a:gd name="T12" fmla="*/ 36453 h 36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6453" fill="none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36453" stroke="0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17363" y="364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1" name="Line 5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89" y="1860"/>
                    <a:ext cx="115" cy="4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2" name="Arc 520"/>
                  <p:cNvSpPr>
                    <a:spLocks/>
                  </p:cNvSpPr>
                  <p:nvPr/>
                </p:nvSpPr>
                <p:spPr bwMode="auto">
                  <a:xfrm>
                    <a:off x="3983" y="1895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6453"/>
                      <a:gd name="T2" fmla="*/ 0 w 21600"/>
                      <a:gd name="T3" fmla="*/ 0 h 36453"/>
                      <a:gd name="T4" fmla="*/ 0 w 21600"/>
                      <a:gd name="T5" fmla="*/ 0 h 364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6453"/>
                      <a:gd name="T11" fmla="*/ 21600 w 21600"/>
                      <a:gd name="T12" fmla="*/ 36453 h 36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6453" fill="none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</a:path>
                      <a:path w="21600" h="36453" stroke="0" extrusionOk="0">
                        <a:moveTo>
                          <a:pt x="17363" y="36453"/>
                        </a:moveTo>
                        <a:cubicBezTo>
                          <a:pt x="7267" y="34434"/>
                          <a:pt x="0" y="25569"/>
                          <a:pt x="0" y="15273"/>
                        </a:cubicBezTo>
                        <a:cubicBezTo>
                          <a:pt x="0" y="9544"/>
                          <a:pt x="2275" y="4050"/>
                          <a:pt x="6326" y="-1"/>
                        </a:cubicBezTo>
                        <a:lnTo>
                          <a:pt x="21600" y="15273"/>
                        </a:lnTo>
                        <a:lnTo>
                          <a:pt x="17363" y="3645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3" name="Freeform 521"/>
                  <p:cNvSpPr>
                    <a:spLocks/>
                  </p:cNvSpPr>
                  <p:nvPr/>
                </p:nvSpPr>
                <p:spPr bwMode="auto">
                  <a:xfrm>
                    <a:off x="3983" y="1847"/>
                    <a:ext cx="121" cy="46"/>
                  </a:xfrm>
                  <a:custGeom>
                    <a:avLst/>
                    <a:gdLst>
                      <a:gd name="T0" fmla="*/ 0 w 121"/>
                      <a:gd name="T1" fmla="*/ 46 h 46"/>
                      <a:gd name="T2" fmla="*/ 115 w 121"/>
                      <a:gd name="T3" fmla="*/ 0 h 46"/>
                      <a:gd name="T4" fmla="*/ 121 w 121"/>
                      <a:gd name="T5" fmla="*/ 13 h 46"/>
                      <a:gd name="T6" fmla="*/ 0 60000 65536"/>
                      <a:gd name="T7" fmla="*/ 0 60000 65536"/>
                      <a:gd name="T8" fmla="*/ 0 60000 65536"/>
                      <a:gd name="T9" fmla="*/ 0 w 121"/>
                      <a:gd name="T10" fmla="*/ 0 h 46"/>
                      <a:gd name="T11" fmla="*/ 121 w 121"/>
                      <a:gd name="T12" fmla="*/ 46 h 4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1" h="46">
                        <a:moveTo>
                          <a:pt x="0" y="46"/>
                        </a:moveTo>
                        <a:lnTo>
                          <a:pt x="115" y="0"/>
                        </a:lnTo>
                        <a:lnTo>
                          <a:pt x="121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4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3932" y="1972"/>
                    <a:ext cx="13" cy="11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5" name="Arc 523"/>
                  <p:cNvSpPr>
                    <a:spLocks/>
                  </p:cNvSpPr>
                  <p:nvPr/>
                </p:nvSpPr>
                <p:spPr bwMode="auto">
                  <a:xfrm>
                    <a:off x="3933" y="1965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6" name="Line 5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32" y="1972"/>
                    <a:ext cx="1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7" name="Arc 525"/>
                  <p:cNvSpPr>
                    <a:spLocks/>
                  </p:cNvSpPr>
                  <p:nvPr/>
                </p:nvSpPr>
                <p:spPr bwMode="auto">
                  <a:xfrm>
                    <a:off x="3933" y="1965"/>
                    <a:ext cx="13" cy="7"/>
                  </a:xfrm>
                  <a:custGeom>
                    <a:avLst/>
                    <a:gdLst>
                      <a:gd name="T0" fmla="*/ 0 w 42562"/>
                      <a:gd name="T1" fmla="*/ 0 h 21600"/>
                      <a:gd name="T2" fmla="*/ 0 w 42562"/>
                      <a:gd name="T3" fmla="*/ 0 h 21600"/>
                      <a:gd name="T4" fmla="*/ 0 w 42562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2562"/>
                      <a:gd name="T10" fmla="*/ 0 h 21600"/>
                      <a:gd name="T11" fmla="*/ 42562 w 42562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62" h="21600" fill="none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</a:path>
                      <a:path w="42562" h="21600" stroke="0" extrusionOk="0">
                        <a:moveTo>
                          <a:pt x="-1" y="18545"/>
                        </a:moveTo>
                        <a:cubicBezTo>
                          <a:pt x="1518" y="7904"/>
                          <a:pt x="10632" y="-1"/>
                          <a:pt x="21382" y="-1"/>
                        </a:cubicBezTo>
                        <a:cubicBezTo>
                          <a:pt x="31678" y="-1"/>
                          <a:pt x="40543" y="7267"/>
                          <a:pt x="42562" y="17363"/>
                        </a:cubicBezTo>
                        <a:lnTo>
                          <a:pt x="21382" y="21600"/>
                        </a:lnTo>
                        <a:lnTo>
                          <a:pt x="-1" y="1854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8" name="Freeform 526"/>
                  <p:cNvSpPr>
                    <a:spLocks/>
                  </p:cNvSpPr>
                  <p:nvPr/>
                </p:nvSpPr>
                <p:spPr bwMode="auto">
                  <a:xfrm>
                    <a:off x="3932" y="1972"/>
                    <a:ext cx="13" cy="118"/>
                  </a:xfrm>
                  <a:custGeom>
                    <a:avLst/>
                    <a:gdLst>
                      <a:gd name="T0" fmla="*/ 13 w 13"/>
                      <a:gd name="T1" fmla="*/ 0 h 118"/>
                      <a:gd name="T2" fmla="*/ 13 w 13"/>
                      <a:gd name="T3" fmla="*/ 118 h 118"/>
                      <a:gd name="T4" fmla="*/ 0 w 13"/>
                      <a:gd name="T5" fmla="*/ 118 h 118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18"/>
                      <a:gd name="T11" fmla="*/ 13 w 13"/>
                      <a:gd name="T12" fmla="*/ 118 h 1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18">
                        <a:moveTo>
                          <a:pt x="13" y="0"/>
                        </a:moveTo>
                        <a:lnTo>
                          <a:pt x="13" y="118"/>
                        </a:lnTo>
                        <a:lnTo>
                          <a:pt x="0" y="1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29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4155" y="2865"/>
                    <a:ext cx="77" cy="79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0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4162" y="2872"/>
                    <a:ext cx="64" cy="65"/>
                  </a:xfrm>
                  <a:prstGeom prst="ellipse">
                    <a:avLst/>
                  </a:prstGeom>
                  <a:solidFill>
                    <a:srgbClr val="C6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1" name="Oval 529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2878"/>
                    <a:ext cx="51" cy="53"/>
                  </a:xfrm>
                  <a:prstGeom prst="ellipse">
                    <a:avLst/>
                  </a:prstGeom>
                  <a:solidFill>
                    <a:srgbClr val="DF23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2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885"/>
                    <a:ext cx="39" cy="39"/>
                  </a:xfrm>
                  <a:prstGeom prst="ellipse">
                    <a:avLst/>
                  </a:prstGeom>
                  <a:solidFill>
                    <a:srgbClr val="EE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3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4181" y="2891"/>
                    <a:ext cx="25" cy="27"/>
                  </a:xfrm>
                  <a:prstGeom prst="ellipse">
                    <a:avLst/>
                  </a:prstGeom>
                  <a:solidFill>
                    <a:srgbClr val="F8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4" name="Oval 532"/>
                  <p:cNvSpPr>
                    <a:spLocks noChangeArrowheads="1"/>
                  </p:cNvSpPr>
                  <p:nvPr/>
                </p:nvSpPr>
                <p:spPr bwMode="auto">
                  <a:xfrm>
                    <a:off x="4187" y="289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5" name="Oval 533"/>
                  <p:cNvSpPr>
                    <a:spLocks noChangeArrowheads="1"/>
                  </p:cNvSpPr>
                  <p:nvPr/>
                </p:nvSpPr>
                <p:spPr bwMode="auto">
                  <a:xfrm>
                    <a:off x="4302" y="1834"/>
                    <a:ext cx="128" cy="131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6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1840"/>
                    <a:ext cx="114" cy="118"/>
                  </a:xfrm>
                  <a:prstGeom prst="ellipse">
                    <a:avLst/>
                  </a:prstGeom>
                  <a:solidFill>
                    <a:srgbClr val="5B5B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7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4315" y="1847"/>
                    <a:ext cx="102" cy="105"/>
                  </a:xfrm>
                  <a:prstGeom prst="ellipse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8" name="Oval 536"/>
                  <p:cNvSpPr>
                    <a:spLocks noChangeArrowheads="1"/>
                  </p:cNvSpPr>
                  <p:nvPr/>
                </p:nvSpPr>
                <p:spPr bwMode="auto">
                  <a:xfrm>
                    <a:off x="4321" y="1853"/>
                    <a:ext cx="90" cy="92"/>
                  </a:xfrm>
                  <a:prstGeom prst="ellipse">
                    <a:avLst/>
                  </a:prstGeom>
                  <a:solidFill>
                    <a:srgbClr val="6D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39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1860"/>
                    <a:ext cx="76" cy="79"/>
                  </a:xfrm>
                  <a:prstGeom prst="ellipse">
                    <a:avLst/>
                  </a:prstGeom>
                  <a:solidFill>
                    <a:srgbClr val="737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0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4334" y="1867"/>
                    <a:ext cx="64" cy="65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1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4340" y="1873"/>
                    <a:ext cx="52" cy="53"/>
                  </a:xfrm>
                  <a:prstGeom prst="ellipse">
                    <a:avLst/>
                  </a:prstGeom>
                  <a:solidFill>
                    <a:srgbClr val="7A7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2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4347" y="1880"/>
                    <a:ext cx="38" cy="39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3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886"/>
                    <a:ext cx="26" cy="27"/>
                  </a:xfrm>
                  <a:prstGeom prst="ellipse">
                    <a:avLst/>
                  </a:prstGeom>
                  <a:solidFill>
                    <a:srgbClr val="7E7E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4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4360" y="1893"/>
                    <a:ext cx="12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5" name="Line 543"/>
                  <p:cNvSpPr>
                    <a:spLocks noChangeShapeType="1"/>
                  </p:cNvSpPr>
                  <p:nvPr/>
                </p:nvSpPr>
                <p:spPr bwMode="auto">
                  <a:xfrm>
                    <a:off x="4174" y="1847"/>
                    <a:ext cx="135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6" name="Freeform 544"/>
                  <p:cNvSpPr>
                    <a:spLocks/>
                  </p:cNvSpPr>
                  <p:nvPr/>
                </p:nvSpPr>
                <p:spPr bwMode="auto">
                  <a:xfrm>
                    <a:off x="4174" y="1847"/>
                    <a:ext cx="128" cy="39"/>
                  </a:xfrm>
                  <a:custGeom>
                    <a:avLst/>
                    <a:gdLst>
                      <a:gd name="T0" fmla="*/ 128 w 128"/>
                      <a:gd name="T1" fmla="*/ 39 h 39"/>
                      <a:gd name="T2" fmla="*/ 0 w 128"/>
                      <a:gd name="T3" fmla="*/ 6 h 39"/>
                      <a:gd name="T4" fmla="*/ 0 w 128"/>
                      <a:gd name="T5" fmla="*/ 0 h 39"/>
                      <a:gd name="T6" fmla="*/ 0 60000 65536"/>
                      <a:gd name="T7" fmla="*/ 0 60000 65536"/>
                      <a:gd name="T8" fmla="*/ 0 60000 65536"/>
                      <a:gd name="T9" fmla="*/ 0 w 128"/>
                      <a:gd name="T10" fmla="*/ 0 h 39"/>
                      <a:gd name="T11" fmla="*/ 128 w 128"/>
                      <a:gd name="T12" fmla="*/ 39 h 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8" h="39">
                        <a:moveTo>
                          <a:pt x="128" y="39"/>
                        </a:moveTo>
                        <a:lnTo>
                          <a:pt x="0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7" name="Freeform 545"/>
                  <p:cNvSpPr>
                    <a:spLocks/>
                  </p:cNvSpPr>
                  <p:nvPr/>
                </p:nvSpPr>
                <p:spPr bwMode="auto">
                  <a:xfrm>
                    <a:off x="4340" y="1952"/>
                    <a:ext cx="26" cy="118"/>
                  </a:xfrm>
                  <a:custGeom>
                    <a:avLst/>
                    <a:gdLst>
                      <a:gd name="T0" fmla="*/ 13 w 26"/>
                      <a:gd name="T1" fmla="*/ 0 h 118"/>
                      <a:gd name="T2" fmla="*/ 26 w 26"/>
                      <a:gd name="T3" fmla="*/ 0 h 118"/>
                      <a:gd name="T4" fmla="*/ 13 w 26"/>
                      <a:gd name="T5" fmla="*/ 118 h 118"/>
                      <a:gd name="T6" fmla="*/ 0 w 26"/>
                      <a:gd name="T7" fmla="*/ 118 h 118"/>
                      <a:gd name="T8" fmla="*/ 13 w 26"/>
                      <a:gd name="T9" fmla="*/ 0 h 1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"/>
                      <a:gd name="T16" fmla="*/ 0 h 118"/>
                      <a:gd name="T17" fmla="*/ 26 w 26"/>
                      <a:gd name="T18" fmla="*/ 118 h 1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" h="118">
                        <a:moveTo>
                          <a:pt x="13" y="0"/>
                        </a:moveTo>
                        <a:lnTo>
                          <a:pt x="26" y="0"/>
                        </a:lnTo>
                        <a:lnTo>
                          <a:pt x="13" y="118"/>
                        </a:lnTo>
                        <a:lnTo>
                          <a:pt x="0" y="11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8" name="Arc 546"/>
                  <p:cNvSpPr>
                    <a:spLocks/>
                  </p:cNvSpPr>
                  <p:nvPr/>
                </p:nvSpPr>
                <p:spPr bwMode="auto">
                  <a:xfrm>
                    <a:off x="4355" y="1952"/>
                    <a:ext cx="8" cy="7"/>
                  </a:xfrm>
                  <a:custGeom>
                    <a:avLst/>
                    <a:gdLst>
                      <a:gd name="T0" fmla="*/ 0 w 26386"/>
                      <a:gd name="T1" fmla="*/ 0 h 21600"/>
                      <a:gd name="T2" fmla="*/ 0 w 26386"/>
                      <a:gd name="T3" fmla="*/ 0 h 21600"/>
                      <a:gd name="T4" fmla="*/ 0 w 2638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6386"/>
                      <a:gd name="T10" fmla="*/ 0 h 21600"/>
                      <a:gd name="T11" fmla="*/ 26386 w 2638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386" h="21600" fill="none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19187" y="-1"/>
                          <a:pt x="23029" y="1064"/>
                          <a:pt x="26386" y="3078"/>
                        </a:cubicBezTo>
                      </a:path>
                      <a:path w="26386" h="21600" stroke="0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19187" y="-1"/>
                          <a:pt x="23029" y="1064"/>
                          <a:pt x="26386" y="3078"/>
                        </a:cubicBezTo>
                        <a:lnTo>
                          <a:pt x="15273" y="21600"/>
                        </a:lnTo>
                        <a:lnTo>
                          <a:pt x="-1" y="63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49" name="Line 5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40" y="1952"/>
                    <a:ext cx="13" cy="11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0" name="Arc 548"/>
                  <p:cNvSpPr>
                    <a:spLocks/>
                  </p:cNvSpPr>
                  <p:nvPr/>
                </p:nvSpPr>
                <p:spPr bwMode="auto">
                  <a:xfrm>
                    <a:off x="4355" y="1952"/>
                    <a:ext cx="8" cy="7"/>
                  </a:xfrm>
                  <a:custGeom>
                    <a:avLst/>
                    <a:gdLst>
                      <a:gd name="T0" fmla="*/ 0 w 26386"/>
                      <a:gd name="T1" fmla="*/ 0 h 21600"/>
                      <a:gd name="T2" fmla="*/ 0 w 26386"/>
                      <a:gd name="T3" fmla="*/ 0 h 21600"/>
                      <a:gd name="T4" fmla="*/ 0 w 2638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6386"/>
                      <a:gd name="T10" fmla="*/ 0 h 21600"/>
                      <a:gd name="T11" fmla="*/ 26386 w 2638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386" h="21600" fill="none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19187" y="-1"/>
                          <a:pt x="23029" y="1064"/>
                          <a:pt x="26386" y="3078"/>
                        </a:cubicBezTo>
                      </a:path>
                      <a:path w="26386" h="21600" stroke="0" extrusionOk="0">
                        <a:moveTo>
                          <a:pt x="-1" y="6326"/>
                        </a:moveTo>
                        <a:cubicBezTo>
                          <a:pt x="4050" y="2275"/>
                          <a:pt x="9544" y="-1"/>
                          <a:pt x="15273" y="-1"/>
                        </a:cubicBezTo>
                        <a:cubicBezTo>
                          <a:pt x="19187" y="-1"/>
                          <a:pt x="23029" y="1064"/>
                          <a:pt x="26386" y="3078"/>
                        </a:cubicBezTo>
                        <a:lnTo>
                          <a:pt x="15273" y="21600"/>
                        </a:lnTo>
                        <a:lnTo>
                          <a:pt x="-1" y="632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1" name="Freeform 549"/>
                  <p:cNvSpPr>
                    <a:spLocks/>
                  </p:cNvSpPr>
                  <p:nvPr/>
                </p:nvSpPr>
                <p:spPr bwMode="auto">
                  <a:xfrm>
                    <a:off x="4340" y="1952"/>
                    <a:ext cx="26" cy="118"/>
                  </a:xfrm>
                  <a:custGeom>
                    <a:avLst/>
                    <a:gdLst>
                      <a:gd name="T0" fmla="*/ 26 w 26"/>
                      <a:gd name="T1" fmla="*/ 0 h 118"/>
                      <a:gd name="T2" fmla="*/ 13 w 26"/>
                      <a:gd name="T3" fmla="*/ 118 h 118"/>
                      <a:gd name="T4" fmla="*/ 0 w 26"/>
                      <a:gd name="T5" fmla="*/ 118 h 118"/>
                      <a:gd name="T6" fmla="*/ 0 60000 65536"/>
                      <a:gd name="T7" fmla="*/ 0 60000 65536"/>
                      <a:gd name="T8" fmla="*/ 0 60000 65536"/>
                      <a:gd name="T9" fmla="*/ 0 w 26"/>
                      <a:gd name="T10" fmla="*/ 0 h 118"/>
                      <a:gd name="T11" fmla="*/ 26 w 26"/>
                      <a:gd name="T12" fmla="*/ 118 h 11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" h="118">
                        <a:moveTo>
                          <a:pt x="26" y="0"/>
                        </a:moveTo>
                        <a:lnTo>
                          <a:pt x="13" y="118"/>
                        </a:lnTo>
                        <a:lnTo>
                          <a:pt x="0" y="1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2" name="Freeform 550"/>
                  <p:cNvSpPr>
                    <a:spLocks/>
                  </p:cNvSpPr>
                  <p:nvPr/>
                </p:nvSpPr>
                <p:spPr bwMode="auto">
                  <a:xfrm>
                    <a:off x="4392" y="1788"/>
                    <a:ext cx="63" cy="72"/>
                  </a:xfrm>
                  <a:custGeom>
                    <a:avLst/>
                    <a:gdLst>
                      <a:gd name="T0" fmla="*/ 12 w 63"/>
                      <a:gd name="T1" fmla="*/ 72 h 72"/>
                      <a:gd name="T2" fmla="*/ 0 w 63"/>
                      <a:gd name="T3" fmla="*/ 65 h 72"/>
                      <a:gd name="T4" fmla="*/ 57 w 63"/>
                      <a:gd name="T5" fmla="*/ 0 h 72"/>
                      <a:gd name="T6" fmla="*/ 63 w 63"/>
                      <a:gd name="T7" fmla="*/ 6 h 72"/>
                      <a:gd name="T8" fmla="*/ 12 w 63"/>
                      <a:gd name="T9" fmla="*/ 72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"/>
                      <a:gd name="T16" fmla="*/ 0 h 72"/>
                      <a:gd name="T17" fmla="*/ 63 w 63"/>
                      <a:gd name="T18" fmla="*/ 72 h 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" h="72">
                        <a:moveTo>
                          <a:pt x="12" y="72"/>
                        </a:moveTo>
                        <a:lnTo>
                          <a:pt x="0" y="65"/>
                        </a:lnTo>
                        <a:lnTo>
                          <a:pt x="57" y="0"/>
                        </a:lnTo>
                        <a:lnTo>
                          <a:pt x="63" y="6"/>
                        </a:lnTo>
                        <a:lnTo>
                          <a:pt x="12" y="7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3" name="Arc 551"/>
                  <p:cNvSpPr>
                    <a:spLocks/>
                  </p:cNvSpPr>
                  <p:nvPr/>
                </p:nvSpPr>
                <p:spPr bwMode="auto">
                  <a:xfrm>
                    <a:off x="4392" y="1853"/>
                    <a:ext cx="11" cy="7"/>
                  </a:xfrm>
                  <a:custGeom>
                    <a:avLst/>
                    <a:gdLst>
                      <a:gd name="T0" fmla="*/ 0 w 39359"/>
                      <a:gd name="T1" fmla="*/ 0 h 24884"/>
                      <a:gd name="T2" fmla="*/ 0 w 39359"/>
                      <a:gd name="T3" fmla="*/ 0 h 24884"/>
                      <a:gd name="T4" fmla="*/ 0 w 39359"/>
                      <a:gd name="T5" fmla="*/ 0 h 24884"/>
                      <a:gd name="T6" fmla="*/ 0 60000 65536"/>
                      <a:gd name="T7" fmla="*/ 0 60000 65536"/>
                      <a:gd name="T8" fmla="*/ 0 60000 65536"/>
                      <a:gd name="T9" fmla="*/ 0 w 39359"/>
                      <a:gd name="T10" fmla="*/ 0 h 24884"/>
                      <a:gd name="T11" fmla="*/ 39359 w 39359"/>
                      <a:gd name="T12" fmla="*/ 24884 h 248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359" h="24884" fill="none" extrusionOk="0">
                        <a:moveTo>
                          <a:pt x="39359" y="15578"/>
                        </a:moveTo>
                        <a:cubicBezTo>
                          <a:pt x="35325" y="21406"/>
                          <a:pt x="28688" y="24883"/>
                          <a:pt x="21600" y="24883"/>
                        </a:cubicBezTo>
                        <a:cubicBezTo>
                          <a:pt x="9670" y="24884"/>
                          <a:pt x="0" y="15213"/>
                          <a:pt x="0" y="3284"/>
                        </a:cubicBezTo>
                        <a:cubicBezTo>
                          <a:pt x="0" y="2184"/>
                          <a:pt x="83" y="1086"/>
                          <a:pt x="251" y="-1"/>
                        </a:cubicBezTo>
                      </a:path>
                      <a:path w="39359" h="24884" stroke="0" extrusionOk="0">
                        <a:moveTo>
                          <a:pt x="39359" y="15578"/>
                        </a:moveTo>
                        <a:cubicBezTo>
                          <a:pt x="35325" y="21406"/>
                          <a:pt x="28688" y="24883"/>
                          <a:pt x="21600" y="24883"/>
                        </a:cubicBezTo>
                        <a:cubicBezTo>
                          <a:pt x="9670" y="24884"/>
                          <a:pt x="0" y="15213"/>
                          <a:pt x="0" y="3284"/>
                        </a:cubicBezTo>
                        <a:cubicBezTo>
                          <a:pt x="0" y="2184"/>
                          <a:pt x="83" y="1086"/>
                          <a:pt x="251" y="-1"/>
                        </a:cubicBezTo>
                        <a:lnTo>
                          <a:pt x="21600" y="3284"/>
                        </a:lnTo>
                        <a:lnTo>
                          <a:pt x="39359" y="1557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4" name="Line 5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04" y="1794"/>
                    <a:ext cx="51" cy="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5" name="Arc 553"/>
                  <p:cNvSpPr>
                    <a:spLocks/>
                  </p:cNvSpPr>
                  <p:nvPr/>
                </p:nvSpPr>
                <p:spPr bwMode="auto">
                  <a:xfrm>
                    <a:off x="4392" y="1853"/>
                    <a:ext cx="11" cy="7"/>
                  </a:xfrm>
                  <a:custGeom>
                    <a:avLst/>
                    <a:gdLst>
                      <a:gd name="T0" fmla="*/ 0 w 39359"/>
                      <a:gd name="T1" fmla="*/ 0 h 24884"/>
                      <a:gd name="T2" fmla="*/ 0 w 39359"/>
                      <a:gd name="T3" fmla="*/ 0 h 24884"/>
                      <a:gd name="T4" fmla="*/ 0 w 39359"/>
                      <a:gd name="T5" fmla="*/ 0 h 24884"/>
                      <a:gd name="T6" fmla="*/ 0 60000 65536"/>
                      <a:gd name="T7" fmla="*/ 0 60000 65536"/>
                      <a:gd name="T8" fmla="*/ 0 60000 65536"/>
                      <a:gd name="T9" fmla="*/ 0 w 39359"/>
                      <a:gd name="T10" fmla="*/ 0 h 24884"/>
                      <a:gd name="T11" fmla="*/ 39359 w 39359"/>
                      <a:gd name="T12" fmla="*/ 24884 h 2488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359" h="24884" fill="none" extrusionOk="0">
                        <a:moveTo>
                          <a:pt x="39359" y="15578"/>
                        </a:moveTo>
                        <a:cubicBezTo>
                          <a:pt x="35325" y="21406"/>
                          <a:pt x="28688" y="24883"/>
                          <a:pt x="21600" y="24883"/>
                        </a:cubicBezTo>
                        <a:cubicBezTo>
                          <a:pt x="9670" y="24884"/>
                          <a:pt x="0" y="15213"/>
                          <a:pt x="0" y="3284"/>
                        </a:cubicBezTo>
                        <a:cubicBezTo>
                          <a:pt x="0" y="2184"/>
                          <a:pt x="83" y="1086"/>
                          <a:pt x="251" y="-1"/>
                        </a:cubicBezTo>
                      </a:path>
                      <a:path w="39359" h="24884" stroke="0" extrusionOk="0">
                        <a:moveTo>
                          <a:pt x="39359" y="15578"/>
                        </a:moveTo>
                        <a:cubicBezTo>
                          <a:pt x="35325" y="21406"/>
                          <a:pt x="28688" y="24883"/>
                          <a:pt x="21600" y="24883"/>
                        </a:cubicBezTo>
                        <a:cubicBezTo>
                          <a:pt x="9670" y="24884"/>
                          <a:pt x="0" y="15213"/>
                          <a:pt x="0" y="3284"/>
                        </a:cubicBezTo>
                        <a:cubicBezTo>
                          <a:pt x="0" y="2184"/>
                          <a:pt x="83" y="1086"/>
                          <a:pt x="251" y="-1"/>
                        </a:cubicBezTo>
                        <a:lnTo>
                          <a:pt x="21600" y="3284"/>
                        </a:lnTo>
                        <a:lnTo>
                          <a:pt x="39359" y="1557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6" name="Freeform 554"/>
                  <p:cNvSpPr>
                    <a:spLocks/>
                  </p:cNvSpPr>
                  <p:nvPr/>
                </p:nvSpPr>
                <p:spPr bwMode="auto">
                  <a:xfrm>
                    <a:off x="4392" y="1788"/>
                    <a:ext cx="63" cy="65"/>
                  </a:xfrm>
                  <a:custGeom>
                    <a:avLst/>
                    <a:gdLst>
                      <a:gd name="T0" fmla="*/ 0 w 63"/>
                      <a:gd name="T1" fmla="*/ 65 h 65"/>
                      <a:gd name="T2" fmla="*/ 57 w 63"/>
                      <a:gd name="T3" fmla="*/ 0 h 65"/>
                      <a:gd name="T4" fmla="*/ 63 w 63"/>
                      <a:gd name="T5" fmla="*/ 6 h 65"/>
                      <a:gd name="T6" fmla="*/ 0 60000 65536"/>
                      <a:gd name="T7" fmla="*/ 0 60000 65536"/>
                      <a:gd name="T8" fmla="*/ 0 60000 65536"/>
                      <a:gd name="T9" fmla="*/ 0 w 63"/>
                      <a:gd name="T10" fmla="*/ 0 h 65"/>
                      <a:gd name="T11" fmla="*/ 63 w 63"/>
                      <a:gd name="T12" fmla="*/ 65 h 6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63" h="65">
                        <a:moveTo>
                          <a:pt x="0" y="65"/>
                        </a:moveTo>
                        <a:lnTo>
                          <a:pt x="57" y="0"/>
                        </a:lnTo>
                        <a:lnTo>
                          <a:pt x="63" y="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7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2294"/>
                    <a:ext cx="89" cy="9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8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4500" y="2300"/>
                    <a:ext cx="77" cy="79"/>
                  </a:xfrm>
                  <a:prstGeom prst="ellipse">
                    <a:avLst/>
                  </a:prstGeom>
                  <a:solidFill>
                    <a:srgbClr val="C1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59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4506" y="2307"/>
                    <a:ext cx="64" cy="65"/>
                  </a:xfrm>
                  <a:prstGeom prst="ellipse">
                    <a:avLst/>
                  </a:prstGeom>
                  <a:solidFill>
                    <a:srgbClr val="D9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0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4513" y="2313"/>
                    <a:ext cx="51" cy="53"/>
                  </a:xfrm>
                  <a:prstGeom prst="ellipse">
                    <a:avLst/>
                  </a:prstGeom>
                  <a:solidFill>
                    <a:srgbClr val="E9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1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4519" y="2320"/>
                    <a:ext cx="39" cy="39"/>
                  </a:xfrm>
                  <a:prstGeom prst="ellipse">
                    <a:avLst/>
                  </a:prstGeom>
                  <a:solidFill>
                    <a:srgbClr val="F3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2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4526" y="2326"/>
                    <a:ext cx="25" cy="27"/>
                  </a:xfrm>
                  <a:prstGeom prst="ellipse">
                    <a:avLst/>
                  </a:prstGeom>
                  <a:solidFill>
                    <a:srgbClr val="FA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3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4532" y="2333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4" name="Freeform 562"/>
                  <p:cNvSpPr>
                    <a:spLocks/>
                  </p:cNvSpPr>
                  <p:nvPr/>
                </p:nvSpPr>
                <p:spPr bwMode="auto">
                  <a:xfrm>
                    <a:off x="4404" y="2340"/>
                    <a:ext cx="102" cy="19"/>
                  </a:xfrm>
                  <a:custGeom>
                    <a:avLst/>
                    <a:gdLst>
                      <a:gd name="T0" fmla="*/ 102 w 102"/>
                      <a:gd name="T1" fmla="*/ 0 h 19"/>
                      <a:gd name="T2" fmla="*/ 102 w 102"/>
                      <a:gd name="T3" fmla="*/ 6 h 19"/>
                      <a:gd name="T4" fmla="*/ 7 w 102"/>
                      <a:gd name="T5" fmla="*/ 19 h 19"/>
                      <a:gd name="T6" fmla="*/ 0 w 102"/>
                      <a:gd name="T7" fmla="*/ 6 h 19"/>
                      <a:gd name="T8" fmla="*/ 102 w 102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2"/>
                      <a:gd name="T16" fmla="*/ 0 h 19"/>
                      <a:gd name="T17" fmla="*/ 102 w 10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2" h="19">
                        <a:moveTo>
                          <a:pt x="102" y="0"/>
                        </a:moveTo>
                        <a:lnTo>
                          <a:pt x="102" y="6"/>
                        </a:lnTo>
                        <a:lnTo>
                          <a:pt x="7" y="19"/>
                        </a:lnTo>
                        <a:lnTo>
                          <a:pt x="0" y="6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5" name="Freeform 563"/>
                  <p:cNvSpPr>
                    <a:spLocks/>
                  </p:cNvSpPr>
                  <p:nvPr/>
                </p:nvSpPr>
                <p:spPr bwMode="auto">
                  <a:xfrm>
                    <a:off x="4404" y="2340"/>
                    <a:ext cx="102" cy="19"/>
                  </a:xfrm>
                  <a:custGeom>
                    <a:avLst/>
                    <a:gdLst>
                      <a:gd name="T0" fmla="*/ 0 w 102"/>
                      <a:gd name="T1" fmla="*/ 6 h 19"/>
                      <a:gd name="T2" fmla="*/ 102 w 102"/>
                      <a:gd name="T3" fmla="*/ 0 h 19"/>
                      <a:gd name="T4" fmla="*/ 102 w 102"/>
                      <a:gd name="T5" fmla="*/ 6 h 19"/>
                      <a:gd name="T6" fmla="*/ 7 w 102"/>
                      <a:gd name="T7" fmla="*/ 19 h 19"/>
                      <a:gd name="T8" fmla="*/ 0 w 102"/>
                      <a:gd name="T9" fmla="*/ 6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2"/>
                      <a:gd name="T16" fmla="*/ 0 h 19"/>
                      <a:gd name="T17" fmla="*/ 102 w 10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2" h="19">
                        <a:moveTo>
                          <a:pt x="0" y="6"/>
                        </a:moveTo>
                        <a:lnTo>
                          <a:pt x="102" y="0"/>
                        </a:lnTo>
                        <a:lnTo>
                          <a:pt x="102" y="6"/>
                        </a:lnTo>
                        <a:lnTo>
                          <a:pt x="7" y="19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6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3734" y="1748"/>
                    <a:ext cx="89" cy="9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7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3740" y="1755"/>
                    <a:ext cx="77" cy="79"/>
                  </a:xfrm>
                  <a:prstGeom prst="ellipse">
                    <a:avLst/>
                  </a:prstGeom>
                  <a:solidFill>
                    <a:srgbClr val="C1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8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3747" y="1761"/>
                    <a:ext cx="63" cy="66"/>
                  </a:xfrm>
                  <a:prstGeom prst="ellipse">
                    <a:avLst/>
                  </a:prstGeom>
                  <a:solidFill>
                    <a:srgbClr val="D9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69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3753" y="1768"/>
                    <a:ext cx="51" cy="53"/>
                  </a:xfrm>
                  <a:prstGeom prst="ellipse">
                    <a:avLst/>
                  </a:prstGeom>
                  <a:solidFill>
                    <a:srgbClr val="E9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0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3759" y="1775"/>
                    <a:ext cx="39" cy="39"/>
                  </a:xfrm>
                  <a:prstGeom prst="ellipse">
                    <a:avLst/>
                  </a:prstGeom>
                  <a:solidFill>
                    <a:srgbClr val="F3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1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3766" y="1781"/>
                    <a:ext cx="25" cy="26"/>
                  </a:xfrm>
                  <a:prstGeom prst="ellipse">
                    <a:avLst/>
                  </a:prstGeom>
                  <a:solidFill>
                    <a:srgbClr val="FA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2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3772" y="1788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3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4091" y="1794"/>
                    <a:ext cx="90" cy="9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4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4098" y="1801"/>
                    <a:ext cx="76" cy="79"/>
                  </a:xfrm>
                  <a:prstGeom prst="ellipse">
                    <a:avLst/>
                  </a:prstGeom>
                  <a:solidFill>
                    <a:srgbClr val="C1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5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4104" y="1807"/>
                    <a:ext cx="64" cy="66"/>
                  </a:xfrm>
                  <a:prstGeom prst="ellipse">
                    <a:avLst/>
                  </a:prstGeom>
                  <a:solidFill>
                    <a:srgbClr val="D9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6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4111" y="1814"/>
                    <a:ext cx="51" cy="53"/>
                  </a:xfrm>
                  <a:prstGeom prst="ellipse">
                    <a:avLst/>
                  </a:prstGeom>
                  <a:solidFill>
                    <a:srgbClr val="E9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7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4117" y="1821"/>
                    <a:ext cx="38" cy="39"/>
                  </a:xfrm>
                  <a:prstGeom prst="ellipse">
                    <a:avLst/>
                  </a:prstGeom>
                  <a:solidFill>
                    <a:srgbClr val="F3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8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4123" y="1827"/>
                    <a:ext cx="26" cy="26"/>
                  </a:xfrm>
                  <a:prstGeom prst="ellipse">
                    <a:avLst/>
                  </a:prstGeom>
                  <a:solidFill>
                    <a:srgbClr val="FA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79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4130" y="1834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0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3951" y="2563"/>
                    <a:ext cx="89" cy="9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1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3957" y="2570"/>
                    <a:ext cx="77" cy="78"/>
                  </a:xfrm>
                  <a:prstGeom prst="ellipse">
                    <a:avLst/>
                  </a:prstGeom>
                  <a:solidFill>
                    <a:srgbClr val="C1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2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3964" y="2576"/>
                    <a:ext cx="64" cy="66"/>
                  </a:xfrm>
                  <a:prstGeom prst="ellipse">
                    <a:avLst/>
                  </a:prstGeom>
                  <a:solidFill>
                    <a:srgbClr val="D9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3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3970" y="2583"/>
                    <a:ext cx="51" cy="52"/>
                  </a:xfrm>
                  <a:prstGeom prst="ellipse">
                    <a:avLst/>
                  </a:prstGeom>
                  <a:solidFill>
                    <a:srgbClr val="E9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4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589"/>
                    <a:ext cx="38" cy="40"/>
                  </a:xfrm>
                  <a:prstGeom prst="ellipse">
                    <a:avLst/>
                  </a:prstGeom>
                  <a:solidFill>
                    <a:srgbClr val="F3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5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596"/>
                    <a:ext cx="25" cy="26"/>
                  </a:xfrm>
                  <a:prstGeom prst="ellipse">
                    <a:avLst/>
                  </a:prstGeom>
                  <a:solidFill>
                    <a:srgbClr val="FA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6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3989" y="2602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7" name="Freeform 585"/>
                  <p:cNvSpPr>
                    <a:spLocks/>
                  </p:cNvSpPr>
                  <p:nvPr/>
                </p:nvSpPr>
                <p:spPr bwMode="auto">
                  <a:xfrm>
                    <a:off x="3938" y="2432"/>
                    <a:ext cx="51" cy="138"/>
                  </a:xfrm>
                  <a:custGeom>
                    <a:avLst/>
                    <a:gdLst>
                      <a:gd name="T0" fmla="*/ 51 w 51"/>
                      <a:gd name="T1" fmla="*/ 131 h 138"/>
                      <a:gd name="T2" fmla="*/ 39 w 51"/>
                      <a:gd name="T3" fmla="*/ 138 h 138"/>
                      <a:gd name="T4" fmla="*/ 0 w 51"/>
                      <a:gd name="T5" fmla="*/ 6 h 138"/>
                      <a:gd name="T6" fmla="*/ 13 w 51"/>
                      <a:gd name="T7" fmla="*/ 0 h 138"/>
                      <a:gd name="T8" fmla="*/ 51 w 51"/>
                      <a:gd name="T9" fmla="*/ 131 h 13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38"/>
                      <a:gd name="T17" fmla="*/ 51 w 51"/>
                      <a:gd name="T18" fmla="*/ 138 h 13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38">
                        <a:moveTo>
                          <a:pt x="51" y="131"/>
                        </a:moveTo>
                        <a:lnTo>
                          <a:pt x="39" y="138"/>
                        </a:lnTo>
                        <a:lnTo>
                          <a:pt x="0" y="6"/>
                        </a:lnTo>
                        <a:lnTo>
                          <a:pt x="13" y="0"/>
                        </a:lnTo>
                        <a:lnTo>
                          <a:pt x="51" y="13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8" name="Arc 586"/>
                  <p:cNvSpPr>
                    <a:spLocks/>
                  </p:cNvSpPr>
                  <p:nvPr/>
                </p:nvSpPr>
                <p:spPr bwMode="auto">
                  <a:xfrm>
                    <a:off x="3977" y="2550"/>
                    <a:ext cx="15" cy="20"/>
                  </a:xfrm>
                  <a:custGeom>
                    <a:avLst/>
                    <a:gdLst>
                      <a:gd name="T0" fmla="*/ 0 w 16738"/>
                      <a:gd name="T1" fmla="*/ 0 h 21600"/>
                      <a:gd name="T2" fmla="*/ 0 w 16738"/>
                      <a:gd name="T3" fmla="*/ 0 h 21600"/>
                      <a:gd name="T4" fmla="*/ 0 w 167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738"/>
                      <a:gd name="T10" fmla="*/ 0 h 21600"/>
                      <a:gd name="T11" fmla="*/ 16738 w 167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38" h="21600" fill="none" extrusionOk="0">
                        <a:moveTo>
                          <a:pt x="16738" y="19355"/>
                        </a:moveTo>
                        <a:cubicBezTo>
                          <a:pt x="13757" y="20831"/>
                          <a:pt x="10476" y="21599"/>
                          <a:pt x="7151" y="21599"/>
                        </a:cubicBezTo>
                        <a:cubicBezTo>
                          <a:pt x="4715" y="21599"/>
                          <a:pt x="2297" y="21188"/>
                          <a:pt x="-1" y="20381"/>
                        </a:cubicBezTo>
                      </a:path>
                      <a:path w="16738" h="21600" stroke="0" extrusionOk="0">
                        <a:moveTo>
                          <a:pt x="16738" y="19355"/>
                        </a:moveTo>
                        <a:cubicBezTo>
                          <a:pt x="13757" y="20831"/>
                          <a:pt x="10476" y="21599"/>
                          <a:pt x="7151" y="21599"/>
                        </a:cubicBezTo>
                        <a:cubicBezTo>
                          <a:pt x="4715" y="21599"/>
                          <a:pt x="2297" y="21188"/>
                          <a:pt x="-1" y="20381"/>
                        </a:cubicBezTo>
                        <a:lnTo>
                          <a:pt x="7151" y="0"/>
                        </a:lnTo>
                        <a:lnTo>
                          <a:pt x="16738" y="193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89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3951" y="2432"/>
                    <a:ext cx="38" cy="13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0" name="Arc 588"/>
                  <p:cNvSpPr>
                    <a:spLocks/>
                  </p:cNvSpPr>
                  <p:nvPr/>
                </p:nvSpPr>
                <p:spPr bwMode="auto">
                  <a:xfrm>
                    <a:off x="3977" y="2550"/>
                    <a:ext cx="15" cy="20"/>
                  </a:xfrm>
                  <a:custGeom>
                    <a:avLst/>
                    <a:gdLst>
                      <a:gd name="T0" fmla="*/ 0 w 16738"/>
                      <a:gd name="T1" fmla="*/ 0 h 21600"/>
                      <a:gd name="T2" fmla="*/ 0 w 16738"/>
                      <a:gd name="T3" fmla="*/ 0 h 21600"/>
                      <a:gd name="T4" fmla="*/ 0 w 167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738"/>
                      <a:gd name="T10" fmla="*/ 0 h 21600"/>
                      <a:gd name="T11" fmla="*/ 16738 w 167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738" h="21600" fill="none" extrusionOk="0">
                        <a:moveTo>
                          <a:pt x="16738" y="19355"/>
                        </a:moveTo>
                        <a:cubicBezTo>
                          <a:pt x="13757" y="20831"/>
                          <a:pt x="10476" y="21599"/>
                          <a:pt x="7151" y="21599"/>
                        </a:cubicBezTo>
                        <a:cubicBezTo>
                          <a:pt x="4715" y="21599"/>
                          <a:pt x="2297" y="21188"/>
                          <a:pt x="-1" y="20381"/>
                        </a:cubicBezTo>
                      </a:path>
                      <a:path w="16738" h="21600" stroke="0" extrusionOk="0">
                        <a:moveTo>
                          <a:pt x="16738" y="19355"/>
                        </a:moveTo>
                        <a:cubicBezTo>
                          <a:pt x="13757" y="20831"/>
                          <a:pt x="10476" y="21599"/>
                          <a:pt x="7151" y="21599"/>
                        </a:cubicBezTo>
                        <a:cubicBezTo>
                          <a:pt x="4715" y="21599"/>
                          <a:pt x="2297" y="21188"/>
                          <a:pt x="-1" y="20381"/>
                        </a:cubicBezTo>
                        <a:lnTo>
                          <a:pt x="7151" y="0"/>
                        </a:lnTo>
                        <a:lnTo>
                          <a:pt x="16738" y="1935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1" name="Freeform 589"/>
                  <p:cNvSpPr>
                    <a:spLocks/>
                  </p:cNvSpPr>
                  <p:nvPr/>
                </p:nvSpPr>
                <p:spPr bwMode="auto">
                  <a:xfrm>
                    <a:off x="3938" y="2432"/>
                    <a:ext cx="39" cy="138"/>
                  </a:xfrm>
                  <a:custGeom>
                    <a:avLst/>
                    <a:gdLst>
                      <a:gd name="T0" fmla="*/ 39 w 39"/>
                      <a:gd name="T1" fmla="*/ 138 h 138"/>
                      <a:gd name="T2" fmla="*/ 0 w 39"/>
                      <a:gd name="T3" fmla="*/ 6 h 138"/>
                      <a:gd name="T4" fmla="*/ 13 w 39"/>
                      <a:gd name="T5" fmla="*/ 0 h 138"/>
                      <a:gd name="T6" fmla="*/ 0 60000 65536"/>
                      <a:gd name="T7" fmla="*/ 0 60000 65536"/>
                      <a:gd name="T8" fmla="*/ 0 60000 65536"/>
                      <a:gd name="T9" fmla="*/ 0 w 39"/>
                      <a:gd name="T10" fmla="*/ 0 h 138"/>
                      <a:gd name="T11" fmla="*/ 39 w 39"/>
                      <a:gd name="T12" fmla="*/ 138 h 13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" h="138">
                        <a:moveTo>
                          <a:pt x="39" y="138"/>
                        </a:moveTo>
                        <a:lnTo>
                          <a:pt x="0" y="6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2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3887" y="2077"/>
                    <a:ext cx="90" cy="9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3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083"/>
                    <a:ext cx="76" cy="79"/>
                  </a:xfrm>
                  <a:prstGeom prst="ellipse">
                    <a:avLst/>
                  </a:prstGeom>
                  <a:solidFill>
                    <a:srgbClr val="C1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4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3900" y="2090"/>
                    <a:ext cx="64" cy="66"/>
                  </a:xfrm>
                  <a:prstGeom prst="ellipse">
                    <a:avLst/>
                  </a:prstGeom>
                  <a:solidFill>
                    <a:srgbClr val="D9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5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3906" y="2096"/>
                    <a:ext cx="51" cy="53"/>
                  </a:xfrm>
                  <a:prstGeom prst="ellipse">
                    <a:avLst/>
                  </a:prstGeom>
                  <a:solidFill>
                    <a:srgbClr val="E9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6" name="Oval 594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2103"/>
                    <a:ext cx="38" cy="39"/>
                  </a:xfrm>
                  <a:prstGeom prst="ellipse">
                    <a:avLst/>
                  </a:prstGeom>
                  <a:solidFill>
                    <a:srgbClr val="F3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7" name="Oval 595"/>
                  <p:cNvSpPr>
                    <a:spLocks noChangeArrowheads="1"/>
                  </p:cNvSpPr>
                  <p:nvPr/>
                </p:nvSpPr>
                <p:spPr bwMode="auto">
                  <a:xfrm>
                    <a:off x="3919" y="2110"/>
                    <a:ext cx="26" cy="26"/>
                  </a:xfrm>
                  <a:prstGeom prst="ellipse">
                    <a:avLst/>
                  </a:prstGeom>
                  <a:solidFill>
                    <a:srgbClr val="FA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8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3925" y="2116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99" name="Rectangle 597"/>
                  <p:cNvSpPr>
                    <a:spLocks noChangeArrowheads="1"/>
                  </p:cNvSpPr>
                  <p:nvPr/>
                </p:nvSpPr>
                <p:spPr bwMode="auto">
                  <a:xfrm>
                    <a:off x="3925" y="2169"/>
                    <a:ext cx="13" cy="1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0" name="Arc 598"/>
                  <p:cNvSpPr>
                    <a:spLocks/>
                  </p:cNvSpPr>
                  <p:nvPr/>
                </p:nvSpPr>
                <p:spPr bwMode="auto">
                  <a:xfrm>
                    <a:off x="3925" y="2169"/>
                    <a:ext cx="13" cy="26"/>
                  </a:xfrm>
                  <a:custGeom>
                    <a:avLst/>
                    <a:gdLst>
                      <a:gd name="T0" fmla="*/ 0 w 10645"/>
                      <a:gd name="T1" fmla="*/ 0 h 21600"/>
                      <a:gd name="T2" fmla="*/ 0 w 10645"/>
                      <a:gd name="T3" fmla="*/ 0 h 21600"/>
                      <a:gd name="T4" fmla="*/ 0 w 10645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0645"/>
                      <a:gd name="T10" fmla="*/ 0 h 21600"/>
                      <a:gd name="T11" fmla="*/ 10645 w 10645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645" h="21600" fill="none" extrusionOk="0">
                        <a:moveTo>
                          <a:pt x="-1" y="896"/>
                        </a:moveTo>
                        <a:cubicBezTo>
                          <a:pt x="1998" y="301"/>
                          <a:pt x="4072" y="-1"/>
                          <a:pt x="6157" y="-1"/>
                        </a:cubicBezTo>
                        <a:cubicBezTo>
                          <a:pt x="7665" y="-1"/>
                          <a:pt x="9169" y="158"/>
                          <a:pt x="10645" y="471"/>
                        </a:cubicBezTo>
                      </a:path>
                      <a:path w="10645" h="21600" stroke="0" extrusionOk="0">
                        <a:moveTo>
                          <a:pt x="-1" y="896"/>
                        </a:moveTo>
                        <a:cubicBezTo>
                          <a:pt x="1998" y="301"/>
                          <a:pt x="4072" y="-1"/>
                          <a:pt x="6157" y="-1"/>
                        </a:cubicBezTo>
                        <a:cubicBezTo>
                          <a:pt x="7665" y="-1"/>
                          <a:pt x="9169" y="158"/>
                          <a:pt x="10645" y="471"/>
                        </a:cubicBezTo>
                        <a:lnTo>
                          <a:pt x="6157" y="21600"/>
                        </a:lnTo>
                        <a:lnTo>
                          <a:pt x="-1" y="8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1" name="Line 5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5" y="2169"/>
                    <a:ext cx="1" cy="1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2" name="Arc 600"/>
                  <p:cNvSpPr>
                    <a:spLocks/>
                  </p:cNvSpPr>
                  <p:nvPr/>
                </p:nvSpPr>
                <p:spPr bwMode="auto">
                  <a:xfrm>
                    <a:off x="3925" y="2169"/>
                    <a:ext cx="13" cy="26"/>
                  </a:xfrm>
                  <a:custGeom>
                    <a:avLst/>
                    <a:gdLst>
                      <a:gd name="T0" fmla="*/ 0 w 10645"/>
                      <a:gd name="T1" fmla="*/ 0 h 21600"/>
                      <a:gd name="T2" fmla="*/ 0 w 10645"/>
                      <a:gd name="T3" fmla="*/ 0 h 21600"/>
                      <a:gd name="T4" fmla="*/ 0 w 10645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0645"/>
                      <a:gd name="T10" fmla="*/ 0 h 21600"/>
                      <a:gd name="T11" fmla="*/ 10645 w 10645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645" h="21600" fill="none" extrusionOk="0">
                        <a:moveTo>
                          <a:pt x="-1" y="896"/>
                        </a:moveTo>
                        <a:cubicBezTo>
                          <a:pt x="1998" y="301"/>
                          <a:pt x="4072" y="-1"/>
                          <a:pt x="6157" y="-1"/>
                        </a:cubicBezTo>
                        <a:cubicBezTo>
                          <a:pt x="7665" y="-1"/>
                          <a:pt x="9169" y="158"/>
                          <a:pt x="10645" y="471"/>
                        </a:cubicBezTo>
                      </a:path>
                      <a:path w="10645" h="21600" stroke="0" extrusionOk="0">
                        <a:moveTo>
                          <a:pt x="-1" y="896"/>
                        </a:moveTo>
                        <a:cubicBezTo>
                          <a:pt x="1998" y="301"/>
                          <a:pt x="4072" y="-1"/>
                          <a:pt x="6157" y="-1"/>
                        </a:cubicBezTo>
                        <a:cubicBezTo>
                          <a:pt x="7665" y="-1"/>
                          <a:pt x="9169" y="158"/>
                          <a:pt x="10645" y="471"/>
                        </a:cubicBezTo>
                        <a:lnTo>
                          <a:pt x="6157" y="21600"/>
                        </a:lnTo>
                        <a:lnTo>
                          <a:pt x="-1" y="89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3" name="Freeform 601"/>
                  <p:cNvSpPr>
                    <a:spLocks/>
                  </p:cNvSpPr>
                  <p:nvPr/>
                </p:nvSpPr>
                <p:spPr bwMode="auto">
                  <a:xfrm>
                    <a:off x="3925" y="2169"/>
                    <a:ext cx="13" cy="138"/>
                  </a:xfrm>
                  <a:custGeom>
                    <a:avLst/>
                    <a:gdLst>
                      <a:gd name="T0" fmla="*/ 13 w 13"/>
                      <a:gd name="T1" fmla="*/ 0 h 138"/>
                      <a:gd name="T2" fmla="*/ 13 w 13"/>
                      <a:gd name="T3" fmla="*/ 138 h 138"/>
                      <a:gd name="T4" fmla="*/ 0 w 13"/>
                      <a:gd name="T5" fmla="*/ 138 h 138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138"/>
                      <a:gd name="T11" fmla="*/ 13 w 13"/>
                      <a:gd name="T12" fmla="*/ 138 h 13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138">
                        <a:moveTo>
                          <a:pt x="13" y="0"/>
                        </a:moveTo>
                        <a:lnTo>
                          <a:pt x="13" y="138"/>
                        </a:lnTo>
                        <a:lnTo>
                          <a:pt x="0" y="13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4" name="Oval 602"/>
                  <p:cNvSpPr>
                    <a:spLocks noChangeArrowheads="1"/>
                  </p:cNvSpPr>
                  <p:nvPr/>
                </p:nvSpPr>
                <p:spPr bwMode="auto">
                  <a:xfrm>
                    <a:off x="3862" y="2307"/>
                    <a:ext cx="127" cy="131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5" name="Oval 603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313"/>
                    <a:ext cx="115" cy="119"/>
                  </a:xfrm>
                  <a:prstGeom prst="ellipse">
                    <a:avLst/>
                  </a:prstGeom>
                  <a:solidFill>
                    <a:srgbClr val="5B5B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6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3874" y="2320"/>
                    <a:ext cx="103" cy="105"/>
                  </a:xfrm>
                  <a:prstGeom prst="ellipse">
                    <a:avLst/>
                  </a:pr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7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3881" y="2326"/>
                    <a:ext cx="89" cy="92"/>
                  </a:xfrm>
                  <a:prstGeom prst="ellipse">
                    <a:avLst/>
                  </a:prstGeom>
                  <a:solidFill>
                    <a:srgbClr val="6D6D6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8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3887" y="2333"/>
                    <a:ext cx="77" cy="79"/>
                  </a:xfrm>
                  <a:prstGeom prst="ellipse">
                    <a:avLst/>
                  </a:prstGeom>
                  <a:solidFill>
                    <a:srgbClr val="7373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09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340"/>
                    <a:ext cx="63" cy="65"/>
                  </a:xfrm>
                  <a:prstGeom prst="ellipse">
                    <a:avLst/>
                  </a:prstGeom>
                  <a:solidFill>
                    <a:srgbClr val="7777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0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3900" y="2346"/>
                    <a:ext cx="51" cy="53"/>
                  </a:xfrm>
                  <a:prstGeom prst="ellipse">
                    <a:avLst/>
                  </a:prstGeom>
                  <a:solidFill>
                    <a:srgbClr val="7A7A7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1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3906" y="2353"/>
                    <a:ext cx="39" cy="39"/>
                  </a:xfrm>
                  <a:prstGeom prst="ellipse">
                    <a:avLst/>
                  </a:prstGeom>
                  <a:solidFill>
                    <a:srgbClr val="7D7D7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2" name="Oval 610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2359"/>
                    <a:ext cx="25" cy="27"/>
                  </a:xfrm>
                  <a:prstGeom prst="ellipse">
                    <a:avLst/>
                  </a:prstGeom>
                  <a:solidFill>
                    <a:srgbClr val="7E7E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3" name="Oval 611"/>
                  <p:cNvSpPr>
                    <a:spLocks noChangeArrowheads="1"/>
                  </p:cNvSpPr>
                  <p:nvPr/>
                </p:nvSpPr>
                <p:spPr bwMode="auto">
                  <a:xfrm>
                    <a:off x="3919" y="2366"/>
                    <a:ext cx="13" cy="13"/>
                  </a:xfrm>
                  <a:prstGeom prst="ellipse">
                    <a:avLst/>
                  </a:prstGeom>
                  <a:solidFill>
                    <a:srgbClr val="7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4" name="Freeform 612"/>
                  <p:cNvSpPr>
                    <a:spLocks/>
                  </p:cNvSpPr>
                  <p:nvPr/>
                </p:nvSpPr>
                <p:spPr bwMode="auto">
                  <a:xfrm>
                    <a:off x="3983" y="2353"/>
                    <a:ext cx="102" cy="19"/>
                  </a:xfrm>
                  <a:custGeom>
                    <a:avLst/>
                    <a:gdLst>
                      <a:gd name="T0" fmla="*/ 0 w 102"/>
                      <a:gd name="T1" fmla="*/ 19 h 19"/>
                      <a:gd name="T2" fmla="*/ 0 w 102"/>
                      <a:gd name="T3" fmla="*/ 6 h 19"/>
                      <a:gd name="T4" fmla="*/ 102 w 102"/>
                      <a:gd name="T5" fmla="*/ 0 h 19"/>
                      <a:gd name="T6" fmla="*/ 102 w 102"/>
                      <a:gd name="T7" fmla="*/ 13 h 19"/>
                      <a:gd name="T8" fmla="*/ 0 w 102"/>
                      <a:gd name="T9" fmla="*/ 19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2"/>
                      <a:gd name="T16" fmla="*/ 0 h 19"/>
                      <a:gd name="T17" fmla="*/ 102 w 102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2" h="19">
                        <a:moveTo>
                          <a:pt x="0" y="19"/>
                        </a:moveTo>
                        <a:lnTo>
                          <a:pt x="0" y="6"/>
                        </a:lnTo>
                        <a:lnTo>
                          <a:pt x="102" y="0"/>
                        </a:lnTo>
                        <a:lnTo>
                          <a:pt x="102" y="13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5" name="Arc 613"/>
                  <p:cNvSpPr>
                    <a:spLocks/>
                  </p:cNvSpPr>
                  <p:nvPr/>
                </p:nvSpPr>
                <p:spPr bwMode="auto">
                  <a:xfrm>
                    <a:off x="3977" y="2359"/>
                    <a:ext cx="6" cy="13"/>
                  </a:xfrm>
                  <a:custGeom>
                    <a:avLst/>
                    <a:gdLst>
                      <a:gd name="T0" fmla="*/ 0 w 21600"/>
                      <a:gd name="T1" fmla="*/ 0 h 43200"/>
                      <a:gd name="T2" fmla="*/ 0 w 21600"/>
                      <a:gd name="T3" fmla="*/ 0 h 43200"/>
                      <a:gd name="T4" fmla="*/ 0 w 21600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3200"/>
                      <a:gd name="T11" fmla="*/ 21600 w 21600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3200" fill="none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</a:path>
                      <a:path w="21600" h="43200" stroke="0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  <a:lnTo>
                          <a:pt x="21600" y="21600"/>
                        </a:lnTo>
                        <a:lnTo>
                          <a:pt x="21600" y="4319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6" name="Line 6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83" y="2366"/>
                    <a:ext cx="102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7" name="Arc 615"/>
                  <p:cNvSpPr>
                    <a:spLocks/>
                  </p:cNvSpPr>
                  <p:nvPr/>
                </p:nvSpPr>
                <p:spPr bwMode="auto">
                  <a:xfrm>
                    <a:off x="3977" y="2359"/>
                    <a:ext cx="6" cy="13"/>
                  </a:xfrm>
                  <a:custGeom>
                    <a:avLst/>
                    <a:gdLst>
                      <a:gd name="T0" fmla="*/ 0 w 21600"/>
                      <a:gd name="T1" fmla="*/ 0 h 43200"/>
                      <a:gd name="T2" fmla="*/ 0 w 21600"/>
                      <a:gd name="T3" fmla="*/ 0 h 43200"/>
                      <a:gd name="T4" fmla="*/ 0 w 21600"/>
                      <a:gd name="T5" fmla="*/ 0 h 432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3200"/>
                      <a:gd name="T11" fmla="*/ 21600 w 21600"/>
                      <a:gd name="T12" fmla="*/ 43200 h 432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3200" fill="none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</a:path>
                      <a:path w="21600" h="43200" stroke="0" extrusionOk="0">
                        <a:moveTo>
                          <a:pt x="21600" y="43199"/>
                        </a:move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-1"/>
                          <a:pt x="21600" y="-1"/>
                        </a:cubicBezTo>
                        <a:lnTo>
                          <a:pt x="21600" y="21600"/>
                        </a:lnTo>
                        <a:lnTo>
                          <a:pt x="21600" y="4319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8" name="Freeform 616"/>
                  <p:cNvSpPr>
                    <a:spLocks/>
                  </p:cNvSpPr>
                  <p:nvPr/>
                </p:nvSpPr>
                <p:spPr bwMode="auto">
                  <a:xfrm>
                    <a:off x="3983" y="2353"/>
                    <a:ext cx="102" cy="13"/>
                  </a:xfrm>
                  <a:custGeom>
                    <a:avLst/>
                    <a:gdLst>
                      <a:gd name="T0" fmla="*/ 0 w 102"/>
                      <a:gd name="T1" fmla="*/ 6 h 13"/>
                      <a:gd name="T2" fmla="*/ 102 w 102"/>
                      <a:gd name="T3" fmla="*/ 0 h 13"/>
                      <a:gd name="T4" fmla="*/ 102 w 102"/>
                      <a:gd name="T5" fmla="*/ 13 h 13"/>
                      <a:gd name="T6" fmla="*/ 0 60000 65536"/>
                      <a:gd name="T7" fmla="*/ 0 60000 65536"/>
                      <a:gd name="T8" fmla="*/ 0 60000 65536"/>
                      <a:gd name="T9" fmla="*/ 0 w 102"/>
                      <a:gd name="T10" fmla="*/ 0 h 13"/>
                      <a:gd name="T11" fmla="*/ 102 w 102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02" h="13">
                        <a:moveTo>
                          <a:pt x="0" y="6"/>
                        </a:moveTo>
                        <a:lnTo>
                          <a:pt x="102" y="0"/>
                        </a:lnTo>
                        <a:lnTo>
                          <a:pt x="102" y="1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19" name="Freeform 617"/>
                  <p:cNvSpPr>
                    <a:spLocks/>
                  </p:cNvSpPr>
                  <p:nvPr/>
                </p:nvSpPr>
                <p:spPr bwMode="auto">
                  <a:xfrm>
                    <a:off x="3798" y="2372"/>
                    <a:ext cx="83" cy="27"/>
                  </a:xfrm>
                  <a:custGeom>
                    <a:avLst/>
                    <a:gdLst>
                      <a:gd name="T0" fmla="*/ 83 w 83"/>
                      <a:gd name="T1" fmla="*/ 0 h 27"/>
                      <a:gd name="T2" fmla="*/ 83 w 83"/>
                      <a:gd name="T3" fmla="*/ 14 h 27"/>
                      <a:gd name="T4" fmla="*/ 0 w 83"/>
                      <a:gd name="T5" fmla="*/ 27 h 27"/>
                      <a:gd name="T6" fmla="*/ 0 w 83"/>
                      <a:gd name="T7" fmla="*/ 14 h 27"/>
                      <a:gd name="T8" fmla="*/ 83 w 83"/>
                      <a:gd name="T9" fmla="*/ 0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3"/>
                      <a:gd name="T16" fmla="*/ 0 h 27"/>
                      <a:gd name="T17" fmla="*/ 83 w 83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3" h="27">
                        <a:moveTo>
                          <a:pt x="83" y="0"/>
                        </a:moveTo>
                        <a:lnTo>
                          <a:pt x="83" y="14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lnTo>
                          <a:pt x="8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0" name="Arc 618"/>
                  <p:cNvSpPr>
                    <a:spLocks/>
                  </p:cNvSpPr>
                  <p:nvPr/>
                </p:nvSpPr>
                <p:spPr bwMode="auto">
                  <a:xfrm>
                    <a:off x="3875" y="2374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3606"/>
                      <a:gd name="T2" fmla="*/ 0 w 21600"/>
                      <a:gd name="T3" fmla="*/ 0 h 33606"/>
                      <a:gd name="T4" fmla="*/ 0 w 21600"/>
                      <a:gd name="T5" fmla="*/ 0 h 3360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3606"/>
                      <a:gd name="T11" fmla="*/ 21600 w 21600"/>
                      <a:gd name="T12" fmla="*/ 33606 h 336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3606" fill="none" extrusionOk="0">
                        <a:moveTo>
                          <a:pt x="13572" y="-1"/>
                        </a:moveTo>
                        <a:cubicBezTo>
                          <a:pt x="18649" y="4100"/>
                          <a:pt x="21600" y="10276"/>
                          <a:pt x="21600" y="16803"/>
                        </a:cubicBezTo>
                        <a:cubicBezTo>
                          <a:pt x="21600" y="23329"/>
                          <a:pt x="18649" y="29505"/>
                          <a:pt x="13572" y="33606"/>
                        </a:cubicBezTo>
                      </a:path>
                      <a:path w="21600" h="33606" stroke="0" extrusionOk="0">
                        <a:moveTo>
                          <a:pt x="13572" y="-1"/>
                        </a:moveTo>
                        <a:cubicBezTo>
                          <a:pt x="18649" y="4100"/>
                          <a:pt x="21600" y="10276"/>
                          <a:pt x="21600" y="16803"/>
                        </a:cubicBezTo>
                        <a:cubicBezTo>
                          <a:pt x="21600" y="23329"/>
                          <a:pt x="18649" y="29505"/>
                          <a:pt x="13572" y="33606"/>
                        </a:cubicBezTo>
                        <a:lnTo>
                          <a:pt x="0" y="16803"/>
                        </a:lnTo>
                        <a:lnTo>
                          <a:pt x="13572" y="-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1" name="Line 6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8" y="2372"/>
                    <a:ext cx="83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2" name="Arc 620"/>
                  <p:cNvSpPr>
                    <a:spLocks/>
                  </p:cNvSpPr>
                  <p:nvPr/>
                </p:nvSpPr>
                <p:spPr bwMode="auto">
                  <a:xfrm>
                    <a:off x="3875" y="2374"/>
                    <a:ext cx="7" cy="11"/>
                  </a:xfrm>
                  <a:custGeom>
                    <a:avLst/>
                    <a:gdLst>
                      <a:gd name="T0" fmla="*/ 0 w 21600"/>
                      <a:gd name="T1" fmla="*/ 0 h 33606"/>
                      <a:gd name="T2" fmla="*/ 0 w 21600"/>
                      <a:gd name="T3" fmla="*/ 0 h 33606"/>
                      <a:gd name="T4" fmla="*/ 0 w 21600"/>
                      <a:gd name="T5" fmla="*/ 0 h 3360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3606"/>
                      <a:gd name="T11" fmla="*/ 21600 w 21600"/>
                      <a:gd name="T12" fmla="*/ 33606 h 3360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3606" fill="none" extrusionOk="0">
                        <a:moveTo>
                          <a:pt x="13572" y="-1"/>
                        </a:moveTo>
                        <a:cubicBezTo>
                          <a:pt x="18649" y="4100"/>
                          <a:pt x="21600" y="10276"/>
                          <a:pt x="21600" y="16803"/>
                        </a:cubicBezTo>
                        <a:cubicBezTo>
                          <a:pt x="21600" y="23329"/>
                          <a:pt x="18649" y="29505"/>
                          <a:pt x="13572" y="33606"/>
                        </a:cubicBezTo>
                      </a:path>
                      <a:path w="21600" h="33606" stroke="0" extrusionOk="0">
                        <a:moveTo>
                          <a:pt x="13572" y="-1"/>
                        </a:moveTo>
                        <a:cubicBezTo>
                          <a:pt x="18649" y="4100"/>
                          <a:pt x="21600" y="10276"/>
                          <a:pt x="21600" y="16803"/>
                        </a:cubicBezTo>
                        <a:cubicBezTo>
                          <a:pt x="21600" y="23329"/>
                          <a:pt x="18649" y="29505"/>
                          <a:pt x="13572" y="33606"/>
                        </a:cubicBezTo>
                        <a:lnTo>
                          <a:pt x="0" y="16803"/>
                        </a:lnTo>
                        <a:lnTo>
                          <a:pt x="13572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3" name="Freeform 621"/>
                  <p:cNvSpPr>
                    <a:spLocks/>
                  </p:cNvSpPr>
                  <p:nvPr/>
                </p:nvSpPr>
                <p:spPr bwMode="auto">
                  <a:xfrm>
                    <a:off x="3798" y="2386"/>
                    <a:ext cx="83" cy="13"/>
                  </a:xfrm>
                  <a:custGeom>
                    <a:avLst/>
                    <a:gdLst>
                      <a:gd name="T0" fmla="*/ 83 w 83"/>
                      <a:gd name="T1" fmla="*/ 0 h 13"/>
                      <a:gd name="T2" fmla="*/ 0 w 83"/>
                      <a:gd name="T3" fmla="*/ 13 h 13"/>
                      <a:gd name="T4" fmla="*/ 0 w 83"/>
                      <a:gd name="T5" fmla="*/ 0 h 13"/>
                      <a:gd name="T6" fmla="*/ 0 60000 65536"/>
                      <a:gd name="T7" fmla="*/ 0 60000 65536"/>
                      <a:gd name="T8" fmla="*/ 0 60000 65536"/>
                      <a:gd name="T9" fmla="*/ 0 w 83"/>
                      <a:gd name="T10" fmla="*/ 0 h 13"/>
                      <a:gd name="T11" fmla="*/ 83 w 83"/>
                      <a:gd name="T12" fmla="*/ 13 h 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3" h="13">
                        <a:moveTo>
                          <a:pt x="83" y="0"/>
                        </a:moveTo>
                        <a:lnTo>
                          <a:pt x="0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4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4283" y="2550"/>
                    <a:ext cx="89" cy="92"/>
                  </a:xfrm>
                  <a:prstGeom prst="ellipse">
                    <a:avLst/>
                  </a:prstGeom>
                  <a:solidFill>
                    <a:srgbClr val="80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5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4289" y="2556"/>
                    <a:ext cx="77" cy="79"/>
                  </a:xfrm>
                  <a:prstGeom prst="ellipse">
                    <a:avLst/>
                  </a:prstGeom>
                  <a:solidFill>
                    <a:srgbClr val="C11F1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6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4296" y="2563"/>
                    <a:ext cx="64" cy="66"/>
                  </a:xfrm>
                  <a:prstGeom prst="ellipse">
                    <a:avLst/>
                  </a:prstGeom>
                  <a:solidFill>
                    <a:srgbClr val="D922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7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4302" y="2570"/>
                    <a:ext cx="51" cy="52"/>
                  </a:xfrm>
                  <a:prstGeom prst="ellipse">
                    <a:avLst/>
                  </a:prstGeom>
                  <a:solidFill>
                    <a:srgbClr val="E925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8" name="Oval 626"/>
                  <p:cNvSpPr>
                    <a:spLocks noChangeArrowheads="1"/>
                  </p:cNvSpPr>
                  <p:nvPr/>
                </p:nvSpPr>
                <p:spPr bwMode="auto">
                  <a:xfrm>
                    <a:off x="4309" y="2576"/>
                    <a:ext cx="38" cy="39"/>
                  </a:xfrm>
                  <a:prstGeom prst="ellipse">
                    <a:avLst/>
                  </a:prstGeom>
                  <a:solidFill>
                    <a:srgbClr val="F3272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29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4315" y="2583"/>
                    <a:ext cx="25" cy="26"/>
                  </a:xfrm>
                  <a:prstGeom prst="ellipse">
                    <a:avLst/>
                  </a:prstGeom>
                  <a:solidFill>
                    <a:srgbClr val="FA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0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4321" y="2589"/>
                    <a:ext cx="13" cy="13"/>
                  </a:xfrm>
                  <a:prstGeom prst="ellipse">
                    <a:avLst/>
                  </a:prstGeom>
                  <a:solidFill>
                    <a:srgbClr val="FE28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1" name="Freeform 629"/>
                  <p:cNvSpPr>
                    <a:spLocks/>
                  </p:cNvSpPr>
                  <p:nvPr/>
                </p:nvSpPr>
                <p:spPr bwMode="auto">
                  <a:xfrm>
                    <a:off x="4321" y="2418"/>
                    <a:ext cx="32" cy="132"/>
                  </a:xfrm>
                  <a:custGeom>
                    <a:avLst/>
                    <a:gdLst>
                      <a:gd name="T0" fmla="*/ 13 w 32"/>
                      <a:gd name="T1" fmla="*/ 132 h 132"/>
                      <a:gd name="T2" fmla="*/ 0 w 32"/>
                      <a:gd name="T3" fmla="*/ 132 h 132"/>
                      <a:gd name="T4" fmla="*/ 19 w 32"/>
                      <a:gd name="T5" fmla="*/ 0 h 132"/>
                      <a:gd name="T6" fmla="*/ 32 w 32"/>
                      <a:gd name="T7" fmla="*/ 0 h 132"/>
                      <a:gd name="T8" fmla="*/ 13 w 32"/>
                      <a:gd name="T9" fmla="*/ 132 h 1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"/>
                      <a:gd name="T16" fmla="*/ 0 h 132"/>
                      <a:gd name="T17" fmla="*/ 32 w 32"/>
                      <a:gd name="T18" fmla="*/ 132 h 13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" h="132">
                        <a:moveTo>
                          <a:pt x="13" y="132"/>
                        </a:moveTo>
                        <a:lnTo>
                          <a:pt x="0" y="132"/>
                        </a:lnTo>
                        <a:lnTo>
                          <a:pt x="19" y="0"/>
                        </a:lnTo>
                        <a:lnTo>
                          <a:pt x="32" y="0"/>
                        </a:lnTo>
                        <a:lnTo>
                          <a:pt x="13" y="1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2" name="Arc 630"/>
                  <p:cNvSpPr>
                    <a:spLocks/>
                  </p:cNvSpPr>
                  <p:nvPr/>
                </p:nvSpPr>
                <p:spPr bwMode="auto">
                  <a:xfrm>
                    <a:off x="4325" y="2537"/>
                    <a:ext cx="9" cy="13"/>
                  </a:xfrm>
                  <a:custGeom>
                    <a:avLst/>
                    <a:gdLst>
                      <a:gd name="T0" fmla="*/ 0 w 15273"/>
                      <a:gd name="T1" fmla="*/ 0 h 21600"/>
                      <a:gd name="T2" fmla="*/ 0 w 15273"/>
                      <a:gd name="T3" fmla="*/ 0 h 21600"/>
                      <a:gd name="T4" fmla="*/ 0 w 15273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5273"/>
                      <a:gd name="T10" fmla="*/ 0 h 21600"/>
                      <a:gd name="T11" fmla="*/ 15273 w 15273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273" h="21600" fill="none" extrusionOk="0">
                        <a:moveTo>
                          <a:pt x="15273" y="21599"/>
                        </a:moveTo>
                        <a:cubicBezTo>
                          <a:pt x="9544" y="21599"/>
                          <a:pt x="4050" y="19324"/>
                          <a:pt x="-1" y="15273"/>
                        </a:cubicBezTo>
                      </a:path>
                      <a:path w="15273" h="21600" stroke="0" extrusionOk="0">
                        <a:moveTo>
                          <a:pt x="15273" y="21599"/>
                        </a:moveTo>
                        <a:cubicBezTo>
                          <a:pt x="9544" y="21599"/>
                          <a:pt x="4050" y="19324"/>
                          <a:pt x="-1" y="15273"/>
                        </a:cubicBezTo>
                        <a:lnTo>
                          <a:pt x="15273" y="0"/>
                        </a:lnTo>
                        <a:lnTo>
                          <a:pt x="15273" y="2159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33" name="Line 6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34" y="2418"/>
                    <a:ext cx="19" cy="1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71" name="Arc 632"/>
                <p:cNvSpPr>
                  <a:spLocks/>
                </p:cNvSpPr>
                <p:nvPr/>
              </p:nvSpPr>
              <p:spPr bwMode="auto">
                <a:xfrm>
                  <a:off x="4325" y="2537"/>
                  <a:ext cx="9" cy="13"/>
                </a:xfrm>
                <a:custGeom>
                  <a:avLst/>
                  <a:gdLst>
                    <a:gd name="T0" fmla="*/ 0 w 15273"/>
                    <a:gd name="T1" fmla="*/ 0 h 21600"/>
                    <a:gd name="T2" fmla="*/ 0 w 15273"/>
                    <a:gd name="T3" fmla="*/ 0 h 21600"/>
                    <a:gd name="T4" fmla="*/ 0 w 15273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5273"/>
                    <a:gd name="T10" fmla="*/ 0 h 21600"/>
                    <a:gd name="T11" fmla="*/ 15273 w 15273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273" h="21600" fill="none" extrusionOk="0">
                      <a:moveTo>
                        <a:pt x="15273" y="21599"/>
                      </a:moveTo>
                      <a:cubicBezTo>
                        <a:pt x="9544" y="21599"/>
                        <a:pt x="4050" y="19324"/>
                        <a:pt x="-1" y="15273"/>
                      </a:cubicBezTo>
                    </a:path>
                    <a:path w="15273" h="21600" stroke="0" extrusionOk="0">
                      <a:moveTo>
                        <a:pt x="15273" y="21599"/>
                      </a:moveTo>
                      <a:cubicBezTo>
                        <a:pt x="9544" y="21599"/>
                        <a:pt x="4050" y="19324"/>
                        <a:pt x="-1" y="15273"/>
                      </a:cubicBezTo>
                      <a:lnTo>
                        <a:pt x="15273" y="0"/>
                      </a:lnTo>
                      <a:lnTo>
                        <a:pt x="15273" y="2159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2" name="Freeform 633"/>
                <p:cNvSpPr>
                  <a:spLocks/>
                </p:cNvSpPr>
                <p:nvPr/>
              </p:nvSpPr>
              <p:spPr bwMode="auto">
                <a:xfrm>
                  <a:off x="4321" y="2418"/>
                  <a:ext cx="32" cy="132"/>
                </a:xfrm>
                <a:custGeom>
                  <a:avLst/>
                  <a:gdLst>
                    <a:gd name="T0" fmla="*/ 0 w 32"/>
                    <a:gd name="T1" fmla="*/ 132 h 132"/>
                    <a:gd name="T2" fmla="*/ 19 w 32"/>
                    <a:gd name="T3" fmla="*/ 0 h 132"/>
                    <a:gd name="T4" fmla="*/ 32 w 32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32"/>
                    <a:gd name="T10" fmla="*/ 0 h 132"/>
                    <a:gd name="T11" fmla="*/ 32 w 32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" h="132">
                      <a:moveTo>
                        <a:pt x="0" y="132"/>
                      </a:moveTo>
                      <a:lnTo>
                        <a:pt x="19" y="0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3" name="Oval 634"/>
                <p:cNvSpPr>
                  <a:spLocks noChangeArrowheads="1"/>
                </p:cNvSpPr>
                <p:nvPr/>
              </p:nvSpPr>
              <p:spPr bwMode="auto">
                <a:xfrm>
                  <a:off x="4296" y="2057"/>
                  <a:ext cx="89" cy="92"/>
                </a:xfrm>
                <a:prstGeom prst="ellipse">
                  <a:avLst/>
                </a:prstGeom>
                <a:solidFill>
                  <a:srgbClr val="80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4" name="Oval 635"/>
                <p:cNvSpPr>
                  <a:spLocks noChangeArrowheads="1"/>
                </p:cNvSpPr>
                <p:nvPr/>
              </p:nvSpPr>
              <p:spPr bwMode="auto">
                <a:xfrm>
                  <a:off x="4302" y="2064"/>
                  <a:ext cx="77" cy="78"/>
                </a:xfrm>
                <a:prstGeom prst="ellipse">
                  <a:avLst/>
                </a:prstGeom>
                <a:solidFill>
                  <a:srgbClr val="C1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5" name="Oval 636"/>
                <p:cNvSpPr>
                  <a:spLocks noChangeArrowheads="1"/>
                </p:cNvSpPr>
                <p:nvPr/>
              </p:nvSpPr>
              <p:spPr bwMode="auto">
                <a:xfrm>
                  <a:off x="4309" y="2070"/>
                  <a:ext cx="63" cy="66"/>
                </a:xfrm>
                <a:prstGeom prst="ellipse">
                  <a:avLst/>
                </a:prstGeom>
                <a:solidFill>
                  <a:srgbClr val="D922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6" name="Oval 637"/>
                <p:cNvSpPr>
                  <a:spLocks noChangeArrowheads="1"/>
                </p:cNvSpPr>
                <p:nvPr/>
              </p:nvSpPr>
              <p:spPr bwMode="auto">
                <a:xfrm>
                  <a:off x="4315" y="2077"/>
                  <a:ext cx="51" cy="52"/>
                </a:xfrm>
                <a:prstGeom prst="ellipse">
                  <a:avLst/>
                </a:prstGeom>
                <a:solidFill>
                  <a:srgbClr val="E9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7" name="Oval 638"/>
                <p:cNvSpPr>
                  <a:spLocks noChangeArrowheads="1"/>
                </p:cNvSpPr>
                <p:nvPr/>
              </p:nvSpPr>
              <p:spPr bwMode="auto">
                <a:xfrm>
                  <a:off x="4321" y="2083"/>
                  <a:ext cx="39" cy="40"/>
                </a:xfrm>
                <a:prstGeom prst="ellipse">
                  <a:avLst/>
                </a:prstGeom>
                <a:solidFill>
                  <a:srgbClr val="F3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8" name="Oval 639"/>
                <p:cNvSpPr>
                  <a:spLocks noChangeArrowheads="1"/>
                </p:cNvSpPr>
                <p:nvPr/>
              </p:nvSpPr>
              <p:spPr bwMode="auto">
                <a:xfrm>
                  <a:off x="4328" y="2090"/>
                  <a:ext cx="25" cy="26"/>
                </a:xfrm>
                <a:prstGeom prst="ellipse">
                  <a:avLst/>
                </a:prstGeom>
                <a:solidFill>
                  <a:srgbClr val="FA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9" name="Oval 640"/>
                <p:cNvSpPr>
                  <a:spLocks noChangeArrowheads="1"/>
                </p:cNvSpPr>
                <p:nvPr/>
              </p:nvSpPr>
              <p:spPr bwMode="auto">
                <a:xfrm>
                  <a:off x="4334" y="2096"/>
                  <a:ext cx="13" cy="14"/>
                </a:xfrm>
                <a:prstGeom prst="ellipse">
                  <a:avLst/>
                </a:prstGeom>
                <a:solidFill>
                  <a:srgbClr val="FE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0" name="Freeform 641"/>
                <p:cNvSpPr>
                  <a:spLocks/>
                </p:cNvSpPr>
                <p:nvPr/>
              </p:nvSpPr>
              <p:spPr bwMode="auto">
                <a:xfrm>
                  <a:off x="4334" y="2149"/>
                  <a:ext cx="26" cy="138"/>
                </a:xfrm>
                <a:custGeom>
                  <a:avLst/>
                  <a:gdLst>
                    <a:gd name="T0" fmla="*/ 0 w 26"/>
                    <a:gd name="T1" fmla="*/ 0 h 138"/>
                    <a:gd name="T2" fmla="*/ 13 w 26"/>
                    <a:gd name="T3" fmla="*/ 0 h 138"/>
                    <a:gd name="T4" fmla="*/ 26 w 26"/>
                    <a:gd name="T5" fmla="*/ 131 h 138"/>
                    <a:gd name="T6" fmla="*/ 13 w 26"/>
                    <a:gd name="T7" fmla="*/ 138 h 138"/>
                    <a:gd name="T8" fmla="*/ 0 w 26"/>
                    <a:gd name="T9" fmla="*/ 0 h 1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38"/>
                    <a:gd name="T17" fmla="*/ 26 w 26"/>
                    <a:gd name="T18" fmla="*/ 138 h 1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38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26" y="131"/>
                      </a:lnTo>
                      <a:lnTo>
                        <a:pt x="13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1" name="Arc 642"/>
                <p:cNvSpPr>
                  <a:spLocks/>
                </p:cNvSpPr>
                <p:nvPr/>
              </p:nvSpPr>
              <p:spPr bwMode="auto">
                <a:xfrm>
                  <a:off x="4335" y="2150"/>
                  <a:ext cx="12" cy="26"/>
                </a:xfrm>
                <a:custGeom>
                  <a:avLst/>
                  <a:gdLst>
                    <a:gd name="T0" fmla="*/ 0 w 9959"/>
                    <a:gd name="T1" fmla="*/ 0 h 21584"/>
                    <a:gd name="T2" fmla="*/ 0 w 9959"/>
                    <a:gd name="T3" fmla="*/ 0 h 21584"/>
                    <a:gd name="T4" fmla="*/ 0 w 9959"/>
                    <a:gd name="T5" fmla="*/ 0 h 21584"/>
                    <a:gd name="T6" fmla="*/ 0 60000 65536"/>
                    <a:gd name="T7" fmla="*/ 0 60000 65536"/>
                    <a:gd name="T8" fmla="*/ 0 60000 65536"/>
                    <a:gd name="T9" fmla="*/ 0 w 9959"/>
                    <a:gd name="T10" fmla="*/ 0 h 21584"/>
                    <a:gd name="T11" fmla="*/ 9959 w 9959"/>
                    <a:gd name="T12" fmla="*/ 21584 h 215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959" h="21584" fill="none" extrusionOk="0">
                      <a:moveTo>
                        <a:pt x="-1" y="2417"/>
                      </a:moveTo>
                      <a:cubicBezTo>
                        <a:pt x="2827" y="947"/>
                        <a:pt x="5944" y="122"/>
                        <a:pt x="9128" y="-1"/>
                      </a:cubicBezTo>
                    </a:path>
                    <a:path w="9959" h="21584" stroke="0" extrusionOk="0">
                      <a:moveTo>
                        <a:pt x="-1" y="2417"/>
                      </a:moveTo>
                      <a:cubicBezTo>
                        <a:pt x="2827" y="947"/>
                        <a:pt x="5944" y="122"/>
                        <a:pt x="9128" y="-1"/>
                      </a:cubicBezTo>
                      <a:lnTo>
                        <a:pt x="9959" y="21584"/>
                      </a:lnTo>
                      <a:lnTo>
                        <a:pt x="-1" y="24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2" name="Line 643"/>
                <p:cNvSpPr>
                  <a:spLocks noChangeShapeType="1"/>
                </p:cNvSpPr>
                <p:nvPr/>
              </p:nvSpPr>
              <p:spPr bwMode="auto">
                <a:xfrm flipH="1" flipV="1">
                  <a:off x="4334" y="2149"/>
                  <a:ext cx="13" cy="13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3" name="Arc 644"/>
                <p:cNvSpPr>
                  <a:spLocks/>
                </p:cNvSpPr>
                <p:nvPr/>
              </p:nvSpPr>
              <p:spPr bwMode="auto">
                <a:xfrm>
                  <a:off x="4335" y="2150"/>
                  <a:ext cx="12" cy="26"/>
                </a:xfrm>
                <a:custGeom>
                  <a:avLst/>
                  <a:gdLst>
                    <a:gd name="T0" fmla="*/ 0 w 9959"/>
                    <a:gd name="T1" fmla="*/ 0 h 21584"/>
                    <a:gd name="T2" fmla="*/ 0 w 9959"/>
                    <a:gd name="T3" fmla="*/ 0 h 21584"/>
                    <a:gd name="T4" fmla="*/ 0 w 9959"/>
                    <a:gd name="T5" fmla="*/ 0 h 21584"/>
                    <a:gd name="T6" fmla="*/ 0 60000 65536"/>
                    <a:gd name="T7" fmla="*/ 0 60000 65536"/>
                    <a:gd name="T8" fmla="*/ 0 60000 65536"/>
                    <a:gd name="T9" fmla="*/ 0 w 9959"/>
                    <a:gd name="T10" fmla="*/ 0 h 21584"/>
                    <a:gd name="T11" fmla="*/ 9959 w 9959"/>
                    <a:gd name="T12" fmla="*/ 21584 h 2158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959" h="21584" fill="none" extrusionOk="0">
                      <a:moveTo>
                        <a:pt x="-1" y="2417"/>
                      </a:moveTo>
                      <a:cubicBezTo>
                        <a:pt x="2827" y="947"/>
                        <a:pt x="5944" y="122"/>
                        <a:pt x="9128" y="-1"/>
                      </a:cubicBezTo>
                    </a:path>
                    <a:path w="9959" h="21584" stroke="0" extrusionOk="0">
                      <a:moveTo>
                        <a:pt x="-1" y="2417"/>
                      </a:moveTo>
                      <a:cubicBezTo>
                        <a:pt x="2827" y="947"/>
                        <a:pt x="5944" y="122"/>
                        <a:pt x="9128" y="-1"/>
                      </a:cubicBezTo>
                      <a:lnTo>
                        <a:pt x="9959" y="21584"/>
                      </a:lnTo>
                      <a:lnTo>
                        <a:pt x="-1" y="2417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4" name="Freeform 645"/>
                <p:cNvSpPr>
                  <a:spLocks/>
                </p:cNvSpPr>
                <p:nvPr/>
              </p:nvSpPr>
              <p:spPr bwMode="auto">
                <a:xfrm>
                  <a:off x="4347" y="2149"/>
                  <a:ext cx="13" cy="138"/>
                </a:xfrm>
                <a:custGeom>
                  <a:avLst/>
                  <a:gdLst>
                    <a:gd name="T0" fmla="*/ 0 w 13"/>
                    <a:gd name="T1" fmla="*/ 0 h 138"/>
                    <a:gd name="T2" fmla="*/ 13 w 13"/>
                    <a:gd name="T3" fmla="*/ 131 h 138"/>
                    <a:gd name="T4" fmla="*/ 0 w 13"/>
                    <a:gd name="T5" fmla="*/ 138 h 138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38"/>
                    <a:gd name="T11" fmla="*/ 13 w 13"/>
                    <a:gd name="T12" fmla="*/ 138 h 1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38">
                      <a:moveTo>
                        <a:pt x="0" y="0"/>
                      </a:moveTo>
                      <a:lnTo>
                        <a:pt x="13" y="131"/>
                      </a:lnTo>
                      <a:lnTo>
                        <a:pt x="0" y="13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5" name="Oval 646"/>
                <p:cNvSpPr>
                  <a:spLocks noChangeArrowheads="1"/>
                </p:cNvSpPr>
                <p:nvPr/>
              </p:nvSpPr>
              <p:spPr bwMode="auto">
                <a:xfrm>
                  <a:off x="4430" y="1715"/>
                  <a:ext cx="89" cy="92"/>
                </a:xfrm>
                <a:prstGeom prst="ellipse">
                  <a:avLst/>
                </a:prstGeom>
                <a:solidFill>
                  <a:srgbClr val="80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6" name="Oval 647"/>
                <p:cNvSpPr>
                  <a:spLocks noChangeArrowheads="1"/>
                </p:cNvSpPr>
                <p:nvPr/>
              </p:nvSpPr>
              <p:spPr bwMode="auto">
                <a:xfrm>
                  <a:off x="4436" y="1722"/>
                  <a:ext cx="77" cy="79"/>
                </a:xfrm>
                <a:prstGeom prst="ellipse">
                  <a:avLst/>
                </a:prstGeom>
                <a:solidFill>
                  <a:srgbClr val="C1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7" name="Oval 648"/>
                <p:cNvSpPr>
                  <a:spLocks noChangeArrowheads="1"/>
                </p:cNvSpPr>
                <p:nvPr/>
              </p:nvSpPr>
              <p:spPr bwMode="auto">
                <a:xfrm>
                  <a:off x="4443" y="1729"/>
                  <a:ext cx="63" cy="65"/>
                </a:xfrm>
                <a:prstGeom prst="ellipse">
                  <a:avLst/>
                </a:prstGeom>
                <a:solidFill>
                  <a:srgbClr val="D922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8" name="Oval 649"/>
                <p:cNvSpPr>
                  <a:spLocks noChangeArrowheads="1"/>
                </p:cNvSpPr>
                <p:nvPr/>
              </p:nvSpPr>
              <p:spPr bwMode="auto">
                <a:xfrm>
                  <a:off x="4449" y="1735"/>
                  <a:ext cx="51" cy="53"/>
                </a:xfrm>
                <a:prstGeom prst="ellipse">
                  <a:avLst/>
                </a:prstGeom>
                <a:solidFill>
                  <a:srgbClr val="E9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9" name="Oval 650"/>
                <p:cNvSpPr>
                  <a:spLocks noChangeArrowheads="1"/>
                </p:cNvSpPr>
                <p:nvPr/>
              </p:nvSpPr>
              <p:spPr bwMode="auto">
                <a:xfrm>
                  <a:off x="4455" y="1742"/>
                  <a:ext cx="39" cy="39"/>
                </a:xfrm>
                <a:prstGeom prst="ellipse">
                  <a:avLst/>
                </a:prstGeom>
                <a:solidFill>
                  <a:srgbClr val="F3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0" name="Oval 651"/>
                <p:cNvSpPr>
                  <a:spLocks noChangeArrowheads="1"/>
                </p:cNvSpPr>
                <p:nvPr/>
              </p:nvSpPr>
              <p:spPr bwMode="auto">
                <a:xfrm>
                  <a:off x="4462" y="1748"/>
                  <a:ext cx="25" cy="27"/>
                </a:xfrm>
                <a:prstGeom prst="ellipse">
                  <a:avLst/>
                </a:prstGeom>
                <a:solidFill>
                  <a:srgbClr val="FA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1" name="Oval 652"/>
                <p:cNvSpPr>
                  <a:spLocks noChangeArrowheads="1"/>
                </p:cNvSpPr>
                <p:nvPr/>
              </p:nvSpPr>
              <p:spPr bwMode="auto">
                <a:xfrm>
                  <a:off x="4468" y="1755"/>
                  <a:ext cx="13" cy="13"/>
                </a:xfrm>
                <a:prstGeom prst="ellipse">
                  <a:avLst/>
                </a:prstGeom>
                <a:solidFill>
                  <a:srgbClr val="FE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2" name="Oval 653"/>
                <p:cNvSpPr>
                  <a:spLocks noChangeArrowheads="1"/>
                </p:cNvSpPr>
                <p:nvPr/>
              </p:nvSpPr>
              <p:spPr bwMode="auto">
                <a:xfrm>
                  <a:off x="4283" y="2280"/>
                  <a:ext cx="140" cy="145"/>
                </a:xfrm>
                <a:prstGeom prst="ellipse">
                  <a:avLst/>
                </a:pr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3" name="Oval 654"/>
                <p:cNvSpPr>
                  <a:spLocks noChangeArrowheads="1"/>
                </p:cNvSpPr>
                <p:nvPr/>
              </p:nvSpPr>
              <p:spPr bwMode="auto">
                <a:xfrm>
                  <a:off x="4289" y="2287"/>
                  <a:ext cx="128" cy="131"/>
                </a:xfrm>
                <a:prstGeom prst="ellipse">
                  <a:avLst/>
                </a:prstGeom>
                <a:solidFill>
                  <a:srgbClr val="5A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4" name="Oval 655"/>
                <p:cNvSpPr>
                  <a:spLocks noChangeArrowheads="1"/>
                </p:cNvSpPr>
                <p:nvPr/>
              </p:nvSpPr>
              <p:spPr bwMode="auto">
                <a:xfrm>
                  <a:off x="4296" y="2294"/>
                  <a:ext cx="115" cy="118"/>
                </a:xfrm>
                <a:prstGeom prst="ellipse">
                  <a:avLst/>
                </a:prstGeom>
                <a:solidFill>
                  <a:srgbClr val="6464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5" name="Oval 656"/>
                <p:cNvSpPr>
                  <a:spLocks noChangeArrowheads="1"/>
                </p:cNvSpPr>
                <p:nvPr/>
              </p:nvSpPr>
              <p:spPr bwMode="auto">
                <a:xfrm>
                  <a:off x="4302" y="2300"/>
                  <a:ext cx="102" cy="105"/>
                </a:xfrm>
                <a:prstGeom prst="ellipse">
                  <a:avLst/>
                </a:prstGeom>
                <a:solidFill>
                  <a:srgbClr val="6B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6" name="Oval 657"/>
                <p:cNvSpPr>
                  <a:spLocks noChangeArrowheads="1"/>
                </p:cNvSpPr>
                <p:nvPr/>
              </p:nvSpPr>
              <p:spPr bwMode="auto">
                <a:xfrm>
                  <a:off x="4309" y="2307"/>
                  <a:ext cx="89" cy="92"/>
                </a:xfrm>
                <a:prstGeom prst="ellipse">
                  <a:avLst/>
                </a:prstGeom>
                <a:solidFill>
                  <a:srgbClr val="7171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7" name="Oval 658"/>
                <p:cNvSpPr>
                  <a:spLocks noChangeArrowheads="1"/>
                </p:cNvSpPr>
                <p:nvPr/>
              </p:nvSpPr>
              <p:spPr bwMode="auto">
                <a:xfrm>
                  <a:off x="4315" y="2313"/>
                  <a:ext cx="77" cy="79"/>
                </a:xfrm>
                <a:prstGeom prst="ellipse">
                  <a:avLst/>
                </a:prstGeom>
                <a:solidFill>
                  <a:srgbClr val="7575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8" name="Oval 659"/>
                <p:cNvSpPr>
                  <a:spLocks noChangeArrowheads="1"/>
                </p:cNvSpPr>
                <p:nvPr/>
              </p:nvSpPr>
              <p:spPr bwMode="auto">
                <a:xfrm>
                  <a:off x="4321" y="2320"/>
                  <a:ext cx="64" cy="66"/>
                </a:xfrm>
                <a:prstGeom prst="ellipse">
                  <a:avLst/>
                </a:prstGeom>
                <a:solidFill>
                  <a:srgbClr val="7979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9" name="Oval 660"/>
                <p:cNvSpPr>
                  <a:spLocks noChangeArrowheads="1"/>
                </p:cNvSpPr>
                <p:nvPr/>
              </p:nvSpPr>
              <p:spPr bwMode="auto">
                <a:xfrm>
                  <a:off x="4328" y="2326"/>
                  <a:ext cx="51" cy="53"/>
                </a:xfrm>
                <a:prstGeom prst="ellipse">
                  <a:avLst/>
                </a:prstGeom>
                <a:solidFill>
                  <a:srgbClr val="7B7B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0" name="Oval 661"/>
                <p:cNvSpPr>
                  <a:spLocks noChangeArrowheads="1"/>
                </p:cNvSpPr>
                <p:nvPr/>
              </p:nvSpPr>
              <p:spPr bwMode="auto">
                <a:xfrm>
                  <a:off x="4334" y="2333"/>
                  <a:ext cx="38" cy="39"/>
                </a:xfrm>
                <a:prstGeom prst="ellipse">
                  <a:avLst/>
                </a:prstGeom>
                <a:solidFill>
                  <a:srgbClr val="7D7D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1" name="Oval 662"/>
                <p:cNvSpPr>
                  <a:spLocks noChangeArrowheads="1"/>
                </p:cNvSpPr>
                <p:nvPr/>
              </p:nvSpPr>
              <p:spPr bwMode="auto">
                <a:xfrm>
                  <a:off x="4340" y="2340"/>
                  <a:ext cx="26" cy="26"/>
                </a:xfrm>
                <a:prstGeom prst="ellipse">
                  <a:avLst/>
                </a:prstGeom>
                <a:solidFill>
                  <a:srgbClr val="7E7E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2" name="Oval 663"/>
                <p:cNvSpPr>
                  <a:spLocks noChangeArrowheads="1"/>
                </p:cNvSpPr>
                <p:nvPr/>
              </p:nvSpPr>
              <p:spPr bwMode="auto">
                <a:xfrm>
                  <a:off x="4347" y="2346"/>
                  <a:ext cx="13" cy="13"/>
                </a:xfrm>
                <a:prstGeom prst="ellipse">
                  <a:avLst/>
                </a:pr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3" name="Rectangle 664"/>
                <p:cNvSpPr>
                  <a:spLocks noChangeArrowheads="1"/>
                </p:cNvSpPr>
                <p:nvPr/>
              </p:nvSpPr>
              <p:spPr bwMode="auto">
                <a:xfrm>
                  <a:off x="4168" y="2346"/>
                  <a:ext cx="121" cy="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4" name="Arc 665"/>
                <p:cNvSpPr>
                  <a:spLocks/>
                </p:cNvSpPr>
                <p:nvPr/>
              </p:nvSpPr>
              <p:spPr bwMode="auto">
                <a:xfrm>
                  <a:off x="4283" y="2344"/>
                  <a:ext cx="13" cy="18"/>
                </a:xfrm>
                <a:custGeom>
                  <a:avLst/>
                  <a:gdLst>
                    <a:gd name="T0" fmla="*/ 0 w 21600"/>
                    <a:gd name="T1" fmla="*/ 0 h 30546"/>
                    <a:gd name="T2" fmla="*/ 0 w 21600"/>
                    <a:gd name="T3" fmla="*/ 0 h 30546"/>
                    <a:gd name="T4" fmla="*/ 0 w 21600"/>
                    <a:gd name="T5" fmla="*/ 0 h 3054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0546"/>
                    <a:gd name="T11" fmla="*/ 21600 w 21600"/>
                    <a:gd name="T12" fmla="*/ 30546 h 3054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0546" fill="none" extrusionOk="0">
                      <a:moveTo>
                        <a:pt x="15273" y="-1"/>
                      </a:moveTo>
                      <a:cubicBezTo>
                        <a:pt x="19324" y="4050"/>
                        <a:pt x="21600" y="9544"/>
                        <a:pt x="21600" y="15273"/>
                      </a:cubicBezTo>
                      <a:cubicBezTo>
                        <a:pt x="21600" y="21001"/>
                        <a:pt x="19324" y="26495"/>
                        <a:pt x="15273" y="30546"/>
                      </a:cubicBezTo>
                    </a:path>
                    <a:path w="21600" h="30546" stroke="0" extrusionOk="0">
                      <a:moveTo>
                        <a:pt x="15273" y="-1"/>
                      </a:moveTo>
                      <a:cubicBezTo>
                        <a:pt x="19324" y="4050"/>
                        <a:pt x="21600" y="9544"/>
                        <a:pt x="21600" y="15273"/>
                      </a:cubicBezTo>
                      <a:cubicBezTo>
                        <a:pt x="21600" y="21001"/>
                        <a:pt x="19324" y="26495"/>
                        <a:pt x="15273" y="30546"/>
                      </a:cubicBezTo>
                      <a:lnTo>
                        <a:pt x="0" y="15273"/>
                      </a:lnTo>
                      <a:lnTo>
                        <a:pt x="15273" y="-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5" name="Line 666"/>
                <p:cNvSpPr>
                  <a:spLocks noChangeShapeType="1"/>
                </p:cNvSpPr>
                <p:nvPr/>
              </p:nvSpPr>
              <p:spPr bwMode="auto">
                <a:xfrm>
                  <a:off x="4168" y="2346"/>
                  <a:ext cx="121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6" name="Arc 667"/>
                <p:cNvSpPr>
                  <a:spLocks/>
                </p:cNvSpPr>
                <p:nvPr/>
              </p:nvSpPr>
              <p:spPr bwMode="auto">
                <a:xfrm>
                  <a:off x="4283" y="2344"/>
                  <a:ext cx="13" cy="18"/>
                </a:xfrm>
                <a:custGeom>
                  <a:avLst/>
                  <a:gdLst>
                    <a:gd name="T0" fmla="*/ 0 w 21600"/>
                    <a:gd name="T1" fmla="*/ 0 h 30546"/>
                    <a:gd name="T2" fmla="*/ 0 w 21600"/>
                    <a:gd name="T3" fmla="*/ 0 h 30546"/>
                    <a:gd name="T4" fmla="*/ 0 w 21600"/>
                    <a:gd name="T5" fmla="*/ 0 h 30546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0546"/>
                    <a:gd name="T11" fmla="*/ 21600 w 21600"/>
                    <a:gd name="T12" fmla="*/ 30546 h 3054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0546" fill="none" extrusionOk="0">
                      <a:moveTo>
                        <a:pt x="15273" y="-1"/>
                      </a:moveTo>
                      <a:cubicBezTo>
                        <a:pt x="19324" y="4050"/>
                        <a:pt x="21600" y="9544"/>
                        <a:pt x="21600" y="15273"/>
                      </a:cubicBezTo>
                      <a:cubicBezTo>
                        <a:pt x="21600" y="21001"/>
                        <a:pt x="19324" y="26495"/>
                        <a:pt x="15273" y="30546"/>
                      </a:cubicBezTo>
                    </a:path>
                    <a:path w="21600" h="30546" stroke="0" extrusionOk="0">
                      <a:moveTo>
                        <a:pt x="15273" y="-1"/>
                      </a:moveTo>
                      <a:cubicBezTo>
                        <a:pt x="19324" y="4050"/>
                        <a:pt x="21600" y="9544"/>
                        <a:pt x="21600" y="15273"/>
                      </a:cubicBezTo>
                      <a:cubicBezTo>
                        <a:pt x="21600" y="21001"/>
                        <a:pt x="19324" y="26495"/>
                        <a:pt x="15273" y="30546"/>
                      </a:cubicBezTo>
                      <a:lnTo>
                        <a:pt x="0" y="15273"/>
                      </a:lnTo>
                      <a:lnTo>
                        <a:pt x="15273" y="-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7" name="Freeform 668"/>
                <p:cNvSpPr>
                  <a:spLocks/>
                </p:cNvSpPr>
                <p:nvPr/>
              </p:nvSpPr>
              <p:spPr bwMode="auto">
                <a:xfrm>
                  <a:off x="4168" y="2346"/>
                  <a:ext cx="121" cy="13"/>
                </a:xfrm>
                <a:custGeom>
                  <a:avLst/>
                  <a:gdLst>
                    <a:gd name="T0" fmla="*/ 121 w 121"/>
                    <a:gd name="T1" fmla="*/ 13 h 13"/>
                    <a:gd name="T2" fmla="*/ 0 w 121"/>
                    <a:gd name="T3" fmla="*/ 13 h 13"/>
                    <a:gd name="T4" fmla="*/ 0 w 121"/>
                    <a:gd name="T5" fmla="*/ 0 h 13"/>
                    <a:gd name="T6" fmla="*/ 0 60000 65536"/>
                    <a:gd name="T7" fmla="*/ 0 60000 65536"/>
                    <a:gd name="T8" fmla="*/ 0 60000 65536"/>
                    <a:gd name="T9" fmla="*/ 0 w 121"/>
                    <a:gd name="T10" fmla="*/ 0 h 13"/>
                    <a:gd name="T11" fmla="*/ 121 w 121"/>
                    <a:gd name="T12" fmla="*/ 13 h 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1" h="13">
                      <a:moveTo>
                        <a:pt x="121" y="13"/>
                      </a:moveTo>
                      <a:lnTo>
                        <a:pt x="0" y="1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8" name="Freeform 669"/>
                <p:cNvSpPr>
                  <a:spLocks/>
                </p:cNvSpPr>
                <p:nvPr/>
              </p:nvSpPr>
              <p:spPr bwMode="auto">
                <a:xfrm>
                  <a:off x="4385" y="2353"/>
                  <a:ext cx="51" cy="19"/>
                </a:xfrm>
                <a:custGeom>
                  <a:avLst/>
                  <a:gdLst>
                    <a:gd name="T0" fmla="*/ 0 w 51"/>
                    <a:gd name="T1" fmla="*/ 13 h 19"/>
                    <a:gd name="T2" fmla="*/ 7 w 51"/>
                    <a:gd name="T3" fmla="*/ 0 h 19"/>
                    <a:gd name="T4" fmla="*/ 51 w 51"/>
                    <a:gd name="T5" fmla="*/ 6 h 19"/>
                    <a:gd name="T6" fmla="*/ 51 w 51"/>
                    <a:gd name="T7" fmla="*/ 19 h 19"/>
                    <a:gd name="T8" fmla="*/ 0 w 51"/>
                    <a:gd name="T9" fmla="*/ 13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9"/>
                    <a:gd name="T17" fmla="*/ 51 w 5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9">
                      <a:moveTo>
                        <a:pt x="0" y="13"/>
                      </a:moveTo>
                      <a:lnTo>
                        <a:pt x="7" y="0"/>
                      </a:lnTo>
                      <a:lnTo>
                        <a:pt x="51" y="6"/>
                      </a:lnTo>
                      <a:lnTo>
                        <a:pt x="51" y="1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9" name="Arc 670"/>
                <p:cNvSpPr>
                  <a:spLocks/>
                </p:cNvSpPr>
                <p:nvPr/>
              </p:nvSpPr>
              <p:spPr bwMode="auto">
                <a:xfrm>
                  <a:off x="4385" y="2354"/>
                  <a:ext cx="7" cy="10"/>
                </a:xfrm>
                <a:custGeom>
                  <a:avLst/>
                  <a:gdLst>
                    <a:gd name="T0" fmla="*/ 0 w 21600"/>
                    <a:gd name="T1" fmla="*/ 0 h 32495"/>
                    <a:gd name="T2" fmla="*/ 0 w 21600"/>
                    <a:gd name="T3" fmla="*/ 0 h 32495"/>
                    <a:gd name="T4" fmla="*/ 0 w 21600"/>
                    <a:gd name="T5" fmla="*/ 0 h 3249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2495"/>
                    <a:gd name="T11" fmla="*/ 21600 w 21600"/>
                    <a:gd name="T12" fmla="*/ 32495 h 3249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2495" fill="none" extrusionOk="0">
                      <a:moveTo>
                        <a:pt x="3078" y="32495"/>
                      </a:moveTo>
                      <a:cubicBezTo>
                        <a:pt x="1064" y="29138"/>
                        <a:pt x="0" y="25296"/>
                        <a:pt x="0" y="21382"/>
                      </a:cubicBezTo>
                      <a:cubicBezTo>
                        <a:pt x="0" y="10632"/>
                        <a:pt x="7904" y="1518"/>
                        <a:pt x="18545" y="-1"/>
                      </a:cubicBezTo>
                    </a:path>
                    <a:path w="21600" h="32495" stroke="0" extrusionOk="0">
                      <a:moveTo>
                        <a:pt x="3078" y="32495"/>
                      </a:moveTo>
                      <a:cubicBezTo>
                        <a:pt x="1064" y="29138"/>
                        <a:pt x="0" y="25296"/>
                        <a:pt x="0" y="21382"/>
                      </a:cubicBezTo>
                      <a:cubicBezTo>
                        <a:pt x="0" y="10632"/>
                        <a:pt x="7904" y="1518"/>
                        <a:pt x="18545" y="-1"/>
                      </a:cubicBezTo>
                      <a:lnTo>
                        <a:pt x="21600" y="21382"/>
                      </a:lnTo>
                      <a:lnTo>
                        <a:pt x="3078" y="324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0" name="Line 671"/>
                <p:cNvSpPr>
                  <a:spLocks noChangeShapeType="1"/>
                </p:cNvSpPr>
                <p:nvPr/>
              </p:nvSpPr>
              <p:spPr bwMode="auto">
                <a:xfrm flipH="1" flipV="1">
                  <a:off x="4385" y="2366"/>
                  <a:ext cx="51" cy="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1" name="Arc 672"/>
                <p:cNvSpPr>
                  <a:spLocks/>
                </p:cNvSpPr>
                <p:nvPr/>
              </p:nvSpPr>
              <p:spPr bwMode="auto">
                <a:xfrm>
                  <a:off x="4385" y="2354"/>
                  <a:ext cx="7" cy="10"/>
                </a:xfrm>
                <a:custGeom>
                  <a:avLst/>
                  <a:gdLst>
                    <a:gd name="T0" fmla="*/ 0 w 21600"/>
                    <a:gd name="T1" fmla="*/ 0 h 32495"/>
                    <a:gd name="T2" fmla="*/ 0 w 21600"/>
                    <a:gd name="T3" fmla="*/ 0 h 32495"/>
                    <a:gd name="T4" fmla="*/ 0 w 21600"/>
                    <a:gd name="T5" fmla="*/ 0 h 3249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2495"/>
                    <a:gd name="T11" fmla="*/ 21600 w 21600"/>
                    <a:gd name="T12" fmla="*/ 32495 h 3249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2495" fill="none" extrusionOk="0">
                      <a:moveTo>
                        <a:pt x="3078" y="32495"/>
                      </a:moveTo>
                      <a:cubicBezTo>
                        <a:pt x="1064" y="29138"/>
                        <a:pt x="0" y="25296"/>
                        <a:pt x="0" y="21382"/>
                      </a:cubicBezTo>
                      <a:cubicBezTo>
                        <a:pt x="0" y="10632"/>
                        <a:pt x="7904" y="1518"/>
                        <a:pt x="18545" y="-1"/>
                      </a:cubicBezTo>
                    </a:path>
                    <a:path w="21600" h="32495" stroke="0" extrusionOk="0">
                      <a:moveTo>
                        <a:pt x="3078" y="32495"/>
                      </a:moveTo>
                      <a:cubicBezTo>
                        <a:pt x="1064" y="29138"/>
                        <a:pt x="0" y="25296"/>
                        <a:pt x="0" y="21382"/>
                      </a:cubicBezTo>
                      <a:cubicBezTo>
                        <a:pt x="0" y="10632"/>
                        <a:pt x="7904" y="1518"/>
                        <a:pt x="18545" y="-1"/>
                      </a:cubicBezTo>
                      <a:lnTo>
                        <a:pt x="21600" y="21382"/>
                      </a:lnTo>
                      <a:lnTo>
                        <a:pt x="3078" y="3249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2" name="Freeform 673"/>
                <p:cNvSpPr>
                  <a:spLocks/>
                </p:cNvSpPr>
                <p:nvPr/>
              </p:nvSpPr>
              <p:spPr bwMode="auto">
                <a:xfrm>
                  <a:off x="4392" y="2353"/>
                  <a:ext cx="44" cy="19"/>
                </a:xfrm>
                <a:custGeom>
                  <a:avLst/>
                  <a:gdLst>
                    <a:gd name="T0" fmla="*/ 0 w 44"/>
                    <a:gd name="T1" fmla="*/ 0 h 19"/>
                    <a:gd name="T2" fmla="*/ 44 w 44"/>
                    <a:gd name="T3" fmla="*/ 6 h 19"/>
                    <a:gd name="T4" fmla="*/ 44 w 44"/>
                    <a:gd name="T5" fmla="*/ 19 h 19"/>
                    <a:gd name="T6" fmla="*/ 0 60000 65536"/>
                    <a:gd name="T7" fmla="*/ 0 60000 65536"/>
                    <a:gd name="T8" fmla="*/ 0 60000 65536"/>
                    <a:gd name="T9" fmla="*/ 0 w 44"/>
                    <a:gd name="T10" fmla="*/ 0 h 19"/>
                    <a:gd name="T11" fmla="*/ 44 w 44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4" h="19">
                      <a:moveTo>
                        <a:pt x="0" y="0"/>
                      </a:moveTo>
                      <a:lnTo>
                        <a:pt x="44" y="6"/>
                      </a:lnTo>
                      <a:lnTo>
                        <a:pt x="44" y="1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3" name="Oval 674"/>
                <p:cNvSpPr>
                  <a:spLocks noChangeArrowheads="1"/>
                </p:cNvSpPr>
                <p:nvPr/>
              </p:nvSpPr>
              <p:spPr bwMode="auto">
                <a:xfrm>
                  <a:off x="3721" y="2353"/>
                  <a:ext cx="89" cy="92"/>
                </a:xfrm>
                <a:prstGeom prst="ellipse">
                  <a:avLst/>
                </a:prstGeom>
                <a:solidFill>
                  <a:srgbClr val="80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4" name="Oval 675"/>
                <p:cNvSpPr>
                  <a:spLocks noChangeArrowheads="1"/>
                </p:cNvSpPr>
                <p:nvPr/>
              </p:nvSpPr>
              <p:spPr bwMode="auto">
                <a:xfrm>
                  <a:off x="3727" y="2359"/>
                  <a:ext cx="77" cy="79"/>
                </a:xfrm>
                <a:prstGeom prst="ellipse">
                  <a:avLst/>
                </a:prstGeom>
                <a:solidFill>
                  <a:srgbClr val="C1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5" name="Oval 676"/>
                <p:cNvSpPr>
                  <a:spLocks noChangeArrowheads="1"/>
                </p:cNvSpPr>
                <p:nvPr/>
              </p:nvSpPr>
              <p:spPr bwMode="auto">
                <a:xfrm>
                  <a:off x="3734" y="2366"/>
                  <a:ext cx="64" cy="66"/>
                </a:xfrm>
                <a:prstGeom prst="ellipse">
                  <a:avLst/>
                </a:prstGeom>
                <a:solidFill>
                  <a:srgbClr val="D922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6" name="Oval 677"/>
                <p:cNvSpPr>
                  <a:spLocks noChangeArrowheads="1"/>
                </p:cNvSpPr>
                <p:nvPr/>
              </p:nvSpPr>
              <p:spPr bwMode="auto">
                <a:xfrm>
                  <a:off x="3740" y="2372"/>
                  <a:ext cx="51" cy="53"/>
                </a:xfrm>
                <a:prstGeom prst="ellipse">
                  <a:avLst/>
                </a:prstGeom>
                <a:solidFill>
                  <a:srgbClr val="E9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7" name="Oval 678"/>
                <p:cNvSpPr>
                  <a:spLocks noChangeArrowheads="1"/>
                </p:cNvSpPr>
                <p:nvPr/>
              </p:nvSpPr>
              <p:spPr bwMode="auto">
                <a:xfrm>
                  <a:off x="3747" y="2379"/>
                  <a:ext cx="38" cy="39"/>
                </a:xfrm>
                <a:prstGeom prst="ellipse">
                  <a:avLst/>
                </a:prstGeom>
                <a:solidFill>
                  <a:srgbClr val="F3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8" name="Oval 679"/>
                <p:cNvSpPr>
                  <a:spLocks noChangeArrowheads="1"/>
                </p:cNvSpPr>
                <p:nvPr/>
              </p:nvSpPr>
              <p:spPr bwMode="auto">
                <a:xfrm>
                  <a:off x="3753" y="2386"/>
                  <a:ext cx="26" cy="26"/>
                </a:xfrm>
                <a:prstGeom prst="ellipse">
                  <a:avLst/>
                </a:prstGeom>
                <a:solidFill>
                  <a:srgbClr val="FA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9" name="Oval 680"/>
                <p:cNvSpPr>
                  <a:spLocks noChangeArrowheads="1"/>
                </p:cNvSpPr>
                <p:nvPr/>
              </p:nvSpPr>
              <p:spPr bwMode="auto">
                <a:xfrm>
                  <a:off x="3759" y="2392"/>
                  <a:ext cx="13" cy="13"/>
                </a:xfrm>
                <a:prstGeom prst="ellipse">
                  <a:avLst/>
                </a:prstGeom>
                <a:solidFill>
                  <a:srgbClr val="FE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0" name="Oval 681"/>
                <p:cNvSpPr>
                  <a:spLocks noChangeArrowheads="1"/>
                </p:cNvSpPr>
                <p:nvPr/>
              </p:nvSpPr>
              <p:spPr bwMode="auto">
                <a:xfrm>
                  <a:off x="4079" y="2307"/>
                  <a:ext cx="89" cy="92"/>
                </a:xfrm>
                <a:prstGeom prst="ellipse">
                  <a:avLst/>
                </a:prstGeom>
                <a:solidFill>
                  <a:srgbClr val="80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1" name="Oval 682"/>
                <p:cNvSpPr>
                  <a:spLocks noChangeArrowheads="1"/>
                </p:cNvSpPr>
                <p:nvPr/>
              </p:nvSpPr>
              <p:spPr bwMode="auto">
                <a:xfrm>
                  <a:off x="4085" y="2313"/>
                  <a:ext cx="77" cy="79"/>
                </a:xfrm>
                <a:prstGeom prst="ellipse">
                  <a:avLst/>
                </a:prstGeom>
                <a:solidFill>
                  <a:srgbClr val="C1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2" name="Oval 683"/>
                <p:cNvSpPr>
                  <a:spLocks noChangeArrowheads="1"/>
                </p:cNvSpPr>
                <p:nvPr/>
              </p:nvSpPr>
              <p:spPr bwMode="auto">
                <a:xfrm>
                  <a:off x="4091" y="2320"/>
                  <a:ext cx="64" cy="66"/>
                </a:xfrm>
                <a:prstGeom prst="ellipse">
                  <a:avLst/>
                </a:prstGeom>
                <a:solidFill>
                  <a:srgbClr val="D922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3" name="Oval 684"/>
                <p:cNvSpPr>
                  <a:spLocks noChangeArrowheads="1"/>
                </p:cNvSpPr>
                <p:nvPr/>
              </p:nvSpPr>
              <p:spPr bwMode="auto">
                <a:xfrm>
                  <a:off x="4098" y="2326"/>
                  <a:ext cx="51" cy="53"/>
                </a:xfrm>
                <a:prstGeom prst="ellipse">
                  <a:avLst/>
                </a:prstGeom>
                <a:solidFill>
                  <a:srgbClr val="E9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4" name="Oval 685"/>
                <p:cNvSpPr>
                  <a:spLocks noChangeArrowheads="1"/>
                </p:cNvSpPr>
                <p:nvPr/>
              </p:nvSpPr>
              <p:spPr bwMode="auto">
                <a:xfrm>
                  <a:off x="4104" y="2333"/>
                  <a:ext cx="39" cy="39"/>
                </a:xfrm>
                <a:prstGeom prst="ellipse">
                  <a:avLst/>
                </a:prstGeom>
                <a:solidFill>
                  <a:srgbClr val="F3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5" name="Oval 686"/>
                <p:cNvSpPr>
                  <a:spLocks noChangeArrowheads="1"/>
                </p:cNvSpPr>
                <p:nvPr/>
              </p:nvSpPr>
              <p:spPr bwMode="auto">
                <a:xfrm>
                  <a:off x="4111" y="2340"/>
                  <a:ext cx="25" cy="26"/>
                </a:xfrm>
                <a:prstGeom prst="ellipse">
                  <a:avLst/>
                </a:prstGeom>
                <a:solidFill>
                  <a:srgbClr val="FA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6" name="Oval 687"/>
                <p:cNvSpPr>
                  <a:spLocks noChangeArrowheads="1"/>
                </p:cNvSpPr>
                <p:nvPr/>
              </p:nvSpPr>
              <p:spPr bwMode="auto">
                <a:xfrm>
                  <a:off x="4117" y="2346"/>
                  <a:ext cx="13" cy="13"/>
                </a:xfrm>
                <a:prstGeom prst="ellipse">
                  <a:avLst/>
                </a:prstGeom>
                <a:solidFill>
                  <a:srgbClr val="FE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7" name="Oval 688"/>
                <p:cNvSpPr>
                  <a:spLocks noChangeArrowheads="1"/>
                </p:cNvSpPr>
                <p:nvPr/>
              </p:nvSpPr>
              <p:spPr bwMode="auto">
                <a:xfrm>
                  <a:off x="4417" y="2320"/>
                  <a:ext cx="89" cy="92"/>
                </a:xfrm>
                <a:prstGeom prst="ellipse">
                  <a:avLst/>
                </a:prstGeom>
                <a:solidFill>
                  <a:srgbClr val="8014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8" name="Oval 689"/>
                <p:cNvSpPr>
                  <a:spLocks noChangeArrowheads="1"/>
                </p:cNvSpPr>
                <p:nvPr/>
              </p:nvSpPr>
              <p:spPr bwMode="auto">
                <a:xfrm>
                  <a:off x="4423" y="2326"/>
                  <a:ext cx="77" cy="79"/>
                </a:xfrm>
                <a:prstGeom prst="ellipse">
                  <a:avLst/>
                </a:prstGeom>
                <a:solidFill>
                  <a:srgbClr val="C11F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29" name="Oval 690"/>
                <p:cNvSpPr>
                  <a:spLocks noChangeArrowheads="1"/>
                </p:cNvSpPr>
                <p:nvPr/>
              </p:nvSpPr>
              <p:spPr bwMode="auto">
                <a:xfrm>
                  <a:off x="4430" y="2333"/>
                  <a:ext cx="64" cy="66"/>
                </a:xfrm>
                <a:prstGeom prst="ellipse">
                  <a:avLst/>
                </a:prstGeom>
                <a:solidFill>
                  <a:srgbClr val="D922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0" name="Oval 691"/>
                <p:cNvSpPr>
                  <a:spLocks noChangeArrowheads="1"/>
                </p:cNvSpPr>
                <p:nvPr/>
              </p:nvSpPr>
              <p:spPr bwMode="auto">
                <a:xfrm>
                  <a:off x="4436" y="2340"/>
                  <a:ext cx="51" cy="52"/>
                </a:xfrm>
                <a:prstGeom prst="ellipse">
                  <a:avLst/>
                </a:prstGeom>
                <a:solidFill>
                  <a:srgbClr val="E925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1" name="Oval 692"/>
                <p:cNvSpPr>
                  <a:spLocks noChangeArrowheads="1"/>
                </p:cNvSpPr>
                <p:nvPr/>
              </p:nvSpPr>
              <p:spPr bwMode="auto">
                <a:xfrm>
                  <a:off x="4443" y="2346"/>
                  <a:ext cx="38" cy="40"/>
                </a:xfrm>
                <a:prstGeom prst="ellipse">
                  <a:avLst/>
                </a:prstGeom>
                <a:solidFill>
                  <a:srgbClr val="F3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2" name="Oval 693"/>
                <p:cNvSpPr>
                  <a:spLocks noChangeArrowheads="1"/>
                </p:cNvSpPr>
                <p:nvPr/>
              </p:nvSpPr>
              <p:spPr bwMode="auto">
                <a:xfrm>
                  <a:off x="4449" y="2353"/>
                  <a:ext cx="26" cy="26"/>
                </a:xfrm>
                <a:prstGeom prst="ellipse">
                  <a:avLst/>
                </a:prstGeom>
                <a:solidFill>
                  <a:srgbClr val="FA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33" name="Oval 694"/>
                <p:cNvSpPr>
                  <a:spLocks noChangeArrowheads="1"/>
                </p:cNvSpPr>
                <p:nvPr/>
              </p:nvSpPr>
              <p:spPr bwMode="auto">
                <a:xfrm>
                  <a:off x="4455" y="2359"/>
                  <a:ext cx="13" cy="13"/>
                </a:xfrm>
                <a:prstGeom prst="ellipse">
                  <a:avLst/>
                </a:prstGeom>
                <a:solidFill>
                  <a:srgbClr val="FE28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67" name="Text Box 695"/>
              <p:cNvSpPr txBox="1">
                <a:spLocks noChangeArrowheads="1"/>
              </p:cNvSpPr>
              <p:nvPr/>
            </p:nvSpPr>
            <p:spPr bwMode="auto">
              <a:xfrm>
                <a:off x="144" y="3936"/>
                <a:ext cx="19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>
                    <a:latin typeface="Helvetica" charset="0"/>
                  </a:rPr>
                  <a:t>Al, purple; W, gray, O, red</a:t>
                </a:r>
              </a:p>
            </p:txBody>
          </p:sp>
        </p:grpSp>
        <p:sp>
          <p:nvSpPr>
            <p:cNvPr id="536248" name="Text Box 696"/>
            <p:cNvSpPr txBox="1">
              <a:spLocks noChangeArrowheads="1"/>
            </p:cNvSpPr>
            <p:nvPr/>
          </p:nvSpPr>
          <p:spPr bwMode="auto">
            <a:xfrm>
              <a:off x="3191939" y="3934336"/>
              <a:ext cx="2362200" cy="168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sz="1800" dirty="0">
                  <a:latin typeface="Helvetica" charset="0"/>
                </a:rPr>
                <a:t>• stable (O</a:t>
              </a:r>
              <a:r>
                <a:rPr lang="en-US" sz="1800" baseline="-25000" dirty="0">
                  <a:latin typeface="Helvetica" charset="0"/>
                </a:rPr>
                <a:t>2</a:t>
              </a:r>
              <a:r>
                <a:rPr lang="en-US" sz="1800" dirty="0">
                  <a:latin typeface="Helvetica" charset="0"/>
                </a:rPr>
                <a:t>, H</a:t>
              </a:r>
              <a:r>
                <a:rPr lang="en-US" sz="1800" baseline="-25000" dirty="0">
                  <a:latin typeface="Helvetica" charset="0"/>
                </a:rPr>
                <a:t>2</a:t>
              </a:r>
              <a:r>
                <a:rPr lang="en-US" sz="1800" dirty="0">
                  <a:latin typeface="Helvetica" charset="0"/>
                </a:rPr>
                <a:t>O)</a:t>
              </a:r>
            </a:p>
            <a:p>
              <a:pPr>
                <a:spcBef>
                  <a:spcPct val="20000"/>
                </a:spcBef>
              </a:pPr>
              <a:r>
                <a:rPr lang="en-US" sz="1800" dirty="0">
                  <a:latin typeface="Helvetica" charset="0"/>
                </a:rPr>
                <a:t>• accessible</a:t>
              </a:r>
            </a:p>
            <a:p>
              <a:pPr>
                <a:spcBef>
                  <a:spcPct val="20000"/>
                </a:spcBef>
              </a:pPr>
              <a:r>
                <a:rPr lang="en-US" sz="1800" dirty="0">
                  <a:latin typeface="Helvetica" charset="0"/>
                </a:rPr>
                <a:t>• scalable</a:t>
              </a:r>
            </a:p>
            <a:p>
              <a:pPr>
                <a:spcBef>
                  <a:spcPct val="20000"/>
                </a:spcBef>
              </a:pPr>
              <a:r>
                <a:rPr lang="en-US" sz="1800" dirty="0">
                  <a:latin typeface="Helvetica" charset="0"/>
                </a:rPr>
                <a:t>• nontoxic</a:t>
              </a:r>
            </a:p>
            <a:p>
              <a:pPr>
                <a:spcBef>
                  <a:spcPct val="20000"/>
                </a:spcBef>
              </a:pPr>
              <a:r>
                <a:rPr lang="en-US" sz="1800" dirty="0">
                  <a:latin typeface="Helvetica" charset="0"/>
                </a:rPr>
                <a:t>• inexpensive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 rot="8509887">
              <a:off x="2659050" y="3301837"/>
              <a:ext cx="728134" cy="176213"/>
            </a:xfrm>
            <a:prstGeom prst="rightArrow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4660" y="3262601"/>
            <a:ext cx="4232279" cy="2846088"/>
            <a:chOff x="4674660" y="3262601"/>
            <a:chExt cx="4232279" cy="2846088"/>
          </a:xfrm>
        </p:grpSpPr>
        <p:sp>
          <p:nvSpPr>
            <p:cNvPr id="20136" name="Rectangle 21"/>
            <p:cNvSpPr>
              <a:spLocks noChangeArrowheads="1"/>
            </p:cNvSpPr>
            <p:nvPr/>
          </p:nvSpPr>
          <p:spPr bwMode="auto">
            <a:xfrm>
              <a:off x="5630339" y="3413114"/>
              <a:ext cx="3276600" cy="269557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800" b="1" dirty="0">
                  <a:latin typeface="Helvetica" charset="0"/>
                </a:rPr>
                <a:t>readily alter:</a:t>
              </a:r>
            </a:p>
            <a:p>
              <a:endParaRPr lang="en-US" sz="800" b="1" dirty="0">
                <a:latin typeface="Helvetica" charset="0"/>
              </a:endParaRPr>
            </a:p>
            <a:p>
              <a:r>
                <a:rPr lang="en-US" sz="1800" dirty="0">
                  <a:latin typeface="Helvetica" charset="0"/>
                </a:rPr>
                <a:t>• elemental compositions</a:t>
              </a:r>
            </a:p>
            <a:p>
              <a:r>
                <a:rPr lang="en-US" sz="1800" dirty="0">
                  <a:latin typeface="Helvetica" charset="0"/>
                </a:rPr>
                <a:t>• potentials</a:t>
              </a:r>
            </a:p>
            <a:p>
              <a:r>
                <a:rPr lang="en-US" sz="1800" dirty="0">
                  <a:latin typeface="Helvetica" charset="0"/>
                </a:rPr>
                <a:t>• acidities</a:t>
              </a:r>
            </a:p>
            <a:p>
              <a:r>
                <a:rPr lang="en-US" sz="1800" dirty="0">
                  <a:latin typeface="Helvetica" charset="0"/>
                </a:rPr>
                <a:t>• solubilities</a:t>
              </a:r>
            </a:p>
            <a:p>
              <a:r>
                <a:rPr lang="en-US" sz="1800" dirty="0">
                  <a:latin typeface="Helvetica" charset="0"/>
                </a:rPr>
                <a:t>• shape, size, charge</a:t>
              </a:r>
            </a:p>
            <a:p>
              <a:r>
                <a:rPr lang="en-US" sz="1800" dirty="0">
                  <a:latin typeface="Helvetica" charset="0"/>
                </a:rPr>
                <a:t>• others</a:t>
              </a:r>
            </a:p>
            <a:p>
              <a:r>
                <a:rPr lang="en-US" sz="1800" dirty="0">
                  <a:latin typeface="Helvetica" charset="0"/>
                </a:rPr>
                <a:t>• counterions</a:t>
              </a:r>
            </a:p>
            <a:p>
              <a:endParaRPr lang="en-US" sz="1800" b="1" dirty="0">
                <a:latin typeface="Helvetica" charset="0"/>
              </a:endParaRPr>
            </a:p>
          </p:txBody>
        </p:sp>
        <p:sp>
          <p:nvSpPr>
            <p:cNvPr id="704" name="Right Arrow 703"/>
            <p:cNvSpPr/>
            <p:nvPr/>
          </p:nvSpPr>
          <p:spPr>
            <a:xfrm rot="1723771">
              <a:off x="4674660" y="3262601"/>
              <a:ext cx="728134" cy="176213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0339" y="6273802"/>
            <a:ext cx="709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Excellent oxidation catalysts</a:t>
            </a:r>
            <a:r>
              <a:rPr lang="en-US" b="1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AND</a:t>
            </a:r>
            <a:r>
              <a:rPr lang="en-US" b="1" dirty="0" smtClean="0">
                <a:latin typeface="Helvetica"/>
                <a:cs typeface="Helvetica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corrosion inhibitors</a:t>
            </a:r>
            <a:endParaRPr 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077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4" name="Group 3"/>
          <p:cNvGrpSpPr>
            <a:grpSpLocks/>
          </p:cNvGrpSpPr>
          <p:nvPr/>
        </p:nvGrpSpPr>
        <p:grpSpPr bwMode="auto">
          <a:xfrm>
            <a:off x="304800" y="377825"/>
            <a:ext cx="8534400" cy="536575"/>
            <a:chOff x="192" y="238"/>
            <a:chExt cx="5376" cy="338"/>
          </a:xfrm>
        </p:grpSpPr>
        <p:sp>
          <p:nvSpPr>
            <p:cNvPr id="21527" name="Text Box 4"/>
            <p:cNvSpPr txBox="1">
              <a:spLocks noChangeArrowheads="1"/>
            </p:cNvSpPr>
            <p:nvPr/>
          </p:nvSpPr>
          <p:spPr bwMode="auto">
            <a:xfrm>
              <a:off x="192" y="238"/>
              <a:ext cx="537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609600" indent="-609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>
                <a:lnSpc>
                  <a:spcPct val="80000"/>
                </a:lnSpc>
                <a:buFont typeface="Times" charset="0"/>
                <a:buNone/>
              </a:pPr>
              <a:r>
                <a:rPr lang="en-US" sz="2400" baseline="0" dirty="0" smtClean="0">
                  <a:solidFill>
                    <a:schemeClr val="tx1"/>
                  </a:solidFill>
                </a:rPr>
                <a:t>Approaches to solar </a:t>
              </a:r>
              <a:r>
                <a:rPr lang="en-US" sz="2400" baseline="0" dirty="0">
                  <a:solidFill>
                    <a:schemeClr val="tx1"/>
                  </a:solidFill>
                </a:rPr>
                <a:t>fuels</a:t>
              </a:r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528" name="Line 5"/>
            <p:cNvSpPr>
              <a:spLocks noChangeShapeType="1"/>
            </p:cNvSpPr>
            <p:nvPr/>
          </p:nvSpPr>
          <p:spPr bwMode="auto">
            <a:xfrm>
              <a:off x="288" y="576"/>
              <a:ext cx="5232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474140" y="1149412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 baseline="0" dirty="0" smtClean="0">
                <a:solidFill>
                  <a:schemeClr val="tx1"/>
                </a:solidFill>
                <a:latin typeface="Arial"/>
                <a:cs typeface="Arial"/>
              </a:rPr>
              <a:t>Electron</a:t>
            </a:r>
            <a:r>
              <a:rPr lang="en-US" sz="2000" dirty="0" smtClean="0">
                <a:latin typeface="Arial"/>
                <a:cs typeface="Arial"/>
              </a:rPr>
              <a:t>-donor-acceptor (EDA) and </a:t>
            </a:r>
            <a:r>
              <a:rPr lang="en-US" sz="2000" dirty="0" err="1" smtClean="0">
                <a:latin typeface="Arial"/>
                <a:cs typeface="Arial"/>
              </a:rPr>
              <a:t>photoelectrochemical</a:t>
            </a:r>
            <a:r>
              <a:rPr lang="en-US" sz="2000" dirty="0" smtClean="0">
                <a:latin typeface="Arial"/>
                <a:cs typeface="Arial"/>
              </a:rPr>
              <a:t> (PEC) systems</a:t>
            </a:r>
            <a:r>
              <a:rPr lang="en-US" sz="2000" b="0" baseline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2000" b="0" baseline="-25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5800" y="1720138"/>
            <a:ext cx="8001000" cy="4494466"/>
            <a:chOff x="685800" y="1720138"/>
            <a:chExt cx="8001000" cy="4494466"/>
          </a:xfrm>
        </p:grpSpPr>
        <p:sp>
          <p:nvSpPr>
            <p:cNvPr id="20484" name="Rectangle 23"/>
            <p:cNvSpPr>
              <a:spLocks noChangeArrowheads="1"/>
            </p:cNvSpPr>
            <p:nvPr/>
          </p:nvSpPr>
          <p:spPr bwMode="auto">
            <a:xfrm>
              <a:off x="762000" y="1720138"/>
              <a:ext cx="7924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All systems: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(1) light absorption – charge separation 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(2) catalytic H</a:t>
              </a:r>
              <a:r>
                <a:rPr lang="en-US" baseline="-25000" dirty="0" smtClean="0">
                  <a:latin typeface="Arial"/>
                  <a:cs typeface="Arial"/>
                </a:rPr>
                <a:t>2</a:t>
              </a:r>
              <a:r>
                <a:rPr lang="en-US" dirty="0" smtClean="0">
                  <a:latin typeface="Arial"/>
                  <a:cs typeface="Arial"/>
                </a:rPr>
                <a:t>O or CO</a:t>
              </a:r>
              <a:r>
                <a:rPr lang="en-US" baseline="-25000" dirty="0">
                  <a:latin typeface="Arial"/>
                  <a:cs typeface="Arial"/>
                </a:rPr>
                <a:t>2</a:t>
              </a:r>
              <a:r>
                <a:rPr lang="en-US" dirty="0" smtClean="0">
                  <a:latin typeface="Arial"/>
                  <a:cs typeface="Arial"/>
                </a:rPr>
                <a:t> reduction 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(3) catalytic water oxidation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5800" y="3175890"/>
              <a:ext cx="8001000" cy="3038714"/>
              <a:chOff x="685800" y="1778835"/>
              <a:chExt cx="8001000" cy="3038714"/>
            </a:xfrm>
          </p:grpSpPr>
          <p:sp>
            <p:nvSpPr>
              <p:cNvPr id="21505" name="Rectangle 2"/>
              <p:cNvSpPr>
                <a:spLocks noChangeArrowheads="1"/>
              </p:cNvSpPr>
              <p:nvPr/>
            </p:nvSpPr>
            <p:spPr bwMode="auto">
              <a:xfrm>
                <a:off x="3465513" y="3042724"/>
                <a:ext cx="0" cy="36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2400" b="0" baseline="0">
                  <a:solidFill>
                    <a:schemeClr val="tx1"/>
                  </a:solidFill>
                  <a:latin typeface="Times" charset="0"/>
                </a:endParaRPr>
              </a:p>
            </p:txBody>
          </p:sp>
          <p:grpSp>
            <p:nvGrpSpPr>
              <p:cNvPr id="21549" name="Group 7"/>
              <p:cNvGrpSpPr>
                <a:grpSpLocks/>
              </p:cNvGrpSpPr>
              <p:nvPr/>
            </p:nvGrpSpPr>
            <p:grpSpPr bwMode="auto">
              <a:xfrm>
                <a:off x="4928170" y="1778835"/>
                <a:ext cx="1020767" cy="727076"/>
                <a:chOff x="2808" y="2489"/>
                <a:chExt cx="643" cy="458"/>
              </a:xfrm>
            </p:grpSpPr>
            <p:sp>
              <p:nvSpPr>
                <p:cNvPr id="21554" name="Rectangle 8"/>
                <p:cNvSpPr>
                  <a:spLocks noChangeArrowheads="1"/>
                </p:cNvSpPr>
                <p:nvPr/>
              </p:nvSpPr>
              <p:spPr bwMode="auto">
                <a:xfrm>
                  <a:off x="2808" y="2489"/>
                  <a:ext cx="643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2000" dirty="0" smtClean="0">
                      <a:sym typeface="Symbol" charset="0"/>
                    </a:rPr>
                    <a:t>sunlight</a:t>
                  </a:r>
                  <a:endParaRPr lang="en-US" sz="2000" baseline="0" dirty="0">
                    <a:solidFill>
                      <a:schemeClr val="tx1"/>
                    </a:solidFill>
                    <a:sym typeface="Symbol" charset="0"/>
                  </a:endParaRPr>
                </a:p>
              </p:txBody>
            </p:sp>
            <p:sp>
              <p:nvSpPr>
                <p:cNvPr id="21555" name="Rectangle 9"/>
                <p:cNvSpPr>
                  <a:spLocks noChangeArrowheads="1"/>
                </p:cNvSpPr>
                <p:nvPr/>
              </p:nvSpPr>
              <p:spPr bwMode="auto">
                <a:xfrm>
                  <a:off x="2924" y="2793"/>
                  <a:ext cx="0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baseline="0"/>
                </a:p>
              </p:txBody>
            </p:sp>
          </p:grpSp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685800" y="3261799"/>
                <a:ext cx="1371600" cy="1555750"/>
                <a:chOff x="432" y="1516"/>
                <a:chExt cx="864" cy="980"/>
              </a:xfrm>
            </p:grpSpPr>
            <p:grpSp>
              <p:nvGrpSpPr>
                <p:cNvPr id="21544" name="Group 25"/>
                <p:cNvGrpSpPr>
                  <a:grpSpLocks/>
                </p:cNvGrpSpPr>
                <p:nvPr/>
              </p:nvGrpSpPr>
              <p:grpSpPr bwMode="auto">
                <a:xfrm>
                  <a:off x="813" y="1776"/>
                  <a:ext cx="264" cy="515"/>
                  <a:chOff x="813" y="1583"/>
                  <a:chExt cx="264" cy="515"/>
                </a:xfrm>
              </p:grpSpPr>
              <p:sp>
                <p:nvSpPr>
                  <p:cNvPr id="21547" name="Line 26"/>
                  <p:cNvSpPr>
                    <a:spLocks noChangeShapeType="1"/>
                  </p:cNvSpPr>
                  <p:nvPr/>
                </p:nvSpPr>
                <p:spPr bwMode="auto">
                  <a:xfrm rot="5794175">
                    <a:off x="810" y="2004"/>
                    <a:ext cx="97" cy="91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8" name="Freeform 27"/>
                  <p:cNvSpPr>
                    <a:spLocks/>
                  </p:cNvSpPr>
                  <p:nvPr/>
                </p:nvSpPr>
                <p:spPr bwMode="auto">
                  <a:xfrm rot="5912955" flipH="1">
                    <a:off x="760" y="1730"/>
                    <a:ext cx="463" cy="170"/>
                  </a:xfrm>
                  <a:custGeom>
                    <a:avLst/>
                    <a:gdLst>
                      <a:gd name="T0" fmla="*/ 2147483647 w 288"/>
                      <a:gd name="T1" fmla="*/ 2147483647 h 56"/>
                      <a:gd name="T2" fmla="*/ 2147483647 w 288"/>
                      <a:gd name="T3" fmla="*/ 2147483647 h 56"/>
                      <a:gd name="T4" fmla="*/ 2147483647 w 288"/>
                      <a:gd name="T5" fmla="*/ 2147483647 h 56"/>
                      <a:gd name="T6" fmla="*/ 0 w 288"/>
                      <a:gd name="T7" fmla="*/ 2147483647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8"/>
                      <a:gd name="T13" fmla="*/ 0 h 56"/>
                      <a:gd name="T14" fmla="*/ 288 w 288"/>
                      <a:gd name="T15" fmla="*/ 56 h 5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8" h="56">
                        <a:moveTo>
                          <a:pt x="288" y="56"/>
                        </a:moveTo>
                        <a:cubicBezTo>
                          <a:pt x="256" y="36"/>
                          <a:pt x="224" y="16"/>
                          <a:pt x="192" y="8"/>
                        </a:cubicBezTo>
                        <a:cubicBezTo>
                          <a:pt x="160" y="0"/>
                          <a:pt x="128" y="0"/>
                          <a:pt x="96" y="8"/>
                        </a:cubicBezTo>
                        <a:cubicBezTo>
                          <a:pt x="64" y="16"/>
                          <a:pt x="16" y="48"/>
                          <a:pt x="0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4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80" y="1516"/>
                  <a:ext cx="81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baseline="0">
                      <a:solidFill>
                        <a:srgbClr val="0000FF"/>
                      </a:solidFill>
                    </a:rPr>
                    <a:t>H</a:t>
                  </a:r>
                  <a:r>
                    <a:rPr lang="en-US" baseline="-25000">
                      <a:solidFill>
                        <a:srgbClr val="0000FF"/>
                      </a:solidFill>
                    </a:rPr>
                    <a:t>2</a:t>
                  </a:r>
                  <a:r>
                    <a:rPr lang="en-US" baseline="0">
                      <a:solidFill>
                        <a:srgbClr val="0000FF"/>
                      </a:solidFill>
                    </a:rPr>
                    <a:t>O, CO</a:t>
                  </a:r>
                  <a:r>
                    <a:rPr lang="en-US" baseline="-25000">
                      <a:solidFill>
                        <a:srgbClr val="0000FF"/>
                      </a:solidFill>
                    </a:rPr>
                    <a:t>2</a:t>
                  </a:r>
                  <a:endParaRPr lang="en-US" sz="1800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4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32" y="2284"/>
                  <a:ext cx="81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baseline="0">
                      <a:solidFill>
                        <a:srgbClr val="0000FF"/>
                      </a:solidFill>
                    </a:rPr>
                    <a:t>H</a:t>
                  </a:r>
                  <a:r>
                    <a:rPr lang="en-US" baseline="-25000">
                      <a:solidFill>
                        <a:srgbClr val="0000FF"/>
                      </a:solidFill>
                    </a:rPr>
                    <a:t>2</a:t>
                  </a:r>
                  <a:r>
                    <a:rPr lang="en-US" baseline="0">
                      <a:solidFill>
                        <a:srgbClr val="0000FF"/>
                      </a:solidFill>
                    </a:rPr>
                    <a:t>, CH</a:t>
                  </a:r>
                  <a:r>
                    <a:rPr lang="en-US" baseline="-25000">
                      <a:solidFill>
                        <a:srgbClr val="0000FF"/>
                      </a:solidFill>
                    </a:rPr>
                    <a:t>3</a:t>
                  </a:r>
                  <a:r>
                    <a:rPr lang="en-US" baseline="0">
                      <a:solidFill>
                        <a:srgbClr val="0000FF"/>
                      </a:solidFill>
                    </a:rPr>
                    <a:t>OH</a:t>
                  </a:r>
                  <a:endParaRPr lang="en-US" baseline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7543800" y="3293549"/>
                <a:ext cx="1143000" cy="1435100"/>
                <a:chOff x="4752" y="1660"/>
                <a:chExt cx="720" cy="904"/>
              </a:xfrm>
            </p:grpSpPr>
            <p:sp>
              <p:nvSpPr>
                <p:cNvPr id="2153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752" y="1660"/>
                  <a:ext cx="57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baseline="0">
                      <a:solidFill>
                        <a:srgbClr val="FF194D"/>
                      </a:solidFill>
                    </a:rPr>
                    <a:t>2 H</a:t>
                  </a:r>
                  <a:r>
                    <a:rPr lang="en-US" baseline="-25000">
                      <a:solidFill>
                        <a:srgbClr val="FF194D"/>
                      </a:solidFill>
                    </a:rPr>
                    <a:t>2</a:t>
                  </a:r>
                  <a:r>
                    <a:rPr lang="en-US" baseline="0">
                      <a:solidFill>
                        <a:srgbClr val="FF194D"/>
                      </a:solidFill>
                    </a:rPr>
                    <a:t>O</a:t>
                  </a:r>
                  <a:endParaRPr lang="en-US" sz="1800" baseline="-25000">
                    <a:solidFill>
                      <a:srgbClr val="FF194D"/>
                    </a:solidFill>
                  </a:endParaRPr>
                </a:p>
              </p:txBody>
            </p:sp>
            <p:sp>
              <p:nvSpPr>
                <p:cNvPr id="2154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800" y="2352"/>
                  <a:ext cx="67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baseline="0">
                      <a:solidFill>
                        <a:srgbClr val="FF194D"/>
                      </a:solidFill>
                    </a:rPr>
                    <a:t>O</a:t>
                  </a:r>
                  <a:r>
                    <a:rPr lang="en-US" baseline="-25000">
                      <a:solidFill>
                        <a:srgbClr val="FF194D"/>
                      </a:solidFill>
                    </a:rPr>
                    <a:t>2</a:t>
                  </a:r>
                  <a:r>
                    <a:rPr lang="en-US" baseline="0">
                      <a:solidFill>
                        <a:srgbClr val="FF194D"/>
                      </a:solidFill>
                    </a:rPr>
                    <a:t> + 4H</a:t>
                  </a:r>
                  <a:r>
                    <a:rPr lang="en-US">
                      <a:solidFill>
                        <a:srgbClr val="FF194D"/>
                      </a:solidFill>
                    </a:rPr>
                    <a:t>+</a:t>
                  </a:r>
                </a:p>
              </p:txBody>
            </p:sp>
            <p:grpSp>
              <p:nvGrpSpPr>
                <p:cNvPr id="21541" name="Group 33"/>
                <p:cNvGrpSpPr>
                  <a:grpSpLocks/>
                </p:cNvGrpSpPr>
                <p:nvPr/>
              </p:nvGrpSpPr>
              <p:grpSpPr bwMode="auto">
                <a:xfrm flipH="1">
                  <a:off x="4776" y="1872"/>
                  <a:ext cx="264" cy="515"/>
                  <a:chOff x="813" y="1583"/>
                  <a:chExt cx="264" cy="515"/>
                </a:xfrm>
              </p:grpSpPr>
              <p:sp>
                <p:nvSpPr>
                  <p:cNvPr id="21542" name="Line 34"/>
                  <p:cNvSpPr>
                    <a:spLocks noChangeShapeType="1"/>
                  </p:cNvSpPr>
                  <p:nvPr/>
                </p:nvSpPr>
                <p:spPr bwMode="auto">
                  <a:xfrm rot="5794175">
                    <a:off x="810" y="2004"/>
                    <a:ext cx="97" cy="91"/>
                  </a:xfrm>
                  <a:prstGeom prst="line">
                    <a:avLst/>
                  </a:prstGeom>
                  <a:noFill/>
                  <a:ln w="9525">
                    <a:solidFill>
                      <a:srgbClr val="FF194D"/>
                    </a:solidFill>
                    <a:round/>
                    <a:headEnd/>
                    <a:tailEnd type="triangle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43" name="Freeform 35"/>
                  <p:cNvSpPr>
                    <a:spLocks/>
                  </p:cNvSpPr>
                  <p:nvPr/>
                </p:nvSpPr>
                <p:spPr bwMode="auto">
                  <a:xfrm rot="5912955" flipH="1">
                    <a:off x="760" y="1730"/>
                    <a:ext cx="463" cy="170"/>
                  </a:xfrm>
                  <a:custGeom>
                    <a:avLst/>
                    <a:gdLst>
                      <a:gd name="T0" fmla="*/ 2147483647 w 288"/>
                      <a:gd name="T1" fmla="*/ 2147483647 h 56"/>
                      <a:gd name="T2" fmla="*/ 2147483647 w 288"/>
                      <a:gd name="T3" fmla="*/ 2147483647 h 56"/>
                      <a:gd name="T4" fmla="*/ 2147483647 w 288"/>
                      <a:gd name="T5" fmla="*/ 2147483647 h 56"/>
                      <a:gd name="T6" fmla="*/ 0 w 288"/>
                      <a:gd name="T7" fmla="*/ 2147483647 h 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8"/>
                      <a:gd name="T13" fmla="*/ 0 h 56"/>
                      <a:gd name="T14" fmla="*/ 288 w 288"/>
                      <a:gd name="T15" fmla="*/ 56 h 5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8" h="56">
                        <a:moveTo>
                          <a:pt x="288" y="56"/>
                        </a:moveTo>
                        <a:cubicBezTo>
                          <a:pt x="256" y="36"/>
                          <a:pt x="224" y="16"/>
                          <a:pt x="192" y="8"/>
                        </a:cubicBezTo>
                        <a:cubicBezTo>
                          <a:pt x="160" y="0"/>
                          <a:pt x="128" y="0"/>
                          <a:pt x="96" y="8"/>
                        </a:cubicBezTo>
                        <a:cubicBezTo>
                          <a:pt x="64" y="16"/>
                          <a:pt x="16" y="48"/>
                          <a:pt x="0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19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487" name="Rectangle 36"/>
              <p:cNvSpPr>
                <a:spLocks noChangeArrowheads="1"/>
              </p:cNvSpPr>
              <p:nvPr/>
            </p:nvSpPr>
            <p:spPr bwMode="auto">
              <a:xfrm>
                <a:off x="3594100" y="3199887"/>
                <a:ext cx="1556035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200" b="0" baseline="0" dirty="0" smtClean="0">
                    <a:solidFill>
                      <a:srgbClr val="FF194D"/>
                    </a:solidFill>
                  </a:rPr>
                  <a:t> -</a:t>
                </a:r>
                <a:r>
                  <a:rPr lang="en-US" sz="2800" b="0" baseline="0" dirty="0" smtClean="0">
                    <a:solidFill>
                      <a:srgbClr val="FF194D"/>
                    </a:solidFill>
                  </a:rPr>
                  <a:t>            </a:t>
                </a:r>
                <a:r>
                  <a:rPr lang="en-US" sz="2800" b="0" baseline="0" dirty="0">
                    <a:solidFill>
                      <a:srgbClr val="FF194D"/>
                    </a:solidFill>
                  </a:rPr>
                  <a:t>+</a:t>
                </a:r>
              </a:p>
            </p:txBody>
          </p:sp>
          <p:grpSp>
            <p:nvGrpSpPr>
              <p:cNvPr id="11" name="Group 38"/>
              <p:cNvGrpSpPr>
                <a:grpSpLocks/>
              </p:cNvGrpSpPr>
              <p:nvPr/>
            </p:nvGrpSpPr>
            <p:grpSpPr bwMode="auto">
              <a:xfrm>
                <a:off x="3048000" y="3096699"/>
                <a:ext cx="2722563" cy="577850"/>
                <a:chOff x="1920" y="1392"/>
                <a:chExt cx="1715" cy="364"/>
              </a:xfrm>
            </p:grpSpPr>
            <p:grpSp>
              <p:nvGrpSpPr>
                <p:cNvPr id="21529" name="Group 39"/>
                <p:cNvGrpSpPr>
                  <a:grpSpLocks/>
                </p:cNvGrpSpPr>
                <p:nvPr/>
              </p:nvGrpSpPr>
              <p:grpSpPr bwMode="auto">
                <a:xfrm>
                  <a:off x="1920" y="1417"/>
                  <a:ext cx="323" cy="339"/>
                  <a:chOff x="1920" y="1561"/>
                  <a:chExt cx="323" cy="339"/>
                </a:xfrm>
              </p:grpSpPr>
              <p:grpSp>
                <p:nvGrpSpPr>
                  <p:cNvPr id="2153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920" y="1756"/>
                    <a:ext cx="323" cy="144"/>
                    <a:chOff x="1885" y="2488"/>
                    <a:chExt cx="467" cy="152"/>
                  </a:xfrm>
                </p:grpSpPr>
                <p:sp>
                  <p:nvSpPr>
                    <p:cNvPr id="21537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5" y="2592"/>
                      <a:ext cx="9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lg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8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1968" y="2488"/>
                      <a:ext cx="384" cy="104"/>
                    </a:xfrm>
                    <a:custGeom>
                      <a:avLst/>
                      <a:gdLst>
                        <a:gd name="T0" fmla="*/ 2147483647 w 288"/>
                        <a:gd name="T1" fmla="*/ 2147483647 h 56"/>
                        <a:gd name="T2" fmla="*/ 2147483647 w 288"/>
                        <a:gd name="T3" fmla="*/ 2147483647 h 56"/>
                        <a:gd name="T4" fmla="*/ 2147483647 w 288"/>
                        <a:gd name="T5" fmla="*/ 2147483647 h 56"/>
                        <a:gd name="T6" fmla="*/ 0 w 288"/>
                        <a:gd name="T7" fmla="*/ 2147483647 h 5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8"/>
                        <a:gd name="T13" fmla="*/ 0 h 56"/>
                        <a:gd name="T14" fmla="*/ 288 w 288"/>
                        <a:gd name="T15" fmla="*/ 56 h 5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8" h="56">
                          <a:moveTo>
                            <a:pt x="288" y="56"/>
                          </a:moveTo>
                          <a:cubicBezTo>
                            <a:pt x="256" y="36"/>
                            <a:pt x="224" y="16"/>
                            <a:pt x="192" y="8"/>
                          </a:cubicBezTo>
                          <a:cubicBezTo>
                            <a:pt x="160" y="0"/>
                            <a:pt x="128" y="0"/>
                            <a:pt x="96" y="8"/>
                          </a:cubicBezTo>
                          <a:cubicBezTo>
                            <a:pt x="64" y="16"/>
                            <a:pt x="16" y="48"/>
                            <a:pt x="0" y="5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1536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989" y="1561"/>
                    <a:ext cx="216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aseline="0">
                        <a:solidFill>
                          <a:srgbClr val="0000FF"/>
                        </a:solidFill>
                      </a:rPr>
                      <a:t>e</a:t>
                    </a:r>
                    <a:r>
                      <a:rPr lang="en-US">
                        <a:solidFill>
                          <a:srgbClr val="0000FF"/>
                        </a:solidFill>
                      </a:rPr>
                      <a:t>-</a:t>
                    </a:r>
                    <a:endParaRPr lang="en-US" baseline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1530" name="Group 44"/>
                <p:cNvGrpSpPr>
                  <a:grpSpLocks/>
                </p:cNvGrpSpPr>
                <p:nvPr/>
              </p:nvGrpSpPr>
              <p:grpSpPr bwMode="auto">
                <a:xfrm>
                  <a:off x="3312" y="1392"/>
                  <a:ext cx="323" cy="339"/>
                  <a:chOff x="3312" y="1536"/>
                  <a:chExt cx="323" cy="339"/>
                </a:xfrm>
              </p:grpSpPr>
              <p:grpSp>
                <p:nvGrpSpPr>
                  <p:cNvPr id="2153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3312" y="1731"/>
                    <a:ext cx="323" cy="144"/>
                    <a:chOff x="1885" y="2488"/>
                    <a:chExt cx="467" cy="152"/>
                  </a:xfrm>
                </p:grpSpPr>
                <p:sp>
                  <p:nvSpPr>
                    <p:cNvPr id="21533" name="Line 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5" y="2592"/>
                      <a:ext cx="9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lg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4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1968" y="2488"/>
                      <a:ext cx="384" cy="104"/>
                    </a:xfrm>
                    <a:custGeom>
                      <a:avLst/>
                      <a:gdLst>
                        <a:gd name="T0" fmla="*/ 2147483647 w 288"/>
                        <a:gd name="T1" fmla="*/ 2147483647 h 56"/>
                        <a:gd name="T2" fmla="*/ 2147483647 w 288"/>
                        <a:gd name="T3" fmla="*/ 2147483647 h 56"/>
                        <a:gd name="T4" fmla="*/ 2147483647 w 288"/>
                        <a:gd name="T5" fmla="*/ 2147483647 h 56"/>
                        <a:gd name="T6" fmla="*/ 0 w 288"/>
                        <a:gd name="T7" fmla="*/ 2147483647 h 5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88"/>
                        <a:gd name="T13" fmla="*/ 0 h 56"/>
                        <a:gd name="T14" fmla="*/ 288 w 288"/>
                        <a:gd name="T15" fmla="*/ 56 h 5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88" h="56">
                          <a:moveTo>
                            <a:pt x="288" y="56"/>
                          </a:moveTo>
                          <a:cubicBezTo>
                            <a:pt x="256" y="36"/>
                            <a:pt x="224" y="16"/>
                            <a:pt x="192" y="8"/>
                          </a:cubicBezTo>
                          <a:cubicBezTo>
                            <a:pt x="160" y="0"/>
                            <a:pt x="128" y="0"/>
                            <a:pt x="96" y="8"/>
                          </a:cubicBezTo>
                          <a:cubicBezTo>
                            <a:pt x="64" y="16"/>
                            <a:pt x="16" y="48"/>
                            <a:pt x="0" y="5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153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1536"/>
                    <a:ext cx="216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aseline="0">
                        <a:solidFill>
                          <a:srgbClr val="0000FF"/>
                        </a:solidFill>
                      </a:rPr>
                      <a:t>e</a:t>
                    </a:r>
                    <a:r>
                      <a:rPr lang="en-US">
                        <a:solidFill>
                          <a:srgbClr val="0000FF"/>
                        </a:solidFill>
                      </a:rPr>
                      <a:t>-</a:t>
                    </a:r>
                    <a:endParaRPr lang="en-US" baseline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21515" name="Group 54"/>
              <p:cNvGrpSpPr>
                <a:grpSpLocks/>
              </p:cNvGrpSpPr>
              <p:nvPr/>
            </p:nvGrpSpPr>
            <p:grpSpPr bwMode="auto">
              <a:xfrm>
                <a:off x="1739900" y="2531549"/>
                <a:ext cx="5927725" cy="1920875"/>
                <a:chOff x="1739900" y="2133600"/>
                <a:chExt cx="5927725" cy="1920875"/>
              </a:xfrm>
            </p:grpSpPr>
            <p:grpSp>
              <p:nvGrpSpPr>
                <p:cNvPr id="21516" name="Group 50"/>
                <p:cNvGrpSpPr>
                  <a:grpSpLocks/>
                </p:cNvGrpSpPr>
                <p:nvPr/>
              </p:nvGrpSpPr>
              <p:grpSpPr bwMode="auto">
                <a:xfrm>
                  <a:off x="1739900" y="3200400"/>
                  <a:ext cx="5927725" cy="854075"/>
                  <a:chOff x="1096" y="1728"/>
                  <a:chExt cx="3734" cy="538"/>
                </a:xfrm>
              </p:grpSpPr>
              <p:sp>
                <p:nvSpPr>
                  <p:cNvPr id="18465" name="Freeform 15"/>
                  <p:cNvSpPr>
                    <a:spLocks/>
                  </p:cNvSpPr>
                  <p:nvPr/>
                </p:nvSpPr>
                <p:spPr bwMode="auto">
                  <a:xfrm>
                    <a:off x="2208" y="1776"/>
                    <a:ext cx="1155" cy="456"/>
                  </a:xfrm>
                  <a:custGeom>
                    <a:avLst/>
                    <a:gdLst>
                      <a:gd name="T0" fmla="*/ 0 w 1155"/>
                      <a:gd name="T1" fmla="*/ 413 h 456"/>
                      <a:gd name="T2" fmla="*/ 0 w 1155"/>
                      <a:gd name="T3" fmla="*/ 43 h 456"/>
                      <a:gd name="T4" fmla="*/ 1 w 1155"/>
                      <a:gd name="T5" fmla="*/ 34 h 456"/>
                      <a:gd name="T6" fmla="*/ 4 w 1155"/>
                      <a:gd name="T7" fmla="*/ 25 h 456"/>
                      <a:gd name="T8" fmla="*/ 8 w 1155"/>
                      <a:gd name="T9" fmla="*/ 19 h 456"/>
                      <a:gd name="T10" fmla="*/ 13 w 1155"/>
                      <a:gd name="T11" fmla="*/ 13 h 456"/>
                      <a:gd name="T12" fmla="*/ 19 w 1155"/>
                      <a:gd name="T13" fmla="*/ 7 h 456"/>
                      <a:gd name="T14" fmla="*/ 27 w 1155"/>
                      <a:gd name="T15" fmla="*/ 3 h 456"/>
                      <a:gd name="T16" fmla="*/ 35 w 1155"/>
                      <a:gd name="T17" fmla="*/ 1 h 456"/>
                      <a:gd name="T18" fmla="*/ 43 w 1155"/>
                      <a:gd name="T19" fmla="*/ 0 h 456"/>
                      <a:gd name="T20" fmla="*/ 1111 w 1155"/>
                      <a:gd name="T21" fmla="*/ 0 h 456"/>
                      <a:gd name="T22" fmla="*/ 1120 w 1155"/>
                      <a:gd name="T23" fmla="*/ 1 h 456"/>
                      <a:gd name="T24" fmla="*/ 1128 w 1155"/>
                      <a:gd name="T25" fmla="*/ 3 h 456"/>
                      <a:gd name="T26" fmla="*/ 1136 w 1155"/>
                      <a:gd name="T27" fmla="*/ 7 h 456"/>
                      <a:gd name="T28" fmla="*/ 1142 w 1155"/>
                      <a:gd name="T29" fmla="*/ 13 h 456"/>
                      <a:gd name="T30" fmla="*/ 1147 w 1155"/>
                      <a:gd name="T31" fmla="*/ 19 h 456"/>
                      <a:gd name="T32" fmla="*/ 1151 w 1155"/>
                      <a:gd name="T33" fmla="*/ 25 h 456"/>
                      <a:gd name="T34" fmla="*/ 1154 w 1155"/>
                      <a:gd name="T35" fmla="*/ 34 h 456"/>
                      <a:gd name="T36" fmla="*/ 1155 w 1155"/>
                      <a:gd name="T37" fmla="*/ 43 h 456"/>
                      <a:gd name="T38" fmla="*/ 1155 w 1155"/>
                      <a:gd name="T39" fmla="*/ 413 h 456"/>
                      <a:gd name="T40" fmla="*/ 1154 w 1155"/>
                      <a:gd name="T41" fmla="*/ 422 h 456"/>
                      <a:gd name="T42" fmla="*/ 1151 w 1155"/>
                      <a:gd name="T43" fmla="*/ 430 h 456"/>
                      <a:gd name="T44" fmla="*/ 1147 w 1155"/>
                      <a:gd name="T45" fmla="*/ 437 h 456"/>
                      <a:gd name="T46" fmla="*/ 1142 w 1155"/>
                      <a:gd name="T47" fmla="*/ 443 h 456"/>
                      <a:gd name="T48" fmla="*/ 1136 w 1155"/>
                      <a:gd name="T49" fmla="*/ 448 h 456"/>
                      <a:gd name="T50" fmla="*/ 1128 w 1155"/>
                      <a:gd name="T51" fmla="*/ 453 h 456"/>
                      <a:gd name="T52" fmla="*/ 1120 w 1155"/>
                      <a:gd name="T53" fmla="*/ 455 h 456"/>
                      <a:gd name="T54" fmla="*/ 1112 w 1155"/>
                      <a:gd name="T55" fmla="*/ 456 h 456"/>
                      <a:gd name="T56" fmla="*/ 43 w 1155"/>
                      <a:gd name="T57" fmla="*/ 456 h 456"/>
                      <a:gd name="T58" fmla="*/ 35 w 1155"/>
                      <a:gd name="T59" fmla="*/ 455 h 456"/>
                      <a:gd name="T60" fmla="*/ 27 w 1155"/>
                      <a:gd name="T61" fmla="*/ 453 h 456"/>
                      <a:gd name="T62" fmla="*/ 19 w 1155"/>
                      <a:gd name="T63" fmla="*/ 448 h 456"/>
                      <a:gd name="T64" fmla="*/ 13 w 1155"/>
                      <a:gd name="T65" fmla="*/ 443 h 456"/>
                      <a:gd name="T66" fmla="*/ 8 w 1155"/>
                      <a:gd name="T67" fmla="*/ 437 h 456"/>
                      <a:gd name="T68" fmla="*/ 4 w 1155"/>
                      <a:gd name="T69" fmla="*/ 430 h 456"/>
                      <a:gd name="T70" fmla="*/ 1 w 1155"/>
                      <a:gd name="T71" fmla="*/ 422 h 456"/>
                      <a:gd name="T72" fmla="*/ 0 w 1155"/>
                      <a:gd name="T73" fmla="*/ 413 h 45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155"/>
                      <a:gd name="T112" fmla="*/ 0 h 456"/>
                      <a:gd name="T113" fmla="*/ 1155 w 1155"/>
                      <a:gd name="T114" fmla="*/ 456 h 45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155" h="456">
                        <a:moveTo>
                          <a:pt x="0" y="413"/>
                        </a:moveTo>
                        <a:lnTo>
                          <a:pt x="0" y="43"/>
                        </a:lnTo>
                        <a:lnTo>
                          <a:pt x="1" y="34"/>
                        </a:lnTo>
                        <a:lnTo>
                          <a:pt x="4" y="25"/>
                        </a:lnTo>
                        <a:lnTo>
                          <a:pt x="8" y="19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27" y="3"/>
                        </a:lnTo>
                        <a:lnTo>
                          <a:pt x="35" y="1"/>
                        </a:lnTo>
                        <a:lnTo>
                          <a:pt x="43" y="0"/>
                        </a:lnTo>
                        <a:lnTo>
                          <a:pt x="1111" y="0"/>
                        </a:lnTo>
                        <a:lnTo>
                          <a:pt x="1120" y="1"/>
                        </a:lnTo>
                        <a:lnTo>
                          <a:pt x="1128" y="3"/>
                        </a:lnTo>
                        <a:lnTo>
                          <a:pt x="1136" y="7"/>
                        </a:lnTo>
                        <a:lnTo>
                          <a:pt x="1142" y="13"/>
                        </a:lnTo>
                        <a:lnTo>
                          <a:pt x="1147" y="19"/>
                        </a:lnTo>
                        <a:lnTo>
                          <a:pt x="1151" y="25"/>
                        </a:lnTo>
                        <a:lnTo>
                          <a:pt x="1154" y="34"/>
                        </a:lnTo>
                        <a:lnTo>
                          <a:pt x="1155" y="43"/>
                        </a:lnTo>
                        <a:lnTo>
                          <a:pt x="1155" y="413"/>
                        </a:lnTo>
                        <a:lnTo>
                          <a:pt x="1154" y="422"/>
                        </a:lnTo>
                        <a:lnTo>
                          <a:pt x="1151" y="430"/>
                        </a:lnTo>
                        <a:lnTo>
                          <a:pt x="1147" y="437"/>
                        </a:lnTo>
                        <a:lnTo>
                          <a:pt x="1142" y="443"/>
                        </a:lnTo>
                        <a:lnTo>
                          <a:pt x="1136" y="448"/>
                        </a:lnTo>
                        <a:lnTo>
                          <a:pt x="1128" y="453"/>
                        </a:lnTo>
                        <a:lnTo>
                          <a:pt x="1120" y="455"/>
                        </a:lnTo>
                        <a:lnTo>
                          <a:pt x="1112" y="456"/>
                        </a:lnTo>
                        <a:lnTo>
                          <a:pt x="43" y="456"/>
                        </a:lnTo>
                        <a:lnTo>
                          <a:pt x="35" y="455"/>
                        </a:lnTo>
                        <a:lnTo>
                          <a:pt x="27" y="453"/>
                        </a:lnTo>
                        <a:lnTo>
                          <a:pt x="19" y="448"/>
                        </a:lnTo>
                        <a:lnTo>
                          <a:pt x="13" y="443"/>
                        </a:lnTo>
                        <a:lnTo>
                          <a:pt x="8" y="437"/>
                        </a:lnTo>
                        <a:lnTo>
                          <a:pt x="4" y="430"/>
                        </a:lnTo>
                        <a:lnTo>
                          <a:pt x="1" y="422"/>
                        </a:lnTo>
                        <a:lnTo>
                          <a:pt x="0" y="413"/>
                        </a:lnTo>
                        <a:close/>
                      </a:path>
                    </a:pathLst>
                  </a:custGeom>
                  <a:solidFill>
                    <a:srgbClr val="25FF0B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66" name="Freeform 16"/>
                  <p:cNvSpPr>
                    <a:spLocks/>
                  </p:cNvSpPr>
                  <p:nvPr/>
                </p:nvSpPr>
                <p:spPr bwMode="auto">
                  <a:xfrm>
                    <a:off x="1096" y="1786"/>
                    <a:ext cx="912" cy="480"/>
                  </a:xfrm>
                  <a:custGeom>
                    <a:avLst/>
                    <a:gdLst>
                      <a:gd name="T0" fmla="*/ 0 w 1184"/>
                      <a:gd name="T1" fmla="*/ 2016 h 449"/>
                      <a:gd name="T2" fmla="*/ 0 w 1184"/>
                      <a:gd name="T3" fmla="*/ 214 h 449"/>
                      <a:gd name="T4" fmla="*/ 1 w 1184"/>
                      <a:gd name="T5" fmla="*/ 175 h 449"/>
                      <a:gd name="T6" fmla="*/ 2 w 1184"/>
                      <a:gd name="T7" fmla="*/ 126 h 449"/>
                      <a:gd name="T8" fmla="*/ 2 w 1184"/>
                      <a:gd name="T9" fmla="*/ 90 h 449"/>
                      <a:gd name="T10" fmla="*/ 2 w 1184"/>
                      <a:gd name="T11" fmla="*/ 57 h 449"/>
                      <a:gd name="T12" fmla="*/ 2 w 1184"/>
                      <a:gd name="T13" fmla="*/ 7 h 449"/>
                      <a:gd name="T14" fmla="*/ 2 w 1184"/>
                      <a:gd name="T15" fmla="*/ 4 h 449"/>
                      <a:gd name="T16" fmla="*/ 2 w 1184"/>
                      <a:gd name="T17" fmla="*/ 1 h 449"/>
                      <a:gd name="T18" fmla="*/ 2 w 1184"/>
                      <a:gd name="T19" fmla="*/ 0 h 449"/>
                      <a:gd name="T20" fmla="*/ 2 w 1184"/>
                      <a:gd name="T21" fmla="*/ 0 h 449"/>
                      <a:gd name="T22" fmla="*/ 2 w 1184"/>
                      <a:gd name="T23" fmla="*/ 1 h 449"/>
                      <a:gd name="T24" fmla="*/ 2 w 1184"/>
                      <a:gd name="T25" fmla="*/ 4 h 449"/>
                      <a:gd name="T26" fmla="*/ 2 w 1184"/>
                      <a:gd name="T27" fmla="*/ 7 h 449"/>
                      <a:gd name="T28" fmla="*/ 2 w 1184"/>
                      <a:gd name="T29" fmla="*/ 57 h 449"/>
                      <a:gd name="T30" fmla="*/ 2 w 1184"/>
                      <a:gd name="T31" fmla="*/ 90 h 449"/>
                      <a:gd name="T32" fmla="*/ 2 w 1184"/>
                      <a:gd name="T33" fmla="*/ 126 h 449"/>
                      <a:gd name="T34" fmla="*/ 2 w 1184"/>
                      <a:gd name="T35" fmla="*/ 175 h 449"/>
                      <a:gd name="T36" fmla="*/ 2 w 1184"/>
                      <a:gd name="T37" fmla="*/ 214 h 449"/>
                      <a:gd name="T38" fmla="*/ 2 w 1184"/>
                      <a:gd name="T39" fmla="*/ 2016 h 449"/>
                      <a:gd name="T40" fmla="*/ 2 w 1184"/>
                      <a:gd name="T41" fmla="*/ 2060 h 449"/>
                      <a:gd name="T42" fmla="*/ 2 w 1184"/>
                      <a:gd name="T43" fmla="*/ 2095 h 449"/>
                      <a:gd name="T44" fmla="*/ 2 w 1184"/>
                      <a:gd name="T45" fmla="*/ 2136 h 449"/>
                      <a:gd name="T46" fmla="*/ 2 w 1184"/>
                      <a:gd name="T47" fmla="*/ 2165 h 449"/>
                      <a:gd name="T48" fmla="*/ 2 w 1184"/>
                      <a:gd name="T49" fmla="*/ 2193 h 449"/>
                      <a:gd name="T50" fmla="*/ 2 w 1184"/>
                      <a:gd name="T51" fmla="*/ 2215 h 449"/>
                      <a:gd name="T52" fmla="*/ 2 w 1184"/>
                      <a:gd name="T53" fmla="*/ 2221 h 449"/>
                      <a:gd name="T54" fmla="*/ 2 w 1184"/>
                      <a:gd name="T55" fmla="*/ 2224 h 449"/>
                      <a:gd name="T56" fmla="*/ 2 w 1184"/>
                      <a:gd name="T57" fmla="*/ 2224 h 449"/>
                      <a:gd name="T58" fmla="*/ 2 w 1184"/>
                      <a:gd name="T59" fmla="*/ 2221 h 449"/>
                      <a:gd name="T60" fmla="*/ 2 w 1184"/>
                      <a:gd name="T61" fmla="*/ 2215 h 449"/>
                      <a:gd name="T62" fmla="*/ 2 w 1184"/>
                      <a:gd name="T63" fmla="*/ 2193 h 449"/>
                      <a:gd name="T64" fmla="*/ 2 w 1184"/>
                      <a:gd name="T65" fmla="*/ 2165 h 449"/>
                      <a:gd name="T66" fmla="*/ 2 w 1184"/>
                      <a:gd name="T67" fmla="*/ 2136 h 449"/>
                      <a:gd name="T68" fmla="*/ 2 w 1184"/>
                      <a:gd name="T69" fmla="*/ 2095 h 449"/>
                      <a:gd name="T70" fmla="*/ 1 w 1184"/>
                      <a:gd name="T71" fmla="*/ 2060 h 449"/>
                      <a:gd name="T72" fmla="*/ 0 w 1184"/>
                      <a:gd name="T73" fmla="*/ 2016 h 4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184"/>
                      <a:gd name="T112" fmla="*/ 0 h 449"/>
                      <a:gd name="T113" fmla="*/ 1184 w 1184"/>
                      <a:gd name="T114" fmla="*/ 449 h 44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184" h="449">
                        <a:moveTo>
                          <a:pt x="0" y="406"/>
                        </a:moveTo>
                        <a:lnTo>
                          <a:pt x="0" y="43"/>
                        </a:lnTo>
                        <a:lnTo>
                          <a:pt x="1" y="35"/>
                        </a:lnTo>
                        <a:lnTo>
                          <a:pt x="4" y="26"/>
                        </a:lnTo>
                        <a:lnTo>
                          <a:pt x="8" y="19"/>
                        </a:lnTo>
                        <a:lnTo>
                          <a:pt x="13" y="12"/>
                        </a:lnTo>
                        <a:lnTo>
                          <a:pt x="19" y="7"/>
                        </a:lnTo>
                        <a:lnTo>
                          <a:pt x="27" y="4"/>
                        </a:lnTo>
                        <a:lnTo>
                          <a:pt x="35" y="1"/>
                        </a:lnTo>
                        <a:lnTo>
                          <a:pt x="43" y="0"/>
                        </a:lnTo>
                        <a:lnTo>
                          <a:pt x="1142" y="0"/>
                        </a:lnTo>
                        <a:lnTo>
                          <a:pt x="1150" y="1"/>
                        </a:lnTo>
                        <a:lnTo>
                          <a:pt x="1158" y="4"/>
                        </a:lnTo>
                        <a:lnTo>
                          <a:pt x="1166" y="7"/>
                        </a:lnTo>
                        <a:lnTo>
                          <a:pt x="1172" y="12"/>
                        </a:lnTo>
                        <a:lnTo>
                          <a:pt x="1177" y="19"/>
                        </a:lnTo>
                        <a:lnTo>
                          <a:pt x="1181" y="26"/>
                        </a:lnTo>
                        <a:lnTo>
                          <a:pt x="1184" y="35"/>
                        </a:lnTo>
                        <a:lnTo>
                          <a:pt x="1184" y="43"/>
                        </a:lnTo>
                        <a:lnTo>
                          <a:pt x="1184" y="406"/>
                        </a:lnTo>
                        <a:lnTo>
                          <a:pt x="1184" y="415"/>
                        </a:lnTo>
                        <a:lnTo>
                          <a:pt x="1181" y="422"/>
                        </a:lnTo>
                        <a:lnTo>
                          <a:pt x="1177" y="430"/>
                        </a:lnTo>
                        <a:lnTo>
                          <a:pt x="1172" y="436"/>
                        </a:lnTo>
                        <a:lnTo>
                          <a:pt x="1166" y="441"/>
                        </a:lnTo>
                        <a:lnTo>
                          <a:pt x="1158" y="446"/>
                        </a:lnTo>
                        <a:lnTo>
                          <a:pt x="1150" y="448"/>
                        </a:lnTo>
                        <a:lnTo>
                          <a:pt x="1142" y="449"/>
                        </a:lnTo>
                        <a:lnTo>
                          <a:pt x="43" y="449"/>
                        </a:lnTo>
                        <a:lnTo>
                          <a:pt x="35" y="448"/>
                        </a:lnTo>
                        <a:lnTo>
                          <a:pt x="27" y="446"/>
                        </a:lnTo>
                        <a:lnTo>
                          <a:pt x="19" y="441"/>
                        </a:lnTo>
                        <a:lnTo>
                          <a:pt x="13" y="436"/>
                        </a:lnTo>
                        <a:lnTo>
                          <a:pt x="8" y="430"/>
                        </a:lnTo>
                        <a:lnTo>
                          <a:pt x="4" y="422"/>
                        </a:lnTo>
                        <a:lnTo>
                          <a:pt x="1" y="415"/>
                        </a:lnTo>
                        <a:lnTo>
                          <a:pt x="0" y="40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2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162" y="1819"/>
                    <a:ext cx="912" cy="4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sz="1800" b="0" baseline="0" dirty="0">
                        <a:solidFill>
                          <a:srgbClr val="000000"/>
                        </a:solidFill>
                      </a:rPr>
                      <a:t>reduction catalyst(s)</a:t>
                    </a:r>
                    <a:endParaRPr lang="en-US" b="0" baseline="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522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1810"/>
                    <a:ext cx="1136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800" baseline="0" dirty="0" smtClean="0">
                        <a:solidFill>
                          <a:srgbClr val="000000"/>
                        </a:solidFill>
                      </a:rPr>
                      <a:t>   </a:t>
                    </a:r>
                    <a:r>
                      <a:rPr lang="en-US" sz="1800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A      </a:t>
                    </a:r>
                    <a:r>
                      <a:rPr lang="en-US" sz="18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           </a:t>
                    </a:r>
                    <a:r>
                      <a:rPr lang="en-US" sz="1800" baseline="0" dirty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D</a:t>
                    </a:r>
                    <a:endParaRPr lang="en-US" baseline="0" dirty="0">
                      <a:solidFill>
                        <a:srgbClr val="0000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1523" name="Freeform 19"/>
                  <p:cNvSpPr>
                    <a:spLocks/>
                  </p:cNvSpPr>
                  <p:nvPr/>
                </p:nvSpPr>
                <p:spPr bwMode="auto">
                  <a:xfrm>
                    <a:off x="3552" y="1728"/>
                    <a:ext cx="1200" cy="528"/>
                  </a:xfrm>
                  <a:custGeom>
                    <a:avLst/>
                    <a:gdLst>
                      <a:gd name="T0" fmla="*/ 0 w 1184"/>
                      <a:gd name="T1" fmla="*/ 17950173 h 449"/>
                      <a:gd name="T2" fmla="*/ 0 w 1184"/>
                      <a:gd name="T3" fmla="*/ 1928581 h 449"/>
                      <a:gd name="T4" fmla="*/ 1 w 1184"/>
                      <a:gd name="T5" fmla="*/ 1529912 h 449"/>
                      <a:gd name="T6" fmla="*/ 4 w 1184"/>
                      <a:gd name="T7" fmla="*/ 1144418 h 449"/>
                      <a:gd name="T8" fmla="*/ 8 w 1184"/>
                      <a:gd name="T9" fmla="*/ 827579 h 449"/>
                      <a:gd name="T10" fmla="*/ 13 w 1184"/>
                      <a:gd name="T11" fmla="*/ 508917 h 449"/>
                      <a:gd name="T12" fmla="*/ 19 w 1184"/>
                      <a:gd name="T13" fmla="*/ 296454 h 449"/>
                      <a:gd name="T14" fmla="*/ 27 w 1184"/>
                      <a:gd name="T15" fmla="*/ 182303 h 449"/>
                      <a:gd name="T16" fmla="*/ 35 w 1184"/>
                      <a:gd name="T17" fmla="*/ 1 h 449"/>
                      <a:gd name="T18" fmla="*/ 109 w 1184"/>
                      <a:gd name="T19" fmla="*/ 0 h 449"/>
                      <a:gd name="T20" fmla="*/ 2768 w 1184"/>
                      <a:gd name="T21" fmla="*/ 0 h 449"/>
                      <a:gd name="T22" fmla="*/ 2792 w 1184"/>
                      <a:gd name="T23" fmla="*/ 1 h 449"/>
                      <a:gd name="T24" fmla="*/ 2806 w 1184"/>
                      <a:gd name="T25" fmla="*/ 182303 h 449"/>
                      <a:gd name="T26" fmla="*/ 2830 w 1184"/>
                      <a:gd name="T27" fmla="*/ 296454 h 449"/>
                      <a:gd name="T28" fmla="*/ 2840 w 1184"/>
                      <a:gd name="T29" fmla="*/ 508917 h 449"/>
                      <a:gd name="T30" fmla="*/ 2854 w 1184"/>
                      <a:gd name="T31" fmla="*/ 827579 h 449"/>
                      <a:gd name="T32" fmla="*/ 2867 w 1184"/>
                      <a:gd name="T33" fmla="*/ 1144418 h 449"/>
                      <a:gd name="T34" fmla="*/ 2874 w 1184"/>
                      <a:gd name="T35" fmla="*/ 1529912 h 449"/>
                      <a:gd name="T36" fmla="*/ 2874 w 1184"/>
                      <a:gd name="T37" fmla="*/ 1928581 h 449"/>
                      <a:gd name="T38" fmla="*/ 2874 w 1184"/>
                      <a:gd name="T39" fmla="*/ 17950173 h 449"/>
                      <a:gd name="T40" fmla="*/ 2874 w 1184"/>
                      <a:gd name="T41" fmla="*/ 18351189 h 449"/>
                      <a:gd name="T42" fmla="*/ 2867 w 1184"/>
                      <a:gd name="T43" fmla="*/ 18649365 h 449"/>
                      <a:gd name="T44" fmla="*/ 2854 w 1184"/>
                      <a:gd name="T45" fmla="*/ 19023646 h 449"/>
                      <a:gd name="T46" fmla="*/ 2840 w 1184"/>
                      <a:gd name="T47" fmla="*/ 19296128 h 449"/>
                      <a:gd name="T48" fmla="*/ 2830 w 1184"/>
                      <a:gd name="T49" fmla="*/ 19471369 h 449"/>
                      <a:gd name="T50" fmla="*/ 2806 w 1184"/>
                      <a:gd name="T51" fmla="*/ 19683426 h 449"/>
                      <a:gd name="T52" fmla="*/ 2792 w 1184"/>
                      <a:gd name="T53" fmla="*/ 19805753 h 449"/>
                      <a:gd name="T54" fmla="*/ 2768 w 1184"/>
                      <a:gd name="T55" fmla="*/ 19863780 h 449"/>
                      <a:gd name="T56" fmla="*/ 109 w 1184"/>
                      <a:gd name="T57" fmla="*/ 19863780 h 449"/>
                      <a:gd name="T58" fmla="*/ 35 w 1184"/>
                      <a:gd name="T59" fmla="*/ 19805753 h 449"/>
                      <a:gd name="T60" fmla="*/ 27 w 1184"/>
                      <a:gd name="T61" fmla="*/ 19683426 h 449"/>
                      <a:gd name="T62" fmla="*/ 19 w 1184"/>
                      <a:gd name="T63" fmla="*/ 19471369 h 449"/>
                      <a:gd name="T64" fmla="*/ 13 w 1184"/>
                      <a:gd name="T65" fmla="*/ 19296128 h 449"/>
                      <a:gd name="T66" fmla="*/ 8 w 1184"/>
                      <a:gd name="T67" fmla="*/ 19023646 h 449"/>
                      <a:gd name="T68" fmla="*/ 4 w 1184"/>
                      <a:gd name="T69" fmla="*/ 18649365 h 449"/>
                      <a:gd name="T70" fmla="*/ 1 w 1184"/>
                      <a:gd name="T71" fmla="*/ 18351189 h 449"/>
                      <a:gd name="T72" fmla="*/ 0 w 1184"/>
                      <a:gd name="T73" fmla="*/ 17950173 h 4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184"/>
                      <a:gd name="T112" fmla="*/ 0 h 449"/>
                      <a:gd name="T113" fmla="*/ 1184 w 1184"/>
                      <a:gd name="T114" fmla="*/ 449 h 44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184" h="449">
                        <a:moveTo>
                          <a:pt x="0" y="406"/>
                        </a:moveTo>
                        <a:lnTo>
                          <a:pt x="0" y="43"/>
                        </a:lnTo>
                        <a:lnTo>
                          <a:pt x="1" y="35"/>
                        </a:lnTo>
                        <a:lnTo>
                          <a:pt x="4" y="26"/>
                        </a:lnTo>
                        <a:lnTo>
                          <a:pt x="8" y="19"/>
                        </a:lnTo>
                        <a:lnTo>
                          <a:pt x="13" y="12"/>
                        </a:lnTo>
                        <a:lnTo>
                          <a:pt x="19" y="7"/>
                        </a:lnTo>
                        <a:lnTo>
                          <a:pt x="27" y="4"/>
                        </a:lnTo>
                        <a:lnTo>
                          <a:pt x="35" y="1"/>
                        </a:lnTo>
                        <a:lnTo>
                          <a:pt x="43" y="0"/>
                        </a:lnTo>
                        <a:lnTo>
                          <a:pt x="1142" y="0"/>
                        </a:lnTo>
                        <a:lnTo>
                          <a:pt x="1150" y="1"/>
                        </a:lnTo>
                        <a:lnTo>
                          <a:pt x="1158" y="4"/>
                        </a:lnTo>
                        <a:lnTo>
                          <a:pt x="1166" y="7"/>
                        </a:lnTo>
                        <a:lnTo>
                          <a:pt x="1172" y="12"/>
                        </a:lnTo>
                        <a:lnTo>
                          <a:pt x="1177" y="19"/>
                        </a:lnTo>
                        <a:lnTo>
                          <a:pt x="1181" y="26"/>
                        </a:lnTo>
                        <a:lnTo>
                          <a:pt x="1184" y="35"/>
                        </a:lnTo>
                        <a:lnTo>
                          <a:pt x="1184" y="43"/>
                        </a:lnTo>
                        <a:lnTo>
                          <a:pt x="1184" y="406"/>
                        </a:lnTo>
                        <a:lnTo>
                          <a:pt x="1184" y="415"/>
                        </a:lnTo>
                        <a:lnTo>
                          <a:pt x="1181" y="422"/>
                        </a:lnTo>
                        <a:lnTo>
                          <a:pt x="1177" y="430"/>
                        </a:lnTo>
                        <a:lnTo>
                          <a:pt x="1172" y="436"/>
                        </a:lnTo>
                        <a:lnTo>
                          <a:pt x="1166" y="441"/>
                        </a:lnTo>
                        <a:lnTo>
                          <a:pt x="1158" y="446"/>
                        </a:lnTo>
                        <a:lnTo>
                          <a:pt x="1150" y="448"/>
                        </a:lnTo>
                        <a:lnTo>
                          <a:pt x="1142" y="449"/>
                        </a:lnTo>
                        <a:lnTo>
                          <a:pt x="43" y="449"/>
                        </a:lnTo>
                        <a:lnTo>
                          <a:pt x="35" y="448"/>
                        </a:lnTo>
                        <a:lnTo>
                          <a:pt x="27" y="446"/>
                        </a:lnTo>
                        <a:lnTo>
                          <a:pt x="19" y="441"/>
                        </a:lnTo>
                        <a:lnTo>
                          <a:pt x="13" y="436"/>
                        </a:lnTo>
                        <a:lnTo>
                          <a:pt x="8" y="430"/>
                        </a:lnTo>
                        <a:lnTo>
                          <a:pt x="4" y="422"/>
                        </a:lnTo>
                        <a:lnTo>
                          <a:pt x="1" y="415"/>
                        </a:lnTo>
                        <a:lnTo>
                          <a:pt x="0" y="406"/>
                        </a:lnTo>
                        <a:close/>
                      </a:path>
                    </a:pathLst>
                  </a:custGeom>
                  <a:solidFill>
                    <a:srgbClr val="FFAB80"/>
                  </a:solidFill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2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3582" y="1776"/>
                    <a:ext cx="1248" cy="4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sz="1800" b="0" baseline="0" dirty="0">
                        <a:solidFill>
                          <a:srgbClr val="000000"/>
                        </a:solidFill>
                      </a:rPr>
                      <a:t>water oxidation catalyst (WOC)</a:t>
                    </a:r>
                    <a:endParaRPr lang="en-US" b="0" baseline="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52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2016"/>
                    <a:ext cx="19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26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2016"/>
                    <a:ext cx="19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17" name="Isosceles Triangle 50"/>
                <p:cNvSpPr>
                  <a:spLocks noChangeArrowheads="1"/>
                </p:cNvSpPr>
                <p:nvPr/>
              </p:nvSpPr>
              <p:spPr bwMode="auto">
                <a:xfrm rot="10800000">
                  <a:off x="3725333" y="2133600"/>
                  <a:ext cx="1447800" cy="114300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25FF0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b="0" baseline="0">
                    <a:solidFill>
                      <a:schemeClr val="tx1"/>
                    </a:solidFill>
                    <a:latin typeface="Times" charset="0"/>
                  </a:endParaRPr>
                </a:p>
              </p:txBody>
            </p:sp>
            <p:sp>
              <p:nvSpPr>
                <p:cNvPr id="21518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4004738" y="2260599"/>
                  <a:ext cx="99060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1pPr>
                  <a:lvl2pPr marL="742950" indent="-28575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2pPr>
                  <a:lvl3pPr marL="11430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3pPr>
                  <a:lvl4pPr marL="16002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4pPr>
                  <a:lvl5pPr marL="2057400" indent="-228600"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baseline="30000">
                      <a:solidFill>
                        <a:srgbClr val="FFFFFF"/>
                      </a:solidFill>
                      <a:latin typeface="Arial" charset="0"/>
                      <a:ea typeface="ヒラギノ角ゴ Pro W3" charset="0"/>
                      <a:cs typeface="ヒラギノ角ゴ Pro W3" charset="0"/>
                    </a:defRPr>
                  </a:lvl9pPr>
                </a:lstStyle>
                <a:p>
                  <a:r>
                    <a:rPr lang="en-US" b="0" baseline="0" dirty="0">
                      <a:solidFill>
                        <a:srgbClr val="000000"/>
                      </a:solidFill>
                    </a:rPr>
                    <a:t>antenna</a:t>
                  </a:r>
                  <a:endParaRPr lang="en-US" dirty="0"/>
                </a:p>
              </p:txBody>
            </p:sp>
          </p:grpSp>
          <p:sp>
            <p:nvSpPr>
              <p:cNvPr id="5" name="Lightning Bolt 4"/>
              <p:cNvSpPr/>
              <p:nvPr/>
            </p:nvSpPr>
            <p:spPr>
              <a:xfrm rot="4768891">
                <a:off x="4279649" y="1927835"/>
                <a:ext cx="688446" cy="464039"/>
              </a:xfrm>
              <a:prstGeom prst="lightningBol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62000" y="3048000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(4) All 3 units work together (good control of interface dynamics)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43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895" y="203203"/>
            <a:ext cx="8941169" cy="855133"/>
            <a:chOff x="60895" y="203203"/>
            <a:chExt cx="8941169" cy="855133"/>
          </a:xfrm>
        </p:grpSpPr>
        <p:sp>
          <p:nvSpPr>
            <p:cNvPr id="10" name="Rectangle 9"/>
            <p:cNvSpPr/>
            <p:nvPr/>
          </p:nvSpPr>
          <p:spPr bwMode="auto">
            <a:xfrm>
              <a:off x="60895" y="203203"/>
              <a:ext cx="8924234" cy="855133"/>
            </a:xfrm>
            <a:prstGeom prst="rect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ts val="2860"/>
                </a:lnSpc>
                <a:defRPr/>
              </a:pPr>
              <a:r>
                <a:rPr lang="en-US" sz="2400" dirty="0" smtClean="0">
                  <a:latin typeface="Arial" charset="0"/>
                  <a:ea typeface="Arial" charset="0"/>
                  <a:cs typeface="Arial" charset="0"/>
                </a:rPr>
                <a:t>   </a:t>
              </a:r>
              <a:r>
                <a:rPr lang="en-US" sz="2800" dirty="0" smtClean="0">
                  <a:latin typeface="Arial"/>
                  <a:ea typeface="Arial" charset="0"/>
                  <a:cs typeface="Arial"/>
                </a:rPr>
                <a:t> </a:t>
              </a:r>
              <a:r>
                <a:rPr lang="en-US" sz="2500" dirty="0" smtClean="0">
                  <a:latin typeface="Arial"/>
                  <a:ea typeface="Arial" charset="0"/>
                  <a:cs typeface="Arial"/>
                </a:rPr>
                <a:t>Need more robust photosensitizers (PS). </a:t>
              </a:r>
            </a:p>
            <a:p>
              <a:pPr algn="ctr">
                <a:lnSpc>
                  <a:spcPts val="2860"/>
                </a:lnSpc>
                <a:defRPr/>
              </a:pPr>
              <a:r>
                <a:rPr lang="en-US" sz="2500" dirty="0">
                  <a:latin typeface="Arial"/>
                  <a:ea typeface="Arial" charset="0"/>
                  <a:cs typeface="Arial"/>
                </a:rPr>
                <a:t>T</a:t>
              </a:r>
              <a:r>
                <a:rPr lang="en-US" sz="2500" dirty="0" smtClean="0">
                  <a:latin typeface="Arial"/>
                  <a:ea typeface="Arial" charset="0"/>
                  <a:cs typeface="Arial"/>
                </a:rPr>
                <a:t>hus POM-based MPCT and MMCT </a:t>
              </a:r>
              <a:r>
                <a:rPr lang="en-US" sz="2500" dirty="0" err="1" smtClean="0">
                  <a:latin typeface="Arial"/>
                  <a:ea typeface="Arial" charset="0"/>
                  <a:cs typeface="Arial"/>
                </a:rPr>
                <a:t>chromophores</a:t>
              </a:r>
              <a:r>
                <a:rPr lang="en-US" sz="2500" dirty="0" smtClean="0">
                  <a:latin typeface="Arial"/>
                  <a:ea typeface="Arial" charset="0"/>
                  <a:cs typeface="Arial"/>
                </a:rPr>
                <a:t> </a:t>
              </a:r>
              <a:endParaRPr lang="en-US" sz="2500" b="1" dirty="0">
                <a:latin typeface="Arial"/>
                <a:ea typeface="Arial" charset="0"/>
                <a:cs typeface="Arial"/>
              </a:endParaRPr>
            </a:p>
            <a:p>
              <a:pPr algn="ctr">
                <a:defRPr/>
              </a:pPr>
              <a:r>
                <a:rPr lang="en-US" sz="2500" dirty="0" smtClean="0"/>
                <a:t> </a:t>
              </a:r>
              <a:endParaRPr lang="en-US" sz="2500" b="1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524" name="Line 2"/>
            <p:cNvSpPr>
              <a:spLocks noChangeShapeType="1"/>
            </p:cNvSpPr>
            <p:nvPr/>
          </p:nvSpPr>
          <p:spPr bwMode="auto">
            <a:xfrm>
              <a:off x="347133" y="1052343"/>
              <a:ext cx="8654931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955864" y="1324198"/>
            <a:ext cx="637963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latin typeface="Arial"/>
                <a:cs typeface="Arial"/>
              </a:rPr>
              <a:t>Requirements for viable PS:</a:t>
            </a:r>
          </a:p>
          <a:p>
            <a:pPr marL="342900" indent="-342900"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Absorbs sunlight intensely and broadly</a:t>
            </a:r>
          </a:p>
          <a:p>
            <a:pPr marL="342900" indent="-342900"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Charge-separated excited state (</a:t>
            </a:r>
            <a:r>
              <a:rPr lang="en-US" sz="2000" dirty="0" err="1" smtClean="0">
                <a:latin typeface="Arial"/>
                <a:cs typeface="Arial"/>
              </a:rPr>
              <a:t>exciton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 Long-lived charge-separated </a:t>
            </a:r>
            <a:r>
              <a:rPr lang="en-US" sz="2000" dirty="0">
                <a:latin typeface="Arial"/>
                <a:cs typeface="Arial"/>
              </a:rPr>
              <a:t>excited state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55864" y="3102191"/>
            <a:ext cx="4500036" cy="3464540"/>
            <a:chOff x="2125197" y="1369921"/>
            <a:chExt cx="4500036" cy="3464540"/>
          </a:xfrm>
        </p:grpSpPr>
        <p:sp>
          <p:nvSpPr>
            <p:cNvPr id="2" name="Rectangle 1"/>
            <p:cNvSpPr/>
            <p:nvPr/>
          </p:nvSpPr>
          <p:spPr>
            <a:xfrm>
              <a:off x="2139528" y="1369921"/>
              <a:ext cx="44857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Metal</a:t>
              </a:r>
              <a:r>
                <a:rPr lang="en-US" b="1" dirty="0">
                  <a:latin typeface="Arial"/>
                  <a:cs typeface="Arial"/>
                </a:rPr>
                <a:t>-to-</a:t>
              </a:r>
              <a:r>
                <a:rPr lang="en-US" b="1" dirty="0" err="1">
                  <a:latin typeface="Arial"/>
                  <a:cs typeface="Arial"/>
                </a:rPr>
                <a:t>Polyoxometalate</a:t>
              </a:r>
              <a:r>
                <a:rPr lang="en-US" b="1" dirty="0">
                  <a:latin typeface="Arial"/>
                  <a:cs typeface="Arial"/>
                </a:rPr>
                <a:t> (MPCT) </a:t>
              </a:r>
              <a:endParaRPr lang="en-US" b="1" dirty="0" smtClean="0">
                <a:latin typeface="Arial"/>
                <a:cs typeface="Arial"/>
              </a:endParaRPr>
            </a:p>
            <a:p>
              <a:r>
                <a:rPr lang="en-US" b="1" dirty="0" err="1" smtClean="0">
                  <a:latin typeface="Arial"/>
                  <a:cs typeface="Arial"/>
                </a:rPr>
                <a:t>Chromophores</a:t>
              </a:r>
              <a:r>
                <a:rPr lang="en-US" b="1" dirty="0" smtClean="0">
                  <a:latin typeface="Arial"/>
                  <a:cs typeface="Arial"/>
                </a:rPr>
                <a:t>.</a:t>
              </a:r>
              <a:r>
                <a:rPr lang="en-US" dirty="0" smtClean="0">
                  <a:latin typeface="Arial"/>
                  <a:cs typeface="Arial"/>
                </a:rPr>
                <a:t> 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8" name="Picture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73973">
              <a:off x="2824686" y="1591383"/>
              <a:ext cx="2312607" cy="341818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2125197" y="4465129"/>
              <a:ext cx="40864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 i="1" baseline="0" dirty="0">
                  <a:solidFill>
                    <a:schemeClr val="tx1"/>
                  </a:solidFill>
                </a:rPr>
                <a:t>J. Am. Chem. Soc</a:t>
              </a:r>
              <a:r>
                <a:rPr lang="en-US" b="0" baseline="0" dirty="0">
                  <a:solidFill>
                    <a:schemeClr val="tx1"/>
                  </a:solidFill>
                </a:rPr>
                <a:t>.</a:t>
              </a:r>
              <a:r>
                <a:rPr lang="en-US" baseline="0" dirty="0">
                  <a:solidFill>
                    <a:schemeClr val="tx1"/>
                  </a:solidFill>
                </a:rPr>
                <a:t> </a:t>
              </a:r>
              <a:r>
                <a:rPr lang="en-US" b="1" baseline="0" dirty="0">
                  <a:solidFill>
                    <a:schemeClr val="tx1"/>
                  </a:solidFill>
                </a:rPr>
                <a:t>2011</a:t>
              </a:r>
              <a:r>
                <a:rPr lang="en-US" b="0" baseline="0" dirty="0">
                  <a:solidFill>
                    <a:schemeClr val="tx1"/>
                  </a:solidFill>
                </a:rPr>
                <a:t>, </a:t>
              </a:r>
              <a:r>
                <a:rPr lang="en-US" b="0" i="1" baseline="0" dirty="0">
                  <a:solidFill>
                    <a:schemeClr val="tx1"/>
                  </a:solidFill>
                </a:rPr>
                <a:t>133</a:t>
              </a:r>
              <a:r>
                <a:rPr lang="en-US" b="0" baseline="0" dirty="0">
                  <a:solidFill>
                    <a:schemeClr val="tx1"/>
                  </a:solidFill>
                </a:rPr>
                <a:t>, 20134–2013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35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5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 b="0" baseline="0">
              <a:solidFill>
                <a:schemeClr val="tx1"/>
              </a:solidFill>
            </a:endParaRPr>
          </a:p>
        </p:txBody>
      </p:sp>
      <p:sp>
        <p:nvSpPr>
          <p:cNvPr id="81922" name="Rectangle 6"/>
          <p:cNvSpPr>
            <a:spLocks noChangeArrowheads="1"/>
          </p:cNvSpPr>
          <p:nvPr/>
        </p:nvSpPr>
        <p:spPr bwMode="auto">
          <a:xfrm>
            <a:off x="0" y="1922463"/>
            <a:ext cx="184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900" b="0" baseline="0">
                <a:solidFill>
                  <a:schemeClr val="tx1"/>
                </a:solidFill>
              </a:rPr>
              <a:t>   </a:t>
            </a:r>
            <a:endParaRPr lang="en-US" sz="1800" b="0" baseline="0">
              <a:solidFill>
                <a:schemeClr val="tx1"/>
              </a:solidFill>
            </a:endParaRPr>
          </a:p>
        </p:txBody>
      </p:sp>
      <p:pic>
        <p:nvPicPr>
          <p:cNvPr id="81923" name="Picture 1" descr="Figure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2"/>
          <a:stretch>
            <a:fillRect/>
          </a:stretch>
        </p:blipFill>
        <p:spPr bwMode="auto">
          <a:xfrm>
            <a:off x="352425" y="1482725"/>
            <a:ext cx="13716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8" descr="New 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9419" r="2544"/>
          <a:stretch>
            <a:fillRect/>
          </a:stretch>
        </p:blipFill>
        <p:spPr bwMode="auto">
          <a:xfrm>
            <a:off x="1905000" y="1550988"/>
            <a:ext cx="227488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10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 b="0" baseline="0">
              <a:solidFill>
                <a:schemeClr val="tx1"/>
              </a:solidFill>
            </a:endParaRPr>
          </a:p>
        </p:txBody>
      </p:sp>
      <p:sp>
        <p:nvSpPr>
          <p:cNvPr id="81926" name="Rectangle 11"/>
          <p:cNvSpPr>
            <a:spLocks noChangeArrowheads="1"/>
          </p:cNvSpPr>
          <p:nvPr/>
        </p:nvSpPr>
        <p:spPr bwMode="auto">
          <a:xfrm>
            <a:off x="4479925" y="2332038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altLang="zh-CN" sz="1200" b="0" i="1" baseline="0">
                <a:solidFill>
                  <a:schemeClr val="tx1"/>
                </a:solidFill>
                <a:cs typeface="Times New Roman" charset="0"/>
              </a:rPr>
              <a:t> </a:t>
            </a:r>
            <a:r>
              <a:rPr lang="en-US" altLang="zh-CN" sz="1200" b="0" baseline="0">
                <a:solidFill>
                  <a:schemeClr val="tx1"/>
                </a:solidFill>
                <a:cs typeface="Times New Roman" charset="0"/>
              </a:rPr>
              <a:t>  </a:t>
            </a:r>
            <a:endParaRPr lang="en-US" altLang="zh-CN" sz="1800" b="0" baseline="0">
              <a:solidFill>
                <a:schemeClr val="tx1"/>
              </a:solidFill>
            </a:endParaRPr>
          </a:p>
        </p:txBody>
      </p:sp>
      <p:sp>
        <p:nvSpPr>
          <p:cNvPr id="81927" name="Rectangle 12"/>
          <p:cNvSpPr>
            <a:spLocks noChangeArrowheads="1"/>
          </p:cNvSpPr>
          <p:nvPr/>
        </p:nvSpPr>
        <p:spPr bwMode="auto">
          <a:xfrm>
            <a:off x="0" y="41624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 b="0" baseline="0">
              <a:solidFill>
                <a:schemeClr val="tx1"/>
              </a:solidFill>
            </a:endParaRPr>
          </a:p>
        </p:txBody>
      </p:sp>
      <p:sp>
        <p:nvSpPr>
          <p:cNvPr id="81928" name="Rectangle 15"/>
          <p:cNvSpPr>
            <a:spLocks noChangeArrowheads="1"/>
          </p:cNvSpPr>
          <p:nvPr/>
        </p:nvSpPr>
        <p:spPr bwMode="auto">
          <a:xfrm>
            <a:off x="431800" y="4068763"/>
            <a:ext cx="381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700" b="0" baseline="0" dirty="0">
                <a:solidFill>
                  <a:schemeClr val="tx1"/>
                </a:solidFill>
                <a:latin typeface="Arial"/>
                <a:cs typeface="Arial"/>
              </a:rPr>
              <a:t>(a) X-ray structure of </a:t>
            </a:r>
            <a:r>
              <a:rPr lang="en-US" sz="1700" b="0" baseline="0" dirty="0">
                <a:solidFill>
                  <a:srgbClr val="FF194D"/>
                </a:solidFill>
                <a:latin typeface="Arial"/>
                <a:cs typeface="Arial"/>
              </a:rPr>
              <a:t>[P</a:t>
            </a:r>
            <a:r>
              <a:rPr lang="en-US" sz="1700" b="0" baseline="-25000" dirty="0">
                <a:solidFill>
                  <a:srgbClr val="FF194D"/>
                </a:solidFill>
                <a:latin typeface="Arial"/>
                <a:cs typeface="Arial"/>
              </a:rPr>
              <a:t>4</a:t>
            </a:r>
            <a:r>
              <a:rPr lang="en-US" sz="1700" b="0" baseline="0" dirty="0">
                <a:solidFill>
                  <a:srgbClr val="FF194D"/>
                </a:solidFill>
                <a:latin typeface="Arial"/>
                <a:cs typeface="Arial"/>
              </a:rPr>
              <a:t>W</a:t>
            </a:r>
            <a:r>
              <a:rPr lang="en-US" sz="1700" b="0" baseline="-25000" dirty="0">
                <a:solidFill>
                  <a:srgbClr val="FF194D"/>
                </a:solidFill>
                <a:latin typeface="Arial"/>
                <a:cs typeface="Arial"/>
              </a:rPr>
              <a:t>35</a:t>
            </a:r>
            <a:r>
              <a:rPr lang="en-US" sz="1700" b="0" baseline="0" dirty="0">
                <a:solidFill>
                  <a:srgbClr val="FF194D"/>
                </a:solidFill>
                <a:latin typeface="Arial"/>
                <a:cs typeface="Arial"/>
              </a:rPr>
              <a:t>O</a:t>
            </a:r>
            <a:r>
              <a:rPr lang="en-US" sz="1700" b="0" baseline="-25000" dirty="0">
                <a:solidFill>
                  <a:srgbClr val="FF194D"/>
                </a:solidFill>
                <a:latin typeface="Arial"/>
                <a:cs typeface="Arial"/>
              </a:rPr>
              <a:t>124</a:t>
            </a:r>
            <a:r>
              <a:rPr lang="en-US" sz="1700" b="0" baseline="0" dirty="0">
                <a:solidFill>
                  <a:srgbClr val="FF194D"/>
                </a:solidFill>
                <a:latin typeface="Arial"/>
                <a:cs typeface="Arial"/>
              </a:rPr>
              <a:t>{Re(CO)</a:t>
            </a:r>
            <a:r>
              <a:rPr lang="en-US" sz="1700" b="0" baseline="-25000" dirty="0">
                <a:solidFill>
                  <a:srgbClr val="FF194D"/>
                </a:solidFill>
                <a:latin typeface="Arial"/>
                <a:cs typeface="Arial"/>
              </a:rPr>
              <a:t>3</a:t>
            </a:r>
            <a:r>
              <a:rPr lang="en-US" sz="1700" b="0" baseline="0" dirty="0">
                <a:solidFill>
                  <a:srgbClr val="FF194D"/>
                </a:solidFill>
                <a:latin typeface="Arial"/>
                <a:cs typeface="Arial"/>
              </a:rPr>
              <a:t>}</a:t>
            </a:r>
            <a:r>
              <a:rPr lang="en-US" sz="1700" b="0" baseline="-25000" dirty="0">
                <a:solidFill>
                  <a:srgbClr val="FF194D"/>
                </a:solidFill>
                <a:latin typeface="Arial"/>
                <a:cs typeface="Arial"/>
              </a:rPr>
              <a:t>2</a:t>
            </a:r>
            <a:r>
              <a:rPr lang="en-US" sz="1700" b="0" baseline="0" dirty="0">
                <a:solidFill>
                  <a:srgbClr val="FF194D"/>
                </a:solidFill>
                <a:latin typeface="Arial"/>
                <a:cs typeface="Arial"/>
              </a:rPr>
              <a:t>]</a:t>
            </a:r>
            <a:r>
              <a:rPr lang="en-US" sz="1700" b="0" baseline="30000" dirty="0">
                <a:solidFill>
                  <a:srgbClr val="FF194D"/>
                </a:solidFill>
                <a:latin typeface="Arial"/>
                <a:cs typeface="Arial"/>
              </a:rPr>
              <a:t>16–</a:t>
            </a:r>
            <a:r>
              <a:rPr lang="en-US" sz="1700" b="0" baseline="0" dirty="0">
                <a:solidFill>
                  <a:schemeClr val="tx1"/>
                </a:solidFill>
                <a:latin typeface="Arial"/>
                <a:cs typeface="Arial"/>
              </a:rPr>
              <a:t> in combined polyhedral and ball-and-stick notation. Re: yellow; O: red; C: black; WO</a:t>
            </a:r>
            <a:r>
              <a:rPr lang="en-US" sz="1700" b="0" baseline="-25000" dirty="0">
                <a:solidFill>
                  <a:schemeClr val="tx1"/>
                </a:solidFill>
                <a:latin typeface="Arial"/>
                <a:cs typeface="Arial"/>
              </a:rPr>
              <a:t>6</a:t>
            </a:r>
            <a:r>
              <a:rPr lang="en-US" sz="1700" b="0" baseline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700" b="0" baseline="0" dirty="0" err="1">
                <a:solidFill>
                  <a:schemeClr val="tx1"/>
                </a:solidFill>
                <a:latin typeface="Arial"/>
                <a:cs typeface="Arial"/>
              </a:rPr>
              <a:t>octahedra</a:t>
            </a:r>
            <a:r>
              <a:rPr lang="en-US" sz="1700" b="0" baseline="0" dirty="0">
                <a:solidFill>
                  <a:schemeClr val="tx1"/>
                </a:solidFill>
                <a:latin typeface="Arial"/>
                <a:cs typeface="Arial"/>
              </a:rPr>
              <a:t>: gray; PO</a:t>
            </a:r>
            <a:r>
              <a:rPr lang="en-US" sz="1700" b="0" baseline="-250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1700" b="0" baseline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700" b="0" baseline="0" dirty="0" err="1">
                <a:solidFill>
                  <a:schemeClr val="tx1"/>
                </a:solidFill>
                <a:latin typeface="Arial"/>
                <a:cs typeface="Arial"/>
              </a:rPr>
              <a:t>tetrahedra</a:t>
            </a:r>
            <a:r>
              <a:rPr lang="en-US" sz="1700" b="0" baseline="0" dirty="0">
                <a:solidFill>
                  <a:schemeClr val="tx1"/>
                </a:solidFill>
                <a:latin typeface="Arial"/>
                <a:cs typeface="Arial"/>
              </a:rPr>
              <a:t>: purple.  (b) UV–Vis and (c) FTIR spectra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 of in CH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Cl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en-US" b="0" i="1" baseline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8192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8539" r="7903" b="6784"/>
          <a:stretch>
            <a:fillRect/>
          </a:stretch>
        </p:blipFill>
        <p:spPr bwMode="auto">
          <a:xfrm>
            <a:off x="4495800" y="1676400"/>
            <a:ext cx="4514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Rectangle 20"/>
          <p:cNvSpPr>
            <a:spLocks noChangeArrowheads="1"/>
          </p:cNvSpPr>
          <p:nvPr/>
        </p:nvSpPr>
        <p:spPr bwMode="auto">
          <a:xfrm>
            <a:off x="4800600" y="4122738"/>
            <a:ext cx="381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The calculated HOMO and LUMO of the model complex [{P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W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18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63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[Re(CO)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]}(H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O)(OH)]</a:t>
            </a:r>
            <a:r>
              <a:rPr lang="en-US" b="0" baseline="30000" dirty="0">
                <a:solidFill>
                  <a:schemeClr val="tx1"/>
                </a:solidFill>
                <a:latin typeface="Arial"/>
                <a:cs typeface="Arial"/>
              </a:rPr>
              <a:t>8-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81931" name="Rectangle 21"/>
          <p:cNvSpPr>
            <a:spLocks noChangeArrowheads="1"/>
          </p:cNvSpPr>
          <p:nvPr/>
        </p:nvSpPr>
        <p:spPr bwMode="auto">
          <a:xfrm>
            <a:off x="4470400" y="6062663"/>
            <a:ext cx="3621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i="1" baseline="0" dirty="0">
                <a:solidFill>
                  <a:schemeClr val="tx1"/>
                </a:solidFill>
              </a:rPr>
              <a:t>J. Am. Chem. Soc</a:t>
            </a:r>
            <a:r>
              <a:rPr lang="en-US" b="0" baseline="0" dirty="0">
                <a:solidFill>
                  <a:schemeClr val="tx1"/>
                </a:solidFill>
              </a:rPr>
              <a:t>.</a:t>
            </a:r>
            <a:r>
              <a:rPr lang="en-US" baseline="0" dirty="0">
                <a:solidFill>
                  <a:schemeClr val="tx1"/>
                </a:solidFill>
              </a:rPr>
              <a:t> </a:t>
            </a:r>
            <a:r>
              <a:rPr lang="en-US" b="1" baseline="0" dirty="0">
                <a:solidFill>
                  <a:schemeClr val="tx1"/>
                </a:solidFill>
              </a:rPr>
              <a:t>2011</a:t>
            </a:r>
            <a:r>
              <a:rPr lang="en-US" b="0" baseline="0" dirty="0">
                <a:solidFill>
                  <a:schemeClr val="tx1"/>
                </a:solidFill>
              </a:rPr>
              <a:t>, </a:t>
            </a:r>
            <a:r>
              <a:rPr lang="en-US" b="0" i="1" baseline="0" dirty="0">
                <a:solidFill>
                  <a:schemeClr val="tx1"/>
                </a:solidFill>
              </a:rPr>
              <a:t>133</a:t>
            </a:r>
            <a:r>
              <a:rPr lang="en-US" b="0" baseline="0" dirty="0">
                <a:solidFill>
                  <a:schemeClr val="tx1"/>
                </a:solidFill>
              </a:rPr>
              <a:t>, </a:t>
            </a:r>
            <a:r>
              <a:rPr lang="en-US" b="0" baseline="0" dirty="0" smtClean="0">
                <a:solidFill>
                  <a:schemeClr val="tx1"/>
                </a:solidFill>
              </a:rPr>
              <a:t>20134</a:t>
            </a:r>
            <a:endParaRPr lang="en-US" b="0" baseline="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04800" y="914400"/>
            <a:ext cx="86868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933" name="TextBox 24"/>
          <p:cNvSpPr txBox="1">
            <a:spLocks noChangeArrowheads="1"/>
          </p:cNvSpPr>
          <p:nvPr/>
        </p:nvSpPr>
        <p:spPr bwMode="auto">
          <a:xfrm>
            <a:off x="304800" y="304800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600" baseline="0">
                <a:solidFill>
                  <a:schemeClr val="tx1"/>
                </a:solidFill>
              </a:rPr>
              <a:t>New class of photosentizer (metal-to-POM CT)</a:t>
            </a:r>
          </a:p>
        </p:txBody>
      </p:sp>
    </p:spTree>
    <p:extLst>
      <p:ext uri="{BB962C8B-B14F-4D97-AF65-F5344CB8AC3E}">
        <p14:creationId xmlns:p14="http://schemas.microsoft.com/office/powerpoint/2010/main" val="407875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Figure 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 r="6369"/>
          <a:stretch>
            <a:fillRect/>
          </a:stretch>
        </p:blipFill>
        <p:spPr bwMode="auto">
          <a:xfrm>
            <a:off x="228600" y="2095500"/>
            <a:ext cx="29718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3" descr="Figure 3bc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" r="5943"/>
          <a:stretch>
            <a:fillRect/>
          </a:stretch>
        </p:blipFill>
        <p:spPr bwMode="auto">
          <a:xfrm>
            <a:off x="3429000" y="2216150"/>
            <a:ext cx="29718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5"/>
          <p:cNvSpPr>
            <a:spLocks noChangeArrowheads="1"/>
          </p:cNvSpPr>
          <p:nvPr/>
        </p:nvSpPr>
        <p:spPr bwMode="auto">
          <a:xfrm>
            <a:off x="457200" y="5722938"/>
            <a:ext cx="807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aseline="0" dirty="0">
                <a:solidFill>
                  <a:schemeClr val="tx1"/>
                </a:solidFill>
                <a:latin typeface="Arial"/>
                <a:cs typeface="Arial"/>
              </a:rPr>
              <a:t>Average transient visible (a), and mid-IR (b, 0~5 </a:t>
            </a:r>
            <a:r>
              <a:rPr lang="en-US" baseline="0" dirty="0" err="1">
                <a:solidFill>
                  <a:schemeClr val="tx1"/>
                </a:solidFill>
                <a:latin typeface="Arial"/>
                <a:cs typeface="Arial"/>
              </a:rPr>
              <a:t>ps</a:t>
            </a:r>
            <a:r>
              <a:rPr lang="en-US" baseline="0" dirty="0">
                <a:solidFill>
                  <a:schemeClr val="tx1"/>
                </a:solidFill>
                <a:latin typeface="Arial"/>
                <a:cs typeface="Arial"/>
              </a:rPr>
              <a:t>;  c, 5~100 </a:t>
            </a:r>
            <a:r>
              <a:rPr lang="en-US" baseline="0" dirty="0" err="1">
                <a:solidFill>
                  <a:schemeClr val="tx1"/>
                </a:solidFill>
                <a:latin typeface="Arial"/>
                <a:cs typeface="Arial"/>
              </a:rPr>
              <a:t>ps</a:t>
            </a:r>
            <a:r>
              <a:rPr lang="en-US" baseline="0" dirty="0">
                <a:solidFill>
                  <a:schemeClr val="tx1"/>
                </a:solidFill>
                <a:latin typeface="Arial"/>
                <a:cs typeface="Arial"/>
              </a:rPr>
              <a:t>) absorption spectra in CH</a:t>
            </a:r>
            <a:r>
              <a:rPr lang="en-US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aseline="0" dirty="0">
                <a:solidFill>
                  <a:schemeClr val="tx1"/>
                </a:solidFill>
                <a:latin typeface="Arial"/>
                <a:cs typeface="Arial"/>
              </a:rPr>
              <a:t>Cl</a:t>
            </a:r>
            <a:r>
              <a:rPr lang="en-US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aseline="0" dirty="0">
                <a:solidFill>
                  <a:schemeClr val="tx1"/>
                </a:solidFill>
                <a:latin typeface="Arial"/>
                <a:cs typeface="Arial"/>
              </a:rPr>
              <a:t> at indicated delay time windows after 400 nm excitation. </a:t>
            </a:r>
          </a:p>
          <a:p>
            <a:r>
              <a:rPr lang="en-US" baseline="0" dirty="0">
                <a:solidFill>
                  <a:schemeClr val="tx1"/>
                </a:solidFill>
                <a:latin typeface="Arial"/>
                <a:cs typeface="Arial"/>
              </a:rPr>
              <a:t>Arrows in (b) and (c) indicate the directions of amplitude changes. </a:t>
            </a:r>
            <a:endParaRPr lang="en-US" i="1" baseline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838200"/>
            <a:ext cx="84582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949" name="TextBox 7"/>
          <p:cNvSpPr txBox="1">
            <a:spLocks noChangeArrowheads="1"/>
          </p:cNvSpPr>
          <p:nvPr/>
        </p:nvSpPr>
        <p:spPr bwMode="auto">
          <a:xfrm>
            <a:off x="304800" y="3048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baseline="0">
                <a:solidFill>
                  <a:schemeClr val="tx1"/>
                </a:solidFill>
              </a:rPr>
              <a:t>Time-resolved spectroscopic studies </a:t>
            </a:r>
          </a:p>
        </p:txBody>
      </p:sp>
      <p:sp>
        <p:nvSpPr>
          <p:cNvPr id="82950" name="TextBox 8"/>
          <p:cNvSpPr txBox="1">
            <a:spLocks noChangeArrowheads="1"/>
          </p:cNvSpPr>
          <p:nvPr/>
        </p:nvSpPr>
        <p:spPr bwMode="auto">
          <a:xfrm>
            <a:off x="685800" y="1411288"/>
            <a:ext cx="2743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aseline="0">
                <a:solidFill>
                  <a:schemeClr val="tx1"/>
                </a:solidFill>
              </a:rPr>
              <a:t>reduced POM unit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1905000" y="20193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952" name="TextBox 13"/>
          <p:cNvSpPr txBox="1">
            <a:spLocks noChangeArrowheads="1"/>
          </p:cNvSpPr>
          <p:nvPr/>
        </p:nvSpPr>
        <p:spPr bwMode="auto">
          <a:xfrm>
            <a:off x="3962400" y="1074738"/>
            <a:ext cx="4114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aseline="0">
                <a:solidFill>
                  <a:schemeClr val="tx1"/>
                </a:solidFill>
              </a:rPr>
              <a:t>EXCITATION:</a:t>
            </a:r>
          </a:p>
          <a:p>
            <a:r>
              <a:rPr lang="en-US" baseline="0">
                <a:solidFill>
                  <a:schemeClr val="tx1"/>
                </a:solidFill>
              </a:rPr>
              <a:t>New bands: 1925, 2020 cm</a:t>
            </a:r>
            <a:r>
              <a:rPr lang="en-US">
                <a:solidFill>
                  <a:schemeClr val="tx1"/>
                </a:solidFill>
              </a:rPr>
              <a:t>-1</a:t>
            </a:r>
            <a:r>
              <a:rPr lang="en-US" baseline="0">
                <a:solidFill>
                  <a:schemeClr val="tx1"/>
                </a:solidFill>
              </a:rPr>
              <a:t>: blue-shifted (electron density on Re is decreased)</a:t>
            </a:r>
          </a:p>
        </p:txBody>
      </p:sp>
      <p:sp>
        <p:nvSpPr>
          <p:cNvPr id="82953" name="TextBox 18"/>
          <p:cNvSpPr txBox="1">
            <a:spLocks noChangeArrowheads="1"/>
          </p:cNvSpPr>
          <p:nvPr/>
        </p:nvSpPr>
        <p:spPr bwMode="auto">
          <a:xfrm>
            <a:off x="6553200" y="3663950"/>
            <a:ext cx="2362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aseline="0">
                <a:solidFill>
                  <a:schemeClr val="tx1"/>
                </a:solidFill>
              </a:rPr>
              <a:t>DECAY:</a:t>
            </a:r>
          </a:p>
          <a:p>
            <a:r>
              <a:rPr lang="en-US" baseline="0">
                <a:solidFill>
                  <a:schemeClr val="tx1"/>
                </a:solidFill>
              </a:rPr>
              <a:t>New Bands: 1850, 1980 cm</a:t>
            </a:r>
            <a:r>
              <a:rPr lang="en-US">
                <a:solidFill>
                  <a:schemeClr val="tx1"/>
                </a:solidFill>
              </a:rPr>
              <a:t>-1</a:t>
            </a:r>
            <a:r>
              <a:rPr lang="en-US" baseline="0">
                <a:solidFill>
                  <a:schemeClr val="tx1"/>
                </a:solidFill>
              </a:rPr>
              <a:t>: red-shifted</a:t>
            </a:r>
          </a:p>
          <a:p>
            <a:r>
              <a:rPr lang="en-US" baseline="0">
                <a:solidFill>
                  <a:schemeClr val="tx1"/>
                </a:solidFill>
              </a:rPr>
              <a:t>(hot ground state; vibrational cooling process)</a:t>
            </a:r>
          </a:p>
        </p:txBody>
      </p:sp>
      <p:sp>
        <p:nvSpPr>
          <p:cNvPr id="20" name="5-Point Star 19"/>
          <p:cNvSpPr/>
          <p:nvPr/>
        </p:nvSpPr>
        <p:spPr>
          <a:xfrm>
            <a:off x="4876800" y="2368550"/>
            <a:ext cx="152400" cy="152400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5867400" y="2139950"/>
            <a:ext cx="152400" cy="152400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038600" y="3543300"/>
            <a:ext cx="152400" cy="152400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334000" y="3587750"/>
            <a:ext cx="152400" cy="152400"/>
          </a:xfrm>
          <a:prstGeom prst="star5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6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8996947" y="18731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4983" y="187319"/>
            <a:ext cx="8871964" cy="0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983" y="19533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283" y="6697580"/>
            <a:ext cx="8897112" cy="1588"/>
          </a:xfrm>
          <a:prstGeom prst="line">
            <a:avLst/>
          </a:prstGeom>
          <a:ln w="168275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71599" y="387008"/>
            <a:ext cx="67056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Co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V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-POM</a:t>
            </a:r>
            <a:r>
              <a:rPr lang="en-US" sz="2400" b="1" dirty="0">
                <a:latin typeface="Arial"/>
                <a:cs typeface="Arial"/>
              </a:rPr>
              <a:t>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Light driven O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evolution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66392" y="4606291"/>
            <a:ext cx="655313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Kinetics of O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formation with 2 </a:t>
            </a:r>
            <a:r>
              <a:rPr lang="en-US" sz="16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μM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light-driven reaction </a:t>
            </a:r>
          </a:p>
          <a:p>
            <a:pPr algn="just"/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1.0 </a:t>
            </a:r>
            <a:r>
              <a:rPr lang="en-US" sz="16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mM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[Ru(</a:t>
            </a:r>
            <a:r>
              <a:rPr lang="en-US" sz="16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bpy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]</a:t>
            </a:r>
            <a:r>
              <a:rPr lang="en-US" sz="1600" baseline="30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2+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5.0 </a:t>
            </a:r>
            <a:r>
              <a:rPr lang="en-US" sz="16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mM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Na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6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sz="1600" baseline="-25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80 </a:t>
            </a:r>
            <a:r>
              <a:rPr lang="en-US" sz="16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mM</a:t>
            </a:r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borate buffers, pH </a:t>
            </a:r>
            <a:r>
              <a:rPr lang="en-US" sz="1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9</a:t>
            </a:r>
            <a:endParaRPr lang="en-US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4365" y="5426758"/>
            <a:ext cx="6896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 (d[O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]/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)/(d[Ru(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 = (Y/4) =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0.175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Determined  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82619" y="1658470"/>
            <a:ext cx="434388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Experiment: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d[O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]/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~ 3.3x10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M/s</a:t>
            </a:r>
          </a:p>
          <a:p>
            <a:endParaRPr lang="en-US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 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= 4[O</a:t>
            </a:r>
            <a:r>
              <a:rPr lang="en-US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]/[Ru(</a:t>
            </a:r>
            <a:r>
              <a:rPr lang="en-US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bpy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baseline="30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]</a:t>
            </a:r>
            <a:r>
              <a:rPr lang="en-US" baseline="-25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~ 0.7  for Co</a:t>
            </a:r>
            <a:r>
              <a:rPr lang="en-US" baseline="-25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</a:t>
            </a:r>
            <a:r>
              <a:rPr lang="en-US" baseline="-25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</a:p>
          <a:p>
            <a:endParaRPr lang="en-US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d[Ru(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2.0x10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-6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05" y="1248215"/>
            <a:ext cx="4101428" cy="32534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6603" y="5917799"/>
            <a:ext cx="6705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driven O</a:t>
            </a:r>
            <a:r>
              <a:rPr lang="en-US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evolution rate is limited by oxidant generation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112283" y="1104915"/>
            <a:ext cx="8884664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1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8996947" y="18731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4983" y="187319"/>
            <a:ext cx="8871964" cy="0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283" y="6697580"/>
            <a:ext cx="8897112" cy="1588"/>
          </a:xfrm>
          <a:prstGeom prst="line">
            <a:avLst/>
          </a:prstGeom>
          <a:ln w="168275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053844" y="1519769"/>
            <a:ext cx="4889800" cy="5008799"/>
            <a:chOff x="3952240" y="1460500"/>
            <a:chExt cx="4889800" cy="5008799"/>
          </a:xfrm>
        </p:grpSpPr>
        <p:grpSp>
          <p:nvGrpSpPr>
            <p:cNvPr id="2" name="Group 1"/>
            <p:cNvGrpSpPr/>
            <p:nvPr/>
          </p:nvGrpSpPr>
          <p:grpSpPr>
            <a:xfrm>
              <a:off x="4281314" y="1460500"/>
              <a:ext cx="4364582" cy="4114003"/>
              <a:chOff x="4427186" y="1868265"/>
              <a:chExt cx="4048529" cy="378612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7186" y="1868265"/>
                <a:ext cx="4048529" cy="378612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362061" y="4612341"/>
                <a:ext cx="5091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dark</a:t>
                </a:r>
                <a:endParaRPr lang="en-US" sz="1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208312" y="2707412"/>
                <a:ext cx="20382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2):  1) 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+ Co</a:t>
                </a:r>
                <a:r>
                  <a:rPr lang="en-US" sz="1400" baseline="-25000" dirty="0" smtClean="0">
                    <a:solidFill>
                      <a:srgbClr val="0000FF"/>
                    </a:solidFill>
                  </a:rPr>
                  <a:t>4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P</a:t>
                </a:r>
                <a:r>
                  <a:rPr lang="en-US" sz="1400" baseline="-25000" dirty="0" smtClean="0">
                    <a:solidFill>
                      <a:srgbClr val="0000FF"/>
                    </a:solidFill>
                  </a:rPr>
                  <a:t>2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-POM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08312" y="2451595"/>
                <a:ext cx="10541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1):  a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-Fe</a:t>
                </a:r>
                <a:r>
                  <a:rPr lang="en-US" sz="1400" baseline="-25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O</a:t>
                </a:r>
                <a:r>
                  <a:rPr lang="en-US" sz="1400" baseline="-25000" dirty="0" smtClean="0">
                    <a:solidFill>
                      <a:srgbClr val="FF0000"/>
                    </a:solidFill>
                  </a:rPr>
                  <a:t>3</a:t>
                </a:r>
                <a:endParaRPr lang="en-US" sz="14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208311" y="2971183"/>
                <a:ext cx="28872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3):  2)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+ toluene wash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208312" y="3236645"/>
                <a:ext cx="24729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4):  3) 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+ </a:t>
                </a:r>
                <a:r>
                  <a:rPr lang="en-US" sz="1400" dirty="0">
                    <a:solidFill>
                      <a:srgbClr val="0000FF"/>
                    </a:solidFill>
                  </a:rPr>
                  <a:t>Co</a:t>
                </a:r>
                <a:r>
                  <a:rPr lang="en-US" sz="1400" baseline="-25000" dirty="0">
                    <a:solidFill>
                      <a:srgbClr val="0000FF"/>
                    </a:solidFill>
                  </a:rPr>
                  <a:t>4</a:t>
                </a:r>
                <a:r>
                  <a:rPr lang="en-US" sz="1400" dirty="0">
                    <a:solidFill>
                      <a:srgbClr val="0000FF"/>
                    </a:solidFill>
                  </a:rPr>
                  <a:t>P</a:t>
                </a:r>
                <a:r>
                  <a:rPr lang="en-US" sz="1400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n-US" sz="1400" dirty="0">
                    <a:solidFill>
                      <a:srgbClr val="0000FF"/>
                    </a:solidFill>
                  </a:rPr>
                  <a:t>-</a:t>
                </a:r>
                <a:r>
                  <a:rPr lang="en-US" sz="1400" dirty="0" smtClean="0">
                    <a:solidFill>
                      <a:srgbClr val="0000FF"/>
                    </a:solidFill>
                  </a:rPr>
                  <a:t>POM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6561594" y="3523691"/>
                <a:ext cx="1288354" cy="994663"/>
                <a:chOff x="6534426" y="3846775"/>
                <a:chExt cx="1288354" cy="994663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7400267" y="4533661"/>
                  <a:ext cx="3342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1)</a:t>
                  </a:r>
                  <a:endParaRPr lang="en-US" sz="1400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395849" y="3846775"/>
                  <a:ext cx="42693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2) </a:t>
                  </a:r>
                  <a:endParaRPr lang="en-US" sz="14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547209" y="4473185"/>
                  <a:ext cx="3342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3)</a:t>
                  </a:r>
                  <a:endParaRPr lang="en-US" sz="1400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534426" y="3873193"/>
                  <a:ext cx="42693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4) </a:t>
                  </a:r>
                  <a:endParaRPr lang="en-US" sz="1400" dirty="0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6752697" y="4112747"/>
                  <a:ext cx="807889" cy="468458"/>
                  <a:chOff x="6752697" y="4112747"/>
                  <a:chExt cx="807889" cy="468458"/>
                </a:xfrm>
              </p:grpSpPr>
              <p:cxnSp>
                <p:nvCxnSpPr>
                  <p:cNvPr id="27" name="Straight Arrow Connector 26"/>
                  <p:cNvCxnSpPr/>
                  <p:nvPr/>
                </p:nvCxnSpPr>
                <p:spPr>
                  <a:xfrm flipH="1" flipV="1">
                    <a:off x="7557908" y="4112747"/>
                    <a:ext cx="2678" cy="46166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 flipH="1">
                    <a:off x="6922179" y="4119539"/>
                    <a:ext cx="532422" cy="46166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flipH="1" flipV="1">
                    <a:off x="6752697" y="4119539"/>
                    <a:ext cx="2678" cy="46166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1" name="TextBox 30"/>
            <p:cNvSpPr txBox="1"/>
            <p:nvPr/>
          </p:nvSpPr>
          <p:spPr>
            <a:xfrm>
              <a:off x="3952240" y="5638302"/>
              <a:ext cx="488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latin typeface="Arial"/>
                  <a:cs typeface="Arial"/>
                </a:rPr>
                <a:t>Control: Films prepared with Co(NO</a:t>
              </a:r>
              <a:r>
                <a:rPr lang="en-US" sz="1600" baseline="-25000" dirty="0" smtClean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)</a:t>
              </a:r>
              <a:r>
                <a:rPr lang="en-US" sz="1600" baseline="-25000" dirty="0" smtClean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 or </a:t>
              </a:r>
              <a:r>
                <a:rPr lang="en-US" sz="1600" dirty="0">
                  <a:latin typeface="Arial"/>
                  <a:cs typeface="Arial"/>
                </a:rPr>
                <a:t>Co</a:t>
              </a:r>
              <a:r>
                <a:rPr lang="en-US" sz="1600" baseline="-25000" dirty="0">
                  <a:latin typeface="Arial"/>
                  <a:cs typeface="Arial"/>
                </a:rPr>
                <a:t>4</a:t>
              </a:r>
              <a:r>
                <a:rPr lang="en-US" sz="1600" dirty="0">
                  <a:latin typeface="Arial"/>
                  <a:cs typeface="Arial"/>
                </a:rPr>
                <a:t>P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-POM </a:t>
              </a:r>
              <a:r>
                <a:rPr lang="en-US" sz="1600" dirty="0" smtClean="0">
                  <a:latin typeface="Arial"/>
                  <a:cs typeface="Arial"/>
                </a:rPr>
                <a:t>(without </a:t>
              </a:r>
              <a:r>
                <a:rPr lang="en-US" sz="1600" dirty="0" err="1" smtClean="0">
                  <a:latin typeface="Arial"/>
                  <a:cs typeface="Arial"/>
                </a:rPr>
                <a:t>THpA</a:t>
              </a:r>
              <a:r>
                <a:rPr lang="en-US" sz="1600" dirty="0" smtClean="0">
                  <a:latin typeface="Arial"/>
                  <a:cs typeface="Arial"/>
                </a:rPr>
                <a:t>) forms </a:t>
              </a:r>
              <a:r>
                <a:rPr lang="en-US" sz="1600" dirty="0" err="1" smtClean="0">
                  <a:latin typeface="Arial"/>
                  <a:cs typeface="Arial"/>
                </a:rPr>
                <a:t>CoO</a:t>
              </a:r>
              <a:r>
                <a:rPr lang="en-US" sz="1600" baseline="-25000" dirty="0" err="1" smtClean="0">
                  <a:latin typeface="Arial"/>
                  <a:cs typeface="Arial"/>
                </a:rPr>
                <a:t>x</a:t>
              </a:r>
              <a:r>
                <a:rPr lang="en-US" sz="1600" dirty="0" smtClean="0">
                  <a:latin typeface="Arial"/>
                  <a:cs typeface="Arial"/>
                </a:rPr>
                <a:t> on electrodes. </a:t>
              </a:r>
              <a:r>
                <a:rPr lang="en-US" sz="1600" dirty="0">
                  <a:latin typeface="Arial"/>
                  <a:cs typeface="Arial"/>
                </a:rPr>
                <a:t>P</a:t>
              </a:r>
              <a:r>
                <a:rPr lang="en-US" sz="1600" dirty="0" smtClean="0">
                  <a:latin typeface="Arial"/>
                  <a:cs typeface="Arial"/>
                </a:rPr>
                <a:t>hotocurrent remains after toluene wash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2173" y="1917881"/>
            <a:ext cx="3933340" cy="4162661"/>
            <a:chOff x="105145" y="2043546"/>
            <a:chExt cx="3933340" cy="4162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145" y="2043546"/>
              <a:ext cx="3933340" cy="251296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91650" y="4805824"/>
              <a:ext cx="3818323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Arial"/>
                  <a:cs typeface="Arial"/>
                </a:rPr>
                <a:t>              </a:t>
              </a:r>
              <a:r>
                <a:rPr lang="en-US" sz="1600" b="1" dirty="0" smtClean="0">
                  <a:latin typeface="Arial"/>
                  <a:cs typeface="Arial"/>
                </a:rPr>
                <a:t>Film preparation: 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latin typeface="Arial"/>
                  <a:cs typeface="Arial"/>
                </a:rPr>
                <a:t>drop-cast </a:t>
              </a:r>
              <a:r>
                <a:rPr lang="en-US" sz="1600" dirty="0">
                  <a:latin typeface="Arial"/>
                  <a:cs typeface="Arial"/>
                </a:rPr>
                <a:t>Co</a:t>
              </a:r>
              <a:r>
                <a:rPr lang="en-US" sz="1600" baseline="-25000" dirty="0">
                  <a:latin typeface="Arial"/>
                  <a:cs typeface="Arial"/>
                </a:rPr>
                <a:t>4</a:t>
              </a:r>
              <a:r>
                <a:rPr lang="en-US" sz="1600" dirty="0">
                  <a:latin typeface="Arial"/>
                  <a:cs typeface="Arial"/>
                </a:rPr>
                <a:t>P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-POM:THpA </a:t>
              </a:r>
              <a:r>
                <a:rPr lang="en-US" sz="1600" dirty="0" smtClean="0">
                  <a:latin typeface="Arial"/>
                  <a:cs typeface="Arial"/>
                </a:rPr>
                <a:t>toluene solution on α-Fe</a:t>
              </a:r>
              <a:r>
                <a:rPr lang="en-US" sz="1600" baseline="-25000" dirty="0" smtClean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O</a:t>
              </a:r>
              <a:r>
                <a:rPr lang="en-US" sz="1600" baseline="-25000" dirty="0" smtClean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 films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latin typeface="Arial"/>
                  <a:cs typeface="Arial"/>
                </a:rPr>
                <a:t>dry in air</a:t>
              </a:r>
            </a:p>
            <a:p>
              <a:pPr marL="342900" indent="-342900">
                <a:buAutoNum type="arabicParenR"/>
              </a:pPr>
              <a:r>
                <a:rPr lang="en-US" sz="1600" dirty="0">
                  <a:latin typeface="Arial"/>
                  <a:cs typeface="Arial"/>
                </a:rPr>
                <a:t>w</a:t>
              </a:r>
              <a:r>
                <a:rPr lang="en-US" sz="1600" dirty="0" smtClean="0">
                  <a:latin typeface="Arial"/>
                  <a:cs typeface="Arial"/>
                </a:rPr>
                <a:t>ash with 1M </a:t>
              </a:r>
              <a:r>
                <a:rPr lang="en-US" sz="1600" dirty="0" err="1" smtClean="0">
                  <a:latin typeface="Arial"/>
                  <a:cs typeface="Arial"/>
                </a:rPr>
                <a:t>NaOH</a:t>
              </a:r>
              <a:endParaRPr lang="en-US" sz="1600" dirty="0" smtClean="0"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881" y="203381"/>
            <a:ext cx="8932066" cy="1522160"/>
            <a:chOff x="143921" y="199367"/>
            <a:chExt cx="8932066" cy="1522160"/>
          </a:xfrm>
        </p:grpSpPr>
        <p:grpSp>
          <p:nvGrpSpPr>
            <p:cNvPr id="3" name="Group 2"/>
            <p:cNvGrpSpPr/>
            <p:nvPr/>
          </p:nvGrpSpPr>
          <p:grpSpPr>
            <a:xfrm>
              <a:off x="162173" y="199367"/>
              <a:ext cx="8679867" cy="1522160"/>
              <a:chOff x="162173" y="199367"/>
              <a:chExt cx="8679867" cy="152216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48678" y="199367"/>
                <a:ext cx="8498822" cy="7369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480"/>
                  </a:lnSpc>
                </a:pPr>
                <a:r>
                  <a:rPr lang="en-US" sz="2400" b="1" dirty="0">
                    <a:latin typeface="Arial" charset="0"/>
                    <a:ea typeface="Arial" charset="0"/>
                    <a:cs typeface="Arial" charset="0"/>
                  </a:rPr>
                  <a:t>Hydrophobic </a:t>
                </a:r>
                <a:r>
                  <a:rPr lang="en-US" sz="2400" b="1" dirty="0" smtClean="0">
                    <a:latin typeface="Arial" charset="0"/>
                    <a:ea typeface="Arial" charset="0"/>
                    <a:cs typeface="Arial" charset="0"/>
                  </a:rPr>
                  <a:t>immobilization and stabilization </a:t>
                </a:r>
                <a:r>
                  <a:rPr lang="en-US" sz="2400" b="1" dirty="0">
                    <a:latin typeface="Arial" charset="0"/>
                    <a:ea typeface="Arial" charset="0"/>
                    <a:cs typeface="Arial" charset="0"/>
                  </a:rPr>
                  <a:t>of POMs on </a:t>
                </a:r>
                <a:r>
                  <a:rPr lang="en-US" sz="2400" b="1" dirty="0" smtClean="0">
                    <a:latin typeface="Arial" charset="0"/>
                    <a:ea typeface="Arial" charset="0"/>
                    <a:cs typeface="Arial" charset="0"/>
                  </a:rPr>
                  <a:t>semiconductor </a:t>
                </a:r>
                <a:r>
                  <a:rPr lang="en-US" sz="2400" b="1" dirty="0" err="1" smtClean="0">
                    <a:latin typeface="Arial" charset="0"/>
                    <a:ea typeface="Arial" charset="0"/>
                    <a:cs typeface="Arial" charset="0"/>
                  </a:rPr>
                  <a:t>photoanodes</a:t>
                </a:r>
                <a:r>
                  <a:rPr lang="en-US" sz="2400" b="1" dirty="0" smtClean="0">
                    <a:latin typeface="Arial" charset="0"/>
                    <a:ea typeface="Arial" charset="0"/>
                    <a:cs typeface="Arial" charset="0"/>
                  </a:rPr>
                  <a:t>  (POM dyads)</a:t>
                </a:r>
                <a:endParaRPr lang="en-US" sz="24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62173" y="1075196"/>
                <a:ext cx="86798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(</a:t>
                </a:r>
                <a:r>
                  <a:rPr lang="en-US" dirty="0" err="1">
                    <a:latin typeface="Arial"/>
                    <a:ea typeface="Arial" charset="0"/>
                    <a:cs typeface="Arial"/>
                  </a:rPr>
                  <a:t>heptyl</a:t>
                </a:r>
                <a:r>
                  <a:rPr lang="en-US" dirty="0">
                    <a:latin typeface="Arial"/>
                    <a:ea typeface="Arial" charset="0"/>
                    <a:cs typeface="Arial"/>
                  </a:rPr>
                  <a:t>)</a:t>
                </a:r>
                <a:r>
                  <a:rPr lang="en-US" baseline="-25000" dirty="0">
                    <a:latin typeface="Arial"/>
                    <a:ea typeface="Arial" charset="0"/>
                    <a:cs typeface="Arial"/>
                  </a:rPr>
                  <a:t>4</a:t>
                </a:r>
                <a:r>
                  <a:rPr lang="en-US" dirty="0">
                    <a:latin typeface="Arial"/>
                    <a:ea typeface="Arial" charset="0"/>
                    <a:cs typeface="Arial"/>
                  </a:rPr>
                  <a:t>N</a:t>
                </a:r>
                <a:r>
                  <a:rPr lang="en-US" baseline="30000" dirty="0" smtClean="0">
                    <a:latin typeface="Arial"/>
                    <a:ea typeface="Arial" charset="0"/>
                    <a:cs typeface="Arial"/>
                  </a:rPr>
                  <a:t>+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 </a:t>
                </a:r>
                <a:r>
                  <a:rPr lang="en-US" dirty="0" err="1" smtClean="0">
                    <a:latin typeface="Arial"/>
                    <a:ea typeface="Arial" charset="0"/>
                    <a:cs typeface="Arial"/>
                  </a:rPr>
                  <a:t>immobilzes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 and stabilizes Ru</a:t>
                </a:r>
                <a:r>
                  <a:rPr lang="en-US" baseline="-25000" dirty="0" smtClean="0">
                    <a:latin typeface="Arial"/>
                    <a:ea typeface="Arial" charset="0"/>
                    <a:cs typeface="Arial"/>
                  </a:rPr>
                  <a:t>4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POM and </a:t>
                </a:r>
                <a:r>
                  <a:rPr lang="en-US" dirty="0">
                    <a:latin typeface="Arial"/>
                    <a:cs typeface="Arial"/>
                  </a:rPr>
                  <a:t>Co</a:t>
                </a:r>
                <a:r>
                  <a:rPr lang="en-US" baseline="-25000" dirty="0">
                    <a:latin typeface="Arial"/>
                    <a:cs typeface="Arial"/>
                  </a:rPr>
                  <a:t>4</a:t>
                </a:r>
                <a:r>
                  <a:rPr lang="en-US" dirty="0">
                    <a:latin typeface="Arial"/>
                    <a:cs typeface="Arial"/>
                  </a:rPr>
                  <a:t>P</a:t>
                </a:r>
                <a:r>
                  <a:rPr lang="en-US" baseline="-25000" dirty="0">
                    <a:latin typeface="Arial"/>
                    <a:cs typeface="Arial"/>
                  </a:rPr>
                  <a:t>2</a:t>
                </a:r>
                <a:r>
                  <a:rPr lang="en-US" dirty="0">
                    <a:latin typeface="Arial"/>
                    <a:cs typeface="Arial"/>
                  </a:rPr>
                  <a:t>-</a:t>
                </a:r>
                <a:r>
                  <a:rPr lang="en-US" dirty="0" smtClean="0">
                    <a:latin typeface="Arial"/>
                    <a:cs typeface="Arial"/>
                  </a:rPr>
                  <a:t>POM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 on </a:t>
                </a:r>
                <a:r>
                  <a:rPr lang="en-US" dirty="0" err="1" smtClean="0">
                    <a:latin typeface="Arial"/>
                    <a:ea typeface="Arial" charset="0"/>
                    <a:cs typeface="Arial"/>
                  </a:rPr>
                  <a:t>photoelectrodes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 (Fe</a:t>
                </a:r>
                <a:r>
                  <a:rPr lang="en-US" baseline="-25000" dirty="0" smtClean="0">
                    <a:latin typeface="Arial"/>
                    <a:ea typeface="Arial" charset="0"/>
                    <a:cs typeface="Arial"/>
                  </a:rPr>
                  <a:t>2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O</a:t>
                </a:r>
                <a:r>
                  <a:rPr lang="en-US" baseline="-25000" dirty="0" smtClean="0">
                    <a:latin typeface="Arial"/>
                    <a:ea typeface="Arial" charset="0"/>
                    <a:cs typeface="Arial"/>
                  </a:rPr>
                  <a:t>3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 and TiO</a:t>
                </a:r>
                <a:r>
                  <a:rPr lang="en-US" baseline="-25000" dirty="0" smtClean="0">
                    <a:latin typeface="Arial"/>
                    <a:ea typeface="Arial" charset="0"/>
                    <a:cs typeface="Arial"/>
                  </a:rPr>
                  <a:t>2</a:t>
                </a:r>
                <a:r>
                  <a:rPr lang="en-US" dirty="0" smtClean="0">
                    <a:latin typeface="Arial"/>
                    <a:ea typeface="Arial" charset="0"/>
                    <a:cs typeface="Arial"/>
                  </a:rPr>
                  <a:t> )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sp>
          <p:nvSpPr>
            <p:cNvPr id="33" name="Line 5"/>
            <p:cNvSpPr>
              <a:spLocks noChangeShapeType="1"/>
            </p:cNvSpPr>
            <p:nvPr/>
          </p:nvSpPr>
          <p:spPr bwMode="auto">
            <a:xfrm>
              <a:off x="143921" y="1079514"/>
              <a:ext cx="8932066" cy="12686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511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79397" y="385003"/>
            <a:ext cx="8796867" cy="63099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CT and water oxidation </a:t>
            </a:r>
            <a:r>
              <a:rPr lang="en-US" sz="2800" dirty="0">
                <a:latin typeface="Arial"/>
                <a:cs typeface="Arial"/>
              </a:rPr>
              <a:t>in </a:t>
            </a:r>
            <a:r>
              <a:rPr lang="en-US" sz="2800" dirty="0" smtClean="0">
                <a:latin typeface="Arial"/>
                <a:cs typeface="Arial"/>
              </a:rPr>
              <a:t>POM-containing </a:t>
            </a:r>
            <a:r>
              <a:rPr lang="en-US" sz="2800" dirty="0" err="1" smtClean="0">
                <a:latin typeface="Arial"/>
                <a:cs typeface="Arial"/>
              </a:rPr>
              <a:t>nanotriads</a:t>
            </a:r>
            <a:endParaRPr lang="en-US" sz="28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  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dirty="0" smtClean="0"/>
              <a:t> 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524" name="Line 2"/>
          <p:cNvSpPr>
            <a:spLocks noChangeShapeType="1"/>
          </p:cNvSpPr>
          <p:nvPr/>
        </p:nvSpPr>
        <p:spPr bwMode="auto">
          <a:xfrm>
            <a:off x="423277" y="1010005"/>
            <a:ext cx="8458256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8333" y="1282658"/>
            <a:ext cx="8619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Semiconductor–PS-POM WOC Interfaces:  Water</a:t>
            </a:r>
            <a:r>
              <a:rPr lang="en-US" b="1" dirty="0">
                <a:latin typeface="Arial"/>
                <a:cs typeface="Arial"/>
              </a:rPr>
              <a:t>-Oxidizing </a:t>
            </a:r>
            <a:r>
              <a:rPr lang="en-US" b="1" dirty="0" err="1">
                <a:latin typeface="Arial"/>
                <a:cs typeface="Arial"/>
              </a:rPr>
              <a:t>Photoelectrodes</a:t>
            </a:r>
            <a:r>
              <a:rPr lang="en-US" b="1" dirty="0">
                <a:latin typeface="Arial"/>
                <a:cs typeface="Arial"/>
              </a:rPr>
              <a:t>.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41" y="2036651"/>
            <a:ext cx="3685963" cy="4742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034" y="2290650"/>
            <a:ext cx="41685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• Triad preparation 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• Triad structure </a:t>
            </a:r>
            <a:r>
              <a:rPr lang="en-US" dirty="0" smtClean="0">
                <a:latin typeface="Arial"/>
                <a:cs typeface="Arial"/>
              </a:rPr>
              <a:t>(including atomistic </a:t>
            </a:r>
            <a:r>
              <a:rPr lang="en-US" dirty="0">
                <a:latin typeface="Arial"/>
                <a:cs typeface="Arial"/>
              </a:rPr>
              <a:t>knowledge of</a:t>
            </a:r>
            <a:r>
              <a:rPr lang="en-US" dirty="0" smtClean="0">
                <a:latin typeface="Arial"/>
                <a:cs typeface="Arial"/>
              </a:rPr>
              <a:t> the metal </a:t>
            </a:r>
            <a:r>
              <a:rPr lang="en-US" dirty="0">
                <a:latin typeface="Arial"/>
                <a:cs typeface="Arial"/>
              </a:rPr>
              <a:t>oxide </a:t>
            </a:r>
            <a:r>
              <a:rPr lang="en-US" dirty="0" smtClean="0">
                <a:latin typeface="Arial"/>
                <a:cs typeface="Arial"/>
              </a:rPr>
              <a:t>surface)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• Photocurrent (H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O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latin typeface="Arial"/>
                <a:cs typeface="Arial"/>
              </a:rPr>
              <a:t> O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)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• Charge transfer dynamics </a:t>
            </a:r>
            <a:r>
              <a:rPr lang="en-US" dirty="0">
                <a:latin typeface="Arial"/>
                <a:cs typeface="Arial"/>
              </a:rPr>
              <a:t>(experimental and computational)</a:t>
            </a:r>
          </a:p>
          <a:p>
            <a:endParaRPr lang="en-US" b="1" dirty="0">
              <a:latin typeface="Arial"/>
              <a:cs typeface="Arial"/>
            </a:endParaRPr>
          </a:p>
          <a:p>
            <a:endParaRPr lang="en-US" b="1" dirty="0" smtClean="0">
              <a:latin typeface="Arial"/>
              <a:cs typeface="Arial"/>
            </a:endParaRPr>
          </a:p>
          <a:p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7" y="6283718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Fielden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6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209550"/>
            <a:ext cx="8763000" cy="514350"/>
            <a:chOff x="457200" y="209550"/>
            <a:chExt cx="8763000" cy="514350"/>
          </a:xfrm>
        </p:grpSpPr>
        <p:sp>
          <p:nvSpPr>
            <p:cNvPr id="8240" name="Text Box 4"/>
            <p:cNvSpPr txBox="1">
              <a:spLocks noChangeArrowheads="1"/>
            </p:cNvSpPr>
            <p:nvPr/>
          </p:nvSpPr>
          <p:spPr bwMode="auto">
            <a:xfrm>
              <a:off x="685800" y="209550"/>
              <a:ext cx="8534400" cy="412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09600" indent="-609600">
                <a:lnSpc>
                  <a:spcPct val="80000"/>
                </a:lnSpc>
                <a:buFont typeface="Times" pitchFamily="18" charset="0"/>
                <a:buNone/>
              </a:pPr>
              <a:r>
                <a:rPr lang="en-US" sz="25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Evaluation of water oxidation catalytic activity</a:t>
              </a:r>
              <a:endParaRPr lang="en-US" sz="2500" b="1" baseline="-25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41" name="Line 5"/>
            <p:cNvSpPr>
              <a:spLocks noChangeShapeType="1"/>
            </p:cNvSpPr>
            <p:nvPr/>
          </p:nvSpPr>
          <p:spPr bwMode="auto">
            <a:xfrm>
              <a:off x="457200" y="723900"/>
              <a:ext cx="8305800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5448" y="1829951"/>
            <a:ext cx="7666852" cy="3942379"/>
            <a:chOff x="575448" y="1829951"/>
            <a:chExt cx="7666852" cy="3942379"/>
          </a:xfrm>
        </p:grpSpPr>
        <p:sp>
          <p:nvSpPr>
            <p:cNvPr id="8" name="TextBox 7"/>
            <p:cNvSpPr txBox="1"/>
            <p:nvPr/>
          </p:nvSpPr>
          <p:spPr>
            <a:xfrm>
              <a:off x="575448" y="1829951"/>
              <a:ext cx="7666852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Light-Driven Water Oxidation by Sacrificial Electron Acceptor</a:t>
              </a:r>
              <a:endParaRPr lang="en-US" sz="2000" i="1" dirty="0" smtClean="0"/>
            </a:p>
            <a:p>
              <a:pPr algn="ctr">
                <a:spcAft>
                  <a:spcPts val="300"/>
                </a:spcAft>
              </a:pPr>
              <a:r>
                <a:rPr lang="en-US" sz="2000" i="1" dirty="0">
                  <a:latin typeface="Arial" pitchFamily="34" charset="0"/>
                  <a:cs typeface="Arial" pitchFamily="34" charset="0"/>
                </a:rPr>
                <a:t>2 S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O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8 </a:t>
              </a:r>
              <a:r>
                <a:rPr lang="en-US" sz="2000" i="1" baseline="30000" dirty="0">
                  <a:latin typeface="Arial" pitchFamily="34" charset="0"/>
                  <a:cs typeface="Arial" pitchFamily="34" charset="0"/>
                </a:rPr>
                <a:t>2-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 +  2 H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O  +  2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lang="el-GR" i="1" dirty="0" smtClean="0">
                  <a:latin typeface="+mj-lt"/>
                  <a:cs typeface="Arial" pitchFamily="34" charset="0"/>
                </a:rPr>
                <a:t>ν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         →              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4 SO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4 </a:t>
              </a:r>
              <a:r>
                <a:rPr lang="en-US" sz="2000" i="1" baseline="30000" dirty="0">
                  <a:latin typeface="Arial" pitchFamily="34" charset="0"/>
                  <a:cs typeface="Arial" pitchFamily="34" charset="0"/>
                </a:rPr>
                <a:t>2-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+  O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+ 4 H</a:t>
              </a:r>
              <a:r>
                <a:rPr lang="en-US" sz="2000" i="1" baseline="30000" dirty="0">
                  <a:latin typeface="Arial" pitchFamily="34" charset="0"/>
                  <a:cs typeface="Arial" pitchFamily="34" charset="0"/>
                </a:rPr>
                <a:t>+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9722" y="2660649"/>
              <a:ext cx="3502678" cy="311168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66026" y="838200"/>
            <a:ext cx="6618396" cy="4664076"/>
            <a:chOff x="966026" y="838200"/>
            <a:chExt cx="6618396" cy="4664076"/>
          </a:xfrm>
        </p:grpSpPr>
        <p:sp>
          <p:nvSpPr>
            <p:cNvPr id="37" name="TextBox 36"/>
            <p:cNvSpPr txBox="1"/>
            <p:nvPr/>
          </p:nvSpPr>
          <p:spPr>
            <a:xfrm>
              <a:off x="966026" y="838200"/>
              <a:ext cx="6618396" cy="74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 i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Water Oxidation (dark)</a:t>
              </a:r>
              <a:endParaRPr lang="en-US" sz="2000" i="1" dirty="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300"/>
                </a:spcAft>
              </a:pPr>
              <a:r>
                <a:rPr lang="en-US" sz="2000" i="1" dirty="0">
                  <a:latin typeface="Arial" pitchFamily="34" charset="0"/>
                  <a:cs typeface="Arial" pitchFamily="34" charset="0"/>
                </a:rPr>
                <a:t>4 [</a:t>
              </a:r>
              <a:r>
                <a:rPr lang="en-US" sz="2000" i="1" dirty="0" err="1">
                  <a:latin typeface="Arial" pitchFamily="34" charset="0"/>
                  <a:cs typeface="Arial" pitchFamily="34" charset="0"/>
                </a:rPr>
                <a:t>Ru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000" i="1" dirty="0" err="1">
                  <a:latin typeface="Arial" pitchFamily="34" charset="0"/>
                  <a:cs typeface="Arial" pitchFamily="34" charset="0"/>
                </a:rPr>
                <a:t>bpy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)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]</a:t>
              </a:r>
              <a:r>
                <a:rPr lang="en-US" sz="2000" i="1" baseline="30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i="1" baseline="30000" dirty="0" smtClean="0">
                  <a:latin typeface="Arial" pitchFamily="34" charset="0"/>
                  <a:cs typeface="Arial" pitchFamily="34" charset="0"/>
                </a:rPr>
                <a:t>+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+  2 H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O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 →   4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[</a:t>
              </a:r>
              <a:r>
                <a:rPr lang="en-US" sz="2000" i="1" dirty="0" err="1">
                  <a:latin typeface="Arial" pitchFamily="34" charset="0"/>
                  <a:cs typeface="Arial" pitchFamily="34" charset="0"/>
                </a:rPr>
                <a:t>Ru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000" i="1" dirty="0" err="1">
                  <a:latin typeface="Arial" pitchFamily="34" charset="0"/>
                  <a:cs typeface="Arial" pitchFamily="34" charset="0"/>
                </a:rPr>
                <a:t>bpy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)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]</a:t>
              </a:r>
              <a:r>
                <a:rPr lang="en-US" sz="2000" i="1" baseline="30000" dirty="0">
                  <a:latin typeface="Arial" pitchFamily="34" charset="0"/>
                  <a:cs typeface="Arial" pitchFamily="34" charset="0"/>
                </a:rPr>
                <a:t>2+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 +  O</a:t>
              </a:r>
              <a:r>
                <a:rPr lang="en-US" sz="2000" i="1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+ 4 H</a:t>
              </a:r>
              <a:r>
                <a:rPr lang="en-US" sz="2000" i="1" baseline="30000" dirty="0">
                  <a:latin typeface="Arial" pitchFamily="34" charset="0"/>
                  <a:cs typeface="Arial" pitchFamily="34" charset="0"/>
                </a:rPr>
                <a:t>+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5059" y="3406864"/>
              <a:ext cx="2545942" cy="1927136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315" y="3406864"/>
              <a:ext cx="1085648" cy="209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2"/>
            <p:cNvSpPr>
              <a:spLocks noChangeArrowheads="1"/>
            </p:cNvSpPr>
            <p:nvPr/>
          </p:nvSpPr>
          <p:spPr bwMode="auto">
            <a:xfrm>
              <a:off x="2667000" y="3530600"/>
              <a:ext cx="1511300" cy="187007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 b="0" baseline="0">
                <a:solidFill>
                  <a:schemeClr val="tx1"/>
                </a:solidFill>
                <a:latin typeface="Times" charset="0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2895600" y="4229100"/>
              <a:ext cx="12112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 baseline="0" dirty="0">
                  <a:solidFill>
                    <a:schemeClr val="tx1"/>
                  </a:solidFill>
                </a:rPr>
                <a:t>POM WOC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67350" y="6232555"/>
            <a:ext cx="6974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Photoelectrochemical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cells:  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en-US" sz="2000" i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 + 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el-GR" i="1" dirty="0">
                <a:cs typeface="Arial" pitchFamily="34" charset="0"/>
              </a:rPr>
              <a:t>ν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→  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i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+ ½ O</a:t>
            </a:r>
            <a:r>
              <a:rPr lang="en-US" sz="2000" i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0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3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8996947" y="18731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4983" y="187319"/>
            <a:ext cx="8871964" cy="0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983" y="19533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283" y="6697580"/>
            <a:ext cx="8897112" cy="1588"/>
          </a:xfrm>
          <a:prstGeom prst="line">
            <a:avLst/>
          </a:prstGeom>
          <a:ln w="168275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68400" y="242304"/>
            <a:ext cx="6985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Hill group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POM WOCs (X-ray structures)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38494" y="1125211"/>
            <a:ext cx="7847809" cy="5432220"/>
            <a:chOff x="538494" y="1099811"/>
            <a:chExt cx="7847809" cy="5432220"/>
          </a:xfrm>
        </p:grpSpPr>
        <p:pic>
          <p:nvPicPr>
            <p:cNvPr id="14" name="Picture 13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7118" y="1099811"/>
              <a:ext cx="5749185" cy="5432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38494" y="1430010"/>
              <a:ext cx="1798320" cy="4031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O</a:t>
              </a:r>
              <a:r>
                <a:rPr lang="en-GB" sz="1600" dirty="0" smtClean="0"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err="1" smtClean="0">
                  <a:solidFill>
                    <a:srgbClr val="F003AF"/>
                  </a:solidFill>
                  <a:latin typeface="Arial"/>
                  <a:cs typeface="Arial"/>
                </a:rPr>
                <a:t>Ru</a:t>
              </a:r>
              <a:r>
                <a:rPr lang="en-GB" sz="1600" dirty="0" smtClean="0"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Co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11B508"/>
                  </a:solidFill>
                  <a:latin typeface="Arial"/>
                  <a:cs typeface="Arial"/>
                </a:rPr>
                <a:t>Ni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err="1" smtClean="0">
                  <a:solidFill>
                    <a:srgbClr val="D8C40F"/>
                  </a:solidFill>
                  <a:latin typeface="Arial"/>
                  <a:cs typeface="Arial"/>
                </a:rPr>
                <a:t>Ir</a:t>
              </a:r>
              <a:r>
                <a:rPr lang="en-GB" sz="1600" dirty="0" smtClean="0"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err="1" smtClean="0">
                  <a:solidFill>
                    <a:srgbClr val="0D8B06"/>
                  </a:solidFill>
                  <a:latin typeface="Arial"/>
                  <a:cs typeface="Arial"/>
                </a:rPr>
                <a:t>Cl</a:t>
              </a:r>
              <a:r>
                <a:rPr lang="en-GB" sz="1600" dirty="0" smtClean="0">
                  <a:latin typeface="Arial"/>
                  <a:cs typeface="Arial"/>
                </a:rPr>
                <a:t>;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ECAC13"/>
                  </a:solidFill>
                  <a:latin typeface="Arial"/>
                  <a:cs typeface="Arial"/>
                </a:rPr>
                <a:t>PO</a:t>
              </a:r>
              <a:r>
                <a:rPr lang="en-GB" sz="1600" baseline="-25000" dirty="0" smtClean="0">
                  <a:solidFill>
                    <a:srgbClr val="ECAC13"/>
                  </a:solidFill>
                  <a:latin typeface="Arial"/>
                  <a:cs typeface="Arial"/>
                </a:rPr>
                <a:t>4</a:t>
              </a:r>
              <a:r>
                <a:rPr lang="en-GB" sz="1600" dirty="0">
                  <a:solidFill>
                    <a:srgbClr val="ECAC13"/>
                  </a:solidFill>
                  <a:latin typeface="Arial"/>
                  <a:cs typeface="Arial"/>
                </a:rPr>
                <a:t>/SiO</a:t>
              </a:r>
              <a:r>
                <a:rPr lang="en-GB" sz="1600" baseline="-25000" dirty="0">
                  <a:solidFill>
                    <a:srgbClr val="ECAC13"/>
                  </a:solidFill>
                  <a:latin typeface="Arial"/>
                  <a:cs typeface="Arial"/>
                </a:rPr>
                <a:t>4</a:t>
              </a:r>
              <a:r>
                <a:rPr lang="en-GB" sz="1600" dirty="0">
                  <a:solidFill>
                    <a:srgbClr val="ECAC13"/>
                  </a:solidFill>
                  <a:latin typeface="Arial"/>
                  <a:cs typeface="Arial"/>
                </a:rPr>
                <a:t>/</a:t>
              </a:r>
              <a:r>
                <a:rPr lang="en-GB" sz="1600" dirty="0" smtClean="0">
                  <a:solidFill>
                    <a:srgbClr val="ECAC13"/>
                  </a:solidFill>
                  <a:latin typeface="Arial"/>
                  <a:cs typeface="Arial"/>
                </a:rPr>
                <a:t>GeO</a:t>
              </a:r>
              <a:r>
                <a:rPr lang="en-GB" sz="1600" baseline="-25000" dirty="0" smtClean="0">
                  <a:solidFill>
                    <a:srgbClr val="ECAC13"/>
                  </a:solidFill>
                  <a:latin typeface="Arial"/>
                  <a:cs typeface="Arial"/>
                </a:rPr>
                <a:t>4</a:t>
              </a:r>
              <a:r>
                <a:rPr lang="en-GB" sz="1600" dirty="0" smtClean="0"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A1A1A1"/>
                  </a:solidFill>
                  <a:latin typeface="Arial"/>
                  <a:cs typeface="Arial"/>
                </a:rPr>
                <a:t>ZnO</a:t>
              </a:r>
              <a:r>
                <a:rPr lang="en-GB" sz="1600" baseline="-25000" dirty="0" smtClean="0">
                  <a:solidFill>
                    <a:srgbClr val="A1A1A1"/>
                  </a:solidFill>
                  <a:latin typeface="Arial"/>
                  <a:cs typeface="Arial"/>
                </a:rPr>
                <a:t>4</a:t>
              </a:r>
              <a:r>
                <a:rPr lang="en-GB" sz="1600" dirty="0">
                  <a:solidFill>
                    <a:srgbClr val="A1A1A1"/>
                  </a:solidFill>
                  <a:latin typeface="Arial"/>
                  <a:cs typeface="Arial"/>
                </a:rPr>
                <a:t>/</a:t>
              </a:r>
              <a:r>
                <a:rPr lang="en-GB" sz="1600" dirty="0" smtClean="0">
                  <a:solidFill>
                    <a:srgbClr val="A1A1A1"/>
                  </a:solidFill>
                  <a:latin typeface="Arial"/>
                  <a:cs typeface="Arial"/>
                </a:rPr>
                <a:t>ZnO</a:t>
              </a:r>
              <a:r>
                <a:rPr lang="en-GB" sz="1600" baseline="-25000" dirty="0" smtClean="0">
                  <a:solidFill>
                    <a:srgbClr val="A1A1A1"/>
                  </a:solidFill>
                  <a:latin typeface="Arial"/>
                  <a:cs typeface="Arial"/>
                </a:rPr>
                <a:t>6</a:t>
              </a:r>
              <a:r>
                <a:rPr lang="en-GB" sz="1600" dirty="0" smtClean="0">
                  <a:latin typeface="Arial"/>
                  <a:cs typeface="Arial"/>
                </a:rPr>
                <a:t> 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686868"/>
                  </a:solidFill>
                  <a:latin typeface="Arial"/>
                  <a:cs typeface="Arial"/>
                </a:rPr>
                <a:t>WO</a:t>
              </a:r>
              <a:r>
                <a:rPr lang="en-GB" sz="1600" baseline="-25000" dirty="0" smtClean="0">
                  <a:solidFill>
                    <a:srgbClr val="686868"/>
                  </a:solidFill>
                  <a:latin typeface="Arial"/>
                  <a:cs typeface="Arial"/>
                </a:rPr>
                <a:t>6</a:t>
              </a:r>
              <a:r>
                <a:rPr lang="en-GB" sz="1600" dirty="0" smtClean="0"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 smtClean="0">
                  <a:solidFill>
                    <a:srgbClr val="3DE2E2"/>
                  </a:solidFill>
                  <a:latin typeface="Arial"/>
                  <a:cs typeface="Arial"/>
                </a:rPr>
                <a:t>MoO</a:t>
              </a:r>
              <a:r>
                <a:rPr lang="en-GB" sz="1600" baseline="-25000" dirty="0" smtClean="0">
                  <a:solidFill>
                    <a:srgbClr val="3DE2E2"/>
                  </a:solidFill>
                  <a:latin typeface="Arial"/>
                  <a:cs typeface="Arial"/>
                </a:rPr>
                <a:t>6</a:t>
              </a:r>
              <a:endParaRPr lang="en-US" sz="1600" dirty="0">
                <a:solidFill>
                  <a:srgbClr val="3DE2E2"/>
                </a:solidFill>
                <a:latin typeface="Arial"/>
                <a:cs typeface="Arial"/>
              </a:endParaRPr>
            </a:p>
            <a:p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6088" y="5689601"/>
            <a:ext cx="25095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 smtClean="0">
                <a:latin typeface="Arial"/>
                <a:cs typeface="Arial"/>
              </a:rPr>
              <a:t>Chem. Soc. Rev.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2012</a:t>
            </a:r>
            <a:r>
              <a:rPr lang="en-US" sz="1700" dirty="0" smtClean="0">
                <a:latin typeface="Arial"/>
                <a:cs typeface="Arial"/>
              </a:rPr>
              <a:t>, </a:t>
            </a:r>
          </a:p>
          <a:p>
            <a:r>
              <a:rPr lang="en-US" sz="1700" dirty="0" smtClean="0">
                <a:latin typeface="Arial"/>
                <a:cs typeface="Arial"/>
              </a:rPr>
              <a:t>41</a:t>
            </a:r>
            <a:r>
              <a:rPr lang="en-US" sz="1700" dirty="0">
                <a:latin typeface="Arial"/>
                <a:cs typeface="Arial"/>
              </a:rPr>
              <a:t>, 7572–</a:t>
            </a:r>
            <a:r>
              <a:rPr lang="en-US" sz="1700" dirty="0" smtClean="0">
                <a:latin typeface="Arial"/>
                <a:cs typeface="Arial"/>
              </a:rPr>
              <a:t>7589.  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130335" y="1083528"/>
            <a:ext cx="8866612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8996947" y="18731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4983" y="187319"/>
            <a:ext cx="8871964" cy="0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983" y="19533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283" y="6697580"/>
            <a:ext cx="8897112" cy="1588"/>
          </a:xfrm>
          <a:prstGeom prst="line">
            <a:avLst/>
          </a:prstGeom>
          <a:ln w="168275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68400" y="242304"/>
            <a:ext cx="6985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Hill group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POM WOCs (X-ray structures)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118" y="1125211"/>
            <a:ext cx="5749185" cy="543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38494" y="1455410"/>
            <a:ext cx="1798320" cy="403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GB" sz="16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600" dirty="0" err="1" smtClean="0">
                <a:solidFill>
                  <a:srgbClr val="F003AF"/>
                </a:solidFill>
                <a:latin typeface="Arial"/>
                <a:cs typeface="Arial"/>
              </a:rPr>
              <a:t>Ru</a:t>
            </a:r>
            <a:r>
              <a:rPr lang="en-GB" sz="16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0000FF"/>
                </a:solidFill>
                <a:latin typeface="Arial"/>
                <a:cs typeface="Arial"/>
              </a:rPr>
              <a:t>Co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11B508"/>
                </a:solidFill>
                <a:latin typeface="Arial"/>
                <a:cs typeface="Arial"/>
              </a:rPr>
              <a:t>Ni </a:t>
            </a:r>
          </a:p>
          <a:p>
            <a:pPr>
              <a:lnSpc>
                <a:spcPct val="150000"/>
              </a:lnSpc>
            </a:pPr>
            <a:r>
              <a:rPr lang="en-GB" sz="1600" dirty="0" err="1" smtClean="0">
                <a:solidFill>
                  <a:srgbClr val="D8C40F"/>
                </a:solidFill>
                <a:latin typeface="Arial"/>
                <a:cs typeface="Arial"/>
              </a:rPr>
              <a:t>Ir</a:t>
            </a:r>
            <a:r>
              <a:rPr lang="en-GB" sz="16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600" dirty="0" err="1" smtClean="0">
                <a:solidFill>
                  <a:srgbClr val="0D8B06"/>
                </a:solidFill>
                <a:latin typeface="Arial"/>
                <a:cs typeface="Arial"/>
              </a:rPr>
              <a:t>Cl</a:t>
            </a:r>
            <a:r>
              <a:rPr lang="en-GB" sz="1600" dirty="0" smtClean="0">
                <a:latin typeface="Arial"/>
                <a:cs typeface="Arial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ECAC13"/>
                </a:solidFill>
                <a:latin typeface="Arial"/>
                <a:cs typeface="Arial"/>
              </a:rPr>
              <a:t>PO</a:t>
            </a:r>
            <a:r>
              <a:rPr lang="en-GB" sz="1600" baseline="-25000" dirty="0" smtClean="0">
                <a:solidFill>
                  <a:srgbClr val="ECAC13"/>
                </a:solidFill>
                <a:latin typeface="Arial"/>
                <a:cs typeface="Arial"/>
              </a:rPr>
              <a:t>4</a:t>
            </a:r>
            <a:r>
              <a:rPr lang="en-GB" sz="1600" dirty="0">
                <a:solidFill>
                  <a:srgbClr val="ECAC13"/>
                </a:solidFill>
                <a:latin typeface="Arial"/>
                <a:cs typeface="Arial"/>
              </a:rPr>
              <a:t>/SiO</a:t>
            </a:r>
            <a:r>
              <a:rPr lang="en-GB" sz="1600" baseline="-25000" dirty="0">
                <a:solidFill>
                  <a:srgbClr val="ECAC13"/>
                </a:solidFill>
                <a:latin typeface="Arial"/>
                <a:cs typeface="Arial"/>
              </a:rPr>
              <a:t>4</a:t>
            </a:r>
            <a:r>
              <a:rPr lang="en-GB" sz="1600" dirty="0">
                <a:solidFill>
                  <a:srgbClr val="ECAC13"/>
                </a:solidFill>
                <a:latin typeface="Arial"/>
                <a:cs typeface="Arial"/>
              </a:rPr>
              <a:t>/</a:t>
            </a:r>
            <a:r>
              <a:rPr lang="en-GB" sz="1600" dirty="0" smtClean="0">
                <a:solidFill>
                  <a:srgbClr val="ECAC13"/>
                </a:solidFill>
                <a:latin typeface="Arial"/>
                <a:cs typeface="Arial"/>
              </a:rPr>
              <a:t>GeO</a:t>
            </a:r>
            <a:r>
              <a:rPr lang="en-GB" sz="1600" baseline="-25000" dirty="0" smtClean="0">
                <a:solidFill>
                  <a:srgbClr val="ECAC13"/>
                </a:solidFill>
                <a:latin typeface="Arial"/>
                <a:cs typeface="Arial"/>
              </a:rPr>
              <a:t>4</a:t>
            </a:r>
            <a:r>
              <a:rPr lang="en-GB" sz="16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A1A1A1"/>
                </a:solidFill>
                <a:latin typeface="Arial"/>
                <a:cs typeface="Arial"/>
              </a:rPr>
              <a:t>ZnO</a:t>
            </a:r>
            <a:r>
              <a:rPr lang="en-GB" sz="1600" baseline="-25000" dirty="0" smtClean="0">
                <a:solidFill>
                  <a:srgbClr val="A1A1A1"/>
                </a:solidFill>
                <a:latin typeface="Arial"/>
                <a:cs typeface="Arial"/>
              </a:rPr>
              <a:t>4</a:t>
            </a:r>
            <a:r>
              <a:rPr lang="en-GB" sz="1600" dirty="0">
                <a:solidFill>
                  <a:srgbClr val="A1A1A1"/>
                </a:solidFill>
                <a:latin typeface="Arial"/>
                <a:cs typeface="Arial"/>
              </a:rPr>
              <a:t>/</a:t>
            </a:r>
            <a:r>
              <a:rPr lang="en-GB" sz="1600" dirty="0" smtClean="0">
                <a:solidFill>
                  <a:srgbClr val="A1A1A1"/>
                </a:solidFill>
                <a:latin typeface="Arial"/>
                <a:cs typeface="Arial"/>
              </a:rPr>
              <a:t>ZnO</a:t>
            </a:r>
            <a:r>
              <a:rPr lang="en-GB" sz="1600" baseline="-25000" dirty="0" smtClean="0">
                <a:solidFill>
                  <a:srgbClr val="A1A1A1"/>
                </a:solidFill>
                <a:latin typeface="Arial"/>
                <a:cs typeface="Arial"/>
              </a:rPr>
              <a:t>6</a:t>
            </a:r>
            <a:r>
              <a:rPr lang="en-GB" sz="1600" dirty="0" smtClean="0">
                <a:latin typeface="Arial"/>
                <a:cs typeface="Arial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686868"/>
                </a:solidFill>
                <a:latin typeface="Arial"/>
                <a:cs typeface="Arial"/>
              </a:rPr>
              <a:t>WO</a:t>
            </a:r>
            <a:r>
              <a:rPr lang="en-GB" sz="1600" baseline="-25000" dirty="0" smtClean="0">
                <a:solidFill>
                  <a:srgbClr val="686868"/>
                </a:solidFill>
                <a:latin typeface="Arial"/>
                <a:cs typeface="Arial"/>
              </a:rPr>
              <a:t>6</a:t>
            </a:r>
            <a:r>
              <a:rPr lang="en-GB" sz="16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3DE2E2"/>
                </a:solidFill>
                <a:latin typeface="Arial"/>
                <a:cs typeface="Arial"/>
              </a:rPr>
              <a:t>MoO</a:t>
            </a:r>
            <a:r>
              <a:rPr lang="en-GB" sz="1600" baseline="-25000" dirty="0" smtClean="0">
                <a:solidFill>
                  <a:srgbClr val="3DE2E2"/>
                </a:solidFill>
                <a:latin typeface="Arial"/>
                <a:cs typeface="Arial"/>
              </a:rPr>
              <a:t>6</a:t>
            </a:r>
            <a:endParaRPr lang="en-US" sz="1600" dirty="0">
              <a:solidFill>
                <a:srgbClr val="3DE2E2"/>
              </a:solidFill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088" y="5689601"/>
            <a:ext cx="25095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 smtClean="0">
                <a:latin typeface="Arial"/>
                <a:cs typeface="Arial"/>
              </a:rPr>
              <a:t>Chem. Soc. Rev.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2012</a:t>
            </a:r>
            <a:r>
              <a:rPr lang="en-US" sz="1700" dirty="0" smtClean="0">
                <a:latin typeface="Arial"/>
                <a:cs typeface="Arial"/>
              </a:rPr>
              <a:t>, </a:t>
            </a:r>
          </a:p>
          <a:p>
            <a:r>
              <a:rPr lang="en-US" sz="1700" dirty="0" smtClean="0">
                <a:latin typeface="Arial"/>
                <a:cs typeface="Arial"/>
              </a:rPr>
              <a:t>41</a:t>
            </a:r>
            <a:r>
              <a:rPr lang="en-US" sz="1700" dirty="0">
                <a:latin typeface="Arial"/>
                <a:cs typeface="Arial"/>
              </a:rPr>
              <a:t>, 7572–</a:t>
            </a:r>
            <a:r>
              <a:rPr lang="en-US" sz="1700" dirty="0" smtClean="0">
                <a:latin typeface="Arial"/>
                <a:cs typeface="Arial"/>
              </a:rPr>
              <a:t>7589.  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130335" y="1083528"/>
            <a:ext cx="8866612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407" y="1236124"/>
            <a:ext cx="2288520" cy="4386587"/>
            <a:chOff x="406407" y="1329261"/>
            <a:chExt cx="2288520" cy="4386587"/>
          </a:xfrm>
        </p:grpSpPr>
        <p:pic>
          <p:nvPicPr>
            <p:cNvPr id="12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41241" y="1963932"/>
              <a:ext cx="3006758" cy="173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406407" y="4411206"/>
              <a:ext cx="2288520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b="0" baseline="0" dirty="0">
                  <a:solidFill>
                    <a:schemeClr val="tx1"/>
                  </a:solidFill>
                </a:rPr>
                <a:t>[{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Ru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O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(</a:t>
              </a:r>
              <a:r>
                <a:rPr lang="en-US" b="0" baseline="0" dirty="0">
                  <a:solidFill>
                    <a:schemeClr val="tx1"/>
                  </a:solidFill>
                </a:rPr>
                <a:t>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-</a:t>
              </a:r>
              <a:r>
                <a:rPr lang="en-US" b="0" baseline="0" dirty="0">
                  <a:solidFill>
                    <a:schemeClr val="tx1"/>
                  </a:solidFill>
                </a:rPr>
                <a:t>X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W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10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O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36</a:t>
              </a:r>
              <a:r>
                <a:rPr lang="en-US" b="0" baseline="0" dirty="0">
                  <a:solidFill>
                    <a:schemeClr val="tx1"/>
                  </a:solidFill>
                </a:rPr>
                <a:t>)</a:t>
              </a:r>
              <a:r>
                <a:rPr lang="en-US" b="0" baseline="-25000" dirty="0">
                  <a:solidFill>
                    <a:schemeClr val="tx1"/>
                  </a:solidFill>
                </a:rPr>
                <a:t>2</a:t>
              </a:r>
              <a:r>
                <a:rPr lang="en-US" b="0" baseline="0" dirty="0">
                  <a:solidFill>
                    <a:schemeClr val="tx1"/>
                  </a:solidFill>
                </a:rPr>
                <a:t>]</a:t>
              </a:r>
              <a:r>
                <a:rPr lang="en-US" b="0" dirty="0">
                  <a:solidFill>
                    <a:schemeClr val="tx1"/>
                  </a:solidFill>
                </a:rPr>
                <a:t>10-</a:t>
              </a:r>
            </a:p>
            <a:p>
              <a:r>
                <a:rPr lang="en-US" baseline="0" dirty="0" smtClean="0">
                  <a:solidFill>
                    <a:schemeClr val="tx1"/>
                  </a:solidFill>
                </a:rPr>
                <a:t>Ru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aseline="0" dirty="0" smtClean="0">
                  <a:solidFill>
                    <a:schemeClr val="tx1"/>
                  </a:solidFill>
                </a:rPr>
                <a:t>POM, X = Si or P</a:t>
              </a:r>
              <a:endParaRPr lang="en-US" dirty="0"/>
            </a:p>
          </p:txBody>
        </p: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474141" y="5131072"/>
              <a:ext cx="208279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500" b="0" i="1" baseline="0" dirty="0">
                  <a:solidFill>
                    <a:srgbClr val="000000"/>
                  </a:solidFill>
                </a:rPr>
                <a:t>ACIE </a:t>
              </a:r>
              <a:r>
                <a:rPr lang="en-US" sz="1500" baseline="0" dirty="0">
                  <a:solidFill>
                    <a:srgbClr val="000000"/>
                  </a:solidFill>
                </a:rPr>
                <a:t>2008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</a:t>
              </a:r>
              <a:r>
                <a:rPr lang="en-US" sz="1500" b="0" i="1" baseline="0" dirty="0">
                  <a:solidFill>
                    <a:srgbClr val="000000"/>
                  </a:solidFill>
                </a:rPr>
                <a:t>47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</a:t>
              </a:r>
              <a:r>
                <a:rPr lang="en-US" sz="1500" b="0" baseline="0" dirty="0" smtClean="0">
                  <a:solidFill>
                    <a:srgbClr val="000000"/>
                  </a:solidFill>
                </a:rPr>
                <a:t>3896</a:t>
              </a:r>
              <a:endParaRPr lang="en-US" sz="1500" b="0" baseline="0" dirty="0">
                <a:solidFill>
                  <a:srgbClr val="000000"/>
                </a:solidFill>
              </a:endParaRPr>
            </a:p>
            <a:p>
              <a:r>
                <a:rPr lang="en-US" sz="1500" b="0" i="1" baseline="0" dirty="0" smtClean="0">
                  <a:solidFill>
                    <a:srgbClr val="000000"/>
                  </a:solidFill>
                </a:rPr>
                <a:t>JACS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</a:t>
              </a:r>
              <a:r>
                <a:rPr lang="en-US" sz="1500" baseline="0" dirty="0">
                  <a:solidFill>
                    <a:srgbClr val="000000"/>
                  </a:solidFill>
                </a:rPr>
                <a:t> 2009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etc.  </a:t>
              </a:r>
              <a:r>
                <a:rPr lang="en-US" b="0" baseline="0" dirty="0">
                  <a:solidFill>
                    <a:srgbClr val="000000"/>
                  </a:solidFill>
                </a:rPr>
                <a:t>          </a:t>
              </a: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4214" y="5716510"/>
            <a:ext cx="176106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baseline="0" dirty="0" smtClean="0">
                <a:solidFill>
                  <a:srgbClr val="FF0000"/>
                </a:solidFill>
              </a:rPr>
              <a:t>TOF  ~ </a:t>
            </a:r>
            <a:r>
              <a:rPr lang="en-US" sz="1800" b="0" baseline="0" dirty="0">
                <a:solidFill>
                  <a:srgbClr val="FF0000"/>
                </a:solidFill>
              </a:rPr>
              <a:t>1 sec</a:t>
            </a:r>
            <a:r>
              <a:rPr lang="en-US" sz="1800" b="0" dirty="0">
                <a:solidFill>
                  <a:srgbClr val="FF0000"/>
                </a:solidFill>
              </a:rPr>
              <a:t>-</a:t>
            </a:r>
            <a:r>
              <a:rPr lang="en-US" sz="1800" b="0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9398" y="332953"/>
            <a:ext cx="8675214" cy="577221"/>
            <a:chOff x="279398" y="332953"/>
            <a:chExt cx="8675214" cy="577221"/>
          </a:xfrm>
        </p:grpSpPr>
        <p:sp>
          <p:nvSpPr>
            <p:cNvPr id="23" name="TextBox 22"/>
            <p:cNvSpPr txBox="1"/>
            <p:nvPr/>
          </p:nvSpPr>
          <p:spPr>
            <a:xfrm>
              <a:off x="279398" y="332953"/>
              <a:ext cx="86752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 smtClean="0">
                  <a:latin typeface="Arial"/>
                  <a:cs typeface="Arial"/>
                </a:rPr>
                <a:t>Polyoxometalate (POM) Water Oxidation Catalysts </a:t>
              </a:r>
              <a:r>
                <a:rPr lang="en-US" sz="2400" b="1" dirty="0">
                  <a:latin typeface="Arial"/>
                  <a:cs typeface="Arial"/>
                </a:rPr>
                <a:t>(WOCs)</a:t>
              </a:r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321733" y="910174"/>
              <a:ext cx="8534400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0532" y="1286926"/>
            <a:ext cx="2031926" cy="4264511"/>
            <a:chOff x="4690532" y="1380063"/>
            <a:chExt cx="2031926" cy="4264511"/>
          </a:xfrm>
        </p:grpSpPr>
        <p:pic>
          <p:nvPicPr>
            <p:cNvPr id="22" name="Picture 2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01582" y="1869013"/>
              <a:ext cx="2927350" cy="1949450"/>
            </a:xfrm>
            <a:prstGeom prst="rect">
              <a:avLst/>
            </a:prstGeom>
            <a:noFill/>
          </p:spPr>
        </p:pic>
        <p:sp>
          <p:nvSpPr>
            <p:cNvPr id="24" name="TextBox 4"/>
            <p:cNvSpPr txBox="1">
              <a:spLocks noChangeArrowheads="1"/>
            </p:cNvSpPr>
            <p:nvPr/>
          </p:nvSpPr>
          <p:spPr bwMode="auto">
            <a:xfrm>
              <a:off x="4741335" y="4398465"/>
              <a:ext cx="1981123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b="0" baseline="0" dirty="0" smtClean="0">
                  <a:solidFill>
                    <a:schemeClr val="tx1"/>
                  </a:solidFill>
                </a:rPr>
                <a:t>[Ni</a:t>
              </a:r>
              <a:r>
                <a:rPr lang="en-US" b="0" baseline="-25000" dirty="0">
                  <a:solidFill>
                    <a:schemeClr val="tx1"/>
                  </a:solidFill>
                </a:rPr>
                <a:t>5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(Si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W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18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O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66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)]</a:t>
              </a:r>
              <a:r>
                <a:rPr lang="en-US" b="0" dirty="0" smtClean="0">
                  <a:solidFill>
                    <a:schemeClr val="tx1"/>
                  </a:solidFill>
                </a:rPr>
                <a:t>10</a:t>
              </a:r>
              <a:r>
                <a:rPr lang="en-US" b="0" dirty="0">
                  <a:solidFill>
                    <a:schemeClr val="tx1"/>
                  </a:solidFill>
                </a:rPr>
                <a:t>-         </a:t>
              </a:r>
              <a:r>
                <a:rPr lang="en-US" dirty="0">
                  <a:solidFill>
                    <a:schemeClr val="tx1"/>
                  </a:solidFill>
                </a:rPr>
                <a:t>      </a:t>
              </a:r>
            </a:p>
            <a:p>
              <a:r>
                <a:rPr lang="en-US" baseline="0" dirty="0">
                  <a:solidFill>
                    <a:schemeClr val="tx1"/>
                  </a:solidFill>
                </a:rPr>
                <a:t>     </a:t>
              </a:r>
              <a:r>
                <a:rPr lang="en-US" baseline="0" dirty="0" smtClean="0">
                  <a:solidFill>
                    <a:schemeClr val="tx1"/>
                  </a:solidFill>
                </a:rPr>
                <a:t>   Ni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5</a:t>
              </a:r>
              <a:r>
                <a:rPr lang="en-US" baseline="0" dirty="0" smtClean="0">
                  <a:solidFill>
                    <a:schemeClr val="tx1"/>
                  </a:solidFill>
                </a:rPr>
                <a:t>POM </a:t>
              </a:r>
              <a:endParaRPr lang="en-US" baseline="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4"/>
            <p:cNvSpPr txBox="1">
              <a:spLocks noChangeArrowheads="1"/>
            </p:cNvSpPr>
            <p:nvPr/>
          </p:nvSpPr>
          <p:spPr bwMode="auto">
            <a:xfrm>
              <a:off x="4953006" y="5090576"/>
              <a:ext cx="141393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500" b="0" i="1" baseline="0" dirty="0" smtClean="0">
                  <a:solidFill>
                    <a:srgbClr val="000000"/>
                  </a:solidFill>
                </a:rPr>
                <a:t>Dalton</a:t>
              </a:r>
              <a:r>
                <a:rPr lang="en-US" sz="1500" b="0" baseline="0" dirty="0" smtClean="0">
                  <a:solidFill>
                    <a:srgbClr val="000000"/>
                  </a:solidFill>
                </a:rPr>
                <a:t>, </a:t>
              </a:r>
              <a:r>
                <a:rPr lang="en-US" sz="1500" baseline="0" dirty="0" smtClean="0">
                  <a:solidFill>
                    <a:srgbClr val="000000"/>
                  </a:solidFill>
                </a:rPr>
                <a:t>2012</a:t>
              </a:r>
              <a:r>
                <a:rPr lang="en-US" sz="1500" b="0" baseline="0" dirty="0" smtClean="0">
                  <a:solidFill>
                    <a:srgbClr val="000000"/>
                  </a:solidFill>
                </a:rPr>
                <a:t>,   </a:t>
              </a:r>
            </a:p>
            <a:p>
              <a:r>
                <a:rPr lang="en-US" sz="1500" b="0" i="1" baseline="0" dirty="0">
                  <a:solidFill>
                    <a:srgbClr val="000000"/>
                  </a:solidFill>
                </a:rPr>
                <a:t> </a:t>
              </a:r>
              <a:r>
                <a:rPr lang="en-US" sz="1500" b="0" i="1" baseline="0" dirty="0" smtClean="0">
                  <a:solidFill>
                    <a:srgbClr val="000000"/>
                  </a:solidFill>
                </a:rPr>
                <a:t> 41</a:t>
              </a:r>
              <a:r>
                <a:rPr lang="en-US" sz="1500" b="0" baseline="0" dirty="0" smtClean="0">
                  <a:solidFill>
                    <a:srgbClr val="000000"/>
                  </a:solidFill>
                </a:rPr>
                <a:t>, 13043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41314" y="1515536"/>
            <a:ext cx="2184711" cy="3812547"/>
            <a:chOff x="6641314" y="1608673"/>
            <a:chExt cx="2184711" cy="381254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314" y="1608673"/>
              <a:ext cx="2028546" cy="261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41314" y="5098055"/>
              <a:ext cx="218471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i="1" dirty="0" smtClean="0">
                  <a:latin typeface="Arial"/>
                  <a:cs typeface="Arial"/>
                </a:rPr>
                <a:t>JACS,</a:t>
              </a:r>
              <a:r>
                <a:rPr lang="en-US" sz="1500" dirty="0" smtClean="0">
                  <a:latin typeface="Arial"/>
                  <a:cs typeface="Arial"/>
                </a:rPr>
                <a:t> </a:t>
              </a:r>
              <a:r>
                <a:rPr lang="en-US" sz="1500" b="1" dirty="0">
                  <a:latin typeface="Arial"/>
                  <a:cs typeface="Arial"/>
                </a:rPr>
                <a:t>2014</a:t>
              </a:r>
              <a:r>
                <a:rPr lang="en-US" sz="1500" dirty="0">
                  <a:latin typeface="Arial"/>
                  <a:cs typeface="Arial"/>
                </a:rPr>
                <a:t>, </a:t>
              </a:r>
              <a:r>
                <a:rPr lang="en-US" sz="1500" i="1" dirty="0">
                  <a:latin typeface="Arial"/>
                  <a:cs typeface="Arial"/>
                </a:rPr>
                <a:t>136</a:t>
              </a:r>
              <a:r>
                <a:rPr lang="en-US" sz="1500" dirty="0">
                  <a:latin typeface="Arial"/>
                  <a:cs typeface="Arial"/>
                </a:rPr>
                <a:t>, 9268    </a:t>
              </a:r>
            </a:p>
          </p:txBody>
        </p:sp>
        <p:sp>
          <p:nvSpPr>
            <p:cNvPr id="28" name="TextBox 4"/>
            <p:cNvSpPr txBox="1">
              <a:spLocks noChangeArrowheads="1"/>
            </p:cNvSpPr>
            <p:nvPr/>
          </p:nvSpPr>
          <p:spPr bwMode="auto">
            <a:xfrm>
              <a:off x="6791458" y="4429261"/>
              <a:ext cx="1981123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b="0" baseline="0" dirty="0">
                  <a:solidFill>
                    <a:schemeClr val="tx1"/>
                  </a:solidFill>
                </a:rPr>
                <a:t>[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Co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(</a:t>
              </a:r>
              <a:r>
                <a:rPr lang="en-US" b="0" baseline="0" dirty="0">
                  <a:solidFill>
                    <a:schemeClr val="tx1"/>
                  </a:solidFill>
                </a:rPr>
                <a:t>α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-VW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9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O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34</a:t>
              </a:r>
              <a:r>
                <a:rPr lang="en-US" b="0" baseline="0" dirty="0">
                  <a:solidFill>
                    <a:schemeClr val="tx1"/>
                  </a:solidFill>
                </a:rPr>
                <a:t>)</a:t>
              </a:r>
              <a:r>
                <a:rPr lang="en-US" b="0" baseline="-25000" dirty="0">
                  <a:solidFill>
                    <a:schemeClr val="tx1"/>
                  </a:solidFill>
                </a:rPr>
                <a:t>2</a:t>
              </a:r>
              <a:r>
                <a:rPr lang="en-US" b="0" baseline="0" dirty="0">
                  <a:solidFill>
                    <a:schemeClr val="tx1"/>
                  </a:solidFill>
                </a:rPr>
                <a:t>]</a:t>
              </a:r>
              <a:r>
                <a:rPr lang="en-US" b="0" dirty="0">
                  <a:solidFill>
                    <a:schemeClr val="tx1"/>
                  </a:solidFill>
                </a:rPr>
                <a:t>10-         </a:t>
              </a:r>
              <a:r>
                <a:rPr lang="en-US" dirty="0">
                  <a:solidFill>
                    <a:schemeClr val="tx1"/>
                  </a:solidFill>
                </a:rPr>
                <a:t>      </a:t>
              </a:r>
            </a:p>
            <a:p>
              <a:r>
                <a:rPr lang="en-US" baseline="0" dirty="0">
                  <a:solidFill>
                    <a:schemeClr val="tx1"/>
                  </a:solidFill>
                </a:rPr>
                <a:t>     </a:t>
              </a:r>
              <a:r>
                <a:rPr lang="en-US" baseline="0" dirty="0" smtClean="0">
                  <a:solidFill>
                    <a:schemeClr val="tx1"/>
                  </a:solidFill>
                </a:rPr>
                <a:t>   Co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aseline="0" dirty="0">
                  <a:solidFill>
                    <a:schemeClr val="tx1"/>
                  </a:solidFill>
                </a:rPr>
                <a:t>V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2</a:t>
              </a:r>
              <a:endParaRPr lang="en-US" baseline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997280" y="5682642"/>
            <a:ext cx="116832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baseline="0" dirty="0" smtClean="0">
                <a:solidFill>
                  <a:srgbClr val="FF0000"/>
                </a:solidFill>
              </a:rPr>
              <a:t>~ 6 </a:t>
            </a:r>
            <a:r>
              <a:rPr lang="en-US" sz="1800" b="0" baseline="0" dirty="0">
                <a:solidFill>
                  <a:srgbClr val="FF0000"/>
                </a:solidFill>
              </a:rPr>
              <a:t>sec</a:t>
            </a:r>
            <a:r>
              <a:rPr lang="en-US" sz="1800" b="0" dirty="0">
                <a:solidFill>
                  <a:srgbClr val="FF0000"/>
                </a:solidFill>
              </a:rPr>
              <a:t>-</a:t>
            </a:r>
            <a:r>
              <a:rPr lang="en-US" sz="1800" b="0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029211" y="5665309"/>
            <a:ext cx="144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baseline="0" dirty="0" smtClean="0">
                <a:solidFill>
                  <a:srgbClr val="FF0000"/>
                </a:solidFill>
              </a:rPr>
              <a:t>~ 10 sec</a:t>
            </a:r>
            <a:r>
              <a:rPr lang="en-US" sz="1800" b="0" dirty="0" smtClean="0">
                <a:solidFill>
                  <a:srgbClr val="FF0000"/>
                </a:solidFill>
              </a:rPr>
              <a:t>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985009" y="5639908"/>
            <a:ext cx="146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baseline="0" dirty="0" smtClean="0">
                <a:solidFill>
                  <a:srgbClr val="FF0000"/>
                </a:solidFill>
              </a:rPr>
              <a:t>~ 1000 sec</a:t>
            </a:r>
            <a:r>
              <a:rPr lang="en-US" sz="1800" b="0" dirty="0" smtClean="0">
                <a:solidFill>
                  <a:srgbClr val="FF0000"/>
                </a:solidFill>
              </a:rPr>
              <a:t>-1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489054" y="1346202"/>
            <a:ext cx="2353880" cy="4376861"/>
            <a:chOff x="2489054" y="1439339"/>
            <a:chExt cx="2353880" cy="4376861"/>
          </a:xfrm>
        </p:grpSpPr>
        <p:sp>
          <p:nvSpPr>
            <p:cNvPr id="18" name="TextBox 4"/>
            <p:cNvSpPr txBox="1">
              <a:spLocks noChangeArrowheads="1"/>
            </p:cNvSpPr>
            <p:nvPr/>
          </p:nvSpPr>
          <p:spPr bwMode="auto">
            <a:xfrm>
              <a:off x="2535579" y="5098055"/>
              <a:ext cx="2307355" cy="718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500" b="0" i="1" baseline="0" dirty="0">
                  <a:solidFill>
                    <a:srgbClr val="000000"/>
                  </a:solidFill>
                </a:rPr>
                <a:t>Science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</a:t>
              </a:r>
              <a:r>
                <a:rPr lang="en-US" sz="1500" baseline="0" dirty="0">
                  <a:solidFill>
                    <a:srgbClr val="000000"/>
                  </a:solidFill>
                </a:rPr>
                <a:t>2010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</a:t>
              </a:r>
              <a:r>
                <a:rPr lang="en-US" sz="1500" b="0" i="1" baseline="0" dirty="0">
                  <a:solidFill>
                    <a:srgbClr val="000000"/>
                  </a:solidFill>
                </a:rPr>
                <a:t>328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342</a:t>
              </a:r>
              <a:r>
                <a:rPr lang="en-US" sz="1500" b="0" baseline="0" dirty="0" smtClean="0">
                  <a:solidFill>
                    <a:srgbClr val="000000"/>
                  </a:solidFill>
                </a:rPr>
                <a:t>;</a:t>
              </a:r>
            </a:p>
            <a:p>
              <a:r>
                <a:rPr lang="en-US" sz="1500" b="0" i="1" baseline="0" dirty="0" smtClean="0">
                  <a:solidFill>
                    <a:srgbClr val="000000"/>
                  </a:solidFill>
                </a:rPr>
                <a:t>JACS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</a:t>
              </a:r>
              <a:r>
                <a:rPr lang="en-US" sz="1500" baseline="0" dirty="0">
                  <a:solidFill>
                    <a:srgbClr val="000000"/>
                  </a:solidFill>
                </a:rPr>
                <a:t>2011</a:t>
              </a:r>
              <a:r>
                <a:rPr lang="en-US" sz="1500" b="0" baseline="0" dirty="0">
                  <a:solidFill>
                    <a:srgbClr val="000000"/>
                  </a:solidFill>
                </a:rPr>
                <a:t>, etc.   </a:t>
              </a:r>
            </a:p>
            <a:p>
              <a:endParaRPr lang="en-US" dirty="0"/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2692477" y="4381729"/>
              <a:ext cx="1981123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b="0" baseline="0" dirty="0">
                  <a:solidFill>
                    <a:schemeClr val="tx1"/>
                  </a:solidFill>
                </a:rPr>
                <a:t>[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Co</a:t>
              </a:r>
              <a:r>
                <a:rPr lang="en-US" b="0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="0" baseline="0" dirty="0" smtClean="0">
                  <a:solidFill>
                    <a:schemeClr val="tx1"/>
                  </a:solidFill>
                </a:rPr>
                <a:t>(</a:t>
              </a:r>
              <a:r>
                <a:rPr lang="en-US" b="0" baseline="0" dirty="0">
                  <a:solidFill>
                    <a:schemeClr val="tx1"/>
                  </a:solidFill>
                </a:rPr>
                <a:t>α-PW</a:t>
              </a:r>
              <a:r>
                <a:rPr lang="en-US" b="0" baseline="-25000" dirty="0">
                  <a:solidFill>
                    <a:schemeClr val="tx1"/>
                  </a:solidFill>
                </a:rPr>
                <a:t>9</a:t>
              </a:r>
              <a:r>
                <a:rPr lang="en-US" b="0" baseline="0" dirty="0">
                  <a:solidFill>
                    <a:schemeClr val="tx1"/>
                  </a:solidFill>
                </a:rPr>
                <a:t>O</a:t>
              </a:r>
              <a:r>
                <a:rPr lang="en-US" b="0" baseline="-25000" dirty="0">
                  <a:solidFill>
                    <a:schemeClr val="tx1"/>
                  </a:solidFill>
                </a:rPr>
                <a:t>34</a:t>
              </a:r>
              <a:r>
                <a:rPr lang="en-US" b="0" baseline="0" dirty="0">
                  <a:solidFill>
                    <a:schemeClr val="tx1"/>
                  </a:solidFill>
                </a:rPr>
                <a:t>)</a:t>
              </a:r>
              <a:r>
                <a:rPr lang="en-US" b="0" baseline="-25000" dirty="0">
                  <a:solidFill>
                    <a:schemeClr val="tx1"/>
                  </a:solidFill>
                </a:rPr>
                <a:t>2</a:t>
              </a:r>
              <a:r>
                <a:rPr lang="en-US" b="0" baseline="0" dirty="0">
                  <a:solidFill>
                    <a:schemeClr val="tx1"/>
                  </a:solidFill>
                </a:rPr>
                <a:t>]</a:t>
              </a:r>
              <a:r>
                <a:rPr lang="en-US" b="0" dirty="0">
                  <a:solidFill>
                    <a:schemeClr val="tx1"/>
                  </a:solidFill>
                </a:rPr>
                <a:t>10-         </a:t>
              </a:r>
              <a:r>
                <a:rPr lang="en-US" dirty="0">
                  <a:solidFill>
                    <a:schemeClr val="tx1"/>
                  </a:solidFill>
                </a:rPr>
                <a:t>      </a:t>
              </a:r>
            </a:p>
            <a:p>
              <a:r>
                <a:rPr lang="en-US" baseline="0" dirty="0">
                  <a:solidFill>
                    <a:schemeClr val="tx1"/>
                  </a:solidFill>
                </a:rPr>
                <a:t>     </a:t>
              </a:r>
              <a:r>
                <a:rPr lang="en-US" baseline="0" dirty="0" smtClean="0">
                  <a:solidFill>
                    <a:schemeClr val="tx1"/>
                  </a:solidFill>
                </a:rPr>
                <a:t>   Co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4</a:t>
              </a:r>
              <a:r>
                <a:rPr lang="en-US" baseline="0" dirty="0" smtClean="0">
                  <a:solidFill>
                    <a:schemeClr val="tx1"/>
                  </a:solidFill>
                </a:rPr>
                <a:t>P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2</a:t>
              </a:r>
              <a:endParaRPr lang="en-US" baseline="0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054" y="1439339"/>
              <a:ext cx="2082948" cy="269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57207" y="6248399"/>
            <a:ext cx="849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TOFs depend on many parameters.   Reporting TOFs for light-driven WOCs can be tricky.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7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1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8996947" y="18731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4983" y="187319"/>
            <a:ext cx="8871964" cy="0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983" y="19533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283" y="6697580"/>
            <a:ext cx="8897112" cy="1588"/>
          </a:xfrm>
          <a:prstGeom prst="line">
            <a:avLst/>
          </a:prstGeom>
          <a:ln w="168275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31279" y="3412762"/>
            <a:ext cx="493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[Co</a:t>
            </a:r>
            <a:r>
              <a:rPr lang="en-US" sz="2000" baseline="-25000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(H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O)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(VW</a:t>
            </a:r>
            <a:r>
              <a:rPr lang="en-US" sz="2000" baseline="-25000" dirty="0" smtClean="0">
                <a:latin typeface="Arial"/>
                <a:cs typeface="Arial"/>
              </a:rPr>
              <a:t>9</a:t>
            </a:r>
            <a:r>
              <a:rPr lang="en-US" sz="2000" dirty="0" smtClean="0">
                <a:latin typeface="Arial"/>
                <a:cs typeface="Arial"/>
              </a:rPr>
              <a:t>O</a:t>
            </a:r>
            <a:r>
              <a:rPr lang="en-US" sz="2000" baseline="-25000" dirty="0" smtClean="0">
                <a:latin typeface="Arial"/>
                <a:cs typeface="Arial"/>
              </a:rPr>
              <a:t>34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]</a:t>
            </a:r>
            <a:r>
              <a:rPr lang="en-US" sz="2000" baseline="30000" dirty="0" smtClean="0">
                <a:latin typeface="Arial"/>
                <a:cs typeface="Arial"/>
              </a:rPr>
              <a:t>10-</a:t>
            </a:r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(Co</a:t>
            </a:r>
            <a:r>
              <a:rPr lang="en-US" sz="2000" b="1" baseline="-25000" dirty="0" smtClean="0">
                <a:solidFill>
                  <a:srgbClr val="800000"/>
                </a:solidFill>
                <a:latin typeface="Arial"/>
                <a:cs typeface="Arial"/>
              </a:rPr>
              <a:t>4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V</a:t>
            </a:r>
            <a:r>
              <a:rPr lang="en-US" sz="2000" b="1" baseline="-25000" dirty="0" smtClean="0">
                <a:solidFill>
                  <a:srgbClr val="800000"/>
                </a:solidFill>
                <a:latin typeface="Arial"/>
                <a:cs typeface="Arial"/>
              </a:rPr>
              <a:t>2</a:t>
            </a:r>
            <a:r>
              <a:rPr lang="en-US" sz="2000" b="1" dirty="0" smtClean="0">
                <a:solidFill>
                  <a:srgbClr val="800000"/>
                </a:solidFill>
                <a:latin typeface="Arial"/>
                <a:cs typeface="Arial"/>
              </a:rPr>
              <a:t>-POM)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1279" y="4643509"/>
            <a:ext cx="4812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Just published:  </a:t>
            </a:r>
          </a:p>
          <a:p>
            <a:r>
              <a:rPr lang="en-US" sz="1600" i="1" dirty="0" smtClean="0">
                <a:latin typeface="Arial"/>
                <a:cs typeface="Arial"/>
              </a:rPr>
              <a:t>J. Am. Chem. Soc.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2014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i="1" dirty="0">
                <a:latin typeface="Arial"/>
                <a:cs typeface="Arial"/>
              </a:rPr>
              <a:t>136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9268    </a:t>
            </a:r>
          </a:p>
          <a:p>
            <a:r>
              <a:rPr lang="fr-FR" sz="1600" dirty="0" err="1" smtClean="0">
                <a:latin typeface="Arial"/>
                <a:cs typeface="Arial"/>
              </a:rPr>
              <a:t>doi.org</a:t>
            </a:r>
            <a:r>
              <a:rPr lang="fr-FR" sz="1600" dirty="0">
                <a:latin typeface="Arial"/>
                <a:cs typeface="Arial"/>
              </a:rPr>
              <a:t>/10.1021/ja5045488</a:t>
            </a:r>
            <a:r>
              <a:rPr lang="en-US" sz="1600" dirty="0" smtClean="0">
                <a:latin typeface="Arial"/>
                <a:cs typeface="Arial"/>
              </a:rPr>
              <a:t> 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7402" y="4070423"/>
            <a:ext cx="58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X-ray structure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  </a:t>
            </a:r>
            <a:r>
              <a:rPr lang="en-US" dirty="0">
                <a:latin typeface="Arial"/>
                <a:cs typeface="Arial"/>
              </a:rPr>
              <a:t>(R = 2.45%</a:t>
            </a:r>
            <a:r>
              <a:rPr lang="en-US" dirty="0" smtClean="0">
                <a:latin typeface="Arial"/>
                <a:cs typeface="Arial"/>
              </a:rPr>
              <a:t>)  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Co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VO</a:t>
            </a:r>
            <a:r>
              <a:rPr lang="en-US" baseline="-25000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WO</a:t>
            </a:r>
            <a:r>
              <a:rPr lang="en-US" baseline="-25000" dirty="0" smtClean="0">
                <a:solidFill>
                  <a:srgbClr val="7F7F7F"/>
                </a:solidFill>
                <a:latin typeface="Arial"/>
                <a:cs typeface="Arial"/>
              </a:rPr>
              <a:t>6</a:t>
            </a:r>
            <a:endParaRPr lang="en-US" baseline="-250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9" y="138960"/>
            <a:ext cx="8432784" cy="3263770"/>
          </a:xfrm>
          <a:prstGeom prst="rect">
            <a:avLst/>
          </a:prstGeom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2" y="3175003"/>
            <a:ext cx="2434947" cy="314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0733" y="6044392"/>
            <a:ext cx="125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Lixin</a:t>
            </a:r>
            <a:r>
              <a:rPr lang="en-US" sz="1600" dirty="0" smtClean="0"/>
              <a:t> Wu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550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8996947" y="18731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4983" y="187319"/>
            <a:ext cx="8871964" cy="0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983" y="195339"/>
            <a:ext cx="0" cy="6510261"/>
          </a:xfrm>
          <a:prstGeom prst="line">
            <a:avLst/>
          </a:prstGeom>
          <a:ln w="19050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283" y="6697580"/>
            <a:ext cx="8897112" cy="1588"/>
          </a:xfrm>
          <a:prstGeom prst="line">
            <a:avLst/>
          </a:prstGeom>
          <a:ln w="168275">
            <a:solidFill>
              <a:srgbClr val="6097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4733" y="402567"/>
            <a:ext cx="85047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Co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V</a:t>
            </a:r>
            <a:r>
              <a:rPr lang="en-US" sz="2400" b="1" baseline="-25000" dirty="0" smtClean="0">
                <a:latin typeface="Arial"/>
                <a:cs typeface="Arial"/>
              </a:rPr>
              <a:t>2</a:t>
            </a:r>
            <a:r>
              <a:rPr lang="en-US" sz="2400" b="1" dirty="0" smtClean="0">
                <a:latin typeface="Arial"/>
                <a:cs typeface="Arial"/>
              </a:rPr>
              <a:t>-POM: extremely fast </a:t>
            </a:r>
            <a:r>
              <a:rPr lang="en-US" sz="2400" b="1" dirty="0">
                <a:latin typeface="Arial"/>
                <a:cs typeface="Arial"/>
              </a:rPr>
              <a:t>WOC (TOF </a:t>
            </a:r>
            <a:r>
              <a:rPr lang="en-US" sz="2400" b="1" dirty="0" smtClean="0">
                <a:latin typeface="Arial"/>
                <a:cs typeface="Arial"/>
              </a:rPr>
              <a:t>&gt; </a:t>
            </a:r>
            <a:r>
              <a:rPr lang="en-US" sz="2400" b="1" dirty="0">
                <a:latin typeface="Arial"/>
                <a:cs typeface="Arial"/>
              </a:rPr>
              <a:t>1000 sec</a:t>
            </a:r>
            <a:r>
              <a:rPr lang="en-US" sz="2400" b="1" baseline="30000" dirty="0">
                <a:latin typeface="Arial"/>
                <a:cs typeface="Arial"/>
              </a:rPr>
              <a:t>-1</a:t>
            </a:r>
            <a:r>
              <a:rPr lang="en-US" sz="2400" b="1" dirty="0">
                <a:latin typeface="Arial"/>
                <a:cs typeface="Arial"/>
              </a:rPr>
              <a:t>)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9901"/>
            <a:ext cx="734243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622300" y="5588001"/>
            <a:ext cx="8077200" cy="8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b="0" baseline="0" dirty="0">
                <a:solidFill>
                  <a:schemeClr val="tx1"/>
                </a:solidFill>
              </a:rPr>
              <a:t>Reduction of [</a:t>
            </a:r>
            <a:r>
              <a:rPr lang="en-US" b="0" baseline="0" dirty="0" err="1">
                <a:solidFill>
                  <a:schemeClr val="tx1"/>
                </a:solidFill>
              </a:rPr>
              <a:t>Ru</a:t>
            </a:r>
            <a:r>
              <a:rPr lang="en-US" b="0" baseline="0" dirty="0">
                <a:solidFill>
                  <a:schemeClr val="tx1"/>
                </a:solidFill>
              </a:rPr>
              <a:t>(</a:t>
            </a:r>
            <a:r>
              <a:rPr lang="en-US" b="0" baseline="0" dirty="0" err="1">
                <a:solidFill>
                  <a:schemeClr val="tx1"/>
                </a:solidFill>
              </a:rPr>
              <a:t>bpy</a:t>
            </a:r>
            <a:r>
              <a:rPr lang="en-US" b="0" baseline="0" dirty="0">
                <a:solidFill>
                  <a:schemeClr val="tx1"/>
                </a:solidFill>
              </a:rPr>
              <a:t>)</a:t>
            </a:r>
            <a:r>
              <a:rPr lang="en-US" b="0" baseline="-25000" dirty="0">
                <a:solidFill>
                  <a:schemeClr val="tx1"/>
                </a:solidFill>
              </a:rPr>
              <a:t>3</a:t>
            </a:r>
            <a:r>
              <a:rPr lang="en-US" b="0" baseline="0" dirty="0">
                <a:solidFill>
                  <a:schemeClr val="tx1"/>
                </a:solidFill>
              </a:rPr>
              <a:t>]</a:t>
            </a:r>
            <a:r>
              <a:rPr lang="en-US" b="0" dirty="0">
                <a:solidFill>
                  <a:schemeClr val="tx1"/>
                </a:solidFill>
              </a:rPr>
              <a:t>3+</a:t>
            </a:r>
            <a:r>
              <a:rPr lang="en-US" b="0" baseline="0" dirty="0">
                <a:solidFill>
                  <a:schemeClr val="tx1"/>
                </a:solidFill>
              </a:rPr>
              <a:t> to [</a:t>
            </a:r>
            <a:r>
              <a:rPr lang="en-US" b="0" baseline="0" dirty="0" err="1">
                <a:solidFill>
                  <a:schemeClr val="tx1"/>
                </a:solidFill>
              </a:rPr>
              <a:t>Ru</a:t>
            </a:r>
            <a:r>
              <a:rPr lang="en-US" b="0" baseline="0" dirty="0">
                <a:solidFill>
                  <a:schemeClr val="tx1"/>
                </a:solidFill>
              </a:rPr>
              <a:t>(</a:t>
            </a:r>
            <a:r>
              <a:rPr lang="en-US" b="0" baseline="0" dirty="0" err="1">
                <a:solidFill>
                  <a:schemeClr val="tx1"/>
                </a:solidFill>
              </a:rPr>
              <a:t>bpy</a:t>
            </a:r>
            <a:r>
              <a:rPr lang="en-US" b="0" baseline="0" dirty="0">
                <a:solidFill>
                  <a:schemeClr val="tx1"/>
                </a:solidFill>
              </a:rPr>
              <a:t>)</a:t>
            </a:r>
            <a:r>
              <a:rPr lang="en-US" b="0" baseline="-25000" dirty="0">
                <a:solidFill>
                  <a:schemeClr val="tx1"/>
                </a:solidFill>
              </a:rPr>
              <a:t>3</a:t>
            </a:r>
            <a:r>
              <a:rPr lang="en-US" b="0" baseline="0" dirty="0">
                <a:solidFill>
                  <a:schemeClr val="tx1"/>
                </a:solidFill>
              </a:rPr>
              <a:t>]</a:t>
            </a:r>
            <a:r>
              <a:rPr lang="en-US" b="0" dirty="0">
                <a:solidFill>
                  <a:schemeClr val="tx1"/>
                </a:solidFill>
              </a:rPr>
              <a:t>2+</a:t>
            </a:r>
            <a:r>
              <a:rPr lang="en-US" b="0" baseline="0" dirty="0">
                <a:solidFill>
                  <a:schemeClr val="tx1"/>
                </a:solidFill>
              </a:rPr>
              <a:t> followed at 670 nm with stopped-flow system.  </a:t>
            </a:r>
            <a:r>
              <a:rPr lang="en-US" baseline="0" dirty="0">
                <a:solidFill>
                  <a:schemeClr val="tx1"/>
                </a:solidFill>
              </a:rPr>
              <a:t>Conditions: </a:t>
            </a:r>
            <a:r>
              <a:rPr lang="en-US" b="0" baseline="0" dirty="0">
                <a:solidFill>
                  <a:schemeClr val="tx1"/>
                </a:solidFill>
              </a:rPr>
              <a:t>1.0 </a:t>
            </a:r>
            <a:r>
              <a:rPr lang="en-US" b="0" baseline="0" dirty="0" err="1">
                <a:solidFill>
                  <a:schemeClr val="tx1"/>
                </a:solidFill>
              </a:rPr>
              <a:t>mM</a:t>
            </a:r>
            <a:r>
              <a:rPr lang="en-US" b="0" baseline="0" dirty="0">
                <a:solidFill>
                  <a:schemeClr val="tx1"/>
                </a:solidFill>
              </a:rPr>
              <a:t> [</a:t>
            </a:r>
            <a:r>
              <a:rPr lang="en-US" b="0" baseline="0" dirty="0" err="1">
                <a:solidFill>
                  <a:schemeClr val="tx1"/>
                </a:solidFill>
              </a:rPr>
              <a:t>Ru</a:t>
            </a:r>
            <a:r>
              <a:rPr lang="en-US" b="0" baseline="0" dirty="0">
                <a:solidFill>
                  <a:schemeClr val="tx1"/>
                </a:solidFill>
              </a:rPr>
              <a:t>(</a:t>
            </a:r>
            <a:r>
              <a:rPr lang="en-US" b="0" baseline="0" dirty="0" err="1">
                <a:solidFill>
                  <a:schemeClr val="tx1"/>
                </a:solidFill>
              </a:rPr>
              <a:t>bpy</a:t>
            </a:r>
            <a:r>
              <a:rPr lang="en-US" b="0" baseline="0" dirty="0">
                <a:solidFill>
                  <a:schemeClr val="tx1"/>
                </a:solidFill>
              </a:rPr>
              <a:t>)</a:t>
            </a:r>
            <a:r>
              <a:rPr lang="en-US" b="0" baseline="-25000" dirty="0">
                <a:solidFill>
                  <a:schemeClr val="tx1"/>
                </a:solidFill>
              </a:rPr>
              <a:t>3</a:t>
            </a:r>
            <a:r>
              <a:rPr lang="en-US" b="0" baseline="0" dirty="0">
                <a:solidFill>
                  <a:schemeClr val="tx1"/>
                </a:solidFill>
              </a:rPr>
              <a:t>]</a:t>
            </a:r>
            <a:r>
              <a:rPr lang="en-US" b="0" dirty="0">
                <a:solidFill>
                  <a:schemeClr val="tx1"/>
                </a:solidFill>
              </a:rPr>
              <a:t>3+</a:t>
            </a:r>
            <a:r>
              <a:rPr lang="en-US" b="0" baseline="0" dirty="0">
                <a:solidFill>
                  <a:schemeClr val="tx1"/>
                </a:solidFill>
              </a:rPr>
              <a:t>, </a:t>
            </a:r>
            <a:r>
              <a:rPr lang="en-US" b="0" baseline="0" dirty="0" smtClean="0">
                <a:solidFill>
                  <a:schemeClr val="tx1"/>
                </a:solidFill>
              </a:rPr>
              <a:t>1 </a:t>
            </a:r>
            <a:r>
              <a:rPr lang="en-US" b="0" baseline="0" dirty="0">
                <a:solidFill>
                  <a:schemeClr val="tx1"/>
                </a:solidFill>
              </a:rPr>
              <a:t>µM catalyst, 40 </a:t>
            </a:r>
            <a:r>
              <a:rPr lang="en-US" b="0" baseline="0" dirty="0" err="1">
                <a:solidFill>
                  <a:schemeClr val="tx1"/>
                </a:solidFill>
              </a:rPr>
              <a:t>mM</a:t>
            </a:r>
            <a:r>
              <a:rPr lang="en-US" b="0" baseline="0" dirty="0">
                <a:solidFill>
                  <a:schemeClr val="tx1"/>
                </a:solidFill>
              </a:rPr>
              <a:t> borate buffer pH = </a:t>
            </a:r>
            <a:r>
              <a:rPr lang="en-US" b="0" baseline="0" dirty="0" smtClean="0">
                <a:solidFill>
                  <a:schemeClr val="tx1"/>
                </a:solidFill>
              </a:rPr>
              <a:t>8.0</a:t>
            </a:r>
            <a:r>
              <a:rPr lang="en-US" b="0" baseline="0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77900" y="1301691"/>
            <a:ext cx="6692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4 [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bpy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000" b="1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 +  2 H</a:t>
            </a:r>
            <a:r>
              <a:rPr lang="en-US" sz="2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O  →   4 [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bpy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000" b="1" baseline="30000" dirty="0">
                <a:latin typeface="Arial" pitchFamily="34" charset="0"/>
                <a:cs typeface="Arial" pitchFamily="34" charset="0"/>
              </a:rPr>
              <a:t>2+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 +  O</a:t>
            </a:r>
            <a:r>
              <a:rPr lang="en-US" sz="2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+ 4 H</a:t>
            </a:r>
            <a:r>
              <a:rPr lang="en-US" sz="20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43921" y="1104915"/>
            <a:ext cx="8853026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Catalytic Water Oxidation.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Potentiometric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Titration of Co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with Co(III)W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25146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mL of 2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Co(III)W12 was titrated by 2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Co4P2 in 80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sodium borate buffer pH 8.0.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0" y="1295400"/>
            <a:ext cx="2515432" cy="1241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Co(III)W12 + Co4P2(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 = </a:t>
            </a:r>
          </a:p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Co(II)W12 + Co4P2(i+1)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0-2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91800" y="0"/>
            <a:ext cx="131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57400" y="4495800"/>
            <a:ext cx="4470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Estimated potentials versus Ag/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(Co4P2(I))/(Co4P2(0)) = (1.1±0.02) V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(Co4P2(II))/(Co4P2(I))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(1.07±0.02) V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5035785" cy="3290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32597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(Co(III)W12)/(Co(II)W12) =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1.05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NHEl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287872" y="938032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8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78848" y="440667"/>
            <a:ext cx="7917854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"/>
                <a:cs typeface="Arial"/>
              </a:rPr>
              <a:t>Co</a:t>
            </a:r>
            <a:r>
              <a:rPr lang="en-US" sz="2300" b="1" baseline="-25000" dirty="0" smtClean="0">
                <a:latin typeface="Arial"/>
                <a:cs typeface="Arial"/>
              </a:rPr>
              <a:t>4</a:t>
            </a:r>
            <a:r>
              <a:rPr lang="en-US" sz="2300" b="1" dirty="0" smtClean="0">
                <a:latin typeface="Arial"/>
                <a:cs typeface="Arial"/>
              </a:rPr>
              <a:t>P</a:t>
            </a:r>
            <a:r>
              <a:rPr lang="en-US" sz="2300" b="1" baseline="-25000" dirty="0" smtClean="0">
                <a:latin typeface="Arial"/>
                <a:cs typeface="Arial"/>
              </a:rPr>
              <a:t>2</a:t>
            </a:r>
            <a:r>
              <a:rPr lang="en-US" sz="2300" b="1" dirty="0" smtClean="0">
                <a:latin typeface="Arial"/>
                <a:cs typeface="Arial"/>
              </a:rPr>
              <a:t> </a:t>
            </a:r>
            <a:r>
              <a:rPr lang="en-US" sz="2300" b="1" dirty="0">
                <a:latin typeface="Arial"/>
                <a:cs typeface="Arial"/>
              </a:rPr>
              <a:t>not stable under </a:t>
            </a:r>
            <a:r>
              <a:rPr lang="en-US" sz="2300" b="1" dirty="0" smtClean="0">
                <a:latin typeface="Arial"/>
                <a:cs typeface="Arial"/>
              </a:rPr>
              <a:t>electrocatalytic conditions </a:t>
            </a:r>
            <a:endParaRPr lang="en-US" sz="2300" b="1" dirty="0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7347" y="4721870"/>
            <a:ext cx="7919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Scandola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 </a:t>
            </a:r>
            <a:r>
              <a:rPr lang="en-US" altLang="zh-CN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Bonchio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et al. </a:t>
            </a:r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Chem. </a:t>
            </a:r>
            <a:r>
              <a:rPr lang="en-US" altLang="zh-CN" i="1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Commun</a:t>
            </a:r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., </a:t>
            </a:r>
            <a:r>
              <a:rPr lang="en-US" altLang="zh-CN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2012, </a:t>
            </a:r>
            <a:r>
              <a:rPr lang="en-US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48</a:t>
            </a:r>
            <a:r>
              <a:rPr lang="en-US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 8808:</a:t>
            </a:r>
          </a:p>
          <a:p>
            <a:endParaRPr lang="en-US" altLang="zh-CN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algn="just"/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50 </a:t>
            </a:r>
            <a:r>
              <a:rPr lang="de-DE" altLang="zh-CN" dirty="0">
                <a:latin typeface="Symbol" charset="2"/>
                <a:ea typeface="Arial Unicode MS" pitchFamily="34" charset="-122"/>
                <a:cs typeface="Symbol" charset="2"/>
              </a:rPr>
              <a:t>m</a:t>
            </a:r>
            <a:r>
              <a:rPr lang="de-DE" altLang="zh-CN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M </a:t>
            </a:r>
            <a:r>
              <a:rPr lang="de-DE" altLang="zh-CN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Co</a:t>
            </a:r>
            <a:r>
              <a:rPr lang="de-DE" altLang="zh-CN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r>
              <a:rPr lang="de-DE" altLang="zh-CN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de-DE" altLang="zh-CN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rate of photogenerated [Ru(bpy)</a:t>
            </a:r>
            <a:r>
              <a:rPr lang="de-DE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3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]</a:t>
            </a:r>
            <a:r>
              <a:rPr lang="de-DE" altLang="zh-CN" baseline="30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3+ 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reduction by Co</a:t>
            </a:r>
            <a:r>
              <a:rPr lang="de-DE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POM.</a:t>
            </a:r>
            <a:endParaRPr lang="de-DE" altLang="zh-CN" baseline="300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1946" y="1449347"/>
            <a:ext cx="71966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Stracke, Finke, </a:t>
            </a:r>
            <a:r>
              <a:rPr lang="de-DE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J. Am. Chem. Soc.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 </a:t>
            </a:r>
            <a:r>
              <a:rPr lang="de-DE" altLang="zh-CN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2011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 </a:t>
            </a:r>
            <a:r>
              <a:rPr lang="de-DE" altLang="zh-CN" i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133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 , 14872:</a:t>
            </a:r>
          </a:p>
          <a:p>
            <a:pPr algn="just"/>
            <a:endParaRPr lang="de-DE" altLang="zh-CN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algn="just"/>
            <a:endParaRPr lang="de-DE" altLang="zh-CN" dirty="0" smtClean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algn="just"/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500 </a:t>
            </a:r>
            <a:r>
              <a:rPr lang="de-DE" altLang="zh-CN" dirty="0" smtClean="0">
                <a:latin typeface="Symbol" charset="2"/>
                <a:ea typeface="Arial Unicode MS" pitchFamily="34" charset="-122"/>
                <a:cs typeface="Symbol" charset="2"/>
              </a:rPr>
              <a:t>m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M </a:t>
            </a:r>
            <a:r>
              <a:rPr lang="de-DE" altLang="zh-CN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Co</a:t>
            </a:r>
            <a:r>
              <a:rPr lang="de-DE" altLang="zh-CN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r>
              <a:rPr lang="de-DE" altLang="zh-CN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de-DE" altLang="zh-CN" b="1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 electrocatalytic water oxidation at high bias. </a:t>
            </a:r>
          </a:p>
          <a:p>
            <a:pPr algn="just"/>
            <a:endParaRPr lang="de-DE" altLang="zh-CN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algn="just"/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4 experiments show </a:t>
            </a:r>
            <a:r>
              <a:rPr lang="de-DE" altLang="zh-CN" b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Co</a:t>
            </a:r>
            <a:r>
              <a:rPr lang="de-DE" altLang="zh-CN" b="1" baseline="-25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4</a:t>
            </a:r>
            <a:r>
              <a:rPr lang="de-DE" altLang="zh-CN" b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P</a:t>
            </a:r>
            <a:r>
              <a:rPr lang="de-DE" altLang="zh-CN" b="1" baseline="-250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de-DE" altLang="zh-CN" dirty="0" smtClean="0">
                <a:latin typeface="Wingdings"/>
                <a:ea typeface="Wingdings"/>
                <a:cs typeface="Wingdings"/>
                <a:sym typeface="Wingdings"/>
              </a:rPr>
              <a:t>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CoO</a:t>
            </a:r>
            <a:r>
              <a:rPr lang="de-DE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x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</a:p>
          <a:p>
            <a:pPr algn="just"/>
            <a:endParaRPr lang="de-DE" altLang="zh-CN" dirty="0" smtClean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algn="just"/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O</a:t>
            </a:r>
            <a:r>
              <a:rPr lang="de-DE" altLang="zh-CN" baseline="-25000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2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 not </a:t>
            </a:r>
            <a:r>
              <a:rPr lang="de-DE" altLang="zh-CN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measured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 TON not </a:t>
            </a:r>
            <a:r>
              <a:rPr lang="de-DE" altLang="zh-CN" dirty="0" err="1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addressed</a:t>
            </a:r>
            <a:r>
              <a:rPr lang="de-DE" altLang="zh-CN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.</a:t>
            </a:r>
            <a:endParaRPr lang="de-DE" altLang="zh-CN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9321" y="1096448"/>
            <a:ext cx="882762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7034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Catalytic Water Oxidation.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Potentiometric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Titration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Co4P2 with [Ru(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2751891"/>
            <a:ext cx="304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Co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80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sodium borate buffer pH 8.0. The reaction was followed by formation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[Ru(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using a stopped flow instrument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121843"/>
              </p:ext>
            </p:extLst>
          </p:nvPr>
        </p:nvGraphicFramePr>
        <p:xfrm>
          <a:off x="685800" y="2057400"/>
          <a:ext cx="42672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143000" y="11430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[Ru(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Co4P2(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= [Ru(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Co4P2(i+1),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0-4</a:t>
            </a:r>
            <a:endParaRPr lang="en-US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591800" y="0"/>
            <a:ext cx="131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4511040" cy="5364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05000" y="5181600"/>
            <a:ext cx="6629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Estimated potentials versus NHE: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(Co4P2(II))/(Co4P2(III)) = (1.25 ± 0.02) V	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(Co4P2(III))/(Co4P2(IV))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(1.23 ± 0.02) V      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&gt;  E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287872" y="938032"/>
            <a:ext cx="8432795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8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19766" y="386266"/>
            <a:ext cx="626956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/>
              </a:rPr>
              <a:t>Ongoing work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481" y="1352705"/>
            <a:ext cx="7823199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>
                <a:latin typeface="Arial"/>
                <a:cs typeface="Arial"/>
              </a:rPr>
              <a:t>• </a:t>
            </a:r>
            <a:r>
              <a:rPr lang="en-US" sz="2000" dirty="0" smtClean="0">
                <a:latin typeface="Arial"/>
                <a:cs typeface="Arial"/>
              </a:rPr>
              <a:t>polyoxometalate (POM) water oxidation catalysts (WOCs)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US" sz="2000" dirty="0" smtClean="0">
                <a:latin typeface="Arial"/>
                <a:cs typeface="Arial"/>
              </a:rPr>
              <a:t>• POM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WOC stability and reactivity</a:t>
            </a:r>
          </a:p>
          <a:p>
            <a:pPr>
              <a:lnSpc>
                <a:spcPts val="23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US" sz="2000" dirty="0">
                <a:latin typeface="Arial"/>
                <a:cs typeface="Arial"/>
              </a:rPr>
              <a:t>• p</a:t>
            </a:r>
            <a:r>
              <a:rPr lang="en-US" sz="2000" dirty="0" smtClean="0">
                <a:latin typeface="Arial"/>
                <a:cs typeface="Arial"/>
              </a:rPr>
              <a:t>hotocatalytic POM-based dyads, triads </a:t>
            </a:r>
          </a:p>
          <a:p>
            <a:pPr>
              <a:lnSpc>
                <a:spcPts val="2320"/>
              </a:lnSpc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POM immobilization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</a:t>
            </a:r>
            <a:r>
              <a:rPr lang="en-US" sz="2000" dirty="0">
                <a:latin typeface="Arial"/>
                <a:cs typeface="Arial"/>
              </a:rPr>
              <a:t>POM-based chromophores and photosensitizers (PS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POM H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O, CO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reduction catalysts  (noble-metal-free and    </a:t>
            </a:r>
          </a:p>
          <a:p>
            <a:pPr>
              <a:lnSpc>
                <a:spcPts val="2320"/>
              </a:lnSpc>
              <a:spcAft>
                <a:spcPts val="1800"/>
              </a:spcAft>
            </a:pPr>
            <a:r>
              <a:rPr lang="en-US" sz="2000" dirty="0" smtClean="0">
                <a:latin typeface="Arial"/>
                <a:cs typeface="Arial"/>
              </a:rPr>
              <a:t>  water compatible, </a:t>
            </a:r>
            <a:r>
              <a:rPr lang="en-US" sz="2000" i="1" dirty="0" smtClean="0">
                <a:latin typeface="Arial"/>
                <a:cs typeface="Arial"/>
              </a:rPr>
              <a:t>molecular</a:t>
            </a:r>
            <a:r>
              <a:rPr lang="en-US" sz="2000" dirty="0" smtClean="0">
                <a:latin typeface="Arial"/>
                <a:cs typeface="Arial"/>
              </a:rPr>
              <a:t>  -- </a:t>
            </a:r>
            <a:r>
              <a:rPr lang="en-US" sz="2000" i="1" dirty="0" smtClean="0"/>
              <a:t>J</a:t>
            </a:r>
            <a:r>
              <a:rPr lang="en-US" sz="2000" i="1" dirty="0"/>
              <a:t>. Am. Chem. Soc</a:t>
            </a:r>
            <a:r>
              <a:rPr lang="en-US" sz="2000" i="1" dirty="0" smtClean="0"/>
              <a:t>.</a:t>
            </a:r>
            <a:r>
              <a:rPr lang="en-US" sz="2000" dirty="0"/>
              <a:t> </a:t>
            </a:r>
            <a:r>
              <a:rPr lang="en-US" sz="2000" b="1" dirty="0" smtClean="0"/>
              <a:t>2014</a:t>
            </a:r>
            <a:r>
              <a:rPr lang="en-US" sz="2000" dirty="0"/>
              <a:t>, </a:t>
            </a:r>
            <a:r>
              <a:rPr lang="en-US" sz="2000" i="1" dirty="0"/>
              <a:t>136</a:t>
            </a:r>
            <a:r>
              <a:rPr lang="en-US" sz="2000" dirty="0"/>
              <a:t>, </a:t>
            </a:r>
            <a:r>
              <a:rPr lang="en-US" sz="2000" dirty="0" smtClean="0"/>
              <a:t>14015)</a:t>
            </a:r>
          </a:p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pH 14-compatible POM WOCs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</a:t>
            </a:r>
            <a:r>
              <a:rPr lang="en-US" sz="2000" b="1" dirty="0" smtClean="0">
                <a:latin typeface="Arial"/>
                <a:cs typeface="Arial"/>
              </a:rPr>
              <a:t>Counter cation effects on POM catalysis, immobilization    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 (molecular models for MOS electrode surfaces)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30335" y="1096212"/>
            <a:ext cx="8866612" cy="1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19766" y="386266"/>
            <a:ext cx="626956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/>
              </a:rPr>
              <a:t>Ongoing work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30335" y="1096214"/>
            <a:ext cx="8871964" cy="0"/>
          </a:xfrm>
          <a:prstGeom prst="line">
            <a:avLst/>
          </a:prstGeom>
          <a:ln w="15875">
            <a:solidFill>
              <a:srgbClr val="6097AB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481" y="1352705"/>
            <a:ext cx="7823199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20"/>
              </a:lnSpc>
            </a:pPr>
            <a:r>
              <a:rPr lang="en-US" sz="2000" dirty="0">
                <a:latin typeface="Arial"/>
                <a:cs typeface="Arial"/>
              </a:rPr>
              <a:t>• </a:t>
            </a:r>
            <a:r>
              <a:rPr lang="en-US" sz="2000" dirty="0" smtClean="0">
                <a:latin typeface="Arial"/>
                <a:cs typeface="Arial"/>
              </a:rPr>
              <a:t>polyoxometalate (POM) water oxidation catalysts (WOCs)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US" sz="2000" dirty="0" smtClean="0">
                <a:latin typeface="Arial"/>
                <a:cs typeface="Arial"/>
              </a:rPr>
              <a:t>• POM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WOC stability and reactivity</a:t>
            </a:r>
          </a:p>
          <a:p>
            <a:pPr>
              <a:lnSpc>
                <a:spcPts val="23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US" sz="2000" dirty="0">
                <a:latin typeface="Arial"/>
                <a:cs typeface="Arial"/>
              </a:rPr>
              <a:t>• p</a:t>
            </a:r>
            <a:r>
              <a:rPr lang="en-US" sz="2000" dirty="0" smtClean="0">
                <a:latin typeface="Arial"/>
                <a:cs typeface="Arial"/>
              </a:rPr>
              <a:t>hotocatalytic POM-based dyads, triads </a:t>
            </a:r>
          </a:p>
          <a:p>
            <a:pPr>
              <a:lnSpc>
                <a:spcPts val="2320"/>
              </a:lnSpc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POM immobilization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strike="sngStrike" dirty="0" smtClean="0">
                <a:latin typeface="Arial"/>
                <a:cs typeface="Arial"/>
              </a:rPr>
              <a:t>• </a:t>
            </a:r>
            <a:r>
              <a:rPr lang="en-US" sz="2000" strike="sngStrike" dirty="0">
                <a:latin typeface="Arial"/>
                <a:cs typeface="Arial"/>
              </a:rPr>
              <a:t>POM-based chromophores and photosensitizers (PS</a:t>
            </a:r>
            <a:r>
              <a:rPr lang="en-US" sz="2000" strike="sngStrike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ts val="2320"/>
              </a:lnSpc>
            </a:pPr>
            <a:endParaRPr lang="en-US" sz="2000" strike="sngStrike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strike="sngStrike" dirty="0" smtClean="0">
                <a:latin typeface="Arial"/>
                <a:cs typeface="Arial"/>
              </a:rPr>
              <a:t>• POM H</a:t>
            </a:r>
            <a:r>
              <a:rPr lang="en-US" sz="2000" strike="sngStrike" baseline="-25000" dirty="0" smtClean="0">
                <a:latin typeface="Arial"/>
                <a:cs typeface="Arial"/>
              </a:rPr>
              <a:t>2</a:t>
            </a:r>
            <a:r>
              <a:rPr lang="en-US" sz="2000" strike="sngStrike" dirty="0" smtClean="0">
                <a:latin typeface="Arial"/>
                <a:cs typeface="Arial"/>
              </a:rPr>
              <a:t>O, CO</a:t>
            </a:r>
            <a:r>
              <a:rPr lang="en-US" sz="2000" strike="sngStrike" baseline="-25000" dirty="0">
                <a:latin typeface="Arial"/>
                <a:cs typeface="Arial"/>
              </a:rPr>
              <a:t>2</a:t>
            </a:r>
            <a:r>
              <a:rPr lang="en-US" sz="2000" strike="sngStrike" dirty="0" smtClean="0">
                <a:latin typeface="Arial"/>
                <a:cs typeface="Arial"/>
              </a:rPr>
              <a:t> reduction catalysts  (noble-metal-free and    </a:t>
            </a:r>
          </a:p>
          <a:p>
            <a:pPr>
              <a:lnSpc>
                <a:spcPts val="2320"/>
              </a:lnSpc>
              <a:spcAft>
                <a:spcPts val="1800"/>
              </a:spcAft>
            </a:pPr>
            <a:r>
              <a:rPr lang="en-US" sz="2000" strike="sngStrike" dirty="0" smtClean="0">
                <a:latin typeface="Arial"/>
                <a:cs typeface="Arial"/>
              </a:rPr>
              <a:t>  water compatible, </a:t>
            </a:r>
            <a:r>
              <a:rPr lang="en-US" sz="2000" i="1" strike="sngStrike" dirty="0" smtClean="0">
                <a:latin typeface="Arial"/>
                <a:cs typeface="Arial"/>
              </a:rPr>
              <a:t>molecular</a:t>
            </a:r>
            <a:r>
              <a:rPr lang="en-US" sz="2000" strike="sngStrike" dirty="0" smtClean="0">
                <a:latin typeface="Arial"/>
                <a:cs typeface="Arial"/>
              </a:rPr>
              <a:t>  -- </a:t>
            </a:r>
            <a:r>
              <a:rPr lang="en-US" sz="2000" i="1" strike="sngStrike" dirty="0" smtClean="0"/>
              <a:t>J</a:t>
            </a:r>
            <a:r>
              <a:rPr lang="en-US" sz="2000" i="1" strike="sngStrike" dirty="0"/>
              <a:t>. Am. Chem. Soc</a:t>
            </a:r>
            <a:r>
              <a:rPr lang="en-US" sz="2000" i="1" strike="sngStrike" dirty="0" smtClean="0"/>
              <a:t>.</a:t>
            </a:r>
            <a:r>
              <a:rPr lang="en-US" sz="2000" strike="sngStrike" dirty="0"/>
              <a:t> </a:t>
            </a:r>
            <a:r>
              <a:rPr lang="en-US" sz="2000" b="1" strike="sngStrike" dirty="0" smtClean="0"/>
              <a:t>2014</a:t>
            </a:r>
            <a:r>
              <a:rPr lang="en-US" sz="2000" strike="sngStrike" dirty="0"/>
              <a:t>, </a:t>
            </a:r>
            <a:r>
              <a:rPr lang="en-US" sz="2000" i="1" strike="sngStrike" dirty="0"/>
              <a:t>136</a:t>
            </a:r>
            <a:r>
              <a:rPr lang="en-US" sz="2000" strike="sngStrike" dirty="0"/>
              <a:t>, </a:t>
            </a:r>
            <a:r>
              <a:rPr lang="en-US" sz="2000" strike="sngStrike" dirty="0" smtClean="0"/>
              <a:t>14015)</a:t>
            </a:r>
          </a:p>
          <a:p>
            <a:pPr>
              <a:lnSpc>
                <a:spcPts val="2320"/>
              </a:lnSpc>
            </a:pPr>
            <a:r>
              <a:rPr lang="en-US" sz="2000" strike="sngStrike" dirty="0" smtClean="0">
                <a:latin typeface="Arial"/>
                <a:cs typeface="Arial"/>
              </a:rPr>
              <a:t>• pH 14-compatible POM WOCs</a:t>
            </a:r>
          </a:p>
          <a:p>
            <a:pPr>
              <a:lnSpc>
                <a:spcPts val="232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>
              <a:lnSpc>
                <a:spcPts val="2320"/>
              </a:lnSpc>
            </a:pPr>
            <a:r>
              <a:rPr lang="en-US" sz="2000" dirty="0" smtClean="0">
                <a:latin typeface="Arial"/>
                <a:cs typeface="Arial"/>
              </a:rPr>
              <a:t>• </a:t>
            </a:r>
            <a:r>
              <a:rPr lang="en-US" sz="2000" b="1" dirty="0" smtClean="0">
                <a:latin typeface="Arial"/>
                <a:cs typeface="Arial"/>
              </a:rPr>
              <a:t>Counter cation effects on POM catalysis, immobilization    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 (molecular models for MOS electrode surfaces)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30335" y="1096212"/>
            <a:ext cx="8866612" cy="1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596895" y="220400"/>
            <a:ext cx="7848600" cy="548682"/>
            <a:chOff x="384" y="-34"/>
            <a:chExt cx="4944" cy="473"/>
          </a:xfrm>
        </p:grpSpPr>
        <p:sp>
          <p:nvSpPr>
            <p:cNvPr id="25643" name="Line 3"/>
            <p:cNvSpPr>
              <a:spLocks noChangeShapeType="1"/>
            </p:cNvSpPr>
            <p:nvPr/>
          </p:nvSpPr>
          <p:spPr bwMode="auto">
            <a:xfrm>
              <a:off x="384" y="439"/>
              <a:ext cx="4944" cy="0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4" name="Rectangle 4"/>
            <p:cNvSpPr>
              <a:spLocks noChangeArrowheads="1"/>
            </p:cNvSpPr>
            <p:nvPr/>
          </p:nvSpPr>
          <p:spPr bwMode="auto">
            <a:xfrm>
              <a:off x="394" y="-34"/>
              <a:ext cx="4896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/>
              <a:r>
                <a:rPr lang="en-US" sz="2300" b="1" baseline="0" dirty="0" smtClean="0">
                  <a:solidFill>
                    <a:schemeClr val="tx1"/>
                  </a:solidFill>
                  <a:latin typeface="Arial"/>
                  <a:cs typeface="Arial"/>
                </a:rPr>
                <a:t>POMs can address the many challenges for WOCs,</a:t>
              </a:r>
              <a:r>
                <a:rPr lang="en-US" sz="2300" b="1" dirty="0" smtClean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endParaRPr lang="en-US" sz="2300" b="1" baseline="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8930" y="1178460"/>
            <a:ext cx="7723230" cy="5151817"/>
            <a:chOff x="928930" y="1178460"/>
            <a:chExt cx="7723230" cy="5151817"/>
          </a:xfrm>
        </p:grpSpPr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978963" y="1602300"/>
              <a:ext cx="28818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baseline="30000">
                  <a:solidFill>
                    <a:srgbClr val="FFFFFF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800" baseline="0" dirty="0">
                  <a:solidFill>
                    <a:schemeClr val="tx1"/>
                  </a:solidFill>
                </a:rPr>
                <a:t>• </a:t>
              </a:r>
              <a:r>
                <a:rPr lang="en-US" sz="1800" baseline="0" dirty="0" smtClean="0">
                  <a:solidFill>
                    <a:schemeClr val="tx1"/>
                  </a:solidFill>
                </a:rPr>
                <a:t>fast and selective</a:t>
              </a:r>
              <a:r>
                <a:rPr lang="en-US" sz="1800" b="0" baseline="0" dirty="0" smtClean="0">
                  <a:solidFill>
                    <a:schemeClr val="tx1"/>
                  </a:solidFill>
                </a:rPr>
                <a:t> </a:t>
              </a:r>
              <a:endParaRPr lang="en-US" sz="1800" b="0" baseline="0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487719" y="1178460"/>
              <a:ext cx="4335462" cy="2767012"/>
              <a:chOff x="3970338" y="1042988"/>
              <a:chExt cx="4335462" cy="2767012"/>
            </a:xfrm>
          </p:grpSpPr>
          <p:grpSp>
            <p:nvGrpSpPr>
              <p:cNvPr id="6" name="Group 49"/>
              <p:cNvGrpSpPr>
                <a:grpSpLocks/>
              </p:cNvGrpSpPr>
              <p:nvPr/>
            </p:nvGrpSpPr>
            <p:grpSpPr bwMode="auto">
              <a:xfrm>
                <a:off x="4648200" y="2674938"/>
                <a:ext cx="3276600" cy="685800"/>
                <a:chOff x="2928" y="1685"/>
                <a:chExt cx="2064" cy="432"/>
              </a:xfrm>
            </p:grpSpPr>
            <p:sp>
              <p:nvSpPr>
                <p:cNvPr id="2564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928" y="1685"/>
                  <a:ext cx="2064" cy="432"/>
                </a:xfrm>
                <a:prstGeom prst="line">
                  <a:avLst/>
                </a:prstGeom>
                <a:noFill/>
                <a:ln w="19050">
                  <a:solidFill>
                    <a:srgbClr val="0D8E0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2" name="Rectangle 21"/>
                <p:cNvSpPr>
                  <a:spLocks noChangeArrowheads="1"/>
                </p:cNvSpPr>
                <p:nvPr/>
              </p:nvSpPr>
              <p:spPr bwMode="auto">
                <a:xfrm>
                  <a:off x="3792" y="1685"/>
                  <a:ext cx="25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4e</a:t>
                  </a:r>
                </a:p>
              </p:txBody>
            </p:sp>
          </p:grpSp>
          <p:grpSp>
            <p:nvGrpSpPr>
              <p:cNvPr id="7" name="Group 38"/>
              <p:cNvGrpSpPr>
                <a:grpSpLocks/>
              </p:cNvGrpSpPr>
              <p:nvPr/>
            </p:nvGrpSpPr>
            <p:grpSpPr bwMode="auto">
              <a:xfrm>
                <a:off x="4648200" y="1379538"/>
                <a:ext cx="3200400" cy="1981200"/>
                <a:chOff x="2928" y="869"/>
                <a:chExt cx="2016" cy="1248"/>
              </a:xfrm>
            </p:grpSpPr>
            <p:sp>
              <p:nvSpPr>
                <p:cNvPr id="25638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928" y="869"/>
                  <a:ext cx="384" cy="1248"/>
                </a:xfrm>
                <a:prstGeom prst="line">
                  <a:avLst/>
                </a:prstGeom>
                <a:noFill/>
                <a:ln w="19050">
                  <a:solidFill>
                    <a:srgbClr val="FF194D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9" name="Line 24"/>
                <p:cNvSpPr>
                  <a:spLocks noChangeShapeType="1"/>
                </p:cNvSpPr>
                <p:nvPr/>
              </p:nvSpPr>
              <p:spPr bwMode="auto">
                <a:xfrm>
                  <a:off x="3456" y="869"/>
                  <a:ext cx="336" cy="240"/>
                </a:xfrm>
                <a:prstGeom prst="line">
                  <a:avLst/>
                </a:prstGeom>
                <a:noFill/>
                <a:ln w="19050">
                  <a:solidFill>
                    <a:srgbClr val="FF194D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40" name="Line 25"/>
                <p:cNvSpPr>
                  <a:spLocks noChangeShapeType="1"/>
                </p:cNvSpPr>
                <p:nvPr/>
              </p:nvSpPr>
              <p:spPr bwMode="auto">
                <a:xfrm>
                  <a:off x="4176" y="1253"/>
                  <a:ext cx="768" cy="288"/>
                </a:xfrm>
                <a:prstGeom prst="line">
                  <a:avLst/>
                </a:prstGeom>
                <a:noFill/>
                <a:ln w="19050">
                  <a:solidFill>
                    <a:srgbClr val="FF194D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4816475" y="2065338"/>
                <a:ext cx="388938" cy="228600"/>
                <a:chOff x="3034" y="1301"/>
                <a:chExt cx="245" cy="144"/>
              </a:xfrm>
            </p:grpSpPr>
            <p:sp>
              <p:nvSpPr>
                <p:cNvPr id="25636" name="Line 26"/>
                <p:cNvSpPr>
                  <a:spLocks noChangeShapeType="1"/>
                </p:cNvSpPr>
                <p:nvPr/>
              </p:nvSpPr>
              <p:spPr bwMode="auto">
                <a:xfrm>
                  <a:off x="3039" y="1301"/>
                  <a:ext cx="240" cy="96"/>
                </a:xfrm>
                <a:prstGeom prst="line">
                  <a:avLst/>
                </a:prstGeom>
                <a:noFill/>
                <a:ln w="28575">
                  <a:solidFill>
                    <a:srgbClr val="FF194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7" name="Line 27"/>
                <p:cNvSpPr>
                  <a:spLocks noChangeShapeType="1"/>
                </p:cNvSpPr>
                <p:nvPr/>
              </p:nvSpPr>
              <p:spPr bwMode="auto">
                <a:xfrm>
                  <a:off x="3034" y="1349"/>
                  <a:ext cx="240" cy="96"/>
                </a:xfrm>
                <a:prstGeom prst="line">
                  <a:avLst/>
                </a:prstGeom>
                <a:noFill/>
                <a:ln w="28575">
                  <a:solidFill>
                    <a:srgbClr val="FF194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0"/>
              <p:cNvGrpSpPr>
                <a:grpSpLocks/>
              </p:cNvGrpSpPr>
              <p:nvPr/>
            </p:nvGrpSpPr>
            <p:grpSpPr bwMode="auto">
              <a:xfrm>
                <a:off x="4648200" y="2065338"/>
                <a:ext cx="1371600" cy="1295400"/>
                <a:chOff x="2928" y="1301"/>
                <a:chExt cx="864" cy="816"/>
              </a:xfrm>
            </p:grpSpPr>
            <p:sp>
              <p:nvSpPr>
                <p:cNvPr id="2563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928" y="1301"/>
                  <a:ext cx="864" cy="816"/>
                </a:xfrm>
                <a:prstGeom prst="line">
                  <a:avLst/>
                </a:prstGeom>
                <a:noFill/>
                <a:ln w="19050">
                  <a:solidFill>
                    <a:srgbClr val="FF194D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4" name="Line 30"/>
                <p:cNvSpPr>
                  <a:spLocks noChangeShapeType="1"/>
                </p:cNvSpPr>
                <p:nvPr/>
              </p:nvSpPr>
              <p:spPr bwMode="auto">
                <a:xfrm>
                  <a:off x="3413" y="1493"/>
                  <a:ext cx="240" cy="96"/>
                </a:xfrm>
                <a:prstGeom prst="line">
                  <a:avLst/>
                </a:prstGeom>
                <a:noFill/>
                <a:ln w="28575">
                  <a:solidFill>
                    <a:srgbClr val="FF194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5" name="Line 31"/>
                <p:cNvSpPr>
                  <a:spLocks noChangeShapeType="1"/>
                </p:cNvSpPr>
                <p:nvPr/>
              </p:nvSpPr>
              <p:spPr bwMode="auto">
                <a:xfrm>
                  <a:off x="3408" y="1541"/>
                  <a:ext cx="240" cy="96"/>
                </a:xfrm>
                <a:prstGeom prst="line">
                  <a:avLst/>
                </a:prstGeom>
                <a:noFill/>
                <a:ln w="28575">
                  <a:solidFill>
                    <a:srgbClr val="FF194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37"/>
              <p:cNvGrpSpPr>
                <a:grpSpLocks/>
              </p:cNvGrpSpPr>
              <p:nvPr/>
            </p:nvGrpSpPr>
            <p:grpSpPr bwMode="auto">
              <a:xfrm>
                <a:off x="3970338" y="1042988"/>
                <a:ext cx="4335462" cy="2767012"/>
                <a:chOff x="2501" y="657"/>
                <a:chExt cx="2731" cy="1743"/>
              </a:xfrm>
            </p:grpSpPr>
            <p:sp>
              <p:nvSpPr>
                <p:cNvPr id="25621" name="Line 12"/>
                <p:cNvSpPr>
                  <a:spLocks noChangeShapeType="1"/>
                </p:cNvSpPr>
                <p:nvPr/>
              </p:nvSpPr>
              <p:spPr bwMode="auto">
                <a:xfrm>
                  <a:off x="2928" y="773"/>
                  <a:ext cx="0" cy="13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2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928" y="2165"/>
                  <a:ext cx="216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23" name="Rectangle 14"/>
                <p:cNvSpPr>
                  <a:spLocks noChangeArrowheads="1"/>
                </p:cNvSpPr>
                <p:nvPr/>
              </p:nvSpPr>
              <p:spPr bwMode="auto">
                <a:xfrm>
                  <a:off x="2544" y="1973"/>
                  <a:ext cx="3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H</a:t>
                  </a:r>
                  <a:r>
                    <a:rPr lang="en-US" b="0" baseline="-25000">
                      <a:solidFill>
                        <a:schemeClr val="tx1"/>
                      </a:solidFill>
                    </a:rPr>
                    <a:t>2</a:t>
                  </a:r>
                  <a:r>
                    <a:rPr lang="en-US" b="0" baseline="0">
                      <a:solidFill>
                        <a:schemeClr val="tx1"/>
                      </a:solidFill>
                    </a:rPr>
                    <a:t>O</a:t>
                  </a:r>
                </a:p>
              </p:txBody>
            </p:sp>
            <p:sp>
              <p:nvSpPr>
                <p:cNvPr id="25624" name="Rectangle 15"/>
                <p:cNvSpPr>
                  <a:spLocks noChangeArrowheads="1"/>
                </p:cNvSpPr>
                <p:nvPr/>
              </p:nvSpPr>
              <p:spPr bwMode="auto">
                <a:xfrm>
                  <a:off x="3164" y="667"/>
                  <a:ext cx="38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HO• </a:t>
                  </a:r>
                </a:p>
              </p:txBody>
            </p:sp>
            <p:sp>
              <p:nvSpPr>
                <p:cNvPr id="25625" name="Rectangle 16"/>
                <p:cNvSpPr>
                  <a:spLocks noChangeArrowheads="1"/>
                </p:cNvSpPr>
                <p:nvPr/>
              </p:nvSpPr>
              <p:spPr bwMode="auto">
                <a:xfrm>
                  <a:off x="3744" y="1109"/>
                  <a:ext cx="44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H</a:t>
                  </a:r>
                  <a:r>
                    <a:rPr lang="en-US" b="0" baseline="-25000">
                      <a:solidFill>
                        <a:schemeClr val="tx1"/>
                      </a:solidFill>
                    </a:rPr>
                    <a:t>2</a:t>
                  </a:r>
                  <a:r>
                    <a:rPr lang="en-US" b="0" baseline="0">
                      <a:solidFill>
                        <a:schemeClr val="tx1"/>
                      </a:solidFill>
                    </a:rPr>
                    <a:t>O</a:t>
                  </a:r>
                  <a:r>
                    <a:rPr lang="en-US" b="0" baseline="-25000">
                      <a:solidFill>
                        <a:schemeClr val="tx1"/>
                      </a:solidFill>
                    </a:rPr>
                    <a:t>2</a:t>
                  </a:r>
                  <a:r>
                    <a:rPr lang="en-US" b="0" baseline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25626" name="Rectangle 17"/>
                <p:cNvSpPr>
                  <a:spLocks noChangeArrowheads="1"/>
                </p:cNvSpPr>
                <p:nvPr/>
              </p:nvSpPr>
              <p:spPr bwMode="auto">
                <a:xfrm>
                  <a:off x="4416" y="1425"/>
                  <a:ext cx="34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O</a:t>
                  </a:r>
                  <a:r>
                    <a:rPr lang="en-US" b="0" baseline="-25000">
                      <a:solidFill>
                        <a:schemeClr val="tx1"/>
                      </a:solidFill>
                    </a:rPr>
                    <a:t>2</a:t>
                  </a:r>
                  <a:r>
                    <a:rPr lang="en-US" b="0" baseline="0">
                      <a:solidFill>
                        <a:schemeClr val="tx1"/>
                      </a:solidFill>
                    </a:rPr>
                    <a:t>• </a:t>
                  </a:r>
                </a:p>
              </p:txBody>
            </p:sp>
            <p:sp>
              <p:nvSpPr>
                <p:cNvPr id="25627" name="Rectangle 18"/>
                <p:cNvSpPr>
                  <a:spLocks noChangeArrowheads="1"/>
                </p:cNvSpPr>
                <p:nvPr/>
              </p:nvSpPr>
              <p:spPr bwMode="auto">
                <a:xfrm>
                  <a:off x="4932" y="1521"/>
                  <a:ext cx="30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O</a:t>
                  </a:r>
                  <a:r>
                    <a:rPr lang="en-US" b="0" baseline="-25000">
                      <a:solidFill>
                        <a:schemeClr val="tx1"/>
                      </a:solidFill>
                    </a:rPr>
                    <a:t>2</a:t>
                  </a:r>
                  <a:r>
                    <a:rPr lang="en-US" b="0" baseline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25628" name="Rectangle 28"/>
                <p:cNvSpPr>
                  <a:spLocks noChangeArrowheads="1"/>
                </p:cNvSpPr>
                <p:nvPr/>
              </p:nvSpPr>
              <p:spPr bwMode="auto">
                <a:xfrm>
                  <a:off x="2501" y="1301"/>
                  <a:ext cx="37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 dirty="0">
                      <a:solidFill>
                        <a:schemeClr val="tx1"/>
                      </a:solidFill>
                    </a:rPr>
                    <a:t>volts</a:t>
                  </a:r>
                </a:p>
              </p:txBody>
            </p:sp>
            <p:sp>
              <p:nvSpPr>
                <p:cNvPr id="25629" name="Rectangle 32"/>
                <p:cNvSpPr>
                  <a:spLocks noChangeArrowheads="1"/>
                </p:cNvSpPr>
                <p:nvPr/>
              </p:nvSpPr>
              <p:spPr bwMode="auto">
                <a:xfrm>
                  <a:off x="3360" y="2188"/>
                  <a:ext cx="116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electrons removed</a:t>
                  </a:r>
                </a:p>
              </p:txBody>
            </p:sp>
            <p:sp>
              <p:nvSpPr>
                <p:cNvPr id="25630" name="Rectangle 33"/>
                <p:cNvSpPr>
                  <a:spLocks noChangeArrowheads="1"/>
                </p:cNvSpPr>
                <p:nvPr/>
              </p:nvSpPr>
              <p:spPr bwMode="auto">
                <a:xfrm>
                  <a:off x="3456" y="657"/>
                  <a:ext cx="25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1e</a:t>
                  </a:r>
                </a:p>
              </p:txBody>
            </p:sp>
            <p:sp>
              <p:nvSpPr>
                <p:cNvPr id="25631" name="Rectangle 34"/>
                <p:cNvSpPr>
                  <a:spLocks noChangeArrowheads="1"/>
                </p:cNvSpPr>
                <p:nvPr/>
              </p:nvSpPr>
              <p:spPr bwMode="auto">
                <a:xfrm>
                  <a:off x="3792" y="1301"/>
                  <a:ext cx="25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2e</a:t>
                  </a:r>
                </a:p>
              </p:txBody>
            </p:sp>
            <p:sp>
              <p:nvSpPr>
                <p:cNvPr id="25632" name="Rectangle 35"/>
                <p:cNvSpPr>
                  <a:spLocks noChangeArrowheads="1"/>
                </p:cNvSpPr>
                <p:nvPr/>
              </p:nvSpPr>
              <p:spPr bwMode="auto">
                <a:xfrm>
                  <a:off x="4416" y="1551"/>
                  <a:ext cx="25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0" baseline="0">
                      <a:solidFill>
                        <a:schemeClr val="tx1"/>
                      </a:solidFill>
                    </a:rPr>
                    <a:t>3e</a:t>
                  </a:r>
                </a:p>
              </p:txBody>
            </p:sp>
          </p:grpSp>
        </p:grpSp>
        <p:sp>
          <p:nvSpPr>
            <p:cNvPr id="319494" name="Rectangle 6"/>
            <p:cNvSpPr>
              <a:spLocks noChangeArrowheads="1"/>
            </p:cNvSpPr>
            <p:nvPr/>
          </p:nvSpPr>
          <p:spPr bwMode="auto">
            <a:xfrm>
              <a:off x="987430" y="2640576"/>
              <a:ext cx="19679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baseline="0" dirty="0">
                  <a:solidFill>
                    <a:schemeClr val="tx1"/>
                  </a:solidFill>
                  <a:latin typeface="Arial"/>
                  <a:cs typeface="Arial"/>
                </a:rPr>
                <a:t>• </a:t>
              </a:r>
              <a:r>
                <a:rPr lang="en-US" b="1" baseline="0" dirty="0" smtClean="0">
                  <a:solidFill>
                    <a:schemeClr val="tx1"/>
                  </a:solidFill>
                  <a:latin typeface="Arial"/>
                  <a:cs typeface="Arial"/>
                </a:rPr>
                <a:t>stable</a:t>
              </a:r>
            </a:p>
            <a:p>
              <a:r>
                <a:rPr lang="en-US" b="1" dirty="0" smtClean="0">
                  <a:latin typeface="Arial"/>
                  <a:cs typeface="Arial"/>
                </a:rPr>
                <a:t> </a:t>
              </a:r>
              <a:r>
                <a:rPr lang="en-US" dirty="0" smtClean="0">
                  <a:latin typeface="Arial"/>
                  <a:cs typeface="Arial"/>
                </a:rPr>
                <a:t> (air, water, heat)</a:t>
              </a:r>
              <a:r>
                <a:rPr lang="en-US" baseline="0" dirty="0" smtClean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en-US" sz="1800" baseline="0" dirty="0" smtClean="0">
                  <a:solidFill>
                    <a:schemeClr val="tx1"/>
                  </a:solidFill>
                </a:rPr>
                <a:t> </a:t>
              </a:r>
              <a:endParaRPr lang="en-US" baseline="0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933223" y="3801022"/>
              <a:ext cx="7008511" cy="1135487"/>
              <a:chOff x="860425" y="3894670"/>
              <a:chExt cx="7008511" cy="1135487"/>
            </a:xfrm>
          </p:grpSpPr>
          <p:sp>
            <p:nvSpPr>
              <p:cNvPr id="3" name="Rectangle 6"/>
              <p:cNvSpPr>
                <a:spLocks noChangeArrowheads="1"/>
              </p:cNvSpPr>
              <p:nvPr/>
            </p:nvSpPr>
            <p:spPr bwMode="auto">
              <a:xfrm>
                <a:off x="860425" y="3894670"/>
                <a:ext cx="1907005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baseline="0" dirty="0">
                    <a:solidFill>
                      <a:schemeClr val="tx1"/>
                    </a:solidFill>
                    <a:latin typeface="Arial"/>
                    <a:cs typeface="Arial"/>
                  </a:rPr>
                  <a:t>• homogeneous</a:t>
                </a:r>
                <a:r>
                  <a:rPr lang="en-US" b="0" baseline="0" dirty="0">
                    <a:solidFill>
                      <a:schemeClr val="tx1"/>
                    </a:solidFill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214062" name="Rectangle 46"/>
              <p:cNvSpPr>
                <a:spLocks noChangeArrowheads="1"/>
              </p:cNvSpPr>
              <p:nvPr/>
            </p:nvSpPr>
            <p:spPr bwMode="auto">
              <a:xfrm>
                <a:off x="950911" y="4591575"/>
                <a:ext cx="5474933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  </a:t>
                </a:r>
                <a:r>
                  <a:rPr lang="en-US" sz="1700" b="0" baseline="0" dirty="0">
                    <a:solidFill>
                      <a:schemeClr val="tx1"/>
                    </a:solidFill>
                    <a:latin typeface="Arial"/>
                    <a:cs typeface="Arial"/>
                  </a:rPr>
                  <a:t>--interface with </a:t>
                </a:r>
                <a:r>
                  <a:rPr lang="en-US" sz="1700" b="0" baseline="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photosensitizer (PS) </a:t>
                </a:r>
                <a:r>
                  <a:rPr lang="en-US" sz="1700" b="0" baseline="0" dirty="0">
                    <a:solidFill>
                      <a:schemeClr val="tx1"/>
                    </a:solidFill>
                    <a:latin typeface="Arial"/>
                    <a:cs typeface="Arial"/>
                  </a:rPr>
                  <a:t>more controllable</a:t>
                </a:r>
              </a:p>
            </p:txBody>
          </p:sp>
          <p:sp>
            <p:nvSpPr>
              <p:cNvPr id="214063" name="Rectangle 47"/>
              <p:cNvSpPr>
                <a:spLocks noChangeArrowheads="1"/>
              </p:cNvSpPr>
              <p:nvPr/>
            </p:nvSpPr>
            <p:spPr bwMode="auto">
              <a:xfrm>
                <a:off x="939798" y="4228565"/>
                <a:ext cx="6929138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0" baseline="0" dirty="0">
                    <a:solidFill>
                      <a:schemeClr val="tx1"/>
                    </a:solidFill>
                  </a:rPr>
                  <a:t>  </a:t>
                </a:r>
                <a:r>
                  <a:rPr lang="en-US" sz="1700" b="0" baseline="0" dirty="0">
                    <a:solidFill>
                      <a:schemeClr val="tx1"/>
                    </a:solidFill>
                    <a:latin typeface="Arial"/>
                    <a:cs typeface="Arial"/>
                  </a:rPr>
                  <a:t>--experimentally and computationally </a:t>
                </a:r>
                <a:r>
                  <a:rPr lang="en-US" sz="1700" b="0" baseline="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study </a:t>
                </a:r>
                <a:r>
                  <a:rPr lang="en-US" sz="1700" b="0" baseline="0" dirty="0">
                    <a:solidFill>
                      <a:schemeClr val="tx1"/>
                    </a:solidFill>
                    <a:latin typeface="Arial"/>
                    <a:cs typeface="Arial"/>
                  </a:rPr>
                  <a:t>molecular </a:t>
                </a:r>
                <a:r>
                  <a:rPr lang="en-US" sz="1700" b="0" baseline="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level;</a:t>
                </a:r>
                <a:r>
                  <a:rPr lang="en-US" sz="1700" b="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  </a:t>
                </a:r>
                <a:r>
                  <a:rPr lang="en-US" sz="1700" b="0" baseline="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optimize</a:t>
                </a:r>
                <a:endParaRPr lang="en-US" sz="1700" b="0" baseline="0" dirty="0"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928930" y="5891695"/>
              <a:ext cx="7723230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800" b="1" baseline="0" dirty="0">
                  <a:solidFill>
                    <a:schemeClr val="tx1"/>
                  </a:solidFill>
                  <a:latin typeface="Arial"/>
                  <a:cs typeface="Arial"/>
                </a:rPr>
                <a:t>• inexpensive (earth-abundant metals</a:t>
              </a:r>
              <a:r>
                <a:rPr lang="en-US" sz="1800" b="1" baseline="0" dirty="0" smtClean="0">
                  <a:solidFill>
                    <a:schemeClr val="tx1"/>
                  </a:solidFill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55973" y="5193434"/>
              <a:ext cx="6055540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 smtClean="0">
                  <a:latin typeface="Arial"/>
                  <a:cs typeface="Arial"/>
                </a:rPr>
                <a:t>• </a:t>
              </a:r>
              <a:r>
                <a:rPr lang="en-US" dirty="0" smtClean="0">
                  <a:latin typeface="Arial"/>
                  <a:cs typeface="Arial"/>
                </a:rPr>
                <a:t>nontoxic and can mass produce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17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98" y="5303583"/>
            <a:ext cx="4645835" cy="9336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40898" y="252892"/>
            <a:ext cx="8668165" cy="6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Confocal Raman Characterization of</a:t>
            </a:r>
            <a:r>
              <a:rPr lang="en-US" sz="27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BiVO</a:t>
            </a:r>
            <a:r>
              <a:rPr lang="en-US" sz="27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-Ru</a:t>
            </a:r>
            <a:r>
              <a:rPr lang="en-US" sz="2700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27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700" dirty="0" smtClean="0">
                <a:solidFill>
                  <a:srgbClr val="000000"/>
                </a:solidFill>
                <a:latin typeface="Arial"/>
                <a:cs typeface="Arial"/>
              </a:rPr>
              <a:t>POM</a:t>
            </a:r>
            <a:endParaRPr lang="en-US" sz="2700" baseline="-25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35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2431" y="1819534"/>
            <a:ext cx="3085696" cy="30403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latin typeface="Arial"/>
                <a:cs typeface="Arial"/>
              </a:rPr>
              <a:t>Conditions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Typical electrodes fabricated for PEC study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Electrode surface was rinsed with IPA and water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514 </a:t>
            </a:r>
            <a:r>
              <a:rPr lang="en-US" sz="1800" dirty="0">
                <a:latin typeface="Arial"/>
                <a:cs typeface="Arial"/>
              </a:rPr>
              <a:t>nm laser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/>
                <a:cs typeface="Arial"/>
              </a:rPr>
              <a:t>~400 nm spot </a:t>
            </a:r>
            <a:r>
              <a:rPr lang="en-US" sz="1800" dirty="0" smtClean="0">
                <a:latin typeface="Arial"/>
                <a:cs typeface="Arial"/>
              </a:rPr>
              <a:t>size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16" y="1251952"/>
            <a:ext cx="5471347" cy="4330159"/>
          </a:xfrm>
          <a:prstGeom prst="rect">
            <a:avLst/>
          </a:prstGeom>
        </p:spPr>
      </p:pic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152400" y="921102"/>
            <a:ext cx="8654931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629599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 Yin and Sarah Lauinger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7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65200" y="1899978"/>
            <a:ext cx="7239000" cy="463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1" dirty="0" smtClean="0">
                <a:latin typeface="Arial"/>
                <a:cs typeface="Arial"/>
              </a:rPr>
              <a:t>Co</a:t>
            </a:r>
            <a:r>
              <a:rPr lang="en-US" b="1" baseline="-25000" dirty="0" smtClean="0"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P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   </a:t>
            </a:r>
            <a:r>
              <a:rPr lang="en-US" dirty="0" smtClean="0">
                <a:latin typeface="Arial"/>
                <a:cs typeface="Arial"/>
              </a:rPr>
              <a:t>Hill group (</a:t>
            </a:r>
            <a:r>
              <a:rPr lang="en-US" i="1" dirty="0" smtClean="0">
                <a:latin typeface="Arial"/>
                <a:cs typeface="Arial"/>
              </a:rPr>
              <a:t>Science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latin typeface="Arial"/>
                <a:cs typeface="Arial"/>
              </a:rPr>
              <a:t>2010</a:t>
            </a:r>
            <a:r>
              <a:rPr lang="en-US" dirty="0" smtClean="0">
                <a:latin typeface="Arial"/>
                <a:cs typeface="Arial"/>
              </a:rPr>
              <a:t>), then challenged by Finke, </a:t>
            </a:r>
            <a:r>
              <a:rPr lang="en-US" dirty="0" err="1" smtClean="0">
                <a:latin typeface="Arial"/>
                <a:cs typeface="Arial"/>
              </a:rPr>
              <a:t>Scandola-Bonchio</a:t>
            </a:r>
            <a:r>
              <a:rPr lang="en-US" dirty="0" smtClean="0">
                <a:latin typeface="Arial"/>
                <a:cs typeface="Arial"/>
              </a:rPr>
              <a:t>, but confirmed homogeneous catalyst by H. </a:t>
            </a:r>
            <a:r>
              <a:rPr lang="en-US" dirty="0" err="1" smtClean="0">
                <a:latin typeface="Arial"/>
                <a:cs typeface="Arial"/>
              </a:rPr>
              <a:t>Dau</a:t>
            </a:r>
            <a:r>
              <a:rPr lang="en-US" dirty="0" smtClean="0">
                <a:latin typeface="Arial"/>
                <a:cs typeface="Arial"/>
              </a:rPr>
              <a:t>, J.R. </a:t>
            </a:r>
            <a:r>
              <a:rPr lang="en-US" dirty="0" err="1" smtClean="0">
                <a:latin typeface="Arial"/>
                <a:cs typeface="Arial"/>
              </a:rPr>
              <a:t>Galán-Mascarós</a:t>
            </a:r>
            <a:r>
              <a:rPr lang="en-US" dirty="0" smtClean="0">
                <a:latin typeface="Arial"/>
                <a:cs typeface="Arial"/>
              </a:rPr>
              <a:t>, R. Finke, M. Nyman (just published).</a:t>
            </a:r>
            <a:endParaRPr lang="en-US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1" dirty="0" smtClean="0">
                <a:latin typeface="Arial"/>
                <a:cs typeface="Arial"/>
              </a:rPr>
              <a:t>Mn</a:t>
            </a:r>
            <a:r>
              <a:rPr lang="en-US" b="1" baseline="-25000" dirty="0" smtClean="0"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O</a:t>
            </a:r>
            <a:r>
              <a:rPr lang="en-US" b="1" baseline="-25000" dirty="0" smtClean="0"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(L)</a:t>
            </a:r>
            <a:r>
              <a:rPr lang="en-US" b="1" baseline="-25000" dirty="0" smtClean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  Original work (homo cat) clarified as heterogeneous catalyst precursor -- </a:t>
            </a:r>
            <a:r>
              <a:rPr lang="en-US" dirty="0" err="1" smtClean="0">
                <a:latin typeface="Arial"/>
                <a:cs typeface="Arial"/>
              </a:rPr>
              <a:t>Spiccia</a:t>
            </a:r>
            <a:r>
              <a:rPr lang="en-US" dirty="0" smtClean="0">
                <a:latin typeface="Arial"/>
                <a:cs typeface="Arial"/>
              </a:rPr>
              <a:t> et al. </a:t>
            </a:r>
            <a:r>
              <a:rPr lang="en-US" i="1" dirty="0" smtClean="0">
                <a:latin typeface="Arial"/>
                <a:cs typeface="Arial"/>
              </a:rPr>
              <a:t>Nature </a:t>
            </a:r>
            <a:r>
              <a:rPr lang="en-US" i="1" dirty="0" err="1" smtClean="0">
                <a:latin typeface="Arial"/>
                <a:cs typeface="Arial"/>
              </a:rPr>
              <a:t>Chem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latin typeface="Arial"/>
                <a:cs typeface="Arial"/>
              </a:rPr>
              <a:t>2011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Co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O</a:t>
            </a:r>
            <a:r>
              <a:rPr lang="en-US" b="1" baseline="-25000" dirty="0" smtClean="0"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OAc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pyr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riginal </a:t>
            </a:r>
            <a:r>
              <a:rPr lang="en-US" dirty="0">
                <a:latin typeface="Arial"/>
                <a:cs typeface="Arial"/>
              </a:rPr>
              <a:t>work (</a:t>
            </a:r>
            <a:r>
              <a:rPr lang="en-US" dirty="0" smtClean="0">
                <a:latin typeface="Arial"/>
                <a:cs typeface="Arial"/>
              </a:rPr>
              <a:t>homogeneous cluster) </a:t>
            </a:r>
            <a:r>
              <a:rPr lang="en-US" dirty="0">
                <a:latin typeface="Arial"/>
                <a:cs typeface="Arial"/>
              </a:rPr>
              <a:t>clarified </a:t>
            </a:r>
            <a:r>
              <a:rPr lang="en-US" dirty="0" smtClean="0">
                <a:latin typeface="Arial"/>
                <a:cs typeface="Arial"/>
              </a:rPr>
              <a:t>as Co</a:t>
            </a:r>
            <a:r>
              <a:rPr lang="en-US" baseline="30000" dirty="0" smtClean="0">
                <a:latin typeface="Arial"/>
                <a:cs typeface="Arial"/>
              </a:rPr>
              <a:t>2+</a:t>
            </a:r>
            <a:r>
              <a:rPr lang="en-US" dirty="0" smtClean="0">
                <a:latin typeface="Arial"/>
                <a:cs typeface="Arial"/>
              </a:rPr>
              <a:t> -- </a:t>
            </a:r>
            <a:r>
              <a:rPr lang="en-US" dirty="0" err="1" smtClean="0">
                <a:latin typeface="Arial"/>
                <a:cs typeface="Arial"/>
              </a:rPr>
              <a:t>Nocera</a:t>
            </a:r>
            <a:r>
              <a:rPr lang="en-US" dirty="0" smtClean="0">
                <a:latin typeface="Arial"/>
                <a:cs typeface="Arial"/>
              </a:rPr>
              <a:t> et al. </a:t>
            </a:r>
            <a:r>
              <a:rPr lang="en-US" i="1" dirty="0" smtClean="0">
                <a:latin typeface="Arial"/>
                <a:cs typeface="Arial"/>
              </a:rPr>
              <a:t>JACS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b="1" dirty="0" smtClean="0">
                <a:latin typeface="Arial"/>
                <a:cs typeface="Arial"/>
              </a:rPr>
              <a:t>2014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1" dirty="0" err="1" smtClean="0">
                <a:latin typeface="Arial"/>
                <a:cs typeface="Arial"/>
              </a:rPr>
              <a:t>NiOOH</a:t>
            </a:r>
            <a:r>
              <a:rPr lang="en-US" dirty="0" smtClean="0">
                <a:latin typeface="Arial"/>
                <a:cs typeface="Arial"/>
              </a:rPr>
              <a:t>      Original work (heterogeneous WOC) but Fe impurities are critical to activity – Boettcher et al. </a:t>
            </a:r>
            <a:r>
              <a:rPr lang="en-US" i="1" dirty="0">
                <a:latin typeface="Arial"/>
                <a:cs typeface="Arial"/>
              </a:rPr>
              <a:t>JACS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2014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dirty="0" smtClean="0">
                <a:latin typeface="Arial"/>
                <a:cs typeface="Arial"/>
              </a:rPr>
              <a:t>Others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30335" y="1053879"/>
            <a:ext cx="8866612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981" y="228259"/>
            <a:ext cx="8605965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 smtClean="0">
                <a:latin typeface="Arial"/>
                <a:cs typeface="Arial"/>
              </a:rPr>
              <a:t>Multielectron</a:t>
            </a:r>
            <a:r>
              <a:rPr lang="en-US" sz="2300" b="1" dirty="0" smtClean="0">
                <a:latin typeface="Arial"/>
                <a:cs typeface="Arial"/>
              </a:rPr>
              <a:t> </a:t>
            </a:r>
            <a:r>
              <a:rPr lang="en-US" sz="2300" b="1" dirty="0">
                <a:latin typeface="Arial"/>
                <a:cs typeface="Arial"/>
              </a:rPr>
              <a:t>catalysts in H</a:t>
            </a:r>
            <a:r>
              <a:rPr lang="en-US" sz="2300" b="1" baseline="-25000" dirty="0">
                <a:latin typeface="Arial"/>
                <a:cs typeface="Arial"/>
              </a:rPr>
              <a:t>2</a:t>
            </a:r>
            <a:r>
              <a:rPr lang="en-US" sz="2300" b="1" dirty="0">
                <a:latin typeface="Arial"/>
                <a:cs typeface="Arial"/>
              </a:rPr>
              <a:t>O </a:t>
            </a:r>
            <a:r>
              <a:rPr lang="en-US" sz="2300" b="1" dirty="0" smtClean="0">
                <a:latin typeface="Arial"/>
                <a:cs typeface="Arial"/>
              </a:rPr>
              <a:t>– </a:t>
            </a:r>
          </a:p>
          <a:p>
            <a:pPr algn="ctr"/>
            <a:r>
              <a:rPr lang="en-US" sz="2300" b="1" dirty="0" smtClean="0">
                <a:latin typeface="Arial"/>
                <a:cs typeface="Arial"/>
              </a:rPr>
              <a:t>homogeneous or heterogeneous?</a:t>
            </a:r>
            <a:endParaRPr lang="en-US" sz="23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1" y="1354671"/>
            <a:ext cx="5503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Clarification of initial reports: 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94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65200" y="1044817"/>
            <a:ext cx="7239000" cy="463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en-US" b="1" baseline="0" dirty="0" smtClean="0">
                <a:solidFill>
                  <a:schemeClr val="tx1"/>
                </a:solidFill>
                <a:latin typeface="Arial"/>
                <a:cs typeface="Arial"/>
              </a:rPr>
              <a:t>Many methods:</a:t>
            </a:r>
            <a:endParaRPr lang="en-US" b="1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spectra (IR, NMR, etc. before and after catalysis)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rate laws  </a:t>
            </a:r>
            <a:r>
              <a:rPr lang="en-US" b="0" baseline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(pH dependence)</a:t>
            </a:r>
            <a:r>
              <a:rPr lang="en-US" b="0" baseline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0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DLS</a:t>
            </a: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SAXS </a:t>
            </a:r>
            <a:endParaRPr lang="en-US" b="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controls (e.g. activity of </a:t>
            </a:r>
            <a:r>
              <a:rPr lang="en-US" b="0" baseline="0" dirty="0" err="1" smtClean="0">
                <a:solidFill>
                  <a:schemeClr val="tx1"/>
                </a:solidFill>
                <a:latin typeface="Arial"/>
                <a:cs typeface="Arial"/>
              </a:rPr>
              <a:t>CoO</a:t>
            </a:r>
            <a:r>
              <a:rPr lang="en-US" baseline="-25000" dirty="0" err="1" smtClean="0">
                <a:latin typeface="Arial"/>
                <a:cs typeface="Arial"/>
              </a:rPr>
              <a:t>x</a:t>
            </a: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recovery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/reuse (initial kinetics for H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O oxidation)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electro-catalytic activity (e.g. [</a:t>
            </a:r>
            <a:r>
              <a:rPr lang="en-US" b="0" baseline="0" dirty="0" err="1">
                <a:solidFill>
                  <a:schemeClr val="tx1"/>
                </a:solidFill>
                <a:latin typeface="Arial"/>
                <a:cs typeface="Arial"/>
              </a:rPr>
              <a:t>Ru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US" b="0" baseline="0" dirty="0" err="1">
                <a:solidFill>
                  <a:schemeClr val="tx1"/>
                </a:solidFill>
                <a:latin typeface="Arial"/>
                <a:cs typeface="Arial"/>
              </a:rPr>
              <a:t>bpy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r>
              <a:rPr lang="en-US" b="0" baseline="-25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]</a:t>
            </a:r>
            <a:r>
              <a:rPr lang="en-US" b="0" baseline="30000" dirty="0">
                <a:solidFill>
                  <a:schemeClr val="tx1"/>
                </a:solidFill>
                <a:latin typeface="Arial"/>
                <a:cs typeface="Arial"/>
              </a:rPr>
              <a:t>2+</a:t>
            </a: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b="0" baseline="0" dirty="0">
                <a:solidFill>
                  <a:schemeClr val="tx1"/>
                </a:solidFill>
                <a:latin typeface="Arial"/>
                <a:cs typeface="Arial"/>
              </a:rPr>
              <a:t>oxidation</a:t>
            </a: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dirty="0" err="1" smtClean="0">
                <a:latin typeface="Arial"/>
                <a:cs typeface="Arial"/>
              </a:rPr>
              <a:t>bpy</a:t>
            </a:r>
            <a:r>
              <a:rPr lang="en-US" dirty="0" smtClean="0">
                <a:latin typeface="Arial"/>
                <a:cs typeface="Arial"/>
              </a:rPr>
              <a:t> present scavenges all Co</a:t>
            </a:r>
            <a:r>
              <a:rPr lang="en-US" baseline="30000" dirty="0" smtClean="0">
                <a:latin typeface="Arial"/>
                <a:cs typeface="Arial"/>
              </a:rPr>
              <a:t>2+</a:t>
            </a:r>
            <a:r>
              <a:rPr lang="en-US" dirty="0" smtClean="0">
                <a:latin typeface="Arial"/>
                <a:cs typeface="Arial"/>
              </a:rPr>
              <a:t> and prevents </a:t>
            </a:r>
            <a:r>
              <a:rPr lang="en-US" dirty="0" err="1" smtClean="0">
                <a:latin typeface="Arial"/>
                <a:cs typeface="Arial"/>
              </a:rPr>
              <a:t>CoO</a:t>
            </a:r>
            <a:r>
              <a:rPr lang="en-US" baseline="-25000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en-US" b="0" baseline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dirty="0">
                <a:latin typeface="Arial"/>
                <a:cs typeface="Arial"/>
              </a:rPr>
              <a:t>electrochemical quartz crystal </a:t>
            </a:r>
            <a:r>
              <a:rPr lang="en-US" dirty="0" err="1">
                <a:latin typeface="Arial"/>
                <a:cs typeface="Arial"/>
              </a:rPr>
              <a:t>nanobalance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-- Crabtree, </a:t>
            </a:r>
            <a:r>
              <a:rPr lang="en-US" dirty="0" err="1" smtClean="0">
                <a:latin typeface="Arial"/>
                <a:cs typeface="Arial"/>
              </a:rPr>
              <a:t>Brudvig</a:t>
            </a:r>
            <a:endParaRPr lang="en-US" dirty="0" smtClean="0"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Times" charset="0"/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b="0" baseline="0" dirty="0" smtClean="0">
                <a:solidFill>
                  <a:srgbClr val="FF0000"/>
                </a:solidFill>
                <a:latin typeface="Arial"/>
                <a:cs typeface="Arial"/>
              </a:rPr>
              <a:t>xtraction</a:t>
            </a:r>
            <a:r>
              <a:rPr lang="en-US" b="0" dirty="0" smtClean="0">
                <a:solidFill>
                  <a:srgbClr val="FF0000"/>
                </a:solidFill>
                <a:latin typeface="Arial"/>
                <a:cs typeface="Arial"/>
              </a:rPr>
              <a:t> of POM (not Co</a:t>
            </a:r>
            <a:r>
              <a:rPr lang="en-US" b="0" baseline="30000" dirty="0" smtClean="0">
                <a:solidFill>
                  <a:srgbClr val="FF0000"/>
                </a:solidFill>
                <a:latin typeface="Arial"/>
                <a:cs typeface="Arial"/>
              </a:rPr>
              <a:t>2+</a:t>
            </a:r>
            <a:r>
              <a:rPr lang="en-US" b="0" dirty="0" smtClean="0">
                <a:solidFill>
                  <a:srgbClr val="FF0000"/>
                </a:solidFill>
                <a:latin typeface="Arial"/>
                <a:cs typeface="Arial"/>
              </a:rPr>
              <a:t> or </a:t>
            </a:r>
            <a:r>
              <a:rPr lang="en-US" b="0" dirty="0" err="1" smtClean="0">
                <a:solidFill>
                  <a:srgbClr val="FF0000"/>
                </a:solidFill>
                <a:latin typeface="Arial"/>
                <a:cs typeface="Arial"/>
              </a:rPr>
              <a:t>CoO</a:t>
            </a:r>
            <a:r>
              <a:rPr lang="en-US" b="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lang="en-US" b="0" dirty="0" smtClean="0">
                <a:solidFill>
                  <a:srgbClr val="FF0000"/>
                </a:solidFill>
                <a:latin typeface="Arial"/>
                <a:cs typeface="Arial"/>
              </a:rPr>
              <a:t>) into organic solvent</a:t>
            </a:r>
            <a:endParaRPr lang="en-US" b="0" baseline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30335" y="909940"/>
            <a:ext cx="8866612" cy="0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714" y="270594"/>
            <a:ext cx="8605965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Arial"/>
                <a:cs typeface="Arial"/>
              </a:rPr>
              <a:t>Homogeneous vs. heterogeneous catalyst(s) in H</a:t>
            </a:r>
            <a:r>
              <a:rPr lang="en-US" sz="2300" b="1" baseline="-25000" dirty="0" smtClean="0">
                <a:latin typeface="Arial"/>
                <a:cs typeface="Arial"/>
              </a:rPr>
              <a:t>2</a:t>
            </a:r>
            <a:r>
              <a:rPr lang="en-US" sz="2300" b="1" dirty="0" smtClean="0">
                <a:latin typeface="Arial"/>
                <a:cs typeface="Arial"/>
              </a:rPr>
              <a:t>O?</a:t>
            </a:r>
            <a:endParaRPr lang="en-US" sz="2300" b="1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403" y="5971684"/>
            <a:ext cx="8559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Vickers, J. W.; </a:t>
            </a:r>
            <a:r>
              <a:rPr lang="en-US" sz="1600" dirty="0" err="1">
                <a:latin typeface="Arial"/>
                <a:cs typeface="Arial"/>
              </a:rPr>
              <a:t>Lv</a:t>
            </a:r>
            <a:r>
              <a:rPr lang="en-US" sz="1600" dirty="0">
                <a:latin typeface="Arial"/>
                <a:cs typeface="Arial"/>
              </a:rPr>
              <a:t>, H.; </a:t>
            </a:r>
            <a:r>
              <a:rPr lang="en-US" sz="1600" dirty="0" err="1">
                <a:latin typeface="Arial"/>
                <a:cs typeface="Arial"/>
              </a:rPr>
              <a:t>Sumliner</a:t>
            </a:r>
            <a:r>
              <a:rPr lang="en-US" sz="1600" dirty="0">
                <a:latin typeface="Arial"/>
                <a:cs typeface="Arial"/>
              </a:rPr>
              <a:t>, J. M.; Zhu, G.; </a:t>
            </a:r>
            <a:r>
              <a:rPr lang="en-US" sz="1600" dirty="0" err="1">
                <a:latin typeface="Arial"/>
                <a:cs typeface="Arial"/>
              </a:rPr>
              <a:t>Luo</a:t>
            </a:r>
            <a:r>
              <a:rPr lang="en-US" sz="1600" dirty="0">
                <a:latin typeface="Arial"/>
                <a:cs typeface="Arial"/>
              </a:rPr>
              <a:t>, Z.; </a:t>
            </a:r>
            <a:r>
              <a:rPr lang="en-US" sz="1600" dirty="0" err="1">
                <a:latin typeface="Arial"/>
                <a:cs typeface="Arial"/>
              </a:rPr>
              <a:t>Musaev</a:t>
            </a:r>
            <a:r>
              <a:rPr lang="en-US" sz="1600" dirty="0">
                <a:latin typeface="Arial"/>
                <a:cs typeface="Arial"/>
              </a:rPr>
              <a:t>, D. G.; </a:t>
            </a:r>
            <a:r>
              <a:rPr lang="en-US" sz="1600" dirty="0" err="1">
                <a:latin typeface="Arial"/>
                <a:cs typeface="Arial"/>
              </a:rPr>
              <a:t>Geletii</a:t>
            </a:r>
            <a:r>
              <a:rPr lang="en-US" sz="1600" dirty="0">
                <a:latin typeface="Arial"/>
                <a:cs typeface="Arial"/>
              </a:rPr>
              <a:t>, Y. V.; Hill, C. L. </a:t>
            </a:r>
            <a:r>
              <a:rPr lang="de-DE" altLang="zh-CN" sz="1600" dirty="0" smtClean="0">
                <a:latin typeface="Arial"/>
                <a:ea typeface="Arial Unicode MS" pitchFamily="34" charset="-122"/>
                <a:cs typeface="Arial"/>
              </a:rPr>
              <a:t> </a:t>
            </a:r>
            <a:r>
              <a:rPr lang="de-DE" altLang="zh-CN" sz="1600" i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J. Am. Chem. </a:t>
            </a:r>
            <a:r>
              <a:rPr lang="de-DE" altLang="zh-CN" sz="1600" i="1" dirty="0" err="1">
                <a:latin typeface="Arial" pitchFamily="34" charset="0"/>
                <a:ea typeface="Arial Unicode MS" pitchFamily="34" charset="-122"/>
                <a:cs typeface="Arial" pitchFamily="34" charset="0"/>
              </a:rPr>
              <a:t>Soc</a:t>
            </a:r>
            <a:r>
              <a:rPr lang="de-DE" altLang="zh-CN" sz="1600" i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.</a:t>
            </a:r>
            <a:r>
              <a:rPr lang="de-DE" altLang="zh-CN" sz="16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, </a:t>
            </a:r>
            <a:r>
              <a:rPr lang="de-DE" altLang="zh-CN" sz="1600" b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2013</a:t>
            </a:r>
            <a:r>
              <a:rPr lang="de-DE" altLang="zh-CN" sz="16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, </a:t>
            </a:r>
            <a:r>
              <a:rPr lang="de-DE" altLang="zh-CN" sz="1600" i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135</a:t>
            </a:r>
            <a:r>
              <a:rPr lang="de-DE" altLang="zh-CN" sz="1600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, 14110.</a:t>
            </a:r>
            <a:endParaRPr lang="zh-CN" altLang="en-US" sz="1600" dirty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7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99533" y="224767"/>
            <a:ext cx="82041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Quantification of c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atalytic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ater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o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xidation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by: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vs. Co</a:t>
            </a:r>
            <a:r>
              <a:rPr lang="en-US" sz="2400" b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2+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aq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) vs. 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CoO</a:t>
            </a:r>
            <a:r>
              <a:rPr lang="en-US" sz="2400" b="1" baseline="-25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</a:t>
            </a:r>
            <a:endParaRPr lang="en-US" sz="2400" b="1" baseline="-25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59126"/>
              </p:ext>
            </p:extLst>
          </p:nvPr>
        </p:nvGraphicFramePr>
        <p:xfrm>
          <a:off x="336675" y="3412525"/>
          <a:ext cx="1487797" cy="131146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487797"/>
              </a:tblGrid>
              <a:tr h="5189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NaP</a:t>
                      </a:r>
                      <a:r>
                        <a:rPr lang="en-US" sz="2000" baseline="-25000" dirty="0" smtClean="0"/>
                        <a:t>i 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NaB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181935"/>
              </p:ext>
            </p:extLst>
          </p:nvPr>
        </p:nvGraphicFramePr>
        <p:xfrm>
          <a:off x="1821768" y="3411931"/>
          <a:ext cx="2183953" cy="131063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183953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CAdSV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0.54 ± 0.04 µM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0.07 ± 0.01 µM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137242"/>
              </p:ext>
            </p:extLst>
          </p:nvPr>
        </p:nvGraphicFramePr>
        <p:xfrm>
          <a:off x="4005721" y="3423920"/>
          <a:ext cx="2183953" cy="13309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183953"/>
              </a:tblGrid>
              <a:tr h="4775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ICP-MS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   0.44± 0.02 µM</a:t>
                      </a:r>
                      <a:endParaRPr lang="en-US" sz="2200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   </a:t>
                      </a:r>
                      <a:r>
                        <a:rPr lang="en-US" sz="2000" dirty="0" smtClean="0"/>
                        <a:t>0.07 ± 0.01 µM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169748" y="2382848"/>
            <a:ext cx="4573929" cy="593321"/>
            <a:chOff x="2486254" y="2689861"/>
            <a:chExt cx="4573929" cy="593321"/>
          </a:xfrm>
        </p:grpSpPr>
        <p:sp>
          <p:nvSpPr>
            <p:cNvPr id="15" name="Rectangle 14"/>
            <p:cNvSpPr/>
            <p:nvPr/>
          </p:nvSpPr>
          <p:spPr>
            <a:xfrm>
              <a:off x="2486254" y="2689861"/>
              <a:ext cx="30932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Co</a:t>
              </a:r>
              <a:r>
                <a:rPr lang="en-US" sz="2000" baseline="30000" dirty="0" smtClean="0">
                  <a:latin typeface="Arial"/>
                  <a:cs typeface="Arial"/>
                </a:rPr>
                <a:t>2+</a:t>
              </a:r>
              <a:r>
                <a:rPr lang="en-US" sz="2000" dirty="0">
                  <a:latin typeface="Arial"/>
                  <a:cs typeface="Arial"/>
                </a:rPr>
                <a:t>,</a:t>
              </a:r>
              <a:r>
                <a:rPr lang="en-US" sz="2000" dirty="0" smtClean="0">
                  <a:latin typeface="Arial"/>
                  <a:cs typeface="Arial"/>
                </a:rPr>
                <a:t> </a:t>
              </a:r>
              <a:r>
                <a:rPr lang="en-US" sz="2000" dirty="0" err="1" smtClean="0">
                  <a:latin typeface="Arial"/>
                  <a:cs typeface="Arial"/>
                </a:rPr>
                <a:t>CoO</a:t>
              </a:r>
              <a:r>
                <a:rPr lang="en-US" sz="2000" baseline="-25000" dirty="0" err="1" smtClean="0">
                  <a:latin typeface="Arial"/>
                  <a:cs typeface="Arial"/>
                </a:rPr>
                <a:t>x</a:t>
              </a:r>
              <a:r>
                <a:rPr lang="en-US" sz="2000" dirty="0" smtClean="0">
                  <a:latin typeface="Arial"/>
                  <a:cs typeface="Arial"/>
                </a:rPr>
                <a:t> extract   0%</a:t>
              </a:r>
              <a:endParaRPr lang="en-US" sz="2000" dirty="0"/>
            </a:p>
          </p:txBody>
        </p:sp>
        <p:sp>
          <p:nvSpPr>
            <p:cNvPr id="16" name="Right Arrow 15"/>
            <p:cNvSpPr/>
            <p:nvPr/>
          </p:nvSpPr>
          <p:spPr>
            <a:xfrm rot="1232854">
              <a:off x="5385979" y="3164050"/>
              <a:ext cx="1674204" cy="1191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9010" y="5522867"/>
            <a:ext cx="841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smtClean="0">
                <a:latin typeface="Arial"/>
                <a:cs typeface="Arial"/>
              </a:rPr>
              <a:t>Should be general method for assessing soluble and insoluble WOCs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189674" y="3937000"/>
            <a:ext cx="668326" cy="165100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988670" y="1428291"/>
            <a:ext cx="7558547" cy="2921000"/>
            <a:chOff x="988670" y="1428291"/>
            <a:chExt cx="7558547" cy="2921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6317" y="1428291"/>
              <a:ext cx="2120900" cy="29210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468641" y="1428291"/>
              <a:ext cx="2036252" cy="1430867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8670" y="1455689"/>
              <a:ext cx="43365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Arial"/>
                  <a:cs typeface="Arial"/>
                </a:rPr>
                <a:t> </a:t>
              </a:r>
              <a:r>
                <a:rPr lang="en-US" b="1" dirty="0" smtClean="0">
                  <a:solidFill>
                    <a:schemeClr val="accent2"/>
                  </a:solidFill>
                  <a:latin typeface="Arial"/>
                  <a:cs typeface="Arial"/>
                </a:rPr>
                <a:t>POM (red)</a:t>
              </a:r>
              <a:r>
                <a:rPr lang="en-US" dirty="0" smtClean="0">
                  <a:latin typeface="Arial"/>
                  <a:cs typeface="Arial"/>
                </a:rPr>
                <a:t> extracts 100% from H</a:t>
              </a:r>
              <a:r>
                <a:rPr lang="en-US" baseline="-25000" dirty="0" smtClean="0">
                  <a:latin typeface="Arial"/>
                  <a:cs typeface="Arial"/>
                </a:rPr>
                <a:t>2</a:t>
              </a:r>
              <a:r>
                <a:rPr lang="en-US" dirty="0" smtClean="0">
                  <a:latin typeface="Arial"/>
                  <a:cs typeface="Arial"/>
                </a:rPr>
                <a:t>O into 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toluene phase containing R</a:t>
              </a:r>
              <a:r>
                <a:rPr lang="en-US" baseline="-25000" dirty="0" smtClean="0">
                  <a:latin typeface="Arial"/>
                  <a:cs typeface="Arial"/>
                </a:rPr>
                <a:t>4</a:t>
              </a:r>
              <a:r>
                <a:rPr lang="en-US" dirty="0" smtClean="0">
                  <a:latin typeface="Arial"/>
                  <a:cs typeface="Arial"/>
                </a:rPr>
                <a:t>N</a:t>
              </a:r>
              <a:r>
                <a:rPr lang="en-US" baseline="30000" dirty="0" smtClean="0">
                  <a:latin typeface="Arial"/>
                  <a:cs typeface="Arial"/>
                </a:rPr>
                <a:t>+</a:t>
              </a:r>
              <a:endParaRPr lang="en-US" baseline="30000" dirty="0"/>
            </a:p>
          </p:txBody>
        </p:sp>
        <p:sp>
          <p:nvSpPr>
            <p:cNvPr id="25" name="Right Arrow 24"/>
            <p:cNvSpPr/>
            <p:nvPr/>
          </p:nvSpPr>
          <p:spPr>
            <a:xfrm rot="284524">
              <a:off x="5072210" y="2068918"/>
              <a:ext cx="1674204" cy="1191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00900" y="3335731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H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59599" y="1897081"/>
              <a:ext cx="1206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toluene</a:t>
              </a:r>
              <a:endParaRPr lang="en-US" sz="24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76104" y="6060448"/>
            <a:ext cx="7772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Arial"/>
                <a:cs typeface="Arial"/>
              </a:rPr>
              <a:t>Vickers, J.W. </a:t>
            </a:r>
            <a:r>
              <a:rPr lang="en-US" sz="1600" i="1" dirty="0" smtClean="0">
                <a:latin typeface="Arial"/>
                <a:cs typeface="Arial"/>
              </a:rPr>
              <a:t>et al.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J. Am. Chem. Soc.,</a:t>
            </a:r>
            <a:r>
              <a:rPr lang="en-US" sz="1600" b="1" dirty="0">
                <a:latin typeface="Arial"/>
                <a:cs typeface="Arial"/>
              </a:rPr>
              <a:t> 2013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i="1" dirty="0">
                <a:latin typeface="Arial"/>
                <a:cs typeface="Arial"/>
              </a:rPr>
              <a:t>135</a:t>
            </a:r>
            <a:r>
              <a:rPr lang="en-US" sz="1600" dirty="0">
                <a:latin typeface="Arial"/>
                <a:cs typeface="Arial"/>
              </a:rPr>
              <a:t>, 14110</a:t>
            </a:r>
            <a:r>
              <a:rPr lang="en-US" sz="1600" b="1" dirty="0">
                <a:latin typeface="Arial"/>
                <a:cs typeface="Arial"/>
              </a:rPr>
              <a:t>−</a:t>
            </a:r>
            <a:r>
              <a:rPr lang="en-US" sz="1600" dirty="0">
                <a:latin typeface="Arial"/>
                <a:cs typeface="Arial"/>
              </a:rPr>
              <a:t>14118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 flipV="1">
            <a:off x="143921" y="1096214"/>
            <a:ext cx="8858378" cy="234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3921" y="317903"/>
            <a:ext cx="8853026" cy="4951624"/>
            <a:chOff x="143921" y="250167"/>
            <a:chExt cx="8853026" cy="4951624"/>
          </a:xfrm>
        </p:grpSpPr>
        <p:sp>
          <p:nvSpPr>
            <p:cNvPr id="23" name="TextBox 22"/>
            <p:cNvSpPr txBox="1"/>
            <p:nvPr/>
          </p:nvSpPr>
          <p:spPr>
            <a:xfrm>
              <a:off x="888991" y="250167"/>
              <a:ext cx="74676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/>
                  <a:cs typeface="Arial"/>
                </a:rPr>
                <a:t>Comprehensive s</a:t>
              </a:r>
              <a:r>
                <a:rPr lang="en-US" sz="2400" b="1" dirty="0" smtClean="0">
                  <a:latin typeface="Arial"/>
                  <a:cs typeface="Arial"/>
                </a:rPr>
                <a:t>tudy </a:t>
              </a:r>
              <a:r>
                <a:rPr lang="en-US" sz="2400" b="1" dirty="0">
                  <a:latin typeface="Arial"/>
                  <a:cs typeface="Arial"/>
                </a:rPr>
                <a:t>of </a:t>
              </a:r>
              <a:r>
                <a:rPr lang="en-US" sz="2400" b="1" dirty="0" smtClean="0">
                  <a:latin typeface="Arial"/>
                  <a:cs typeface="Arial"/>
                </a:rPr>
                <a:t>Co</a:t>
              </a:r>
              <a:r>
                <a:rPr lang="en-US" sz="2400" b="1" baseline="-25000" dirty="0" smtClean="0">
                  <a:latin typeface="Arial"/>
                  <a:cs typeface="Arial"/>
                </a:rPr>
                <a:t>4</a:t>
              </a:r>
              <a:r>
                <a:rPr lang="en-US" sz="2400" b="1" dirty="0" smtClean="0">
                  <a:latin typeface="Arial"/>
                  <a:cs typeface="Arial"/>
                </a:rPr>
                <a:t>P</a:t>
              </a:r>
              <a:r>
                <a:rPr lang="en-US" sz="2400" b="1" baseline="-25000" dirty="0" smtClean="0">
                  <a:latin typeface="Arial"/>
                  <a:cs typeface="Arial"/>
                </a:rPr>
                <a:t>2</a:t>
              </a:r>
              <a:r>
                <a:rPr lang="en-US" sz="2400" b="1" dirty="0" smtClean="0">
                  <a:latin typeface="Arial"/>
                  <a:cs typeface="Arial"/>
                </a:rPr>
                <a:t>:</a:t>
              </a:r>
            </a:p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 reactivity and stability</a:t>
              </a:r>
              <a:endParaRPr lang="en-US" sz="2400" b="1" dirty="0">
                <a:latin typeface="Arial"/>
                <a:cs typeface="Arial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0356" y="1552631"/>
              <a:ext cx="4918594" cy="2824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338667" y="4617015"/>
              <a:ext cx="8559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Vickers, J. W.; </a:t>
              </a:r>
              <a:r>
                <a:rPr lang="en-US" sz="1600" dirty="0" err="1">
                  <a:latin typeface="Arial"/>
                  <a:cs typeface="Arial"/>
                </a:rPr>
                <a:t>Lv</a:t>
              </a:r>
              <a:r>
                <a:rPr lang="en-US" sz="1600" dirty="0">
                  <a:latin typeface="Arial"/>
                  <a:cs typeface="Arial"/>
                </a:rPr>
                <a:t>, H.; </a:t>
              </a:r>
              <a:r>
                <a:rPr lang="en-US" sz="1600" dirty="0" err="1">
                  <a:latin typeface="Arial"/>
                  <a:cs typeface="Arial"/>
                </a:rPr>
                <a:t>Sumliner</a:t>
              </a:r>
              <a:r>
                <a:rPr lang="en-US" sz="1600" dirty="0">
                  <a:latin typeface="Arial"/>
                  <a:cs typeface="Arial"/>
                </a:rPr>
                <a:t>, J. M.; Zhu, G.; </a:t>
              </a:r>
              <a:r>
                <a:rPr lang="en-US" sz="1600" dirty="0" err="1">
                  <a:latin typeface="Arial"/>
                  <a:cs typeface="Arial"/>
                </a:rPr>
                <a:t>Luo</a:t>
              </a:r>
              <a:r>
                <a:rPr lang="en-US" sz="1600" dirty="0">
                  <a:latin typeface="Arial"/>
                  <a:cs typeface="Arial"/>
                </a:rPr>
                <a:t>, Z.; </a:t>
              </a:r>
              <a:r>
                <a:rPr lang="en-US" sz="1600" dirty="0" err="1">
                  <a:latin typeface="Arial"/>
                  <a:cs typeface="Arial"/>
                </a:rPr>
                <a:t>Musaev</a:t>
              </a:r>
              <a:r>
                <a:rPr lang="en-US" sz="1600" dirty="0">
                  <a:latin typeface="Arial"/>
                  <a:cs typeface="Arial"/>
                </a:rPr>
                <a:t>, D. G.; </a:t>
              </a:r>
              <a:r>
                <a:rPr lang="en-US" sz="1600" dirty="0" err="1">
                  <a:latin typeface="Arial"/>
                  <a:cs typeface="Arial"/>
                </a:rPr>
                <a:t>Geletii</a:t>
              </a:r>
              <a:r>
                <a:rPr lang="en-US" sz="1600" dirty="0">
                  <a:latin typeface="Arial"/>
                  <a:cs typeface="Arial"/>
                </a:rPr>
                <a:t>, Y. V.; Hill, C. L. </a:t>
              </a:r>
              <a:r>
                <a:rPr lang="de-DE" altLang="zh-CN" sz="1600" dirty="0" smtClean="0">
                  <a:latin typeface="Arial"/>
                  <a:ea typeface="Arial Unicode MS" pitchFamily="34" charset="-122"/>
                  <a:cs typeface="Arial"/>
                </a:rPr>
                <a:t> </a:t>
              </a:r>
              <a:r>
                <a:rPr lang="de-DE" altLang="zh-CN" sz="1600" i="1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J. Am. Chem. </a:t>
              </a:r>
              <a:r>
                <a:rPr lang="de-DE" altLang="zh-CN" sz="1600" i="1" dirty="0" err="1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Soc</a:t>
              </a:r>
              <a:r>
                <a:rPr lang="de-DE" altLang="zh-CN" sz="1600" i="1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.</a:t>
              </a:r>
              <a:r>
                <a:rPr lang="de-DE" altLang="zh-CN" sz="1600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 </a:t>
              </a:r>
              <a:r>
                <a:rPr lang="de-DE" altLang="zh-CN" sz="1600" b="1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2013</a:t>
              </a:r>
              <a:r>
                <a:rPr lang="de-DE" altLang="zh-CN" sz="1600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 </a:t>
              </a:r>
              <a:r>
                <a:rPr lang="de-DE" altLang="zh-CN" sz="1600" i="1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135</a:t>
              </a:r>
              <a:r>
                <a:rPr lang="de-DE" altLang="zh-CN" sz="1600" dirty="0">
                  <a:latin typeface="Arial" pitchFamily="34" charset="0"/>
                  <a:ea typeface="Arial Unicode MS" pitchFamily="34" charset="-122"/>
                  <a:cs typeface="Arial" pitchFamily="34" charset="0"/>
                </a:rPr>
                <a:t>, 14110.</a:t>
              </a:r>
              <a:endParaRPr lang="zh-CN" altLang="en-US" sz="1600" dirty="0">
                <a:latin typeface="Arial" pitchFamily="34" charset="0"/>
                <a:ea typeface="Arial Unicode MS" pitchFamily="34" charset="-122"/>
                <a:cs typeface="Arial" pitchFamily="34" charset="0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143921" y="1104915"/>
              <a:ext cx="8853026" cy="0"/>
            </a:xfrm>
            <a:prstGeom prst="line">
              <a:avLst/>
            </a:prstGeom>
            <a:noFill/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257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20849</TotalTime>
  <Words>4713</Words>
  <Application>Microsoft Macintosh PowerPoint</Application>
  <PresentationFormat>On-screen Show (4:3)</PresentationFormat>
  <Paragraphs>625</Paragraphs>
  <Slides>58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Hill group (April, 2015)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Counter cation effect #5: X-ray crystal structures  (cation—O(POM distances) &amp; K2Rb8 counterions located </vt:lpstr>
      <vt:lpstr>K2Rb8 versus K10{Ru4POM} crystal structures</vt:lpstr>
      <vt:lpstr>PowerPoint Presentation</vt:lpstr>
      <vt:lpstr>PowerPoint Presentation</vt:lpstr>
      <vt:lpstr>Potassium: Non-innocent Cation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Emory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Kaledin, Alexey</dc:creator>
  <cp:lastModifiedBy>Craig Hill</cp:lastModifiedBy>
  <cp:revision>1338</cp:revision>
  <dcterms:created xsi:type="dcterms:W3CDTF">2012-06-04T12:12:43Z</dcterms:created>
  <dcterms:modified xsi:type="dcterms:W3CDTF">2015-09-15T15:14:46Z</dcterms:modified>
</cp:coreProperties>
</file>